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09" r:id="rId3"/>
    <p:sldId id="410" r:id="rId4"/>
    <p:sldId id="411" r:id="rId5"/>
    <p:sldId id="412" r:id="rId6"/>
    <p:sldId id="413" r:id="rId7"/>
    <p:sldId id="414" r:id="rId8"/>
    <p:sldId id="415" r:id="rId9"/>
    <p:sldId id="416" r:id="rId10"/>
    <p:sldId id="417" r:id="rId11"/>
    <p:sldId id="418" r:id="rId12"/>
    <p:sldId id="419" r:id="rId14"/>
    <p:sldId id="420" r:id="rId15"/>
    <p:sldId id="421"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未知用户1" initials="未知用户1" lastIdx="0" clrIdx="2"/>
  <p:cmAuthor id="3" name="靳曼" initials="靳" lastIdx="0" clrIdx="2"/>
  <p:cmAuthor id="4" name="Lenovo" initials="L"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8B6"/>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20F73-21D5-4156-BFBA-F428913AC3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4FFB46A-8539-4D35-8889-21A74226AD5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package" Target="../embeddings/Document1.docx"/></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solidFill>
                  <a:srgbClr val="FF0000"/>
                </a:solidFill>
              </a:rPr>
              <a:t>人体内环境与稳态</a:t>
            </a:r>
            <a:endParaRPr lang="zh-CN" altLang="zh-CN">
              <a:solidFill>
                <a:srgbClr val="FF0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l="1840" t="733" r="5670" b="908"/>
          <a:stretch>
            <a:fillRect/>
          </a:stretch>
        </p:blipFill>
        <p:spPr>
          <a:xfrm>
            <a:off x="139828" y="1850985"/>
            <a:ext cx="4088004" cy="3974378"/>
          </a:xfrm>
          <a:prstGeom prst="rect">
            <a:avLst/>
          </a:prstGeom>
        </p:spPr>
      </p:pic>
      <p:pic>
        <p:nvPicPr>
          <p:cNvPr id="4" name="图片 3"/>
          <p:cNvPicPr>
            <a:picLocks noChangeAspect="1"/>
          </p:cNvPicPr>
          <p:nvPr/>
        </p:nvPicPr>
        <p:blipFill>
          <a:blip r:embed="rId2"/>
          <a:srcRect b="13331"/>
          <a:stretch>
            <a:fillRect/>
          </a:stretch>
        </p:blipFill>
        <p:spPr>
          <a:xfrm>
            <a:off x="5854147" y="601676"/>
            <a:ext cx="3537647" cy="3301508"/>
          </a:xfrm>
          <a:prstGeom prst="rect">
            <a:avLst/>
          </a:prstGeom>
        </p:spPr>
      </p:pic>
      <p:pic>
        <p:nvPicPr>
          <p:cNvPr id="5" name="图片 4"/>
          <p:cNvPicPr>
            <a:picLocks noChangeAspect="1"/>
          </p:cNvPicPr>
          <p:nvPr/>
        </p:nvPicPr>
        <p:blipFill>
          <a:blip r:embed="rId3"/>
          <a:srcRect t="13981"/>
          <a:stretch>
            <a:fillRect/>
          </a:stretch>
        </p:blipFill>
        <p:spPr>
          <a:xfrm>
            <a:off x="5625626" y="4332297"/>
            <a:ext cx="3995326" cy="2285855"/>
          </a:xfrm>
          <a:prstGeom prst="rect">
            <a:avLst/>
          </a:prstGeom>
        </p:spPr>
      </p:pic>
      <p:sp>
        <p:nvSpPr>
          <p:cNvPr id="9" name="圆角矩形 8"/>
          <p:cNvSpPr/>
          <p:nvPr/>
        </p:nvSpPr>
        <p:spPr>
          <a:xfrm>
            <a:off x="103646" y="1681498"/>
            <a:ext cx="4200995" cy="4295579"/>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620952" y="1320251"/>
            <a:ext cx="2539133" cy="2245360"/>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rPr>
              <a:t>循环系统的重要辅助部分，可以把它看作（血液）循环系统的补充</a:t>
            </a:r>
            <a:endParaRPr lang="zh-CN" altLang="en-US" sz="2800" b="1">
              <a:latin typeface="微软雅黑" panose="020B0503020204020204" pitchFamily="34" charset="-122"/>
              <a:ea typeface="微软雅黑" panose="020B0503020204020204" pitchFamily="34" charset="-122"/>
            </a:endParaRPr>
          </a:p>
        </p:txBody>
      </p:sp>
      <p:sp>
        <p:nvSpPr>
          <p:cNvPr id="14" name="圆角矩形 13"/>
          <p:cNvSpPr/>
          <p:nvPr/>
        </p:nvSpPr>
        <p:spPr>
          <a:xfrm>
            <a:off x="5593886" y="601676"/>
            <a:ext cx="3952795" cy="3695073"/>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593886" y="4296748"/>
            <a:ext cx="3952160" cy="2391863"/>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75247" y="5936439"/>
            <a:ext cx="3773786" cy="368300"/>
          </a:xfrm>
          <a:prstGeom prst="rect">
            <a:avLst/>
          </a:prstGeom>
          <a:noFill/>
        </p:spPr>
        <p:txBody>
          <a:bodyPr wrap="square" rtlCol="0" anchor="t">
            <a:spAutoFit/>
          </a:bodyPr>
          <a:lstStyle/>
          <a:p>
            <a:pPr algn="l"/>
            <a:r>
              <a:rPr lang="zh-CN" altLang="en-US" b="1">
                <a:latin typeface="楷体" panose="02010609060101010101" pitchFamily="49" charset="-122"/>
                <a:ea typeface="楷体" panose="02010609060101010101" pitchFamily="49" charset="-122"/>
                <a:cs typeface="楷体" panose="02010609060101010101" pitchFamily="49" charset="-122"/>
                <a:sym typeface="+mn-ea"/>
              </a:rPr>
              <a:t>图</a:t>
            </a:r>
            <a:r>
              <a:rPr lang="en-US" altLang="zh-CN" b="1">
                <a:latin typeface="楷体" panose="02010609060101010101" pitchFamily="49" charset="-122"/>
                <a:ea typeface="楷体" panose="02010609060101010101" pitchFamily="49" charset="-122"/>
                <a:cs typeface="楷体" panose="02010609060101010101" pitchFamily="49" charset="-122"/>
                <a:sym typeface="+mn-ea"/>
              </a:rPr>
              <a:t>1.</a:t>
            </a:r>
            <a:r>
              <a:rPr lang="zh-CN" altLang="en-US" b="1">
                <a:latin typeface="楷体" panose="02010609060101010101" pitchFamily="49" charset="-122"/>
                <a:ea typeface="楷体" panose="02010609060101010101" pitchFamily="49" charset="-122"/>
                <a:cs typeface="楷体" panose="02010609060101010101" pitchFamily="49" charset="-122"/>
                <a:sym typeface="+mn-ea"/>
              </a:rPr>
              <a:t>人体淋巴系统</a:t>
            </a:r>
            <a:endParaRPr lang="zh-CN" altLang="en-US" b="1">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7" name="文本框 16"/>
          <p:cNvSpPr txBox="1"/>
          <p:nvPr/>
        </p:nvSpPr>
        <p:spPr>
          <a:xfrm>
            <a:off x="771439" y="6238562"/>
            <a:ext cx="3773786" cy="368300"/>
          </a:xfrm>
          <a:prstGeom prst="rect">
            <a:avLst/>
          </a:prstGeom>
          <a:noFill/>
        </p:spPr>
        <p:txBody>
          <a:bodyPr wrap="square" rtlCol="0" anchor="t">
            <a:spAutoFit/>
          </a:bodyPr>
          <a:lstStyle/>
          <a:p>
            <a:pPr algn="l"/>
            <a:r>
              <a:rPr lang="zh-CN" b="1">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rPr>
              <a:t>是免疫器官的组成</a:t>
            </a:r>
            <a:endParaRPr lang="zh-CN" b="1">
              <a:solidFill>
                <a:srgbClr val="FF0000"/>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sp>
        <p:nvSpPr>
          <p:cNvPr id="18" name="文本框 17"/>
          <p:cNvSpPr txBox="1"/>
          <p:nvPr/>
        </p:nvSpPr>
        <p:spPr>
          <a:xfrm>
            <a:off x="6019826" y="3858748"/>
            <a:ext cx="4778648" cy="398780"/>
          </a:xfrm>
          <a:prstGeom prst="rect">
            <a:avLst/>
          </a:prstGeom>
          <a:no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血液循环和淋巴液回流</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文本框 18"/>
          <p:cNvSpPr txBox="1"/>
          <p:nvPr/>
        </p:nvSpPr>
        <p:spPr>
          <a:xfrm>
            <a:off x="9620952" y="5293359"/>
            <a:ext cx="2335368" cy="398780"/>
          </a:xfrm>
          <a:prstGeom prst="rect">
            <a:avLst/>
          </a:prstGeom>
          <a:no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淋巴结解剖图</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1" name="直接箭头连接符 20"/>
          <p:cNvCxnSpPr>
            <a:stCxn id="9" idx="3"/>
            <a:endCxn id="14" idx="1"/>
          </p:cNvCxnSpPr>
          <p:nvPr/>
        </p:nvCxnSpPr>
        <p:spPr>
          <a:xfrm flipV="1">
            <a:off x="4304641" y="2449369"/>
            <a:ext cx="1289446" cy="138023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6" idx="1"/>
          </p:cNvCxnSpPr>
          <p:nvPr/>
        </p:nvCxnSpPr>
        <p:spPr>
          <a:xfrm>
            <a:off x="4296426" y="3788978"/>
            <a:ext cx="1297700" cy="170339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64922" y="1048191"/>
            <a:ext cx="4585756" cy="521970"/>
          </a:xfrm>
          <a:prstGeom prst="rect">
            <a:avLst/>
          </a:prstGeom>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各类细胞生活的内环境</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sp>
        <p:nvSpPr>
          <p:cNvPr id="7" name="文本框 6"/>
          <p:cNvSpPr txBox="1"/>
          <p:nvPr/>
        </p:nvSpPr>
        <p:spPr>
          <a:xfrm>
            <a:off x="696452" y="1641618"/>
            <a:ext cx="3601760" cy="521970"/>
          </a:xfrm>
          <a:prstGeom prst="rect">
            <a:avLst/>
          </a:prstGeom>
          <a:noFill/>
        </p:spPr>
        <p:txBody>
          <a:bodyPr wrap="square" rtlCol="0">
            <a:spAutoFit/>
          </a:bodyPr>
          <a:lstStyle/>
          <a:p>
            <a:r>
              <a:rPr lang="zh-CN" altLang="en-US" sz="2800" b="1">
                <a:solidFill>
                  <a:srgbClr val="FF0000"/>
                </a:solidFill>
                <a:latin typeface="Calibri" panose="020F0502020204030204" charset="0"/>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淋巴细胞</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b="13331"/>
          <a:stretch>
            <a:fillRect/>
          </a:stretch>
        </p:blipFill>
        <p:spPr>
          <a:xfrm>
            <a:off x="490886" y="2149322"/>
            <a:ext cx="3537647" cy="3301508"/>
          </a:xfrm>
          <a:prstGeom prst="rect">
            <a:avLst/>
          </a:prstGeom>
        </p:spPr>
      </p:pic>
      <p:sp>
        <p:nvSpPr>
          <p:cNvPr id="13" name="文本框 12"/>
          <p:cNvSpPr txBox="1"/>
          <p:nvPr/>
        </p:nvSpPr>
        <p:spPr>
          <a:xfrm>
            <a:off x="5322396" y="1090093"/>
            <a:ext cx="6767847" cy="953135"/>
          </a:xfrm>
          <a:prstGeom prst="rect">
            <a:avLst/>
          </a:prstGeom>
          <a:noFill/>
        </p:spPr>
        <p:txBody>
          <a:bodyPr wrap="square" rtlCol="0" anchor="t">
            <a:spAutoFit/>
          </a:bodyPr>
          <a:lstStyle/>
          <a:p>
            <a:r>
              <a:rPr lang="zh-CN" altLang="en-US" sz="2800" b="1">
                <a:latin typeface="楷体" panose="02010609060101010101" pitchFamily="49" charset="-122"/>
                <a:ea typeface="楷体" panose="02010609060101010101" pitchFamily="49" charset="-122"/>
              </a:rPr>
              <a:t>循环系统的重要辅助部分，可以把它看作（血液）循环系统的补充</a:t>
            </a:r>
            <a:endParaRPr lang="zh-CN" altLang="en-US" sz="2800" b="1">
              <a:latin typeface="楷体" panose="02010609060101010101" pitchFamily="49" charset="-122"/>
              <a:ea typeface="楷体" panose="02010609060101010101" pitchFamily="49" charset="-122"/>
            </a:endParaRPr>
          </a:p>
        </p:txBody>
      </p:sp>
      <p:sp>
        <p:nvSpPr>
          <p:cNvPr id="14" name="圆角矩形 13"/>
          <p:cNvSpPr/>
          <p:nvPr/>
        </p:nvSpPr>
        <p:spPr>
          <a:xfrm>
            <a:off x="230626" y="2149322"/>
            <a:ext cx="3952795" cy="3695073"/>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13081" y="5119428"/>
            <a:ext cx="4778648" cy="398780"/>
          </a:xfrm>
          <a:prstGeom prst="rect">
            <a:avLst/>
          </a:prstGeom>
          <a:no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血液循环和淋巴液回流</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4183398" y="2275599"/>
            <a:ext cx="7821799" cy="4399915"/>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淋巴流入血液循环系统具有很重要的生理意义。</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①回收蛋白质。</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组织间液中的蛋白质分子不能通</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过毛细血管壁进入血液，但比较容易透过毛细淋巴管壁而形成淋巴的组成部分</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②运输脂肪和其他营养物质。</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由肠道吸收的脂肪80%～90%是由小肠绒毛的毛细淋巴管吸收。</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③调节血浆和组织间液的液体平衡。</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④淋巴流动还可以清除因受伤出血而进入组织的红细胞和侵入机体的细菌，</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对动物机体起着防御作用。</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64922" y="1048191"/>
            <a:ext cx="4585756" cy="521970"/>
          </a:xfrm>
          <a:prstGeom prst="rect">
            <a:avLst/>
          </a:prstGeom>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各类细胞生活的内环境</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sp>
        <p:nvSpPr>
          <p:cNvPr id="5" name="文本框 4"/>
          <p:cNvSpPr txBox="1"/>
          <p:nvPr/>
        </p:nvSpPr>
        <p:spPr>
          <a:xfrm>
            <a:off x="768829" y="1484802"/>
            <a:ext cx="3601760" cy="521970"/>
          </a:xfrm>
          <a:prstGeom prst="rect">
            <a:avLst/>
          </a:prstGeom>
          <a:noFill/>
        </p:spPr>
        <p:txBody>
          <a:bodyPr wrap="square" rtlCol="0">
            <a:spAutoFit/>
          </a:bodyPr>
          <a:lstStyle/>
          <a:p>
            <a:r>
              <a:rPr lang="zh-CN" altLang="en-US" sz="2800" b="1">
                <a:solidFill>
                  <a:srgbClr val="FF0000"/>
                </a:solidFill>
                <a:latin typeface="Calibri" panose="020F0502020204030204" charset="0"/>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淋巴细胞</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01209" y="681658"/>
            <a:ext cx="9977522" cy="6036154"/>
            <a:chOff x="1663" y="1072"/>
            <a:chExt cx="15718" cy="9509"/>
          </a:xfrm>
        </p:grpSpPr>
        <p:pic>
          <p:nvPicPr>
            <p:cNvPr id="5" name="图片 4" descr="下载 (1)"/>
            <p:cNvPicPr>
              <a:picLocks noChangeAspect="1"/>
            </p:cNvPicPr>
            <p:nvPr/>
          </p:nvPicPr>
          <p:blipFill>
            <a:blip r:embed="rId1"/>
            <a:srcRect t="13981"/>
            <a:stretch>
              <a:fillRect/>
            </a:stretch>
          </p:blipFill>
          <p:spPr>
            <a:xfrm>
              <a:off x="1920" y="1715"/>
              <a:ext cx="15461" cy="8848"/>
            </a:xfrm>
            <a:prstGeom prst="rect">
              <a:avLst/>
            </a:prstGeom>
          </p:spPr>
        </p:pic>
        <p:sp>
          <p:nvSpPr>
            <p:cNvPr id="16" name="圆角矩形 15"/>
            <p:cNvSpPr/>
            <p:nvPr/>
          </p:nvSpPr>
          <p:spPr>
            <a:xfrm>
              <a:off x="1663" y="1715"/>
              <a:ext cx="15718" cy="8866"/>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688" y="1072"/>
              <a:ext cx="3679" cy="628"/>
            </a:xfrm>
            <a:prstGeom prst="rect">
              <a:avLst/>
            </a:prstGeom>
            <a:solidFill>
              <a:schemeClr val="bg1">
                <a:lumMod val="95000"/>
              </a:schemeClr>
            </a:solid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淋巴结解剖图</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2126" y="2824"/>
              <a:ext cx="417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外部区域，</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内含</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淋巴细胞</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，可发现并消灭有害细菌</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683" y="8857"/>
              <a:ext cx="3028" cy="1599"/>
            </a:xfrm>
            <a:prstGeom prst="rect">
              <a:avLst/>
            </a:prstGeom>
            <a:solidFill>
              <a:schemeClr val="bg1"/>
            </a:solidFill>
          </p:spPr>
          <p:txBody>
            <a:bodyPr wrap="square" rtlCol="0" anchor="t">
              <a:spAutoFit/>
            </a:bodyPr>
            <a:lstStyle/>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2126" y="6106"/>
              <a:ext cx="254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淋巴管，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淋巴液</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运输到淋巴结</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文本框 22"/>
            <p:cNvSpPr txBox="1"/>
            <p:nvPr/>
          </p:nvSpPr>
          <p:spPr>
            <a:xfrm>
              <a:off x="13164" y="2550"/>
              <a:ext cx="392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内部区域，</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内含巨噬</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细胞</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，可捕捉并吞噬有害细菌</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14776" y="5340"/>
              <a:ext cx="2462"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瓣膜，</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确保淋巴液的</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单向流动</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13854" y="7905"/>
              <a:ext cx="254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淋巴管，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淋巴液</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运出淋巴结</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 name="文本框 25"/>
            <p:cNvSpPr txBox="1"/>
            <p:nvPr/>
          </p:nvSpPr>
          <p:spPr>
            <a:xfrm>
              <a:off x="9881" y="1747"/>
              <a:ext cx="2549" cy="628"/>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滤泡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4" name="矩形 3"/>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443769" y="472799"/>
            <a:ext cx="3601760" cy="521970"/>
          </a:xfrm>
          <a:prstGeom prst="rect">
            <a:avLst/>
          </a:prstGeom>
          <a:noFill/>
        </p:spPr>
        <p:txBody>
          <a:bodyPr wrap="square" rtlCol="0">
            <a:spAutoFit/>
          </a:bodyPr>
          <a:lstStyle/>
          <a:p>
            <a:r>
              <a:rPr lang="zh-CN" altLang="en-US" sz="2800" b="1">
                <a:solidFill>
                  <a:srgbClr val="FF0000"/>
                </a:solidFill>
                <a:latin typeface="Calibri" panose="020F0502020204030204" charset="0"/>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淋巴细胞</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b="13331"/>
          <a:stretch>
            <a:fillRect/>
          </a:stretch>
        </p:blipFill>
        <p:spPr>
          <a:xfrm>
            <a:off x="950447" y="1249155"/>
            <a:ext cx="5770814" cy="5386136"/>
          </a:xfrm>
          <a:prstGeom prst="rect">
            <a:avLst/>
          </a:prstGeom>
        </p:spPr>
      </p:pic>
      <p:sp>
        <p:nvSpPr>
          <p:cNvPr id="13" name="文本框 12"/>
          <p:cNvSpPr txBox="1"/>
          <p:nvPr/>
        </p:nvSpPr>
        <p:spPr>
          <a:xfrm>
            <a:off x="7458245" y="1299302"/>
            <a:ext cx="2539133" cy="521970"/>
          </a:xfrm>
          <a:prstGeom prst="rect">
            <a:avLst/>
          </a:prstGeom>
          <a:noFill/>
          <a:ln w="63500">
            <a:solidFill>
              <a:srgbClr val="FF0000"/>
            </a:solidFill>
          </a:ln>
        </p:spPr>
        <p:txBody>
          <a:bodyPr wrap="square" rtlCol="0" anchor="t">
            <a:spAutoFit/>
          </a:bodyPr>
          <a:lstStyle/>
          <a:p>
            <a:r>
              <a:rPr lang="zh-CN" altLang="en-US" sz="2800" b="1">
                <a:latin typeface="微软雅黑" panose="020B0503020204020204" pitchFamily="34" charset="-122"/>
                <a:ea typeface="微软雅黑" panose="020B0503020204020204" pitchFamily="34" charset="-122"/>
              </a:rPr>
              <a:t>细节</a:t>
            </a:r>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：有盲端</a:t>
            </a:r>
            <a:endParaRPr lang="zh-CN" altLang="en-US" sz="2800" b="1">
              <a:latin typeface="微软雅黑" panose="020B0503020204020204" pitchFamily="34" charset="-122"/>
              <a:ea typeface="微软雅黑" panose="020B0503020204020204" pitchFamily="34" charset="-122"/>
            </a:endParaRPr>
          </a:p>
        </p:txBody>
      </p:sp>
      <p:sp>
        <p:nvSpPr>
          <p:cNvPr id="14" name="圆角矩形 13"/>
          <p:cNvSpPr/>
          <p:nvPr/>
        </p:nvSpPr>
        <p:spPr>
          <a:xfrm>
            <a:off x="775247" y="1249155"/>
            <a:ext cx="6140258" cy="5473101"/>
          </a:xfrm>
          <a:prstGeom prst="roundRect">
            <a:avLst/>
          </a:prstGeom>
          <a:no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822625" y="751485"/>
            <a:ext cx="3733160" cy="398780"/>
          </a:xfrm>
          <a:prstGeom prst="rect">
            <a:avLst/>
          </a:prstGeom>
          <a:solidFill>
            <a:schemeClr val="bg1">
              <a:lumMod val="95000"/>
            </a:schemeClr>
          </a:solid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血液循环和淋巴液回流</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椭圆 19"/>
          <p:cNvSpPr/>
          <p:nvPr/>
        </p:nvSpPr>
        <p:spPr>
          <a:xfrm>
            <a:off x="3309302" y="1238998"/>
            <a:ext cx="657635" cy="657000"/>
          </a:xfrm>
          <a:prstGeom prst="ellipse">
            <a:avLst/>
          </a:prstGeom>
          <a:noFill/>
          <a:ln w="635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20" idx="6"/>
          </p:cNvCxnSpPr>
          <p:nvPr/>
        </p:nvCxnSpPr>
        <p:spPr>
          <a:xfrm flipV="1">
            <a:off x="3966937" y="1553215"/>
            <a:ext cx="3491307" cy="146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2"/>
          <a:stretch>
            <a:fillRect/>
          </a:stretch>
        </p:blipFill>
        <p:spPr>
          <a:xfrm>
            <a:off x="7397940" y="1908695"/>
            <a:ext cx="4574883" cy="2105576"/>
          </a:xfrm>
          <a:prstGeom prst="rect">
            <a:avLst/>
          </a:prstGeom>
        </p:spPr>
      </p:pic>
      <p:sp>
        <p:nvSpPr>
          <p:cNvPr id="25" name="文本框 24"/>
          <p:cNvSpPr txBox="1"/>
          <p:nvPr/>
        </p:nvSpPr>
        <p:spPr>
          <a:xfrm>
            <a:off x="7458245" y="4054261"/>
            <a:ext cx="4543144" cy="521970"/>
          </a:xfrm>
          <a:prstGeom prst="rect">
            <a:avLst/>
          </a:prstGeom>
          <a:noFill/>
          <a:ln w="63500">
            <a:solidFill>
              <a:srgbClr val="FF0000"/>
            </a:solidFill>
          </a:ln>
        </p:spPr>
        <p:txBody>
          <a:bodyPr wrap="square" rtlCol="0" anchor="t">
            <a:spAutoFit/>
          </a:bodyPr>
          <a:lstStyle/>
          <a:p>
            <a:r>
              <a:rPr lang="zh-CN" altLang="en-US" sz="2800" b="1">
                <a:latin typeface="微软雅黑" panose="020B0503020204020204" pitchFamily="34" charset="-122"/>
                <a:ea typeface="微软雅黑" panose="020B0503020204020204" pitchFamily="34" charset="-122"/>
              </a:rPr>
              <a:t>细节</a:t>
            </a: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：淋巴液汇入血浆</a:t>
            </a:r>
            <a:endParaRPr lang="zh-CN" altLang="en-US" sz="2800" b="1">
              <a:latin typeface="微软雅黑" panose="020B0503020204020204" pitchFamily="34" charset="-122"/>
              <a:ea typeface="微软雅黑" panose="020B0503020204020204" pitchFamily="34" charset="-122"/>
            </a:endParaRPr>
          </a:p>
        </p:txBody>
      </p:sp>
      <p:sp>
        <p:nvSpPr>
          <p:cNvPr id="26" name="椭圆 25"/>
          <p:cNvSpPr/>
          <p:nvPr/>
        </p:nvSpPr>
        <p:spPr>
          <a:xfrm>
            <a:off x="2369188" y="3620704"/>
            <a:ext cx="657635" cy="657000"/>
          </a:xfrm>
          <a:prstGeom prst="ellipse">
            <a:avLst/>
          </a:prstGeom>
          <a:noFill/>
          <a:ln w="635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6" idx="6"/>
            <a:endCxn id="25" idx="1"/>
          </p:cNvCxnSpPr>
          <p:nvPr/>
        </p:nvCxnSpPr>
        <p:spPr>
          <a:xfrm>
            <a:off x="3026823" y="3949523"/>
            <a:ext cx="4432114" cy="36505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438567" y="4616044"/>
            <a:ext cx="4571075" cy="398780"/>
          </a:xfrm>
          <a:prstGeom prst="rect">
            <a:avLst/>
          </a:prstGeom>
          <a:solidFill>
            <a:schemeClr val="bg1">
              <a:lumMod val="95000"/>
            </a:schemeClr>
          </a:solidFill>
        </p:spPr>
        <p:txBody>
          <a:bodyPr wrap="square" rtlCol="0" anchor="t">
            <a:spAutoFit/>
          </a:bodyPr>
          <a:lstStyle/>
          <a:p>
            <a:pPr algn="l"/>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）经左右锁骨下静脉汇入血浆</a:t>
            </a:r>
            <a:endPar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9" name="文本框 28"/>
          <p:cNvSpPr txBox="1"/>
          <p:nvPr/>
        </p:nvSpPr>
        <p:spPr>
          <a:xfrm>
            <a:off x="7443645" y="5078167"/>
            <a:ext cx="4571075" cy="398780"/>
          </a:xfrm>
          <a:prstGeom prst="rect">
            <a:avLst/>
          </a:prstGeom>
          <a:solidFill>
            <a:schemeClr val="bg1">
              <a:lumMod val="95000"/>
            </a:schemeClr>
          </a:solidFill>
        </p:spPr>
        <p:txBody>
          <a:bodyPr wrap="square" rtlCol="0" anchor="t">
            <a:spAutoFit/>
          </a:bodyPr>
          <a:lstStyle/>
          <a:p>
            <a:pPr algn="l"/>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）淋巴细胞？</a:t>
            </a:r>
            <a:endParaRPr 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文本框 15"/>
          <p:cNvSpPr txBox="1"/>
          <p:nvPr/>
        </p:nvSpPr>
        <p:spPr>
          <a:xfrm>
            <a:off x="479958" y="477244"/>
            <a:ext cx="3601760" cy="521970"/>
          </a:xfrm>
          <a:prstGeom prst="rect">
            <a:avLst/>
          </a:prstGeom>
          <a:noFill/>
        </p:spPr>
        <p:txBody>
          <a:bodyPr wrap="square" rtlCol="0">
            <a:spAutoFit/>
          </a:bodyPr>
          <a:lstStyle/>
          <a:p>
            <a:r>
              <a:rPr lang="zh-CN" altLang="en-US" sz="2800" b="1">
                <a:solidFill>
                  <a:srgbClr val="FF0000"/>
                </a:solidFill>
                <a:latin typeface="Calibri" panose="020F0502020204030204" charset="0"/>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淋巴细胞</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3" grpId="0" bldLvl="0" animBg="1"/>
      <p:bldP spid="26" grpId="0" bldLvl="0" animBg="1"/>
      <p:bldP spid="25" grpId="0" bldLvl="0" animBg="1"/>
      <p:bldP spid="28" grpId="0" bldLvl="0" animBg="1"/>
      <p:bldP spid="2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23325" y="681024"/>
            <a:ext cx="10240323" cy="6036788"/>
            <a:chOff x="1663" y="1071"/>
            <a:chExt cx="16132" cy="9510"/>
          </a:xfrm>
        </p:grpSpPr>
        <p:pic>
          <p:nvPicPr>
            <p:cNvPr id="5" name="图片 4" descr="下载 (1)"/>
            <p:cNvPicPr>
              <a:picLocks noChangeAspect="1"/>
            </p:cNvPicPr>
            <p:nvPr/>
          </p:nvPicPr>
          <p:blipFill>
            <a:blip r:embed="rId1"/>
            <a:srcRect t="13981"/>
            <a:stretch>
              <a:fillRect/>
            </a:stretch>
          </p:blipFill>
          <p:spPr>
            <a:xfrm>
              <a:off x="1920" y="1715"/>
              <a:ext cx="15461" cy="8848"/>
            </a:xfrm>
            <a:prstGeom prst="rect">
              <a:avLst/>
            </a:prstGeom>
          </p:spPr>
        </p:pic>
        <p:sp>
          <p:nvSpPr>
            <p:cNvPr id="16" name="圆角矩形 15"/>
            <p:cNvSpPr/>
            <p:nvPr/>
          </p:nvSpPr>
          <p:spPr>
            <a:xfrm>
              <a:off x="1663" y="1715"/>
              <a:ext cx="15718" cy="8866"/>
            </a:xfrm>
            <a:prstGeom prst="roundRect">
              <a:avLst/>
            </a:prstGeom>
            <a:noFill/>
            <a:ln w="381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4116" y="1071"/>
              <a:ext cx="3679" cy="628"/>
            </a:xfrm>
            <a:prstGeom prst="rect">
              <a:avLst/>
            </a:prstGeom>
            <a:solidFill>
              <a:schemeClr val="bg1">
                <a:lumMod val="95000"/>
              </a:schemeClr>
            </a:solidFill>
          </p:spPr>
          <p:txBody>
            <a:bodyPr wrap="square" rtlCol="0" anchor="t">
              <a:spAutoFit/>
            </a:bodyPr>
            <a:lstStyle/>
            <a:p>
              <a:pPr algn="l"/>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淋巴结解剖图</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2126" y="2824"/>
              <a:ext cx="417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外部区域，</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内含</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淋巴细胞</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，可发现并消灭有害细菌</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683" y="8857"/>
              <a:ext cx="3028" cy="1599"/>
            </a:xfrm>
            <a:prstGeom prst="rect">
              <a:avLst/>
            </a:prstGeom>
            <a:solidFill>
              <a:schemeClr val="bg1"/>
            </a:solidFill>
          </p:spPr>
          <p:txBody>
            <a:bodyPr wrap="square" rtlCol="0" anchor="t">
              <a:spAutoFit/>
            </a:bodyPr>
            <a:lstStyle/>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2126" y="6106"/>
              <a:ext cx="254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淋巴管，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淋巴液</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运输到淋巴结</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文本框 22"/>
            <p:cNvSpPr txBox="1"/>
            <p:nvPr/>
          </p:nvSpPr>
          <p:spPr>
            <a:xfrm>
              <a:off x="13164" y="2550"/>
              <a:ext cx="392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内部区域，</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内含巨噬</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细胞</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，可捕捉并吞噬有害细菌</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文本框 23"/>
            <p:cNvSpPr txBox="1"/>
            <p:nvPr/>
          </p:nvSpPr>
          <p:spPr>
            <a:xfrm>
              <a:off x="14776" y="5340"/>
              <a:ext cx="2462"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瓣膜，</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确保淋巴液的</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单向流动</a:t>
              </a:r>
              <a:endPar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13854" y="7905"/>
              <a:ext cx="2549" cy="1599"/>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淋巴管，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淋巴液</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运出淋巴结</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 name="文本框 25"/>
            <p:cNvSpPr txBox="1"/>
            <p:nvPr/>
          </p:nvSpPr>
          <p:spPr>
            <a:xfrm>
              <a:off x="9881" y="1747"/>
              <a:ext cx="2549" cy="628"/>
            </a:xfrm>
            <a:prstGeom prst="rect">
              <a:avLst/>
            </a:prstGeom>
            <a:solidFill>
              <a:schemeClr val="bg1"/>
            </a:solidFill>
          </p:spPr>
          <p:txBody>
            <a:bodyPr wrap="square" rtlCol="0" anchor="t">
              <a:spAutoFit/>
            </a:bodyPr>
            <a:lstStyle/>
            <a:p>
              <a:pPr algn="l"/>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滤泡</a:t>
              </a:r>
              <a:endPar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3" name="文本框 2"/>
          <p:cNvSpPr txBox="1"/>
          <p:nvPr/>
        </p:nvSpPr>
        <p:spPr>
          <a:xfrm>
            <a:off x="10488065" y="2086434"/>
            <a:ext cx="1526653" cy="3538220"/>
          </a:xfrm>
          <a:prstGeom prst="rect">
            <a:avLst/>
          </a:prstGeom>
          <a:noFill/>
          <a:ln w="63500">
            <a:solidFill>
              <a:srgbClr val="FF0000"/>
            </a:solidFill>
          </a:ln>
        </p:spPr>
        <p:txBody>
          <a:bodyPr wrap="square" rtlCol="0" anchor="t">
            <a:spAutoFit/>
          </a:bodyPr>
          <a:lstStyle/>
          <a:p>
            <a:r>
              <a:rPr lang="zh-CN" altLang="en-US" sz="2800" b="1">
                <a:latin typeface="微软雅黑" panose="020B0503020204020204" pitchFamily="34" charset="-122"/>
                <a:ea typeface="微软雅黑" panose="020B0503020204020204" pitchFamily="34" charset="-122"/>
              </a:rPr>
              <a:t>细节</a:t>
            </a:r>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：淋巴液只能汇入血浆，血浆不能倒流入淋巴中</a:t>
            </a:r>
            <a:endParaRPr lang="zh-CN" altLang="en-US" sz="2800" b="1">
              <a:latin typeface="微软雅黑" panose="020B0503020204020204" pitchFamily="34" charset="-122"/>
              <a:ea typeface="微软雅黑" panose="020B0503020204020204" pitchFamily="34" charset="-122"/>
            </a:endParaRPr>
          </a:p>
        </p:txBody>
      </p:sp>
      <p:sp>
        <p:nvSpPr>
          <p:cNvPr id="4" name="椭圆 3"/>
          <p:cNvSpPr/>
          <p:nvPr/>
        </p:nvSpPr>
        <p:spPr>
          <a:xfrm>
            <a:off x="8322185" y="3140808"/>
            <a:ext cx="1666940" cy="1557124"/>
          </a:xfrm>
          <a:prstGeom prst="ellipse">
            <a:avLst/>
          </a:prstGeom>
          <a:noFill/>
          <a:ln w="635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4" idx="6"/>
            <a:endCxn id="3" idx="1"/>
          </p:cNvCxnSpPr>
          <p:nvPr/>
        </p:nvCxnSpPr>
        <p:spPr>
          <a:xfrm flipV="1">
            <a:off x="9989126" y="3854929"/>
            <a:ext cx="499018" cy="6475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文本框 17"/>
          <p:cNvSpPr txBox="1"/>
          <p:nvPr/>
        </p:nvSpPr>
        <p:spPr>
          <a:xfrm>
            <a:off x="481227" y="521685"/>
            <a:ext cx="3601760" cy="521970"/>
          </a:xfrm>
          <a:prstGeom prst="rect">
            <a:avLst/>
          </a:prstGeom>
          <a:noFill/>
        </p:spPr>
        <p:txBody>
          <a:bodyPr wrap="square" rtlCol="0">
            <a:spAutoFit/>
          </a:bodyPr>
          <a:lstStyle/>
          <a:p>
            <a:r>
              <a:rPr lang="zh-CN" altLang="en-US" sz="2800" b="1">
                <a:solidFill>
                  <a:srgbClr val="FF0000"/>
                </a:solidFill>
                <a:latin typeface="Calibri" panose="020F0502020204030204" charset="0"/>
                <a:ea typeface="微软雅黑" panose="020B0503020204020204" pitchFamily="34" charset="-122"/>
              </a:rPr>
              <a:t>①</a:t>
            </a:r>
            <a:r>
              <a:rPr lang="zh-CN" altLang="en-US" sz="2800" b="1">
                <a:solidFill>
                  <a:srgbClr val="FF0000"/>
                </a:solidFill>
                <a:latin typeface="微软雅黑" panose="020B0503020204020204" pitchFamily="34" charset="-122"/>
                <a:ea typeface="微软雅黑" panose="020B0503020204020204" pitchFamily="34" charset="-122"/>
              </a:rPr>
              <a:t>淋巴细胞</a:t>
            </a:r>
            <a:endParaRPr lang="zh-CN" altLang="en-US" sz="28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48427" y="1052635"/>
            <a:ext cx="11642474" cy="521970"/>
          </a:xfrm>
          <a:prstGeom prst="rect">
            <a:avLst/>
          </a:prstGeom>
          <a:noFill/>
          <a:ln w="9525">
            <a:noFill/>
          </a:ln>
        </p:spPr>
        <p:txBody>
          <a:bodyPr wrap="square">
            <a:spAutoFit/>
          </a:bodyPr>
          <a:lstStyle/>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5</a:t>
            </a:r>
            <a:r>
              <a:rPr lang="zh-CN" sz="2800" b="1">
                <a:latin typeface="微软雅黑" panose="020B0503020204020204" pitchFamily="34" charset="-122"/>
                <a:ea typeface="微软雅黑" panose="020B0503020204020204" pitchFamily="34" charset="-122"/>
                <a:cs typeface="微软雅黑" panose="020B0503020204020204" pitchFamily="34" charset="-122"/>
              </a:rPr>
              <a:t>）在内环境中发生和不发生的生理过程</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pic>
        <p:nvPicPr>
          <p:cNvPr id="3993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80039" y="1629108"/>
            <a:ext cx="7592559" cy="488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91803" y="2349065"/>
            <a:ext cx="8701699" cy="350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64646" y="1053087"/>
            <a:ext cx="11310031" cy="95313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内环境的成分</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血浆主要成分示意图</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4872249" y="227876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872249" y="286373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无机盐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6959465" y="406085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激素</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5159722" y="5012154"/>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水</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4728146" y="549173"/>
            <a:ext cx="6041541" cy="521970"/>
          </a:xfrm>
          <a:prstGeom prst="rect">
            <a:avLst/>
          </a:prstGeom>
          <a:noFill/>
          <a:ln w="9525">
            <a:noFill/>
          </a:ln>
        </p:spPr>
        <p:txBody>
          <a:bodyPr wrap="square">
            <a:spAutoFit/>
          </a:bodyPr>
          <a:lstStyle/>
          <a:p>
            <a:pPr indent="0"/>
            <a:r>
              <a:rPr lang="zh-CN" sz="2800" b="1">
                <a:latin typeface="Calibri" panose="020F0502020204030204" charset="0"/>
                <a:ea typeface="微软雅黑" panose="020B0503020204020204" pitchFamily="34" charset="-122"/>
                <a:cs typeface="微软雅黑" panose="020B0503020204020204" pitchFamily="34" charset="-122"/>
              </a:rPr>
              <a:t>②</a:t>
            </a:r>
            <a:r>
              <a:rPr lang="zh-CN" sz="2800" b="1">
                <a:latin typeface="微软雅黑" panose="020B0503020204020204" pitchFamily="34" charset="-122"/>
                <a:ea typeface="微软雅黑" panose="020B0503020204020204" pitchFamily="34" charset="-122"/>
                <a:cs typeface="微软雅黑" panose="020B0503020204020204" pitchFamily="34" charset="-122"/>
              </a:rPr>
              <a:t>血浆、组织液和淋巴的比较：</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264287" y="1126281"/>
          <a:ext cx="11655425" cy="5410200"/>
        </p:xfrm>
        <a:graphic>
          <a:graphicData uri="http://schemas.openxmlformats.org/drawingml/2006/table">
            <a:tbl>
              <a:tblPr firstRow="1" bandRow="1">
                <a:tableStyleId>{5940675A-B579-460E-94D1-54222C63F5DA}</a:tableStyleId>
              </a:tblPr>
              <a:tblGrid>
                <a:gridCol w="1337945"/>
                <a:gridCol w="3579495"/>
                <a:gridCol w="3783965"/>
                <a:gridCol w="2954020"/>
              </a:tblGrid>
              <a:tr h="426720">
                <a:tc>
                  <a:txBody>
                    <a:bodyPr wrap="square"/>
                    <a:lstStyle/>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 </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血浆</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组织液</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淋巴（淋巴液）</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06880">
                <a:tc>
                  <a:txBody>
                    <a:bodyPr wrap="square"/>
                    <a:lstStyle/>
                    <a:p>
                      <a:pPr indent="0" algn="ctr">
                        <a:buNone/>
                      </a:pPr>
                      <a:endParaRPr 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en-US" sz="2800" b="1">
                          <a:latin typeface="微软雅黑" panose="020B0503020204020204" pitchFamily="34" charset="-122"/>
                          <a:ea typeface="微软雅黑" panose="020B0503020204020204" pitchFamily="34" charset="-122"/>
                          <a:cs typeface="微软雅黑" panose="020B0503020204020204" pitchFamily="34" charset="-122"/>
                        </a:rPr>
                        <a:t>存在</a:t>
                      </a:r>
                      <a:endParaRPr 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lgn="ctr">
                        <a:buNone/>
                      </a:pPr>
                      <a:r>
                        <a:rPr lang="en-US" sz="2800" b="1">
                          <a:latin typeface="微软雅黑" panose="020B0503020204020204" pitchFamily="34" charset="-122"/>
                          <a:ea typeface="微软雅黑" panose="020B0503020204020204" pitchFamily="34" charset="-122"/>
                          <a:cs typeface="微软雅黑" panose="020B0503020204020204" pitchFamily="34" charset="-122"/>
                        </a:rPr>
                        <a:t>部位</a:t>
                      </a:r>
                      <a:endParaRPr lang="en-US" altLang="en-US" sz="2800" b="1">
                        <a:latin typeface="微软雅黑" panose="020B0503020204020204" pitchFamily="34" charset="-122"/>
                        <a:ea typeface="微软雅黑" panose="020B0503020204020204" pitchFamily="34" charset="-122"/>
                        <a:cs typeface="微软雅黑" panose="020B0503020204020204" pitchFamily="34"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wrap="square"/>
                    <a:lstStyle/>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      </a:t>
                      </a: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33600">
                <a:tc>
                  <a:txBody>
                    <a:bodyPr wrap="square"/>
                    <a:lstStyle/>
                    <a:p>
                      <a:pPr indent="0" algn="ctr">
                        <a:buNone/>
                      </a:pP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成分</a:t>
                      </a: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lgn="ctr">
                        <a:buNone/>
                      </a:pPr>
                      <a:r>
                        <a:rPr lang="en-US" sz="2800" b="1">
                          <a:latin typeface="微软雅黑" panose="020B0503020204020204" pitchFamily="34" charset="-122"/>
                          <a:ea typeface="微软雅黑" panose="020B0503020204020204" pitchFamily="34" charset="-122"/>
                          <a:cs typeface="宋体" panose="02010600030101010101" pitchFamily="2" charset="-122"/>
                        </a:rPr>
                        <a:t>来源</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①从消化道吸收而来</a:t>
                      </a: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②从组织液中回渗而来</a:t>
                      </a: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③淋巴在左右锁骨下静脉汇入</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①血浆透过毛细血管壁进入</a:t>
                      </a:r>
                      <a:endParaRPr lang="en-US" sz="2800" b="1">
                        <a:latin typeface="微软雅黑" panose="020B0503020204020204" pitchFamily="34" charset="-122"/>
                        <a:ea typeface="微软雅黑" panose="020B0503020204020204" pitchFamily="34" charset="-122"/>
                        <a:cs typeface="宋体" panose="02010600030101010101" pitchFamily="2" charset="-122"/>
                      </a:endParaRPr>
                    </a:p>
                    <a:p>
                      <a:pPr indent="0">
                        <a:buNone/>
                      </a:pPr>
                      <a:r>
                        <a:rPr lang="en-US" sz="2800" b="1">
                          <a:latin typeface="微软雅黑" panose="020B0503020204020204" pitchFamily="34" charset="-122"/>
                          <a:ea typeface="微软雅黑" panose="020B0503020204020204" pitchFamily="34" charset="-122"/>
                          <a:cs typeface="宋体" panose="02010600030101010101" pitchFamily="2" charset="-122"/>
                        </a:rPr>
                        <a:t>②组织细胞代谢产物透过细胞膜进入</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endParaRPr 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r>
                        <a:rPr lang="en-US" sz="2800" b="1">
                          <a:latin typeface="微软雅黑" panose="020B0503020204020204" pitchFamily="34" charset="-122"/>
                          <a:ea typeface="微软雅黑" panose="020B0503020204020204" pitchFamily="34" charset="-122"/>
                          <a:cs typeface="微软雅黑" panose="020B0503020204020204" pitchFamily="34" charset="-122"/>
                        </a:rPr>
                        <a:t>组织液渗入毛细淋巴管形成</a:t>
                      </a:r>
                      <a:endParaRPr 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en-US" altLang="en-US" sz="2800" b="1">
                        <a:latin typeface="微软雅黑" panose="020B0503020204020204" pitchFamily="34" charset="-122"/>
                        <a:ea typeface="微软雅黑" panose="020B0503020204020204" pitchFamily="34" charset="-122"/>
                        <a:cs typeface="微软雅黑" panose="020B0503020204020204" pitchFamily="34"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3000">
                <a:tc>
                  <a:txBody>
                    <a:bodyPr wrap="square"/>
                    <a:lstStyle/>
                    <a:p>
                      <a:pPr indent="0" algn="ctr">
                        <a:buNone/>
                      </a:pP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化学</a:t>
                      </a:r>
                      <a:endPar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indent="0" algn="ctr">
                        <a:buNone/>
                      </a:pP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成分</a:t>
                      </a:r>
                      <a:endParaRPr lang="zh-CN" altLang="en-US"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wrap="square"/>
                    <a:lstStyle/>
                    <a:p>
                      <a:pPr indent="0">
                        <a:buNone/>
                      </a:pPr>
                      <a:r>
                        <a:rPr lang="zh-CN" sz="2800" b="1" kern="100">
                          <a:effectLst/>
                          <a:latin typeface="微软雅黑" panose="020B0503020204020204" pitchFamily="34" charset="-122"/>
                          <a:ea typeface="微软雅黑" panose="020B0503020204020204" pitchFamily="34" charset="-122"/>
                          <a:cs typeface="Times New Roman" panose="02020603050405020304" pitchFamily="18" charset="0"/>
                          <a:sym typeface="+mn-ea"/>
                        </a:rPr>
                        <a:t>含有水、无机盐、蛋白质等，血浆</a:t>
                      </a: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中</a:t>
                      </a:r>
                      <a:r>
                        <a:rPr lang="zh-CN" altLang="en-US" sz="2800" b="1" u="sng"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含量</a:t>
                      </a:r>
                      <a:r>
                        <a:rPr lang="zh-CN" sz="2800" b="1" kern="100">
                          <a:effectLst/>
                          <a:latin typeface="微软雅黑" panose="020B0503020204020204" pitchFamily="34" charset="-122"/>
                          <a:ea typeface="微软雅黑" panose="020B0503020204020204" pitchFamily="34" charset="-122"/>
                          <a:cs typeface="Times New Roman" panose="02020603050405020304" pitchFamily="18" charset="0"/>
                          <a:sym typeface="+mn-ea"/>
                        </a:rPr>
                        <a:t>较高，而组织液和淋巴液</a:t>
                      </a: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中</a:t>
                      </a:r>
                      <a:r>
                        <a:rPr lang="zh-CN" altLang="en-US" sz="2800" b="1" u="sng"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sz="2800" b="1" kern="100" smtClean="0">
                          <a:effectLst/>
                          <a:latin typeface="微软雅黑" panose="020B0503020204020204" pitchFamily="34" charset="-122"/>
                          <a:ea typeface="微软雅黑" panose="020B0503020204020204" pitchFamily="34" charset="-122"/>
                          <a:cs typeface="Times New Roman" panose="02020603050405020304" pitchFamily="18" charset="0"/>
                          <a:sym typeface="+mn-ea"/>
                        </a:rPr>
                        <a:t>含量</a:t>
                      </a:r>
                      <a:r>
                        <a:rPr lang="zh-CN" sz="2800" b="1" kern="100">
                          <a:effectLst/>
                          <a:latin typeface="微软雅黑" panose="020B0503020204020204" pitchFamily="34" charset="-122"/>
                          <a:ea typeface="微软雅黑" panose="020B0503020204020204" pitchFamily="34" charset="-122"/>
                          <a:cs typeface="Times New Roman" panose="02020603050405020304" pitchFamily="18" charset="0"/>
                          <a:sym typeface="+mn-ea"/>
                        </a:rPr>
                        <a:t>较少</a:t>
                      </a:r>
                      <a:endParaRPr lang="en-US" altLang="en-US" sz="2800" b="1">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15" name="Image0081.jpeg"/>
          <p:cNvPicPr>
            <a:picLocks noChangeAspect="1"/>
          </p:cNvPicPr>
          <p:nvPr/>
        </p:nvPicPr>
        <p:blipFill>
          <a:blip r:embed="rId2"/>
          <a:srcRect t="10697" b="8320"/>
          <a:stretch>
            <a:fillRect/>
          </a:stretch>
        </p:blipFill>
        <p:spPr>
          <a:xfrm>
            <a:off x="6384554" y="1592920"/>
            <a:ext cx="4926053" cy="1600539"/>
          </a:xfrm>
          <a:prstGeom prst="rect">
            <a:avLst/>
          </a:prstGeom>
          <a:noFill/>
          <a:ln w="9525">
            <a:noFill/>
          </a:ln>
        </p:spPr>
      </p:pic>
      <p:pic>
        <p:nvPicPr>
          <p:cNvPr id="3" name="Image0080.jpeg"/>
          <p:cNvPicPr>
            <a:picLocks noChangeAspect="1"/>
          </p:cNvPicPr>
          <p:nvPr/>
        </p:nvPicPr>
        <p:blipFill>
          <a:blip r:embed="rId3"/>
          <a:stretch>
            <a:fillRect/>
          </a:stretch>
        </p:blipFill>
        <p:spPr>
          <a:xfrm>
            <a:off x="2208297" y="1557367"/>
            <a:ext cx="2620160" cy="1636092"/>
          </a:xfrm>
          <a:prstGeom prst="rect">
            <a:avLst/>
          </a:prstGeom>
          <a:noFill/>
          <a:ln w="9525">
            <a:noFill/>
          </a:ln>
        </p:spPr>
      </p:pic>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
        <p:nvSpPr>
          <p:cNvPr id="14" name="矩形 13"/>
          <p:cNvSpPr/>
          <p:nvPr/>
        </p:nvSpPr>
        <p:spPr>
          <a:xfrm>
            <a:off x="7278919" y="5293704"/>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3395007" y="580466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2081" y="1557367"/>
            <a:ext cx="11924362" cy="1814830"/>
          </a:xfrm>
          <a:prstGeom prst="rect">
            <a:avLst/>
          </a:prstGeom>
          <a:noFill/>
          <a:ln w="9525">
            <a:noFill/>
          </a:ln>
        </p:spPr>
        <p:txBody>
          <a:bodyPr wrap="square">
            <a:spAutoFit/>
          </a:bodyPr>
          <a:lstStyle/>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③</a:t>
            </a:r>
            <a:r>
              <a:rPr lang="zh-CN" sz="2800" b="1">
                <a:latin typeface="微软雅黑" panose="020B0503020204020204" pitchFamily="34" charset="-122"/>
                <a:ea typeface="微软雅黑" panose="020B0503020204020204" pitchFamily="34" charset="-122"/>
                <a:cs typeface="微软雅黑" panose="020B0503020204020204" pitchFamily="34" charset="-122"/>
              </a:rPr>
              <a:t>细胞内的成分≠内环境的成分。一切只能存在于细胞内的物质，如血红蛋白、细胞膜上的载体蛋白、胞内酶(如呼吸氧化酶)等，</a:t>
            </a:r>
            <a:r>
              <a:rPr 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sz="2800" b="1">
                <a:latin typeface="微软雅黑" panose="020B0503020204020204" pitchFamily="34" charset="-122"/>
                <a:ea typeface="微软雅黑" panose="020B0503020204020204" pitchFamily="34" charset="-122"/>
                <a:cs typeface="微软雅黑" panose="020B0503020204020204" pitchFamily="34" charset="-122"/>
              </a:rPr>
              <a:t>于内环境的成分（“不属于”、“属于”）。
</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144749" y="2420807"/>
            <a:ext cx="1249680" cy="521970"/>
          </a:xfrm>
          <a:prstGeom prst="rect">
            <a:avLst/>
          </a:prstGeom>
          <a:noFill/>
        </p:spPr>
        <p:txBody>
          <a:bodyPr wrap="none" rtlCol="0" anchor="t">
            <a:spAutoFit/>
          </a:bodyPr>
          <a:lstStyle/>
          <a:p>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不属于</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
        <p:nvSpPr>
          <p:cNvPr id="9" name="矩形 8"/>
          <p:cNvSpPr/>
          <p:nvPr/>
        </p:nvSpPr>
        <p:spPr>
          <a:xfrm>
            <a:off x="264922" y="1053270"/>
            <a:ext cx="367279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内环境的成分</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891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240436" y="3463284"/>
            <a:ext cx="5892979" cy="309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0804" y="3501377"/>
            <a:ext cx="5875202" cy="252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1395" y="2997915"/>
            <a:ext cx="3957955" cy="521970"/>
          </a:xfrm>
          <a:prstGeom prst="rect">
            <a:avLst/>
          </a:prstGeom>
          <a:noFill/>
        </p:spPr>
        <p:txBody>
          <a:bodyPr wrap="none" rtlCol="0" anchor="t">
            <a:spAutoFit/>
          </a:bodyPr>
          <a:lstStyle/>
          <a:p>
            <a:pPr algn="just" fontAlgn="auto">
              <a:lnSpc>
                <a:spcPct val="10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④认清</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类内环境的物质</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7142522" y="2961727"/>
            <a:ext cx="4313555" cy="521970"/>
          </a:xfrm>
          <a:prstGeom prst="rect">
            <a:avLst/>
          </a:prstGeom>
          <a:noFill/>
        </p:spPr>
        <p:txBody>
          <a:bodyPr wrap="none" rtlCol="0" anchor="t">
            <a:spAutoFit/>
          </a:bodyPr>
          <a:lstStyle/>
          <a:p>
            <a:pPr algn="just"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④认清</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类非内环境的物质</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6007" y="1557367"/>
            <a:ext cx="8007772" cy="430530"/>
          </a:xfrm>
          <a:prstGeom prst="rect">
            <a:avLst/>
          </a:prstGeom>
          <a:noFill/>
        </p:spPr>
        <p:txBody>
          <a:bodyPr wrap="square" lIns="0" tIns="0" rIns="0" bIns="0" rtlCol="0">
            <a:spAutoFit/>
          </a:bodyPr>
          <a:lstStyle/>
          <a:p>
            <a:pPr marL="0" indent="0" eaLnBrk="0" fontAlgn="auto" latinLnBrk="1" hangingPunct="0">
              <a:lnSpc>
                <a:spcPct val="100000"/>
              </a:lnSpc>
              <a:spcBef>
                <a:spcPct val="0"/>
              </a:spcBef>
              <a:buNone/>
            </a:pPr>
            <a:r>
              <a:rPr lang="zh-CN" altLang="en-US" sz="2800" b="1" kern="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⑤</a:t>
            </a:r>
            <a:r>
              <a:rPr lang="zh-CN" altLang="en-US" sz="2800" b="1" kern="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易混淆的血液和血浆、血浆蛋白和血红蛋白</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84244" y="2349065"/>
            <a:ext cx="9167702" cy="2069082"/>
          </a:xfrm>
          <a:prstGeom prst="rect">
            <a:avLst/>
          </a:prstGeom>
        </p:spPr>
      </p:pic>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
        <p:nvSpPr>
          <p:cNvPr id="9" name="矩形 8"/>
          <p:cNvSpPr/>
          <p:nvPr/>
        </p:nvSpPr>
        <p:spPr>
          <a:xfrm>
            <a:off x="264922" y="1053270"/>
            <a:ext cx="367279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内环境的成分</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文本框 100"/>
          <p:cNvSpPr txBox="1"/>
          <p:nvPr/>
        </p:nvSpPr>
        <p:spPr>
          <a:xfrm>
            <a:off x="696642" y="4796537"/>
            <a:ext cx="10450165" cy="521970"/>
          </a:xfrm>
          <a:prstGeom prst="rect">
            <a:avLst/>
          </a:prstGeom>
          <a:noFill/>
          <a:ln w="9525">
            <a:noFill/>
          </a:ln>
        </p:spPr>
        <p:txBody>
          <a:bodyPr wrap="square">
            <a:spAutoFit/>
          </a:bodyPr>
          <a:lstStyle/>
          <a:p>
            <a:pPr indent="0"/>
            <a:r>
              <a:rPr lang="zh-CN" sz="2800" b="1">
                <a:latin typeface="微软雅黑" panose="020B0503020204020204" pitchFamily="34" charset="-122"/>
                <a:ea typeface="微软雅黑" panose="020B0503020204020204" pitchFamily="34" charset="-122"/>
              </a:rPr>
              <a:t>神经递质存在于突触间隙（组织液），液属于内环境的成分。</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57663" y="299551"/>
            <a:ext cx="6517481" cy="637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3633" y="-8888"/>
            <a:ext cx="2475407" cy="838045"/>
            <a:chOff x="-9" y="-14"/>
            <a:chExt cx="3899" cy="1320"/>
          </a:xfrm>
        </p:grpSpPr>
        <p:grpSp>
          <p:nvGrpSpPr>
            <p:cNvPr id="42" name="组合 41"/>
            <p:cNvGrpSpPr/>
            <p:nvPr/>
          </p:nvGrpSpPr>
          <p:grpSpPr>
            <a:xfrm>
              <a:off x="416" y="355"/>
              <a:ext cx="518" cy="755"/>
              <a:chOff x="2528974" y="2863357"/>
              <a:chExt cx="246811" cy="359779"/>
            </a:xfrm>
            <a:solidFill>
              <a:schemeClr val="bg1"/>
            </a:solidFill>
          </p:grpSpPr>
          <p:sp>
            <p:nvSpPr>
              <p:cNvPr id="4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4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sp>
          <p:nvSpPr>
            <p:cNvPr id="3" name="矩形 2"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1210" y="187"/>
              <a:ext cx="2680" cy="919"/>
            </a:xfrm>
            <a:prstGeom prst="rect">
              <a:avLst/>
            </a:prstGeom>
          </p:spPr>
          <p:txBody>
            <a:bodyPr wrap="square">
              <a:spAutoFit/>
            </a:bodyPr>
            <a:lstStyle/>
            <a:p>
              <a:pPr algn="l"/>
              <a:r>
                <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rPr>
                <a:t>概念图</a:t>
              </a:r>
              <a:endPar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5" name="组合 14"/>
            <p:cNvGrpSpPr/>
            <p:nvPr/>
          </p:nvGrpSpPr>
          <p:grpSpPr>
            <a:xfrm>
              <a:off x="-9" y="-14"/>
              <a:ext cx="1332" cy="1320"/>
              <a:chOff x="558" y="2325"/>
              <a:chExt cx="1332" cy="1320"/>
            </a:xfrm>
          </p:grpSpPr>
          <p:sp>
            <p:nvSpPr>
              <p:cNvPr id="17" name="椭圆 16"/>
              <p:cNvSpPr/>
              <p:nvPr/>
            </p:nvSpPr>
            <p:spPr>
              <a:xfrm>
                <a:off x="558" y="2325"/>
                <a:ext cx="1332" cy="1321"/>
              </a:xfrm>
              <a:prstGeom prst="ellipse">
                <a:avLst/>
              </a:prstGeom>
              <a:solidFill>
                <a:schemeClr val="accent6"/>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charset="0"/>
                  <a:ea typeface="微软雅黑" panose="020B0503020204020204" pitchFamily="34" charset="-122"/>
                  <a:cs typeface="+mn-cs"/>
                </a:endParaRPr>
              </a:p>
            </p:txBody>
          </p:sp>
          <p:sp>
            <p:nvSpPr>
              <p:cNvPr id="18" name="Freeform 9"/>
              <p:cNvSpPr>
                <a:spLocks noEditPoints="1"/>
              </p:cNvSpPr>
              <p:nvPr/>
            </p:nvSpPr>
            <p:spPr bwMode="auto">
              <a:xfrm>
                <a:off x="810" y="2550"/>
                <a:ext cx="828" cy="82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391" tIns="45694" rIns="91391" bIns="456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27" y="1484990"/>
            <a:ext cx="12072289" cy="3352165"/>
          </a:xfrm>
          <a:prstGeom prst="rect">
            <a:avLst/>
          </a:prstGeom>
        </p:spPr>
        <p:txBody>
          <a:bodyPr wrap="square" lIns="121875" tIns="60936" rIns="121875" bIns="60936">
            <a:spAutoFit/>
          </a:bodyPr>
          <a:lstStyle/>
          <a:p>
            <a:pPr algn="just" fontAlgn="auto">
              <a:lnSpc>
                <a:spcPct val="100000"/>
              </a:lnSpc>
              <a:spcAft>
                <a:spcPct val="0"/>
              </a:spcAft>
            </a:pPr>
            <a:r>
              <a:rPr lang="zh-CN" altLang="zh-CN" sz="2800" b="1" kern="100">
                <a:solidFill>
                  <a:srgbClr val="FF0000"/>
                </a:solidFill>
                <a:latin typeface="Calibri" panose="020F0502020204030204" charset="0"/>
                <a:ea typeface="微软雅黑" panose="020B0503020204020204" pitchFamily="34" charset="-122"/>
                <a:cs typeface="Times New Roman" panose="02020603050405020304"/>
              </a:rPr>
              <a:t>①</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a:rPr>
              <a:t>渗透压</a:t>
            </a:r>
            <a:r>
              <a:rPr lang="zh-CN" altLang="zh-CN" sz="2800" b="1" kern="100">
                <a:latin typeface="微软雅黑" panose="020B0503020204020204" pitchFamily="34" charset="-122"/>
                <a:ea typeface="微软雅黑" panose="020B0503020204020204" pitchFamily="34" charset="-122"/>
                <a:cs typeface="Times New Roman" panose="02020603050405020304"/>
              </a:rPr>
              <a:t>：指溶液中溶质微粒对水的吸引力。取决于溶质微粒的相对数目，即浓度。浓度越大，渗透压越大</a:t>
            </a:r>
            <a:endParaRPr lang="zh-CN" altLang="zh-CN" sz="2800" b="1" kern="100">
              <a:latin typeface="微软雅黑" panose="020B0503020204020204" pitchFamily="34" charset="-122"/>
              <a:ea typeface="微软雅黑" panose="020B0503020204020204" pitchFamily="34" charset="-122"/>
              <a:cs typeface="Times New Roman" panose="02020603050405020304"/>
            </a:endParaRPr>
          </a:p>
          <a:p>
            <a:pPr algn="just" fontAlgn="auto">
              <a:lnSpc>
                <a:spcPct val="100000"/>
              </a:lnSpc>
              <a:spcAft>
                <a:spcPct val="0"/>
              </a:spcAft>
            </a:pPr>
            <a:endParaRPr lang="zh-CN" altLang="zh-CN" sz="2800" b="1" kern="100">
              <a:latin typeface="微软雅黑" panose="020B0503020204020204" pitchFamily="34" charset="-122"/>
              <a:ea typeface="微软雅黑" panose="020B0503020204020204" pitchFamily="34" charset="-122"/>
              <a:cs typeface="Times New Roman" panose="02020603050405020304"/>
            </a:endParaRPr>
          </a:p>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Times New Roman" panose="02020603050405020304"/>
              </a:rPr>
              <a:t>   </a:t>
            </a:r>
            <a:r>
              <a:rPr lang="en-US" altLang="zh-CN" sz="2800" b="1" kern="100">
                <a:latin typeface="微软雅黑" panose="020B0503020204020204" pitchFamily="34" charset="-122"/>
                <a:ea typeface="微软雅黑" panose="020B0503020204020204" pitchFamily="34" charset="-122"/>
                <a:cs typeface="Times New Roman" panose="02020603050405020304"/>
              </a:rPr>
              <a:t>   </a:t>
            </a:r>
            <a:r>
              <a:rPr lang="zh-CN" altLang="zh-CN" sz="2800" b="1" kern="100">
                <a:latin typeface="微软雅黑" panose="020B0503020204020204" pitchFamily="34" charset="-122"/>
                <a:ea typeface="微软雅黑" panose="020B0503020204020204" pitchFamily="34" charset="-122"/>
                <a:cs typeface="Times New Roman" panose="02020603050405020304"/>
              </a:rPr>
              <a:t>血浆渗透压的大小主要与</a:t>
            </a:r>
            <a:r>
              <a:rPr lang="zh-CN" altLang="zh-CN" sz="2800" b="1" u="sng" kern="100">
                <a:latin typeface="微软雅黑" panose="020B0503020204020204" pitchFamily="34" charset="-122"/>
                <a:ea typeface="微软雅黑" panose="020B0503020204020204" pitchFamily="34" charset="-122"/>
                <a:cs typeface="Times New Roman" panose="02020603050405020304"/>
              </a:rPr>
              <a:t>_</a:t>
            </a:r>
            <a:r>
              <a:rPr lang="zh-CN" altLang="zh-CN" sz="2800" b="1" u="sng" kern="100">
                <a:solidFill>
                  <a:srgbClr val="0808B6"/>
                </a:solidFill>
                <a:latin typeface="微软雅黑" panose="020B0503020204020204" pitchFamily="34" charset="-122"/>
                <a:ea typeface="微软雅黑" panose="020B0503020204020204" pitchFamily="34" charset="-122"/>
                <a:cs typeface="Times New Roman" panose="02020603050405020304"/>
              </a:rPr>
              <a:t>无机盐_</a:t>
            </a:r>
            <a:r>
              <a:rPr lang="zh-CN" altLang="zh-CN" sz="2800" b="1" kern="100">
                <a:solidFill>
                  <a:srgbClr val="0808B6"/>
                </a:solidFill>
                <a:latin typeface="微软雅黑" panose="020B0503020204020204" pitchFamily="34" charset="-122"/>
                <a:ea typeface="微软雅黑" panose="020B0503020204020204" pitchFamily="34" charset="-122"/>
                <a:cs typeface="Times New Roman" panose="02020603050405020304"/>
              </a:rPr>
              <a:t>、</a:t>
            </a:r>
            <a:r>
              <a:rPr lang="zh-CN" altLang="zh-CN" sz="2800" b="1" u="sng" kern="100">
                <a:solidFill>
                  <a:srgbClr val="0808B6"/>
                </a:solidFill>
                <a:latin typeface="微软雅黑" panose="020B0503020204020204" pitchFamily="34" charset="-122"/>
                <a:ea typeface="微软雅黑" panose="020B0503020204020204" pitchFamily="34" charset="-122"/>
                <a:cs typeface="Times New Roman" panose="02020603050405020304"/>
              </a:rPr>
              <a:t>_蛋白质</a:t>
            </a:r>
            <a:r>
              <a:rPr lang="zh-CN" altLang="zh-CN" sz="2800" b="1" u="sng" kern="100">
                <a:latin typeface="微软雅黑" panose="020B0503020204020204" pitchFamily="34" charset="-122"/>
                <a:ea typeface="微软雅黑" panose="020B0503020204020204" pitchFamily="34" charset="-122"/>
                <a:cs typeface="Times New Roman" panose="02020603050405020304"/>
              </a:rPr>
              <a:t>_</a:t>
            </a:r>
            <a:r>
              <a:rPr lang="zh-CN" altLang="zh-CN" sz="2800" b="1" kern="100">
                <a:latin typeface="微软雅黑" panose="020B0503020204020204" pitchFamily="34" charset="-122"/>
                <a:ea typeface="微软雅黑" panose="020B0503020204020204" pitchFamily="34" charset="-122"/>
                <a:cs typeface="Times New Roman" panose="02020603050405020304"/>
              </a:rPr>
              <a:t>的含量有关。</a:t>
            </a:r>
            <a:endParaRPr lang="zh-CN" altLang="zh-CN" sz="2800" b="1" kern="100">
              <a:latin typeface="微软雅黑" panose="020B0503020204020204" pitchFamily="34" charset="-122"/>
              <a:ea typeface="微软雅黑" panose="020B0503020204020204" pitchFamily="34" charset="-122"/>
              <a:cs typeface="Times New Roman" panose="02020603050405020304"/>
            </a:endParaRPr>
          </a:p>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Times New Roman" panose="02020603050405020304"/>
              </a:rPr>
              <a:t>    </a:t>
            </a:r>
            <a:r>
              <a:rPr lang="en-US" altLang="zh-CN" sz="2800" b="1" kern="100">
                <a:latin typeface="微软雅黑" panose="020B0503020204020204" pitchFamily="34" charset="-122"/>
                <a:ea typeface="微软雅黑" panose="020B0503020204020204" pitchFamily="34" charset="-122"/>
                <a:cs typeface="Times New Roman" panose="02020603050405020304"/>
              </a:rPr>
              <a:t>  </a:t>
            </a:r>
            <a:r>
              <a:rPr lang="zh-CN" altLang="zh-CN" sz="2800" b="1" kern="100">
                <a:latin typeface="微软雅黑" panose="020B0503020204020204" pitchFamily="34" charset="-122"/>
                <a:ea typeface="微软雅黑" panose="020B0503020204020204" pitchFamily="34" charset="-122"/>
                <a:cs typeface="Times New Roman" panose="02020603050405020304"/>
              </a:rPr>
              <a:t>细胞外渗透压90%以上来源于Na</a:t>
            </a:r>
            <a:r>
              <a:rPr lang="zh-CN" altLang="zh-CN" sz="2800" b="1" kern="100" baseline="30000">
                <a:latin typeface="微软雅黑" panose="020B0503020204020204" pitchFamily="34" charset="-122"/>
                <a:ea typeface="微软雅黑" panose="020B0503020204020204" pitchFamily="34" charset="-122"/>
                <a:cs typeface="Times New Roman" panose="02020603050405020304"/>
              </a:rPr>
              <a:t>+</a:t>
            </a:r>
            <a:r>
              <a:rPr lang="zh-CN" altLang="zh-CN" sz="2800" b="1" kern="100">
                <a:latin typeface="微软雅黑" panose="020B0503020204020204" pitchFamily="34" charset="-122"/>
                <a:ea typeface="微软雅黑" panose="020B0503020204020204" pitchFamily="34" charset="-122"/>
                <a:cs typeface="Times New Roman" panose="02020603050405020304"/>
              </a:rPr>
              <a:t>和Cl</a:t>
            </a:r>
            <a:r>
              <a:rPr lang="zh-CN" altLang="zh-CN" sz="2800" b="1" kern="100" baseline="30000">
                <a:latin typeface="微软雅黑" panose="020B0503020204020204" pitchFamily="34" charset="-122"/>
                <a:ea typeface="微软雅黑" panose="020B0503020204020204" pitchFamily="34" charset="-122"/>
                <a:cs typeface="Times New Roman" panose="02020603050405020304"/>
              </a:rPr>
              <a:t>-</a:t>
            </a:r>
            <a:endParaRPr lang="zh-CN" altLang="zh-CN" sz="2800" b="1" kern="100">
              <a:latin typeface="微软雅黑" panose="020B0503020204020204" pitchFamily="34" charset="-122"/>
              <a:ea typeface="微软雅黑" panose="020B0503020204020204" pitchFamily="34" charset="-122"/>
              <a:cs typeface="Times New Roman" panose="02020603050405020304"/>
            </a:endParaRPr>
          </a:p>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Times New Roman" panose="02020603050405020304"/>
              </a:rPr>
              <a:t>    </a:t>
            </a:r>
            <a:r>
              <a:rPr lang="en-US" altLang="zh-CN" sz="2800" b="1" kern="100">
                <a:latin typeface="微软雅黑" panose="020B0503020204020204" pitchFamily="34" charset="-122"/>
                <a:ea typeface="微软雅黑" panose="020B0503020204020204" pitchFamily="34" charset="-122"/>
                <a:cs typeface="Times New Roman" panose="02020603050405020304"/>
              </a:rPr>
              <a:t>  </a:t>
            </a:r>
            <a:r>
              <a:rPr lang="zh-CN" altLang="zh-CN" sz="2800" b="1" kern="100">
                <a:latin typeface="微软雅黑" panose="020B0503020204020204" pitchFamily="34" charset="-122"/>
                <a:ea typeface="微软雅黑" panose="020B0503020204020204" pitchFamily="34" charset="-122"/>
                <a:cs typeface="Times New Roman" panose="02020603050405020304"/>
              </a:rPr>
              <a:t>细胞内渗透压来源于蛋白质和K</a:t>
            </a:r>
            <a:r>
              <a:rPr lang="zh-CN" altLang="zh-CN" sz="2800" b="1" kern="100" baseline="30000">
                <a:latin typeface="微软雅黑" panose="020B0503020204020204" pitchFamily="34" charset="-122"/>
                <a:ea typeface="微软雅黑" panose="020B0503020204020204" pitchFamily="34" charset="-122"/>
                <a:cs typeface="Times New Roman" panose="02020603050405020304"/>
              </a:rPr>
              <a:t>+</a:t>
            </a:r>
            <a:endParaRPr lang="zh-CN" altLang="zh-CN" sz="2800" b="1" kern="100">
              <a:latin typeface="微软雅黑" panose="020B0503020204020204" pitchFamily="34" charset="-122"/>
              <a:ea typeface="微软雅黑" panose="020B0503020204020204" pitchFamily="34" charset="-122"/>
              <a:cs typeface="Times New Roman" panose="02020603050405020304"/>
            </a:endParaRPr>
          </a:p>
          <a:p>
            <a:pPr algn="just">
              <a:lnSpc>
                <a:spcPct val="150000"/>
              </a:lnSpc>
              <a:spcAft>
                <a:spcPct val="0"/>
              </a:spcAft>
            </a:pPr>
            <a:endParaRPr lang="zh-CN" altLang="zh-CN" sz="2800" b="1" kern="100">
              <a:solidFill>
                <a:srgbClr val="0000FF"/>
              </a:solidFill>
              <a:effectLst/>
              <a:latin typeface="宋体" panose="02010600030101010101" pitchFamily="2" charset="-122"/>
              <a:cs typeface="Courier New" panose="02070309020205020404"/>
            </a:endParaRPr>
          </a:p>
        </p:txBody>
      </p:sp>
      <p:sp>
        <p:nvSpPr>
          <p:cNvPr id="3" name="左大括号 2"/>
          <p:cNvSpPr/>
          <p:nvPr/>
        </p:nvSpPr>
        <p:spPr>
          <a:xfrm>
            <a:off x="624266" y="2925538"/>
            <a:ext cx="133960" cy="106596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fontAlgn="auto">
              <a:lnSpc>
                <a:spcPct val="100000"/>
              </a:lnSpc>
            </a:pPr>
            <a:endParaRPr lang="zh-CN" altLang="en-US" sz="2800"/>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
        <p:nvSpPr>
          <p:cNvPr id="9" name="矩形 8"/>
          <p:cNvSpPr/>
          <p:nvPr/>
        </p:nvSpPr>
        <p:spPr>
          <a:xfrm>
            <a:off x="264922" y="1053270"/>
            <a:ext cx="367279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内环境的理化性质</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nvSpPr>
        <p:spPr>
          <a:xfrm>
            <a:off x="480733" y="4206479"/>
            <a:ext cx="11409887" cy="953135"/>
          </a:xfrm>
          <a:prstGeom prst="rect">
            <a:avLst/>
          </a:prstGeom>
        </p:spPr>
        <p:txBody>
          <a:bodyPr wrap="square">
            <a:spAutoFit/>
          </a:bodyPr>
          <a:lstStyle/>
          <a:p>
            <a:pPr algn="just" fontAlgn="auto">
              <a:lnSpc>
                <a:spcPct val="100000"/>
              </a:lnSpc>
              <a:spcAft>
                <a:spcPct val="0"/>
              </a:spcAft>
            </a:pPr>
            <a:r>
              <a:rPr lang="zh-CN" altLang="zh-CN" sz="2800" b="1" kern="100" spc="-20">
                <a:latin typeface="楷体" panose="02010609060101010101" pitchFamily="49" charset="-122"/>
                <a:ea typeface="楷体" panose="02010609060101010101" pitchFamily="49" charset="-122"/>
                <a:cs typeface="楷体" panose="02010609060101010101" pitchFamily="49" charset="-122"/>
              </a:rPr>
              <a:t>思考：细胞外液中溶质含量最多的是蛋白质，为什么细胞外液渗透压的</a:t>
            </a:r>
            <a:r>
              <a:rPr lang="en-US" altLang="zh-CN" sz="2800" b="1" kern="100" spc="-20">
                <a:latin typeface="楷体" panose="02010609060101010101" pitchFamily="49" charset="-122"/>
                <a:ea typeface="楷体" panose="02010609060101010101" pitchFamily="49" charset="-122"/>
                <a:cs typeface="楷体" panose="02010609060101010101" pitchFamily="49" charset="-122"/>
              </a:rPr>
              <a:t>90%</a:t>
            </a:r>
            <a:r>
              <a:rPr lang="zh-CN" altLang="zh-CN" sz="2800" b="1" kern="100" spc="-20">
                <a:latin typeface="楷体" panose="02010609060101010101" pitchFamily="49" charset="-122"/>
                <a:ea typeface="楷体" panose="02010609060101010101" pitchFamily="49" charset="-122"/>
                <a:cs typeface="楷体" panose="02010609060101010101" pitchFamily="49" charset="-122"/>
              </a:rPr>
              <a:t>来源于</a:t>
            </a:r>
            <a:r>
              <a:rPr lang="en-US" altLang="zh-CN" sz="2800" b="1" kern="100" spc="-20">
                <a:latin typeface="楷体" panose="02010609060101010101" pitchFamily="49" charset="-122"/>
                <a:ea typeface="楷体" panose="02010609060101010101" pitchFamily="49" charset="-122"/>
                <a:cs typeface="楷体" panose="02010609060101010101" pitchFamily="49" charset="-122"/>
              </a:rPr>
              <a:t>Na</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和</a:t>
            </a:r>
            <a:r>
              <a:rPr lang="en-US" altLang="zh-CN" sz="2800" b="1" kern="100" err="1">
                <a:latin typeface="楷体" panose="02010609060101010101" pitchFamily="49" charset="-122"/>
                <a:ea typeface="楷体" panose="02010609060101010101" pitchFamily="49" charset="-122"/>
                <a:cs typeface="楷体" panose="02010609060101010101" pitchFamily="49" charset="-122"/>
              </a:rPr>
              <a:t>Cl</a:t>
            </a:r>
            <a:r>
              <a:rPr lang="zh-CN" altLang="zh-CN" sz="2800" b="1" kern="100" baseline="300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endParaRPr lang="zh-CN" altLang="zh-CN" sz="280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6" name="矩形 5"/>
          <p:cNvSpPr/>
          <p:nvPr/>
        </p:nvSpPr>
        <p:spPr>
          <a:xfrm>
            <a:off x="480733" y="5301819"/>
            <a:ext cx="11409887" cy="1383665"/>
          </a:xfrm>
          <a:prstGeom prst="rect">
            <a:avLst/>
          </a:prstGeom>
        </p:spPr>
        <p:txBody>
          <a:bodyPr wrap="square">
            <a:spAutoFit/>
          </a:bodyPr>
          <a:lstStyle/>
          <a:p>
            <a:pPr algn="just" fontAlgn="auto">
              <a:lnSpc>
                <a:spcPct val="100000"/>
              </a:lnSpc>
              <a:spcAft>
                <a:spcPct val="0"/>
              </a:spcAft>
            </a:pPr>
            <a:r>
              <a:rPr lang="zh-CN" altLang="zh-CN" sz="2800" b="1" kern="100">
                <a:solidFill>
                  <a:srgbClr val="FF0000"/>
                </a:solidFill>
                <a:latin typeface="楷体" panose="02010609060101010101" pitchFamily="49" charset="-122"/>
                <a:ea typeface="楷体" panose="02010609060101010101" pitchFamily="49" charset="-122"/>
                <a:cs typeface="楷体" panose="02010609060101010101" pitchFamily="49" charset="-122"/>
              </a:rPr>
              <a:t>提示：</a:t>
            </a:r>
            <a:r>
              <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渗透压大小取决于单位体积溶液中溶质微粒的数目。蛋白质含量虽高，但蛋白质的相对分子质量较</a:t>
            </a:r>
            <a:r>
              <a:rPr lang="en-US"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Na</a:t>
            </a:r>
            <a:r>
              <a:rPr lang="zh-CN" altLang="zh-CN" sz="2800" b="1" kern="100" baseline="30000">
                <a:solidFill>
                  <a:srgbClr val="0000FF"/>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与</a:t>
            </a:r>
            <a:r>
              <a:rPr lang="en-US" altLang="zh-CN" sz="2800" b="1" kern="100" err="1">
                <a:solidFill>
                  <a:srgbClr val="0000FF"/>
                </a:solidFill>
                <a:latin typeface="楷体" panose="02010609060101010101" pitchFamily="49" charset="-122"/>
                <a:ea typeface="楷体" panose="02010609060101010101" pitchFamily="49" charset="-122"/>
                <a:cs typeface="楷体" panose="02010609060101010101" pitchFamily="49" charset="-122"/>
              </a:rPr>
              <a:t>Cl</a:t>
            </a:r>
            <a:r>
              <a:rPr lang="zh-CN" altLang="zh-CN" sz="2800" b="1" kern="100" baseline="30000">
                <a:solidFill>
                  <a:srgbClr val="0000FF"/>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大得多，故细胞外液中蛋白质的数目远少于</a:t>
            </a:r>
            <a:r>
              <a:rPr lang="en-US"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Na</a:t>
            </a:r>
            <a:r>
              <a:rPr lang="zh-CN" altLang="zh-CN" sz="2800" b="1" kern="100" baseline="30000">
                <a:solidFill>
                  <a:srgbClr val="0000FF"/>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与</a:t>
            </a:r>
            <a:r>
              <a:rPr lang="en-US" altLang="zh-CN" sz="2800" b="1" kern="100" err="1">
                <a:solidFill>
                  <a:srgbClr val="0000FF"/>
                </a:solidFill>
                <a:latin typeface="楷体" panose="02010609060101010101" pitchFamily="49" charset="-122"/>
                <a:ea typeface="楷体" panose="02010609060101010101" pitchFamily="49" charset="-122"/>
                <a:cs typeface="楷体" panose="02010609060101010101" pitchFamily="49" charset="-122"/>
              </a:rPr>
              <a:t>Cl</a:t>
            </a:r>
            <a:r>
              <a:rPr lang="zh-CN" altLang="zh-CN" sz="2800" b="1" kern="100" baseline="30000">
                <a:solidFill>
                  <a:srgbClr val="0000FF"/>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00FF"/>
                </a:solidFill>
                <a:latin typeface="楷体" panose="02010609060101010101" pitchFamily="49" charset="-122"/>
                <a:ea typeface="楷体" panose="02010609060101010101" pitchFamily="49" charset="-122"/>
                <a:cs typeface="楷体" panose="02010609060101010101" pitchFamily="49" charset="-122"/>
              </a:rPr>
              <a:t>。</a:t>
            </a:r>
            <a:endParaRPr lang="zh-CN" altLang="zh-CN" sz="1050" b="1" kern="100">
              <a:effectLst/>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3"/>
          <p:cNvPicPr>
            <a:picLocks noChangeAspect="1"/>
          </p:cNvPicPr>
          <p:nvPr/>
        </p:nvPicPr>
        <p:blipFill>
          <a:blip r:embed="rId1"/>
          <a:stretch>
            <a:fillRect/>
          </a:stretch>
        </p:blipFill>
        <p:spPr>
          <a:xfrm>
            <a:off x="1920696" y="2349065"/>
            <a:ext cx="8661066" cy="4478461"/>
          </a:xfrm>
          <a:prstGeom prst="rect">
            <a:avLst/>
          </a:prstGeom>
        </p:spPr>
      </p:pic>
      <p:sp>
        <p:nvSpPr>
          <p:cNvPr id="101" name="文本框 100"/>
          <p:cNvSpPr txBox="1"/>
          <p:nvPr/>
        </p:nvSpPr>
        <p:spPr>
          <a:xfrm>
            <a:off x="46523" y="1067872"/>
            <a:ext cx="12065941" cy="1814830"/>
          </a:xfrm>
          <a:prstGeom prst="rect">
            <a:avLst/>
          </a:prstGeom>
          <a:noFill/>
          <a:ln w="9525">
            <a:noFill/>
          </a:ln>
        </p:spPr>
        <p:txBody>
          <a:bodyPr wrap="square">
            <a:spAutoFit/>
          </a:bodyPr>
          <a:lstStyle/>
          <a:p>
            <a:pPr indent="0"/>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②</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酸碱度：正常人血浆近中性，pH为</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7.35-7.45_</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pH稳态维持的原因：血浆中存在</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缓冲物质</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（缓冲对），例如</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/NaHCO</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NaH</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PO</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HPO</a:t>
            </a:r>
            <a:r>
              <a:rPr lang="en-US" sz="2800" b="1" u="sng"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sz="2800" b="1" u="sng"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维持机制：</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p:nvPr/>
        </p:nvSpPr>
        <p:spPr>
          <a:xfrm>
            <a:off x="408406" y="549173"/>
            <a:ext cx="367279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内环境的理化性质</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7660" y="1557917"/>
            <a:ext cx="11310031" cy="267652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温度：人体细胞外液的温度一般维持</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细胞通过内环境与外界环境进行物质交换</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Calibri" panose="020F0502020204030204" charset="0"/>
                <a:ea typeface="微软雅黑" panose="020B0503020204020204" pitchFamily="34" charset="-122"/>
                <a:cs typeface="微软雅黑" panose="020B0503020204020204" pitchFamily="34" charset="-122"/>
              </a:rPr>
              <a:t>    ①</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细胞可以直接</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进行</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物质交换。</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Calibri" panose="020F0502020204030204" charset="0"/>
                <a:ea typeface="微软雅黑" panose="020B0503020204020204" pitchFamily="34" charset="-122"/>
                <a:cs typeface="微软雅黑" panose="020B0503020204020204" pitchFamily="34" charset="-122"/>
              </a:rPr>
              <a:t>    ②</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内环境与外界环境的物质交换过程，需要</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体内</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参与。</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细胞不仅依赖于内环境，也参与</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了</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形成和维持。</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3487690" y="2843415"/>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内环境</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矩形 5"/>
          <p:cNvSpPr/>
          <p:nvPr/>
        </p:nvSpPr>
        <p:spPr>
          <a:xfrm>
            <a:off x="7175491" y="1485293"/>
            <a:ext cx="179387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37 ℃</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左右</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8090805" y="3251903"/>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各个系统</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8" name="矩形 7"/>
          <p:cNvSpPr/>
          <p:nvPr/>
        </p:nvSpPr>
        <p:spPr>
          <a:xfrm>
            <a:off x="6232911" y="368449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内环境</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9" name="矩形 8"/>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23949" y="558697"/>
            <a:ext cx="4642895"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内环境的成分和理化性质</a:t>
            </a:r>
            <a:endParaRPr lang="zh-CN" altLang="en-US" sz="2800" b="1"/>
          </a:p>
        </p:txBody>
      </p:sp>
      <p:sp>
        <p:nvSpPr>
          <p:cNvPr id="11" name="矩形 10"/>
          <p:cNvSpPr/>
          <p:nvPr/>
        </p:nvSpPr>
        <p:spPr>
          <a:xfrm>
            <a:off x="264922" y="1053270"/>
            <a:ext cx="3672795" cy="52197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内环境的理化性质</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0123" y="1053270"/>
            <a:ext cx="10893948" cy="737235"/>
          </a:xfrm>
          <a:prstGeom prst="rect">
            <a:avLst/>
          </a:prstGeom>
        </p:spPr>
        <p:txBody>
          <a:bodyPr wrap="square">
            <a:spAutoFit/>
          </a:bodyPr>
          <a:lstStyle/>
          <a:p>
            <a:pPr algn="just">
              <a:lnSpc>
                <a:spcPct val="150000"/>
              </a:lnSpc>
            </a:pP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教材隐性知识：</a:t>
            </a:r>
            <a:r>
              <a:rPr lang="zh-CN" altLang="zh-CN" sz="2800" b="1" kern="100">
                <a:latin typeface="楷体" panose="02010609060101010101" pitchFamily="49" charset="-122"/>
                <a:ea typeface="楷体" panose="02010609060101010101" pitchFamily="49" charset="-122"/>
                <a:cs typeface="楷体" panose="02010609060101010101" pitchFamily="49" charset="-122"/>
              </a:rPr>
              <a:t>源于选择性必修</a:t>
            </a:r>
            <a:r>
              <a:rPr lang="en-US" altLang="zh-CN" sz="2800" b="1" kern="100">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latin typeface="楷体" panose="02010609060101010101" pitchFamily="49" charset="-122"/>
                <a:ea typeface="楷体" panose="02010609060101010101" pitchFamily="49" charset="-122"/>
                <a:cs typeface="楷体" panose="02010609060101010101" pitchFamily="49" charset="-122"/>
              </a:rPr>
              <a:t>9</a:t>
            </a:r>
            <a:r>
              <a:rPr lang="en-US" altLang="zh-CN" sz="2800" b="1" kern="100">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图</a:t>
            </a:r>
            <a:r>
              <a:rPr lang="en-US" altLang="zh-CN" sz="2800" b="1" kern="100">
                <a:latin typeface="楷体" panose="02010609060101010101" pitchFamily="49" charset="-122"/>
                <a:ea typeface="楷体" panose="02010609060101010101" pitchFamily="49" charset="-122"/>
                <a:cs typeface="楷体" panose="02010609060101010101" pitchFamily="49" charset="-122"/>
              </a:rPr>
              <a:t>1</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4”</a:t>
            </a:r>
            <a:r>
              <a:rPr lang="zh-CN" altLang="zh-CN" sz="2800" b="1" kern="100">
                <a:latin typeface="楷体" panose="02010609060101010101" pitchFamily="49" charset="-122"/>
                <a:ea typeface="楷体" panose="02010609060101010101" pitchFamily="49" charset="-122"/>
                <a:cs typeface="楷体" panose="02010609060101010101" pitchFamily="49" charset="-122"/>
              </a:rPr>
              <a:t>完善下图所示内容</a:t>
            </a:r>
            <a:endParaRPr lang="zh-CN" altLang="zh-CN" sz="2800" b="1" kern="100">
              <a:solidFill>
                <a:prstClr val="black"/>
              </a:solidFill>
              <a:latin typeface="楷体" panose="02010609060101010101" pitchFamily="49" charset="-122"/>
              <a:ea typeface="楷体" panose="02010609060101010101" pitchFamily="49" charset="-122"/>
              <a:cs typeface="楷体" panose="02010609060101010101" pitchFamily="49" charset="-122"/>
            </a:endParaRPr>
          </a:p>
        </p:txBody>
      </p:sp>
      <p:pic>
        <p:nvPicPr>
          <p:cNvPr id="3686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00387" y="2439136"/>
            <a:ext cx="7735026" cy="309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125078" y="2996720"/>
            <a:ext cx="538480" cy="953135"/>
          </a:xfrm>
          <a:prstGeom prst="rect">
            <a:avLst/>
          </a:prstGeom>
        </p:spPr>
        <p:txBody>
          <a:bodyPr wrap="none">
            <a:spAutoFit/>
          </a:bodyPr>
          <a:lstStyle/>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消</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4924329" y="237210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呼吸</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809525" y="3471066"/>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4819048" y="452230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泌尿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217306" y="502192"/>
            <a:ext cx="12115461" cy="953135"/>
          </a:xfrm>
          <a:prstGeom prst="rect">
            <a:avLst/>
          </a:prstGeom>
          <a:noFill/>
          <a:ln w="9525">
            <a:noFill/>
          </a:ln>
        </p:spPr>
        <p:txBody>
          <a:bodyPr wrap="square">
            <a:spAutoFit/>
          </a:bodyPr>
          <a:lstStyle/>
          <a:p>
            <a:pPr indent="0"/>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1.(2021·</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北京高三期末</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下表是实际测得的某运动员训练过程中的三项生理指标的数据</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下列分析正确的是</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258256" y="1734499"/>
          <a:ext cx="11633200" cy="2750820"/>
        </p:xfrm>
        <a:graphic>
          <a:graphicData uri="http://schemas.openxmlformats.org/drawingml/2006/table">
            <a:tbl>
              <a:tblPr firstRow="1" bandRow="1">
                <a:tableStyleId>{5940675A-B579-460E-94D1-54222C63F5DA}</a:tableStyleId>
              </a:tblPr>
              <a:tblGrid>
                <a:gridCol w="440055"/>
                <a:gridCol w="3758565"/>
                <a:gridCol w="1339215"/>
                <a:gridCol w="1252220"/>
                <a:gridCol w="1403985"/>
                <a:gridCol w="1673860"/>
                <a:gridCol w="1765300"/>
              </a:tblGrid>
              <a:tr h="452755">
                <a:tc rowSpan="2">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进食后时间/h</a:t>
                      </a:r>
                      <a:endParaRPr lang="en-US"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0</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0</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2</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0</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2</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r h="487680">
                <a:tc vMerge="1">
                  <a:tcP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B w="12700" cap="flat" cmpd="sng">
                      <a:solidFill>
                        <a:srgbClr val="00FFFF"/>
                      </a:solidFill>
                      <a:prstDash val="solid"/>
                      <a:headEnd type="none" w="med" len="med"/>
                      <a:tailEnd type="none" w="med" len="med"/>
                    </a:lnB>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血糖浓度/(mmol/L)</a:t>
                      </a:r>
                      <a:endParaRPr lang="en-US"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5</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91</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6</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15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5</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82</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4</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96</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5</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45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r h="452120">
                <a:tc rowSpan="2">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乙</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测量时间</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6</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9</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12</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15</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18</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r h="452755">
                <a:tc vMerge="1">
                  <a:tcP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B w="12700" cap="flat" cmpd="sng">
                      <a:solidFill>
                        <a:srgbClr val="00FFFF"/>
                      </a:solidFill>
                      <a:prstDash val="solid"/>
                      <a:headEnd type="none" w="med" len="med"/>
                      <a:tailEnd type="none" w="med" len="med"/>
                    </a:lnB>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体温/℃</a:t>
                      </a:r>
                      <a:endParaRPr lang="en-US"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36</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7</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36</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8</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37</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37</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2</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36</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9</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r h="452755">
                <a:tc rowSpan="2">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丙</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测试物</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胃液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唾液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血液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肠液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胰液</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r h="452755">
                <a:tc vMerge="1">
                  <a:tcP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B w="12700" cap="flat" cmpd="sng">
                      <a:solidFill>
                        <a:srgbClr val="00FFFF"/>
                      </a:solidFill>
                      <a:prstDash val="solid"/>
                      <a:headEnd type="none" w="med" len="med"/>
                      <a:tailEnd type="none" w="med" len="med"/>
                    </a:lnB>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FZ-S92" charset="0"/>
                        </a:rPr>
                        <a:t>pH</a:t>
                      </a:r>
                      <a:endParaRPr lang="en-US" altLang="en-US" sz="2800" b="1">
                        <a:solidFill>
                          <a:srgbClr val="000000"/>
                        </a:solidFill>
                        <a:latin typeface="微软雅黑" panose="020B0503020204020204" pitchFamily="34" charset="-122"/>
                        <a:ea typeface="微软雅黑" panose="020B0503020204020204" pitchFamily="34" charset="-122"/>
                        <a:cs typeface="NEU-F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1</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8</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6</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8</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7</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4</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7</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7</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NEU-BZ-S92" charset="0"/>
                        </a:rPr>
                        <a:t>8</a:t>
                      </a:r>
                      <a:r>
                        <a:rPr lang="en-US" sz="2800" b="1">
                          <a:solidFill>
                            <a:srgbClr val="000000"/>
                          </a:solidFill>
                          <a:latin typeface="微软雅黑" panose="020B0503020204020204" pitchFamily="34" charset="-122"/>
                          <a:ea typeface="微软雅黑" panose="020B0503020204020204" pitchFamily="34" charset="-122"/>
                          <a:cs typeface="NEU-FZ-S92" charset="0"/>
                        </a:rPr>
                        <a:t>.</a:t>
                      </a:r>
                      <a:r>
                        <a:rPr lang="en-US" sz="2800" b="1">
                          <a:solidFill>
                            <a:srgbClr val="000000"/>
                          </a:solidFill>
                          <a:latin typeface="微软雅黑" panose="020B0503020204020204" pitchFamily="34" charset="-122"/>
                          <a:ea typeface="微软雅黑" panose="020B0503020204020204" pitchFamily="34" charset="-122"/>
                          <a:cs typeface="NEU-BZ-S92" charset="0"/>
                        </a:rPr>
                        <a:t>0</a:t>
                      </a:r>
                      <a:endParaRPr lang="en-US" altLang="en-US" sz="2800" b="1">
                        <a:solidFill>
                          <a:srgbClr val="000000"/>
                        </a:solidFill>
                        <a:latin typeface="微软雅黑" panose="020B0503020204020204" pitchFamily="34" charset="-122"/>
                        <a:ea typeface="微软雅黑" panose="020B0503020204020204" pitchFamily="34" charset="-122"/>
                        <a:cs typeface="NEU-BZ-S92" charset="0"/>
                      </a:endParaRPr>
                    </a:p>
                  </a:txBody>
                  <a:tcPr marL="0" marR="0" marT="0" marB="0" vert="horz" anchor="ctr">
                    <a:lnL w="12700" cap="flat" cmpd="sng">
                      <a:solidFill>
                        <a:srgbClr val="00FFFF"/>
                      </a:solidFill>
                      <a:prstDash val="solid"/>
                      <a:headEnd type="none" w="med" len="med"/>
                      <a:tailEnd type="none" w="med" len="med"/>
                    </a:lnL>
                    <a:lnR w="12700" cap="flat" cmpd="sng">
                      <a:solidFill>
                        <a:srgbClr val="00FFFF"/>
                      </a:solidFill>
                      <a:prstDash val="solid"/>
                      <a:headEnd type="none" w="med" len="med"/>
                      <a:tailEnd type="none" w="med" len="med"/>
                    </a:lnR>
                    <a:lnT w="12700" cap="flat" cmpd="sng">
                      <a:solidFill>
                        <a:srgbClr val="00FFFF"/>
                      </a:solidFill>
                      <a:prstDash val="solid"/>
                      <a:headEnd type="none" w="med" len="med"/>
                      <a:tailEnd type="none" w="med" len="med"/>
                    </a:lnT>
                    <a:lnB w="12700" cap="flat" cmpd="sng">
                      <a:solidFill>
                        <a:srgbClr val="00FFFF"/>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217306" y="4612385"/>
            <a:ext cx="12274182" cy="2245360"/>
          </a:xfrm>
          <a:prstGeom prst="rect">
            <a:avLst/>
          </a:prstGeom>
          <a:noFill/>
          <a:ln w="9525">
            <a:noFill/>
          </a:ln>
        </p:spPr>
        <p:txBody>
          <a:bodyPr wrap="square">
            <a:spAutoFit/>
          </a:bodyPr>
          <a:lstStyle/>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丙的各项指标测的是人体不同体液的</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pH</a:t>
            </a:r>
            <a:endPar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三项生理指标的调节过程中</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下丘脑都直接参与了调节</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进食后的</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小时内血糖浓度升高的原因是食物中糖类的消化和吸收</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该运动员从炎热环境中突然来到寒冷环境时</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身体产热量减少</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散热量增加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662693" y="890740"/>
            <a:ext cx="1411979" cy="521970"/>
          </a:xfrm>
          <a:prstGeom prst="rect">
            <a:avLst/>
          </a:prstGeom>
          <a:noFill/>
        </p:spPr>
        <p:txBody>
          <a:bodyPr wrap="square" rtlCol="0" anchor="t">
            <a:spAutoFit/>
          </a:bodyPr>
          <a:lstStyle/>
          <a:p>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矩形 4"/>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081" y="549173"/>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内环境的稳态</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710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747142" y="789000"/>
            <a:ext cx="6957752" cy="573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35036" y="779929"/>
            <a:ext cx="4114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器</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691432" y="1207606"/>
            <a:ext cx="1046480" cy="368300"/>
          </a:xfrm>
          <a:prstGeom prst="rect">
            <a:avLst/>
          </a:prstGeom>
        </p:spPr>
        <p:txBody>
          <a:bodyPr wrap="none">
            <a:spAutoFit/>
          </a:bodyPr>
          <a:lstStyle/>
          <a:p>
            <a:r>
              <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官、系统</a:t>
            </a:r>
            <a:endParaRPr lang="zh-CN" altLang="zh-CN"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5301296" y="1639574"/>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相对稳定</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7023836" y="2258957"/>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化学成分</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8626760" y="2268480"/>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理化</a:t>
            </a:r>
            <a:r>
              <a:rPr lang="zh-CN" altLang="zh-CN"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性</a:t>
            </a:r>
            <a:endParaRPr lang="zh-CN" altLang="zh-CN"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4873514" y="2700448"/>
            <a:ext cx="411480" cy="368300"/>
          </a:xfrm>
          <a:prstGeom prst="rect">
            <a:avLst/>
          </a:prstGeom>
        </p:spPr>
        <p:txBody>
          <a:bodyPr wrap="none">
            <a:spAutoFit/>
          </a:bodyPr>
          <a:lstStyle/>
          <a:p>
            <a:pPr lvl="0"/>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质</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6125055" y="3822751"/>
            <a:ext cx="2363470" cy="445135"/>
          </a:xfrm>
          <a:prstGeom prst="rect">
            <a:avLst/>
          </a:prstGeom>
        </p:spPr>
        <p:txBody>
          <a:bodyPr wrap="none">
            <a:spAutoFit/>
          </a:bodyPr>
          <a:lstStyle/>
          <a:p>
            <a:r>
              <a:rPr lang="zh-CN"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a:t>
            </a:r>
            <a:r>
              <a:rPr lang="en-US"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免疫</a:t>
            </a:r>
            <a:endParaRPr lang="zh-CN" altLang="zh-CN" sz="2300" b="1" kern="100" spc="-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9" grpId="0"/>
      <p:bldP spid="9" grpId="0"/>
      <p:bldP spid="18"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8215" y="1198336"/>
            <a:ext cx="10414299" cy="4615815"/>
          </a:xfrm>
          <a:prstGeom prst="rect">
            <a:avLst/>
          </a:prstGeom>
        </p:spPr>
        <p:txBody>
          <a:bodyPr>
            <a:spAutoFit/>
          </a:bodyPr>
          <a:lstStyle/>
          <a:p>
            <a:pPr algn="just">
              <a:lnSpc>
                <a:spcPct val="150000"/>
              </a:lnSpc>
              <a:spcAft>
                <a:spcPct val="0"/>
              </a:spcAft>
            </a:pPr>
            <a:r>
              <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教材隐性知识：</a:t>
            </a:r>
            <a:endParaRPr lang="zh-CN" altLang="en-US" sz="2800" b="1" kern="100" smtClean="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ct val="0"/>
              </a:spcAft>
            </a:pPr>
            <a:r>
              <a:rPr lang="zh-CN" altLang="zh-CN" sz="2800" b="1" kern="100" smtClean="0">
                <a:solidFill>
                  <a:srgbClr val="0070C0"/>
                </a:solidFill>
                <a:latin typeface="楷体" panose="02010609060101010101" pitchFamily="49" charset="-122"/>
                <a:ea typeface="楷体" panose="02010609060101010101" pitchFamily="49" charset="-122"/>
                <a:cs typeface="楷体" panose="02010609060101010101" pitchFamily="49" charset="-122"/>
              </a:rPr>
              <a:t>源于</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10</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思考</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讨论</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2”</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大量出汗或严重腹泻后，如果只喝水，不补充盐，内环境的渗透压会</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变</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中</a:t>
            </a:r>
            <a:r>
              <a:rPr lang="zh-CN" altLang="zh-CN" sz="2800" b="1" kern="100">
                <a:latin typeface="楷体" panose="02010609060101010101" pitchFamily="49" charset="-122"/>
                <a:ea typeface="楷体" panose="02010609060101010101" pitchFamily="49" charset="-122"/>
                <a:cs typeface="楷体" panose="02010609060101010101" pitchFamily="49" charset="-122"/>
              </a:rPr>
              <a:t>的水将较多地</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通过</a:t>
            </a:r>
            <a:r>
              <a:rPr lang="zh-CN" altLang="en-US"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作用</a:t>
            </a:r>
            <a:r>
              <a:rPr lang="zh-CN" altLang="zh-CN" sz="2800" b="1" kern="100">
                <a:latin typeface="楷体" panose="02010609060101010101" pitchFamily="49" charset="-122"/>
                <a:ea typeface="楷体" panose="02010609060101010101" pitchFamily="49" charset="-122"/>
                <a:cs typeface="楷体" panose="02010609060101010101" pitchFamily="49" charset="-122"/>
              </a:rPr>
              <a:t>进入细胞内，造成细胞吸水膨胀，进一步导致细胞代谢的功能紊乱。因此在大量出汗或严重腹泻后，为维持内环境的相对稳定，可以在饮水的同时适当补充</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一些</a:t>
            </a:r>
            <a:r>
              <a:rPr lang="en-US" altLang="zh-CN" sz="2800" b="1" kern="100" smtClean="0">
                <a:latin typeface="楷体" panose="02010609060101010101" pitchFamily="49" charset="-122"/>
                <a:ea typeface="楷体" panose="02010609060101010101" pitchFamily="49" charset="-122"/>
                <a:cs typeface="楷体" panose="02010609060101010101" pitchFamily="49" charset="-122"/>
              </a:rPr>
              <a:t>_____</a:t>
            </a:r>
            <a:endParaRPr lang="en-US" altLang="zh-CN" sz="2800" b="1" u="sng" kern="100" smtClean="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en-US" altLang="zh-CN" sz="2800" b="1" kern="100" smtClean="0">
              <a:latin typeface="楷体" panose="02010609060101010101" pitchFamily="49" charset="-122"/>
              <a:ea typeface="楷体" panose="02010609060101010101" pitchFamily="49" charset="-122"/>
              <a:cs typeface="楷体" panose="02010609060101010101" pitchFamily="49" charset="-122"/>
            </a:endParaRPr>
          </a:p>
        </p:txBody>
      </p:sp>
      <p:sp>
        <p:nvSpPr>
          <p:cNvPr id="5" name="矩形 4"/>
          <p:cNvSpPr/>
          <p:nvPr/>
        </p:nvSpPr>
        <p:spPr>
          <a:xfrm>
            <a:off x="8225583" y="2562306"/>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047604" y="256615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内环境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145022" y="3213793"/>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渗透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9552274" y="450933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电解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1056914" y="5031329"/>
            <a:ext cx="223774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质</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或无机盐</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38904" y="1173898"/>
          <a:ext cx="12113260" cy="2273300"/>
        </p:xfrm>
        <a:graphic>
          <a:graphicData uri="http://schemas.openxmlformats.org/drawingml/2006/table">
            <a:tbl>
              <a:tblPr firstRow="1" bandRow="1">
                <a:tableStyleId>{5940675A-B579-460E-94D1-54222C63F5DA}</a:tableStyleId>
              </a:tblPr>
              <a:tblGrid>
                <a:gridCol w="2262505"/>
                <a:gridCol w="2713355"/>
                <a:gridCol w="3367405"/>
                <a:gridCol w="3769995"/>
              </a:tblGrid>
              <a:tr h="454660">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调节方式</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信号物质</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来源</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靶细胞或作用部位</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660">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神经调节</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神经递质</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突触前膜释放</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突触后膜</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660">
                <a:tc>
                  <a:txBody>
                    <a:bodyPr wrap="square"/>
                    <a:lstStyle/>
                    <a:p>
                      <a:pPr indent="0">
                        <a:buNone/>
                      </a:pPr>
                      <a:r>
                        <a:rPr 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rPr>
                        <a:t>体液调节</a:t>
                      </a:r>
                      <a:endParaRPr lang="en-US"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rPr>
                        <a:t>激素</a:t>
                      </a:r>
                      <a:endParaRPr lang="en-US"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rPr>
                        <a:t>内分泌细胞</a:t>
                      </a:r>
                      <a:endParaRPr lang="en-US"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rPr>
                        <a:t>相应靶细胞</a:t>
                      </a:r>
                      <a:endParaRPr lang="en-US" altLang="en-US" sz="2800" b="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660">
                <a:tc rowSpan="2">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免疫调节</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抗体</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浆细胞</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抗原</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淋巴因子</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T细胞</a:t>
                      </a:r>
                      <a:endParaRPr lang="en-US"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B细胞</a:t>
                      </a:r>
                      <a:endParaRPr lang="en-US"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4" name="矩形 23"/>
          <p:cNvSpPr/>
          <p:nvPr/>
        </p:nvSpPr>
        <p:spPr>
          <a:xfrm>
            <a:off x="2081" y="549173"/>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内环境的稳态</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nvSpPr>
        <p:spPr>
          <a:xfrm>
            <a:off x="391215" y="3982147"/>
            <a:ext cx="11409887" cy="2676525"/>
          </a:xfrm>
          <a:prstGeom prst="rect">
            <a:avLst/>
          </a:prstGeom>
        </p:spPr>
        <p:txBody>
          <a:bodyPr wrap="square">
            <a:spAutoFit/>
          </a:bodyPr>
          <a:lstStyle/>
          <a:p>
            <a:pPr algn="just">
              <a:lnSpc>
                <a:spcPct val="15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稳态的意义：机体进行正常生命活动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维持组织细胞结构与功能的重要因素。</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适宜</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酶正常发挥催化作用的基本条件。</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正常</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供给机体所需能量的重要保障。</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821501" y="476331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渗透压</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6519362" y="4120527"/>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必要条件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882375" y="541623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温度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891898" y="6064189"/>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血糖浓度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054224" y="5353880"/>
            <a:ext cx="71183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pH</a:t>
            </a:r>
            <a:endPar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644500" y="604525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含氧量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2081" y="3606132"/>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内环境的意义</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3188" y="1020891"/>
            <a:ext cx="12142126" cy="953135"/>
          </a:xfrm>
          <a:prstGeom prst="rect">
            <a:avLst/>
          </a:prstGeom>
          <a:noFill/>
          <a:ln w="9525">
            <a:noFill/>
          </a:ln>
        </p:spPr>
        <p:txBody>
          <a:bodyPr wrap="square">
            <a:spAutoFit/>
          </a:bodyPr>
          <a:lstStyle/>
          <a:p>
            <a:pPr indent="13335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调节能力：</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人体维持稳态的调节能力是</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u="sng">
                <a:solidFill>
                  <a:srgbClr val="0808B6"/>
                </a:solidFill>
                <a:latin typeface="楷体" panose="02010609060101010101" pitchFamily="49" charset="-122"/>
                <a:ea typeface="楷体" panose="02010609060101010101" pitchFamily="49" charset="-122"/>
                <a:cs typeface="楷体" panose="02010609060101010101" pitchFamily="49" charset="-122"/>
              </a:rPr>
              <a:t>相对</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的。当外界环境的变化过于剧烈，或人体自身的</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u="sng">
                <a:solidFill>
                  <a:srgbClr val="0808B6"/>
                </a:solidFill>
                <a:latin typeface="楷体" panose="02010609060101010101" pitchFamily="49" charset="-122"/>
                <a:ea typeface="楷体" panose="02010609060101010101" pitchFamily="49" charset="-122"/>
                <a:cs typeface="楷体" panose="02010609060101010101" pitchFamily="49" charset="-122"/>
              </a:rPr>
              <a:t>调节功能</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出现障碍时，内环境的稳态就会遭到破坏。</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
        <p:nvSpPr>
          <p:cNvPr id="24" name="矩形 23"/>
          <p:cNvSpPr/>
          <p:nvPr/>
        </p:nvSpPr>
        <p:spPr>
          <a:xfrm>
            <a:off x="2081" y="549173"/>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调节能力</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文本框 100"/>
          <p:cNvSpPr txBox="1"/>
          <p:nvPr/>
        </p:nvSpPr>
        <p:spPr>
          <a:xfrm>
            <a:off x="120804" y="1916710"/>
            <a:ext cx="3538835" cy="2676525"/>
          </a:xfrm>
          <a:prstGeom prst="rect">
            <a:avLst/>
          </a:prstGeom>
          <a:noFill/>
          <a:ln w="9525">
            <a:noFill/>
          </a:ln>
        </p:spPr>
        <p:txBody>
          <a:bodyPr wrap="square">
            <a:spAutoFit/>
          </a:bodyPr>
          <a:lstStyle/>
          <a:p>
            <a:pPr indent="13335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异常实例：</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133350"/>
            <a:r>
              <a:rPr lang="zh-CN" sz="2800" b="1">
                <a:latin typeface="楷体" panose="02010609060101010101" pitchFamily="49" charset="-122"/>
                <a:ea typeface="楷体" panose="02010609060101010101" pitchFamily="49" charset="-122"/>
                <a:cs typeface="楷体" panose="02010609060101010101" pitchFamily="49" charset="-122"/>
              </a:rPr>
              <a:t>①组织水肿是指组织间隙中积聚的组织液过多，其引发原因包括2大层面5项原因，如图所示：</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grpSp>
        <p:nvGrpSpPr>
          <p:cNvPr id="4" name="组合 3"/>
          <p:cNvGrpSpPr/>
          <p:nvPr/>
        </p:nvGrpSpPr>
        <p:grpSpPr>
          <a:xfrm>
            <a:off x="3864597" y="1989142"/>
            <a:ext cx="6589812" cy="4507968"/>
            <a:chOff x="2799690" y="1773610"/>
            <a:chExt cx="6591032" cy="4508803"/>
          </a:xfrm>
        </p:grpSpPr>
        <p:pic>
          <p:nvPicPr>
            <p:cNvPr id="2" name="Picture 2" descr="S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r="458" b="59797"/>
            <a:stretch>
              <a:fillRect/>
            </a:stretch>
          </p:blipFill>
          <p:spPr bwMode="auto">
            <a:xfrm>
              <a:off x="2799690" y="1773610"/>
              <a:ext cx="6591032" cy="352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S1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84030" t="53741" r="8767" b="38870"/>
            <a:stretch>
              <a:fillRect/>
            </a:stretch>
          </p:blipFill>
          <p:spPr bwMode="auto">
            <a:xfrm>
              <a:off x="8388158" y="5240950"/>
              <a:ext cx="440732" cy="58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7911328" y="5824720"/>
              <a:ext cx="1441090" cy="457693"/>
              <a:chOff x="7317739" y="5810492"/>
              <a:chExt cx="1441090" cy="457693"/>
            </a:xfrm>
          </p:grpSpPr>
          <p:sp>
            <p:nvSpPr>
              <p:cNvPr id="7" name="矩形 6"/>
              <p:cNvSpPr/>
              <p:nvPr/>
            </p:nvSpPr>
            <p:spPr>
              <a:xfrm>
                <a:off x="7374894" y="5810492"/>
                <a:ext cx="1368152" cy="429975"/>
              </a:xfrm>
              <a:prstGeom prst="rect">
                <a:avLst/>
              </a:prstGeom>
            </p:spPr>
            <p:txBody>
              <a:bodyPr wrap="square">
                <a:spAutoFit/>
              </a:bodyPr>
              <a:lstStyle/>
              <a:p>
                <a:pPr algn="just"/>
                <a:r>
                  <a:rPr lang="zh-CN" altLang="zh-CN" sz="2200" kern="100" smtClean="0">
                    <a:latin typeface="Times New Roman" panose="02020603050405020304" pitchFamily="18" charset="0"/>
                    <a:ea typeface="仿宋_GB2312" panose="02010609030101010101" pitchFamily="49" charset="-122"/>
                    <a:cs typeface="Times New Roman" panose="02020603050405020304" pitchFamily="18" charset="0"/>
                  </a:rPr>
                  <a:t>组织水肿</a:t>
                </a:r>
                <a:endParaRPr lang="zh-CN" altLang="zh-CN" sz="2200" kern="100">
                  <a:solidFill>
                    <a:prstClr val="black"/>
                  </a:solidFill>
                  <a:latin typeface="仿宋_GB2312" panose="02010609030101010101" pitchFamily="49" charset="-122"/>
                  <a:ea typeface="仿宋_GB2312" panose="02010609030101010101" pitchFamily="49" charset="-122"/>
                  <a:cs typeface="Courier New" panose="02070309020205020404" pitchFamily="49" charset="0"/>
                </a:endParaRPr>
              </a:p>
            </p:txBody>
          </p:sp>
          <p:sp>
            <p:nvSpPr>
              <p:cNvPr id="8" name="圆角矩形 7"/>
              <p:cNvSpPr/>
              <p:nvPr/>
            </p:nvSpPr>
            <p:spPr>
              <a:xfrm>
                <a:off x="7317739" y="5813303"/>
                <a:ext cx="1441090" cy="45488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3188" y="1020891"/>
            <a:ext cx="12142126" cy="953135"/>
          </a:xfrm>
          <a:prstGeom prst="rect">
            <a:avLst/>
          </a:prstGeom>
          <a:noFill/>
          <a:ln w="9525">
            <a:noFill/>
          </a:ln>
        </p:spPr>
        <p:txBody>
          <a:bodyPr wrap="square">
            <a:spAutoFit/>
          </a:bodyPr>
          <a:lstStyle/>
          <a:p>
            <a:pPr indent="13335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调节能力：</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人体维持稳态的调节能力是</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u="sng">
                <a:solidFill>
                  <a:srgbClr val="0808B6"/>
                </a:solidFill>
                <a:latin typeface="楷体" panose="02010609060101010101" pitchFamily="49" charset="-122"/>
                <a:ea typeface="楷体" panose="02010609060101010101" pitchFamily="49" charset="-122"/>
                <a:cs typeface="楷体" panose="02010609060101010101" pitchFamily="49" charset="-122"/>
              </a:rPr>
              <a:t>相对</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的。当外界环境的变化过于剧烈，或人体自身的</a:t>
            </a:r>
            <a:r>
              <a:rPr lang="zh-CN" sz="2800" b="1" u="sng">
                <a:solidFill>
                  <a:srgbClr val="0808B6"/>
                </a:solidFill>
                <a:latin typeface="楷体" panose="02010609060101010101" pitchFamily="49" charset="-122"/>
                <a:ea typeface="楷体" panose="02010609060101010101" pitchFamily="49" charset="-122"/>
                <a:cs typeface="楷体" panose="02010609060101010101" pitchFamily="49" charset="-122"/>
              </a:rPr>
              <a:t>_调节功能</a:t>
            </a:r>
            <a:r>
              <a:rPr lang="zh-CN"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_</a:t>
            </a:r>
            <a:r>
              <a:rPr lang="zh-CN" sz="2800" b="1">
                <a:solidFill>
                  <a:srgbClr val="000000"/>
                </a:solidFill>
                <a:latin typeface="楷体" panose="02010609060101010101" pitchFamily="49" charset="-122"/>
                <a:ea typeface="楷体" panose="02010609060101010101" pitchFamily="49" charset="-122"/>
                <a:cs typeface="楷体" panose="02010609060101010101" pitchFamily="49" charset="-122"/>
              </a:rPr>
              <a:t>出现障碍时，内环境的稳态就会遭到破坏。</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
        <p:nvSpPr>
          <p:cNvPr id="24" name="矩形 23"/>
          <p:cNvSpPr/>
          <p:nvPr/>
        </p:nvSpPr>
        <p:spPr>
          <a:xfrm>
            <a:off x="2081" y="549173"/>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调节能力</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文本框 100"/>
          <p:cNvSpPr txBox="1"/>
          <p:nvPr/>
        </p:nvSpPr>
        <p:spPr>
          <a:xfrm>
            <a:off x="120804" y="1916710"/>
            <a:ext cx="3538835" cy="2676525"/>
          </a:xfrm>
          <a:prstGeom prst="rect">
            <a:avLst/>
          </a:prstGeom>
          <a:noFill/>
          <a:ln w="9525">
            <a:noFill/>
          </a:ln>
        </p:spPr>
        <p:txBody>
          <a:bodyPr wrap="square">
            <a:spAutoFit/>
          </a:bodyPr>
          <a:lstStyle/>
          <a:p>
            <a:pPr indent="13335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异常实例：</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133350"/>
            <a:r>
              <a:rPr lang="zh-CN" sz="2800" b="1">
                <a:latin typeface="楷体" panose="02010609060101010101" pitchFamily="49" charset="-122"/>
                <a:ea typeface="楷体" panose="02010609060101010101" pitchFamily="49" charset="-122"/>
                <a:cs typeface="楷体" panose="02010609060101010101" pitchFamily="49" charset="-122"/>
              </a:rPr>
              <a:t>①组织水肿是指组织间隙中积聚的组织液过多，其引发原因包括2大层面5项原因，如图所示：</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pic>
        <p:nvPicPr>
          <p:cNvPr id="1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t="39887"/>
          <a:stretch>
            <a:fillRect/>
          </a:stretch>
        </p:blipFill>
        <p:spPr bwMode="auto">
          <a:xfrm>
            <a:off x="4008204" y="1916899"/>
            <a:ext cx="6240894" cy="487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0" name="文本框 99"/>
          <p:cNvSpPr txBox="1"/>
          <p:nvPr/>
        </p:nvSpPr>
        <p:spPr>
          <a:xfrm>
            <a:off x="-23314" y="1196753"/>
            <a:ext cx="12017055" cy="521970"/>
          </a:xfrm>
          <a:prstGeom prst="rect">
            <a:avLst/>
          </a:prstGeom>
          <a:noFill/>
          <a:ln w="9525">
            <a:noFill/>
          </a:ln>
        </p:spPr>
        <p:txBody>
          <a:bodyPr wrap="square">
            <a:spAutoFit/>
          </a:bodyPr>
          <a:lstStyle/>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sz="2800" b="1">
                <a:latin typeface="微软雅黑" panose="020B0503020204020204" pitchFamily="34" charset="-122"/>
                <a:ea typeface="微软雅黑" panose="020B0503020204020204" pitchFamily="34" charset="-122"/>
                <a:cs typeface="微软雅黑" panose="020B0503020204020204" pitchFamily="34" charset="-122"/>
              </a:rPr>
              <a:t>）定义：体内都含有大量以</a:t>
            </a:r>
            <a:r>
              <a:rPr 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sz="2800" b="1" u="sng">
                <a:latin typeface="微软雅黑" panose="020B0503020204020204" pitchFamily="34" charset="-122"/>
                <a:ea typeface="微软雅黑" panose="020B0503020204020204" pitchFamily="34" charset="-122"/>
                <a:cs typeface="微软雅黑" panose="020B0503020204020204" pitchFamily="34" charset="-122"/>
              </a:rPr>
              <a:t>水</a:t>
            </a:r>
            <a:r>
              <a:rPr 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sz="2800" b="1">
                <a:latin typeface="微软雅黑" panose="020B0503020204020204" pitchFamily="34" charset="-122"/>
                <a:ea typeface="微软雅黑" panose="020B0503020204020204" pitchFamily="34" charset="-122"/>
                <a:cs typeface="微软雅黑" panose="020B0503020204020204" pitchFamily="34" charset="-122"/>
              </a:rPr>
              <a:t>为基础的液体环境，这些液体称为体液。</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1" name="文本框 100"/>
          <p:cNvSpPr txBox="1"/>
          <p:nvPr/>
        </p:nvSpPr>
        <p:spPr>
          <a:xfrm>
            <a:off x="-166481" y="1701802"/>
            <a:ext cx="5079059" cy="521970"/>
          </a:xfrm>
          <a:prstGeom prst="rect">
            <a:avLst/>
          </a:prstGeom>
          <a:noFill/>
          <a:ln w="9525">
            <a:noFill/>
          </a:ln>
        </p:spPr>
        <p:txBody>
          <a:bodyPr>
            <a:spAutoFit/>
          </a:bodyPr>
          <a:lstStyle/>
          <a:p>
            <a:pPr indent="133350"/>
            <a:r>
              <a:rPr lang="zh-CN"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2</a:t>
            </a:r>
            <a:r>
              <a:rPr lang="zh-CN" sz="2800" b="1">
                <a:latin typeface="微软雅黑" panose="020B0503020204020204" pitchFamily="34" charset="-122"/>
                <a:ea typeface="微软雅黑" panose="020B0503020204020204" pitchFamily="34" charset="-122"/>
              </a:rPr>
              <a:t>）分类：</a:t>
            </a:r>
            <a:endParaRPr lang="zh-CN" altLang="en-US" sz="2800" b="1">
              <a:latin typeface="微软雅黑" panose="020B0503020204020204" pitchFamily="34" charset="-122"/>
              <a:ea typeface="微软雅黑" panose="020B0503020204020204" pitchFamily="34" charset="-122"/>
            </a:endParaRPr>
          </a:p>
        </p:txBody>
      </p:sp>
      <p:sp>
        <p:nvSpPr>
          <p:cNvPr id="3" name="文本框 2"/>
          <p:cNvSpPr txBox="1"/>
          <p:nvPr/>
        </p:nvSpPr>
        <p:spPr>
          <a:xfrm>
            <a:off x="-23949" y="558697"/>
            <a:ext cx="3062673" cy="521970"/>
          </a:xfrm>
          <a:prstGeom prst="rect">
            <a:avLst/>
          </a:prstGeom>
          <a:solidFill>
            <a:srgbClr val="FFC000"/>
          </a:solidFill>
        </p:spPr>
        <p:txBody>
          <a:bodyPr wrap="square" rtlCol="0" anchor="t">
            <a:spAutoFit/>
          </a:bodyPr>
          <a:lstStyle/>
          <a:p>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体液的组成</a:t>
            </a:r>
            <a:endParaRPr lang="zh-CN" altLang="en-US" sz="2800"/>
          </a:p>
        </p:txBody>
      </p:sp>
      <p:grpSp>
        <p:nvGrpSpPr>
          <p:cNvPr id="9" name="组合 8"/>
          <p:cNvGrpSpPr/>
          <p:nvPr/>
        </p:nvGrpSpPr>
        <p:grpSpPr>
          <a:xfrm>
            <a:off x="2280039" y="1588476"/>
            <a:ext cx="8266169" cy="3243412"/>
            <a:chOff x="1126" y="3667"/>
            <a:chExt cx="16000" cy="6540"/>
          </a:xfrm>
        </p:grpSpPr>
        <p:pic>
          <p:nvPicPr>
            <p:cNvPr id="5" name="图片 4"/>
            <p:cNvPicPr>
              <a:picLocks noChangeAspect="1"/>
            </p:cNvPicPr>
            <p:nvPr/>
          </p:nvPicPr>
          <p:blipFill>
            <a:blip r:embed="rId1"/>
            <a:stretch>
              <a:fillRect/>
            </a:stretch>
          </p:blipFill>
          <p:spPr>
            <a:xfrm>
              <a:off x="1126" y="4039"/>
              <a:ext cx="16000" cy="5155"/>
            </a:xfrm>
            <a:prstGeom prst="rect">
              <a:avLst/>
            </a:prstGeom>
          </p:spPr>
        </p:pic>
        <p:sp>
          <p:nvSpPr>
            <p:cNvPr id="4" name="文本框 3"/>
            <p:cNvSpPr txBox="1"/>
            <p:nvPr/>
          </p:nvSpPr>
          <p:spPr>
            <a:xfrm>
              <a:off x="1374" y="3667"/>
              <a:ext cx="1867" cy="743"/>
            </a:xfrm>
            <a:prstGeom prst="rect">
              <a:avLst/>
            </a:prstGeom>
            <a:solidFill>
              <a:schemeClr val="bg1"/>
            </a:solidFill>
          </p:spPr>
          <p:txBody>
            <a:bodyPr wrap="square" rtlCol="0">
              <a:spAutoFit/>
            </a:bodyPr>
            <a:lstStyle/>
            <a:p>
              <a:endParaRPr lang="zh-CN" altLang="en-US"/>
            </a:p>
          </p:txBody>
        </p:sp>
        <p:sp>
          <p:nvSpPr>
            <p:cNvPr id="8" name="文本框 7"/>
            <p:cNvSpPr txBox="1"/>
            <p:nvPr/>
          </p:nvSpPr>
          <p:spPr>
            <a:xfrm>
              <a:off x="1534" y="9065"/>
              <a:ext cx="3488" cy="1052"/>
            </a:xfrm>
            <a:prstGeom prst="rect">
              <a:avLst/>
            </a:prstGeom>
            <a:solidFill>
              <a:schemeClr val="bg1"/>
            </a:solid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约占</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2/3</a:t>
              </a:r>
              <a:endPar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2113" y="9155"/>
              <a:ext cx="3359" cy="1052"/>
            </a:xfrm>
            <a:prstGeom prst="rect">
              <a:avLst/>
            </a:prstGeom>
            <a:solidFill>
              <a:schemeClr val="bg1"/>
            </a:solid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约占</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1/3</a:t>
              </a:r>
              <a:endPar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文本框 9"/>
          <p:cNvSpPr txBox="1"/>
          <p:nvPr/>
        </p:nvSpPr>
        <p:spPr>
          <a:xfrm>
            <a:off x="309364" y="4752095"/>
            <a:ext cx="11826590" cy="1814830"/>
          </a:xfrm>
          <a:prstGeom prst="rect">
            <a:avLst/>
          </a:prstGeom>
          <a:noFill/>
          <a:ln w="9525">
            <a:noFill/>
          </a:ln>
        </p:spPr>
        <p:txBody>
          <a:bodyPr wrap="square">
            <a:spAutoFit/>
          </a:bodyPr>
          <a:lstStyle/>
          <a:p>
            <a:pPr indent="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体内液体≠体液。</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楷体" panose="02010609060101010101" pitchFamily="49" charset="-122"/>
                <a:ea typeface="楷体" panose="02010609060101010101" pitchFamily="49" charset="-122"/>
                <a:cs typeface="楷体" panose="02010609060101010101" pitchFamily="49" charset="-122"/>
              </a:rPr>
              <a:t>一切与外界相通的管腔、囊腔(如呼吸道、消化道、膀胱、子宫等)及与外界相通的液体(如尿液、泪液、汗液、消化液等)，</a:t>
            </a:r>
            <a:r>
              <a:rPr lang="en-US" sz="2800" b="1" u="sng">
                <a:latin typeface="楷体" panose="02010609060101010101" pitchFamily="49" charset="-122"/>
                <a:ea typeface="楷体" panose="02010609060101010101" pitchFamily="49" charset="-122"/>
                <a:cs typeface="楷体" panose="02010609060101010101" pitchFamily="49" charset="-122"/>
              </a:rPr>
              <a:t>            </a:t>
            </a:r>
            <a:r>
              <a:rPr lang="zh-CN" sz="2800" b="1">
                <a:latin typeface="楷体" panose="02010609060101010101" pitchFamily="49" charset="-122"/>
                <a:ea typeface="楷体" panose="02010609060101010101" pitchFamily="49" charset="-122"/>
                <a:cs typeface="楷体" panose="02010609060101010101" pitchFamily="49" charset="-122"/>
              </a:rPr>
              <a:t>体液（“不属于”、“属于”）。</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
        <p:nvSpPr>
          <p:cNvPr id="11" name="文本框 10"/>
          <p:cNvSpPr txBox="1"/>
          <p:nvPr/>
        </p:nvSpPr>
        <p:spPr>
          <a:xfrm>
            <a:off x="8759649" y="5516493"/>
            <a:ext cx="1249680" cy="521970"/>
          </a:xfrm>
          <a:prstGeom prst="rect">
            <a:avLst/>
          </a:prstGeom>
          <a:noFill/>
        </p:spPr>
        <p:txBody>
          <a:bodyPr wrap="none" rtlCol="0" anchor="t">
            <a:spAutoFit/>
          </a:bodyPr>
          <a:lstStyle/>
          <a:p>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不属于</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213179" y="1035493"/>
            <a:ext cx="5079059" cy="953135"/>
          </a:xfrm>
          <a:prstGeom prst="rect">
            <a:avLst/>
          </a:prstGeom>
          <a:noFill/>
          <a:ln w="9525">
            <a:noFill/>
          </a:ln>
        </p:spPr>
        <p:txBody>
          <a:bodyPr>
            <a:spAutoFit/>
          </a:bodyPr>
          <a:lstStyle/>
          <a:p>
            <a:pPr indent="133350"/>
            <a:r>
              <a:rPr lang="zh-CN" sz="2800" b="1">
                <a:solidFill>
                  <a:srgbClr val="FF0000"/>
                </a:solidFill>
                <a:latin typeface="微软雅黑" panose="020B0503020204020204" pitchFamily="34" charset="-122"/>
                <a:ea typeface="微软雅黑" panose="020B0503020204020204" pitchFamily="34" charset="-122"/>
              </a:rPr>
              <a:t>异常实例：</a:t>
            </a:r>
            <a:endParaRPr lang="zh-CN" sz="2800" b="1">
              <a:solidFill>
                <a:srgbClr val="FF0000"/>
              </a:solidFill>
              <a:latin typeface="微软雅黑" panose="020B0503020204020204" pitchFamily="34" charset="-122"/>
              <a:ea typeface="微软雅黑" panose="020B0503020204020204" pitchFamily="34" charset="-122"/>
            </a:endParaRPr>
          </a:p>
          <a:p>
            <a:pPr indent="133350"/>
            <a:r>
              <a:rPr lang="zh-CN" sz="2800" b="1">
                <a:solidFill>
                  <a:srgbClr val="000000"/>
                </a:solidFill>
                <a:latin typeface="楷体" panose="02010609060101010101" pitchFamily="49" charset="-122"/>
                <a:ea typeface="楷体" panose="02010609060101010101" pitchFamily="49" charset="-122"/>
              </a:rPr>
              <a:t>②几种稳态失调实例</a:t>
            </a:r>
            <a:endParaRPr lang="zh-CN" altLang="en-US" sz="2800" b="1">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custDataLst>
              <p:tags r:id="rId1"/>
            </p:custDataLst>
          </p:nvPr>
        </p:nvGraphicFramePr>
        <p:xfrm>
          <a:off x="212862" y="1989087"/>
          <a:ext cx="11779250" cy="2560320"/>
        </p:xfrm>
        <a:graphic>
          <a:graphicData uri="http://schemas.openxmlformats.org/drawingml/2006/table">
            <a:tbl>
              <a:tblPr firstRow="1" bandRow="1">
                <a:tableStyleId>{5940675A-B579-460E-94D1-54222C63F5DA}</a:tableStyleId>
              </a:tblPr>
              <a:tblGrid>
                <a:gridCol w="2325370"/>
                <a:gridCol w="5110480"/>
                <a:gridCol w="4343400"/>
              </a:tblGrid>
              <a:tr h="426720">
                <a:tc>
                  <a:txBody>
                    <a:bodyPr wrap="square"/>
                    <a:lstStyle/>
                    <a:p>
                      <a:pPr indent="0" algn="ctr">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病症名称</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内环境理化性质</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rPr>
                        <a:t>症状</a:t>
                      </a:r>
                      <a:endParaRPr lang="en-US" altLang="en-US" sz="2800" b="1">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wrap="square"/>
                    <a:lstStyle/>
                    <a:p>
                      <a:pPr indent="0" algn="ctr">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尿毒症</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尿素等代谢废物在体内积累</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身体中毒和综合病症</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wrap="square"/>
                    <a:lstStyle/>
                    <a:p>
                      <a:pPr indent="0" algn="ctr">
                        <a:buNone/>
                      </a:pPr>
                      <a:r>
                        <a:rPr lang="en-US" sz="2800" b="1">
                          <a:solidFill>
                            <a:srgbClr val="FF0000"/>
                          </a:solidFill>
                          <a:latin typeface="楷体" panose="02010609060101010101" pitchFamily="49" charset="-122"/>
                          <a:ea typeface="楷体" panose="02010609060101010101" pitchFamily="49" charset="-122"/>
                          <a:cs typeface="宋体" panose="02010600030101010101" pitchFamily="2" charset="-122"/>
                        </a:rPr>
                        <a:t>糖尿病</a:t>
                      </a:r>
                      <a:endParaRPr lang="en-US" altLang="en-US" sz="2800" b="1">
                        <a:solidFill>
                          <a:srgbClr val="FF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FF0000"/>
                          </a:solidFill>
                          <a:latin typeface="楷体" panose="02010609060101010101" pitchFamily="49" charset="-122"/>
                          <a:ea typeface="楷体" panose="02010609060101010101" pitchFamily="49" charset="-122"/>
                          <a:cs typeface="宋体" panose="02010600030101010101" pitchFamily="2" charset="-122"/>
                        </a:rPr>
                        <a:t>血液中葡萄糖含量过高</a:t>
                      </a:r>
                      <a:endParaRPr lang="en-US" altLang="en-US" sz="2800" b="1">
                        <a:solidFill>
                          <a:srgbClr val="FF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FF0000"/>
                          </a:solidFill>
                          <a:latin typeface="楷体" panose="02010609060101010101" pitchFamily="49" charset="-122"/>
                          <a:ea typeface="楷体" panose="02010609060101010101" pitchFamily="49" charset="-122"/>
                          <a:cs typeface="宋体" panose="02010600030101010101" pitchFamily="2" charset="-122"/>
                        </a:rPr>
                        <a:t>糖尿病</a:t>
                      </a:r>
                      <a:endParaRPr lang="en-US" altLang="en-US" sz="2800" b="1">
                        <a:solidFill>
                          <a:srgbClr val="FF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wrap="square"/>
                    <a:lstStyle/>
                    <a:p>
                      <a:pPr indent="0" algn="ctr">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高原反应</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体内缺氧，血氧过低</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头痛、乏力、心跳加快</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wrap="square"/>
                    <a:lstStyle/>
                    <a:p>
                      <a:pPr indent="0" algn="ctr">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发烧</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体温过高、影响酶的活性</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食欲不振、四肢无力</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wrap="square"/>
                    <a:lstStyle/>
                    <a:p>
                      <a:pPr indent="0" algn="ctr">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严重腹泻</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丢失大量的</a:t>
                      </a:r>
                      <a:r>
                        <a:rPr lang="en-US"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 水 </a:t>
                      </a:r>
                      <a:r>
                        <a:rPr 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sz="2800" b="1" u="sng">
                          <a:solidFill>
                            <a:srgbClr val="000000"/>
                          </a:solidFill>
                          <a:latin typeface="楷体" panose="02010609060101010101" pitchFamily="49" charset="-122"/>
                          <a:ea typeface="楷体" panose="02010609060101010101" pitchFamily="49" charset="-122"/>
                          <a:cs typeface="楷体" panose="02010609060101010101" pitchFamily="49" charset="-122"/>
                        </a:rPr>
                        <a:t> 无机盐 </a:t>
                      </a:r>
                      <a:endParaRPr lang="en-US" altLang="en-US" sz="28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wrap="square"/>
                    <a:lstStyle/>
                    <a:p>
                      <a:pPr indent="0">
                        <a:buNone/>
                      </a:pPr>
                      <a:r>
                        <a:rPr lang="en-US" sz="2800" b="1">
                          <a:solidFill>
                            <a:srgbClr val="000000"/>
                          </a:solidFill>
                          <a:latin typeface="楷体" panose="02010609060101010101" pitchFamily="49" charset="-122"/>
                          <a:ea typeface="楷体" panose="02010609060101010101" pitchFamily="49" charset="-122"/>
                          <a:cs typeface="宋体" panose="02010600030101010101" pitchFamily="2" charset="-122"/>
                        </a:rPr>
                        <a:t>疲倦、身体不适、恶心</a:t>
                      </a:r>
                      <a:endParaRPr lang="en-US" altLang="en-US" sz="2800" b="1">
                        <a:solidFill>
                          <a:srgbClr val="000000"/>
                        </a:solidFill>
                        <a:latin typeface="楷体" panose="02010609060101010101" pitchFamily="49" charset="-122"/>
                        <a:ea typeface="楷体" panose="02010609060101010101" pitchFamily="49" charset="-122"/>
                        <a:cs typeface="宋体" panose="02010600030101010101" pitchFamily="2" charset="-122"/>
                      </a:endParaRPr>
                    </a:p>
                  </a:txBody>
                  <a:tcPr marL="68567" marR="68567" marT="0" marB="0" vert="horz">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4" name="矩形 23"/>
          <p:cNvSpPr/>
          <p:nvPr/>
        </p:nvSpPr>
        <p:spPr>
          <a:xfrm>
            <a:off x="2081" y="549173"/>
            <a:ext cx="3103305" cy="521970"/>
          </a:xfrm>
          <a:prstGeom prst="rect">
            <a:avLst/>
          </a:prstGeom>
          <a:solidFill>
            <a:srgbClr val="FFC000"/>
          </a:solidFill>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800" b="1" kern="10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调节能力</a:t>
            </a:r>
            <a:endPar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045" y="477432"/>
            <a:ext cx="3696920" cy="521970"/>
          </a:xfrm>
          <a:prstGeom prst="rect">
            <a:avLst/>
          </a:prstGeom>
          <a:solidFill>
            <a:srgbClr val="FFC000"/>
          </a:solidFill>
        </p:spPr>
        <p:txBody>
          <a:bodyPr wrap="square">
            <a:spAutoFit/>
          </a:bodyPr>
          <a:lstStyle/>
          <a:p>
            <a:pPr algn="just" fontAlgn="auto">
              <a:lnSpc>
                <a:spcPct val="100000"/>
              </a:lnSpc>
              <a:spcAft>
                <a:spcPct val="0"/>
              </a:spcAft>
            </a:pPr>
            <a:r>
              <a:rPr lang="en-US" altLang="zh-CN" sz="2800" b="1" kern="100">
                <a:latin typeface="+mj-ea"/>
                <a:ea typeface="+mj-ea"/>
              </a:rPr>
              <a:t>4.</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rPr>
              <a:t>稳态概念的发展</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pic>
        <p:nvPicPr>
          <p:cNvPr id="4915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280089" y="1341090"/>
            <a:ext cx="7583889" cy="397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743804" y="2445498"/>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分裂和分化</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767041" y="4811799"/>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结构和功能</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6908" y="1589539"/>
            <a:ext cx="8764237" cy="583565"/>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baseline="-25000">
                <a:solidFill>
                  <a:srgbClr val="000000"/>
                </a:solidFill>
                <a:latin typeface="微软雅黑" panose="020B0503020204020204" pitchFamily="34" charset="-122"/>
                <a:ea typeface="微软雅黑" panose="020B0503020204020204" pitchFamily="34" charset="-122"/>
              </a:rPr>
              <a:t>一</a:t>
            </a:r>
            <a:r>
              <a:rPr lang="en-US" altLang="zh-CN" sz="3200" b="1" baseline="-25000">
                <a:solidFill>
                  <a:srgbClr val="000000"/>
                </a:solidFill>
                <a:latin typeface="微软雅黑" panose="020B0503020204020204" pitchFamily="34" charset="-122"/>
                <a:ea typeface="微软雅黑" panose="020B0503020204020204" pitchFamily="34" charset="-122"/>
              </a:rPr>
              <a:t>64</a:t>
            </a:r>
            <a:r>
              <a:rPr lang="zh-CN" altLang="en-US" sz="3200" b="1">
                <a:solidFill>
                  <a:srgbClr val="000000"/>
                </a:solidFill>
                <a:latin typeface="微软雅黑" panose="020B0503020204020204" pitchFamily="34" charset="-122"/>
                <a:ea typeface="微软雅黑" panose="020B0503020204020204" pitchFamily="34" charset="-122"/>
              </a:rPr>
              <a:t>，细胞的吸水和失水（</a:t>
            </a:r>
            <a:r>
              <a:rPr lang="zh-CN" altLang="en-US" sz="3200" b="1">
                <a:solidFill>
                  <a:srgbClr val="FF0000"/>
                </a:solidFill>
                <a:latin typeface="微软雅黑" panose="020B0503020204020204" pitchFamily="34" charset="-122"/>
                <a:ea typeface="微软雅黑" panose="020B0503020204020204" pitchFamily="34" charset="-122"/>
              </a:rPr>
              <a:t>注射生理盐水）</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14339" name="文本框 3"/>
          <p:cNvSpPr txBox="1"/>
          <p:nvPr/>
        </p:nvSpPr>
        <p:spPr>
          <a:xfrm>
            <a:off x="1866908" y="1027031"/>
            <a:ext cx="8764237" cy="583565"/>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1</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baseline="-25000">
                <a:solidFill>
                  <a:srgbClr val="000000"/>
                </a:solidFill>
                <a:latin typeface="微软雅黑" panose="020B0503020204020204" pitchFamily="34" charset="-122"/>
                <a:ea typeface="微软雅黑" panose="020B0503020204020204" pitchFamily="34" charset="-122"/>
              </a:rPr>
              <a:t>一</a:t>
            </a:r>
            <a:r>
              <a:rPr lang="en-US" altLang="zh-CN" sz="3200" b="1" baseline="-25000">
                <a:solidFill>
                  <a:srgbClr val="000000"/>
                </a:solidFill>
                <a:latin typeface="微软雅黑" panose="020B0503020204020204" pitchFamily="34" charset="-122"/>
                <a:ea typeface="微软雅黑" panose="020B0503020204020204" pitchFamily="34" charset="-122"/>
              </a:rPr>
              <a:t>50</a:t>
            </a:r>
            <a:r>
              <a:rPr lang="zh-CN" altLang="en-US" sz="3200" b="1">
                <a:solidFill>
                  <a:srgbClr val="000000"/>
                </a:solidFill>
                <a:latin typeface="微软雅黑" panose="020B0503020204020204" pitchFamily="34" charset="-122"/>
                <a:ea typeface="微软雅黑" panose="020B0503020204020204" pitchFamily="34" charset="-122"/>
              </a:rPr>
              <a:t>，代谢的主要场所</a:t>
            </a:r>
            <a:r>
              <a:rPr lang="zh-CN" altLang="en-US" sz="3200" b="1" u="sng">
                <a:solidFill>
                  <a:srgbClr val="000000"/>
                </a:solidFill>
                <a:latin typeface="微软雅黑" panose="020B0503020204020204" pitchFamily="34" charset="-122"/>
                <a:ea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rPr>
              <a:t>。</a:t>
            </a:r>
            <a:endParaRPr lang="zh-CN" altLang="en-US" sz="3200" b="1">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938149" y="1006836"/>
            <a:ext cx="2288742" cy="583565"/>
          </a:xfrm>
          <a:prstGeom prst="rect">
            <a:avLst/>
          </a:prstGeom>
          <a:noFill/>
          <a:ln w="9525">
            <a:noFill/>
          </a:ln>
        </p:spPr>
        <p:txBody>
          <a:bodyPr wrap="square" anchor="t">
            <a:spAutoFit/>
          </a:bodyPr>
          <a:lstStyle/>
          <a:p>
            <a:pPr defTabSz="914400">
              <a:spcBef>
                <a:spcPct val="50000"/>
              </a:spcBef>
            </a:pPr>
            <a:r>
              <a:rPr lang="zh-CN" altLang="en-US" sz="3200" b="1">
                <a:solidFill>
                  <a:srgbClr val="FF0000"/>
                </a:solidFill>
                <a:latin typeface="微软雅黑" panose="020B0503020204020204" pitchFamily="34" charset="-122"/>
                <a:ea typeface="微软雅黑" panose="020B0503020204020204" pitchFamily="34" charset="-122"/>
              </a:rPr>
              <a:t>细胞质基质</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478227" y="2150837"/>
            <a:ext cx="2395195" cy="2061210"/>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   3</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baseline="-25000">
                <a:solidFill>
                  <a:srgbClr val="000000"/>
                </a:solidFill>
                <a:latin typeface="微软雅黑" panose="020B0503020204020204" pitchFamily="34" charset="-122"/>
                <a:ea typeface="微软雅黑" panose="020B0503020204020204" pitchFamily="34" charset="-122"/>
              </a:rPr>
              <a:t>一</a:t>
            </a:r>
            <a:r>
              <a:rPr lang="en-US" sz="3200" b="1" baseline="-25000">
                <a:solidFill>
                  <a:srgbClr val="000000"/>
                </a:solidFill>
                <a:latin typeface="微软雅黑" panose="020B0503020204020204" pitchFamily="34" charset="-122"/>
                <a:ea typeface="微软雅黑" panose="020B0503020204020204" pitchFamily="34" charset="-122"/>
              </a:rPr>
              <a:t>66</a:t>
            </a:r>
            <a:r>
              <a:rPr lang="zh-CN" altLang="en-US" sz="3200" b="1">
                <a:solidFill>
                  <a:srgbClr val="000000"/>
                </a:solidFill>
                <a:latin typeface="微软雅黑" panose="020B0503020204020204" pitchFamily="34" charset="-122"/>
                <a:ea typeface="微软雅黑" panose="020B0503020204020204" pitchFamily="34" charset="-122"/>
              </a:rPr>
              <a:t>某些物质穿过膜的层数问题。</a:t>
            </a:r>
            <a:endParaRPr lang="zh-CN" altLang="en-US" sz="3200" b="1">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rcRect l="2850" r="4549" b="11632"/>
          <a:stretch>
            <a:fillRect/>
          </a:stretch>
        </p:blipFill>
        <p:spPr>
          <a:xfrm>
            <a:off x="3863009" y="2173058"/>
            <a:ext cx="2321404" cy="2575440"/>
          </a:xfrm>
          <a:prstGeom prst="rect">
            <a:avLst/>
          </a:prstGeom>
          <a:noFill/>
          <a:ln w="9525">
            <a:noFill/>
          </a:ln>
        </p:spPr>
      </p:pic>
      <p:sp>
        <p:nvSpPr>
          <p:cNvPr id="9" name="文本框 8"/>
          <p:cNvSpPr txBox="1"/>
          <p:nvPr/>
        </p:nvSpPr>
        <p:spPr>
          <a:xfrm>
            <a:off x="4287507" y="3511744"/>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6235116" y="4070622"/>
            <a:ext cx="2931089" cy="2402453"/>
          </a:xfrm>
          <a:prstGeom prst="rect">
            <a:avLst/>
          </a:prstGeom>
          <a:noFill/>
          <a:ln w="9525">
            <a:noFill/>
          </a:ln>
        </p:spPr>
      </p:pic>
      <p:sp>
        <p:nvSpPr>
          <p:cNvPr id="14" name="文本框 13"/>
          <p:cNvSpPr txBox="1"/>
          <p:nvPr/>
        </p:nvSpPr>
        <p:spPr>
          <a:xfrm>
            <a:off x="1496741" y="4831520"/>
            <a:ext cx="4738374" cy="1076325"/>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O</a:t>
            </a:r>
            <a:r>
              <a:rPr lang="en-US" altLang="zh-CN" sz="3200" b="1" baseline="-25000">
                <a:solidFill>
                  <a:srgbClr val="000000"/>
                </a:solidFill>
                <a:latin typeface="微软雅黑" panose="020B0503020204020204" pitchFamily="34" charset="-122"/>
                <a:ea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rPr>
              <a:t>进入组织细胞被利用至少穿过的生物膜层数？</a:t>
            </a:r>
            <a:endParaRPr lang="zh-CN" altLang="en-US" sz="3200" b="1">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489901" y="6047263"/>
            <a:ext cx="2287532" cy="583565"/>
          </a:xfrm>
          <a:prstGeom prst="rect">
            <a:avLst/>
          </a:prstGeom>
          <a:noFill/>
          <a:ln w="9525">
            <a:noFill/>
          </a:ln>
        </p:spPr>
        <p:txBody>
          <a:bodyPr wrap="square" anchor="t">
            <a:spAutoFit/>
          </a:bodyPr>
          <a:lstStyle/>
          <a:p>
            <a:pPr defTabSz="914400">
              <a:spcBef>
                <a:spcPct val="50000"/>
              </a:spcBef>
            </a:pPr>
            <a:r>
              <a:rPr lang="en-US" altLang="zh-CN" sz="3200" b="1">
                <a:solidFill>
                  <a:srgbClr val="FF0000"/>
                </a:solidFill>
                <a:latin typeface="微软雅黑" panose="020B0503020204020204" pitchFamily="34" charset="-122"/>
                <a:ea typeface="微软雅黑" panose="020B0503020204020204" pitchFamily="34" charset="-122"/>
              </a:rPr>
              <a:t>11</a:t>
            </a:r>
            <a:r>
              <a:rPr lang="zh-CN" altLang="en-US" sz="3200" b="1">
                <a:solidFill>
                  <a:srgbClr val="FF0000"/>
                </a:solidFill>
                <a:latin typeface="微软雅黑" panose="020B0503020204020204" pitchFamily="34" charset="-122"/>
                <a:ea typeface="微软雅黑" panose="020B0503020204020204" pitchFamily="34" charset="-122"/>
              </a:rPr>
              <a:t>层</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436299" y="3955701"/>
            <a:ext cx="49113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77433" y="4387562"/>
            <a:ext cx="49113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1</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543587" y="3942395"/>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1</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6878673" y="4387562"/>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699638" y="4964587"/>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1</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368599" y="5408544"/>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2081" y="549173"/>
            <a:ext cx="1495148"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algn="just" fontAlgn="auto">
              <a:lnSpc>
                <a:spcPct val="100000"/>
              </a:lnSpc>
              <a:spcAft>
                <a:spcPct val="0"/>
              </a:spcAft>
              <a:tabLst>
                <a:tab pos="2250440" algn="l"/>
              </a:tabLst>
            </a:pP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总结</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14" grpId="0"/>
      <p:bldP spid="9" grpId="0"/>
      <p:bldP spid="16" grpId="0"/>
      <p:bldP spid="17" grpId="0"/>
      <p:bldP spid="18" grpId="0"/>
      <p:bldP spid="19" grpId="0"/>
      <p:bldP spid="20" grpId="0"/>
      <p:bldP spid="21"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2"/>
          <p:cNvPicPr>
            <a:picLocks noChangeAspect="1"/>
          </p:cNvPicPr>
          <p:nvPr/>
        </p:nvPicPr>
        <p:blipFill>
          <a:blip r:embed="rId1"/>
          <a:srcRect r="21980" b="38692"/>
          <a:stretch>
            <a:fillRect/>
          </a:stretch>
        </p:blipFill>
        <p:spPr>
          <a:xfrm>
            <a:off x="6086322" y="240729"/>
            <a:ext cx="4393610" cy="3267385"/>
          </a:xfrm>
          <a:prstGeom prst="rect">
            <a:avLst/>
          </a:prstGeom>
          <a:noFill/>
          <a:ln w="9525">
            <a:noFill/>
          </a:ln>
        </p:spPr>
      </p:pic>
      <p:sp>
        <p:nvSpPr>
          <p:cNvPr id="15362" name="文本框 3"/>
          <p:cNvSpPr txBox="1"/>
          <p:nvPr/>
        </p:nvSpPr>
        <p:spPr>
          <a:xfrm>
            <a:off x="90330" y="671071"/>
            <a:ext cx="5995830" cy="2061210"/>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淀粉的消化产物葡萄糖被人体所吸收并被组织细胞彻底氧化分解的过程中，共穿过磷脂分子层数是？</a:t>
            </a:r>
            <a:endParaRPr lang="zh-CN" altLang="en-US" sz="3200" b="1">
              <a:latin typeface="微软雅黑" panose="020B0503020204020204" pitchFamily="34" charset="-122"/>
              <a:ea typeface="微软雅黑" panose="020B0503020204020204" pitchFamily="34" charset="-122"/>
            </a:endParaRPr>
          </a:p>
        </p:txBody>
      </p:sp>
      <p:sp>
        <p:nvSpPr>
          <p:cNvPr id="15" name="文本框 14"/>
          <p:cNvSpPr txBox="1"/>
          <p:nvPr/>
        </p:nvSpPr>
        <p:spPr>
          <a:xfrm>
            <a:off x="2779018" y="2200116"/>
            <a:ext cx="2288742" cy="583565"/>
          </a:xfrm>
          <a:prstGeom prst="rect">
            <a:avLst/>
          </a:prstGeom>
          <a:noFill/>
          <a:ln w="9525">
            <a:noFill/>
          </a:ln>
        </p:spPr>
        <p:txBody>
          <a:bodyPr wrap="square" anchor="t">
            <a:spAutoFit/>
          </a:bodyPr>
          <a:lstStyle/>
          <a:p>
            <a:pPr defTabSz="914400">
              <a:spcBef>
                <a:spcPct val="50000"/>
              </a:spcBef>
            </a:pPr>
            <a:r>
              <a:rPr lang="en-US" altLang="zh-CN" sz="3200" b="1">
                <a:solidFill>
                  <a:srgbClr val="FF0000"/>
                </a:solidFill>
                <a:latin typeface="微软雅黑" panose="020B0503020204020204" pitchFamily="34" charset="-122"/>
                <a:ea typeface="微软雅黑" panose="020B0503020204020204" pitchFamily="34" charset="-122"/>
              </a:rPr>
              <a:t>7</a:t>
            </a:r>
            <a:r>
              <a:rPr lang="en-US" altLang="zh-CN" sz="3200" b="1">
                <a:solidFill>
                  <a:srgbClr val="FF0000"/>
                </a:solidFill>
                <a:latin typeface="Arial" panose="020B0604020202020204" pitchFamily="34" charset="0"/>
                <a:ea typeface="微软雅黑" panose="020B0503020204020204" pitchFamily="34" charset="-122"/>
              </a:rPr>
              <a:t>×2=14</a:t>
            </a:r>
            <a:r>
              <a:rPr lang="zh-CN" altLang="en-US" sz="3200" b="1">
                <a:solidFill>
                  <a:srgbClr val="FF0000"/>
                </a:solidFill>
                <a:latin typeface="微软雅黑" panose="020B0503020204020204" pitchFamily="34" charset="-122"/>
                <a:ea typeface="微软雅黑" panose="020B0503020204020204" pitchFamily="34" charset="-122"/>
              </a:rPr>
              <a:t>层</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156902" y="615735"/>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959722" y="1710508"/>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959722" y="2352856"/>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49649" y="2576649"/>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1</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2071" y="3508360"/>
            <a:ext cx="5710767" cy="3186430"/>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用同位素标记血液的葡萄糖分子，若该分子流经肾脏后又经过肾静脉流出，该分子穿过几层膜（     ）</a:t>
            </a:r>
            <a:endParaRPr lang="zh-CN" altLang="en-US" sz="2440" b="1">
              <a:latin typeface="微软雅黑" panose="020B0503020204020204" pitchFamily="34" charset="-122"/>
              <a:ea typeface="微软雅黑" panose="020B0503020204020204" pitchFamily="34" charset="-122"/>
            </a:endParaRPr>
          </a:p>
          <a:p>
            <a:r>
              <a:rPr lang="zh-CN" altLang="en-US" sz="2440" b="1">
                <a:latin typeface="微软雅黑" panose="020B0503020204020204" pitchFamily="34" charset="-122"/>
                <a:ea typeface="微软雅黑" panose="020B0503020204020204" pitchFamily="34" charset="-122"/>
              </a:rPr>
              <a:t>A．4层                     </a:t>
            </a:r>
            <a:endParaRPr lang="zh-CN" altLang="en-US" sz="2440" b="1">
              <a:latin typeface="微软雅黑" panose="020B0503020204020204" pitchFamily="34" charset="-122"/>
              <a:ea typeface="微软雅黑" panose="020B0503020204020204" pitchFamily="34" charset="-122"/>
            </a:endParaRPr>
          </a:p>
          <a:p>
            <a:r>
              <a:rPr lang="zh-CN" altLang="en-US" sz="2440" b="1">
                <a:latin typeface="微软雅黑" panose="020B0503020204020204" pitchFamily="34" charset="-122"/>
                <a:ea typeface="微软雅黑" panose="020B0503020204020204" pitchFamily="34" charset="-122"/>
              </a:rPr>
              <a:t>B．8层</a:t>
            </a:r>
            <a:endParaRPr lang="zh-CN" altLang="en-US" sz="2440" b="1">
              <a:latin typeface="微软雅黑" panose="020B0503020204020204" pitchFamily="34" charset="-122"/>
              <a:ea typeface="微软雅黑" panose="020B0503020204020204" pitchFamily="34" charset="-122"/>
            </a:endParaRPr>
          </a:p>
          <a:p>
            <a:r>
              <a:rPr lang="zh-CN" altLang="en-US" sz="2440" b="1">
                <a:latin typeface="微软雅黑" panose="020B0503020204020204" pitchFamily="34" charset="-122"/>
                <a:ea typeface="微软雅黑" panose="020B0503020204020204" pitchFamily="34" charset="-122"/>
              </a:rPr>
              <a:t>C．0层或8层                 D．16层</a:t>
            </a:r>
            <a:endParaRPr lang="zh-CN" altLang="en-US" sz="2440" b="1">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rcRect b="3867"/>
          <a:stretch>
            <a:fillRect/>
          </a:stretch>
        </p:blipFill>
        <p:spPr>
          <a:xfrm>
            <a:off x="5800834" y="3418597"/>
            <a:ext cx="3728279" cy="3417387"/>
          </a:xfrm>
          <a:prstGeom prst="rect">
            <a:avLst/>
          </a:prstGeom>
          <a:noFill/>
          <a:ln w="9525">
            <a:noFill/>
          </a:ln>
        </p:spPr>
      </p:pic>
      <p:sp>
        <p:nvSpPr>
          <p:cNvPr id="13" name="文本框 12"/>
          <p:cNvSpPr txBox="1"/>
          <p:nvPr/>
        </p:nvSpPr>
        <p:spPr>
          <a:xfrm>
            <a:off x="1441690" y="5110484"/>
            <a:ext cx="722188" cy="583565"/>
          </a:xfrm>
          <a:prstGeom prst="rect">
            <a:avLst/>
          </a:prstGeom>
          <a:noFill/>
          <a:ln w="9525">
            <a:noFill/>
          </a:ln>
        </p:spPr>
        <p:txBody>
          <a:bodyPr wrap="square" anchor="t">
            <a:spAutoFit/>
          </a:bodyPr>
          <a:lstStyle/>
          <a:p>
            <a:pPr defTabSz="914400">
              <a:spcBef>
                <a:spcPct val="50000"/>
              </a:spcBef>
            </a:pPr>
            <a:r>
              <a:rPr lang="en-US" altLang="zh-CN" sz="3200" b="1">
                <a:solidFill>
                  <a:srgbClr val="FF0000"/>
                </a:solidFill>
                <a:latin typeface="微软雅黑" panose="020B0503020204020204" pitchFamily="34" charset="-122"/>
                <a:ea typeface="微软雅黑" panose="020B0503020204020204" pitchFamily="34" charset="-122"/>
              </a:rPr>
              <a:t>C</a:t>
            </a:r>
            <a:endParaRPr lang="en-US" altLang="zh-CN" sz="3200" b="1">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819398" y="4200059"/>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666976" y="4644018"/>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959722" y="5926294"/>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449649" y="5926294"/>
            <a:ext cx="489926" cy="466090"/>
          </a:xfrm>
          <a:prstGeom prst="rect">
            <a:avLst/>
          </a:prstGeom>
          <a:noFill/>
          <a:ln w="9525">
            <a:noFill/>
          </a:ln>
        </p:spPr>
        <p:txBody>
          <a:bodyPr wrap="square" anchor="t">
            <a:spAutoFit/>
          </a:bodyPr>
          <a:lstStyle/>
          <a:p>
            <a:r>
              <a:rPr lang="en-US" altLang="zh-CN" sz="2440" b="1">
                <a:solidFill>
                  <a:srgbClr val="FF0000"/>
                </a:solidFill>
                <a:latin typeface="微软雅黑" panose="020B0503020204020204" pitchFamily="34" charset="-122"/>
                <a:ea typeface="微软雅黑" panose="020B0503020204020204" pitchFamily="34" charset="-122"/>
              </a:rPr>
              <a:t>2</a:t>
            </a:r>
            <a:endParaRPr lang="en-US" altLang="zh-CN" sz="2440" b="1">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309324" y="3534727"/>
            <a:ext cx="489926" cy="607695"/>
          </a:xfrm>
          <a:prstGeom prst="rect">
            <a:avLst/>
          </a:prstGeom>
          <a:noFill/>
          <a:ln w="9525">
            <a:noFill/>
          </a:ln>
        </p:spPr>
        <p:txBody>
          <a:bodyPr wrap="square" anchor="t">
            <a:spAutoFit/>
          </a:bodyPr>
          <a:lstStyle/>
          <a:p>
            <a:r>
              <a:rPr lang="en-US" altLang="zh-CN" sz="3355" b="1">
                <a:latin typeface="微软雅黑" panose="020B0503020204020204" pitchFamily="34" charset="-122"/>
                <a:ea typeface="微软雅黑" panose="020B0503020204020204" pitchFamily="34" charset="-122"/>
              </a:rPr>
              <a:t>0</a:t>
            </a:r>
            <a:endParaRPr lang="en-US" altLang="zh-CN" sz="3355" b="1">
              <a:latin typeface="微软雅黑" panose="020B0503020204020204" pitchFamily="34" charset="-122"/>
              <a:ea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6" grpId="0"/>
      <p:bldP spid="7" grpId="0"/>
      <p:bldP spid="15" grpId="0"/>
      <p:bldP spid="8" grpId="0"/>
      <p:bldP spid="14" grpId="0"/>
      <p:bldP spid="16" grpId="0"/>
      <p:bldP spid="17" grpId="0"/>
      <p:bldP spid="18" grpId="0"/>
      <p:bldP spid="19"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49968" y="2150837"/>
            <a:ext cx="8621493" cy="583565"/>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4</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baseline="-25000">
                <a:solidFill>
                  <a:srgbClr val="000000"/>
                </a:solidFill>
                <a:latin typeface="微软雅黑" panose="020B0503020204020204" pitchFamily="34" charset="-122"/>
                <a:ea typeface="微软雅黑" panose="020B0503020204020204" pitchFamily="34" charset="-122"/>
              </a:rPr>
              <a:t>一</a:t>
            </a:r>
            <a:r>
              <a:rPr lang="en-US" altLang="zh-CN" sz="3200" b="1" baseline="-25000">
                <a:solidFill>
                  <a:srgbClr val="000000"/>
                </a:solidFill>
                <a:latin typeface="微软雅黑" panose="020B0503020204020204" pitchFamily="34" charset="-122"/>
                <a:ea typeface="微软雅黑" panose="020B0503020204020204" pitchFamily="34" charset="-122"/>
              </a:rPr>
              <a:t>70</a:t>
            </a:r>
            <a:r>
              <a:rPr lang="zh-CN" altLang="en-US" sz="3200" b="1">
                <a:solidFill>
                  <a:srgbClr val="000000"/>
                </a:solidFill>
                <a:latin typeface="微软雅黑" panose="020B0503020204020204" pitchFamily="34" charset="-122"/>
                <a:ea typeface="微软雅黑" panose="020B0503020204020204" pitchFamily="34" charset="-122"/>
              </a:rPr>
              <a:t>，某些物质的运输方式</a:t>
            </a:r>
            <a:endParaRPr lang="en-US" altLang="zh-CN" sz="3200" b="1">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549968" y="2712135"/>
            <a:ext cx="7725109" cy="583565"/>
          </a:xfrm>
          <a:prstGeom prst="rect">
            <a:avLst/>
          </a:prstGeom>
          <a:noFill/>
          <a:ln w="9525">
            <a:noFill/>
          </a:ln>
        </p:spPr>
        <p:txBody>
          <a:bodyPr wrap="square" anchor="t">
            <a:spAutoFit/>
          </a:bodyPr>
          <a:lstStyle/>
          <a:p>
            <a:pPr defTabSz="914400">
              <a:spcBef>
                <a:spcPct val="50000"/>
              </a:spcBef>
            </a:pPr>
            <a:r>
              <a:rPr lang="en-US" altLang="zh-CN" sz="3200" b="1">
                <a:solidFill>
                  <a:srgbClr val="000000"/>
                </a:solidFill>
                <a:latin typeface="微软雅黑" panose="020B0503020204020204" pitchFamily="34" charset="-122"/>
                <a:ea typeface="微软雅黑" panose="020B0503020204020204" pitchFamily="34" charset="-122"/>
              </a:rPr>
              <a:t>5</a:t>
            </a:r>
            <a:r>
              <a:rPr lang="zh-CN" altLang="en-US" sz="3200" b="1">
                <a:solidFill>
                  <a:srgbClr val="000000"/>
                </a:solidFill>
                <a:latin typeface="微软雅黑" panose="020B0503020204020204" pitchFamily="34" charset="-122"/>
                <a:ea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rPr>
              <a:t>P</a:t>
            </a:r>
            <a:r>
              <a:rPr lang="zh-CN" altLang="en-US" sz="3200" b="1" baseline="-25000">
                <a:solidFill>
                  <a:srgbClr val="000000"/>
                </a:solidFill>
                <a:latin typeface="微软雅黑" panose="020B0503020204020204" pitchFamily="34" charset="-122"/>
                <a:ea typeface="微软雅黑" panose="020B0503020204020204" pitchFamily="34" charset="-122"/>
              </a:rPr>
              <a:t>一</a:t>
            </a:r>
            <a:r>
              <a:rPr lang="en-US" altLang="zh-CN" sz="3200" b="1" baseline="-25000">
                <a:solidFill>
                  <a:srgbClr val="000000"/>
                </a:solidFill>
                <a:latin typeface="微软雅黑" panose="020B0503020204020204" pitchFamily="34" charset="-122"/>
                <a:ea typeface="微软雅黑" panose="020B0503020204020204" pitchFamily="34" charset="-122"/>
              </a:rPr>
              <a:t>93</a:t>
            </a:r>
            <a:r>
              <a:rPr lang="zh-CN" altLang="en-US" sz="3200" b="1">
                <a:solidFill>
                  <a:srgbClr val="000000"/>
                </a:solidFill>
                <a:latin typeface="微软雅黑" panose="020B0503020204020204" pitchFamily="34" charset="-122"/>
                <a:ea typeface="微软雅黑" panose="020B0503020204020204" pitchFamily="34" charset="-122"/>
              </a:rPr>
              <a:t>，细胞呼吸的过程、场所。</a:t>
            </a:r>
            <a:endParaRPr lang="zh-CN" altLang="en-US" sz="3200" b="1">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09041" y="1053270"/>
            <a:ext cx="11258370" cy="1814830"/>
          </a:xfrm>
          <a:prstGeom prst="rect">
            <a:avLst/>
          </a:prstGeom>
        </p:spPr>
        <p:txBody>
          <a:bodyPr wrap="square">
            <a:spAutoFit/>
          </a:bodyPr>
          <a:lstStyle/>
          <a:p>
            <a:pPr algn="just" fontAlgn="auto">
              <a:lnSpc>
                <a:spcPct val="100000"/>
              </a:lnSpc>
              <a:spcAft>
                <a:spcPct val="0"/>
              </a:spcAft>
            </a:pP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物质交换过程中内环境物质含量的变化</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一般的组织器官中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除肺和消化器官外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和营养物质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如葡萄糖、氨基酸等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在毛细血管动脉端的含量＞静脉端的含量；而代谢废物</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在毛细血管动脉端的含量＜静脉端的含量。</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2081" y="549173"/>
            <a:ext cx="1495148"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algn="just" fontAlgn="auto">
              <a:lnSpc>
                <a:spcPct val="100000"/>
              </a:lnSpc>
              <a:spcAft>
                <a:spcPct val="0"/>
              </a:spcAft>
              <a:tabLst>
                <a:tab pos="2250440" algn="l"/>
              </a:tabLst>
            </a:pP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总结</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64287" y="3068387"/>
            <a:ext cx="3393447" cy="181483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常考特殊器官中物质含量变化分析</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a:latin typeface="楷体" panose="02010609060101010101" pitchFamily="49" charset="-122"/>
                <a:ea typeface="楷体" panose="02010609060101010101" pitchFamily="49" charset="-122"/>
                <a:cs typeface="楷体" panose="02010609060101010101" pitchFamily="49" charset="-122"/>
              </a:rPr>
              <a:t> ①</a:t>
            </a:r>
            <a:r>
              <a:rPr lang="zh-CN" altLang="zh-CN" sz="2800" b="1" kern="100">
                <a:latin typeface="楷体" panose="02010609060101010101" pitchFamily="49" charset="-122"/>
                <a:ea typeface="楷体" panose="02010609060101010101" pitchFamily="49" charset="-122"/>
                <a:cs typeface="楷体" panose="02010609060101010101" pitchFamily="49" charset="-122"/>
              </a:rPr>
              <a:t>肺组织中</a:t>
            </a:r>
            <a:r>
              <a:rPr lang="en-US" altLang="zh-CN" sz="2800" b="1" kern="100">
                <a:latin typeface="楷体" panose="02010609060101010101" pitchFamily="49" charset="-122"/>
                <a:ea typeface="楷体" panose="02010609060101010101" pitchFamily="49" charset="-122"/>
                <a:cs typeface="楷体" panose="02010609060101010101" pitchFamily="49" charset="-122"/>
              </a:rPr>
              <a:t>O</a:t>
            </a:r>
            <a:r>
              <a:rPr lang="en-US" altLang="zh-CN" sz="2800" b="1" kern="100" baseline="-25000">
                <a:latin typeface="楷体" panose="02010609060101010101" pitchFamily="49" charset="-122"/>
                <a:ea typeface="楷体" panose="02010609060101010101" pitchFamily="49" charset="-122"/>
                <a:cs typeface="楷体" panose="02010609060101010101" pitchFamily="49" charset="-122"/>
              </a:rPr>
              <a:t>2</a:t>
            </a:r>
            <a:r>
              <a:rPr lang="zh-CN" altLang="zh-CN"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CO</a:t>
            </a:r>
            <a:r>
              <a:rPr lang="en-US" altLang="zh-CN" sz="2800" b="1" kern="100" baseline="-25000">
                <a:latin typeface="楷体" panose="02010609060101010101" pitchFamily="49" charset="-122"/>
                <a:ea typeface="楷体" panose="02010609060101010101" pitchFamily="49" charset="-122"/>
                <a:cs typeface="楷体" panose="02010609060101010101" pitchFamily="49" charset="-122"/>
              </a:rPr>
              <a:t>2</a:t>
            </a:r>
            <a:r>
              <a:rPr lang="zh-CN" altLang="zh-CN" sz="2800" b="1" kern="100">
                <a:latin typeface="楷体" panose="02010609060101010101" pitchFamily="49" charset="-122"/>
                <a:ea typeface="楷体" panose="02010609060101010101" pitchFamily="49" charset="-122"/>
                <a:cs typeface="楷体" panose="02010609060101010101" pitchFamily="49" charset="-122"/>
              </a:rPr>
              <a:t>含量的变化规律</a:t>
            </a:r>
            <a:endParaRPr lang="zh-CN" altLang="zh-CN" sz="2800" b="1" kern="100">
              <a:effectLst/>
              <a:latin typeface="楷体" panose="02010609060101010101" pitchFamily="49" charset="-122"/>
              <a:ea typeface="楷体" panose="02010609060101010101" pitchFamily="49" charset="-122"/>
              <a:cs typeface="楷体" panose="02010609060101010101" pitchFamily="49" charset="-122"/>
            </a:endParaRPr>
          </a:p>
        </p:txBody>
      </p:sp>
      <p:pic>
        <p:nvPicPr>
          <p:cNvPr id="4505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368422" y="2780614"/>
            <a:ext cx="6351806" cy="382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75055" y="1108928"/>
            <a:ext cx="10642208" cy="953135"/>
          </a:xfrm>
          <a:prstGeom prst="rect">
            <a:avLst/>
          </a:prstGeom>
        </p:spPr>
        <p:txBody>
          <a:bodyPr wrap="square">
            <a:spAutoFit/>
          </a:bodyPr>
          <a:lstStyle/>
          <a:p>
            <a:pPr algn="just"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常考特殊器官中物质含量变化分析</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fontAlgn="auto">
              <a:lnSpc>
                <a:spcPct val="100000"/>
              </a:lnSpc>
            </a:pPr>
            <a:r>
              <a:rPr lang="en-US" altLang="zh-CN" sz="2800" b="1" kern="100">
                <a:latin typeface="楷体" panose="02010609060101010101" pitchFamily="49" charset="-122"/>
                <a:ea typeface="楷体" panose="02010609060101010101" pitchFamily="49" charset="-122"/>
                <a:cs typeface="微软雅黑" panose="020B0503020204020204" pitchFamily="34" charset="-122"/>
              </a:rPr>
              <a:t>   ②</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肝脏组织中葡萄糖含量的变化规律</a:t>
            </a:r>
            <a:endParaRPr lang="zh-CN" altLang="zh-CN" sz="2800" b="1" kern="100">
              <a:solidFill>
                <a:prstClr val="black"/>
              </a:solidFill>
              <a:latin typeface="楷体" panose="02010609060101010101" pitchFamily="49" charset="-122"/>
              <a:ea typeface="楷体" panose="02010609060101010101" pitchFamily="49" charset="-122"/>
              <a:cs typeface="微软雅黑" panose="020B0503020204020204" pitchFamily="34" charset="-122"/>
            </a:endParaRPr>
          </a:p>
        </p:txBody>
      </p:sp>
      <p:pic>
        <p:nvPicPr>
          <p:cNvPr id="4608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91161" y="2038399"/>
            <a:ext cx="6809995" cy="446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2081" y="549173"/>
            <a:ext cx="1495148" cy="521970"/>
          </a:xfrm>
          <a:prstGeom prst="rect">
            <a:avLst/>
          </a:prstGeom>
          <a:noFill/>
          <a:extLst>
            <a:ext uri="{909E8E84-426E-40DD-AFC4-6F175D3DCCD1}">
              <a14:hiddenFill xmlns:a14="http://schemas.microsoft.com/office/drawing/2010/main">
                <a:solidFill>
                  <a:srgbClr val="FFC000"/>
                </a:solidFill>
              </a14:hiddenFill>
            </a:ext>
          </a:extLst>
        </p:spPr>
        <p:txBody>
          <a:bodyPr wrap="square">
            <a:spAutoFit/>
          </a:bodyPr>
          <a:lstStyle/>
          <a:p>
            <a:pPr algn="just" fontAlgn="auto">
              <a:lnSpc>
                <a:spcPct val="100000"/>
              </a:lnSpc>
              <a:spcAft>
                <a:spcPct val="0"/>
              </a:spcAft>
              <a:tabLst>
                <a:tab pos="2250440" algn="l"/>
              </a:tabLst>
            </a:pP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总结</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160167" y="191100"/>
            <a:ext cx="12015150" cy="953135"/>
          </a:xfrm>
          <a:prstGeom prst="rect">
            <a:avLst/>
          </a:prstGeom>
          <a:noFill/>
          <a:ln w="9525">
            <a:noFill/>
          </a:ln>
        </p:spPr>
        <p:txBody>
          <a:bodyPr wrap="square">
            <a:spAutoFit/>
          </a:bodyPr>
          <a:lstStyle/>
          <a:p>
            <a:pPr indent="266700"/>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800" b="1">
                <a:latin typeface="微软雅黑" panose="020B0503020204020204" pitchFamily="34" charset="-122"/>
                <a:ea typeface="微软雅黑" panose="020B0503020204020204" pitchFamily="34" charset="-122"/>
                <a:cs typeface="微软雅黑" panose="020B0503020204020204" pitchFamily="34" charset="-122"/>
              </a:rPr>
              <a:t>如图是细胞与内环境进行物质交换的示意图，</a:t>
            </a:r>
            <a:r>
              <a:rPr lang="en-US" sz="2800" b="1">
                <a:latin typeface="微软雅黑" panose="020B0503020204020204" pitchFamily="34" charset="-122"/>
                <a:ea typeface="微软雅黑" panose="020B0503020204020204" pitchFamily="34" charset="-122"/>
                <a:cs typeface="微软雅黑" panose="020B0503020204020204" pitchFamily="34" charset="-122"/>
              </a:rPr>
              <a:t>①</a:t>
            </a:r>
            <a:r>
              <a:rPr lang="zh-CN" sz="2800" b="1">
                <a:latin typeface="微软雅黑" panose="020B0503020204020204" pitchFamily="34" charset="-122"/>
                <a:ea typeface="微软雅黑" panose="020B0503020204020204" pitchFamily="34" charset="-122"/>
                <a:cs typeface="微软雅黑" panose="020B0503020204020204" pitchFamily="34" charset="-122"/>
              </a:rPr>
              <a:t>处的箭头表示血液流动的方向。下列说法不正确的是</a:t>
            </a:r>
            <a:r>
              <a:rPr lang="en-US" sz="2800" b="1">
                <a:latin typeface="微软雅黑" panose="020B0503020204020204" pitchFamily="34" charset="-122"/>
                <a:ea typeface="微软雅黑" panose="020B0503020204020204" pitchFamily="34" charset="-122"/>
                <a:cs typeface="微软雅黑" panose="020B0503020204020204" pitchFamily="34" charset="-122"/>
              </a:rPr>
              <a:t>(</a:t>
            </a:r>
            <a:r>
              <a:rPr lang="zh-CN" sz="2800" b="1">
                <a:latin typeface="微软雅黑" panose="020B0503020204020204" pitchFamily="34" charset="-122"/>
                <a:ea typeface="微软雅黑" panose="020B0503020204020204" pitchFamily="34" charset="-122"/>
                <a:cs typeface="微软雅黑" panose="020B0503020204020204" pitchFamily="34" charset="-122"/>
              </a:rPr>
              <a:t>　　</a:t>
            </a:r>
            <a:r>
              <a:rPr 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2147482566"/>
          <p:cNvPicPr>
            <a:picLocks noChangeAspect="1"/>
          </p:cNvPicPr>
          <p:nvPr/>
        </p:nvPicPr>
        <p:blipFill>
          <a:blip r:embed="rId1"/>
          <a:stretch>
            <a:fillRect/>
          </a:stretch>
        </p:blipFill>
        <p:spPr>
          <a:xfrm>
            <a:off x="6960392" y="1102791"/>
            <a:ext cx="5214924" cy="3270279"/>
          </a:xfrm>
          <a:prstGeom prst="rect">
            <a:avLst/>
          </a:prstGeom>
          <a:noFill/>
          <a:ln w="9525">
            <a:noFill/>
          </a:ln>
        </p:spPr>
      </p:pic>
      <p:sp>
        <p:nvSpPr>
          <p:cNvPr id="3" name="文本框 2"/>
          <p:cNvSpPr txBox="1"/>
          <p:nvPr/>
        </p:nvSpPr>
        <p:spPr>
          <a:xfrm>
            <a:off x="160167" y="1102791"/>
            <a:ext cx="6799591" cy="4399915"/>
          </a:xfrm>
          <a:prstGeom prst="rect">
            <a:avLst/>
          </a:prstGeom>
          <a:noFill/>
          <a:ln w="9525">
            <a:noFill/>
          </a:ln>
        </p:spPr>
        <p:txBody>
          <a:bodyPr wrap="square">
            <a:spAutoFit/>
          </a:bodyPr>
          <a:lstStyle/>
          <a:p>
            <a:pPr indent="0"/>
            <a:r>
              <a:rPr lang="en-US" sz="2800" b="1">
                <a:latin typeface="微软雅黑" panose="020B0503020204020204" pitchFamily="34" charset="-122"/>
                <a:ea typeface="微软雅黑" panose="020B0503020204020204" pitchFamily="34" charset="-122"/>
                <a:cs typeface="微软雅黑" panose="020B0503020204020204" pitchFamily="34" charset="-122"/>
              </a:rPr>
              <a:t>A</a:t>
            </a:r>
            <a:r>
              <a:rPr lang="zh-CN" sz="2800" b="1">
                <a:latin typeface="微软雅黑" panose="020B0503020204020204" pitchFamily="34" charset="-122"/>
                <a:ea typeface="微软雅黑" panose="020B0503020204020204" pitchFamily="34" charset="-122"/>
                <a:cs typeface="微软雅黑" panose="020B0503020204020204" pitchFamily="34" charset="-122"/>
              </a:rPr>
              <a:t>．若</a:t>
            </a:r>
            <a:r>
              <a:rPr lang="en-US" sz="2800" b="1">
                <a:latin typeface="微软雅黑" panose="020B0503020204020204" pitchFamily="34" charset="-122"/>
                <a:ea typeface="微软雅黑" panose="020B0503020204020204" pitchFamily="34" charset="-122"/>
                <a:cs typeface="微软雅黑" panose="020B0503020204020204" pitchFamily="34" charset="-122"/>
              </a:rPr>
              <a:t>②</a:t>
            </a:r>
            <a:r>
              <a:rPr lang="zh-CN" sz="2800" b="1">
                <a:latin typeface="微软雅黑" panose="020B0503020204020204" pitchFamily="34" charset="-122"/>
                <a:ea typeface="微软雅黑" panose="020B0503020204020204" pitchFamily="34" charset="-122"/>
                <a:cs typeface="微软雅黑" panose="020B0503020204020204" pitchFamily="34" charset="-122"/>
              </a:rPr>
              <a:t>为肝脏细胞，则</a:t>
            </a:r>
            <a:r>
              <a:rPr lang="en-US" sz="2800" b="1">
                <a:latin typeface="微软雅黑" panose="020B0503020204020204" pitchFamily="34" charset="-122"/>
                <a:ea typeface="微软雅黑" panose="020B0503020204020204" pitchFamily="34" charset="-122"/>
                <a:cs typeface="微软雅黑" panose="020B0503020204020204" pitchFamily="34" charset="-122"/>
              </a:rPr>
              <a:t>①</a:t>
            </a:r>
            <a:r>
              <a:rPr lang="zh-CN" sz="2800" b="1">
                <a:latin typeface="微软雅黑" panose="020B0503020204020204" pitchFamily="34" charset="-122"/>
                <a:ea typeface="微软雅黑" panose="020B0503020204020204" pitchFamily="34" charset="-122"/>
                <a:cs typeface="微软雅黑" panose="020B0503020204020204" pitchFamily="34" charset="-122"/>
              </a:rPr>
              <a:t>处的氧气浓度高于</a:t>
            </a:r>
            <a:r>
              <a:rPr lang="en-US" sz="2800" b="1">
                <a:latin typeface="微软雅黑" panose="020B0503020204020204" pitchFamily="34" charset="-122"/>
                <a:ea typeface="微软雅黑" panose="020B0503020204020204" pitchFamily="34" charset="-122"/>
                <a:cs typeface="微软雅黑" panose="020B0503020204020204" pitchFamily="34" charset="-122"/>
              </a:rPr>
              <a:t>⑤</a:t>
            </a:r>
            <a:r>
              <a:rPr lang="zh-CN" sz="2800" b="1">
                <a:latin typeface="微软雅黑" panose="020B0503020204020204" pitchFamily="34" charset="-122"/>
                <a:ea typeface="微软雅黑" panose="020B0503020204020204" pitchFamily="34" charset="-122"/>
                <a:cs typeface="微软雅黑" panose="020B0503020204020204" pitchFamily="34" charset="-122"/>
              </a:rPr>
              <a:t>处</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如果图示为肺部组织，则Ⅱ端比Ⅰ端血浆中葡萄糖含量低、O</a:t>
            </a:r>
            <a:r>
              <a:rPr lang="zh-CN" altLang="en-US"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较多</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如果图示为肺部组织，则Ⅱ端比Ⅰ端血浆中葡萄糖含量低、O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较少</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如果表示脑组织，则</a:t>
            </a:r>
            <a:r>
              <a:rPr lang="zh-CN" altLang="en-US" sz="2800" b="1">
                <a:solidFill>
                  <a:srgbClr val="FF0000"/>
                </a:solidFill>
                <a:latin typeface="宋体" panose="02010600030101010101" pitchFamily="2" charset="-122"/>
                <a:ea typeface="宋体" panose="02010600030101010101" pitchFamily="2" charset="-122"/>
                <a:cs typeface="微软雅黑" panose="020B0503020204020204" pitchFamily="34" charset="-122"/>
              </a:rPr>
              <a:t>Ⅱ</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端比</a:t>
            </a:r>
            <a:r>
              <a:rPr lang="zh-CN" altLang="en-US" sz="2800" b="1">
                <a:solidFill>
                  <a:srgbClr val="FF0000"/>
                </a:solidFill>
                <a:latin typeface="宋体" panose="02010600030101010101" pitchFamily="2" charset="-122"/>
                <a:ea typeface="宋体" panose="02010600030101010101" pitchFamily="2" charset="-122"/>
                <a:cs typeface="微软雅黑" panose="020B0503020204020204" pitchFamily="34" charset="-122"/>
              </a:rPr>
              <a:t>Ⅰ</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端血浆中葡萄糖含量低、</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zh-CN" altLang="en-US"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较少</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如果表示肝组织，则饥饿时</a:t>
            </a:r>
            <a:r>
              <a:rPr lang="zh-CN" altLang="en-US" sz="2800" b="1">
                <a:solidFill>
                  <a:schemeClr val="tx1"/>
                </a:solidFill>
                <a:latin typeface="宋体" panose="02010600030101010101" pitchFamily="2" charset="-122"/>
                <a:ea typeface="宋体" panose="02010600030101010101" pitchFamily="2" charset="-122"/>
                <a:cs typeface="微软雅黑" panose="020B0503020204020204" pitchFamily="34" charset="-122"/>
                <a:sym typeface="+mn-ea"/>
              </a:rPr>
              <a:t>Ⅱ</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端比</a:t>
            </a:r>
            <a:r>
              <a:rPr lang="zh-CN" altLang="en-US" sz="2800" b="1">
                <a:solidFill>
                  <a:schemeClr val="tx1"/>
                </a:solidFill>
                <a:latin typeface="宋体" panose="02010600030101010101" pitchFamily="2" charset="-122"/>
                <a:ea typeface="宋体" panose="02010600030101010101" pitchFamily="2" charset="-122"/>
                <a:cs typeface="微软雅黑" panose="020B0503020204020204" pitchFamily="34" charset="-122"/>
                <a:sym typeface="+mn-ea"/>
              </a:rPr>
              <a:t>Ⅰ</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端血浆中葡萄糖含量低、O</a:t>
            </a:r>
            <a:r>
              <a:rPr lang="zh-CN" altLang="en-US"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较少</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448102" y="693292"/>
            <a:ext cx="386080" cy="521970"/>
          </a:xfrm>
          <a:prstGeom prst="rect">
            <a:avLst/>
          </a:prstGeom>
          <a:noFill/>
        </p:spPr>
        <p:txBody>
          <a:bodyPr wrap="none" rtlCol="0" anchor="t">
            <a:spAutoFit/>
          </a:bodyPr>
          <a:lstStyle/>
          <a:p>
            <a:r>
              <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9510715" y="1231037"/>
            <a:ext cx="641985" cy="645160"/>
          </a:xfrm>
          <a:prstGeom prst="rect">
            <a:avLst/>
          </a:prstGeom>
          <a:noFill/>
        </p:spPr>
        <p:txBody>
          <a:bodyPr wrap="none" rtlCol="0" anchor="t">
            <a:spAutoFit/>
          </a:bodyPr>
          <a:lstStyle/>
          <a:p>
            <a:r>
              <a:rPr lang="en-US" sz="36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rPr>
              <a:t>Ⅰ</a:t>
            </a:r>
            <a:endParaRPr lang="en-US" altLang="en-US" sz="36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endParaRPr>
          </a:p>
        </p:txBody>
      </p:sp>
      <p:sp>
        <p:nvSpPr>
          <p:cNvPr id="6" name="文本框 5"/>
          <p:cNvSpPr txBox="1"/>
          <p:nvPr/>
        </p:nvSpPr>
        <p:spPr>
          <a:xfrm>
            <a:off x="7103876" y="3799771"/>
            <a:ext cx="641985" cy="645160"/>
          </a:xfrm>
          <a:prstGeom prst="rect">
            <a:avLst/>
          </a:prstGeom>
          <a:noFill/>
        </p:spPr>
        <p:txBody>
          <a:bodyPr wrap="none" rtlCol="0" anchor="t">
            <a:spAutoFit/>
          </a:bodyPr>
          <a:lstStyle/>
          <a:p>
            <a:r>
              <a:rPr lang="en-US" sz="36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rPr>
              <a:t>Ⅱ</a:t>
            </a:r>
            <a:endParaRPr lang="en-US" altLang="en-US" sz="36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endParaRPr>
          </a:p>
        </p:txBody>
      </p:sp>
      <p:sp>
        <p:nvSpPr>
          <p:cNvPr id="7" name="文本框 6"/>
          <p:cNvSpPr txBox="1"/>
          <p:nvPr/>
        </p:nvSpPr>
        <p:spPr>
          <a:xfrm>
            <a:off x="160167" y="5355868"/>
            <a:ext cx="12015150" cy="1383665"/>
          </a:xfrm>
          <a:prstGeom prst="rect">
            <a:avLst/>
          </a:prstGeom>
          <a:noFill/>
        </p:spPr>
        <p:txBody>
          <a:bodyPr wrap="square" rtlCol="0" anchor="t">
            <a:spAutoFit/>
          </a:bodyPr>
          <a:lstStyle/>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F.</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如果表示胰岛组织，则饱食后</a:t>
            </a:r>
            <a:r>
              <a:rPr lang="zh-CN" altLang="en-US" sz="28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rPr>
              <a:t>Ⅱ</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端比</a:t>
            </a:r>
            <a:r>
              <a:rPr lang="zh-CN" altLang="en-US" sz="2800" b="1">
                <a:solidFill>
                  <a:srgbClr val="FF0000"/>
                </a:solidFill>
                <a:latin typeface="宋体" panose="02010600030101010101" pitchFamily="2" charset="-122"/>
                <a:ea typeface="宋体" panose="02010600030101010101" pitchFamily="2" charset="-122"/>
                <a:cs typeface="微软雅黑" panose="020B0503020204020204" pitchFamily="34" charset="-122"/>
                <a:sym typeface="+mn-ea"/>
              </a:rPr>
              <a:t>Ⅰ</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端血浆中胰岛素含量高、葡萄糖含量少</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G.</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③④中的蛋白质可以通过毛细淋巴管壁相互交换</a:t>
            </a:r>
            <a:endPar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文本框 7"/>
          <p:cNvSpPr txBox="1"/>
          <p:nvPr/>
        </p:nvSpPr>
        <p:spPr>
          <a:xfrm>
            <a:off x="6350270" y="634248"/>
            <a:ext cx="422275" cy="521970"/>
          </a:xfrm>
          <a:prstGeom prst="rect">
            <a:avLst/>
          </a:prstGeom>
          <a:noFill/>
        </p:spPr>
        <p:txBody>
          <a:bodyPr wrap="none" rtlCol="0" anchor="t">
            <a:spAutoFit/>
          </a:bodyPr>
          <a:lstStyle/>
          <a:p>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6841035" y="634248"/>
            <a:ext cx="454660" cy="521970"/>
          </a:xfrm>
          <a:prstGeom prst="rect">
            <a:avLst/>
          </a:prstGeom>
          <a:noFill/>
        </p:spPr>
        <p:txBody>
          <a:bodyPr wrap="none" rtlCol="0" anchor="t">
            <a:spAutoFit/>
          </a:bodyPr>
          <a:lstStyle/>
          <a:p>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G</a:t>
            </a:r>
            <a:endParaRPr lang="en-US"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框 99"/>
          <p:cNvSpPr txBox="1"/>
          <p:nvPr/>
        </p:nvSpPr>
        <p:spPr>
          <a:xfrm>
            <a:off x="98583" y="454576"/>
            <a:ext cx="11994199"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rPr>
              <a:t>2012</a:t>
            </a:r>
            <a:r>
              <a:rPr lang="zh-CN" altLang="en-US" sz="2800" b="1">
                <a:solidFill>
                  <a:srgbClr val="FF0000"/>
                </a:solidFill>
                <a:latin typeface="微软雅黑" panose="020B0503020204020204" pitchFamily="34" charset="-122"/>
                <a:ea typeface="微软雅黑" panose="020B0503020204020204" pitchFamily="34" charset="-122"/>
              </a:rPr>
              <a:t>，上海，</a:t>
            </a:r>
            <a:r>
              <a:rPr lang="en-US" altLang="zh-CN" sz="2800" b="1">
                <a:solidFill>
                  <a:srgbClr val="FF0000"/>
                </a:solidFill>
                <a:latin typeface="微软雅黑" panose="020B0503020204020204" pitchFamily="34" charset="-122"/>
                <a:ea typeface="微软雅黑" panose="020B0503020204020204" pitchFamily="34" charset="-122"/>
              </a:rPr>
              <a:t>23</a:t>
            </a:r>
            <a:r>
              <a:rPr lang="zh-CN" altLang="en-US" sz="2800" b="1">
                <a:solidFill>
                  <a:srgbClr val="FF0000"/>
                </a:solidFill>
                <a:latin typeface="微软雅黑" panose="020B0503020204020204" pitchFamily="34" charset="-122"/>
                <a:ea typeface="微软雅黑" panose="020B0503020204020204" pitchFamily="34" charset="-122"/>
              </a:rPr>
              <a:t>改编）</a:t>
            </a:r>
            <a:r>
              <a:rPr lang="zh-CN" altLang="en-US" sz="2800" b="1">
                <a:latin typeface="微软雅黑" panose="020B0503020204020204" pitchFamily="34" charset="-122"/>
                <a:ea typeface="微软雅黑" panose="020B0503020204020204" pitchFamily="34" charset="-122"/>
              </a:rPr>
              <a:t>下图表示人体中部分体液的关系图，则下列叙述正确的是（      ）</a:t>
            </a:r>
            <a:endParaRPr lang="zh-CN" altLang="en-US" sz="2800" b="1">
              <a:latin typeface="微软雅黑" panose="020B0503020204020204" pitchFamily="34" charset="-122"/>
              <a:ea typeface="微软雅黑" panose="020B0503020204020204" pitchFamily="34" charset="-122"/>
            </a:endParaRPr>
          </a:p>
        </p:txBody>
      </p:sp>
      <p:pic>
        <p:nvPicPr>
          <p:cNvPr id="33794" name="图片 1"/>
          <p:cNvPicPr/>
          <p:nvPr/>
        </p:nvPicPr>
        <p:blipFill>
          <a:blip r:embed="rId1"/>
          <a:stretch>
            <a:fillRect/>
          </a:stretch>
        </p:blipFill>
        <p:spPr>
          <a:xfrm>
            <a:off x="9197463" y="818963"/>
            <a:ext cx="2894799" cy="2674634"/>
          </a:xfrm>
          <a:prstGeom prst="rect">
            <a:avLst/>
          </a:prstGeom>
          <a:noFill/>
          <a:ln w="9525">
            <a:noFill/>
          </a:ln>
        </p:spPr>
      </p:pic>
      <p:sp>
        <p:nvSpPr>
          <p:cNvPr id="33795" name="文本框 100"/>
          <p:cNvSpPr txBox="1"/>
          <p:nvPr/>
        </p:nvSpPr>
        <p:spPr>
          <a:xfrm>
            <a:off x="98583" y="1315476"/>
            <a:ext cx="9099770" cy="224536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 细胞外液主要由甲、乙和丙组成，其中甲是组织液</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 内环境是人体新陈代谢的主要场所</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 毛细淋巴管壁细胞的内环境是甲和丙</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D. 甲中有的种类不消耗O</a:t>
            </a:r>
            <a:r>
              <a:rPr lang="zh-CN" altLang="en-US" sz="2800" b="1" baseline="-25000">
                <a:latin typeface="微软雅黑" panose="020B0503020204020204" pitchFamily="34" charset="-122"/>
                <a:ea typeface="微软雅黑" panose="020B0503020204020204" pitchFamily="34" charset="-122"/>
              </a:rPr>
              <a:t>2</a:t>
            </a:r>
            <a:endParaRPr lang="zh-CN" altLang="en-US" sz="2800" b="1" baseline="-25000">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E. </a:t>
            </a:r>
            <a:r>
              <a:rPr lang="zh-CN" altLang="en-US" sz="2800" b="1">
                <a:latin typeface="微软雅黑" panose="020B0503020204020204" pitchFamily="34" charset="-122"/>
                <a:ea typeface="微软雅黑" panose="020B0503020204020204" pitchFamily="34" charset="-122"/>
              </a:rPr>
              <a:t>丁可表示红细胞的细胞内液</a:t>
            </a:r>
            <a:endParaRPr lang="zh-CN" altLang="en-US" sz="2800" b="1" baseline="-25000">
              <a:latin typeface="微软雅黑" panose="020B0503020204020204" pitchFamily="34" charset="-122"/>
              <a:ea typeface="微软雅黑" panose="020B0503020204020204" pitchFamily="34" charset="-122"/>
            </a:endParaRPr>
          </a:p>
        </p:txBody>
      </p:sp>
      <p:sp>
        <p:nvSpPr>
          <p:cNvPr id="3" name="文本框 2"/>
          <p:cNvSpPr txBox="1"/>
          <p:nvPr/>
        </p:nvSpPr>
        <p:spPr>
          <a:xfrm>
            <a:off x="2640197" y="885928"/>
            <a:ext cx="1437117"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r>
              <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E</a:t>
            </a:r>
            <a:endParaRPr lang="en-US" altLang="zh-CN"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21762" y="3416937"/>
            <a:ext cx="12071020"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改编</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如果丁表示人的肝细胞，</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箭头</a:t>
            </a:r>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rPr>
              <a:t>将与</a:t>
            </a:r>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相连，所需要的氧气和营养物质直接来源于</a:t>
            </a:r>
            <a:r>
              <a:rPr lang="zh-CN" altLang="en-US" sz="2800" b="1" u="sng">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endParaRPr>
          </a:p>
        </p:txBody>
      </p:sp>
      <p:sp>
        <p:nvSpPr>
          <p:cNvPr id="5" name="文本框 4"/>
          <p:cNvSpPr txBox="1"/>
          <p:nvPr/>
        </p:nvSpPr>
        <p:spPr>
          <a:xfrm>
            <a:off x="3976663" y="3809166"/>
            <a:ext cx="1344930" cy="560705"/>
          </a:xfrm>
          <a:prstGeom prst="rect">
            <a:avLst/>
          </a:prstGeom>
          <a:noFill/>
          <a:ln w="9525">
            <a:noFill/>
          </a:ln>
        </p:spPr>
        <p:txBody>
          <a:bodyPr wrap="none" anchor="t">
            <a:spAutoFit/>
          </a:bodyPr>
          <a:lstStyle/>
          <a:p>
            <a:r>
              <a:rPr lang="zh-CN" altLang="en-US"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组织液</a:t>
            </a:r>
            <a:endParaRPr lang="zh-CN" altLang="en-US"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99218" y="4441637"/>
            <a:ext cx="11994199" cy="224536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改编</a:t>
            </a:r>
            <a:r>
              <a:rPr lang="en-US" altLang="zh-CN" sz="2800" b="1">
                <a:solidFill>
                  <a:srgbClr val="FF0000"/>
                </a:solidFill>
                <a:latin typeface="微软雅黑" panose="020B0503020204020204" pitchFamily="34" charset="-122"/>
                <a:ea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同改编</a:t>
            </a:r>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，如果丁表示人的肌细胞，下列叙述错误的是（    ）</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A. </a:t>
            </a:r>
            <a:r>
              <a:rPr lang="zh-CN" altLang="en-US" sz="2800" b="1">
                <a:latin typeface="微软雅黑" panose="020B0503020204020204" pitchFamily="34" charset="-122"/>
                <a:ea typeface="微软雅黑" panose="020B0503020204020204" pitchFamily="34" charset="-122"/>
              </a:rPr>
              <a:t>甲中的氧气进入肌细胞至少要经过</a:t>
            </a:r>
            <a:r>
              <a:rPr lang="en-US" altLang="zh-CN" sz="2800" b="1">
                <a:latin typeface="微软雅黑" panose="020B0503020204020204" pitchFamily="34" charset="-122"/>
                <a:ea typeface="微软雅黑" panose="020B0503020204020204" pitchFamily="34" charset="-122"/>
              </a:rPr>
              <a:t>3</a:t>
            </a:r>
            <a:r>
              <a:rPr lang="zh-CN" altLang="en-US" sz="2800" b="1">
                <a:latin typeface="微软雅黑" panose="020B0503020204020204" pitchFamily="34" charset="-122"/>
                <a:ea typeface="微软雅黑" panose="020B0503020204020204" pitchFamily="34" charset="-122"/>
              </a:rPr>
              <a:t>层细胞膜结构</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B. </a:t>
            </a:r>
            <a:r>
              <a:rPr lang="zh-CN" altLang="en-US" sz="2800" b="1">
                <a:latin typeface="微软雅黑" panose="020B0503020204020204" pitchFamily="34" charset="-122"/>
                <a:ea typeface="微软雅黑" panose="020B0503020204020204" pitchFamily="34" charset="-122"/>
              </a:rPr>
              <a:t>肌细胞的代谢产物可能导致乙的</a:t>
            </a:r>
            <a:r>
              <a:rPr lang="en-US" altLang="zh-CN" sz="2800" b="1">
                <a:latin typeface="微软雅黑" panose="020B0503020204020204" pitchFamily="34" charset="-122"/>
                <a:ea typeface="微软雅黑" panose="020B0503020204020204" pitchFamily="34" charset="-122"/>
              </a:rPr>
              <a:t>pH</a:t>
            </a:r>
            <a:r>
              <a:rPr lang="zh-CN" altLang="en-US" sz="2800" b="1">
                <a:latin typeface="微软雅黑" panose="020B0503020204020204" pitchFamily="34" charset="-122"/>
                <a:ea typeface="微软雅黑" panose="020B0503020204020204" pitchFamily="34" charset="-122"/>
              </a:rPr>
              <a:t>降低</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C. </a:t>
            </a:r>
            <a:r>
              <a:rPr lang="zh-CN" altLang="en-US" sz="2800" b="1">
                <a:latin typeface="微软雅黑" panose="020B0503020204020204" pitchFamily="34" charset="-122"/>
                <a:ea typeface="微软雅黑" panose="020B0503020204020204" pitchFamily="34" charset="-122"/>
              </a:rPr>
              <a:t>毛细血管壁细胞的内环境是甲和乙</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D. </a:t>
            </a:r>
            <a:r>
              <a:rPr lang="zh-CN" altLang="en-US" sz="2800" b="1">
                <a:latin typeface="微软雅黑" panose="020B0503020204020204" pitchFamily="34" charset="-122"/>
                <a:ea typeface="微软雅黑" panose="020B0503020204020204" pitchFamily="34" charset="-122"/>
              </a:rPr>
              <a:t>甲中二氧化碳的浓度最高</a:t>
            </a:r>
            <a:endParaRPr lang="zh-CN" altLang="en-US" sz="2800" b="1">
              <a:latin typeface="微软雅黑" panose="020B0503020204020204" pitchFamily="34" charset="-122"/>
              <a:ea typeface="微软雅黑" panose="020B0503020204020204" pitchFamily="34" charset="-122"/>
            </a:endParaRPr>
          </a:p>
        </p:txBody>
      </p:sp>
      <p:sp>
        <p:nvSpPr>
          <p:cNvPr id="7" name="文本框 6"/>
          <p:cNvSpPr txBox="1"/>
          <p:nvPr/>
        </p:nvSpPr>
        <p:spPr>
          <a:xfrm>
            <a:off x="8888699" y="2895384"/>
            <a:ext cx="99822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组织液</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7"/>
          <p:cNvSpPr txBox="1"/>
          <p:nvPr/>
        </p:nvSpPr>
        <p:spPr>
          <a:xfrm>
            <a:off x="11366668" y="3073424"/>
            <a:ext cx="72644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淋巴</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a:off x="9755421" y="1824081"/>
            <a:ext cx="72644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血浆</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8395788" y="3416777"/>
            <a:ext cx="492760" cy="466090"/>
          </a:xfrm>
          <a:prstGeom prst="rect">
            <a:avLst/>
          </a:prstGeom>
          <a:noFill/>
          <a:ln w="9525">
            <a:noFill/>
          </a:ln>
        </p:spPr>
        <p:txBody>
          <a:bodyPr wrap="none" anchor="t">
            <a:spAutoFit/>
          </a:bodyPr>
          <a:lstStyle/>
          <a:p>
            <a:r>
              <a:rPr lang="zh-CN" altLang="en-US" sz="244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乙</a:t>
            </a:r>
            <a:endParaRPr lang="zh-CN" altLang="en-US" sz="244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10113396" y="4508532"/>
            <a:ext cx="489585" cy="560705"/>
          </a:xfrm>
          <a:prstGeom prst="rect">
            <a:avLst/>
          </a:prstGeom>
          <a:noFill/>
          <a:ln w="9525">
            <a:noFill/>
          </a:ln>
        </p:spPr>
        <p:txBody>
          <a:bodyPr wrap="none" anchor="t">
            <a:spAutoFit/>
          </a:bodyPr>
          <a:lstStyle/>
          <a:p>
            <a:r>
              <a:rPr lang="zh-CN" altLang="en-US"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zh-CN" altLang="en-US"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5" grpId="0"/>
      <p:bldP spid="4" grpId="0"/>
      <p:bldP spid="6"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3"/>
          <p:cNvSpPr txBox="1"/>
          <p:nvPr/>
        </p:nvSpPr>
        <p:spPr>
          <a:xfrm>
            <a:off x="53506" y="668531"/>
            <a:ext cx="12084987" cy="206121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改编</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solidFill>
                  <a:srgbClr val="FF0000"/>
                </a:solidFill>
                <a:latin typeface="微软雅黑" panose="020B0503020204020204" pitchFamily="34" charset="-122"/>
                <a:ea typeface="微软雅黑" panose="020B0503020204020204" pitchFamily="34" charset="-122"/>
              </a:rPr>
              <a:t>：</a:t>
            </a:r>
            <a:r>
              <a:rPr lang="zh-CN" altLang="zh-CN" sz="3200" b="1">
                <a:latin typeface="微软雅黑" panose="020B0503020204020204" pitchFamily="34" charset="-122"/>
                <a:ea typeface="微软雅黑" panose="020B0503020204020204" pitchFamily="34" charset="-122"/>
              </a:rPr>
              <a:t>胰岛素是治疗糖尿病的一种激素，化学本质为蛋白质。假若图中组织是注射部位的肌肉组织，胰岛素要经血液循环系统运输到全身各处，在此之前需依次经过的具体内环境(用图中符号表示)是______________</a:t>
            </a:r>
            <a:r>
              <a:rPr lang="zh-CN" altLang="en-US" sz="3200" b="1">
                <a:latin typeface="微软雅黑" panose="020B0503020204020204" pitchFamily="34" charset="-122"/>
                <a:ea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endParaRPr>
          </a:p>
        </p:txBody>
      </p:sp>
      <p:pic>
        <p:nvPicPr>
          <p:cNvPr id="34818" name="图片 2"/>
          <p:cNvPicPr/>
          <p:nvPr/>
        </p:nvPicPr>
        <p:blipFill>
          <a:blip r:embed="rId1"/>
          <a:srcRect t="40373"/>
          <a:stretch>
            <a:fillRect/>
          </a:stretch>
        </p:blipFill>
        <p:spPr>
          <a:xfrm>
            <a:off x="5079236" y="3652479"/>
            <a:ext cx="3911511" cy="2147172"/>
          </a:xfrm>
          <a:prstGeom prst="rect">
            <a:avLst/>
          </a:prstGeom>
          <a:noFill/>
          <a:ln w="9525">
            <a:noFill/>
          </a:ln>
        </p:spPr>
      </p:pic>
      <p:pic>
        <p:nvPicPr>
          <p:cNvPr id="34819" name="图片 4"/>
          <p:cNvPicPr/>
          <p:nvPr/>
        </p:nvPicPr>
        <p:blipFill>
          <a:blip r:embed="rId1"/>
          <a:srcRect l="38185" r="40007" b="60062"/>
          <a:stretch>
            <a:fillRect/>
          </a:stretch>
        </p:blipFill>
        <p:spPr>
          <a:xfrm>
            <a:off x="5079236" y="3008073"/>
            <a:ext cx="791698" cy="1382774"/>
          </a:xfrm>
          <a:prstGeom prst="rect">
            <a:avLst/>
          </a:prstGeom>
          <a:noFill/>
          <a:ln w="9525">
            <a:noFill/>
          </a:ln>
        </p:spPr>
      </p:pic>
      <p:sp>
        <p:nvSpPr>
          <p:cNvPr id="7" name="文本框 6"/>
          <p:cNvSpPr txBox="1"/>
          <p:nvPr/>
        </p:nvSpPr>
        <p:spPr>
          <a:xfrm>
            <a:off x="4254845" y="4622713"/>
            <a:ext cx="99822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组织液</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6966980" y="3254548"/>
            <a:ext cx="72644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血浆</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7"/>
          <p:cNvSpPr txBox="1"/>
          <p:nvPr/>
        </p:nvSpPr>
        <p:spPr>
          <a:xfrm>
            <a:off x="8217805" y="5150139"/>
            <a:ext cx="998220" cy="420370"/>
          </a:xfrm>
          <a:prstGeom prst="rect">
            <a:avLst/>
          </a:prstGeom>
          <a:noFill/>
          <a:ln w="9525">
            <a:noFill/>
          </a:ln>
        </p:spPr>
        <p:txBody>
          <a:bodyPr wrap="non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淋巴液</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flipH="1">
            <a:off x="4570576" y="2609782"/>
            <a:ext cx="1746799" cy="420370"/>
          </a:xfrm>
          <a:prstGeom prst="rect">
            <a:avLst/>
          </a:prstGeom>
          <a:noFill/>
          <a:ln w="9525">
            <a:noFill/>
          </a:ln>
        </p:spPr>
        <p:txBody>
          <a:bodyPr wrap="square" anchor="t">
            <a:spAutoFit/>
          </a:bodyPr>
          <a:lstStyle/>
          <a:p>
            <a:r>
              <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细胞内液</a:t>
            </a:r>
            <a:endParaRPr lang="zh-CN" altLang="en-US" sz="2135"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936127" y="2143306"/>
            <a:ext cx="1929130" cy="514350"/>
          </a:xfrm>
          <a:prstGeom prst="rect">
            <a:avLst/>
          </a:prstGeom>
          <a:noFill/>
          <a:ln w="9525">
            <a:noFill/>
          </a:ln>
        </p:spPr>
        <p:txBody>
          <a:bodyPr wrap="none" anchor="t">
            <a:spAutoFit/>
          </a:bodyPr>
          <a:lstStyle/>
          <a:p>
            <a:r>
              <a:rPr lang="zh-CN" altLang="en-US" sz="2745"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乙</a:t>
            </a:r>
            <a:r>
              <a:rPr lang="zh-CN" altLang="en-US" sz="2745" b="1">
                <a:solidFill>
                  <a:srgbClr val="FF0000"/>
                </a:solidFill>
                <a:latin typeface="Arial" panose="020B0604020202020204" pitchFamily="34" charset="0"/>
                <a:ea typeface="微软雅黑" panose="020B0503020204020204" pitchFamily="34" charset="-122"/>
                <a:sym typeface="宋体" panose="02010600030101010101" pitchFamily="2" charset="-122"/>
              </a:rPr>
              <a:t>→丙→甲</a:t>
            </a:r>
            <a:endParaRPr lang="zh-CN" altLang="en-US" sz="2745"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11" name="文本框 10"/>
          <p:cNvSpPr txBox="1"/>
          <p:nvPr/>
        </p:nvSpPr>
        <p:spPr>
          <a:xfrm>
            <a:off x="1612873" y="5711438"/>
            <a:ext cx="8564880" cy="937260"/>
          </a:xfrm>
          <a:prstGeom prst="rect">
            <a:avLst/>
          </a:prstGeom>
          <a:noFill/>
          <a:ln w="9525">
            <a:noFill/>
          </a:ln>
        </p:spPr>
        <p:txBody>
          <a:bodyPr wrap="none" anchor="t">
            <a:spAutoFit/>
          </a:bodyPr>
          <a:lstStyle/>
          <a:p>
            <a:r>
              <a:rPr lang="zh-CN" altLang="en-US" sz="2745" b="1">
                <a:latin typeface="微软雅黑" panose="020B0503020204020204" pitchFamily="34" charset="-122"/>
                <a:ea typeface="微软雅黑" panose="020B0503020204020204" pitchFamily="34" charset="-122"/>
              </a:rPr>
              <a:t>淋巴：可以回收非正常情况下渗入组织液中的血浆蛋白</a:t>
            </a:r>
            <a:endParaRPr lang="zh-CN" altLang="en-US" sz="2745" b="1">
              <a:latin typeface="微软雅黑" panose="020B0503020204020204" pitchFamily="34" charset="-122"/>
              <a:ea typeface="微软雅黑" panose="020B0503020204020204" pitchFamily="34" charset="-122"/>
            </a:endParaRPr>
          </a:p>
          <a:p>
            <a:r>
              <a:rPr lang="zh-CN" altLang="en-US" sz="2745" b="1">
                <a:latin typeface="微软雅黑" panose="020B0503020204020204" pitchFamily="34" charset="-122"/>
                <a:ea typeface="微软雅黑" panose="020B0503020204020204" pitchFamily="34" charset="-122"/>
              </a:rPr>
              <a:t>等物质，且不再回渗</a:t>
            </a:r>
            <a:endParaRPr lang="zh-CN" altLang="en-US" sz="2745" b="1">
              <a:latin typeface="微软雅黑" panose="020B0503020204020204" pitchFamily="34" charset="-122"/>
              <a:ea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0580" y="1117458"/>
            <a:ext cx="11409887" cy="138366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内环境的概念：</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由</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构成</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的液体环境，</a:t>
            </a:r>
            <a:r>
              <a:rPr lang="zh-CN" altLang="zh-CN" sz="2800" b="1" kern="100">
                <a:latin typeface="楷体" panose="02010609060101010101" pitchFamily="49" charset="-122"/>
                <a:ea typeface="楷体" panose="02010609060101010101" pitchFamily="49" charset="-122"/>
                <a:cs typeface="微软雅黑" panose="020B0503020204020204" pitchFamily="34" charset="-122"/>
              </a:rPr>
              <a:t>本质上是一种盐溶液，类似于海水。</a:t>
            </a:r>
            <a:endParaRPr lang="zh-CN" altLang="zh-CN" sz="2800" b="1" kern="100">
              <a:latin typeface="楷体" panose="02010609060101010101" pitchFamily="49" charset="-122"/>
              <a:ea typeface="楷体" panose="02010609060101010101" pitchFamily="49"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体液与内环境</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727318" y="1124790"/>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细胞外液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sp>
        <p:nvSpPr>
          <p:cNvPr id="5" name="文本框 4"/>
          <p:cNvSpPr txBox="1"/>
          <p:nvPr/>
        </p:nvSpPr>
        <p:spPr>
          <a:xfrm>
            <a:off x="6456045" y="6165215"/>
            <a:ext cx="4997450" cy="521970"/>
          </a:xfrm>
          <a:prstGeom prst="rect">
            <a:avLst/>
          </a:prstGeom>
          <a:solidFill>
            <a:schemeClr val="accent1"/>
          </a:solidFill>
          <a:ln w="9525">
            <a:noFill/>
          </a:ln>
        </p:spPr>
        <p:txBody>
          <a:bodyPr wrap="square">
            <a:spAutoFit/>
          </a:bodyPr>
          <a:lstStyle/>
          <a:p>
            <a:pPr marR="0" defTabSz="914400" fontAlgn="auto">
              <a:spcBef>
                <a:spcPct val="50000"/>
              </a:spcBef>
              <a:buClrTx/>
              <a:buSzTx/>
              <a:buFont typeface="Arial" panose="020B0604020202020204" pitchFamily="34" charset="0"/>
              <a:buNone/>
              <a:defRPr/>
            </a:pPr>
            <a:r>
              <a:rPr kumimoji="0" lang="zh-CN" altLang="en-US" sz="2800" b="1" u="sng" kern="1200" cap="none" spc="0" normalizeH="0" baseline="0" noProof="1">
                <a:solidFill>
                  <a:srgbClr val="FF0000"/>
                </a:solidFill>
                <a:latin typeface="楷体" panose="02010609060101010101" pitchFamily="49" charset="-122"/>
                <a:ea typeface="楷体" panose="02010609060101010101" pitchFamily="49" charset="-122"/>
                <a:cs typeface="楷体" panose="02010609060101010101" pitchFamily="49" charset="-122"/>
              </a:rPr>
              <a:t>蛋白质</a:t>
            </a:r>
            <a:r>
              <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rPr>
              <a:t>和</a:t>
            </a:r>
            <a:r>
              <a:rPr kumimoji="0" lang="en-US" altLang="zh-CN" sz="2800" b="1" u="sng" kern="1200" cap="none" spc="0" normalizeH="0" baseline="0" noProof="1">
                <a:solidFill>
                  <a:srgbClr val="FF0000"/>
                </a:solidFill>
                <a:latin typeface="楷体" panose="02010609060101010101" pitchFamily="49" charset="-122"/>
                <a:ea typeface="楷体" panose="02010609060101010101" pitchFamily="49" charset="-122"/>
                <a:cs typeface="楷体" panose="02010609060101010101" pitchFamily="49" charset="-122"/>
              </a:rPr>
              <a:t>K</a:t>
            </a:r>
            <a:r>
              <a:rPr kumimoji="0" lang="en-US" altLang="zh-CN" sz="2800" b="1" u="sng" kern="1200" cap="none" spc="0" normalizeH="0" baseline="30000" noProof="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rPr>
              <a:t>的含量高于细胞外</a:t>
            </a:r>
            <a:endPar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endParaRPr>
          </a:p>
        </p:txBody>
      </p:sp>
      <p:sp>
        <p:nvSpPr>
          <p:cNvPr id="6" name="文本框 5"/>
          <p:cNvSpPr txBox="1"/>
          <p:nvPr/>
        </p:nvSpPr>
        <p:spPr>
          <a:xfrm>
            <a:off x="7206727" y="3683588"/>
            <a:ext cx="5075885" cy="521970"/>
          </a:xfrm>
          <a:prstGeom prst="rect">
            <a:avLst/>
          </a:prstGeom>
          <a:solidFill>
            <a:schemeClr val="accent1"/>
          </a:solidFill>
          <a:ln w="9525">
            <a:noFill/>
          </a:ln>
        </p:spPr>
        <p:txBody>
          <a:bodyPr wrap="square" anchor="t">
            <a:spAutoFit/>
          </a:bodyPr>
          <a:lstStyle/>
          <a:p>
            <a:pPr defTabSz="914400">
              <a:spcBef>
                <a:spcPct val="50000"/>
              </a:spcBef>
            </a:pP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Na</a:t>
            </a:r>
            <a:r>
              <a:rPr lang="en-US" altLang="zh-CN" sz="28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Cl</a:t>
            </a:r>
            <a:r>
              <a:rPr lang="en-US" altLang="zh-CN" sz="28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的含量明显高于细胞内</a:t>
            </a:r>
            <a:endParaRPr lang="zh-CN" altLang="en-US" sz="2800" b="1" baseline="300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13" name="图片 12"/>
          <p:cNvPicPr>
            <a:picLocks noChangeAspect="1"/>
          </p:cNvPicPr>
          <p:nvPr/>
        </p:nvPicPr>
        <p:blipFill>
          <a:blip r:embed="rId1"/>
          <a:srcRect t="792" r="15297" b="1259"/>
          <a:stretch>
            <a:fillRect/>
          </a:stretch>
        </p:blipFill>
        <p:spPr>
          <a:xfrm>
            <a:off x="247781" y="3171873"/>
            <a:ext cx="5305078" cy="3139494"/>
          </a:xfrm>
          <a:prstGeom prst="rect">
            <a:avLst/>
          </a:prstGeom>
        </p:spPr>
      </p:pic>
      <p:cxnSp>
        <p:nvCxnSpPr>
          <p:cNvPr id="10" name="直接连接符 9"/>
          <p:cNvCxnSpPr/>
          <p:nvPr/>
        </p:nvCxnSpPr>
        <p:spPr>
          <a:xfrm>
            <a:off x="5232242" y="4724160"/>
            <a:ext cx="5758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28146" y="3860085"/>
            <a:ext cx="10799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08189" y="5444117"/>
            <a:ext cx="17998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52307" y="6019955"/>
            <a:ext cx="16557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206474" y="4133498"/>
            <a:ext cx="1605280"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细胞外液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矩形 23"/>
          <p:cNvSpPr/>
          <p:nvPr/>
        </p:nvSpPr>
        <p:spPr>
          <a:xfrm>
            <a:off x="5807828" y="5707371"/>
            <a:ext cx="2922905" cy="521970"/>
          </a:xfrm>
          <a:prstGeom prst="rect">
            <a:avLst/>
          </a:prstGeom>
        </p:spPr>
        <p:txBody>
          <a:bodyPr wrap="none">
            <a:spAutoFit/>
          </a:bodyPr>
          <a:lstStyle/>
          <a:p>
            <a:r>
              <a:rPr lang="zh-CN" altLang="zh-CN" sz="2800" b="1" u="sng"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细胞内液</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约占</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endPar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5807828" y="3571627"/>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淋巴液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5808463" y="4435702"/>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p:cNvSpPr/>
          <p:nvPr/>
        </p:nvSpPr>
        <p:spPr>
          <a:xfrm>
            <a:off x="5807828" y="5155658"/>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右大括号 27"/>
          <p:cNvSpPr/>
          <p:nvPr/>
        </p:nvSpPr>
        <p:spPr>
          <a:xfrm>
            <a:off x="7032134" y="3788343"/>
            <a:ext cx="124437" cy="1655773"/>
          </a:xfrm>
          <a:prstGeom prst="rightBrace">
            <a:avLst/>
          </a:prstGeom>
          <a:ln w="349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右大括号 28"/>
          <p:cNvSpPr/>
          <p:nvPr/>
        </p:nvSpPr>
        <p:spPr>
          <a:xfrm>
            <a:off x="9913231" y="4795902"/>
            <a:ext cx="155546" cy="1222149"/>
          </a:xfrm>
          <a:prstGeom prst="rightBrace">
            <a:avLst/>
          </a:prstGeom>
          <a:ln w="349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6842051" y="4579820"/>
            <a:ext cx="3278505"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（内环境约占</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a:xfrm>
            <a:off x="10119949" y="5155658"/>
            <a:ext cx="894080" cy="521970"/>
          </a:xfrm>
          <a:prstGeom prst="rect">
            <a:avLst/>
          </a:prstGeom>
        </p:spPr>
        <p:txBody>
          <a:bodyPr wrap="none">
            <a:spAutoFit/>
          </a:bodyPr>
          <a:lstStyle/>
          <a:p>
            <a:pPr algn="l"/>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a:t>
            </a:r>
            <a:endPar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4" name="图片 33"/>
          <p:cNvPicPr>
            <a:picLocks noChangeAspect="1"/>
          </p:cNvPicPr>
          <p:nvPr/>
        </p:nvPicPr>
        <p:blipFill>
          <a:blip r:embed="rId2"/>
          <a:stretch>
            <a:fillRect/>
          </a:stretch>
        </p:blipFill>
        <p:spPr>
          <a:xfrm>
            <a:off x="5663328" y="1613871"/>
            <a:ext cx="6382473" cy="1836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框 3"/>
          <p:cNvSpPr txBox="1"/>
          <p:nvPr/>
        </p:nvSpPr>
        <p:spPr>
          <a:xfrm>
            <a:off x="117948" y="691705"/>
            <a:ext cx="11494546"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3.</a:t>
            </a:r>
            <a:r>
              <a:rPr lang="zh-CN" altLang="en-US" sz="2800" b="1">
                <a:solidFill>
                  <a:srgbClr val="FF0000"/>
                </a:solidFill>
                <a:latin typeface="微软雅黑" panose="020B0503020204020204" pitchFamily="34" charset="-122"/>
                <a:ea typeface="微软雅黑" panose="020B0503020204020204" pitchFamily="34" charset="-122"/>
              </a:rPr>
              <a:t>判断：</a:t>
            </a:r>
            <a:r>
              <a:rPr lang="zh-CN" altLang="en-US" sz="2800" b="1">
                <a:latin typeface="微软雅黑" panose="020B0503020204020204" pitchFamily="34" charset="-122"/>
                <a:ea typeface="微软雅黑" panose="020B0503020204020204" pitchFamily="34" charset="-122"/>
              </a:rPr>
              <a:t>体内细胞只通过内环境就可以与外界环境进行物质交换（     ）</a:t>
            </a:r>
            <a:endParaRPr lang="zh-CN" altLang="en-US" sz="2800" b="1">
              <a:latin typeface="微软雅黑" panose="020B0503020204020204" pitchFamily="34" charset="-122"/>
              <a:ea typeface="微软雅黑" panose="020B0503020204020204" pitchFamily="34" charset="-122"/>
            </a:endParaRPr>
          </a:p>
        </p:txBody>
      </p:sp>
      <p:sp>
        <p:nvSpPr>
          <p:cNvPr id="9" name="文本框 8"/>
          <p:cNvSpPr txBox="1"/>
          <p:nvPr/>
        </p:nvSpPr>
        <p:spPr>
          <a:xfrm>
            <a:off x="10199563" y="691705"/>
            <a:ext cx="453390" cy="521970"/>
          </a:xfrm>
          <a:prstGeom prst="rect">
            <a:avLst/>
          </a:prstGeom>
          <a:noFill/>
          <a:ln w="9525">
            <a:noFill/>
          </a:ln>
        </p:spPr>
        <p:txBody>
          <a:bodyPr wrap="none" anchor="t">
            <a:spAutoFit/>
          </a:bodyPr>
          <a:lstStyle/>
          <a:p>
            <a:r>
              <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rPr>
              <a:t>×</a:t>
            </a:r>
            <a:endPar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6" name="文本框 5"/>
          <p:cNvSpPr txBox="1"/>
          <p:nvPr/>
        </p:nvSpPr>
        <p:spPr>
          <a:xfrm>
            <a:off x="3293312" y="1245004"/>
            <a:ext cx="3383280" cy="521970"/>
          </a:xfrm>
          <a:prstGeom prst="rect">
            <a:avLst/>
          </a:prstGeom>
          <a:noFill/>
          <a:ln w="9525">
            <a:noFill/>
          </a:ln>
        </p:spPr>
        <p:txBody>
          <a:bodyPr wrap="none" anchor="t">
            <a:spAutoFit/>
          </a:bodyPr>
          <a:lstStyle/>
          <a:p>
            <a:r>
              <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rPr>
              <a:t>内环境、器官、系统</a:t>
            </a:r>
            <a:endParaRPr lang="zh-CN" altLang="en-US" sz="2800" b="1">
              <a:solidFill>
                <a:srgbClr val="FF0000"/>
              </a:solidFill>
              <a:latin typeface="Arial" panose="020B0604020202020204" pitchFamily="34" charset="0"/>
              <a:ea typeface="微软雅黑" panose="020B0503020204020204" pitchFamily="34" charset="-122"/>
              <a:sym typeface="宋体" panose="02010600030101010101" pitchFamily="2" charset="-122"/>
            </a:endParaRPr>
          </a:p>
        </p:txBody>
      </p:sp>
      <p:sp>
        <p:nvSpPr>
          <p:cNvPr id="2" name="文本框 1"/>
          <p:cNvSpPr txBox="1"/>
          <p:nvPr/>
        </p:nvSpPr>
        <p:spPr>
          <a:xfrm>
            <a:off x="154453" y="1804971"/>
            <a:ext cx="11884999" cy="353822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关于内环境稳态的两种认识误区：</a:t>
            </a:r>
            <a:endParaRPr lang="zh-CN" altLang="en-US" sz="2800" b="1">
              <a:latin typeface="微软雅黑" panose="020B0503020204020204" pitchFamily="34" charset="-122"/>
              <a:ea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内环境达到稳态时，人一定不患病。（   ）</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例如：</a:t>
            </a:r>
            <a:r>
              <a:rPr lang="zh-CN" altLang="en-US" sz="2800" b="1">
                <a:latin typeface="楷体" panose="02010609060101010101" pitchFamily="49" charset="-122"/>
                <a:ea typeface="楷体" panose="02010609060101010101" pitchFamily="49" charset="-122"/>
              </a:rPr>
              <a:t>镰刀型细胞贫血症是基因突变导致红细胞形态异常造成的</a:t>
            </a:r>
            <a:endParaRPr lang="zh-CN" altLang="en-US" sz="2800" b="1">
              <a:latin typeface="楷体" panose="02010609060101010101" pitchFamily="49" charset="-122"/>
              <a:ea typeface="楷体" panose="02010609060101010101" pitchFamily="49" charset="-122"/>
            </a:endParaRPr>
          </a:p>
          <a:p>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内环境稳态遭到破坏时，代谢速率一定下降。（  ）</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例如：</a:t>
            </a:r>
            <a:r>
              <a:rPr lang="zh-CN" altLang="en-US" sz="2800" b="1">
                <a:latin typeface="楷体" panose="02010609060101010101" pitchFamily="49" charset="-122"/>
                <a:ea typeface="楷体" panose="02010609060101010101" pitchFamily="49" charset="-122"/>
              </a:rPr>
              <a:t>成年人甲状腺激素分泌异常增多时，代谢速率上升，表现出甲亢症状。</a:t>
            </a:r>
            <a:endParaRPr lang="zh-CN" altLang="en-US" sz="2800" b="1">
              <a:latin typeface="楷体" panose="02010609060101010101" pitchFamily="49" charset="-122"/>
              <a:ea typeface="楷体" panose="02010609060101010101" pitchFamily="49" charset="-122"/>
            </a:endParaRPr>
          </a:p>
        </p:txBody>
      </p:sp>
      <p:sp>
        <p:nvSpPr>
          <p:cNvPr id="4" name="文本框 3"/>
          <p:cNvSpPr txBox="1"/>
          <p:nvPr/>
        </p:nvSpPr>
        <p:spPr>
          <a:xfrm>
            <a:off x="6528037" y="2636350"/>
            <a:ext cx="5384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错</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文本框 2"/>
          <p:cNvSpPr txBox="1"/>
          <p:nvPr/>
        </p:nvSpPr>
        <p:spPr>
          <a:xfrm>
            <a:off x="7824467" y="3933097"/>
            <a:ext cx="5384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错</a:t>
            </a:r>
            <a:endParaRPr lang="zh-CN" alt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linds(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blinds(horizontal)">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blinds(horizontal)">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4"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2"/>
          <p:cNvSpPr txBox="1"/>
          <p:nvPr/>
        </p:nvSpPr>
        <p:spPr>
          <a:xfrm>
            <a:off x="-23314" y="477432"/>
            <a:ext cx="12079273" cy="1383665"/>
          </a:xfrm>
          <a:prstGeom prst="rect">
            <a:avLst/>
          </a:prstGeom>
          <a:noFill/>
          <a:ln w="9525">
            <a:noFill/>
          </a:ln>
        </p:spPr>
        <p:txBody>
          <a:bodyPr wrap="square" anchor="t">
            <a:spAutoFit/>
          </a:bodyPr>
          <a:lstStyle/>
          <a:p>
            <a:pPr>
              <a:lnSpc>
                <a:spcPct val="10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进行常规体检时，通常要做血液生化六项的检查</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肌酐是肌肉细胞代谢产生的废物，通过肾脏排出</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。下表是某人的血液检查结果，下列根据检查结果作出的判断正确的是</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双选</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a:latin typeface="Calibri" panose="020F0502020204030204" charset="0"/>
                <a:ea typeface="宋体" panose="02010600030101010101" pitchFamily="2" charset="-122"/>
              </a:rPr>
              <a:t>		</a:t>
            </a:r>
            <a:endParaRPr lang="en-US" altLang="zh-CN" sz="2800">
              <a:latin typeface="Calibri" panose="020F0502020204030204" charset="0"/>
              <a:ea typeface="宋体" panose="02010600030101010101" pitchFamily="2" charset="-122"/>
            </a:endParaRPr>
          </a:p>
        </p:txBody>
      </p:sp>
      <p:graphicFrame>
        <p:nvGraphicFramePr>
          <p:cNvPr id="66563" name="表格 66562"/>
          <p:cNvGraphicFramePr>
            <a:graphicFrameLocks noGrp="1"/>
          </p:cNvGraphicFramePr>
          <p:nvPr>
            <p:custDataLst>
              <p:tags r:id="rId1"/>
            </p:custDataLst>
          </p:nvPr>
        </p:nvGraphicFramePr>
        <p:xfrm>
          <a:off x="55411" y="1854492"/>
          <a:ext cx="12079605" cy="2687955"/>
        </p:xfrm>
        <a:graphic>
          <a:graphicData uri="http://schemas.openxmlformats.org/drawingml/2006/table">
            <a:tbl>
              <a:tblPr/>
              <a:tblGrid>
                <a:gridCol w="5568950"/>
                <a:gridCol w="1864360"/>
                <a:gridCol w="2026920"/>
                <a:gridCol w="2619375"/>
              </a:tblGrid>
              <a:tr h="433705">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项目</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测定值</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单位</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参考范围</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8465">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丙氨酸氨基转移酶ALT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35</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IU/L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0～45</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745">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肌酐CRE</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1.9</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mg/dL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0.5～1.5</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尿素氮BUN</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14.6</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mg/dL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6.0～23.0</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血清葡萄糖GLU</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223</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mg/dL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60～110</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甘油三酯TG</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217</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mg/dL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50～200</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总胆固醇TCH</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179</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mg/dL</a:t>
                      </a:r>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lnSpc>
                          <a:spcPct val="100000"/>
                        </a:lnSpc>
                        <a:spcBef>
                          <a:spcPct val="0"/>
                        </a:spcBef>
                        <a:buNone/>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150～220</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txBody>
                  <a:tcPr marL="68579" marR="68579" marT="0" marB="0"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7586" name="TextBox 1"/>
          <p:cNvSpPr txBox="1"/>
          <p:nvPr/>
        </p:nvSpPr>
        <p:spPr>
          <a:xfrm>
            <a:off x="912690" y="4685432"/>
            <a:ext cx="8464233" cy="1814830"/>
          </a:xfrm>
          <a:prstGeom prst="rect">
            <a:avLst/>
          </a:prstGeom>
          <a:noFill/>
          <a:ln w="9525">
            <a:noFill/>
          </a:ln>
        </p:spPr>
        <p:txBody>
          <a:bodyPr>
            <a:spAutoFit/>
          </a:bodyPr>
          <a:lstStyle/>
          <a:p>
            <a:pPr>
              <a:lnSpc>
                <a:spcPct val="100000"/>
              </a:lnSpc>
            </a:pPr>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2800" b="1" noProof="1">
                <a:latin typeface="微软雅黑" panose="020B0503020204020204" pitchFamily="34" charset="-122"/>
                <a:ea typeface="微软雅黑" panose="020B0503020204020204" pitchFamily="34" charset="-122"/>
                <a:cs typeface="微软雅黑" panose="020B0503020204020204" pitchFamily="34" charset="-122"/>
              </a:rPr>
              <a:t>肝细胞发生了病变</a:t>
            </a:r>
            <a:endParaRPr lang="zh-CN" altLang="en-US" sz="2800" noProof="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noProof="1">
                <a:latin typeface="微软雅黑" panose="020B0503020204020204" pitchFamily="34" charset="-122"/>
                <a:ea typeface="微软雅黑" panose="020B0503020204020204" pitchFamily="34" charset="-122"/>
                <a:cs typeface="微软雅黑" panose="020B0503020204020204" pitchFamily="34" charset="-122"/>
              </a:rPr>
              <a:t>．可能有肾功能障碍</a:t>
            </a:r>
            <a:endParaRPr lang="zh-CN" altLang="en-US" sz="2800" noProof="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2800" b="1" noProof="1">
                <a:latin typeface="微软雅黑" panose="020B0503020204020204" pitchFamily="34" charset="-122"/>
                <a:ea typeface="微软雅黑" panose="020B0503020204020204" pitchFamily="34" charset="-122"/>
                <a:cs typeface="微软雅黑" panose="020B0503020204020204" pitchFamily="34" charset="-122"/>
              </a:rPr>
              <a:t>．会出现尿糖，可能是胰岛</a:t>
            </a:r>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noProof="1">
                <a:latin typeface="微软雅黑" panose="020B0503020204020204" pitchFamily="34" charset="-122"/>
                <a:ea typeface="微软雅黑" panose="020B0503020204020204" pitchFamily="34" charset="-122"/>
                <a:cs typeface="微软雅黑" panose="020B0503020204020204" pitchFamily="34" charset="-122"/>
              </a:rPr>
              <a:t>细胞受损</a:t>
            </a:r>
            <a:endParaRPr lang="zh-CN" altLang="en-US" sz="2800" noProof="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en-US" altLang="zh-CN" sz="2800" b="1" noProof="1">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800" b="1" noProof="1">
                <a:latin typeface="微软雅黑" panose="020B0503020204020204" pitchFamily="34" charset="-122"/>
                <a:ea typeface="微软雅黑" panose="020B0503020204020204" pitchFamily="34" charset="-122"/>
                <a:cs typeface="微软雅黑" panose="020B0503020204020204" pitchFamily="34" charset="-122"/>
              </a:rPr>
              <a:t>．可能患有脂肪肝和贫血症</a:t>
            </a:r>
            <a:endParaRPr lang="zh-CN" altLang="en-US" sz="2800" noProof="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7588" name="Rectangle 4"/>
          <p:cNvSpPr/>
          <p:nvPr/>
        </p:nvSpPr>
        <p:spPr>
          <a:xfrm>
            <a:off x="4440421" y="1340872"/>
            <a:ext cx="665480" cy="521970"/>
          </a:xfrm>
          <a:prstGeom prst="rect">
            <a:avLst/>
          </a:prstGeom>
          <a:noFill/>
          <a:ln w="9525">
            <a:noFill/>
          </a:ln>
        </p:spPr>
        <p:txBody>
          <a:bodyPr wrap="none">
            <a:spAutoFit/>
          </a:bodyPr>
          <a:lstStyle/>
          <a:p>
            <a:pPr fontAlgn="base">
              <a:lnSpc>
                <a:spcPct val="100000"/>
              </a:lnSpc>
            </a:pPr>
            <a:r>
              <a:rPr lang="en-US" altLang="zh-CN" sz="2800" b="1" strike="noStrike" noProof="1">
                <a:solidFill>
                  <a:srgbClr val="FF0000"/>
                </a:solidFill>
                <a:latin typeface="微软雅黑" panose="020B0503020204020204" pitchFamily="34" charset="-122"/>
                <a:ea typeface="微软雅黑" panose="020B0503020204020204" pitchFamily="34" charset="-122"/>
                <a:cs typeface="+mn-cs"/>
              </a:rPr>
              <a:t>BC</a:t>
            </a:r>
            <a:endParaRPr lang="en-US" altLang="zh-CN" sz="2800" b="1" strike="noStrike" noProof="1">
              <a:solidFill>
                <a:srgbClr val="FF0000"/>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72273" y="820948"/>
            <a:ext cx="10711956" cy="4523105"/>
          </a:xfrm>
          <a:prstGeom prst="rect">
            <a:avLst/>
          </a:prstGeom>
        </p:spPr>
        <p:txBody>
          <a:bodyPr wrap="square">
            <a:spAutoFit/>
          </a:bodyPr>
          <a:lstStyle/>
          <a:p>
            <a:pPr>
              <a:lnSpc>
                <a:spcPct val="150000"/>
              </a:lnSpc>
              <a:spcAft>
                <a:spcPct val="0"/>
              </a:spcAft>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（2019全国卷III·5）</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下列关于人体组织液的叙述</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错误的是</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血浆中的葡萄糖可以通过组织液进入骨骼肌细胞</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B.</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肝细胞呼吸代谢产生的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可以进入组织液中</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C.</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组织液中的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可以通过自由扩散进入组织细胞中</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D.</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运动时</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丙酮酸转化成乳酸的过程发生在组织液中</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92" name="文本框 13315"/>
          <p:cNvSpPr txBox="1"/>
          <p:nvPr/>
        </p:nvSpPr>
        <p:spPr>
          <a:xfrm>
            <a:off x="2279925" y="1700796"/>
            <a:ext cx="1090023" cy="583565"/>
          </a:xfrm>
          <a:prstGeom prst="rect">
            <a:avLst/>
          </a:prstGeom>
          <a:noFill/>
          <a:ln w="9525">
            <a:noFill/>
          </a:ln>
        </p:spPr>
        <p:txBody>
          <a:bodyPr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D</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523" y="304744"/>
            <a:ext cx="12107208" cy="4523105"/>
          </a:xfrm>
          <a:prstGeom prst="rect">
            <a:avLst/>
          </a:prstGeom>
        </p:spPr>
        <p:txBody>
          <a:bodyPr wrap="square">
            <a:spAutoFit/>
          </a:bodyPr>
          <a:lstStyle/>
          <a:p>
            <a:pPr>
              <a:lnSpc>
                <a:spcPct val="150000"/>
              </a:lnSpc>
              <a:spcAft>
                <a:spcPct val="0"/>
              </a:spcAft>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（2017年新课标Ⅲ卷，4）</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若给人静脉注射一定量的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0.9%NaCl</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溶液</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则一段时间内会发生的生理现象是</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机体血浆渗透压降低</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排出相应量的水后恢复到注射前水平</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机体血浆量增加</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排出相应量的水后渗透压恢复到注射前水平</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机体血浆量增加</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排出相应量的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NaCl</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和水后恢复到注射前水平</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Aft>
                <a:spcPct val="0"/>
              </a:spcAft>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机体血浆渗透压上升</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排出相应量的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NaCl</a:t>
            </a:r>
            <a:r>
              <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后恢复到注射前水平</a:t>
            </a:r>
            <a:endParaRPr lang="zh-CN"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92" name="文本框 13315"/>
          <p:cNvSpPr txBox="1"/>
          <p:nvPr/>
        </p:nvSpPr>
        <p:spPr>
          <a:xfrm>
            <a:off x="10055444" y="1197388"/>
            <a:ext cx="1240560" cy="583565"/>
          </a:xfrm>
          <a:prstGeom prst="rect">
            <a:avLst/>
          </a:prstGeom>
          <a:noFill/>
          <a:ln w="9525">
            <a:noFill/>
          </a:ln>
        </p:spPr>
        <p:txBody>
          <a:bodyPr wrap="square" anchor="t">
            <a:spAutoFit/>
          </a:bodyPr>
          <a:lstStyle/>
          <a:p>
            <a:r>
              <a:rPr lang="en-US" altLang="zh-CN" sz="3200" b="1">
                <a:solidFill>
                  <a:srgbClr val="FF0000"/>
                </a:solidFill>
                <a:latin typeface="微软雅黑" panose="020B0503020204020204" pitchFamily="34" charset="-122"/>
                <a:ea typeface="微软雅黑" panose="020B0503020204020204" pitchFamily="34" charset="-122"/>
              </a:rPr>
              <a:t>C</a:t>
            </a:r>
            <a:endParaRPr lang="en-US" altLang="zh-CN" sz="32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8394" y="1046286"/>
            <a:ext cx="11436772" cy="3538220"/>
          </a:xfrm>
          <a:prstGeom prst="rect">
            <a:avLst/>
          </a:prstGeom>
          <a:noFill/>
        </p:spPr>
        <p:txBody>
          <a:bodyPr wrap="square" rtlCol="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（2019浙江4月选考·16）</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下列关于动物细胞物质交换的叙述，错误的是</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A．单细胞动物都直接与外界环境进行物质交换</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B．骨骼肌细胞通过细胞膜与组织液进行物质交换</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C．保持内环境稳态是人体进行正常物质交换的必要条件</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D．多细胞动物都必须通过内环境与外界环境进行物质交换</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92" name="文本框 13315"/>
          <p:cNvSpPr txBox="1"/>
          <p:nvPr/>
        </p:nvSpPr>
        <p:spPr>
          <a:xfrm>
            <a:off x="9670592" y="1608738"/>
            <a:ext cx="1090023" cy="583565"/>
          </a:xfrm>
          <a:prstGeom prst="rect">
            <a:avLst/>
          </a:prstGeom>
          <a:noFill/>
          <a:ln w="9525">
            <a:noFill/>
          </a:ln>
        </p:spPr>
        <p:txBody>
          <a:bodyPr anchor="t">
            <a:spAutoFit/>
          </a:bodyPr>
          <a:lstStyle/>
          <a:p>
            <a:r>
              <a:rPr lang="zh-CN" altLang="en-US" sz="3200" b="1">
                <a:solidFill>
                  <a:srgbClr val="FF0000"/>
                </a:solidFill>
                <a:latin typeface="Arial Black" panose="020B0A04020102020204"/>
                <a:ea typeface="微软雅黑" panose="020B0503020204020204" pitchFamily="34" charset="-122"/>
              </a:rPr>
              <a:t>D</a:t>
            </a:r>
            <a:endParaRPr lang="zh-CN" altLang="en-US" sz="3200" b="1">
              <a:solidFill>
                <a:srgbClr val="FF0000"/>
              </a:solidFill>
              <a:latin typeface="Arial Black" panose="020B0A04020102020204"/>
              <a:ea typeface="微软雅黑" panose="020B0503020204020204" pitchFamily="34" charset="-122"/>
            </a:endParaRPr>
          </a:p>
        </p:txBody>
      </p:sp>
      <p:sp>
        <p:nvSpPr>
          <p:cNvPr id="2" name="文本框 13315"/>
          <p:cNvSpPr txBox="1"/>
          <p:nvPr/>
        </p:nvSpPr>
        <p:spPr>
          <a:xfrm>
            <a:off x="76362" y="4437193"/>
            <a:ext cx="12039276" cy="1568450"/>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多细胞动物的部分细胞可以直接从外界吸收</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并排出</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简单的多细胞动物水螅的细胞直接与外部环境接触，能够直接和外界环境进行物质交换。</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2694" y="852647"/>
            <a:ext cx="11404393" cy="4742815"/>
          </a:xfrm>
          <a:prstGeom prst="rect">
            <a:avLst/>
          </a:prstGeom>
          <a:noFill/>
        </p:spPr>
        <p:txBody>
          <a:bodyPr wrap="square" rtlCol="0">
            <a:spAutoFit/>
          </a:bodyPr>
          <a:lstStyle/>
          <a:p>
            <a:r>
              <a:rPr lang="en-US" altLang="zh-CN" sz="336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336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例</a:t>
            </a:r>
            <a:r>
              <a:rPr lang="en-US" sz="336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336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（2020·山东卷）</a:t>
            </a:r>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某人进入高原缺氧地区后呼吸困难、发热、排尿量减少,检查发现其肺部出现感染,肺组织间隙和肺泡渗出液中有蛋白质、红细胞等成分,被确诊为高原性肺水肿。下列说法不正确的是(　　)。</a:t>
            </a:r>
            <a:endParaRPr lang="zh-CN" altLang="en-US" sz="336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A.该患者呼吸困难导致其体内CO</a:t>
            </a:r>
            <a:r>
              <a:rPr lang="zh-CN" altLang="en-US" sz="336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含量偏高</a:t>
            </a:r>
            <a:endParaRPr lang="zh-CN" altLang="en-US" sz="336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B.体温维持在38 ℃时,该患者的产热量大于散热量</a:t>
            </a:r>
            <a:endParaRPr lang="zh-CN" altLang="en-US" sz="336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C.患者肺部组织液的渗透压升高,肺部组织液增加</a:t>
            </a:r>
            <a:endParaRPr lang="zh-CN" altLang="en-US" sz="336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360" b="1">
                <a:latin typeface="微软雅黑" panose="020B0503020204020204" pitchFamily="34" charset="-122"/>
                <a:ea typeface="微软雅黑" panose="020B0503020204020204" pitchFamily="34" charset="-122"/>
                <a:cs typeface="微软雅黑" panose="020B0503020204020204" pitchFamily="34" charset="-122"/>
              </a:rPr>
              <a:t>D.若使用药物抑制肾小管和集合管对水的重吸收,可使患者尿量增加</a:t>
            </a:r>
            <a:endParaRPr lang="zh-CN" altLang="en-US" sz="336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92" name="文本框 13315"/>
          <p:cNvSpPr txBox="1"/>
          <p:nvPr/>
        </p:nvSpPr>
        <p:spPr>
          <a:xfrm>
            <a:off x="5448111" y="2275608"/>
            <a:ext cx="1795109" cy="755650"/>
          </a:xfrm>
          <a:prstGeom prst="rect">
            <a:avLst/>
          </a:prstGeom>
          <a:noFill/>
          <a:ln w="9525">
            <a:noFill/>
          </a:ln>
        </p:spPr>
        <p:txBody>
          <a:bodyPr wrap="square" anchor="t">
            <a:spAutoFit/>
          </a:bodyPr>
          <a:lstStyle/>
          <a:p>
            <a:r>
              <a:rPr lang="en-US" altLang="zh-CN" sz="4320" b="1">
                <a:solidFill>
                  <a:srgbClr val="FF0000"/>
                </a:solidFill>
                <a:latin typeface="微软雅黑" panose="020B0503020204020204" pitchFamily="34" charset="-122"/>
                <a:ea typeface="微软雅黑" panose="020B0503020204020204" pitchFamily="34" charset="-122"/>
              </a:rPr>
              <a:t>B</a:t>
            </a:r>
            <a:endParaRPr lang="en-US" altLang="zh-CN" sz="432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3314" y="0"/>
            <a:ext cx="6103760" cy="521970"/>
          </a:xfrm>
          <a:prstGeom prst="rect">
            <a:avLst/>
          </a:prstGeom>
          <a:solidFill>
            <a:srgbClr val="92D050"/>
          </a:solidFill>
        </p:spPr>
        <p:txBody>
          <a:bodyPr wrap="square" rtlCol="0" anchor="t">
            <a:spAutoFit/>
          </a:bodyPr>
          <a:lstStyle/>
          <a:p>
            <a:pPr algn="l"/>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二.内环境稳态的生理意义</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6" y="4249551"/>
            <a:ext cx="3764853" cy="36830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spAutoFit/>
          </a:bodyPr>
          <a:lstStyle/>
          <a:p>
            <a:pPr lvl="2" algn="l"/>
            <a:endParaRPr>
              <a:solidFill>
                <a:schemeClr val="tx1"/>
              </a:solidFill>
              <a:latin typeface="微软雅黑" panose="020B0503020204020204" pitchFamily="34" charset="-122"/>
              <a:ea typeface="微软雅黑" panose="020B0503020204020204" pitchFamily="34" charset="-122"/>
              <a:sym typeface="+mn-ea"/>
            </a:endParaRPr>
          </a:p>
        </p:txBody>
      </p:sp>
      <p:sp>
        <p:nvSpPr>
          <p:cNvPr id="13" name="矩形 12"/>
          <p:cNvSpPr/>
          <p:nvPr/>
        </p:nvSpPr>
        <p:spPr>
          <a:xfrm>
            <a:off x="2081" y="1004384"/>
            <a:ext cx="3764218" cy="52197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marL="914400" marR="0" lvl="2"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p"/>
              <a:defRPr/>
            </a:pPr>
            <a:endParaRPr kumimoji="1"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203" name="矩形 14"/>
          <p:cNvSpPr/>
          <p:nvPr/>
        </p:nvSpPr>
        <p:spPr>
          <a:xfrm>
            <a:off x="145564" y="4172211"/>
            <a:ext cx="12097050" cy="2553335"/>
          </a:xfrm>
          <a:prstGeom prst="rect">
            <a:avLst/>
          </a:prstGeom>
          <a:noFill/>
          <a:ln>
            <a:noFill/>
          </a:ln>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vertOverflow="overflow" horzOverflow="overflow" vert="horz" wrap="square" numCol="1" spcCol="0" rtlCol="0" fromWordArt="0" anchor="ctr" anchorCtr="0" forceAA="0" compatLnSpc="1">
            <a:spAutoFit/>
          </a:bodyPr>
          <a:lstStyle/>
          <a:p>
            <a:pPr lvl="0" algn="l"/>
            <a:r>
              <a:rPr lang="en-US"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en-US"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实验材料</a:t>
            </a:r>
            <a:endPar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r>
              <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家兔的血浆适量、肝匀浆、马铃薯匀浆、自来水、预先配制好的缓冲液（Na2HPO4/NaH2PO4）、0.1 mol/L HCl 、0.1 mol/L NaOH、量筒、试管、烧杯、pH试纸等。</a:t>
            </a:r>
            <a:endPar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r>
              <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至少选两种生物材料进行实验</a:t>
            </a:r>
            <a:endParaRPr sz="3200" b="1">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7110" name="文本框 100"/>
          <p:cNvSpPr txBox="1"/>
          <p:nvPr/>
        </p:nvSpPr>
        <p:spPr>
          <a:xfrm>
            <a:off x="144930" y="1004384"/>
            <a:ext cx="11998643" cy="2061210"/>
          </a:xfrm>
          <a:prstGeom prst="rect">
            <a:avLst/>
          </a:prstGeom>
          <a:noFill/>
          <a:ln w="9525">
            <a:noFill/>
          </a:ln>
        </p:spPr>
        <p:txBody>
          <a:bodyPr wrap="square" anchor="t">
            <a:spAutoFit/>
          </a:bodyPr>
          <a:lstStyle/>
          <a:p>
            <a:pPr indent="266700"/>
            <a:r>
              <a:rPr lang="en-US" altLang="zh-CN"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．实验原理</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266700"/>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本实验采用对比实验的方法，通过向自来水、</a:t>
            </a:r>
            <a:r>
              <a:rPr lang="zh-CN" altLang="en-US" sz="3200" b="1" u="sng">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缓冲液</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、生物材料中加入酸或碱溶液引起</a:t>
            </a:r>
            <a:r>
              <a:rPr lang="en-US" altLang="zh-CN"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变化，定性说明在一定范围内生物体内</a:t>
            </a:r>
            <a:r>
              <a:rPr lang="zh-CN" altLang="en-US" sz="3200" b="1" u="sng">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液体环境</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3200" b="1" u="sng">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缓冲液</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相似，从而说明生物体</a:t>
            </a:r>
            <a:r>
              <a:rPr lang="en-US" altLang="zh-CN"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相对稳定的机制。</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Effect transition="in" filter="blinds(horizontal)">
                                      <p:cBhvr>
                                        <p:cTn id="7"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spect="1" noChangeArrowheads="1"/>
          </p:cNvSpPr>
          <p:nvPr/>
        </p:nvSpPr>
        <p:spPr bwMode="auto">
          <a:xfrm>
            <a:off x="80082" y="-71030"/>
            <a:ext cx="152334" cy="152334"/>
          </a:xfrm>
          <a:prstGeom prst="rect">
            <a:avLst/>
          </a:prstGeom>
          <a:noFill/>
        </p:spPr>
        <p:txBody>
          <a:bodyPr vert="horz" wrap="square" lIns="45698" tIns="22848" rIns="45698" bIns="22848" numCol="1" anchor="t" anchorCtr="0" compatLnSpc="1"/>
          <a:lstStyle/>
          <a:p>
            <a:endParaRPr lang="zh-CN" altLang="en-US" sz="900">
              <a:ea typeface="黑体" panose="02010609060101010101" charset="-122"/>
            </a:endParaRPr>
          </a:p>
        </p:txBody>
      </p:sp>
      <p:sp>
        <p:nvSpPr>
          <p:cNvPr id="34820" name="AutoShape 4"/>
          <p:cNvSpPr>
            <a:spLocks noChangeAspect="1" noChangeArrowheads="1"/>
          </p:cNvSpPr>
          <p:nvPr/>
        </p:nvSpPr>
        <p:spPr bwMode="auto">
          <a:xfrm>
            <a:off x="80082" y="-71030"/>
            <a:ext cx="152334" cy="152334"/>
          </a:xfrm>
          <a:prstGeom prst="rect">
            <a:avLst/>
          </a:prstGeom>
          <a:noFill/>
        </p:spPr>
        <p:txBody>
          <a:bodyPr vert="horz" wrap="square" lIns="45698" tIns="22848" rIns="45698" bIns="22848" numCol="1" anchor="t" anchorCtr="0" compatLnSpc="1"/>
          <a:lstStyle/>
          <a:p>
            <a:endParaRPr lang="zh-CN" altLang="en-US" sz="900">
              <a:ea typeface="黑体" panose="02010609060101010101" charset="-122"/>
            </a:endParaRPr>
          </a:p>
        </p:txBody>
      </p:sp>
      <p:sp>
        <p:nvSpPr>
          <p:cNvPr id="18" name="Text Box 19"/>
          <p:cNvSpPr txBox="1">
            <a:spLocks noChangeArrowheads="1"/>
          </p:cNvSpPr>
          <p:nvPr/>
        </p:nvSpPr>
        <p:spPr bwMode="auto">
          <a:xfrm>
            <a:off x="264710" y="1278217"/>
            <a:ext cx="5398256" cy="464820"/>
          </a:xfrm>
          <a:prstGeom prst="rect">
            <a:avLst/>
          </a:prstGeom>
          <a:noFill/>
          <a:ln w="28575" cap="flat" cmpd="sng">
            <a:noFill/>
            <a:prstDash val="sysDash"/>
            <a:bevel/>
          </a:ln>
          <a:effectLst/>
        </p:spPr>
        <p:txBody>
          <a:bodyPr wrap="square" lIns="33797" tIns="17612" rIns="33797" bIns="176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lnSpc>
                <a:spcPct val="100000"/>
              </a:lnSpc>
              <a:spcBef>
                <a:spcPct val="0"/>
              </a:spcBef>
            </a:pP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rPr>
              <a:t>画记录表</a:t>
            </a:r>
            <a:endPar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110618" y="1785456"/>
          <a:ext cx="11912600" cy="4218940"/>
        </p:xfrm>
        <a:graphic>
          <a:graphicData uri="http://schemas.openxmlformats.org/drawingml/2006/table">
            <a:tbl>
              <a:tblPr firstRow="1" firstCol="1" bandRow="1">
                <a:tableStyleId>{21E4AEA4-8DFA-4A89-87EB-49C32662AFE0}</a:tableStyleId>
              </a:tblPr>
              <a:tblGrid>
                <a:gridCol w="1784350"/>
                <a:gridCol w="723900"/>
                <a:gridCol w="723900"/>
                <a:gridCol w="723265"/>
                <a:gridCol w="722630"/>
                <a:gridCol w="723900"/>
                <a:gridCol w="723265"/>
                <a:gridCol w="723265"/>
                <a:gridCol w="723900"/>
                <a:gridCol w="722630"/>
                <a:gridCol w="724535"/>
                <a:gridCol w="722630"/>
                <a:gridCol w="723265"/>
                <a:gridCol w="723900"/>
                <a:gridCol w="723265"/>
              </a:tblGrid>
              <a:tr h="1167765">
                <a:tc rowSpan="3">
                  <a:txBody>
                    <a:bodyPr wrap="square"/>
                    <a:lstStyle/>
                    <a:p>
                      <a:endParaRPr lang="zh-CN" altLang="en-US" sz="3200" b="1" baseline="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noFill/>
                      <a:prstDash val="solid"/>
                      <a:round/>
                      <a:headEnd type="none" w="med" len="med"/>
                      <a:tailEnd type="none" w="med" len="med"/>
                    </a:lnTlToBr>
                    <a:solidFill>
                      <a:schemeClr val="bg1">
                        <a:lumMod val="75000"/>
                      </a:schemeClr>
                    </a:solidFill>
                  </a:tcPr>
                </a:tc>
                <a:tc gridSpan="7">
                  <a:txBody>
                    <a:bodyPr wrap="square"/>
                    <a:lstStyle/>
                    <a:p>
                      <a:pPr algn="ctr"/>
                      <a:r>
                        <a:rPr lang="en-US" altLang="zh-CN" sz="3200" b="1" baseline="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0.1 mol/L</a:t>
                      </a:r>
                      <a:r>
                        <a:rPr lang="zh-CN" altLang="en-US" sz="3200" b="1" baseline="0"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3200" b="1" baseline="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HCl</a:t>
                      </a:r>
                      <a:endParaRPr lang="en-US" altLang="zh-CN" sz="3200" b="1" baseline="0" err="1" smtClean="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7">
                  <a:txBody>
                    <a:bodyPr wrap="square"/>
                    <a:lstStyle/>
                    <a:p>
                      <a:pPr marL="0" marR="0" indent="0" algn="ctr" defTabSz="2176780" rtl="0" eaLnBrk="1" fontAlgn="auto" latinLnBrk="0" hangingPunct="1">
                        <a:lnSpc>
                          <a:spcPct val="100000"/>
                        </a:lnSpc>
                        <a:spcBef>
                          <a:spcPct val="0"/>
                        </a:spcBef>
                        <a:spcAft>
                          <a:spcPct val="0"/>
                        </a:spcAft>
                        <a:buClrTx/>
                        <a:buSzTx/>
                        <a:buFontTx/>
                        <a:buNone/>
                        <a:defRPr/>
                      </a:pPr>
                      <a:r>
                        <a:rPr lang="en-US" altLang="zh-CN"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0.1 mol/L</a:t>
                      </a:r>
                      <a:r>
                        <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3200" b="1" baseline="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NaOH</a:t>
                      </a:r>
                      <a:endParaRPr lang="en-US" altLang="zh-CN" sz="3200" b="1" baseline="0" err="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10235">
                <a:tc v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noFill/>
                      <a:prstDash val="solid"/>
                      <a:round/>
                      <a:headEnd type="none" w="med" len="med"/>
                      <a:tailEnd type="none" w="med" len="med"/>
                    </a:lnTlToBr>
                  </a:tcPr>
                </a:tc>
                <a:tc gridSpan="7">
                  <a:txBody>
                    <a:bodyPr wrap="square"/>
                    <a:lstStyle/>
                    <a:p>
                      <a:pPr algn="ctr"/>
                      <a:r>
                        <a:rPr lang="zh-CN" altLang="en-US" sz="3200" b="1" baseline="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加入不同数量液滴后的</a:t>
                      </a:r>
                      <a:r>
                        <a:rPr lang="en-US" altLang="zh-CN" sz="3200" b="1" baseline="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pH</a:t>
                      </a:r>
                      <a:endParaRPr lang="zh-CN" altLang="en-US" sz="3200" b="1" baseline="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7">
                  <a:txBody>
                    <a:bodyPr wrap="square"/>
                    <a:lstStyle/>
                    <a:p>
                      <a:pPr algn="ctr"/>
                      <a:r>
                        <a:rPr lang="zh-CN" altLang="en-US" sz="3200" b="1" baseline="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加入不同数量液滴后的</a:t>
                      </a:r>
                      <a:r>
                        <a:rPr lang="en-US" altLang="zh-CN" sz="3200" b="1" baseline="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endParaRPr lang="en-US" altLang="zh-CN" sz="3200" b="1" baseline="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10235">
                <a:tc vMerge="1">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noFill/>
                      <a:prstDash val="solid"/>
                      <a:round/>
                      <a:headEnd type="none" w="med" len="med"/>
                      <a:tailEnd type="none" w="med" len="med"/>
                    </a:lnTlToBr>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0</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5</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10</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15</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20</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25</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rgbClr val="FF0000"/>
                          </a:solidFill>
                          <a:latin typeface="微软雅黑" panose="020B0503020204020204" pitchFamily="34" charset="-122"/>
                          <a:ea typeface="微软雅黑" panose="020B0503020204020204" pitchFamily="34" charset="-122"/>
                        </a:rPr>
                        <a:t>30</a:t>
                      </a:r>
                      <a:endParaRPr lang="en-US" altLang="zh-CN" sz="3200" b="1" baseline="0" smtClean="0">
                        <a:solidFill>
                          <a:srgbClr val="FF0000"/>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0</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5</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10</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15</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20</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25</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pPr algn="ctr"/>
                      <a:r>
                        <a:rPr lang="en-US" altLang="zh-CN" sz="3200" b="1" baseline="0" smtClean="0">
                          <a:solidFill>
                            <a:schemeClr val="tx1"/>
                          </a:solidFill>
                          <a:latin typeface="微软雅黑" panose="020B0503020204020204" pitchFamily="34" charset="-122"/>
                          <a:ea typeface="微软雅黑" panose="020B0503020204020204" pitchFamily="34" charset="-122"/>
                        </a:rPr>
                        <a:t>30</a:t>
                      </a:r>
                      <a:endParaRPr lang="en-US" altLang="zh-CN" sz="3200" b="1" baseline="0" smtClean="0">
                        <a:solidFill>
                          <a:schemeClr val="tx1"/>
                        </a:solidFill>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10870">
                <a:tc>
                  <a:txBody>
                    <a:bodyPr wrap="square"/>
                    <a:lstStyle/>
                    <a:p>
                      <a:pPr algn="ctr"/>
                      <a:r>
                        <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自来水</a:t>
                      </a:r>
                      <a:endPar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09600">
                <a:tc>
                  <a:txBody>
                    <a:bodyPr wrap="square"/>
                    <a:lstStyle/>
                    <a:p>
                      <a:pPr algn="ctr"/>
                      <a:r>
                        <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缓冲液</a:t>
                      </a:r>
                      <a:endPar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610235">
                <a:tc>
                  <a:txBody>
                    <a:bodyPr wrap="square"/>
                    <a:lstStyle/>
                    <a:p>
                      <a:pPr algn="ctr"/>
                      <a:r>
                        <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血浆</a:t>
                      </a:r>
                      <a:endParaRPr lang="zh-CN" altLang="en-US" sz="3200" b="1" baseline="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wrap="square"/>
                    <a:lstStyle/>
                    <a:p>
                      <a:endParaRPr lang="zh-CN" altLang="en-US" sz="3200" b="1" baseline="0">
                        <a:latin typeface="微软雅黑" panose="020B0503020204020204" pitchFamily="34" charset="-122"/>
                        <a:ea typeface="微软雅黑" panose="020B0503020204020204" pitchFamily="34" charset="-122"/>
                      </a:endParaRPr>
                    </a:p>
                  </a:txBody>
                  <a:tcPr marL="45698" marR="45698" marT="22848" marB="22848" vert="horz">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pSp>
        <p:nvGrpSpPr>
          <p:cNvPr id="10" name="组合 9"/>
          <p:cNvGrpSpPr/>
          <p:nvPr/>
        </p:nvGrpSpPr>
        <p:grpSpPr>
          <a:xfrm>
            <a:off x="124407" y="1823278"/>
            <a:ext cx="1765508" cy="2059506"/>
            <a:chOff x="363" y="2935"/>
            <a:chExt cx="2781" cy="3244"/>
          </a:xfrm>
        </p:grpSpPr>
        <p:cxnSp>
          <p:nvCxnSpPr>
            <p:cNvPr id="7" name="直接连接符 6"/>
            <p:cNvCxnSpPr/>
            <p:nvPr/>
          </p:nvCxnSpPr>
          <p:spPr>
            <a:xfrm>
              <a:off x="1112" y="2935"/>
              <a:ext cx="2032" cy="32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84" y="4653"/>
              <a:ext cx="2720" cy="14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0" y="2935"/>
              <a:ext cx="1568" cy="919"/>
            </a:xfrm>
            <a:prstGeom prst="rect">
              <a:avLst/>
            </a:prstGeom>
            <a:noFill/>
          </p:spPr>
          <p:txBody>
            <a:bodyPr wrap="none" rtlCol="0">
              <a:spAutoFit/>
            </a:bodyPr>
            <a:lstStyle/>
            <a:p>
              <a:r>
                <a:rPr lang="zh-CN" altLang="en-US" sz="32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滴数</a:t>
              </a:r>
              <a:endParaRPr lang="zh-CN" altLang="en-US" sz="32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TextBox 28"/>
            <p:cNvSpPr txBox="1"/>
            <p:nvPr/>
          </p:nvSpPr>
          <p:spPr>
            <a:xfrm>
              <a:off x="527" y="3897"/>
              <a:ext cx="1240" cy="919"/>
            </a:xfrm>
            <a:prstGeom prst="rect">
              <a:avLst/>
            </a:prstGeom>
            <a:noFill/>
          </p:spPr>
          <p:txBody>
            <a:bodyPr wrap="none" rtlCol="0">
              <a:spAutoFit/>
            </a:bodyPr>
            <a:lstStyle/>
            <a:p>
              <a:r>
                <a:rPr lang="en-US" altLang="zh-CN" sz="32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pH</a:t>
              </a:r>
              <a:endParaRPr lang="en-US" altLang="zh-CN" sz="3200" b="1"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 name="TextBox 29"/>
            <p:cNvSpPr txBox="1"/>
            <p:nvPr/>
          </p:nvSpPr>
          <p:spPr>
            <a:xfrm>
              <a:off x="363" y="5260"/>
              <a:ext cx="1568" cy="919"/>
            </a:xfrm>
            <a:prstGeom prst="rect">
              <a:avLst/>
            </a:prstGeom>
            <a:noFill/>
          </p:spPr>
          <p:txBody>
            <a:bodyPr wrap="none" rtlCol="0">
              <a:spAutoFit/>
            </a:bodyPr>
            <a:lstStyle/>
            <a:p>
              <a:r>
                <a:rPr lang="zh-CN" altLang="en-US" sz="3200" b="1">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材料</a:t>
              </a:r>
              <a:endParaRPr lang="zh-CN" altLang="en-US" sz="3200" b="1">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 name="矩形 2"/>
          <p:cNvSpPr/>
          <p:nvPr/>
        </p:nvSpPr>
        <p:spPr>
          <a:xfrm>
            <a:off x="-23949" y="582822"/>
            <a:ext cx="3005533" cy="521970"/>
          </a:xfrm>
          <a:prstGeom prst="rect">
            <a:avLst/>
          </a:prstGeom>
          <a:gradFill>
            <a:gsLst>
              <a:gs pos="100000">
                <a:srgbClr val="FECF40"/>
              </a:gs>
              <a:gs pos="100000">
                <a:srgbClr val="846C21"/>
              </a:gs>
            </a:gsLst>
            <a:lin ang="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marL="914400" marR="0" lvl="2"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p"/>
              <a:defRPr/>
            </a:pPr>
            <a:endParaRPr kumimoji="1" lang="zh-CN" altLang="en-US" sz="2800" b="1" i="0" u="none" strike="noStrike" kern="1200" cap="none" spc="0" normalizeH="0" baseline="0" noProof="0">
              <a:ln>
                <a:noFill/>
              </a:ln>
              <a:solidFill>
                <a:schemeClr val="bg1"/>
              </a:solidFill>
              <a:effectLst/>
              <a:uLnTx/>
              <a:uFillTx/>
              <a:latin typeface="黑体" panose="02010609060101010101" charset="-122"/>
              <a:ea typeface="黑体" panose="02010609060101010101" charset="-122"/>
              <a:cs typeface="+mn-cs"/>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03" name="矩形 14"/>
          <p:cNvSpPr/>
          <p:nvPr/>
        </p:nvSpPr>
        <p:spPr>
          <a:xfrm>
            <a:off x="48223" y="490404"/>
            <a:ext cx="7991242" cy="706755"/>
          </a:xfrm>
          <a:prstGeom prst="rect">
            <a:avLst/>
          </a:prstGeom>
          <a:noFill/>
          <a:ln w="9525">
            <a:noFill/>
          </a:ln>
        </p:spPr>
        <p:txBody>
          <a:bodyPr>
            <a:spAutoFit/>
          </a:bodyPr>
          <a:lstStyle/>
          <a:p>
            <a:pPr algn="l" fontAlgn="base">
              <a:lnSpc>
                <a:spcPct val="125000"/>
              </a:lnSpc>
            </a:pPr>
            <a:r>
              <a:rPr lang="en-US" altLang="zh-CN" sz="3200" b="1" strike="noStrike" noProof="1">
                <a:solidFill>
                  <a:srgbClr val="000000"/>
                </a:solidFill>
                <a:latin typeface="微软雅黑" panose="020B0503020204020204" pitchFamily="34" charset="-122"/>
                <a:ea typeface="微软雅黑" panose="020B0503020204020204" pitchFamily="34" charset="-122"/>
                <a:cs typeface="+mn-cs"/>
              </a:rPr>
              <a:t>3. </a:t>
            </a:r>
            <a:r>
              <a:rPr lang="zh-CN" altLang="en-US" sz="3200" b="1" strike="noStrike" noProof="1">
                <a:solidFill>
                  <a:srgbClr val="000000"/>
                </a:solidFill>
                <a:latin typeface="微软雅黑" panose="020B0503020204020204" pitchFamily="34" charset="-122"/>
                <a:ea typeface="微软雅黑" panose="020B0503020204020204" pitchFamily="34" charset="-122"/>
                <a:cs typeface="+mn-cs"/>
              </a:rPr>
              <a:t>实验步骤</a:t>
            </a:r>
            <a:endParaRPr lang="en-US" altLang="zh-CN" sz="3200" b="1" strike="noStrike" noProof="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750" advClick="0" advTm="2000">
        <p:fade/>
      </p:transition>
    </mc:Choice>
    <mc:Fallback>
      <p:transition spd="slow" advClick="0" advTm="2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49" y="582822"/>
            <a:ext cx="3005533" cy="521970"/>
          </a:xfrm>
          <a:prstGeom prst="rect">
            <a:avLst/>
          </a:prstGeom>
          <a:gradFill>
            <a:gsLst>
              <a:gs pos="100000">
                <a:srgbClr val="FECF40"/>
              </a:gs>
              <a:gs pos="100000">
                <a:srgbClr val="846C21"/>
              </a:gs>
            </a:gsLst>
            <a:lin ang="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marL="914400" marR="0" lvl="2"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p"/>
              <a:defRPr/>
            </a:pPr>
            <a:endParaRPr kumimoji="1" lang="zh-CN" altLang="en-US" sz="2800" b="1" i="0" u="none" strike="noStrike" kern="1200" cap="none" spc="0" normalizeH="0" baseline="0" noProof="0">
              <a:ln>
                <a:noFill/>
              </a:ln>
              <a:solidFill>
                <a:schemeClr val="bg1"/>
              </a:solidFill>
              <a:effectLst/>
              <a:uLnTx/>
              <a:uFillTx/>
              <a:latin typeface="黑体" panose="02010609060101010101" charset="-122"/>
              <a:ea typeface="黑体" panose="02010609060101010101" charset="-122"/>
              <a:cs typeface="+mn-cs"/>
            </a:endParaRPr>
          </a:p>
        </p:txBody>
      </p:sp>
      <p:sp>
        <p:nvSpPr>
          <p:cNvPr id="8203" name="矩形 14"/>
          <p:cNvSpPr/>
          <p:nvPr/>
        </p:nvSpPr>
        <p:spPr>
          <a:xfrm>
            <a:off x="48223" y="490404"/>
            <a:ext cx="7991242" cy="706755"/>
          </a:xfrm>
          <a:prstGeom prst="rect">
            <a:avLst/>
          </a:prstGeom>
          <a:noFill/>
          <a:ln w="9525">
            <a:noFill/>
          </a:ln>
        </p:spPr>
        <p:txBody>
          <a:bodyPr>
            <a:spAutoFit/>
          </a:bodyPr>
          <a:lstStyle/>
          <a:p>
            <a:pPr algn="l" fontAlgn="base">
              <a:lnSpc>
                <a:spcPct val="125000"/>
              </a:lnSpc>
            </a:pPr>
            <a:r>
              <a:rPr lang="en-US" altLang="zh-CN" sz="3200" b="1" strike="noStrike" noProof="1">
                <a:solidFill>
                  <a:srgbClr val="000000"/>
                </a:solidFill>
                <a:latin typeface="微软雅黑" panose="020B0503020204020204" pitchFamily="34" charset="-122"/>
                <a:ea typeface="微软雅黑" panose="020B0503020204020204" pitchFamily="34" charset="-122"/>
                <a:cs typeface="+mn-cs"/>
              </a:rPr>
              <a:t>3. </a:t>
            </a:r>
            <a:r>
              <a:rPr lang="zh-CN" altLang="en-US" sz="3200" b="1" strike="noStrike" noProof="1">
                <a:solidFill>
                  <a:srgbClr val="000000"/>
                </a:solidFill>
                <a:latin typeface="微软雅黑" panose="020B0503020204020204" pitchFamily="34" charset="-122"/>
                <a:ea typeface="微软雅黑" panose="020B0503020204020204" pitchFamily="34" charset="-122"/>
                <a:cs typeface="+mn-cs"/>
              </a:rPr>
              <a:t>实验步骤</a:t>
            </a:r>
            <a:endParaRPr lang="en-US" altLang="zh-CN" sz="3200" b="1" strike="noStrike" noProof="1">
              <a:latin typeface="微软雅黑" panose="020B0503020204020204" pitchFamily="34" charset="-122"/>
              <a:ea typeface="微软雅黑" panose="020B0503020204020204" pitchFamily="34" charset="-122"/>
            </a:endParaRPr>
          </a:p>
        </p:txBody>
      </p:sp>
      <p:sp>
        <p:nvSpPr>
          <p:cNvPr id="3" name="矩形 14"/>
          <p:cNvSpPr/>
          <p:nvPr/>
        </p:nvSpPr>
        <p:spPr>
          <a:xfrm>
            <a:off x="1649163" y="2363743"/>
            <a:ext cx="1885914" cy="2784475"/>
          </a:xfrm>
          <a:prstGeom prst="rect">
            <a:avLst/>
          </a:prstGeom>
          <a:solidFill>
            <a:schemeClr val="bg1">
              <a:lumMod val="85000"/>
            </a:schemeClr>
          </a:solidFill>
          <a:ln w="9525">
            <a:solidFill>
              <a:srgbClr val="FFC000"/>
            </a:solidFill>
          </a:ln>
        </p:spPr>
        <p:txBody>
          <a:bodyPr wrap="square">
            <a:spAutoFit/>
          </a:bodyPr>
          <a:lstStyle/>
          <a:p>
            <a:pPr algn="l" fontAlgn="base">
              <a:lnSpc>
                <a:spcPct val="125000"/>
              </a:lnSpc>
            </a:pPr>
            <a:r>
              <a:rPr lang="zh-CN" altLang="en-US" sz="2800" b="1" strike="noStrike" noProof="1">
                <a:latin typeface="微软雅黑" panose="020B0503020204020204" pitchFamily="34" charset="-122"/>
                <a:ea typeface="微软雅黑" panose="020B0503020204020204" pitchFamily="34" charset="-122"/>
                <a:cs typeface="+mn-cs"/>
              </a:rPr>
              <a:t>利用</a:t>
            </a:r>
            <a:r>
              <a:rPr lang="zh-CN" altLang="en-US" sz="2800" b="1" strike="noStrike" noProof="1">
                <a:solidFill>
                  <a:srgbClr val="FF0000"/>
                </a:solidFill>
                <a:latin typeface="微软雅黑" panose="020B0503020204020204" pitchFamily="34" charset="-122"/>
                <a:ea typeface="微软雅黑" panose="020B0503020204020204" pitchFamily="34" charset="-122"/>
                <a:cs typeface="+mn-cs"/>
              </a:rPr>
              <a:t>自来水</a:t>
            </a:r>
            <a:r>
              <a:rPr lang="zh-CN" altLang="en-US" sz="2800" b="1" strike="noStrike" noProof="1">
                <a:latin typeface="微软雅黑" panose="020B0503020204020204" pitchFamily="34" charset="-122"/>
                <a:ea typeface="微软雅黑" panose="020B0503020204020204" pitchFamily="34" charset="-122"/>
                <a:cs typeface="+mn-cs"/>
              </a:rPr>
              <a:t>、缓冲液、</a:t>
            </a:r>
            <a:r>
              <a:rPr lang="zh-CN" altLang="en-US" sz="2800" b="1" strike="noStrike" noProof="1">
                <a:solidFill>
                  <a:srgbClr val="FF0000"/>
                </a:solidFill>
                <a:latin typeface="微软雅黑" panose="020B0503020204020204" pitchFamily="34" charset="-122"/>
                <a:ea typeface="微软雅黑" panose="020B0503020204020204" pitchFamily="34" charset="-122"/>
                <a:cs typeface="+mn-cs"/>
              </a:rPr>
              <a:t>生物材料</a:t>
            </a:r>
            <a:r>
              <a:rPr lang="zh-CN" altLang="en-US" sz="2800" b="1" strike="noStrike" noProof="1">
                <a:latin typeface="微软雅黑" panose="020B0503020204020204" pitchFamily="34" charset="-122"/>
                <a:ea typeface="微软雅黑" panose="020B0503020204020204" pitchFamily="34" charset="-122"/>
                <a:cs typeface="+mn-cs"/>
              </a:rPr>
              <a:t>依次进行实验</a:t>
            </a:r>
            <a:endParaRPr lang="zh-CN" altLang="en-US" sz="2800" b="1" strike="noStrike" noProof="1">
              <a:latin typeface="微软雅黑" panose="020B0503020204020204" pitchFamily="34" charset="-122"/>
              <a:ea typeface="微软雅黑" panose="020B0503020204020204" pitchFamily="34" charset="-122"/>
            </a:endParaRPr>
          </a:p>
        </p:txBody>
      </p:sp>
      <p:sp>
        <p:nvSpPr>
          <p:cNvPr id="4" name="矩形 14"/>
          <p:cNvSpPr/>
          <p:nvPr/>
        </p:nvSpPr>
        <p:spPr>
          <a:xfrm>
            <a:off x="4049197" y="717349"/>
            <a:ext cx="6279524" cy="1168400"/>
          </a:xfrm>
          <a:prstGeom prst="rect">
            <a:avLst/>
          </a:prstGeom>
          <a:solidFill>
            <a:schemeClr val="bg1">
              <a:lumMod val="85000"/>
            </a:schemeClr>
          </a:solidFill>
          <a:ln w="9525">
            <a:noFill/>
          </a:ln>
        </p:spPr>
        <p:txBody>
          <a:bodyPr wrap="square">
            <a:spAutoFit/>
          </a:bodyPr>
          <a:lstStyle/>
          <a:p>
            <a:pPr algn="l" fontAlgn="base">
              <a:lnSpc>
                <a:spcPct val="125000"/>
              </a:lnSpc>
            </a:pPr>
            <a:r>
              <a:rPr lang="en-US" sz="2800" b="1" strike="noStrike" noProof="1">
                <a:solidFill>
                  <a:srgbClr val="000000"/>
                </a:solidFill>
                <a:latin typeface="微软雅黑" panose="020B0503020204020204" pitchFamily="34" charset="-122"/>
                <a:ea typeface="微软雅黑" panose="020B0503020204020204" pitchFamily="34" charset="-122"/>
                <a:cs typeface="+mn-cs"/>
              </a:rPr>
              <a:t>25ml</a:t>
            </a:r>
            <a:r>
              <a:rPr lang="zh-CN" altLang="en-US" sz="2800" b="1" strike="noStrike" noProof="1">
                <a:solidFill>
                  <a:srgbClr val="FF0000"/>
                </a:solidFill>
                <a:latin typeface="微软雅黑" panose="020B0503020204020204" pitchFamily="34" charset="-122"/>
                <a:ea typeface="微软雅黑" panose="020B0503020204020204" pitchFamily="34" charset="-122"/>
                <a:cs typeface="+mn-cs"/>
                <a:sym typeface="+mn-ea"/>
              </a:rPr>
              <a:t>自来水</a:t>
            </a:r>
            <a:r>
              <a:rPr lang="zh-CN" altLang="en-US" sz="2800" b="1" strike="noStrike" noProof="1">
                <a:latin typeface="微软雅黑" panose="020B0503020204020204" pitchFamily="34" charset="-122"/>
                <a:ea typeface="微软雅黑" panose="020B0503020204020204" pitchFamily="34" charset="-122"/>
                <a:cs typeface="+mn-cs"/>
                <a:sym typeface="+mn-ea"/>
              </a:rPr>
              <a:t>、缓冲液、</a:t>
            </a:r>
            <a:r>
              <a:rPr lang="zh-CN" altLang="en-US" sz="2800" b="1" strike="noStrike" noProof="1">
                <a:solidFill>
                  <a:srgbClr val="FF0000"/>
                </a:solidFill>
                <a:latin typeface="微软雅黑" panose="020B0503020204020204" pitchFamily="34" charset="-122"/>
                <a:ea typeface="微软雅黑" panose="020B0503020204020204" pitchFamily="34" charset="-122"/>
                <a:cs typeface="+mn-cs"/>
                <a:sym typeface="+mn-ea"/>
              </a:rPr>
              <a:t>生物材料</a:t>
            </a:r>
            <a:r>
              <a:rPr lang="zh-CN" altLang="en-US" sz="2800" b="1" strike="noStrike" noProof="1">
                <a:solidFill>
                  <a:schemeClr val="tx1"/>
                </a:solidFill>
                <a:latin typeface="微软雅黑" panose="020B0503020204020204" pitchFamily="34" charset="-122"/>
                <a:ea typeface="微软雅黑" panose="020B0503020204020204" pitchFamily="34" charset="-122"/>
                <a:cs typeface="+mn-cs"/>
                <a:sym typeface="+mn-ea"/>
              </a:rPr>
              <a:t>倒入</a:t>
            </a:r>
            <a:r>
              <a:rPr lang="en-US" altLang="zh-CN" sz="2800" b="1" strike="noStrike" noProof="1">
                <a:solidFill>
                  <a:schemeClr val="tx1"/>
                </a:solidFill>
                <a:latin typeface="微软雅黑" panose="020B0503020204020204" pitchFamily="34" charset="-122"/>
                <a:ea typeface="微软雅黑" panose="020B0503020204020204" pitchFamily="34" charset="-122"/>
                <a:cs typeface="+mn-cs"/>
                <a:sym typeface="+mn-ea"/>
              </a:rPr>
              <a:t>50ml</a:t>
            </a:r>
            <a:r>
              <a:rPr lang="zh-CN" altLang="en-US" sz="2800" b="1" strike="noStrike" noProof="1">
                <a:solidFill>
                  <a:schemeClr val="tx1"/>
                </a:solidFill>
                <a:latin typeface="微软雅黑" panose="020B0503020204020204" pitchFamily="34" charset="-122"/>
                <a:ea typeface="微软雅黑" panose="020B0503020204020204" pitchFamily="34" charset="-122"/>
                <a:cs typeface="+mn-cs"/>
                <a:sym typeface="+mn-ea"/>
              </a:rPr>
              <a:t>烧杯中，测量</a:t>
            </a:r>
            <a:r>
              <a:rPr lang="zh-CN" altLang="en-US" sz="2800" b="1" u="sng" strike="noStrike" noProof="1">
                <a:solidFill>
                  <a:srgbClr val="FF0000"/>
                </a:solidFill>
                <a:latin typeface="微软雅黑" panose="020B0503020204020204" pitchFamily="34" charset="-122"/>
                <a:ea typeface="微软雅黑" panose="020B0503020204020204" pitchFamily="34" charset="-122"/>
                <a:cs typeface="+mn-cs"/>
                <a:sym typeface="+mn-ea"/>
              </a:rPr>
              <a:t>起始</a:t>
            </a:r>
            <a:r>
              <a:rPr lang="en-US" altLang="zh-CN" sz="2800" b="1" u="sng" strike="noStrike" noProof="1">
                <a:solidFill>
                  <a:srgbClr val="FF0000"/>
                </a:solidFill>
                <a:latin typeface="微软雅黑" panose="020B0503020204020204" pitchFamily="34" charset="-122"/>
                <a:ea typeface="微软雅黑" panose="020B0503020204020204" pitchFamily="34" charset="-122"/>
                <a:cs typeface="+mn-cs"/>
                <a:sym typeface="+mn-ea"/>
              </a:rPr>
              <a:t>pH</a:t>
            </a:r>
            <a:r>
              <a:rPr lang="en-US" altLang="zh-CN" sz="2800" b="1" strike="noStrike" noProof="1">
                <a:solidFill>
                  <a:schemeClr val="tx1"/>
                </a:solidFill>
                <a:latin typeface="微软雅黑" panose="020B0503020204020204" pitchFamily="34" charset="-122"/>
                <a:ea typeface="微软雅黑" panose="020B0503020204020204" pitchFamily="34" charset="-122"/>
                <a:cs typeface="+mn-cs"/>
                <a:sym typeface="+mn-ea"/>
              </a:rPr>
              <a:t>,</a:t>
            </a:r>
            <a:r>
              <a:rPr lang="zh-CN" altLang="en-US" sz="2800" b="1" strike="noStrike" noProof="1">
                <a:solidFill>
                  <a:schemeClr val="tx1"/>
                </a:solidFill>
                <a:latin typeface="微软雅黑" panose="020B0503020204020204" pitchFamily="34" charset="-122"/>
                <a:ea typeface="微软雅黑" panose="020B0503020204020204" pitchFamily="34" charset="-122"/>
                <a:cs typeface="+mn-cs"/>
                <a:sym typeface="+mn-ea"/>
              </a:rPr>
              <a:t>并记录</a:t>
            </a:r>
            <a:endParaRPr lang="en-US" altLang="zh-CN" sz="2800" b="1" strike="noStrike" noProof="1">
              <a:latin typeface="微软雅黑" panose="020B0503020204020204" pitchFamily="34" charset="-122"/>
              <a:ea typeface="微软雅黑" panose="020B0503020204020204" pitchFamily="34" charset="-122"/>
            </a:endParaRPr>
          </a:p>
        </p:txBody>
      </p:sp>
      <p:sp>
        <p:nvSpPr>
          <p:cNvPr id="5" name="矩形 14"/>
          <p:cNvSpPr/>
          <p:nvPr/>
        </p:nvSpPr>
        <p:spPr>
          <a:xfrm>
            <a:off x="4049197" y="2729980"/>
            <a:ext cx="6279524" cy="1168400"/>
          </a:xfrm>
          <a:prstGeom prst="rect">
            <a:avLst/>
          </a:prstGeom>
          <a:solidFill>
            <a:schemeClr val="bg1">
              <a:lumMod val="85000"/>
            </a:schemeClr>
          </a:solidFill>
          <a:ln w="9525">
            <a:noFill/>
          </a:ln>
        </p:spPr>
        <p:txBody>
          <a:bodyPr wrap="square">
            <a:spAutoFit/>
          </a:bodyPr>
          <a:lstStyle/>
          <a:p>
            <a:pPr algn="l" fontAlgn="base">
              <a:lnSpc>
                <a:spcPct val="125000"/>
              </a:lnSpc>
            </a:pPr>
            <a:r>
              <a:rPr lang="zh-CN" altLang="en-US" sz="2800" b="1" strike="noStrike" noProof="1">
                <a:latin typeface="微软雅黑" panose="020B0503020204020204" pitchFamily="34" charset="-122"/>
                <a:ea typeface="微软雅黑" panose="020B0503020204020204" pitchFamily="34" charset="-122"/>
                <a:cs typeface="+mn-cs"/>
              </a:rPr>
              <a:t>每滴入</a:t>
            </a:r>
            <a:r>
              <a:rPr lang="en-US" altLang="zh-CN" sz="2800" b="1" strike="noStrike" noProof="1">
                <a:latin typeface="微软雅黑" panose="020B0503020204020204" pitchFamily="34" charset="-122"/>
                <a:ea typeface="微软雅黑" panose="020B0503020204020204" pitchFamily="34" charset="-122"/>
                <a:cs typeface="+mn-cs"/>
              </a:rPr>
              <a:t>5</a:t>
            </a:r>
            <a:r>
              <a:rPr lang="zh-CN" altLang="en-US" sz="2800" b="1" strike="noStrike" noProof="1">
                <a:latin typeface="微软雅黑" panose="020B0503020204020204" pitchFamily="34" charset="-122"/>
                <a:ea typeface="微软雅黑" panose="020B0503020204020204" pitchFamily="34" charset="-122"/>
                <a:cs typeface="+mn-cs"/>
              </a:rPr>
              <a:t>滴</a:t>
            </a:r>
            <a:r>
              <a:rPr lang="en-US" altLang="zh-CN" sz="2800" b="1" strike="noStrike" noProof="1">
                <a:latin typeface="微软雅黑" panose="020B0503020204020204" pitchFamily="34" charset="-122"/>
                <a:ea typeface="微软雅黑" panose="020B0503020204020204" pitchFamily="34" charset="-122"/>
                <a:cs typeface="+mn-cs"/>
              </a:rPr>
              <a:t>HCl</a:t>
            </a:r>
            <a:r>
              <a:rPr lang="zh-CN" altLang="en-US" sz="2800" b="1" strike="noStrike" noProof="1">
                <a:latin typeface="微软雅黑" panose="020B0503020204020204" pitchFamily="34" charset="-122"/>
                <a:ea typeface="微软雅黑" panose="020B0503020204020204" pitchFamily="34" charset="-122"/>
                <a:cs typeface="+mn-cs"/>
              </a:rPr>
              <a:t>或</a:t>
            </a:r>
            <a:r>
              <a:rPr lang="en-US" altLang="zh-CN" sz="2800" b="1" strike="noStrike" noProof="1">
                <a:latin typeface="微软雅黑" panose="020B0503020204020204" pitchFamily="34" charset="-122"/>
                <a:ea typeface="微软雅黑" panose="020B0503020204020204" pitchFamily="34" charset="-122"/>
                <a:cs typeface="+mn-cs"/>
              </a:rPr>
              <a:t>NaOH,</a:t>
            </a:r>
            <a:r>
              <a:rPr lang="zh-CN" altLang="en-US" sz="2800" b="1" strike="noStrike" noProof="1">
                <a:latin typeface="微软雅黑" panose="020B0503020204020204" pitchFamily="34" charset="-122"/>
                <a:ea typeface="微软雅黑" panose="020B0503020204020204" pitchFamily="34" charset="-122"/>
                <a:cs typeface="+mn-cs"/>
              </a:rPr>
              <a:t>测定并记</a:t>
            </a:r>
            <a:r>
              <a:rPr lang="en-US" altLang="zh-CN" sz="2800" b="1" strike="noStrike" noProof="1">
                <a:latin typeface="微软雅黑" panose="020B0503020204020204" pitchFamily="34" charset="-122"/>
                <a:ea typeface="微软雅黑" panose="020B0503020204020204" pitchFamily="34" charset="-122"/>
                <a:cs typeface="+mn-cs"/>
              </a:rPr>
              <a:t>pH,</a:t>
            </a:r>
            <a:r>
              <a:rPr lang="zh-CN" altLang="en-US" sz="2800" b="1" strike="noStrike" noProof="1">
                <a:latin typeface="微软雅黑" panose="020B0503020204020204" pitchFamily="34" charset="-122"/>
                <a:ea typeface="微软雅黑" panose="020B0503020204020204" pitchFamily="34" charset="-122"/>
                <a:cs typeface="+mn-cs"/>
              </a:rPr>
              <a:t>直至滴入</a:t>
            </a:r>
            <a:r>
              <a:rPr lang="en-US" altLang="zh-CN" sz="2800" b="1" strike="noStrike" noProof="1">
                <a:latin typeface="微软雅黑" panose="020B0503020204020204" pitchFamily="34" charset="-122"/>
                <a:ea typeface="微软雅黑" panose="020B0503020204020204" pitchFamily="34" charset="-122"/>
                <a:cs typeface="+mn-cs"/>
              </a:rPr>
              <a:t>30</a:t>
            </a:r>
            <a:r>
              <a:rPr lang="zh-CN" altLang="en-US" sz="2800" b="1" strike="noStrike" noProof="1">
                <a:latin typeface="微软雅黑" panose="020B0503020204020204" pitchFamily="34" charset="-122"/>
                <a:ea typeface="微软雅黑" panose="020B0503020204020204" pitchFamily="34" charset="-122"/>
                <a:cs typeface="+mn-cs"/>
              </a:rPr>
              <a:t>滴</a:t>
            </a:r>
            <a:endParaRPr lang="zh-CN" altLang="en-US" sz="2800" b="1" strike="noStrike" noProof="1">
              <a:latin typeface="微软雅黑" panose="020B0503020204020204" pitchFamily="34" charset="-122"/>
              <a:ea typeface="微软雅黑" panose="020B0503020204020204" pitchFamily="34" charset="-122"/>
            </a:endParaRPr>
          </a:p>
        </p:txBody>
      </p:sp>
      <p:sp>
        <p:nvSpPr>
          <p:cNvPr id="6" name="矩形 14"/>
          <p:cNvSpPr/>
          <p:nvPr/>
        </p:nvSpPr>
        <p:spPr>
          <a:xfrm>
            <a:off x="4049197" y="4640388"/>
            <a:ext cx="6279524" cy="629920"/>
          </a:xfrm>
          <a:prstGeom prst="rect">
            <a:avLst/>
          </a:prstGeom>
          <a:solidFill>
            <a:schemeClr val="bg1">
              <a:lumMod val="85000"/>
            </a:schemeClr>
          </a:solidFill>
          <a:ln w="9525">
            <a:noFill/>
          </a:ln>
        </p:spPr>
        <p:txBody>
          <a:bodyPr wrap="square">
            <a:spAutoFit/>
          </a:bodyPr>
          <a:lstStyle/>
          <a:p>
            <a:pPr algn="l" fontAlgn="base">
              <a:lnSpc>
                <a:spcPct val="125000"/>
              </a:lnSpc>
            </a:pPr>
            <a:r>
              <a:rPr lang="zh-CN" altLang="en-US" sz="2800" b="1" strike="noStrike" noProof="1">
                <a:latin typeface="微软雅黑" panose="020B0503020204020204" pitchFamily="34" charset="-122"/>
                <a:ea typeface="微软雅黑" panose="020B0503020204020204" pitchFamily="34" charset="-122"/>
                <a:cs typeface="+mn-cs"/>
              </a:rPr>
              <a:t>以</a:t>
            </a:r>
            <a:r>
              <a:rPr lang="en-US" altLang="zh-CN" sz="2800" b="1" strike="noStrike" noProof="1">
                <a:latin typeface="微软雅黑" panose="020B0503020204020204" pitchFamily="34" charset="-122"/>
                <a:ea typeface="微软雅黑" panose="020B0503020204020204" pitchFamily="34" charset="-122"/>
                <a:cs typeface="+mn-cs"/>
              </a:rPr>
              <a:t>pH</a:t>
            </a:r>
            <a:r>
              <a:rPr lang="zh-CN" altLang="en-US" sz="2800" b="1" strike="noStrike" noProof="1">
                <a:latin typeface="微软雅黑" panose="020B0503020204020204" pitchFamily="34" charset="-122"/>
                <a:ea typeface="微软雅黑" panose="020B0503020204020204" pitchFamily="34" charset="-122"/>
                <a:cs typeface="+mn-cs"/>
              </a:rPr>
              <a:t>为纵轴，以酸或碱为橫轴，作图</a:t>
            </a:r>
            <a:endParaRPr lang="zh-CN" altLang="en-US" sz="2800" b="1" strike="noStrike" noProof="1">
              <a:latin typeface="微软雅黑" panose="020B0503020204020204" pitchFamily="34" charset="-122"/>
              <a:ea typeface="微软雅黑" panose="020B0503020204020204" pitchFamily="34" charset="-122"/>
            </a:endParaRPr>
          </a:p>
        </p:txBody>
      </p:sp>
      <p:sp>
        <p:nvSpPr>
          <p:cNvPr id="7" name="矩形 14"/>
          <p:cNvSpPr/>
          <p:nvPr/>
        </p:nvSpPr>
        <p:spPr>
          <a:xfrm>
            <a:off x="5535912" y="6190007"/>
            <a:ext cx="3122222" cy="629920"/>
          </a:xfrm>
          <a:prstGeom prst="rect">
            <a:avLst/>
          </a:prstGeom>
          <a:solidFill>
            <a:schemeClr val="bg1">
              <a:lumMod val="85000"/>
            </a:schemeClr>
          </a:solidFill>
          <a:ln w="9525">
            <a:noFill/>
          </a:ln>
        </p:spPr>
        <p:txBody>
          <a:bodyPr wrap="square">
            <a:spAutoFit/>
          </a:bodyPr>
          <a:lstStyle/>
          <a:p>
            <a:pPr algn="l" fontAlgn="base">
              <a:lnSpc>
                <a:spcPct val="125000"/>
              </a:lnSpc>
            </a:pPr>
            <a:r>
              <a:rPr lang="zh-CN" altLang="en-US" sz="2800" b="1" strike="noStrike" noProof="1">
                <a:latin typeface="微软雅黑" panose="020B0503020204020204" pitchFamily="34" charset="-122"/>
                <a:ea typeface="微软雅黑" panose="020B0503020204020204" pitchFamily="34" charset="-122"/>
                <a:cs typeface="+mn-cs"/>
              </a:rPr>
              <a:t>比较得出结论</a:t>
            </a:r>
            <a:endParaRPr lang="zh-CN" altLang="en-US" sz="2800" b="1" strike="noStrike" noProof="1">
              <a:latin typeface="微软雅黑" panose="020B0503020204020204" pitchFamily="34" charset="-122"/>
              <a:ea typeface="微软雅黑" panose="020B0503020204020204" pitchFamily="34" charset="-122"/>
            </a:endParaRPr>
          </a:p>
        </p:txBody>
      </p:sp>
      <p:sp>
        <p:nvSpPr>
          <p:cNvPr id="8" name="下箭头 7"/>
          <p:cNvSpPr/>
          <p:nvPr/>
        </p:nvSpPr>
        <p:spPr>
          <a:xfrm>
            <a:off x="6748026" y="1965754"/>
            <a:ext cx="487508" cy="671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30" strike="noStrike" noProof="1"/>
          </a:p>
        </p:txBody>
      </p:sp>
      <p:sp>
        <p:nvSpPr>
          <p:cNvPr id="9" name="下箭头 8"/>
          <p:cNvSpPr/>
          <p:nvPr/>
        </p:nvSpPr>
        <p:spPr>
          <a:xfrm>
            <a:off x="6748026" y="3970218"/>
            <a:ext cx="487508" cy="670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30" strike="noStrike" noProof="1"/>
          </a:p>
        </p:txBody>
      </p:sp>
      <p:sp>
        <p:nvSpPr>
          <p:cNvPr id="10" name="下箭头 9"/>
          <p:cNvSpPr/>
          <p:nvPr/>
        </p:nvSpPr>
        <p:spPr>
          <a:xfrm>
            <a:off x="6748026" y="5431528"/>
            <a:ext cx="487508" cy="671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830" strike="noStrike" noProof="1"/>
          </a:p>
        </p:txBody>
      </p:sp>
      <p:sp>
        <p:nvSpPr>
          <p:cNvPr id="11" name="左大括号 10"/>
          <p:cNvSpPr/>
          <p:nvPr/>
        </p:nvSpPr>
        <p:spPr>
          <a:xfrm>
            <a:off x="3739515" y="1100822"/>
            <a:ext cx="105244" cy="5501690"/>
          </a:xfrm>
          <a:prstGeom prst="leftBrace">
            <a:avLst/>
          </a:prstGeom>
          <a:ln w="127000">
            <a:solidFill>
              <a:schemeClr val="accent1">
                <a:alpha val="8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830" strike="noStrike" noProof="1"/>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9"/>
          <p:cNvSpPr txBox="1"/>
          <p:nvPr/>
        </p:nvSpPr>
        <p:spPr>
          <a:xfrm>
            <a:off x="1978200" y="1360235"/>
            <a:ext cx="2119630" cy="3376930"/>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自变量：</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r>
              <a:rPr lang="zh-CN" altLang="en-US" sz="3050" b="1">
                <a:latin typeface="微软雅黑" panose="020B0503020204020204" pitchFamily="34" charset="-122"/>
                <a:ea typeface="微软雅黑" panose="020B0503020204020204" pitchFamily="34" charset="-122"/>
                <a:sym typeface="宋体" panose="02010600030101010101" pitchFamily="2" charset="-122"/>
              </a:rPr>
              <a:t>因变量：</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r>
              <a:rPr lang="zh-CN" altLang="en-US" sz="3050" b="1">
                <a:latin typeface="微软雅黑" panose="020B0503020204020204" pitchFamily="34" charset="-122"/>
                <a:ea typeface="微软雅黑" panose="020B0503020204020204" pitchFamily="34" charset="-122"/>
                <a:sym typeface="宋体" panose="02010600030101010101" pitchFamily="2" charset="-122"/>
              </a:rPr>
              <a:t>无关变量：</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a:p>
            <a:r>
              <a:rPr lang="zh-CN" altLang="en-US" sz="3050" b="1">
                <a:latin typeface="微软雅黑" panose="020B0503020204020204" pitchFamily="34" charset="-122"/>
                <a:ea typeface="微软雅黑" panose="020B0503020204020204" pitchFamily="34" charset="-122"/>
                <a:sym typeface="宋体" panose="02010600030101010101" pitchFamily="2" charset="-122"/>
              </a:rPr>
              <a:t>对照类型：</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3656046" y="1360235"/>
            <a:ext cx="5605780" cy="560705"/>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不同的溶液，滴加酸或碱的数量</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文本框 2"/>
          <p:cNvSpPr txBox="1"/>
          <p:nvPr/>
        </p:nvSpPr>
        <p:spPr>
          <a:xfrm>
            <a:off x="3752822" y="2286862"/>
            <a:ext cx="2695575" cy="560705"/>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溶液</a:t>
            </a:r>
            <a:r>
              <a:rPr lang="en-US" altLang="zh-CN" sz="3050" b="1">
                <a:latin typeface="微软雅黑" panose="020B0503020204020204" pitchFamily="34" charset="-122"/>
                <a:ea typeface="微软雅黑" panose="020B0503020204020204" pitchFamily="34" charset="-122"/>
                <a:sym typeface="宋体" panose="02010600030101010101" pitchFamily="2" charset="-122"/>
              </a:rPr>
              <a:t>pH</a:t>
            </a:r>
            <a:r>
              <a:rPr lang="zh-CN" altLang="en-US" sz="3050" b="1">
                <a:latin typeface="微软雅黑" panose="020B0503020204020204" pitchFamily="34" charset="-122"/>
                <a:ea typeface="微软雅黑" panose="020B0503020204020204" pitchFamily="34" charset="-122"/>
                <a:sym typeface="宋体" panose="02010600030101010101" pitchFamily="2" charset="-122"/>
              </a:rPr>
              <a:t>的变化</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3962099" y="3220746"/>
            <a:ext cx="6767830" cy="560705"/>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不同的溶液的体积、所加酸或碱的浓度</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3962099" y="4173984"/>
            <a:ext cx="1732280" cy="560705"/>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对比试验</a:t>
            </a:r>
            <a:endParaRPr lang="zh-CN" altLang="en-US"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479513" y="4940020"/>
            <a:ext cx="11071080" cy="1383665"/>
          </a:xfrm>
          <a:prstGeom prst="rect">
            <a:avLst/>
          </a:prstGeom>
          <a:noFill/>
          <a:ln w="9525">
            <a:noFill/>
          </a:ln>
        </p:spPr>
        <p:txBody>
          <a:bodyPr wrap="square">
            <a:spAutoFit/>
          </a:bodyPr>
          <a:lstStyle/>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①</a:t>
            </a:r>
            <a:r>
              <a:rPr lang="zh-CN" sz="2800" b="1">
                <a:latin typeface="微软雅黑" panose="020B0503020204020204" pitchFamily="34" charset="-122"/>
                <a:ea typeface="微软雅黑" panose="020B0503020204020204" pitchFamily="34" charset="-122"/>
                <a:cs typeface="微软雅黑" panose="020B0503020204020204" pitchFamily="34" charset="-122"/>
              </a:rPr>
              <a:t>细胞内液（细胞质基质）是代谢的主要场所。</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②</a:t>
            </a:r>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细胞液：特指植物细胞大液泡中存在的物质。</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③</a:t>
            </a:r>
            <a:r>
              <a:rPr lang="zh-CN" sz="2800" b="1">
                <a:latin typeface="微软雅黑" panose="020B0503020204020204" pitchFamily="34" charset="-122"/>
                <a:ea typeface="微软雅黑" panose="020B0503020204020204" pitchFamily="34" charset="-122"/>
                <a:cs typeface="微软雅黑" panose="020B0503020204020204" pitchFamily="34" charset="-122"/>
              </a:rPr>
              <a:t>细胞内液和细胞外液为针对多细胞动物的两个概念。</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sp>
        <p:nvSpPr>
          <p:cNvPr id="5" name="文本框 4"/>
          <p:cNvSpPr txBox="1"/>
          <p:nvPr/>
        </p:nvSpPr>
        <p:spPr>
          <a:xfrm>
            <a:off x="6240780" y="4228465"/>
            <a:ext cx="4926965" cy="521970"/>
          </a:xfrm>
          <a:prstGeom prst="rect">
            <a:avLst/>
          </a:prstGeom>
          <a:solidFill>
            <a:schemeClr val="accent1"/>
          </a:solidFill>
          <a:ln w="9525">
            <a:noFill/>
          </a:ln>
        </p:spPr>
        <p:txBody>
          <a:bodyPr wrap="square">
            <a:spAutoFit/>
          </a:bodyPr>
          <a:lstStyle/>
          <a:p>
            <a:pPr marR="0" defTabSz="914400" fontAlgn="auto">
              <a:spcBef>
                <a:spcPct val="50000"/>
              </a:spcBef>
              <a:buClrTx/>
              <a:buSzTx/>
              <a:buFont typeface="Arial" panose="020B0604020202020204" pitchFamily="34" charset="0"/>
              <a:buNone/>
              <a:defRPr/>
            </a:pPr>
            <a:r>
              <a:rPr kumimoji="0" lang="zh-CN" altLang="en-US" sz="2800" b="1" u="sng" kern="1200" cap="none" spc="0" normalizeH="0" baseline="0" noProof="1">
                <a:solidFill>
                  <a:srgbClr val="FF0000"/>
                </a:solidFill>
                <a:latin typeface="楷体" panose="02010609060101010101" pitchFamily="49" charset="-122"/>
                <a:ea typeface="楷体" panose="02010609060101010101" pitchFamily="49" charset="-122"/>
                <a:cs typeface="楷体" panose="02010609060101010101" pitchFamily="49" charset="-122"/>
              </a:rPr>
              <a:t>蛋白质</a:t>
            </a:r>
            <a:r>
              <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rPr>
              <a:t>和</a:t>
            </a:r>
            <a:r>
              <a:rPr kumimoji="0" lang="en-US" altLang="zh-CN" sz="2800" b="1" u="sng" kern="1200" cap="none" spc="0" normalizeH="0" baseline="0" noProof="1">
                <a:solidFill>
                  <a:srgbClr val="FF0000"/>
                </a:solidFill>
                <a:latin typeface="楷体" panose="02010609060101010101" pitchFamily="49" charset="-122"/>
                <a:ea typeface="楷体" panose="02010609060101010101" pitchFamily="49" charset="-122"/>
                <a:cs typeface="楷体" panose="02010609060101010101" pitchFamily="49" charset="-122"/>
              </a:rPr>
              <a:t>K</a:t>
            </a:r>
            <a:r>
              <a:rPr kumimoji="0" lang="en-US" altLang="zh-CN" sz="2800" b="1" u="sng" kern="1200" cap="none" spc="0" normalizeH="0" baseline="30000" noProof="1">
                <a:solidFill>
                  <a:srgbClr val="FF0000"/>
                </a:solidFill>
                <a:latin typeface="楷体" panose="02010609060101010101" pitchFamily="49" charset="-122"/>
                <a:ea typeface="楷体" panose="02010609060101010101" pitchFamily="49" charset="-122"/>
                <a:cs typeface="楷体" panose="02010609060101010101" pitchFamily="49" charset="-122"/>
              </a:rPr>
              <a:t>+</a:t>
            </a:r>
            <a:r>
              <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rPr>
              <a:t>的含量高于细胞外</a:t>
            </a:r>
            <a:endParaRPr kumimoji="0" lang="zh-CN" altLang="en-US" sz="2800" b="1" u="sng" kern="1200" cap="none" spc="0" normalizeH="0" baseline="0" noProof="1">
              <a:latin typeface="楷体" panose="02010609060101010101" pitchFamily="49" charset="-122"/>
              <a:ea typeface="楷体" panose="02010609060101010101" pitchFamily="49" charset="-122"/>
              <a:cs typeface="楷体" panose="02010609060101010101" pitchFamily="49" charset="-122"/>
            </a:endParaRPr>
          </a:p>
        </p:txBody>
      </p:sp>
      <p:sp>
        <p:nvSpPr>
          <p:cNvPr id="6" name="文本框 5"/>
          <p:cNvSpPr txBox="1"/>
          <p:nvPr/>
        </p:nvSpPr>
        <p:spPr>
          <a:xfrm>
            <a:off x="6991502" y="1746562"/>
            <a:ext cx="5075885" cy="521970"/>
          </a:xfrm>
          <a:prstGeom prst="rect">
            <a:avLst/>
          </a:prstGeom>
          <a:solidFill>
            <a:schemeClr val="accent1"/>
          </a:solidFill>
          <a:ln w="9525">
            <a:noFill/>
          </a:ln>
        </p:spPr>
        <p:txBody>
          <a:bodyPr wrap="square" anchor="t">
            <a:spAutoFit/>
          </a:bodyPr>
          <a:lstStyle/>
          <a:p>
            <a:pPr defTabSz="914400">
              <a:spcBef>
                <a:spcPct val="50000"/>
              </a:spcBef>
            </a:pP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Na</a:t>
            </a:r>
            <a:r>
              <a:rPr lang="en-US" altLang="zh-CN" sz="28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2800" b="1">
                <a:solidFill>
                  <a:srgbClr val="FF0000"/>
                </a:solidFill>
                <a:latin typeface="楷体" panose="02010609060101010101" pitchFamily="49" charset="-122"/>
                <a:ea typeface="楷体" panose="02010609060101010101" pitchFamily="49" charset="-122"/>
                <a:cs typeface="楷体" panose="02010609060101010101" pitchFamily="49" charset="-122"/>
              </a:rPr>
              <a:t>Cl</a:t>
            </a:r>
            <a:r>
              <a:rPr lang="en-US" altLang="zh-CN" sz="2800" b="1" baseline="3000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zh-CN" altLang="en-US" sz="2800" b="1">
                <a:solidFill>
                  <a:srgbClr val="000000"/>
                </a:solidFill>
                <a:latin typeface="楷体" panose="02010609060101010101" pitchFamily="49" charset="-122"/>
                <a:ea typeface="楷体" panose="02010609060101010101" pitchFamily="49" charset="-122"/>
                <a:cs typeface="楷体" panose="02010609060101010101" pitchFamily="49" charset="-122"/>
              </a:rPr>
              <a:t>的含量明显高于细胞内</a:t>
            </a:r>
            <a:endParaRPr lang="zh-CN" altLang="en-US" sz="2800" b="1" baseline="3000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nvPicPr>
        <p:blipFill>
          <a:blip r:embed="rId1"/>
          <a:srcRect t="792" r="15297" b="1259"/>
          <a:stretch>
            <a:fillRect/>
          </a:stretch>
        </p:blipFill>
        <p:spPr>
          <a:xfrm>
            <a:off x="32555" y="1234846"/>
            <a:ext cx="5305078" cy="3139494"/>
          </a:xfrm>
          <a:prstGeom prst="rect">
            <a:avLst/>
          </a:prstGeom>
        </p:spPr>
      </p:pic>
      <p:cxnSp>
        <p:nvCxnSpPr>
          <p:cNvPr id="10" name="直接连接符 9"/>
          <p:cNvCxnSpPr/>
          <p:nvPr/>
        </p:nvCxnSpPr>
        <p:spPr>
          <a:xfrm>
            <a:off x="5017017" y="2787134"/>
            <a:ext cx="57583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512921" y="1923059"/>
            <a:ext cx="10799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2964" y="3507091"/>
            <a:ext cx="17998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37082" y="4082929"/>
            <a:ext cx="165577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91249" y="2196471"/>
            <a:ext cx="1605280"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细胞外液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5592603" y="3770345"/>
            <a:ext cx="2922905" cy="521970"/>
          </a:xfrm>
          <a:prstGeom prst="rect">
            <a:avLst/>
          </a:prstGeom>
        </p:spPr>
        <p:txBody>
          <a:bodyPr wrap="none">
            <a:spAutoFit/>
          </a:bodyPr>
          <a:lstStyle/>
          <a:p>
            <a:r>
              <a:rPr lang="zh-CN" altLang="zh-CN" sz="2800" b="1" u="sng"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细胞内液</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约占</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endPar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5592603" y="1634600"/>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淋巴液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5593238" y="2498675"/>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5592603" y="321863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右大括号 18"/>
          <p:cNvSpPr/>
          <p:nvPr/>
        </p:nvSpPr>
        <p:spPr>
          <a:xfrm>
            <a:off x="6816909" y="1851317"/>
            <a:ext cx="124437" cy="1655773"/>
          </a:xfrm>
          <a:prstGeom prst="rightBrace">
            <a:avLst/>
          </a:prstGeom>
          <a:ln w="349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右大括号 19"/>
          <p:cNvSpPr/>
          <p:nvPr/>
        </p:nvSpPr>
        <p:spPr>
          <a:xfrm>
            <a:off x="9698005" y="2858876"/>
            <a:ext cx="155546" cy="1222149"/>
          </a:xfrm>
          <a:prstGeom prst="rightBrace">
            <a:avLst/>
          </a:prstGeom>
          <a:ln w="3492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6626826" y="2642794"/>
            <a:ext cx="3278505" cy="521970"/>
          </a:xfrm>
          <a:prstGeom prst="rect">
            <a:avLst/>
          </a:prstGeom>
        </p:spPr>
        <p:txBody>
          <a:bodyPr wrap="none">
            <a:spAutoFit/>
          </a:bodyPr>
          <a:lstStyle/>
          <a:p>
            <a:pPr algn="l"/>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（内环境约占</a:t>
            </a:r>
            <a:r>
              <a:rPr lang="en-US"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p:cNvSpPr/>
          <p:nvPr/>
        </p:nvSpPr>
        <p:spPr>
          <a:xfrm>
            <a:off x="9904724" y="3218632"/>
            <a:ext cx="894080" cy="521970"/>
          </a:xfrm>
          <a:prstGeom prst="rect">
            <a:avLst/>
          </a:prstGeom>
        </p:spPr>
        <p:txBody>
          <a:bodyPr wrap="none">
            <a:spAutoFit/>
          </a:bodyPr>
          <a:lstStyle/>
          <a:p>
            <a:pPr algn="l"/>
            <a:r>
              <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体液</a:t>
            </a:r>
            <a:endParaRPr 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14" y="1011368"/>
            <a:ext cx="2714122" cy="521970"/>
          </a:xfrm>
          <a:prstGeom prst="rect">
            <a:avLst/>
          </a:prstGeom>
          <a:gradFill>
            <a:gsLst>
              <a:gs pos="100000">
                <a:srgbClr val="FECF40"/>
              </a:gs>
              <a:gs pos="100000">
                <a:srgbClr val="846C21"/>
              </a:gs>
            </a:gsLst>
            <a:lin ang="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marL="914400" marR="0" lvl="2"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p"/>
              <a:defRPr/>
            </a:pPr>
            <a:endParaRPr kumimoji="1" lang="zh-CN" altLang="en-US" sz="2800" b="1" i="0" u="none" strike="noStrike" kern="1200" cap="none" spc="0" normalizeH="0" baseline="0" noProof="0">
              <a:ln>
                <a:noFill/>
              </a:ln>
              <a:solidFill>
                <a:schemeClr val="bg1"/>
              </a:solidFill>
              <a:effectLst/>
              <a:uLnTx/>
              <a:uFillTx/>
              <a:latin typeface="黑体" panose="02010609060101010101" charset="-122"/>
              <a:ea typeface="黑体" panose="02010609060101010101" charset="-122"/>
              <a:cs typeface="+mn-cs"/>
            </a:endParaRPr>
          </a:p>
        </p:txBody>
      </p:sp>
      <p:pic>
        <p:nvPicPr>
          <p:cNvPr id="82948" name="图片 82947"/>
          <p:cNvPicPr>
            <a:picLocks noChangeAspect="1"/>
          </p:cNvPicPr>
          <p:nvPr/>
        </p:nvPicPr>
        <p:blipFill>
          <a:blip r:embed="rId1">
            <a:lum bright="-19998"/>
          </a:blip>
          <a:srcRect l="5243" t="5266" r="6955" b="8401"/>
          <a:stretch>
            <a:fillRect/>
          </a:stretch>
        </p:blipFill>
        <p:spPr>
          <a:xfrm>
            <a:off x="2784136" y="476797"/>
            <a:ext cx="8292199" cy="6297399"/>
          </a:xfrm>
          <a:prstGeom prst="rect">
            <a:avLst/>
          </a:prstGeom>
          <a:noFill/>
          <a:ln w="9525">
            <a:noFill/>
          </a:ln>
        </p:spPr>
      </p:pic>
      <p:sp>
        <p:nvSpPr>
          <p:cNvPr id="82949" name="文本框 82948"/>
          <p:cNvSpPr txBox="1"/>
          <p:nvPr/>
        </p:nvSpPr>
        <p:spPr>
          <a:xfrm>
            <a:off x="2115" y="980582"/>
            <a:ext cx="8280360" cy="583565"/>
          </a:xfrm>
          <a:prstGeom prst="rect">
            <a:avLst/>
          </a:prstGeom>
          <a:noFill/>
          <a:ln w="9525">
            <a:noFill/>
          </a:ln>
        </p:spPr>
        <p:txBody>
          <a:bodyPr>
            <a:spAutoFit/>
          </a:bodyPr>
          <a:lstStyle/>
          <a:p>
            <a:pPr>
              <a:spcBef>
                <a:spcPct val="50000"/>
              </a:spcBef>
            </a:pPr>
            <a:r>
              <a:rPr lang="en-US" altLang="zh-CN" sz="3200" b="1" noProof="1">
                <a:latin typeface="微软雅黑" panose="020B0503020204020204" pitchFamily="34" charset="-122"/>
                <a:ea typeface="微软雅黑" panose="020B0503020204020204" pitchFamily="34" charset="-122"/>
                <a:cs typeface="+mn-cs"/>
              </a:rPr>
              <a:t>4. </a:t>
            </a:r>
            <a:r>
              <a:rPr lang="zh-CN" altLang="en-US" sz="3200" b="1" noProof="1">
                <a:latin typeface="微软雅黑" panose="020B0503020204020204" pitchFamily="34" charset="-122"/>
                <a:ea typeface="微软雅黑" panose="020B0503020204020204" pitchFamily="34" charset="-122"/>
                <a:cs typeface="+mn-cs"/>
              </a:rPr>
              <a:t>实验展示：</a:t>
            </a:r>
            <a:endParaRPr lang="zh-CN" altLang="en-US" sz="3200" b="1" noProof="1">
              <a:latin typeface="微软雅黑" panose="020B0503020204020204" pitchFamily="34" charset="-122"/>
              <a:ea typeface="微软雅黑" panose="020B0503020204020204" pitchFamily="34" charset="-122"/>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p:cTn id="7" dur="2000" fill="hold"/>
                                        <p:tgtEl>
                                          <p:spTgt spid="82948"/>
                                        </p:tgtEl>
                                        <p:attrNameLst>
                                          <p:attrName>ppt_w</p:attrName>
                                        </p:attrNameLst>
                                      </p:cBhvr>
                                      <p:tavLst>
                                        <p:tav tm="0">
                                          <p:val>
                                            <p:fltVal val="0"/>
                                          </p:val>
                                        </p:tav>
                                        <p:tav tm="100000">
                                          <p:val>
                                            <p:strVal val="#ppt_w"/>
                                          </p:val>
                                        </p:tav>
                                      </p:tavLst>
                                    </p:anim>
                                    <p:anim calcmode="lin" valueType="num">
                                      <p:cBhvr>
                                        <p:cTn id="8" dur="2000" fill="hold"/>
                                        <p:tgtEl>
                                          <p:spTgt spid="829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2709" name="图片 72708"/>
          <p:cNvPicPr>
            <a:picLocks noChangeAspect="1"/>
          </p:cNvPicPr>
          <p:nvPr/>
        </p:nvPicPr>
        <p:blipFill>
          <a:blip r:embed="rId1">
            <a:lum bright="-19998"/>
          </a:blip>
          <a:srcRect l="5717" t="8537" r="6606" b="4396"/>
          <a:stretch>
            <a:fillRect/>
          </a:stretch>
        </p:blipFill>
        <p:spPr>
          <a:xfrm>
            <a:off x="1465289" y="2420"/>
            <a:ext cx="9261421" cy="6852920"/>
          </a:xfrm>
          <a:prstGeom prst="rect">
            <a:avLst/>
          </a:prstGeom>
          <a:noFill/>
          <a:ln w="9525">
            <a:noFill/>
          </a:ln>
        </p:spPr>
      </p:pic>
      <p:sp>
        <p:nvSpPr>
          <p:cNvPr id="101" name="文本框 100"/>
          <p:cNvSpPr txBox="1"/>
          <p:nvPr/>
        </p:nvSpPr>
        <p:spPr>
          <a:xfrm>
            <a:off x="6118984" y="2608101"/>
            <a:ext cx="3857716" cy="1591310"/>
          </a:xfrm>
          <a:prstGeom prst="rect">
            <a:avLst/>
          </a:prstGeom>
          <a:solidFill>
            <a:srgbClr val="7BC14A"/>
          </a:solidFill>
          <a:ln w="9525">
            <a:noFill/>
          </a:ln>
        </p:spPr>
        <p:txBody>
          <a:bodyPr wrap="square">
            <a:spAutoFit/>
          </a:bodyPr>
          <a:lstStyle/>
          <a:p>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在一定范围内，无论滴加盐酸还是</a:t>
            </a:r>
            <a:r>
              <a:rPr lang="en-US" altLang="zh-CN" sz="2440" b="1"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NaOH</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溶液，生物材料的</a:t>
            </a:r>
            <a:r>
              <a:rPr lang="en-US" altLang="zh-CN" sz="2440" b="1"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pH</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均保持</a:t>
            </a:r>
            <a:r>
              <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相对稳定</a:t>
            </a:r>
            <a:endPar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文本框 1"/>
          <p:cNvSpPr txBox="1"/>
          <p:nvPr/>
        </p:nvSpPr>
        <p:spPr>
          <a:xfrm>
            <a:off x="1633438" y="5181122"/>
            <a:ext cx="8925126" cy="1216660"/>
          </a:xfrm>
          <a:prstGeom prst="rect">
            <a:avLst/>
          </a:prstGeom>
          <a:solidFill>
            <a:srgbClr val="7BC14A"/>
          </a:solidFill>
          <a:ln w="9525">
            <a:noFill/>
          </a:ln>
        </p:spPr>
        <p:txBody>
          <a:bodyPr wrap="square">
            <a:spAutoFit/>
          </a:bodyPr>
          <a:lstStyle/>
          <a:p>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结论：生物材料的性质类似于</a:t>
            </a:r>
            <a:r>
              <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缓冲液</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而不同于</a:t>
            </a:r>
            <a:r>
              <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自来水</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，说明生物材料内含有</a:t>
            </a:r>
            <a:r>
              <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缓冲物质</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，如</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NaH</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PO</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HPO</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CO</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/NaHCO</a:t>
            </a:r>
            <a:r>
              <a:rPr lang="en-US" altLang="zh-CN" sz="2440" b="1" u="sng" baseline="-25000"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40" b="1"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等。这些缓冲对能够维持</a:t>
            </a:r>
            <a:r>
              <a:rPr lang="en-US" altLang="zh-CN" sz="2440" b="1" u="sng" noProof="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pH</a:t>
            </a:r>
            <a:r>
              <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rPr>
              <a:t>的相对稳定</a:t>
            </a:r>
            <a:endParaRPr lang="zh-CN" altLang="en-US" sz="2440" b="1" u="sng" noProof="1">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p:cTn id="7" dur="2000" fill="hold"/>
                                        <p:tgtEl>
                                          <p:spTgt spid="72709"/>
                                        </p:tgtEl>
                                        <p:attrNameLst>
                                          <p:attrName>ppt_w</p:attrName>
                                        </p:attrNameLst>
                                      </p:cBhvr>
                                      <p:tavLst>
                                        <p:tav tm="0">
                                          <p:val>
                                            <p:fltVal val="0"/>
                                          </p:val>
                                        </p:tav>
                                        <p:tav tm="100000">
                                          <p:val>
                                            <p:strVal val="#ppt_w"/>
                                          </p:val>
                                        </p:tav>
                                      </p:tavLst>
                                    </p:anim>
                                    <p:anim calcmode="lin" valueType="num">
                                      <p:cBhvr>
                                        <p:cTn id="8" dur="2000" fill="hold"/>
                                        <p:tgtEl>
                                          <p:spTgt spid="7270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blinds(horizontal)">
                                      <p:cBhvr>
                                        <p:cTn id="13" dur="500"/>
                                        <p:tgtEl>
                                          <p:spTgt spid="10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文本框 1"/>
          <p:cNvSpPr txBox="1"/>
          <p:nvPr/>
        </p:nvSpPr>
        <p:spPr>
          <a:xfrm>
            <a:off x="2081" y="549173"/>
            <a:ext cx="12074829" cy="1076325"/>
          </a:xfrm>
          <a:prstGeom prst="rect">
            <a:avLst/>
          </a:prstGeom>
          <a:noFill/>
          <a:ln w="9525">
            <a:noFill/>
          </a:ln>
        </p:spPr>
        <p:txBody>
          <a:bodyPr wrap="square" anchor="t">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分别向20mL的新鲜血浆中滴加相同浓度的稀盐酸和稀NaOH溶液，血浆酸碱度变化与滴加滴数的关系正确的是（　　）</a:t>
            </a:r>
            <a:endParaRPr lang="zh-CN" altLang="en-US" sz="3200" b="1">
              <a:latin typeface="微软雅黑" panose="020B0503020204020204" pitchFamily="34" charset="-122"/>
              <a:ea typeface="微软雅黑" panose="020B0503020204020204" pitchFamily="34" charset="-122"/>
            </a:endParaRPr>
          </a:p>
        </p:txBody>
      </p:sp>
      <p:pic>
        <p:nvPicPr>
          <p:cNvPr id="67586" name="图片 2"/>
          <p:cNvPicPr>
            <a:picLocks noChangeAspect="1"/>
          </p:cNvPicPr>
          <p:nvPr/>
        </p:nvPicPr>
        <p:blipFill>
          <a:blip r:embed="rId1"/>
          <a:stretch>
            <a:fillRect/>
          </a:stretch>
        </p:blipFill>
        <p:spPr>
          <a:xfrm>
            <a:off x="2724813" y="1806075"/>
            <a:ext cx="2348017" cy="1731072"/>
          </a:xfrm>
          <a:prstGeom prst="rect">
            <a:avLst/>
          </a:prstGeom>
          <a:noFill/>
          <a:ln w="9525">
            <a:noFill/>
          </a:ln>
        </p:spPr>
      </p:pic>
      <p:pic>
        <p:nvPicPr>
          <p:cNvPr id="67587" name="图片 3"/>
          <p:cNvPicPr>
            <a:picLocks noChangeAspect="1"/>
          </p:cNvPicPr>
          <p:nvPr/>
        </p:nvPicPr>
        <p:blipFill>
          <a:blip r:embed="rId2"/>
          <a:stretch>
            <a:fillRect/>
          </a:stretch>
        </p:blipFill>
        <p:spPr>
          <a:xfrm>
            <a:off x="7118192" y="1806075"/>
            <a:ext cx="2369791" cy="1789138"/>
          </a:xfrm>
          <a:prstGeom prst="rect">
            <a:avLst/>
          </a:prstGeom>
          <a:noFill/>
          <a:ln w="9525">
            <a:noFill/>
          </a:ln>
        </p:spPr>
      </p:pic>
      <p:pic>
        <p:nvPicPr>
          <p:cNvPr id="67588" name="图片 4"/>
          <p:cNvPicPr>
            <a:picLocks noChangeAspect="1"/>
          </p:cNvPicPr>
          <p:nvPr/>
        </p:nvPicPr>
        <p:blipFill>
          <a:blip r:embed="rId3"/>
          <a:stretch>
            <a:fillRect/>
          </a:stretch>
        </p:blipFill>
        <p:spPr>
          <a:xfrm>
            <a:off x="2783857" y="4451676"/>
            <a:ext cx="2594795" cy="1860510"/>
          </a:xfrm>
          <a:prstGeom prst="rect">
            <a:avLst/>
          </a:prstGeom>
          <a:noFill/>
          <a:ln w="9525">
            <a:noFill/>
          </a:ln>
        </p:spPr>
      </p:pic>
      <p:pic>
        <p:nvPicPr>
          <p:cNvPr id="67589" name="图片 5"/>
          <p:cNvPicPr>
            <a:picLocks noChangeAspect="1"/>
          </p:cNvPicPr>
          <p:nvPr/>
        </p:nvPicPr>
        <p:blipFill>
          <a:blip r:embed="rId4"/>
          <a:stretch>
            <a:fillRect/>
          </a:stretch>
        </p:blipFill>
        <p:spPr>
          <a:xfrm>
            <a:off x="7118192" y="4542403"/>
            <a:ext cx="2545198" cy="1769782"/>
          </a:xfrm>
          <a:prstGeom prst="rect">
            <a:avLst/>
          </a:prstGeom>
          <a:noFill/>
          <a:ln w="9525">
            <a:noFill/>
          </a:ln>
        </p:spPr>
      </p:pic>
      <p:sp>
        <p:nvSpPr>
          <p:cNvPr id="67590" name="文本框 6"/>
          <p:cNvSpPr txBox="1"/>
          <p:nvPr/>
        </p:nvSpPr>
        <p:spPr>
          <a:xfrm>
            <a:off x="2015701" y="2530681"/>
            <a:ext cx="584835" cy="560705"/>
          </a:xfrm>
          <a:prstGeom prst="rect">
            <a:avLst/>
          </a:prstGeom>
          <a:noFill/>
          <a:ln w="9525">
            <a:noFill/>
          </a:ln>
        </p:spPr>
        <p:txBody>
          <a:bodyPr wrap="none" anchor="t">
            <a:spAutoFit/>
          </a:bodyPr>
          <a:lstStyle/>
          <a:p>
            <a:r>
              <a:rPr lang="zh-CN" altLang="en-US" sz="3050" b="1">
                <a:latin typeface="微软雅黑" panose="020B0503020204020204" pitchFamily="34" charset="-122"/>
                <a:ea typeface="微软雅黑" panose="020B0503020204020204" pitchFamily="34" charset="-122"/>
                <a:sym typeface="宋体" panose="02010600030101010101" pitchFamily="2" charset="-122"/>
              </a:rPr>
              <a:t>A</a:t>
            </a:r>
            <a:r>
              <a:rPr lang="en-US" altLang="zh-CN" sz="3050" b="1">
                <a:latin typeface="微软雅黑" panose="020B0503020204020204" pitchFamily="34" charset="-122"/>
                <a:ea typeface="微软雅黑" panose="020B0503020204020204" pitchFamily="34" charset="-122"/>
                <a:sym typeface="宋体" panose="02010600030101010101" pitchFamily="2" charset="-122"/>
              </a:rPr>
              <a:t>.</a:t>
            </a:r>
            <a:endParaRPr lang="en-US" altLang="zh-CN"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67591" name="文本框 7"/>
          <p:cNvSpPr txBox="1"/>
          <p:nvPr/>
        </p:nvSpPr>
        <p:spPr>
          <a:xfrm>
            <a:off x="6449231" y="2431486"/>
            <a:ext cx="558165" cy="560705"/>
          </a:xfrm>
          <a:prstGeom prst="rect">
            <a:avLst/>
          </a:prstGeom>
          <a:noFill/>
          <a:ln w="9525">
            <a:noFill/>
          </a:ln>
        </p:spPr>
        <p:txBody>
          <a:bodyPr wrap="none" anchor="t">
            <a:spAutoFit/>
          </a:bodyPr>
          <a:lstStyle/>
          <a:p>
            <a:r>
              <a:rPr lang="en-US" altLang="zh-CN" sz="3050" b="1">
                <a:latin typeface="微软雅黑" panose="020B0503020204020204" pitchFamily="34" charset="-122"/>
                <a:ea typeface="微软雅黑" panose="020B0503020204020204" pitchFamily="34" charset="-122"/>
                <a:sym typeface="宋体" panose="02010600030101010101" pitchFamily="2" charset="-122"/>
              </a:rPr>
              <a:t>B.</a:t>
            </a:r>
            <a:endParaRPr lang="en-US" altLang="zh-CN"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67592" name="文本框 8"/>
          <p:cNvSpPr txBox="1"/>
          <p:nvPr/>
        </p:nvSpPr>
        <p:spPr>
          <a:xfrm>
            <a:off x="2099170" y="4952489"/>
            <a:ext cx="554355" cy="560705"/>
          </a:xfrm>
          <a:prstGeom prst="rect">
            <a:avLst/>
          </a:prstGeom>
          <a:noFill/>
          <a:ln w="9525">
            <a:noFill/>
          </a:ln>
        </p:spPr>
        <p:txBody>
          <a:bodyPr wrap="none" anchor="t">
            <a:spAutoFit/>
          </a:bodyPr>
          <a:lstStyle/>
          <a:p>
            <a:r>
              <a:rPr lang="en-US" altLang="zh-CN" sz="3050" b="1">
                <a:latin typeface="微软雅黑" panose="020B0503020204020204" pitchFamily="34" charset="-122"/>
                <a:ea typeface="微软雅黑" panose="020B0503020204020204" pitchFamily="34" charset="-122"/>
                <a:sym typeface="宋体" panose="02010600030101010101" pitchFamily="2" charset="-122"/>
              </a:rPr>
              <a:t>C.</a:t>
            </a:r>
            <a:endParaRPr lang="en-US" altLang="zh-CN"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67593" name="文本框 9"/>
          <p:cNvSpPr txBox="1"/>
          <p:nvPr/>
        </p:nvSpPr>
        <p:spPr>
          <a:xfrm>
            <a:off x="6577458" y="4952489"/>
            <a:ext cx="578485" cy="560705"/>
          </a:xfrm>
          <a:prstGeom prst="rect">
            <a:avLst/>
          </a:prstGeom>
          <a:noFill/>
          <a:ln w="9525">
            <a:noFill/>
          </a:ln>
        </p:spPr>
        <p:txBody>
          <a:bodyPr wrap="none" anchor="t">
            <a:spAutoFit/>
          </a:bodyPr>
          <a:lstStyle/>
          <a:p>
            <a:r>
              <a:rPr lang="en-US" altLang="zh-CN" sz="3050" b="1">
                <a:latin typeface="微软雅黑" panose="020B0503020204020204" pitchFamily="34" charset="-122"/>
                <a:ea typeface="微软雅黑" panose="020B0503020204020204" pitchFamily="34" charset="-122"/>
                <a:sym typeface="宋体" panose="02010600030101010101" pitchFamily="2" charset="-122"/>
              </a:rPr>
              <a:t>D.</a:t>
            </a:r>
            <a:endParaRPr lang="en-US" altLang="zh-CN" sz="305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11" name="文本框 10"/>
          <p:cNvSpPr txBox="1"/>
          <p:nvPr/>
        </p:nvSpPr>
        <p:spPr>
          <a:xfrm>
            <a:off x="9662860" y="1064574"/>
            <a:ext cx="489585" cy="560705"/>
          </a:xfrm>
          <a:prstGeom prst="rect">
            <a:avLst/>
          </a:prstGeom>
          <a:noFill/>
          <a:ln w="9525">
            <a:noFill/>
          </a:ln>
        </p:spPr>
        <p:txBody>
          <a:bodyPr wrap="none" anchor="t">
            <a:spAutoFit/>
          </a:bodyPr>
          <a:lstStyle/>
          <a:p>
            <a:r>
              <a:rPr lang="en-US" altLang="zh-CN"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305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548613"/>
            <a:ext cx="11409887" cy="5908040"/>
          </a:xfrm>
          <a:prstGeom prst="rect">
            <a:avLst/>
          </a:prstGeom>
        </p:spPr>
        <p:txBody>
          <a:bodyPr>
            <a:spAutoFit/>
          </a:bodyPr>
          <a:lstStyle/>
          <a:p>
            <a:pPr algn="l">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b="1" kern="10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体液</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2</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体液</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包括</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细胞外液</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包括</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4</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内环境</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5</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血浆渗透压的大小主要</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与</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含量有关，细胞外液渗透压的</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90%</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以上</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来源于</a:t>
            </a:r>
            <a:r>
              <a:rPr lang="zh-CN" altLang="en-US" sz="2800" b="1" u="sng" kern="100" smtClean="0">
                <a:latin typeface="Times New Roman" panose="02020603050405020304" pitchFamily="18" charset="0"/>
                <a:ea typeface="方正中等线简体" panose="03000509000000000000" pitchFamily="65" charset="-122"/>
                <a:cs typeface="Courier New" panose="02070309020205020404" pitchFamily="49"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稳态的实质：内环境</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4361198" y="1321508"/>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体内含有的大量以水为基础的液体</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680644" y="1978984"/>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细胞内液和细胞外液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10487833" y="1978984"/>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08580" y="2607889"/>
            <a:ext cx="3027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组织液和淋巴液等</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4651607" y="3246318"/>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由细胞外液构成的液体环境</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7310545" y="3888938"/>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无机盐和蛋白质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5736185" y="4551631"/>
            <a:ext cx="185229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800" b="1" kern="10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Cl</a:t>
            </a:r>
            <a:r>
              <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矩形 17"/>
          <p:cNvSpPr/>
          <p:nvPr/>
        </p:nvSpPr>
        <p:spPr>
          <a:xfrm>
            <a:off x="6869202" y="5171127"/>
            <a:ext cx="4805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每一种成分及理化性质都是不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418103" y="5808098"/>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断变化的，但都处于一定的范围内</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14" grpId="0"/>
      <p:bldP spid="17" grpId="0"/>
      <p:bldP spid="18"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156" y="620355"/>
            <a:ext cx="11230004" cy="5908040"/>
          </a:xfrm>
          <a:prstGeom prst="rect">
            <a:avLst/>
          </a:prstGeom>
        </p:spPr>
        <p:txBody>
          <a:bodyPr>
            <a:spAutoFit/>
          </a:bodyPr>
          <a:lstStyle/>
          <a:p>
            <a:pPr algn="l">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稳态</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a:t>
            </a:r>
            <a:r>
              <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7.(</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10</a:t>
            </a:r>
            <a:r>
              <a:rPr lang="en-US" altLang="zh-CN" sz="2800" b="1" kern="100" smtClean="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机体维持稳态的主要调节机制。</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 P</a:t>
            </a:r>
            <a:r>
              <a:rPr lang="en-US" altLang="zh-CN" sz="2800" b="1" kern="100" baseline="-25000">
                <a:latin typeface="Times New Roman" panose="02020603050405020304" pitchFamily="18" charset="0"/>
                <a:ea typeface="方正中等线简体" panose="03000509000000000000" pitchFamily="65" charset="-122"/>
                <a:cs typeface="Courier New" panose="02070309020205020404" pitchFamily="49" charset="0"/>
              </a:rPr>
              <a:t>11</a:t>
            </a:r>
            <a:r>
              <a:rPr lang="en-US" altLang="zh-CN" sz="2800" b="1" kern="100" smtClean="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机体进行正常生命活动的必要条件。</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9.</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血浆和组织液、淋巴液最主要的差别</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在于</a:t>
            </a:r>
            <a:r>
              <a:rPr lang="en-US"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a:t>
            </a:r>
            <a:endParaRPr lang="en-US" altLang="zh-CN"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b="1"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b="1"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10.</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血浆中的</a:t>
            </a:r>
            <a:r>
              <a:rPr lang="en-US" altLang="zh-CN" sz="2800" b="1" kern="100">
                <a:latin typeface="Times New Roman" panose="02020603050405020304" pitchFamily="18" charset="0"/>
                <a:ea typeface="方正中等线简体" panose="03000509000000000000" pitchFamily="65" charset="-122"/>
                <a:cs typeface="Courier New" panose="02070309020205020404" pitchFamily="49" charset="0"/>
              </a:rPr>
              <a:t>pH</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之所以能保持稳定，与其中含有</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en-US" altLang="zh-CN" sz="2800" b="1" u="sng" kern="100" smtClean="0">
                <a:latin typeface="Times New Roman" panose="02020603050405020304" pitchFamily="18" charset="0"/>
                <a:ea typeface="方正中等线简体" panose="03000509000000000000" pitchFamily="65" charset="-122"/>
                <a:cs typeface="Courier New" panose="02070309020205020404" pitchFamily="49" charset="0"/>
              </a:rPr>
              <a:t>                          </a:t>
            </a:r>
            <a:r>
              <a:rPr lang="zh-CN" altLang="zh-CN" sz="2800" b="1" kern="100" smtClean="0">
                <a:latin typeface="Times New Roman" panose="02020603050405020304" pitchFamily="18" charset="0"/>
                <a:ea typeface="方正中等线简体" panose="03000509000000000000" pitchFamily="65" charset="-122"/>
                <a:cs typeface="Times New Roman" panose="02020603050405020304" pitchFamily="18" charset="0"/>
              </a:rPr>
              <a:t>等</a:t>
            </a:r>
            <a:r>
              <a:rPr lang="zh-CN" altLang="zh-CN" sz="2800" b="1" kern="100">
                <a:latin typeface="Times New Roman" panose="02020603050405020304" pitchFamily="18" charset="0"/>
                <a:ea typeface="方正中等线简体" panose="03000509000000000000" pitchFamily="65" charset="-122"/>
                <a:cs typeface="Times New Roman" panose="02020603050405020304" pitchFamily="18" charset="0"/>
              </a:rPr>
              <a:t>物质有关。</a:t>
            </a:r>
            <a:endParaRPr lang="zh-CN" altLang="zh-CN" sz="2800" b="1" kern="100">
              <a:effectLst/>
              <a:latin typeface="宋体" panose="02010600030101010101" pitchFamily="2" charset="-122"/>
              <a:ea typeface="宋体" panose="02010600030101010101" pitchFamily="2" charset="-122"/>
              <a:cs typeface="Courier New" panose="02070309020205020404" pitchFamily="49" charset="0"/>
            </a:endParaRPr>
          </a:p>
        </p:txBody>
      </p:sp>
      <p:graphicFrame>
        <p:nvGraphicFramePr>
          <p:cNvPr id="4" name="对象 3"/>
          <p:cNvGraphicFramePr>
            <a:graphicFrameLocks noChangeAspect="1"/>
          </p:cNvGraphicFramePr>
          <p:nvPr/>
        </p:nvGraphicFramePr>
        <p:xfrm>
          <a:off x="8514202" y="5211497"/>
          <a:ext cx="2909348" cy="745987"/>
        </p:xfrm>
        <a:graphic>
          <a:graphicData uri="http://schemas.openxmlformats.org/presentationml/2006/ole">
            <mc:AlternateContent xmlns:mc="http://schemas.openxmlformats.org/markup-compatibility/2006">
              <mc:Choice xmlns:v="urn:schemas-microsoft-com:vml" Requires="v">
                <p:oleObj spid="_x0000_s1038" name="文档" r:id="rId1" imgW="2921635" imgH="748030" progId="Word.Document.12">
                  <p:embed/>
                </p:oleObj>
              </mc:Choice>
              <mc:Fallback>
                <p:oleObj name="文档" r:id="rId1" imgW="2921635" imgH="748030" progId="Word.Document.12">
                  <p:embed/>
                  <p:pic>
                    <p:nvPicPr>
                      <p:cNvPr id="0" name="OLE substitute image"/>
                      <p:cNvPicPr/>
                      <p:nvPr/>
                    </p:nvPicPr>
                    <p:blipFill>
                      <a:blip r:embed="rId2">
                        <a:extLst>
                          <a:ext uri="{28A0092B-C50C-407E-A947-70E740481C1C}">
                            <a14:useLocalDpi xmlns:a14="http://schemas.microsoft.com/office/drawing/2010/main" val="0"/>
                          </a:ext>
                        </a:extLst>
                      </a:blip>
                      <a:stretch>
                        <a:fillRect/>
                      </a:stretch>
                    </p:blipFill>
                    <p:spPr>
                      <a:xfrm>
                        <a:off x="8514202" y="5211497"/>
                        <a:ext cx="2909348" cy="745987"/>
                      </a:xfrm>
                      <a:prstGeom prst="rect">
                        <a:avLst/>
                      </a:prstGeom>
                      <a:noFill/>
                    </p:spPr>
                  </p:pic>
                </p:oleObj>
              </mc:Fallback>
            </mc:AlternateContent>
          </a:graphicData>
        </a:graphic>
      </p:graphicFrame>
      <p:sp>
        <p:nvSpPr>
          <p:cNvPr id="5" name="矩形 4"/>
          <p:cNvSpPr/>
          <p:nvPr/>
        </p:nvSpPr>
        <p:spPr>
          <a:xfrm>
            <a:off x="4430038" y="754821"/>
            <a:ext cx="7497689" cy="521970"/>
          </a:xfrm>
          <a:prstGeom prst="rect">
            <a:avLst/>
          </a:prstGeom>
        </p:spPr>
        <p:txBody>
          <a:bodyPr wrap="squar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正常机体通过调节作用，使各个器官、系统协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535964" y="1340669"/>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调活动，共同维持内环境的相对稳定状态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629293" y="1978984"/>
            <a:ext cx="450723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神经</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体液</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免疫调节网络</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nvSpPr>
        <p:spPr>
          <a:xfrm>
            <a:off x="3456734" y="3255841"/>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内环境稳态</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7195125" y="3879415"/>
            <a:ext cx="4450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血浆中含有较多的蛋白质，</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539337" y="4542222"/>
            <a:ext cx="5872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而组织液和淋巴液中蛋白质含量很少</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TextBox 15"/>
          <p:cNvSpPr txBox="1"/>
          <p:nvPr/>
        </p:nvSpPr>
        <p:spPr>
          <a:xfrm>
            <a:off x="1446" y="-4444"/>
            <a:ext cx="5987576" cy="521970"/>
          </a:xfrm>
          <a:prstGeom prst="rect">
            <a:avLst/>
          </a:prstGeom>
          <a:solidFill>
            <a:srgbClr val="92D050"/>
          </a:solidFill>
        </p:spPr>
        <p:txBody>
          <a:bodyPr wrap="square" rtlCol="0">
            <a:spAutoFit/>
          </a:bodyPr>
          <a:lstStyle/>
          <a:p>
            <a:pPr algn="l"/>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生物体维持</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稳定的机制</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New picture"/>
          <p:cNvPicPr/>
          <p:nvPr/>
        </p:nvPicPr>
        <p:blipFill>
          <a:blip r:embed="rId3"/>
          <a:stretch>
            <a:fillRect/>
          </a:stretch>
        </p:blipFill>
        <p:spPr>
          <a:xfrm>
            <a:off x="10464943" y="11554860"/>
            <a:ext cx="368232" cy="266651"/>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952199" y="3429000"/>
            <a:ext cx="4015631" cy="3359163"/>
          </a:xfrm>
          <a:prstGeom prst="rect">
            <a:avLst/>
          </a:prstGeom>
        </p:spPr>
      </p:pic>
      <p:sp>
        <p:nvSpPr>
          <p:cNvPr id="8" name="文本框 7"/>
          <p:cNvSpPr txBox="1"/>
          <p:nvPr/>
        </p:nvSpPr>
        <p:spPr>
          <a:xfrm>
            <a:off x="2081" y="1125012"/>
            <a:ext cx="7009737"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判断：</a:t>
            </a:r>
            <a:r>
              <a:rPr lang="zh-CN" altLang="en-US" sz="2800" b="1">
                <a:latin typeface="楷体" panose="02010609060101010101" pitchFamily="49" charset="-122"/>
                <a:ea typeface="楷体" panose="02010609060101010101" pitchFamily="49" charset="-122"/>
                <a:cs typeface="楷体" panose="02010609060101010101" pitchFamily="49" charset="-122"/>
              </a:rPr>
              <a:t>人体内的细胞外液只包括血浆、组织液、淋巴（   ）</a:t>
            </a:r>
            <a:endParaRPr lang="zh-CN" altLang="en-US" sz="2800" b="1">
              <a:latin typeface="楷体" panose="02010609060101010101" pitchFamily="49" charset="-122"/>
              <a:ea typeface="楷体" panose="02010609060101010101" pitchFamily="49" charset="-122"/>
              <a:cs typeface="楷体" panose="02010609060101010101" pitchFamily="49" charset="-122"/>
            </a:endParaRPr>
          </a:p>
        </p:txBody>
      </p:sp>
      <p:sp>
        <p:nvSpPr>
          <p:cNvPr id="9" name="文本框 8"/>
          <p:cNvSpPr txBox="1"/>
          <p:nvPr/>
        </p:nvSpPr>
        <p:spPr>
          <a:xfrm>
            <a:off x="1850224" y="1340872"/>
            <a:ext cx="647065" cy="829945"/>
          </a:xfrm>
          <a:prstGeom prst="rect">
            <a:avLst/>
          </a:prstGeom>
          <a:noFill/>
          <a:ln w="9525">
            <a:noFill/>
          </a:ln>
        </p:spPr>
        <p:txBody>
          <a:bodyPr wrap="none" anchor="t">
            <a:spAutoFit/>
          </a:bodyPr>
          <a:lstStyle/>
          <a:p>
            <a:r>
              <a:rPr lang="zh-CN" altLang="en-US" sz="4800" b="1">
                <a:solidFill>
                  <a:srgbClr val="FF0000"/>
                </a:solidFill>
                <a:latin typeface="Arial" panose="020B0604020202020204" pitchFamily="34" charset="0"/>
                <a:ea typeface="微软雅黑" panose="020B0503020204020204" pitchFamily="34" charset="-122"/>
              </a:rPr>
              <a:t>×</a:t>
            </a:r>
            <a:endParaRPr lang="zh-CN" altLang="en-US" sz="4800" b="1">
              <a:solidFill>
                <a:srgbClr val="FF0000"/>
              </a:solidFill>
              <a:latin typeface="Arial" panose="020B0604020202020204" pitchFamily="34" charset="0"/>
              <a:ea typeface="微软雅黑" panose="020B0503020204020204" pitchFamily="34" charset="-122"/>
            </a:endParaRPr>
          </a:p>
        </p:txBody>
      </p:sp>
      <p:sp>
        <p:nvSpPr>
          <p:cNvPr id="2" name="矩形 1"/>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pic>
        <p:nvPicPr>
          <p:cNvPr id="4" name="图片 3"/>
          <p:cNvPicPr>
            <a:picLocks noChangeAspect="1"/>
          </p:cNvPicPr>
          <p:nvPr/>
        </p:nvPicPr>
        <p:blipFill>
          <a:blip r:embed="rId2"/>
          <a:stretch>
            <a:fillRect/>
          </a:stretch>
        </p:blipFill>
        <p:spPr>
          <a:xfrm>
            <a:off x="264922" y="2564925"/>
            <a:ext cx="4915260" cy="4020710"/>
          </a:xfrm>
          <a:prstGeom prst="rect">
            <a:avLst/>
          </a:prstGeom>
        </p:spPr>
      </p:pic>
      <p:pic>
        <p:nvPicPr>
          <p:cNvPr id="13" name="图片 12"/>
          <p:cNvPicPr>
            <a:picLocks noChangeAspect="1"/>
          </p:cNvPicPr>
          <p:nvPr/>
        </p:nvPicPr>
        <p:blipFill>
          <a:blip r:embed="rId3"/>
          <a:srcRect l="4055" t="12340" r="8292" b="2169"/>
          <a:stretch>
            <a:fillRect/>
          </a:stretch>
        </p:blipFill>
        <p:spPr>
          <a:xfrm>
            <a:off x="8213015" y="333313"/>
            <a:ext cx="3665176" cy="3182031"/>
          </a:xfrm>
          <a:prstGeom prst="rect">
            <a:avLst/>
          </a:prstGeom>
        </p:spPr>
      </p:pic>
      <p:cxnSp>
        <p:nvCxnSpPr>
          <p:cNvPr id="6" name="直接连接符 5"/>
          <p:cNvCxnSpPr>
            <a:endCxn id="10" idx="0"/>
          </p:cNvCxnSpPr>
          <p:nvPr/>
        </p:nvCxnSpPr>
        <p:spPr>
          <a:xfrm flipH="1">
            <a:off x="6861986" y="5195878"/>
            <a:ext cx="972640" cy="1140249"/>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176313" y="6336127"/>
            <a:ext cx="1371346" cy="521970"/>
          </a:xfrm>
          <a:prstGeom prst="rect">
            <a:avLst/>
          </a:prstGeom>
          <a:noFill/>
        </p:spPr>
        <p:txBody>
          <a:bodyPr wrap="square" rtlCol="0">
            <a:spAutoFit/>
          </a:bodyPr>
          <a:lstStyle/>
          <a:p>
            <a:r>
              <a:rPr lang="zh-CN" altLang="en-US" sz="2800" b="1">
                <a:solidFill>
                  <a:srgbClr val="FF0000"/>
                </a:solidFill>
                <a:latin typeface="微软雅黑" panose="020B0503020204020204" pitchFamily="34" charset="-122"/>
                <a:ea typeface="微软雅黑" panose="020B0503020204020204" pitchFamily="34" charset="-122"/>
              </a:rPr>
              <a:t>脑脊液</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544424" y="6308827"/>
            <a:ext cx="3595974" cy="521970"/>
          </a:xfrm>
          <a:prstGeom prst="rect">
            <a:avLst/>
          </a:prstGeom>
          <a:noFill/>
        </p:spPr>
        <p:txBody>
          <a:bodyPr wrap="square" rtlCol="0"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总量为130～150ml</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nvCxnSpPr>
        <p:spPr>
          <a:xfrm>
            <a:off x="8255553" y="2276688"/>
            <a:ext cx="5758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0147" y="6164708"/>
            <a:ext cx="5758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47732" y="909346"/>
            <a:ext cx="11409887" cy="73723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体液的四种成分之间的相互转化</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891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568435" y="1703014"/>
            <a:ext cx="7482089" cy="195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6828649" y="184718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8391774" y="1847181"/>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细胞内液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4615861" y="2989458"/>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淋巴液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sp>
        <p:nvSpPr>
          <p:cNvPr id="5" name="矩形 4"/>
          <p:cNvSpPr/>
          <p:nvPr/>
        </p:nvSpPr>
        <p:spPr>
          <a:xfrm>
            <a:off x="-33161" y="3851515"/>
            <a:ext cx="10536840" cy="521970"/>
          </a:xfrm>
          <a:prstGeom prst="rect">
            <a:avLst/>
          </a:prstGeom>
        </p:spPr>
        <p:txBody>
          <a:bodyPr wrap="square">
            <a:spAutoFit/>
          </a:bodyPr>
          <a:lstStyle/>
          <a:p>
            <a:pPr algn="just" fontAlgn="auto">
              <a:lnSpc>
                <a:spcPct val="100000"/>
              </a:lnSpc>
              <a:tabLst>
                <a:tab pos="2070735" algn="l"/>
              </a:tabLst>
            </a:pPr>
            <a:r>
              <a:rPr lang="zh-CN" altLang="zh-CN" sz="2800" b="1" kern="100">
                <a:latin typeface="微软雅黑" panose="020B0503020204020204" pitchFamily="34" charset="-122"/>
                <a:ea typeface="微软雅黑" panose="020B0503020204020204" pitchFamily="34" charset="-122"/>
                <a:cs typeface="Times New Roman" panose="02020603050405020304" pitchFamily="18" charset="0"/>
              </a:rPr>
              <a:t>下图表示人体中部分体液的关系图，据图分析：</a:t>
            </a:r>
            <a:endParaRPr lang="zh-CN" altLang="zh-CN" sz="2800" b="1" kern="10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7103876" y="4437193"/>
            <a:ext cx="5025094" cy="521970"/>
          </a:xfrm>
          <a:prstGeom prst="rect">
            <a:avLst/>
          </a:prstGeom>
        </p:spPr>
        <p:txBody>
          <a:bodyPr wrap="square">
            <a:spAutoFit/>
          </a:bodyPr>
          <a:lstStyle/>
          <a:p>
            <a:pPr algn="just" fontAlgn="auto">
              <a:lnSpc>
                <a:spcPct val="100000"/>
              </a:lnSpc>
              <a:tabLst>
                <a:tab pos="2070735" algn="l"/>
              </a:tabLst>
            </a:pPr>
            <a:r>
              <a:rPr lang="zh-CN" altLang="zh-CN" sz="2800" b="1" kern="100">
                <a:latin typeface="楷体" panose="02010609060101010101" pitchFamily="49" charset="-122"/>
                <a:ea typeface="楷体" panose="02010609060101010101" pitchFamily="49" charset="-122"/>
                <a:cs typeface="楷体" panose="02010609060101010101" pitchFamily="49" charset="-122"/>
              </a:rPr>
              <a:t>图中的甲、</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en-US"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a</a:t>
            </a:r>
            <a:r>
              <a:rPr lang="zh-CN" altLang="zh-CN" sz="2800" b="1" kern="100">
                <a:latin typeface="楷体" panose="02010609060101010101" pitchFamily="49" charset="-122"/>
                <a:ea typeface="楷体" panose="02010609060101010101" pitchFamily="49" charset="-122"/>
                <a:cs typeface="楷体" panose="02010609060101010101" pitchFamily="49" charset="-122"/>
              </a:rPr>
              <a:t>分别代表什么？</a:t>
            </a:r>
            <a:endParaRPr lang="zh-CN" altLang="zh-CN" sz="2600" b="1" kern="100">
              <a:solidFill>
                <a:prstClr val="black"/>
              </a:solidFill>
              <a:latin typeface="楷体" panose="02010609060101010101" pitchFamily="49" charset="-122"/>
              <a:ea typeface="楷体" panose="02010609060101010101" pitchFamily="49" charset="-122"/>
              <a:cs typeface="楷体" panose="02010609060101010101" pitchFamily="49" charset="-122"/>
            </a:endParaRPr>
          </a:p>
        </p:txBody>
      </p:sp>
      <p:sp>
        <p:nvSpPr>
          <p:cNvPr id="10" name="矩形 9"/>
          <p:cNvSpPr/>
          <p:nvPr/>
        </p:nvSpPr>
        <p:spPr>
          <a:xfrm>
            <a:off x="7176252" y="4870818"/>
            <a:ext cx="4978748" cy="521970"/>
          </a:xfrm>
          <a:prstGeom prst="rect">
            <a:avLst/>
          </a:prstGeom>
        </p:spPr>
        <p:txBody>
          <a:bodyPr wrap="square">
            <a:spAutoFit/>
          </a:bodyPr>
          <a:lstStyle/>
          <a:p>
            <a:pPr algn="just" fontAlgn="auto">
              <a:lnSpc>
                <a:spcPct val="100000"/>
              </a:lnSpc>
              <a:tabLst>
                <a:tab pos="2070735" algn="l"/>
              </a:tabLs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提示</a:t>
            </a:r>
            <a:r>
              <a:rPr lang="zh-CN" altLang="zh-CN" sz="2800" b="1" kern="1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组织液、血浆、淋巴液。</a:t>
            </a:r>
            <a:endParaRPr lang="zh-CN" altLang="zh-CN" sz="2600" b="1" kern="100">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3789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92544" y="4342904"/>
            <a:ext cx="6781500" cy="233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087369" y="5425070"/>
            <a:ext cx="5025094" cy="521970"/>
          </a:xfrm>
          <a:prstGeom prst="rect">
            <a:avLst/>
          </a:prstGeom>
        </p:spPr>
        <p:txBody>
          <a:bodyPr wrap="square">
            <a:spAutoFit/>
          </a:bodyPr>
          <a:lstStyle/>
          <a:p>
            <a:pPr algn="just" fontAlgn="auto">
              <a:lnSpc>
                <a:spcPct val="100000"/>
              </a:lnSpc>
              <a:tabLst>
                <a:tab pos="2070735" algn="l"/>
              </a:tabLst>
            </a:pPr>
            <a:r>
              <a:rPr lang="zh-CN" altLang="zh-CN" sz="2800" b="1" kern="100">
                <a:latin typeface="楷体" panose="02010609060101010101" pitchFamily="49" charset="-122"/>
                <a:ea typeface="楷体" panose="02010609060101010101" pitchFamily="49" charset="-122"/>
                <a:cs typeface="楷体" panose="02010609060101010101" pitchFamily="49" charset="-122"/>
              </a:rPr>
              <a:t>图中的丁、</a:t>
            </a:r>
            <a:r>
              <a:rPr lang="en-US" altLang="zh-CN" sz="2800" b="1" kern="100">
                <a:latin typeface="楷体" panose="02010609060101010101" pitchFamily="49" charset="-122"/>
                <a:ea typeface="楷体" panose="02010609060101010101" pitchFamily="49" charset="-122"/>
                <a:cs typeface="楷体" panose="02010609060101010101" pitchFamily="49" charset="-122"/>
              </a:rPr>
              <a:t>D</a:t>
            </a:r>
            <a:r>
              <a:rPr lang="zh-CN" altLang="en-US" sz="2800" b="1" kern="100">
                <a:latin typeface="楷体" panose="02010609060101010101" pitchFamily="49" charset="-122"/>
                <a:ea typeface="楷体" panose="02010609060101010101" pitchFamily="49" charset="-122"/>
                <a:cs typeface="楷体" panose="02010609060101010101" pitchFamily="49" charset="-122"/>
              </a:rPr>
              <a:t>、</a:t>
            </a:r>
            <a:r>
              <a:rPr lang="en-US" altLang="zh-CN" sz="2800" b="1" kern="100">
                <a:latin typeface="楷体" panose="02010609060101010101" pitchFamily="49" charset="-122"/>
                <a:ea typeface="楷体" panose="02010609060101010101" pitchFamily="49" charset="-122"/>
                <a:cs typeface="楷体" panose="02010609060101010101" pitchFamily="49" charset="-122"/>
              </a:rPr>
              <a:t>d</a:t>
            </a:r>
            <a:r>
              <a:rPr lang="zh-CN" altLang="zh-CN" sz="2800" b="1" kern="100">
                <a:latin typeface="楷体" panose="02010609060101010101" pitchFamily="49" charset="-122"/>
                <a:ea typeface="楷体" panose="02010609060101010101" pitchFamily="49" charset="-122"/>
                <a:cs typeface="楷体" panose="02010609060101010101" pitchFamily="49" charset="-122"/>
              </a:rPr>
              <a:t>分别代表什么？</a:t>
            </a:r>
            <a:endParaRPr lang="zh-CN" altLang="zh-CN" sz="2600" b="1" kern="100">
              <a:solidFill>
                <a:prstClr val="black"/>
              </a:solidFill>
              <a:latin typeface="楷体" panose="02010609060101010101" pitchFamily="49" charset="-122"/>
              <a:ea typeface="楷体" panose="02010609060101010101" pitchFamily="49" charset="-122"/>
              <a:cs typeface="楷体" panose="02010609060101010101" pitchFamily="49" charset="-122"/>
            </a:endParaRPr>
          </a:p>
        </p:txBody>
      </p:sp>
      <p:sp>
        <p:nvSpPr>
          <p:cNvPr id="12" name="矩形 11"/>
          <p:cNvSpPr/>
          <p:nvPr/>
        </p:nvSpPr>
        <p:spPr>
          <a:xfrm>
            <a:off x="7159746" y="5858695"/>
            <a:ext cx="4978748" cy="953135"/>
          </a:xfrm>
          <a:prstGeom prst="rect">
            <a:avLst/>
          </a:prstGeom>
        </p:spPr>
        <p:txBody>
          <a:bodyPr wrap="square">
            <a:spAutoFit/>
          </a:bodyPr>
          <a:lstStyle/>
          <a:p>
            <a:pPr algn="just" fontAlgn="auto">
              <a:lnSpc>
                <a:spcPct val="100000"/>
              </a:lnSpc>
              <a:tabLst>
                <a:tab pos="2070735" algn="l"/>
              </a:tabLs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提示</a:t>
            </a:r>
            <a:r>
              <a:rPr lang="zh-CN" altLang="zh-CN" sz="2800" b="1" kern="1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组织细胞、血细胞、淋巴细胞。</a:t>
            </a:r>
            <a:endParaRPr lang="zh-CN" altLang="zh-CN" sz="2600" b="1" kern="100">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blinds(horizontal)">
                                      <p:cBhvr>
                                        <p:cTn id="18" dur="500"/>
                                        <p:tgtEl>
                                          <p:spTgt spid="3789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P spid="10" grpId="0"/>
      <p:bldP spid="12" grpId="0"/>
      <p:bldP spid="5" grpId="0"/>
      <p:bldP spid="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6666" y="1052000"/>
            <a:ext cx="4585756" cy="521970"/>
          </a:xfrm>
          <a:prstGeom prst="rect">
            <a:avLst/>
          </a:prstGeom>
        </p:spPr>
        <p:txBody>
          <a:bodyPr wrap="square">
            <a:spAutoFit/>
          </a:bodyPr>
          <a:lstStyle/>
          <a:p>
            <a:pPr algn="just" fontAlgn="auto">
              <a:lnSpc>
                <a:spcPct val="100000"/>
              </a:lnSpc>
              <a:spcAft>
                <a:spcPct val="0"/>
              </a:spcAft>
              <a:tabLst>
                <a:tab pos="2250440" algn="l"/>
              </a:tabLs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各类细胞生活的内环境</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993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76065" y="1772017"/>
            <a:ext cx="6718625" cy="412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561411" y="195943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9561411" y="3289899"/>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血浆、淋巴液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9561411" y="3912696"/>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血浆、组织液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9505209" y="4613597"/>
            <a:ext cx="2494280" cy="521970"/>
          </a:xfrm>
          <a:prstGeom prst="rect">
            <a:avLst/>
          </a:prstGeom>
        </p:spPr>
        <p:txBody>
          <a:bodyPr wrap="none">
            <a:spAutoFit/>
          </a:bodyPr>
          <a:lstStyle/>
          <a:p>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r>
              <a:rPr lang="zh-CN" altLang="zh-CN" sz="2800" b="1" kern="100" spc="-8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淋巴液</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9561411" y="5271072"/>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9561411" y="2635953"/>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组织液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23949" y="558697"/>
            <a:ext cx="3062673" cy="521970"/>
          </a:xfrm>
          <a:prstGeom prst="rect">
            <a:avLst/>
          </a:prstGeom>
          <a:solidFill>
            <a:srgbClr val="FFC000"/>
          </a:solidFill>
        </p:spPr>
        <p:txBody>
          <a:bodyPr wrap="square" rtlCol="0" anchor="t">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内环境</a:t>
            </a:r>
            <a:endParaRPr lang="zh-CN" altLang="en-US" sz="2800"/>
          </a:p>
        </p:txBody>
      </p:sp>
      <p:pic>
        <p:nvPicPr>
          <p:cNvPr id="2" name="图片 1"/>
          <p:cNvPicPr>
            <a:picLocks noChangeAspect="1"/>
          </p:cNvPicPr>
          <p:nvPr/>
        </p:nvPicPr>
        <p:blipFill>
          <a:blip r:embed="rId2"/>
          <a:srcRect t="792" r="-1946" b="1259"/>
          <a:stretch>
            <a:fillRect/>
          </a:stretch>
        </p:blipFill>
        <p:spPr>
          <a:xfrm>
            <a:off x="191911" y="2491914"/>
            <a:ext cx="5052394" cy="24842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31573" y="695196"/>
            <a:ext cx="11234879" cy="1383665"/>
          </a:xfrm>
          <a:prstGeom prst="rect">
            <a:avLst/>
          </a:prstGeom>
        </p:spPr>
        <p:txBody>
          <a:bodyPr wrap="square">
            <a:spAutoFit/>
          </a:bodyPr>
          <a:lstStyle/>
          <a:p>
            <a:pPr indent="720090" algn="just" fontAlgn="auto">
              <a:lnSpc>
                <a:spcPct val="100000"/>
              </a:lnSpc>
              <a:spcAft>
                <a:spcPct val="0"/>
              </a:spcAft>
            </a:pPr>
            <a:r>
              <a:rPr lang="zh-CN" altLang="zh-CN" sz="2800" b="1" kern="10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教材隐性知识：</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源于选择性必修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6</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练习与应用</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概念检测</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a:p>
            <a:pPr algn="just" fontAlgn="auto">
              <a:lnSpc>
                <a:spcPct val="10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(1)</a:t>
            </a:r>
            <a:r>
              <a:rPr lang="zh-CN" altLang="zh-CN" sz="2800" b="1" kern="100">
                <a:latin typeface="楷体" panose="02010609060101010101" pitchFamily="49" charset="-122"/>
                <a:ea typeface="楷体" panose="02010609060101010101" pitchFamily="49" charset="-122"/>
                <a:cs typeface="楷体" panose="02010609060101010101" pitchFamily="49" charset="-122"/>
              </a:rPr>
              <a:t>不经常参加劳动的人，偶尔一次用铁锨长时间劳动，手上容易起泡，泡内的液体是什么？时间长了，泡就会逐渐消失，其原因是什么？</a:t>
            </a:r>
            <a:endParaRPr lang="zh-CN" altLang="zh-CN" sz="280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9" name="矩形 8"/>
          <p:cNvSpPr/>
          <p:nvPr/>
        </p:nvSpPr>
        <p:spPr>
          <a:xfrm>
            <a:off x="879901" y="2067837"/>
            <a:ext cx="10432515" cy="1383665"/>
          </a:xfrm>
          <a:prstGeom prst="rect">
            <a:avLst/>
          </a:prstGeom>
        </p:spPr>
        <p:txBody>
          <a:bodyPr wrap="square">
            <a:spAutoFit/>
          </a:bodyPr>
          <a:lstStyle/>
          <a:p>
            <a:pPr algn="just" fontAlgn="auto">
              <a:lnSpc>
                <a:spcPct val="10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提示</a:t>
            </a:r>
            <a:r>
              <a:rPr lang="zh-CN" altLang="zh-CN" sz="2800" b="1" kern="1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组织液，由血浆透出毛细血管壁或组织细胞代谢产生。时间长了，大部分组织液通过毛细血管壁进入血浆，还有一部分通过毛细淋巴管壁进入淋巴液。</a:t>
            </a:r>
            <a:endParaRPr lang="zh-CN" altLang="zh-CN" sz="1050" b="1" kern="100">
              <a:effectLst/>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矩形 6"/>
          <p:cNvSpPr/>
          <p:nvPr/>
        </p:nvSpPr>
        <p:spPr>
          <a:xfrm>
            <a:off x="2081" y="0"/>
            <a:ext cx="6075190" cy="521970"/>
          </a:xfrm>
          <a:prstGeom prst="rect">
            <a:avLst/>
          </a:prstGeom>
          <a:solidFill>
            <a:srgbClr val="92D050"/>
          </a:solidFill>
        </p:spPr>
        <p:txBody>
          <a:bodyPr wrap="square">
            <a:spAutoFit/>
          </a:bodyPr>
          <a:lstStyle/>
          <a:p>
            <a:pPr lvl="0" algn="l">
              <a:defRPr/>
            </a:pPr>
            <a:r>
              <a:rPr lang="zh-CN" sz="2800" b="1">
                <a:latin typeface="微软雅黑" panose="020B0503020204020204" pitchFamily="34" charset="-122"/>
                <a:ea typeface="微软雅黑" panose="020B0503020204020204" pitchFamily="34" charset="-122"/>
                <a:cs typeface="微软雅黑" panose="020B0503020204020204" pitchFamily="34" charset="-122"/>
                <a:sym typeface="+mn-ea"/>
              </a:rPr>
              <a:t>一.细胞生活的环境</a:t>
            </a:r>
            <a:endParaRPr lang="zh-CN" altLang="en-US" sz="28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矩形 1"/>
          <p:cNvSpPr/>
          <p:nvPr/>
        </p:nvSpPr>
        <p:spPr>
          <a:xfrm>
            <a:off x="592935" y="3638566"/>
            <a:ext cx="10432515" cy="2030095"/>
          </a:xfrm>
          <a:prstGeom prst="rect">
            <a:avLst/>
          </a:prstGeom>
        </p:spPr>
        <p:txBody>
          <a:bodyPr wrap="square">
            <a:spAutoFit/>
          </a:bodyPr>
          <a:lstStyle/>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(2)</a:t>
            </a:r>
            <a:r>
              <a:rPr lang="zh-CN" altLang="zh-CN" sz="2800" b="1" kern="100">
                <a:latin typeface="楷体" panose="02010609060101010101" pitchFamily="49" charset="-122"/>
                <a:ea typeface="楷体" panose="02010609060101010101" pitchFamily="49" charset="-122"/>
                <a:cs typeface="楷体" panose="02010609060101010101" pitchFamily="49" charset="-122"/>
              </a:rPr>
              <a:t>下列属于人体内环境的</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是</a:t>
            </a:r>
            <a:r>
              <a:rPr lang="en-US" altLang="zh-CN" sz="2800" b="1" u="sng" kern="100" smtClean="0">
                <a:latin typeface="楷体" panose="02010609060101010101" pitchFamily="49" charset="-122"/>
                <a:ea typeface="楷体" panose="02010609060101010101" pitchFamily="49" charset="-122"/>
                <a:cs typeface="楷体" panose="02010609060101010101" pitchFamily="49" charset="-122"/>
              </a:rPr>
              <a:t>      </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endParaRPr lang="zh-CN" altLang="zh-CN" sz="1050" b="1" kern="10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  ①</a:t>
            </a:r>
            <a:r>
              <a:rPr lang="zh-CN" altLang="zh-CN" sz="2800" b="1" kern="100">
                <a:latin typeface="楷体" panose="02010609060101010101" pitchFamily="49" charset="-122"/>
                <a:ea typeface="楷体" panose="02010609060101010101" pitchFamily="49" charset="-122"/>
                <a:cs typeface="楷体" panose="02010609060101010101" pitchFamily="49" charset="-122"/>
              </a:rPr>
              <a:t>膀胱内的尿液　</a:t>
            </a:r>
            <a:r>
              <a:rPr lang="en-US" altLang="zh-CN" sz="2800" b="1" kern="100">
                <a:latin typeface="楷体" panose="02010609060101010101" pitchFamily="49" charset="-122"/>
                <a:ea typeface="楷体" panose="02010609060101010101" pitchFamily="49" charset="-122"/>
                <a:cs typeface="楷体" panose="02010609060101010101" pitchFamily="49" charset="-122"/>
              </a:rPr>
              <a:t>②</a:t>
            </a:r>
            <a:r>
              <a:rPr lang="zh-CN" altLang="zh-CN" sz="2800" b="1" kern="100">
                <a:latin typeface="楷体" panose="02010609060101010101" pitchFamily="49" charset="-122"/>
                <a:ea typeface="楷体" panose="02010609060101010101" pitchFamily="49" charset="-122"/>
                <a:cs typeface="楷体" panose="02010609060101010101" pitchFamily="49" charset="-122"/>
              </a:rPr>
              <a:t>大脑间隙的液体　</a:t>
            </a:r>
            <a:r>
              <a:rPr lang="en-US" altLang="zh-CN" sz="2800" b="1" kern="100">
                <a:latin typeface="楷体" panose="02010609060101010101" pitchFamily="49" charset="-122"/>
                <a:ea typeface="楷体" panose="02010609060101010101" pitchFamily="49" charset="-122"/>
                <a:cs typeface="楷体" panose="02010609060101010101" pitchFamily="49" charset="-122"/>
              </a:rPr>
              <a:t>③</a:t>
            </a:r>
            <a:r>
              <a:rPr lang="zh-CN" altLang="zh-CN" sz="2800" b="1" kern="100">
                <a:latin typeface="楷体" panose="02010609060101010101" pitchFamily="49" charset="-122"/>
                <a:ea typeface="楷体" panose="02010609060101010101" pitchFamily="49" charset="-122"/>
                <a:cs typeface="楷体" panose="02010609060101010101" pitchFamily="49" charset="-122"/>
              </a:rPr>
              <a:t>肺泡腔内的气体　</a:t>
            </a:r>
            <a:endParaRPr lang="zh-CN" altLang="zh-CN" sz="2800" b="1" kern="100">
              <a:latin typeface="楷体" panose="02010609060101010101" pitchFamily="49" charset="-122"/>
              <a:ea typeface="楷体" panose="02010609060101010101" pitchFamily="49" charset="-122"/>
              <a:cs typeface="楷体" panose="02010609060101010101" pitchFamily="49" charset="-122"/>
            </a:endParaRPr>
          </a:p>
          <a:p>
            <a:pPr algn="just">
              <a:lnSpc>
                <a:spcPct val="150000"/>
              </a:lnSpc>
              <a:spcAft>
                <a:spcPct val="0"/>
              </a:spcAft>
            </a:pPr>
            <a:r>
              <a:rPr lang="en-US" altLang="zh-CN" sz="2800" b="1" kern="100">
                <a:latin typeface="楷体" panose="02010609060101010101" pitchFamily="49" charset="-122"/>
                <a:ea typeface="楷体" panose="02010609060101010101" pitchFamily="49" charset="-122"/>
                <a:cs typeface="楷体" panose="02010609060101010101" pitchFamily="49" charset="-122"/>
              </a:rPr>
              <a:t>  ④</a:t>
            </a:r>
            <a:r>
              <a:rPr lang="zh-CN" altLang="zh-CN" sz="2800" b="1" kern="100">
                <a:latin typeface="楷体" panose="02010609060101010101" pitchFamily="49" charset="-122"/>
                <a:ea typeface="楷体" panose="02010609060101010101" pitchFamily="49" charset="-122"/>
                <a:cs typeface="楷体" panose="02010609060101010101" pitchFamily="49" charset="-122"/>
              </a:rPr>
              <a:t>小肠腔中的消化液</a:t>
            </a:r>
            <a:endParaRPr lang="zh-CN" altLang="zh-CN" sz="1050" b="1" kern="100">
              <a:effectLst/>
              <a:latin typeface="楷体" panose="02010609060101010101" pitchFamily="49" charset="-122"/>
              <a:ea typeface="楷体" panose="02010609060101010101" pitchFamily="49" charset="-122"/>
              <a:cs typeface="楷体" panose="02010609060101010101" pitchFamily="49" charset="-122"/>
            </a:endParaRPr>
          </a:p>
        </p:txBody>
      </p:sp>
      <p:sp>
        <p:nvSpPr>
          <p:cNvPr id="3" name="矩形 2"/>
          <p:cNvSpPr/>
          <p:nvPr/>
        </p:nvSpPr>
        <p:spPr>
          <a:xfrm>
            <a:off x="5318249" y="3801349"/>
            <a:ext cx="540385" cy="521970"/>
          </a:xfrm>
          <a:prstGeom prst="rect">
            <a:avLst/>
          </a:prstGeom>
        </p:spPr>
        <p:txBody>
          <a:bodyPr wrap="none">
            <a:spAutoFit/>
          </a:bodyPr>
          <a:lstStyle/>
          <a:p>
            <a:r>
              <a:rPr lang="en-US" altLang="zh-CN" sz="2800" b="1" kern="100">
                <a:solidFill>
                  <a:srgbClr val="FF0000"/>
                </a:solidFill>
                <a:latin typeface="楷体" panose="02010609060101010101" pitchFamily="49" charset="-122"/>
                <a:ea typeface="楷体" panose="02010609060101010101" pitchFamily="49" charset="-122"/>
                <a:cs typeface="Times New Roman" panose="02020603050405020304" pitchFamily="18" charset="0"/>
              </a:rPr>
              <a:t>②</a:t>
            </a:r>
            <a:endParaRPr lang="en-US" altLang="zh-CN" sz="2800" b="1" kern="10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TABLE_BEAUTIFY" val="smartTable{915da8bf-529f-445d-adcc-29d741f27498}"/>
</p:tagLst>
</file>

<file path=ppt/tags/tag66.xml><?xml version="1.0" encoding="utf-8"?>
<p:tagLst xmlns:p="http://schemas.openxmlformats.org/presentationml/2006/main">
  <p:tag name="KSO_WM_UNIT_TABLE_BEAUTIFY" val="smartTable{f5431605-1bb0-4baa-8b61-ac5ca25f788e}"/>
  <p:tag name="TABLE_ENDDRAG_ORIGIN_RECT" val="949*213"/>
  <p:tag name="TABLE_ENDDRAG_RECT" val="4*80*949*213"/>
</p:tagLst>
</file>

<file path=ppt/tags/tag67.xml><?xml version="1.0" encoding="utf-8"?>
<p:tagLst xmlns:p="http://schemas.openxmlformats.org/presentationml/2006/main">
  <p:tag name="KSO_WM_UNIT_TABLE_BEAUTIFY" val="smartTable{cc7a7953-7a05-4a5a-a6d8-cc558d8bb316}"/>
</p:tagLst>
</file>

<file path=ppt/tags/tag68.xml><?xml version="1.0" encoding="utf-8"?>
<p:tagLst xmlns:p="http://schemas.openxmlformats.org/presentationml/2006/main">
  <p:tag name="KSO_WM_UNIT_TABLE_BEAUTIFY" val="smartTable{7afd4801-a107-40cb-9b4a-c74d3627cce2}"/>
</p:tagLst>
</file>

<file path=ppt/tags/tag69.xml><?xml version="1.0" encoding="utf-8"?>
<p:tagLst xmlns:p="http://schemas.openxmlformats.org/presentationml/2006/main">
  <p:tag name="KSO_WM_UNIT_TABLE_BEAUTIFY" val="smartTable{41acfd8d-02f0-4d49-980b-f26c297eff7e}"/>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ABLE_BEAUTIFY" val="smartTable{8d27a500-06c7-4195-bd5b-0521a6b0a0af}"/>
  <p:tag name="TABLE_ENDDRAG_ORIGIN_RECT" val="938*524"/>
  <p:tag name="TABLE_ENDDRAG_RECT" val="6*146*938*52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8576</Words>
  <Application>WPS 演示</Application>
  <PresentationFormat>宽屏</PresentationFormat>
  <Paragraphs>1169</Paragraphs>
  <Slides>54</Slides>
  <Notes>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79" baseType="lpstr">
      <vt:lpstr>Arial</vt:lpstr>
      <vt:lpstr>宋体</vt:lpstr>
      <vt:lpstr>Wingdings</vt:lpstr>
      <vt:lpstr>微软雅黑</vt:lpstr>
      <vt:lpstr>Wingdings</vt:lpstr>
      <vt:lpstr>Arial Unicode MS</vt:lpstr>
      <vt:lpstr>Calibri</vt:lpstr>
      <vt:lpstr>Gill Sans MT</vt:lpstr>
      <vt:lpstr>Calibri Light</vt:lpstr>
      <vt:lpstr>微软雅黑 Light</vt:lpstr>
      <vt:lpstr>楷体</vt:lpstr>
      <vt:lpstr>Times New Roman</vt:lpstr>
      <vt:lpstr>Courier New</vt:lpstr>
      <vt:lpstr>Times New Roman</vt:lpstr>
      <vt:lpstr>Courier New</vt:lpstr>
      <vt:lpstr>NEU-BZ-S92</vt:lpstr>
      <vt:lpstr>Segoe Print</vt:lpstr>
      <vt:lpstr>NEU-FZ-S92</vt:lpstr>
      <vt:lpstr>仿宋_GB2312</vt:lpstr>
      <vt:lpstr>仿宋</vt:lpstr>
      <vt:lpstr>Arial Black</vt:lpstr>
      <vt:lpstr>黑体</vt:lpstr>
      <vt:lpstr>方正中等线简体</vt:lpstr>
      <vt:lpstr>Office 主题​​</vt:lpstr>
      <vt:lpstr>Word.Document.12</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151</cp:revision>
  <dcterms:created xsi:type="dcterms:W3CDTF">2019-06-19T02:08:00Z</dcterms:created>
  <dcterms:modified xsi:type="dcterms:W3CDTF">2022-10-30T14:07:38Z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