
<file path=[Content_Types].xml><?xml version="1.0" encoding="utf-8"?>
<Types xmlns="http://schemas.openxmlformats.org/package/2006/content-types">
  <Default Extension="png" ContentType="image/png"/>
  <Default Extension="jpeg" ContentType="image/jpe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46"/>
  </p:handout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8"/>
    <p:sldId id="424" r:id="rId19"/>
    <p:sldId id="425" r:id="rId20"/>
    <p:sldId id="426" r:id="rId21"/>
    <p:sldId id="427" r:id="rId22"/>
    <p:sldId id="428" r:id="rId23"/>
    <p:sldId id="429" r:id="rId24"/>
    <p:sldId id="430" r:id="rId25"/>
    <p:sldId id="431" r:id="rId26"/>
    <p:sldId id="432" r:id="rId27"/>
    <p:sldId id="450"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华林" initials="薛" lastIdx="0" clrIdx="0"/>
  <p:cmAuthor id="2" name="Administrator" initials="A" lastIdx="0" clrIdx="0"/>
  <p:cmAuthor id="0" name="未知用户1" initials="未知用户1" lastIdx="0" clrIdx="2"/>
  <p:cmAuthor id="3" name="靳曼" initials="靳" lastIdx="0" clrIdx="2"/>
  <p:cmAuthor id="4" name="Lenovo" initials="L" lastIdx="0" clrIdx="2"/>
  <p:cmAuthor id="7" name="1206988966@qq.com" initials="1" lastIdx="0" clrIdx="2"/>
  <p:cmAuthor id="8" name="姜伟光" initials="姜" lastIdx="0" clrIdx="0"/>
  <p:cmAuthor id="5" name="宋洁然" initials="宋" lastIdx="0" clrIdx="1"/>
  <p:cmAuthor id="6" name="ming qiu" initials="m" lastIdx="0" clrIdx="1"/>
  <p:cmAuthor id="9" name="作者" initials="作" lastIdx="0" clrIdx="24"/>
  <p:cmAuthor id="10" name="yyyaogd@126.com" initials="y" lastIdx="0" clrIdx="0"/>
  <p:cmAuthor id="11" name="wucj" initials="w" lastIdx="0" clrIdx="0"/>
  <p:cmAuthor id="12" name="SkyUser"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6"/>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commentAuthors" Target="commentAuthors.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r>
              <a:rPr lang="zh-CN" altLang="zh-CN" smtClean="0">
                <a:latin typeface="+mn-lt"/>
                <a:ea typeface="+mn-ea"/>
                <a:sym typeface="+mn-ea"/>
              </a:rPr>
              <a:t>如果我们希望弄清楚该实验的假说，一个突破口是找到该实验的自变量。</a:t>
            </a:r>
            <a:endParaRPr lang="zh-CN" altLang="zh-CN" smtClean="0">
              <a:latin typeface="+mn-lt"/>
              <a:ea typeface="+mn-ea"/>
              <a:sym typeface="+mn-ea"/>
            </a:endParaRPr>
          </a:p>
          <a:p>
            <a:r>
              <a:rPr lang="zh-CN" altLang="zh-CN" smtClean="0">
                <a:latin typeface="+mn-lt"/>
                <a:ea typeface="+mn-ea"/>
                <a:sym typeface="+mn-ea"/>
              </a:rPr>
              <a:t>因为实验的假说是实验探究的核心问题，在进行实验设计时，需要根据实验假说，找到合适的自变量，并以此为基础开展实验。</a:t>
            </a:r>
            <a:endParaRPr lang="zh-CN" altLang="zh-CN" smtClean="0">
              <a:latin typeface="+mn-lt"/>
              <a:ea typeface="+mn-ea"/>
              <a:sym typeface="+mn-ea"/>
            </a:endParaRPr>
          </a:p>
          <a:p>
            <a:r>
              <a:rPr lang="zh-CN" altLang="zh-CN" smtClean="0">
                <a:latin typeface="+mn-lt"/>
                <a:ea typeface="+mn-ea"/>
                <a:sym typeface="+mn-ea"/>
              </a:rPr>
              <a:t>观察上述实验描述，我们发现A组和B组这两个实验组的一个重要差异是有或者没有副交感神经。据此，该项实验的自变量是有无副交感神经。</a:t>
            </a:r>
            <a:endParaRPr lang="zh-CN" altLang="zh-CN" smtClean="0">
              <a:latin typeface="+mn-lt"/>
              <a:ea typeface="+mn-ea"/>
              <a:sym typeface="+mn-ea"/>
            </a:endParaRPr>
          </a:p>
          <a:p>
            <a:r>
              <a:rPr lang="zh-CN" altLang="zh-CN" smtClean="0">
                <a:latin typeface="+mn-lt"/>
                <a:ea typeface="+mn-ea"/>
                <a:sym typeface="+mn-ea"/>
              </a:rPr>
              <a:t>已知副交感神经可以使心率降低，即副交感神经可以控制心肌细胞的活动。根据我们刚刚学习的内容，兴奋在神经上的传导有电信号，即在神经纤维上的传导和化学信号即在突触的传递两种。</a:t>
            </a:r>
            <a:endParaRPr lang="zh-CN" altLang="zh-CN" smtClean="0">
              <a:latin typeface="+mn-lt"/>
              <a:ea typeface="+mn-ea"/>
              <a:sym typeface="+mn-ea"/>
            </a:endParaRPr>
          </a:p>
          <a:p>
            <a:r>
              <a:rPr lang="zh-CN" altLang="zh-CN" smtClean="0">
                <a:latin typeface="+mn-lt"/>
                <a:ea typeface="+mn-ea"/>
                <a:sym typeface="+mn-ea"/>
              </a:rPr>
              <a:t>实验的研究人员发现将A组蛙心脏的营养液中取一些液体注入B组蛙心脏的营养液中后，B组的心脏跳动也减慢。剔除了副交感神经的B组蛙心脏在接受了A组蛙心脏的营养液的培养液后出现了和A组相同的实验现象，说明A组蛙心脏的副交感神经被激活后产生了某种化学物质，释放到A组蛙心脏的营养液，进而引起了B组蛙心脏相同的实验现象。</a:t>
            </a:r>
            <a:endParaRPr lang="zh-CN" altLang="zh-CN" smtClean="0">
              <a:latin typeface="+mn-lt"/>
              <a:ea typeface="+mn-ea"/>
              <a:sym typeface="+mn-ea"/>
            </a:endParaRPr>
          </a:p>
          <a:p>
            <a:r>
              <a:rPr lang="zh-CN" altLang="zh-CN" smtClean="0">
                <a:latin typeface="+mn-lt"/>
                <a:ea typeface="+mn-ea"/>
                <a:sym typeface="+mn-ea"/>
              </a:rPr>
              <a:t>综上，我们可以推知：</a:t>
            </a:r>
            <a:endParaRPr lang="zh-CN" altLang="zh-CN" smtClean="0">
              <a:latin typeface="+mn-lt"/>
              <a:ea typeface="+mn-ea"/>
              <a:sym typeface="+mn-ea"/>
            </a:endParaRPr>
          </a:p>
          <a:p>
            <a:r>
              <a:rPr lang="zh-CN" altLang="zh-CN" smtClean="0">
                <a:latin typeface="+mn-lt"/>
                <a:ea typeface="+mn-ea"/>
                <a:sym typeface="+mn-ea"/>
              </a:rPr>
              <a:t>该实验的假说是神经系统控制心脏活动时，在神经元与心肌细胞之间传递的信号是化学信号。</a:t>
            </a:r>
            <a:endParaRPr lang="zh-CN" altLang="zh-CN" smtClean="0">
              <a:latin typeface="+mn-lt"/>
              <a:ea typeface="+mn-ea"/>
              <a:sym typeface="+mn-ea"/>
            </a:endParaRPr>
          </a:p>
          <a:p>
            <a:r>
              <a:rPr lang="zh-CN" altLang="zh-CN" smtClean="0">
                <a:latin typeface="+mn-lt"/>
                <a:ea typeface="+mn-ea"/>
                <a:sym typeface="+mn-ea"/>
              </a:rPr>
              <a:t>并且，根据实验现象，我们可以证实这一实验假说。</a:t>
            </a:r>
            <a:endParaRPr lang="zh-CN" altLang="zh-CN" smtClean="0">
              <a:latin typeface="+mn-lt"/>
              <a:ea typeface="+mn-ea"/>
              <a:sym typeface="+mn-ea"/>
            </a:endParaRPr>
          </a:p>
          <a:p>
            <a:r>
              <a:rPr lang="zh-CN" altLang="zh-CN" smtClean="0">
                <a:latin typeface="+mn-lt"/>
                <a:ea typeface="+mn-ea"/>
                <a:sym typeface="+mn-ea"/>
              </a:rPr>
              <a:t>从这一实验，我们可以知道，突触不仅存在于神经元之间，也可以存在于神经元和心肌细胞之间。</a:t>
            </a:r>
            <a:endParaRPr lang="zh-CN" altLang="zh-CN" smtClean="0">
              <a:latin typeface="+mn-lt"/>
              <a:ea typeface="+mn-ea"/>
              <a:sym typeface="+mn-ea"/>
            </a:endParaRPr>
          </a:p>
          <a:p>
            <a:r>
              <a:rPr lang="zh-CN" altLang="zh-CN" smtClean="0">
                <a:latin typeface="+mn-lt"/>
                <a:ea typeface="+mn-ea"/>
                <a:sym typeface="+mn-ea"/>
              </a:rPr>
              <a:t>实际上，机体内突触广泛分布于神经元-神经元之间、神经元-心肌、神经元-骨骼肌、神经元-平滑肌乃至于腺体细胞之间，神经元释放的神经递质可以作用于这些肌肉细胞或者腺体细胞，引起肌肉收缩或腺体分泌，共同参与机体内环境稳态的维持。</a:t>
            </a:r>
            <a:endParaRPr lang="zh-CN" altLang="zh-CN" smtClean="0">
              <a:latin typeface="+mn-lt"/>
              <a:ea typeface="+mn-ea"/>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
        <p:nvSpPr>
          <p:cNvPr id="7" name="矩形 6"/>
          <p:cNvSpPr/>
          <p:nvPr userDrawn="1"/>
        </p:nvSpPr>
        <p:spPr>
          <a:xfrm>
            <a:off x="0" y="0"/>
            <a:ext cx="12192318" cy="6858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nvCxnSpPr>
        <p:spPr>
          <a:xfrm>
            <a:off x="209550" y="66294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5076190" y="2032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1972290" y="2032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209550" y="46228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sv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svg"/><Relationship Id="rId3" Type="http://schemas.openxmlformats.org/officeDocument/2006/relationships/image" Target="../media/image13.png"/><Relationship Id="rId2" Type="http://schemas.openxmlformats.org/officeDocument/2006/relationships/image" Target="../media/image2.sv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2.sv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tif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5.tiff"/></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NULL" TargetMode="Externa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6.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00430"/>
            <a:ext cx="9799200" cy="2570400"/>
          </a:xfrm>
        </p:spPr>
        <p:txBody>
          <a:bodyPr/>
          <a:p>
            <a:r>
              <a:rPr lang="zh-CN" altLang="en-US"/>
              <a:t>兴奋的传到与传递</a:t>
            </a:r>
            <a:endParaRPr lang="zh-CN" altLang="en-US"/>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96DAC541-7B7A-43D3-8B79-37D633B846F1}">
                <asvg:svgBlip xmlns:asvg="http://schemas.microsoft.com/office/drawing/2016/SVG/main" r:embed="rId2"/>
              </a:ext>
            </a:extLst>
          </a:blip>
          <a:srcRect l="4291" t="7778" r="4053" b="6389"/>
          <a:stretch>
            <a:fillRect/>
          </a:stretch>
        </p:blipFill>
        <p:spPr>
          <a:xfrm>
            <a:off x="7298914" y="2503542"/>
            <a:ext cx="4593291" cy="2568333"/>
          </a:xfrm>
          <a:prstGeom prst="rect">
            <a:avLst/>
          </a:prstGeom>
        </p:spPr>
      </p:pic>
      <p:sp>
        <p:nvSpPr>
          <p:cNvPr id="14" name="文本框 4"/>
          <p:cNvSpPr txBox="1"/>
          <p:nvPr/>
        </p:nvSpPr>
        <p:spPr>
          <a:xfrm>
            <a:off x="6167424" y="1084379"/>
            <a:ext cx="3604862" cy="521970"/>
          </a:xfrm>
          <a:prstGeom prst="rect">
            <a:avLst/>
          </a:prstGeom>
          <a:noFill/>
        </p:spPr>
        <p:txBody>
          <a:bodyPr wrap="square" rtlCol="0">
            <a:spAutoFit/>
          </a:bodyPr>
          <a:lstStyle/>
          <a:p>
            <a:pPr algn="l"/>
            <a:r>
              <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静息电位的维持</a:t>
            </a:r>
            <a:endPar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7" name="图片 16"/>
          <p:cNvPicPr>
            <a:picLocks noChangeAspect="1"/>
          </p:cNvPicPr>
          <p:nvPr/>
        </p:nvPicPr>
        <p:blipFill>
          <a:blip r:embed="rId3"/>
          <a:stretch>
            <a:fillRect/>
          </a:stretch>
        </p:blipFill>
        <p:spPr>
          <a:xfrm>
            <a:off x="1633094" y="1557367"/>
            <a:ext cx="5105724" cy="5047950"/>
          </a:xfrm>
          <a:prstGeom prst="rect">
            <a:avLst/>
          </a:prstGeom>
        </p:spPr>
      </p:pic>
      <p:sp>
        <p:nvSpPr>
          <p:cNvPr id="10" name="文本框 9"/>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2" name="文本框 1"/>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1" name="矩形 10"/>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rcRect l="4291" t="7778" r="4053" b="6389"/>
          <a:stretch>
            <a:fillRect/>
          </a:stretch>
        </p:blipFill>
        <p:spPr>
          <a:xfrm>
            <a:off x="6817114" y="1204720"/>
            <a:ext cx="4790074" cy="2599438"/>
          </a:xfrm>
          <a:prstGeom prst="rect">
            <a:avLst/>
          </a:prstGeom>
        </p:spPr>
      </p:pic>
      <p:sp>
        <p:nvSpPr>
          <p:cNvPr id="4" name="文本框 3"/>
          <p:cNvSpPr txBox="1"/>
          <p:nvPr/>
        </p:nvSpPr>
        <p:spPr>
          <a:xfrm>
            <a:off x="142357" y="1906880"/>
            <a:ext cx="5874919" cy="953135"/>
          </a:xfrm>
          <a:prstGeom prst="rect">
            <a:avLst/>
          </a:prstGeom>
          <a:noFill/>
        </p:spPr>
        <p:txBody>
          <a:bodyPr wrap="square" rtlCol="0">
            <a:spAutoFit/>
          </a:bodyPr>
          <a:lstStyle/>
          <a:p>
            <a:r>
              <a:rPr lang="en-US" altLang="zh-CN" sz="2800" b="1">
                <a:solidFill>
                  <a:schemeClr val="tx1"/>
                </a:solidFill>
                <a:latin typeface="微软雅黑" panose="020B0503020204020204" pitchFamily="34" charset="-122"/>
                <a:ea typeface="微软雅黑" panose="020B0503020204020204" pitchFamily="34" charset="-122"/>
              </a:rPr>
              <a:t>➊</a:t>
            </a:r>
            <a:r>
              <a:rPr lang="zh-CN" altLang="en-US" sz="2800" b="1">
                <a:solidFill>
                  <a:schemeClr val="tx1"/>
                </a:solidFill>
                <a:latin typeface="微软雅黑" panose="020B0503020204020204" pitchFamily="34" charset="-122"/>
                <a:ea typeface="微软雅黑" panose="020B0503020204020204" pitchFamily="34" charset="-122"/>
              </a:rPr>
              <a:t>静息电位是</a:t>
            </a:r>
            <a:r>
              <a:rPr lang="zh-CN" altLang="en-US" sz="2800" b="1">
                <a:solidFill>
                  <a:srgbClr val="FF0000"/>
                </a:solidFill>
                <a:latin typeface="微软雅黑" panose="020B0503020204020204" pitchFamily="34" charset="-122"/>
                <a:ea typeface="微软雅黑" panose="020B0503020204020204" pitchFamily="34" charset="-122"/>
              </a:rPr>
              <a:t>稳定的电位</a:t>
            </a:r>
            <a:r>
              <a:rPr lang="en-US" altLang="zh-CN" sz="2800" b="1">
                <a:solidFill>
                  <a:srgbClr val="FF0000"/>
                </a:solidFill>
                <a:latin typeface="微软雅黑" panose="020B0503020204020204" pitchFamily="34" charset="-122"/>
                <a:ea typeface="微软雅黑" panose="020B0503020204020204" pitchFamily="34" charset="-122"/>
              </a:rPr>
              <a:t>,</a:t>
            </a:r>
            <a:endParaRPr lang="en-US" altLang="zh-CN" sz="2800" b="1">
              <a:solidFill>
                <a:srgbClr val="FF0000"/>
              </a:solidFill>
              <a:latin typeface="微软雅黑" panose="020B0503020204020204" pitchFamily="34" charset="-122"/>
              <a:ea typeface="微软雅黑" panose="020B0503020204020204" pitchFamily="34" charset="-122"/>
            </a:endParaRPr>
          </a:p>
          <a:p>
            <a:r>
              <a:rPr lang="zh-CN" altLang="en-US" sz="2800" b="1">
                <a:solidFill>
                  <a:schemeClr val="tx1"/>
                </a:solidFill>
                <a:latin typeface="微软雅黑" panose="020B0503020204020204" pitchFamily="34" charset="-122"/>
                <a:ea typeface="微软雅黑" panose="020B0503020204020204" pitchFamily="34" charset="-122"/>
              </a:rPr>
              <a:t>如：人的静息电位是</a:t>
            </a:r>
            <a:r>
              <a:rPr lang="en-US" altLang="zh-CN" sz="2800" b="1">
                <a:solidFill>
                  <a:schemeClr val="tx1"/>
                </a:solidFill>
                <a:latin typeface="微软雅黑" panose="020B0503020204020204" pitchFamily="34" charset="-122"/>
                <a:ea typeface="微软雅黑" panose="020B0503020204020204" pitchFamily="34" charset="-122"/>
              </a:rPr>
              <a:t>-70mV</a:t>
            </a:r>
            <a:endParaRPr lang="en-US" altLang="zh-CN" sz="2800" b="1">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1253" y="2862183"/>
            <a:ext cx="5796841" cy="1383665"/>
          </a:xfrm>
          <a:prstGeom prst="rect">
            <a:avLst/>
          </a:prstGeom>
          <a:noFill/>
        </p:spPr>
        <p:txBody>
          <a:bodyPr wrap="square" rtlCol="0">
            <a:spAutoFit/>
          </a:bodyPr>
          <a:lstStyle/>
          <a:p>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静息电位可以认为是</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K</a:t>
            </a:r>
            <a:r>
              <a:rPr lang="en-US" altLang="zh-CN" sz="2800" b="1"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的平衡电位。</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钾离子向内电位差与钾离子向外的浓度差达到平衡。</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文本框 13"/>
          <p:cNvSpPr txBox="1"/>
          <p:nvPr/>
        </p:nvSpPr>
        <p:spPr>
          <a:xfrm>
            <a:off x="144908" y="4244073"/>
            <a:ext cx="11796811" cy="521970"/>
          </a:xfrm>
          <a:prstGeom prst="rect">
            <a:avLst/>
          </a:prstGeom>
          <a:noFill/>
        </p:spPr>
        <p:txBody>
          <a:bodyPr wrap="square" rtlCol="0">
            <a:spAutoFit/>
          </a:bodyPr>
          <a:lstStyle/>
          <a:p>
            <a:r>
              <a:rPr lang="en-US" altLang="zh-CN" sz="2800" b="1">
                <a:solidFill>
                  <a:schemeClr val="tx1"/>
                </a:solidFill>
                <a:latin typeface="微软雅黑" panose="020B0503020204020204" pitchFamily="34" charset="-122"/>
                <a:ea typeface="微软雅黑" panose="020B0503020204020204" pitchFamily="34" charset="-122"/>
                <a:sym typeface="+mn-ea"/>
              </a:rPr>
              <a:t>➌</a:t>
            </a:r>
            <a:r>
              <a:rPr lang="zh-CN" altLang="en-US" sz="2800" b="1">
                <a:solidFill>
                  <a:schemeClr val="tx1"/>
                </a:solidFill>
                <a:latin typeface="微软雅黑" panose="020B0503020204020204" pitchFamily="34" charset="-122"/>
                <a:ea typeface="微软雅黑" panose="020B0503020204020204" pitchFamily="34" charset="-122"/>
                <a:sym typeface="+mn-ea"/>
              </a:rPr>
              <a:t>静息电位的形成是否需要消耗能量？</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文本框 14"/>
          <p:cNvSpPr txBox="1"/>
          <p:nvPr/>
        </p:nvSpPr>
        <p:spPr>
          <a:xfrm>
            <a:off x="182995" y="5258445"/>
            <a:ext cx="12095794" cy="521970"/>
          </a:xfrm>
          <a:prstGeom prst="rect">
            <a:avLst/>
          </a:prstGeom>
          <a:noFill/>
        </p:spPr>
        <p:txBody>
          <a:bodyPr wrap="square" rtlCol="0">
            <a:spAutoFit/>
          </a:bodyPr>
          <a:lstStyle/>
          <a:p>
            <a:r>
              <a:rPr lang="en-US" altLang="zh-CN" sz="2800" b="1">
                <a:solidFill>
                  <a:schemeClr val="tx1"/>
                </a:solidFill>
                <a:latin typeface="微软雅黑" panose="020B0503020204020204" pitchFamily="34" charset="-122"/>
                <a:ea typeface="微软雅黑" panose="020B0503020204020204" pitchFamily="34" charset="-122"/>
                <a:sym typeface="+mn-ea"/>
              </a:rPr>
              <a:t>➍</a:t>
            </a:r>
            <a:r>
              <a:rPr lang="zh-CN" altLang="en-US" sz="2800" b="1">
                <a:solidFill>
                  <a:schemeClr val="tx1"/>
                </a:solidFill>
                <a:latin typeface="微软雅黑" panose="020B0503020204020204" pitchFamily="34" charset="-122"/>
                <a:ea typeface="微软雅黑" panose="020B0503020204020204" pitchFamily="34" charset="-122"/>
                <a:sym typeface="+mn-ea"/>
              </a:rPr>
              <a:t>静息电位的维持是否需要消耗能量？</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70299" y="4694123"/>
            <a:ext cx="11796811" cy="521970"/>
          </a:xfrm>
          <a:prstGeom prst="rect">
            <a:avLst/>
          </a:prstGeom>
          <a:noFill/>
        </p:spPr>
        <p:txBody>
          <a:bodyPr wrap="square" rtlCol="0">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mn-ea"/>
              </a:rPr>
              <a:t>不需要，静息电位是由钾离子外流形成的，钾离子外流是协助扩散。</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44908" y="5700232"/>
            <a:ext cx="11796811" cy="953135"/>
          </a:xfrm>
          <a:prstGeom prst="rect">
            <a:avLst/>
          </a:prstGeom>
          <a:noFill/>
        </p:spPr>
        <p:txBody>
          <a:bodyPr wrap="square" rtlCol="0">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mn-ea"/>
              </a:rPr>
              <a:t>需要，静息电位的维持需要膜内外的</a:t>
            </a:r>
            <a:r>
              <a:rPr lang="en-US" altLang="zh-CN" sz="2800" b="1">
                <a:solidFill>
                  <a:srgbClr val="FF0000"/>
                </a:solidFill>
                <a:latin typeface="微软雅黑" panose="020B0503020204020204" pitchFamily="34" charset="-122"/>
                <a:ea typeface="微软雅黑" panose="020B0503020204020204" pitchFamily="34" charset="-122"/>
                <a:sym typeface="+mn-ea"/>
              </a:rPr>
              <a:t>K+</a:t>
            </a:r>
            <a:r>
              <a:rPr lang="zh-CN" altLang="en-US" sz="2800" b="1">
                <a:solidFill>
                  <a:srgbClr val="FF0000"/>
                </a:solidFill>
                <a:latin typeface="微软雅黑" panose="020B0503020204020204" pitchFamily="34" charset="-122"/>
                <a:ea typeface="微软雅黑" panose="020B0503020204020204" pitchFamily="34" charset="-122"/>
                <a:sym typeface="+mn-ea"/>
              </a:rPr>
              <a:t>浓度差来平衡外正内负的电位差，</a:t>
            </a:r>
            <a:r>
              <a:rPr lang="en-US" altLang="zh-CN" sz="2800" b="1">
                <a:solidFill>
                  <a:srgbClr val="FF0000"/>
                </a:solidFill>
                <a:latin typeface="微软雅黑" panose="020B0503020204020204" pitchFamily="34" charset="-122"/>
                <a:ea typeface="微软雅黑" panose="020B0503020204020204" pitchFamily="34" charset="-122"/>
                <a:sym typeface="+mn-ea"/>
              </a:rPr>
              <a:t>K</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a:t>
            </a:r>
            <a:r>
              <a:rPr lang="zh-CN" altLang="en-US" sz="2800" b="1">
                <a:solidFill>
                  <a:srgbClr val="FF0000"/>
                </a:solidFill>
                <a:latin typeface="微软雅黑" panose="020B0503020204020204" pitchFamily="34" charset="-122"/>
                <a:ea typeface="微软雅黑" panose="020B0503020204020204" pitchFamily="34" charset="-122"/>
                <a:sym typeface="+mn-ea"/>
              </a:rPr>
              <a:t>的浓度差由钠钾泵通过主动运输完成的。</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6" name="文本框 4"/>
          <p:cNvSpPr txBox="1"/>
          <p:nvPr/>
        </p:nvSpPr>
        <p:spPr>
          <a:xfrm>
            <a:off x="6167424" y="1084379"/>
            <a:ext cx="3604862" cy="521970"/>
          </a:xfrm>
          <a:prstGeom prst="rect">
            <a:avLst/>
          </a:prstGeom>
          <a:noFill/>
        </p:spPr>
        <p:txBody>
          <a:bodyPr wrap="square" rtlCol="0">
            <a:spAutoFit/>
          </a:bodyPr>
          <a:lstStyle/>
          <a:p>
            <a:pPr algn="l"/>
            <a:r>
              <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静息电位的维持</a:t>
            </a:r>
            <a:endPar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13" name="文本框 12"/>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7" name="矩形 16"/>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4" grpId="0"/>
      <p:bldP spid="2" grpId="0"/>
      <p:bldP spid="15"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572087" y="3355366"/>
            <a:ext cx="5039544" cy="953135"/>
          </a:xfrm>
          <a:prstGeom prst="rect">
            <a:avLst/>
          </a:prstGeom>
          <a:noFill/>
        </p:spPr>
        <p:txBody>
          <a:bodyPr wrap="square" rtlCol="0">
            <a:spAutoFit/>
          </a:bodyPr>
          <a:lstStyle/>
          <a:p>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①动作电位是瞬时变化的电位</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即</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暂时性的电位变化</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6607001" y="4683967"/>
            <a:ext cx="4766587" cy="1038860"/>
          </a:xfrm>
          <a:prstGeom prst="rect">
            <a:avLst/>
          </a:prstGeom>
          <a:noFill/>
        </p:spPr>
        <p:txBody>
          <a:bodyPr wrap="square" rtlCol="0">
            <a:spAutoFit/>
          </a:bodyPr>
          <a:lstStyle/>
          <a:p>
            <a:pPr>
              <a:lnSpc>
                <a:spcPct val="110000"/>
              </a:lnSpc>
            </a:pPr>
            <a:r>
              <a:rPr lang="zh-CN" sz="2800" b="1">
                <a:solidFill>
                  <a:schemeClr val="tx1"/>
                </a:solidFill>
                <a:latin typeface="微软雅黑" panose="020B0503020204020204" pitchFamily="34" charset="-122"/>
                <a:ea typeface="微软雅黑" panose="020B0503020204020204" pitchFamily="34" charset="-122"/>
              </a:rPr>
              <a:t>②</a:t>
            </a:r>
            <a:r>
              <a:rPr lang="zh-CN" altLang="en-US" sz="2800" b="1">
                <a:solidFill>
                  <a:schemeClr val="tx1"/>
                </a:solidFill>
                <a:latin typeface="微软雅黑" panose="020B0503020204020204" pitchFamily="34" charset="-122"/>
                <a:ea typeface="微软雅黑" panose="020B0503020204020204" pitchFamily="34" charset="-122"/>
              </a:rPr>
              <a:t>动作电位的形成包括</a:t>
            </a:r>
            <a:r>
              <a:rPr lang="zh-CN" altLang="en-US" sz="2800" b="1">
                <a:solidFill>
                  <a:srgbClr val="FF0000"/>
                </a:solidFill>
                <a:latin typeface="微软雅黑" panose="020B0503020204020204" pitchFamily="34" charset="-122"/>
                <a:ea typeface="微软雅黑" panose="020B0503020204020204" pitchFamily="34" charset="-122"/>
              </a:rPr>
              <a:t>上升支</a:t>
            </a:r>
            <a:r>
              <a:rPr lang="en-US" altLang="zh-CN" sz="2800" b="1">
                <a:solidFill>
                  <a:schemeClr val="tx1"/>
                </a:solidFill>
                <a:latin typeface="微软雅黑" panose="020B0503020204020204" pitchFamily="34" charset="-122"/>
                <a:ea typeface="微软雅黑" panose="020B0503020204020204" pitchFamily="34" charset="-122"/>
              </a:rPr>
              <a:t>(a~c)</a:t>
            </a:r>
            <a:r>
              <a:rPr lang="zh-CN" altLang="en-US" sz="2800" b="1">
                <a:solidFill>
                  <a:schemeClr val="tx1"/>
                </a:solidFill>
                <a:latin typeface="微软雅黑" panose="020B0503020204020204" pitchFamily="34" charset="-122"/>
                <a:ea typeface="微软雅黑" panose="020B0503020204020204" pitchFamily="34" charset="-122"/>
              </a:rPr>
              <a:t>和</a:t>
            </a:r>
            <a:r>
              <a:rPr lang="zh-CN" altLang="en-US" sz="2800" b="1">
                <a:solidFill>
                  <a:srgbClr val="FF0000"/>
                </a:solidFill>
                <a:latin typeface="微软雅黑" panose="020B0503020204020204" pitchFamily="34" charset="-122"/>
                <a:ea typeface="微软雅黑" panose="020B0503020204020204" pitchFamily="34" charset="-122"/>
              </a:rPr>
              <a:t>下降支</a:t>
            </a:r>
            <a:r>
              <a:rPr lang="en-US" altLang="zh-CN" sz="2800" b="1">
                <a:solidFill>
                  <a:schemeClr val="tx1"/>
                </a:solidFill>
                <a:latin typeface="微软雅黑" panose="020B0503020204020204" pitchFamily="34" charset="-122"/>
                <a:ea typeface="微软雅黑" panose="020B0503020204020204" pitchFamily="34" charset="-122"/>
              </a:rPr>
              <a:t>(c~e)</a:t>
            </a:r>
            <a:endParaRPr lang="en-US" altLang="zh-CN" sz="2800" b="1">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47148" y="1496055"/>
            <a:ext cx="4955163" cy="5221266"/>
          </a:xfrm>
          <a:prstGeom prst="rect">
            <a:avLst/>
          </a:prstGeom>
        </p:spPr>
      </p:pic>
      <p:sp>
        <p:nvSpPr>
          <p:cNvPr id="4" name="文本框 3"/>
          <p:cNvSpPr txBox="1"/>
          <p:nvPr/>
        </p:nvSpPr>
        <p:spPr>
          <a:xfrm>
            <a:off x="5802095" y="1883347"/>
            <a:ext cx="5921257" cy="1383665"/>
          </a:xfrm>
          <a:prstGeom prst="rect">
            <a:avLst/>
          </a:prstGeom>
          <a:noFill/>
        </p:spPr>
        <p:txBody>
          <a:bodyPr wrap="square" rtlCol="0">
            <a:spAutoFit/>
          </a:bodyPr>
          <a:lstStyle/>
          <a:p>
            <a:r>
              <a:rPr lang="zh-CN" altLang="en-US" sz="2800" b="1">
                <a:solidFill>
                  <a:schemeClr val="tx1"/>
                </a:solidFill>
                <a:latin typeface="微软雅黑" panose="020B0503020204020204" pitchFamily="34" charset="-122"/>
                <a:ea typeface="微软雅黑" panose="020B0503020204020204" pitchFamily="34" charset="-122"/>
              </a:rPr>
              <a:t>受刺激时，神经细胞膜电位发生快速反转，形成</a:t>
            </a:r>
            <a:r>
              <a:rPr lang="zh-CN" altLang="en-US" sz="2800" b="1">
                <a:solidFill>
                  <a:srgbClr val="FF0000"/>
                </a:solidFill>
                <a:latin typeface="微软雅黑" panose="020B0503020204020204" pitchFamily="34" charset="-122"/>
                <a:ea typeface="微软雅黑" panose="020B0503020204020204" pitchFamily="34" charset="-122"/>
              </a:rPr>
              <a:t>外负内正</a:t>
            </a:r>
            <a:r>
              <a:rPr lang="zh-CN" altLang="en-US" sz="2800" b="1">
                <a:solidFill>
                  <a:schemeClr val="tx1"/>
                </a:solidFill>
                <a:latin typeface="微软雅黑" panose="020B0503020204020204" pitchFamily="34" charset="-122"/>
                <a:ea typeface="微软雅黑" panose="020B0503020204020204" pitchFamily="34" charset="-122"/>
              </a:rPr>
              <a:t>的电位，之后又快</a:t>
            </a:r>
            <a:r>
              <a:rPr lang="zh-CN" altLang="en-US" sz="2800" b="1">
                <a:solidFill>
                  <a:srgbClr val="FF0000"/>
                </a:solidFill>
                <a:latin typeface="微软雅黑" panose="020B0503020204020204" pitchFamily="34" charset="-122"/>
                <a:ea typeface="微软雅黑" panose="020B0503020204020204" pitchFamily="34" charset="-122"/>
              </a:rPr>
              <a:t>速恢复为外正内负</a:t>
            </a:r>
            <a:r>
              <a:rPr lang="zh-CN" altLang="en-US" sz="2800" b="1">
                <a:solidFill>
                  <a:schemeClr val="tx1"/>
                </a:solidFill>
                <a:latin typeface="微软雅黑" panose="020B0503020204020204" pitchFamily="34" charset="-122"/>
                <a:ea typeface="微软雅黑" panose="020B0503020204020204" pitchFamily="34" charset="-122"/>
              </a:rPr>
              <a:t>的静息状态。</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 name="文本框 4"/>
          <p:cNvSpPr txBox="1"/>
          <p:nvPr/>
        </p:nvSpPr>
        <p:spPr>
          <a:xfrm>
            <a:off x="6167424" y="1084379"/>
            <a:ext cx="3604862" cy="521970"/>
          </a:xfrm>
          <a:prstGeom prst="rect">
            <a:avLst/>
          </a:prstGeom>
          <a:noFill/>
        </p:spPr>
        <p:txBody>
          <a:bodyPr wrap="square" rtlCol="0">
            <a:spAutoFit/>
          </a:bodyPr>
          <a:lstStyle/>
          <a:p>
            <a:pPr algn="l"/>
            <a:r>
              <a:rPr lang="en-US"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动作电位的形成</a:t>
            </a:r>
            <a:endPar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9" name="文本框 8"/>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6" name="矩形 15"/>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43324" y="3614386"/>
            <a:ext cx="3381384" cy="3188380"/>
          </a:xfrm>
          <a:prstGeom prst="rect">
            <a:avLst/>
          </a:prstGeom>
        </p:spPr>
      </p:pic>
      <p:sp>
        <p:nvSpPr>
          <p:cNvPr id="6" name="文本框 5"/>
          <p:cNvSpPr txBox="1"/>
          <p:nvPr/>
        </p:nvSpPr>
        <p:spPr>
          <a:xfrm>
            <a:off x="4872132" y="1628917"/>
            <a:ext cx="3567481" cy="521970"/>
          </a:xfrm>
          <a:prstGeom prst="rect">
            <a:avLst/>
          </a:prstGeom>
          <a:noFill/>
        </p:spPr>
        <p:txBody>
          <a:bodyPr wrap="square" rtlCol="0">
            <a:spAutoFit/>
          </a:bodyPr>
          <a:lstStyle/>
          <a:p>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上升支</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(a-c</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段</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a:t>
            </a:r>
            <a:endPar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26" name="文本框 25"/>
          <p:cNvSpPr txBox="1"/>
          <p:nvPr/>
        </p:nvSpPr>
        <p:spPr>
          <a:xfrm>
            <a:off x="6129619" y="3920551"/>
            <a:ext cx="326671" cy="372745"/>
          </a:xfrm>
          <a:prstGeom prst="rect">
            <a:avLst/>
          </a:prstGeom>
          <a:noFill/>
        </p:spPr>
        <p:txBody>
          <a:bodyPr wrap="square" rtlCol="0">
            <a:spAutoFit/>
          </a:bodyPr>
          <a:lstStyle/>
          <a:p>
            <a:pPr algn="ctr"/>
            <a:r>
              <a:rPr lang="en-US" altLang="zh-CN" sz="1830" b="1">
                <a:solidFill>
                  <a:schemeClr val="tx1"/>
                </a:solidFill>
                <a:latin typeface="微软雅黑" panose="020B0503020204020204" pitchFamily="34" charset="-122"/>
                <a:ea typeface="微软雅黑" panose="020B0503020204020204" pitchFamily="34" charset="-122"/>
              </a:rPr>
              <a:t>↓</a:t>
            </a:r>
            <a:endParaRPr lang="en-US" altLang="zh-CN" sz="1830" b="1">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96DAC541-7B7A-43D3-8B79-37D633B846F1}">
                <asvg:svgBlip xmlns:asvg="http://schemas.microsoft.com/office/drawing/2016/SVG/main" r:embed="rId4"/>
              </a:ext>
            </a:extLst>
          </a:blip>
          <a:srcRect t="6822" r="3143" b="5264"/>
          <a:stretch>
            <a:fillRect/>
          </a:stretch>
        </p:blipFill>
        <p:spPr>
          <a:xfrm>
            <a:off x="192500" y="1575310"/>
            <a:ext cx="3823264" cy="2071741"/>
          </a:xfrm>
          <a:prstGeom prst="rect">
            <a:avLst/>
          </a:prstGeom>
        </p:spPr>
      </p:pic>
      <p:pic>
        <p:nvPicPr>
          <p:cNvPr id="32" name="图片 31"/>
          <p:cNvPicPr>
            <a:picLocks noChangeAspect="1"/>
          </p:cNvPicPr>
          <p:nvPr/>
        </p:nvPicPr>
        <p:blipFill>
          <a:blip r:embed="rId5"/>
          <a:stretch>
            <a:fillRect/>
          </a:stretch>
        </p:blipFill>
        <p:spPr>
          <a:xfrm>
            <a:off x="6074097" y="2081145"/>
            <a:ext cx="5915834" cy="4627023"/>
          </a:xfrm>
          <a:prstGeom prst="rect">
            <a:avLst/>
          </a:prstGeom>
        </p:spPr>
      </p:pic>
      <p:sp>
        <p:nvSpPr>
          <p:cNvPr id="7" name="文本框 4"/>
          <p:cNvSpPr txBox="1"/>
          <p:nvPr/>
        </p:nvSpPr>
        <p:spPr>
          <a:xfrm>
            <a:off x="6167424" y="1084379"/>
            <a:ext cx="3604862" cy="521970"/>
          </a:xfrm>
          <a:prstGeom prst="rect">
            <a:avLst/>
          </a:prstGeom>
          <a:noFill/>
        </p:spPr>
        <p:txBody>
          <a:bodyPr wrap="square" rtlCol="0">
            <a:spAutoFit/>
          </a:bodyPr>
          <a:lstStyle/>
          <a:p>
            <a:pPr algn="l"/>
            <a:r>
              <a:rPr lang="en-US"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动作电位的形成</a:t>
            </a:r>
            <a:endPar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9" name="文本框 8"/>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6" name="矩形 15"/>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11568" y="1789734"/>
            <a:ext cx="4392752" cy="4628293"/>
          </a:xfrm>
          <a:prstGeom prst="rect">
            <a:avLst/>
          </a:prstGeom>
        </p:spPr>
      </p:pic>
      <p:sp>
        <p:nvSpPr>
          <p:cNvPr id="6" name="文本框 5"/>
          <p:cNvSpPr txBox="1"/>
          <p:nvPr/>
        </p:nvSpPr>
        <p:spPr>
          <a:xfrm>
            <a:off x="6822170" y="1718360"/>
            <a:ext cx="3199942" cy="521970"/>
          </a:xfrm>
          <a:prstGeom prst="rect">
            <a:avLst/>
          </a:prstGeom>
          <a:noFill/>
        </p:spPr>
        <p:txBody>
          <a:bodyPr wrap="square" rtlCol="0">
            <a:spAutoFit/>
          </a:bodyPr>
          <a:lstStyle/>
          <a:p>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下升支</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(c-e</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段</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a:t>
            </a:r>
            <a:endPar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17" name="图片 16"/>
          <p:cNvPicPr>
            <a:picLocks noChangeAspect="1"/>
          </p:cNvPicPr>
          <p:nvPr/>
        </p:nvPicPr>
        <p:blipFill>
          <a:blip r:embed="rId3"/>
          <a:stretch>
            <a:fillRect/>
          </a:stretch>
        </p:blipFill>
        <p:spPr>
          <a:xfrm>
            <a:off x="5447877" y="2224915"/>
            <a:ext cx="6585242" cy="3865830"/>
          </a:xfrm>
          <a:prstGeom prst="rect">
            <a:avLst/>
          </a:prstGeom>
        </p:spPr>
      </p:pic>
      <p:sp>
        <p:nvSpPr>
          <p:cNvPr id="8" name="文本框 4"/>
          <p:cNvSpPr txBox="1"/>
          <p:nvPr/>
        </p:nvSpPr>
        <p:spPr>
          <a:xfrm>
            <a:off x="6167424" y="1084379"/>
            <a:ext cx="3604862" cy="521970"/>
          </a:xfrm>
          <a:prstGeom prst="rect">
            <a:avLst/>
          </a:prstGeom>
          <a:noFill/>
        </p:spPr>
        <p:txBody>
          <a:bodyPr wrap="square" rtlCol="0">
            <a:spAutoFit/>
          </a:bodyPr>
          <a:lstStyle/>
          <a:p>
            <a:pPr algn="l"/>
            <a:r>
              <a:rPr lang="en-US"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动作电位的形成</a:t>
            </a:r>
            <a:endPar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10" name="文本框 9"/>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6" name="矩形 15"/>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69031" y="1745292"/>
            <a:ext cx="4599723" cy="4846692"/>
          </a:xfrm>
          <a:prstGeom prst="rect">
            <a:avLst/>
          </a:prstGeom>
        </p:spPr>
      </p:pic>
      <p:sp>
        <p:nvSpPr>
          <p:cNvPr id="7" name="文本框 6"/>
          <p:cNvSpPr txBox="1"/>
          <p:nvPr/>
        </p:nvSpPr>
        <p:spPr>
          <a:xfrm>
            <a:off x="6428627" y="2708044"/>
            <a:ext cx="3821395" cy="521970"/>
          </a:xfrm>
          <a:prstGeom prst="rect">
            <a:avLst/>
          </a:prstGeom>
          <a:noFill/>
        </p:spPr>
        <p:txBody>
          <a:bodyPr wrap="square" rtlCol="0">
            <a:spAutoFit/>
          </a:bodyPr>
          <a:lstStyle/>
          <a:p>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e-f</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段</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文本框 31"/>
          <p:cNvSpPr txBox="1"/>
          <p:nvPr/>
        </p:nvSpPr>
        <p:spPr>
          <a:xfrm>
            <a:off x="6003322" y="3123192"/>
            <a:ext cx="5748596" cy="2158365"/>
          </a:xfrm>
          <a:prstGeom prst="rect">
            <a:avLst/>
          </a:prstGeom>
          <a:noFill/>
        </p:spPr>
        <p:txBody>
          <a:bodyPr wrap="square" rtlCol="0">
            <a:spAutoFit/>
          </a:bodyPr>
          <a:lstStyle/>
          <a:p>
            <a:pPr algn="l">
              <a:lnSpc>
                <a:spcPct val="120000"/>
              </a:lnSpc>
            </a:pPr>
            <a:r>
              <a:rPr 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a:t>
            </a:r>
            <a:r>
              <a:rPr lang="en-US" sz="2800" b="1" baseline="30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en-US" sz="2800" b="1" baseline="30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泵</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20000"/>
              </a:lnSpc>
            </a:pP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a-c</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阶段内流的Ｎ</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800" b="1" baseline="30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泵出，</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20000"/>
              </a:lnSpc>
            </a:pP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c-e</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阶段外流的</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800" b="1" baseline="30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泵入 。</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20000"/>
              </a:lnSpc>
            </a:pP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准备接受下一次动作电位的产生。</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4"/>
          <p:cNvSpPr txBox="1"/>
          <p:nvPr/>
        </p:nvSpPr>
        <p:spPr>
          <a:xfrm>
            <a:off x="6167424" y="1084379"/>
            <a:ext cx="3604862" cy="521970"/>
          </a:xfrm>
          <a:prstGeom prst="rect">
            <a:avLst/>
          </a:prstGeom>
          <a:noFill/>
        </p:spPr>
        <p:txBody>
          <a:bodyPr wrap="square" rtlCol="0">
            <a:spAutoFit/>
          </a:bodyPr>
          <a:lstStyle/>
          <a:p>
            <a:pPr algn="l"/>
            <a:r>
              <a:rPr lang="en-US"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动作电位的形成</a:t>
            </a:r>
            <a:endPar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9" name="文本框 8"/>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6" name="矩形 15"/>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96DAC541-7B7A-43D3-8B79-37D633B846F1}">
                <asvg:svgBlip xmlns:asvg="http://schemas.microsoft.com/office/drawing/2016/SVG/main" r:embed="rId2"/>
              </a:ext>
            </a:extLst>
          </a:blip>
          <a:srcRect r="2209"/>
          <a:stretch>
            <a:fillRect/>
          </a:stretch>
        </p:blipFill>
        <p:spPr>
          <a:xfrm>
            <a:off x="1123918" y="1769417"/>
            <a:ext cx="5771081" cy="4988271"/>
          </a:xfrm>
          <a:prstGeom prst="rect">
            <a:avLst/>
          </a:prstGeom>
        </p:spPr>
      </p:pic>
      <p:sp>
        <p:nvSpPr>
          <p:cNvPr id="7" name="文本框 6"/>
          <p:cNvSpPr txBox="1"/>
          <p:nvPr/>
        </p:nvSpPr>
        <p:spPr>
          <a:xfrm>
            <a:off x="7253845" y="2617269"/>
            <a:ext cx="4479665" cy="521970"/>
          </a:xfrm>
          <a:prstGeom prst="rect">
            <a:avLst/>
          </a:prstGeom>
          <a:noFill/>
        </p:spPr>
        <p:txBody>
          <a:bodyPr wrap="square" rtlCol="0">
            <a:spAutoFit/>
          </a:bodyPr>
          <a:lstStyle/>
          <a:p>
            <a:r>
              <a:rPr lang="zh-CN" altLang="en-US" sz="2800" b="1">
                <a:solidFill>
                  <a:srgbClr val="FF0000"/>
                </a:solidFill>
                <a:latin typeface="微软雅黑" panose="020B0503020204020204" pitchFamily="34" charset="-122"/>
                <a:ea typeface="微软雅黑" panose="020B0503020204020204" pitchFamily="34" charset="-122"/>
              </a:rPr>
              <a:t>总结：</a:t>
            </a:r>
            <a:r>
              <a:rPr lang="zh-CN" altLang="en-US" sz="2800" b="1">
                <a:solidFill>
                  <a:schemeClr val="tx1"/>
                </a:solidFill>
                <a:latin typeface="微软雅黑" panose="020B0503020204020204" pitchFamily="34" charset="-122"/>
                <a:ea typeface="微软雅黑" panose="020B0503020204020204" pitchFamily="34" charset="-122"/>
              </a:rPr>
              <a:t>动作电位的形成过程</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716975" y="3385136"/>
            <a:ext cx="4378083" cy="607695"/>
          </a:xfrm>
          <a:prstGeom prst="rect">
            <a:avLst/>
          </a:prstGeom>
          <a:noFill/>
        </p:spPr>
        <p:txBody>
          <a:bodyPr wrap="square" rtlCol="0">
            <a:spAutoFit/>
          </a:bodyPr>
          <a:lstStyle/>
          <a:p>
            <a:pPr algn="l">
              <a:lnSpc>
                <a:spcPct val="120000"/>
              </a:lnSpc>
            </a:pP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a-c:</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a:t>
            </a:r>
            <a:r>
              <a:rPr lang="en-US" altLang="zh-CN" sz="2800" b="1" baseline="30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内流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协助扩散</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716975" y="3900290"/>
            <a:ext cx="4378083" cy="607695"/>
          </a:xfrm>
          <a:prstGeom prst="rect">
            <a:avLst/>
          </a:prstGeom>
          <a:noFill/>
        </p:spPr>
        <p:txBody>
          <a:bodyPr wrap="square" rtlCol="0">
            <a:spAutoFit/>
          </a:bodyPr>
          <a:lstStyle/>
          <a:p>
            <a:pPr algn="l">
              <a:lnSpc>
                <a:spcPct val="120000"/>
              </a:lnSpc>
            </a:pP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c-e:</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800" b="1" baseline="30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外流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协助扩散</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716975" y="4437210"/>
            <a:ext cx="4378083" cy="1124585"/>
          </a:xfrm>
          <a:prstGeom prst="rect">
            <a:avLst/>
          </a:prstGeom>
          <a:noFill/>
        </p:spPr>
        <p:txBody>
          <a:bodyPr wrap="square" rtlCol="0">
            <a:spAutoFit/>
          </a:bodyPr>
          <a:lstStyle/>
          <a:p>
            <a:pPr algn="l">
              <a:lnSpc>
                <a:spcPct val="120000"/>
              </a:lnSpc>
            </a:pP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e-f:</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泵出</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a:t>
            </a:r>
            <a:r>
              <a:rPr lang="en-US" altLang="zh-CN" sz="2800" b="1" baseline="30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，泵入</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800" b="1" baseline="30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主动运输</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6167424" y="1084379"/>
            <a:ext cx="3604862" cy="521970"/>
          </a:xfrm>
          <a:prstGeom prst="rect">
            <a:avLst/>
          </a:prstGeom>
          <a:noFill/>
        </p:spPr>
        <p:txBody>
          <a:bodyPr wrap="square" rtlCol="0">
            <a:spAutoFit/>
          </a:bodyPr>
          <a:lstStyle/>
          <a:p>
            <a:pPr algn="l"/>
            <a:r>
              <a:rPr lang="en-US"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动作电位的形成</a:t>
            </a:r>
            <a:endPar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9" name="文本框 8"/>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6" name="矩形 15"/>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14" y="1053905"/>
            <a:ext cx="4524172" cy="551180"/>
          </a:xfrm>
          <a:prstGeom prst="rect">
            <a:avLst/>
          </a:prstGeom>
        </p:spPr>
        <p:txBody>
          <a:bodyPr wrap="square" lIns="121875" tIns="60936" rIns="121875" bIns="60936">
            <a:spAutoFit/>
          </a:bodyPr>
          <a:lstStyle/>
          <a:p>
            <a:pPr algn="just" fontAlgn="auto">
              <a:lnSpc>
                <a:spcPct val="100000"/>
              </a:lnSpc>
              <a:spcAft>
                <a:spcPct val="0"/>
              </a:spcAft>
              <a:tabLst>
                <a:tab pos="2430780" algn="l"/>
              </a:tabLst>
            </a:pPr>
            <a:r>
              <a:rPr 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传导过程（右图）</a:t>
            </a:r>
            <a:endParaRPr lang="zh-CN" altLang="zh-CN" sz="2800" b="1" kern="10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32223" y="2315411"/>
            <a:ext cx="5255611" cy="551180"/>
          </a:xfrm>
          <a:prstGeom prst="rect">
            <a:avLst/>
          </a:prstGeom>
        </p:spPr>
        <p:txBody>
          <a:bodyPr wrap="square" lIns="121875" tIns="60936" rIns="121875" bIns="60936">
            <a:spAutoFit/>
          </a:bodyPr>
          <a:lstStyle/>
          <a:p>
            <a:pPr lvl="0" algn="just">
              <a:spcAft>
                <a:spcPct val="0"/>
              </a:spcAft>
              <a:buClrTx/>
              <a:buSzTx/>
              <a:buFontTx/>
              <a:tabLst>
                <a:tab pos="2430780" algn="l"/>
              </a:tabLst>
            </a:pPr>
            <a:r>
              <a:rPr 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（2）传导特点：</a:t>
            </a:r>
            <a:r>
              <a:rPr lang="zh-CN" sz="2800" b="1" u="sng" kern="1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u="sng" kern="1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2784662" y="2276991"/>
            <a:ext cx="2316480" cy="539750"/>
          </a:xfrm>
          <a:prstGeom prst="rect">
            <a:avLst/>
          </a:prstGeom>
        </p:spPr>
        <p:txBody>
          <a:bodyPr wrap="none">
            <a:spAutoFit/>
          </a:bodyPr>
          <a:lstStyle/>
          <a:p>
            <a:pPr>
              <a:lnSpc>
                <a:spcPts val="35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可以双向传导</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11166548" y="1056187"/>
            <a:ext cx="894080" cy="737235"/>
          </a:xfrm>
          <a:prstGeom prst="rect">
            <a:avLst/>
          </a:prstGeom>
        </p:spPr>
        <p:txBody>
          <a:bodyPr wrap="none">
            <a:spAutoFit/>
          </a:bodyPr>
          <a:lstStyle/>
          <a:p>
            <a:pPr>
              <a:lnSpc>
                <a:spcPct val="150000"/>
              </a:lnSpc>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rPr>
              <a:t>外流</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12" name="矩形 11"/>
          <p:cNvSpPr/>
          <p:nvPr/>
        </p:nvSpPr>
        <p:spPr>
          <a:xfrm>
            <a:off x="7948432" y="1411271"/>
            <a:ext cx="436799" cy="737235"/>
          </a:xfrm>
          <a:prstGeom prst="rect">
            <a:avLst/>
          </a:prstGeom>
        </p:spPr>
        <p:txBody>
          <a:bodyPr wrap="squar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正</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3" name="矩形 12"/>
          <p:cNvSpPr/>
          <p:nvPr/>
        </p:nvSpPr>
        <p:spPr>
          <a:xfrm>
            <a:off x="8662899" y="1411528"/>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负</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4" name="矩形 13"/>
          <p:cNvSpPr/>
          <p:nvPr/>
        </p:nvSpPr>
        <p:spPr>
          <a:xfrm>
            <a:off x="10985328" y="3297232"/>
            <a:ext cx="8940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内流</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5" name="矩形 14"/>
          <p:cNvSpPr/>
          <p:nvPr/>
        </p:nvSpPr>
        <p:spPr>
          <a:xfrm>
            <a:off x="9472319" y="3625462"/>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正</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6" name="矩形 15"/>
          <p:cNvSpPr/>
          <p:nvPr/>
        </p:nvSpPr>
        <p:spPr>
          <a:xfrm>
            <a:off x="10026185" y="3625462"/>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负</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7" name="矩形 16"/>
          <p:cNvSpPr/>
          <p:nvPr/>
        </p:nvSpPr>
        <p:spPr>
          <a:xfrm>
            <a:off x="9155816" y="4097109"/>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负</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8" name="矩形 17"/>
          <p:cNvSpPr/>
          <p:nvPr/>
        </p:nvSpPr>
        <p:spPr>
          <a:xfrm>
            <a:off x="9812532" y="4097109"/>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正</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9" name="矩形 18"/>
          <p:cNvSpPr/>
          <p:nvPr/>
        </p:nvSpPr>
        <p:spPr>
          <a:xfrm>
            <a:off x="11285607" y="3810465"/>
            <a:ext cx="894080" cy="138366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局部</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电流</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00" name="文本框 99"/>
          <p:cNvSpPr txBox="1"/>
          <p:nvPr/>
        </p:nvSpPr>
        <p:spPr>
          <a:xfrm>
            <a:off x="409358" y="2997280"/>
            <a:ext cx="5079059" cy="1814830"/>
          </a:xfrm>
          <a:prstGeom prst="rect">
            <a:avLst/>
          </a:prstGeom>
          <a:noFill/>
          <a:ln w="9525">
            <a:noFill/>
          </a:ln>
        </p:spPr>
        <p:txBody>
          <a:bodyPr>
            <a:spAutoFit/>
          </a:bodyPr>
          <a:lstStyle/>
          <a:p>
            <a:pPr indent="0"/>
            <a:r>
              <a:rPr 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①</a:t>
            </a:r>
            <a:r>
              <a:rPr 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膜内的局部电流传导方向</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兴奋部位到未兴奋部位</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②</a:t>
            </a:r>
            <a:r>
              <a:rPr 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膜外的局部电流传导方向</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未兴奋部位到兴奋部位</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4" name="文本框 3"/>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兴奋在神经纤维上的传导</a:t>
            </a:r>
            <a:endParaRPr lang="zh-CN" altLang="en-US" sz="2800"/>
          </a:p>
        </p:txBody>
      </p:sp>
      <p:pic>
        <p:nvPicPr>
          <p:cNvPr id="7" name="图片 6"/>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99229" y="0"/>
            <a:ext cx="7134174" cy="6803400"/>
          </a:xfrm>
          <a:prstGeom prst="rect">
            <a:avLst/>
          </a:prstGeom>
        </p:spPr>
      </p:pic>
      <p:sp>
        <p:nvSpPr>
          <p:cNvPr id="5" name="文本框 4"/>
          <p:cNvSpPr txBox="1"/>
          <p:nvPr/>
        </p:nvSpPr>
        <p:spPr>
          <a:xfrm>
            <a:off x="436341" y="5156515"/>
            <a:ext cx="3913415" cy="953135"/>
          </a:xfrm>
          <a:prstGeom prst="rect">
            <a:avLst/>
          </a:prstGeom>
          <a:noFill/>
        </p:spPr>
        <p:txBody>
          <a:bodyPr wrap="square" rtlCol="0">
            <a:spAutoFit/>
          </a:bodyPr>
          <a:lstStyle/>
          <a:p>
            <a:pPr algn="l"/>
            <a:r>
              <a:rPr lang="zh-CN" sz="2800" b="1" smtClean="0">
                <a:solidFill>
                  <a:srgbClr val="FF0000"/>
                </a:solidFill>
                <a:latin typeface="楷体" panose="02010609060101010101" pitchFamily="49" charset="-122"/>
                <a:ea typeface="楷体" panose="02010609060101010101" pitchFamily="49" charset="-122"/>
                <a:cs typeface="微软雅黑" panose="020B0503020204020204" pitchFamily="34" charset="-122"/>
              </a:rPr>
              <a:t>兴奋的传导方向与膜内的局部电流的方向相同</a:t>
            </a:r>
            <a:endParaRPr lang="zh-CN" sz="2800" b="1" smtClean="0">
              <a:solidFill>
                <a:srgbClr val="FF0000"/>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pic>
        <p:nvPicPr>
          <p:cNvPr id="7" name="图片 6"/>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99229" y="45077"/>
            <a:ext cx="7134174" cy="6803400"/>
          </a:xfrm>
          <a:prstGeom prst="rect">
            <a:avLst/>
          </a:prstGeom>
        </p:spPr>
      </p:pic>
      <p:sp>
        <p:nvSpPr>
          <p:cNvPr id="11" name="矩形 10"/>
          <p:cNvSpPr/>
          <p:nvPr/>
        </p:nvSpPr>
        <p:spPr>
          <a:xfrm>
            <a:off x="11166548" y="1127929"/>
            <a:ext cx="894080" cy="737235"/>
          </a:xfrm>
          <a:prstGeom prst="rect">
            <a:avLst/>
          </a:prstGeom>
        </p:spPr>
        <p:txBody>
          <a:bodyPr wrap="none">
            <a:spAutoFit/>
          </a:bodyPr>
          <a:lstStyle/>
          <a:p>
            <a:pPr>
              <a:lnSpc>
                <a:spcPct val="150000"/>
              </a:lnSpc>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rPr>
              <a:t>外流</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12" name="矩形 11"/>
          <p:cNvSpPr/>
          <p:nvPr/>
        </p:nvSpPr>
        <p:spPr>
          <a:xfrm>
            <a:off x="7948432" y="1483012"/>
            <a:ext cx="436799" cy="737235"/>
          </a:xfrm>
          <a:prstGeom prst="rect">
            <a:avLst/>
          </a:prstGeom>
        </p:spPr>
        <p:txBody>
          <a:bodyPr wrap="squar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正</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3" name="矩形 12"/>
          <p:cNvSpPr/>
          <p:nvPr/>
        </p:nvSpPr>
        <p:spPr>
          <a:xfrm>
            <a:off x="8662899" y="1483269"/>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负</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4" name="矩形 13"/>
          <p:cNvSpPr/>
          <p:nvPr/>
        </p:nvSpPr>
        <p:spPr>
          <a:xfrm>
            <a:off x="10985328" y="3368974"/>
            <a:ext cx="8940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内流</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5" name="矩形 14"/>
          <p:cNvSpPr/>
          <p:nvPr/>
        </p:nvSpPr>
        <p:spPr>
          <a:xfrm>
            <a:off x="9472319" y="3697203"/>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正</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6" name="矩形 15"/>
          <p:cNvSpPr/>
          <p:nvPr/>
        </p:nvSpPr>
        <p:spPr>
          <a:xfrm>
            <a:off x="10026185" y="3697203"/>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负</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7" name="矩形 16"/>
          <p:cNvSpPr/>
          <p:nvPr/>
        </p:nvSpPr>
        <p:spPr>
          <a:xfrm>
            <a:off x="9155816" y="4168851"/>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负</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8" name="矩形 17"/>
          <p:cNvSpPr/>
          <p:nvPr/>
        </p:nvSpPr>
        <p:spPr>
          <a:xfrm>
            <a:off x="9812532" y="4168851"/>
            <a:ext cx="538480" cy="737235"/>
          </a:xfrm>
          <a:prstGeom prst="rect">
            <a:avLst/>
          </a:prstGeom>
        </p:spPr>
        <p:txBody>
          <a:bodyPr wrap="none">
            <a:spAutoFit/>
          </a:bodyPr>
          <a:lstStyle/>
          <a:p>
            <a:pPr lvl="0" algn="l">
              <a:lnSpc>
                <a:spcPct val="15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正</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19" name="矩形 18"/>
          <p:cNvSpPr/>
          <p:nvPr/>
        </p:nvSpPr>
        <p:spPr>
          <a:xfrm>
            <a:off x="11285607" y="4025691"/>
            <a:ext cx="894080" cy="953135"/>
          </a:xfrm>
          <a:prstGeom prst="rect">
            <a:avLst/>
          </a:prstGeom>
        </p:spPr>
        <p:txBody>
          <a:bodyPr wrap="none">
            <a:spAutoFit/>
          </a:bodyPr>
          <a:lstStyle/>
          <a:p>
            <a:pPr lvl="0" algn="l" fontAlgn="auto">
              <a:lnSpc>
                <a:spcPct val="10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局部</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a:p>
            <a:pPr lvl="0" algn="l" fontAlgn="auto">
              <a:lnSpc>
                <a:spcPct val="100000"/>
              </a:lnSpc>
              <a:buClrTx/>
              <a:buSzTx/>
              <a:buFontTx/>
            </a:pPr>
            <a:r>
              <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rPr>
              <a:t>电流</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a:sym typeface="+mn-ea"/>
            </a:endParaRPr>
          </a:p>
        </p:txBody>
      </p:sp>
      <p:sp>
        <p:nvSpPr>
          <p:cNvPr id="3" name="矩形 2"/>
          <p:cNvSpPr/>
          <p:nvPr/>
        </p:nvSpPr>
        <p:spPr>
          <a:xfrm>
            <a:off x="727008" y="3645163"/>
            <a:ext cx="4094480" cy="988695"/>
          </a:xfrm>
          <a:prstGeom prst="rect">
            <a:avLst/>
          </a:prstGeom>
        </p:spPr>
        <p:txBody>
          <a:bodyPr wrap="none">
            <a:spAutoFit/>
          </a:bodyPr>
          <a:lstStyle/>
          <a:p>
            <a:pPr algn="l">
              <a:lnSpc>
                <a:spcPts val="3500"/>
              </a:lnSpc>
            </a:pPr>
            <a:r>
              <a:rPr lang="en-US" altLang="zh-CN" sz="2800" b="1">
                <a:solidFill>
                  <a:srgbClr val="FF0000"/>
                </a:solidFill>
                <a:latin typeface="微软雅黑" panose="020B0503020204020204" pitchFamily="34" charset="-122"/>
                <a:ea typeface="微软雅黑" panose="020B0503020204020204" pitchFamily="34" charset="-122"/>
                <a:sym typeface="+mn-ea"/>
              </a:rPr>
              <a:t>            </a:t>
            </a:r>
            <a:r>
              <a:rPr lang="zh-CN" altLang="en-US" sz="2800" b="1">
                <a:solidFill>
                  <a:srgbClr val="FF0000"/>
                </a:solidFill>
                <a:latin typeface="微软雅黑" panose="020B0503020204020204" pitchFamily="34" charset="-122"/>
                <a:ea typeface="微软雅黑" panose="020B0503020204020204" pitchFamily="34" charset="-122"/>
                <a:sym typeface="+mn-ea"/>
              </a:rPr>
              <a:t>电信号</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a:p>
            <a:pPr algn="l">
              <a:lnSpc>
                <a:spcPts val="3500"/>
              </a:lnSpc>
            </a:pPr>
            <a:r>
              <a:rPr lang="zh-CN" altLang="en-US" sz="2800" b="1">
                <a:solidFill>
                  <a:srgbClr val="FF0000"/>
                </a:solidFill>
                <a:latin typeface="微软雅黑" panose="020B0503020204020204" pitchFamily="34" charset="-122"/>
                <a:ea typeface="微软雅黑" panose="020B0503020204020204" pitchFamily="34" charset="-122"/>
                <a:sym typeface="+mn-ea"/>
              </a:rPr>
              <a:t>（神经冲动、局部电流）</a:t>
            </a:r>
            <a:endParaRPr lang="zh-CN" altLang="en-US"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5" name="矩形 4"/>
          <p:cNvSpPr/>
          <p:nvPr/>
        </p:nvSpPr>
        <p:spPr>
          <a:xfrm>
            <a:off x="432834" y="3518513"/>
            <a:ext cx="5255611" cy="766445"/>
          </a:xfrm>
          <a:prstGeom prst="rect">
            <a:avLst/>
          </a:prstGeom>
        </p:spPr>
        <p:txBody>
          <a:bodyPr wrap="square" lIns="121875" tIns="60936" rIns="121875" bIns="60936">
            <a:spAutoFit/>
          </a:bodyPr>
          <a:lstStyle/>
          <a:p>
            <a:pPr lvl="0" algn="just">
              <a:lnSpc>
                <a:spcPct val="150000"/>
              </a:lnSpc>
              <a:spcAft>
                <a:spcPct val="0"/>
              </a:spcAft>
              <a:tabLst>
                <a:tab pos="2430780" algn="l"/>
              </a:tabLst>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③形式</a:t>
            </a: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u="sng"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23314" y="1053905"/>
            <a:ext cx="4524172" cy="551180"/>
          </a:xfrm>
          <a:prstGeom prst="rect">
            <a:avLst/>
          </a:prstGeom>
        </p:spPr>
        <p:txBody>
          <a:bodyPr wrap="square" lIns="121875" tIns="60936" rIns="121875" bIns="60936">
            <a:spAutoFit/>
          </a:bodyPr>
          <a:lstStyle/>
          <a:p>
            <a:pPr algn="just" fontAlgn="auto">
              <a:lnSpc>
                <a:spcPct val="100000"/>
              </a:lnSpc>
              <a:spcAft>
                <a:spcPct val="0"/>
              </a:spcAft>
              <a:tabLst>
                <a:tab pos="2430780" algn="l"/>
              </a:tabLst>
            </a:pPr>
            <a:r>
              <a:rPr 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传导过程（右图）</a:t>
            </a:r>
            <a:endParaRPr lang="zh-CN" altLang="zh-CN" sz="2800" b="1" kern="10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32223" y="2315411"/>
            <a:ext cx="5255611" cy="551180"/>
          </a:xfrm>
          <a:prstGeom prst="rect">
            <a:avLst/>
          </a:prstGeom>
        </p:spPr>
        <p:txBody>
          <a:bodyPr wrap="square" lIns="121875" tIns="60936" rIns="121875" bIns="60936">
            <a:spAutoFit/>
          </a:bodyPr>
          <a:lstStyle/>
          <a:p>
            <a:pPr lvl="0" algn="just">
              <a:spcAft>
                <a:spcPct val="0"/>
              </a:spcAft>
              <a:buClrTx/>
              <a:buSzTx/>
              <a:buFontTx/>
              <a:tabLst>
                <a:tab pos="2430780" algn="l"/>
              </a:tabLst>
            </a:pPr>
            <a:r>
              <a:rPr 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（2）传导特点：</a:t>
            </a:r>
            <a:r>
              <a:rPr lang="zh-CN" sz="2800" b="1" u="sng" kern="1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u="sng" kern="1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2784662" y="2276991"/>
            <a:ext cx="2316480" cy="539750"/>
          </a:xfrm>
          <a:prstGeom prst="rect">
            <a:avLst/>
          </a:prstGeom>
        </p:spPr>
        <p:txBody>
          <a:bodyPr wrap="none">
            <a:spAutoFit/>
          </a:bodyPr>
          <a:lstStyle/>
          <a:p>
            <a:pPr>
              <a:lnSpc>
                <a:spcPts val="35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可以双向传导</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兴奋在神经纤维上的传导</a:t>
            </a:r>
            <a:endParaRPr lang="zh-CN" altLang="en-US" sz="2800"/>
          </a:p>
        </p:txBody>
      </p:sp>
      <p:pic>
        <p:nvPicPr>
          <p:cNvPr id="20" name="New picture"/>
          <p:cNvPicPr/>
          <p:nvPr/>
        </p:nvPicPr>
        <p:blipFill>
          <a:blip r:embed="rId2"/>
          <a:stretch>
            <a:fillRect/>
          </a:stretch>
        </p:blipFill>
        <p:spPr>
          <a:xfrm>
            <a:off x="10871268" y="10577141"/>
            <a:ext cx="317441" cy="228558"/>
          </a:xfrm>
          <a:prstGeom prst="cube">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166273" y="29735"/>
            <a:ext cx="3869638" cy="520700"/>
          </a:xfrm>
          <a:prstGeom prst="rect">
            <a:avLst/>
          </a:prstGeom>
          <a:noFill/>
        </p:spPr>
        <p:txBody>
          <a:bodyPr wrap="square" lIns="91404" tIns="45701" rIns="91404" bIns="45701"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新课引入</a:t>
            </a:r>
            <a:endParaRPr lang="zh-CN" altLang="en-US" sz="2800">
              <a:solidFill>
                <a:srgbClr val="FAFAFA"/>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29345" y="5572663"/>
            <a:ext cx="11753646" cy="953135"/>
          </a:xfrm>
          <a:prstGeom prst="rect">
            <a:avLst/>
          </a:prstGeom>
          <a:solidFill>
            <a:schemeClr val="bg1">
              <a:lumMod val="85000"/>
            </a:schemeClr>
          </a:solidFill>
        </p:spPr>
        <p:txBody>
          <a:bodyPr wrap="square" rtlCol="0" anchor="t">
            <a:spAutoFit/>
          </a:bodyPr>
          <a:lstStyle/>
          <a:p>
            <a:r>
              <a:rPr lang="zh-CN" altLang="zh-CN" sz="2800" b="1" smtClean="0">
                <a:latin typeface="微软雅黑" panose="020B0503020204020204" pitchFamily="34" charset="-122"/>
                <a:ea typeface="微软雅黑" panose="020B0503020204020204" pitchFamily="34" charset="-122"/>
                <a:sym typeface="+mn-ea"/>
              </a:rPr>
              <a:t>刺激离体的神经纤维中间任意一点，兴奋沿神经纤维</a:t>
            </a:r>
            <a:r>
              <a:rPr lang="zh-CN" altLang="zh-CN" sz="2800" b="1" smtClean="0">
                <a:solidFill>
                  <a:srgbClr val="FF0000"/>
                </a:solidFill>
                <a:latin typeface="微软雅黑" panose="020B0503020204020204" pitchFamily="34" charset="-122"/>
                <a:ea typeface="微软雅黑" panose="020B0503020204020204" pitchFamily="34" charset="-122"/>
                <a:sym typeface="+mn-ea"/>
              </a:rPr>
              <a:t>双向</a:t>
            </a:r>
            <a:r>
              <a:rPr lang="zh-CN" altLang="zh-CN" sz="2800" b="1" smtClean="0">
                <a:latin typeface="微软雅黑" panose="020B0503020204020204" pitchFamily="34" charset="-122"/>
                <a:ea typeface="微软雅黑" panose="020B0503020204020204" pitchFamily="34" charset="-122"/>
                <a:sym typeface="+mn-ea"/>
              </a:rPr>
              <a:t>传导。在体内的反射活动中，兴奋沿着反射弧</a:t>
            </a:r>
            <a:r>
              <a:rPr lang="zh-CN" altLang="zh-CN" sz="2800" b="1" smtClean="0">
                <a:solidFill>
                  <a:srgbClr val="FF0000"/>
                </a:solidFill>
                <a:latin typeface="微软雅黑" panose="020B0503020204020204" pitchFamily="34" charset="-122"/>
                <a:ea typeface="微软雅黑" panose="020B0503020204020204" pitchFamily="34" charset="-122"/>
                <a:sym typeface="+mn-ea"/>
              </a:rPr>
              <a:t>单向</a:t>
            </a:r>
            <a:r>
              <a:rPr lang="zh-CN" altLang="zh-CN" sz="2800" b="1" smtClean="0">
                <a:latin typeface="微软雅黑" panose="020B0503020204020204" pitchFamily="34" charset="-122"/>
                <a:ea typeface="微软雅黑" panose="020B0503020204020204" pitchFamily="34" charset="-122"/>
                <a:sym typeface="+mn-ea"/>
              </a:rPr>
              <a:t>传导。为什么？</a:t>
            </a:r>
            <a:endParaRPr lang="zh-CN" altLang="en-US" sz="2800" b="1">
              <a:latin typeface="微软雅黑" panose="020B0503020204020204" pitchFamily="34" charset="-122"/>
              <a:ea typeface="微软雅黑" panose="020B0503020204020204" pitchFamily="34" charset="-122"/>
            </a:endParaRPr>
          </a:p>
        </p:txBody>
      </p:sp>
      <p:sp>
        <p:nvSpPr>
          <p:cNvPr id="9" name="文本框 8"/>
          <p:cNvSpPr txBox="1"/>
          <p:nvPr/>
        </p:nvSpPr>
        <p:spPr>
          <a:xfrm>
            <a:off x="5035908" y="550280"/>
            <a:ext cx="6154858" cy="521970"/>
          </a:xfrm>
          <a:prstGeom prst="rect">
            <a:avLst/>
          </a:prstGeom>
          <a:noFill/>
        </p:spPr>
        <p:txBody>
          <a:bodyPr wrap="square" rtlCol="0" anchor="t">
            <a:spAutoFit/>
          </a:bodyPr>
          <a:lstStyle/>
          <a:p>
            <a:pPr algn="l" fontAlgn="auto">
              <a:lnSpc>
                <a:spcPct val="100000"/>
              </a:lnSpc>
              <a:spcAft>
                <a:spcPct val="0"/>
              </a:spcAft>
            </a:pPr>
            <a:r>
              <a:rPr lang="zh-CN" altLang="zh-CN" sz="2800" b="1" kern="10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④</a:t>
            </a:r>
            <a:r>
              <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这两个图有什么不一样？</a:t>
            </a:r>
            <a:endPar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1">
            <a:lum bright="-6000" contrast="24000"/>
          </a:blip>
          <a:stretch>
            <a:fillRect/>
          </a:stretch>
        </p:blipFill>
        <p:spPr>
          <a:xfrm>
            <a:off x="6672386" y="1100653"/>
            <a:ext cx="3814413" cy="3293890"/>
          </a:xfrm>
          <a:prstGeom prst="rect">
            <a:avLst/>
          </a:prstGeom>
        </p:spPr>
      </p:pic>
      <p:pic>
        <p:nvPicPr>
          <p:cNvPr id="4" name="图片 3"/>
          <p:cNvPicPr>
            <a:picLocks noChangeAspect="1"/>
          </p:cNvPicPr>
          <p:nvPr/>
        </p:nvPicPr>
        <p:blipFill>
          <a:blip r:embed="rId2">
            <a:lum contrast="18000"/>
          </a:blip>
          <a:srcRect t="17248" r="14252"/>
          <a:stretch>
            <a:fillRect/>
          </a:stretch>
        </p:blipFill>
        <p:spPr>
          <a:xfrm>
            <a:off x="1632197" y="1452319"/>
            <a:ext cx="2982847" cy="3437986"/>
          </a:xfrm>
          <a:prstGeom prst="rect">
            <a:avLst/>
          </a:prstGeom>
        </p:spPr>
      </p:pic>
      <p:sp>
        <p:nvSpPr>
          <p:cNvPr id="6" name="矩形 5"/>
          <p:cNvSpPr/>
          <p:nvPr/>
        </p:nvSpPr>
        <p:spPr>
          <a:xfrm>
            <a:off x="1542598" y="4767589"/>
            <a:ext cx="4170045" cy="521970"/>
          </a:xfrm>
          <a:prstGeom prst="rect">
            <a:avLst/>
          </a:prstGeom>
          <a:solidFill>
            <a:schemeClr val="bg1"/>
          </a:solidFill>
        </p:spPr>
        <p:txBody>
          <a:bodyPr wrap="none">
            <a:spAutoFit/>
          </a:bodyPr>
          <a:lstStyle/>
          <a:p>
            <a:pPr algn="l"/>
            <a:r>
              <a:rPr lang="zh-CN" sz="2800" b="1">
                <a:latin typeface="微软雅黑" panose="020B0503020204020204" pitchFamily="34" charset="-122"/>
                <a:ea typeface="微软雅黑" panose="020B0503020204020204" pitchFamily="34" charset="-122"/>
              </a:rPr>
              <a:t>图</a:t>
            </a:r>
            <a:r>
              <a:rPr lang="en-US" altLang="zh-CN" sz="2800" b="1">
                <a:latin typeface="微软雅黑" panose="020B0503020204020204" pitchFamily="34" charset="-122"/>
                <a:ea typeface="微软雅黑" panose="020B0503020204020204" pitchFamily="34" charset="-122"/>
              </a:rPr>
              <a:t>1  </a:t>
            </a:r>
            <a:r>
              <a:rPr lang="zh-CN" sz="2800" b="1">
                <a:latin typeface="微软雅黑" panose="020B0503020204020204" pitchFamily="34" charset="-122"/>
                <a:ea typeface="微软雅黑" panose="020B0503020204020204" pitchFamily="34" charset="-122"/>
              </a:rPr>
              <a:t>反射弧中的某一神经</a:t>
            </a:r>
            <a:endParaRPr 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矩形 6"/>
          <p:cNvSpPr/>
          <p:nvPr/>
        </p:nvSpPr>
        <p:spPr>
          <a:xfrm>
            <a:off x="6837960" y="4742833"/>
            <a:ext cx="4525645" cy="521970"/>
          </a:xfrm>
          <a:prstGeom prst="rect">
            <a:avLst/>
          </a:prstGeom>
          <a:solidFill>
            <a:schemeClr val="bg1"/>
          </a:solidFill>
        </p:spPr>
        <p:txBody>
          <a:bodyPr wrap="none">
            <a:spAutoFit/>
          </a:bodyPr>
          <a:lstStyle/>
          <a:p>
            <a:pPr algn="l"/>
            <a:r>
              <a:rPr lang="zh-CN" sz="2800" b="1">
                <a:latin typeface="微软雅黑" panose="020B0503020204020204" pitchFamily="34" charset="-122"/>
                <a:ea typeface="微软雅黑" panose="020B0503020204020204" pitchFamily="34" charset="-122"/>
              </a:rPr>
              <a:t>图</a:t>
            </a:r>
            <a:r>
              <a:rPr lang="en-US" altLang="zh-CN" sz="2800" b="1">
                <a:latin typeface="微软雅黑" panose="020B0503020204020204" pitchFamily="34" charset="-122"/>
                <a:ea typeface="微软雅黑" panose="020B0503020204020204" pitchFamily="34" charset="-122"/>
              </a:rPr>
              <a:t>2  </a:t>
            </a:r>
            <a:r>
              <a:rPr lang="zh-CN" sz="2800" b="1">
                <a:latin typeface="微软雅黑" panose="020B0503020204020204" pitchFamily="34" charset="-122"/>
                <a:ea typeface="微软雅黑" panose="020B0503020204020204" pitchFamily="34" charset="-122"/>
              </a:rPr>
              <a:t>离体的枪乌贼某一神经</a:t>
            </a:r>
            <a:endParaRPr 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10" name="文本框 9"/>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兴奋在神经纤维上的传导</a:t>
            </a:r>
            <a:endParaRPr lang="zh-CN" altLang="en-US" sz="2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80694" y="404792"/>
            <a:ext cx="7648063" cy="594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3633" y="-8888"/>
            <a:ext cx="2475407" cy="838045"/>
            <a:chOff x="-9" y="-14"/>
            <a:chExt cx="3899" cy="1320"/>
          </a:xfrm>
        </p:grpSpPr>
        <p:grpSp>
          <p:nvGrpSpPr>
            <p:cNvPr id="42" name="组合 41"/>
            <p:cNvGrpSpPr/>
            <p:nvPr/>
          </p:nvGrpSpPr>
          <p:grpSpPr>
            <a:xfrm>
              <a:off x="416" y="355"/>
              <a:ext cx="518" cy="755"/>
              <a:chOff x="2528974" y="2863357"/>
              <a:chExt cx="246811" cy="359779"/>
            </a:xfrm>
            <a:solidFill>
              <a:schemeClr val="bg1"/>
            </a:solidFill>
          </p:grpSpPr>
          <p:sp>
            <p:nvSpPr>
              <p:cNvPr id="4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386" tIns="25386" rIns="25386" bIns="25386"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sp>
            <p:nvSpPr>
              <p:cNvPr id="4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386" tIns="25386" rIns="25386" bIns="25386"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grpSp>
        <p:sp>
          <p:nvSpPr>
            <p:cNvPr id="3" name="矩形 2"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1210" y="187"/>
              <a:ext cx="2680" cy="919"/>
            </a:xfrm>
            <a:prstGeom prst="rect">
              <a:avLst/>
            </a:prstGeom>
          </p:spPr>
          <p:txBody>
            <a:bodyPr wrap="square">
              <a:spAutoFit/>
            </a:bodyPr>
            <a:lstStyle/>
            <a:p>
              <a:pPr algn="l"/>
              <a:r>
                <a:rPr lang="zh-CN" altLang="en-US" sz="32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sym typeface="+mn-lt"/>
                </a:rPr>
                <a:t>概念图</a:t>
              </a:r>
              <a:endParaRPr lang="zh-CN" altLang="en-US" sz="32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15" name="组合 14"/>
            <p:cNvGrpSpPr/>
            <p:nvPr/>
          </p:nvGrpSpPr>
          <p:grpSpPr>
            <a:xfrm>
              <a:off x="-9" y="-14"/>
              <a:ext cx="1332" cy="1320"/>
              <a:chOff x="558" y="2325"/>
              <a:chExt cx="1332" cy="1320"/>
            </a:xfrm>
          </p:grpSpPr>
          <p:sp>
            <p:nvSpPr>
              <p:cNvPr id="17" name="椭圆 16"/>
              <p:cNvSpPr/>
              <p:nvPr/>
            </p:nvSpPr>
            <p:spPr>
              <a:xfrm>
                <a:off x="558" y="2325"/>
                <a:ext cx="1332" cy="1321"/>
              </a:xfrm>
              <a:prstGeom prst="ellipse">
                <a:avLst/>
              </a:prstGeom>
              <a:solidFill>
                <a:schemeClr val="accent6"/>
              </a:solid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18" name="Freeform 9"/>
              <p:cNvSpPr>
                <a:spLocks noEditPoints="1"/>
              </p:cNvSpPr>
              <p:nvPr/>
            </p:nvSpPr>
            <p:spPr bwMode="auto">
              <a:xfrm>
                <a:off x="810" y="2550"/>
                <a:ext cx="828" cy="821"/>
              </a:xfrm>
              <a:custGeom>
                <a:avLst/>
                <a:gdLst>
                  <a:gd name="T0" fmla="*/ 606 w 701"/>
                  <a:gd name="T1" fmla="*/ 701 h 701"/>
                  <a:gd name="T2" fmla="*/ 105 w 701"/>
                  <a:gd name="T3" fmla="*/ 701 h 701"/>
                  <a:gd name="T4" fmla="*/ 32 w 701"/>
                  <a:gd name="T5" fmla="*/ 670 h 701"/>
                  <a:gd name="T6" fmla="*/ 0 w 701"/>
                  <a:gd name="T7" fmla="*/ 600 h 701"/>
                  <a:gd name="T8" fmla="*/ 0 w 701"/>
                  <a:gd name="T9" fmla="*/ 93 h 701"/>
                  <a:gd name="T10" fmla="*/ 34 w 701"/>
                  <a:gd name="T11" fmla="*/ 26 h 701"/>
                  <a:gd name="T12" fmla="*/ 105 w 701"/>
                  <a:gd name="T13" fmla="*/ 3 h 701"/>
                  <a:gd name="T14" fmla="*/ 374 w 701"/>
                  <a:gd name="T15" fmla="*/ 3 h 701"/>
                  <a:gd name="T16" fmla="*/ 399 w 701"/>
                  <a:gd name="T17" fmla="*/ 27 h 701"/>
                  <a:gd name="T18" fmla="*/ 374 w 701"/>
                  <a:gd name="T19" fmla="*/ 51 h 701"/>
                  <a:gd name="T20" fmla="*/ 105 w 701"/>
                  <a:gd name="T21" fmla="*/ 51 h 701"/>
                  <a:gd name="T22" fmla="*/ 49 w 701"/>
                  <a:gd name="T23" fmla="*/ 93 h 701"/>
                  <a:gd name="T24" fmla="*/ 49 w 701"/>
                  <a:gd name="T25" fmla="*/ 600 h 701"/>
                  <a:gd name="T26" fmla="*/ 105 w 701"/>
                  <a:gd name="T27" fmla="*/ 653 h 701"/>
                  <a:gd name="T28" fmla="*/ 606 w 701"/>
                  <a:gd name="T29" fmla="*/ 653 h 701"/>
                  <a:gd name="T30" fmla="*/ 647 w 701"/>
                  <a:gd name="T31" fmla="*/ 600 h 701"/>
                  <a:gd name="T32" fmla="*/ 647 w 701"/>
                  <a:gd name="T33" fmla="*/ 341 h 701"/>
                  <a:gd name="T34" fmla="*/ 672 w 701"/>
                  <a:gd name="T35" fmla="*/ 317 h 701"/>
                  <a:gd name="T36" fmla="*/ 697 w 701"/>
                  <a:gd name="T37" fmla="*/ 341 h 701"/>
                  <a:gd name="T38" fmla="*/ 697 w 701"/>
                  <a:gd name="T39" fmla="*/ 600 h 701"/>
                  <a:gd name="T40" fmla="*/ 674 w 701"/>
                  <a:gd name="T41" fmla="*/ 668 h 701"/>
                  <a:gd name="T42" fmla="*/ 606 w 701"/>
                  <a:gd name="T43" fmla="*/ 701 h 701"/>
                  <a:gd name="T44" fmla="*/ 340 w 701"/>
                  <a:gd name="T45" fmla="*/ 382 h 701"/>
                  <a:gd name="T46" fmla="*/ 318 w 701"/>
                  <a:gd name="T47" fmla="*/ 373 h 701"/>
                  <a:gd name="T48" fmla="*/ 318 w 701"/>
                  <a:gd name="T49" fmla="*/ 331 h 701"/>
                  <a:gd name="T50" fmla="*/ 645 w 701"/>
                  <a:gd name="T51" fmla="*/ 12 h 701"/>
                  <a:gd name="T52" fmla="*/ 689 w 701"/>
                  <a:gd name="T53" fmla="*/ 12 h 701"/>
                  <a:gd name="T54" fmla="*/ 689 w 701"/>
                  <a:gd name="T55" fmla="*/ 64 h 701"/>
                  <a:gd name="T56" fmla="*/ 371 w 701"/>
                  <a:gd name="T57" fmla="*/ 373 h 701"/>
                  <a:gd name="T58" fmla="*/ 340 w 701"/>
                  <a:gd name="T59" fmla="*/ 3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1" h="701">
                    <a:moveTo>
                      <a:pt x="606" y="701"/>
                    </a:moveTo>
                    <a:cubicBezTo>
                      <a:pt x="105" y="701"/>
                      <a:pt x="105" y="701"/>
                      <a:pt x="105" y="701"/>
                    </a:cubicBezTo>
                    <a:cubicBezTo>
                      <a:pt x="79" y="701"/>
                      <a:pt x="52" y="690"/>
                      <a:pt x="32" y="670"/>
                    </a:cubicBezTo>
                    <a:cubicBezTo>
                      <a:pt x="12" y="651"/>
                      <a:pt x="0" y="625"/>
                      <a:pt x="0" y="600"/>
                    </a:cubicBezTo>
                    <a:cubicBezTo>
                      <a:pt x="0" y="93"/>
                      <a:pt x="0" y="93"/>
                      <a:pt x="0" y="93"/>
                    </a:cubicBezTo>
                    <a:cubicBezTo>
                      <a:pt x="0" y="67"/>
                      <a:pt x="12" y="43"/>
                      <a:pt x="34" y="26"/>
                    </a:cubicBezTo>
                    <a:cubicBezTo>
                      <a:pt x="54" y="12"/>
                      <a:pt x="79" y="3"/>
                      <a:pt x="105" y="3"/>
                    </a:cubicBezTo>
                    <a:cubicBezTo>
                      <a:pt x="374" y="3"/>
                      <a:pt x="374" y="3"/>
                      <a:pt x="374" y="3"/>
                    </a:cubicBezTo>
                    <a:cubicBezTo>
                      <a:pt x="388" y="3"/>
                      <a:pt x="399" y="14"/>
                      <a:pt x="399" y="27"/>
                    </a:cubicBezTo>
                    <a:cubicBezTo>
                      <a:pt x="399" y="40"/>
                      <a:pt x="388" y="51"/>
                      <a:pt x="374" y="51"/>
                    </a:cubicBezTo>
                    <a:cubicBezTo>
                      <a:pt x="105" y="51"/>
                      <a:pt x="105" y="51"/>
                      <a:pt x="105" y="51"/>
                    </a:cubicBezTo>
                    <a:cubicBezTo>
                      <a:pt x="78" y="51"/>
                      <a:pt x="49" y="68"/>
                      <a:pt x="49" y="93"/>
                    </a:cubicBezTo>
                    <a:cubicBezTo>
                      <a:pt x="49" y="600"/>
                      <a:pt x="49" y="600"/>
                      <a:pt x="49" y="600"/>
                    </a:cubicBezTo>
                    <a:cubicBezTo>
                      <a:pt x="49" y="626"/>
                      <a:pt x="78" y="653"/>
                      <a:pt x="105" y="653"/>
                    </a:cubicBezTo>
                    <a:cubicBezTo>
                      <a:pt x="606" y="653"/>
                      <a:pt x="606" y="653"/>
                      <a:pt x="606" y="653"/>
                    </a:cubicBezTo>
                    <a:cubicBezTo>
                      <a:pt x="632" y="653"/>
                      <a:pt x="647" y="626"/>
                      <a:pt x="647" y="600"/>
                    </a:cubicBezTo>
                    <a:cubicBezTo>
                      <a:pt x="647" y="341"/>
                      <a:pt x="647" y="341"/>
                      <a:pt x="647" y="341"/>
                    </a:cubicBezTo>
                    <a:cubicBezTo>
                      <a:pt x="647" y="328"/>
                      <a:pt x="659" y="317"/>
                      <a:pt x="672" y="317"/>
                    </a:cubicBezTo>
                    <a:cubicBezTo>
                      <a:pt x="686" y="317"/>
                      <a:pt x="697" y="328"/>
                      <a:pt x="697" y="341"/>
                    </a:cubicBezTo>
                    <a:cubicBezTo>
                      <a:pt x="697" y="600"/>
                      <a:pt x="697" y="600"/>
                      <a:pt x="697" y="600"/>
                    </a:cubicBezTo>
                    <a:cubicBezTo>
                      <a:pt x="697" y="626"/>
                      <a:pt x="689" y="649"/>
                      <a:pt x="674" y="668"/>
                    </a:cubicBezTo>
                    <a:cubicBezTo>
                      <a:pt x="656" y="690"/>
                      <a:pt x="633" y="701"/>
                      <a:pt x="606" y="701"/>
                    </a:cubicBezTo>
                    <a:close/>
                    <a:moveTo>
                      <a:pt x="340" y="382"/>
                    </a:moveTo>
                    <a:cubicBezTo>
                      <a:pt x="332" y="382"/>
                      <a:pt x="324" y="379"/>
                      <a:pt x="318" y="373"/>
                    </a:cubicBezTo>
                    <a:cubicBezTo>
                      <a:pt x="306" y="361"/>
                      <a:pt x="306" y="342"/>
                      <a:pt x="318" y="331"/>
                    </a:cubicBezTo>
                    <a:cubicBezTo>
                      <a:pt x="645" y="12"/>
                      <a:pt x="645" y="12"/>
                      <a:pt x="645" y="12"/>
                    </a:cubicBezTo>
                    <a:cubicBezTo>
                      <a:pt x="657" y="0"/>
                      <a:pt x="677" y="0"/>
                      <a:pt x="689" y="12"/>
                    </a:cubicBezTo>
                    <a:cubicBezTo>
                      <a:pt x="701" y="23"/>
                      <a:pt x="701" y="52"/>
                      <a:pt x="689" y="64"/>
                    </a:cubicBezTo>
                    <a:cubicBezTo>
                      <a:pt x="371" y="373"/>
                      <a:pt x="371" y="373"/>
                      <a:pt x="371" y="373"/>
                    </a:cubicBezTo>
                    <a:cubicBezTo>
                      <a:pt x="365" y="379"/>
                      <a:pt x="348" y="382"/>
                      <a:pt x="340" y="382"/>
                    </a:cubicBezTo>
                    <a:close/>
                  </a:path>
                </a:pathLst>
              </a:custGeom>
              <a:solidFill>
                <a:schemeClr val="bg1"/>
              </a:solidFill>
              <a:ln>
                <a:noFill/>
              </a:ln>
            </p:spPr>
            <p:txBody>
              <a:bodyPr vert="horz" wrap="square" lIns="91391" tIns="45694" rIns="91391" bIns="45694" numCol="1" anchor="t" anchorCtr="0" compatLnSpc="1"/>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框 1"/>
          <p:cNvSpPr txBox="1"/>
          <p:nvPr/>
        </p:nvSpPr>
        <p:spPr>
          <a:xfrm>
            <a:off x="66839" y="1916710"/>
            <a:ext cx="12057687" cy="267652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在实验条件下</a:t>
            </a:r>
            <a:r>
              <a:rPr lang="zh-CN" altLang="en-US" sz="2800" b="1">
                <a:latin typeface="微软雅黑" panose="020B0503020204020204" pitchFamily="34" charset="-122"/>
                <a:ea typeface="微软雅黑" panose="020B0503020204020204" pitchFamily="34" charset="-122"/>
              </a:rPr>
              <a:t>，</a:t>
            </a:r>
            <a:r>
              <a:rPr lang="zh-CN" altLang="en-US" sz="2800" b="1">
                <a:latin typeface="楷体" panose="02010609060101010101" pitchFamily="49" charset="-122"/>
                <a:ea typeface="楷体" panose="02010609060101010101" pitchFamily="49" charset="-122"/>
              </a:rPr>
              <a:t>刺激神经纤维除端点外的任何一点，所产生的神经冲动沿神经纤维向两端同时传递，由于传递的双向性，在受刺激的整个神经元均可测到电位变化。</a:t>
            </a:r>
            <a:endParaRPr lang="zh-CN" altLang="en-US" sz="2800" b="1">
              <a:latin typeface="楷体" panose="02010609060101010101" pitchFamily="49" charset="-122"/>
              <a:ea typeface="楷体" panose="02010609060101010101" pitchFamily="49" charset="-122"/>
            </a:endParaRPr>
          </a:p>
          <a:p>
            <a:endParaRPr lang="zh-CN" altLang="en-US" sz="2800" b="1">
              <a:latin typeface="楷体" panose="02010609060101010101" pitchFamily="49" charset="-122"/>
              <a:ea typeface="楷体" panose="02010609060101010101" pitchFamily="49" charset="-122"/>
            </a:endParaRPr>
          </a:p>
          <a:p>
            <a:r>
              <a:rPr lang="zh-CN" altLang="en-US" sz="2800" b="1">
                <a:latin typeface="微软雅黑" panose="020B0503020204020204" pitchFamily="34" charset="-122"/>
                <a:ea typeface="微软雅黑" panose="020B0503020204020204" pitchFamily="34" charset="-122"/>
              </a:rPr>
              <a:t>而</a:t>
            </a:r>
            <a:r>
              <a:rPr lang="zh-CN" altLang="en-US" sz="2800" b="1">
                <a:solidFill>
                  <a:srgbClr val="FF0000"/>
                </a:solidFill>
                <a:latin typeface="微软雅黑" panose="020B0503020204020204" pitchFamily="34" charset="-122"/>
                <a:ea typeface="微软雅黑" panose="020B0503020204020204" pitchFamily="34" charset="-122"/>
              </a:rPr>
              <a:t>在生物体内</a:t>
            </a:r>
            <a:r>
              <a:rPr lang="zh-CN" altLang="en-US" sz="2800" b="1">
                <a:latin typeface="微软雅黑" panose="020B0503020204020204" pitchFamily="34" charset="-122"/>
                <a:ea typeface="微软雅黑" panose="020B0503020204020204" pitchFamily="34" charset="-122"/>
              </a:rPr>
              <a:t>正常生理条件下</a:t>
            </a:r>
            <a:r>
              <a:rPr lang="zh-CN" altLang="en-US" sz="2800" b="1">
                <a:latin typeface="楷体" panose="02010609060101010101" pitchFamily="49" charset="-122"/>
                <a:ea typeface="楷体" panose="02010609060101010101" pitchFamily="49" charset="-122"/>
              </a:rPr>
              <a:t>兴奋在神经纤维上的传递是单向的（因为刺激总是来自感受器）</a:t>
            </a:r>
            <a:endParaRPr lang="zh-CN" altLang="en-US" sz="2800">
              <a:latin typeface="楷体" panose="02010609060101010101" pitchFamily="49" charset="-122"/>
              <a:ea typeface="楷体" panose="02010609060101010101" pitchFamily="49" charset="-122"/>
            </a:endParaRPr>
          </a:p>
        </p:txBody>
      </p:sp>
      <p:sp>
        <p:nvSpPr>
          <p:cNvPr id="11" name="文本框 10"/>
          <p:cNvSpPr txBox="1"/>
          <p:nvPr/>
        </p:nvSpPr>
        <p:spPr>
          <a:xfrm>
            <a:off x="1166273" y="29735"/>
            <a:ext cx="3869638" cy="520700"/>
          </a:xfrm>
          <a:prstGeom prst="rect">
            <a:avLst/>
          </a:prstGeom>
          <a:noFill/>
        </p:spPr>
        <p:txBody>
          <a:bodyPr wrap="square" lIns="91404" tIns="45701" rIns="91404" bIns="45701"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新课引入</a:t>
            </a:r>
            <a:endParaRPr lang="zh-CN" altLang="en-US" sz="2800">
              <a:solidFill>
                <a:srgbClr val="FAFAFA"/>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035908" y="550280"/>
            <a:ext cx="6154858" cy="521970"/>
          </a:xfrm>
          <a:prstGeom prst="rect">
            <a:avLst/>
          </a:prstGeom>
          <a:noFill/>
        </p:spPr>
        <p:txBody>
          <a:bodyPr wrap="square" rtlCol="0" anchor="t">
            <a:spAutoFit/>
          </a:bodyPr>
          <a:lstStyle/>
          <a:p>
            <a:pPr algn="l" fontAlgn="auto">
              <a:lnSpc>
                <a:spcPct val="100000"/>
              </a:lnSpc>
              <a:spcAft>
                <a:spcPct val="0"/>
              </a:spcAft>
            </a:pPr>
            <a:r>
              <a:rPr lang="zh-CN" altLang="zh-CN" sz="2800" b="1" kern="10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④</a:t>
            </a:r>
            <a:r>
              <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这两个图有什么不一样？</a:t>
            </a:r>
            <a:endPar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10" name="文本框 9"/>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兴奋在神经纤维上的传导</a:t>
            </a:r>
            <a:endParaRPr lang="zh-CN" altLang="en-US" sz="28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文本框 1"/>
          <p:cNvSpPr txBox="1"/>
          <p:nvPr/>
        </p:nvSpPr>
        <p:spPr>
          <a:xfrm>
            <a:off x="49191" y="1052014"/>
            <a:ext cx="8931275" cy="52197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rPr>
              <a:t>）</a:t>
            </a:r>
            <a:r>
              <a:rPr lang="zh-CN" altLang="en-US" sz="2800" b="1" u="sng">
                <a:solidFill>
                  <a:srgbClr val="FF0000"/>
                </a:solidFill>
                <a:latin typeface="微软雅黑" panose="020B0503020204020204" pitchFamily="34" charset="-122"/>
                <a:ea typeface="微软雅黑" panose="020B0503020204020204" pitchFamily="34" charset="-122"/>
              </a:rPr>
              <a:t>细胞外液</a:t>
            </a:r>
            <a:r>
              <a:rPr lang="zh-CN" altLang="en-US" sz="2800" b="1">
                <a:solidFill>
                  <a:srgbClr val="FF0000"/>
                </a:solidFill>
                <a:latin typeface="微软雅黑" panose="020B0503020204020204" pitchFamily="34" charset="-122"/>
                <a:ea typeface="微软雅黑" panose="020B0503020204020204" pitchFamily="34" charset="-122"/>
              </a:rPr>
              <a:t>中</a:t>
            </a:r>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Na</a:t>
            </a:r>
            <a:r>
              <a:rPr lang="en-US" altLang="zh-CN" sz="2800" b="1" baseline="30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a:solidFill>
                  <a:srgbClr val="FF0000"/>
                </a:solidFill>
                <a:latin typeface="微软雅黑" panose="020B0503020204020204" pitchFamily="34" charset="-122"/>
                <a:ea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K</a:t>
            </a:r>
            <a:r>
              <a:rPr lang="en-US" altLang="zh-CN" sz="2800" b="1" baseline="30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a:solidFill>
                  <a:srgbClr val="FF0000"/>
                </a:solidFill>
                <a:latin typeface="微软雅黑" panose="020B0503020204020204" pitchFamily="34" charset="-122"/>
                <a:ea typeface="微软雅黑" panose="020B0503020204020204" pitchFamily="34" charset="-122"/>
              </a:rPr>
              <a:t>浓度变化对电位峰值的影响</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4738" y="1555462"/>
            <a:ext cx="11145996" cy="1814830"/>
          </a:xfrm>
          <a:prstGeom prst="rect">
            <a:avLst/>
          </a:prstGeom>
          <a:no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sym typeface="宋体" panose="02010600030101010101" pitchFamily="2" charset="-122"/>
              </a:rPr>
              <a:t>①</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静息电位是</a:t>
            </a:r>
            <a:r>
              <a:rPr lang="en-US" altLang="zh-CN" sz="2800" b="1">
                <a:latin typeface="微软雅黑" panose="020B0503020204020204" pitchFamily="34" charset="-122"/>
                <a:ea typeface="微软雅黑" panose="020B0503020204020204" pitchFamily="34" charset="-122"/>
                <a:sym typeface="宋体" panose="02010600030101010101" pitchFamily="2" charset="-122"/>
              </a:rPr>
              <a:t>K</a:t>
            </a:r>
            <a:r>
              <a:rPr lang="en-US" altLang="zh-CN" sz="2800" b="1" baseline="30000">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的平衡电位，细胞外</a:t>
            </a:r>
            <a:r>
              <a:rPr lang="en-US" altLang="zh-CN" sz="2800" b="1">
                <a:latin typeface="微软雅黑" panose="020B0503020204020204" pitchFamily="34" charset="-122"/>
                <a:ea typeface="微软雅黑" panose="020B0503020204020204" pitchFamily="34" charset="-122"/>
                <a:sym typeface="宋体" panose="02010600030101010101" pitchFamily="2" charset="-122"/>
              </a:rPr>
              <a:t>K</a:t>
            </a:r>
            <a:r>
              <a:rPr lang="en-US" altLang="zh-CN" sz="2800" b="1" baseline="30000">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浓度上升后，细胞内</a:t>
            </a:r>
            <a:r>
              <a:rPr lang="en-US" altLang="zh-CN" sz="2800" b="1">
                <a:latin typeface="微软雅黑" panose="020B0503020204020204" pitchFamily="34" charset="-122"/>
                <a:ea typeface="微软雅黑" panose="020B0503020204020204" pitchFamily="34" charset="-122"/>
                <a:sym typeface="宋体" panose="02010600030101010101" pitchFamily="2" charset="-122"/>
              </a:rPr>
              <a:t>K</a:t>
            </a:r>
            <a:r>
              <a:rPr lang="en-US" altLang="zh-CN" sz="2800" b="1" baseline="30000">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向外扩散减少，从而引起静息电位（绝对值）变小。</a:t>
            </a:r>
            <a:endParaRPr lang="zh-CN" altLang="en-US" sz="2800" b="1">
              <a:latin typeface="微软雅黑" panose="020B0503020204020204" pitchFamily="34" charset="-122"/>
              <a:ea typeface="微软雅黑" panose="020B0503020204020204" pitchFamily="34" charset="-122"/>
              <a:sym typeface="宋体" panose="02010600030101010101" pitchFamily="2" charset="-122"/>
            </a:endParaRPr>
          </a:p>
          <a:p>
            <a:r>
              <a:rPr lang="zh-CN" altLang="en-US" sz="2800" b="1">
                <a:latin typeface="微软雅黑" panose="020B0503020204020204" pitchFamily="34" charset="-122"/>
                <a:ea typeface="微软雅黑" panose="020B0503020204020204" pitchFamily="34" charset="-122"/>
                <a:sym typeface="宋体" panose="02010600030101010101" pitchFamily="2" charset="-122"/>
              </a:rPr>
              <a:t>②动作电位的峰值是</a:t>
            </a:r>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Na</a:t>
            </a:r>
            <a:r>
              <a:rPr lang="en-US" altLang="zh-CN" sz="2800" b="1" baseline="30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的平衡电位。当细胞外</a:t>
            </a:r>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Na</a:t>
            </a:r>
            <a:r>
              <a:rPr lang="en-US" altLang="zh-CN" sz="2800" b="1" baseline="30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浓度上升后，向细胞内的扩散量增加，从而使动作电位的峰值变大。</a:t>
            </a:r>
            <a:endParaRPr lang="zh-CN" altLang="en-US" sz="2800" b="1">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4" name="表格 3"/>
          <p:cNvGraphicFramePr>
            <a:graphicFrameLocks noGrp="1"/>
          </p:cNvGraphicFramePr>
          <p:nvPr>
            <p:custDataLst>
              <p:tags r:id="rId1"/>
            </p:custDataLst>
          </p:nvPr>
        </p:nvGraphicFramePr>
        <p:xfrm>
          <a:off x="1005195" y="3558516"/>
          <a:ext cx="10149840" cy="2940685"/>
        </p:xfrm>
        <a:graphic>
          <a:graphicData uri="http://schemas.openxmlformats.org/drawingml/2006/table">
            <a:tbl>
              <a:tblPr firstRow="1" bandRow="1">
                <a:tableStyleId>{5940675A-B579-460E-94D1-54222C63F5DA}</a:tableStyleId>
              </a:tblPr>
              <a:tblGrid>
                <a:gridCol w="3383280"/>
                <a:gridCol w="3383280"/>
                <a:gridCol w="3383280"/>
              </a:tblGrid>
              <a:tr h="579120">
                <a:tc>
                  <a:txBody>
                    <a:bodyPr wrap="square"/>
                    <a:lstStyle/>
                    <a:p>
                      <a:pPr>
                        <a:buNone/>
                      </a:pPr>
                      <a:endParaRPr lang="zh-CN" alt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marL="91439" marR="91439" marT="45719" marB="45719" vert="horz"/>
                </a:tc>
                <a:tc>
                  <a:txBody>
                    <a:bodyPr wrap="square"/>
                    <a:lstStyle/>
                    <a:p>
                      <a:pPr>
                        <a:buNone/>
                      </a:pPr>
                      <a:r>
                        <a:rPr lang="zh-CN" altLang="en-US" sz="2800" b="1">
                          <a:latin typeface="微软雅黑" panose="020B0503020204020204" pitchFamily="34" charset="-122"/>
                          <a:ea typeface="微软雅黑" panose="020B0503020204020204" pitchFamily="34" charset="-122"/>
                        </a:rPr>
                        <a:t>静息电位</a:t>
                      </a:r>
                      <a:endParaRPr lang="zh-CN" altLang="en-US" sz="2800" b="1">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buNone/>
                      </a:pPr>
                      <a:r>
                        <a:rPr lang="zh-CN" altLang="en-US" sz="2800" b="1">
                          <a:latin typeface="微软雅黑" panose="020B0503020204020204" pitchFamily="34" charset="-122"/>
                          <a:ea typeface="微软雅黑" panose="020B0503020204020204" pitchFamily="34" charset="-122"/>
                        </a:rPr>
                        <a:t>动作电位峰值</a:t>
                      </a:r>
                      <a:endParaRPr lang="zh-CN" altLang="en-US" sz="2800" b="1">
                        <a:latin typeface="微软雅黑" panose="020B0503020204020204" pitchFamily="34" charset="-122"/>
                        <a:ea typeface="微软雅黑" panose="020B0503020204020204" pitchFamily="34" charset="-122"/>
                      </a:endParaRPr>
                    </a:p>
                  </a:txBody>
                  <a:tcPr marL="91439" marR="91439" marT="45719" marB="45719" vert="horz"/>
                </a:tc>
              </a:tr>
              <a:tr h="579120">
                <a:tc>
                  <a:txBody>
                    <a:bodyPr wrap="square"/>
                    <a:lstStyle/>
                    <a:p>
                      <a:pPr>
                        <a:buNone/>
                      </a:pPr>
                      <a:r>
                        <a:rPr lang="en-US" altLang="zh-CN"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Na</a:t>
                      </a:r>
                      <a:r>
                        <a:rPr lang="en-US" altLang="zh-CN" sz="2800" b="1" baseline="3000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增加</a:t>
                      </a:r>
                      <a:endParaRPr lang="zh-CN" alt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marL="91439" marR="91439" marT="45719" marB="45719" vert="horz"/>
                </a:tc>
                <a:tc>
                  <a:txBody>
                    <a:bodyPr wrap="square"/>
                    <a:lstStyle/>
                    <a:p>
                      <a:pPr>
                        <a:buNone/>
                      </a:pPr>
                      <a:r>
                        <a:rPr lang="zh-CN" altLang="en-US" sz="2800" b="1">
                          <a:latin typeface="微软雅黑" panose="020B0503020204020204" pitchFamily="34" charset="-122"/>
                          <a:ea typeface="微软雅黑" panose="020B0503020204020204" pitchFamily="34" charset="-122"/>
                        </a:rPr>
                        <a:t>不变</a:t>
                      </a:r>
                      <a:endParaRPr lang="zh-CN" altLang="en-US" sz="2800" b="1">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buNone/>
                      </a:pPr>
                      <a:r>
                        <a:rPr lang="zh-CN" altLang="en-US" sz="2800" b="1">
                          <a:solidFill>
                            <a:srgbClr val="FF0000"/>
                          </a:solidFill>
                          <a:latin typeface="微软雅黑" panose="020B0503020204020204" pitchFamily="34" charset="-122"/>
                          <a:ea typeface="微软雅黑" panose="020B0503020204020204" pitchFamily="34" charset="-122"/>
                        </a:rPr>
                        <a:t>增大</a:t>
                      </a:r>
                      <a:endParaRPr lang="zh-CN" altLang="en-US" sz="2800" b="1">
                        <a:solidFill>
                          <a:srgbClr val="FF0000"/>
                        </a:solidFill>
                        <a:latin typeface="微软雅黑" panose="020B0503020204020204" pitchFamily="34" charset="-122"/>
                        <a:ea typeface="微软雅黑" panose="020B0503020204020204" pitchFamily="34" charset="-122"/>
                      </a:endParaRPr>
                    </a:p>
                  </a:txBody>
                  <a:tcPr marL="91439" marR="91439" marT="45719" marB="45719" vert="horz"/>
                </a:tc>
              </a:tr>
              <a:tr h="578485">
                <a:tc>
                  <a:txBody>
                    <a:bodyPr wrap="square"/>
                    <a:lstStyle/>
                    <a:p>
                      <a:pPr>
                        <a:buNone/>
                      </a:pPr>
                      <a:r>
                        <a:rPr lang="en-US" altLang="zh-CN"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Na</a:t>
                      </a:r>
                      <a:r>
                        <a:rPr lang="en-US" altLang="zh-CN" sz="2800" b="1" baseline="3000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降低</a:t>
                      </a:r>
                      <a:endParaRPr lang="zh-CN" alt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marL="91439" marR="91439" marT="45719" marB="45719" vert="horz"/>
                </a:tc>
                <a:tc>
                  <a:txBody>
                    <a:bodyPr wrap="square"/>
                    <a:lstStyle/>
                    <a:p>
                      <a:pPr>
                        <a:buNone/>
                      </a:pPr>
                      <a:r>
                        <a:rPr lang="zh-CN" altLang="en-US" sz="2800" b="1">
                          <a:latin typeface="微软雅黑" panose="020B0503020204020204" pitchFamily="34" charset="-122"/>
                          <a:ea typeface="微软雅黑" panose="020B0503020204020204" pitchFamily="34" charset="-122"/>
                        </a:rPr>
                        <a:t>不变</a:t>
                      </a:r>
                      <a:endParaRPr lang="zh-CN" altLang="en-US" sz="2800" b="1">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buNone/>
                      </a:pPr>
                      <a:r>
                        <a:rPr lang="zh-CN" altLang="en-US" sz="2800" b="1">
                          <a:solidFill>
                            <a:srgbClr val="FF0000"/>
                          </a:solidFill>
                          <a:latin typeface="微软雅黑" panose="020B0503020204020204" pitchFamily="34" charset="-122"/>
                          <a:ea typeface="微软雅黑" panose="020B0503020204020204" pitchFamily="34" charset="-122"/>
                        </a:rPr>
                        <a:t>变小</a:t>
                      </a:r>
                      <a:endParaRPr lang="zh-CN" altLang="en-US" sz="2800" b="1">
                        <a:solidFill>
                          <a:srgbClr val="FF0000"/>
                        </a:solidFill>
                        <a:latin typeface="微软雅黑" panose="020B0503020204020204" pitchFamily="34" charset="-122"/>
                        <a:ea typeface="微软雅黑" panose="020B0503020204020204" pitchFamily="34" charset="-122"/>
                      </a:endParaRPr>
                    </a:p>
                  </a:txBody>
                  <a:tcPr marL="91439" marR="91439" marT="45719" marB="45719" vert="horz"/>
                </a:tc>
              </a:tr>
              <a:tr h="640080">
                <a:tc>
                  <a:txBody>
                    <a:bodyPr wrap="square"/>
                    <a:lstStyle/>
                    <a:p>
                      <a:pPr>
                        <a:buNone/>
                      </a:pPr>
                      <a:r>
                        <a:rPr lang="en-US" altLang="zh-CN" sz="2800" b="1">
                          <a:latin typeface="微软雅黑" panose="020B0503020204020204" pitchFamily="34" charset="-122"/>
                          <a:ea typeface="微软雅黑" panose="020B0503020204020204" pitchFamily="34" charset="-122"/>
                          <a:cs typeface="宋体" panose="02010600030101010101" pitchFamily="2" charset="-122"/>
                          <a:sym typeface="+mn-ea"/>
                        </a:rPr>
                        <a:t>K</a:t>
                      </a:r>
                      <a:r>
                        <a:rPr lang="en-US" altLang="zh-CN" sz="2800" b="1" baseline="3000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a:latin typeface="微软雅黑" panose="020B0503020204020204" pitchFamily="34" charset="-122"/>
                          <a:ea typeface="微软雅黑" panose="020B0503020204020204" pitchFamily="34" charset="-122"/>
                          <a:cs typeface="宋体" panose="02010600030101010101" pitchFamily="2" charset="-122"/>
                          <a:sym typeface="+mn-ea"/>
                        </a:rPr>
                        <a:t>增加</a:t>
                      </a:r>
                      <a:endParaRPr lang="zh-CN" altLang="en-US" sz="2800" b="1">
                        <a:latin typeface="微软雅黑" panose="020B0503020204020204" pitchFamily="34" charset="-122"/>
                        <a:ea typeface="微软雅黑" panose="020B0503020204020204" pitchFamily="34" charset="-122"/>
                        <a:cs typeface="宋体" panose="02010600030101010101" pitchFamily="2" charset="-122"/>
                        <a:sym typeface="+mn-ea"/>
                      </a:endParaRPr>
                    </a:p>
                  </a:txBody>
                  <a:tcPr marL="91439" marR="91439" marT="45719" marB="45719" vert="horz"/>
                </a:tc>
                <a:tc>
                  <a:txBody>
                    <a:bodyPr wrap="square"/>
                    <a:lstStyle/>
                    <a:p>
                      <a:pPr>
                        <a:buNone/>
                      </a:pPr>
                      <a:r>
                        <a:rPr lang="zh-CN" altLang="en-US" sz="2800" b="1">
                          <a:solidFill>
                            <a:srgbClr val="FF0000"/>
                          </a:solidFill>
                          <a:latin typeface="微软雅黑" panose="020B0503020204020204" pitchFamily="34" charset="-122"/>
                          <a:ea typeface="微软雅黑" panose="020B0503020204020204" pitchFamily="34" charset="-122"/>
                        </a:rPr>
                        <a:t>变小</a:t>
                      </a:r>
                      <a:endParaRPr lang="zh-CN" altLang="en-US" sz="2800" b="1">
                        <a:solidFill>
                          <a:srgbClr val="FF0000"/>
                        </a:solidFill>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buNone/>
                      </a:pPr>
                      <a:r>
                        <a:rPr lang="zh-CN" altLang="en-US" sz="2800" b="1">
                          <a:latin typeface="微软雅黑" panose="020B0503020204020204" pitchFamily="34" charset="-122"/>
                          <a:ea typeface="微软雅黑" panose="020B0503020204020204" pitchFamily="34" charset="-122"/>
                          <a:sym typeface="+mn-ea"/>
                        </a:rPr>
                        <a:t>不变</a:t>
                      </a:r>
                      <a:endParaRPr lang="zh-CN" altLang="en-US" sz="2800" b="1">
                        <a:latin typeface="微软雅黑" panose="020B0503020204020204" pitchFamily="34" charset="-122"/>
                        <a:ea typeface="微软雅黑" panose="020B0503020204020204" pitchFamily="34" charset="-122"/>
                        <a:sym typeface="+mn-ea"/>
                      </a:endParaRPr>
                    </a:p>
                  </a:txBody>
                  <a:tcPr marL="91439" marR="91439" marT="45719" marB="45719" vert="horz"/>
                </a:tc>
              </a:tr>
              <a:tr h="563880">
                <a:tc>
                  <a:txBody>
                    <a:bodyPr wrap="square"/>
                    <a:lstStyle/>
                    <a:p>
                      <a:pPr>
                        <a:buNone/>
                      </a:pPr>
                      <a:r>
                        <a:rPr lang="en-US" altLang="zh-CN" sz="2800" b="1">
                          <a:latin typeface="微软雅黑" panose="020B0503020204020204" pitchFamily="34" charset="-122"/>
                          <a:ea typeface="微软雅黑" panose="020B0503020204020204" pitchFamily="34" charset="-122"/>
                          <a:cs typeface="宋体" panose="02010600030101010101" pitchFamily="2" charset="-122"/>
                          <a:sym typeface="+mn-ea"/>
                        </a:rPr>
                        <a:t>K</a:t>
                      </a:r>
                      <a:r>
                        <a:rPr lang="en-US" altLang="zh-CN" sz="2800" b="1" baseline="3000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800" b="1">
                          <a:latin typeface="微软雅黑" panose="020B0503020204020204" pitchFamily="34" charset="-122"/>
                          <a:ea typeface="微软雅黑" panose="020B0503020204020204" pitchFamily="34" charset="-122"/>
                          <a:cs typeface="宋体" panose="02010600030101010101" pitchFamily="2" charset="-122"/>
                          <a:sym typeface="+mn-ea"/>
                        </a:rPr>
                        <a:t>降低</a:t>
                      </a:r>
                      <a:endParaRPr lang="zh-CN" altLang="en-US" sz="2800" b="1">
                        <a:latin typeface="微软雅黑" panose="020B0503020204020204" pitchFamily="34" charset="-122"/>
                        <a:ea typeface="微软雅黑" panose="020B0503020204020204" pitchFamily="34" charset="-122"/>
                        <a:cs typeface="宋体" panose="02010600030101010101" pitchFamily="2" charset="-122"/>
                        <a:sym typeface="+mn-ea"/>
                      </a:endParaRPr>
                    </a:p>
                  </a:txBody>
                  <a:tcPr marL="91439" marR="91439" marT="45719" marB="45719" vert="horz"/>
                </a:tc>
                <a:tc>
                  <a:txBody>
                    <a:bodyPr wrap="square"/>
                    <a:lstStyle/>
                    <a:p>
                      <a:pPr>
                        <a:buNone/>
                      </a:pPr>
                      <a:r>
                        <a:rPr lang="zh-CN" altLang="en-US" sz="2800" b="1">
                          <a:solidFill>
                            <a:srgbClr val="FF0000"/>
                          </a:solidFill>
                          <a:latin typeface="微软雅黑" panose="020B0503020204020204" pitchFamily="34" charset="-122"/>
                          <a:ea typeface="微软雅黑" panose="020B0503020204020204" pitchFamily="34" charset="-122"/>
                        </a:rPr>
                        <a:t>增大</a:t>
                      </a:r>
                      <a:endParaRPr lang="zh-CN" altLang="en-US" sz="2800" b="1">
                        <a:solidFill>
                          <a:srgbClr val="FF0000"/>
                        </a:solidFill>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buNone/>
                      </a:pPr>
                      <a:r>
                        <a:rPr lang="zh-CN" altLang="en-US" sz="2800" b="1">
                          <a:latin typeface="微软雅黑" panose="020B0503020204020204" pitchFamily="34" charset="-122"/>
                          <a:ea typeface="微软雅黑" panose="020B0503020204020204" pitchFamily="34" charset="-122"/>
                          <a:sym typeface="+mn-ea"/>
                        </a:rPr>
                        <a:t>不变</a:t>
                      </a:r>
                      <a:endParaRPr lang="zh-CN" altLang="en-US" sz="2800" b="1">
                        <a:latin typeface="微软雅黑" panose="020B0503020204020204" pitchFamily="34" charset="-122"/>
                        <a:ea typeface="微软雅黑" panose="020B0503020204020204" pitchFamily="34" charset="-122"/>
                        <a:sym typeface="+mn-ea"/>
                      </a:endParaRPr>
                    </a:p>
                  </a:txBody>
                  <a:tcPr marL="91439" marR="91439" marT="45719" marB="45719" vert="horz"/>
                </a:tc>
              </a:tr>
            </a:tbl>
          </a:graphicData>
        </a:graphic>
      </p:graphicFrame>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6" name="文本框 5"/>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兴奋在神经纤维上的传导</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0" end="24"/>
                                            </p:txEl>
                                          </p:spTgt>
                                        </p:tgtEl>
                                        <p:attrNameLst>
                                          <p:attrName>style.visibility</p:attrName>
                                        </p:attrNameLst>
                                      </p:cBhvr>
                                      <p:to>
                                        <p:strVal val="visible"/>
                                      </p:to>
                                    </p:set>
                                    <p:animEffect transition="in" filter="blinds(horizontal)">
                                      <p:cBhvr>
                                        <p:cTn id="7" dur="500"/>
                                        <p:tgtEl>
                                          <p:spTgt spid="3">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56" end="79"/>
                                            </p:txEl>
                                          </p:spTgt>
                                        </p:tgtEl>
                                        <p:attrNameLst>
                                          <p:attrName>style.visibility</p:attrName>
                                        </p:attrNameLst>
                                      </p:cBhvr>
                                      <p:to>
                                        <p:strVal val="visible"/>
                                      </p:to>
                                    </p:set>
                                    <p:animEffect transition="in" filter="blinds(horizontal)">
                                      <p:cBhvr>
                                        <p:cTn id="12" dur="500"/>
                                        <p:tgtEl>
                                          <p:spTgt spid="3">
                                            <p:txEl>
                                              <p:charRg st="56"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p:cNvSpPr>
          <p:nvPr>
            <p:ph type="body" idx="4294967295"/>
          </p:nvPr>
        </p:nvSpPr>
        <p:spPr>
          <a:xfrm>
            <a:off x="2081" y="970100"/>
            <a:ext cx="12144031" cy="1068507"/>
          </a:xfrm>
        </p:spPr>
        <p:txBody>
          <a:bodyPr wrap="square" lIns="91439" tIns="45719" rIns="91439" bIns="45719" anchor="t">
            <a:normAutofit lnSpcReduction="20000"/>
          </a:bodyPr>
          <a:lstStyle/>
          <a:p>
            <a:pPr>
              <a:buNone/>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试判断一个神经细胞的静息电位在添加具有生物活性的化合物</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河豚毒素</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(Na</a:t>
            </a:r>
            <a:r>
              <a:rPr lang="zh-CN" altLang="en-US" sz="2800" b="1" baseline="30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离子转运载体抑制剂</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后，是如何变化的</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1140" name="Picture 4"/>
          <p:cNvPicPr>
            <a:picLocks noChangeAspect="1"/>
          </p:cNvPicPr>
          <p:nvPr/>
        </p:nvPicPr>
        <p:blipFill>
          <a:blip r:embed="rId1" r:link="rId2"/>
          <a:stretch>
            <a:fillRect/>
          </a:stretch>
        </p:blipFill>
        <p:spPr>
          <a:xfrm>
            <a:off x="624266" y="2780785"/>
            <a:ext cx="10758718" cy="3515344"/>
          </a:xfrm>
          <a:prstGeom prst="rect">
            <a:avLst/>
          </a:prstGeom>
          <a:noFill/>
          <a:ln w="9525">
            <a:noFill/>
          </a:ln>
        </p:spPr>
      </p:pic>
      <p:sp>
        <p:nvSpPr>
          <p:cNvPr id="91141" name="Rectangle 5"/>
          <p:cNvSpPr/>
          <p:nvPr/>
        </p:nvSpPr>
        <p:spPr>
          <a:xfrm>
            <a:off x="8975435" y="1413283"/>
            <a:ext cx="450215" cy="521970"/>
          </a:xfrm>
          <a:prstGeom prst="rect">
            <a:avLst/>
          </a:prstGeom>
          <a:noFill/>
          <a:ln w="9525">
            <a:noFill/>
          </a:ln>
        </p:spPr>
        <p:txBody>
          <a:bodyPr wrap="none" anchor="ctr">
            <a:spAutoFit/>
          </a:bodyPr>
          <a:lstStyle/>
          <a:p>
            <a:pPr eaLnBrk="0" hangingPunct="0"/>
            <a:r>
              <a:rPr lang="en-US" altLang="zh-CN" sz="2800" b="1">
                <a:solidFill>
                  <a:srgbClr val="FF0000"/>
                </a:solidFill>
                <a:latin typeface="微软雅黑" panose="020B0503020204020204" pitchFamily="34" charset="-122"/>
                <a:ea typeface="微软雅黑" panose="020B0503020204020204" pitchFamily="34" charset="-122"/>
              </a:rPr>
              <a:t>A</a:t>
            </a:r>
            <a:r>
              <a:rPr lang="en-US" altLang="zh-CN" sz="2800">
                <a:latin typeface="微软雅黑" panose="020B0503020204020204" pitchFamily="34" charset="-122"/>
                <a:ea typeface="微软雅黑" panose="020B0503020204020204" pitchFamily="34" charset="-122"/>
              </a:rPr>
              <a:t> </a:t>
            </a:r>
            <a:endParaRPr lang="en-US" altLang="zh-CN" sz="2800">
              <a:latin typeface="微软雅黑" panose="020B0503020204020204" pitchFamily="34" charset="-122"/>
              <a:ea typeface="微软雅黑" panose="020B0503020204020204" pitchFamily="34" charset="-122"/>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39">
                                            <p:txEl>
                                              <p:charRg st="0" end="65"/>
                                            </p:txEl>
                                          </p:spTgt>
                                        </p:tgtEl>
                                        <p:attrNameLst>
                                          <p:attrName>style.visibility</p:attrName>
                                        </p:attrNameLst>
                                      </p:cBhvr>
                                      <p:to>
                                        <p:strVal val="visible"/>
                                      </p:to>
                                    </p:set>
                                    <p:anim calcmode="lin" valueType="num">
                                      <p:cBhvr>
                                        <p:cTn id="7" dur="500" fill="hold"/>
                                        <p:tgtEl>
                                          <p:spTgt spid="91139">
                                            <p:txEl>
                                              <p:charRg st="0" end="65"/>
                                            </p:txEl>
                                          </p:spTgt>
                                        </p:tgtEl>
                                        <p:attrNameLst>
                                          <p:attrName>ppt_x</p:attrName>
                                        </p:attrNameLst>
                                      </p:cBhvr>
                                      <p:tavLst>
                                        <p:tav tm="0">
                                          <p:val>
                                            <p:strVal val="#ppt_x"/>
                                          </p:val>
                                        </p:tav>
                                        <p:tav tm="100000">
                                          <p:val>
                                            <p:strVal val="#ppt_x"/>
                                          </p:val>
                                        </p:tav>
                                      </p:tavLst>
                                    </p:anim>
                                    <p:anim calcmode="lin" valueType="num">
                                      <p:cBhvr>
                                        <p:cTn id="8" dur="500" fill="hold"/>
                                        <p:tgtEl>
                                          <p:spTgt spid="91139">
                                            <p:txEl>
                                              <p:charRg st="0" end="6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40"/>
                                        </p:tgtEl>
                                        <p:attrNameLst>
                                          <p:attrName>style.visibility</p:attrName>
                                        </p:attrNameLst>
                                      </p:cBhvr>
                                      <p:to>
                                        <p:strVal val="visible"/>
                                      </p:to>
                                    </p:set>
                                    <p:anim calcmode="lin" valueType="num">
                                      <p:cBhvr>
                                        <p:cTn id="13" dur="500" fill="hold"/>
                                        <p:tgtEl>
                                          <p:spTgt spid="91140"/>
                                        </p:tgtEl>
                                        <p:attrNameLst>
                                          <p:attrName>ppt_x</p:attrName>
                                        </p:attrNameLst>
                                      </p:cBhvr>
                                      <p:tavLst>
                                        <p:tav tm="0">
                                          <p:val>
                                            <p:strVal val="#ppt_x"/>
                                          </p:val>
                                        </p:tav>
                                        <p:tav tm="100000">
                                          <p:val>
                                            <p:strVal val="#ppt_x"/>
                                          </p:val>
                                        </p:tav>
                                      </p:tavLst>
                                    </p:anim>
                                    <p:anim calcmode="lin" valueType="num">
                                      <p:cBhvr>
                                        <p:cTn id="14"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141">
                                            <p:txEl>
                                              <p:pRg st="0" end="0"/>
                                            </p:txEl>
                                          </p:spTgt>
                                        </p:tgtEl>
                                        <p:attrNameLst>
                                          <p:attrName>style.visibility</p:attrName>
                                        </p:attrNameLst>
                                      </p:cBhvr>
                                      <p:to>
                                        <p:strVal val="visible"/>
                                      </p:to>
                                    </p:set>
                                    <p:anim calcmode="lin" valueType="num">
                                      <p:cBhvr>
                                        <p:cTn id="19" dur="500" fill="hold"/>
                                        <p:tgtEl>
                                          <p:spTgt spid="91141">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911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框 1"/>
          <p:cNvSpPr txBox="1"/>
          <p:nvPr/>
        </p:nvSpPr>
        <p:spPr>
          <a:xfrm>
            <a:off x="40174" y="664087"/>
            <a:ext cx="12033562" cy="138366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将记录仪（R）的两个电极置于某一条结构和功能完好的神经表面,如下图,给该神经一个适宜的刺激使其产生兴奋,可在R上记录到电位的变化.能正确反映从刺激开始到兴奋完成这段过程中电位变化的曲线是（    ）</a:t>
            </a:r>
            <a:endParaRPr lang="zh-CN" altLang="en-US" sz="2800" b="1">
              <a:latin typeface="微软雅黑" panose="020B0503020204020204" pitchFamily="34" charset="-122"/>
              <a:ea typeface="微软雅黑" panose="020B0503020204020204" pitchFamily="34" charset="-122"/>
            </a:endParaRPr>
          </a:p>
        </p:txBody>
      </p:sp>
      <p:pic>
        <p:nvPicPr>
          <p:cNvPr id="37890" name="图片 2"/>
          <p:cNvPicPr>
            <a:picLocks noChangeAspect="1"/>
          </p:cNvPicPr>
          <p:nvPr/>
        </p:nvPicPr>
        <p:blipFill>
          <a:blip r:embed="rId1"/>
          <a:srcRect l="3244" t="13145" r="3032" b="5936"/>
          <a:stretch>
            <a:fillRect/>
          </a:stretch>
        </p:blipFill>
        <p:spPr>
          <a:xfrm>
            <a:off x="181753" y="2578258"/>
            <a:ext cx="11829129" cy="3506456"/>
          </a:xfrm>
          <a:prstGeom prst="rect">
            <a:avLst/>
          </a:prstGeom>
          <a:noFill/>
          <a:ln w="9525">
            <a:noFill/>
          </a:ln>
        </p:spPr>
      </p:pic>
      <p:sp>
        <p:nvSpPr>
          <p:cNvPr id="4" name="文本框 3"/>
          <p:cNvSpPr txBox="1"/>
          <p:nvPr/>
        </p:nvSpPr>
        <p:spPr>
          <a:xfrm>
            <a:off x="9623454" y="1413521"/>
            <a:ext cx="544830" cy="645160"/>
          </a:xfrm>
          <a:prstGeom prst="rect">
            <a:avLst/>
          </a:prstGeom>
          <a:noFill/>
          <a:ln w="9525">
            <a:noFill/>
          </a:ln>
        </p:spPr>
        <p:txBody>
          <a:bodyPr wrap="none" anchor="t">
            <a:spAutoFit/>
          </a:bodyPr>
          <a:lstStyle/>
          <a:p>
            <a:r>
              <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endPar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47781" y="1125647"/>
            <a:ext cx="6043446" cy="521970"/>
          </a:xfrm>
          <a:prstGeom prst="rect">
            <a:avLst/>
          </a:prstGeom>
        </p:spPr>
        <p:txBody>
          <a:bodyPr wrap="square">
            <a:spAutoFit/>
          </a:bodyPr>
          <a:lstStyle/>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结构基础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突触的结构和类型</a:t>
            </a:r>
            <a:endParaRPr lang="zh-CN" alt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12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379555" y="1864323"/>
            <a:ext cx="7433207" cy="408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350559" y="2368285"/>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突触前膜</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4324861" y="2843678"/>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突触间隙</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4349240" y="3319071"/>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突触后膜</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7868774" y="2671119"/>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神经递质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4964123" y="3813397"/>
            <a:ext cx="234505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轴突</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细胞体</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4991860" y="4312027"/>
            <a:ext cx="198945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轴突</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树突</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1166273" y="29735"/>
            <a:ext cx="3869638" cy="520700"/>
          </a:xfrm>
          <a:prstGeom prst="rect">
            <a:avLst/>
          </a:prstGeom>
          <a:noFill/>
        </p:spPr>
        <p:txBody>
          <a:bodyPr wrap="square" lIns="91404" tIns="45701" rIns="91404" bIns="45701"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新课引入</a:t>
            </a:r>
            <a:endParaRPr lang="zh-CN" altLang="en-US" sz="2800">
              <a:solidFill>
                <a:srgbClr val="FAFAFA"/>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10" name="文本框 9"/>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P spid="16" grpId="0"/>
      <p:bldP spid="18"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079500" y="264160"/>
            <a:ext cx="8438515" cy="63290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1251" y="1845207"/>
            <a:ext cx="11185068" cy="3969385"/>
          </a:xfrm>
          <a:prstGeom prst="rect">
            <a:avLst/>
          </a:prstGeom>
        </p:spPr>
        <p:txBody>
          <a:bodyPr wrap="square">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突触小体</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突触</a:t>
            </a:r>
            <a:endParaRPr lang="zh-CN" altLang="zh-CN" sz="105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组成不同：</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突触小体是一个神经元轴突末端的膨大部分，其上的膜构成突触前膜，是突触的一部分；突触由两个神经元构成，包括突触前膜、突触间隙和突触后膜。</a:t>
            </a:r>
            <a:endParaRPr lang="zh-CN" altLang="zh-CN" sz="1050" b="1" kern="100">
              <a:latin typeface="楷体" panose="02010609060101010101" pitchFamily="49" charset="-122"/>
              <a:ea typeface="楷体" panose="02010609060101010101" pitchFamily="49" charset="-122"/>
              <a:cs typeface="微软雅黑" panose="020B0503020204020204" pitchFamily="34" charset="-122"/>
            </a:endParaRPr>
          </a:p>
          <a:p>
            <a:pPr>
              <a:lnSpc>
                <a:spcPct val="15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信号转换不同：</a:t>
            </a:r>
            <a:r>
              <a:rPr lang="zh-CN" altLang="zh-CN" sz="2800" b="1" kern="100">
                <a:latin typeface="楷体" panose="02010609060101010101" pitchFamily="49" charset="-122"/>
                <a:ea typeface="楷体" panose="02010609060101010101" pitchFamily="49" charset="-122"/>
                <a:cs typeface="楷体" panose="02010609060101010101" pitchFamily="49" charset="-122"/>
              </a:rPr>
              <a:t>在突触小体上的信号变化为电信号</a:t>
            </a:r>
            <a:r>
              <a:rPr lang="en-US" altLang="zh-CN" sz="2800" b="1" kern="10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化学信号。在突触中完成的信号变化为电信号</a:t>
            </a:r>
            <a:r>
              <a:rPr lang="en-US" altLang="zh-CN" sz="2800" b="1" kern="10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化学信号</a:t>
            </a:r>
            <a:r>
              <a:rPr lang="en-US" altLang="zh-CN" sz="2800" b="1" kern="10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电信号。</a:t>
            </a:r>
            <a:endParaRPr lang="zh-CN" altLang="zh-CN" sz="2600" b="1" kern="100">
              <a:solidFill>
                <a:prstClr val="black"/>
              </a:solidFill>
              <a:latin typeface="楷体" panose="02010609060101010101" pitchFamily="49" charset="-122"/>
              <a:ea typeface="楷体" panose="02010609060101010101" pitchFamily="49" charset="-122"/>
              <a:cs typeface="楷体" panose="02010609060101010101" pitchFamily="49" charset="-122"/>
            </a:endParaRPr>
          </a:p>
        </p:txBody>
      </p:sp>
      <p:sp>
        <p:nvSpPr>
          <p:cNvPr id="2" name="矩形 1"/>
          <p:cNvSpPr/>
          <p:nvPr/>
        </p:nvSpPr>
        <p:spPr>
          <a:xfrm>
            <a:off x="247781" y="1125647"/>
            <a:ext cx="6043446" cy="521970"/>
          </a:xfrm>
          <a:prstGeom prst="rect">
            <a:avLst/>
          </a:prstGeom>
        </p:spPr>
        <p:txBody>
          <a:bodyPr wrap="square">
            <a:spAutoFit/>
          </a:bodyPr>
          <a:lstStyle/>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结构基础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突触的结构和类型</a:t>
            </a:r>
            <a:endParaRPr lang="zh-CN" alt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66273" y="29735"/>
            <a:ext cx="3869638" cy="520700"/>
          </a:xfrm>
          <a:prstGeom prst="rect">
            <a:avLst/>
          </a:prstGeom>
          <a:noFill/>
        </p:spPr>
        <p:txBody>
          <a:bodyPr wrap="square" lIns="91404" tIns="45701" rIns="91404" bIns="45701"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新课引入</a:t>
            </a:r>
            <a:endParaRPr lang="zh-CN" altLang="en-US" sz="2800">
              <a:solidFill>
                <a:srgbClr val="FAFAFA"/>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4" name="文本框 3"/>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pic>
        <p:nvPicPr>
          <p:cNvPr id="614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605652" y="170352"/>
            <a:ext cx="6289899" cy="645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579390" y="837351"/>
            <a:ext cx="8686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电信号</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9264088" y="2927284"/>
            <a:ext cx="6400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胞吐</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9470549" y="3262879"/>
            <a:ext cx="10972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神经递质</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10421340" y="3850562"/>
            <a:ext cx="10972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化学信号</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8958456" y="5043699"/>
            <a:ext cx="6400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受体</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10594592" y="6053827"/>
            <a:ext cx="8686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电信号</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47781" y="1125647"/>
            <a:ext cx="6043446" cy="521970"/>
          </a:xfrm>
          <a:prstGeom prst="rect">
            <a:avLst/>
          </a:prstGeom>
        </p:spPr>
        <p:txBody>
          <a:bodyPr wrap="square">
            <a:spAutoFit/>
          </a:bodyPr>
          <a:lstStyle/>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sz="2800" b="1" kern="100">
                <a:latin typeface="微软雅黑" panose="020B0503020204020204" pitchFamily="34" charset="-122"/>
                <a:ea typeface="微软雅黑" panose="020B0503020204020204" pitchFamily="34" charset="-122"/>
                <a:cs typeface="微软雅黑" panose="020B0503020204020204" pitchFamily="34" charset="-122"/>
              </a:rPr>
              <a:t>传递过程</a:t>
            </a:r>
            <a:endParaRPr 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
        <p:nvSpPr>
          <p:cNvPr id="5" name="矩形 4"/>
          <p:cNvSpPr/>
          <p:nvPr/>
        </p:nvSpPr>
        <p:spPr>
          <a:xfrm>
            <a:off x="193181" y="2314146"/>
            <a:ext cx="4992081" cy="3567430"/>
          </a:xfrm>
          <a:prstGeom prst="rect">
            <a:avLst/>
          </a:prstGeom>
        </p:spPr>
        <p:txBody>
          <a:bodyPr wrap="square" lIns="121875" tIns="60936" rIns="121875" bIns="60936">
            <a:spAutoFit/>
          </a:bodyPr>
          <a:lstStyle/>
          <a:p>
            <a:pPr algn="just" defTabSz="1218565" fontAlgn="auto">
              <a:lnSpc>
                <a:spcPct val="100000"/>
              </a:lnSpc>
              <a:spcAft>
                <a:spcPct val="0"/>
              </a:spcAft>
              <a:tabLst>
                <a:tab pos="2430780" algn="l"/>
              </a:tabLst>
            </a:pPr>
            <a:r>
              <a:rPr lang="en-US" altLang="zh-CN" sz="2800" b="1" kern="100">
                <a:latin typeface="Calibri" panose="020F0502020204030204"/>
                <a:ea typeface="楷体" panose="02010609060101010101" pitchFamily="49" charset="-122"/>
                <a:cs typeface="楷体" panose="02010609060101010101" pitchFamily="49" charset="-122"/>
              </a:rPr>
              <a:t>①</a:t>
            </a:r>
            <a:r>
              <a:rPr lang="zh-CN" altLang="zh-CN" sz="2800" b="1" kern="100">
                <a:latin typeface="楷体" panose="02010609060101010101" pitchFamily="49" charset="-122"/>
                <a:ea typeface="楷体" panose="02010609060101010101" pitchFamily="49" charset="-122"/>
                <a:cs typeface="楷体" panose="02010609060101010101" pitchFamily="49" charset="-122"/>
              </a:rPr>
              <a:t>突触前膜分泌神经递质的方式为胞吐，依赖于细胞膜的流动性。</a:t>
            </a:r>
            <a:endParaRPr lang="zh-CN" altLang="zh-CN" sz="2800" b="1" kern="100">
              <a:latin typeface="楷体" panose="02010609060101010101" pitchFamily="49" charset="-122"/>
              <a:ea typeface="楷体" panose="02010609060101010101" pitchFamily="49" charset="-122"/>
              <a:cs typeface="楷体" panose="02010609060101010101" pitchFamily="49" charset="-122"/>
            </a:endParaRPr>
          </a:p>
          <a:p>
            <a:pPr algn="just" defTabSz="1218565" fontAlgn="auto">
              <a:lnSpc>
                <a:spcPct val="100000"/>
              </a:lnSpc>
              <a:spcAft>
                <a:spcPct val="0"/>
              </a:spcAft>
              <a:tabLst>
                <a:tab pos="2430780" algn="l"/>
              </a:tabLst>
            </a:pPr>
            <a:r>
              <a:rPr lang="en-US" altLang="zh-CN" sz="2800" b="1" kern="100">
                <a:latin typeface="Calibri" panose="020F0502020204030204"/>
                <a:ea typeface="楷体" panose="02010609060101010101" pitchFamily="49" charset="-122"/>
                <a:cs typeface="楷体" panose="02010609060101010101" pitchFamily="49" charset="-122"/>
              </a:rPr>
              <a:t>②</a:t>
            </a:r>
            <a:r>
              <a:rPr lang="zh-CN" altLang="zh-CN" sz="2800" b="1" kern="100">
                <a:latin typeface="楷体" panose="02010609060101010101" pitchFamily="49" charset="-122"/>
                <a:ea typeface="楷体" panose="02010609060101010101" pitchFamily="49" charset="-122"/>
                <a:cs typeface="楷体" panose="02010609060101010101" pitchFamily="49" charset="-122"/>
              </a:rPr>
              <a:t>突触小泡的形成与高尔基体有关，神经递质的分泌与线粒体有关。</a:t>
            </a:r>
            <a:endParaRPr lang="zh-CN" altLang="zh-CN" sz="2800" b="1" kern="100">
              <a:latin typeface="楷体" panose="02010609060101010101" pitchFamily="49" charset="-122"/>
              <a:ea typeface="楷体" panose="02010609060101010101" pitchFamily="49" charset="-122"/>
              <a:cs typeface="楷体" panose="02010609060101010101" pitchFamily="49" charset="-122"/>
            </a:endParaRPr>
          </a:p>
          <a:p>
            <a:pPr algn="just" defTabSz="1218565" fontAlgn="auto">
              <a:lnSpc>
                <a:spcPct val="100000"/>
              </a:lnSpc>
              <a:spcAft>
                <a:spcPct val="0"/>
              </a:spcAft>
              <a:tabLst>
                <a:tab pos="2430780" algn="l"/>
              </a:tabLst>
            </a:pPr>
            <a:r>
              <a:rPr lang="en-US" altLang="zh-CN" sz="2800" b="1" kern="100">
                <a:latin typeface="Calibri" panose="020F0502020204030204"/>
                <a:ea typeface="楷体" panose="02010609060101010101" pitchFamily="49" charset="-122"/>
                <a:cs typeface="楷体" panose="02010609060101010101" pitchFamily="49" charset="-122"/>
              </a:rPr>
              <a:t>③</a:t>
            </a:r>
            <a:r>
              <a:rPr lang="zh-CN" altLang="zh-CN" sz="2800" b="1" kern="100">
                <a:latin typeface="楷体" panose="02010609060101010101" pitchFamily="49" charset="-122"/>
                <a:ea typeface="楷体" panose="02010609060101010101" pitchFamily="49" charset="-122"/>
                <a:cs typeface="楷体" panose="02010609060101010101" pitchFamily="49" charset="-122"/>
              </a:rPr>
              <a:t>突触间隙内的液体属于组织液，是内环境的成分。</a:t>
            </a:r>
            <a:endParaRPr lang="zh-CN" altLang="zh-CN" sz="2800" b="1" kern="100">
              <a:solidFill>
                <a:srgbClr val="0000FF"/>
              </a:solidFill>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P spid="16" grpId="0"/>
      <p:bldP spid="18"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40565" y="2133255"/>
            <a:ext cx="10311188" cy="2030095"/>
          </a:xfrm>
          <a:prstGeom prst="rect">
            <a:avLst/>
          </a:prstGeom>
        </p:spPr>
        <p:txBody>
          <a:bodyPr>
            <a:spAutoFit/>
          </a:bodyPr>
          <a:lstStyle/>
          <a:p>
            <a:pPr algn="just">
              <a:lnSpc>
                <a:spcPct val="150000"/>
              </a:lnSpc>
              <a:spcAft>
                <a:spcPct val="0"/>
              </a:spcAft>
            </a:pPr>
            <a:r>
              <a:rPr lang="zh-CN" altLang="en-US" sz="2800" b="1" kern="100" smtClean="0">
                <a:latin typeface="微软雅黑" panose="020B0503020204020204" pitchFamily="34" charset="-122"/>
                <a:ea typeface="微软雅黑" panose="020B0503020204020204" pitchFamily="34" charset="-122"/>
                <a:cs typeface="Times New Roman" panose="02020603050405020304" pitchFamily="18" charset="0"/>
              </a:rPr>
              <a:t>　　教材隐性知识：</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源于</a:t>
            </a:r>
            <a:r>
              <a:rPr lang="zh-CN" altLang="zh-CN" sz="2800" b="1" kern="100">
                <a:latin typeface="楷体" panose="02010609060101010101" pitchFamily="49" charset="-122"/>
                <a:ea typeface="楷体" panose="02010609060101010101" pitchFamily="49" charset="-122"/>
                <a:cs typeface="楷体" panose="02010609060101010101" pitchFamily="49" charset="-122"/>
              </a:rPr>
              <a:t>选择性必修</a:t>
            </a:r>
            <a:r>
              <a:rPr lang="en-US" altLang="zh-CN" sz="2800" b="1" kern="100">
                <a:latin typeface="楷体" panose="02010609060101010101" pitchFamily="49" charset="-122"/>
                <a:ea typeface="楷体" panose="02010609060101010101" pitchFamily="49" charset="-122"/>
                <a:cs typeface="楷体" panose="02010609060101010101" pitchFamily="49" charset="-122"/>
              </a:rPr>
              <a:t>1 P</a:t>
            </a:r>
            <a:r>
              <a:rPr lang="en-US" altLang="zh-CN" sz="2800" b="1" kern="100" baseline="-25000">
                <a:latin typeface="楷体" panose="02010609060101010101" pitchFamily="49" charset="-122"/>
                <a:ea typeface="楷体" panose="02010609060101010101" pitchFamily="49" charset="-122"/>
                <a:cs typeface="楷体" panose="02010609060101010101" pitchFamily="49" charset="-122"/>
              </a:rPr>
              <a:t>29</a:t>
            </a:r>
            <a:r>
              <a:rPr lang="en-US" altLang="zh-CN" sz="2800" b="1" kern="10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图</a:t>
            </a:r>
            <a:r>
              <a:rPr lang="en-US" altLang="zh-CN" sz="2800" b="1" kern="100">
                <a:latin typeface="楷体" panose="02010609060101010101" pitchFamily="49" charset="-122"/>
                <a:ea typeface="楷体" panose="02010609060101010101" pitchFamily="49" charset="-122"/>
                <a:cs typeface="楷体" panose="02010609060101010101" pitchFamily="49" charset="-122"/>
              </a:rPr>
              <a:t>2</a:t>
            </a:r>
            <a:r>
              <a:rPr lang="zh-CN" altLang="zh-CN" sz="2800" b="1" kern="100">
                <a:latin typeface="楷体" panose="02010609060101010101" pitchFamily="49" charset="-122"/>
                <a:ea typeface="楷体" panose="02010609060101010101" pitchFamily="49" charset="-122"/>
                <a:cs typeface="楷体" panose="02010609060101010101" pitchFamily="49" charset="-122"/>
              </a:rPr>
              <a:t>－</a:t>
            </a:r>
            <a:r>
              <a:rPr lang="en-US" altLang="zh-CN" sz="2800" b="1" kern="100">
                <a:latin typeface="楷体" panose="02010609060101010101" pitchFamily="49" charset="-122"/>
                <a:ea typeface="楷体" panose="02010609060101010101" pitchFamily="49" charset="-122"/>
                <a:cs typeface="楷体" panose="02010609060101010101" pitchFamily="49" charset="-122"/>
              </a:rPr>
              <a:t>8”</a:t>
            </a:r>
            <a:r>
              <a:rPr lang="zh-CN" altLang="zh-CN" sz="2800" b="1" kern="100">
                <a:latin typeface="楷体" panose="02010609060101010101" pitchFamily="49" charset="-122"/>
                <a:ea typeface="楷体" panose="02010609060101010101" pitchFamily="49" charset="-122"/>
                <a:cs typeface="楷体" panose="02010609060101010101" pitchFamily="49" charset="-122"/>
              </a:rPr>
              <a:t>中所示突触后膜上的受体和离子通道是结合在一起的，受体一旦结合相应的神经递质后，会引起</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离子通道</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进而引起相应的离子流动。</a:t>
            </a:r>
            <a:endParaRPr lang="zh-CN" altLang="zh-CN" sz="2800" b="1" kern="100">
              <a:effectLst/>
              <a:latin typeface="楷体" panose="02010609060101010101" pitchFamily="49" charset="-122"/>
              <a:ea typeface="楷体" panose="02010609060101010101" pitchFamily="49" charset="-122"/>
              <a:cs typeface="楷体" panose="02010609060101010101" pitchFamily="49" charset="-122"/>
            </a:endParaRPr>
          </a:p>
        </p:txBody>
      </p:sp>
      <p:sp>
        <p:nvSpPr>
          <p:cNvPr id="4" name="矩形 3"/>
          <p:cNvSpPr/>
          <p:nvPr/>
        </p:nvSpPr>
        <p:spPr>
          <a:xfrm>
            <a:off x="5649623" y="3500658"/>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打开</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p:cNvSpPr txBox="1"/>
          <p:nvPr/>
        </p:nvSpPr>
        <p:spPr>
          <a:xfrm>
            <a:off x="1166273" y="29735"/>
            <a:ext cx="3869638" cy="520700"/>
          </a:xfrm>
          <a:prstGeom prst="rect">
            <a:avLst/>
          </a:prstGeom>
          <a:noFill/>
        </p:spPr>
        <p:txBody>
          <a:bodyPr wrap="square" lIns="91404" tIns="45701" rIns="91404" bIns="45701"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新课引入</a:t>
            </a:r>
            <a:endParaRPr lang="zh-CN" altLang="en-US" sz="2800">
              <a:solidFill>
                <a:srgbClr val="FAFAFA"/>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10" name="文本框 9"/>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4922" y="1098347"/>
            <a:ext cx="2549688" cy="551180"/>
          </a:xfrm>
          <a:prstGeom prst="rect">
            <a:avLst/>
          </a:prstGeom>
        </p:spPr>
        <p:txBody>
          <a:bodyPr wrap="square" lIns="121875" tIns="60936" rIns="121875" bIns="60936">
            <a:spAutoFit/>
          </a:bodyPr>
          <a:lstStyle/>
          <a:p>
            <a:pPr algn="just" fontAlgn="auto">
              <a:lnSpc>
                <a:spcPct val="100000"/>
              </a:lnSpc>
              <a:spcAft>
                <a:spcPct val="0"/>
              </a:spcAft>
              <a:tabLst>
                <a:tab pos="243078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传递特点</a:t>
            </a:r>
            <a:endParaRPr lang="zh-CN" altLang="zh-CN" sz="2800" b="1" kern="10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17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093027" y="1969504"/>
            <a:ext cx="7866128" cy="332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359516" y="2391146"/>
            <a:ext cx="15544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细胞体或树突</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4426764" y="2751711"/>
            <a:ext cx="5532391" cy="755650"/>
          </a:xfrm>
          <a:prstGeom prst="rect">
            <a:avLst/>
          </a:prstGeom>
        </p:spPr>
        <p:txBody>
          <a:bodyPr wrap="square">
            <a:spAutoFit/>
          </a:bodyPr>
          <a:lstStyle/>
          <a:p>
            <a:pPr algn="just">
              <a:lnSpc>
                <a:spcPct val="120000"/>
              </a:lnSpc>
              <a:spcAft>
                <a:spcPct val="0"/>
              </a:spcAft>
            </a:pPr>
            <a:r>
              <a:rPr lang="en-US" altLang="zh-CN"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神经递质</a:t>
            </a:r>
            <a:r>
              <a:rPr lang="zh-CN" altLang="zh-CN"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只存在于突触小泡中，只能由突触前膜释放，作用于突触后膜</a:t>
            </a:r>
            <a:endParaRPr lang="zh-CN" altLang="zh-CN" b="1" kern="1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5707615" y="4468427"/>
            <a:ext cx="10972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化学信号</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p:cNvSpPr txBox="1"/>
          <p:nvPr/>
        </p:nvSpPr>
        <p:spPr>
          <a:xfrm>
            <a:off x="1166273" y="29735"/>
            <a:ext cx="3869638" cy="520700"/>
          </a:xfrm>
          <a:prstGeom prst="rect">
            <a:avLst/>
          </a:prstGeom>
          <a:noFill/>
        </p:spPr>
        <p:txBody>
          <a:bodyPr wrap="square" lIns="91404" tIns="45701" rIns="91404" bIns="45701"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新课引入</a:t>
            </a:r>
            <a:endParaRPr lang="zh-CN" altLang="en-US" sz="2800">
              <a:solidFill>
                <a:srgbClr val="FAFAFA"/>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13" name="文本框 12"/>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19522" y="1052635"/>
            <a:ext cx="3081084"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兴奋：</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2" name="文本框 1"/>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6" name="矩形 15"/>
          <p:cNvSpPr/>
          <p:nvPr/>
        </p:nvSpPr>
        <p:spPr>
          <a:xfrm>
            <a:off x="1848954" y="1052635"/>
            <a:ext cx="9902896" cy="982345"/>
          </a:xfrm>
          <a:prstGeom prst="rect">
            <a:avLst/>
          </a:prstGeom>
        </p:spPr>
        <p:txBody>
          <a:bodyPr wrap="square" lIns="121875" tIns="60936" rIns="121875" bIns="60936">
            <a:spAutoFit/>
          </a:bodyPr>
          <a:lstStyle/>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指动物体或人体内的某些组织</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如神经组织</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或细胞感受外界刺激后，</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由</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状态变为</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状态</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的过程。</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nvSpPr>
        <p:spPr>
          <a:xfrm>
            <a:off x="3648112" y="1484836"/>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相对静止</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7392221" y="1484787"/>
            <a:ext cx="1605280" cy="521970"/>
          </a:xfrm>
          <a:prstGeom prst="rect">
            <a:avLst/>
          </a:prstGeom>
        </p:spPr>
        <p:txBody>
          <a:bodyPr wrap="none">
            <a:spAutoFit/>
          </a:bodyPr>
          <a:lstStyle/>
          <a:p>
            <a:pPr lvl="0" algn="l"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显著活跃</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4" name="矩形 3"/>
          <p:cNvSpPr/>
          <p:nvPr/>
        </p:nvSpPr>
        <p:spPr>
          <a:xfrm>
            <a:off x="319522" y="2105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 name="文本框 86"/>
          <p:cNvSpPr txBox="1"/>
          <p:nvPr/>
        </p:nvSpPr>
        <p:spPr>
          <a:xfrm>
            <a:off x="158262" y="3094417"/>
            <a:ext cx="11785957" cy="953135"/>
          </a:xfrm>
          <a:prstGeom prst="rect">
            <a:avLst/>
          </a:prstGeom>
          <a:noFill/>
        </p:spPr>
        <p:txBody>
          <a:bodyPr wrap="square" rtlCol="0" anchor="t">
            <a:spAutoFit/>
          </a:bodyPr>
          <a:lstStyle/>
          <a:p>
            <a:r>
              <a:rPr lang="zh-CN" altLang="zh-CN" sz="2800" b="1" smtClean="0">
                <a:latin typeface="楷体" panose="02010609060101010101" pitchFamily="49" charset="-122"/>
                <a:ea typeface="楷体" panose="02010609060101010101" pitchFamily="49" charset="-122"/>
                <a:cs typeface="楷体" panose="02010609060101010101" pitchFamily="49" charset="-122"/>
                <a:sym typeface="+mn-ea"/>
              </a:rPr>
              <a:t>电流计于</a:t>
            </a:r>
            <a:r>
              <a:rPr lang="en-US" altLang="zh-CN" sz="2800" b="1" smtClean="0">
                <a:latin typeface="楷体" panose="02010609060101010101" pitchFamily="49" charset="-122"/>
                <a:ea typeface="楷体" panose="02010609060101010101" pitchFamily="49" charset="-122"/>
                <a:cs typeface="楷体" panose="02010609060101010101" pitchFamily="49" charset="-122"/>
                <a:sym typeface="+mn-ea"/>
              </a:rPr>
              <a:t>1820</a:t>
            </a:r>
            <a:r>
              <a:rPr lang="zh-CN" altLang="zh-CN" sz="2800" b="1" smtClean="0">
                <a:latin typeface="楷体" panose="02010609060101010101" pitchFamily="49" charset="-122"/>
                <a:ea typeface="楷体" panose="02010609060101010101" pitchFamily="49" charset="-122"/>
                <a:cs typeface="楷体" panose="02010609060101010101" pitchFamily="49" charset="-122"/>
                <a:sym typeface="+mn-ea"/>
              </a:rPr>
              <a:t>年应用于生物电研究。在蛙神经外侧连接两个电极。随后，刺激蛙神经一侧，并在刺激的同时记录电流表的电流大小和方向。</a:t>
            </a:r>
            <a:endParaRPr lang="zh-CN" altLang="zh-CN" sz="2800" b="1" smtClean="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7" name="图片 6"/>
          <p:cNvPicPr>
            <a:picLocks noChangeAspect="1"/>
          </p:cNvPicPr>
          <p:nvPr/>
        </p:nvPicPr>
        <p:blipFill>
          <a:blip r:embed="rId1"/>
          <a:stretch>
            <a:fillRect/>
          </a:stretch>
        </p:blipFill>
        <p:spPr>
          <a:xfrm>
            <a:off x="1229944" y="4152131"/>
            <a:ext cx="4229587" cy="2433504"/>
          </a:xfrm>
          <a:prstGeom prst="rect">
            <a:avLst/>
          </a:prstGeom>
        </p:spPr>
      </p:pic>
      <p:sp>
        <p:nvSpPr>
          <p:cNvPr id="5" name="文本框 4"/>
          <p:cNvSpPr txBox="1"/>
          <p:nvPr/>
        </p:nvSpPr>
        <p:spPr>
          <a:xfrm>
            <a:off x="5688088" y="4830820"/>
            <a:ext cx="6180580" cy="1383665"/>
          </a:xfrm>
          <a:prstGeom prst="rect">
            <a:avLst/>
          </a:prstGeom>
          <a:noFill/>
        </p:spPr>
        <p:txBody>
          <a:bodyPr wrap="square" rtlCol="0" anchor="t">
            <a:spAutoFit/>
          </a:bodyPr>
          <a:lstStyle/>
          <a:p>
            <a:pPr algn="l"/>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神经上电极所在的</a:t>
            </a:r>
            <a:r>
              <a:rPr lang="en-US"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点和</a:t>
            </a:r>
            <a:r>
              <a:rPr lang="en-US"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点均没有兴奋，故电流表不显示电流，说明神经表面各处电位相等。</a:t>
            </a:r>
            <a:endParaRPr lang="zh-CN"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文本框 83973"/>
          <p:cNvSpPr txBox="1"/>
          <p:nvPr/>
        </p:nvSpPr>
        <p:spPr>
          <a:xfrm>
            <a:off x="2351088" y="1476375"/>
            <a:ext cx="3960812" cy="521970"/>
          </a:xfrm>
          <a:prstGeom prst="rect">
            <a:avLst/>
          </a:prstGeom>
          <a:noFill/>
          <a:ln w="9525">
            <a:noFill/>
          </a:ln>
        </p:spPr>
        <p:txBody>
          <a:bodyPr anchor="t">
            <a:spAutoFit/>
          </a:bodyPr>
          <a:lstStyle/>
          <a:p>
            <a:pPr>
              <a:spcBef>
                <a:spcPct val="50000"/>
              </a:spcBef>
            </a:pPr>
            <a:endParaRPr lang="zh-CN" altLang="zh-CN" sz="2800" b="1">
              <a:latin typeface="Arial" panose="020B0604020202020204" pitchFamily="34" charset="0"/>
              <a:ea typeface="宋体" panose="02010600030101010101" pitchFamily="2" charset="-122"/>
            </a:endParaRPr>
          </a:p>
        </p:txBody>
      </p:sp>
      <p:sp>
        <p:nvSpPr>
          <p:cNvPr id="83975" name="文本框 83974"/>
          <p:cNvSpPr txBox="1"/>
          <p:nvPr/>
        </p:nvSpPr>
        <p:spPr>
          <a:xfrm>
            <a:off x="-19505" y="1125012"/>
            <a:ext cx="5831395" cy="521970"/>
          </a:xfrm>
          <a:prstGeom prst="rect">
            <a:avLst/>
          </a:prstGeom>
          <a:solidFill>
            <a:schemeClr val="bg1">
              <a:lumMod val="85000"/>
            </a:schemeClr>
          </a:solidFill>
          <a:ln w="9525">
            <a:noFill/>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4</a:t>
            </a:r>
            <a:r>
              <a:rPr lang="zh-CN" altLang="en-US" sz="2800" b="1">
                <a:latin typeface="微软雅黑" panose="020B0503020204020204" pitchFamily="34" charset="-122"/>
                <a:ea typeface="微软雅黑" panose="020B0503020204020204" pitchFamily="34" charset="-122"/>
              </a:rPr>
              <a:t>）神经递质</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你了解多少</a:t>
            </a:r>
            <a:r>
              <a:rPr lang="en-US" altLang="zh-CN" sz="2800" b="1">
                <a:latin typeface="微软雅黑" panose="020B0503020204020204" pitchFamily="34" charset="-122"/>
                <a:ea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endParaRPr>
          </a:p>
        </p:txBody>
      </p:sp>
      <p:sp>
        <p:nvSpPr>
          <p:cNvPr id="83977" name="文本框 83976"/>
          <p:cNvSpPr txBox="1"/>
          <p:nvPr/>
        </p:nvSpPr>
        <p:spPr>
          <a:xfrm>
            <a:off x="487131" y="1765608"/>
            <a:ext cx="6709438" cy="521970"/>
          </a:xfrm>
          <a:prstGeom prst="rect">
            <a:avLst/>
          </a:prstGeom>
          <a:noFill/>
          <a:ln w="9525">
            <a:noFill/>
          </a:ln>
        </p:spPr>
        <p:txBody>
          <a:bodyPr wrap="square" anchor="t">
            <a:spAutoFit/>
          </a:bodyPr>
          <a:lstStyle/>
          <a:p>
            <a:pPr>
              <a:spcBef>
                <a:spcPct val="50000"/>
              </a:spcBef>
              <a:buClrTx/>
              <a:buSzTx/>
              <a:buFontTx/>
            </a:pPr>
            <a:r>
              <a:rPr lang="en-US" altLang="zh-CN" sz="2800" b="1">
                <a:latin typeface="Calibri" panose="020F0502020204030204"/>
                <a:ea typeface="微软雅黑" panose="020B0503020204020204" pitchFamily="34" charset="-122"/>
                <a:cs typeface="微软雅黑" panose="020B0503020204020204" pitchFamily="34" charset="-122"/>
                <a:sym typeface="+mn-ea"/>
              </a:rPr>
              <a:t>①</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分泌结构</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u="sng">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800" b="1" u="sng">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3978" name="文本框 83977"/>
          <p:cNvSpPr txBox="1"/>
          <p:nvPr/>
        </p:nvSpPr>
        <p:spPr>
          <a:xfrm>
            <a:off x="487131" y="2244944"/>
            <a:ext cx="7068781" cy="521970"/>
          </a:xfrm>
          <a:prstGeom prst="rect">
            <a:avLst/>
          </a:prstGeom>
          <a:noFill/>
          <a:ln w="9525">
            <a:noFill/>
          </a:ln>
        </p:spPr>
        <p:txBody>
          <a:bodyPr wrap="square" anchor="t">
            <a:spAutoFit/>
          </a:bodyPr>
          <a:lstStyle/>
          <a:p>
            <a:pPr>
              <a:spcBef>
                <a:spcPct val="50000"/>
              </a:spcBef>
              <a:buClrTx/>
              <a:buSzTx/>
              <a:buFontTx/>
            </a:pPr>
            <a:r>
              <a:rPr lang="en-US" altLang="zh-CN" sz="2800" b="1">
                <a:latin typeface="Calibri" panose="020F0502020204030204"/>
                <a:ea typeface="微软雅黑" panose="020B0503020204020204" pitchFamily="34" charset="-122"/>
                <a:cs typeface="微软雅黑" panose="020B0503020204020204" pitchFamily="34" charset="-122"/>
                <a:sym typeface="+mn-ea"/>
              </a:rPr>
              <a:t>②</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受体</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3979" name="文本框 83978"/>
          <p:cNvSpPr txBox="1"/>
          <p:nvPr/>
        </p:nvSpPr>
        <p:spPr>
          <a:xfrm>
            <a:off x="492210" y="2758564"/>
            <a:ext cx="7547482" cy="521970"/>
          </a:xfrm>
          <a:prstGeom prst="rect">
            <a:avLst/>
          </a:prstGeom>
          <a:noFill/>
          <a:ln w="9525">
            <a:noFill/>
          </a:ln>
        </p:spPr>
        <p:txBody>
          <a:bodyPr wrap="square" anchor="t">
            <a:spAutoFit/>
          </a:bodyPr>
          <a:lstStyle/>
          <a:p>
            <a:pPr>
              <a:spcBef>
                <a:spcPct val="50000"/>
              </a:spcBef>
              <a:buClrTx/>
              <a:buSzTx/>
              <a:buFontTx/>
            </a:pPr>
            <a:r>
              <a:rPr lang="en-US" altLang="zh-CN" sz="2800" b="1">
                <a:latin typeface="Calibri" panose="020F0502020204030204"/>
                <a:ea typeface="微软雅黑" panose="020B0503020204020204" pitchFamily="34" charset="-122"/>
                <a:cs typeface="微软雅黑" panose="020B0503020204020204" pitchFamily="34" charset="-122"/>
                <a:sym typeface="+mn-ea"/>
              </a:rPr>
              <a:t>③</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种类</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3980" name="文本框 83979"/>
          <p:cNvSpPr txBox="1"/>
          <p:nvPr/>
        </p:nvSpPr>
        <p:spPr>
          <a:xfrm>
            <a:off x="522050" y="3283612"/>
            <a:ext cx="8123321" cy="521970"/>
          </a:xfrm>
          <a:prstGeom prst="rect">
            <a:avLst/>
          </a:prstGeom>
          <a:noFill/>
          <a:ln w="9525">
            <a:noFill/>
          </a:ln>
        </p:spPr>
        <p:txBody>
          <a:bodyPr wrap="square" anchor="t">
            <a:spAutoFit/>
          </a:bodyPr>
          <a:lstStyle/>
          <a:p>
            <a:pPr>
              <a:spcBef>
                <a:spcPct val="50000"/>
              </a:spcBef>
              <a:buClrTx/>
              <a:buSzTx/>
              <a:buFontTx/>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④作用</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3981" name="文本框 83980"/>
          <p:cNvSpPr txBox="1"/>
          <p:nvPr/>
        </p:nvSpPr>
        <p:spPr>
          <a:xfrm>
            <a:off x="522050" y="3768027"/>
            <a:ext cx="8963270" cy="521970"/>
          </a:xfrm>
          <a:prstGeom prst="rect">
            <a:avLst/>
          </a:prstGeom>
          <a:noFill/>
          <a:ln w="9525">
            <a:noFill/>
          </a:ln>
        </p:spPr>
        <p:txBody>
          <a:bodyPr wrap="square" anchor="t">
            <a:spAutoFit/>
          </a:bodyPr>
          <a:lstStyle/>
          <a:p>
            <a:pPr>
              <a:spcBef>
                <a:spcPct val="50000"/>
              </a:spcBef>
              <a:buClrTx/>
              <a:buSzTx/>
              <a:buFontTx/>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⑤去向</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u="sng">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3983" name="文本框 83982"/>
          <p:cNvSpPr txBox="1"/>
          <p:nvPr/>
        </p:nvSpPr>
        <p:spPr>
          <a:xfrm>
            <a:off x="2702591" y="1735012"/>
            <a:ext cx="1873250" cy="521970"/>
          </a:xfrm>
          <a:prstGeom prst="rect">
            <a:avLst/>
          </a:prstGeom>
          <a:noFill/>
          <a:ln w="9525">
            <a:noFill/>
          </a:ln>
        </p:spPr>
        <p:txBody>
          <a:bodyPr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突触前膜</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47115" name="文本框 83983"/>
          <p:cNvSpPr txBox="1"/>
          <p:nvPr/>
        </p:nvSpPr>
        <p:spPr>
          <a:xfrm>
            <a:off x="5086350" y="3852863"/>
            <a:ext cx="2016125" cy="521970"/>
          </a:xfrm>
          <a:prstGeom prst="rect">
            <a:avLst/>
          </a:prstGeom>
          <a:noFill/>
          <a:ln w="9525">
            <a:noFill/>
          </a:ln>
        </p:spPr>
        <p:txBody>
          <a:bodyPr anchor="t">
            <a:spAutoFit/>
          </a:bodyPr>
          <a:lstStyle/>
          <a:p>
            <a:pPr>
              <a:spcBef>
                <a:spcPct val="50000"/>
              </a:spcBef>
            </a:pPr>
            <a:endParaRPr lang="zh-CN" altLang="zh-CN" sz="2800" b="1">
              <a:latin typeface="Arial" panose="020B0604020202020204" pitchFamily="34" charset="0"/>
              <a:ea typeface="宋体" panose="02010600030101010101" pitchFamily="2" charset="-122"/>
            </a:endParaRPr>
          </a:p>
        </p:txBody>
      </p:sp>
      <p:sp>
        <p:nvSpPr>
          <p:cNvPr id="83985" name="文本框 83984"/>
          <p:cNvSpPr txBox="1"/>
          <p:nvPr/>
        </p:nvSpPr>
        <p:spPr>
          <a:xfrm>
            <a:off x="1898182" y="2246861"/>
            <a:ext cx="3743325" cy="521970"/>
          </a:xfrm>
          <a:prstGeom prst="rect">
            <a:avLst/>
          </a:prstGeom>
          <a:noFill/>
          <a:ln w="9525">
            <a:noFill/>
          </a:ln>
        </p:spPr>
        <p:txBody>
          <a:bodyPr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突触后膜上糖蛋白</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83986" name="文本框 83985"/>
          <p:cNvSpPr txBox="1"/>
          <p:nvPr/>
        </p:nvSpPr>
        <p:spPr>
          <a:xfrm>
            <a:off x="1898182" y="2752031"/>
            <a:ext cx="3743325" cy="521970"/>
          </a:xfrm>
          <a:prstGeom prst="rect">
            <a:avLst/>
          </a:prstGeom>
          <a:noFill/>
          <a:ln w="9525">
            <a:noFill/>
          </a:ln>
        </p:spPr>
        <p:txBody>
          <a:bodyPr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按功能分为两种</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83987" name="文本框 83986"/>
          <p:cNvSpPr txBox="1"/>
          <p:nvPr/>
        </p:nvSpPr>
        <p:spPr>
          <a:xfrm>
            <a:off x="1898169" y="3263881"/>
            <a:ext cx="3960812" cy="521970"/>
          </a:xfrm>
          <a:prstGeom prst="rect">
            <a:avLst/>
          </a:prstGeom>
          <a:noFill/>
          <a:ln w="9525">
            <a:noFill/>
          </a:ln>
        </p:spPr>
        <p:txBody>
          <a:bodyPr anchor="t">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使后膜兴奋或抑制</a:t>
            </a:r>
            <a:endParaRPr lang="zh-CN" altLang="en-US" sz="2800" b="1">
              <a:solidFill>
                <a:srgbClr val="FF0000"/>
              </a:solidFill>
              <a:latin typeface="微软雅黑" panose="020B0503020204020204" pitchFamily="34" charset="-122"/>
              <a:ea typeface="微软雅黑" panose="020B0503020204020204" pitchFamily="34" charset="-122"/>
            </a:endParaRPr>
          </a:p>
        </p:txBody>
      </p:sp>
      <p:pic>
        <p:nvPicPr>
          <p:cNvPr id="83989" name="图片 83988"/>
          <p:cNvPicPr>
            <a:picLocks noChangeAspect="1"/>
          </p:cNvPicPr>
          <p:nvPr/>
        </p:nvPicPr>
        <p:blipFill>
          <a:blip r:embed="rId1"/>
          <a:stretch>
            <a:fillRect/>
          </a:stretch>
        </p:blipFill>
        <p:spPr>
          <a:xfrm>
            <a:off x="7968586" y="267920"/>
            <a:ext cx="4134354" cy="3616925"/>
          </a:xfrm>
          <a:prstGeom prst="rect">
            <a:avLst/>
          </a:prstGeom>
          <a:noFill/>
          <a:ln w="9525">
            <a:noFill/>
          </a:ln>
        </p:spPr>
      </p:pic>
      <p:sp>
        <p:nvSpPr>
          <p:cNvPr id="83988" name="文本框 83987"/>
          <p:cNvSpPr txBox="1"/>
          <p:nvPr/>
        </p:nvSpPr>
        <p:spPr>
          <a:xfrm>
            <a:off x="1898475" y="3775646"/>
            <a:ext cx="10113042" cy="953135"/>
          </a:xfrm>
          <a:prstGeom prst="rect">
            <a:avLst/>
          </a:prstGeom>
          <a:noFill/>
          <a:ln w="9525">
            <a:noFill/>
          </a:ln>
        </p:spPr>
        <p:txBody>
          <a:bodyPr wrap="square" anchor="t">
            <a:spAutoFit/>
          </a:bodyPr>
          <a:lstStyle/>
          <a:p>
            <a:pPr>
              <a:spcBef>
                <a:spcPct val="50000"/>
              </a:spcBef>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神经递质发挥效应后，会很快被相应的酶降解，或被突触前神经元回收，以免持续发挥作用。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83990" name="直接连接符 83989"/>
          <p:cNvSpPr/>
          <p:nvPr/>
        </p:nvSpPr>
        <p:spPr>
          <a:xfrm>
            <a:off x="5874743" y="2526197"/>
            <a:ext cx="2866494" cy="399341"/>
          </a:xfrm>
          <a:prstGeom prst="line">
            <a:avLst/>
          </a:prstGeom>
          <a:ln w="38100" cap="flat" cmpd="sng">
            <a:solidFill>
              <a:srgbClr val="FF0000"/>
            </a:solidFill>
            <a:prstDash val="solid"/>
            <a:round/>
            <a:headEnd type="none" w="med" len="med"/>
            <a:tailEnd type="triangle" w="med" len="med"/>
          </a:ln>
        </p:spPr>
        <p:txBody>
          <a:bodyPr/>
          <a:lstStyle/>
          <a:p/>
        </p:txBody>
      </p:sp>
      <p:sp>
        <p:nvSpPr>
          <p:cNvPr id="100" name="文本框 99"/>
          <p:cNvSpPr txBox="1"/>
          <p:nvPr/>
        </p:nvSpPr>
        <p:spPr>
          <a:xfrm>
            <a:off x="145564" y="4576867"/>
            <a:ext cx="12188473" cy="1383665"/>
          </a:xfrm>
          <a:prstGeom prst="rect">
            <a:avLst/>
          </a:prstGeom>
          <a:noFill/>
          <a:ln w="9525">
            <a:noFill/>
          </a:ln>
        </p:spPr>
        <p:txBody>
          <a:bodyPr wrap="square">
            <a:spAutoFit/>
          </a:bodyPr>
          <a:lstStyle/>
          <a:p>
            <a:pPr indent="0"/>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思考</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去甲肾上腺素作为一种神经递质</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能促进胰岛</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细胞的分泌</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但抑制胰岛</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细胞的分泌</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从细胞结构分析</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原因是什么</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60454" y="6073285"/>
            <a:ext cx="10574602" cy="521970"/>
          </a:xfrm>
          <a:prstGeom prst="rect">
            <a:avLst/>
          </a:prstGeom>
          <a:noFill/>
          <a:ln w="9525">
            <a:noFill/>
          </a:ln>
        </p:spPr>
        <p:txBody>
          <a:bodyPr wrap="square">
            <a:spAutoFit/>
          </a:bodyPr>
          <a:lstStyle/>
          <a:p>
            <a:pPr indent="0"/>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胰岛</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细胞、胰岛</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细胞与去甲肾上腺素结合的受体不同。</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1166273" y="29735"/>
            <a:ext cx="3869638" cy="520700"/>
          </a:xfrm>
          <a:prstGeom prst="rect">
            <a:avLst/>
          </a:prstGeom>
          <a:noFill/>
        </p:spPr>
        <p:txBody>
          <a:bodyPr wrap="square" lIns="91404" tIns="45701" rIns="91404" bIns="45701"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新课引入</a:t>
            </a:r>
            <a:endParaRPr lang="zh-CN" altLang="en-US" sz="2800">
              <a:solidFill>
                <a:srgbClr val="FAFAFA"/>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10" name="文本框 9"/>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5"/>
                                        </p:tgtEl>
                                        <p:attrNameLst>
                                          <p:attrName>style.visibility</p:attrName>
                                        </p:attrNameLst>
                                      </p:cBhvr>
                                      <p:to>
                                        <p:strVal val="visible"/>
                                      </p:to>
                                    </p:set>
                                    <p:anim calcmode="lin" valueType="num">
                                      <p:cBhvr>
                                        <p:cTn id="7" dur="500" fill="hold"/>
                                        <p:tgtEl>
                                          <p:spTgt spid="83975"/>
                                        </p:tgtEl>
                                        <p:attrNameLst>
                                          <p:attrName>ppt_x</p:attrName>
                                        </p:attrNameLst>
                                      </p:cBhvr>
                                      <p:tavLst>
                                        <p:tav tm="0">
                                          <p:val>
                                            <p:strVal val="#ppt_x"/>
                                          </p:val>
                                        </p:tav>
                                        <p:tav tm="100000">
                                          <p:val>
                                            <p:strVal val="#ppt_x"/>
                                          </p:val>
                                        </p:tav>
                                      </p:tavLst>
                                    </p:anim>
                                    <p:anim calcmode="lin" valueType="num">
                                      <p:cBhvr>
                                        <p:cTn id="8" dur="500" fill="hold"/>
                                        <p:tgtEl>
                                          <p:spTgt spid="839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3989"/>
                                        </p:tgtEl>
                                        <p:attrNameLst>
                                          <p:attrName>style.visibility</p:attrName>
                                        </p:attrNameLst>
                                      </p:cBhvr>
                                      <p:to>
                                        <p:strVal val="visible"/>
                                      </p:to>
                                    </p:set>
                                    <p:animEffect transition="in" filter="wipe(up)">
                                      <p:cBhvr>
                                        <p:cTn id="13" dur="500"/>
                                        <p:tgtEl>
                                          <p:spTgt spid="8398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3977"/>
                                        </p:tgtEl>
                                        <p:attrNameLst>
                                          <p:attrName>style.visibility</p:attrName>
                                        </p:attrNameLst>
                                      </p:cBhvr>
                                      <p:to>
                                        <p:strVal val="visible"/>
                                      </p:to>
                                    </p:set>
                                    <p:animEffect transition="in" filter="wipe(down)">
                                      <p:cBhvr>
                                        <p:cTn id="16" dur="500"/>
                                        <p:tgtEl>
                                          <p:spTgt spid="8397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3978"/>
                                        </p:tgtEl>
                                        <p:attrNameLst>
                                          <p:attrName>style.visibility</p:attrName>
                                        </p:attrNameLst>
                                      </p:cBhvr>
                                      <p:to>
                                        <p:strVal val="visible"/>
                                      </p:to>
                                    </p:set>
                                    <p:animEffect transition="in" filter="wipe(down)">
                                      <p:cBhvr>
                                        <p:cTn id="19" dur="500"/>
                                        <p:tgtEl>
                                          <p:spTgt spid="8397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3979"/>
                                        </p:tgtEl>
                                        <p:attrNameLst>
                                          <p:attrName>style.visibility</p:attrName>
                                        </p:attrNameLst>
                                      </p:cBhvr>
                                      <p:to>
                                        <p:strVal val="visible"/>
                                      </p:to>
                                    </p:set>
                                    <p:animEffect transition="in" filter="wipe(down)">
                                      <p:cBhvr>
                                        <p:cTn id="22" dur="500"/>
                                        <p:tgtEl>
                                          <p:spTgt spid="8397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3980"/>
                                        </p:tgtEl>
                                        <p:attrNameLst>
                                          <p:attrName>style.visibility</p:attrName>
                                        </p:attrNameLst>
                                      </p:cBhvr>
                                      <p:to>
                                        <p:strVal val="visible"/>
                                      </p:to>
                                    </p:set>
                                    <p:animEffect transition="in" filter="wipe(down)">
                                      <p:cBhvr>
                                        <p:cTn id="25" dur="500"/>
                                        <p:tgtEl>
                                          <p:spTgt spid="8398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3981"/>
                                        </p:tgtEl>
                                        <p:attrNameLst>
                                          <p:attrName>style.visibility</p:attrName>
                                        </p:attrNameLst>
                                      </p:cBhvr>
                                      <p:to>
                                        <p:strVal val="visible"/>
                                      </p:to>
                                    </p:set>
                                    <p:animEffect transition="in" filter="wipe(down)">
                                      <p:cBhvr>
                                        <p:cTn id="28" dur="500"/>
                                        <p:tgtEl>
                                          <p:spTgt spid="8398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3983">
                                            <p:txEl>
                                              <p:pRg st="0" end="0"/>
                                            </p:txEl>
                                          </p:spTgt>
                                        </p:tgtEl>
                                        <p:attrNameLst>
                                          <p:attrName>style.visibility</p:attrName>
                                        </p:attrNameLst>
                                      </p:cBhvr>
                                      <p:to>
                                        <p:strVal val="visible"/>
                                      </p:to>
                                    </p:set>
                                    <p:animEffect transition="in" filter="wipe(down)">
                                      <p:cBhvr>
                                        <p:cTn id="33" dur="500"/>
                                        <p:tgtEl>
                                          <p:spTgt spid="8398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3985"/>
                                        </p:tgtEl>
                                        <p:attrNameLst>
                                          <p:attrName>style.visibility</p:attrName>
                                        </p:attrNameLst>
                                      </p:cBhvr>
                                      <p:to>
                                        <p:strVal val="visible"/>
                                      </p:to>
                                    </p:set>
                                    <p:animEffect transition="in" filter="wipe(down)">
                                      <p:cBhvr>
                                        <p:cTn id="38" dur="500"/>
                                        <p:tgtEl>
                                          <p:spTgt spid="8398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3990"/>
                                        </p:tgtEl>
                                        <p:attrNameLst>
                                          <p:attrName>style.visibility</p:attrName>
                                        </p:attrNameLst>
                                      </p:cBhvr>
                                      <p:to>
                                        <p:strVal val="visible"/>
                                      </p:to>
                                    </p:set>
                                    <p:animEffect transition="in" filter="wipe(down)">
                                      <p:cBhvr>
                                        <p:cTn id="43" dur="500"/>
                                        <p:tgtEl>
                                          <p:spTgt spid="8399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83986"/>
                                        </p:tgtEl>
                                        <p:attrNameLst>
                                          <p:attrName>style.visibility</p:attrName>
                                        </p:attrNameLst>
                                      </p:cBhvr>
                                      <p:to>
                                        <p:strVal val="visible"/>
                                      </p:to>
                                    </p:set>
                                    <p:animEffect transition="in" filter="wipe(down)">
                                      <p:cBhvr>
                                        <p:cTn id="48" dur="500"/>
                                        <p:tgtEl>
                                          <p:spTgt spid="8398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83987"/>
                                        </p:tgtEl>
                                        <p:attrNameLst>
                                          <p:attrName>style.visibility</p:attrName>
                                        </p:attrNameLst>
                                      </p:cBhvr>
                                      <p:to>
                                        <p:strVal val="visible"/>
                                      </p:to>
                                    </p:set>
                                    <p:animEffect transition="in" filter="wipe(down)">
                                      <p:cBhvr>
                                        <p:cTn id="53" dur="500"/>
                                        <p:tgtEl>
                                          <p:spTgt spid="8398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83988"/>
                                        </p:tgtEl>
                                        <p:attrNameLst>
                                          <p:attrName>style.visibility</p:attrName>
                                        </p:attrNameLst>
                                      </p:cBhvr>
                                      <p:to>
                                        <p:strVal val="visible"/>
                                      </p:to>
                                    </p:set>
                                    <p:animEffect transition="in" filter="wipe(down)">
                                      <p:cBhvr>
                                        <p:cTn id="58" dur="500"/>
                                        <p:tgtEl>
                                          <p:spTgt spid="8398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blinds(horizontal)">
                                      <p:cBhvr>
                                        <p:cTn id="63" dur="500"/>
                                        <p:tgtEl>
                                          <p:spTgt spid="10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blinds(horizontal)">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bldLvl="0" animBg="1"/>
      <p:bldP spid="83977" grpId="0"/>
      <p:bldP spid="83978" grpId="0"/>
      <p:bldP spid="83979" grpId="0"/>
      <p:bldP spid="83980" grpId="0"/>
      <p:bldP spid="83981" grpId="0"/>
      <p:bldP spid="83985" grpId="0"/>
      <p:bldP spid="83986" grpId="0"/>
      <p:bldP spid="83987" grpId="0"/>
      <p:bldP spid="83988" grpId="0"/>
      <p:bldP spid="100"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64238" y="3210289"/>
            <a:ext cx="11409887" cy="353822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⑥</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类型及机理</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兴奋性递质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如乙酰胆碱、谷氨酸等，</a:t>
            </a:r>
            <a:r>
              <a:rPr lang="zh-CN" altLang="zh-CN" sz="2800" b="1" kern="100">
                <a:latin typeface="楷体" panose="02010609060101010101" pitchFamily="49" charset="-122"/>
                <a:ea typeface="楷体" panose="02010609060101010101" pitchFamily="49" charset="-122"/>
                <a:cs typeface="楷体" panose="02010609060101010101" pitchFamily="49" charset="-122"/>
              </a:rPr>
              <a:t>引起兴奋的机理为该类递质作用于突触后膜后，能增强突触后膜对</a:t>
            </a:r>
            <a:r>
              <a:rPr lang="en-US" altLang="zh-CN" sz="2800" b="1" kern="100">
                <a:latin typeface="楷体" panose="02010609060101010101" pitchFamily="49" charset="-122"/>
                <a:ea typeface="楷体" panose="02010609060101010101" pitchFamily="49" charset="-122"/>
                <a:cs typeface="楷体" panose="02010609060101010101" pitchFamily="49" charset="-122"/>
              </a:rPr>
              <a:t>Na</a:t>
            </a:r>
            <a:r>
              <a:rPr lang="zh-CN" altLang="zh-CN" sz="2800" b="1" kern="100" baseline="3000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通透性，使</a:t>
            </a:r>
            <a:r>
              <a:rPr lang="en-US" altLang="zh-CN" sz="2800" b="1" kern="100">
                <a:latin typeface="楷体" panose="02010609060101010101" pitchFamily="49" charset="-122"/>
                <a:ea typeface="楷体" panose="02010609060101010101" pitchFamily="49" charset="-122"/>
                <a:cs typeface="楷体" panose="02010609060101010101" pitchFamily="49" charset="-122"/>
              </a:rPr>
              <a:t>Na</a:t>
            </a:r>
            <a:r>
              <a:rPr lang="zh-CN" altLang="zh-CN" sz="2800" b="1" kern="100" baseline="3000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内流，</a:t>
            </a:r>
            <a:r>
              <a:rPr lang="zh-CN" altLang="zh-CN" sz="2800" b="1" kern="100">
                <a:solidFill>
                  <a:srgbClr val="FF0000"/>
                </a:solidFill>
                <a:latin typeface="楷体" panose="02010609060101010101" pitchFamily="49" charset="-122"/>
                <a:ea typeface="楷体" panose="02010609060101010101" pitchFamily="49" charset="-122"/>
                <a:cs typeface="楷体" panose="02010609060101010101" pitchFamily="49" charset="-122"/>
              </a:rPr>
              <a:t>从而使突触后膜产生动作电位，</a:t>
            </a:r>
            <a:r>
              <a:rPr lang="zh-CN" altLang="zh-CN" sz="2800" b="1" kern="100">
                <a:latin typeface="楷体" panose="02010609060101010101" pitchFamily="49" charset="-122"/>
                <a:ea typeface="楷体" panose="02010609060101010101" pitchFamily="49" charset="-122"/>
                <a:cs typeface="楷体" panose="02010609060101010101" pitchFamily="49" charset="-122"/>
              </a:rPr>
              <a:t>即引起下一神经元发生兴奋</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endParaRPr lang="zh-CN"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抑制性递质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如甘氨酸、</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γ-</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氨基丁酸、去甲肾上腺素等，</a:t>
            </a:r>
            <a:r>
              <a:rPr lang="zh-CN" altLang="zh-CN" sz="2800" b="1" kern="100">
                <a:latin typeface="楷体" panose="02010609060101010101" pitchFamily="49" charset="-122"/>
                <a:ea typeface="楷体" panose="02010609060101010101" pitchFamily="49" charset="-122"/>
                <a:cs typeface="楷体" panose="02010609060101010101" pitchFamily="49" charset="-122"/>
                <a:sym typeface="+mn-ea"/>
              </a:rPr>
              <a:t>引起抑制的机理为该类递质作用于突触后膜后，能增强突触后膜对</a:t>
            </a:r>
            <a:r>
              <a:rPr lang="en-US" altLang="zh-CN" sz="2800" b="1" kern="100" err="1">
                <a:latin typeface="楷体" panose="02010609060101010101" pitchFamily="49" charset="-122"/>
                <a:ea typeface="楷体" panose="02010609060101010101" pitchFamily="49" charset="-122"/>
                <a:cs typeface="楷体" panose="02010609060101010101" pitchFamily="49" charset="-122"/>
                <a:sym typeface="+mn-ea"/>
              </a:rPr>
              <a:t>Cl</a:t>
            </a:r>
            <a:r>
              <a:rPr lang="zh-CN" altLang="zh-CN" sz="2800" b="1" kern="100" baseline="30000">
                <a:latin typeface="楷体" panose="02010609060101010101" pitchFamily="49" charset="-122"/>
                <a:ea typeface="楷体" panose="02010609060101010101" pitchFamily="49" charset="-122"/>
                <a:cs typeface="楷体" panose="02010609060101010101" pitchFamily="49" charset="-122"/>
                <a:sym typeface="+mn-ea"/>
              </a:rPr>
              <a:t>－</a:t>
            </a:r>
            <a:r>
              <a:rPr lang="zh-CN" altLang="zh-CN" sz="2800" b="1" kern="100">
                <a:latin typeface="楷体" panose="02010609060101010101" pitchFamily="49" charset="-122"/>
                <a:ea typeface="楷体" panose="02010609060101010101" pitchFamily="49" charset="-122"/>
                <a:cs typeface="楷体" panose="02010609060101010101" pitchFamily="49" charset="-122"/>
                <a:sym typeface="+mn-ea"/>
              </a:rPr>
              <a:t>的通透性，使</a:t>
            </a:r>
            <a:r>
              <a:rPr lang="en-US" altLang="zh-CN" sz="2800" b="1" kern="100" err="1">
                <a:latin typeface="楷体" panose="02010609060101010101" pitchFamily="49" charset="-122"/>
                <a:ea typeface="楷体" panose="02010609060101010101" pitchFamily="49" charset="-122"/>
                <a:cs typeface="楷体" panose="02010609060101010101" pitchFamily="49" charset="-122"/>
                <a:sym typeface="+mn-ea"/>
              </a:rPr>
              <a:t>Cl</a:t>
            </a:r>
            <a:r>
              <a:rPr lang="zh-CN" altLang="zh-CN" sz="2800" b="1" kern="100" baseline="30000">
                <a:latin typeface="楷体" panose="02010609060101010101" pitchFamily="49" charset="-122"/>
                <a:ea typeface="楷体" panose="02010609060101010101" pitchFamily="49" charset="-122"/>
                <a:cs typeface="楷体" panose="02010609060101010101" pitchFamily="49" charset="-122"/>
                <a:sym typeface="+mn-ea"/>
              </a:rPr>
              <a:t>－</a:t>
            </a:r>
            <a:r>
              <a:rPr lang="zh-CN" altLang="zh-CN" sz="2800" b="1" kern="100">
                <a:latin typeface="楷体" panose="02010609060101010101" pitchFamily="49" charset="-122"/>
                <a:ea typeface="楷体" panose="02010609060101010101" pitchFamily="49" charset="-122"/>
                <a:cs typeface="楷体" panose="02010609060101010101" pitchFamily="49" charset="-122"/>
                <a:sym typeface="+mn-ea"/>
              </a:rPr>
              <a:t>进入细胞内，</a:t>
            </a:r>
            <a:r>
              <a:rPr lang="zh-CN" altLang="zh-CN" sz="2800" b="1" kern="10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强化内负外正的静息电位</a:t>
            </a:r>
            <a:r>
              <a:rPr lang="zh-CN" altLang="zh-CN" sz="2800" b="1" kern="100">
                <a:latin typeface="楷体" panose="02010609060101010101" pitchFamily="49" charset="-122"/>
                <a:ea typeface="楷体" panose="02010609060101010101" pitchFamily="49" charset="-122"/>
                <a:cs typeface="楷体" panose="02010609060101010101" pitchFamily="49" charset="-122"/>
                <a:sym typeface="+mn-ea"/>
              </a:rPr>
              <a:t>，从而使神经元难以产生兴奋。</a:t>
            </a:r>
            <a:endParaRPr lang="zh-CN" altLang="zh-CN" sz="2800" b="1" kern="100">
              <a:latin typeface="楷体" panose="02010609060101010101" pitchFamily="49" charset="-122"/>
              <a:ea typeface="楷体" panose="02010609060101010101" pitchFamily="49" charset="-122"/>
              <a:cs typeface="楷体" panose="02010609060101010101" pitchFamily="49" charset="-122"/>
            </a:endParaRPr>
          </a:p>
        </p:txBody>
      </p:sp>
      <p:sp>
        <p:nvSpPr>
          <p:cNvPr id="83975" name="文本框 83974"/>
          <p:cNvSpPr txBox="1"/>
          <p:nvPr/>
        </p:nvSpPr>
        <p:spPr>
          <a:xfrm>
            <a:off x="-19505" y="1125012"/>
            <a:ext cx="5831395" cy="521970"/>
          </a:xfrm>
          <a:prstGeom prst="rect">
            <a:avLst/>
          </a:prstGeom>
          <a:solidFill>
            <a:schemeClr val="bg1">
              <a:lumMod val="85000"/>
            </a:schemeClr>
          </a:solidFill>
          <a:ln w="9525">
            <a:noFill/>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4</a:t>
            </a:r>
            <a:r>
              <a:rPr lang="zh-CN" altLang="en-US" sz="2800" b="1">
                <a:latin typeface="微软雅黑" panose="020B0503020204020204" pitchFamily="34" charset="-122"/>
                <a:ea typeface="微软雅黑" panose="020B0503020204020204" pitchFamily="34" charset="-122"/>
              </a:rPr>
              <a:t>）神经递质</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你了解多少</a:t>
            </a:r>
            <a:r>
              <a:rPr lang="en-US" altLang="zh-CN" sz="2800" b="1">
                <a:latin typeface="微软雅黑" panose="020B0503020204020204" pitchFamily="34" charset="-122"/>
                <a:ea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endParaRPr>
          </a:p>
        </p:txBody>
      </p:sp>
      <p:pic>
        <p:nvPicPr>
          <p:cNvPr id="83989" name="图片 83988"/>
          <p:cNvPicPr>
            <a:picLocks noChangeAspect="1"/>
          </p:cNvPicPr>
          <p:nvPr/>
        </p:nvPicPr>
        <p:blipFill>
          <a:blip r:embed="rId1"/>
          <a:stretch>
            <a:fillRect/>
          </a:stretch>
        </p:blipFill>
        <p:spPr>
          <a:xfrm>
            <a:off x="8343166" y="267920"/>
            <a:ext cx="3759774" cy="3289326"/>
          </a:xfrm>
          <a:prstGeom prst="rect">
            <a:avLst/>
          </a:prstGeom>
          <a:noFill/>
          <a:ln w="9525">
            <a:noFill/>
          </a:ln>
        </p:spPr>
      </p:pic>
      <p:sp>
        <p:nvSpPr>
          <p:cNvPr id="2" name="文本框 1"/>
          <p:cNvSpPr txBox="1"/>
          <p:nvPr/>
        </p:nvSpPr>
        <p:spPr>
          <a:xfrm>
            <a:off x="1166273" y="29735"/>
            <a:ext cx="3869638" cy="520700"/>
          </a:xfrm>
          <a:prstGeom prst="rect">
            <a:avLst/>
          </a:prstGeom>
          <a:noFill/>
        </p:spPr>
        <p:txBody>
          <a:bodyPr wrap="square" lIns="91404" tIns="45701" rIns="91404" bIns="45701"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新课引入</a:t>
            </a:r>
            <a:endParaRPr lang="zh-CN" altLang="en-US" sz="2800">
              <a:solidFill>
                <a:srgbClr val="FAFAFA"/>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3" name="文本框 2"/>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5"/>
                                        </p:tgtEl>
                                        <p:attrNameLst>
                                          <p:attrName>style.visibility</p:attrName>
                                        </p:attrNameLst>
                                      </p:cBhvr>
                                      <p:to>
                                        <p:strVal val="visible"/>
                                      </p:to>
                                    </p:set>
                                    <p:anim calcmode="lin" valueType="num">
                                      <p:cBhvr>
                                        <p:cTn id="7" dur="500" fill="hold"/>
                                        <p:tgtEl>
                                          <p:spTgt spid="83975"/>
                                        </p:tgtEl>
                                        <p:attrNameLst>
                                          <p:attrName>ppt_x</p:attrName>
                                        </p:attrNameLst>
                                      </p:cBhvr>
                                      <p:tavLst>
                                        <p:tav tm="0">
                                          <p:val>
                                            <p:strVal val="#ppt_x"/>
                                          </p:val>
                                        </p:tav>
                                        <p:tav tm="100000">
                                          <p:val>
                                            <p:strVal val="#ppt_x"/>
                                          </p:val>
                                        </p:tav>
                                      </p:tavLst>
                                    </p:anim>
                                    <p:anim calcmode="lin" valueType="num">
                                      <p:cBhvr>
                                        <p:cTn id="8" dur="500" fill="hold"/>
                                        <p:tgtEl>
                                          <p:spTgt spid="839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3989"/>
                                        </p:tgtEl>
                                        <p:attrNameLst>
                                          <p:attrName>style.visibility</p:attrName>
                                        </p:attrNameLst>
                                      </p:cBhvr>
                                      <p:to>
                                        <p:strVal val="visible"/>
                                      </p:to>
                                    </p:set>
                                    <p:animEffect transition="in" filter="wipe(up)">
                                      <p:cBhvr>
                                        <p:cTn id="13" dur="500"/>
                                        <p:tgtEl>
                                          <p:spTgt spid="83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7306" y="1095807"/>
            <a:ext cx="9107388" cy="551180"/>
          </a:xfrm>
          <a:prstGeom prst="rect">
            <a:avLst/>
          </a:prstGeom>
          <a:noFill/>
          <a:extLst>
            <a:ext uri="{909E8E84-426E-40DD-AFC4-6F175D3DCCD1}">
              <a14:hiddenFill xmlns:a14="http://schemas.microsoft.com/office/drawing/2010/main">
                <a:solidFill>
                  <a:srgbClr val="FFC000"/>
                </a:solidFill>
              </a14:hiddenFill>
            </a:ext>
          </a:extLst>
        </p:spPr>
        <p:txBody>
          <a:bodyPr wrap="square" lIns="121875" tIns="60936" rIns="121875" bIns="60936">
            <a:spAutoFit/>
          </a:bodyPr>
          <a:lstStyle/>
          <a:p>
            <a:pPr algn="just" fontAlgn="auto">
              <a:lnSpc>
                <a:spcPct val="100000"/>
              </a:lnSpc>
              <a:spcAft>
                <a:spcPct val="0"/>
              </a:spcAft>
            </a:pPr>
            <a:r>
              <a:rPr lang="en-US"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兴奋在神经纤维上的传导和在神经元间的传递的</a:t>
            </a:r>
            <a:r>
              <a:rPr lang="zh-CN" altLang="en-US"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比较</a:t>
            </a:r>
            <a:endParaRPr lang="zh-CN" altLang="en-US"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custDataLst>
              <p:tags r:id="rId1"/>
            </p:custDataLst>
          </p:nvPr>
        </p:nvGraphicFramePr>
        <p:xfrm>
          <a:off x="23667" y="1790368"/>
          <a:ext cx="12047855" cy="4164330"/>
        </p:xfrm>
        <a:graphic>
          <a:graphicData uri="http://schemas.openxmlformats.org/drawingml/2006/table">
            <a:tbl>
              <a:tblPr/>
              <a:tblGrid>
                <a:gridCol w="3187065"/>
                <a:gridCol w="3217545"/>
                <a:gridCol w="5643245"/>
              </a:tblGrid>
              <a:tr h="1241425">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比较项目</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兴奋在神经纤维上的传导</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兴奋在神经元间的传递</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040">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结构基础</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微软雅黑" panose="020B0503020204020204" pitchFamily="34" charset="-122"/>
                        </a:rPr>
                        <a:t>神经元</a:t>
                      </a:r>
                      <a:r>
                        <a:rPr lang="en-US" sz="2800" b="1"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2800" b="1" kern="100">
                          <a:effectLst/>
                          <a:latin typeface="微软雅黑" panose="020B0503020204020204" pitchFamily="34" charset="-122"/>
                          <a:ea typeface="微软雅黑" panose="020B0503020204020204" pitchFamily="34" charset="-122"/>
                          <a:cs typeface="微软雅黑" panose="020B0503020204020204" pitchFamily="34" charset="-122"/>
                        </a:rPr>
                        <a:t>神经纤维</a:t>
                      </a:r>
                      <a:r>
                        <a:rPr lang="en-US" sz="2800" b="1" kern="10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突触</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1425">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微软雅黑" panose="020B0503020204020204" pitchFamily="34" charset="-122"/>
                        </a:rPr>
                        <a:t>信号形式</a:t>
                      </a:r>
                      <a:r>
                        <a:rPr lang="en-US" sz="2800" b="1"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2800" b="1" kern="100">
                          <a:effectLst/>
                          <a:latin typeface="微软雅黑" panose="020B0503020204020204" pitchFamily="34" charset="-122"/>
                          <a:ea typeface="微软雅黑" panose="020B0503020204020204" pitchFamily="34" charset="-122"/>
                          <a:cs typeface="微软雅黑" panose="020B0503020204020204" pitchFamily="34" charset="-122"/>
                        </a:rPr>
                        <a:t>或变化</a:t>
                      </a:r>
                      <a:r>
                        <a:rPr lang="en-US" sz="2800" b="1" kern="10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altLang="zh-CN" sz="2800" b="1" u="none" kern="100" smtClean="0">
                          <a:effectLst/>
                          <a:latin typeface="微软雅黑" panose="020B0503020204020204" pitchFamily="34" charset="-122"/>
                          <a:ea typeface="微软雅黑" panose="020B0503020204020204" pitchFamily="34" charset="-122"/>
                          <a:cs typeface="Times New Roman" panose="02020603050405020304"/>
                        </a:rPr>
                        <a:t>________</a:t>
                      </a:r>
                      <a:endParaRPr lang="en-US" altLang="zh-CN" sz="2800" b="1" u="none" kern="100" smtClean="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fontAlgn="auto">
                        <a:lnSpc>
                          <a:spcPct val="100000"/>
                        </a:lnSpc>
                        <a:spcAft>
                          <a:spcPct val="0"/>
                        </a:spcAft>
                      </a:pPr>
                      <a:r>
                        <a:rPr lang="en-US" altLang="zh-CN" sz="2800" b="1" u="sng" kern="100" smtClean="0">
                          <a:effectLst/>
                          <a:latin typeface="微软雅黑" panose="020B0503020204020204" pitchFamily="34" charset="-122"/>
                          <a:ea typeface="微软雅黑" panose="020B0503020204020204" pitchFamily="34" charset="-122"/>
                          <a:cs typeface="Times New Roman" panose="02020603050405020304"/>
                        </a:rPr>
                        <a:t>             </a:t>
                      </a:r>
                      <a:r>
                        <a:rPr lang="en-US" sz="2800" b="1" kern="100" smtClean="0">
                          <a:effectLst/>
                          <a:latin typeface="微软雅黑" panose="020B0503020204020204" pitchFamily="34" charset="-122"/>
                          <a:ea typeface="微软雅黑" panose="020B0503020204020204" pitchFamily="34" charset="-122"/>
                          <a:cs typeface="Times New Roman" panose="02020603050405020304"/>
                        </a:rPr>
                        <a:t>→</a:t>
                      </a:r>
                      <a:r>
                        <a:rPr lang="en-US" altLang="zh-CN" sz="2800" b="1" u="sng" kern="100" smtClean="0">
                          <a:effectLst/>
                          <a:latin typeface="微软雅黑" panose="020B0503020204020204" pitchFamily="34" charset="-122"/>
                          <a:ea typeface="微软雅黑" panose="020B0503020204020204" pitchFamily="34" charset="-122"/>
                          <a:cs typeface="Times New Roman" panose="02020603050405020304"/>
                        </a:rPr>
                        <a:t>              </a:t>
                      </a:r>
                      <a:r>
                        <a:rPr lang="en-US" sz="2800" b="1" kern="100" smtClean="0">
                          <a:effectLst/>
                          <a:latin typeface="微软雅黑" panose="020B0503020204020204" pitchFamily="34" charset="-122"/>
                          <a:ea typeface="微软雅黑" panose="020B0503020204020204" pitchFamily="34" charset="-122"/>
                          <a:cs typeface="Times New Roman" panose="02020603050405020304"/>
                        </a:rPr>
                        <a:t>→</a:t>
                      </a:r>
                      <a:r>
                        <a:rPr lang="en-US" altLang="zh-CN" sz="2800" b="1" u="none" kern="100" smtClean="0">
                          <a:effectLst/>
                          <a:latin typeface="微软雅黑" panose="020B0503020204020204" pitchFamily="34" charset="-122"/>
                          <a:ea typeface="微软雅黑" panose="020B0503020204020204" pitchFamily="34" charset="-122"/>
                          <a:cs typeface="Times New Roman" panose="02020603050405020304"/>
                        </a:rPr>
                        <a:t>________</a:t>
                      </a:r>
                      <a:endParaRPr lang="en-US" sz="2800" b="1" kern="100" smtClean="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速度</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快</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慢</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方向</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可以双向</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单向传递</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8500" marR="4850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180872" y="4444256"/>
            <a:ext cx="1249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电信号</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562028" y="4444255"/>
            <a:ext cx="1249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电信号</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8392687" y="4453700"/>
            <a:ext cx="1605280" cy="521970"/>
          </a:xfrm>
          <a:prstGeom prst="rect">
            <a:avLst/>
          </a:prstGeom>
        </p:spPr>
        <p:txBody>
          <a:bodyPr wrap="none">
            <a:spAutoFit/>
          </a:bodyPr>
          <a:lstStyle/>
          <a:p>
            <a:pPr lvl="0" algn="l" fontAlgn="auto">
              <a:lnSpc>
                <a:spcPct val="100000"/>
              </a:lnSpc>
              <a:buClrTx/>
              <a:buSzTx/>
              <a:buFontTx/>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化学信号</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8" name="矩形 7"/>
          <p:cNvSpPr/>
          <p:nvPr/>
        </p:nvSpPr>
        <p:spPr>
          <a:xfrm>
            <a:off x="10557804" y="4453777"/>
            <a:ext cx="1249680" cy="521970"/>
          </a:xfrm>
          <a:prstGeom prst="rect">
            <a:avLst/>
          </a:prstGeom>
        </p:spPr>
        <p:txBody>
          <a:bodyPr wrap="none">
            <a:spAutoFit/>
          </a:bodyPr>
          <a:lstStyle/>
          <a:p>
            <a:pPr lvl="0" algn="l" fontAlgn="auto">
              <a:lnSpc>
                <a:spcPct val="100000"/>
              </a:lnSpc>
              <a:buClrTx/>
              <a:buSzTx/>
              <a:buFontTx/>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电信号</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文本框 2"/>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9" name="文本框 8"/>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3018" y="1052635"/>
            <a:ext cx="8580436" cy="521970"/>
          </a:xfrm>
          <a:prstGeom prst="rect">
            <a:avLst/>
          </a:prstGeom>
          <a:noFill/>
          <a:extLst>
            <a:ext uri="{909E8E84-426E-40DD-AFC4-6F175D3DCCD1}">
              <a14:hiddenFill xmlns:a14="http://schemas.microsoft.com/office/drawing/2010/main">
                <a:solidFill>
                  <a:srgbClr val="FFC000"/>
                </a:solidFill>
              </a14:hiddenFill>
            </a:ext>
          </a:extLst>
        </p:spPr>
        <p:txBody>
          <a:bodyPr wrap="square">
            <a:spAutoFit/>
          </a:bodyPr>
          <a:lstStyle/>
          <a:p>
            <a:pPr algn="l" fontAlgn="auto">
              <a:lnSpc>
                <a:spcPct val="100000"/>
              </a:lnSpc>
              <a:spcAft>
                <a:spcPct val="0"/>
              </a:spcAft>
            </a:pP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突触影响神经冲动传递的判断与分析</a:t>
            </a:r>
            <a:endParaRPr lang="zh-CN" altLang="en-US"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694103" y="1554827"/>
            <a:ext cx="11210754" cy="982345"/>
          </a:xfrm>
          <a:prstGeom prst="rect">
            <a:avLst/>
          </a:prstGeom>
        </p:spPr>
        <p:txBody>
          <a:bodyPr wrap="square" lIns="121875" tIns="60936" rIns="121875" bIns="60936">
            <a:spAutoFit/>
          </a:bodyPr>
          <a:lstStyle/>
          <a:p>
            <a:pPr algn="just" fontAlgn="auto">
              <a:lnSpc>
                <a:spcPct val="100000"/>
              </a:lnSpc>
              <a:spcAft>
                <a:spcPct val="0"/>
              </a:spcAft>
            </a:pPr>
            <a:r>
              <a:rPr lang="en-US" altLang="zh-CN" sz="2800" b="1" kern="100">
                <a:solidFill>
                  <a:srgbClr val="FF0000"/>
                </a:solidFill>
                <a:latin typeface="Calibri" panose="020F0502020204030204"/>
                <a:ea typeface="微软雅黑" panose="020B0503020204020204" pitchFamily="34" charset="-122"/>
                <a:cs typeface="微软雅黑" panose="020B0503020204020204" pitchFamily="34" charset="-122"/>
              </a:rPr>
              <a:t>①</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突触后膜会持续兴奋或抑制的原因：</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若某种有毒有害物质将分解神经递质的相应酶变性失活或占据，则突触后膜会持续兴奋或抑制。</a:t>
            </a:r>
            <a:endParaRPr lang="en-US" altLang="zh-CN" sz="2800" b="1" kern="100" smtClean="0">
              <a:solidFill>
                <a:srgbClr val="C00000"/>
              </a:solidFill>
              <a:latin typeface="楷体" panose="02010609060101010101" pitchFamily="49" charset="-122"/>
              <a:ea typeface="楷体" panose="02010609060101010101" pitchFamily="49" charset="-122"/>
              <a:cs typeface="微软雅黑" panose="020B0503020204020204" pitchFamily="34" charset="-122"/>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3" name="文本框 2"/>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
        <p:nvSpPr>
          <p:cNvPr id="2" name="矩形 1"/>
          <p:cNvSpPr/>
          <p:nvPr/>
        </p:nvSpPr>
        <p:spPr>
          <a:xfrm>
            <a:off x="704261" y="2603018"/>
            <a:ext cx="11272338" cy="2274570"/>
          </a:xfrm>
          <a:prstGeom prst="rect">
            <a:avLst/>
          </a:prstGeom>
        </p:spPr>
        <p:txBody>
          <a:bodyPr wrap="square" lIns="121875" tIns="60936" rIns="121875" bIns="60936">
            <a:spAutoFit/>
          </a:bodyPr>
          <a:lstStyle/>
          <a:p>
            <a:pPr algn="just" fontAlgn="auto">
              <a:lnSpc>
                <a:spcPct val="100000"/>
              </a:lnSpc>
              <a:spcAft>
                <a:spcPct val="0"/>
              </a:spcAft>
              <a:tabLst>
                <a:tab pos="243078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②</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药物或有毒有害物质作用于突触从而阻断神经冲动的传递的三大原因：</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tabLst>
                <a:tab pos="243078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药物或有毒有害物质阻断神经递质的合成或释放；</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tabLst>
                <a:tab pos="243078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药物或有毒有害物质使神经递质失活；</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突触后膜上受体位置被某种有毒物质占据，使神经递质不能和后膜上的受体结合。</a:t>
            </a:r>
            <a:endParaRPr lang="en-US" altLang="zh-CN" sz="2800" b="1" kern="10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4287" y="1125012"/>
            <a:ext cx="6590714" cy="521970"/>
          </a:xfrm>
          <a:prstGeom prst="rect">
            <a:avLst/>
          </a:prstGeom>
          <a:noFill/>
          <a:extLst>
            <a:ext uri="{909E8E84-426E-40DD-AFC4-6F175D3DCCD1}">
              <a14:hiddenFill xmlns:a14="http://schemas.microsoft.com/office/drawing/2010/main">
                <a:solidFill>
                  <a:srgbClr val="FFC000"/>
                </a:solidFill>
              </a14:hiddenFill>
            </a:ext>
          </a:extLst>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rPr>
              <a:t>(7)</a:t>
            </a:r>
            <a:r>
              <a:rPr lang="zh-CN" altLang="en-US" sz="2800" b="1" kern="100">
                <a:latin typeface="微软雅黑" panose="020B0503020204020204" pitchFamily="34" charset="-122"/>
                <a:ea typeface="微软雅黑" panose="020B0503020204020204" pitchFamily="34" charset="-122"/>
              </a:rPr>
              <a:t>在神经元之间的电流表偏转问题：</a:t>
            </a:r>
            <a:endParaRPr lang="en-US" altLang="zh-CN" sz="2800" b="1" kern="100" smtClean="0">
              <a:solidFill>
                <a:srgbClr val="0000FF"/>
              </a:solidFill>
              <a:latin typeface="微软雅黑" panose="020B0503020204020204" pitchFamily="34" charset="-122"/>
              <a:ea typeface="微软雅黑" panose="020B0503020204020204" pitchFamily="34" charset="-122"/>
              <a:cs typeface="Courier New" panose="02070309020205020404"/>
            </a:endParaRPr>
          </a:p>
        </p:txBody>
      </p:sp>
      <p:pic>
        <p:nvPicPr>
          <p:cNvPr id="3789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319736" y="260937"/>
            <a:ext cx="4258156" cy="248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73811" y="2956013"/>
            <a:ext cx="11114252" cy="2245360"/>
          </a:xfrm>
          <a:prstGeom prst="rect">
            <a:avLst/>
          </a:prstGeom>
        </p:spPr>
        <p:txBody>
          <a:bodyPr wrap="square">
            <a:spAutoFit/>
          </a:bodyPr>
          <a:lstStyle/>
          <a:p>
            <a:pPr algn="just" fontAlgn="auto">
              <a:lnSpc>
                <a:spcPct val="100000"/>
              </a:lnSpc>
              <a:spcAft>
                <a:spcPct val="0"/>
              </a:spcAft>
              <a:tabLst>
                <a:tab pos="2430780" algn="l"/>
              </a:tabLst>
            </a:pPr>
            <a:r>
              <a:rPr lang="zh-CN" altLang="zh-CN" sz="2800" b="1" u="sng"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刺激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点</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err="1">
                <a:latin typeface="微软雅黑" panose="020B0503020204020204" pitchFamily="34" charset="-122"/>
                <a:ea typeface="微软雅黑" panose="020B0503020204020204" pitchFamily="34" charset="-122"/>
                <a:cs typeface="微软雅黑" panose="020B0503020204020204" pitchFamily="34" charset="-122"/>
              </a:rPr>
              <a:t>bd)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u="sng"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u="sng"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兴奋性递质：</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由于兴奋在突触间的传递速度小于在神经纤维上的传导速度，</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点先兴奋，</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点后兴奋，电流表指针发生两次方向相反的偏转。</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u="sng"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zh-CN" sz="2800" b="1" u="sng"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抑制性递质：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点先兴奋，</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点不兴奋，电流表指针发生</a:t>
            </a:r>
            <a:r>
              <a:rPr lang="zh-CN" altLang="zh-CN" sz="2800" b="1" u="sng" kern="1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u="sng" kern="10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次偏转。</a:t>
            </a:r>
            <a:endParaRPr lang="en-US" altLang="zh-CN" sz="2800" b="1" kern="10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3" name="文本框 2"/>
          <p:cNvSpPr txBox="1"/>
          <p:nvPr/>
        </p:nvSpPr>
        <p:spPr>
          <a:xfrm>
            <a:off x="2081" y="549173"/>
            <a:ext cx="4812409"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兴奋在神经元之间的传递</a:t>
            </a:r>
            <a:endParaRPr lang="zh-CN" altLang="en-US" sz="2800" b="1"/>
          </a:p>
        </p:txBody>
      </p:sp>
      <p:sp>
        <p:nvSpPr>
          <p:cNvPr id="5" name="矩形 4"/>
          <p:cNvSpPr/>
          <p:nvPr/>
        </p:nvSpPr>
        <p:spPr>
          <a:xfrm>
            <a:off x="193181" y="5371740"/>
            <a:ext cx="12075464" cy="953135"/>
          </a:xfrm>
          <a:prstGeom prst="rect">
            <a:avLst/>
          </a:prstGeom>
        </p:spPr>
        <p:txBody>
          <a:bodyPr wrap="squar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刺激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点，兴奋不能传至</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点，</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点不兴奋，</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点可以兴奋，电流表指针只发生一次偏转。</a:t>
            </a:r>
            <a:endParaRPr lang="en-US" altLang="zh-CN" sz="2800" b="1" kern="10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081" y="518699"/>
            <a:ext cx="2841099" cy="953135"/>
          </a:xfrm>
          <a:prstGeom prst="rect">
            <a:avLst/>
          </a:prstGeom>
          <a:solidFill>
            <a:srgbClr val="FFC000"/>
          </a:solidFill>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滥用兴奋剂、吸食毒品的危害</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19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835622" y="447174"/>
            <a:ext cx="6521073" cy="618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687428" y="616640"/>
            <a:ext cx="6400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突触</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7017685" y="1178784"/>
            <a:ext cx="13258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合成和释放</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5672776" y="1715606"/>
            <a:ext cx="17830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神经递质与受体</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7736699" y="2257173"/>
            <a:ext cx="4114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酶</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8247174" y="3740980"/>
            <a:ext cx="8686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多巴胺</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4603317" y="4173990"/>
            <a:ext cx="6400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受体</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8238574" y="4792331"/>
            <a:ext cx="6400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心脏</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7031612" y="5200962"/>
            <a:ext cx="6400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免疫</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5222699" y="5771587"/>
            <a:ext cx="10972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心理依赖</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12"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框 1"/>
          <p:cNvSpPr txBox="1"/>
          <p:nvPr/>
        </p:nvSpPr>
        <p:spPr>
          <a:xfrm>
            <a:off x="86520" y="580283"/>
            <a:ext cx="12032927" cy="95313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3.</a:t>
            </a:r>
            <a:r>
              <a:rPr lang="zh-CN" altLang="en-US" sz="2800" b="1">
                <a:solidFill>
                  <a:srgbClr val="FF0000"/>
                </a:solidFill>
                <a:latin typeface="微软雅黑" panose="020B0503020204020204" pitchFamily="34" charset="-122"/>
                <a:ea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rPr>
              <a:t>2016</a:t>
            </a:r>
            <a:r>
              <a:rPr lang="zh-CN" altLang="en-US" sz="2800" b="1">
                <a:solidFill>
                  <a:srgbClr val="FF0000"/>
                </a:solidFill>
                <a:latin typeface="微软雅黑" panose="020B0503020204020204" pitchFamily="34" charset="-122"/>
                <a:ea typeface="微软雅黑" panose="020B0503020204020204" pitchFamily="34" charset="-122"/>
              </a:rPr>
              <a:t>，全国</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乙酰胆碱可作为兴奋性神经递质，其合成与释放见示意图。据图回答问题</a:t>
            </a:r>
            <a:r>
              <a:rPr lang="zh-CN" altLang="en-US" sz="2800">
                <a:latin typeface="Arial" panose="020B0604020202020204" pitchFamily="34" charset="0"/>
                <a:ea typeface="宋体" panose="02010600030101010101" pitchFamily="2" charset="-122"/>
              </a:rPr>
              <a:t>：</a:t>
            </a:r>
            <a:endPar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1202" name="图片 2"/>
          <p:cNvPicPr>
            <a:picLocks noChangeAspect="1"/>
          </p:cNvPicPr>
          <p:nvPr/>
        </p:nvPicPr>
        <p:blipFill>
          <a:blip r:embed="rId1"/>
          <a:srcRect l="3708" t="10475" r="5154"/>
          <a:stretch>
            <a:fillRect/>
          </a:stretch>
        </p:blipFill>
        <p:spPr>
          <a:xfrm>
            <a:off x="7997790" y="1101977"/>
            <a:ext cx="4121022" cy="4790367"/>
          </a:xfrm>
          <a:prstGeom prst="rect">
            <a:avLst/>
          </a:prstGeom>
          <a:noFill/>
          <a:ln w="9525">
            <a:noFill/>
          </a:ln>
        </p:spPr>
      </p:pic>
      <p:sp>
        <p:nvSpPr>
          <p:cNvPr id="51203" name="文本框 3"/>
          <p:cNvSpPr txBox="1"/>
          <p:nvPr/>
        </p:nvSpPr>
        <p:spPr>
          <a:xfrm>
            <a:off x="86520" y="1656408"/>
            <a:ext cx="7910635" cy="353822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（1）图中A-C表示乙酰胆碱，在其合成时，能循环利用的物质是________(填“A”“C”或“E”)。除乙酰胆碱外，生物体内的多巴胺和一氧化氮________(填“能“或”不能“)作为神经递质。</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（2）当兴奋传到神经末梢时，图中突触小泡内的A-C通过_______这一跨膜运输方式释放到_______，再到达突出后膜。</a:t>
            </a:r>
            <a:endParaRPr lang="zh-CN" altLang="en-US" sz="2800" b="1">
              <a:latin typeface="微软雅黑" panose="020B0503020204020204" pitchFamily="34" charset="-122"/>
              <a:ea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endParaRPr>
          </a:p>
        </p:txBody>
      </p:sp>
      <p:sp>
        <p:nvSpPr>
          <p:cNvPr id="51204" name="文本框 4"/>
          <p:cNvSpPr txBox="1"/>
          <p:nvPr/>
        </p:nvSpPr>
        <p:spPr>
          <a:xfrm>
            <a:off x="192546" y="5588870"/>
            <a:ext cx="11842462" cy="95313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sym typeface="宋体" panose="02010600030101010101" pitchFamily="2" charset="-122"/>
              </a:rPr>
              <a:t>（3）若由于某种原因使D酶失活，则突触后神经</a:t>
            </a:r>
            <a:endParaRPr lang="zh-CN" altLang="en-US" sz="2800" b="1">
              <a:latin typeface="微软雅黑" panose="020B0503020204020204" pitchFamily="34" charset="-122"/>
              <a:ea typeface="微软雅黑" panose="020B0503020204020204" pitchFamily="34" charset="-122"/>
              <a:sym typeface="宋体" panose="02010600030101010101" pitchFamily="2" charset="-122"/>
            </a:endParaRPr>
          </a:p>
          <a:p>
            <a:r>
              <a:rPr lang="zh-CN" altLang="en-US" sz="2800" b="1">
                <a:latin typeface="微软雅黑" panose="020B0503020204020204" pitchFamily="34" charset="-122"/>
                <a:ea typeface="微软雅黑" panose="020B0503020204020204" pitchFamily="34" charset="-122"/>
                <a:sym typeface="宋体" panose="02010600030101010101" pitchFamily="2" charset="-122"/>
              </a:rPr>
              <a:t>元会表现为持续_______。</a:t>
            </a:r>
            <a:endParaRPr lang="zh-CN" altLang="en-US" sz="28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6"/>
          <p:cNvSpPr txBox="1"/>
          <p:nvPr/>
        </p:nvSpPr>
        <p:spPr>
          <a:xfrm>
            <a:off x="3216551" y="2132929"/>
            <a:ext cx="422275"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C</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p:cNvSpPr txBox="1"/>
          <p:nvPr/>
        </p:nvSpPr>
        <p:spPr>
          <a:xfrm>
            <a:off x="625180" y="2924838"/>
            <a:ext cx="5384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能</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文本框 7"/>
          <p:cNvSpPr txBox="1"/>
          <p:nvPr/>
        </p:nvSpPr>
        <p:spPr>
          <a:xfrm>
            <a:off x="1632437" y="3716874"/>
            <a:ext cx="8940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胞吐</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8"/>
          <p:cNvSpPr txBox="1"/>
          <p:nvPr/>
        </p:nvSpPr>
        <p:spPr>
          <a:xfrm>
            <a:off x="6392868" y="3860771"/>
            <a:ext cx="16052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突触间隙</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9"/>
          <p:cNvSpPr txBox="1"/>
          <p:nvPr/>
        </p:nvSpPr>
        <p:spPr>
          <a:xfrm>
            <a:off x="2980209" y="5948719"/>
            <a:ext cx="8940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兴奋</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文本框 1"/>
          <p:cNvSpPr txBox="1"/>
          <p:nvPr/>
        </p:nvSpPr>
        <p:spPr>
          <a:xfrm>
            <a:off x="81441" y="558062"/>
            <a:ext cx="12044355" cy="138366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4.</a:t>
            </a:r>
            <a:r>
              <a:rPr lang="zh-CN" altLang="en-US" sz="2800" b="1">
                <a:latin typeface="微软雅黑" panose="020B0503020204020204" pitchFamily="34" charset="-122"/>
                <a:ea typeface="微软雅黑" panose="020B0503020204020204" pitchFamily="34" charset="-122"/>
              </a:rPr>
              <a:t>下图表示γ-氨基丁酸和某种局部麻醉药在兴奋传递过程中的作用。此种局部麻醉药单独使用时不能通过细胞膜，与辣椒素同时注射才会发生效果。请回答：</a:t>
            </a:r>
            <a:endParaRPr lang="zh-CN" altLang="en-US" sz="2800" b="1">
              <a:latin typeface="微软雅黑" panose="020B0503020204020204" pitchFamily="34" charset="-122"/>
              <a:ea typeface="微软雅黑" panose="020B0503020204020204" pitchFamily="34" charset="-122"/>
            </a:endParaRPr>
          </a:p>
        </p:txBody>
      </p:sp>
      <p:pic>
        <p:nvPicPr>
          <p:cNvPr id="52226" name="图片 2"/>
          <p:cNvPicPr>
            <a:picLocks noChangeAspect="1"/>
          </p:cNvPicPr>
          <p:nvPr/>
        </p:nvPicPr>
        <p:blipFill>
          <a:blip r:embed="rId1"/>
          <a:stretch>
            <a:fillRect/>
          </a:stretch>
        </p:blipFill>
        <p:spPr>
          <a:xfrm>
            <a:off x="1776577" y="1556732"/>
            <a:ext cx="7573512" cy="2410649"/>
          </a:xfrm>
          <a:prstGeom prst="rect">
            <a:avLst/>
          </a:prstGeom>
          <a:noFill/>
          <a:ln w="9525">
            <a:noFill/>
          </a:ln>
        </p:spPr>
      </p:pic>
      <p:sp>
        <p:nvSpPr>
          <p:cNvPr id="52227" name="文本框 3"/>
          <p:cNvSpPr txBox="1"/>
          <p:nvPr/>
        </p:nvSpPr>
        <p:spPr>
          <a:xfrm>
            <a:off x="264922" y="3934366"/>
            <a:ext cx="11464072" cy="95313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（1）由图1可知，γ-氨基丁酸可引起突触后膜_______开放，突触后膜两侧电位差__________（增大/不变/减小），突触后膜____（兴奋/抑制）</a:t>
            </a:r>
            <a:endParaRPr lang="zh-CN" altLang="en-US" sz="2800" b="1">
              <a:latin typeface="微软雅黑" panose="020B0503020204020204" pitchFamily="34" charset="-122"/>
              <a:ea typeface="微软雅黑" panose="020B0503020204020204" pitchFamily="34" charset="-122"/>
            </a:endParaRPr>
          </a:p>
        </p:txBody>
      </p:sp>
      <p:sp>
        <p:nvSpPr>
          <p:cNvPr id="5" name="文本框 4"/>
          <p:cNvSpPr txBox="1"/>
          <p:nvPr/>
        </p:nvSpPr>
        <p:spPr>
          <a:xfrm>
            <a:off x="1879038" y="4340545"/>
            <a:ext cx="2540000"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增大</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529766" y="3842305"/>
            <a:ext cx="133985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Cl</a:t>
            </a:r>
            <a:r>
              <a:rPr lang="zh-CN" altLang="en-US" sz="2800" b="1" baseline="30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通道</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6"/>
          <p:cNvSpPr txBox="1"/>
          <p:nvPr/>
        </p:nvSpPr>
        <p:spPr>
          <a:xfrm>
            <a:off x="8252944" y="4364370"/>
            <a:ext cx="2540000"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抑制</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3314" y="-26665"/>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53250" name="文本框 1"/>
          <p:cNvSpPr txBox="1"/>
          <p:nvPr/>
        </p:nvSpPr>
        <p:spPr>
          <a:xfrm>
            <a:off x="250955" y="4862565"/>
            <a:ext cx="11822146" cy="1383665"/>
          </a:xfrm>
          <a:prstGeom prst="rect">
            <a:avLst/>
          </a:prstGeom>
          <a:noFill/>
          <a:ln w="9525">
            <a:noFill/>
          </a:ln>
        </p:spPr>
        <p:txBody>
          <a:bodyPr wrap="square" anchor="t">
            <a:spAutoFit/>
          </a:bodyPr>
          <a:lstStyle/>
          <a:p>
            <a:pPr fontAlgn="auto"/>
            <a:r>
              <a:rPr lang="zh-CN" altLang="en-US" sz="2800" b="1">
                <a:latin typeface="微软雅黑" panose="020B0503020204020204" pitchFamily="34" charset="-122"/>
                <a:ea typeface="微软雅黑" panose="020B0503020204020204" pitchFamily="34" charset="-122"/>
              </a:rPr>
              <a:t>（2）由图2可知，某局部麻醉药与辣椒素同时使用时，可阻断突触后膜____________开放，突触后膜两侧电位差______________（增大/不变/减小）。</a:t>
            </a:r>
            <a:endParaRPr lang="zh-CN" altLang="en-US" sz="2800" b="1">
              <a:latin typeface="微软雅黑" panose="020B0503020204020204" pitchFamily="34" charset="-122"/>
              <a:ea typeface="微软雅黑" panose="020B0503020204020204" pitchFamily="34" charset="-122"/>
            </a:endParaRPr>
          </a:p>
          <a:p>
            <a:pPr fontAlgn="auto"/>
            <a:r>
              <a:rPr lang="zh-CN" altLang="en-US" sz="2800" b="1">
                <a:latin typeface="微软雅黑" panose="020B0503020204020204" pitchFamily="34" charset="-122"/>
                <a:ea typeface="微软雅黑" panose="020B0503020204020204" pitchFamily="34" charset="-122"/>
              </a:rPr>
              <a:t>（3）γ-氨基丁酸与某局部麻醉药的作用机理______________（相同/不同）。</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409041" y="5300633"/>
            <a:ext cx="2075431" cy="521970"/>
          </a:xfrm>
          <a:prstGeom prst="rect">
            <a:avLst/>
          </a:prstGeom>
          <a:noFill/>
          <a:ln w="9525">
            <a:noFill/>
          </a:ln>
        </p:spPr>
        <p:txBody>
          <a:bodyPr wrap="square" anchor="t">
            <a:spAutoFit/>
          </a:bodyPr>
          <a:lstStyle/>
          <a:p>
            <a:pPr fontAlgn="auto"/>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Na</a:t>
            </a:r>
            <a:r>
              <a:rPr lang="en-US" altLang="zh-CN" sz="2800" b="1" baseline="30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通道</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6528037" y="5331743"/>
            <a:ext cx="3343926"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不变</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320371" y="5660612"/>
            <a:ext cx="3343926"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不同</a:t>
            </a:r>
            <a:endParaRPr lang="zh-CN" altLang="en-US"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35980" y="693148"/>
            <a:ext cx="11409887" cy="5262245"/>
          </a:xfrm>
          <a:prstGeom prst="rect">
            <a:avLst/>
          </a:prstGeom>
        </p:spPr>
        <p:txBody>
          <a:bodyPr wrap="square">
            <a:spAutoFit/>
          </a:bodyPr>
          <a:lstStyle/>
          <a:p>
            <a:pPr algn="just" fontAlgn="auto">
              <a:lnSpc>
                <a:spcPct val="100000"/>
              </a:lnSpc>
              <a:spcAft>
                <a:spcPct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多巴胺是一种兴奋性神经递质，在脑内能传递兴奋及愉悦的信息。另外，多巴胺也与各种上瘾行为有关。毒品可卡因是最强的天然中枢兴奋剂，下图为可卡因对人脑部突触间神经冲动的传递干扰示意图。下列叙述正确的</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多巴胺与受体结合使突触后膜发生的电位变化</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endPar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外</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负内正</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外正内负</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可卡因与多巴胺转运体结合，阻碍了多巴胺的</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回</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收</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，延长了其对大脑的刺激，产生快感</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吸食可卡因容易上瘾的原因是可卡因不断作用</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于</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突触后膜</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，使突触后膜持续兴奋</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缓解可卡因毒瘾，可考虑使用水解可卡因的酶、</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多巴胺受体拮抗剂和激动</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31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256407" y="2428509"/>
            <a:ext cx="3878643" cy="3526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0"/>
          <p:cNvSpPr txBox="1"/>
          <p:nvPr/>
        </p:nvSpPr>
        <p:spPr>
          <a:xfrm>
            <a:off x="2856368" y="1988185"/>
            <a:ext cx="719867" cy="521970"/>
          </a:xfrm>
          <a:prstGeom prst="rect">
            <a:avLst/>
          </a:prstGeom>
          <a:noFill/>
        </p:spPr>
        <p:txBody>
          <a:bodyPr wrap="square" rtlCol="0">
            <a:spAutoFit/>
          </a:bodyPr>
          <a:lstStyle/>
          <a:p>
            <a:pPr fontAlgn="auto">
              <a:lnSpc>
                <a:spcPct val="100000"/>
              </a:lnSpc>
            </a:pPr>
            <a:r>
              <a:rPr lang="en-US" altLang="zh-CN" sz="2800" b="1" smtClean="0">
                <a:solidFill>
                  <a:srgbClr val="FF0000"/>
                </a:solidFill>
                <a:latin typeface="微软雅黑" panose="020B0503020204020204" pitchFamily="34" charset="-122"/>
                <a:ea typeface="微软雅黑" panose="020B0503020204020204" pitchFamily="34" charset="-122"/>
              </a:rPr>
              <a:t>B</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3314" y="-26665"/>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8"/>
          <p:cNvSpPr txBox="1"/>
          <p:nvPr/>
        </p:nvSpPr>
        <p:spPr>
          <a:xfrm>
            <a:off x="157603" y="1328502"/>
            <a:ext cx="11000794" cy="3192145"/>
          </a:xfrm>
          <a:prstGeom prst="rect">
            <a:avLst/>
          </a:prstGeom>
          <a:noFill/>
        </p:spPr>
        <p:txBody>
          <a:bodyPr wrap="square" rtlCol="0">
            <a:spAutoFit/>
          </a:bodyPr>
          <a:lstStyle/>
          <a:p>
            <a:pPr marL="457200" indent="-457200">
              <a:lnSpc>
                <a:spcPct val="120000"/>
              </a:lnSpc>
            </a:pP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已知副交感神经可以使心率降低。</a:t>
            </a:r>
            <a:endPar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20000"/>
              </a:lnSpc>
            </a:pPr>
            <a:r>
              <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a:t>
            </a: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组保留副交感神经</a:t>
            </a:r>
            <a:endPar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20000"/>
              </a:lnSpc>
            </a:pPr>
            <a:r>
              <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B</a:t>
            </a: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组剔除副交感神经</a:t>
            </a:r>
            <a:endPar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20000"/>
              </a:lnSpc>
            </a:pP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刺激</a:t>
            </a:r>
            <a:r>
              <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组中的副交感神经，</a:t>
            </a:r>
            <a:r>
              <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的跳动降低。</a:t>
            </a:r>
            <a:endPar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20000"/>
              </a:lnSpc>
            </a:pP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从</a:t>
            </a:r>
            <a:r>
              <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组的</a:t>
            </a:r>
            <a:r>
              <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营养液</a:t>
            </a: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中取一些液体</a:t>
            </a:r>
            <a:r>
              <a:rPr lang="zh-CN" altLang="en-US"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注入B组</a:t>
            </a: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的营养液中，</a:t>
            </a:r>
            <a:r>
              <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组的跳动也减慢。</a:t>
            </a:r>
            <a:endParaRPr lang="en-US" altLang="zh-CN"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20000"/>
              </a:lnSpc>
            </a:pPr>
            <a:r>
              <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该实验的假说是什么？该实验可以说明什么问题？</a:t>
            </a:r>
            <a:endParaRPr lang="zh-CN" altLang="en-US" sz="2800" b="1"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57603" y="4751253"/>
            <a:ext cx="11917680" cy="521970"/>
          </a:xfrm>
          <a:prstGeom prst="rect">
            <a:avLst/>
          </a:prstGeom>
          <a:noFill/>
        </p:spPr>
        <p:txBody>
          <a:bodyPr wrap="none" rtlCol="0" anchor="t">
            <a:spAutoFit/>
          </a:bodyPr>
          <a:lstStyle/>
          <a:p>
            <a:r>
              <a:rPr lang="zh-CN" altLang="zh-CN" sz="2800" b="1" smtClean="0">
                <a:solidFill>
                  <a:srgbClr val="FF0000"/>
                </a:solidFill>
                <a:sym typeface="+mn-ea"/>
              </a:rPr>
              <a:t>神经系统控制心脏活动时，在神经元与心肌细胞之间传递的信号是化学信号</a:t>
            </a:r>
            <a:endParaRPr lang="zh-CN" altLang="zh-CN" sz="2800" b="1" smtClean="0">
              <a:solidFill>
                <a:srgbClr val="FF0000"/>
              </a:solidFill>
              <a:sym typeface="+mn-ea"/>
            </a:endParaRPr>
          </a:p>
        </p:txBody>
      </p:sp>
      <p:sp>
        <p:nvSpPr>
          <p:cNvPr id="3" name="文本框 2"/>
          <p:cNvSpPr txBox="1"/>
          <p:nvPr/>
        </p:nvSpPr>
        <p:spPr>
          <a:xfrm>
            <a:off x="157603" y="5239402"/>
            <a:ext cx="10850880" cy="521970"/>
          </a:xfrm>
          <a:prstGeom prst="rect">
            <a:avLst/>
          </a:prstGeom>
          <a:noFill/>
        </p:spPr>
        <p:txBody>
          <a:bodyPr wrap="none" rtlCol="0" anchor="t">
            <a:spAutoFit/>
          </a:bodyPr>
          <a:lstStyle/>
          <a:p>
            <a:r>
              <a:rPr lang="zh-CN" altLang="zh-CN" sz="2800" b="1" smtClean="0">
                <a:solidFill>
                  <a:srgbClr val="FF0000"/>
                </a:solidFill>
                <a:sym typeface="+mn-ea"/>
              </a:rPr>
              <a:t>突触不仅存在于神经元之间，也可以存在于神经元和心肌细胞之间。</a:t>
            </a:r>
            <a:endParaRPr lang="zh-CN" altLang="zh-CN" sz="2800" b="1" smtClean="0">
              <a:solidFill>
                <a:srgbClr val="FF0000"/>
              </a:solidFill>
              <a:sym typeface="+mn-ea"/>
            </a:endParaRPr>
          </a:p>
        </p:txBody>
      </p:sp>
      <p:sp>
        <p:nvSpPr>
          <p:cNvPr id="4" name="文本框 3"/>
          <p:cNvSpPr txBox="1"/>
          <p:nvPr/>
        </p:nvSpPr>
        <p:spPr>
          <a:xfrm>
            <a:off x="387395" y="5865298"/>
            <a:ext cx="11180437" cy="368300"/>
          </a:xfrm>
          <a:prstGeom prst="rect">
            <a:avLst/>
          </a:prstGeom>
          <a:noFill/>
        </p:spPr>
        <p:txBody>
          <a:bodyPr wrap="square" rtlCol="0" anchor="t">
            <a:spAutoFit/>
          </a:bodyPr>
          <a:lstStyle/>
          <a:p>
            <a:r>
              <a:rPr lang="zh-CN" altLang="zh-CN" b="1" smtClean="0">
                <a:sym typeface="+mn-ea"/>
              </a:rPr>
              <a:t>突触广泛分布于神经元</a:t>
            </a:r>
            <a:r>
              <a:rPr lang="en-US" altLang="zh-CN" b="1" smtClean="0">
                <a:sym typeface="+mn-ea"/>
              </a:rPr>
              <a:t>-</a:t>
            </a:r>
            <a:r>
              <a:rPr lang="zh-CN" altLang="zh-CN" b="1" smtClean="0">
                <a:sym typeface="+mn-ea"/>
              </a:rPr>
              <a:t>神经元之间、神经元</a:t>
            </a:r>
            <a:r>
              <a:rPr lang="en-US" altLang="zh-CN" b="1" smtClean="0">
                <a:sym typeface="+mn-ea"/>
              </a:rPr>
              <a:t>-</a:t>
            </a:r>
            <a:r>
              <a:rPr lang="zh-CN" altLang="zh-CN" b="1" smtClean="0">
                <a:sym typeface="+mn-ea"/>
              </a:rPr>
              <a:t>心肌、神经元</a:t>
            </a:r>
            <a:r>
              <a:rPr lang="en-US" altLang="zh-CN" b="1" smtClean="0">
                <a:sym typeface="+mn-ea"/>
              </a:rPr>
              <a:t>-</a:t>
            </a:r>
            <a:r>
              <a:rPr lang="zh-CN" altLang="zh-CN" b="1" smtClean="0">
                <a:sym typeface="+mn-ea"/>
              </a:rPr>
              <a:t>骨骼肌、神经元</a:t>
            </a:r>
            <a:r>
              <a:rPr lang="en-US" altLang="zh-CN" b="1" smtClean="0">
                <a:sym typeface="+mn-ea"/>
              </a:rPr>
              <a:t>-</a:t>
            </a:r>
            <a:r>
              <a:rPr lang="zh-CN" altLang="zh-CN" b="1" smtClean="0">
                <a:sym typeface="+mn-ea"/>
              </a:rPr>
              <a:t>平滑肌乃至于腺体细胞之间。</a:t>
            </a:r>
            <a:endParaRPr lang="zh-CN" altLang="zh-CN" b="1" smtClean="0">
              <a:sym typeface="+mn-ea"/>
            </a:endParaRPr>
          </a:p>
        </p:txBody>
      </p:sp>
      <p:sp>
        <p:nvSpPr>
          <p:cNvPr id="24" name="文本框 23"/>
          <p:cNvSpPr txBox="1"/>
          <p:nvPr/>
        </p:nvSpPr>
        <p:spPr>
          <a:xfrm>
            <a:off x="1166273" y="20214"/>
            <a:ext cx="6495102" cy="520700"/>
          </a:xfrm>
          <a:prstGeom prst="rect">
            <a:avLst/>
          </a:prstGeom>
          <a:noFill/>
        </p:spPr>
        <p:txBody>
          <a:bodyPr wrap="square" lIns="91404" tIns="45701" rIns="91404" bIns="45701" rtlCol="0">
            <a:spAutoFit/>
          </a:bodyPr>
          <a:lstStyle/>
          <a:p>
            <a:pPr algn="l"/>
            <a:r>
              <a:rPr lang="zh-CN" altLang="en-US" sz="2800">
                <a:solidFill>
                  <a:schemeClr val="bg1"/>
                </a:solidFill>
                <a:latin typeface="微软雅黑" panose="020B0503020204020204" pitchFamily="34" charset="-122"/>
                <a:ea typeface="微软雅黑" panose="020B0503020204020204" pitchFamily="34" charset="-122"/>
              </a:rPr>
              <a:t>思维训练</a:t>
            </a:r>
            <a:endParaRPr lang="zh-CN" altLang="en-US" sz="280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lum contrast="12000"/>
          </a:blip>
          <a:stretch>
            <a:fillRect/>
          </a:stretch>
        </p:blipFill>
        <p:spPr>
          <a:xfrm>
            <a:off x="7824514" y="540736"/>
            <a:ext cx="4214960" cy="2382977"/>
          </a:xfrm>
          <a:prstGeom prst="rect">
            <a:avLst/>
          </a:prstGeom>
        </p:spPr>
      </p:pic>
      <p:sp>
        <p:nvSpPr>
          <p:cNvPr id="7" name="文本框 6"/>
          <p:cNvSpPr txBox="1"/>
          <p:nvPr/>
        </p:nvSpPr>
        <p:spPr>
          <a:xfrm>
            <a:off x="7681689" y="2761843"/>
            <a:ext cx="2503585" cy="368300"/>
          </a:xfrm>
          <a:prstGeom prst="rect">
            <a:avLst/>
          </a:prstGeom>
          <a:solidFill>
            <a:schemeClr val="bg1"/>
          </a:solidFill>
        </p:spPr>
        <p:txBody>
          <a:bodyPr wrap="square" rtlCol="0">
            <a:spAutoFit/>
          </a:bodyPr>
          <a:lstStyle/>
          <a:p>
            <a:r>
              <a:rPr lang="en-US" altLang="zh-CN" b="1">
                <a:latin typeface="Times New Roman" panose="02020603050405020304" pitchFamily="18" charset="0"/>
                <a:ea typeface="黑体" panose="02010609060101010101" charset="-122"/>
                <a:cs typeface="Times New Roman" panose="02020603050405020304" pitchFamily="18" charset="0"/>
              </a:rPr>
              <a:t>A</a:t>
            </a:r>
            <a:r>
              <a:rPr lang="zh-CN" altLang="en-US" b="1">
                <a:latin typeface="Times New Roman" panose="02020603050405020304" pitchFamily="18" charset="0"/>
                <a:ea typeface="黑体" panose="02010609060101010101" charset="-122"/>
                <a:cs typeface="Times New Roman" panose="02020603050405020304" pitchFamily="18" charset="0"/>
              </a:rPr>
              <a:t>、</a:t>
            </a:r>
            <a:r>
              <a:rPr lang="en-US" altLang="zh-CN" b="1">
                <a:latin typeface="Times New Roman" panose="02020603050405020304" pitchFamily="18" charset="0"/>
                <a:ea typeface="黑体" panose="02010609060101010101" charset="-122"/>
                <a:cs typeface="Times New Roman" panose="02020603050405020304" pitchFamily="18" charset="0"/>
              </a:rPr>
              <a:t>B</a:t>
            </a:r>
            <a:r>
              <a:rPr lang="zh-CN" altLang="en-US" b="1">
                <a:latin typeface="Times New Roman" panose="02020603050405020304" pitchFamily="18" charset="0"/>
                <a:ea typeface="黑体" panose="02010609060101010101" charset="-122"/>
                <a:cs typeface="Times New Roman" panose="02020603050405020304" pitchFamily="18" charset="0"/>
              </a:rPr>
              <a:t>心脏跳动均变慢</a:t>
            </a:r>
            <a:endParaRPr lang="zh-CN" altLang="en-US" b="1">
              <a:latin typeface="Times New Roman" panose="02020603050405020304" pitchFamily="18" charset="0"/>
              <a:ea typeface="黑体" panose="02010609060101010101" charset="-122"/>
              <a:cs typeface="Times New Roman" panose="02020603050405020304" pitchFamily="18" charset="0"/>
            </a:endParaRPr>
          </a:p>
        </p:txBody>
      </p:sp>
      <p:grpSp>
        <p:nvGrpSpPr>
          <p:cNvPr id="15" name="组合 14"/>
          <p:cNvGrpSpPr/>
          <p:nvPr/>
        </p:nvGrpSpPr>
        <p:grpSpPr>
          <a:xfrm>
            <a:off x="157519" y="417713"/>
            <a:ext cx="845497" cy="838515"/>
            <a:chOff x="4666" y="6362"/>
            <a:chExt cx="1692" cy="1692"/>
          </a:xfrm>
        </p:grpSpPr>
        <p:sp>
          <p:nvSpPr>
            <p:cNvPr id="449" name="椭圆 448"/>
            <p:cNvSpPr/>
            <p:nvPr/>
          </p:nvSpPr>
          <p:spPr>
            <a:xfrm>
              <a:off x="4666" y="6362"/>
              <a:ext cx="1692" cy="1692"/>
            </a:xfrm>
            <a:prstGeom prst="ellipse">
              <a:avLst/>
            </a:prstGeom>
            <a:solidFill>
              <a:schemeClr val="accent3"/>
            </a:solid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50" name="Freeform 9"/>
            <p:cNvSpPr>
              <a:spLocks noEditPoints="1"/>
            </p:cNvSpPr>
            <p:nvPr/>
          </p:nvSpPr>
          <p:spPr bwMode="auto">
            <a:xfrm>
              <a:off x="4979" y="6681"/>
              <a:ext cx="1052" cy="1051"/>
            </a:xfrm>
            <a:custGeom>
              <a:avLst/>
              <a:gdLst>
                <a:gd name="T0" fmla="*/ 606 w 701"/>
                <a:gd name="T1" fmla="*/ 701 h 701"/>
                <a:gd name="T2" fmla="*/ 105 w 701"/>
                <a:gd name="T3" fmla="*/ 701 h 701"/>
                <a:gd name="T4" fmla="*/ 32 w 701"/>
                <a:gd name="T5" fmla="*/ 670 h 701"/>
                <a:gd name="T6" fmla="*/ 0 w 701"/>
                <a:gd name="T7" fmla="*/ 600 h 701"/>
                <a:gd name="T8" fmla="*/ 0 w 701"/>
                <a:gd name="T9" fmla="*/ 93 h 701"/>
                <a:gd name="T10" fmla="*/ 34 w 701"/>
                <a:gd name="T11" fmla="*/ 26 h 701"/>
                <a:gd name="T12" fmla="*/ 105 w 701"/>
                <a:gd name="T13" fmla="*/ 3 h 701"/>
                <a:gd name="T14" fmla="*/ 374 w 701"/>
                <a:gd name="T15" fmla="*/ 3 h 701"/>
                <a:gd name="T16" fmla="*/ 399 w 701"/>
                <a:gd name="T17" fmla="*/ 27 h 701"/>
                <a:gd name="T18" fmla="*/ 374 w 701"/>
                <a:gd name="T19" fmla="*/ 51 h 701"/>
                <a:gd name="T20" fmla="*/ 105 w 701"/>
                <a:gd name="T21" fmla="*/ 51 h 701"/>
                <a:gd name="T22" fmla="*/ 49 w 701"/>
                <a:gd name="T23" fmla="*/ 93 h 701"/>
                <a:gd name="T24" fmla="*/ 49 w 701"/>
                <a:gd name="T25" fmla="*/ 600 h 701"/>
                <a:gd name="T26" fmla="*/ 105 w 701"/>
                <a:gd name="T27" fmla="*/ 653 h 701"/>
                <a:gd name="T28" fmla="*/ 606 w 701"/>
                <a:gd name="T29" fmla="*/ 653 h 701"/>
                <a:gd name="T30" fmla="*/ 647 w 701"/>
                <a:gd name="T31" fmla="*/ 600 h 701"/>
                <a:gd name="T32" fmla="*/ 647 w 701"/>
                <a:gd name="T33" fmla="*/ 341 h 701"/>
                <a:gd name="T34" fmla="*/ 672 w 701"/>
                <a:gd name="T35" fmla="*/ 317 h 701"/>
                <a:gd name="T36" fmla="*/ 697 w 701"/>
                <a:gd name="T37" fmla="*/ 341 h 701"/>
                <a:gd name="T38" fmla="*/ 697 w 701"/>
                <a:gd name="T39" fmla="*/ 600 h 701"/>
                <a:gd name="T40" fmla="*/ 674 w 701"/>
                <a:gd name="T41" fmla="*/ 668 h 701"/>
                <a:gd name="T42" fmla="*/ 606 w 701"/>
                <a:gd name="T43" fmla="*/ 701 h 701"/>
                <a:gd name="T44" fmla="*/ 340 w 701"/>
                <a:gd name="T45" fmla="*/ 382 h 701"/>
                <a:gd name="T46" fmla="*/ 318 w 701"/>
                <a:gd name="T47" fmla="*/ 373 h 701"/>
                <a:gd name="T48" fmla="*/ 318 w 701"/>
                <a:gd name="T49" fmla="*/ 331 h 701"/>
                <a:gd name="T50" fmla="*/ 645 w 701"/>
                <a:gd name="T51" fmla="*/ 12 h 701"/>
                <a:gd name="T52" fmla="*/ 689 w 701"/>
                <a:gd name="T53" fmla="*/ 12 h 701"/>
                <a:gd name="T54" fmla="*/ 689 w 701"/>
                <a:gd name="T55" fmla="*/ 64 h 701"/>
                <a:gd name="T56" fmla="*/ 371 w 701"/>
                <a:gd name="T57" fmla="*/ 373 h 701"/>
                <a:gd name="T58" fmla="*/ 340 w 701"/>
                <a:gd name="T59" fmla="*/ 3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1" h="701">
                  <a:moveTo>
                    <a:pt x="606" y="701"/>
                  </a:moveTo>
                  <a:cubicBezTo>
                    <a:pt x="105" y="701"/>
                    <a:pt x="105" y="701"/>
                    <a:pt x="105" y="701"/>
                  </a:cubicBezTo>
                  <a:cubicBezTo>
                    <a:pt x="79" y="701"/>
                    <a:pt x="52" y="690"/>
                    <a:pt x="32" y="670"/>
                  </a:cubicBezTo>
                  <a:cubicBezTo>
                    <a:pt x="12" y="651"/>
                    <a:pt x="0" y="625"/>
                    <a:pt x="0" y="600"/>
                  </a:cubicBezTo>
                  <a:cubicBezTo>
                    <a:pt x="0" y="93"/>
                    <a:pt x="0" y="93"/>
                    <a:pt x="0" y="93"/>
                  </a:cubicBezTo>
                  <a:cubicBezTo>
                    <a:pt x="0" y="67"/>
                    <a:pt x="12" y="43"/>
                    <a:pt x="34" y="26"/>
                  </a:cubicBezTo>
                  <a:cubicBezTo>
                    <a:pt x="54" y="12"/>
                    <a:pt x="79" y="3"/>
                    <a:pt x="105" y="3"/>
                  </a:cubicBezTo>
                  <a:cubicBezTo>
                    <a:pt x="374" y="3"/>
                    <a:pt x="374" y="3"/>
                    <a:pt x="374" y="3"/>
                  </a:cubicBezTo>
                  <a:cubicBezTo>
                    <a:pt x="388" y="3"/>
                    <a:pt x="399" y="14"/>
                    <a:pt x="399" y="27"/>
                  </a:cubicBezTo>
                  <a:cubicBezTo>
                    <a:pt x="399" y="40"/>
                    <a:pt x="388" y="51"/>
                    <a:pt x="374" y="51"/>
                  </a:cubicBezTo>
                  <a:cubicBezTo>
                    <a:pt x="105" y="51"/>
                    <a:pt x="105" y="51"/>
                    <a:pt x="105" y="51"/>
                  </a:cubicBezTo>
                  <a:cubicBezTo>
                    <a:pt x="78" y="51"/>
                    <a:pt x="49" y="68"/>
                    <a:pt x="49" y="93"/>
                  </a:cubicBezTo>
                  <a:cubicBezTo>
                    <a:pt x="49" y="600"/>
                    <a:pt x="49" y="600"/>
                    <a:pt x="49" y="600"/>
                  </a:cubicBezTo>
                  <a:cubicBezTo>
                    <a:pt x="49" y="626"/>
                    <a:pt x="78" y="653"/>
                    <a:pt x="105" y="653"/>
                  </a:cubicBezTo>
                  <a:cubicBezTo>
                    <a:pt x="606" y="653"/>
                    <a:pt x="606" y="653"/>
                    <a:pt x="606" y="653"/>
                  </a:cubicBezTo>
                  <a:cubicBezTo>
                    <a:pt x="632" y="653"/>
                    <a:pt x="647" y="626"/>
                    <a:pt x="647" y="600"/>
                  </a:cubicBezTo>
                  <a:cubicBezTo>
                    <a:pt x="647" y="341"/>
                    <a:pt x="647" y="341"/>
                    <a:pt x="647" y="341"/>
                  </a:cubicBezTo>
                  <a:cubicBezTo>
                    <a:pt x="647" y="328"/>
                    <a:pt x="659" y="317"/>
                    <a:pt x="672" y="317"/>
                  </a:cubicBezTo>
                  <a:cubicBezTo>
                    <a:pt x="686" y="317"/>
                    <a:pt x="697" y="328"/>
                    <a:pt x="697" y="341"/>
                  </a:cubicBezTo>
                  <a:cubicBezTo>
                    <a:pt x="697" y="600"/>
                    <a:pt x="697" y="600"/>
                    <a:pt x="697" y="600"/>
                  </a:cubicBezTo>
                  <a:cubicBezTo>
                    <a:pt x="697" y="626"/>
                    <a:pt x="689" y="649"/>
                    <a:pt x="674" y="668"/>
                  </a:cubicBezTo>
                  <a:cubicBezTo>
                    <a:pt x="656" y="690"/>
                    <a:pt x="633" y="701"/>
                    <a:pt x="606" y="701"/>
                  </a:cubicBezTo>
                  <a:close/>
                  <a:moveTo>
                    <a:pt x="340" y="382"/>
                  </a:moveTo>
                  <a:cubicBezTo>
                    <a:pt x="332" y="382"/>
                    <a:pt x="324" y="379"/>
                    <a:pt x="318" y="373"/>
                  </a:cubicBezTo>
                  <a:cubicBezTo>
                    <a:pt x="306" y="361"/>
                    <a:pt x="306" y="342"/>
                    <a:pt x="318" y="331"/>
                  </a:cubicBezTo>
                  <a:cubicBezTo>
                    <a:pt x="645" y="12"/>
                    <a:pt x="645" y="12"/>
                    <a:pt x="645" y="12"/>
                  </a:cubicBezTo>
                  <a:cubicBezTo>
                    <a:pt x="657" y="0"/>
                    <a:pt x="677" y="0"/>
                    <a:pt x="689" y="12"/>
                  </a:cubicBezTo>
                  <a:cubicBezTo>
                    <a:pt x="701" y="23"/>
                    <a:pt x="701" y="52"/>
                    <a:pt x="689" y="64"/>
                  </a:cubicBezTo>
                  <a:cubicBezTo>
                    <a:pt x="371" y="373"/>
                    <a:pt x="371" y="373"/>
                    <a:pt x="371" y="373"/>
                  </a:cubicBezTo>
                  <a:cubicBezTo>
                    <a:pt x="365" y="379"/>
                    <a:pt x="348" y="382"/>
                    <a:pt x="340" y="382"/>
                  </a:cubicBezTo>
                  <a:close/>
                </a:path>
              </a:pathLst>
            </a:custGeom>
            <a:solidFill>
              <a:schemeClr val="bg1"/>
            </a:solidFill>
            <a:ln>
              <a:noFill/>
            </a:ln>
          </p:spPr>
          <p:txBody>
            <a:bodyPr vert="horz" wrap="square" lIns="91404" tIns="45700" rIns="91404" bIns="45700" numCol="1" anchor="t" anchorCtr="0" compatLnSpc="1"/>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sp>
        <p:nvSpPr>
          <p:cNvPr id="16" name="文本框 15"/>
          <p:cNvSpPr txBox="1"/>
          <p:nvPr/>
        </p:nvSpPr>
        <p:spPr>
          <a:xfrm>
            <a:off x="1003135" y="416954"/>
            <a:ext cx="5532770" cy="737235"/>
          </a:xfrm>
          <a:prstGeom prst="rect">
            <a:avLst/>
          </a:prstGeom>
          <a:noFill/>
        </p:spPr>
        <p:txBody>
          <a:bodyPr wrap="square" rtlCol="0" anchor="t">
            <a:spAutoFit/>
          </a:bodyPr>
          <a:lstStyle/>
          <a:p>
            <a:pPr algn="l">
              <a:lnSpc>
                <a:spcPct val="150000"/>
              </a:lnSpc>
              <a:spcAft>
                <a:spcPct val="0"/>
              </a:spcAft>
            </a:pPr>
            <a:r>
              <a:rPr lang="zh-CN" altLang="zh-CN" sz="2800" b="1" kern="1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思维训练：</a:t>
            </a:r>
            <a:r>
              <a:rPr lang="zh-CN" altLang="en-US"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推断假说与预期</a:t>
            </a:r>
            <a:endParaRPr lang="zh-CN" altLang="en-US"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6" name="文本框 5"/>
          <p:cNvSpPr txBox="1"/>
          <p:nvPr/>
        </p:nvSpPr>
        <p:spPr>
          <a:xfrm>
            <a:off x="-23314" y="-26665"/>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2" name="文本框 1"/>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4" name="矩形 3"/>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 name="文本框 87"/>
          <p:cNvSpPr txBox="1"/>
          <p:nvPr/>
        </p:nvSpPr>
        <p:spPr>
          <a:xfrm>
            <a:off x="8327929" y="980893"/>
            <a:ext cx="3535660" cy="2676525"/>
          </a:xfrm>
          <a:prstGeom prst="rect">
            <a:avLst/>
          </a:prstGeom>
          <a:noFill/>
        </p:spPr>
        <p:txBody>
          <a:bodyPr wrap="square" rtlCol="0" anchor="t">
            <a:spAutoFit/>
          </a:bodyPr>
          <a:lstStyle/>
          <a:p>
            <a:pPr algn="l"/>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当兴奋传导至a点时，b点所在位置还没有兴奋，可见电流表出现明显偏转，电流从b点流向a点，说明a点比b点电位低。</a:t>
            </a:r>
            <a:endParaRPr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409041" y="1575143"/>
            <a:ext cx="7796356" cy="4408624"/>
          </a:xfrm>
          <a:prstGeom prst="rect">
            <a:avLst/>
          </a:prstGeom>
        </p:spPr>
      </p:pic>
      <p:sp>
        <p:nvSpPr>
          <p:cNvPr id="85" name="文本框 84"/>
          <p:cNvSpPr txBox="1"/>
          <p:nvPr/>
        </p:nvSpPr>
        <p:spPr>
          <a:xfrm>
            <a:off x="4368167" y="4508935"/>
            <a:ext cx="5376184" cy="1814830"/>
          </a:xfrm>
          <a:prstGeom prst="rect">
            <a:avLst/>
          </a:prstGeom>
          <a:noFill/>
        </p:spPr>
        <p:txBody>
          <a:bodyPr wrap="square" rtlCol="0" anchor="t">
            <a:spAutoFit/>
          </a:bodyPr>
          <a:lstStyle/>
          <a:p>
            <a:pPr algn="l"/>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：兴奋经过</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点未到达</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点时，</a:t>
            </a:r>
            <a:r>
              <a:rPr lang="zh-CN"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神经上电极所在的</a:t>
            </a:r>
            <a:r>
              <a:rPr lang="en-US"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点和</a:t>
            </a:r>
            <a:r>
              <a:rPr lang="en-US"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点均没有兴奋，故电流表不显示电流，说明神经表面各处电位相等。</a:t>
            </a:r>
            <a:endParaRPr lang="zh-CN"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blinds(horizontal)">
                                      <p:cBhvr>
                                        <p:cTn id="1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4517929" y="1358337"/>
            <a:ext cx="4685335" cy="583565"/>
          </a:xfrm>
          <a:prstGeom prst="rect">
            <a:avLst/>
          </a:prstGeom>
          <a:noFill/>
        </p:spPr>
        <p:txBody>
          <a:bodyPr wrap="square" rtlCol="0">
            <a:spAutoFit/>
          </a:bodyPr>
          <a:lstStyle/>
          <a:p>
            <a:pPr algn="ctr"/>
            <a:r>
              <a:rPr lang="zh-CN" altLang="en-US" sz="3200" b="1" smtClean="0">
                <a:solidFill>
                  <a:prstClr val="black"/>
                </a:solidFill>
                <a:latin typeface="微软雅黑" panose="020B0503020204020204" pitchFamily="34" charset="-122"/>
                <a:ea typeface="微软雅黑" panose="020B0503020204020204" pitchFamily="34" charset="-122"/>
              </a:rPr>
              <a:t>有机磷农药的中毒机制</a:t>
            </a:r>
            <a:endParaRPr lang="zh-CN" altLang="en-US" sz="3200" b="1" smtClean="0">
              <a:solidFill>
                <a:prstClr val="black"/>
              </a:solidFill>
              <a:latin typeface="微软雅黑" panose="020B0503020204020204" pitchFamily="34" charset="-122"/>
              <a:ea typeface="微软雅黑" panose="020B0503020204020204" pitchFamily="34" charset="-122"/>
            </a:endParaRPr>
          </a:p>
        </p:txBody>
      </p:sp>
      <p:pic>
        <p:nvPicPr>
          <p:cNvPr id="16" name="Picture 4"/>
          <p:cNvPicPr>
            <a:picLocks noChangeAspect="1" noChangeArrowheads="1"/>
          </p:cNvPicPr>
          <p:nvPr/>
        </p:nvPicPr>
        <p:blipFill>
          <a:blip r:embed="rId1"/>
          <a:stretch>
            <a:fillRect/>
          </a:stretch>
        </p:blipFill>
        <p:spPr bwMode="auto">
          <a:xfrm>
            <a:off x="233892" y="1326999"/>
            <a:ext cx="2537618" cy="2325904"/>
          </a:xfrm>
          <a:prstGeom prst="rect">
            <a:avLst/>
          </a:prstGeom>
          <a:noFill/>
        </p:spPr>
      </p:pic>
      <p:pic>
        <p:nvPicPr>
          <p:cNvPr id="21" name="Picture 3"/>
          <p:cNvPicPr>
            <a:picLocks noChangeAspect="1" noChangeArrowheads="1"/>
          </p:cNvPicPr>
          <p:nvPr/>
        </p:nvPicPr>
        <p:blipFill>
          <a:blip r:embed="rId2"/>
          <a:srcRect l="59266" t="27752" r="11364" b="21315"/>
          <a:stretch>
            <a:fillRect/>
          </a:stretch>
        </p:blipFill>
        <p:spPr bwMode="auto">
          <a:xfrm>
            <a:off x="246796" y="3867948"/>
            <a:ext cx="2510578" cy="2335528"/>
          </a:xfrm>
          <a:prstGeom prst="rect">
            <a:avLst/>
          </a:prstGeom>
          <a:noFill/>
          <a:ln w="9525">
            <a:noFill/>
            <a:miter lim="800000"/>
            <a:headEnd/>
            <a:tailEnd/>
          </a:ln>
        </p:spPr>
      </p:pic>
      <p:sp>
        <p:nvSpPr>
          <p:cNvPr id="4" name="文本框 3"/>
          <p:cNvSpPr txBox="1"/>
          <p:nvPr/>
        </p:nvSpPr>
        <p:spPr>
          <a:xfrm>
            <a:off x="3201389" y="1946781"/>
            <a:ext cx="8276938" cy="4009390"/>
          </a:xfrm>
          <a:prstGeom prst="rect">
            <a:avLst/>
          </a:prstGeom>
          <a:noFill/>
        </p:spPr>
        <p:txBody>
          <a:bodyPr wrap="square" rtlCol="0" anchor="t">
            <a:spAutoFit/>
          </a:bodyPr>
          <a:lstStyle/>
          <a:p>
            <a:pPr indent="0">
              <a:lnSpc>
                <a:spcPct val="130000"/>
              </a:lnSpc>
              <a:buFont typeface="Wingdings" panose="05000000000000000000" charset="0"/>
              <a:buNone/>
            </a:pPr>
            <a:r>
              <a:rPr lang="zh-CN" altLang="en-US"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）有机磷农药：</a:t>
            </a:r>
            <a:endParaRPr lang="zh-CN" altLang="en-US" sz="2800" b="1">
              <a:latin typeface="微软雅黑" panose="020B0503020204020204" pitchFamily="34" charset="-122"/>
              <a:ea typeface="微软雅黑" panose="020B0503020204020204" pitchFamily="34" charset="-122"/>
            </a:endParaRPr>
          </a:p>
          <a:p>
            <a:pPr>
              <a:lnSpc>
                <a:spcPct val="130000"/>
              </a:lnSpc>
            </a:pPr>
            <a:r>
              <a:rPr lang="zh-CN" altLang="en-US" sz="2800" b="1">
                <a:latin typeface="微软雅黑" panose="020B0503020204020204" pitchFamily="34" charset="-122"/>
                <a:ea typeface="微软雅黑" panose="020B0503020204020204" pitchFamily="34" charset="-122"/>
              </a:rPr>
              <a:t>含磷元素的有机化合物农药，如乐果、敌百虫及敌敌畏等。</a:t>
            </a:r>
            <a:endParaRPr lang="zh-CN" altLang="en-US" sz="2800" b="1">
              <a:latin typeface="微软雅黑" panose="020B0503020204020204" pitchFamily="34" charset="-122"/>
              <a:ea typeface="微软雅黑" panose="020B0503020204020204" pitchFamily="34" charset="-122"/>
            </a:endParaRPr>
          </a:p>
          <a:p>
            <a:pPr>
              <a:lnSpc>
                <a:spcPct val="130000"/>
              </a:lnSpc>
            </a:pPr>
            <a:r>
              <a:rPr lang="zh-CN" altLang="en-US" sz="2800" b="1">
                <a:latin typeface="微软雅黑" panose="020B0503020204020204" pitchFamily="34" charset="-122"/>
                <a:ea typeface="微软雅黑" panose="020B0503020204020204" pitchFamily="34" charset="-122"/>
              </a:rPr>
              <a:t>有机磷农药经皮肤、消化和呼吸道粘膜过量摄入可抑制胆碱酯酶活性，引发突触后膜持续激活，导致神经系统功能紊乱。</a:t>
            </a:r>
            <a:endParaRPr lang="zh-CN" altLang="en-US" sz="2800" b="1">
              <a:latin typeface="微软雅黑" panose="020B0503020204020204" pitchFamily="34" charset="-122"/>
              <a:ea typeface="微软雅黑" panose="020B0503020204020204" pitchFamily="34" charset="-122"/>
            </a:endParaRPr>
          </a:p>
          <a:p>
            <a:pPr indent="0">
              <a:lnSpc>
                <a:spcPct val="130000"/>
              </a:lnSpc>
              <a:buFont typeface="Wingdings" panose="05000000000000000000" charset="0"/>
              <a:buNone/>
            </a:pPr>
            <a:r>
              <a:rPr lang="zh-CN" altLang="en-US"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）胆碱酯酶：降解神经递质乙酰胆碱</a:t>
            </a:r>
            <a:endParaRPr lang="zh-CN" altLang="en-US" sz="2800" b="1">
              <a:latin typeface="微软雅黑" panose="020B0503020204020204" pitchFamily="34" charset="-122"/>
              <a:ea typeface="微软雅黑" panose="020B0503020204020204" pitchFamily="34" charset="-122"/>
            </a:endParaRPr>
          </a:p>
        </p:txBody>
      </p:sp>
      <p:sp>
        <p:nvSpPr>
          <p:cNvPr id="34" name="矩形 33"/>
          <p:cNvSpPr/>
          <p:nvPr/>
        </p:nvSpPr>
        <p:spPr>
          <a:xfrm>
            <a:off x="984853" y="564222"/>
            <a:ext cx="6521128" cy="521970"/>
          </a:xfrm>
          <a:prstGeom prst="rect">
            <a:avLst/>
          </a:prstGeom>
          <a:noFill/>
          <a:extLst>
            <a:ext uri="{909E8E84-426E-40DD-AFC4-6F175D3DCCD1}">
              <a14:hiddenFill xmlns:a14="http://schemas.microsoft.com/office/drawing/2010/main">
                <a:solidFill>
                  <a:srgbClr val="92D050"/>
                </a:solidFill>
              </a14:hiddenFill>
            </a:ext>
          </a:extLst>
        </p:spPr>
        <p:txBody>
          <a:bodyPr wrap="square">
            <a:spAutoFit/>
          </a:bodyPr>
          <a:lstStyle/>
          <a:p>
            <a:pPr algn="l"/>
            <a:r>
              <a:rPr lang="zh-CN" altLang="en-US" sz="2800" b="1" smtClean="0">
                <a:latin typeface="微软雅黑" panose="020B0503020204020204" pitchFamily="34" charset="-122"/>
                <a:ea typeface="微软雅黑" panose="020B0503020204020204" pitchFamily="34" charset="-122"/>
                <a:sym typeface="+mn-ea"/>
              </a:rPr>
              <a:t>兴奋在神经细胞间的传递的</a:t>
            </a:r>
            <a:r>
              <a:rPr lang="zh-CN" altLang="en-US" sz="2800" b="1" smtClean="0">
                <a:solidFill>
                  <a:srgbClr val="FF0000"/>
                </a:solidFill>
                <a:latin typeface="微软雅黑" panose="020B0503020204020204" pitchFamily="34" charset="-122"/>
                <a:ea typeface="微软雅黑" panose="020B0503020204020204" pitchFamily="34" charset="-122"/>
                <a:sym typeface="+mn-ea"/>
              </a:rPr>
              <a:t>应用</a:t>
            </a:r>
            <a:endParaRPr lang="zh-CN" altLang="en-US" sz="2800" b="1" smtClean="0">
              <a:solidFill>
                <a:srgbClr val="FF0000"/>
              </a:solidFill>
              <a:latin typeface="微软雅黑" panose="020B0503020204020204" pitchFamily="34" charset="-122"/>
              <a:ea typeface="微软雅黑" panose="020B0503020204020204" pitchFamily="34" charset="-122"/>
              <a:sym typeface="+mn-ea"/>
            </a:endParaRPr>
          </a:p>
        </p:txBody>
      </p:sp>
      <p:sp>
        <p:nvSpPr>
          <p:cNvPr id="10" name="椭圆 9"/>
          <p:cNvSpPr/>
          <p:nvPr/>
        </p:nvSpPr>
        <p:spPr>
          <a:xfrm>
            <a:off x="1640457" y="3867001"/>
            <a:ext cx="799827" cy="812523"/>
          </a:xfrm>
          <a:prstGeom prst="ellipse">
            <a:avLst/>
          </a:prstGeom>
          <a:noFill/>
          <a:ln w="762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10" idx="1"/>
            <a:endCxn id="10" idx="5"/>
          </p:cNvCxnSpPr>
          <p:nvPr/>
        </p:nvCxnSpPr>
        <p:spPr>
          <a:xfrm>
            <a:off x="1757892" y="3985705"/>
            <a:ext cx="564957" cy="575113"/>
          </a:xfrm>
          <a:prstGeom prst="line">
            <a:avLst/>
          </a:prstGeom>
          <a:ln w="7620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3314" y="-26665"/>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grpSp>
        <p:nvGrpSpPr>
          <p:cNvPr id="15" name="组合 14"/>
          <p:cNvGrpSpPr/>
          <p:nvPr/>
        </p:nvGrpSpPr>
        <p:grpSpPr>
          <a:xfrm>
            <a:off x="157519" y="417713"/>
            <a:ext cx="845497" cy="838515"/>
            <a:chOff x="4666" y="6362"/>
            <a:chExt cx="1692" cy="1692"/>
          </a:xfrm>
        </p:grpSpPr>
        <p:sp>
          <p:nvSpPr>
            <p:cNvPr id="449" name="椭圆 448"/>
            <p:cNvSpPr/>
            <p:nvPr/>
          </p:nvSpPr>
          <p:spPr>
            <a:xfrm>
              <a:off x="4666" y="6362"/>
              <a:ext cx="1692" cy="1692"/>
            </a:xfrm>
            <a:prstGeom prst="ellipse">
              <a:avLst/>
            </a:prstGeom>
            <a:solidFill>
              <a:schemeClr val="accent3"/>
            </a:solid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50" name="Freeform 9"/>
            <p:cNvSpPr>
              <a:spLocks noEditPoints="1"/>
            </p:cNvSpPr>
            <p:nvPr/>
          </p:nvSpPr>
          <p:spPr bwMode="auto">
            <a:xfrm>
              <a:off x="4979" y="6681"/>
              <a:ext cx="1052" cy="1051"/>
            </a:xfrm>
            <a:custGeom>
              <a:avLst/>
              <a:gdLst>
                <a:gd name="T0" fmla="*/ 606 w 701"/>
                <a:gd name="T1" fmla="*/ 701 h 701"/>
                <a:gd name="T2" fmla="*/ 105 w 701"/>
                <a:gd name="T3" fmla="*/ 701 h 701"/>
                <a:gd name="T4" fmla="*/ 32 w 701"/>
                <a:gd name="T5" fmla="*/ 670 h 701"/>
                <a:gd name="T6" fmla="*/ 0 w 701"/>
                <a:gd name="T7" fmla="*/ 600 h 701"/>
                <a:gd name="T8" fmla="*/ 0 w 701"/>
                <a:gd name="T9" fmla="*/ 93 h 701"/>
                <a:gd name="T10" fmla="*/ 34 w 701"/>
                <a:gd name="T11" fmla="*/ 26 h 701"/>
                <a:gd name="T12" fmla="*/ 105 w 701"/>
                <a:gd name="T13" fmla="*/ 3 h 701"/>
                <a:gd name="T14" fmla="*/ 374 w 701"/>
                <a:gd name="T15" fmla="*/ 3 h 701"/>
                <a:gd name="T16" fmla="*/ 399 w 701"/>
                <a:gd name="T17" fmla="*/ 27 h 701"/>
                <a:gd name="T18" fmla="*/ 374 w 701"/>
                <a:gd name="T19" fmla="*/ 51 h 701"/>
                <a:gd name="T20" fmla="*/ 105 w 701"/>
                <a:gd name="T21" fmla="*/ 51 h 701"/>
                <a:gd name="T22" fmla="*/ 49 w 701"/>
                <a:gd name="T23" fmla="*/ 93 h 701"/>
                <a:gd name="T24" fmla="*/ 49 w 701"/>
                <a:gd name="T25" fmla="*/ 600 h 701"/>
                <a:gd name="T26" fmla="*/ 105 w 701"/>
                <a:gd name="T27" fmla="*/ 653 h 701"/>
                <a:gd name="T28" fmla="*/ 606 w 701"/>
                <a:gd name="T29" fmla="*/ 653 h 701"/>
                <a:gd name="T30" fmla="*/ 647 w 701"/>
                <a:gd name="T31" fmla="*/ 600 h 701"/>
                <a:gd name="T32" fmla="*/ 647 w 701"/>
                <a:gd name="T33" fmla="*/ 341 h 701"/>
                <a:gd name="T34" fmla="*/ 672 w 701"/>
                <a:gd name="T35" fmla="*/ 317 h 701"/>
                <a:gd name="T36" fmla="*/ 697 w 701"/>
                <a:gd name="T37" fmla="*/ 341 h 701"/>
                <a:gd name="T38" fmla="*/ 697 w 701"/>
                <a:gd name="T39" fmla="*/ 600 h 701"/>
                <a:gd name="T40" fmla="*/ 674 w 701"/>
                <a:gd name="T41" fmla="*/ 668 h 701"/>
                <a:gd name="T42" fmla="*/ 606 w 701"/>
                <a:gd name="T43" fmla="*/ 701 h 701"/>
                <a:gd name="T44" fmla="*/ 340 w 701"/>
                <a:gd name="T45" fmla="*/ 382 h 701"/>
                <a:gd name="T46" fmla="*/ 318 w 701"/>
                <a:gd name="T47" fmla="*/ 373 h 701"/>
                <a:gd name="T48" fmla="*/ 318 w 701"/>
                <a:gd name="T49" fmla="*/ 331 h 701"/>
                <a:gd name="T50" fmla="*/ 645 w 701"/>
                <a:gd name="T51" fmla="*/ 12 h 701"/>
                <a:gd name="T52" fmla="*/ 689 w 701"/>
                <a:gd name="T53" fmla="*/ 12 h 701"/>
                <a:gd name="T54" fmla="*/ 689 w 701"/>
                <a:gd name="T55" fmla="*/ 64 h 701"/>
                <a:gd name="T56" fmla="*/ 371 w 701"/>
                <a:gd name="T57" fmla="*/ 373 h 701"/>
                <a:gd name="T58" fmla="*/ 340 w 701"/>
                <a:gd name="T59" fmla="*/ 3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1" h="701">
                  <a:moveTo>
                    <a:pt x="606" y="701"/>
                  </a:moveTo>
                  <a:cubicBezTo>
                    <a:pt x="105" y="701"/>
                    <a:pt x="105" y="701"/>
                    <a:pt x="105" y="701"/>
                  </a:cubicBezTo>
                  <a:cubicBezTo>
                    <a:pt x="79" y="701"/>
                    <a:pt x="52" y="690"/>
                    <a:pt x="32" y="670"/>
                  </a:cubicBezTo>
                  <a:cubicBezTo>
                    <a:pt x="12" y="651"/>
                    <a:pt x="0" y="625"/>
                    <a:pt x="0" y="600"/>
                  </a:cubicBezTo>
                  <a:cubicBezTo>
                    <a:pt x="0" y="93"/>
                    <a:pt x="0" y="93"/>
                    <a:pt x="0" y="93"/>
                  </a:cubicBezTo>
                  <a:cubicBezTo>
                    <a:pt x="0" y="67"/>
                    <a:pt x="12" y="43"/>
                    <a:pt x="34" y="26"/>
                  </a:cubicBezTo>
                  <a:cubicBezTo>
                    <a:pt x="54" y="12"/>
                    <a:pt x="79" y="3"/>
                    <a:pt x="105" y="3"/>
                  </a:cubicBezTo>
                  <a:cubicBezTo>
                    <a:pt x="374" y="3"/>
                    <a:pt x="374" y="3"/>
                    <a:pt x="374" y="3"/>
                  </a:cubicBezTo>
                  <a:cubicBezTo>
                    <a:pt x="388" y="3"/>
                    <a:pt x="399" y="14"/>
                    <a:pt x="399" y="27"/>
                  </a:cubicBezTo>
                  <a:cubicBezTo>
                    <a:pt x="399" y="40"/>
                    <a:pt x="388" y="51"/>
                    <a:pt x="374" y="51"/>
                  </a:cubicBezTo>
                  <a:cubicBezTo>
                    <a:pt x="105" y="51"/>
                    <a:pt x="105" y="51"/>
                    <a:pt x="105" y="51"/>
                  </a:cubicBezTo>
                  <a:cubicBezTo>
                    <a:pt x="78" y="51"/>
                    <a:pt x="49" y="68"/>
                    <a:pt x="49" y="93"/>
                  </a:cubicBezTo>
                  <a:cubicBezTo>
                    <a:pt x="49" y="600"/>
                    <a:pt x="49" y="600"/>
                    <a:pt x="49" y="600"/>
                  </a:cubicBezTo>
                  <a:cubicBezTo>
                    <a:pt x="49" y="626"/>
                    <a:pt x="78" y="653"/>
                    <a:pt x="105" y="653"/>
                  </a:cubicBezTo>
                  <a:cubicBezTo>
                    <a:pt x="606" y="653"/>
                    <a:pt x="606" y="653"/>
                    <a:pt x="606" y="653"/>
                  </a:cubicBezTo>
                  <a:cubicBezTo>
                    <a:pt x="632" y="653"/>
                    <a:pt x="647" y="626"/>
                    <a:pt x="647" y="600"/>
                  </a:cubicBezTo>
                  <a:cubicBezTo>
                    <a:pt x="647" y="341"/>
                    <a:pt x="647" y="341"/>
                    <a:pt x="647" y="341"/>
                  </a:cubicBezTo>
                  <a:cubicBezTo>
                    <a:pt x="647" y="328"/>
                    <a:pt x="659" y="317"/>
                    <a:pt x="672" y="317"/>
                  </a:cubicBezTo>
                  <a:cubicBezTo>
                    <a:pt x="686" y="317"/>
                    <a:pt x="697" y="328"/>
                    <a:pt x="697" y="341"/>
                  </a:cubicBezTo>
                  <a:cubicBezTo>
                    <a:pt x="697" y="600"/>
                    <a:pt x="697" y="600"/>
                    <a:pt x="697" y="600"/>
                  </a:cubicBezTo>
                  <a:cubicBezTo>
                    <a:pt x="697" y="626"/>
                    <a:pt x="689" y="649"/>
                    <a:pt x="674" y="668"/>
                  </a:cubicBezTo>
                  <a:cubicBezTo>
                    <a:pt x="656" y="690"/>
                    <a:pt x="633" y="701"/>
                    <a:pt x="606" y="701"/>
                  </a:cubicBezTo>
                  <a:close/>
                  <a:moveTo>
                    <a:pt x="340" y="382"/>
                  </a:moveTo>
                  <a:cubicBezTo>
                    <a:pt x="332" y="382"/>
                    <a:pt x="324" y="379"/>
                    <a:pt x="318" y="373"/>
                  </a:cubicBezTo>
                  <a:cubicBezTo>
                    <a:pt x="306" y="361"/>
                    <a:pt x="306" y="342"/>
                    <a:pt x="318" y="331"/>
                  </a:cubicBezTo>
                  <a:cubicBezTo>
                    <a:pt x="645" y="12"/>
                    <a:pt x="645" y="12"/>
                    <a:pt x="645" y="12"/>
                  </a:cubicBezTo>
                  <a:cubicBezTo>
                    <a:pt x="657" y="0"/>
                    <a:pt x="677" y="0"/>
                    <a:pt x="689" y="12"/>
                  </a:cubicBezTo>
                  <a:cubicBezTo>
                    <a:pt x="701" y="23"/>
                    <a:pt x="701" y="52"/>
                    <a:pt x="689" y="64"/>
                  </a:cubicBezTo>
                  <a:cubicBezTo>
                    <a:pt x="371" y="373"/>
                    <a:pt x="371" y="373"/>
                    <a:pt x="371" y="373"/>
                  </a:cubicBezTo>
                  <a:cubicBezTo>
                    <a:pt x="365" y="379"/>
                    <a:pt x="348" y="382"/>
                    <a:pt x="340" y="382"/>
                  </a:cubicBezTo>
                  <a:close/>
                </a:path>
              </a:pathLst>
            </a:custGeom>
            <a:solidFill>
              <a:schemeClr val="bg1"/>
            </a:solidFill>
            <a:ln>
              <a:noFill/>
            </a:ln>
          </p:spPr>
          <p:txBody>
            <a:bodyPr vert="horz" wrap="square" lIns="91404" tIns="45700" rIns="91404" bIns="45700" numCol="1" anchor="t" anchorCtr="0" compatLnSpc="1"/>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333388"/>
            <a:ext cx="11409887" cy="5908040"/>
          </a:xfrm>
          <a:prstGeom prst="rect">
            <a:avLst/>
          </a:prstGeom>
        </p:spPr>
        <p:txBody>
          <a:bodyPr>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填空默写</a:t>
            </a:r>
            <a:endParaRPr lang="zh-CN" altLang="zh-CN" sz="2800" b="1"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28</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局部电流</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28</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突触小体</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29</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神经元之间的兴奋的传递是单方向的原因</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_______________________________________________________________</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lvl="0" algn="just">
              <a:lnSpc>
                <a:spcPct val="150000"/>
              </a:lnSpc>
            </a:pPr>
            <a:r>
              <a:rPr lang="en-US" altLang="zh-CN" sz="2800" b="1" kern="100">
                <a:solidFill>
                  <a:prstClr val="black"/>
                </a:solidFill>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b="1" kern="100">
                <a:solidFill>
                  <a:prstClr val="black"/>
                </a:solidFill>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solidFill>
                  <a:prstClr val="black"/>
                </a:solidFill>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solidFill>
                  <a:prstClr val="black"/>
                </a:solidFill>
                <a:latin typeface="Times New Roman" panose="02020603050405020304" pitchFamily="18" charset="0"/>
                <a:ea typeface="方正中等线简体" panose="03000509000000000000" pitchFamily="65" charset="-122"/>
                <a:cs typeface="Courier New" panose="02070309020205020404" pitchFamily="49" charset="0"/>
              </a:rPr>
              <a:t>29</a:t>
            </a:r>
            <a:r>
              <a:rPr lang="en-US" altLang="zh-CN" sz="2800" b="1" kern="100">
                <a:solidFill>
                  <a:prstClr val="black"/>
                </a:solidFill>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solidFill>
                  <a:prstClr val="black"/>
                </a:solidFill>
                <a:latin typeface="Times New Roman" panose="02020603050405020304" pitchFamily="18" charset="0"/>
                <a:ea typeface="方正中等线简体" panose="03000509000000000000" pitchFamily="65" charset="-122"/>
                <a:cs typeface="Times New Roman" panose="02020603050405020304" pitchFamily="18" charset="0"/>
              </a:rPr>
              <a:t>在突触处的兴奋传递比神经纤维上的兴奋传导要慢的原因</a:t>
            </a:r>
            <a:r>
              <a:rPr lang="zh-CN" altLang="zh-CN" sz="2800" b="1" kern="100" smtClean="0">
                <a:solidFill>
                  <a:prstClr val="black"/>
                </a:solidFill>
                <a:latin typeface="Times New Roman" panose="02020603050405020304" pitchFamily="18" charset="0"/>
                <a:ea typeface="方正中等线简体" panose="03000509000000000000" pitchFamily="65" charset="-122"/>
                <a:cs typeface="Times New Roman" panose="02020603050405020304" pitchFamily="18" charset="0"/>
              </a:rPr>
              <a:t>是</a:t>
            </a:r>
            <a:r>
              <a:rPr lang="en-US" altLang="zh-CN" sz="2800" b="1" u="sng" kern="100" smtClean="0">
                <a:solidFill>
                  <a:prstClr val="black"/>
                </a:solidFill>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solidFill>
                  <a:prstClr val="black"/>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a:solidFill>
                <a:prstClr val="black"/>
              </a:solidFill>
              <a:latin typeface="宋体" panose="02010600030101010101" pitchFamily="2" charset="-122"/>
              <a:ea typeface="宋体" panose="02010600030101010101" pitchFamily="2" charset="-122"/>
              <a:cs typeface="Courier New" panose="02070309020205020404" pitchFamily="49" charset="0"/>
            </a:endParaRPr>
          </a:p>
        </p:txBody>
      </p:sp>
      <p:sp>
        <p:nvSpPr>
          <p:cNvPr id="7" name="矩形 6"/>
          <p:cNvSpPr/>
          <p:nvPr/>
        </p:nvSpPr>
        <p:spPr>
          <a:xfrm>
            <a:off x="5146517" y="1103154"/>
            <a:ext cx="6583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在兴奋部位和未兴奋部位之间由于电位差</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457341" y="1741582"/>
            <a:ext cx="6583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的存在而发生电荷移动，形成了局部电流</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5189942" y="2393726"/>
            <a:ext cx="6583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神经元的轴突末梢经过多次分支，最后每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53472" y="3022631"/>
            <a:ext cx="5161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个小枝末端膨大，呈杯状或球状</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10127860" y="3666278"/>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由于神经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427626" y="4299489"/>
            <a:ext cx="11407794" cy="521970"/>
          </a:xfrm>
          <a:prstGeom prst="rect">
            <a:avLst/>
          </a:prstGeom>
        </p:spPr>
        <p:txBody>
          <a:bodyPr>
            <a:spAutoFit/>
          </a:bodyPr>
          <a:lstStyle/>
          <a:p>
            <a:r>
              <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递质只存在于突触小泡中，只能由突触前膜释放，然后作用于突触后膜</a:t>
            </a:r>
            <a:r>
              <a:rPr lang="zh-CN" altLang="zh-CN" sz="2800" b="1" kern="100" spc="-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上</a:t>
            </a:r>
            <a:endParaRPr lang="zh-CN" altLang="zh-CN" sz="2800" b="1" kern="100" spc="-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1570018" y="5579476"/>
            <a:ext cx="8108050" cy="521970"/>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由于突触处的兴奋传递需要通过化学信号的</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转换</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314" y="-26665"/>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3" grpId="0"/>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1482520"/>
            <a:ext cx="11409887" cy="2272665"/>
          </a:xfrm>
          <a:prstGeom prst="rect">
            <a:avLst/>
          </a:prstGeom>
        </p:spPr>
        <p:txBody>
          <a:bodyPr>
            <a:spAutoFit/>
          </a:bodyPr>
          <a:lstStyle/>
          <a:p>
            <a:pPr algn="just">
              <a:lnSpc>
                <a:spcPct val="150000"/>
              </a:lnSpc>
              <a:spcAft>
                <a:spcPct val="0"/>
              </a:spcAft>
            </a:pPr>
            <a:r>
              <a:rPr lang="en-US" altLang="zh-CN" sz="2800" b="1" kern="100" smtClean="0">
                <a:latin typeface="Times New Roman" panose="02020603050405020304" pitchFamily="18" charset="0"/>
                <a:ea typeface="方正中等线简体" panose="03000509000000000000" pitchFamily="65" charset="-122"/>
                <a:cs typeface="Courier New" panose="02070309020205020404" pitchFamily="49" charset="0"/>
              </a:rPr>
              <a:t>5</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28</a:t>
            </a:r>
            <a:r>
              <a:rPr lang="zh-CN" altLang="zh-CN" sz="2800" b="1" kern="100" baseline="-2500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29</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兴奋在离体神经纤维上的传导</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在突触上的传递</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在机体的神经纤维上的传导</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在反射弧上的传导</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endParaRPr lang="en-US" altLang="zh-CN" sz="1050" b="1" kern="100" smtClean="0">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nvSpPr>
        <p:spPr>
          <a:xfrm>
            <a:off x="9101240" y="1619462"/>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双向的</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2208446" y="2267414"/>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单向的</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8361895" y="2271258"/>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单向的</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1805048" y="2896320"/>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单向的</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23314" y="-26665"/>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5" name="文本框 4"/>
          <p:cNvSpPr txBox="1"/>
          <p:nvPr/>
        </p:nvSpPr>
        <p:spPr>
          <a:xfrm>
            <a:off x="378418" y="765668"/>
            <a:ext cx="1605280" cy="737235"/>
          </a:xfrm>
          <a:prstGeom prst="rect">
            <a:avLst/>
          </a:prstGeom>
          <a:noFill/>
        </p:spPr>
        <p:txBody>
          <a:bodyPr wrap="none" rtlCol="0" anchor="t">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填空默写</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2" name="文本框 1"/>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4" name="矩形 3"/>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92546" y="1700850"/>
            <a:ext cx="8602657" cy="4634007"/>
          </a:xfrm>
          <a:prstGeom prst="rect">
            <a:avLst/>
          </a:prstGeom>
        </p:spPr>
      </p:pic>
      <p:sp>
        <p:nvSpPr>
          <p:cNvPr id="89" name="文本框 88"/>
          <p:cNvSpPr txBox="1"/>
          <p:nvPr/>
        </p:nvSpPr>
        <p:spPr>
          <a:xfrm>
            <a:off x="8715842" y="3154096"/>
            <a:ext cx="3381384" cy="3538220"/>
          </a:xfrm>
          <a:prstGeom prst="rect">
            <a:avLst/>
          </a:prstGeom>
          <a:noFill/>
        </p:spPr>
        <p:txBody>
          <a:bodyPr wrap="square" rtlCol="0" anchor="t">
            <a:spAutoFit/>
          </a:bodyPr>
          <a:lstStyle/>
          <a:p>
            <a:pPr algn="l"/>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当兴奋传导至b点时，a点所在位置已经由兴奋回复到静息状态。此时，电流表出现明显偏转，电流从a点流向b点，说明b点比a点电位低。</a:t>
            </a:r>
            <a:endParaRPr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blinds(horizontal)">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2" name="文本框 1"/>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4" name="矩形 3"/>
          <p:cNvSpPr/>
          <p:nvPr/>
        </p:nvSpPr>
        <p:spPr>
          <a:xfrm>
            <a:off x="4439909" y="549173"/>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 name="文本框 89"/>
          <p:cNvSpPr txBox="1"/>
          <p:nvPr/>
        </p:nvSpPr>
        <p:spPr>
          <a:xfrm>
            <a:off x="157627" y="4788918"/>
            <a:ext cx="11825955" cy="953135"/>
          </a:xfrm>
          <a:prstGeom prst="rect">
            <a:avLst/>
          </a:prstGeom>
          <a:noFill/>
        </p:spPr>
        <p:txBody>
          <a:bodyPr wrap="square" rtlCol="0" anchor="t">
            <a:spAutoFit/>
          </a:bodyPr>
          <a:lstStyle/>
          <a:p>
            <a:pPr algn="l"/>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当兴奋传导至b点右侧时，兴奋已经传导过a点和b点。此时a点和b点均为静息状态，电流表不显示电流，没有电位差异。</a:t>
            </a:r>
            <a:endParaRPr altLang="zh-CN" sz="28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9858" y="5741877"/>
            <a:ext cx="12170061" cy="953135"/>
          </a:xfrm>
          <a:prstGeom prst="rect">
            <a:avLst/>
          </a:prstGeom>
          <a:solidFill>
            <a:schemeClr val="bg1">
              <a:lumMod val="85000"/>
            </a:schemeClr>
          </a:solidFill>
        </p:spPr>
        <p:txBody>
          <a:bodyPr wrap="square" rtlCol="0" anchor="t">
            <a:spAutoFit/>
          </a:bodyPr>
          <a:lstStyle/>
          <a:p>
            <a:r>
              <a:rPr lang="zh-CN" altLang="zh-CN" sz="2800" b="1" smtClean="0">
                <a:solidFill>
                  <a:schemeClr val="tx1"/>
                </a:solidFill>
                <a:latin typeface="楷体" panose="02010609060101010101" pitchFamily="49" charset="-122"/>
                <a:ea typeface="楷体" panose="02010609060101010101" pitchFamily="49" charset="-122"/>
                <a:sym typeface="+mn-ea"/>
              </a:rPr>
              <a:t>在神经系统中，</a:t>
            </a:r>
            <a:r>
              <a:rPr lang="zh-CN" altLang="zh-CN" sz="2800" b="1" smtClean="0">
                <a:solidFill>
                  <a:srgbClr val="FF0000"/>
                </a:solidFill>
                <a:latin typeface="楷体" panose="02010609060101010101" pitchFamily="49" charset="-122"/>
                <a:ea typeface="楷体" panose="02010609060101010101" pitchFamily="49" charset="-122"/>
                <a:sym typeface="+mn-ea"/>
              </a:rPr>
              <a:t>兴奋是以电信号的形式沿着神经纤维传导，</a:t>
            </a:r>
            <a:r>
              <a:rPr lang="zh-CN" altLang="zh-CN" sz="2800" b="1" smtClean="0">
                <a:solidFill>
                  <a:schemeClr val="tx1"/>
                </a:solidFill>
                <a:latin typeface="楷体" panose="02010609060101010101" pitchFamily="49" charset="-122"/>
                <a:ea typeface="楷体" panose="02010609060101010101" pitchFamily="49" charset="-122"/>
                <a:sym typeface="+mn-ea"/>
              </a:rPr>
              <a:t>神经兴奋发生位置电位低于静息位置。</a:t>
            </a:r>
            <a:endParaRPr lang="zh-CN" altLang="zh-CN" sz="2800" b="1" smtClean="0">
              <a:solidFill>
                <a:schemeClr val="tx1"/>
              </a:solidFill>
              <a:latin typeface="楷体" panose="02010609060101010101" pitchFamily="49" charset="-122"/>
              <a:ea typeface="楷体" panose="02010609060101010101" pitchFamily="49" charset="-122"/>
              <a:sym typeface="+mn-ea"/>
            </a:endParaRPr>
          </a:p>
        </p:txBody>
      </p:sp>
      <p:pic>
        <p:nvPicPr>
          <p:cNvPr id="6" name="图片 5"/>
          <p:cNvPicPr>
            <a:picLocks noChangeAspect="1"/>
          </p:cNvPicPr>
          <p:nvPr/>
        </p:nvPicPr>
        <p:blipFill>
          <a:blip r:embed="rId1"/>
          <a:stretch>
            <a:fillRect/>
          </a:stretch>
        </p:blipFill>
        <p:spPr>
          <a:xfrm>
            <a:off x="1003291" y="1255163"/>
            <a:ext cx="9731478" cy="357121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linds(horizontal)">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2" name="文本框 1"/>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4" name="矩形 3"/>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7" name="Text Box 18"/>
          <p:cNvSpPr txBox="1">
            <a:spLocks noChangeArrowheads="1"/>
          </p:cNvSpPr>
          <p:nvPr/>
        </p:nvSpPr>
        <p:spPr bwMode="auto">
          <a:xfrm>
            <a:off x="3504092" y="6092332"/>
            <a:ext cx="5516493" cy="521970"/>
          </a:xfrm>
          <a:prstGeom prst="rect">
            <a:avLst/>
          </a:prstGeom>
          <a:noFill/>
          <a:ln w="9525">
            <a:noFill/>
            <a:miter lim="800000"/>
          </a:ln>
        </p:spPr>
        <p:txBody>
          <a:bodyPr wrap="square">
            <a:spAutoFit/>
          </a:bodyPr>
          <a:lstStyle/>
          <a:p>
            <a:pPr>
              <a:spcBef>
                <a:spcPct val="50000"/>
              </a:spcBef>
            </a:pPr>
            <a:r>
              <a:rPr lang="zh-CN" altLang="en-US" sz="2800" b="1">
                <a:solidFill>
                  <a:srgbClr val="FF0000"/>
                </a:solidFill>
                <a:latin typeface="楷体" panose="02010609060101010101" pitchFamily="49" charset="-122"/>
                <a:ea typeface="楷体" panose="02010609060101010101" pitchFamily="49" charset="-122"/>
              </a:rPr>
              <a:t>静息时神经细胞膜内外离子浓</a:t>
            </a:r>
            <a:r>
              <a:rPr lang="zh-CN" altLang="en-US" sz="2800" b="1" smtClean="0">
                <a:solidFill>
                  <a:srgbClr val="FF0000"/>
                </a:solidFill>
                <a:latin typeface="楷体" panose="02010609060101010101" pitchFamily="49" charset="-122"/>
                <a:ea typeface="楷体" panose="02010609060101010101" pitchFamily="49" charset="-122"/>
              </a:rPr>
              <a:t>度</a:t>
            </a:r>
            <a:endParaRPr lang="zh-CN" altLang="en-US" sz="2800" b="1" smtClean="0">
              <a:solidFill>
                <a:srgbClr val="FF0000"/>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rcRect l="13895" t="39118" r="28743" b="15588"/>
          <a:stretch>
            <a:fillRect/>
          </a:stretch>
        </p:blipFill>
        <p:spPr>
          <a:xfrm>
            <a:off x="6672156" y="2276688"/>
            <a:ext cx="5397136" cy="2758564"/>
          </a:xfrm>
          <a:prstGeom prst="rect">
            <a:avLst/>
          </a:prstGeom>
        </p:spPr>
      </p:pic>
      <p:pic>
        <p:nvPicPr>
          <p:cNvPr id="24577" name="图片 1"/>
          <p:cNvPicPr>
            <a:picLocks noChangeAspect="1"/>
          </p:cNvPicPr>
          <p:nvPr/>
        </p:nvPicPr>
        <p:blipFill>
          <a:blip r:embed="rId2"/>
          <a:stretch>
            <a:fillRect/>
          </a:stretch>
        </p:blipFill>
        <p:spPr>
          <a:xfrm>
            <a:off x="2081" y="1844968"/>
            <a:ext cx="6587540" cy="3528042"/>
          </a:xfrm>
          <a:prstGeom prst="rect">
            <a:avLst/>
          </a:prstGeom>
          <a:noFill/>
          <a:ln w="9525">
            <a:noFill/>
          </a:ln>
        </p:spPr>
      </p:pic>
      <p:sp>
        <p:nvSpPr>
          <p:cNvPr id="7" name="TextBox 5"/>
          <p:cNvSpPr txBox="1"/>
          <p:nvPr/>
        </p:nvSpPr>
        <p:spPr>
          <a:xfrm>
            <a:off x="6528672" y="5013032"/>
            <a:ext cx="5618709" cy="953135"/>
          </a:xfrm>
          <a:prstGeom prst="rect">
            <a:avLst/>
          </a:prstGeom>
          <a:noFill/>
        </p:spPr>
        <p:txBody>
          <a:bodyPr wrap="square" rtlCol="0">
            <a:spAutoFit/>
          </a:bodyPr>
          <a:lstStyle/>
          <a:p>
            <a:r>
              <a:rPr lang="zh-CN" altLang="en-US" sz="2800" b="1" err="1" smtClean="0">
                <a:solidFill>
                  <a:srgbClr val="FF0000"/>
                </a:solidFill>
                <a:latin typeface="微软雅黑" panose="020B0503020204020204" pitchFamily="34" charset="-122"/>
                <a:ea typeface="微软雅黑" panose="020B0503020204020204" pitchFamily="34" charset="-122"/>
              </a:rPr>
              <a:t>细胞膜内的</a:t>
            </a:r>
            <a:r>
              <a:rPr lang="en-US" altLang="zh-CN" sz="2800" b="1" err="1" smtClean="0">
                <a:solidFill>
                  <a:srgbClr val="FF0000"/>
                </a:solidFill>
                <a:latin typeface="微软雅黑" panose="020B0503020204020204" pitchFamily="34" charset="-122"/>
                <a:ea typeface="微软雅黑" panose="020B0503020204020204" pitchFamily="34" charset="-122"/>
              </a:rPr>
              <a:t>K</a:t>
            </a:r>
            <a:r>
              <a:rPr lang="en-US" altLang="zh-CN" sz="2800" b="1" baseline="30000" smtClean="0">
                <a:solidFill>
                  <a:srgbClr val="FF0000"/>
                </a:solidFill>
                <a:latin typeface="微软雅黑" panose="020B0503020204020204" pitchFamily="34" charset="-122"/>
                <a:ea typeface="微软雅黑" panose="020B0503020204020204" pitchFamily="34" charset="-122"/>
              </a:rPr>
              <a:t>+</a:t>
            </a:r>
            <a:r>
              <a:rPr lang="zh-CN" altLang="en-US" sz="2800" b="1" smtClean="0">
                <a:solidFill>
                  <a:srgbClr val="FF0000"/>
                </a:solidFill>
                <a:latin typeface="微软雅黑" panose="020B0503020204020204" pitchFamily="34" charset="-122"/>
                <a:ea typeface="微软雅黑" panose="020B0503020204020204" pitchFamily="34" charset="-122"/>
              </a:rPr>
              <a:t>浓度较高（</a:t>
            </a:r>
            <a:r>
              <a:rPr lang="en-US" altLang="zh-CN" sz="2800" b="1" smtClean="0">
                <a:solidFill>
                  <a:srgbClr val="FF0000"/>
                </a:solidFill>
                <a:latin typeface="微软雅黑" panose="020B0503020204020204" pitchFamily="34" charset="-122"/>
                <a:ea typeface="微软雅黑" panose="020B0503020204020204" pitchFamily="34" charset="-122"/>
              </a:rPr>
              <a:t>30</a:t>
            </a:r>
            <a:r>
              <a:rPr lang="zh-CN" altLang="en-US" sz="2800" b="1" smtClean="0">
                <a:solidFill>
                  <a:srgbClr val="FF0000"/>
                </a:solidFill>
                <a:latin typeface="微软雅黑" panose="020B0503020204020204" pitchFamily="34" charset="-122"/>
                <a:ea typeface="微软雅黑" panose="020B0503020204020204" pitchFamily="34" charset="-122"/>
              </a:rPr>
              <a:t>倍），</a:t>
            </a:r>
            <a:endParaRPr lang="zh-CN" altLang="en-US" sz="2800" b="1" smtClean="0">
              <a:solidFill>
                <a:srgbClr val="FF0000"/>
              </a:solidFill>
              <a:latin typeface="微软雅黑" panose="020B0503020204020204" pitchFamily="34" charset="-122"/>
              <a:ea typeface="微软雅黑" panose="020B0503020204020204" pitchFamily="34" charset="-122"/>
            </a:endParaRPr>
          </a:p>
          <a:p>
            <a:r>
              <a:rPr lang="zh-CN" altLang="en-US" sz="2800" b="1" smtClean="0">
                <a:solidFill>
                  <a:srgbClr val="FF0000"/>
                </a:solidFill>
                <a:latin typeface="微软雅黑" panose="020B0503020204020204" pitchFamily="34" charset="-122"/>
                <a:ea typeface="微软雅黑" panose="020B0503020204020204" pitchFamily="34" charset="-122"/>
              </a:rPr>
              <a:t>膜外</a:t>
            </a:r>
            <a:r>
              <a:rPr lang="en-US" altLang="zh-CN" sz="2800" b="1" err="1" smtClean="0">
                <a:solidFill>
                  <a:srgbClr val="FF0000"/>
                </a:solidFill>
                <a:latin typeface="微软雅黑" panose="020B0503020204020204" pitchFamily="34" charset="-122"/>
                <a:ea typeface="微软雅黑" panose="020B0503020204020204" pitchFamily="34" charset="-122"/>
                <a:sym typeface="+mn-ea"/>
              </a:rPr>
              <a:t>Na</a:t>
            </a:r>
            <a:r>
              <a:rPr lang="en-US" altLang="zh-CN" sz="2800" b="1" baseline="30000" err="1" smtClean="0">
                <a:solidFill>
                  <a:srgbClr val="FF0000"/>
                </a:solidFill>
                <a:latin typeface="微软雅黑" panose="020B0503020204020204" pitchFamily="34" charset="-122"/>
                <a:ea typeface="微软雅黑" panose="020B0503020204020204" pitchFamily="34" charset="-122"/>
                <a:sym typeface="+mn-ea"/>
              </a:rPr>
              <a:t>+</a:t>
            </a:r>
            <a:r>
              <a:rPr lang="zh-CN" altLang="en-US" sz="2800" b="1" err="1" smtClean="0">
                <a:solidFill>
                  <a:srgbClr val="FF0000"/>
                </a:solidFill>
                <a:latin typeface="微软雅黑" panose="020B0503020204020204" pitchFamily="34" charset="-122"/>
                <a:ea typeface="微软雅黑" panose="020B0503020204020204" pitchFamily="34" charset="-122"/>
                <a:sym typeface="+mn-ea"/>
              </a:rPr>
              <a:t>浓度较高</a:t>
            </a:r>
            <a:r>
              <a:rPr lang="zh-CN" sz="2800" b="1" smtClean="0">
                <a:solidFill>
                  <a:srgbClr val="FF0000"/>
                </a:solidFill>
                <a:latin typeface="微软雅黑" panose="020B0503020204020204" pitchFamily="34" charset="-122"/>
                <a:ea typeface="微软雅黑" panose="020B0503020204020204" pitchFamily="34" charset="-122"/>
              </a:rPr>
              <a:t>（</a:t>
            </a:r>
            <a:r>
              <a:rPr lang="en-US" altLang="zh-CN" sz="2800" b="1" smtClean="0">
                <a:solidFill>
                  <a:srgbClr val="FF0000"/>
                </a:solidFill>
                <a:latin typeface="微软雅黑" panose="020B0503020204020204" pitchFamily="34" charset="-122"/>
                <a:ea typeface="微软雅黑" panose="020B0503020204020204" pitchFamily="34" charset="-122"/>
              </a:rPr>
              <a:t>10</a:t>
            </a:r>
            <a:r>
              <a:rPr lang="zh-CN" altLang="en-US" sz="2800" b="1" smtClean="0">
                <a:solidFill>
                  <a:srgbClr val="FF0000"/>
                </a:solidFill>
                <a:latin typeface="微软雅黑" panose="020B0503020204020204" pitchFamily="34" charset="-122"/>
                <a:ea typeface="微软雅黑" panose="020B0503020204020204" pitchFamily="34" charset="-122"/>
              </a:rPr>
              <a:t>倍</a:t>
            </a:r>
            <a:r>
              <a:rPr lang="zh-CN" sz="2800" b="1" smtClean="0">
                <a:solidFill>
                  <a:srgbClr val="FF0000"/>
                </a:solidFill>
                <a:latin typeface="微软雅黑" panose="020B0503020204020204" pitchFamily="34" charset="-122"/>
                <a:ea typeface="微软雅黑" panose="020B0503020204020204" pitchFamily="34" charset="-122"/>
              </a:rPr>
              <a:t>）</a:t>
            </a:r>
            <a:endParaRPr lang="zh-CN"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91862" y="4005129"/>
            <a:ext cx="11409887" cy="2245360"/>
          </a:xfrm>
          <a:prstGeom prst="rect">
            <a:avLst/>
          </a:prstGeom>
        </p:spPr>
        <p:txBody>
          <a:bodyPr wrap="square">
            <a:spAutoFit/>
          </a:bodyPr>
          <a:lstStyle/>
          <a:p>
            <a:pPr algn="just" fontAlgn="auto">
              <a:lnSpc>
                <a:spcPct val="100000"/>
              </a:lnSpc>
              <a:spcAft>
                <a:spcPct val="0"/>
              </a:spcAft>
            </a:pPr>
            <a:r>
              <a:rPr lang="en-US" altLang="zh-CN" sz="2800" b="1" kern="100">
                <a:latin typeface="Calibri" panose="020F0502020204030204"/>
                <a:ea typeface="微软雅黑" panose="020B0503020204020204" pitchFamily="34" charset="-122"/>
                <a:cs typeface="微软雅黑" panose="020B0503020204020204" pitchFamily="34" charset="-122"/>
              </a:rPr>
              <a:t>①</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静息电位：主要是因</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baseline="300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所</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致，达到平衡时，膜内</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浓度</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膜</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外，此时膜电位表现</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为</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Calibri" panose="020F0502020204030204"/>
                <a:ea typeface="微软雅黑" panose="020B0503020204020204" pitchFamily="34" charset="-122"/>
                <a:cs typeface="微软雅黑" panose="020B0503020204020204" pitchFamily="34" charset="-122"/>
              </a:rPr>
              <a:t>②</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动作电位的形成：因足够强度的刺激</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导致</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打开</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引起</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达到平衡时，膜外</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Na</a:t>
            </a:r>
            <a:r>
              <a:rPr lang="zh-CN"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浓度</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膜</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内，最终导致膜电位表现</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为</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5987876" y="3999154"/>
            <a:ext cx="4805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通过离子通道顺浓度梯度外流</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237089" y="4431881"/>
            <a:ext cx="1249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仍高于</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9224734" y="4427576"/>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外正内负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8603784" y="4792866"/>
            <a:ext cx="1631950" cy="521970"/>
          </a:xfrm>
          <a:prstGeom prst="rect">
            <a:avLst/>
          </a:prstGeom>
        </p:spPr>
        <p:txBody>
          <a:bodyPr wrap="none">
            <a:spAutoFit/>
          </a:bodyPr>
          <a:lstStyle/>
          <a:p>
            <a:pPr fontAlgn="auto">
              <a:lnSpc>
                <a:spcPct val="100000"/>
              </a:lnSpc>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a:t>
            </a:r>
            <a:r>
              <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通道</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624688" y="5242735"/>
            <a:ext cx="2698750" cy="521970"/>
          </a:xfrm>
          <a:prstGeom prst="rect">
            <a:avLst/>
          </a:prstGeom>
        </p:spPr>
        <p:txBody>
          <a:bodyPr wrap="none">
            <a:spAutoFit/>
          </a:bodyPr>
          <a:lstStyle/>
          <a:p>
            <a:pPr fontAlgn="auto">
              <a:lnSpc>
                <a:spcPct val="100000"/>
              </a:lnSpc>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a:t>
            </a:r>
            <a:r>
              <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顺浓度内流</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2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008347" y="1868624"/>
            <a:ext cx="4838098" cy="193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632246" y="1542587"/>
            <a:ext cx="3307054" cy="240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820999" y="5287812"/>
            <a:ext cx="1249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仍高于</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2352307" y="5732601"/>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外负内正</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2" name="文本框 1"/>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1" name="矩形 10"/>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P spid="7" grpId="0"/>
      <p:bldP spid="9"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1215" y="3918906"/>
            <a:ext cx="11409887" cy="267652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③CD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静息电位的恢复</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通道</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关闭</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通道</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打开</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顺</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浓度梯度大量外流，膜电位逐渐恢复</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为</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此时因</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外流过多导致此时膜内外电位差值大于初始静息电位差值。</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④DE</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恢复为初始静息电位，从而为下一次兴奋做好准备。</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5409608" y="4058476"/>
            <a:ext cx="920750"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a:t>
            </a:r>
            <a:r>
              <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8182739" y="4054915"/>
            <a:ext cx="660400"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0630558" y="4054915"/>
            <a:ext cx="660400"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13"/>
          <p:cNvSpPr/>
          <p:nvPr/>
        </p:nvSpPr>
        <p:spPr>
          <a:xfrm>
            <a:off x="6483437" y="4702867"/>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外正内负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99806" y="1843605"/>
            <a:ext cx="4838098" cy="193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632246" y="1768981"/>
            <a:ext cx="3307054" cy="240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1446" y="0"/>
            <a:ext cx="6116457" cy="521970"/>
          </a:xfrm>
          <a:prstGeom prst="rect">
            <a:avLst/>
          </a:prstGeom>
          <a:solidFill>
            <a:srgbClr val="92D050"/>
          </a:solidFill>
        </p:spPr>
        <p:txBody>
          <a:bodyPr wrap="square" rtlCol="0" anchor="t">
            <a:spAutoFit/>
          </a:bodyPr>
          <a:lstStyle/>
          <a:p>
            <a:pPr algn="just" fontAlgn="auto">
              <a:lnSpc>
                <a:spcPct val="100000"/>
              </a:lnSpc>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神经冲动的产生和传导</a:t>
            </a:r>
            <a:endParaRPr lang="zh-CN" altLang="en-US" sz="2800"/>
          </a:p>
        </p:txBody>
      </p:sp>
      <p:sp>
        <p:nvSpPr>
          <p:cNvPr id="2" name="文本框 1"/>
          <p:cNvSpPr txBox="1"/>
          <p:nvPr/>
        </p:nvSpPr>
        <p:spPr>
          <a:xfrm>
            <a:off x="2081" y="549173"/>
            <a:ext cx="4310217" cy="521970"/>
          </a:xfrm>
          <a:prstGeom prst="rect">
            <a:avLst/>
          </a:prstGeom>
          <a:solidFill>
            <a:srgbClr val="FFC000"/>
          </a:solidFill>
        </p:spPr>
        <p:txBody>
          <a:bodyPr wrap="square" rtlCol="0" anchor="t">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兴奋的产生</a:t>
            </a:r>
            <a:endParaRPr lang="zh-CN" altLang="en-US" sz="2800"/>
          </a:p>
        </p:txBody>
      </p:sp>
      <p:sp>
        <p:nvSpPr>
          <p:cNvPr id="11" name="矩形 10"/>
          <p:cNvSpPr/>
          <p:nvPr/>
        </p:nvSpPr>
        <p:spPr>
          <a:xfrm>
            <a:off x="264287" y="1053270"/>
            <a:ext cx="599265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神经表面的电位差的实验示意图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6" grpId="0"/>
      <p:bldP spid="1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TABLE_BEAUTIFY" val="smartTable{3b3caec9-6545-4441-a8c8-8fe6095c2112}"/>
</p:tagLst>
</file>

<file path=ppt/tags/tag67.xml><?xml version="1.0" encoding="utf-8"?>
<p:tagLst xmlns:p="http://schemas.openxmlformats.org/presentationml/2006/main">
  <p:tag name="KSO_WM_UNIT_PLACING_PICTURE_USER_VIEWPORT" val="{&quot;height&quot;:10749,&quot;width&quot;:14332}"/>
</p:tagLst>
</file>

<file path=ppt/tags/tag68.xml><?xml version="1.0" encoding="utf-8"?>
<p:tagLst xmlns:p="http://schemas.openxmlformats.org/presentationml/2006/main">
  <p:tag name="KSO_WM_UNIT_TABLE_BEAUTIFY" val="smartTable{edeb9df7-dca5-4bc9-ad93-a7550e969f4b}"/>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6708</Words>
  <Application>WPS 演示</Application>
  <PresentationFormat>宽屏</PresentationFormat>
  <Paragraphs>684</Paragraphs>
  <Slides>42</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42</vt:i4>
      </vt:variant>
    </vt:vector>
  </HeadingPairs>
  <TitlesOfParts>
    <vt:vector size="60" baseType="lpstr">
      <vt:lpstr>Arial</vt:lpstr>
      <vt:lpstr>宋体</vt:lpstr>
      <vt:lpstr>Wingdings</vt:lpstr>
      <vt:lpstr>微软雅黑</vt:lpstr>
      <vt:lpstr>Wingdings</vt:lpstr>
      <vt:lpstr>Gill Sans MT</vt:lpstr>
      <vt:lpstr>Calibri</vt:lpstr>
      <vt:lpstr>Calibri Light</vt:lpstr>
      <vt:lpstr>微软雅黑 Light</vt:lpstr>
      <vt:lpstr>Times New Roman</vt:lpstr>
      <vt:lpstr>楷体</vt:lpstr>
      <vt:lpstr>Arial Unicode MS</vt:lpstr>
      <vt:lpstr>Times New Roman</vt:lpstr>
      <vt:lpstr>Courier New</vt:lpstr>
      <vt:lpstr>黑体</vt:lpstr>
      <vt:lpstr>Courier New</vt:lpstr>
      <vt:lpstr>方正中等线简体</vt:lpstr>
      <vt:lpstr>Office 主题​​</vt:lpstr>
      <vt:lpstr>兴奋的传到与传递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151</cp:revision>
  <dcterms:created xsi:type="dcterms:W3CDTF">2019-06-19T02:08:00Z</dcterms:created>
  <dcterms:modified xsi:type="dcterms:W3CDTF">2022-11-06T14:49:51Z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