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409" r:id="rId3"/>
    <p:sldId id="410"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443" r:id="rId37"/>
    <p:sldId id="446" r:id="rId38"/>
    <p:sldId id="447" r:id="rId39"/>
    <p:sldId id="448" r:id="rId40"/>
    <p:sldId id="449" r:id="rId41"/>
    <p:sldId id="450" r:id="rId42"/>
    <p:sldId id="451" r:id="rId43"/>
    <p:sldId id="452" r:id="rId44"/>
    <p:sldId id="453" r:id="rId45"/>
    <p:sldId id="454" r:id="rId47"/>
    <p:sldId id="455" r:id="rId48"/>
    <p:sldId id="456" r:id="rId49"/>
    <p:sldId id="457" r:id="rId50"/>
    <p:sldId id="458" r:id="rId51"/>
    <p:sldId id="459" r:id="rId52"/>
    <p:sldId id="460" r:id="rId53"/>
    <p:sldId id="461" r:id="rId54"/>
    <p:sldId id="462" r:id="rId55"/>
    <p:sldId id="463" r:id="rId56"/>
    <p:sldId id="464" r:id="rId57"/>
    <p:sldId id="465" r:id="rId58"/>
    <p:sldId id="466" r:id="rId59"/>
    <p:sldId id="467" r:id="rId60"/>
    <p:sldId id="468" r:id="rId61"/>
    <p:sldId id="469" r:id="rId62"/>
    <p:sldId id="470" r:id="rId63"/>
    <p:sldId id="471" r:id="rId64"/>
    <p:sldId id="472" r:id="rId65"/>
    <p:sldId id="473" r:id="rId66"/>
    <p:sldId id="474" r:id="rId67"/>
    <p:sldId id="444" r:id="rId68"/>
    <p:sldId id="445"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 华林" initials="薛" lastIdx="0" clrIdx="0"/>
  <p:cmAuthor id="2" name="Administrator" initials="A" lastIdx="0" clrIdx="0"/>
  <p:cmAuthor id="0" name="lenovo" initials="" lastIdx="0" clrIdx="0"/>
  <p:cmAuthor id="4" name="kingsoft" initials="k" lastIdx="0" clrIdx="0"/>
  <p:cmAuthor id="3" name="ZGT" initials="Z" lastIdx="0" clrIdx="2"/>
  <p:cmAuthor id="7" name="1206988966@qq.com" initials="1" lastIdx="0" clrIdx="2"/>
  <p:cmAuthor id="8" name="姜伟光" initials="姜" lastIdx="0" clrIdx="0"/>
  <p:cmAuthor id="5" name="宋洁然" initials="宋" lastIdx="0" clrIdx="1"/>
  <p:cmAuthor id="6" name="ming qiu" initials="m" lastIdx="0" clrIdx="1"/>
  <p:cmAuthor id="9" name="作者" initials="作" lastIdx="0" clrIdx="24"/>
  <p:cmAuthor id="10" name="yyyaogd@126.com" initials="y" lastIdx="0" clrIdx="0"/>
  <p:cmAuthor id="11" name="wucj" initials="w" lastIdx="0" clrIdx="0"/>
  <p:cmAuthor id="12" name="SkyUser" initials="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07DD"/>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5"/>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commentAuthors" Target="commentAuthors.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image" Target="../media/image1.jpeg"/><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
        <p:nvSpPr>
          <p:cNvPr id="3" name="矩形 2"/>
          <p:cNvSpPr/>
          <p:nvPr userDrawn="1">
            <p:custDataLst>
              <p:tags r:id="rId2"/>
            </p:custDataLst>
          </p:nvPr>
        </p:nvSpPr>
        <p:spPr>
          <a:xfrm>
            <a:off x="0" y="0"/>
            <a:ext cx="12192318" cy="6858318"/>
          </a:xfrm>
          <a:prstGeom prst="rect">
            <a:avLst/>
          </a:prstGeom>
          <a:blipFill dpi="0" rotWithShape="1">
            <a:blip r:embed="rId3">
              <a:alphaModFix amt="97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custDataLst>
              <p:tags r:id="rId4"/>
            </p:custDataLst>
          </p:nvPr>
        </p:nvSpPr>
        <p:spPr>
          <a:xfrm>
            <a:off x="127020" y="126976"/>
            <a:ext cx="12192318" cy="6858318"/>
          </a:xfrm>
          <a:prstGeom prst="rect">
            <a:avLst/>
          </a:prstGeom>
          <a:blipFill dpi="0" rotWithShape="1">
            <a:blip r:embed="rId3">
              <a:alphaModFix amt="97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custDataLst>
              <p:tags r:id="rId5"/>
            </p:custDataLst>
          </p:nvPr>
        </p:nvSpPr>
        <p:spPr>
          <a:xfrm>
            <a:off x="-16513" y="-16507"/>
            <a:ext cx="12192318" cy="6858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userDrawn="1">
            <p:custDataLst>
              <p:tags r:id="rId6"/>
            </p:custDataLst>
          </p:nvPr>
        </p:nvCxnSpPr>
        <p:spPr>
          <a:xfrm>
            <a:off x="209550" y="6629400"/>
            <a:ext cx="6896100" cy="1905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7"/>
            </p:custDataLst>
          </p:nvPr>
        </p:nvCxnSpPr>
        <p:spPr>
          <a:xfrm>
            <a:off x="5076190" y="203200"/>
            <a:ext cx="6896100" cy="1905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8"/>
            </p:custDataLst>
          </p:nvPr>
        </p:nvCxnSpPr>
        <p:spPr>
          <a:xfrm>
            <a:off x="11972290" y="203200"/>
            <a:ext cx="13970" cy="203708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9"/>
            </p:custDataLst>
          </p:nvPr>
        </p:nvCxnSpPr>
        <p:spPr>
          <a:xfrm>
            <a:off x="209550" y="4622800"/>
            <a:ext cx="13970" cy="203708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00">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2192318" cy="6858318"/>
          </a:xfrm>
          <a:prstGeom prst="rect">
            <a:avLst/>
          </a:prstGeom>
          <a:blipFill dpi="0" rotWithShape="1">
            <a:blip r:embed="rId2">
              <a:alphaModFix amt="97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127020" y="126976"/>
            <a:ext cx="12192318" cy="6858318"/>
          </a:xfrm>
          <a:prstGeom prst="rect">
            <a:avLst/>
          </a:prstGeom>
          <a:blipFill dpi="0" rotWithShape="1">
            <a:blip r:embed="rId2">
              <a:alphaModFix amt="97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6513" y="-16507"/>
            <a:ext cx="12192318" cy="6858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userDrawn="1"/>
        </p:nvCxnSpPr>
        <p:spPr>
          <a:xfrm>
            <a:off x="209550" y="6629400"/>
            <a:ext cx="6896100" cy="1905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5076190" y="203200"/>
            <a:ext cx="6896100" cy="1905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a:off x="11972290" y="203200"/>
            <a:ext cx="13970" cy="203708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209550" y="4622800"/>
            <a:ext cx="13970" cy="203708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sp>
        <p:nvSpPr>
          <p:cNvPr id="16" name="文本框 15"/>
          <p:cNvSpPr txBox="1"/>
          <p:nvPr userDrawn="1"/>
        </p:nvSpPr>
        <p:spPr>
          <a:xfrm>
            <a:off x="9464040" y="-76200"/>
            <a:ext cx="2789555" cy="337185"/>
          </a:xfrm>
          <a:prstGeom prst="rect">
            <a:avLst/>
          </a:prstGeom>
          <a:noFill/>
        </p:spPr>
        <p:txBody>
          <a:bodyPr wrap="square" rtlCol="0">
            <a:spAutoFit/>
          </a:bodyPr>
          <a:lstStyle/>
          <a:p>
            <a:pPr algn="ctr"/>
            <a:r>
              <a:rPr lang="zh-CN" altLang="en-US" sz="1600" b="1">
                <a:solidFill>
                  <a:srgbClr val="FF0000"/>
                </a:solidFill>
                <a:latin typeface="楷体" panose="02010609060101010101" pitchFamily="49" charset="-122"/>
                <a:ea typeface="楷体" panose="02010609060101010101" pitchFamily="49" charset="-122"/>
              </a:rPr>
              <a:t>鱼票月半出品，必是精品</a:t>
            </a:r>
            <a:endParaRPr lang="zh-CN" altLang="en-US" sz="1600" b="1">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tags" Target="../tags/tag69.xml"/><Relationship Id="rId2" Type="http://schemas.openxmlformats.org/officeDocument/2006/relationships/slideLayout" Target="../slideLayouts/slideLayout2.xml"/><Relationship Id="rId19" Type="http://schemas.openxmlformats.org/officeDocument/2006/relationships/tags" Target="../tags/tag68.xml"/><Relationship Id="rId18" Type="http://schemas.openxmlformats.org/officeDocument/2006/relationships/tags" Target="../tags/tag67.xml"/><Relationship Id="rId17" Type="http://schemas.openxmlformats.org/officeDocument/2006/relationships/tags" Target="../tags/tag66.xml"/><Relationship Id="rId16" Type="http://schemas.openxmlformats.org/officeDocument/2006/relationships/tags" Target="../tags/tag65.xml"/><Relationship Id="rId15" Type="http://schemas.openxmlformats.org/officeDocument/2006/relationships/tags" Target="../tags/tag64.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20"/>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image" Target="../media/image6.png"/><Relationship Id="rId3" Type="http://schemas.openxmlformats.org/officeDocument/2006/relationships/tags" Target="../tags/tag134.xml"/><Relationship Id="rId2" Type="http://schemas.openxmlformats.org/officeDocument/2006/relationships/tags" Target="../tags/tag133.xml"/><Relationship Id="rId10" Type="http://schemas.openxmlformats.org/officeDocument/2006/relationships/slideLayout" Target="../slideLayouts/slideLayout7.xml"/><Relationship Id="rId1" Type="http://schemas.openxmlformats.org/officeDocument/2006/relationships/tags" Target="../tags/tag132.xml"/></Relationships>
</file>

<file path=ppt/slides/_rels/slide11.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image" Target="NULL" TargetMode="External"/><Relationship Id="rId3" Type="http://schemas.openxmlformats.org/officeDocument/2006/relationships/image" Target="../media/image7.png"/><Relationship Id="rId2" Type="http://schemas.openxmlformats.org/officeDocument/2006/relationships/tags" Target="../tags/tag141.xml"/><Relationship Id="rId12" Type="http://schemas.openxmlformats.org/officeDocument/2006/relationships/slideLayout" Target="../slideLayouts/slideLayout7.xml"/><Relationship Id="rId11" Type="http://schemas.openxmlformats.org/officeDocument/2006/relationships/tags" Target="../tags/tag148.xml"/><Relationship Id="rId10" Type="http://schemas.openxmlformats.org/officeDocument/2006/relationships/tags" Target="../tags/tag147.xml"/><Relationship Id="rId1" Type="http://schemas.openxmlformats.org/officeDocument/2006/relationships/tags" Target="../tags/tag140.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image" Target="../media/image8.png"/><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13.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image" Target="NULL" TargetMode="External"/><Relationship Id="rId2" Type="http://schemas.openxmlformats.org/officeDocument/2006/relationships/image" Target="../media/image9.png"/><Relationship Id="rId10" Type="http://schemas.openxmlformats.org/officeDocument/2006/relationships/slideLayout" Target="../slideLayouts/slideLayout7.xml"/><Relationship Id="rId1" Type="http://schemas.openxmlformats.org/officeDocument/2006/relationships/tags" Target="../tags/tag156.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image" Target="NULL" TargetMode="External"/><Relationship Id="rId2" Type="http://schemas.openxmlformats.org/officeDocument/2006/relationships/image" Target="../media/image9.png"/><Relationship Id="rId1" Type="http://schemas.openxmlformats.org/officeDocument/2006/relationships/tags" Target="../tags/tag162.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image" Target="../media/image11.png"/><Relationship Id="rId1" Type="http://schemas.openxmlformats.org/officeDocument/2006/relationships/tags" Target="../tags/tag168.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image" Target="../media/image12.png"/><Relationship Id="rId1" Type="http://schemas.openxmlformats.org/officeDocument/2006/relationships/tags" Target="../tags/tag173.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image" Target="../media/image13.png"/><Relationship Id="rId2" Type="http://schemas.openxmlformats.org/officeDocument/2006/relationships/tags" Target="../tags/tag179.xml"/><Relationship Id="rId1" Type="http://schemas.openxmlformats.org/officeDocument/2006/relationships/tags" Target="../tags/tag178.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88.xml"/><Relationship Id="rId5" Type="http://schemas.openxmlformats.org/officeDocument/2006/relationships/tags" Target="../tags/tag187.xml"/><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image" Target="../media/image14.png"/><Relationship Id="rId1" Type="http://schemas.openxmlformats.org/officeDocument/2006/relationships/tags" Target="../tags/tag184.xml"/></Relationships>
</file>

<file path=ppt/slides/_rels/slide19.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6" Type="http://schemas.openxmlformats.org/officeDocument/2006/relationships/slideLayout" Target="../slideLayouts/slideLayout7.xml"/><Relationship Id="rId15" Type="http://schemas.openxmlformats.org/officeDocument/2006/relationships/tags" Target="../tags/tag201.xml"/><Relationship Id="rId14" Type="http://schemas.openxmlformats.org/officeDocument/2006/relationships/image" Target="NULL" TargetMode="External"/><Relationship Id="rId13" Type="http://schemas.openxmlformats.org/officeDocument/2006/relationships/image" Target="../media/image15.png"/><Relationship Id="rId12" Type="http://schemas.openxmlformats.org/officeDocument/2006/relationships/tags" Target="../tags/tag200.xml"/><Relationship Id="rId11" Type="http://schemas.openxmlformats.org/officeDocument/2006/relationships/tags" Target="../tags/tag199.xml"/><Relationship Id="rId10" Type="http://schemas.openxmlformats.org/officeDocument/2006/relationships/tags" Target="../tags/tag198.xml"/><Relationship Id="rId1" Type="http://schemas.openxmlformats.org/officeDocument/2006/relationships/tags" Target="../tags/tag189.xml"/></Relationships>
</file>

<file path=ppt/slides/_rels/slide2.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4" Type="http://schemas.openxmlformats.org/officeDocument/2006/relationships/slideLayout" Target="../slideLayouts/slideLayout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tags" Target="../tags/tag74.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04.xml"/><Relationship Id="rId3" Type="http://schemas.openxmlformats.org/officeDocument/2006/relationships/image" Target="../media/image16.png"/><Relationship Id="rId2" Type="http://schemas.openxmlformats.org/officeDocument/2006/relationships/tags" Target="../tags/tag203.xml"/><Relationship Id="rId1" Type="http://schemas.openxmlformats.org/officeDocument/2006/relationships/tags" Target="../tags/tag202.xml"/></Relationships>
</file>

<file path=ppt/slides/_rels/slide21.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image" Target="../media/image16.png"/><Relationship Id="rId11" Type="http://schemas.openxmlformats.org/officeDocument/2006/relationships/slideLayout" Target="../slideLayouts/slideLayout7.xml"/><Relationship Id="rId10" Type="http://schemas.openxmlformats.org/officeDocument/2006/relationships/tags" Target="../tags/tag213.xml"/><Relationship Id="rId1" Type="http://schemas.openxmlformats.org/officeDocument/2006/relationships/tags" Target="../tags/tag205.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image" Target="../media/image16.png"/><Relationship Id="rId1" Type="http://schemas.openxmlformats.org/officeDocument/2006/relationships/tags" Target="../tags/tag214.xml"/></Relationships>
</file>

<file path=ppt/slides/_rels/slide23.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tags" Target="../tags/tag224.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image" Target="../media/image16.png"/><Relationship Id="rId10" Type="http://schemas.openxmlformats.org/officeDocument/2006/relationships/slideLayout" Target="../slideLayouts/slideLayout7.xml"/><Relationship Id="rId1" Type="http://schemas.openxmlformats.org/officeDocument/2006/relationships/tags" Target="../tags/tag219.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image" Target="../media/image17.png"/><Relationship Id="rId2" Type="http://schemas.openxmlformats.org/officeDocument/2006/relationships/tags" Target="../tags/tag234.xml"/><Relationship Id="rId1" Type="http://schemas.openxmlformats.org/officeDocument/2006/relationships/tags" Target="../tags/tag233.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254.xml"/><Relationship Id="rId7" Type="http://schemas.openxmlformats.org/officeDocument/2006/relationships/tags" Target="../tags/tag253.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image" Target="../media/image18.png"/><Relationship Id="rId1" Type="http://schemas.openxmlformats.org/officeDocument/2006/relationships/tags" Target="../tags/tag266.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76.xml"/><Relationship Id="rId4" Type="http://schemas.openxmlformats.org/officeDocument/2006/relationships/image" Target="../media/image19.png"/><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tags" Target="../tags/tag277.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tags" Target="../tags/tag28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2.jpeg"/><Relationship Id="rId1" Type="http://schemas.openxmlformats.org/officeDocument/2006/relationships/image" Target="../media/image21.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4.jpeg"/><Relationship Id="rId1" Type="http://schemas.openxmlformats.org/officeDocument/2006/relationships/image" Target="../media/image23.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6.png"/><Relationship Id="rId1" Type="http://schemas.openxmlformats.org/officeDocument/2006/relationships/image" Target="../media/image25.jpe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5.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1" Type="http://schemas.openxmlformats.org/officeDocument/2006/relationships/slideLayout" Target="../slideLayouts/slideLayout7.xml"/><Relationship Id="rId10" Type="http://schemas.openxmlformats.org/officeDocument/2006/relationships/tags" Target="../tags/tag104.xml"/><Relationship Id="rId1" Type="http://schemas.openxmlformats.org/officeDocument/2006/relationships/tags" Target="../tags/tag9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7.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8.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9.png"/></Relationships>
</file>

<file path=ppt/slides/_rels/slide6.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image" Target="../media/image3.png"/><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0" Type="http://schemas.openxmlformats.org/officeDocument/2006/relationships/slideLayout" Target="../slideLayouts/slideLayout7.xml"/><Relationship Id="rId1" Type="http://schemas.openxmlformats.org/officeDocument/2006/relationships/tags" Target="../tags/tag10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9.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9.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9.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40.png"/><Relationship Id="rId1" Type="http://schemas.openxmlformats.org/officeDocument/2006/relationships/image" Target="../media/image39.png"/></Relationships>
</file>

<file path=ppt/slides/_rels/slide65.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tags" Target="../tags/tag291.xml"/><Relationship Id="rId7" Type="http://schemas.openxmlformats.org/officeDocument/2006/relationships/tags" Target="../tags/tag290.xml"/><Relationship Id="rId6" Type="http://schemas.openxmlformats.org/officeDocument/2006/relationships/tags" Target="../tags/tag289.xml"/><Relationship Id="rId5" Type="http://schemas.openxmlformats.org/officeDocument/2006/relationships/tags" Target="../tags/tag288.xml"/><Relationship Id="rId4" Type="http://schemas.openxmlformats.org/officeDocument/2006/relationships/tags" Target="../tags/tag287.xml"/><Relationship Id="rId3" Type="http://schemas.openxmlformats.org/officeDocument/2006/relationships/tags" Target="../tags/tag286.xml"/><Relationship Id="rId2" Type="http://schemas.openxmlformats.org/officeDocument/2006/relationships/tags" Target="../tags/tag285.xml"/><Relationship Id="rId10" Type="http://schemas.openxmlformats.org/officeDocument/2006/relationships/slideLayout" Target="../slideLayouts/slideLayout7.xml"/><Relationship Id="rId1" Type="http://schemas.openxmlformats.org/officeDocument/2006/relationships/tags" Target="../tags/tag284.xml"/></Relationships>
</file>

<file path=ppt/slides/_rels/slide66.xml.rels><?xml version="1.0" encoding="UTF-8" standalone="yes"?>
<Relationships xmlns="http://schemas.openxmlformats.org/package/2006/relationships"><Relationship Id="rId9" Type="http://schemas.openxmlformats.org/officeDocument/2006/relationships/tags" Target="../tags/tag301.xml"/><Relationship Id="rId8" Type="http://schemas.openxmlformats.org/officeDocument/2006/relationships/tags" Target="../tags/tag300.xml"/><Relationship Id="rId7" Type="http://schemas.openxmlformats.org/officeDocument/2006/relationships/tags" Target="../tags/tag299.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2" Type="http://schemas.openxmlformats.org/officeDocument/2006/relationships/slideLayout" Target="../slideLayouts/slideLayout7.xml"/><Relationship Id="rId11" Type="http://schemas.openxmlformats.org/officeDocument/2006/relationships/image" Target="../media/image41.png"/><Relationship Id="rId10" Type="http://schemas.openxmlformats.org/officeDocument/2006/relationships/tags" Target="../tags/tag302.xml"/><Relationship Id="rId1" Type="http://schemas.openxmlformats.org/officeDocument/2006/relationships/tags" Target="../tags/tag293.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image" Target="../media/image3.png"/><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9.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image" Target="../media/image4.png"/><Relationship Id="rId2" Type="http://schemas.openxmlformats.org/officeDocument/2006/relationships/tags" Target="../tags/tag126.xml"/><Relationship Id="rId10" Type="http://schemas.openxmlformats.org/officeDocument/2006/relationships/slideLayout" Target="../slideLayouts/slideLayout12.xml"/><Relationship Id="rId1" Type="http://schemas.openxmlformats.org/officeDocument/2006/relationships/tags" Target="../tags/tag12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未知 3"/>
          <p:cNvSpPr/>
          <p:nvPr>
            <p:custDataLst>
              <p:tags r:id="rId2"/>
            </p:custDataLst>
          </p:nvPr>
        </p:nvSpPr>
        <p:spPr>
          <a:xfrm>
            <a:off x="-2" y="-1"/>
            <a:ext cx="12192000" cy="6858000"/>
          </a:xfrm>
          <a:prstGeom prst="rect">
            <a:avLst/>
          </a:prstGeom>
          <a:gradFill>
            <a:gsLst>
              <a:gs pos="52000">
                <a:srgbClr val="BBFEF1">
                  <a:alpha val="50000"/>
                </a:srgbClr>
              </a:gs>
              <a:gs pos="0">
                <a:schemeClr val="accent3">
                  <a:lumMod val="60000"/>
                  <a:lumOff val="40000"/>
                </a:schemeClr>
              </a:gs>
              <a:gs pos="99000">
                <a:srgbClr val="13C5FF">
                  <a:alpha val="50000"/>
                </a:srgbClr>
              </a:gs>
            </a:gsLst>
          </a:gradFill>
        </p:spPr>
      </p:sp>
      <p:sp>
        <p:nvSpPr>
          <p:cNvPr id="2" name="标题 1"/>
          <p:cNvSpPr>
            <a:spLocks noGrp="1"/>
          </p:cNvSpPr>
          <p:nvPr>
            <p:ph type="ctrTitle"/>
            <p:custDataLst>
              <p:tags r:id="rId3"/>
            </p:custDataLst>
          </p:nvPr>
        </p:nvSpPr>
        <p:spPr/>
        <p:txBody>
          <a:bodyPr>
            <a:normAutofit fontScale="90000"/>
          </a:bodyPr>
          <a:p>
            <a:r>
              <a:rPr lang="zh-CN">
                <a:solidFill>
                  <a:srgbClr val="FF0000"/>
                </a:solidFill>
                <a:latin typeface="微软雅黑" panose="020B0503020204020204" pitchFamily="34" charset="-122"/>
                <a:cs typeface="微软雅黑" panose="020B0503020204020204" pitchFamily="34" charset="-122"/>
                <a:sym typeface="+mn-ea"/>
              </a:rPr>
              <a:t>其他植物激素、植物生长调节剂及环境因素参与调节植物的生命活动</a:t>
            </a:r>
            <a:endParaRPr lang="zh-CN" altLang="zh-CN">
              <a:solidFill>
                <a:srgbClr val="FF0000"/>
              </a:solidFill>
              <a:latin typeface="微软雅黑" panose="020B0503020204020204" pitchFamily="34" charset="-122"/>
              <a:cs typeface="微软雅黑" panose="020B0503020204020204" pitchFamily="34" charset="-122"/>
              <a:sym typeface="+mn-ea"/>
            </a:endParaRPr>
          </a:p>
        </p:txBody>
      </p:sp>
      <p:sp>
        <p:nvSpPr>
          <p:cNvPr id="3" name="副标题 2"/>
          <p:cNvSpPr>
            <a:spLocks noGrp="1"/>
          </p:cNvSpPr>
          <p:nvPr>
            <p:ph type="subTitle" idx="1"/>
            <p:custDataLst>
              <p:tags r:id="rId4"/>
            </p:custDataLst>
          </p:nvPr>
        </p:nvSpPr>
        <p:spPr/>
        <p:txBody>
          <a:bodyPr/>
          <a:p>
            <a:r>
              <a:rPr lang="zh-CN" altLang="en-US"/>
              <a:t>单击输入您的封面副标题</a:t>
            </a:r>
            <a:endParaRPr lang="zh-CN" altLang="en-US"/>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50"/>
          <p:cNvSpPr txBox="1"/>
          <p:nvPr>
            <p:custDataLst>
              <p:tags r:id="rId1"/>
            </p:custDataLst>
          </p:nvPr>
        </p:nvSpPr>
        <p:spPr>
          <a:xfrm>
            <a:off x="2081" y="1071682"/>
            <a:ext cx="7263690"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wrap="square" anchor="t">
            <a:spAutoFit/>
          </a:bodyPr>
          <a:lstStyle/>
          <a:p>
            <a:pPr>
              <a:spcBef>
                <a:spcPct val="50000"/>
              </a:spcBef>
            </a:pPr>
            <a:r>
              <a:rPr lang="zh-CN" altLang="en-US" sz="2800" b="1">
                <a:solidFill>
                  <a:srgbClr val="2007DD"/>
                </a:solidFill>
                <a:latin typeface="微软雅黑" panose="020B0503020204020204" pitchFamily="34" charset="-122"/>
                <a:ea typeface="微软雅黑" panose="020B0503020204020204" pitchFamily="34" charset="-122"/>
              </a:rPr>
              <a:t>（</a:t>
            </a:r>
            <a:r>
              <a:rPr lang="en-US" altLang="zh-CN" sz="2800" b="1">
                <a:solidFill>
                  <a:srgbClr val="2007DD"/>
                </a:solidFill>
                <a:latin typeface="微软雅黑" panose="020B0503020204020204" pitchFamily="34" charset="-122"/>
                <a:ea typeface="微软雅黑" panose="020B0503020204020204" pitchFamily="34" charset="-122"/>
              </a:rPr>
              <a:t>2</a:t>
            </a:r>
            <a:r>
              <a:rPr lang="zh-CN" altLang="en-US" sz="2800" b="1">
                <a:solidFill>
                  <a:srgbClr val="2007DD"/>
                </a:solidFill>
                <a:latin typeface="微软雅黑" panose="020B0503020204020204" pitchFamily="34" charset="-122"/>
                <a:ea typeface="微软雅黑" panose="020B0503020204020204" pitchFamily="34" charset="-122"/>
              </a:rPr>
              <a:t>）分析</a:t>
            </a:r>
            <a:r>
              <a:rPr lang="en-US" altLang="zh-CN" sz="2800" b="1">
                <a:solidFill>
                  <a:srgbClr val="2007DD"/>
                </a:solidFill>
                <a:latin typeface="微软雅黑" panose="020B0503020204020204" pitchFamily="34" charset="-122"/>
                <a:ea typeface="微软雅黑" panose="020B0503020204020204" pitchFamily="34" charset="-122"/>
              </a:rPr>
              <a:t>2.</a:t>
            </a:r>
            <a:r>
              <a:rPr lang="zh-CN" altLang="en-US" sz="2800" b="1">
                <a:solidFill>
                  <a:srgbClr val="2007DD"/>
                </a:solidFill>
                <a:latin typeface="微软雅黑" panose="020B0503020204020204" pitchFamily="34" charset="-122"/>
                <a:ea typeface="微软雅黑" panose="020B0503020204020204" pitchFamily="34" charset="-122"/>
              </a:rPr>
              <a:t>乙烯和生长素两种激素的作用</a:t>
            </a:r>
            <a:endParaRPr lang="zh-CN" altLang="en-US" sz="2800" b="1">
              <a:solidFill>
                <a:srgbClr val="2007DD"/>
              </a:solidFill>
              <a:latin typeface="微软雅黑" panose="020B0503020204020204" pitchFamily="34" charset="-122"/>
              <a:ea typeface="微软雅黑" panose="020B0503020204020204" pitchFamily="34" charset="-122"/>
            </a:endParaRPr>
          </a:p>
        </p:txBody>
      </p:sp>
      <p:sp>
        <p:nvSpPr>
          <p:cNvPr id="11266" name="文本框 2"/>
          <p:cNvSpPr txBox="1"/>
          <p:nvPr>
            <p:custDataLst>
              <p:tags r:id="rId2"/>
            </p:custDataLst>
          </p:nvPr>
        </p:nvSpPr>
        <p:spPr>
          <a:xfrm>
            <a:off x="120169" y="1701485"/>
            <a:ext cx="8197602" cy="953135"/>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如图表示多种植物激素对黄瓜幼苗生长的调节作用，据图判断下列说法不正确的是（　　）</a:t>
            </a:r>
            <a:endParaRPr lang="zh-CN" altLang="en-US" sz="2800" b="1">
              <a:latin typeface="微软雅黑" panose="020B0503020204020204" pitchFamily="34" charset="-122"/>
              <a:ea typeface="微软雅黑" panose="020B0503020204020204" pitchFamily="34" charset="-122"/>
            </a:endParaRPr>
          </a:p>
        </p:txBody>
      </p:sp>
      <p:pic>
        <p:nvPicPr>
          <p:cNvPr id="11267" name="图片 3"/>
          <p:cNvPicPr>
            <a:picLocks noChangeAspect="1"/>
          </p:cNvPicPr>
          <p:nvPr>
            <p:custDataLst>
              <p:tags r:id="rId3"/>
            </p:custDataLst>
          </p:nvPr>
        </p:nvPicPr>
        <p:blipFill>
          <a:blip r:embed="rId4"/>
          <a:stretch>
            <a:fillRect/>
          </a:stretch>
        </p:blipFill>
        <p:spPr>
          <a:xfrm>
            <a:off x="7147273" y="2230998"/>
            <a:ext cx="5013325" cy="2925762"/>
          </a:xfrm>
          <a:prstGeom prst="rect">
            <a:avLst/>
          </a:prstGeom>
          <a:noFill/>
          <a:ln w="9525">
            <a:noFill/>
          </a:ln>
        </p:spPr>
      </p:pic>
      <p:sp>
        <p:nvSpPr>
          <p:cNvPr id="11268" name="文本框 4"/>
          <p:cNvSpPr txBox="1"/>
          <p:nvPr>
            <p:custDataLst>
              <p:tags r:id="rId5"/>
            </p:custDataLst>
          </p:nvPr>
        </p:nvSpPr>
        <p:spPr>
          <a:xfrm>
            <a:off x="264287" y="3212505"/>
            <a:ext cx="6670075" cy="1814830"/>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A．①②③代表的植物激素分别是赤霉素、生长素、乙烯</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B．激素①②③在促进幼苗生长过程中具有协同作用</a:t>
            </a:r>
            <a:endParaRPr lang="zh-CN" altLang="en-US" sz="2800" b="1">
              <a:latin typeface="微软雅黑" panose="020B0503020204020204" pitchFamily="34" charset="-122"/>
              <a:ea typeface="微软雅黑" panose="020B0503020204020204" pitchFamily="34" charset="-122"/>
            </a:endParaRPr>
          </a:p>
        </p:txBody>
      </p:sp>
      <p:sp>
        <p:nvSpPr>
          <p:cNvPr id="11269" name="文本框 5"/>
          <p:cNvSpPr txBox="1"/>
          <p:nvPr>
            <p:custDataLst>
              <p:tags r:id="rId6"/>
            </p:custDataLst>
          </p:nvPr>
        </p:nvSpPr>
        <p:spPr>
          <a:xfrm>
            <a:off x="264287" y="5156515"/>
            <a:ext cx="11895792" cy="1383665"/>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C．a浓度的激素②抑制细胞伸长、b浓度的激素②促进细胞伸长，激素②的作用具有两重性</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D．在幼苗生长过程中，除了图中的激素①②③外还有其他植物激素的作用</a:t>
            </a:r>
            <a:endParaRPr lang="zh-CN" altLang="en-US" sz="2800" b="1">
              <a:latin typeface="微软雅黑" panose="020B0503020204020204" pitchFamily="34" charset="-122"/>
              <a:ea typeface="微软雅黑" panose="020B0503020204020204" pitchFamily="34" charset="-122"/>
            </a:endParaRPr>
          </a:p>
        </p:txBody>
      </p:sp>
      <p:sp>
        <p:nvSpPr>
          <p:cNvPr id="7" name="文本框 6"/>
          <p:cNvSpPr txBox="1"/>
          <p:nvPr>
            <p:custDataLst>
              <p:tags r:id="rId7"/>
            </p:custDataLst>
          </p:nvPr>
        </p:nvSpPr>
        <p:spPr>
          <a:xfrm>
            <a:off x="6383875" y="2142301"/>
            <a:ext cx="426085" cy="521970"/>
          </a:xfrm>
          <a:prstGeom prst="rect">
            <a:avLst/>
          </a:prstGeom>
          <a:noFill/>
          <a:ln w="9525">
            <a:noFill/>
          </a:ln>
        </p:spPr>
        <p:txBody>
          <a:bodyPr wrap="none" anchor="t">
            <a:spAutoFit/>
          </a:bodyPr>
          <a:lstStyle/>
          <a:p>
            <a:r>
              <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B</a:t>
            </a:r>
            <a:endPar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146" name="Text Box 50"/>
          <p:cNvSpPr txBox="1"/>
          <p:nvPr>
            <p:custDataLst>
              <p:tags r:id="rId8"/>
            </p:custDataLst>
          </p:nvPr>
        </p:nvSpPr>
        <p:spPr>
          <a:xfrm>
            <a:off x="2081" y="548538"/>
            <a:ext cx="5202227" cy="521970"/>
          </a:xfrm>
          <a:prstGeom prst="rect">
            <a:avLst/>
          </a:prstGeom>
          <a:solidFill>
            <a:srgbClr val="FFC000"/>
          </a:solidFill>
          <a:ln w="9525">
            <a:noFill/>
          </a:ln>
        </p:spPr>
        <p:txBody>
          <a:bodyPr wrap="square" anchor="t">
            <a:spAutoFit/>
          </a:bodyPr>
          <a:lstStyle/>
          <a:p>
            <a:pPr>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不同植物激素之间的关系</a:t>
            </a:r>
            <a:endParaRPr lang="zh-CN" altLang="en-US" sz="2800" b="1">
              <a:latin typeface="微软雅黑" panose="020B0503020204020204" pitchFamily="34" charset="-122"/>
              <a:ea typeface="微软雅黑" panose="020B0503020204020204" pitchFamily="34" charset="-122"/>
            </a:endParaRPr>
          </a:p>
        </p:txBody>
      </p:sp>
      <p:sp>
        <p:nvSpPr>
          <p:cNvPr id="2" name="文本框 1"/>
          <p:cNvSpPr txBox="1"/>
          <p:nvPr>
            <p:custDataLst>
              <p:tags r:id="rId9"/>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框 99"/>
          <p:cNvSpPr txBox="1"/>
          <p:nvPr>
            <p:custDataLst>
              <p:tags r:id="rId1"/>
            </p:custDataLst>
          </p:nvPr>
        </p:nvSpPr>
        <p:spPr>
          <a:xfrm>
            <a:off x="23032" y="1773227"/>
            <a:ext cx="7991265" cy="1383665"/>
          </a:xfrm>
          <a:prstGeom prst="rect">
            <a:avLst/>
          </a:prstGeom>
          <a:noFill/>
          <a:ln w="9525">
            <a:noFill/>
          </a:ln>
        </p:spPr>
        <p:txBody>
          <a:bodyPr wrap="square" anchor="t">
            <a:spAutoFit/>
          </a:bodyPr>
          <a:lstStyle/>
          <a:p>
            <a:pPr indent="266700"/>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甲、乙、丙及</a:t>
            </a:r>
            <a:r>
              <a:rPr lang="en-US" altLang="zh-CN" sz="2800" b="1">
                <a:latin typeface="微软雅黑" panose="020B0503020204020204" pitchFamily="34" charset="-122"/>
                <a:ea typeface="微软雅黑" panose="020B0503020204020204" pitchFamily="34" charset="-122"/>
              </a:rPr>
              <a:t>NAA</a:t>
            </a:r>
            <a:r>
              <a:rPr lang="zh-CN" altLang="en-US" sz="2800" b="1">
                <a:latin typeface="微软雅黑" panose="020B0503020204020204" pitchFamily="34" charset="-122"/>
                <a:ea typeface="微软雅黑" panose="020B0503020204020204" pitchFamily="34" charset="-122"/>
              </a:rPr>
              <a:t>等四种植物激素的作用模式如图，图中“＋”表示促进作用，“－”表示抑制作用，下列叙述错误的是</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　　</a:t>
            </a:r>
            <a:r>
              <a:rPr lang="en-US" altLang="zh-CN" sz="2800" b="1">
                <a:latin typeface="微软雅黑" panose="020B0503020204020204" pitchFamily="34" charset="-122"/>
                <a:ea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endParaRPr>
          </a:p>
        </p:txBody>
      </p:sp>
      <p:pic>
        <p:nvPicPr>
          <p:cNvPr id="12290" name="图片 -2147482524"/>
          <p:cNvPicPr>
            <a:picLocks noChangeAspect="1"/>
          </p:cNvPicPr>
          <p:nvPr>
            <p:custDataLst>
              <p:tags r:id="rId2"/>
            </p:custDataLst>
          </p:nvPr>
        </p:nvPicPr>
        <p:blipFill>
          <a:blip r:embed="rId3" r:link="rId4"/>
          <a:stretch>
            <a:fillRect/>
          </a:stretch>
        </p:blipFill>
        <p:spPr>
          <a:xfrm>
            <a:off x="7823554" y="2133395"/>
            <a:ext cx="4351338" cy="2765425"/>
          </a:xfrm>
          <a:prstGeom prst="rect">
            <a:avLst/>
          </a:prstGeom>
          <a:noFill/>
          <a:ln w="9525">
            <a:noFill/>
          </a:ln>
        </p:spPr>
      </p:pic>
      <p:sp>
        <p:nvSpPr>
          <p:cNvPr id="12291" name="文本框 1"/>
          <p:cNvSpPr txBox="1"/>
          <p:nvPr>
            <p:custDataLst>
              <p:tags r:id="rId5"/>
            </p:custDataLst>
          </p:nvPr>
        </p:nvSpPr>
        <p:spPr>
          <a:xfrm>
            <a:off x="23032" y="3068387"/>
            <a:ext cx="7724615" cy="1814830"/>
          </a:xfrm>
          <a:prstGeom prst="rect">
            <a:avLst/>
          </a:prstGeom>
          <a:noFill/>
          <a:ln w="9525">
            <a:noFill/>
          </a:ln>
        </p:spPr>
        <p:txBody>
          <a:bodyPr wrap="square" anchor="t">
            <a:spAutoFit/>
          </a:bodyPr>
          <a:lstStyle/>
          <a:p>
            <a:pPr indent="266700"/>
            <a:r>
              <a:rPr lang="en-US" altLang="zh-CN" sz="2800" b="1">
                <a:latin typeface="微软雅黑" panose="020B0503020204020204" pitchFamily="34" charset="-122"/>
                <a:ea typeface="微软雅黑" panose="020B0503020204020204" pitchFamily="34" charset="-122"/>
              </a:rPr>
              <a:t>A</a:t>
            </a:r>
            <a:r>
              <a:rPr lang="en-US" altLang="zh-CN" sz="2800" b="1">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甲、乙、丙皆为非蛋白质的小分子有机物</a:t>
            </a:r>
            <a:endParaRPr lang="zh-CN" altLang="en-US" sz="2800" b="1">
              <a:latin typeface="微软雅黑" panose="020B0503020204020204" pitchFamily="34" charset="-122"/>
              <a:ea typeface="微软雅黑" panose="020B0503020204020204" pitchFamily="34" charset="-122"/>
            </a:endParaRPr>
          </a:p>
          <a:p>
            <a:pPr indent="266700"/>
            <a:r>
              <a:rPr lang="en-US" altLang="zh-CN" sz="2800" b="1">
                <a:latin typeface="微软雅黑" panose="020B0503020204020204" pitchFamily="34" charset="-122"/>
                <a:ea typeface="微软雅黑" panose="020B0503020204020204" pitchFamily="34" charset="-122"/>
              </a:rPr>
              <a:t>B</a:t>
            </a:r>
            <a:r>
              <a:rPr lang="en-US" altLang="zh-CN" sz="2800" b="1">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甲、乙之间具有拮抗作用</a:t>
            </a:r>
            <a:endParaRPr lang="zh-CN" altLang="en-US" sz="2800" b="1">
              <a:latin typeface="微软雅黑" panose="020B0503020204020204" pitchFamily="34" charset="-122"/>
              <a:ea typeface="微软雅黑" panose="020B0503020204020204" pitchFamily="34" charset="-122"/>
            </a:endParaRPr>
          </a:p>
          <a:p>
            <a:pPr indent="266700"/>
            <a:r>
              <a:rPr lang="en-US" altLang="zh-CN" sz="2800" b="1">
                <a:latin typeface="微软雅黑" panose="020B0503020204020204" pitchFamily="34" charset="-122"/>
                <a:ea typeface="微软雅黑" panose="020B0503020204020204" pitchFamily="34" charset="-122"/>
              </a:rPr>
              <a:t>C</a:t>
            </a:r>
            <a:r>
              <a:rPr lang="en-US" altLang="zh-CN" sz="2800" b="1">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乙、丙之间具有协同作用</a:t>
            </a:r>
            <a:endParaRPr lang="zh-CN" altLang="en-US" sz="2800" b="1">
              <a:latin typeface="微软雅黑" panose="020B0503020204020204" pitchFamily="34" charset="-122"/>
              <a:ea typeface="微软雅黑" panose="020B0503020204020204" pitchFamily="34" charset="-122"/>
            </a:endParaRPr>
          </a:p>
          <a:p>
            <a:pPr indent="266700"/>
            <a:r>
              <a:rPr lang="en-US" altLang="zh-CN" sz="2800" b="1">
                <a:latin typeface="微软雅黑" panose="020B0503020204020204" pitchFamily="34" charset="-122"/>
                <a:ea typeface="微软雅黑" panose="020B0503020204020204" pitchFamily="34" charset="-122"/>
              </a:rPr>
              <a:t>D</a:t>
            </a:r>
            <a:r>
              <a:rPr lang="en-US" altLang="zh-CN" sz="2800" b="1">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甲、乙皆可促进果实成熟</a:t>
            </a:r>
            <a:endParaRPr lang="zh-CN" altLang="en-US" sz="2800" b="1">
              <a:latin typeface="微软雅黑" panose="020B0503020204020204" pitchFamily="34" charset="-122"/>
              <a:ea typeface="微软雅黑" panose="020B0503020204020204" pitchFamily="34" charset="-122"/>
            </a:endParaRPr>
          </a:p>
        </p:txBody>
      </p:sp>
      <p:sp>
        <p:nvSpPr>
          <p:cNvPr id="12292" name="文本框 2"/>
          <p:cNvSpPr txBox="1"/>
          <p:nvPr>
            <p:custDataLst>
              <p:tags r:id="rId6"/>
            </p:custDataLst>
          </p:nvPr>
        </p:nvSpPr>
        <p:spPr>
          <a:xfrm>
            <a:off x="23032" y="4798441"/>
            <a:ext cx="12166252" cy="1814830"/>
          </a:xfrm>
          <a:prstGeom prst="rect">
            <a:avLst/>
          </a:prstGeom>
          <a:noFill/>
          <a:ln w="9525">
            <a:noFill/>
          </a:ln>
        </p:spPr>
        <p:txBody>
          <a:bodyPr wrap="square" anchor="t">
            <a:spAutoFit/>
          </a:bodyPr>
          <a:lstStyle/>
          <a:p>
            <a:pPr indent="266700"/>
            <a:r>
              <a:rPr lang="en-US" altLang="zh-CN" sz="2800" b="1">
                <a:latin typeface="微软雅黑" panose="020B0503020204020204" pitchFamily="34" charset="-122"/>
                <a:ea typeface="微软雅黑" panose="020B0503020204020204" pitchFamily="34" charset="-122"/>
              </a:rPr>
              <a:t>E.</a:t>
            </a:r>
            <a:r>
              <a:rPr lang="zh-CN" altLang="en-US" sz="2800" b="1">
                <a:latin typeface="微软雅黑" panose="020B0503020204020204" pitchFamily="34" charset="-122"/>
                <a:ea typeface="微软雅黑" panose="020B0503020204020204" pitchFamily="34" charset="-122"/>
              </a:rPr>
              <a:t>甲、乙、丙在植物体内仅有特定部位的腺体细胞分泌并调节相应生命活动</a:t>
            </a:r>
            <a:endParaRPr lang="zh-CN" altLang="en-US" sz="2800" b="1">
              <a:latin typeface="微软雅黑" panose="020B0503020204020204" pitchFamily="34" charset="-122"/>
              <a:ea typeface="微软雅黑" panose="020B0503020204020204" pitchFamily="34" charset="-122"/>
            </a:endParaRPr>
          </a:p>
          <a:p>
            <a:pPr indent="266700"/>
            <a:r>
              <a:rPr lang="en-US" altLang="zh-CN" sz="2800" b="1">
                <a:latin typeface="微软雅黑" panose="020B0503020204020204" pitchFamily="34" charset="-122"/>
                <a:ea typeface="微软雅黑" panose="020B0503020204020204" pitchFamily="34" charset="-122"/>
              </a:rPr>
              <a:t>F.</a:t>
            </a:r>
            <a:r>
              <a:rPr lang="zh-CN" altLang="en-US" sz="2800" b="1">
                <a:latin typeface="微软雅黑" panose="020B0503020204020204" pitchFamily="34" charset="-122"/>
                <a:ea typeface="微软雅黑" panose="020B0503020204020204" pitchFamily="34" charset="-122"/>
              </a:rPr>
              <a:t>甲、乙、丙最可能分别代表脱落酸、赤霉素、生长素</a:t>
            </a:r>
            <a:endParaRPr lang="zh-CN" altLang="en-US" sz="2800" b="1">
              <a:latin typeface="微软雅黑" panose="020B0503020204020204" pitchFamily="34" charset="-122"/>
              <a:ea typeface="微软雅黑" panose="020B0503020204020204" pitchFamily="34" charset="-122"/>
            </a:endParaRPr>
          </a:p>
          <a:p>
            <a:pPr indent="266700"/>
            <a:r>
              <a:rPr lang="en-US" altLang="zh-CN" sz="2800" b="1">
                <a:latin typeface="微软雅黑" panose="020B0503020204020204" pitchFamily="34" charset="-122"/>
                <a:ea typeface="微软雅黑" panose="020B0503020204020204" pitchFamily="34" charset="-122"/>
              </a:rPr>
              <a:t>G.</a:t>
            </a:r>
            <a:r>
              <a:rPr lang="zh-CN" altLang="en-US" sz="2800" b="1">
                <a:latin typeface="微软雅黑" panose="020B0503020204020204" pitchFamily="34" charset="-122"/>
                <a:ea typeface="微软雅黑" panose="020B0503020204020204" pitchFamily="34" charset="-122"/>
              </a:rPr>
              <a:t>用</a:t>
            </a:r>
            <a:r>
              <a:rPr lang="en-US" altLang="zh-CN" sz="2800" b="1">
                <a:latin typeface="微软雅黑" panose="020B0503020204020204" pitchFamily="34" charset="-122"/>
                <a:ea typeface="微软雅黑" panose="020B0503020204020204" pitchFamily="34" charset="-122"/>
              </a:rPr>
              <a:t>NAA</a:t>
            </a:r>
            <a:r>
              <a:rPr lang="zh-CN" altLang="en-US" sz="2800" b="1">
                <a:latin typeface="微软雅黑" panose="020B0503020204020204" pitchFamily="34" charset="-122"/>
                <a:ea typeface="微软雅黑" panose="020B0503020204020204" pitchFamily="34" charset="-122"/>
              </a:rPr>
              <a:t>形成的无子番茄属于不可遗传变异。</a:t>
            </a:r>
            <a:endParaRPr lang="zh-CN" altLang="en-US" sz="2800" b="1">
              <a:latin typeface="微软雅黑" panose="020B0503020204020204" pitchFamily="34" charset="-122"/>
              <a:ea typeface="微软雅黑" panose="020B0503020204020204" pitchFamily="34" charset="-122"/>
            </a:endParaRPr>
          </a:p>
          <a:p>
            <a:pPr indent="266700"/>
            <a:r>
              <a:rPr lang="en-US" altLang="zh-CN" sz="2800" b="1">
                <a:latin typeface="微软雅黑" panose="020B0503020204020204" pitchFamily="34" charset="-122"/>
                <a:ea typeface="微软雅黑" panose="020B0503020204020204" pitchFamily="34" charset="-122"/>
              </a:rPr>
              <a:t>H.生长素促进胚芽鞘生长的作用部位在尖端以下</a:t>
            </a:r>
            <a:endParaRPr lang="en-US" altLang="zh-CN" sz="2800" b="1">
              <a:latin typeface="微软雅黑" panose="020B0503020204020204" pitchFamily="34" charset="-122"/>
              <a:ea typeface="微软雅黑" panose="020B0503020204020204" pitchFamily="34" charset="-122"/>
            </a:endParaRPr>
          </a:p>
        </p:txBody>
      </p:sp>
      <p:sp>
        <p:nvSpPr>
          <p:cNvPr id="7" name="文本框 6"/>
          <p:cNvSpPr txBox="1"/>
          <p:nvPr>
            <p:custDataLst>
              <p:tags r:id="rId7"/>
            </p:custDataLst>
          </p:nvPr>
        </p:nvSpPr>
        <p:spPr>
          <a:xfrm>
            <a:off x="4938552" y="2565092"/>
            <a:ext cx="584835" cy="706755"/>
          </a:xfrm>
          <a:prstGeom prst="rect">
            <a:avLst/>
          </a:prstGeom>
          <a:noFill/>
          <a:ln w="9525">
            <a:noFill/>
          </a:ln>
        </p:spPr>
        <p:txBody>
          <a:bodyPr wrap="none" anchor="t">
            <a:spAutoFit/>
          </a:bodyPr>
          <a:lstStyle/>
          <a:p>
            <a:r>
              <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D</a:t>
            </a:r>
            <a:endPar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文本框 3"/>
          <p:cNvSpPr txBox="1"/>
          <p:nvPr>
            <p:custDataLst>
              <p:tags r:id="rId8"/>
            </p:custDataLst>
          </p:nvPr>
        </p:nvSpPr>
        <p:spPr>
          <a:xfrm>
            <a:off x="5664038" y="2565092"/>
            <a:ext cx="473075" cy="706755"/>
          </a:xfrm>
          <a:prstGeom prst="rect">
            <a:avLst/>
          </a:prstGeom>
          <a:noFill/>
          <a:ln w="9525">
            <a:noFill/>
          </a:ln>
        </p:spPr>
        <p:txBody>
          <a:bodyPr wrap="none" anchor="t">
            <a:spAutoFit/>
          </a:bodyPr>
          <a:lstStyle/>
          <a:p>
            <a:r>
              <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E</a:t>
            </a:r>
            <a:endPar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65" name="Text Box 50"/>
          <p:cNvSpPr txBox="1"/>
          <p:nvPr>
            <p:custDataLst>
              <p:tags r:id="rId9"/>
            </p:custDataLst>
          </p:nvPr>
        </p:nvSpPr>
        <p:spPr>
          <a:xfrm>
            <a:off x="2081" y="1071682"/>
            <a:ext cx="7263690"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wrap="square" anchor="t">
            <a:spAutoFit/>
          </a:bodyPr>
          <a:lstStyle/>
          <a:p>
            <a:pPr>
              <a:spcBef>
                <a:spcPct val="50000"/>
              </a:spcBef>
            </a:pPr>
            <a:r>
              <a:rPr lang="zh-CN" altLang="en-US" sz="2800" b="1">
                <a:solidFill>
                  <a:srgbClr val="2007DD"/>
                </a:solidFill>
                <a:latin typeface="微软雅黑" panose="020B0503020204020204" pitchFamily="34" charset="-122"/>
                <a:ea typeface="微软雅黑" panose="020B0503020204020204" pitchFamily="34" charset="-122"/>
              </a:rPr>
              <a:t>（</a:t>
            </a:r>
            <a:r>
              <a:rPr lang="en-US" altLang="zh-CN" sz="2800" b="1">
                <a:solidFill>
                  <a:srgbClr val="2007DD"/>
                </a:solidFill>
                <a:latin typeface="微软雅黑" panose="020B0503020204020204" pitchFamily="34" charset="-122"/>
                <a:ea typeface="微软雅黑" panose="020B0503020204020204" pitchFamily="34" charset="-122"/>
              </a:rPr>
              <a:t>2</a:t>
            </a:r>
            <a:r>
              <a:rPr lang="zh-CN" altLang="en-US" sz="2800" b="1">
                <a:solidFill>
                  <a:srgbClr val="2007DD"/>
                </a:solidFill>
                <a:latin typeface="微软雅黑" panose="020B0503020204020204" pitchFamily="34" charset="-122"/>
                <a:ea typeface="微软雅黑" panose="020B0503020204020204" pitchFamily="34" charset="-122"/>
              </a:rPr>
              <a:t>）分析</a:t>
            </a:r>
            <a:r>
              <a:rPr lang="en-US" altLang="zh-CN" sz="2800" b="1">
                <a:solidFill>
                  <a:srgbClr val="2007DD"/>
                </a:solidFill>
                <a:latin typeface="微软雅黑" panose="020B0503020204020204" pitchFamily="34" charset="-122"/>
                <a:ea typeface="微软雅黑" panose="020B0503020204020204" pitchFamily="34" charset="-122"/>
              </a:rPr>
              <a:t>2.</a:t>
            </a:r>
            <a:r>
              <a:rPr lang="zh-CN" altLang="en-US" sz="2800" b="1">
                <a:solidFill>
                  <a:srgbClr val="2007DD"/>
                </a:solidFill>
                <a:latin typeface="微软雅黑" panose="020B0503020204020204" pitchFamily="34" charset="-122"/>
                <a:ea typeface="微软雅黑" panose="020B0503020204020204" pitchFamily="34" charset="-122"/>
              </a:rPr>
              <a:t>乙烯和生长素两种激素的作用</a:t>
            </a:r>
            <a:endParaRPr lang="zh-CN" altLang="en-US" sz="2800" b="1">
              <a:solidFill>
                <a:srgbClr val="2007DD"/>
              </a:solidFill>
              <a:latin typeface="微软雅黑" panose="020B0503020204020204" pitchFamily="34" charset="-122"/>
              <a:ea typeface="微软雅黑" panose="020B0503020204020204" pitchFamily="34" charset="-122"/>
            </a:endParaRPr>
          </a:p>
        </p:txBody>
      </p:sp>
      <p:sp>
        <p:nvSpPr>
          <p:cNvPr id="6146" name="Text Box 50"/>
          <p:cNvSpPr txBox="1"/>
          <p:nvPr>
            <p:custDataLst>
              <p:tags r:id="rId10"/>
            </p:custDataLst>
          </p:nvPr>
        </p:nvSpPr>
        <p:spPr>
          <a:xfrm>
            <a:off x="2081" y="548538"/>
            <a:ext cx="5202227" cy="521970"/>
          </a:xfrm>
          <a:prstGeom prst="rect">
            <a:avLst/>
          </a:prstGeom>
          <a:solidFill>
            <a:srgbClr val="FFC000"/>
          </a:solidFill>
          <a:ln w="9525">
            <a:noFill/>
          </a:ln>
        </p:spPr>
        <p:txBody>
          <a:bodyPr wrap="square" anchor="t">
            <a:spAutoFit/>
          </a:bodyPr>
          <a:lstStyle/>
          <a:p>
            <a:pPr>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不同植物激素之间的关系</a:t>
            </a:r>
            <a:endParaRPr lang="zh-CN" altLang="en-US" sz="2800" b="1">
              <a:latin typeface="微软雅黑" panose="020B0503020204020204" pitchFamily="34" charset="-122"/>
              <a:ea typeface="微软雅黑" panose="020B0503020204020204" pitchFamily="34" charset="-122"/>
            </a:endParaRPr>
          </a:p>
        </p:txBody>
      </p:sp>
      <p:sp>
        <p:nvSpPr>
          <p:cNvPr id="2" name="文本框 1"/>
          <p:cNvSpPr txBox="1"/>
          <p:nvPr>
            <p:custDataLst>
              <p:tags r:id="rId11"/>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50"/>
          <p:cNvSpPr txBox="1"/>
          <p:nvPr>
            <p:custDataLst>
              <p:tags r:id="rId1"/>
            </p:custDataLst>
          </p:nvPr>
        </p:nvSpPr>
        <p:spPr>
          <a:xfrm>
            <a:off x="2081" y="1071682"/>
            <a:ext cx="7263690"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wrap="square" anchor="t">
            <a:spAutoFit/>
          </a:bodyPr>
          <a:lstStyle/>
          <a:p>
            <a:pPr>
              <a:spcBef>
                <a:spcPct val="50000"/>
              </a:spcBef>
            </a:pPr>
            <a:r>
              <a:rPr lang="zh-CN" altLang="en-US" sz="2800" b="1">
                <a:solidFill>
                  <a:srgbClr val="2007DD"/>
                </a:solidFill>
                <a:latin typeface="微软雅黑" panose="020B0503020204020204" pitchFamily="34" charset="-122"/>
                <a:ea typeface="微软雅黑" panose="020B0503020204020204" pitchFamily="34" charset="-122"/>
              </a:rPr>
              <a:t>（</a:t>
            </a:r>
            <a:r>
              <a:rPr lang="en-US" altLang="zh-CN" sz="2800" b="1">
                <a:solidFill>
                  <a:srgbClr val="2007DD"/>
                </a:solidFill>
                <a:latin typeface="微软雅黑" panose="020B0503020204020204" pitchFamily="34" charset="-122"/>
                <a:ea typeface="微软雅黑" panose="020B0503020204020204" pitchFamily="34" charset="-122"/>
              </a:rPr>
              <a:t>2</a:t>
            </a:r>
            <a:r>
              <a:rPr lang="zh-CN" altLang="en-US" sz="2800" b="1">
                <a:solidFill>
                  <a:srgbClr val="2007DD"/>
                </a:solidFill>
                <a:latin typeface="微软雅黑" panose="020B0503020204020204" pitchFamily="34" charset="-122"/>
                <a:ea typeface="微软雅黑" panose="020B0503020204020204" pitchFamily="34" charset="-122"/>
              </a:rPr>
              <a:t>）分析</a:t>
            </a:r>
            <a:r>
              <a:rPr lang="en-US" altLang="zh-CN" sz="2800" b="1">
                <a:solidFill>
                  <a:srgbClr val="2007DD"/>
                </a:solidFill>
                <a:latin typeface="微软雅黑" panose="020B0503020204020204" pitchFamily="34" charset="-122"/>
                <a:ea typeface="微软雅黑" panose="020B0503020204020204" pitchFamily="34" charset="-122"/>
              </a:rPr>
              <a:t>2.</a:t>
            </a:r>
            <a:r>
              <a:rPr lang="zh-CN" altLang="en-US" sz="2800" b="1">
                <a:solidFill>
                  <a:srgbClr val="2007DD"/>
                </a:solidFill>
                <a:latin typeface="微软雅黑" panose="020B0503020204020204" pitchFamily="34" charset="-122"/>
                <a:ea typeface="微软雅黑" panose="020B0503020204020204" pitchFamily="34" charset="-122"/>
              </a:rPr>
              <a:t>乙烯和生长素两种激素的作用</a:t>
            </a:r>
            <a:endParaRPr lang="zh-CN" altLang="en-US" sz="2800" b="1">
              <a:solidFill>
                <a:srgbClr val="2007DD"/>
              </a:solidFill>
              <a:latin typeface="微软雅黑" panose="020B0503020204020204" pitchFamily="34" charset="-122"/>
              <a:ea typeface="微软雅黑" panose="020B0503020204020204" pitchFamily="34" charset="-122"/>
            </a:endParaRPr>
          </a:p>
        </p:txBody>
      </p:sp>
      <p:sp>
        <p:nvSpPr>
          <p:cNvPr id="13313" name="文本框 1"/>
          <p:cNvSpPr txBox="1"/>
          <p:nvPr>
            <p:custDataLst>
              <p:tags r:id="rId2"/>
            </p:custDataLst>
          </p:nvPr>
        </p:nvSpPr>
        <p:spPr>
          <a:xfrm>
            <a:off x="48427" y="1699580"/>
            <a:ext cx="11752944" cy="953135"/>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rPr>
              <a:t>不同浓度的生长素影响某植物乙烯生成和成熟叶片脱落的实验结果如图所示。下列有关叙述正确的是（  ）</a:t>
            </a:r>
            <a:endParaRPr lang="zh-CN" altLang="en-US" sz="2800" b="1">
              <a:latin typeface="微软雅黑" panose="020B0503020204020204" pitchFamily="34" charset="-122"/>
              <a:ea typeface="微软雅黑" panose="020B0503020204020204" pitchFamily="34" charset="-122"/>
            </a:endParaRPr>
          </a:p>
        </p:txBody>
      </p:sp>
      <p:sp>
        <p:nvSpPr>
          <p:cNvPr id="13314" name="文本框 2"/>
          <p:cNvSpPr txBox="1"/>
          <p:nvPr>
            <p:custDataLst>
              <p:tags r:id="rId3"/>
            </p:custDataLst>
          </p:nvPr>
        </p:nvSpPr>
        <p:spPr>
          <a:xfrm>
            <a:off x="264922" y="2949029"/>
            <a:ext cx="6733563" cy="3538220"/>
          </a:xfrm>
          <a:prstGeom prst="rect">
            <a:avLst/>
          </a:prstGeom>
          <a:noFill/>
          <a:ln w="9525">
            <a:noFill/>
          </a:ln>
        </p:spPr>
        <p:txBody>
          <a:bodyPr wrap="square" anchor="t">
            <a:spAutoFit/>
          </a:bodyPr>
          <a:lstStyle/>
          <a:p>
            <a:r>
              <a:rPr lang="zh-CN" altLang="en-US" sz="3200" b="1">
                <a:latin typeface="微软雅黑" panose="020B0503020204020204" pitchFamily="34" charset="-122"/>
                <a:ea typeface="微软雅黑" panose="020B0503020204020204" pitchFamily="34" charset="-122"/>
              </a:rPr>
              <a:t>A. 乙烯浓度越高脱落率越高                       </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B. 脱落率随生长素和乙烯浓度增加而不断提高</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C. 生长素和乙烯对叶片脱落的作用是相互对抗的</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D. 生产上可喷施高浓度生长素类似物降低脱落率</a:t>
            </a:r>
            <a:endParaRPr lang="zh-CN" altLang="en-US" sz="3200" b="1">
              <a:latin typeface="微软雅黑" panose="020B0503020204020204" pitchFamily="34" charset="-122"/>
              <a:ea typeface="微软雅黑" panose="020B0503020204020204" pitchFamily="34" charset="-122"/>
            </a:endParaRPr>
          </a:p>
        </p:txBody>
      </p:sp>
      <p:pic>
        <p:nvPicPr>
          <p:cNvPr id="13315" name="图片 3"/>
          <p:cNvPicPr>
            <a:picLocks noChangeAspect="1"/>
          </p:cNvPicPr>
          <p:nvPr>
            <p:custDataLst>
              <p:tags r:id="rId4"/>
            </p:custDataLst>
          </p:nvPr>
        </p:nvPicPr>
        <p:blipFill>
          <a:blip r:embed="rId5"/>
          <a:srcRect l="6636" t="6635" r="7121" b="4141"/>
          <a:stretch>
            <a:fillRect/>
          </a:stretch>
        </p:blipFill>
        <p:spPr>
          <a:xfrm>
            <a:off x="7265771" y="2266530"/>
            <a:ext cx="4799711" cy="4580042"/>
          </a:xfrm>
          <a:prstGeom prst="rect">
            <a:avLst/>
          </a:prstGeom>
          <a:noFill/>
          <a:ln w="9525">
            <a:noFill/>
          </a:ln>
        </p:spPr>
      </p:pic>
      <p:sp>
        <p:nvSpPr>
          <p:cNvPr id="7" name="文本框 6"/>
          <p:cNvSpPr txBox="1"/>
          <p:nvPr>
            <p:custDataLst>
              <p:tags r:id="rId6"/>
            </p:custDataLst>
          </p:nvPr>
        </p:nvSpPr>
        <p:spPr>
          <a:xfrm>
            <a:off x="5304711" y="2133376"/>
            <a:ext cx="584835" cy="706755"/>
          </a:xfrm>
          <a:prstGeom prst="rect">
            <a:avLst/>
          </a:prstGeom>
          <a:noFill/>
          <a:ln w="9525">
            <a:noFill/>
          </a:ln>
        </p:spPr>
        <p:txBody>
          <a:bodyPr wrap="none" anchor="t">
            <a:spAutoFit/>
          </a:bodyPr>
          <a:lstStyle/>
          <a:p>
            <a:r>
              <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D</a:t>
            </a:r>
            <a:endPar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146" name="Text Box 50"/>
          <p:cNvSpPr txBox="1"/>
          <p:nvPr>
            <p:custDataLst>
              <p:tags r:id="rId7"/>
            </p:custDataLst>
          </p:nvPr>
        </p:nvSpPr>
        <p:spPr>
          <a:xfrm>
            <a:off x="2081" y="548538"/>
            <a:ext cx="5202227" cy="521970"/>
          </a:xfrm>
          <a:prstGeom prst="rect">
            <a:avLst/>
          </a:prstGeom>
          <a:solidFill>
            <a:srgbClr val="FFC000"/>
          </a:solidFill>
          <a:ln w="9525">
            <a:noFill/>
          </a:ln>
        </p:spPr>
        <p:txBody>
          <a:bodyPr wrap="square" anchor="t">
            <a:spAutoFit/>
          </a:bodyPr>
          <a:lstStyle/>
          <a:p>
            <a:pPr>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不同植物激素之间的关系</a:t>
            </a:r>
            <a:endParaRPr lang="zh-CN" altLang="en-US" sz="2800" b="1">
              <a:latin typeface="微软雅黑" panose="020B0503020204020204" pitchFamily="34" charset="-122"/>
              <a:ea typeface="微软雅黑" panose="020B0503020204020204" pitchFamily="34" charset="-122"/>
            </a:endParaRPr>
          </a:p>
        </p:txBody>
      </p:sp>
      <p:sp>
        <p:nvSpPr>
          <p:cNvPr id="2" name="文本框 1"/>
          <p:cNvSpPr txBox="1"/>
          <p:nvPr>
            <p:custDataLst>
              <p:tags r:id="rId8"/>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2147482532"/>
          <p:cNvPicPr>
            <a:picLocks noChangeAspect="1"/>
          </p:cNvPicPr>
          <p:nvPr>
            <p:custDataLst>
              <p:tags r:id="rId1"/>
            </p:custDataLst>
          </p:nvPr>
        </p:nvPicPr>
        <p:blipFill>
          <a:blip r:embed="rId2" r:link="rId3"/>
          <a:stretch>
            <a:fillRect/>
          </a:stretch>
        </p:blipFill>
        <p:spPr>
          <a:xfrm>
            <a:off x="6751516" y="1717992"/>
            <a:ext cx="5331108" cy="2933792"/>
          </a:xfrm>
          <a:prstGeom prst="rect">
            <a:avLst/>
          </a:prstGeom>
          <a:noFill/>
          <a:ln w="9525">
            <a:noFill/>
          </a:ln>
        </p:spPr>
      </p:pic>
      <p:sp>
        <p:nvSpPr>
          <p:cNvPr id="100" name="文本框 99"/>
          <p:cNvSpPr txBox="1"/>
          <p:nvPr>
            <p:custDataLst>
              <p:tags r:id="rId4"/>
            </p:custDataLst>
          </p:nvPr>
        </p:nvSpPr>
        <p:spPr>
          <a:xfrm>
            <a:off x="264287" y="4724795"/>
            <a:ext cx="11818336" cy="1814830"/>
          </a:xfrm>
          <a:prstGeom prst="rect">
            <a:avLst/>
          </a:prstGeom>
          <a:noFill/>
          <a:ln w="9525">
            <a:noFill/>
          </a:ln>
        </p:spPr>
        <p:txBody>
          <a:bodyPr wrap="square" anchor="t">
            <a:spAutoFit/>
          </a:bodyPr>
          <a:lstStyle/>
          <a:p>
            <a:pPr indent="266700"/>
            <a:r>
              <a:rPr lang="en-US" altLang="zh-CN" sz="2800" b="1">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当植物茎中生长素含量达到</a:t>
            </a:r>
            <a:r>
              <a:rPr lang="en-US" altLang="zh-CN" sz="2800" b="1" i="1">
                <a:latin typeface="微软雅黑" panose="020B0503020204020204" pitchFamily="34" charset="-122"/>
                <a:ea typeface="微软雅黑" panose="020B0503020204020204" pitchFamily="34" charset="-122"/>
              </a:rPr>
              <a:t>M</a:t>
            </a:r>
            <a:r>
              <a:rPr lang="zh-CN" altLang="en-US" sz="2800" b="1">
                <a:latin typeface="微软雅黑" panose="020B0503020204020204" pitchFamily="34" charset="-122"/>
                <a:ea typeface="微软雅黑" panose="020B0503020204020204" pitchFamily="34" charset="-122"/>
              </a:rPr>
              <a:t>值时，乙烯</a:t>
            </a:r>
            <a:r>
              <a:rPr lang="zh-CN" altLang="en-US" sz="2800" b="1" u="sng">
                <a:solidFill>
                  <a:srgbClr val="FF0000"/>
                </a:solidFill>
                <a:latin typeface="微软雅黑" panose="020B0503020204020204" pitchFamily="34" charset="-122"/>
                <a:ea typeface="微软雅黑" panose="020B0503020204020204" pitchFamily="34" charset="-122"/>
              </a:rPr>
              <a:t>开始合成</a:t>
            </a:r>
            <a:r>
              <a:rPr lang="zh-CN" altLang="en-US" sz="2800" b="1">
                <a:latin typeface="微软雅黑" panose="020B0503020204020204" pitchFamily="34" charset="-122"/>
                <a:ea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endParaRPr>
          </a:p>
          <a:p>
            <a:pPr indent="266700"/>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当植物茎中生长素含量达到</a:t>
            </a:r>
            <a:r>
              <a:rPr lang="en-US" altLang="zh-CN" sz="2800" b="1" i="1">
                <a:latin typeface="微软雅黑" panose="020B0503020204020204" pitchFamily="34" charset="-122"/>
                <a:ea typeface="微软雅黑" panose="020B0503020204020204" pitchFamily="34" charset="-122"/>
              </a:rPr>
              <a:t>N </a:t>
            </a:r>
            <a:r>
              <a:rPr lang="zh-CN" altLang="en-US" sz="2800" b="1">
                <a:latin typeface="微软雅黑" panose="020B0503020204020204" pitchFamily="34" charset="-122"/>
                <a:ea typeface="微软雅黑" panose="020B0503020204020204" pitchFamily="34" charset="-122"/>
              </a:rPr>
              <a:t>值后其含量开始下降，乙烯含量升高</a:t>
            </a:r>
            <a:r>
              <a:rPr lang="zh-CN" altLang="en-US" sz="2800" b="1" u="sng">
                <a:solidFill>
                  <a:srgbClr val="FF0000"/>
                </a:solidFill>
                <a:latin typeface="微软雅黑" panose="020B0503020204020204" pitchFamily="34" charset="-122"/>
                <a:ea typeface="微软雅黑" panose="020B0503020204020204" pitchFamily="34" charset="-122"/>
              </a:rPr>
              <a:t>抑制</a:t>
            </a:r>
            <a:r>
              <a:rPr lang="zh-CN" altLang="en-US" sz="2800" b="1">
                <a:latin typeface="微软雅黑" panose="020B0503020204020204" pitchFamily="34" charset="-122"/>
                <a:ea typeface="微软雅黑" panose="020B0503020204020204" pitchFamily="34" charset="-122"/>
              </a:rPr>
              <a:t>了生长素的合成。</a:t>
            </a:r>
            <a:endParaRPr lang="zh-CN" altLang="en-US" sz="2800" b="1">
              <a:latin typeface="微软雅黑" panose="020B0503020204020204" pitchFamily="34" charset="-122"/>
              <a:ea typeface="微软雅黑" panose="020B0503020204020204" pitchFamily="34" charset="-122"/>
            </a:endParaRPr>
          </a:p>
          <a:p>
            <a:pPr indent="266700"/>
            <a:r>
              <a:rPr lang="en-US" altLang="zh-CN" sz="2800" b="1">
                <a:latin typeface="微软雅黑" panose="020B0503020204020204" pitchFamily="34" charset="-122"/>
                <a:ea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rPr>
              <a:t>该实验说明了乙烯和生长素具有</a:t>
            </a:r>
            <a:r>
              <a:rPr lang="zh-CN" altLang="en-US" sz="2800" b="1" u="sng">
                <a:solidFill>
                  <a:srgbClr val="FF0000"/>
                </a:solidFill>
                <a:latin typeface="微软雅黑" panose="020B0503020204020204" pitchFamily="34" charset="-122"/>
                <a:ea typeface="微软雅黑" panose="020B0503020204020204" pitchFamily="34" charset="-122"/>
              </a:rPr>
              <a:t>拮抗</a:t>
            </a:r>
            <a:r>
              <a:rPr lang="zh-CN" altLang="en-US" sz="2800" b="1">
                <a:latin typeface="微软雅黑" panose="020B0503020204020204" pitchFamily="34" charset="-122"/>
                <a:ea typeface="微软雅黑" panose="020B0503020204020204" pitchFamily="34" charset="-122"/>
              </a:rPr>
              <a:t>作用。</a:t>
            </a:r>
            <a:endParaRPr lang="zh-CN" altLang="en-US" sz="2800" b="1">
              <a:latin typeface="微软雅黑" panose="020B0503020204020204" pitchFamily="34" charset="-122"/>
              <a:ea typeface="微软雅黑" panose="020B0503020204020204" pitchFamily="34" charset="-122"/>
            </a:endParaRPr>
          </a:p>
        </p:txBody>
      </p:sp>
      <p:sp>
        <p:nvSpPr>
          <p:cNvPr id="11265" name="Text Box 50"/>
          <p:cNvSpPr txBox="1"/>
          <p:nvPr>
            <p:custDataLst>
              <p:tags r:id="rId5"/>
            </p:custDataLst>
          </p:nvPr>
        </p:nvSpPr>
        <p:spPr>
          <a:xfrm>
            <a:off x="2081" y="1071682"/>
            <a:ext cx="7263690"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wrap="square" anchor="t">
            <a:spAutoFit/>
          </a:bodyPr>
          <a:lstStyle/>
          <a:p>
            <a:pPr>
              <a:spcBef>
                <a:spcPct val="50000"/>
              </a:spcBef>
            </a:pPr>
            <a:r>
              <a:rPr lang="zh-CN" altLang="en-US" sz="2800" b="1">
                <a:solidFill>
                  <a:srgbClr val="2007DD"/>
                </a:solidFill>
                <a:latin typeface="微软雅黑" panose="020B0503020204020204" pitchFamily="34" charset="-122"/>
                <a:ea typeface="微软雅黑" panose="020B0503020204020204" pitchFamily="34" charset="-122"/>
              </a:rPr>
              <a:t>（</a:t>
            </a:r>
            <a:r>
              <a:rPr lang="en-US" altLang="zh-CN" sz="2800" b="1">
                <a:solidFill>
                  <a:srgbClr val="2007DD"/>
                </a:solidFill>
                <a:latin typeface="微软雅黑" panose="020B0503020204020204" pitchFamily="34" charset="-122"/>
                <a:ea typeface="微软雅黑" panose="020B0503020204020204" pitchFamily="34" charset="-122"/>
              </a:rPr>
              <a:t>2</a:t>
            </a:r>
            <a:r>
              <a:rPr lang="zh-CN" altLang="en-US" sz="2800" b="1">
                <a:solidFill>
                  <a:srgbClr val="2007DD"/>
                </a:solidFill>
                <a:latin typeface="微软雅黑" panose="020B0503020204020204" pitchFamily="34" charset="-122"/>
                <a:ea typeface="微软雅黑" panose="020B0503020204020204" pitchFamily="34" charset="-122"/>
              </a:rPr>
              <a:t>）分析</a:t>
            </a:r>
            <a:r>
              <a:rPr lang="en-US" altLang="zh-CN" sz="2800" b="1">
                <a:solidFill>
                  <a:srgbClr val="2007DD"/>
                </a:solidFill>
                <a:latin typeface="微软雅黑" panose="020B0503020204020204" pitchFamily="34" charset="-122"/>
                <a:ea typeface="微软雅黑" panose="020B0503020204020204" pitchFamily="34" charset="-122"/>
              </a:rPr>
              <a:t>2.</a:t>
            </a:r>
            <a:r>
              <a:rPr lang="zh-CN" altLang="en-US" sz="2800" b="1">
                <a:solidFill>
                  <a:srgbClr val="2007DD"/>
                </a:solidFill>
                <a:latin typeface="微软雅黑" panose="020B0503020204020204" pitchFamily="34" charset="-122"/>
                <a:ea typeface="微软雅黑" panose="020B0503020204020204" pitchFamily="34" charset="-122"/>
              </a:rPr>
              <a:t>乙烯和生长素两种激素的作用</a:t>
            </a:r>
            <a:endParaRPr lang="zh-CN" altLang="en-US" sz="2800" b="1">
              <a:solidFill>
                <a:srgbClr val="2007DD"/>
              </a:solidFill>
              <a:latin typeface="微软雅黑" panose="020B0503020204020204" pitchFamily="34" charset="-122"/>
              <a:ea typeface="微软雅黑" panose="020B0503020204020204" pitchFamily="34" charset="-122"/>
            </a:endParaRPr>
          </a:p>
        </p:txBody>
      </p:sp>
      <p:sp>
        <p:nvSpPr>
          <p:cNvPr id="6146" name="Text Box 50"/>
          <p:cNvSpPr txBox="1"/>
          <p:nvPr>
            <p:custDataLst>
              <p:tags r:id="rId6"/>
            </p:custDataLst>
          </p:nvPr>
        </p:nvSpPr>
        <p:spPr>
          <a:xfrm>
            <a:off x="2081" y="548538"/>
            <a:ext cx="5202227" cy="521970"/>
          </a:xfrm>
          <a:prstGeom prst="rect">
            <a:avLst/>
          </a:prstGeom>
          <a:solidFill>
            <a:srgbClr val="FFC000"/>
          </a:solidFill>
          <a:ln w="9525">
            <a:noFill/>
          </a:ln>
        </p:spPr>
        <p:txBody>
          <a:bodyPr wrap="square" anchor="t">
            <a:spAutoFit/>
          </a:bodyPr>
          <a:lstStyle/>
          <a:p>
            <a:pPr>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不同植物激素之间的关系</a:t>
            </a:r>
            <a:endParaRPr lang="zh-CN" altLang="en-US" sz="2800" b="1">
              <a:latin typeface="微软雅黑" panose="020B0503020204020204" pitchFamily="34" charset="-122"/>
              <a:ea typeface="微软雅黑" panose="020B0503020204020204" pitchFamily="34" charset="-122"/>
            </a:endParaRPr>
          </a:p>
        </p:txBody>
      </p:sp>
      <p:sp>
        <p:nvSpPr>
          <p:cNvPr id="4" name="文本框 3"/>
          <p:cNvSpPr txBox="1"/>
          <p:nvPr>
            <p:custDataLst>
              <p:tags r:id="rId7"/>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5" name="Picture 2"/>
          <p:cNvPicPr>
            <a:picLocks noChangeAspect="1" noChangeArrowheads="1"/>
          </p:cNvPicPr>
          <p:nvPr>
            <p:custDataLst>
              <p:tags r:id="rId8"/>
            </p:custDataLst>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92634" y="2349879"/>
            <a:ext cx="6521019" cy="1679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2147482532"/>
          <p:cNvPicPr>
            <a:picLocks noChangeAspect="1"/>
          </p:cNvPicPr>
          <p:nvPr>
            <p:custDataLst>
              <p:tags r:id="rId1"/>
            </p:custDataLst>
          </p:nvPr>
        </p:nvPicPr>
        <p:blipFill>
          <a:blip r:embed="rId2" r:link="rId3"/>
          <a:stretch>
            <a:fillRect/>
          </a:stretch>
        </p:blipFill>
        <p:spPr>
          <a:xfrm>
            <a:off x="6079810" y="2505881"/>
            <a:ext cx="6016781" cy="3310912"/>
          </a:xfrm>
          <a:prstGeom prst="rect">
            <a:avLst/>
          </a:prstGeom>
          <a:noFill/>
          <a:ln w="9525">
            <a:noFill/>
          </a:ln>
        </p:spPr>
      </p:pic>
      <p:sp>
        <p:nvSpPr>
          <p:cNvPr id="2" name="文本框 1"/>
          <p:cNvSpPr txBox="1"/>
          <p:nvPr>
            <p:custDataLst>
              <p:tags r:id="rId4"/>
            </p:custDataLst>
          </p:nvPr>
        </p:nvSpPr>
        <p:spPr>
          <a:xfrm>
            <a:off x="2398" y="2059559"/>
            <a:ext cx="5079059" cy="1383665"/>
          </a:xfrm>
          <a:prstGeom prst="rect">
            <a:avLst/>
          </a:prstGeom>
          <a:noFill/>
          <a:ln w="9525">
            <a:noFill/>
          </a:ln>
        </p:spPr>
        <p:txBody>
          <a:bodyPr>
            <a:spAutoFit/>
          </a:bodyPr>
          <a:lstStyle/>
          <a:p>
            <a:pPr indent="0"/>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从激素相互作用的角度分析</a:t>
            </a: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高浓度生长素抑制植物生长的原因是</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2800" b="1" u="sng">
                <a:solidFill>
                  <a:srgbClr val="FF0000"/>
                </a:solidFill>
                <a:uFill>
                  <a:solidFill>
                    <a:srgbClr val="000000"/>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2800" b="1" u="sng">
              <a:solidFill>
                <a:srgbClr val="FF0000"/>
              </a:solidFill>
              <a:uFill>
                <a:solidFill>
                  <a:srgbClr val="000000"/>
                </a:solidFill>
              </a:u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custDataLst>
              <p:tags r:id="rId5"/>
            </p:custDataLst>
          </p:nvPr>
        </p:nvSpPr>
        <p:spPr>
          <a:xfrm>
            <a:off x="75727" y="3853736"/>
            <a:ext cx="5929802" cy="1383665"/>
          </a:xfrm>
          <a:prstGeom prst="rect">
            <a:avLst/>
          </a:prstGeom>
          <a:noFill/>
          <a:ln w="38100">
            <a:solidFill>
              <a:srgbClr val="FF0000"/>
            </a:solidFill>
          </a:ln>
        </p:spPr>
        <p:txBody>
          <a:bodyPr wrap="square">
            <a:spAutoFit/>
          </a:bodyPr>
          <a:lstStyle/>
          <a:p>
            <a:pPr indent="0"/>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生长素浓度高时会促进乙烯的合成</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而乙烯能够抑制植物的生长</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故高浓度生长素抑制植物生长。</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65" name="Text Box 50"/>
          <p:cNvSpPr txBox="1"/>
          <p:nvPr>
            <p:custDataLst>
              <p:tags r:id="rId6"/>
            </p:custDataLst>
          </p:nvPr>
        </p:nvSpPr>
        <p:spPr>
          <a:xfrm>
            <a:off x="2716" y="1070412"/>
            <a:ext cx="7263690"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wrap="square" anchor="t">
            <a:spAutoFit/>
          </a:bodyPr>
          <a:lstStyle/>
          <a:p>
            <a:pPr>
              <a:spcBef>
                <a:spcPct val="50000"/>
              </a:spcBef>
            </a:pPr>
            <a:r>
              <a:rPr lang="zh-CN" altLang="en-US" sz="2800" b="1">
                <a:solidFill>
                  <a:srgbClr val="2007DD"/>
                </a:solidFill>
                <a:latin typeface="微软雅黑" panose="020B0503020204020204" pitchFamily="34" charset="-122"/>
                <a:ea typeface="微软雅黑" panose="020B0503020204020204" pitchFamily="34" charset="-122"/>
              </a:rPr>
              <a:t>（</a:t>
            </a:r>
            <a:r>
              <a:rPr lang="en-US" altLang="zh-CN" sz="2800" b="1">
                <a:solidFill>
                  <a:srgbClr val="2007DD"/>
                </a:solidFill>
                <a:latin typeface="微软雅黑" panose="020B0503020204020204" pitchFamily="34" charset="-122"/>
                <a:ea typeface="微软雅黑" panose="020B0503020204020204" pitchFamily="34" charset="-122"/>
              </a:rPr>
              <a:t>2</a:t>
            </a:r>
            <a:r>
              <a:rPr lang="zh-CN" altLang="en-US" sz="2800" b="1">
                <a:solidFill>
                  <a:srgbClr val="2007DD"/>
                </a:solidFill>
                <a:latin typeface="微软雅黑" panose="020B0503020204020204" pitchFamily="34" charset="-122"/>
                <a:ea typeface="微软雅黑" panose="020B0503020204020204" pitchFamily="34" charset="-122"/>
              </a:rPr>
              <a:t>）分析</a:t>
            </a:r>
            <a:r>
              <a:rPr lang="en-US" altLang="zh-CN" sz="2800" b="1">
                <a:solidFill>
                  <a:srgbClr val="2007DD"/>
                </a:solidFill>
                <a:latin typeface="微软雅黑" panose="020B0503020204020204" pitchFamily="34" charset="-122"/>
                <a:ea typeface="微软雅黑" panose="020B0503020204020204" pitchFamily="34" charset="-122"/>
              </a:rPr>
              <a:t>2.</a:t>
            </a:r>
            <a:r>
              <a:rPr lang="zh-CN" altLang="en-US" sz="2800" b="1">
                <a:solidFill>
                  <a:srgbClr val="2007DD"/>
                </a:solidFill>
                <a:latin typeface="微软雅黑" panose="020B0503020204020204" pitchFamily="34" charset="-122"/>
                <a:ea typeface="微软雅黑" panose="020B0503020204020204" pitchFamily="34" charset="-122"/>
              </a:rPr>
              <a:t>乙烯和生长素两种激素的作用</a:t>
            </a:r>
            <a:endParaRPr lang="zh-CN" altLang="en-US" sz="2800" b="1">
              <a:solidFill>
                <a:srgbClr val="2007DD"/>
              </a:solidFill>
              <a:latin typeface="微软雅黑" panose="020B0503020204020204" pitchFamily="34" charset="-122"/>
              <a:ea typeface="微软雅黑" panose="020B0503020204020204" pitchFamily="34" charset="-122"/>
            </a:endParaRPr>
          </a:p>
        </p:txBody>
      </p:sp>
      <p:sp>
        <p:nvSpPr>
          <p:cNvPr id="6146" name="Text Box 50"/>
          <p:cNvSpPr txBox="1"/>
          <p:nvPr>
            <p:custDataLst>
              <p:tags r:id="rId7"/>
            </p:custDataLst>
          </p:nvPr>
        </p:nvSpPr>
        <p:spPr>
          <a:xfrm>
            <a:off x="2081" y="548538"/>
            <a:ext cx="5202227" cy="521970"/>
          </a:xfrm>
          <a:prstGeom prst="rect">
            <a:avLst/>
          </a:prstGeom>
          <a:solidFill>
            <a:srgbClr val="FFC000"/>
          </a:solidFill>
          <a:ln w="9525">
            <a:noFill/>
          </a:ln>
        </p:spPr>
        <p:txBody>
          <a:bodyPr wrap="square" anchor="t">
            <a:spAutoFit/>
          </a:bodyPr>
          <a:lstStyle/>
          <a:p>
            <a:pPr>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不同植物激素之间的关系</a:t>
            </a:r>
            <a:endParaRPr lang="zh-CN" altLang="en-US" sz="2800" b="1">
              <a:latin typeface="微软雅黑" panose="020B0503020204020204" pitchFamily="34" charset="-122"/>
              <a:ea typeface="微软雅黑" panose="020B0503020204020204" pitchFamily="34" charset="-122"/>
            </a:endParaRPr>
          </a:p>
        </p:txBody>
      </p:sp>
      <p:sp>
        <p:nvSpPr>
          <p:cNvPr id="4" name="文本框 3"/>
          <p:cNvSpPr txBox="1"/>
          <p:nvPr>
            <p:custDataLst>
              <p:tags r:id="rId8"/>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911350" y="1936750"/>
            <a:ext cx="971042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custDataLst>
              <p:tags r:id="rId3"/>
            </p:custDataLst>
          </p:nvPr>
        </p:nvSpPr>
        <p:spPr>
          <a:xfrm>
            <a:off x="1349617" y="117377"/>
            <a:ext cx="9494671" cy="737235"/>
          </a:xfrm>
          <a:prstGeom prst="rect">
            <a:avLst/>
          </a:prstGeom>
        </p:spPr>
        <p:txBody>
          <a:bodyPr wrap="square">
            <a:spAutoFit/>
          </a:bodyPr>
          <a:lstStyle/>
          <a:p>
            <a:pPr algn="ctr" defTabSz="1219200">
              <a:lnSpc>
                <a:spcPct val="150000"/>
              </a:lnSpc>
              <a:tabLst>
                <a:tab pos="2249805" algn="l"/>
              </a:tabLst>
            </a:pPr>
            <a:r>
              <a:rPr lang="zh-CN" altLang="zh-CN" sz="2800" b="1" kern="100">
                <a:solidFill>
                  <a:prstClr val="white"/>
                </a:solidFill>
                <a:latin typeface="Times New Roman" panose="02020603050405020304" pitchFamily="18" charset="0"/>
                <a:ea typeface="方正中等线简体" panose="03000509000000000000" pitchFamily="65" charset="-122"/>
                <a:cs typeface="Times New Roman" panose="02020603050405020304" pitchFamily="18" charset="0"/>
              </a:rPr>
              <a:t>植物生长与多种植物激素之间的关系</a:t>
            </a:r>
            <a:endParaRPr lang="zh-CN" altLang="zh-CN" sz="2800" b="1" kern="100">
              <a:solidFill>
                <a:prstClr val="white"/>
              </a:solidFill>
              <a:latin typeface="Times New Roman" panose="02020603050405020304" pitchFamily="18" charset="0"/>
              <a:ea typeface="方正中等线简体" panose="03000509000000000000" pitchFamily="65" charset="-122"/>
              <a:cs typeface="Times New Roman" panose="02020603050405020304" pitchFamily="18" charset="0"/>
            </a:endParaRPr>
          </a:p>
        </p:txBody>
      </p:sp>
      <p:sp>
        <p:nvSpPr>
          <p:cNvPr id="11265" name="Text Box 50"/>
          <p:cNvSpPr txBox="1"/>
          <p:nvPr>
            <p:custDataLst>
              <p:tags r:id="rId4"/>
            </p:custDataLst>
          </p:nvPr>
        </p:nvSpPr>
        <p:spPr>
          <a:xfrm>
            <a:off x="2081" y="1071682"/>
            <a:ext cx="7263690"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wrap="square" anchor="t">
            <a:spAutoFit/>
          </a:bodyPr>
          <a:lstStyle/>
          <a:p>
            <a:pPr>
              <a:spcBef>
                <a:spcPct val="50000"/>
              </a:spcBef>
            </a:pPr>
            <a:r>
              <a:rPr lang="zh-CN" altLang="en-US" sz="2800" b="1">
                <a:solidFill>
                  <a:srgbClr val="2007DD"/>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solidFill>
                  <a:srgbClr val="2007DD"/>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solidFill>
                  <a:srgbClr val="2007DD"/>
                </a:solidFill>
                <a:latin typeface="微软雅黑" panose="020B0503020204020204" pitchFamily="34" charset="-122"/>
                <a:ea typeface="微软雅黑" panose="020B0503020204020204" pitchFamily="34" charset="-122"/>
                <a:cs typeface="微软雅黑" panose="020B0503020204020204" pitchFamily="34" charset="-122"/>
              </a:rPr>
              <a:t>）分析</a:t>
            </a:r>
            <a:r>
              <a:rPr lang="en-US" altLang="zh-CN" sz="2800" b="1">
                <a:solidFill>
                  <a:srgbClr val="2007DD"/>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solidFill>
                  <a:srgbClr val="2007DD"/>
                </a:solidFill>
                <a:latin typeface="微软雅黑" panose="020B0503020204020204" pitchFamily="34" charset="-122"/>
                <a:ea typeface="微软雅黑" panose="020B0503020204020204" pitchFamily="34" charset="-122"/>
                <a:cs typeface="微软雅黑" panose="020B0503020204020204" pitchFamily="34" charset="-122"/>
                <a:sym typeface="+mn-ea"/>
              </a:rPr>
              <a:t>生长素和细胞分裂素之间的关系</a:t>
            </a:r>
            <a:endParaRPr lang="zh-CN" altLang="zh-CN" sz="2800" b="1" kern="100">
              <a:solidFill>
                <a:srgbClr val="2007DD"/>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146" name="Text Box 50"/>
          <p:cNvSpPr txBox="1"/>
          <p:nvPr>
            <p:custDataLst>
              <p:tags r:id="rId5"/>
            </p:custDataLst>
          </p:nvPr>
        </p:nvSpPr>
        <p:spPr>
          <a:xfrm>
            <a:off x="2081" y="548538"/>
            <a:ext cx="5202227" cy="521970"/>
          </a:xfrm>
          <a:prstGeom prst="rect">
            <a:avLst/>
          </a:prstGeom>
          <a:solidFill>
            <a:srgbClr val="FFC000"/>
          </a:solidFill>
          <a:ln w="9525">
            <a:noFill/>
          </a:ln>
        </p:spPr>
        <p:txBody>
          <a:bodyPr wrap="square" anchor="t">
            <a:spAutoFit/>
          </a:bodyPr>
          <a:lstStyle/>
          <a:p>
            <a:pPr>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不同植物激素之间的关系</a:t>
            </a:r>
            <a:endParaRPr lang="zh-CN" altLang="en-US" sz="2800" b="1">
              <a:latin typeface="微软雅黑" panose="020B0503020204020204" pitchFamily="34" charset="-122"/>
              <a:ea typeface="微软雅黑" panose="020B0503020204020204" pitchFamily="34" charset="-122"/>
            </a:endParaRPr>
          </a:p>
        </p:txBody>
      </p:sp>
      <p:sp>
        <p:nvSpPr>
          <p:cNvPr id="4" name="文本框 3"/>
          <p:cNvSpPr txBox="1"/>
          <p:nvPr>
            <p:custDataLst>
              <p:tags r:id="rId6"/>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416685" y="2276475"/>
            <a:ext cx="10465435" cy="171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custDataLst>
              <p:tags r:id="rId3"/>
            </p:custDataLst>
          </p:nvPr>
        </p:nvSpPr>
        <p:spPr>
          <a:xfrm>
            <a:off x="1349617" y="117377"/>
            <a:ext cx="9494671" cy="737235"/>
          </a:xfrm>
          <a:prstGeom prst="rect">
            <a:avLst/>
          </a:prstGeom>
        </p:spPr>
        <p:txBody>
          <a:bodyPr wrap="square">
            <a:spAutoFit/>
          </a:bodyPr>
          <a:lstStyle/>
          <a:p>
            <a:pPr algn="ctr" defTabSz="1219200">
              <a:lnSpc>
                <a:spcPct val="150000"/>
              </a:lnSpc>
              <a:tabLst>
                <a:tab pos="2249805" algn="l"/>
              </a:tabLst>
            </a:pPr>
            <a:r>
              <a:rPr lang="zh-CN" altLang="zh-CN" sz="2800" b="1" kern="100">
                <a:solidFill>
                  <a:prstClr val="white"/>
                </a:solidFill>
                <a:latin typeface="Times New Roman" panose="02020603050405020304" pitchFamily="18" charset="0"/>
                <a:ea typeface="方正中等线简体" panose="03000509000000000000" pitchFamily="65" charset="-122"/>
                <a:cs typeface="Times New Roman" panose="02020603050405020304" pitchFamily="18" charset="0"/>
              </a:rPr>
              <a:t>植物生长与多种植物激素之间的关系</a:t>
            </a:r>
            <a:endParaRPr lang="zh-CN" altLang="zh-CN" sz="2800" b="1" kern="100">
              <a:solidFill>
                <a:prstClr val="white"/>
              </a:solidFill>
              <a:latin typeface="Times New Roman" panose="02020603050405020304" pitchFamily="18" charset="0"/>
              <a:ea typeface="方正中等线简体" panose="03000509000000000000" pitchFamily="65" charset="-122"/>
              <a:cs typeface="Times New Roman" panose="02020603050405020304" pitchFamily="18" charset="0"/>
            </a:endParaRPr>
          </a:p>
        </p:txBody>
      </p:sp>
      <p:sp>
        <p:nvSpPr>
          <p:cNvPr id="11265" name="Text Box 50"/>
          <p:cNvSpPr txBox="1"/>
          <p:nvPr>
            <p:custDataLst>
              <p:tags r:id="rId4"/>
            </p:custDataLst>
          </p:nvPr>
        </p:nvSpPr>
        <p:spPr>
          <a:xfrm>
            <a:off x="2081" y="1071682"/>
            <a:ext cx="8157604"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wrap="square" anchor="t">
            <a:spAutoFit/>
          </a:bodyPr>
          <a:lstStyle/>
          <a:p>
            <a:pPr>
              <a:spcBef>
                <a:spcPct val="50000"/>
              </a:spcBef>
            </a:pPr>
            <a:r>
              <a:rPr lang="zh-CN" altLang="en-US" sz="2800" b="1">
                <a:solidFill>
                  <a:srgbClr val="2007DD"/>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solidFill>
                  <a:srgbClr val="2007DD"/>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b="1">
                <a:solidFill>
                  <a:srgbClr val="2007DD"/>
                </a:solidFill>
                <a:latin typeface="微软雅黑" panose="020B0503020204020204" pitchFamily="34" charset="-122"/>
                <a:ea typeface="微软雅黑" panose="020B0503020204020204" pitchFamily="34" charset="-122"/>
                <a:cs typeface="微软雅黑" panose="020B0503020204020204" pitchFamily="34" charset="-122"/>
              </a:rPr>
              <a:t>）分析</a:t>
            </a:r>
            <a:r>
              <a:rPr lang="en-US" altLang="zh-CN" sz="2800" b="1">
                <a:solidFill>
                  <a:srgbClr val="2007DD"/>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2800" b="1" kern="100">
                <a:solidFill>
                  <a:srgbClr val="2007DD"/>
                </a:solidFill>
                <a:latin typeface="微软雅黑" panose="020B0503020204020204" pitchFamily="34" charset="-122"/>
                <a:ea typeface="微软雅黑" panose="020B0503020204020204" pitchFamily="34" charset="-122"/>
                <a:cs typeface="微软雅黑" panose="020B0503020204020204" pitchFamily="34" charset="-122"/>
                <a:sym typeface="+mn-ea"/>
              </a:rPr>
              <a:t>脱落酸和赤霉素对种子萌发的影响</a:t>
            </a:r>
            <a:endParaRPr lang="zh-CN" altLang="zh-CN" sz="2800" b="1" kern="100">
              <a:solidFill>
                <a:srgbClr val="2007DD"/>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Text Box 50"/>
          <p:cNvSpPr txBox="1"/>
          <p:nvPr>
            <p:custDataLst>
              <p:tags r:id="rId5"/>
            </p:custDataLst>
          </p:nvPr>
        </p:nvSpPr>
        <p:spPr>
          <a:xfrm>
            <a:off x="2081" y="548538"/>
            <a:ext cx="5202227" cy="521970"/>
          </a:xfrm>
          <a:prstGeom prst="rect">
            <a:avLst/>
          </a:prstGeom>
          <a:solidFill>
            <a:srgbClr val="FFC000"/>
          </a:solidFill>
          <a:ln w="9525">
            <a:noFill/>
          </a:ln>
        </p:spPr>
        <p:txBody>
          <a:bodyPr wrap="square" anchor="t">
            <a:spAutoFit/>
          </a:bodyPr>
          <a:lstStyle/>
          <a:p>
            <a:pPr>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不同植物激素之间的关系</a:t>
            </a:r>
            <a:endParaRPr lang="zh-CN" altLang="en-US" sz="2800" b="1">
              <a:latin typeface="微软雅黑" panose="020B0503020204020204" pitchFamily="34" charset="-122"/>
              <a:ea typeface="微软雅黑" panose="020B0503020204020204" pitchFamily="34" charset="-122"/>
            </a:endParaRPr>
          </a:p>
        </p:txBody>
      </p:sp>
      <p:sp>
        <p:nvSpPr>
          <p:cNvPr id="4" name="文本框 3"/>
          <p:cNvSpPr txBox="1"/>
          <p:nvPr>
            <p:custDataLst>
              <p:tags r:id="rId6"/>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882698" y="1103532"/>
            <a:ext cx="10426922" cy="691515"/>
          </a:xfrm>
          <a:prstGeom prst="rect">
            <a:avLst/>
          </a:prstGeom>
        </p:spPr>
        <p:txBody>
          <a:bodyPr wrap="square">
            <a:spAutoFit/>
          </a:bodyPr>
          <a:lstStyle/>
          <a:p>
            <a:pPr algn="just">
              <a:lnSpc>
                <a:spcPct val="150000"/>
              </a:lnSpc>
            </a:pPr>
            <a:endParaRPr lang="zh-CN" altLang="zh-CN" sz="2600" kern="100">
              <a:solidFill>
                <a:prstClr val="black"/>
              </a:solidFill>
              <a:latin typeface="宋体" panose="02010600030101010101" pitchFamily="2" charset="-122"/>
              <a:ea typeface="宋体" panose="02010600030101010101" pitchFamily="2" charset="-122"/>
              <a:cs typeface="Courier New" panose="02070309020205020404" pitchFamily="49" charset="0"/>
            </a:endParaRPr>
          </a:p>
        </p:txBody>
      </p:sp>
      <p:pic>
        <p:nvPicPr>
          <p:cNvPr id="7170" name="Picture 2"/>
          <p:cNvPicPr>
            <a:picLocks noChangeAspect="1" noChangeArrowheads="1"/>
          </p:cNvPicPr>
          <p:nvPr>
            <p:custDataLst>
              <p:tags r:id="rId2"/>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330"/>
          <a:stretch>
            <a:fillRect/>
          </a:stretch>
        </p:blipFill>
        <p:spPr bwMode="auto">
          <a:xfrm>
            <a:off x="1813560" y="1330325"/>
            <a:ext cx="8300720" cy="4636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custDataLst>
              <p:tags r:id="rId4"/>
            </p:custDataLst>
          </p:nvPr>
        </p:nvSpPr>
        <p:spPr>
          <a:xfrm>
            <a:off x="1349617" y="117377"/>
            <a:ext cx="9494671" cy="737235"/>
          </a:xfrm>
          <a:prstGeom prst="rect">
            <a:avLst/>
          </a:prstGeom>
        </p:spPr>
        <p:txBody>
          <a:bodyPr wrap="square">
            <a:spAutoFit/>
          </a:bodyPr>
          <a:lstStyle/>
          <a:p>
            <a:pPr algn="ctr" defTabSz="1219200">
              <a:lnSpc>
                <a:spcPct val="150000"/>
              </a:lnSpc>
              <a:tabLst>
                <a:tab pos="2249805" algn="l"/>
              </a:tabLst>
            </a:pPr>
            <a:r>
              <a:rPr lang="zh-CN" altLang="zh-CN" sz="2800" b="1" kern="100">
                <a:solidFill>
                  <a:prstClr val="white"/>
                </a:solidFill>
                <a:latin typeface="Times New Roman" panose="02020603050405020304" pitchFamily="18" charset="0"/>
                <a:ea typeface="方正中等线简体" panose="03000509000000000000" pitchFamily="65" charset="-122"/>
                <a:cs typeface="Times New Roman" panose="02020603050405020304" pitchFamily="18" charset="0"/>
              </a:rPr>
              <a:t>明确植物激素的相互作用</a:t>
            </a:r>
            <a:endParaRPr lang="zh-CN" altLang="zh-CN" sz="2800" b="1" kern="100">
              <a:solidFill>
                <a:prstClr val="white"/>
              </a:solidFill>
              <a:latin typeface="Times New Roman" panose="02020603050405020304" pitchFamily="18" charset="0"/>
              <a:ea typeface="方正中等线简体" panose="03000509000000000000" pitchFamily="65" charset="-122"/>
              <a:cs typeface="Times New Roman" panose="02020603050405020304" pitchFamily="18" charset="0"/>
            </a:endParaRPr>
          </a:p>
        </p:txBody>
      </p:sp>
      <p:sp>
        <p:nvSpPr>
          <p:cNvPr id="2" name="Text Box 50"/>
          <p:cNvSpPr txBox="1"/>
          <p:nvPr>
            <p:custDataLst>
              <p:tags r:id="rId5"/>
            </p:custDataLst>
          </p:nvPr>
        </p:nvSpPr>
        <p:spPr>
          <a:xfrm>
            <a:off x="2081" y="548538"/>
            <a:ext cx="5202227" cy="521970"/>
          </a:xfrm>
          <a:prstGeom prst="rect">
            <a:avLst/>
          </a:prstGeom>
          <a:solidFill>
            <a:srgbClr val="FFC000"/>
          </a:solidFill>
          <a:ln w="9525">
            <a:noFill/>
          </a:ln>
        </p:spPr>
        <p:txBody>
          <a:bodyPr wrap="square" anchor="t">
            <a:spAutoFit/>
          </a:bodyPr>
          <a:lstStyle/>
          <a:p>
            <a:pPr>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不同植物激素之间的关系</a:t>
            </a:r>
            <a:endParaRPr lang="zh-CN" altLang="en-US" sz="2800" b="1">
              <a:latin typeface="微软雅黑" panose="020B0503020204020204" pitchFamily="34" charset="-122"/>
              <a:ea typeface="微软雅黑" panose="020B0503020204020204" pitchFamily="34" charset="-122"/>
            </a:endParaRPr>
          </a:p>
        </p:txBody>
      </p:sp>
      <p:sp>
        <p:nvSpPr>
          <p:cNvPr id="4" name="文本框 3"/>
          <p:cNvSpPr txBox="1"/>
          <p:nvPr>
            <p:custDataLst>
              <p:tags r:id="rId6"/>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11265" name="Text Box 50"/>
          <p:cNvSpPr txBox="1"/>
          <p:nvPr>
            <p:custDataLst>
              <p:tags r:id="rId7"/>
            </p:custDataLst>
          </p:nvPr>
        </p:nvSpPr>
        <p:spPr>
          <a:xfrm>
            <a:off x="336664" y="1053270"/>
            <a:ext cx="1823382"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wrap="square" anchor="t">
            <a:spAutoFit/>
          </a:bodyPr>
          <a:lstStyle/>
          <a:p>
            <a:pPr>
              <a:spcBef>
                <a:spcPct val="50000"/>
              </a:spcBef>
            </a:pP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总结</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256"/>
          <a:stretch>
            <a:fillRect/>
          </a:stretch>
        </p:blipFill>
        <p:spPr bwMode="auto">
          <a:xfrm>
            <a:off x="1825625" y="1916430"/>
            <a:ext cx="8702675" cy="384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custDataLst>
              <p:tags r:id="rId3"/>
            </p:custDataLst>
          </p:nvPr>
        </p:nvSpPr>
        <p:spPr>
          <a:xfrm>
            <a:off x="1349617" y="117377"/>
            <a:ext cx="9494671" cy="737235"/>
          </a:xfrm>
          <a:prstGeom prst="rect">
            <a:avLst/>
          </a:prstGeom>
        </p:spPr>
        <p:txBody>
          <a:bodyPr wrap="square">
            <a:spAutoFit/>
          </a:bodyPr>
          <a:lstStyle/>
          <a:p>
            <a:pPr algn="ctr" defTabSz="1219200">
              <a:lnSpc>
                <a:spcPct val="150000"/>
              </a:lnSpc>
              <a:tabLst>
                <a:tab pos="2249805" algn="l"/>
              </a:tabLst>
            </a:pPr>
            <a:r>
              <a:rPr lang="zh-CN" altLang="zh-CN" sz="2800" b="1" kern="100">
                <a:solidFill>
                  <a:prstClr val="white"/>
                </a:solidFill>
                <a:latin typeface="Times New Roman" panose="02020603050405020304" pitchFamily="18" charset="0"/>
                <a:ea typeface="方正中等线简体" panose="03000509000000000000" pitchFamily="65" charset="-122"/>
                <a:cs typeface="Times New Roman" panose="02020603050405020304" pitchFamily="18" charset="0"/>
              </a:rPr>
              <a:t>明确植物激素的相互作用</a:t>
            </a:r>
            <a:endParaRPr lang="zh-CN" altLang="zh-CN" sz="2800" b="1" kern="100">
              <a:solidFill>
                <a:prstClr val="white"/>
              </a:solidFill>
              <a:latin typeface="Times New Roman" panose="02020603050405020304" pitchFamily="18" charset="0"/>
              <a:ea typeface="方正中等线简体" panose="03000509000000000000" pitchFamily="65" charset="-122"/>
              <a:cs typeface="Times New Roman" panose="02020603050405020304" pitchFamily="18" charset="0"/>
            </a:endParaRPr>
          </a:p>
        </p:txBody>
      </p:sp>
      <p:sp>
        <p:nvSpPr>
          <p:cNvPr id="2" name="Text Box 50"/>
          <p:cNvSpPr txBox="1"/>
          <p:nvPr>
            <p:custDataLst>
              <p:tags r:id="rId4"/>
            </p:custDataLst>
          </p:nvPr>
        </p:nvSpPr>
        <p:spPr>
          <a:xfrm>
            <a:off x="2081" y="548538"/>
            <a:ext cx="5202227" cy="521970"/>
          </a:xfrm>
          <a:prstGeom prst="rect">
            <a:avLst/>
          </a:prstGeom>
          <a:solidFill>
            <a:srgbClr val="FFC000"/>
          </a:solidFill>
          <a:ln w="9525">
            <a:noFill/>
          </a:ln>
        </p:spPr>
        <p:txBody>
          <a:bodyPr wrap="square" anchor="t">
            <a:spAutoFit/>
          </a:bodyPr>
          <a:lstStyle/>
          <a:p>
            <a:pPr>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不同植物激素之间的关系</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custDataLst>
              <p:tags r:id="rId5"/>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11265" name="Text Box 50"/>
          <p:cNvSpPr txBox="1"/>
          <p:nvPr>
            <p:custDataLst>
              <p:tags r:id="rId6"/>
            </p:custDataLst>
          </p:nvPr>
        </p:nvSpPr>
        <p:spPr>
          <a:xfrm>
            <a:off x="336664" y="1053270"/>
            <a:ext cx="1823382"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wrap="square" anchor="t">
            <a:spAutoFit/>
          </a:bodyPr>
          <a:lstStyle/>
          <a:p>
            <a:pPr>
              <a:spcBef>
                <a:spcPct val="50000"/>
              </a:spcBef>
            </a:pP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总结</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336615" y="3428693"/>
            <a:ext cx="11409887" cy="310769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在植物的生长发育和适应环境变化的过程中</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____________________</a:t>
            </a:r>
            <a:endPar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各种植物激素并不是孤立地起作用，</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而是</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共同</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调控植物的生长发育和对环境的适应。</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决定器官生长、发育的，往往</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不是</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，而是</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a:t>
            </a:r>
            <a:endPar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spc="-100">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在植物生长发育过程中，不同种激素的调节还往往表现</a:t>
            </a:r>
            <a:r>
              <a:rPr lang="zh-CN" altLang="zh-CN" sz="2800" b="1" kern="100" spc="-100" smtClean="0">
                <a:latin typeface="微软雅黑" panose="020B0503020204020204" pitchFamily="34" charset="-122"/>
                <a:ea typeface="微软雅黑" panose="020B0503020204020204" pitchFamily="34" charset="-122"/>
                <a:cs typeface="微软雅黑" panose="020B0503020204020204" pitchFamily="34" charset="-122"/>
              </a:rPr>
              <a:t>出</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05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custDataLst>
              <p:tags r:id="rId2"/>
            </p:custDataLst>
          </p:nvPr>
        </p:nvSpPr>
        <p:spPr>
          <a:xfrm>
            <a:off x="7968158" y="3439094"/>
            <a:ext cx="37388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各种激素的含量会发生</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custDataLst>
              <p:tags r:id="rId3"/>
            </p:custDataLst>
          </p:nvPr>
        </p:nvSpPr>
        <p:spPr>
          <a:xfrm>
            <a:off x="372168" y="3861028"/>
            <a:ext cx="8940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变化</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custDataLst>
              <p:tags r:id="rId4"/>
            </p:custDataLst>
          </p:nvPr>
        </p:nvSpPr>
        <p:spPr>
          <a:xfrm>
            <a:off x="7319815" y="4220892"/>
            <a:ext cx="16052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多种激素</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custDataLst>
              <p:tags r:id="rId5"/>
            </p:custDataLst>
          </p:nvPr>
        </p:nvSpPr>
        <p:spPr>
          <a:xfrm>
            <a:off x="6239895" y="5066849"/>
            <a:ext cx="33832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某种激素的绝对含量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custDataLst>
              <p:tags r:id="rId6"/>
            </p:custDataLst>
          </p:nvPr>
        </p:nvSpPr>
        <p:spPr>
          <a:xfrm>
            <a:off x="10559322" y="5084622"/>
            <a:ext cx="12496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不同激</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custDataLst>
              <p:tags r:id="rId7"/>
            </p:custDataLst>
          </p:nvPr>
        </p:nvSpPr>
        <p:spPr>
          <a:xfrm>
            <a:off x="372168" y="5589143"/>
            <a:ext cx="23164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素的相对含量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custDataLst>
              <p:tags r:id="rId8"/>
            </p:custDataLst>
          </p:nvPr>
        </p:nvSpPr>
        <p:spPr>
          <a:xfrm>
            <a:off x="9479575" y="5949028"/>
            <a:ext cx="23164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一定的顺序性</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 Box 50"/>
          <p:cNvSpPr txBox="1"/>
          <p:nvPr>
            <p:custDataLst>
              <p:tags r:id="rId9"/>
            </p:custDataLst>
          </p:nvPr>
        </p:nvSpPr>
        <p:spPr>
          <a:xfrm>
            <a:off x="2081" y="548538"/>
            <a:ext cx="5202227" cy="521970"/>
          </a:xfrm>
          <a:prstGeom prst="rect">
            <a:avLst/>
          </a:prstGeom>
          <a:solidFill>
            <a:srgbClr val="FFC000"/>
          </a:solidFill>
          <a:ln w="9525">
            <a:noFill/>
          </a:ln>
        </p:spPr>
        <p:txBody>
          <a:bodyPr wrap="square" anchor="t">
            <a:spAutoFit/>
          </a:bodyPr>
          <a:lstStyle/>
          <a:p>
            <a:pPr>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不同植物激素之间的关系</a:t>
            </a:r>
            <a:endParaRPr lang="zh-CN" altLang="en-US" sz="2800" b="1">
              <a:latin typeface="微软雅黑" panose="020B0503020204020204" pitchFamily="34" charset="-122"/>
              <a:ea typeface="微软雅黑" panose="020B0503020204020204" pitchFamily="34" charset="-122"/>
            </a:endParaRPr>
          </a:p>
        </p:txBody>
      </p:sp>
      <p:sp>
        <p:nvSpPr>
          <p:cNvPr id="11" name="文本框 10"/>
          <p:cNvSpPr txBox="1"/>
          <p:nvPr>
            <p:custDataLst>
              <p:tags r:id="rId10"/>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11265" name="Text Box 50"/>
          <p:cNvSpPr txBox="1"/>
          <p:nvPr>
            <p:custDataLst>
              <p:tags r:id="rId11"/>
            </p:custDataLst>
          </p:nvPr>
        </p:nvSpPr>
        <p:spPr>
          <a:xfrm>
            <a:off x="336664" y="1053270"/>
            <a:ext cx="1823382"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wrap="square" anchor="t">
            <a:spAutoFit/>
          </a:bodyPr>
          <a:lstStyle/>
          <a:p>
            <a:pPr>
              <a:spcBef>
                <a:spcPct val="50000"/>
              </a:spcBef>
            </a:pP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总结</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363" name="图片 -2147482530"/>
          <p:cNvPicPr>
            <a:picLocks noChangeAspect="1"/>
          </p:cNvPicPr>
          <p:nvPr>
            <p:custDataLst>
              <p:tags r:id="rId12"/>
            </p:custDataLst>
          </p:nvPr>
        </p:nvPicPr>
        <p:blipFill>
          <a:blip r:embed="rId13" r:link="rId14"/>
          <a:stretch>
            <a:fillRect/>
          </a:stretch>
        </p:blipFill>
        <p:spPr>
          <a:xfrm>
            <a:off x="1704201" y="1053270"/>
            <a:ext cx="7455424" cy="2447472"/>
          </a:xfrm>
          <a:prstGeom prst="rect">
            <a:avLst/>
          </a:prstGeom>
          <a:noFill/>
          <a:ln w="9525">
            <a:noFill/>
          </a:ln>
        </p:spPr>
      </p:pic>
      <p:sp>
        <p:nvSpPr>
          <p:cNvPr id="15361" name="文本框 99"/>
          <p:cNvSpPr txBox="1"/>
          <p:nvPr>
            <p:custDataLst>
              <p:tags r:id="rId15"/>
            </p:custDataLst>
          </p:nvPr>
        </p:nvSpPr>
        <p:spPr>
          <a:xfrm>
            <a:off x="8975509" y="1070412"/>
            <a:ext cx="3063308" cy="1383665"/>
          </a:xfrm>
          <a:prstGeom prst="rect">
            <a:avLst/>
          </a:prstGeom>
          <a:noFill/>
          <a:ln w="9525">
            <a:noFill/>
          </a:ln>
        </p:spPr>
        <p:txBody>
          <a:bodyPr wrap="square" anchor="t">
            <a:spAutoFit/>
          </a:bodyPr>
          <a:lstStyle/>
          <a:p>
            <a:pPr indent="266700"/>
            <a:r>
              <a:rPr lang="zh-CN" altLang="en-US" sz="2800" b="1">
                <a:latin typeface="楷体" panose="02010609060101010101" pitchFamily="49" charset="-122"/>
                <a:ea typeface="楷体" panose="02010609060101010101" pitchFamily="49" charset="-122"/>
                <a:cs typeface="楷体" panose="02010609060101010101" pitchFamily="49" charset="-122"/>
              </a:rPr>
              <a:t>植物生理学家研究了某种</a:t>
            </a:r>
            <a:r>
              <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rPr>
              <a:t>果实成熟</a:t>
            </a:r>
            <a:r>
              <a:rPr lang="zh-CN" altLang="en-US" sz="2800" b="1">
                <a:latin typeface="楷体" panose="02010609060101010101" pitchFamily="49" charset="-122"/>
                <a:ea typeface="楷体" panose="02010609060101010101" pitchFamily="49" charset="-122"/>
                <a:cs typeface="楷体" panose="02010609060101010101" pitchFamily="49" charset="-122"/>
              </a:rPr>
              <a:t>过程中的激素变化</a:t>
            </a:r>
            <a:endParaRPr lang="zh-CN" altLang="en-US" sz="28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graphicFrame>
        <p:nvGraphicFramePr>
          <p:cNvPr id="4" name="表格 3"/>
          <p:cNvGraphicFramePr>
            <a:graphicFrameLocks noGrp="1"/>
          </p:cNvGraphicFramePr>
          <p:nvPr>
            <p:custDataLst>
              <p:tags r:id="rId2"/>
            </p:custDataLst>
          </p:nvPr>
        </p:nvGraphicFramePr>
        <p:xfrm>
          <a:off x="1001230" y="1144393"/>
          <a:ext cx="10189845" cy="5435600"/>
        </p:xfrm>
        <a:graphic>
          <a:graphicData uri="http://schemas.openxmlformats.org/drawingml/2006/table">
            <a:tbl>
              <a:tblPr firstRow="1" bandRow="1">
                <a:tableStyleId>{5C22544A-7EE6-4342-B048-85BDC9FD1C3A}</a:tableStyleId>
              </a:tblPr>
              <a:tblGrid>
                <a:gridCol w="1866265"/>
                <a:gridCol w="2289175"/>
                <a:gridCol w="6034405"/>
              </a:tblGrid>
              <a:tr h="566420">
                <a:tc>
                  <a:txBody>
                    <a:bodyPr wrap="square"/>
                    <a:lstStyle/>
                    <a:p>
                      <a:pPr algn="ctr">
                        <a:lnSpc>
                          <a:spcPct val="130000"/>
                        </a:lnSpc>
                        <a:buNone/>
                      </a:pPr>
                      <a:r>
                        <a:rPr lang="zh-CN" altLang="en-US" sz="2400" b="1">
                          <a:solidFill>
                            <a:schemeClr val="tx1"/>
                          </a:solidFill>
                          <a:latin typeface="微软雅黑" panose="020B0503020204020204" pitchFamily="34" charset="-122"/>
                          <a:ea typeface="微软雅黑" panose="020B0503020204020204" pitchFamily="34" charset="-122"/>
                        </a:rPr>
                        <a:t>激素名称</a:t>
                      </a: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lnSpc>
                          <a:spcPct val="130000"/>
                        </a:lnSpc>
                        <a:buNone/>
                      </a:pPr>
                      <a:r>
                        <a:rPr lang="zh-CN" altLang="en-US" sz="2400" b="1">
                          <a:solidFill>
                            <a:schemeClr val="tx1"/>
                          </a:solidFill>
                          <a:latin typeface="微软雅黑" panose="020B0503020204020204" pitchFamily="34" charset="-122"/>
                          <a:ea typeface="微软雅黑" panose="020B0503020204020204" pitchFamily="34" charset="-122"/>
                        </a:rPr>
                        <a:t>主要合成部位</a:t>
                      </a: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lnSpc>
                          <a:spcPct val="130000"/>
                        </a:lnSpc>
                        <a:buNone/>
                      </a:pPr>
                      <a:r>
                        <a:rPr lang="zh-CN" altLang="en-US" sz="2400" b="1">
                          <a:solidFill>
                            <a:schemeClr val="tx1"/>
                          </a:solidFill>
                          <a:latin typeface="微软雅黑" panose="020B0503020204020204" pitchFamily="34" charset="-122"/>
                          <a:ea typeface="微软雅黑" panose="020B0503020204020204" pitchFamily="34" charset="-122"/>
                        </a:rPr>
                        <a:t>生理作用</a:t>
                      </a: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49630">
                <a:tc>
                  <a:txBody>
                    <a:bodyPr wrap="square"/>
                    <a:lstStyle/>
                    <a:p>
                      <a:pPr algn="ctr">
                        <a:lnSpc>
                          <a:spcPct val="160000"/>
                        </a:lnSpc>
                        <a:buNone/>
                      </a:pPr>
                      <a:r>
                        <a:rPr lang="zh-CN" altLang="en-US" sz="2400" b="1">
                          <a:solidFill>
                            <a:schemeClr val="tx1"/>
                          </a:solidFill>
                          <a:latin typeface="微软雅黑" panose="020B0503020204020204" pitchFamily="34" charset="-122"/>
                          <a:ea typeface="微软雅黑" panose="020B0503020204020204" pitchFamily="34" charset="-122"/>
                        </a:rPr>
                        <a:t>生长素</a:t>
                      </a: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210310">
                <a:tc>
                  <a:txBody>
                    <a:bodyPr wrap="square"/>
                    <a:lstStyle/>
                    <a:p>
                      <a:pPr algn="ctr">
                        <a:buNone/>
                      </a:pPr>
                      <a:endParaRPr lang="zh-CN" altLang="en-US" sz="2400" b="1">
                        <a:solidFill>
                          <a:schemeClr val="tx1"/>
                        </a:solidFill>
                        <a:latin typeface="微软雅黑" panose="020B0503020204020204" pitchFamily="34" charset="-122"/>
                        <a:ea typeface="微软雅黑" panose="020B0503020204020204" pitchFamily="34" charset="-122"/>
                      </a:endParaRPr>
                    </a:p>
                    <a:p>
                      <a:pPr algn="ctr">
                        <a:buNone/>
                      </a:pPr>
                      <a:r>
                        <a:rPr lang="zh-CN" altLang="en-US" sz="2400" b="1">
                          <a:solidFill>
                            <a:schemeClr val="tx1"/>
                          </a:solidFill>
                          <a:latin typeface="微软雅黑" panose="020B0503020204020204" pitchFamily="34" charset="-122"/>
                          <a:ea typeface="微软雅黑" panose="020B0503020204020204" pitchFamily="34" charset="-122"/>
                        </a:rPr>
                        <a:t>赤霉素</a:t>
                      </a: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767715">
                <a:tc>
                  <a:txBody>
                    <a:bodyPr wrap="square"/>
                    <a:lstStyle/>
                    <a:p>
                      <a:pPr algn="ctr">
                        <a:lnSpc>
                          <a:spcPct val="180000"/>
                        </a:lnSpc>
                        <a:buNone/>
                      </a:pPr>
                      <a:r>
                        <a:rPr lang="zh-CN" altLang="en-US" sz="2400" b="1">
                          <a:solidFill>
                            <a:schemeClr val="tx1"/>
                          </a:solidFill>
                          <a:latin typeface="微软雅黑" panose="020B0503020204020204" pitchFamily="34" charset="-122"/>
                          <a:ea typeface="微软雅黑" panose="020B0503020204020204" pitchFamily="34" charset="-122"/>
                        </a:rPr>
                        <a:t>细胞分裂素</a:t>
                      </a: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232535">
                <a:tc>
                  <a:txBody>
                    <a:bodyPr wrap="square"/>
                    <a:lstStyle/>
                    <a:p>
                      <a:pPr algn="ctr">
                        <a:buNone/>
                      </a:pPr>
                      <a:endParaRPr lang="zh-CN" altLang="en-US" sz="2400" b="1">
                        <a:solidFill>
                          <a:schemeClr val="tx1"/>
                        </a:solidFill>
                        <a:latin typeface="微软雅黑" panose="020B0503020204020204" pitchFamily="34" charset="-122"/>
                        <a:ea typeface="微软雅黑" panose="020B0503020204020204" pitchFamily="34" charset="-122"/>
                      </a:endParaRPr>
                    </a:p>
                    <a:p>
                      <a:pPr algn="ctr">
                        <a:buNone/>
                      </a:pPr>
                      <a:r>
                        <a:rPr lang="zh-CN" altLang="en-US" sz="2400" b="1">
                          <a:solidFill>
                            <a:schemeClr val="tx1"/>
                          </a:solidFill>
                          <a:latin typeface="微软雅黑" panose="020B0503020204020204" pitchFamily="34" charset="-122"/>
                          <a:ea typeface="微软雅黑" panose="020B0503020204020204" pitchFamily="34" charset="-122"/>
                        </a:rPr>
                        <a:t>脱落酸</a:t>
                      </a: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08990">
                <a:tc>
                  <a:txBody>
                    <a:bodyPr wrap="square"/>
                    <a:lstStyle/>
                    <a:p>
                      <a:pPr algn="ctr">
                        <a:buNone/>
                      </a:pPr>
                      <a:r>
                        <a:rPr lang="zh-CN" altLang="en-US" sz="2400" b="1">
                          <a:solidFill>
                            <a:schemeClr val="tx1"/>
                          </a:solidFill>
                          <a:latin typeface="微软雅黑" panose="020B0503020204020204" pitchFamily="34" charset="-122"/>
                          <a:ea typeface="微软雅黑" panose="020B0503020204020204" pitchFamily="34" charset="-122"/>
                        </a:rPr>
                        <a:t>乙烯</a:t>
                      </a: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微软雅黑" panose="020B0503020204020204" pitchFamily="34" charset="-122"/>
                        <a:ea typeface="微软雅黑" panose="020B0503020204020204" pitchFamily="34" charset="-122"/>
                      </a:endParaRPr>
                    </a:p>
                  </a:txBody>
                  <a:tcPr marL="91408" marR="91408" marT="45703" marB="45703"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5" name="文本框 4"/>
          <p:cNvSpPr txBox="1"/>
          <p:nvPr>
            <p:custDataLst>
              <p:tags r:id="rId3"/>
            </p:custDataLst>
          </p:nvPr>
        </p:nvSpPr>
        <p:spPr>
          <a:xfrm>
            <a:off x="2966524" y="2585341"/>
            <a:ext cx="2134776" cy="829945"/>
          </a:xfrm>
          <a:prstGeom prst="rect">
            <a:avLst/>
          </a:prstGeom>
          <a:noFill/>
        </p:spPr>
        <p:txBody>
          <a:bodyPr wrap="square" rtlCol="0" anchor="t">
            <a:spAutoFit/>
          </a:bodyPr>
          <a:lstStyle/>
          <a:p>
            <a:pPr indent="0" algn="l">
              <a:buNone/>
            </a:pPr>
            <a:r>
              <a:rPr lang="en-US" sz="2400" b="1"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幼芽</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sz="2400" b="1"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幼根、未成熟的种子</a:t>
            </a:r>
            <a:endParaRPr lang="en-US" altLang="en-US" sz="2400" b="1"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7" name="文本框 6"/>
          <p:cNvSpPr txBox="1"/>
          <p:nvPr>
            <p:custDataLst>
              <p:tags r:id="rId4"/>
            </p:custDataLst>
          </p:nvPr>
        </p:nvSpPr>
        <p:spPr>
          <a:xfrm>
            <a:off x="5254912" y="2554881"/>
            <a:ext cx="5937128" cy="1198880"/>
          </a:xfrm>
          <a:prstGeom prst="rect">
            <a:avLst/>
          </a:prstGeom>
          <a:noFill/>
        </p:spPr>
        <p:txBody>
          <a:bodyPr wrap="square" rtlCol="0" anchor="t">
            <a:spAutoFit/>
          </a:bodyPr>
          <a:lstStyle/>
          <a:p>
            <a:pPr indent="0">
              <a:buNone/>
            </a:pPr>
            <a:r>
              <a:rPr 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①促进</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细胞伸长</a:t>
            </a:r>
            <a:r>
              <a:rPr 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从而</a:t>
            </a:r>
            <a:r>
              <a:rPr lang="en-US" sz="2400" b="1"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引起植株增高</a:t>
            </a:r>
            <a:r>
              <a:rPr lang="zh-CN" altLang="en-US" sz="2400" b="1"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2400" b="1"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indent="0">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②促进细胞分裂与分化；</a:t>
            </a:r>
            <a:endPar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indent="0">
              <a:buNone/>
            </a:pPr>
            <a:r>
              <a:rPr 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③促进</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种子萌发、开花和果实发育。</a:t>
            </a:r>
            <a:endPar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8" name="文本框 7"/>
          <p:cNvSpPr txBox="1"/>
          <p:nvPr>
            <p:custDataLst>
              <p:tags r:id="rId5"/>
            </p:custDataLst>
          </p:nvPr>
        </p:nvSpPr>
        <p:spPr>
          <a:xfrm>
            <a:off x="2957636" y="3903786"/>
            <a:ext cx="1909428" cy="460375"/>
          </a:xfrm>
          <a:prstGeom prst="rect">
            <a:avLst/>
          </a:prstGeom>
          <a:noFill/>
        </p:spPr>
        <p:txBody>
          <a:bodyPr wrap="square" rtlCol="0" anchor="t">
            <a:spAutoFit/>
          </a:bodyPr>
          <a:lstStyle/>
          <a:p>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主要是根尖</a:t>
            </a:r>
            <a:endPar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custDataLst>
              <p:tags r:id="rId6"/>
            </p:custDataLst>
          </p:nvPr>
        </p:nvSpPr>
        <p:spPr>
          <a:xfrm>
            <a:off x="5246025" y="3747004"/>
            <a:ext cx="6112328" cy="829945"/>
          </a:xfrm>
          <a:prstGeom prst="rect">
            <a:avLst/>
          </a:prstGeom>
          <a:noFill/>
        </p:spPr>
        <p:txBody>
          <a:bodyPr wrap="square" rtlCol="0" anchor="t">
            <a:spAutoFit/>
          </a:bodyPr>
          <a:lstStyle/>
          <a:p>
            <a:pPr algn="l"/>
            <a:r>
              <a:rPr 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①促进细胞分裂</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r>
              <a:rPr 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②</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促进芽的分化、侧枝发育、叶绿素合成。</a:t>
            </a:r>
            <a:endPar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0" name="文本框 9"/>
          <p:cNvSpPr txBox="1"/>
          <p:nvPr>
            <p:custDataLst>
              <p:tags r:id="rId7"/>
            </p:custDataLst>
          </p:nvPr>
        </p:nvSpPr>
        <p:spPr>
          <a:xfrm>
            <a:off x="2957636" y="4606491"/>
            <a:ext cx="2151915" cy="829945"/>
          </a:xfrm>
          <a:prstGeom prst="rect">
            <a:avLst/>
          </a:prstGeom>
          <a:noFill/>
        </p:spPr>
        <p:txBody>
          <a:bodyPr wrap="square" rtlCol="0" anchor="t">
            <a:spAutoFit/>
          </a:bodyPr>
          <a:lstStyle/>
          <a:p>
            <a:r>
              <a:rPr lang="en-US" sz="2400" b="1"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根冠、</a:t>
            </a:r>
            <a:endParaRPr lang="en-US" sz="2400" b="1"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r>
              <a:rPr lang="en-US" sz="2400" b="1"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萎蔫的叶片等</a:t>
            </a:r>
            <a:endParaRPr lang="en-US" altLang="en-US" sz="2400" b="1"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文本框 10"/>
          <p:cNvSpPr txBox="1"/>
          <p:nvPr>
            <p:custDataLst>
              <p:tags r:id="rId8"/>
            </p:custDataLst>
          </p:nvPr>
        </p:nvSpPr>
        <p:spPr>
          <a:xfrm>
            <a:off x="5246025" y="4548725"/>
            <a:ext cx="5836197" cy="1198880"/>
          </a:xfrm>
          <a:prstGeom prst="rect">
            <a:avLst/>
          </a:prstGeom>
          <a:noFill/>
        </p:spPr>
        <p:txBody>
          <a:bodyPr wrap="square" rtlCol="0" anchor="t">
            <a:spAutoFit/>
          </a:bodyPr>
          <a:lstStyle/>
          <a:p>
            <a:pPr indent="0">
              <a:lnSpc>
                <a:spcPct val="100000"/>
              </a:lnSpc>
              <a:buNone/>
            </a:pPr>
            <a:r>
              <a:rPr 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①抑制</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细胞分裂；②</a:t>
            </a:r>
            <a:r>
              <a:rPr lang="en-US" sz="2400" b="1"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促进</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气孔关闭；③促进叶和果实的衰老</a:t>
            </a:r>
            <a:r>
              <a:rPr lang="en-US" sz="2400" b="1"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和脱落</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；④维持种子休眠。</a:t>
            </a:r>
            <a:endPar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2" name="文本框 11"/>
          <p:cNvSpPr txBox="1"/>
          <p:nvPr>
            <p:custDataLst>
              <p:tags r:id="rId9"/>
            </p:custDataLst>
          </p:nvPr>
        </p:nvSpPr>
        <p:spPr>
          <a:xfrm>
            <a:off x="2957636" y="5730692"/>
            <a:ext cx="1909428" cy="829945"/>
          </a:xfrm>
          <a:prstGeom prst="rect">
            <a:avLst/>
          </a:prstGeom>
          <a:noFill/>
        </p:spPr>
        <p:txBody>
          <a:bodyPr wrap="square" rtlCol="0" anchor="t">
            <a:spAutoFit/>
          </a:bodyPr>
          <a:lstStyle/>
          <a:p>
            <a:r>
              <a:rPr lang="en-US" sz="2400" b="1"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植物体的各个部位</a:t>
            </a:r>
            <a:endParaRPr lang="en-US" altLang="en-US" sz="2400" b="1"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3" name="文本框 12"/>
          <p:cNvSpPr txBox="1"/>
          <p:nvPr>
            <p:custDataLst>
              <p:tags r:id="rId10"/>
            </p:custDataLst>
          </p:nvPr>
        </p:nvSpPr>
        <p:spPr>
          <a:xfrm>
            <a:off x="5246025" y="5730692"/>
            <a:ext cx="5464849" cy="829945"/>
          </a:xfrm>
          <a:prstGeom prst="rect">
            <a:avLst/>
          </a:prstGeom>
          <a:noFill/>
        </p:spPr>
        <p:txBody>
          <a:bodyPr wrap="square" rtlCol="0" anchor="t">
            <a:spAutoFit/>
          </a:bodyPr>
          <a:lstStyle/>
          <a:p>
            <a:r>
              <a:rPr 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①促进</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果实成熟；②促进开花；</a:t>
            </a:r>
            <a:endPar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③促进叶、花、果实脱落；</a:t>
            </a:r>
            <a:endPar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5" name="文本框 2"/>
          <p:cNvSpPr txBox="1"/>
          <p:nvPr>
            <p:custDataLst>
              <p:tags r:id="rId11"/>
            </p:custDataLst>
          </p:nvPr>
        </p:nvSpPr>
        <p:spPr>
          <a:xfrm>
            <a:off x="2966524" y="1693470"/>
            <a:ext cx="2302359" cy="829945"/>
          </a:xfrm>
          <a:prstGeom prst="rect">
            <a:avLst/>
          </a:prstGeom>
          <a:noFill/>
        </p:spPr>
        <p:txBody>
          <a:bodyPr wrap="square" rtlCol="0" anchor="t">
            <a:spAutoFit/>
          </a:bodyPr>
          <a:lstStyle/>
          <a:p>
            <a:pPr indent="0" algn="l">
              <a:buNone/>
            </a:pPr>
            <a:r>
              <a:rPr lang="en-US" sz="2400" b="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芽</a:t>
            </a:r>
            <a:r>
              <a:rPr lang="zh-CN" altLang="en-US" sz="2400" b="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、幼嫩的叶</a:t>
            </a:r>
            <a:r>
              <a:rPr lang="en-US" sz="2400" b="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b="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发育中</a:t>
            </a:r>
            <a:r>
              <a:rPr lang="en-US" sz="2400" b="1" err="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的种子</a:t>
            </a:r>
            <a:endParaRPr lang="en-US" altLang="en-US" sz="2400" b="1" err="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6" name="文本框 3"/>
          <p:cNvSpPr txBox="1"/>
          <p:nvPr>
            <p:custDataLst>
              <p:tags r:id="rId12"/>
            </p:custDataLst>
          </p:nvPr>
        </p:nvSpPr>
        <p:spPr>
          <a:xfrm>
            <a:off x="5254912" y="1721410"/>
            <a:ext cx="5936493" cy="829945"/>
          </a:xfrm>
          <a:prstGeom prst="rect">
            <a:avLst/>
          </a:prstGeom>
          <a:noFill/>
        </p:spPr>
        <p:txBody>
          <a:bodyPr wrap="square" rtlCol="0" anchor="t">
            <a:spAutoFit/>
          </a:bodyPr>
          <a:lstStyle/>
          <a:p>
            <a:pPr indent="0">
              <a:buNone/>
            </a:pPr>
            <a:r>
              <a:rPr 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①促进</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细胞</a:t>
            </a:r>
            <a:r>
              <a:rPr lang="zh-CN" altLang="en-US" sz="2400" b="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伸长生长，诱导细胞分化；</a:t>
            </a:r>
            <a:endParaRPr lang="zh-CN" altLang="en-US" sz="2400" b="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indent="0">
              <a:buNone/>
            </a:pPr>
            <a:r>
              <a:rPr lang="zh-CN" altLang="en-US" sz="2400" b="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②影响器官的生长、发育。</a:t>
            </a:r>
            <a:endParaRPr lang="zh-CN" altLang="en-US" sz="2400" b="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 name="文本框 1"/>
          <p:cNvSpPr txBox="1"/>
          <p:nvPr>
            <p:custDataLst>
              <p:tags r:id="rId13"/>
            </p:custDataLst>
          </p:nvPr>
        </p:nvSpPr>
        <p:spPr>
          <a:xfrm>
            <a:off x="2081" y="521873"/>
            <a:ext cx="6765307" cy="521970"/>
          </a:xfrm>
          <a:prstGeom prst="rect">
            <a:avLst/>
          </a:prstGeom>
          <a:solidFill>
            <a:srgbClr val="FFC000"/>
          </a:solidFill>
        </p:spPr>
        <p:txBody>
          <a:bodyPr wrap="square" rtlCol="0">
            <a:spAutoFit/>
          </a:bodyPr>
          <a:lstStyle/>
          <a:p>
            <a:pPr algn="l">
              <a:lnSpc>
                <a:spcPct val="100000"/>
              </a:lnSpc>
              <a:spcBef>
                <a:spcPct val="0"/>
              </a:spcBef>
              <a:spcAft>
                <a:spcPct val="0"/>
              </a:spcAft>
              <a:buClrTx/>
              <a:buSzTx/>
              <a:buFontTx/>
            </a:pP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各种植物激素的合成部位及生理作用</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8"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9"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9"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2"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3"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3" nodeType="click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4"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5"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6"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7" nodeType="clickEffect">
                                  <p:stCondLst>
                                    <p:cond delay="0"/>
                                  </p:stCondLst>
                                  <p:childTnLst>
                                    <p:set>
                                      <p:cBhvr>
                                        <p:cTn id="5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7" nodeType="clickEffect">
                                  <p:stCondLst>
                                    <p:cond delay="0"/>
                                  </p:stCondLst>
                                  <p:childTnLst>
                                    <p:set>
                                      <p:cBhvr>
                                        <p:cTn id="6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1" uiExpand="1" build="p"/>
      <p:bldP spid="8" grpId="2"/>
      <p:bldP spid="9" grpId="3" uiExpand="1" build="p"/>
      <p:bldP spid="10" grpId="4"/>
      <p:bldP spid="11" grpId="5" build="p"/>
      <p:bldP spid="12" grpId="6"/>
      <p:bldP spid="13" grpId="7" uiExpand="1" build="p"/>
      <p:bldP spid="15" grpId="8"/>
      <p:bldP spid="16" grpId="9"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文本框 1"/>
          <p:cNvSpPr txBox="1"/>
          <p:nvPr>
            <p:custDataLst>
              <p:tags r:id="rId1"/>
            </p:custDataLst>
          </p:nvPr>
        </p:nvSpPr>
        <p:spPr>
          <a:xfrm>
            <a:off x="-23314" y="549173"/>
            <a:ext cx="11950392" cy="181483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4.</a:t>
            </a:r>
            <a:r>
              <a:rPr lang="zh-CN" altLang="en-US" sz="2800" b="1">
                <a:latin typeface="微软雅黑" panose="020B0503020204020204" pitchFamily="34" charset="-122"/>
                <a:ea typeface="微软雅黑" panose="020B0503020204020204" pitchFamily="34" charset="-122"/>
              </a:rPr>
              <a:t>为研究赤霉素（GA3）和生长素（IAA）对植物生长的影响，切取菟丝子茎顶端2.5cm长的部分（茎芽），置于培养液中无菌培养（图1）。实验分为A、B、C三组，分别培养至第1、8、15天，每组再用适宜浓度的激素处理30天，测量茎芽长度，结果见图2。</a:t>
            </a:r>
            <a:endParaRPr lang="zh-CN" altLang="en-US" sz="2800" b="1">
              <a:latin typeface="微软雅黑" panose="020B0503020204020204" pitchFamily="34" charset="-122"/>
              <a:ea typeface="微软雅黑" panose="020B0503020204020204" pitchFamily="34" charset="-122"/>
            </a:endParaRPr>
          </a:p>
        </p:txBody>
      </p:sp>
      <p:pic>
        <p:nvPicPr>
          <p:cNvPr id="20484" name="图片 2"/>
          <p:cNvPicPr>
            <a:picLocks noChangeAspect="1"/>
          </p:cNvPicPr>
          <p:nvPr>
            <p:custDataLst>
              <p:tags r:id="rId2"/>
            </p:custDataLst>
          </p:nvPr>
        </p:nvPicPr>
        <p:blipFill>
          <a:blip r:embed="rId3"/>
          <a:srcRect l="4002" t="-381" r="700" b="381"/>
          <a:stretch>
            <a:fillRect/>
          </a:stretch>
        </p:blipFill>
        <p:spPr>
          <a:xfrm>
            <a:off x="1464215" y="2564925"/>
            <a:ext cx="8975968" cy="3741362"/>
          </a:xfrm>
          <a:prstGeom prst="rect">
            <a:avLst/>
          </a:prstGeom>
          <a:noFill/>
          <a:ln w="9525">
            <a:noFill/>
          </a:ln>
        </p:spPr>
      </p:pic>
      <p:sp>
        <p:nvSpPr>
          <p:cNvPr id="2" name="文本框 1"/>
          <p:cNvSpPr txBox="1"/>
          <p:nvPr>
            <p:custDataLst>
              <p:tags r:id="rId4"/>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图片 2"/>
          <p:cNvPicPr>
            <a:picLocks noChangeAspect="1"/>
          </p:cNvPicPr>
          <p:nvPr>
            <p:custDataLst>
              <p:tags r:id="rId1"/>
            </p:custDataLst>
          </p:nvPr>
        </p:nvPicPr>
        <p:blipFill>
          <a:blip r:embed="rId2"/>
          <a:srcRect l="4002" t="-381" r="700" b="381"/>
          <a:stretch>
            <a:fillRect/>
          </a:stretch>
        </p:blipFill>
        <p:spPr>
          <a:xfrm>
            <a:off x="1528763" y="1284"/>
            <a:ext cx="9107487" cy="4171950"/>
          </a:xfrm>
          <a:prstGeom prst="rect">
            <a:avLst/>
          </a:prstGeom>
          <a:noFill/>
          <a:ln w="9525">
            <a:noFill/>
          </a:ln>
        </p:spPr>
      </p:pic>
      <p:sp>
        <p:nvSpPr>
          <p:cNvPr id="21506" name="文本框 1"/>
          <p:cNvSpPr txBox="1"/>
          <p:nvPr>
            <p:custDataLst>
              <p:tags r:id="rId3"/>
            </p:custDataLst>
          </p:nvPr>
        </p:nvSpPr>
        <p:spPr>
          <a:xfrm>
            <a:off x="388090" y="4173082"/>
            <a:ext cx="11614539" cy="1814830"/>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（1）植物激素是植物细胞之间传递_______的分子。</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（2）本实验中，试管用滤膜封口是为了在不影响_________通过的情况下，起到</a:t>
            </a:r>
            <a:r>
              <a:rPr lang="en-US" altLang="zh-CN" sz="2800" b="1">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rPr>
              <a:t>_______</a:t>
            </a:r>
            <a:r>
              <a:rPr lang="en-US" altLang="zh-CN" sz="2800" b="1">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rPr>
              <a:t>作用。用激素处理时应将IAA加在___________（填“培养液中”或“茎芽尖端”）</a:t>
            </a:r>
            <a:r>
              <a:rPr lang="zh-CN" altLang="en-US"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47107" name="文本框 47106"/>
          <p:cNvSpPr txBox="1"/>
          <p:nvPr>
            <p:custDataLst>
              <p:tags r:id="rId4"/>
            </p:custDataLst>
          </p:nvPr>
        </p:nvSpPr>
        <p:spPr>
          <a:xfrm>
            <a:off x="6095683" y="4173082"/>
            <a:ext cx="1349125" cy="521970"/>
          </a:xfrm>
          <a:prstGeom prst="rect">
            <a:avLst/>
          </a:prstGeom>
          <a:noFill/>
          <a:ln w="9525">
            <a:noFill/>
          </a:ln>
        </p:spPr>
        <p:txBody>
          <a:bodyPr wrap="square" anchor="t">
            <a:spAutoFit/>
          </a:bodyPr>
          <a:lstStyle/>
          <a:p>
            <a:pPr>
              <a:spcBef>
                <a:spcPct val="50000"/>
              </a:spcBef>
            </a:pPr>
            <a:r>
              <a:rPr lang="zh-CN" altLang="en-US" sz="2800" b="1">
                <a:solidFill>
                  <a:srgbClr val="FF0000"/>
                </a:solidFill>
                <a:latin typeface="微软雅黑" panose="020B0503020204020204" pitchFamily="34" charset="-122"/>
                <a:ea typeface="微软雅黑" panose="020B0503020204020204" pitchFamily="34" charset="-122"/>
              </a:rPr>
              <a:t>信息</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5"/>
            </p:custDataLst>
          </p:nvPr>
        </p:nvSpPr>
        <p:spPr>
          <a:xfrm>
            <a:off x="8255553" y="4581312"/>
            <a:ext cx="1349125" cy="521970"/>
          </a:xfrm>
          <a:prstGeom prst="rect">
            <a:avLst/>
          </a:prstGeom>
          <a:noFill/>
          <a:ln w="9525">
            <a:noFill/>
          </a:ln>
        </p:spPr>
        <p:txBody>
          <a:bodyPr wrap="square" anchor="t">
            <a:spAutoFit/>
          </a:bodyPr>
          <a:lstStyle/>
          <a:p>
            <a:pPr>
              <a:spcBef>
                <a:spcPct val="50000"/>
              </a:spcBef>
            </a:pPr>
            <a:r>
              <a:rPr lang="zh-CN" altLang="en-US" sz="2800" b="1">
                <a:solidFill>
                  <a:srgbClr val="FF0000"/>
                </a:solidFill>
                <a:latin typeface="微软雅黑" panose="020B0503020204020204" pitchFamily="34" charset="-122"/>
                <a:ea typeface="微软雅黑" panose="020B0503020204020204" pitchFamily="34" charset="-122"/>
              </a:rPr>
              <a:t>气体</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6"/>
            </p:custDataLst>
          </p:nvPr>
        </p:nvSpPr>
        <p:spPr>
          <a:xfrm>
            <a:off x="1200104" y="5013032"/>
            <a:ext cx="2444932" cy="521970"/>
          </a:xfrm>
          <a:prstGeom prst="rect">
            <a:avLst/>
          </a:prstGeom>
          <a:noFill/>
          <a:ln w="9525">
            <a:noFill/>
          </a:ln>
        </p:spPr>
        <p:txBody>
          <a:bodyPr wrap="square" anchor="t">
            <a:spAutoFit/>
          </a:bodyPr>
          <a:lstStyle/>
          <a:p>
            <a:pPr>
              <a:spcBef>
                <a:spcPct val="50000"/>
              </a:spcBef>
            </a:pPr>
            <a:r>
              <a:rPr lang="zh-CN" altLang="en-US" sz="2800" b="1">
                <a:solidFill>
                  <a:srgbClr val="FF0000"/>
                </a:solidFill>
                <a:latin typeface="微软雅黑" panose="020B0503020204020204" pitchFamily="34" charset="-122"/>
                <a:ea typeface="微软雅黑" panose="020B0503020204020204" pitchFamily="34" charset="-122"/>
              </a:rPr>
              <a:t>防止污染</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7"/>
            </p:custDataLst>
          </p:nvPr>
        </p:nvSpPr>
        <p:spPr>
          <a:xfrm>
            <a:off x="8005409" y="5013032"/>
            <a:ext cx="2630953" cy="521970"/>
          </a:xfrm>
          <a:prstGeom prst="rect">
            <a:avLst/>
          </a:prstGeom>
          <a:noFill/>
          <a:ln w="9525">
            <a:noFill/>
          </a:ln>
        </p:spPr>
        <p:txBody>
          <a:bodyPr wrap="square" anchor="t">
            <a:spAutoFit/>
          </a:bodyPr>
          <a:lstStyle/>
          <a:p>
            <a:pPr>
              <a:spcBef>
                <a:spcPct val="50000"/>
              </a:spcBef>
            </a:pPr>
            <a:r>
              <a:rPr lang="zh-CN" altLang="en-US" sz="2800" b="1">
                <a:solidFill>
                  <a:srgbClr val="FF0000"/>
                </a:solidFill>
                <a:latin typeface="微软雅黑" panose="020B0503020204020204" pitchFamily="34" charset="-122"/>
                <a:ea typeface="微软雅黑" panose="020B0503020204020204" pitchFamily="34" charset="-122"/>
              </a:rPr>
              <a:t>茎芽尖端</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8"/>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22530" name="文本框 1"/>
          <p:cNvSpPr txBox="1"/>
          <p:nvPr>
            <p:custDataLst>
              <p:tags r:id="rId9"/>
            </p:custDataLst>
          </p:nvPr>
        </p:nvSpPr>
        <p:spPr>
          <a:xfrm>
            <a:off x="407771" y="5804730"/>
            <a:ext cx="11594858" cy="953135"/>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（3）图2数据显示，GA3和IAA对离体茎芽的伸长生长都表现_________作用，GA3的这种作用更为显著。</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custDataLst>
              <p:tags r:id="rId10"/>
            </p:custDataLst>
          </p:nvPr>
        </p:nvSpPr>
        <p:spPr>
          <a:xfrm>
            <a:off x="10199563" y="5804095"/>
            <a:ext cx="1339602" cy="521970"/>
          </a:xfrm>
          <a:prstGeom prst="rect">
            <a:avLst/>
          </a:prstGeom>
          <a:noFill/>
          <a:ln w="9525">
            <a:noFill/>
          </a:ln>
        </p:spPr>
        <p:txBody>
          <a:bodyPr wrap="square" anchor="t">
            <a:spAutoFit/>
          </a:bodyPr>
          <a:lstStyle/>
          <a:p>
            <a:pPr>
              <a:spcBef>
                <a:spcPct val="50000"/>
              </a:spcBef>
            </a:pPr>
            <a:r>
              <a:rPr lang="zh-CN" altLang="en-US" sz="2800" b="1">
                <a:solidFill>
                  <a:srgbClr val="FF0000"/>
                </a:solidFill>
                <a:latin typeface="微软雅黑" panose="020B0503020204020204" pitchFamily="34" charset="-122"/>
                <a:ea typeface="微软雅黑" panose="020B0503020204020204" pitchFamily="34" charset="-122"/>
              </a:rPr>
              <a:t>促进</a:t>
            </a:r>
            <a:endParaRPr lang="zh-CN" altLang="en-US" sz="28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blinds(horizontal)">
                                      <p:cBhvr>
                                        <p:cTn id="7" dur="500"/>
                                        <p:tgtEl>
                                          <p:spTgt spid="471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1"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1"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1"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1"/>
      <p:bldP spid="4" grpId="1"/>
      <p:bldP spid="5" grpId="1"/>
      <p:bldP spid="6" grpId="1"/>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图片 2"/>
          <p:cNvPicPr>
            <a:picLocks noChangeAspect="1"/>
          </p:cNvPicPr>
          <p:nvPr>
            <p:custDataLst>
              <p:tags r:id="rId1"/>
            </p:custDataLst>
          </p:nvPr>
        </p:nvPicPr>
        <p:blipFill>
          <a:blip r:embed="rId2"/>
          <a:srcRect l="4002" t="-381" r="700" b="381"/>
          <a:stretch>
            <a:fillRect/>
          </a:stretch>
        </p:blipFill>
        <p:spPr>
          <a:xfrm>
            <a:off x="1632251" y="621549"/>
            <a:ext cx="9107487" cy="4171950"/>
          </a:xfrm>
          <a:prstGeom prst="rect">
            <a:avLst/>
          </a:prstGeom>
          <a:noFill/>
          <a:ln w="9525">
            <a:noFill/>
          </a:ln>
        </p:spPr>
      </p:pic>
      <p:sp>
        <p:nvSpPr>
          <p:cNvPr id="23554" name="文本框 1"/>
          <p:cNvSpPr txBox="1"/>
          <p:nvPr>
            <p:custDataLst>
              <p:tags r:id="rId3"/>
            </p:custDataLst>
          </p:nvPr>
        </p:nvSpPr>
        <p:spPr>
          <a:xfrm>
            <a:off x="336664" y="4912085"/>
            <a:ext cx="11730723" cy="1383665"/>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（4）植物伸长生长可能是细胞数量和/或_________增加的结果。当加入药物完全抑制DNA复制后，GA3诱导的茎芽伸长生长被抑制了54%，说明GA3影响茎芽伸长生长的方式是____。</a:t>
            </a:r>
            <a:endParaRPr lang="zh-CN" altLang="en-US" sz="2800" b="1">
              <a:latin typeface="微软雅黑" panose="020B0503020204020204" pitchFamily="34" charset="-122"/>
              <a:ea typeface="微软雅黑" panose="020B0503020204020204" pitchFamily="34" charset="-122"/>
            </a:endParaRPr>
          </a:p>
        </p:txBody>
      </p:sp>
      <p:sp>
        <p:nvSpPr>
          <p:cNvPr id="47107" name="文本框 47106"/>
          <p:cNvSpPr txBox="1"/>
          <p:nvPr>
            <p:custDataLst>
              <p:tags r:id="rId4"/>
            </p:custDataLst>
          </p:nvPr>
        </p:nvSpPr>
        <p:spPr>
          <a:xfrm>
            <a:off x="6816066" y="4938972"/>
            <a:ext cx="2144712" cy="521970"/>
          </a:xfrm>
          <a:prstGeom prst="rect">
            <a:avLst/>
          </a:prstGeom>
          <a:noFill/>
          <a:ln w="9525">
            <a:noFill/>
          </a:ln>
        </p:spPr>
        <p:txBody>
          <a:bodyPr wrap="square" anchor="t">
            <a:spAutoFit/>
          </a:bodyPr>
          <a:lstStyle/>
          <a:p>
            <a:pPr>
              <a:spcBef>
                <a:spcPct val="50000"/>
              </a:spcBef>
            </a:pPr>
            <a:r>
              <a:rPr lang="zh-CN" altLang="en-US" sz="2800" b="1">
                <a:solidFill>
                  <a:srgbClr val="FF0000"/>
                </a:solidFill>
                <a:latin typeface="微软雅黑" panose="020B0503020204020204" pitchFamily="34" charset="-122"/>
                <a:ea typeface="微软雅黑" panose="020B0503020204020204" pitchFamily="34" charset="-122"/>
              </a:rPr>
              <a:t>细胞长度</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5"/>
            </p:custDataLst>
          </p:nvPr>
        </p:nvSpPr>
        <p:spPr>
          <a:xfrm>
            <a:off x="5448102" y="5773621"/>
            <a:ext cx="5201592" cy="521970"/>
          </a:xfrm>
          <a:prstGeom prst="rect">
            <a:avLst/>
          </a:prstGeom>
          <a:noFill/>
          <a:ln w="9525">
            <a:noFill/>
          </a:ln>
        </p:spPr>
        <p:txBody>
          <a:bodyPr wrap="square" anchor="t">
            <a:spAutoFit/>
          </a:bodyPr>
          <a:lstStyle/>
          <a:p>
            <a:pPr>
              <a:spcBef>
                <a:spcPct val="50000"/>
              </a:spcBef>
            </a:pPr>
            <a:r>
              <a:rPr lang="zh-CN" altLang="en-US" sz="2800" b="1">
                <a:solidFill>
                  <a:srgbClr val="FF0000"/>
                </a:solidFill>
                <a:latin typeface="微软雅黑" panose="020B0503020204020204" pitchFamily="34" charset="-122"/>
                <a:ea typeface="微软雅黑" panose="020B0503020204020204" pitchFamily="34" charset="-122"/>
              </a:rPr>
              <a:t>促进细胞伸长和细胞分裂</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6"/>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blinds(horizontal)">
                                      <p:cBhvr>
                                        <p:cTn id="7" dur="500"/>
                                        <p:tgtEl>
                                          <p:spTgt spid="471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1"/>
      <p:bldP spid="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图片 2"/>
          <p:cNvPicPr>
            <a:picLocks noChangeAspect="1"/>
          </p:cNvPicPr>
          <p:nvPr>
            <p:custDataLst>
              <p:tags r:id="rId1"/>
            </p:custDataLst>
          </p:nvPr>
        </p:nvPicPr>
        <p:blipFill>
          <a:blip r:embed="rId2"/>
          <a:srcRect l="4002" t="-381" r="700" b="381"/>
          <a:stretch>
            <a:fillRect/>
          </a:stretch>
        </p:blipFill>
        <p:spPr>
          <a:xfrm>
            <a:off x="1542098" y="-26666"/>
            <a:ext cx="9107487" cy="4171950"/>
          </a:xfrm>
          <a:prstGeom prst="rect">
            <a:avLst/>
          </a:prstGeom>
          <a:noFill/>
          <a:ln w="9525">
            <a:noFill/>
          </a:ln>
        </p:spPr>
      </p:pic>
      <p:sp>
        <p:nvSpPr>
          <p:cNvPr id="24578" name="文本框 1"/>
          <p:cNvSpPr txBox="1"/>
          <p:nvPr>
            <p:custDataLst>
              <p:tags r:id="rId3"/>
            </p:custDataLst>
          </p:nvPr>
        </p:nvSpPr>
        <p:spPr>
          <a:xfrm>
            <a:off x="170325" y="4150861"/>
            <a:ext cx="11839288" cy="1383665"/>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(5)从图2中B组数据可知，两种激素联合处理对茎芽伸长生长的促进作用是GA3单独处理的_______倍、IAA单独处理的_______倍，由此可以推测GA3和IAA在对茎芽伸长生长的作用上存在________________的关系。</a:t>
            </a:r>
            <a:endParaRPr lang="zh-CN" altLang="en-US" sz="2800" b="1">
              <a:latin typeface="微软雅黑" panose="020B0503020204020204" pitchFamily="34" charset="-122"/>
              <a:ea typeface="微软雅黑" panose="020B0503020204020204" pitchFamily="34" charset="-122"/>
            </a:endParaRPr>
          </a:p>
        </p:txBody>
      </p:sp>
      <p:sp>
        <p:nvSpPr>
          <p:cNvPr id="47107" name="文本框 47106"/>
          <p:cNvSpPr txBox="1"/>
          <p:nvPr>
            <p:custDataLst>
              <p:tags r:id="rId4"/>
            </p:custDataLst>
          </p:nvPr>
        </p:nvSpPr>
        <p:spPr>
          <a:xfrm>
            <a:off x="2683404" y="4581630"/>
            <a:ext cx="2144712" cy="521970"/>
          </a:xfrm>
          <a:prstGeom prst="rect">
            <a:avLst/>
          </a:prstGeom>
          <a:noFill/>
          <a:ln w="9525">
            <a:noFill/>
          </a:ln>
        </p:spPr>
        <p:txBody>
          <a:bodyPr wrap="square" anchor="t">
            <a:spAutoFit/>
          </a:bodyPr>
          <a:lstStyle/>
          <a:p>
            <a:pPr>
              <a:spcBef>
                <a:spcPct val="50000"/>
              </a:spcBef>
            </a:pPr>
            <a:r>
              <a:rPr lang="en-US" altLang="zh-CN" sz="2800" b="1">
                <a:solidFill>
                  <a:srgbClr val="FF0000"/>
                </a:solidFill>
                <a:latin typeface="微软雅黑" panose="020B0503020204020204" pitchFamily="34" charset="-122"/>
                <a:ea typeface="微软雅黑" panose="020B0503020204020204" pitchFamily="34" charset="-122"/>
              </a:rPr>
              <a:t>3.6</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5"/>
            </p:custDataLst>
          </p:nvPr>
        </p:nvSpPr>
        <p:spPr>
          <a:xfrm>
            <a:off x="6520599" y="5012396"/>
            <a:ext cx="2305258" cy="521970"/>
          </a:xfrm>
          <a:prstGeom prst="rect">
            <a:avLst/>
          </a:prstGeom>
          <a:noFill/>
          <a:ln w="9525">
            <a:noFill/>
          </a:ln>
        </p:spPr>
        <p:txBody>
          <a:bodyPr wrap="square" anchor="t">
            <a:spAutoFit/>
          </a:bodyPr>
          <a:lstStyle/>
          <a:p>
            <a:pPr>
              <a:spcBef>
                <a:spcPct val="50000"/>
              </a:spcBef>
            </a:pPr>
            <a:r>
              <a:rPr lang="zh-CN" altLang="en-US" sz="2800" b="1">
                <a:solidFill>
                  <a:srgbClr val="FF0000"/>
                </a:solidFill>
                <a:latin typeface="微软雅黑" panose="020B0503020204020204" pitchFamily="34" charset="-122"/>
                <a:ea typeface="微软雅黑" panose="020B0503020204020204" pitchFamily="34" charset="-122"/>
              </a:rPr>
              <a:t>协同</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6"/>
            </p:custDataLst>
          </p:nvPr>
        </p:nvSpPr>
        <p:spPr>
          <a:xfrm>
            <a:off x="7131981" y="4581630"/>
            <a:ext cx="2144713" cy="521970"/>
          </a:xfrm>
          <a:prstGeom prst="rect">
            <a:avLst/>
          </a:prstGeom>
          <a:noFill/>
          <a:ln w="9525">
            <a:noFill/>
          </a:ln>
        </p:spPr>
        <p:txBody>
          <a:bodyPr wrap="square" anchor="t">
            <a:spAutoFit/>
          </a:bodyPr>
          <a:lstStyle/>
          <a:p>
            <a:pPr>
              <a:spcBef>
                <a:spcPct val="50000"/>
              </a:spcBef>
            </a:pPr>
            <a:r>
              <a:rPr lang="en-US" altLang="zh-CN" sz="2800" b="1">
                <a:solidFill>
                  <a:srgbClr val="FF0000"/>
                </a:solidFill>
                <a:latin typeface="微软雅黑" panose="020B0503020204020204" pitchFamily="34" charset="-122"/>
                <a:ea typeface="微软雅黑" panose="020B0503020204020204" pitchFamily="34" charset="-122"/>
              </a:rPr>
              <a:t>18</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7"/>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25602" name="文本框 1"/>
          <p:cNvSpPr txBox="1"/>
          <p:nvPr>
            <p:custDataLst>
              <p:tags r:id="rId8"/>
            </p:custDataLst>
          </p:nvPr>
        </p:nvSpPr>
        <p:spPr>
          <a:xfrm>
            <a:off x="193815" y="5661247"/>
            <a:ext cx="11845001" cy="953135"/>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sym typeface="+mn-ea"/>
              </a:rPr>
              <a:t>(</a:t>
            </a:r>
            <a:r>
              <a:rPr lang="en-US" altLang="zh-CN" sz="2800" b="1">
                <a:latin typeface="微软雅黑" panose="020B0503020204020204" pitchFamily="34" charset="-122"/>
                <a:ea typeface="微软雅黑" panose="020B0503020204020204" pitchFamily="34" charset="-122"/>
                <a:sym typeface="+mn-ea"/>
              </a:rPr>
              <a:t>6</a:t>
            </a:r>
            <a:r>
              <a:rPr lang="zh-CN" altLang="en-US" sz="2800" b="1">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A组数据未显示出GA3和IAA具有上述关系，原因可能是离体时间短的茎芽中____</a:t>
            </a:r>
            <a:r>
              <a:rPr lang="en-US" altLang="zh-CN" sz="2800" b="1" u="sng">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rPr>
              <a:t>__的量较高。</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custDataLst>
              <p:tags r:id="rId9"/>
            </p:custDataLst>
          </p:nvPr>
        </p:nvSpPr>
        <p:spPr>
          <a:xfrm>
            <a:off x="1273610" y="6022196"/>
            <a:ext cx="2092325" cy="521970"/>
          </a:xfrm>
          <a:prstGeom prst="rect">
            <a:avLst/>
          </a:prstGeom>
          <a:noFill/>
          <a:ln w="9525">
            <a:noFill/>
          </a:ln>
        </p:spPr>
        <p:txBody>
          <a:bodyPr wrap="square" anchor="t">
            <a:spAutoFit/>
          </a:bodyPr>
          <a:lstStyle/>
          <a:p>
            <a:pPr>
              <a:spcBef>
                <a:spcPct val="50000"/>
              </a:spcBef>
            </a:pPr>
            <a:r>
              <a:rPr lang="zh-CN" altLang="en-US" sz="2800" b="1">
                <a:solidFill>
                  <a:srgbClr val="FF0000"/>
                </a:solidFill>
                <a:latin typeface="微软雅黑" panose="020B0503020204020204" pitchFamily="34" charset="-122"/>
                <a:ea typeface="微软雅黑" panose="020B0503020204020204" pitchFamily="34" charset="-122"/>
              </a:rPr>
              <a:t>内源</a:t>
            </a:r>
            <a:r>
              <a:rPr lang="en-US" altLang="zh-CN" sz="2800" b="1">
                <a:solidFill>
                  <a:srgbClr val="FF0000"/>
                </a:solidFill>
                <a:latin typeface="微软雅黑" panose="020B0503020204020204" pitchFamily="34" charset="-122"/>
                <a:ea typeface="微软雅黑" panose="020B0503020204020204" pitchFamily="34" charset="-122"/>
              </a:rPr>
              <a:t>IAA</a:t>
            </a:r>
            <a:endParaRPr lang="en-US" altLang="zh-CN" sz="28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blinds(horizontal)">
                                      <p:cBhvr>
                                        <p:cTn id="7" dur="500"/>
                                        <p:tgtEl>
                                          <p:spTgt spid="471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1"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1"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1"/>
      <p:bldP spid="4" grpId="1"/>
      <p:bldP spid="5" grpId="1"/>
      <p:bldP spid="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552475" y="1341056"/>
            <a:ext cx="11409887" cy="396938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光的作用</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提供能量。</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作为一</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种</a:t>
            </a:r>
            <a:r>
              <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光的信号传导</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光敏色素</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本质</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色素</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蛋白复合体</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分布：植物的各个部位，其中</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在</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细胞内比较丰富。</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custDataLst>
              <p:tags r:id="rId2"/>
            </p:custDataLst>
          </p:nvPr>
        </p:nvSpPr>
        <p:spPr>
          <a:xfrm>
            <a:off x="5088243" y="2132501"/>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信号</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custDataLst>
              <p:tags r:id="rId3"/>
            </p:custDataLst>
          </p:nvPr>
        </p:nvSpPr>
        <p:spPr>
          <a:xfrm>
            <a:off x="2999614" y="4005111"/>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蛋白质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custDataLst>
              <p:tags r:id="rId4"/>
            </p:custDataLst>
          </p:nvPr>
        </p:nvSpPr>
        <p:spPr>
          <a:xfrm>
            <a:off x="6887609" y="4653063"/>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分生组织</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custDataLst>
              <p:tags r:id="rId5"/>
            </p:custDataLst>
          </p:nvPr>
        </p:nvSpPr>
        <p:spPr>
          <a:xfrm>
            <a:off x="-23949" y="-127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二</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环境因素参与调节植物的生命活动</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6" name="文本框 5"/>
          <p:cNvSpPr txBox="1"/>
          <p:nvPr>
            <p:custDataLst>
              <p:tags r:id="rId6"/>
            </p:custDataLst>
          </p:nvPr>
        </p:nvSpPr>
        <p:spPr>
          <a:xfrm>
            <a:off x="-23949" y="521873"/>
            <a:ext cx="4685432" cy="521970"/>
          </a:xfrm>
          <a:prstGeom prst="rect">
            <a:avLst/>
          </a:prstGeom>
          <a:solidFill>
            <a:srgbClr val="FFC000"/>
          </a:solidFill>
        </p:spPr>
        <p:txBody>
          <a:bodyPr wrap="square" rtlCol="0">
            <a:spAutoFit/>
          </a:bodyPr>
          <a:lstStyle/>
          <a:p>
            <a:pPr algn="l">
              <a:lnSpc>
                <a:spcPct val="100000"/>
              </a:lnSpc>
              <a:spcBef>
                <a:spcPct val="0"/>
              </a:spcBef>
              <a:spcAft>
                <a:spcPct val="0"/>
              </a:spcAft>
              <a:buClrTx/>
              <a:buSzTx/>
              <a:buFontTx/>
            </a:pP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光对植物生长发育的调节</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custDataLst>
              <p:tags r:id="rId1"/>
            </p:custDataLst>
          </p:nvPr>
        </p:nvSpPr>
        <p:spPr>
          <a:xfrm>
            <a:off x="390580" y="1269239"/>
            <a:ext cx="11409887" cy="138366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光的信号传导</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Times New Roman" panose="02020603050405020304" pitchFamily="18" charset="0"/>
              </a:rPr>
              <a:t>    ②</a:t>
            </a:r>
            <a:r>
              <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rPr>
              <a:t>调控机制</a:t>
            </a:r>
            <a:endParaRPr lang="zh-CN" altLang="zh-CN" sz="2800" b="1" kern="10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0722" name="Picture 2"/>
          <p:cNvPicPr>
            <a:picLocks noChangeAspect="1" noChangeArrowheads="1"/>
          </p:cNvPicPr>
          <p:nvPr>
            <p:custDataLst>
              <p:tags r:id="rId2"/>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088940" y="2709043"/>
            <a:ext cx="8012851" cy="3289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custDataLst>
              <p:tags r:id="rId4"/>
            </p:custDataLst>
          </p:nvPr>
        </p:nvSpPr>
        <p:spPr>
          <a:xfrm>
            <a:off x="-23949" y="-127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二</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环境因素参与调节植物的生命活动</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6" name="文本框 5"/>
          <p:cNvSpPr txBox="1"/>
          <p:nvPr>
            <p:custDataLst>
              <p:tags r:id="rId5"/>
            </p:custDataLst>
          </p:nvPr>
        </p:nvSpPr>
        <p:spPr>
          <a:xfrm>
            <a:off x="-23949" y="521873"/>
            <a:ext cx="4685432" cy="521970"/>
          </a:xfrm>
          <a:prstGeom prst="rect">
            <a:avLst/>
          </a:prstGeom>
          <a:solidFill>
            <a:srgbClr val="FFC000"/>
          </a:solidFill>
        </p:spPr>
        <p:txBody>
          <a:bodyPr wrap="square" rtlCol="0">
            <a:spAutoFit/>
          </a:bodyPr>
          <a:lstStyle/>
          <a:p>
            <a:pPr algn="l">
              <a:lnSpc>
                <a:spcPct val="100000"/>
              </a:lnSpc>
              <a:spcBef>
                <a:spcPct val="0"/>
              </a:spcBef>
              <a:spcAft>
                <a:spcPct val="0"/>
              </a:spcAft>
              <a:buClrTx/>
              <a:buSzTx/>
              <a:buFontTx/>
            </a:pP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光对植物生长发育的调节</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910639" y="2061090"/>
            <a:ext cx="10370722" cy="2030095"/>
          </a:xfrm>
          <a:prstGeom prst="rect">
            <a:avLst/>
          </a:prstGeom>
        </p:spPr>
        <p:txBody>
          <a:bodyPr>
            <a:spAutoFit/>
          </a:bodyPr>
          <a:lstStyle/>
          <a:p>
            <a:pPr algn="just">
              <a:lnSpc>
                <a:spcPct val="150000"/>
              </a:lnSpc>
              <a:spcAft>
                <a:spcPct val="0"/>
              </a:spcAft>
            </a:pPr>
            <a:r>
              <a:rPr lang="zh-CN" altLang="en-US" sz="2800" b="1" kern="10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教材隐性知识：</a:t>
            </a:r>
            <a:endParaRPr lang="zh-CN" altLang="en-US" sz="2800" b="1" kern="100" smtClean="0">
              <a:solidFill>
                <a:srgbClr val="0070C0"/>
              </a:solidFill>
              <a:latin typeface="楷体" panose="02010609060101010101" pitchFamily="49" charset="-122"/>
              <a:ea typeface="楷体" panose="02010609060101010101" pitchFamily="49" charset="-122"/>
              <a:cs typeface="楷体" panose="02010609060101010101" pitchFamily="49" charset="-122"/>
            </a:endParaRPr>
          </a:p>
          <a:p>
            <a:pPr algn="just">
              <a:lnSpc>
                <a:spcPct val="150000"/>
              </a:lnSpc>
              <a:spcAft>
                <a:spcPct val="0"/>
              </a:spcAft>
            </a:pPr>
            <a:r>
              <a:rPr lang="zh-CN" altLang="zh-CN" sz="2800" b="1" kern="100" smtClean="0">
                <a:solidFill>
                  <a:srgbClr val="0070C0"/>
                </a:solidFill>
                <a:latin typeface="楷体" panose="02010609060101010101" pitchFamily="49" charset="-122"/>
                <a:ea typeface="楷体" panose="02010609060101010101" pitchFamily="49" charset="-122"/>
                <a:cs typeface="楷体" panose="02010609060101010101" pitchFamily="49" charset="-122"/>
              </a:rPr>
              <a:t>源于</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选择性必修</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1 P</a:t>
            </a:r>
            <a:r>
              <a:rPr lang="en-US" altLang="zh-CN" sz="2800" b="1" kern="100" baseline="-25000">
                <a:solidFill>
                  <a:srgbClr val="0070C0"/>
                </a:solidFill>
                <a:latin typeface="楷体" panose="02010609060101010101" pitchFamily="49" charset="-122"/>
                <a:ea typeface="楷体" panose="02010609060101010101" pitchFamily="49" charset="-122"/>
                <a:cs typeface="楷体" panose="02010609060101010101" pitchFamily="49" charset="-122"/>
              </a:rPr>
              <a:t>106</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相关信息</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光敏色素主要</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吸收</a:t>
            </a:r>
            <a:r>
              <a:rPr lang="en-US" altLang="zh-CN" sz="2800" b="1" kern="100" smtClean="0">
                <a:latin typeface="楷体" panose="02010609060101010101" pitchFamily="49" charset="-122"/>
                <a:ea typeface="楷体" panose="02010609060101010101" pitchFamily="49" charset="-122"/>
                <a:cs typeface="楷体" panose="02010609060101010101" pitchFamily="49" charset="-122"/>
              </a:rPr>
              <a:t>____</a:t>
            </a:r>
            <a:endParaRPr lang="en-US" altLang="zh-CN" sz="2800" b="1" kern="100" smtClean="0">
              <a:latin typeface="楷体" panose="02010609060101010101" pitchFamily="49" charset="-122"/>
              <a:ea typeface="楷体" panose="02010609060101010101" pitchFamily="49" charset="-122"/>
              <a:cs typeface="楷体" panose="02010609060101010101" pitchFamily="49" charset="-122"/>
            </a:endParaRPr>
          </a:p>
          <a:p>
            <a:pPr algn="just">
              <a:lnSpc>
                <a:spcPct val="150000"/>
              </a:lnSpc>
              <a:spcAft>
                <a:spcPct val="0"/>
              </a:spcAft>
            </a:pPr>
            <a:r>
              <a:rPr lang="zh-CN" altLang="en-US"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植物体内除了光敏色素，还有感受蓝光的受体</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a:t>
            </a:r>
            <a:endParaRPr lang="en-US" altLang="zh-CN" sz="2800" b="1" kern="100" smtClean="0">
              <a:latin typeface="楷体" panose="02010609060101010101" pitchFamily="49" charset="-122"/>
              <a:ea typeface="楷体" panose="02010609060101010101" pitchFamily="49" charset="-122"/>
              <a:cs typeface="楷体" panose="02010609060101010101" pitchFamily="49" charset="-122"/>
            </a:endParaRPr>
          </a:p>
        </p:txBody>
      </p:sp>
      <p:sp>
        <p:nvSpPr>
          <p:cNvPr id="5" name="矩形 4"/>
          <p:cNvSpPr/>
          <p:nvPr>
            <p:custDataLst>
              <p:tags r:id="rId2"/>
            </p:custDataLst>
          </p:nvPr>
        </p:nvSpPr>
        <p:spPr>
          <a:xfrm>
            <a:off x="9768116" y="2780577"/>
            <a:ext cx="894080" cy="521970"/>
          </a:xfrm>
          <a:prstGeom prst="rect">
            <a:avLst/>
          </a:prstGeom>
        </p:spPr>
        <p:txBody>
          <a:bodyPr wrap="none">
            <a:spAutoFit/>
          </a:bodyPr>
          <a:lstStyle/>
          <a:p>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红光</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custDataLst>
              <p:tags r:id="rId3"/>
            </p:custDataLst>
          </p:nvPr>
        </p:nvSpPr>
        <p:spPr>
          <a:xfrm>
            <a:off x="912542" y="3471066"/>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a:t>
            </a:r>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远红光</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custDataLst>
              <p:tags r:id="rId4"/>
            </p:custDataLst>
          </p:nvPr>
        </p:nvSpPr>
        <p:spPr>
          <a:xfrm>
            <a:off x="-23949" y="-127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二</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环境因素参与调节植物的生命活动</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2" name="文本框 1"/>
          <p:cNvSpPr txBox="1"/>
          <p:nvPr>
            <p:custDataLst>
              <p:tags r:id="rId5"/>
            </p:custDataLst>
          </p:nvPr>
        </p:nvSpPr>
        <p:spPr>
          <a:xfrm>
            <a:off x="-23949" y="521873"/>
            <a:ext cx="4685432" cy="521970"/>
          </a:xfrm>
          <a:prstGeom prst="rect">
            <a:avLst/>
          </a:prstGeom>
          <a:solidFill>
            <a:srgbClr val="FFC000"/>
          </a:solidFill>
        </p:spPr>
        <p:txBody>
          <a:bodyPr wrap="square" rtlCol="0">
            <a:spAutoFit/>
          </a:bodyPr>
          <a:lstStyle/>
          <a:p>
            <a:pPr algn="l">
              <a:lnSpc>
                <a:spcPct val="100000"/>
              </a:lnSpc>
              <a:spcBef>
                <a:spcPct val="0"/>
              </a:spcBef>
              <a:spcAft>
                <a:spcPct val="0"/>
              </a:spcAft>
              <a:buClrTx/>
              <a:buSzTx/>
              <a:buFontTx/>
            </a:pP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光对植物生长发育的调节</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391215" y="1196505"/>
            <a:ext cx="11409887" cy="267652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温度</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温度可以通过</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影响</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植株生长、开花结果和叶的衰老、脱落等生命活动参与调节植物的生长发育。</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植物分布</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很大</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程度上由温度决定。</a:t>
            </a:r>
            <a:endParaRPr lang="zh-CN" altLang="zh-CN" sz="105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custDataLst>
              <p:tags r:id="rId2"/>
            </p:custDataLst>
          </p:nvPr>
        </p:nvSpPr>
        <p:spPr>
          <a:xfrm>
            <a:off x="4009206" y="1989047"/>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种子萌发</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custDataLst>
              <p:tags r:id="rId3"/>
            </p:custDataLst>
          </p:nvPr>
        </p:nvSpPr>
        <p:spPr>
          <a:xfrm>
            <a:off x="2857291" y="3271797"/>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地域性</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custDataLst>
              <p:tags r:id="rId4"/>
            </p:custDataLst>
          </p:nvPr>
        </p:nvSpPr>
        <p:spPr>
          <a:xfrm>
            <a:off x="-23949" y="-127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二</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环境因素参与调节植物的生命活动</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6" name="文本框 5"/>
          <p:cNvSpPr txBox="1"/>
          <p:nvPr>
            <p:custDataLst>
              <p:tags r:id="rId5"/>
            </p:custDataLst>
          </p:nvPr>
        </p:nvSpPr>
        <p:spPr>
          <a:xfrm>
            <a:off x="-23949" y="521873"/>
            <a:ext cx="6737372" cy="521970"/>
          </a:xfrm>
          <a:prstGeom prst="rect">
            <a:avLst/>
          </a:prstGeom>
          <a:solidFill>
            <a:srgbClr val="FFC000"/>
          </a:solidFill>
        </p:spPr>
        <p:txBody>
          <a:bodyPr wrap="square" rtlCol="0">
            <a:spAutoFit/>
          </a:bodyPr>
          <a:lstStyle/>
          <a:p>
            <a:pPr algn="l">
              <a:lnSpc>
                <a:spcPct val="100000"/>
              </a:lnSpc>
              <a:spcBef>
                <a:spcPct val="0"/>
              </a:spcBef>
              <a:spcAft>
                <a:spcPct val="0"/>
              </a:spcAft>
              <a:buClrTx/>
              <a:buSzTx/>
              <a:buFontTx/>
            </a:pPr>
            <a:r>
              <a:rPr lang="en-US" altLang="zh-CN" sz="2800" b="1" kern="100">
                <a:latin typeface="+mj-ea"/>
                <a:ea typeface="+mj-ea"/>
                <a:cs typeface="Courier New" panose="02070309020205020404" pitchFamily="49" charset="0"/>
                <a:sym typeface="+mn-ea"/>
              </a:rPr>
              <a:t>2</a:t>
            </a:r>
            <a:r>
              <a:rPr lang="en-US" altLang="zh-CN" sz="2800" b="1" kern="100" smtClean="0">
                <a:latin typeface="+mj-ea"/>
                <a:ea typeface="+mj-ea"/>
                <a:cs typeface="Courier New" panose="02070309020205020404" pitchFamily="49"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参与调节植物生命活动的其他环境因素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858150" y="1329980"/>
            <a:ext cx="10474429" cy="3322955"/>
          </a:xfrm>
          <a:prstGeom prst="rect">
            <a:avLst/>
          </a:prstGeom>
        </p:spPr>
        <p:txBody>
          <a:bodyPr>
            <a:spAutoFit/>
          </a:bodyPr>
          <a:lstStyle/>
          <a:p>
            <a:pPr algn="just">
              <a:lnSpc>
                <a:spcPct val="150000"/>
              </a:lnSpc>
              <a:spcAft>
                <a:spcPct val="0"/>
              </a:spcAft>
            </a:pPr>
            <a:r>
              <a:rPr lang="zh-CN" altLang="en-US" sz="2800" b="1" kern="100" smtClean="0">
                <a:solidFill>
                  <a:srgbClr val="0070C0"/>
                </a:solidFill>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en-US" sz="2800" b="1" kern="10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sym typeface="+mn-ea"/>
              </a:rPr>
              <a:t>教材隐性知识：</a:t>
            </a:r>
            <a:endParaRPr lang="zh-CN" altLang="en-US" sz="2800" b="1" kern="10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just">
              <a:lnSpc>
                <a:spcPct val="150000"/>
              </a:lnSpc>
              <a:spcAft>
                <a:spcPct val="0"/>
              </a:spcAft>
            </a:pPr>
            <a:r>
              <a:rPr lang="zh-CN" altLang="zh-CN" sz="2800" b="1" kern="100" smtClean="0">
                <a:solidFill>
                  <a:srgbClr val="0070C0"/>
                </a:solidFill>
                <a:latin typeface="楷体" panose="02010609060101010101" pitchFamily="49" charset="-122"/>
                <a:ea typeface="楷体" panose="02010609060101010101" pitchFamily="49" charset="-122"/>
                <a:cs typeface="楷体" panose="02010609060101010101" pitchFamily="49" charset="-122"/>
              </a:rPr>
              <a:t>源于</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选择性必修</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1 P</a:t>
            </a:r>
            <a:r>
              <a:rPr lang="en-US" altLang="zh-CN" sz="2800" b="1" kern="100" baseline="-25000">
                <a:solidFill>
                  <a:srgbClr val="0070C0"/>
                </a:solidFill>
                <a:latin typeface="楷体" panose="02010609060101010101" pitchFamily="49" charset="-122"/>
                <a:ea typeface="楷体" panose="02010609060101010101" pitchFamily="49" charset="-122"/>
                <a:cs typeface="楷体" panose="02010609060101010101" pitchFamily="49" charset="-122"/>
              </a:rPr>
              <a:t>107</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思考</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讨论</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en-US" altLang="zh-CN" sz="2800" b="1" kern="100">
                <a:latin typeface="楷体" panose="02010609060101010101" pitchFamily="49" charset="-122"/>
                <a:ea typeface="楷体" panose="02010609060101010101" pitchFamily="49" charset="-122"/>
                <a:cs typeface="楷体" panose="02010609060101010101" pitchFamily="49" charset="-122"/>
              </a:rPr>
              <a:t>①</a:t>
            </a:r>
            <a:r>
              <a:rPr lang="zh-CN" altLang="zh-CN" sz="2800" b="1" kern="100">
                <a:latin typeface="楷体" panose="02010609060101010101" pitchFamily="49" charset="-122"/>
                <a:ea typeface="楷体" panose="02010609060101010101" pitchFamily="49" charset="-122"/>
                <a:cs typeface="楷体" panose="02010609060101010101" pitchFamily="49" charset="-122"/>
              </a:rPr>
              <a:t>年轮形成的原因是：</a:t>
            </a:r>
            <a:r>
              <a:rPr lang="en-US" altLang="zh-CN" sz="2800" b="1" kern="100">
                <a:latin typeface="楷体" panose="02010609060101010101" pitchFamily="49" charset="-122"/>
                <a:ea typeface="楷体" panose="02010609060101010101" pitchFamily="49" charset="-122"/>
                <a:cs typeface="楷体" panose="02010609060101010101" pitchFamily="49" charset="-122"/>
              </a:rPr>
              <a:t>a.</a:t>
            </a:r>
            <a:r>
              <a:rPr lang="zh-CN" altLang="zh-CN" sz="2800" b="1" kern="100">
                <a:latin typeface="楷体" panose="02010609060101010101" pitchFamily="49" charset="-122"/>
                <a:ea typeface="楷体" panose="02010609060101010101" pitchFamily="49" charset="-122"/>
                <a:cs typeface="楷体" panose="02010609060101010101" pitchFamily="49" charset="-122"/>
              </a:rPr>
              <a:t>春夏季</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细胞</a:t>
            </a:r>
            <a:r>
              <a:rPr lang="zh-CN" altLang="en-US"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细胞体积大，在树干上形成</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颜色</a:t>
            </a:r>
            <a:r>
              <a:rPr lang="zh-CN" altLang="en-US"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的</a:t>
            </a:r>
            <a:r>
              <a:rPr lang="zh-CN" altLang="zh-CN" sz="2800" b="1" kern="100">
                <a:latin typeface="楷体" panose="02010609060101010101" pitchFamily="49" charset="-122"/>
                <a:ea typeface="楷体" panose="02010609060101010101" pitchFamily="49" charset="-122"/>
                <a:cs typeface="楷体" panose="02010609060101010101" pitchFamily="49" charset="-122"/>
              </a:rPr>
              <a:t>带。</a:t>
            </a:r>
            <a:r>
              <a:rPr lang="en-US" altLang="zh-CN" sz="2800" b="1" kern="100">
                <a:latin typeface="楷体" panose="02010609060101010101" pitchFamily="49" charset="-122"/>
                <a:ea typeface="楷体" panose="02010609060101010101" pitchFamily="49" charset="-122"/>
                <a:cs typeface="楷体" panose="02010609060101010101" pitchFamily="49" charset="-122"/>
              </a:rPr>
              <a:t>b.</a:t>
            </a:r>
            <a:r>
              <a:rPr lang="zh-CN" altLang="zh-CN" sz="2800" b="1" kern="100">
                <a:latin typeface="楷体" panose="02010609060101010101" pitchFamily="49" charset="-122"/>
                <a:ea typeface="楷体" panose="02010609060101010101" pitchFamily="49" charset="-122"/>
                <a:cs typeface="楷体" panose="02010609060101010101" pitchFamily="49" charset="-122"/>
              </a:rPr>
              <a:t>秋冬季细胞分裂慢、细胞</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体积</a:t>
            </a:r>
            <a:r>
              <a:rPr lang="zh-CN" altLang="en-US"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树干上形成</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颜色</a:t>
            </a:r>
            <a:r>
              <a:rPr lang="zh-CN" altLang="en-US"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的</a:t>
            </a:r>
            <a:r>
              <a:rPr lang="zh-CN" altLang="zh-CN" sz="2800" b="1" kern="100">
                <a:latin typeface="楷体" panose="02010609060101010101" pitchFamily="49" charset="-122"/>
                <a:ea typeface="楷体" panose="02010609060101010101" pitchFamily="49" charset="-122"/>
                <a:cs typeface="楷体" panose="02010609060101010101" pitchFamily="49" charset="-122"/>
              </a:rPr>
              <a:t>带。</a:t>
            </a:r>
            <a:endParaRPr lang="zh-CN" altLang="zh-CN" sz="1050" b="1" kern="100">
              <a:latin typeface="楷体" panose="02010609060101010101" pitchFamily="49" charset="-122"/>
              <a:ea typeface="楷体" panose="02010609060101010101" pitchFamily="49" charset="-122"/>
              <a:cs typeface="楷体" panose="02010609060101010101" pitchFamily="49" charset="-122"/>
            </a:endParaRPr>
          </a:p>
          <a:p>
            <a:pPr algn="just">
              <a:lnSpc>
                <a:spcPct val="150000"/>
              </a:lnSpc>
              <a:spcAft>
                <a:spcPct val="0"/>
              </a:spcAft>
            </a:pPr>
            <a:r>
              <a:rPr lang="en-US" altLang="zh-CN" sz="2800" b="1" kern="100">
                <a:latin typeface="楷体" panose="02010609060101010101" pitchFamily="49" charset="-122"/>
                <a:ea typeface="楷体" panose="02010609060101010101" pitchFamily="49" charset="-122"/>
                <a:cs typeface="楷体" panose="02010609060101010101" pitchFamily="49" charset="-122"/>
              </a:rPr>
              <a:t>②</a:t>
            </a:r>
            <a:r>
              <a:rPr lang="zh-CN" altLang="zh-CN" sz="2800" b="1" kern="100">
                <a:latin typeface="楷体" panose="02010609060101010101" pitchFamily="49" charset="-122"/>
                <a:ea typeface="楷体" panose="02010609060101010101" pitchFamily="49" charset="-122"/>
                <a:cs typeface="楷体" panose="02010609060101010101" pitchFamily="49" charset="-122"/>
              </a:rPr>
              <a:t>春化作用：经一定时间</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的</a:t>
            </a:r>
            <a:r>
              <a:rPr lang="zh-CN" altLang="en-US"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促进</a:t>
            </a:r>
            <a:r>
              <a:rPr lang="zh-CN" altLang="zh-CN" sz="2800" b="1" kern="100">
                <a:latin typeface="楷体" panose="02010609060101010101" pitchFamily="49" charset="-122"/>
                <a:ea typeface="楷体" panose="02010609060101010101" pitchFamily="49" charset="-122"/>
                <a:cs typeface="楷体" panose="02010609060101010101" pitchFamily="49" charset="-122"/>
              </a:rPr>
              <a:t>植物开花的作用</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a:t>
            </a:r>
            <a:endParaRPr lang="en-US" altLang="zh-CN" sz="2800" b="1" kern="100" smtClean="0">
              <a:latin typeface="楷体" panose="02010609060101010101" pitchFamily="49" charset="-122"/>
              <a:ea typeface="楷体" panose="02010609060101010101" pitchFamily="49" charset="-122"/>
              <a:cs typeface="楷体" panose="02010609060101010101" pitchFamily="49" charset="-122"/>
            </a:endParaRPr>
          </a:p>
        </p:txBody>
      </p:sp>
      <p:sp>
        <p:nvSpPr>
          <p:cNvPr id="8" name="矩形 7"/>
          <p:cNvSpPr/>
          <p:nvPr>
            <p:custDataLst>
              <p:tags r:id="rId2"/>
            </p:custDataLst>
          </p:nvPr>
        </p:nvSpPr>
        <p:spPr>
          <a:xfrm>
            <a:off x="2618540" y="2766387"/>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分裂快</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custDataLst>
              <p:tags r:id="rId3"/>
            </p:custDataLst>
          </p:nvPr>
        </p:nvSpPr>
        <p:spPr>
          <a:xfrm>
            <a:off x="9072715" y="2756863"/>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较浅</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custDataLst>
              <p:tags r:id="rId4"/>
            </p:custDataLst>
          </p:nvPr>
        </p:nvSpPr>
        <p:spPr>
          <a:xfrm>
            <a:off x="5617080" y="3400222"/>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较小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custDataLst>
              <p:tags r:id="rId5"/>
            </p:custDataLst>
          </p:nvPr>
        </p:nvSpPr>
        <p:spPr>
          <a:xfrm>
            <a:off x="9144819" y="3390813"/>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较深</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custDataLst>
              <p:tags r:id="rId6"/>
            </p:custDataLst>
          </p:nvPr>
        </p:nvSpPr>
        <p:spPr>
          <a:xfrm>
            <a:off x="5260792" y="3957386"/>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低温诱导</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custDataLst>
              <p:tags r:id="rId7"/>
            </p:custDataLst>
          </p:nvPr>
        </p:nvSpPr>
        <p:spPr>
          <a:xfrm>
            <a:off x="-23949" y="-127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二</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环境因素参与调节植物的生命活动</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6" name="文本框 5"/>
          <p:cNvSpPr txBox="1"/>
          <p:nvPr>
            <p:custDataLst>
              <p:tags r:id="rId8"/>
            </p:custDataLst>
          </p:nvPr>
        </p:nvSpPr>
        <p:spPr>
          <a:xfrm>
            <a:off x="-23949" y="521873"/>
            <a:ext cx="6737372" cy="521970"/>
          </a:xfrm>
          <a:prstGeom prst="rect">
            <a:avLst/>
          </a:prstGeom>
          <a:solidFill>
            <a:srgbClr val="FFC000"/>
          </a:solidFill>
        </p:spPr>
        <p:txBody>
          <a:bodyPr wrap="square" rtlCol="0">
            <a:spAutoFit/>
          </a:bodyPr>
          <a:lstStyle/>
          <a:p>
            <a:pPr algn="l">
              <a:lnSpc>
                <a:spcPct val="100000"/>
              </a:lnSpc>
              <a:spcBef>
                <a:spcPct val="0"/>
              </a:spcBef>
              <a:spcAft>
                <a:spcPct val="0"/>
              </a:spcAft>
              <a:buClrTx/>
              <a:buSzTx/>
              <a:buFontTx/>
            </a:pPr>
            <a:r>
              <a:rPr lang="en-US" altLang="zh-CN" sz="2800" b="1" kern="100">
                <a:latin typeface="+mj-ea"/>
                <a:ea typeface="+mj-ea"/>
                <a:cs typeface="Courier New" panose="02070309020205020404" pitchFamily="49" charset="0"/>
                <a:sym typeface="+mn-ea"/>
              </a:rPr>
              <a:t>2</a:t>
            </a:r>
            <a:r>
              <a:rPr lang="en-US" altLang="zh-CN" sz="2800" b="1" kern="100" smtClean="0">
                <a:latin typeface="+mj-ea"/>
                <a:ea typeface="+mj-ea"/>
                <a:cs typeface="Courier New" panose="02070309020205020404" pitchFamily="49"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参与调节植物生命活动的其他环境因素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custDataLst>
              <p:tags r:id="rId1"/>
            </p:custDataLst>
          </p:nvPr>
        </p:nvSpPr>
        <p:spPr>
          <a:xfrm>
            <a:off x="391215" y="1123306"/>
            <a:ext cx="11409887" cy="526224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重力</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作用：调节植物生长发育和形态建成。</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作用机制：植物的根、茎中有感受重力的物质和细胞，可以将重力信号转换</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成</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信号，造成生长素分布</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从而调节植物的生长方向。</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③“</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淀粉</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平衡石</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假说</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植物对重力的感受是通过富含</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淀粉体</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的细胞，</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即</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细胞</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来实现的。</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custDataLst>
              <p:tags r:id="rId2"/>
            </p:custDataLst>
          </p:nvPr>
        </p:nvSpPr>
        <p:spPr>
          <a:xfrm>
            <a:off x="2379741" y="3187651"/>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运输生长素</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custDataLst>
              <p:tags r:id="rId3"/>
            </p:custDataLst>
          </p:nvPr>
        </p:nvSpPr>
        <p:spPr>
          <a:xfrm>
            <a:off x="8902686" y="3192105"/>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不均衡</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custDataLst>
              <p:tags r:id="rId4"/>
            </p:custDataLst>
          </p:nvPr>
        </p:nvSpPr>
        <p:spPr>
          <a:xfrm>
            <a:off x="8851002" y="5116800"/>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平衡石</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custDataLst>
              <p:tags r:id="rId5"/>
            </p:custDataLst>
          </p:nvPr>
        </p:nvSpPr>
        <p:spPr>
          <a:xfrm>
            <a:off x="-23949" y="-127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二</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环境因素参与调节植物的生命活动</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6" name="文本框 5"/>
          <p:cNvSpPr txBox="1"/>
          <p:nvPr>
            <p:custDataLst>
              <p:tags r:id="rId6"/>
            </p:custDataLst>
          </p:nvPr>
        </p:nvSpPr>
        <p:spPr>
          <a:xfrm>
            <a:off x="-23949" y="521873"/>
            <a:ext cx="6737372" cy="521970"/>
          </a:xfrm>
          <a:prstGeom prst="rect">
            <a:avLst/>
          </a:prstGeom>
          <a:solidFill>
            <a:srgbClr val="FFC000"/>
          </a:solidFill>
        </p:spPr>
        <p:txBody>
          <a:bodyPr wrap="square" rtlCol="0">
            <a:spAutoFit/>
          </a:bodyPr>
          <a:lstStyle/>
          <a:p>
            <a:pPr algn="l">
              <a:lnSpc>
                <a:spcPct val="100000"/>
              </a:lnSpc>
              <a:spcBef>
                <a:spcPct val="0"/>
              </a:spcBef>
              <a:spcAft>
                <a:spcPct val="0"/>
              </a:spcAft>
              <a:buClrTx/>
              <a:buSzTx/>
              <a:buFontTx/>
            </a:pPr>
            <a:r>
              <a:rPr lang="en-US" altLang="zh-CN" sz="2800" b="1" kern="100">
                <a:latin typeface="+mj-ea"/>
                <a:ea typeface="+mj-ea"/>
                <a:cs typeface="Courier New" panose="02070309020205020404" pitchFamily="49" charset="0"/>
                <a:sym typeface="+mn-ea"/>
              </a:rPr>
              <a:t>2</a:t>
            </a:r>
            <a:r>
              <a:rPr lang="en-US" altLang="zh-CN" sz="2800" b="1" kern="100" smtClean="0">
                <a:latin typeface="+mj-ea"/>
                <a:ea typeface="+mj-ea"/>
                <a:cs typeface="Courier New" panose="02070309020205020404" pitchFamily="49"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参与调节植物生命活动的其他环境因素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框 24578"/>
          <p:cNvSpPr txBox="1"/>
          <p:nvPr>
            <p:custDataLst>
              <p:tags r:id="rId1"/>
            </p:custDataLst>
          </p:nvPr>
        </p:nvSpPr>
        <p:spPr>
          <a:xfrm>
            <a:off x="696007" y="1112314"/>
            <a:ext cx="10787287" cy="4572000"/>
          </a:xfrm>
          <a:prstGeom prst="rect">
            <a:avLst/>
          </a:prstGeom>
          <a:noFill/>
          <a:ln w="9525">
            <a:noFill/>
          </a:ln>
        </p:spPr>
        <p:txBody>
          <a:bodyPr wrap="square" anchor="t">
            <a:spAutoFit/>
          </a:bodyPr>
          <a:lstStyle/>
          <a:p>
            <a:pPr>
              <a:lnSpc>
                <a:spcPct val="110000"/>
              </a:lnSpc>
            </a:pPr>
            <a:r>
              <a:rPr lang="zh-CN" altLang="en-US" sz="2800" b="1" u="sng">
                <a:latin typeface="微软雅黑" panose="020B0503020204020204" pitchFamily="34" charset="-122"/>
                <a:ea typeface="微软雅黑" panose="020B0503020204020204" pitchFamily="34" charset="-122"/>
              </a:rPr>
              <a:t>总结：</a:t>
            </a:r>
            <a:endParaRPr lang="zh-CN" altLang="en-US" sz="2800" b="1" u="sng">
              <a:latin typeface="微软雅黑" panose="020B0503020204020204" pitchFamily="34" charset="-122"/>
              <a:ea typeface="微软雅黑" panose="020B0503020204020204" pitchFamily="34" charset="-122"/>
            </a:endParaRPr>
          </a:p>
          <a:p>
            <a:pPr>
              <a:lnSpc>
                <a:spcPct val="110000"/>
              </a:lnSpc>
            </a:pPr>
            <a:endParaRPr lang="zh-CN" altLang="en-US" sz="2800" b="1" u="sng">
              <a:latin typeface="微软雅黑" panose="020B0503020204020204" pitchFamily="34" charset="-122"/>
              <a:ea typeface="微软雅黑" panose="020B0503020204020204" pitchFamily="34" charset="-122"/>
            </a:endParaRPr>
          </a:p>
          <a:p>
            <a:pPr>
              <a:lnSpc>
                <a:spcPct val="110000"/>
              </a:lnSpc>
            </a:pPr>
            <a:r>
              <a:rPr lang="zh-CN" altLang="en-US" sz="2800" b="1">
                <a:latin typeface="微软雅黑" panose="020B0503020204020204" pitchFamily="34" charset="-122"/>
                <a:ea typeface="微软雅黑" panose="020B0503020204020204" pitchFamily="34" charset="-122"/>
              </a:rPr>
              <a:t>   </a:t>
            </a:r>
            <a:r>
              <a:rPr lang="en-US" altLang="zh-CN" sz="2800" b="1">
                <a:solidFill>
                  <a:srgbClr val="FF0000"/>
                </a:solidFill>
                <a:latin typeface="Calibri" panose="020F0502020204030204"/>
                <a:ea typeface="微软雅黑" panose="020B0503020204020204" pitchFamily="34" charset="-122"/>
              </a:rPr>
              <a:t>①</a:t>
            </a:r>
            <a:r>
              <a:rPr lang="zh-CN" altLang="en-US" sz="2800" b="1">
                <a:solidFill>
                  <a:srgbClr val="FF0000"/>
                </a:solidFill>
                <a:latin typeface="微软雅黑" panose="020B0503020204020204" pitchFamily="34" charset="-122"/>
                <a:ea typeface="微软雅黑" panose="020B0503020204020204" pitchFamily="34" charset="-122"/>
              </a:rPr>
              <a:t>促进生长发育：</a:t>
            </a:r>
            <a:r>
              <a:rPr lang="zh-CN" altLang="en-US" sz="2800" b="1">
                <a:latin typeface="微软雅黑" panose="020B0503020204020204" pitchFamily="34" charset="-122"/>
                <a:ea typeface="微软雅黑" panose="020B0503020204020204" pitchFamily="34" charset="-122"/>
              </a:rPr>
              <a:t>低浓度生长素、赤霉素和细胞分裂素；</a:t>
            </a:r>
            <a:endParaRPr lang="zh-CN" altLang="en-US" sz="2800" b="1">
              <a:latin typeface="微软雅黑" panose="020B0503020204020204" pitchFamily="34" charset="-122"/>
              <a:ea typeface="微软雅黑" panose="020B0503020204020204" pitchFamily="34" charset="-122"/>
            </a:endParaRPr>
          </a:p>
          <a:p>
            <a:pPr>
              <a:lnSpc>
                <a:spcPct val="110000"/>
              </a:lnSpc>
            </a:pPr>
            <a:r>
              <a:rPr lang="zh-CN" altLang="en-US" sz="2800" b="1">
                <a:latin typeface="微软雅黑" panose="020B0503020204020204" pitchFamily="34" charset="-122"/>
                <a:ea typeface="微软雅黑" panose="020B0503020204020204" pitchFamily="34" charset="-122"/>
              </a:rPr>
              <a:t>  </a:t>
            </a:r>
            <a:r>
              <a:rPr lang="zh-CN" altLang="en-US" sz="2800" b="1">
                <a:solidFill>
                  <a:srgbClr val="FF0000"/>
                </a:solidFill>
                <a:latin typeface="微软雅黑" panose="020B0503020204020204" pitchFamily="34" charset="-122"/>
                <a:ea typeface="微软雅黑" panose="020B0503020204020204" pitchFamily="34" charset="-122"/>
              </a:rPr>
              <a:t> </a:t>
            </a:r>
            <a:r>
              <a:rPr lang="en-US" altLang="zh-CN" sz="2800" b="1">
                <a:solidFill>
                  <a:srgbClr val="FF0000"/>
                </a:solidFill>
                <a:latin typeface="Calibri" panose="020F0502020204030204"/>
                <a:ea typeface="微软雅黑" panose="020B0503020204020204" pitchFamily="34" charset="-122"/>
              </a:rPr>
              <a:t>②</a:t>
            </a:r>
            <a:r>
              <a:rPr lang="zh-CN" altLang="en-US" sz="2800" b="1">
                <a:solidFill>
                  <a:srgbClr val="FF0000"/>
                </a:solidFill>
                <a:latin typeface="微软雅黑" panose="020B0503020204020204" pitchFamily="34" charset="-122"/>
                <a:ea typeface="微软雅黑" panose="020B0503020204020204" pitchFamily="34" charset="-122"/>
              </a:rPr>
              <a:t>抑制生长发育：</a:t>
            </a:r>
            <a:r>
              <a:rPr lang="zh-CN" altLang="en-US" sz="2800" b="1">
                <a:latin typeface="微软雅黑" panose="020B0503020204020204" pitchFamily="34" charset="-122"/>
                <a:ea typeface="微软雅黑" panose="020B0503020204020204" pitchFamily="34" charset="-122"/>
              </a:rPr>
              <a:t>高浓度生长素、脱落酸</a:t>
            </a:r>
            <a:endParaRPr lang="zh-CN" altLang="en-US" sz="2800" b="1">
              <a:latin typeface="微软雅黑" panose="020B0503020204020204" pitchFamily="34" charset="-122"/>
              <a:ea typeface="微软雅黑" panose="020B0503020204020204" pitchFamily="34" charset="-122"/>
            </a:endParaRPr>
          </a:p>
          <a:p>
            <a:r>
              <a:rPr lang="zh-CN" altLang="en-US" sz="2800" b="1">
                <a:solidFill>
                  <a:srgbClr val="FFFF00"/>
                </a:solidFill>
                <a:latin typeface="微软雅黑" panose="020B0503020204020204" pitchFamily="34" charset="-122"/>
                <a:ea typeface="微软雅黑" panose="020B0503020204020204" pitchFamily="34" charset="-122"/>
              </a:rPr>
              <a:t>   </a:t>
            </a:r>
            <a:r>
              <a:rPr lang="en-US" altLang="zh-CN" sz="2800" b="1">
                <a:solidFill>
                  <a:srgbClr val="FF0000"/>
                </a:solidFill>
                <a:latin typeface="Calibri" panose="020F0502020204030204"/>
                <a:ea typeface="微软雅黑" panose="020B0503020204020204" pitchFamily="34" charset="-122"/>
              </a:rPr>
              <a:t>③</a:t>
            </a:r>
            <a:r>
              <a:rPr lang="zh-CN" altLang="en-US" sz="2800" b="1">
                <a:solidFill>
                  <a:srgbClr val="FF0000"/>
                </a:solidFill>
                <a:latin typeface="微软雅黑" panose="020B0503020204020204" pitchFamily="34" charset="-122"/>
                <a:ea typeface="微软雅黑" panose="020B0503020204020204" pitchFamily="34" charset="-122"/>
              </a:rPr>
              <a:t>与种子萌发有关：</a:t>
            </a:r>
            <a:r>
              <a:rPr lang="zh-CN" altLang="en-US" sz="2800" b="1">
                <a:latin typeface="微软雅黑" panose="020B0503020204020204" pitchFamily="34" charset="-122"/>
                <a:ea typeface="微软雅黑" panose="020B0503020204020204" pitchFamily="34" charset="-122"/>
              </a:rPr>
              <a:t>赤霉素和细胞分裂素促进</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                                 脱落酸抑制</a:t>
            </a:r>
            <a:endParaRPr lang="zh-CN" altLang="en-US" sz="2800" b="1">
              <a:latin typeface="微软雅黑" panose="020B0503020204020204" pitchFamily="34" charset="-122"/>
              <a:ea typeface="微软雅黑" panose="020B0503020204020204" pitchFamily="34" charset="-122"/>
            </a:endParaRPr>
          </a:p>
          <a:p>
            <a:endParaRPr lang="zh-CN" altLang="en-US" sz="2800" b="1">
              <a:latin typeface="微软雅黑" panose="020B0503020204020204" pitchFamily="34" charset="-122"/>
              <a:ea typeface="微软雅黑" panose="020B0503020204020204" pitchFamily="34" charset="-122"/>
            </a:endParaRPr>
          </a:p>
          <a:p>
            <a:r>
              <a:rPr lang="en-US" altLang="zh-CN" sz="2800" b="1">
                <a:solidFill>
                  <a:srgbClr val="FF0000"/>
                </a:solidFill>
                <a:latin typeface="微软雅黑" panose="020B0503020204020204" pitchFamily="34" charset="-122"/>
                <a:ea typeface="微软雅黑" panose="020B0503020204020204" pitchFamily="34" charset="-122"/>
              </a:rPr>
              <a:t>   ④</a:t>
            </a:r>
            <a:r>
              <a:rPr lang="zh-CN" altLang="en-US" sz="2800" b="1">
                <a:solidFill>
                  <a:srgbClr val="FF0000"/>
                </a:solidFill>
                <a:latin typeface="微软雅黑" panose="020B0503020204020204" pitchFamily="34" charset="-122"/>
                <a:ea typeface="微软雅黑" panose="020B0503020204020204" pitchFamily="34" charset="-122"/>
              </a:rPr>
              <a:t>生长素和乙烯对果实作用的区别：</a:t>
            </a:r>
            <a:endParaRPr lang="zh-CN" altLang="en-US" sz="2800" b="1">
              <a:solidFill>
                <a:srgbClr val="FF0000"/>
              </a:solidFill>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    </a:t>
            </a:r>
            <a:r>
              <a:rPr lang="en-US" altLang="zh-CN" sz="2800" b="1">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rPr>
              <a:t>生长素对果实的作用主要是促进</a:t>
            </a:r>
            <a:r>
              <a:rPr lang="zh-CN" altLang="en-US" sz="2800" b="1">
                <a:solidFill>
                  <a:srgbClr val="FF0000"/>
                </a:solidFill>
                <a:latin typeface="微软雅黑" panose="020B0503020204020204" pitchFamily="34" charset="-122"/>
                <a:ea typeface="微软雅黑" panose="020B0503020204020204" pitchFamily="34" charset="-122"/>
              </a:rPr>
              <a:t>发育</a:t>
            </a:r>
            <a:endParaRPr lang="zh-CN" altLang="en-US" sz="2800" b="1">
              <a:solidFill>
                <a:srgbClr val="FF0000"/>
              </a:solidFill>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    </a:t>
            </a:r>
            <a:r>
              <a:rPr lang="en-US" altLang="zh-CN" sz="2800" b="1">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rPr>
              <a:t>乙烯对果实的作用主要是促进</a:t>
            </a:r>
            <a:r>
              <a:rPr lang="zh-CN" altLang="en-US" sz="2800" b="1">
                <a:solidFill>
                  <a:srgbClr val="FF0000"/>
                </a:solidFill>
                <a:latin typeface="微软雅黑" panose="020B0503020204020204" pitchFamily="34" charset="-122"/>
                <a:ea typeface="微软雅黑" panose="020B0503020204020204" pitchFamily="34" charset="-122"/>
              </a:rPr>
              <a:t>成熟</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2"/>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2" name="文本框 1"/>
          <p:cNvSpPr txBox="1"/>
          <p:nvPr>
            <p:custDataLst>
              <p:tags r:id="rId3"/>
            </p:custDataLst>
          </p:nvPr>
        </p:nvSpPr>
        <p:spPr>
          <a:xfrm>
            <a:off x="2081" y="521873"/>
            <a:ext cx="6765307" cy="521970"/>
          </a:xfrm>
          <a:prstGeom prst="rect">
            <a:avLst/>
          </a:prstGeom>
          <a:solidFill>
            <a:srgbClr val="FFC000"/>
          </a:solidFill>
        </p:spPr>
        <p:txBody>
          <a:bodyPr wrap="square" rtlCol="0">
            <a:spAutoFit/>
          </a:bodyPr>
          <a:lstStyle/>
          <a:p>
            <a:pPr algn="l">
              <a:lnSpc>
                <a:spcPct val="100000"/>
              </a:lnSpc>
              <a:spcBef>
                <a:spcPct val="0"/>
              </a:spcBef>
              <a:spcAft>
                <a:spcPct val="0"/>
              </a:spcAft>
              <a:buClrTx/>
              <a:buSzTx/>
              <a:buFontTx/>
            </a:pP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各种植物激素的合成部位及生理作用</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858150" y="1834096"/>
            <a:ext cx="10474429" cy="2676525"/>
          </a:xfrm>
          <a:prstGeom prst="rect">
            <a:avLst/>
          </a:prstGeom>
        </p:spPr>
        <p:txBody>
          <a:bodyPr>
            <a:spAutoFit/>
          </a:bodyPr>
          <a:lstStyle/>
          <a:p>
            <a:pPr algn="just">
              <a:lnSpc>
                <a:spcPct val="150000"/>
              </a:lnSpc>
              <a:spcAft>
                <a:spcPct val="0"/>
              </a:spcAft>
            </a:pPr>
            <a:r>
              <a:rPr lang="zh-CN" altLang="en-US" sz="2800" b="1" kern="100" smtClean="0">
                <a:solidFill>
                  <a:srgbClr val="0070C0"/>
                </a:solidFill>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en-US" sz="2800" b="1" kern="10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sym typeface="+mn-ea"/>
              </a:rPr>
              <a:t>教材隐性知识：</a:t>
            </a:r>
            <a:endParaRPr lang="zh-CN" altLang="en-US" sz="2800" b="1" kern="10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just">
              <a:lnSpc>
                <a:spcPct val="150000"/>
              </a:lnSpc>
              <a:spcAft>
                <a:spcPct val="0"/>
              </a:spcAft>
            </a:pPr>
            <a:r>
              <a:rPr lang="zh-CN" altLang="zh-CN" sz="2800" b="1" kern="100" smtClean="0">
                <a:solidFill>
                  <a:srgbClr val="0070C0"/>
                </a:solidFill>
                <a:latin typeface="楷体" panose="02010609060101010101" pitchFamily="49" charset="-122"/>
                <a:ea typeface="楷体" panose="02010609060101010101" pitchFamily="49" charset="-122"/>
                <a:cs typeface="楷体" panose="02010609060101010101" pitchFamily="49" charset="-122"/>
              </a:rPr>
              <a:t>源于</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选择性必修</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1 P</a:t>
            </a:r>
            <a:r>
              <a:rPr lang="en-US" altLang="zh-CN" sz="2800" b="1" kern="100" baseline="-25000">
                <a:solidFill>
                  <a:srgbClr val="0070C0"/>
                </a:solidFill>
                <a:latin typeface="楷体" panose="02010609060101010101" pitchFamily="49" charset="-122"/>
                <a:ea typeface="楷体" panose="02010609060101010101" pitchFamily="49" charset="-122"/>
                <a:cs typeface="楷体" panose="02010609060101010101" pitchFamily="49" charset="-122"/>
              </a:rPr>
              <a:t>107</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旁栏思考</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根的向地生长和茎的背</a:t>
            </a:r>
            <a:r>
              <a:rPr lang="zh-CN" altLang="zh-CN" sz="2800" b="1" kern="100" spc="-100">
                <a:latin typeface="楷体" panose="02010609060101010101" pitchFamily="49" charset="-122"/>
                <a:ea typeface="楷体" panose="02010609060101010101" pitchFamily="49" charset="-122"/>
                <a:cs typeface="楷体" panose="02010609060101010101" pitchFamily="49" charset="-122"/>
              </a:rPr>
              <a:t>地生长的意义：根向地生长，可以深扎根，</a:t>
            </a:r>
            <a:r>
              <a:rPr lang="zh-CN" altLang="zh-CN" sz="2800" b="1" kern="100" spc="-100" smtClean="0">
                <a:latin typeface="楷体" panose="02010609060101010101" pitchFamily="49" charset="-122"/>
                <a:ea typeface="楷体" panose="02010609060101010101" pitchFamily="49" charset="-122"/>
                <a:cs typeface="楷体" panose="02010609060101010101" pitchFamily="49" charset="-122"/>
              </a:rPr>
              <a:t>利</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于</a:t>
            </a:r>
            <a:r>
              <a:rPr lang="zh-CN" altLang="en-US"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茎背地生长，可以将枝条伸向天空，</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利于</a:t>
            </a:r>
            <a:r>
              <a:rPr lang="zh-CN" altLang="en-US"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a:t>
            </a:r>
            <a:endParaRPr lang="zh-CN" altLang="zh-CN" sz="1050" b="1" kern="100">
              <a:effectLst/>
              <a:latin typeface="楷体" panose="02010609060101010101" pitchFamily="49" charset="-122"/>
              <a:ea typeface="楷体" panose="02010609060101010101" pitchFamily="49" charset="-122"/>
              <a:cs typeface="楷体" panose="02010609060101010101" pitchFamily="49" charset="-122"/>
            </a:endParaRPr>
          </a:p>
        </p:txBody>
      </p:sp>
      <p:sp>
        <p:nvSpPr>
          <p:cNvPr id="7" name="矩形 6"/>
          <p:cNvSpPr/>
          <p:nvPr>
            <p:custDataLst>
              <p:tags r:id="rId2"/>
            </p:custDataLst>
          </p:nvPr>
        </p:nvSpPr>
        <p:spPr>
          <a:xfrm>
            <a:off x="7832532" y="3160247"/>
            <a:ext cx="3027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吸收水分和无机盐</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custDataLst>
              <p:tags r:id="rId3"/>
            </p:custDataLst>
          </p:nvPr>
        </p:nvSpPr>
        <p:spPr>
          <a:xfrm>
            <a:off x="7103890" y="3789266"/>
            <a:ext cx="3738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吸收阳光进行光合作用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custDataLst>
              <p:tags r:id="rId4"/>
            </p:custDataLst>
          </p:nvPr>
        </p:nvSpPr>
        <p:spPr>
          <a:xfrm>
            <a:off x="-23949" y="-127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二</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环境因素参与调节植物的生命活动</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2" name="文本框 1"/>
          <p:cNvSpPr txBox="1"/>
          <p:nvPr>
            <p:custDataLst>
              <p:tags r:id="rId5"/>
            </p:custDataLst>
          </p:nvPr>
        </p:nvSpPr>
        <p:spPr>
          <a:xfrm>
            <a:off x="-23949" y="521873"/>
            <a:ext cx="6737372" cy="521970"/>
          </a:xfrm>
          <a:prstGeom prst="rect">
            <a:avLst/>
          </a:prstGeom>
          <a:solidFill>
            <a:srgbClr val="FFC000"/>
          </a:solidFill>
        </p:spPr>
        <p:txBody>
          <a:bodyPr wrap="square" rtlCol="0">
            <a:spAutoFit/>
          </a:bodyPr>
          <a:lstStyle/>
          <a:p>
            <a:pPr algn="l">
              <a:lnSpc>
                <a:spcPct val="100000"/>
              </a:lnSpc>
              <a:spcBef>
                <a:spcPct val="0"/>
              </a:spcBef>
              <a:spcAft>
                <a:spcPct val="0"/>
              </a:spcAft>
              <a:buClrTx/>
              <a:buSzTx/>
              <a:buFontTx/>
            </a:pPr>
            <a:r>
              <a:rPr lang="en-US" altLang="zh-CN" sz="2800" b="1" kern="100">
                <a:latin typeface="+mj-ea"/>
                <a:ea typeface="+mj-ea"/>
                <a:cs typeface="Courier New" panose="02070309020205020404" pitchFamily="49" charset="0"/>
                <a:sym typeface="+mn-ea"/>
              </a:rPr>
              <a:t>2</a:t>
            </a:r>
            <a:r>
              <a:rPr lang="en-US" altLang="zh-CN" sz="2800" b="1" kern="100" smtClean="0">
                <a:latin typeface="+mj-ea"/>
                <a:ea typeface="+mj-ea"/>
                <a:cs typeface="Courier New" panose="02070309020205020404" pitchFamily="49"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参与调节植物生命活动的其他环境因素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504092" y="1340872"/>
            <a:ext cx="3722951" cy="200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custDataLst>
              <p:tags r:id="rId3"/>
            </p:custDataLst>
          </p:nvPr>
        </p:nvSpPr>
        <p:spPr>
          <a:xfrm>
            <a:off x="-23949" y="-127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二</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环境因素参与调节植物的生命活动</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6" name="文本框 5"/>
          <p:cNvSpPr txBox="1"/>
          <p:nvPr>
            <p:custDataLst>
              <p:tags r:id="rId4"/>
            </p:custDataLst>
          </p:nvPr>
        </p:nvSpPr>
        <p:spPr>
          <a:xfrm>
            <a:off x="-23949" y="521873"/>
            <a:ext cx="6737372" cy="521970"/>
          </a:xfrm>
          <a:prstGeom prst="rect">
            <a:avLst/>
          </a:prstGeom>
          <a:solidFill>
            <a:srgbClr val="FFC000"/>
          </a:solidFill>
        </p:spPr>
        <p:txBody>
          <a:bodyPr wrap="square" rtlCol="0">
            <a:spAutoFit/>
          </a:bodyPr>
          <a:lstStyle/>
          <a:p>
            <a:pPr algn="l">
              <a:lnSpc>
                <a:spcPct val="100000"/>
              </a:lnSpc>
              <a:spcBef>
                <a:spcPct val="0"/>
              </a:spcBef>
              <a:spcAft>
                <a:spcPct val="0"/>
              </a:spcAft>
              <a:buClrTx/>
              <a:buSzTx/>
              <a:buFontTx/>
            </a:pPr>
            <a:r>
              <a:rPr lang="en-US" altLang="zh-CN" sz="2800" b="1" kern="100">
                <a:latin typeface="+mj-ea"/>
                <a:ea typeface="+mj-ea"/>
                <a:cs typeface="Courier New" panose="02070309020205020404" pitchFamily="49" charset="0"/>
                <a:sym typeface="+mn-ea"/>
              </a:rPr>
              <a:t>3</a:t>
            </a:r>
            <a:r>
              <a:rPr lang="en-US" altLang="zh-CN" sz="2800" b="1" kern="100" smtClean="0">
                <a:latin typeface="+mj-ea"/>
                <a:ea typeface="+mj-ea"/>
                <a:cs typeface="Courier New" panose="02070309020205020404" pitchFamily="49"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植物生长发育的整体调控</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334166" y="678567"/>
            <a:ext cx="11523986" cy="5906770"/>
          </a:xfrm>
          <a:prstGeom prst="rect">
            <a:avLst/>
          </a:prstGeom>
        </p:spPr>
        <p:txBody>
          <a:bodyPr wrap="square">
            <a:spAutoFit/>
          </a:bodyPr>
          <a:lstStyle/>
          <a:p>
            <a:pPr>
              <a:lnSpc>
                <a:spcPct val="140000"/>
              </a:lnSpc>
            </a:pPr>
            <a:r>
              <a:rPr lang="zh-CN" altLang="en-US" sz="2700" b="1" kern="100" spc="-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700" b="1" kern="100" spc="-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zh-CN" sz="2700" b="1" kern="100" spc="-100" smtClean="0">
                <a:latin typeface="微软雅黑" panose="020B0503020204020204" pitchFamily="34" charset="-122"/>
                <a:ea typeface="微软雅黑" panose="020B0503020204020204" pitchFamily="34" charset="-122"/>
                <a:cs typeface="微软雅黑" panose="020B0503020204020204" pitchFamily="34" charset="-122"/>
              </a:rPr>
              <a:t>在</a:t>
            </a:r>
            <a:r>
              <a:rPr lang="zh-CN" altLang="zh-CN" sz="2700" b="1" kern="100" spc="-100">
                <a:latin typeface="微软雅黑" panose="020B0503020204020204" pitchFamily="34" charset="-122"/>
                <a:ea typeface="微软雅黑" panose="020B0503020204020204" pitchFamily="34" charset="-122"/>
                <a:cs typeface="微软雅黑" panose="020B0503020204020204" pitchFamily="34" charset="-122"/>
              </a:rPr>
              <a:t>黑暗条件下培养小麦的根尖，当根尖生长到</a:t>
            </a:r>
            <a:r>
              <a:rPr lang="en-US" altLang="zh-CN" sz="2700" b="1" kern="100" spc="-100">
                <a:latin typeface="微软雅黑" panose="020B0503020204020204" pitchFamily="34" charset="-122"/>
                <a:ea typeface="微软雅黑" panose="020B0503020204020204" pitchFamily="34" charset="-122"/>
                <a:cs typeface="微软雅黑" panose="020B0503020204020204" pitchFamily="34" charset="-122"/>
              </a:rPr>
              <a:t>10 mm</a:t>
            </a:r>
            <a:r>
              <a:rPr lang="zh-CN" altLang="zh-CN" sz="2700" b="1" kern="100" spc="-100">
                <a:latin typeface="微软雅黑" panose="020B0503020204020204" pitchFamily="34" charset="-122"/>
                <a:ea typeface="微软雅黑" panose="020B0503020204020204" pitchFamily="34" charset="-122"/>
                <a:cs typeface="微软雅黑" panose="020B0503020204020204" pitchFamily="34" charset="-122"/>
              </a:rPr>
              <a:t>左右时用不同强度的单侧光对直立生长的根尖进行照射处理，一段时间后对向光侧与背光侧的生长素含量进行测定，结果如下表所示。下列相关</a:t>
            </a:r>
            <a:r>
              <a:rPr lang="zh-CN" altLang="zh-CN" sz="2700" b="1" kern="100" spc="-100" smtClean="0">
                <a:latin typeface="微软雅黑" panose="020B0503020204020204" pitchFamily="34" charset="-122"/>
                <a:ea typeface="微软雅黑" panose="020B0503020204020204" pitchFamily="34" charset="-122"/>
                <a:cs typeface="微软雅黑" panose="020B0503020204020204" pitchFamily="34" charset="-122"/>
              </a:rPr>
              <a:t>叙述正确</a:t>
            </a:r>
            <a:r>
              <a:rPr lang="zh-CN" altLang="zh-CN" sz="2700" b="1" kern="100" spc="-100">
                <a:latin typeface="微软雅黑" panose="020B0503020204020204" pitchFamily="34" charset="-122"/>
                <a:ea typeface="微软雅黑" panose="020B0503020204020204" pitchFamily="34" charset="-122"/>
                <a:cs typeface="微软雅黑" panose="020B0503020204020204" pitchFamily="34" charset="-122"/>
              </a:rPr>
              <a:t>的</a:t>
            </a:r>
            <a:r>
              <a:rPr lang="zh-CN" altLang="zh-CN" sz="2700" b="1" kern="100" spc="-10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700" b="1" kern="100" spc="-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700" b="1" kern="100" spc="-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700" b="1" kern="100" spc="-10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endParaRPr lang="en-US" altLang="zh-CN" sz="2700" b="1" kern="100" spc="-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en-US" altLang="zh-CN" sz="27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700" b="1" kern="100">
                <a:latin typeface="微软雅黑" panose="020B0503020204020204" pitchFamily="34" charset="-122"/>
                <a:ea typeface="微软雅黑" panose="020B0503020204020204" pitchFamily="34" charset="-122"/>
                <a:cs typeface="微软雅黑" panose="020B0503020204020204" pitchFamily="34" charset="-122"/>
              </a:rPr>
              <a:t>根尖产生的生长素化学本质</a:t>
            </a:r>
            <a:r>
              <a:rPr lang="zh-CN" altLang="zh-CN" sz="2700" b="1" kern="100" smtClean="0">
                <a:latin typeface="微软雅黑" panose="020B0503020204020204" pitchFamily="34" charset="-122"/>
                <a:ea typeface="微软雅黑" panose="020B0503020204020204" pitchFamily="34" charset="-122"/>
                <a:cs typeface="微软雅黑" panose="020B0503020204020204" pitchFamily="34" charset="-122"/>
              </a:rPr>
              <a:t>是</a:t>
            </a:r>
            <a:endParaRPr lang="en-US" altLang="zh-CN" sz="27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en-US" altLang="zh-CN" sz="2700" b="1" kern="100" smtClean="0">
                <a:latin typeface="微软雅黑" panose="020B0503020204020204" pitchFamily="34" charset="-122"/>
                <a:ea typeface="微软雅黑" panose="020B0503020204020204" pitchFamily="34" charset="-122"/>
                <a:cs typeface="微软雅黑" panose="020B0503020204020204" pitchFamily="34" charset="-122"/>
              </a:rPr>
              <a:t>　α-</a:t>
            </a:r>
            <a:r>
              <a:rPr lang="zh-CN" altLang="zh-CN" sz="2700" b="1" kern="100" smtClean="0">
                <a:latin typeface="微软雅黑" panose="020B0503020204020204" pitchFamily="34" charset="-122"/>
                <a:ea typeface="微软雅黑" panose="020B0503020204020204" pitchFamily="34" charset="-122"/>
                <a:cs typeface="微软雅黑" panose="020B0503020204020204" pitchFamily="34" charset="-122"/>
              </a:rPr>
              <a:t>萘乙酸</a:t>
            </a:r>
            <a:endParaRPr lang="zh-CN" altLang="zh-CN" sz="27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en-US" altLang="zh-CN" sz="27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700" b="1" kern="100">
                <a:latin typeface="微软雅黑" panose="020B0503020204020204" pitchFamily="34" charset="-122"/>
                <a:ea typeface="微软雅黑" panose="020B0503020204020204" pitchFamily="34" charset="-122"/>
                <a:cs typeface="微软雅黑" panose="020B0503020204020204" pitchFamily="34" charset="-122"/>
              </a:rPr>
              <a:t>实验表明光照强度影响了</a:t>
            </a:r>
            <a:r>
              <a:rPr lang="zh-CN" altLang="zh-CN" sz="2700" b="1" kern="100" smtClean="0">
                <a:latin typeface="微软雅黑" panose="020B0503020204020204" pitchFamily="34" charset="-122"/>
                <a:ea typeface="微软雅黑" panose="020B0503020204020204" pitchFamily="34" charset="-122"/>
                <a:cs typeface="微软雅黑" panose="020B0503020204020204" pitchFamily="34" charset="-122"/>
              </a:rPr>
              <a:t>生长</a:t>
            </a:r>
            <a:endParaRPr lang="en-US" altLang="zh-CN" sz="27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zh-CN" altLang="en-US" sz="27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700" b="1" kern="100" smtClean="0">
                <a:latin typeface="微软雅黑" panose="020B0503020204020204" pitchFamily="34" charset="-122"/>
                <a:ea typeface="微软雅黑" panose="020B0503020204020204" pitchFamily="34" charset="-122"/>
                <a:cs typeface="微软雅黑" panose="020B0503020204020204" pitchFamily="34" charset="-122"/>
              </a:rPr>
              <a:t>素</a:t>
            </a:r>
            <a:r>
              <a:rPr lang="zh-CN" altLang="zh-CN" sz="2700" b="1" kern="100">
                <a:latin typeface="微软雅黑" panose="020B0503020204020204" pitchFamily="34" charset="-122"/>
                <a:ea typeface="微软雅黑" panose="020B0503020204020204" pitchFamily="34" charset="-122"/>
                <a:cs typeface="微软雅黑" panose="020B0503020204020204" pitchFamily="34" charset="-122"/>
              </a:rPr>
              <a:t>的合成</a:t>
            </a:r>
            <a:endParaRPr lang="zh-CN" altLang="zh-CN" sz="27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en-US" altLang="zh-CN" sz="27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700" b="1" kern="100">
                <a:latin typeface="微软雅黑" panose="020B0503020204020204" pitchFamily="34" charset="-122"/>
                <a:ea typeface="微软雅黑" panose="020B0503020204020204" pitchFamily="34" charset="-122"/>
                <a:cs typeface="微软雅黑" panose="020B0503020204020204" pitchFamily="34" charset="-122"/>
              </a:rPr>
              <a:t>实验说明单侧光促进生长素向背光侧运输</a:t>
            </a:r>
            <a:endParaRPr lang="zh-CN" altLang="zh-CN" sz="27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en-US" altLang="zh-CN" sz="27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700" b="1" kern="100">
                <a:latin typeface="微软雅黑" panose="020B0503020204020204" pitchFamily="34" charset="-122"/>
                <a:ea typeface="微软雅黑" panose="020B0503020204020204" pitchFamily="34" charset="-122"/>
                <a:cs typeface="微软雅黑" panose="020B0503020204020204" pitchFamily="34" charset="-122"/>
              </a:rPr>
              <a:t>强光照射可能促进根尖背向光源弯曲</a:t>
            </a:r>
            <a:r>
              <a:rPr lang="zh-CN" altLang="zh-CN" sz="2700" b="1" kern="100" smtClean="0">
                <a:latin typeface="微软雅黑" panose="020B0503020204020204" pitchFamily="34" charset="-122"/>
                <a:ea typeface="微软雅黑" panose="020B0503020204020204" pitchFamily="34" charset="-122"/>
                <a:cs typeface="微软雅黑" panose="020B0503020204020204" pitchFamily="34" charset="-122"/>
              </a:rPr>
              <a:t>生长</a:t>
            </a:r>
            <a:endParaRPr lang="zh-CN" altLang="zh-CN" sz="2700" b="1" kern="1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a:graphicFrameLocks noGrp="1"/>
          </p:cNvGraphicFramePr>
          <p:nvPr>
            <p:custDataLst>
              <p:tags r:id="rId2"/>
            </p:custDataLst>
          </p:nvPr>
        </p:nvGraphicFramePr>
        <p:xfrm>
          <a:off x="5490751" y="2427773"/>
          <a:ext cx="6558280" cy="3086100"/>
        </p:xfrm>
        <a:graphic>
          <a:graphicData uri="http://schemas.openxmlformats.org/drawingml/2006/table">
            <a:tbl>
              <a:tblPr/>
              <a:tblGrid>
                <a:gridCol w="2486660"/>
                <a:gridCol w="2127885"/>
                <a:gridCol w="1943735"/>
              </a:tblGrid>
              <a:tr h="771525">
                <a:tc rowSpan="2">
                  <a:txBody>
                    <a:bodyPr wrap="square"/>
                    <a:lstStyle/>
                    <a:p>
                      <a:pPr algn="ctr">
                        <a:lnSpc>
                          <a:spcPct val="150000"/>
                        </a:lnSpc>
                        <a:spcAft>
                          <a:spcPct val="0"/>
                        </a:spcAft>
                      </a:pPr>
                      <a:r>
                        <a:rPr lang="zh-CN" sz="2700" b="1" kern="100">
                          <a:effectLst/>
                          <a:latin typeface="微软雅黑" panose="020B0503020204020204" pitchFamily="34" charset="-122"/>
                          <a:ea typeface="微软雅黑" panose="020B0503020204020204" pitchFamily="34" charset="-122"/>
                          <a:cs typeface="Times New Roman" panose="02020603050405020304" pitchFamily="18" charset="0"/>
                        </a:rPr>
                        <a:t>处理方式</a:t>
                      </a:r>
                      <a:endParaRPr lang="zh-CN" sz="27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8857" marR="3885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wrap="square"/>
                    <a:lstStyle/>
                    <a:p>
                      <a:pPr algn="ctr">
                        <a:lnSpc>
                          <a:spcPct val="150000"/>
                        </a:lnSpc>
                        <a:spcAft>
                          <a:spcPct val="0"/>
                        </a:spcAft>
                      </a:pPr>
                      <a:r>
                        <a:rPr lang="zh-CN" sz="2700" b="1" kern="100">
                          <a:effectLst/>
                          <a:latin typeface="微软雅黑" panose="020B0503020204020204" pitchFamily="34" charset="-122"/>
                          <a:ea typeface="微软雅黑" panose="020B0503020204020204" pitchFamily="34" charset="-122"/>
                          <a:cs typeface="微软雅黑" panose="020B0503020204020204" pitchFamily="34" charset="-122"/>
                        </a:rPr>
                        <a:t>生长素</a:t>
                      </a:r>
                      <a:r>
                        <a:rPr lang="en-US" sz="2700" b="1" kern="100">
                          <a:effectLst/>
                          <a:latin typeface="微软雅黑" panose="020B0503020204020204" pitchFamily="34" charset="-122"/>
                          <a:ea typeface="微软雅黑" panose="020B0503020204020204" pitchFamily="34" charset="-122"/>
                          <a:cs typeface="微软雅黑" panose="020B0503020204020204" pitchFamily="34" charset="-122"/>
                        </a:rPr>
                        <a:t>(IAA)</a:t>
                      </a:r>
                      <a:r>
                        <a:rPr lang="zh-CN" sz="2700" b="1" kern="100">
                          <a:effectLst/>
                          <a:latin typeface="微软雅黑" panose="020B0503020204020204" pitchFamily="34" charset="-122"/>
                          <a:ea typeface="微软雅黑" panose="020B0503020204020204" pitchFamily="34" charset="-122"/>
                          <a:cs typeface="微软雅黑" panose="020B0503020204020204" pitchFamily="34" charset="-122"/>
                        </a:rPr>
                        <a:t>含量</a:t>
                      </a:r>
                      <a:r>
                        <a:rPr lang="en-US" sz="2700" b="1" kern="100">
                          <a:effectLst/>
                          <a:latin typeface="微软雅黑" panose="020B0503020204020204" pitchFamily="34" charset="-122"/>
                          <a:ea typeface="微软雅黑" panose="020B0503020204020204" pitchFamily="34" charset="-122"/>
                          <a:cs typeface="微软雅黑" panose="020B0503020204020204" pitchFamily="34" charset="-122"/>
                        </a:rPr>
                        <a:t>(ng·g</a:t>
                      </a:r>
                      <a:r>
                        <a:rPr lang="zh-CN" sz="2700" b="1" kern="100" baseline="30000">
                          <a:effectLst/>
                          <a:latin typeface="微软雅黑" panose="020B0503020204020204" pitchFamily="34" charset="-122"/>
                          <a:ea typeface="微软雅黑" panose="020B0503020204020204" pitchFamily="34" charset="-122"/>
                          <a:cs typeface="微软雅黑" panose="020B0503020204020204" pitchFamily="34" charset="-122"/>
                        </a:rPr>
                        <a:t>－</a:t>
                      </a:r>
                      <a:r>
                        <a:rPr lang="en-US" sz="2700" b="1" kern="100" baseline="30000">
                          <a:effectLst/>
                          <a:latin typeface="微软雅黑" panose="020B0503020204020204" pitchFamily="34" charset="-122"/>
                          <a:ea typeface="微软雅黑" panose="020B0503020204020204" pitchFamily="34" charset="-122"/>
                          <a:cs typeface="微软雅黑" panose="020B0503020204020204" pitchFamily="34" charset="-122"/>
                        </a:rPr>
                        <a:t>1</a:t>
                      </a:r>
                      <a:r>
                        <a:rPr lang="en-US" sz="2700" b="1" kern="100">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sz="2700" b="1"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38857" marR="3885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771525">
                <a:tc vMerge="1">
                  <a:tcPr/>
                </a:tc>
                <a:tc>
                  <a:txBody>
                    <a:bodyPr wrap="square"/>
                    <a:lstStyle/>
                    <a:p>
                      <a:pPr algn="ctr">
                        <a:lnSpc>
                          <a:spcPct val="150000"/>
                        </a:lnSpc>
                        <a:spcAft>
                          <a:spcPct val="0"/>
                        </a:spcAft>
                      </a:pPr>
                      <a:r>
                        <a:rPr lang="zh-CN" sz="2700" b="1" kern="100">
                          <a:effectLst/>
                          <a:latin typeface="微软雅黑" panose="020B0503020204020204" pitchFamily="34" charset="-122"/>
                          <a:ea typeface="微软雅黑" panose="020B0503020204020204" pitchFamily="34" charset="-122"/>
                          <a:cs typeface="Times New Roman" panose="02020603050405020304" pitchFamily="18" charset="0"/>
                        </a:rPr>
                        <a:t>向光侧</a:t>
                      </a:r>
                      <a:endParaRPr lang="zh-CN" sz="27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8857" marR="3885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a:lnSpc>
                          <a:spcPct val="150000"/>
                        </a:lnSpc>
                        <a:spcAft>
                          <a:spcPct val="0"/>
                        </a:spcAft>
                      </a:pPr>
                      <a:r>
                        <a:rPr lang="zh-CN" sz="2700" b="1" kern="100">
                          <a:effectLst/>
                          <a:latin typeface="微软雅黑" panose="020B0503020204020204" pitchFamily="34" charset="-122"/>
                          <a:ea typeface="微软雅黑" panose="020B0503020204020204" pitchFamily="34" charset="-122"/>
                          <a:cs typeface="Times New Roman" panose="02020603050405020304" pitchFamily="18" charset="0"/>
                        </a:rPr>
                        <a:t>背光侧</a:t>
                      </a:r>
                      <a:endParaRPr lang="zh-CN" sz="27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8857" marR="3885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1525">
                <a:tc>
                  <a:txBody>
                    <a:bodyPr wrap="square"/>
                    <a:lstStyle/>
                    <a:p>
                      <a:pPr algn="ctr">
                        <a:lnSpc>
                          <a:spcPct val="150000"/>
                        </a:lnSpc>
                        <a:spcAft>
                          <a:spcPct val="0"/>
                        </a:spcAft>
                      </a:pPr>
                      <a:r>
                        <a:rPr lang="zh-CN" sz="2700" b="1" kern="100">
                          <a:effectLst/>
                          <a:latin typeface="微软雅黑" panose="020B0503020204020204" pitchFamily="34" charset="-122"/>
                          <a:ea typeface="微软雅黑" panose="020B0503020204020204" pitchFamily="34" charset="-122"/>
                          <a:cs typeface="微软雅黑" panose="020B0503020204020204" pitchFamily="34" charset="-122"/>
                        </a:rPr>
                        <a:t>光强：</a:t>
                      </a:r>
                      <a:r>
                        <a:rPr lang="en-US" sz="2700" b="1" kern="100">
                          <a:effectLst/>
                          <a:latin typeface="微软雅黑" panose="020B0503020204020204" pitchFamily="34" charset="-122"/>
                          <a:ea typeface="微软雅黑" panose="020B0503020204020204" pitchFamily="34" charset="-122"/>
                          <a:cs typeface="微软雅黑" panose="020B0503020204020204" pitchFamily="34" charset="-122"/>
                        </a:rPr>
                        <a:t>500 lx</a:t>
                      </a:r>
                      <a:endParaRPr lang="zh-CN" sz="2700" b="1"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38857" marR="3885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a:lnSpc>
                          <a:spcPct val="150000"/>
                        </a:lnSpc>
                        <a:spcAft>
                          <a:spcPct val="0"/>
                        </a:spcAft>
                      </a:pPr>
                      <a:r>
                        <a:rPr lang="en-US" sz="2700" b="1" kern="100">
                          <a:effectLst/>
                          <a:latin typeface="微软雅黑" panose="020B0503020204020204" pitchFamily="34" charset="-122"/>
                          <a:ea typeface="微软雅黑" panose="020B0503020204020204" pitchFamily="34" charset="-122"/>
                          <a:cs typeface="Courier New" panose="02070309020205020404" pitchFamily="49" charset="0"/>
                        </a:rPr>
                        <a:t>163.24</a:t>
                      </a:r>
                      <a:endParaRPr lang="en-US" sz="27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38857" marR="3885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a:lnSpc>
                          <a:spcPct val="150000"/>
                        </a:lnSpc>
                        <a:spcAft>
                          <a:spcPct val="0"/>
                        </a:spcAft>
                      </a:pPr>
                      <a:r>
                        <a:rPr lang="en-US" sz="2700" b="1" kern="100">
                          <a:effectLst/>
                          <a:latin typeface="微软雅黑" panose="020B0503020204020204" pitchFamily="34" charset="-122"/>
                          <a:ea typeface="微软雅黑" panose="020B0503020204020204" pitchFamily="34" charset="-122"/>
                          <a:cs typeface="Courier New" panose="02070309020205020404" pitchFamily="49" charset="0"/>
                        </a:rPr>
                        <a:t>426.6</a:t>
                      </a:r>
                      <a:endParaRPr lang="en-US" sz="27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38857" marR="3885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1525">
                <a:tc>
                  <a:txBody>
                    <a:bodyPr wrap="square"/>
                    <a:lstStyle/>
                    <a:p>
                      <a:pPr algn="ctr">
                        <a:lnSpc>
                          <a:spcPct val="150000"/>
                        </a:lnSpc>
                        <a:spcAft>
                          <a:spcPct val="0"/>
                        </a:spcAft>
                      </a:pPr>
                      <a:r>
                        <a:rPr lang="zh-CN" sz="2700" b="1" kern="100">
                          <a:effectLst/>
                          <a:latin typeface="微软雅黑" panose="020B0503020204020204" pitchFamily="34" charset="-122"/>
                          <a:ea typeface="微软雅黑" panose="020B0503020204020204" pitchFamily="34" charset="-122"/>
                          <a:cs typeface="微软雅黑" panose="020B0503020204020204" pitchFamily="34" charset="-122"/>
                        </a:rPr>
                        <a:t>光强：</a:t>
                      </a:r>
                      <a:r>
                        <a:rPr lang="en-US" sz="2700" b="1" kern="100">
                          <a:effectLst/>
                          <a:latin typeface="微软雅黑" panose="020B0503020204020204" pitchFamily="34" charset="-122"/>
                          <a:ea typeface="微软雅黑" panose="020B0503020204020204" pitchFamily="34" charset="-122"/>
                          <a:cs typeface="微软雅黑" panose="020B0503020204020204" pitchFamily="34" charset="-122"/>
                        </a:rPr>
                        <a:t>1 000 lx</a:t>
                      </a:r>
                      <a:endParaRPr lang="zh-CN" sz="2700" b="1"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38857" marR="3885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a:lnSpc>
                          <a:spcPct val="150000"/>
                        </a:lnSpc>
                        <a:spcAft>
                          <a:spcPct val="0"/>
                        </a:spcAft>
                      </a:pPr>
                      <a:r>
                        <a:rPr lang="en-US" sz="2700" b="1" kern="100">
                          <a:effectLst/>
                          <a:latin typeface="微软雅黑" panose="020B0503020204020204" pitchFamily="34" charset="-122"/>
                          <a:ea typeface="微软雅黑" panose="020B0503020204020204" pitchFamily="34" charset="-122"/>
                          <a:cs typeface="Courier New" panose="02070309020205020404" pitchFamily="49" charset="0"/>
                        </a:rPr>
                        <a:t>147.2</a:t>
                      </a:r>
                      <a:endParaRPr lang="en-US" sz="27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38857" marR="3885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a:lnSpc>
                          <a:spcPct val="150000"/>
                        </a:lnSpc>
                        <a:spcAft>
                          <a:spcPct val="0"/>
                        </a:spcAft>
                      </a:pPr>
                      <a:r>
                        <a:rPr lang="en-US" sz="2700" b="1" kern="100">
                          <a:effectLst/>
                          <a:latin typeface="微软雅黑" panose="020B0503020204020204" pitchFamily="34" charset="-122"/>
                          <a:ea typeface="微软雅黑" panose="020B0503020204020204" pitchFamily="34" charset="-122"/>
                          <a:cs typeface="Courier New" panose="02070309020205020404" pitchFamily="49" charset="0"/>
                        </a:rPr>
                        <a:t>439.4</a:t>
                      </a:r>
                      <a:endParaRPr lang="en-US" sz="27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38857" marR="3885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 name="TextBox 20"/>
          <p:cNvSpPr txBox="1"/>
          <p:nvPr>
            <p:custDataLst>
              <p:tags r:id="rId3"/>
            </p:custDataLst>
          </p:nvPr>
        </p:nvSpPr>
        <p:spPr>
          <a:xfrm>
            <a:off x="9263568" y="1773604"/>
            <a:ext cx="719867" cy="783590"/>
          </a:xfrm>
          <a:prstGeom prst="rect">
            <a:avLst/>
          </a:prstGeom>
          <a:noFill/>
        </p:spPr>
        <p:txBody>
          <a:bodyPr wrap="square" rtlCol="0">
            <a:spAutoFit/>
          </a:bodyPr>
          <a:lstStyle/>
          <a:p>
            <a:r>
              <a:rPr lang="en-US" altLang="zh-CN" sz="4500" b="1" smtClean="0">
                <a:solidFill>
                  <a:srgbClr val="FF0000"/>
                </a:solidFill>
                <a:latin typeface="微软雅黑" panose="020B0503020204020204" pitchFamily="34" charset="-122"/>
                <a:ea typeface="微软雅黑" panose="020B0503020204020204" pitchFamily="34" charset="-122"/>
              </a:rPr>
              <a:t>D</a:t>
            </a:r>
            <a:endParaRPr lang="en-US" altLang="zh-CN" sz="4500" b="1" smtClean="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4"/>
            </p:custDataLst>
          </p:nvPr>
        </p:nvSpPr>
        <p:spPr>
          <a:xfrm>
            <a:off x="-23949" y="-127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二</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环境因素参与调节植物的生命活动</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3" name="文本框 2"/>
          <p:cNvSpPr txBox="1"/>
          <p:nvPr/>
        </p:nvSpPr>
        <p:spPr>
          <a:xfrm>
            <a:off x="7127240" y="238760"/>
            <a:ext cx="2526030" cy="368300"/>
          </a:xfrm>
          <a:prstGeom prst="rect">
            <a:avLst/>
          </a:prstGeom>
          <a:noFill/>
        </p:spPr>
        <p:txBody>
          <a:bodyPr wrap="square" rtlCol="0">
            <a:spAutoFit/>
          </a:bodyPr>
          <a:p>
            <a:r>
              <a:rPr lang="zh-CN" altLang="en-US"/>
              <a:t>步步高</a:t>
            </a:r>
            <a:r>
              <a:rPr lang="en-US" altLang="zh-CN"/>
              <a:t>266</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391215" y="539090"/>
            <a:ext cx="11409887" cy="5908040"/>
          </a:xfrm>
          <a:prstGeom prst="rect">
            <a:avLst/>
          </a:prstGeom>
        </p:spPr>
        <p:txBody>
          <a:bodyPr wrap="square">
            <a:spAutoFit/>
          </a:bodyPr>
          <a:lstStyle/>
          <a:p>
            <a:pPr algn="just">
              <a:lnSpc>
                <a:spcPct val="150000"/>
              </a:lnSpc>
              <a:spcAft>
                <a:spcPct val="0"/>
              </a:spcAf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6.(2022</a:t>
            </a: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海口</a:t>
            </a:r>
            <a:r>
              <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调研</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下图是某光照条件下光促进与抑制拟南芥种子萌发的作用光谱，有关说法错误的</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不同波长的光对拟南芥种子萌发所</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起</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调控作用不同</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波长</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Ⅰ</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Ⅱ</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区域的光照对拟南芥</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种子</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萌发</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的作用效果较为显著</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图中显示蓝光比红光对拟南芥种子萌发的抑制作用显著</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随着波长的增加，光对拟南芥种子萌发表现出短波长促进种子萌发</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长波</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长抑制种子萌发的</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特点</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extBox 20"/>
          <p:cNvSpPr txBox="1"/>
          <p:nvPr>
            <p:custDataLst>
              <p:tags r:id="rId2"/>
            </p:custDataLst>
          </p:nvPr>
        </p:nvSpPr>
        <p:spPr>
          <a:xfrm>
            <a:off x="6024244" y="1268897"/>
            <a:ext cx="719867" cy="783590"/>
          </a:xfrm>
          <a:prstGeom prst="rect">
            <a:avLst/>
          </a:prstGeom>
          <a:noFill/>
        </p:spPr>
        <p:txBody>
          <a:bodyPr wrap="square" rtlCol="0">
            <a:spAutoFit/>
          </a:bodyPr>
          <a:lstStyle/>
          <a:p>
            <a:r>
              <a:rPr lang="en-US" altLang="zh-CN" sz="4500" b="1" smtClean="0">
                <a:solidFill>
                  <a:srgbClr val="FF0000"/>
                </a:solidFill>
                <a:latin typeface="微软雅黑" panose="020B0503020204020204" pitchFamily="34" charset="-122"/>
                <a:ea typeface="微软雅黑" panose="020B0503020204020204" pitchFamily="34" charset="-122"/>
              </a:rPr>
              <a:t>C</a:t>
            </a:r>
            <a:endParaRPr lang="en-US" altLang="zh-CN" sz="4500" b="1" smtClean="0">
              <a:solidFill>
                <a:srgbClr val="FF0000"/>
              </a:solidFill>
              <a:latin typeface="微软雅黑" panose="020B0503020204020204" pitchFamily="34" charset="-122"/>
              <a:ea typeface="微软雅黑" panose="020B0503020204020204" pitchFamily="34" charset="-122"/>
            </a:endParaRPr>
          </a:p>
        </p:txBody>
      </p:sp>
      <p:pic>
        <p:nvPicPr>
          <p:cNvPr id="46082" name="Picture 2"/>
          <p:cNvPicPr>
            <a:picLocks noChangeAspect="1" noChangeArrowheads="1"/>
          </p:cNvPicPr>
          <p:nvPr>
            <p:custDataLst>
              <p:tags r:id="rId3"/>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697065" y="1206089"/>
            <a:ext cx="5104037" cy="333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custDataLst>
              <p:tags r:id="rId5"/>
            </p:custDataLst>
          </p:nvPr>
        </p:nvSpPr>
        <p:spPr>
          <a:xfrm>
            <a:off x="-23949" y="-127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二</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环境因素参与调节植物的生命活动</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391215" y="616645"/>
            <a:ext cx="11409887" cy="5262245"/>
          </a:xfrm>
          <a:prstGeom prst="rect">
            <a:avLst/>
          </a:prstGeom>
        </p:spPr>
        <p:txBody>
          <a:bodyPr wrap="square">
            <a:spAutoFit/>
          </a:bodyPr>
          <a:lstStyle/>
          <a:p>
            <a:pPr algn="just">
              <a:lnSpc>
                <a:spcPct val="150000"/>
              </a:lnSpc>
              <a:spcAft>
                <a:spcPct val="0"/>
              </a:spcAft>
            </a:pPr>
            <a:r>
              <a:rPr 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7.</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自然条件下，冬小麦是在头一年秋季萌发，以营养体</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长出根、茎、叶的植物体</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过冬，第二年夏初开花和结实。秋末冬春的低温是诱导开花的必要条件。经研究发现低温能促使冬小麦体内赤霉素含量增加，说明（</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未经过低温处理的冬小麦，如果施用适宜浓度的赤霉素也能诱导开花</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赤霉素等植物激素控制着植物的生命活动</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赤霉素直接参与细胞内的代谢活动</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赤霉素具有解除种子休眠的作用</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extBox 20"/>
          <p:cNvSpPr txBox="1"/>
          <p:nvPr>
            <p:custDataLst>
              <p:tags r:id="rId2"/>
            </p:custDataLst>
          </p:nvPr>
        </p:nvSpPr>
        <p:spPr>
          <a:xfrm>
            <a:off x="696945" y="2636415"/>
            <a:ext cx="719867" cy="783590"/>
          </a:xfrm>
          <a:prstGeom prst="rect">
            <a:avLst/>
          </a:prstGeom>
          <a:noFill/>
        </p:spPr>
        <p:txBody>
          <a:bodyPr wrap="square" rtlCol="0">
            <a:spAutoFit/>
          </a:bodyPr>
          <a:lstStyle/>
          <a:p>
            <a:r>
              <a:rPr lang="en-US" altLang="zh-CN" sz="4500" b="1" smtClean="0">
                <a:solidFill>
                  <a:srgbClr val="FF0000"/>
                </a:solidFill>
                <a:latin typeface="微软雅黑" panose="020B0503020204020204" pitchFamily="34" charset="-122"/>
                <a:ea typeface="微软雅黑" panose="020B0503020204020204" pitchFamily="34" charset="-122"/>
              </a:rPr>
              <a:t>A</a:t>
            </a:r>
            <a:endParaRPr lang="en-US" altLang="zh-CN" sz="4500" b="1" smtClean="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3"/>
            </p:custDataLst>
          </p:nvPr>
        </p:nvSpPr>
        <p:spPr>
          <a:xfrm>
            <a:off x="-23949" y="-127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二</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环境因素参与调节植物的生命活动</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64922" y="980258"/>
            <a:ext cx="12187838" cy="4615815"/>
          </a:xfrm>
          <a:prstGeom prst="rect">
            <a:avLst/>
          </a:prstGeom>
          <a:noFill/>
          <a:ln w="9525">
            <a:noFill/>
          </a:ln>
        </p:spPr>
        <p:txBody>
          <a:bodyPr wrap="square">
            <a:spAutoFit/>
          </a:bodyPr>
          <a:lstStyle/>
          <a:p>
            <a:pPr indent="0" fontAlgn="auto">
              <a:lnSpc>
                <a:spcPct val="150000"/>
              </a:lnSpc>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8</a:t>
            </a: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.(2021·</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河北高三开学考试</a:t>
            </a: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下列关于绿色植物激素调节的叙述</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正确的一项是</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绿色植物没有神经系统</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它们的生命活动调节只有激素调节</a:t>
            </a:r>
            <a:endPar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植物没有专门合成激素的器官</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所以激素含量少</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作用显著</a:t>
            </a:r>
            <a:endPar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植物合成激素受基因调控</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也受光照、温度等环境因素的影响</a:t>
            </a:r>
            <a:endPar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不同的植物激素</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功能不同</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相互抑制</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共同调节着生命活动
</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107" name="文本框 47106"/>
          <p:cNvSpPr txBox="1"/>
          <p:nvPr>
            <p:custDataLst>
              <p:tags r:id="rId2"/>
            </p:custDataLst>
          </p:nvPr>
        </p:nvSpPr>
        <p:spPr>
          <a:xfrm>
            <a:off x="1202042" y="1822634"/>
            <a:ext cx="1052513" cy="521970"/>
          </a:xfrm>
          <a:prstGeom prst="rect">
            <a:avLst/>
          </a:prstGeom>
          <a:noFill/>
          <a:ln w="9525">
            <a:noFill/>
          </a:ln>
        </p:spPr>
        <p:txBody>
          <a:bodyPr wrap="square" anchor="t">
            <a:spAutoFit/>
          </a:bodyPr>
          <a:lstStyle/>
          <a:p>
            <a:pPr>
              <a:spcBef>
                <a:spcPct val="50000"/>
              </a:spcBef>
            </a:pPr>
            <a:r>
              <a:rPr lang="en-US" altLang="zh-CN" sz="2800" b="1">
                <a:solidFill>
                  <a:srgbClr val="FF0000"/>
                </a:solidFill>
                <a:latin typeface="微软雅黑" panose="020B0503020204020204" pitchFamily="34" charset="-122"/>
                <a:ea typeface="微软雅黑" panose="020B0503020204020204" pitchFamily="34" charset="-122"/>
              </a:rPr>
              <a:t>C</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3"/>
            </p:custDataLst>
          </p:nvPr>
        </p:nvSpPr>
        <p:spPr>
          <a:xfrm>
            <a:off x="-23949" y="-127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二</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环境因素参与调节植物的生命活动</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blinds(horizontal)">
                                      <p:cBhvr>
                                        <p:cTn id="7"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215" y="979570"/>
            <a:ext cx="11409887" cy="5262245"/>
          </a:xfrm>
          <a:prstGeom prst="rect">
            <a:avLst/>
          </a:prstGeom>
        </p:spPr>
        <p:txBody>
          <a:bodyPr wrap="square">
            <a:spAutoFit/>
          </a:bodyPr>
          <a:lstStyle/>
          <a:p>
            <a:pPr algn="just">
              <a:lnSpc>
                <a:spcPct val="150000"/>
              </a:lnSpc>
              <a:spcAft>
                <a:spcPct val="0"/>
              </a:spcAf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由人工合成的，对植物的生长、发育</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有</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作用</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的化学物质。</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endPar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容易合成</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等</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endPar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endPar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分子结构和生理效应与植物激素类似，</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如</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   ②</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与</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植物激素完全不同，但具有与植物激素类似的生理效应，</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如</a:t>
            </a:r>
            <a:r>
              <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矮壮素。</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6383695" y="1196942"/>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调节</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1694197" y="2421105"/>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原料广泛</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5232063" y="2421105"/>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效果稳定</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7464315" y="4364971"/>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吲哚丁酸</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1056408" y="4940685"/>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分子结构</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840485" y="5589133"/>
            <a:ext cx="1019175" cy="521970"/>
          </a:xfrm>
          <a:prstGeom prst="rect">
            <a:avLst/>
          </a:prstGeom>
        </p:spPr>
        <p:txBody>
          <a:bodyPr wrap="none">
            <a:spAutoFit/>
          </a:bodyPr>
          <a:lstStyle/>
          <a:p>
            <a:r>
              <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NAA</a:t>
            </a:r>
            <a:endPar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23314"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4" name="文本框 3"/>
          <p:cNvSpPr txBox="1"/>
          <p:nvPr/>
        </p:nvSpPr>
        <p:spPr>
          <a:xfrm>
            <a:off x="2081" y="549173"/>
            <a:ext cx="4415155" cy="521970"/>
          </a:xfrm>
          <a:prstGeom prst="rect">
            <a:avLst/>
          </a:prstGeom>
          <a:solidFill>
            <a:srgbClr val="FFC000"/>
          </a:solidFill>
        </p:spPr>
        <p:txBody>
          <a:bodyPr wrap="none" rtlCol="0" anchor="t">
            <a:spAutoFit/>
          </a:bodyPr>
          <a:lstStyle/>
          <a:p>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植物生长调节剂的概念：</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23314" y="2420807"/>
            <a:ext cx="1570355" cy="521970"/>
          </a:xfrm>
          <a:prstGeom prst="rect">
            <a:avLst/>
          </a:prstGeom>
          <a:solidFill>
            <a:srgbClr val="FFC000"/>
          </a:solidFill>
        </p:spPr>
        <p:txBody>
          <a:bodyPr wrap="none" rtlCol="0" anchor="t">
            <a:spAutoFit/>
          </a:bodyPr>
          <a:lstStyle/>
          <a:p>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优点：</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文本框 11"/>
          <p:cNvSpPr txBox="1"/>
          <p:nvPr/>
        </p:nvSpPr>
        <p:spPr>
          <a:xfrm>
            <a:off x="-23949" y="3716602"/>
            <a:ext cx="1570355" cy="521970"/>
          </a:xfrm>
          <a:prstGeom prst="rect">
            <a:avLst/>
          </a:prstGeom>
          <a:solidFill>
            <a:srgbClr val="FFC000"/>
          </a:solidFill>
        </p:spPr>
        <p:txBody>
          <a:bodyPr wrap="none" rtlCol="0" anchor="t">
            <a:spAutoFit/>
          </a:bodyPr>
          <a:lstStyle/>
          <a:p>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类型：</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226661" y="1432355"/>
            <a:ext cx="7762541" cy="4189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nvCxnSpPr>
        <p:spPr>
          <a:xfrm>
            <a:off x="3792329" y="1748903"/>
            <a:ext cx="1151915" cy="25441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792329" y="1845276"/>
            <a:ext cx="1151915" cy="8395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792329" y="2983083"/>
            <a:ext cx="1151915" cy="5900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792329" y="3717138"/>
            <a:ext cx="1151915" cy="7211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792329" y="5013042"/>
            <a:ext cx="1151915" cy="3120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3314"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5" name="文本框 4"/>
          <p:cNvSpPr txBox="1"/>
          <p:nvPr/>
        </p:nvSpPr>
        <p:spPr>
          <a:xfrm>
            <a:off x="-23314" y="521873"/>
            <a:ext cx="3703955" cy="521970"/>
          </a:xfrm>
          <a:prstGeom prst="rect">
            <a:avLst/>
          </a:prstGeom>
          <a:solidFill>
            <a:srgbClr val="FFC000"/>
          </a:solidFill>
        </p:spPr>
        <p:txBody>
          <a:bodyPr wrap="none" rtlCol="0" anchor="t">
            <a:spAutoFit/>
          </a:bodyPr>
          <a:lstStyle/>
          <a:p>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应用实例（连线）：</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215" y="1474600"/>
            <a:ext cx="11409887" cy="2676525"/>
          </a:xfrm>
          <a:prstGeom prst="rect">
            <a:avLst/>
          </a:prstGeom>
        </p:spPr>
        <p:txBody>
          <a:bodyPr wrap="square">
            <a:spAutoFit/>
          </a:bodyPr>
          <a:lstStyle/>
          <a:p>
            <a:pPr algn="just">
              <a:lnSpc>
                <a:spcPct val="150000"/>
              </a:lnSpc>
              <a:spcAft>
                <a:spcPct val="0"/>
              </a:spcAft>
            </a:pPr>
            <a:r>
              <a:rPr lang="en-US" altLang="zh-CN" sz="2800" b="1" kern="100">
                <a:latin typeface="楷体" panose="02010609060101010101" pitchFamily="49" charset="-122"/>
                <a:ea typeface="楷体" panose="02010609060101010101" pitchFamily="49" charset="-122"/>
                <a:cs typeface="微软雅黑" panose="020B0503020204020204" pitchFamily="34" charset="-122"/>
              </a:rPr>
              <a:t>   </a:t>
            </a: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注意事项：</a:t>
            </a:r>
            <a:r>
              <a:rPr lang="zh-CN" altLang="zh-CN" sz="2800" b="1" kern="100">
                <a:latin typeface="楷体" panose="02010609060101010101" pitchFamily="49" charset="-122"/>
                <a:ea typeface="楷体" panose="02010609060101010101" pitchFamily="49" charset="-122"/>
                <a:cs typeface="微软雅黑" panose="020B0503020204020204" pitchFamily="34" charset="-122"/>
              </a:rPr>
              <a:t>选择恰当的植物生长调节剂；还要综合考虑施用目的、效果、毒性，调节剂残留、价格和施用是否方便等因素。</a:t>
            </a:r>
            <a:endParaRPr lang="zh-CN" altLang="zh-CN" sz="2800" b="1" kern="100">
              <a:latin typeface="楷体" panose="02010609060101010101" pitchFamily="49" charset="-122"/>
              <a:ea typeface="楷体" panose="02010609060101010101" pitchFamily="49" charset="-122"/>
              <a:cs typeface="微软雅黑" panose="020B0503020204020204" pitchFamily="34" charset="-122"/>
            </a:endParaRPr>
          </a:p>
          <a:p>
            <a:pPr algn="just">
              <a:lnSpc>
                <a:spcPct val="150000"/>
              </a:lnSpc>
              <a:spcAft>
                <a:spcPct val="0"/>
              </a:spcAft>
            </a:pPr>
            <a:r>
              <a:rPr lang="en-US" altLang="zh-CN" sz="2800" b="1" kern="100">
                <a:latin typeface="楷体" panose="02010609060101010101" pitchFamily="49" charset="-122"/>
                <a:ea typeface="楷体" panose="02010609060101010101" pitchFamily="49" charset="-122"/>
                <a:cs typeface="微软雅黑" panose="020B0503020204020204" pitchFamily="34" charset="-122"/>
              </a:rPr>
              <a:t>   </a:t>
            </a: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影响施用效果的因素：</a:t>
            </a:r>
            <a:r>
              <a:rPr lang="zh-CN" altLang="zh-CN" sz="2800" b="1" kern="100" smtClean="0">
                <a:latin typeface="楷体" panose="02010609060101010101" pitchFamily="49" charset="-122"/>
                <a:ea typeface="楷体" panose="02010609060101010101" pitchFamily="49" charset="-122"/>
                <a:cs typeface="微软雅黑" panose="020B0503020204020204" pitchFamily="34" charset="-122"/>
              </a:rPr>
              <a:t>施用</a:t>
            </a:r>
            <a:r>
              <a:rPr lang="zh-CN" altLang="en-US" sz="2800" b="1" u="sng" kern="100" smtClean="0">
                <a:latin typeface="楷体" panose="02010609060101010101" pitchFamily="49" charset="-122"/>
                <a:ea typeface="楷体" panose="02010609060101010101" pitchFamily="49" charset="-122"/>
                <a:cs typeface="微软雅黑" panose="020B0503020204020204" pitchFamily="34" charset="-122"/>
              </a:rPr>
              <a:t>　　</a:t>
            </a:r>
            <a:r>
              <a:rPr lang="zh-CN" altLang="zh-CN" sz="2800" b="1" kern="100" smtClean="0">
                <a:latin typeface="楷体" panose="02010609060101010101" pitchFamily="49" charset="-122"/>
                <a:ea typeface="楷体" panose="02010609060101010101" pitchFamily="49" charset="-122"/>
                <a:cs typeface="微软雅黑" panose="020B0503020204020204" pitchFamily="34" charset="-122"/>
              </a:rPr>
              <a:t>、</a:t>
            </a:r>
            <a:r>
              <a:rPr lang="zh-CN" altLang="zh-CN" sz="2800" b="1" kern="100">
                <a:latin typeface="楷体" panose="02010609060101010101" pitchFamily="49" charset="-122"/>
                <a:ea typeface="楷体" panose="02010609060101010101" pitchFamily="49" charset="-122"/>
                <a:cs typeface="微软雅黑" panose="020B0503020204020204" pitchFamily="34" charset="-122"/>
              </a:rPr>
              <a:t>时间</a:t>
            </a:r>
            <a:r>
              <a:rPr lang="zh-CN" altLang="zh-CN" sz="2800" b="1" kern="100" smtClean="0">
                <a:latin typeface="楷体" panose="02010609060101010101" pitchFamily="49" charset="-122"/>
                <a:ea typeface="楷体" panose="02010609060101010101" pitchFamily="49" charset="-122"/>
                <a:cs typeface="微软雅黑" panose="020B0503020204020204" pitchFamily="34" charset="-122"/>
              </a:rPr>
              <a:t>、</a:t>
            </a:r>
            <a:r>
              <a:rPr lang="zh-CN" altLang="en-US" sz="2800" b="1" u="sng" kern="100" smtClean="0">
                <a:latin typeface="楷体" panose="02010609060101010101" pitchFamily="49" charset="-122"/>
                <a:ea typeface="楷体" panose="02010609060101010101" pitchFamily="49" charset="-122"/>
                <a:cs typeface="微软雅黑" panose="020B0503020204020204" pitchFamily="34" charset="-122"/>
              </a:rPr>
              <a:t>　　</a:t>
            </a:r>
            <a:r>
              <a:rPr lang="zh-CN" altLang="zh-CN" sz="2800" b="1" kern="100" smtClean="0">
                <a:latin typeface="楷体" panose="02010609060101010101" pitchFamily="49" charset="-122"/>
                <a:ea typeface="楷体" panose="02010609060101010101" pitchFamily="49" charset="-122"/>
                <a:cs typeface="微软雅黑" panose="020B0503020204020204" pitchFamily="34" charset="-122"/>
              </a:rPr>
              <a:t>以及</a:t>
            </a:r>
            <a:r>
              <a:rPr lang="zh-CN" altLang="zh-CN" sz="2800" b="1" kern="100">
                <a:latin typeface="楷体" panose="02010609060101010101" pitchFamily="49" charset="-122"/>
                <a:ea typeface="楷体" panose="02010609060101010101" pitchFamily="49" charset="-122"/>
                <a:cs typeface="微软雅黑" panose="020B0503020204020204" pitchFamily="34" charset="-122"/>
              </a:rPr>
              <a:t>施用时植物的生理状态和气候条件等。</a:t>
            </a:r>
            <a:endParaRPr lang="zh-CN" altLang="zh-CN" sz="2800" b="1" kern="100">
              <a:effectLst/>
              <a:latin typeface="楷体" panose="02010609060101010101" pitchFamily="49" charset="-122"/>
              <a:ea typeface="楷体" panose="02010609060101010101" pitchFamily="49" charset="-122"/>
              <a:cs typeface="微软雅黑" panose="020B0503020204020204" pitchFamily="34" charset="-122"/>
            </a:endParaRPr>
          </a:p>
        </p:txBody>
      </p:sp>
      <p:sp>
        <p:nvSpPr>
          <p:cNvPr id="3" name="矩形 2"/>
          <p:cNvSpPr/>
          <p:nvPr/>
        </p:nvSpPr>
        <p:spPr>
          <a:xfrm>
            <a:off x="6168168" y="2925211"/>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浓度</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8342863" y="2940696"/>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部位</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23314"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6" name="文本框 5"/>
          <p:cNvSpPr txBox="1"/>
          <p:nvPr/>
        </p:nvSpPr>
        <p:spPr>
          <a:xfrm>
            <a:off x="2081" y="549173"/>
            <a:ext cx="4415155" cy="521970"/>
          </a:xfrm>
          <a:prstGeom prst="rect">
            <a:avLst/>
          </a:prstGeom>
          <a:solidFill>
            <a:srgbClr val="FFC000"/>
          </a:solidFill>
        </p:spPr>
        <p:txBody>
          <a:bodyPr wrap="none" rtlCol="0" anchor="t">
            <a:spAutoFit/>
          </a:bodyPr>
          <a:lstStyle/>
          <a:p>
            <a:pPr algn="l"/>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植物生长调节剂的施用：</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p:cNvSpPr>
          <p:nvPr>
            <p:ph idx="4294967295"/>
          </p:nvPr>
        </p:nvSpPr>
        <p:spPr>
          <a:xfrm>
            <a:off x="264287" y="1845603"/>
            <a:ext cx="11599302" cy="4749555"/>
          </a:xfrm>
          <a:solidFill>
            <a:schemeClr val="bg1"/>
          </a:solidFill>
        </p:spPr>
        <p:txBody>
          <a:bodyPr wrap="square" anchor="t"/>
          <a:lstStyle/>
          <a:p>
            <a:pPr algn="l">
              <a:lnSpc>
                <a:spcPct val="100000"/>
              </a:lnSpc>
              <a:spcBef>
                <a:spcPct val="20000"/>
              </a:spcBef>
              <a:buClrTx/>
              <a:buSzTx/>
              <a:buNone/>
            </a:pPr>
            <a:r>
              <a:rPr lang="en-US" altLang="zh-CN" sz="2800" b="1">
                <a:latin typeface="微软雅黑" panose="020B0503020204020204" pitchFamily="34" charset="-122"/>
                <a:ea typeface="微软雅黑" panose="020B0503020204020204" pitchFamily="34" charset="-122"/>
              </a:rPr>
              <a:t>    </a:t>
            </a:r>
            <a:r>
              <a:rPr lang="zh-CN" altLang="en-US" sz="2800" b="1">
                <a:latin typeface="楷体" panose="02010609060101010101" pitchFamily="49" charset="-122"/>
                <a:ea typeface="楷体" panose="02010609060101010101" pitchFamily="49" charset="-122"/>
                <a:cs typeface="楷体" panose="02010609060101010101" pitchFamily="49" charset="-122"/>
              </a:rPr>
              <a:t>生长素（IAA）在植物体内含量很少，提取困难，且易分解，在生产上较少应用。</a:t>
            </a:r>
            <a:endParaRPr lang="zh-CN" altLang="en-US" sz="2800" b="1">
              <a:latin typeface="楷体" panose="02010609060101010101" pitchFamily="49" charset="-122"/>
              <a:ea typeface="楷体" panose="02010609060101010101" pitchFamily="49" charset="-122"/>
              <a:cs typeface="楷体" panose="02010609060101010101" pitchFamily="49" charset="-122"/>
            </a:endParaRPr>
          </a:p>
          <a:p>
            <a:pPr algn="l">
              <a:lnSpc>
                <a:spcPct val="100000"/>
              </a:lnSpc>
              <a:spcBef>
                <a:spcPct val="20000"/>
              </a:spcBef>
              <a:buClrTx/>
              <a:buSzTx/>
              <a:buNone/>
            </a:pPr>
            <a:endParaRPr lang="zh-CN" altLang="en-US" sz="2800" b="1">
              <a:latin typeface="楷体" panose="02010609060101010101" pitchFamily="49" charset="-122"/>
              <a:ea typeface="楷体" panose="02010609060101010101" pitchFamily="49" charset="-122"/>
              <a:cs typeface="楷体" panose="02010609060101010101" pitchFamily="49" charset="-122"/>
            </a:endParaRPr>
          </a:p>
          <a:p>
            <a:pPr algn="l">
              <a:lnSpc>
                <a:spcPct val="100000"/>
              </a:lnSpc>
              <a:spcBef>
                <a:spcPct val="20000"/>
              </a:spcBef>
              <a:buClrTx/>
              <a:buSzTx/>
              <a:buNone/>
            </a:pPr>
            <a:endParaRPr lang="zh-CN" altLang="en-US" sz="2800" b="1">
              <a:latin typeface="楷体" panose="02010609060101010101" pitchFamily="49" charset="-122"/>
              <a:ea typeface="楷体" panose="02010609060101010101" pitchFamily="49" charset="-122"/>
              <a:cs typeface="楷体" panose="02010609060101010101" pitchFamily="49" charset="-122"/>
            </a:endParaRPr>
          </a:p>
          <a:p>
            <a:pPr>
              <a:buNone/>
            </a:pPr>
            <a:r>
              <a:rPr lang="zh-CN" altLang="en-US" sz="2800" b="1">
                <a:latin typeface="楷体" panose="02010609060101010101" pitchFamily="49" charset="-122"/>
                <a:ea typeface="楷体" panose="02010609060101010101" pitchFamily="49" charset="-122"/>
                <a:cs typeface="楷体" panose="02010609060101010101" pitchFamily="49" charset="-122"/>
              </a:rPr>
              <a:t>  </a:t>
            </a:r>
            <a:r>
              <a:rPr lang="en-US" altLang="zh-CN" sz="2800" b="1">
                <a:latin typeface="楷体" panose="02010609060101010101" pitchFamily="49" charset="-122"/>
                <a:ea typeface="楷体" panose="02010609060101010101" pitchFamily="49" charset="-122"/>
                <a:cs typeface="楷体" panose="02010609060101010101" pitchFamily="49" charset="-122"/>
              </a:rPr>
              <a:t> </a:t>
            </a:r>
            <a:r>
              <a:rPr lang="zh-CN" altLang="en-US" sz="2800" b="1">
                <a:latin typeface="楷体" panose="02010609060101010101" pitchFamily="49" charset="-122"/>
                <a:ea typeface="楷体" panose="02010609060101010101" pitchFamily="49" charset="-122"/>
                <a:cs typeface="楷体" panose="02010609060101010101" pitchFamily="49" charset="-122"/>
              </a:rPr>
              <a:t>是人工合成的化学物质，生理作用与生长素类似，但不容易被降解，因此效果稳定，在生产上有广泛的应用。如</a:t>
            </a:r>
            <a:r>
              <a:rPr lang="el-GR" altLang="en-US" sz="2800" b="1" i="1">
                <a:latin typeface="楷体" panose="02010609060101010101" pitchFamily="49" charset="-122"/>
                <a:ea typeface="楷体" panose="02010609060101010101" pitchFamily="49" charset="-122"/>
                <a:cs typeface="楷体" panose="02010609060101010101" pitchFamily="49" charset="-122"/>
              </a:rPr>
              <a:t>α</a:t>
            </a:r>
            <a:r>
              <a:rPr lang="zh-CN" altLang="en-US" sz="2800" b="1">
                <a:latin typeface="楷体" panose="02010609060101010101" pitchFamily="49" charset="-122"/>
                <a:ea typeface="楷体" panose="02010609060101010101" pitchFamily="49" charset="-122"/>
                <a:cs typeface="楷体" panose="02010609060101010101" pitchFamily="49" charset="-122"/>
              </a:rPr>
              <a:t>－萘乙酸（</a:t>
            </a:r>
            <a:r>
              <a:rPr lang="en-US" altLang="zh-CN" sz="2800" b="1">
                <a:solidFill>
                  <a:srgbClr val="FF0000"/>
                </a:solidFill>
                <a:latin typeface="楷体" panose="02010609060101010101" pitchFamily="49" charset="-122"/>
                <a:ea typeface="楷体" panose="02010609060101010101" pitchFamily="49" charset="-122"/>
                <a:cs typeface="楷体" panose="02010609060101010101" pitchFamily="49" charset="-122"/>
              </a:rPr>
              <a:t>NAA</a:t>
            </a:r>
            <a:r>
              <a:rPr lang="zh-CN" altLang="en-US" sz="2800" b="1">
                <a:latin typeface="楷体" panose="02010609060101010101" pitchFamily="49" charset="-122"/>
                <a:ea typeface="楷体" panose="02010609060101010101" pitchFamily="49" charset="-122"/>
                <a:cs typeface="楷体" panose="02010609060101010101" pitchFamily="49" charset="-122"/>
              </a:rPr>
              <a:t>）、 </a:t>
            </a:r>
            <a:r>
              <a:rPr lang="en-US" altLang="zh-CN" sz="2800" b="1">
                <a:latin typeface="楷体" panose="02010609060101010101" pitchFamily="49" charset="-122"/>
                <a:ea typeface="楷体" panose="02010609060101010101" pitchFamily="49" charset="-122"/>
                <a:cs typeface="楷体" panose="02010609060101010101" pitchFamily="49" charset="-122"/>
              </a:rPr>
              <a:t>2,4</a:t>
            </a:r>
            <a:r>
              <a:rPr lang="zh-CN" altLang="en-US" sz="2800" b="1">
                <a:latin typeface="楷体" panose="02010609060101010101" pitchFamily="49" charset="-122"/>
                <a:ea typeface="楷体" panose="02010609060101010101" pitchFamily="49" charset="-122"/>
                <a:cs typeface="楷体" panose="02010609060101010101" pitchFamily="49" charset="-122"/>
              </a:rPr>
              <a:t>－二氯苯氧乙酸（</a:t>
            </a:r>
            <a:r>
              <a:rPr lang="en-US" altLang="zh-CN" sz="2800" b="1">
                <a:solidFill>
                  <a:srgbClr val="FF0000"/>
                </a:solidFill>
                <a:latin typeface="楷体" panose="02010609060101010101" pitchFamily="49" charset="-122"/>
                <a:ea typeface="楷体" panose="02010609060101010101" pitchFamily="49" charset="-122"/>
                <a:cs typeface="楷体" panose="02010609060101010101" pitchFamily="49" charset="-122"/>
              </a:rPr>
              <a:t>2,4</a:t>
            </a:r>
            <a:r>
              <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rPr>
              <a:t>－</a:t>
            </a:r>
            <a:r>
              <a:rPr lang="en-US" altLang="zh-CN" sz="2800" b="1">
                <a:solidFill>
                  <a:srgbClr val="FF0000"/>
                </a:solidFill>
                <a:latin typeface="楷体" panose="02010609060101010101" pitchFamily="49" charset="-122"/>
                <a:ea typeface="楷体" panose="02010609060101010101" pitchFamily="49" charset="-122"/>
                <a:cs typeface="楷体" panose="02010609060101010101" pitchFamily="49" charset="-122"/>
              </a:rPr>
              <a:t>D</a:t>
            </a:r>
            <a:r>
              <a:rPr lang="zh-CN" altLang="en-US" sz="2800" b="1">
                <a:latin typeface="楷体" panose="02010609060101010101" pitchFamily="49" charset="-122"/>
                <a:ea typeface="楷体" panose="02010609060101010101" pitchFamily="49" charset="-122"/>
                <a:cs typeface="楷体" panose="02010609060101010101" pitchFamily="49" charset="-122"/>
              </a:rPr>
              <a:t>）等。</a:t>
            </a:r>
            <a:endParaRPr lang="zh-CN" altLang="en-US" sz="2800" b="1">
              <a:latin typeface="楷体" panose="02010609060101010101" pitchFamily="49" charset="-122"/>
              <a:ea typeface="楷体" panose="02010609060101010101" pitchFamily="49" charset="-122"/>
              <a:cs typeface="楷体" panose="02010609060101010101" pitchFamily="49" charset="-122"/>
            </a:endParaRPr>
          </a:p>
        </p:txBody>
      </p:sp>
      <p:sp>
        <p:nvSpPr>
          <p:cNvPr id="2" name="文本框 1"/>
          <p:cNvSpPr txBox="1"/>
          <p:nvPr/>
        </p:nvSpPr>
        <p:spPr>
          <a:xfrm>
            <a:off x="193057" y="1196654"/>
            <a:ext cx="6447155" cy="521970"/>
          </a:xfrm>
          <a:prstGeom prst="rect">
            <a:avLst/>
          </a:prstGeom>
          <a:noFill/>
          <a:ln w="9525" cap="flat" cmpd="sng">
            <a:noFill/>
            <a:prstDash val="solid"/>
            <a:round/>
            <a:headEnd type="none" w="med" len="med"/>
            <a:tailEnd type="none" w="med" len="med"/>
          </a:ln>
          <a:extLst>
            <a:ext uri="{909E8E84-426E-40DD-AFC4-6F175D3DCCD1}">
              <a14:hiddenFill xmlns:a14="http://schemas.microsoft.com/office/drawing/2010/main">
                <a:solidFill>
                  <a:srgbClr val="FFC000"/>
                </a:solidFill>
              </a14:hiddenFill>
            </a:ext>
          </a:extLst>
        </p:spPr>
        <p:txBody>
          <a:bodyPr wrap="none" anchor="t">
            <a:spAutoFit/>
          </a:bodyPr>
          <a:lstStyle/>
          <a:p>
            <a:r>
              <a:rPr lang="zh-CN" sz="2800" b="1">
                <a:latin typeface="微软雅黑" panose="020B0503020204020204" pitchFamily="34" charset="-122"/>
                <a:ea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rPr>
              <a:t>1</a:t>
            </a:r>
            <a:r>
              <a:rPr 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生长素为什么不能大规模地应用？</a:t>
            </a:r>
            <a:endParaRPr lang="zh-CN" altLang="en-US" sz="2800">
              <a:latin typeface="微软雅黑" panose="020B0503020204020204" pitchFamily="34" charset="-122"/>
              <a:ea typeface="微软雅黑" panose="020B0503020204020204" pitchFamily="34" charset="-122"/>
            </a:endParaRPr>
          </a:p>
        </p:txBody>
      </p:sp>
      <p:sp>
        <p:nvSpPr>
          <p:cNvPr id="32772" name="文本框 2"/>
          <p:cNvSpPr txBox="1"/>
          <p:nvPr/>
        </p:nvSpPr>
        <p:spPr>
          <a:xfrm>
            <a:off x="408917" y="3069026"/>
            <a:ext cx="4234815" cy="521970"/>
          </a:xfrm>
          <a:prstGeom prst="rect">
            <a:avLst/>
          </a:prstGeom>
          <a:noFill/>
          <a:ln w="9525" cap="flat" cmpd="sng">
            <a:noFill/>
            <a:prstDash val="solid"/>
            <a:round/>
            <a:headEnd type="none" w="med" len="med"/>
            <a:tailEnd type="none" w="med" len="med"/>
          </a:ln>
          <a:extLst>
            <a:ext uri="{909E8E84-426E-40DD-AFC4-6F175D3DCCD1}">
              <a14:hiddenFill xmlns:a14="http://schemas.microsoft.com/office/drawing/2010/main">
                <a:solidFill>
                  <a:srgbClr val="FFC000"/>
                </a:solidFill>
              </a14:hiddenFill>
            </a:ext>
          </a:extLst>
        </p:spPr>
        <p:txBody>
          <a:bodyPr wrap="none" anchor="t">
            <a:spAutoFit/>
          </a:bodyPr>
          <a:lstStyle/>
          <a:p>
            <a:pPr lvl="0" algn="l">
              <a:buClrTx/>
              <a:buSzTx/>
              <a:buFontTx/>
            </a:pPr>
            <a:r>
              <a:rPr lang="en-US" altLang="zh-CN" sz="2800" b="1">
                <a:latin typeface="微软雅黑" panose="020B0503020204020204" pitchFamily="34" charset="-122"/>
                <a:ea typeface="微软雅黑" panose="020B0503020204020204" pitchFamily="34" charset="-122"/>
                <a:sym typeface="+mn-ea"/>
              </a:rPr>
              <a:t>(2)</a:t>
            </a:r>
            <a:r>
              <a:rPr lang="zh-CN" sz="2800" b="1">
                <a:latin typeface="微软雅黑" panose="020B0503020204020204" pitchFamily="34" charset="-122"/>
                <a:ea typeface="微软雅黑" panose="020B0503020204020204" pitchFamily="34" charset="-122"/>
                <a:sym typeface="+mn-ea"/>
              </a:rPr>
              <a:t>什么是生长素类似物？</a:t>
            </a:r>
            <a:endParaRPr lang="zh-CN" sz="2800" b="1">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3" name="文本框 2"/>
          <p:cNvSpPr txBox="1"/>
          <p:nvPr/>
        </p:nvSpPr>
        <p:spPr>
          <a:xfrm>
            <a:off x="2081" y="548538"/>
            <a:ext cx="3703955" cy="521970"/>
          </a:xfrm>
          <a:prstGeom prst="rect">
            <a:avLst/>
          </a:prstGeom>
          <a:solidFill>
            <a:srgbClr val="FFC000"/>
          </a:solidFill>
        </p:spPr>
        <p:txBody>
          <a:bodyPr wrap="none" rtlCol="0" anchor="t">
            <a:spAutoFit/>
          </a:bodyPr>
          <a:lstStyle/>
          <a:p>
            <a:pPr algn="l"/>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2800" b="1">
                <a:solidFill>
                  <a:schemeClr val="tx1"/>
                </a:solidFill>
                <a:latin typeface="微软雅黑" panose="020B0503020204020204" pitchFamily="34" charset="-122"/>
                <a:ea typeface="微软雅黑" panose="020B0503020204020204" pitchFamily="34" charset="-122"/>
                <a:sym typeface="+mn-ea"/>
              </a:rPr>
              <a:t>植物生长素类似物</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939771" y="1766680"/>
            <a:ext cx="10311188" cy="2030095"/>
          </a:xfrm>
          <a:prstGeom prst="rect">
            <a:avLst/>
          </a:prstGeom>
        </p:spPr>
        <p:txBody>
          <a:bodyPr>
            <a:spAutoFit/>
          </a:bodyPr>
          <a:lstStyle/>
          <a:p>
            <a:pPr algn="just">
              <a:lnSpc>
                <a:spcPct val="150000"/>
              </a:lnSpc>
              <a:spcAft>
                <a:spcPct val="0"/>
              </a:spcAft>
            </a:pPr>
            <a:r>
              <a:rPr lang="zh-CN" altLang="en-US" sz="2800" b="1" kern="10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教材隐性知识：</a:t>
            </a:r>
            <a:r>
              <a:rPr lang="zh-CN" altLang="zh-CN" sz="2800" b="1" kern="100" smtClean="0">
                <a:solidFill>
                  <a:srgbClr val="0070C0"/>
                </a:solidFill>
                <a:latin typeface="楷体" panose="02010609060101010101" pitchFamily="49" charset="-122"/>
                <a:ea typeface="楷体" panose="02010609060101010101" pitchFamily="49" charset="-122"/>
                <a:cs typeface="楷体" panose="02010609060101010101" pitchFamily="49" charset="-122"/>
              </a:rPr>
              <a:t>源于</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选择性必修</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1 P</a:t>
            </a:r>
            <a:r>
              <a:rPr lang="en-US" altLang="zh-CN" sz="2800" b="1" kern="100" baseline="-25000">
                <a:solidFill>
                  <a:srgbClr val="0070C0"/>
                </a:solidFill>
                <a:latin typeface="楷体" panose="02010609060101010101" pitchFamily="49" charset="-122"/>
                <a:ea typeface="楷体" panose="02010609060101010101" pitchFamily="49" charset="-122"/>
                <a:cs typeface="楷体" panose="02010609060101010101" pitchFamily="49" charset="-122"/>
              </a:rPr>
              <a:t>97</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小字部分</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油菜素内酯被认定为第六类植物激素。油菜素内酯能促进茎、叶细胞的扩展和分裂，</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促进</a:t>
            </a:r>
            <a:r>
              <a:rPr lang="zh-CN" altLang="en-US"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a:t>
            </a:r>
            <a:r>
              <a:rPr lang="zh-CN" altLang="en-US"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等。</a:t>
            </a:r>
            <a:endParaRPr lang="en-US" altLang="zh-CN" sz="2800" b="1" kern="100" smtClean="0">
              <a:latin typeface="楷体" panose="02010609060101010101" pitchFamily="49" charset="-122"/>
              <a:ea typeface="楷体" panose="02010609060101010101" pitchFamily="49" charset="-122"/>
              <a:cs typeface="楷体" panose="02010609060101010101" pitchFamily="49" charset="-122"/>
            </a:endParaRPr>
          </a:p>
        </p:txBody>
      </p:sp>
      <p:sp>
        <p:nvSpPr>
          <p:cNvPr id="7" name="矩形 6"/>
          <p:cNvSpPr/>
          <p:nvPr>
            <p:custDataLst>
              <p:tags r:id="rId2"/>
            </p:custDataLst>
          </p:nvPr>
        </p:nvSpPr>
        <p:spPr>
          <a:xfrm>
            <a:off x="4153612" y="3212540"/>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花粉管生长</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custDataLst>
              <p:tags r:id="rId3"/>
            </p:custDataLst>
          </p:nvPr>
        </p:nvSpPr>
        <p:spPr>
          <a:xfrm>
            <a:off x="6456496" y="3212540"/>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种子萌发</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custDataLst>
              <p:tags r:id="rId4"/>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3" name="文本框 2"/>
          <p:cNvSpPr txBox="1"/>
          <p:nvPr>
            <p:custDataLst>
              <p:tags r:id="rId5"/>
            </p:custDataLst>
          </p:nvPr>
        </p:nvSpPr>
        <p:spPr>
          <a:xfrm>
            <a:off x="2081" y="521873"/>
            <a:ext cx="6765307" cy="521970"/>
          </a:xfrm>
          <a:prstGeom prst="rect">
            <a:avLst/>
          </a:prstGeom>
          <a:solidFill>
            <a:srgbClr val="FFC000"/>
          </a:solidFill>
        </p:spPr>
        <p:txBody>
          <a:bodyPr wrap="square" rtlCol="0">
            <a:spAutoFit/>
          </a:bodyPr>
          <a:lstStyle/>
          <a:p>
            <a:pPr algn="l">
              <a:lnSpc>
                <a:spcPct val="100000"/>
              </a:lnSpc>
              <a:spcBef>
                <a:spcPct val="0"/>
              </a:spcBef>
              <a:spcAft>
                <a:spcPct val="0"/>
              </a:spcAft>
              <a:buClrTx/>
              <a:buSzTx/>
              <a:buFontTx/>
            </a:pP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各种植物激素的合成部位及生理作用</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idx="4294967295"/>
          </p:nvPr>
        </p:nvSpPr>
        <p:spPr>
          <a:xfrm>
            <a:off x="71283" y="1059619"/>
            <a:ext cx="6172327" cy="564410"/>
          </a:xfrm>
          <a:noFill/>
          <a:ln>
            <a:noFill/>
            <a:miter/>
          </a:ln>
          <a:extLst>
            <a:ext uri="{909E8E84-426E-40DD-AFC4-6F175D3DCCD1}">
              <a14:hiddenFill xmlns:a14="http://schemas.microsoft.com/office/drawing/2010/main">
                <a:solidFill>
                  <a:srgbClr val="92D050"/>
                </a:solidFill>
              </a14:hiddenFill>
            </a:ext>
          </a:extLst>
        </p:spPr>
        <p:txBody>
          <a:bodyPr wrap="square" anchor="ctr"/>
          <a:lstStyle/>
          <a:p>
            <a:pPr algn="l"/>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）植物生长素类似物的应用</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3795" name="Picture 4"/>
          <p:cNvPicPr>
            <a:picLocks noChangeAspect="1"/>
          </p:cNvPicPr>
          <p:nvPr/>
        </p:nvPicPr>
        <p:blipFill>
          <a:blip r:embed="rId1"/>
          <a:stretch>
            <a:fillRect/>
          </a:stretch>
        </p:blipFill>
        <p:spPr>
          <a:xfrm>
            <a:off x="1128362" y="2349065"/>
            <a:ext cx="4293075" cy="3364242"/>
          </a:xfrm>
          <a:prstGeom prst="rect">
            <a:avLst/>
          </a:prstGeom>
          <a:noFill/>
          <a:ln w="9525">
            <a:noFill/>
          </a:ln>
        </p:spPr>
      </p:pic>
      <p:pic>
        <p:nvPicPr>
          <p:cNvPr id="33796" name="Picture 5"/>
          <p:cNvPicPr>
            <a:picLocks noChangeAspect="1"/>
          </p:cNvPicPr>
          <p:nvPr/>
        </p:nvPicPr>
        <p:blipFill>
          <a:blip r:embed="rId2"/>
          <a:stretch>
            <a:fillRect/>
          </a:stretch>
        </p:blipFill>
        <p:spPr>
          <a:xfrm>
            <a:off x="5808081" y="2349065"/>
            <a:ext cx="4708923" cy="3357258"/>
          </a:xfrm>
          <a:prstGeom prst="rect">
            <a:avLst/>
          </a:prstGeom>
          <a:noFill/>
          <a:ln w="9525">
            <a:noFill/>
          </a:ln>
        </p:spPr>
      </p:pic>
      <p:sp>
        <p:nvSpPr>
          <p:cNvPr id="33797" name="文本框 1"/>
          <p:cNvSpPr txBox="1"/>
          <p:nvPr/>
        </p:nvSpPr>
        <p:spPr>
          <a:xfrm>
            <a:off x="698124" y="1557249"/>
            <a:ext cx="2672080" cy="521970"/>
          </a:xfrm>
          <a:prstGeom prst="rect">
            <a:avLst/>
          </a:prstGeom>
          <a:noFill/>
          <a:ln w="9525" cap="flat" cmpd="sng">
            <a:noFill/>
            <a:prstDash val="solid"/>
            <a:round/>
            <a:headEnd type="none" w="med" len="med"/>
            <a:tailEnd type="none" w="med" len="med"/>
          </a:ln>
          <a:extLst>
            <a:ext uri="{909E8E84-426E-40DD-AFC4-6F175D3DCCD1}">
              <a14:hiddenFill xmlns:a14="http://schemas.microsoft.com/office/drawing/2010/main">
                <a:solidFill>
                  <a:srgbClr val="FFC000"/>
                </a:solidFill>
              </a14:hiddenFill>
            </a:ext>
          </a:extLst>
        </p:spPr>
        <p:txBody>
          <a:bodyPr wrap="none" anchor="t">
            <a:spAutoFit/>
          </a:bodyPr>
          <a:lstStyle/>
          <a:p>
            <a:r>
              <a:rPr lang="en-US" altLang="zh-CN" sz="2800" b="1">
                <a:latin typeface="Calibri" panose="020F0502020204030204"/>
                <a:ea typeface="微软雅黑" panose="020B0503020204020204" pitchFamily="34" charset="-122"/>
                <a:cs typeface="微软雅黑" panose="020B0503020204020204" pitchFamily="34" charset="-122"/>
              </a:rPr>
              <a:t>①</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防止落花落果</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3" name="文本框 2"/>
          <p:cNvSpPr txBox="1"/>
          <p:nvPr/>
        </p:nvSpPr>
        <p:spPr>
          <a:xfrm>
            <a:off x="2081" y="548538"/>
            <a:ext cx="3703955" cy="521970"/>
          </a:xfrm>
          <a:prstGeom prst="rect">
            <a:avLst/>
          </a:prstGeom>
          <a:solidFill>
            <a:srgbClr val="FFC000"/>
          </a:solidFill>
        </p:spPr>
        <p:txBody>
          <a:bodyPr wrap="none" rtlCol="0" anchor="t">
            <a:spAutoFit/>
          </a:bodyPr>
          <a:lstStyle/>
          <a:p>
            <a:pPr algn="l"/>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2800" b="1">
                <a:solidFill>
                  <a:schemeClr val="tx1"/>
                </a:solidFill>
                <a:latin typeface="微软雅黑" panose="020B0503020204020204" pitchFamily="34" charset="-122"/>
                <a:ea typeface="微软雅黑" panose="020B0503020204020204" pitchFamily="34" charset="-122"/>
                <a:sym typeface="+mn-ea"/>
              </a:rPr>
              <a:t>植物生长素类似物</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592455" y="5982970"/>
            <a:ext cx="11262360" cy="521970"/>
          </a:xfrm>
          <a:prstGeom prst="rect">
            <a:avLst/>
          </a:prstGeom>
          <a:noFill/>
        </p:spPr>
        <p:txBody>
          <a:bodyPr wrap="square" rtlCol="0" anchor="t">
            <a:spAutoFit/>
          </a:bodyPr>
          <a:lstStyle/>
          <a:p>
            <a:pPr indent="0" fontAlgn="base">
              <a:buFont typeface="Calibri" panose="020F0502020204030204"/>
              <a:buNone/>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农业生产上常用一定浓度的生长素类似物溶液喷洒棉株，可以达到保蕾</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图片 270340"/>
          <p:cNvPicPr>
            <a:picLocks noChangeAspect="1"/>
          </p:cNvPicPr>
          <p:nvPr/>
        </p:nvPicPr>
        <p:blipFill>
          <a:blip r:embed="rId1"/>
          <a:stretch>
            <a:fillRect/>
          </a:stretch>
        </p:blipFill>
        <p:spPr>
          <a:xfrm>
            <a:off x="264922" y="2161775"/>
            <a:ext cx="6343110" cy="4249903"/>
          </a:xfrm>
          <a:prstGeom prst="rect">
            <a:avLst/>
          </a:prstGeom>
          <a:noFill/>
          <a:ln w="9525">
            <a:noFill/>
          </a:ln>
        </p:spPr>
      </p:pic>
      <p:sp>
        <p:nvSpPr>
          <p:cNvPr id="34818" name="矩形 34821"/>
          <p:cNvSpPr/>
          <p:nvPr/>
        </p:nvSpPr>
        <p:spPr>
          <a:xfrm>
            <a:off x="48553" y="1557381"/>
            <a:ext cx="5900738"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anchor="t">
            <a:spAutoFit/>
          </a:bodyPr>
          <a:lstStyle/>
          <a:p>
            <a:pPr lvl="1" indent="0" algn="l" eaLnBrk="0" hangingPunct="0">
              <a:buFont typeface="Arial" panose="020B0604020202020204" pitchFamily="34" charset="0"/>
              <a:buNone/>
            </a:pPr>
            <a:r>
              <a:rPr lang="en-US" altLang="zh-CN" sz="2800" b="1">
                <a:solidFill>
                  <a:schemeClr val="tx1"/>
                </a:solidFill>
                <a:latin typeface="Calibri" panose="020F0502020204030204"/>
                <a:ea typeface="微软雅黑" panose="020B0503020204020204" pitchFamily="34" charset="-122"/>
              </a:rPr>
              <a:t>②</a:t>
            </a:r>
            <a:r>
              <a:rPr lang="zh-CN" altLang="en-US" sz="2800" b="1">
                <a:solidFill>
                  <a:schemeClr val="tx1"/>
                </a:solidFill>
                <a:latin typeface="微软雅黑" panose="020B0503020204020204" pitchFamily="34" charset="-122"/>
                <a:ea typeface="微软雅黑" panose="020B0503020204020204" pitchFamily="34" charset="-122"/>
              </a:rPr>
              <a:t>生长素促进果实发育</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33793" name="标题 1"/>
          <p:cNvSpPr>
            <a:spLocks noGrp="1"/>
          </p:cNvSpPr>
          <p:nvPr/>
        </p:nvSpPr>
        <p:spPr>
          <a:xfrm>
            <a:off x="71283" y="1059619"/>
            <a:ext cx="6172327" cy="564410"/>
          </a:xfrm>
          <a:noFill/>
          <a:ln>
            <a:noFill/>
            <a:miter/>
          </a:ln>
          <a:extLst>
            <a:ext uri="{909E8E84-426E-40DD-AFC4-6F175D3DCCD1}">
              <a14:hiddenFill xmlns:a14="http://schemas.microsoft.com/office/drawing/2010/main">
                <a:solidFill>
                  <a:srgbClr val="92D050"/>
                </a:solidFill>
              </a14:hiddenFill>
            </a:ext>
          </a:extLst>
        </p:spPr>
        <p:txBody>
          <a:bodyPr wrap="square" anchor="ctr"/>
          <a:lstStyle>
            <a:lvl1pPr algn="ctr" defTabSz="1219200" rtl="0" eaLnBrk="1" latinLnBrk="0" hangingPunct="1">
              <a:spcBef>
                <a:spcPct val="0"/>
              </a:spcBef>
              <a:buNone/>
              <a:defRPr sz="5900" kern="1200">
                <a:solidFill>
                  <a:schemeClr val="tx1"/>
                </a:solidFill>
                <a:latin typeface="+mj-lt"/>
                <a:ea typeface="+mj-ea"/>
                <a:cs typeface="+mj-cs"/>
              </a:defRPr>
            </a:lvl1pPr>
          </a:lstStyle>
          <a:p>
            <a:pPr algn="l"/>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）植物生长素类似物的应用</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一</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3" name="文本框 2"/>
          <p:cNvSpPr txBox="1"/>
          <p:nvPr/>
        </p:nvSpPr>
        <p:spPr>
          <a:xfrm>
            <a:off x="2081" y="548538"/>
            <a:ext cx="3703955" cy="521970"/>
          </a:xfrm>
          <a:prstGeom prst="rect">
            <a:avLst/>
          </a:prstGeom>
          <a:solidFill>
            <a:srgbClr val="FFC000"/>
          </a:solidFill>
        </p:spPr>
        <p:txBody>
          <a:bodyPr wrap="none" rtlCol="0" anchor="t">
            <a:spAutoFit/>
          </a:bodyPr>
          <a:lstStyle/>
          <a:p>
            <a:pPr algn="l"/>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2800" b="1">
                <a:solidFill>
                  <a:schemeClr val="tx1"/>
                </a:solidFill>
                <a:latin typeface="微软雅黑" panose="020B0503020204020204" pitchFamily="34" charset="-122"/>
                <a:ea typeface="微软雅黑" panose="020B0503020204020204" pitchFamily="34" charset="-122"/>
                <a:sym typeface="+mn-ea"/>
              </a:rPr>
              <a:t>植物生长素类似物</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5841" name="图片 86"/>
          <p:cNvPicPr>
            <a:picLocks noChangeAspect="1"/>
          </p:cNvPicPr>
          <p:nvPr/>
        </p:nvPicPr>
        <p:blipFill>
          <a:blip r:embed="rId2"/>
          <a:srcRect t="10449" r="10944" b="28391"/>
          <a:stretch>
            <a:fillRect/>
          </a:stretch>
        </p:blipFill>
        <p:spPr>
          <a:xfrm>
            <a:off x="6672156" y="1182650"/>
            <a:ext cx="5323489" cy="3002994"/>
          </a:xfrm>
          <a:prstGeom prst="rect">
            <a:avLst/>
          </a:prstGeom>
          <a:noFill/>
          <a:ln w="9525">
            <a:noFill/>
          </a:ln>
        </p:spPr>
      </p:pic>
      <p:sp>
        <p:nvSpPr>
          <p:cNvPr id="2" name="文本框 1"/>
          <p:cNvSpPr txBox="1"/>
          <p:nvPr/>
        </p:nvSpPr>
        <p:spPr>
          <a:xfrm>
            <a:off x="6703271" y="4596472"/>
            <a:ext cx="5489193" cy="181483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增加对照∶</a:t>
            </a:r>
            <a:r>
              <a:rPr lang="zh-CN" altLang="en-US" sz="2800" b="1">
                <a:latin typeface="楷体" panose="02010609060101010101" pitchFamily="49" charset="-122"/>
                <a:ea typeface="楷体" panose="02010609060101010101" pitchFamily="49" charset="-122"/>
                <a:cs typeface="微软雅黑" panose="020B0503020204020204" pitchFamily="34" charset="-122"/>
              </a:rPr>
              <a:t>在去掉种子的部位用生长素处理</a:t>
            </a:r>
            <a:endParaRPr lang="zh-CN" altLang="en-US" sz="2800" b="1">
              <a:latin typeface="楷体" panose="02010609060101010101" pitchFamily="49" charset="-122"/>
              <a:ea typeface="楷体" panose="02010609060101010101" pitchFamily="49" charset="-122"/>
              <a:cs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结论∶</a:t>
            </a:r>
            <a:r>
              <a:rPr lang="zh-CN" altLang="en-US" sz="2800" b="1">
                <a:latin typeface="楷体" panose="02010609060101010101" pitchFamily="49" charset="-122"/>
                <a:ea typeface="楷体" panose="02010609060101010101" pitchFamily="49" charset="-122"/>
                <a:cs typeface="微软雅黑" panose="020B0503020204020204" pitchFamily="34" charset="-122"/>
              </a:rPr>
              <a:t>种子产生生长素，生长素促进果实发育</a:t>
            </a:r>
            <a:endParaRPr lang="zh-CN" altLang="en-US" sz="2800" b="1">
              <a:latin typeface="楷体" panose="02010609060101010101" pitchFamily="49" charset="-122"/>
              <a:ea typeface="楷体" panose="02010609060101010101" pitchFamily="49" charset="-122"/>
              <a:cs typeface="微软雅黑" panose="020B0503020204020204" pitchFamily="34"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图片 82"/>
          <p:cNvPicPr>
            <a:picLocks noChangeAspect="1"/>
          </p:cNvPicPr>
          <p:nvPr/>
        </p:nvPicPr>
        <p:blipFill>
          <a:blip r:embed="rId1"/>
          <a:srcRect t="832" b="4160"/>
          <a:stretch>
            <a:fillRect/>
          </a:stretch>
        </p:blipFill>
        <p:spPr>
          <a:xfrm>
            <a:off x="336664" y="2161140"/>
            <a:ext cx="5851076" cy="4355928"/>
          </a:xfrm>
          <a:prstGeom prst="rect">
            <a:avLst/>
          </a:prstGeom>
          <a:noFill/>
          <a:ln w="9525">
            <a:noFill/>
          </a:ln>
        </p:spPr>
      </p:pic>
      <p:sp>
        <p:nvSpPr>
          <p:cNvPr id="34818" name="矩形 34821"/>
          <p:cNvSpPr/>
          <p:nvPr/>
        </p:nvSpPr>
        <p:spPr>
          <a:xfrm>
            <a:off x="48553" y="1557381"/>
            <a:ext cx="5900738"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anchor="t">
            <a:spAutoFit/>
          </a:bodyPr>
          <a:lstStyle/>
          <a:p>
            <a:pPr lvl="1" indent="0" algn="l" eaLnBrk="0" hangingPunct="0">
              <a:buFont typeface="Arial" panose="020B0604020202020204" pitchFamily="34" charset="0"/>
              <a:buNone/>
            </a:pPr>
            <a:r>
              <a:rPr lang="en-US" altLang="zh-CN" sz="2800" b="1">
                <a:solidFill>
                  <a:schemeClr val="tx1"/>
                </a:solidFill>
                <a:latin typeface="Calibri" panose="020F0502020204030204"/>
                <a:ea typeface="微软雅黑" panose="020B0503020204020204" pitchFamily="34" charset="-122"/>
              </a:rPr>
              <a:t>②</a:t>
            </a:r>
            <a:r>
              <a:rPr lang="zh-CN" altLang="en-US" sz="2800" b="1">
                <a:solidFill>
                  <a:schemeClr val="tx1"/>
                </a:solidFill>
                <a:latin typeface="微软雅黑" panose="020B0503020204020204" pitchFamily="34" charset="-122"/>
                <a:ea typeface="微软雅黑" panose="020B0503020204020204" pitchFamily="34" charset="-122"/>
              </a:rPr>
              <a:t>生长素促进果实发育</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33793" name="标题 1"/>
          <p:cNvSpPr>
            <a:spLocks noGrp="1"/>
          </p:cNvSpPr>
          <p:nvPr/>
        </p:nvSpPr>
        <p:spPr>
          <a:xfrm>
            <a:off x="71283" y="1059619"/>
            <a:ext cx="6172327" cy="564410"/>
          </a:xfrm>
          <a:noFill/>
          <a:ln>
            <a:noFill/>
            <a:miter/>
          </a:ln>
          <a:extLst>
            <a:ext uri="{909E8E84-426E-40DD-AFC4-6F175D3DCCD1}">
              <a14:hiddenFill xmlns:a14="http://schemas.microsoft.com/office/drawing/2010/main">
                <a:solidFill>
                  <a:srgbClr val="92D050"/>
                </a:solidFill>
              </a14:hiddenFill>
            </a:ext>
          </a:extLst>
        </p:spPr>
        <p:txBody>
          <a:bodyPr wrap="square" anchor="ctr"/>
          <a:lstStyle>
            <a:lvl1pPr algn="ctr" defTabSz="1219200" rtl="0" eaLnBrk="1" latinLnBrk="0" hangingPunct="1">
              <a:spcBef>
                <a:spcPct val="0"/>
              </a:spcBef>
              <a:buNone/>
              <a:defRPr sz="5900" kern="1200">
                <a:solidFill>
                  <a:schemeClr val="tx1"/>
                </a:solidFill>
                <a:latin typeface="+mj-lt"/>
                <a:ea typeface="+mj-ea"/>
                <a:cs typeface="+mj-cs"/>
              </a:defRPr>
            </a:lvl1pPr>
          </a:lstStyle>
          <a:p>
            <a:pPr algn="l"/>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）植物生长素类似物的应用</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一</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3" name="文本框 2"/>
          <p:cNvSpPr txBox="1"/>
          <p:nvPr/>
        </p:nvSpPr>
        <p:spPr>
          <a:xfrm>
            <a:off x="2081" y="548538"/>
            <a:ext cx="3703955" cy="521970"/>
          </a:xfrm>
          <a:prstGeom prst="rect">
            <a:avLst/>
          </a:prstGeom>
          <a:solidFill>
            <a:srgbClr val="FFC000"/>
          </a:solidFill>
        </p:spPr>
        <p:txBody>
          <a:bodyPr wrap="none" rtlCol="0" anchor="t">
            <a:spAutoFit/>
          </a:bodyPr>
          <a:lstStyle/>
          <a:p>
            <a:pPr algn="l"/>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2800" b="1">
                <a:solidFill>
                  <a:schemeClr val="tx1"/>
                </a:solidFill>
                <a:latin typeface="微软雅黑" panose="020B0503020204020204" pitchFamily="34" charset="-122"/>
                <a:ea typeface="微软雅黑" panose="020B0503020204020204" pitchFamily="34" charset="-122"/>
                <a:sym typeface="+mn-ea"/>
              </a:rPr>
              <a:t>植物生长素类似物</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7889" name="图片 83"/>
          <p:cNvPicPr>
            <a:picLocks noChangeAspect="1"/>
          </p:cNvPicPr>
          <p:nvPr/>
        </p:nvPicPr>
        <p:blipFill>
          <a:blip r:embed="rId2"/>
          <a:stretch>
            <a:fillRect/>
          </a:stretch>
        </p:blipFill>
        <p:spPr>
          <a:xfrm>
            <a:off x="6096317" y="2474137"/>
            <a:ext cx="6062492" cy="4042931"/>
          </a:xfrm>
          <a:prstGeom prst="rect">
            <a:avLst/>
          </a:prstGeom>
          <a:noFill/>
          <a:ln w="9525">
            <a:noFill/>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64922" y="477432"/>
            <a:ext cx="10958071" cy="607695"/>
          </a:xfrm>
          <a:prstGeom prst="rect">
            <a:avLst/>
          </a:prstGeom>
          <a:noFill/>
        </p:spPr>
        <p:txBody>
          <a:bodyPr wrap="square" rtlCol="0" anchor="t">
            <a:spAutoFit/>
          </a:bodyPr>
          <a:lstStyle/>
          <a:p>
            <a:pPr marL="0" lvl="1" algn="l">
              <a:lnSpc>
                <a:spcPct val="120000"/>
              </a:lnSpc>
            </a:pPr>
            <a:r>
              <a:rPr lang="en-US" altLang="zh-CN" sz="2800" b="1">
                <a:latin typeface="微软雅黑" panose="020B0503020204020204" pitchFamily="34" charset="-122"/>
                <a:ea typeface="微软雅黑" panose="020B0503020204020204" pitchFamily="34" charset="-122"/>
                <a:sym typeface="+mn-ea"/>
              </a:rPr>
              <a:t>②</a:t>
            </a:r>
            <a:r>
              <a:rPr lang="zh-CN" altLang="en-US" sz="2800" b="1">
                <a:latin typeface="微软雅黑" panose="020B0503020204020204" pitchFamily="34" charset="-122"/>
                <a:ea typeface="微软雅黑" panose="020B0503020204020204" pitchFamily="34" charset="-122"/>
                <a:sym typeface="+mn-ea"/>
              </a:rPr>
              <a:t>生长素促进果实发育</a:t>
            </a:r>
            <a:r>
              <a:rPr lang="zh-CN" altLang="en-US" sz="2800" b="1">
                <a:solidFill>
                  <a:schemeClr val="tx1"/>
                </a:solidFill>
                <a:latin typeface="微软雅黑" panose="020B0503020204020204" pitchFamily="34" charset="-122"/>
                <a:ea typeface="微软雅黑" panose="020B0503020204020204" pitchFamily="34" charset="-122"/>
              </a:rPr>
              <a:t>（</a:t>
            </a:r>
            <a:r>
              <a:rPr lang="zh-CN" altLang="en-US" sz="2800" b="1">
                <a:solidFill>
                  <a:srgbClr val="FF0000"/>
                </a:solidFill>
                <a:latin typeface="微软雅黑" panose="020B0503020204020204" pitchFamily="34" charset="-122"/>
                <a:ea typeface="微软雅黑" panose="020B0503020204020204" pitchFamily="34" charset="-122"/>
              </a:rPr>
              <a:t>用一定浓度的生长素类似物培育无子果实</a:t>
            </a:r>
            <a:r>
              <a:rPr lang="zh-CN" altLang="en-US" sz="2800" b="1">
                <a:solidFill>
                  <a:schemeClr val="tx1"/>
                </a:solidFill>
                <a:latin typeface="微软雅黑" panose="020B0503020204020204" pitchFamily="34" charset="-122"/>
                <a:ea typeface="微软雅黑" panose="020B0503020204020204" pitchFamily="34" charset="-122"/>
              </a:rPr>
              <a:t>）。</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1916022" y="3105528"/>
            <a:ext cx="840979" cy="434039"/>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5" b="1">
                <a:solidFill>
                  <a:schemeClr val="tx1"/>
                </a:solidFill>
                <a:latin typeface="微软雅黑" panose="020B0503020204020204" pitchFamily="34" charset="-122"/>
                <a:ea typeface="微软雅黑" panose="020B0503020204020204" pitchFamily="34" charset="-122"/>
              </a:rPr>
              <a:t>子房</a:t>
            </a:r>
            <a:endParaRPr lang="zh-CN" altLang="en-US" sz="2135" b="1">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5178325" y="2487131"/>
            <a:ext cx="1465182" cy="434039"/>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5" b="1">
                <a:solidFill>
                  <a:schemeClr val="tx1"/>
                </a:solidFill>
                <a:latin typeface="微软雅黑" panose="020B0503020204020204" pitchFamily="34" charset="-122"/>
                <a:ea typeface="微软雅黑" panose="020B0503020204020204" pitchFamily="34" charset="-122"/>
              </a:rPr>
              <a:t>有子番茄</a:t>
            </a:r>
            <a:endParaRPr lang="zh-CN" altLang="en-US" sz="2135" b="1">
              <a:solidFill>
                <a:schemeClr val="tx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2757485" y="3311660"/>
            <a:ext cx="289842" cy="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070554" y="2737781"/>
            <a:ext cx="2063739" cy="1125016"/>
            <a:chOff x="9330" y="4416"/>
            <a:chExt cx="4265" cy="2325"/>
          </a:xfrm>
        </p:grpSpPr>
        <p:cxnSp>
          <p:nvCxnSpPr>
            <p:cNvPr id="10" name="直接箭头连接符 9"/>
            <p:cNvCxnSpPr/>
            <p:nvPr/>
          </p:nvCxnSpPr>
          <p:spPr>
            <a:xfrm>
              <a:off x="9857" y="4416"/>
              <a:ext cx="3739"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3" name="左中括号 12"/>
            <p:cNvSpPr/>
            <p:nvPr/>
          </p:nvSpPr>
          <p:spPr>
            <a:xfrm>
              <a:off x="9330" y="4416"/>
              <a:ext cx="518" cy="2323"/>
            </a:xfrm>
            <a:prstGeom prst="leftBracket">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30" b="1"/>
            </a:p>
          </p:txBody>
        </p:sp>
        <p:cxnSp>
          <p:nvCxnSpPr>
            <p:cNvPr id="15" name="直接箭头连接符 14"/>
            <p:cNvCxnSpPr/>
            <p:nvPr/>
          </p:nvCxnSpPr>
          <p:spPr>
            <a:xfrm>
              <a:off x="9857" y="6741"/>
              <a:ext cx="3739"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16" name="圆角矩形 15"/>
          <p:cNvSpPr/>
          <p:nvPr/>
        </p:nvSpPr>
        <p:spPr>
          <a:xfrm>
            <a:off x="5178325" y="3644567"/>
            <a:ext cx="1465182" cy="434039"/>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5" b="1">
                <a:solidFill>
                  <a:schemeClr val="tx1"/>
                </a:solidFill>
                <a:latin typeface="微软雅黑" panose="020B0503020204020204" pitchFamily="34" charset="-122"/>
                <a:ea typeface="微软雅黑" panose="020B0503020204020204" pitchFamily="34" charset="-122"/>
              </a:rPr>
              <a:t>无子番茄</a:t>
            </a:r>
            <a:endParaRPr lang="zh-CN" altLang="en-US" sz="2135" b="1">
              <a:solidFill>
                <a:schemeClr val="tx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302816" y="1072757"/>
            <a:ext cx="1551312" cy="486410"/>
          </a:xfrm>
          <a:prstGeom prst="rect">
            <a:avLst/>
          </a:prstGeom>
          <a:noFill/>
        </p:spPr>
        <p:txBody>
          <a:bodyPr wrap="square" rtlCol="0" anchor="t">
            <a:spAutoFit/>
          </a:bodyPr>
          <a:lstStyle/>
          <a:p>
            <a:pPr algn="ctr">
              <a:lnSpc>
                <a:spcPct val="120000"/>
              </a:lnSpc>
            </a:pPr>
            <a:r>
              <a:rPr lang="zh-CN" altLang="en-US" sz="2135" b="1">
                <a:solidFill>
                  <a:schemeClr val="tx1"/>
                </a:solidFill>
                <a:latin typeface="微软雅黑" panose="020B0503020204020204" pitchFamily="34" charset="-122"/>
                <a:ea typeface="微软雅黑" panose="020B0503020204020204" pitchFamily="34" charset="-122"/>
              </a:rPr>
              <a:t>发育的种子</a:t>
            </a:r>
            <a:endParaRPr lang="zh-CN" altLang="en-US" sz="2135" b="1">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302816" y="1777283"/>
            <a:ext cx="1551312" cy="486410"/>
          </a:xfrm>
          <a:prstGeom prst="rect">
            <a:avLst/>
          </a:prstGeom>
          <a:noFill/>
        </p:spPr>
        <p:txBody>
          <a:bodyPr wrap="square" rtlCol="0" anchor="t">
            <a:spAutoFit/>
          </a:bodyPr>
          <a:lstStyle/>
          <a:p>
            <a:pPr algn="ctr">
              <a:lnSpc>
                <a:spcPct val="120000"/>
              </a:lnSpc>
            </a:pPr>
            <a:r>
              <a:rPr lang="zh-CN" altLang="en-US" sz="2135" b="1">
                <a:solidFill>
                  <a:schemeClr val="tx1"/>
                </a:solidFill>
                <a:latin typeface="微软雅黑" panose="020B0503020204020204" pitchFamily="34" charset="-122"/>
                <a:ea typeface="微软雅黑" panose="020B0503020204020204" pitchFamily="34" charset="-122"/>
              </a:rPr>
              <a:t>生长素</a:t>
            </a:r>
            <a:endParaRPr lang="zh-CN" altLang="en-US" sz="2135" b="1">
              <a:solidFill>
                <a:schemeClr val="tx1"/>
              </a:solidFill>
              <a:latin typeface="微软雅黑" panose="020B0503020204020204" pitchFamily="34" charset="-122"/>
              <a:ea typeface="微软雅黑" panose="020B0503020204020204" pitchFamily="34" charset="-122"/>
            </a:endParaRPr>
          </a:p>
        </p:txBody>
      </p:sp>
      <p:sp>
        <p:nvSpPr>
          <p:cNvPr id="21" name="下箭头 20"/>
          <p:cNvSpPr/>
          <p:nvPr/>
        </p:nvSpPr>
        <p:spPr>
          <a:xfrm>
            <a:off x="3993793" y="1534861"/>
            <a:ext cx="133550" cy="323230"/>
          </a:xfrm>
          <a:prstGeom prst="downArrow">
            <a:avLst/>
          </a:prstGeom>
          <a:gradFill>
            <a:gsLst>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b="1"/>
          </a:p>
        </p:txBody>
      </p:sp>
      <p:sp>
        <p:nvSpPr>
          <p:cNvPr id="22" name="下箭头 21"/>
          <p:cNvSpPr/>
          <p:nvPr/>
        </p:nvSpPr>
        <p:spPr>
          <a:xfrm>
            <a:off x="3993793" y="2237451"/>
            <a:ext cx="133550" cy="450974"/>
          </a:xfrm>
          <a:prstGeom prst="downArrow">
            <a:avLst/>
          </a:prstGeom>
          <a:gradFill>
            <a:gsLst>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b="1"/>
          </a:p>
        </p:txBody>
      </p:sp>
      <p:sp>
        <p:nvSpPr>
          <p:cNvPr id="23" name="文本框 22"/>
          <p:cNvSpPr txBox="1"/>
          <p:nvPr/>
        </p:nvSpPr>
        <p:spPr>
          <a:xfrm>
            <a:off x="3872959" y="1408169"/>
            <a:ext cx="1084379" cy="486410"/>
          </a:xfrm>
          <a:prstGeom prst="rect">
            <a:avLst/>
          </a:prstGeom>
          <a:noFill/>
        </p:spPr>
        <p:txBody>
          <a:bodyPr wrap="square" rtlCol="0" anchor="t">
            <a:spAutoFit/>
          </a:bodyPr>
          <a:lstStyle/>
          <a:p>
            <a:pPr algn="ctr">
              <a:lnSpc>
                <a:spcPct val="120000"/>
              </a:lnSpc>
            </a:pPr>
            <a:r>
              <a:rPr lang="zh-CN" altLang="en-US" sz="2135" b="1">
                <a:solidFill>
                  <a:schemeClr val="tx1"/>
                </a:solidFill>
                <a:latin typeface="楷体" panose="02010609060101010101" pitchFamily="49" charset="-122"/>
                <a:ea typeface="楷体" panose="02010609060101010101" pitchFamily="49" charset="-122"/>
              </a:rPr>
              <a:t>提供</a:t>
            </a:r>
            <a:endParaRPr lang="zh-CN" altLang="en-US" sz="2135" b="1">
              <a:solidFill>
                <a:schemeClr val="tx1"/>
              </a:solidFill>
              <a:latin typeface="楷体" panose="02010609060101010101" pitchFamily="49" charset="-122"/>
              <a:ea typeface="楷体" panose="02010609060101010101" pitchFamily="49" charset="-122"/>
            </a:endParaRPr>
          </a:p>
        </p:txBody>
      </p:sp>
      <p:sp>
        <p:nvSpPr>
          <p:cNvPr id="24" name="文本框 23"/>
          <p:cNvSpPr txBox="1"/>
          <p:nvPr/>
        </p:nvSpPr>
        <p:spPr>
          <a:xfrm>
            <a:off x="3872959" y="2187170"/>
            <a:ext cx="1090728" cy="486410"/>
          </a:xfrm>
          <a:prstGeom prst="rect">
            <a:avLst/>
          </a:prstGeom>
          <a:noFill/>
        </p:spPr>
        <p:txBody>
          <a:bodyPr wrap="square" rtlCol="0" anchor="t">
            <a:spAutoFit/>
          </a:bodyPr>
          <a:lstStyle/>
          <a:p>
            <a:pPr algn="ctr">
              <a:lnSpc>
                <a:spcPct val="120000"/>
              </a:lnSpc>
            </a:pPr>
            <a:r>
              <a:rPr lang="zh-CN" altLang="en-US" sz="2135" b="1">
                <a:solidFill>
                  <a:schemeClr val="tx1"/>
                </a:solidFill>
                <a:latin typeface="楷体" panose="02010609060101010101" pitchFamily="49" charset="-122"/>
                <a:ea typeface="楷体" panose="02010609060101010101" pitchFamily="49" charset="-122"/>
              </a:rPr>
              <a:t>促进</a:t>
            </a:r>
            <a:endParaRPr lang="zh-CN" altLang="en-US" sz="2135" b="1">
              <a:solidFill>
                <a:schemeClr val="tx1"/>
              </a:solidFill>
              <a:latin typeface="楷体" panose="02010609060101010101" pitchFamily="49" charset="-122"/>
              <a:ea typeface="楷体" panose="02010609060101010101" pitchFamily="49" charset="-122"/>
            </a:endParaRPr>
          </a:p>
        </p:txBody>
      </p:sp>
      <p:sp>
        <p:nvSpPr>
          <p:cNvPr id="25" name="文本框 24"/>
          <p:cNvSpPr txBox="1"/>
          <p:nvPr/>
        </p:nvSpPr>
        <p:spPr>
          <a:xfrm>
            <a:off x="3020231" y="5064265"/>
            <a:ext cx="2303258" cy="486410"/>
          </a:xfrm>
          <a:prstGeom prst="rect">
            <a:avLst/>
          </a:prstGeom>
          <a:noFill/>
        </p:spPr>
        <p:txBody>
          <a:bodyPr wrap="square" rtlCol="0" anchor="t">
            <a:spAutoFit/>
          </a:bodyPr>
          <a:lstStyle/>
          <a:p>
            <a:pPr algn="ctr">
              <a:lnSpc>
                <a:spcPct val="120000"/>
              </a:lnSpc>
            </a:pPr>
            <a:r>
              <a:rPr lang="zh-CN" altLang="en-US" sz="2135" b="1">
                <a:solidFill>
                  <a:schemeClr val="tx1"/>
                </a:solidFill>
                <a:latin typeface="微软雅黑" panose="020B0503020204020204" pitchFamily="34" charset="-122"/>
                <a:ea typeface="微软雅黑" panose="020B0503020204020204" pitchFamily="34" charset="-122"/>
              </a:rPr>
              <a:t>受粉前</a:t>
            </a:r>
            <a:r>
              <a:rPr lang="en-US" altLang="zh-CN" sz="2135" b="1">
                <a:solidFill>
                  <a:schemeClr val="tx1"/>
                </a:solidFill>
                <a:latin typeface="微软雅黑" panose="020B0503020204020204" pitchFamily="34" charset="-122"/>
                <a:ea typeface="微软雅黑" panose="020B0503020204020204" pitchFamily="34" charset="-122"/>
              </a:rPr>
              <a:t>,</a:t>
            </a:r>
            <a:r>
              <a:rPr lang="zh-CN" altLang="en-US" sz="2135" b="1">
                <a:solidFill>
                  <a:schemeClr val="tx1"/>
                </a:solidFill>
                <a:latin typeface="微软雅黑" panose="020B0503020204020204" pitchFamily="34" charset="-122"/>
                <a:ea typeface="微软雅黑" panose="020B0503020204020204" pitchFamily="34" charset="-122"/>
              </a:rPr>
              <a:t>雌蕊柱头</a:t>
            </a:r>
            <a:endParaRPr lang="zh-CN" altLang="en-US" sz="2135" b="1">
              <a:solidFill>
                <a:schemeClr val="tx1"/>
              </a:solidFill>
              <a:latin typeface="微软雅黑" panose="020B0503020204020204" pitchFamily="34" charset="-122"/>
              <a:ea typeface="微软雅黑" panose="020B0503020204020204" pitchFamily="34" charset="-122"/>
            </a:endParaRPr>
          </a:p>
        </p:txBody>
      </p:sp>
      <p:sp>
        <p:nvSpPr>
          <p:cNvPr id="26" name="下箭头 25"/>
          <p:cNvSpPr/>
          <p:nvPr/>
        </p:nvSpPr>
        <p:spPr>
          <a:xfrm rot="10800000">
            <a:off x="4002019" y="4786520"/>
            <a:ext cx="133550" cy="323230"/>
          </a:xfrm>
          <a:prstGeom prst="downArrow">
            <a:avLst/>
          </a:prstGeom>
          <a:gradFill>
            <a:gsLst>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b="1"/>
          </a:p>
        </p:txBody>
      </p:sp>
      <p:sp>
        <p:nvSpPr>
          <p:cNvPr id="27" name="文本框 26"/>
          <p:cNvSpPr txBox="1"/>
          <p:nvPr/>
        </p:nvSpPr>
        <p:spPr>
          <a:xfrm>
            <a:off x="3907243" y="4729874"/>
            <a:ext cx="1011368" cy="486410"/>
          </a:xfrm>
          <a:prstGeom prst="rect">
            <a:avLst/>
          </a:prstGeom>
          <a:noFill/>
        </p:spPr>
        <p:txBody>
          <a:bodyPr wrap="square" rtlCol="0" anchor="t">
            <a:spAutoFit/>
          </a:bodyPr>
          <a:lstStyle/>
          <a:p>
            <a:pPr algn="ctr">
              <a:lnSpc>
                <a:spcPct val="120000"/>
              </a:lnSpc>
            </a:pPr>
            <a:r>
              <a:rPr lang="zh-CN" altLang="en-US" sz="2135" b="1">
                <a:solidFill>
                  <a:schemeClr val="tx1"/>
                </a:solidFill>
                <a:latin typeface="楷体" panose="02010609060101010101" pitchFamily="49" charset="-122"/>
                <a:ea typeface="楷体" panose="02010609060101010101" pitchFamily="49" charset="-122"/>
              </a:rPr>
              <a:t>涂抹</a:t>
            </a:r>
            <a:endParaRPr lang="zh-CN" altLang="en-US" sz="2135" b="1">
              <a:solidFill>
                <a:schemeClr val="tx1"/>
              </a:solidFill>
              <a:latin typeface="楷体" panose="02010609060101010101" pitchFamily="49" charset="-122"/>
              <a:ea typeface="楷体" panose="02010609060101010101" pitchFamily="49" charset="-122"/>
            </a:endParaRPr>
          </a:p>
        </p:txBody>
      </p:sp>
      <p:sp>
        <p:nvSpPr>
          <p:cNvPr id="28" name="文本框 27"/>
          <p:cNvSpPr txBox="1"/>
          <p:nvPr/>
        </p:nvSpPr>
        <p:spPr>
          <a:xfrm>
            <a:off x="3302816" y="4349578"/>
            <a:ext cx="1551312" cy="486410"/>
          </a:xfrm>
          <a:prstGeom prst="rect">
            <a:avLst/>
          </a:prstGeom>
          <a:noFill/>
        </p:spPr>
        <p:txBody>
          <a:bodyPr wrap="square" rtlCol="0" anchor="t">
            <a:spAutoFit/>
          </a:bodyPr>
          <a:lstStyle/>
          <a:p>
            <a:pPr algn="ctr">
              <a:lnSpc>
                <a:spcPct val="120000"/>
              </a:lnSpc>
            </a:pPr>
            <a:r>
              <a:rPr lang="zh-CN" altLang="en-US" sz="2135" b="1">
                <a:solidFill>
                  <a:schemeClr val="tx1"/>
                </a:solidFill>
                <a:latin typeface="微软雅黑" panose="020B0503020204020204" pitchFamily="34" charset="-122"/>
                <a:ea typeface="微软雅黑" panose="020B0503020204020204" pitchFamily="34" charset="-122"/>
              </a:rPr>
              <a:t>生长素</a:t>
            </a:r>
            <a:endParaRPr lang="zh-CN" altLang="en-US" sz="2135" b="1">
              <a:solidFill>
                <a:schemeClr val="tx1"/>
              </a:solidFill>
              <a:latin typeface="微软雅黑" panose="020B0503020204020204" pitchFamily="34" charset="-122"/>
              <a:ea typeface="微软雅黑" panose="020B0503020204020204" pitchFamily="34" charset="-122"/>
            </a:endParaRPr>
          </a:p>
        </p:txBody>
      </p:sp>
      <p:sp>
        <p:nvSpPr>
          <p:cNvPr id="29" name="下箭头 28"/>
          <p:cNvSpPr/>
          <p:nvPr/>
        </p:nvSpPr>
        <p:spPr>
          <a:xfrm rot="10800000">
            <a:off x="3993793" y="3901990"/>
            <a:ext cx="133550" cy="450974"/>
          </a:xfrm>
          <a:prstGeom prst="downArrow">
            <a:avLst/>
          </a:prstGeom>
          <a:gradFill>
            <a:gsLst>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b="1"/>
          </a:p>
        </p:txBody>
      </p:sp>
      <p:sp>
        <p:nvSpPr>
          <p:cNvPr id="30" name="文本框 29"/>
          <p:cNvSpPr txBox="1"/>
          <p:nvPr/>
        </p:nvSpPr>
        <p:spPr>
          <a:xfrm>
            <a:off x="3944701" y="3914050"/>
            <a:ext cx="928198" cy="486410"/>
          </a:xfrm>
          <a:prstGeom prst="rect">
            <a:avLst/>
          </a:prstGeom>
          <a:noFill/>
        </p:spPr>
        <p:txBody>
          <a:bodyPr wrap="square" rtlCol="0" anchor="t">
            <a:spAutoFit/>
          </a:bodyPr>
          <a:lstStyle/>
          <a:p>
            <a:pPr algn="ctr">
              <a:lnSpc>
                <a:spcPct val="120000"/>
              </a:lnSpc>
            </a:pPr>
            <a:r>
              <a:rPr lang="zh-CN" altLang="en-US" sz="2135" b="1">
                <a:solidFill>
                  <a:schemeClr val="tx1"/>
                </a:solidFill>
                <a:latin typeface="楷体" panose="02010609060101010101" pitchFamily="49" charset="-122"/>
                <a:ea typeface="楷体" panose="02010609060101010101" pitchFamily="49" charset="-122"/>
              </a:rPr>
              <a:t>促进</a:t>
            </a:r>
            <a:endParaRPr lang="zh-CN" altLang="en-US" sz="2135" b="1">
              <a:solidFill>
                <a:schemeClr val="tx1"/>
              </a:solidFill>
              <a:latin typeface="楷体" panose="02010609060101010101" pitchFamily="49" charset="-122"/>
              <a:ea typeface="楷体" panose="02010609060101010101" pitchFamily="49" charset="-122"/>
            </a:endParaRPr>
          </a:p>
        </p:txBody>
      </p:sp>
      <p:pic>
        <p:nvPicPr>
          <p:cNvPr id="31" name="图片 30"/>
          <p:cNvPicPr>
            <a:picLocks noChangeAspect="1"/>
          </p:cNvPicPr>
          <p:nvPr/>
        </p:nvPicPr>
        <p:blipFill>
          <a:blip r:embed="rId1"/>
          <a:srcRect l="27214" t="42669" r="34542" b="2342"/>
          <a:stretch>
            <a:fillRect/>
          </a:stretch>
        </p:blipFill>
        <p:spPr>
          <a:xfrm>
            <a:off x="6869962" y="1314212"/>
            <a:ext cx="2116642" cy="1920271"/>
          </a:xfrm>
          <a:prstGeom prst="rect">
            <a:avLst/>
          </a:prstGeom>
        </p:spPr>
      </p:pic>
      <p:pic>
        <p:nvPicPr>
          <p:cNvPr id="32" name="图片 31"/>
          <p:cNvPicPr/>
          <p:nvPr/>
        </p:nvPicPr>
        <p:blipFill>
          <a:blip r:embed="rId2"/>
          <a:srcRect r="10365"/>
          <a:stretch>
            <a:fillRect/>
          </a:stretch>
        </p:blipFill>
        <p:spPr>
          <a:xfrm>
            <a:off x="6869962" y="3581664"/>
            <a:ext cx="2117449" cy="1920511"/>
          </a:xfrm>
          <a:prstGeom prst="rect">
            <a:avLst/>
          </a:prstGeom>
        </p:spPr>
      </p:pic>
      <p:sp>
        <p:nvSpPr>
          <p:cNvPr id="33" name="矩形 32"/>
          <p:cNvSpPr/>
          <p:nvPr/>
        </p:nvSpPr>
        <p:spPr>
          <a:xfrm>
            <a:off x="6871414" y="1306954"/>
            <a:ext cx="2117785" cy="1920271"/>
          </a:xfrm>
          <a:prstGeom prst="rect">
            <a:avLst/>
          </a:prstGeom>
          <a:noFill/>
          <a:ln w="12700"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p>
        </p:txBody>
      </p:sp>
      <p:sp>
        <p:nvSpPr>
          <p:cNvPr id="34" name="矩形 33"/>
          <p:cNvSpPr/>
          <p:nvPr/>
        </p:nvSpPr>
        <p:spPr>
          <a:xfrm>
            <a:off x="6871414" y="3583599"/>
            <a:ext cx="2117785" cy="1920271"/>
          </a:xfrm>
          <a:prstGeom prst="rect">
            <a:avLst/>
          </a:prstGeom>
          <a:noFill/>
          <a:ln w="12700"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p>
        </p:txBody>
      </p:sp>
      <p:sp>
        <p:nvSpPr>
          <p:cNvPr id="36" name="文本框 35"/>
          <p:cNvSpPr txBox="1"/>
          <p:nvPr/>
        </p:nvSpPr>
        <p:spPr>
          <a:xfrm>
            <a:off x="3596045" y="2693264"/>
            <a:ext cx="861302" cy="486410"/>
          </a:xfrm>
          <a:prstGeom prst="rect">
            <a:avLst/>
          </a:prstGeom>
          <a:noFill/>
        </p:spPr>
        <p:txBody>
          <a:bodyPr wrap="square" rtlCol="0" anchor="t">
            <a:spAutoFit/>
          </a:bodyPr>
          <a:lstStyle/>
          <a:p>
            <a:pPr algn="ctr">
              <a:lnSpc>
                <a:spcPct val="120000"/>
              </a:lnSpc>
            </a:pPr>
            <a:r>
              <a:rPr lang="zh-CN" altLang="en-US" sz="2135" b="1">
                <a:solidFill>
                  <a:schemeClr val="tx1"/>
                </a:solidFill>
                <a:latin typeface="微软雅黑" panose="020B0503020204020204" pitchFamily="34" charset="-122"/>
                <a:ea typeface="微软雅黑" panose="020B0503020204020204" pitchFamily="34" charset="-122"/>
              </a:rPr>
              <a:t>发育</a:t>
            </a:r>
            <a:endParaRPr lang="zh-CN" altLang="en-US" sz="2135" b="1">
              <a:solidFill>
                <a:schemeClr val="tx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3596045" y="3438919"/>
            <a:ext cx="861302" cy="486410"/>
          </a:xfrm>
          <a:prstGeom prst="rect">
            <a:avLst/>
          </a:prstGeom>
          <a:noFill/>
        </p:spPr>
        <p:txBody>
          <a:bodyPr wrap="square" rtlCol="0" anchor="t">
            <a:spAutoFit/>
          </a:bodyPr>
          <a:lstStyle/>
          <a:p>
            <a:pPr algn="ctr">
              <a:lnSpc>
                <a:spcPct val="120000"/>
              </a:lnSpc>
            </a:pPr>
            <a:r>
              <a:rPr lang="zh-CN" altLang="en-US" sz="2135" b="1">
                <a:solidFill>
                  <a:schemeClr val="tx1"/>
                </a:solidFill>
                <a:latin typeface="微软雅黑" panose="020B0503020204020204" pitchFamily="34" charset="-122"/>
                <a:ea typeface="微软雅黑" panose="020B0503020204020204" pitchFamily="34" charset="-122"/>
              </a:rPr>
              <a:t>发育</a:t>
            </a:r>
            <a:endParaRPr lang="zh-CN" altLang="en-US" sz="2135" b="1">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64915" y="5659318"/>
            <a:ext cx="11896427" cy="1198880"/>
          </a:xfrm>
          <a:prstGeom prst="rect">
            <a:avLst/>
          </a:prstGeom>
          <a:noFill/>
        </p:spPr>
        <p:txBody>
          <a:bodyPr wrap="square" rtlCol="0" anchor="t">
            <a:spAutoFit/>
          </a:bodyPr>
          <a:lstStyle/>
          <a:p>
            <a:pPr algn="l">
              <a:lnSpc>
                <a:spcPct val="100000"/>
              </a:lnSpc>
            </a:pPr>
            <a:r>
              <a:rPr lang="zh-CN" altLang="en-US" sz="2400" b="1">
                <a:solidFill>
                  <a:srgbClr val="FF0000"/>
                </a:solidFill>
                <a:latin typeface="微软雅黑" panose="020B0503020204020204" pitchFamily="34" charset="-122"/>
                <a:ea typeface="微软雅黑" panose="020B0503020204020204" pitchFamily="34" charset="-122"/>
              </a:rPr>
              <a:t>注意：</a:t>
            </a:r>
            <a:r>
              <a:rPr lang="zh-CN" altLang="en-US" sz="2400" b="1">
                <a:solidFill>
                  <a:schemeClr val="tx1"/>
                </a:solidFill>
                <a:latin typeface="微软雅黑" panose="020B0503020204020204" pitchFamily="34" charset="-122"/>
                <a:ea typeface="微软雅黑" panose="020B0503020204020204" pitchFamily="34" charset="-122"/>
              </a:rPr>
              <a:t>以果实</a:t>
            </a:r>
            <a:r>
              <a:rPr lang="en-US" altLang="zh-CN" sz="2400" b="1">
                <a:solidFill>
                  <a:schemeClr val="tx1"/>
                </a:solidFill>
                <a:latin typeface="微软雅黑" panose="020B0503020204020204" pitchFamily="34" charset="-122"/>
                <a:ea typeface="微软雅黑" panose="020B0503020204020204" pitchFamily="34" charset="-122"/>
              </a:rPr>
              <a:t>(</a:t>
            </a:r>
            <a:r>
              <a:rPr lang="zh-CN" altLang="en-US" sz="2400" b="1">
                <a:solidFill>
                  <a:schemeClr val="tx1"/>
                </a:solidFill>
                <a:latin typeface="微软雅黑" panose="020B0503020204020204" pitchFamily="34" charset="-122"/>
                <a:ea typeface="微软雅黑" panose="020B0503020204020204" pitchFamily="34" charset="-122"/>
              </a:rPr>
              <a:t>如草莓、番茄等</a:t>
            </a:r>
            <a:r>
              <a:rPr lang="en-US" altLang="zh-CN" sz="2400" b="1">
                <a:solidFill>
                  <a:schemeClr val="tx1"/>
                </a:solidFill>
                <a:latin typeface="微软雅黑" panose="020B0503020204020204" pitchFamily="34" charset="-122"/>
                <a:ea typeface="微软雅黑" panose="020B0503020204020204" pitchFamily="34" charset="-122"/>
              </a:rPr>
              <a:t>)</a:t>
            </a:r>
            <a:r>
              <a:rPr lang="zh-CN" altLang="en-US" sz="2400" b="1">
                <a:solidFill>
                  <a:schemeClr val="tx1"/>
                </a:solidFill>
                <a:latin typeface="微软雅黑" panose="020B0503020204020204" pitchFamily="34" charset="-122"/>
                <a:ea typeface="微软雅黑" panose="020B0503020204020204" pitchFamily="34" charset="-122"/>
              </a:rPr>
              <a:t>为农产品的作物由于某种因素影响了受粉，则可通过</a:t>
            </a:r>
            <a:r>
              <a:rPr lang="zh-CN" altLang="en-US" sz="2400" b="1">
                <a:latin typeface="微软雅黑" panose="020B0503020204020204" pitchFamily="34" charset="-122"/>
                <a:ea typeface="微软雅黑" panose="020B0503020204020204" pitchFamily="34" charset="-122"/>
                <a:sym typeface="+mn-ea"/>
              </a:rPr>
              <a:t>喷施一定浓度的生长素类似物进行补救。但是以</a:t>
            </a:r>
            <a:r>
              <a:rPr lang="zh-CN" altLang="en-US" sz="2400" b="1">
                <a:solidFill>
                  <a:srgbClr val="2007DD"/>
                </a:solidFill>
                <a:latin typeface="微软雅黑" panose="020B0503020204020204" pitchFamily="34" charset="-122"/>
                <a:ea typeface="微软雅黑" panose="020B0503020204020204" pitchFamily="34" charset="-122"/>
                <a:sym typeface="+mn-ea"/>
              </a:rPr>
              <a:t>种子</a:t>
            </a:r>
            <a:r>
              <a:rPr lang="en-US" altLang="zh-CN" sz="2400" b="1">
                <a:solidFill>
                  <a:srgbClr val="2007DD"/>
                </a:solidFill>
                <a:latin typeface="微软雅黑" panose="020B0503020204020204" pitchFamily="34" charset="-122"/>
                <a:ea typeface="微软雅黑" panose="020B0503020204020204" pitchFamily="34" charset="-122"/>
                <a:sym typeface="+mn-ea"/>
              </a:rPr>
              <a:t>(</a:t>
            </a:r>
            <a:r>
              <a:rPr lang="zh-CN" altLang="en-US" sz="2400" b="1">
                <a:solidFill>
                  <a:srgbClr val="2007DD"/>
                </a:solidFill>
                <a:latin typeface="微软雅黑" panose="020B0503020204020204" pitchFamily="34" charset="-122"/>
                <a:ea typeface="微软雅黑" panose="020B0503020204020204" pitchFamily="34" charset="-122"/>
                <a:sym typeface="+mn-ea"/>
              </a:rPr>
              <a:t>向日葵、油菜等</a:t>
            </a:r>
            <a:r>
              <a:rPr lang="en-US" altLang="zh-CN" sz="2400" b="1">
                <a:solidFill>
                  <a:srgbClr val="2007DD"/>
                </a:solidFill>
                <a:latin typeface="微软雅黑" panose="020B0503020204020204" pitchFamily="34" charset="-122"/>
                <a:ea typeface="微软雅黑" panose="020B0503020204020204" pitchFamily="34" charset="-122"/>
                <a:sym typeface="+mn-ea"/>
              </a:rPr>
              <a:t>)</a:t>
            </a:r>
            <a:r>
              <a:rPr lang="zh-CN" altLang="en-US" sz="2400" b="1">
                <a:solidFill>
                  <a:srgbClr val="2007DD"/>
                </a:solidFill>
                <a:latin typeface="微软雅黑" panose="020B0503020204020204" pitchFamily="34" charset="-122"/>
                <a:ea typeface="微软雅黑" panose="020B0503020204020204" pitchFamily="34" charset="-122"/>
                <a:sym typeface="+mn-ea"/>
              </a:rPr>
              <a:t>为农产品的作物不能通过上述方法补救。</a:t>
            </a:r>
            <a:endParaRPr lang="zh-CN" altLang="en-US" sz="2400" b="1">
              <a:solidFill>
                <a:srgbClr val="2007DD"/>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一</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linds(horizontal)">
                                      <p:cBhvr>
                                        <p:cTn id="34" dur="500"/>
                                        <p:tgtEl>
                                          <p:spTgt spid="2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linds(horizontal)">
                                      <p:cBhvr>
                                        <p:cTn id="40" dur="500"/>
                                        <p:tgtEl>
                                          <p:spTgt spid="2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linds(horizontal)">
                                      <p:cBhvr>
                                        <p:cTn id="43" dur="500"/>
                                        <p:tgtEl>
                                          <p:spTgt spid="2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blinds(horizontal)">
                                      <p:cBhvr>
                                        <p:cTn id="46" dur="500"/>
                                        <p:tgtEl>
                                          <p:spTgt spid="2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blinds(horizontal)">
                                      <p:cBhvr>
                                        <p:cTn id="49" dur="500"/>
                                        <p:tgtEl>
                                          <p:spTgt spid="2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linds(horizontal)">
                                      <p:cBhvr>
                                        <p:cTn id="52" dur="500"/>
                                        <p:tgtEl>
                                          <p:spTgt spid="2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linds(horizontal)">
                                      <p:cBhvr>
                                        <p:cTn id="55" dur="500"/>
                                        <p:tgtEl>
                                          <p:spTgt spid="30"/>
                                        </p:tgtEl>
                                      </p:cBhvr>
                                    </p:animEffect>
                                  </p:childTnLst>
                                </p:cTn>
                              </p:par>
                              <p:par>
                                <p:cTn id="56" presetID="3" presetClass="entr" presetSubtype="1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blinds(horizontal)">
                                      <p:cBhvr>
                                        <p:cTn id="58" dur="500"/>
                                        <p:tgtEl>
                                          <p:spTgt spid="31"/>
                                        </p:tgtEl>
                                      </p:cBhvr>
                                    </p:animEffect>
                                  </p:childTnLst>
                                </p:cTn>
                              </p:par>
                              <p:par>
                                <p:cTn id="59" presetID="3" presetClass="entr" presetSubtype="1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blinds(horizontal)">
                                      <p:cBhvr>
                                        <p:cTn id="61" dur="500"/>
                                        <p:tgtEl>
                                          <p:spTgt spid="3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blinds(horizontal)">
                                      <p:cBhvr>
                                        <p:cTn id="64" dur="500"/>
                                        <p:tgtEl>
                                          <p:spTgt spid="3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blinds(horizontal)">
                                      <p:cBhvr>
                                        <p:cTn id="67" dur="500"/>
                                        <p:tgtEl>
                                          <p:spTgt spid="34"/>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blinds(horizontal)">
                                      <p:cBhvr>
                                        <p:cTn id="70" dur="500"/>
                                        <p:tgtEl>
                                          <p:spTgt spid="36"/>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blinds(horizontal)">
                                      <p:cBhvr>
                                        <p:cTn id="73" dur="500"/>
                                        <p:tgtEl>
                                          <p:spTgt spid="37"/>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blinds(horizontal)">
                                      <p:cBhvr>
                                        <p:cTn id="7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P spid="16" grpId="0" bldLvl="0" animBg="1"/>
      <p:bldP spid="18" grpId="0"/>
      <p:bldP spid="19" grpId="0"/>
      <p:bldP spid="21" grpId="0" bldLvl="0" animBg="1"/>
      <p:bldP spid="22" grpId="0" bldLvl="0" animBg="1"/>
      <p:bldP spid="23" grpId="0"/>
      <p:bldP spid="24" grpId="0"/>
      <p:bldP spid="25" grpId="0"/>
      <p:bldP spid="26" grpId="0" bldLvl="0" animBg="1"/>
      <p:bldP spid="27" grpId="0"/>
      <p:bldP spid="28" grpId="0"/>
      <p:bldP spid="29" grpId="0" bldLvl="0" animBg="1"/>
      <p:bldP spid="30" grpId="0"/>
      <p:bldP spid="33" grpId="0" bldLvl="0" animBg="1"/>
      <p:bldP spid="34" grpId="0" bldLvl="0" animBg="1"/>
      <p:bldP spid="36" grpId="0"/>
      <p:bldP spid="37" grpId="0"/>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84136" y="549173"/>
            <a:ext cx="5478400" cy="521970"/>
          </a:xfrm>
          <a:prstGeom prst="rect">
            <a:avLst/>
          </a:prstGeom>
          <a:solidFill>
            <a:srgbClr val="FF0000"/>
          </a:solidFill>
        </p:spPr>
        <p:txBody>
          <a:bodyPr wrap="square" rtlCol="0" anchor="t">
            <a:spAutoFit/>
          </a:bodyPr>
          <a:lstStyle/>
          <a:p>
            <a:pPr algn="l" fontAlgn="auto">
              <a:lnSpc>
                <a:spcPct val="100000"/>
              </a:lnSpc>
            </a:pPr>
            <a:r>
              <a:rPr lang="zh-CN" altLang="en-US" sz="2800" b="1">
                <a:solidFill>
                  <a:schemeClr val="bg1"/>
                </a:solidFill>
                <a:latin typeface="微软雅黑" panose="020B0503020204020204" pitchFamily="34" charset="-122"/>
                <a:ea typeface="微软雅黑" panose="020B0503020204020204" pitchFamily="34" charset="-122"/>
              </a:rPr>
              <a:t>无子番茄与无子西瓜比较</a:t>
            </a:r>
            <a:endParaRPr lang="zh-CN" altLang="en-US" sz="2800" b="1">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custDataLst>
              <p:tags r:id="rId1"/>
            </p:custDataLst>
          </p:nvPr>
        </p:nvGraphicFramePr>
        <p:xfrm>
          <a:off x="311269" y="1125012"/>
          <a:ext cx="11569065" cy="4744720"/>
        </p:xfrm>
        <a:graphic>
          <a:graphicData uri="http://schemas.openxmlformats.org/drawingml/2006/table">
            <a:tbl>
              <a:tblPr firstRow="1" bandRow="1">
                <a:tableStyleId>{5C22544A-7EE6-4342-B048-85BDC9FD1C3A}</a:tableStyleId>
              </a:tblPr>
              <a:tblGrid>
                <a:gridCol w="2470785"/>
                <a:gridCol w="3965575"/>
                <a:gridCol w="5132705"/>
              </a:tblGrid>
              <a:tr h="499745">
                <a:tc>
                  <a:txBody>
                    <a:bodyPr wrap="square"/>
                    <a:lstStyle/>
                    <a:p>
                      <a:pPr algn="ctr">
                        <a:buNone/>
                      </a:pPr>
                      <a:r>
                        <a:rPr lang="zh-CN" altLang="en-US" sz="2400" b="1">
                          <a:solidFill>
                            <a:srgbClr val="7030A0"/>
                          </a:solidFill>
                          <a:latin typeface="微软雅黑" panose="020B0503020204020204" pitchFamily="34" charset="-122"/>
                          <a:ea typeface="微软雅黑" panose="020B0503020204020204" pitchFamily="34" charset="-122"/>
                        </a:rPr>
                        <a:t>比较项目</a:t>
                      </a:r>
                      <a:endParaRPr lang="zh-CN" altLang="en-US" sz="2400" b="1">
                        <a:solidFill>
                          <a:srgbClr val="7030A0"/>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400" b="1">
                          <a:solidFill>
                            <a:srgbClr val="7030A0"/>
                          </a:solidFill>
                          <a:latin typeface="微软雅黑" panose="020B0503020204020204" pitchFamily="34" charset="-122"/>
                          <a:ea typeface="微软雅黑" panose="020B0503020204020204" pitchFamily="34" charset="-122"/>
                        </a:rPr>
                        <a:t>无子番茄</a:t>
                      </a:r>
                      <a:endParaRPr lang="zh-CN" altLang="en-US" sz="2400" b="1">
                        <a:solidFill>
                          <a:srgbClr val="7030A0"/>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400" b="1">
                          <a:solidFill>
                            <a:srgbClr val="7030A0"/>
                          </a:solidFill>
                          <a:latin typeface="微软雅黑" panose="020B0503020204020204" pitchFamily="34" charset="-122"/>
                          <a:ea typeface="微软雅黑" panose="020B0503020204020204" pitchFamily="34" charset="-122"/>
                        </a:rPr>
                        <a:t>无子西瓜</a:t>
                      </a:r>
                      <a:endParaRPr lang="zh-CN" altLang="en-US" sz="2400" b="1">
                        <a:solidFill>
                          <a:srgbClr val="7030A0"/>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532890">
                <a:tc>
                  <a:txBody>
                    <a:bodyPr wrap="square"/>
                    <a:lstStyle/>
                    <a:p>
                      <a:pPr algn="ctr">
                        <a:buNone/>
                      </a:pPr>
                      <a:r>
                        <a:rPr lang="zh-CN" altLang="en-US" sz="2400" b="1">
                          <a:solidFill>
                            <a:schemeClr val="tx1"/>
                          </a:solidFill>
                          <a:latin typeface="微软雅黑" panose="020B0503020204020204" pitchFamily="34" charset="-122"/>
                          <a:ea typeface="微软雅黑" panose="020B0503020204020204" pitchFamily="34" charset="-122"/>
                        </a:rPr>
                        <a:t>培育方法</a:t>
                      </a:r>
                      <a:endParaRPr lang="zh-CN" altLang="en-US" sz="2400" b="1">
                        <a:solidFill>
                          <a:schemeClr val="tx1"/>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400" b="1">
                          <a:solidFill>
                            <a:schemeClr val="tx1"/>
                          </a:solidFill>
                          <a:latin typeface="微软雅黑" panose="020B0503020204020204" pitchFamily="34" charset="-122"/>
                          <a:ea typeface="微软雅黑" panose="020B0503020204020204" pitchFamily="34" charset="-122"/>
                        </a:rPr>
                        <a:t>用一定浓度的生长素类似物溶液涂抹在未受粉的番茄雌蕊柱头上</a:t>
                      </a:r>
                      <a:endParaRPr lang="zh-CN" altLang="en-US" sz="2400" b="1">
                        <a:solidFill>
                          <a:schemeClr val="tx1"/>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400" b="1">
                          <a:solidFill>
                            <a:schemeClr val="tx1"/>
                          </a:solidFill>
                          <a:latin typeface="微软雅黑" panose="020B0503020204020204" pitchFamily="34" charset="-122"/>
                          <a:ea typeface="微软雅黑" panose="020B0503020204020204" pitchFamily="34" charset="-122"/>
                        </a:rPr>
                        <a:t>用秋水仙素处理二倍体西瓜，获得四倍体，用四倍体西瓜做母本，与二倍体西瓜进行杂交，获得三倍体，用二倍体西瓜花粉刺激获得无子果实</a:t>
                      </a:r>
                      <a:endParaRPr lang="zh-CN" altLang="en-US" sz="2400" b="1">
                        <a:solidFill>
                          <a:schemeClr val="tx1"/>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63600">
                <a:tc>
                  <a:txBody>
                    <a:bodyPr wrap="square"/>
                    <a:lstStyle/>
                    <a:p>
                      <a:pPr algn="ctr">
                        <a:buNone/>
                      </a:pPr>
                      <a:r>
                        <a:rPr lang="zh-CN" altLang="en-US" sz="2400" b="1">
                          <a:solidFill>
                            <a:schemeClr val="tx1"/>
                          </a:solidFill>
                          <a:latin typeface="微软雅黑" panose="020B0503020204020204" pitchFamily="34" charset="-122"/>
                          <a:ea typeface="微软雅黑" panose="020B0503020204020204" pitchFamily="34" charset="-122"/>
                        </a:rPr>
                        <a:t>无子原因</a:t>
                      </a:r>
                      <a:endParaRPr lang="zh-CN" altLang="en-US" sz="2400" b="1">
                        <a:solidFill>
                          <a:schemeClr val="tx1"/>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400" b="1">
                          <a:solidFill>
                            <a:schemeClr val="tx1"/>
                          </a:solidFill>
                          <a:latin typeface="微软雅黑" panose="020B0503020204020204" pitchFamily="34" charset="-122"/>
                          <a:ea typeface="微软雅黑" panose="020B0503020204020204" pitchFamily="34" charset="-122"/>
                        </a:rPr>
                        <a:t>没有受粉，未完成受精</a:t>
                      </a:r>
                      <a:endParaRPr lang="zh-CN" altLang="en-US" sz="2400" b="1">
                        <a:solidFill>
                          <a:schemeClr val="tx1"/>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400" b="1">
                          <a:solidFill>
                            <a:schemeClr val="tx1"/>
                          </a:solidFill>
                          <a:latin typeface="微软雅黑" panose="020B0503020204020204" pitchFamily="34" charset="-122"/>
                          <a:ea typeface="微软雅黑" panose="020B0503020204020204" pitchFamily="34" charset="-122"/>
                        </a:rPr>
                        <a:t>三倍体植株减数分裂时联会紊乱，不能形成配子</a:t>
                      </a:r>
                      <a:endParaRPr lang="zh-CN" altLang="en-US" sz="2400" b="1">
                        <a:solidFill>
                          <a:schemeClr val="tx1"/>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48005">
                <a:tc>
                  <a:txBody>
                    <a:bodyPr wrap="square"/>
                    <a:lstStyle/>
                    <a:p>
                      <a:pPr algn="ctr">
                        <a:buNone/>
                      </a:pPr>
                      <a:r>
                        <a:rPr lang="zh-CN" altLang="en-US" sz="2400" b="1">
                          <a:solidFill>
                            <a:schemeClr val="tx1"/>
                          </a:solidFill>
                          <a:latin typeface="微软雅黑" panose="020B0503020204020204" pitchFamily="34" charset="-122"/>
                          <a:ea typeface="微软雅黑" panose="020B0503020204020204" pitchFamily="34" charset="-122"/>
                        </a:rPr>
                        <a:t>原理</a:t>
                      </a:r>
                      <a:endParaRPr lang="zh-CN" altLang="en-US" sz="2400" b="1">
                        <a:solidFill>
                          <a:schemeClr val="tx1"/>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chemeClr val="tx1"/>
                          </a:solidFill>
                          <a:latin typeface="微软雅黑" panose="020B0503020204020204" pitchFamily="34" charset="-122"/>
                          <a:ea typeface="微软雅黑" panose="020B0503020204020204" pitchFamily="34" charset="-122"/>
                        </a:rPr>
                        <a:t>生长素促进果实发育</a:t>
                      </a:r>
                      <a:endParaRPr lang="zh-CN" altLang="en-US" sz="2400" b="1">
                        <a:solidFill>
                          <a:schemeClr val="tx1"/>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chemeClr val="tx1"/>
                          </a:solidFill>
                          <a:latin typeface="微软雅黑" panose="020B0503020204020204" pitchFamily="34" charset="-122"/>
                          <a:ea typeface="微软雅黑" panose="020B0503020204020204" pitchFamily="34" charset="-122"/>
                        </a:rPr>
                        <a:t>染色体变异</a:t>
                      </a:r>
                      <a:endParaRPr lang="zh-CN" altLang="en-US" sz="2400" b="1">
                        <a:solidFill>
                          <a:schemeClr val="tx1"/>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99110">
                <a:tc>
                  <a:txBody>
                    <a:bodyPr wrap="square"/>
                    <a:lstStyle/>
                    <a:p>
                      <a:pPr algn="ctr">
                        <a:buNone/>
                      </a:pPr>
                      <a:r>
                        <a:rPr lang="zh-CN" altLang="en-US" sz="2400" b="1">
                          <a:solidFill>
                            <a:schemeClr val="tx1"/>
                          </a:solidFill>
                          <a:latin typeface="微软雅黑" panose="020B0503020204020204" pitchFamily="34" charset="-122"/>
                          <a:ea typeface="微软雅黑" panose="020B0503020204020204" pitchFamily="34" charset="-122"/>
                        </a:rPr>
                        <a:t>变异类型</a:t>
                      </a:r>
                      <a:endParaRPr lang="zh-CN" altLang="en-US" sz="2400" b="1">
                        <a:solidFill>
                          <a:schemeClr val="tx1"/>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chemeClr val="tx1"/>
                          </a:solidFill>
                          <a:latin typeface="微软雅黑" panose="020B0503020204020204" pitchFamily="34" charset="-122"/>
                          <a:ea typeface="微软雅黑" panose="020B0503020204020204" pitchFamily="34" charset="-122"/>
                        </a:rPr>
                        <a:t>不可遗传变异</a:t>
                      </a:r>
                      <a:endParaRPr lang="zh-CN" altLang="en-US" sz="2400" b="1">
                        <a:solidFill>
                          <a:schemeClr val="tx1"/>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chemeClr val="tx1"/>
                          </a:solidFill>
                          <a:latin typeface="微软雅黑" panose="020B0503020204020204" pitchFamily="34" charset="-122"/>
                          <a:ea typeface="微软雅黑" panose="020B0503020204020204" pitchFamily="34" charset="-122"/>
                        </a:rPr>
                        <a:t>可遗传变异</a:t>
                      </a:r>
                      <a:endParaRPr lang="zh-CN" altLang="en-US" sz="2400" b="1">
                        <a:solidFill>
                          <a:schemeClr val="tx1"/>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01370">
                <a:tc>
                  <a:txBody>
                    <a:bodyPr wrap="square"/>
                    <a:lstStyle/>
                    <a:p>
                      <a:pPr algn="ctr">
                        <a:buNone/>
                      </a:pPr>
                      <a:r>
                        <a:rPr lang="zh-CN" altLang="en-US" sz="2400" b="1">
                          <a:solidFill>
                            <a:schemeClr val="tx1"/>
                          </a:solidFill>
                          <a:latin typeface="微软雅黑" panose="020B0503020204020204" pitchFamily="34" charset="-122"/>
                          <a:ea typeface="微软雅黑" panose="020B0503020204020204" pitchFamily="34" charset="-122"/>
                        </a:rPr>
                        <a:t>果实中</a:t>
                      </a:r>
                      <a:endParaRPr lang="zh-CN" altLang="en-US" sz="2400" b="1">
                        <a:solidFill>
                          <a:schemeClr val="tx1"/>
                        </a:solidFill>
                        <a:latin typeface="微软雅黑" panose="020B0503020204020204" pitchFamily="34" charset="-122"/>
                        <a:ea typeface="微软雅黑" panose="020B0503020204020204" pitchFamily="34" charset="-122"/>
                      </a:endParaRPr>
                    </a:p>
                    <a:p>
                      <a:pPr algn="ctr">
                        <a:buNone/>
                      </a:pPr>
                      <a:r>
                        <a:rPr lang="zh-CN" altLang="en-US" sz="2400" b="1">
                          <a:solidFill>
                            <a:schemeClr val="tx1"/>
                          </a:solidFill>
                          <a:latin typeface="微软雅黑" panose="020B0503020204020204" pitchFamily="34" charset="-122"/>
                          <a:ea typeface="微软雅黑" panose="020B0503020204020204" pitchFamily="34" charset="-122"/>
                        </a:rPr>
                        <a:t>染色体组数</a:t>
                      </a:r>
                      <a:endParaRPr lang="zh-CN" altLang="en-US" sz="2400" b="1">
                        <a:solidFill>
                          <a:schemeClr val="tx1"/>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chemeClr val="tx1"/>
                          </a:solidFill>
                          <a:latin typeface="微软雅黑" panose="020B0503020204020204" pitchFamily="34" charset="-122"/>
                          <a:ea typeface="微软雅黑" panose="020B0503020204020204" pitchFamily="34" charset="-122"/>
                        </a:rPr>
                        <a:t>含两个染色体组</a:t>
                      </a:r>
                      <a:endParaRPr lang="zh-CN" altLang="en-US" sz="2400" b="1">
                        <a:solidFill>
                          <a:schemeClr val="tx1"/>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chemeClr val="tx1"/>
                          </a:solidFill>
                          <a:latin typeface="微软雅黑" panose="020B0503020204020204" pitchFamily="34" charset="-122"/>
                          <a:ea typeface="微软雅黑" panose="020B0503020204020204" pitchFamily="34" charset="-122"/>
                        </a:rPr>
                        <a:t>含三个染色体组</a:t>
                      </a:r>
                      <a:endParaRPr lang="zh-CN" altLang="en-US" sz="2400" b="1">
                        <a:solidFill>
                          <a:schemeClr val="tx1"/>
                        </a:solidFill>
                        <a:latin typeface="微软雅黑" panose="020B0503020204020204" pitchFamily="34" charset="-122"/>
                        <a:ea typeface="微软雅黑" panose="020B0503020204020204" pitchFamily="34" charset="-122"/>
                      </a:endParaRPr>
                    </a:p>
                  </a:txBody>
                  <a:tcPr marL="69678" marR="69678" marT="34838" marB="34838"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4" name="文本框 3"/>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3" name="文本框 2"/>
          <p:cNvSpPr txBox="1"/>
          <p:nvPr/>
        </p:nvSpPr>
        <p:spPr>
          <a:xfrm>
            <a:off x="624266" y="6020590"/>
            <a:ext cx="7994650" cy="368300"/>
          </a:xfrm>
          <a:prstGeom prst="rect">
            <a:avLst/>
          </a:prstGeom>
          <a:noFill/>
        </p:spPr>
        <p:txBody>
          <a:bodyPr wrap="none" rtlCol="0" anchor="t">
            <a:spAutoFit/>
          </a:bodyPr>
          <a:lstStyle/>
          <a:p>
            <a:r>
              <a:rPr lang="zh-CN" altLang="en-US" b="1">
                <a:latin typeface="微软雅黑" panose="020B0503020204020204" pitchFamily="34" charset="-122"/>
                <a:ea typeface="微软雅黑" panose="020B0503020204020204" pitchFamily="34" charset="-122"/>
                <a:sym typeface="+mn-ea"/>
              </a:rPr>
              <a:t>香蕉：</a:t>
            </a:r>
            <a:r>
              <a:rPr lang="zh-CN" altLang="en-US" b="1">
                <a:latin typeface="楷体" panose="02010609060101010101" pitchFamily="49" charset="-122"/>
                <a:ea typeface="楷体" panose="02010609060101010101" pitchFamily="49" charset="-122"/>
                <a:sym typeface="+mn-ea"/>
              </a:rPr>
              <a:t>三倍体不能形成正常的配子，需要子房产生一定的生长素并自我刺激。</a:t>
            </a:r>
            <a:endParaRPr lang="zh-CN" altLang="en-US">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2"/>
          <p:cNvSpPr txBox="1"/>
          <p:nvPr/>
        </p:nvSpPr>
        <p:spPr>
          <a:xfrm>
            <a:off x="74458" y="476797"/>
            <a:ext cx="12043085" cy="4570730"/>
          </a:xfrm>
          <a:prstGeom prst="rect">
            <a:avLst/>
          </a:prstGeom>
          <a:noFill/>
          <a:ln w="9525">
            <a:noFill/>
          </a:ln>
        </p:spPr>
        <p:txBody>
          <a:bodyPr wrap="square" anchor="t">
            <a:spAutoFit/>
          </a:bodyPr>
          <a:lstStyle/>
          <a:p>
            <a:pPr eaLnBrk="0" hangingPunct="0">
              <a:lnSpc>
                <a:spcPct val="130000"/>
              </a:lnSpc>
            </a:pPr>
            <a:r>
              <a:rPr lang="zh-CN" altLang="en-US" sz="3200" b="1">
                <a:solidFill>
                  <a:srgbClr val="FF0000"/>
                </a:solidFill>
                <a:latin typeface="微软雅黑" panose="020B0503020204020204" pitchFamily="34" charset="-122"/>
                <a:ea typeface="微软雅黑" panose="020B0503020204020204" pitchFamily="34" charset="-122"/>
              </a:rPr>
              <a:t>例</a:t>
            </a:r>
            <a:r>
              <a:rPr lang="en-US" altLang="zh-CN" sz="3200" b="1">
                <a:solidFill>
                  <a:srgbClr val="FF0000"/>
                </a:solidFill>
                <a:latin typeface="微软雅黑" panose="020B0503020204020204" pitchFamily="34" charset="-122"/>
                <a:ea typeface="微软雅黑" panose="020B0503020204020204" pitchFamily="34" charset="-122"/>
              </a:rPr>
              <a:t>1</a:t>
            </a:r>
            <a:r>
              <a:rPr lang="zh-CN" altLang="en-US" sz="3200" b="1">
                <a:solidFill>
                  <a:srgbClr val="FF0000"/>
                </a:solidFill>
                <a:latin typeface="微软雅黑" panose="020B0503020204020204" pitchFamily="34" charset="-122"/>
                <a:ea typeface="微软雅黑" panose="020B0503020204020204" pitchFamily="34" charset="-122"/>
              </a:rPr>
              <a:t>：</a:t>
            </a:r>
            <a:r>
              <a:rPr lang="zh-CN" altLang="en-US" sz="3200" b="1">
                <a:solidFill>
                  <a:srgbClr val="000000"/>
                </a:solidFill>
                <a:latin typeface="微软雅黑" panose="020B0503020204020204" pitchFamily="34" charset="-122"/>
                <a:ea typeface="微软雅黑" panose="020B0503020204020204" pitchFamily="34" charset="-122"/>
              </a:rPr>
              <a:t>大田中的茄果类在开花期，由于连续多日的暴风雨天气，严重影响了授粉受精</a:t>
            </a:r>
            <a:r>
              <a:rPr lang="en-US" altLang="zh-CN" sz="3200" b="1">
                <a:solidFill>
                  <a:srgbClr val="000000"/>
                </a:solidFill>
                <a:latin typeface="微软雅黑" panose="020B0503020204020204" pitchFamily="34" charset="-122"/>
                <a:ea typeface="微软雅黑" panose="020B0503020204020204" pitchFamily="34" charset="-122"/>
              </a:rPr>
              <a:t>,</a:t>
            </a:r>
            <a:r>
              <a:rPr lang="zh-CN" altLang="en-US" sz="3200" b="1">
                <a:solidFill>
                  <a:srgbClr val="000000"/>
                </a:solidFill>
                <a:latin typeface="微软雅黑" panose="020B0503020204020204" pitchFamily="34" charset="-122"/>
                <a:ea typeface="微软雅黑" panose="020B0503020204020204" pitchFamily="34" charset="-122"/>
              </a:rPr>
              <a:t>如果要保证产量，可采取的的补救方法是</a:t>
            </a:r>
            <a:r>
              <a:rPr lang="en-US" altLang="zh-CN" sz="3200" b="1">
                <a:solidFill>
                  <a:srgbClr val="000000"/>
                </a:solidFill>
                <a:latin typeface="微软雅黑" panose="020B0503020204020204" pitchFamily="34" charset="-122"/>
                <a:ea typeface="微软雅黑" panose="020B0503020204020204" pitchFamily="34" charset="-122"/>
              </a:rPr>
              <a:t>:</a:t>
            </a:r>
            <a:r>
              <a:rPr lang="zh-CN" altLang="en-US" sz="3200" b="1">
                <a:solidFill>
                  <a:srgbClr val="000000"/>
                </a:solidFill>
                <a:latin typeface="微软雅黑" panose="020B0503020204020204" pitchFamily="34" charset="-122"/>
                <a:ea typeface="微软雅黑" panose="020B0503020204020204" pitchFamily="34" charset="-122"/>
              </a:rPr>
              <a:t>（     ）</a:t>
            </a:r>
            <a:endParaRPr lang="en-US" altLang="zh-CN" sz="3200" b="1">
              <a:solidFill>
                <a:srgbClr val="000000"/>
              </a:solidFill>
              <a:latin typeface="微软雅黑" panose="020B0503020204020204" pitchFamily="34" charset="-122"/>
              <a:ea typeface="微软雅黑" panose="020B0503020204020204" pitchFamily="34" charset="-122"/>
            </a:endParaRPr>
          </a:p>
          <a:p>
            <a:pPr eaLnBrk="0" hangingPunct="0">
              <a:lnSpc>
                <a:spcPct val="130000"/>
              </a:lnSpc>
            </a:pPr>
            <a:r>
              <a:rPr lang="en-US" altLang="zh-CN" sz="3200" b="1">
                <a:solidFill>
                  <a:srgbClr val="000000"/>
                </a:solidFill>
                <a:latin typeface="微软雅黑" panose="020B0503020204020204" pitchFamily="34" charset="-122"/>
                <a:ea typeface="微软雅黑" panose="020B0503020204020204" pitchFamily="34" charset="-122"/>
              </a:rPr>
              <a:t>  A.</a:t>
            </a:r>
            <a:r>
              <a:rPr lang="zh-CN" altLang="en-US" sz="3200" b="1">
                <a:solidFill>
                  <a:srgbClr val="000000"/>
                </a:solidFill>
                <a:latin typeface="微软雅黑" panose="020B0503020204020204" pitchFamily="34" charset="-122"/>
                <a:ea typeface="微软雅黑" panose="020B0503020204020204" pitchFamily="34" charset="-122"/>
              </a:rPr>
              <a:t>喷施</a:t>
            </a:r>
            <a:r>
              <a:rPr lang="en-US" altLang="zh-CN" sz="3200" b="1">
                <a:solidFill>
                  <a:srgbClr val="000000"/>
                </a:solidFill>
                <a:latin typeface="微软雅黑" panose="020B0503020204020204" pitchFamily="34" charset="-122"/>
                <a:ea typeface="微软雅黑" panose="020B0503020204020204" pitchFamily="34" charset="-122"/>
              </a:rPr>
              <a:t>B</a:t>
            </a:r>
            <a:r>
              <a:rPr lang="zh-CN" altLang="en-US" sz="3200" b="1">
                <a:solidFill>
                  <a:srgbClr val="000000"/>
                </a:solidFill>
                <a:latin typeface="微软雅黑" panose="020B0503020204020204" pitchFamily="34" charset="-122"/>
                <a:ea typeface="微软雅黑" panose="020B0503020204020204" pitchFamily="34" charset="-122"/>
              </a:rPr>
              <a:t>肥</a:t>
            </a:r>
            <a:endParaRPr lang="zh-CN" altLang="en-US" sz="3200" b="1">
              <a:solidFill>
                <a:srgbClr val="000000"/>
              </a:solidFill>
              <a:latin typeface="微软雅黑" panose="020B0503020204020204" pitchFamily="34" charset="-122"/>
              <a:ea typeface="微软雅黑" panose="020B0503020204020204" pitchFamily="34" charset="-122"/>
            </a:endParaRPr>
          </a:p>
          <a:p>
            <a:pPr eaLnBrk="0" hangingPunct="0">
              <a:lnSpc>
                <a:spcPct val="130000"/>
              </a:lnSpc>
            </a:pPr>
            <a:r>
              <a:rPr lang="zh-CN" altLang="en-US" sz="3200" b="1">
                <a:solidFill>
                  <a:srgbClr val="000000"/>
                </a:solidFill>
                <a:latin typeface="微软雅黑" panose="020B0503020204020204" pitchFamily="34" charset="-122"/>
                <a:ea typeface="微软雅黑" panose="020B0503020204020204" pitchFamily="34" charset="-122"/>
              </a:rPr>
              <a:t>  </a:t>
            </a:r>
            <a:r>
              <a:rPr lang="en-US" altLang="zh-CN" sz="3200" b="1">
                <a:solidFill>
                  <a:srgbClr val="000000"/>
                </a:solidFill>
                <a:latin typeface="微软雅黑" panose="020B0503020204020204" pitchFamily="34" charset="-122"/>
                <a:ea typeface="微软雅黑" panose="020B0503020204020204" pitchFamily="34" charset="-122"/>
              </a:rPr>
              <a:t>B.</a:t>
            </a:r>
            <a:r>
              <a:rPr lang="zh-CN" altLang="en-US" sz="3200" b="1">
                <a:solidFill>
                  <a:srgbClr val="000000"/>
                </a:solidFill>
                <a:latin typeface="微软雅黑" panose="020B0503020204020204" pitchFamily="34" charset="-122"/>
                <a:ea typeface="微软雅黑" panose="020B0503020204020204" pitchFamily="34" charset="-122"/>
              </a:rPr>
              <a:t>喷施</a:t>
            </a:r>
            <a:r>
              <a:rPr lang="en-US" altLang="zh-CN" sz="3200" b="1">
                <a:solidFill>
                  <a:srgbClr val="000000"/>
                </a:solidFill>
                <a:latin typeface="微软雅黑" panose="020B0503020204020204" pitchFamily="34" charset="-122"/>
                <a:ea typeface="微软雅黑" panose="020B0503020204020204" pitchFamily="34" charset="-122"/>
              </a:rPr>
              <a:t>N</a:t>
            </a:r>
            <a:r>
              <a:rPr lang="zh-CN" altLang="en-US" sz="3200" b="1">
                <a:solidFill>
                  <a:srgbClr val="000000"/>
                </a:solidFill>
                <a:latin typeface="微软雅黑" panose="020B0503020204020204" pitchFamily="34" charset="-122"/>
                <a:ea typeface="微软雅黑" panose="020B0503020204020204" pitchFamily="34" charset="-122"/>
              </a:rPr>
              <a:t>、</a:t>
            </a:r>
            <a:r>
              <a:rPr lang="en-US" altLang="zh-CN" sz="3200" b="1">
                <a:solidFill>
                  <a:srgbClr val="000000"/>
                </a:solidFill>
                <a:latin typeface="微软雅黑" panose="020B0503020204020204" pitchFamily="34" charset="-122"/>
                <a:ea typeface="微软雅黑" panose="020B0503020204020204" pitchFamily="34" charset="-122"/>
              </a:rPr>
              <a:t>P</a:t>
            </a:r>
            <a:r>
              <a:rPr lang="zh-CN" altLang="en-US" sz="3200" b="1">
                <a:solidFill>
                  <a:srgbClr val="000000"/>
                </a:solidFill>
                <a:latin typeface="微软雅黑" panose="020B0503020204020204" pitchFamily="34" charset="-122"/>
                <a:ea typeface="微软雅黑" panose="020B0503020204020204" pitchFamily="34" charset="-122"/>
              </a:rPr>
              <a:t>肥</a:t>
            </a:r>
            <a:endParaRPr lang="zh-CN" altLang="en-US" sz="3200" b="1">
              <a:solidFill>
                <a:srgbClr val="000000"/>
              </a:solidFill>
              <a:latin typeface="微软雅黑" panose="020B0503020204020204" pitchFamily="34" charset="-122"/>
              <a:ea typeface="微软雅黑" panose="020B0503020204020204" pitchFamily="34" charset="-122"/>
            </a:endParaRPr>
          </a:p>
          <a:p>
            <a:pPr eaLnBrk="0" hangingPunct="0">
              <a:lnSpc>
                <a:spcPct val="130000"/>
              </a:lnSpc>
            </a:pPr>
            <a:r>
              <a:rPr lang="zh-CN" altLang="en-US" sz="3200" b="1">
                <a:solidFill>
                  <a:srgbClr val="000000"/>
                </a:solidFill>
                <a:latin typeface="微软雅黑" panose="020B0503020204020204" pitchFamily="34" charset="-122"/>
                <a:ea typeface="微软雅黑" panose="020B0503020204020204" pitchFamily="34" charset="-122"/>
              </a:rPr>
              <a:t>  </a:t>
            </a:r>
            <a:r>
              <a:rPr lang="en-US" altLang="zh-CN" sz="3200" b="1">
                <a:solidFill>
                  <a:srgbClr val="000000"/>
                </a:solidFill>
                <a:latin typeface="微软雅黑" panose="020B0503020204020204" pitchFamily="34" charset="-122"/>
                <a:ea typeface="微软雅黑" panose="020B0503020204020204" pitchFamily="34" charset="-122"/>
              </a:rPr>
              <a:t>C.</a:t>
            </a:r>
            <a:r>
              <a:rPr lang="zh-CN" altLang="en-US" sz="3200" b="1">
                <a:solidFill>
                  <a:srgbClr val="000000"/>
                </a:solidFill>
                <a:latin typeface="微软雅黑" panose="020B0503020204020204" pitchFamily="34" charset="-122"/>
                <a:ea typeface="微软雅黑" panose="020B0503020204020204" pitchFamily="34" charset="-122"/>
              </a:rPr>
              <a:t>喷施一定浓度生长素类似物，促进果实发育</a:t>
            </a:r>
            <a:endParaRPr lang="zh-CN" altLang="en-US" sz="3200" b="1">
              <a:solidFill>
                <a:srgbClr val="000000"/>
              </a:solidFill>
              <a:latin typeface="微软雅黑" panose="020B0503020204020204" pitchFamily="34" charset="-122"/>
              <a:ea typeface="微软雅黑" panose="020B0503020204020204" pitchFamily="34" charset="-122"/>
            </a:endParaRPr>
          </a:p>
          <a:p>
            <a:pPr eaLnBrk="0" hangingPunct="0">
              <a:lnSpc>
                <a:spcPct val="130000"/>
              </a:lnSpc>
            </a:pPr>
            <a:r>
              <a:rPr lang="zh-CN" altLang="en-US" sz="3200" b="1">
                <a:solidFill>
                  <a:srgbClr val="000000"/>
                </a:solidFill>
                <a:latin typeface="微软雅黑" panose="020B0503020204020204" pitchFamily="34" charset="-122"/>
                <a:ea typeface="微软雅黑" panose="020B0503020204020204" pitchFamily="34" charset="-122"/>
              </a:rPr>
              <a:t>  </a:t>
            </a:r>
            <a:r>
              <a:rPr lang="en-US" altLang="zh-CN" sz="3200" b="1">
                <a:solidFill>
                  <a:srgbClr val="000000"/>
                </a:solidFill>
                <a:latin typeface="微软雅黑" panose="020B0503020204020204" pitchFamily="34" charset="-122"/>
                <a:ea typeface="微软雅黑" panose="020B0503020204020204" pitchFamily="34" charset="-122"/>
              </a:rPr>
              <a:t>D.</a:t>
            </a:r>
            <a:r>
              <a:rPr lang="zh-CN" altLang="en-US" sz="3200" b="1">
                <a:solidFill>
                  <a:srgbClr val="000000"/>
                </a:solidFill>
                <a:latin typeface="微软雅黑" panose="020B0503020204020204" pitchFamily="34" charset="-122"/>
                <a:ea typeface="微软雅黑" panose="020B0503020204020204" pitchFamily="34" charset="-122"/>
              </a:rPr>
              <a:t>以上三项措施都不行</a:t>
            </a:r>
            <a:endParaRPr lang="zh-CN" altLang="en-US" sz="3200" b="1">
              <a:solidFill>
                <a:srgbClr val="000000"/>
              </a:solidFill>
              <a:latin typeface="微软雅黑" panose="020B0503020204020204" pitchFamily="34" charset="-122"/>
              <a:ea typeface="微软雅黑" panose="020B0503020204020204" pitchFamily="34" charset="-122"/>
            </a:endParaRPr>
          </a:p>
        </p:txBody>
      </p:sp>
      <p:sp>
        <p:nvSpPr>
          <p:cNvPr id="37891" name="Text Box 3"/>
          <p:cNvSpPr txBox="1"/>
          <p:nvPr/>
        </p:nvSpPr>
        <p:spPr>
          <a:xfrm>
            <a:off x="1993707" y="5284761"/>
            <a:ext cx="7832545" cy="583565"/>
          </a:xfrm>
          <a:prstGeom prst="rect">
            <a:avLst/>
          </a:prstGeom>
          <a:noFill/>
          <a:ln w="9525">
            <a:noFill/>
          </a:ln>
        </p:spPr>
        <p:txBody>
          <a:bodyPr wrap="square" anchor="t">
            <a:spAutoFit/>
          </a:bodyPr>
          <a:lstStyle/>
          <a:p>
            <a:pPr eaLnBrk="0" hangingPunct="0"/>
            <a:r>
              <a:rPr lang="zh-CN" altLang="en-US" sz="3200" b="1">
                <a:solidFill>
                  <a:srgbClr val="000000"/>
                </a:solidFill>
                <a:latin typeface="微软雅黑" panose="020B0503020204020204" pitchFamily="34" charset="-122"/>
                <a:ea typeface="微软雅黑" panose="020B0503020204020204" pitchFamily="34" charset="-122"/>
              </a:rPr>
              <a:t>若上题为油菜则采取的措施为：（     ）</a:t>
            </a:r>
            <a:endParaRPr lang="zh-CN" altLang="en-US" sz="3200" b="1">
              <a:solidFill>
                <a:srgbClr val="000000"/>
              </a:solidFill>
              <a:latin typeface="微软雅黑" panose="020B0503020204020204" pitchFamily="34" charset="-122"/>
              <a:ea typeface="微软雅黑" panose="020B0503020204020204" pitchFamily="34" charset="-122"/>
            </a:endParaRPr>
          </a:p>
        </p:txBody>
      </p:sp>
      <p:sp>
        <p:nvSpPr>
          <p:cNvPr id="37892" name="Text Box 4"/>
          <p:cNvSpPr txBox="1"/>
          <p:nvPr/>
        </p:nvSpPr>
        <p:spPr>
          <a:xfrm>
            <a:off x="8185150" y="5225746"/>
            <a:ext cx="586740" cy="768350"/>
          </a:xfrm>
          <a:prstGeom prst="rect">
            <a:avLst/>
          </a:prstGeom>
          <a:noFill/>
          <a:ln w="9525">
            <a:noFill/>
          </a:ln>
        </p:spPr>
        <p:txBody>
          <a:bodyPr wrap="none" anchor="t">
            <a:spAutoFit/>
          </a:bodyPr>
          <a:lstStyle/>
          <a:p>
            <a:pPr eaLnBrk="0" hangingPunct="0"/>
            <a:r>
              <a:rPr lang="en-US" altLang="zh-CN" sz="4400" b="1">
                <a:solidFill>
                  <a:srgbClr val="FF0000"/>
                </a:solidFill>
                <a:latin typeface="Arial" panose="020B0604020202020204" pitchFamily="34" charset="0"/>
                <a:ea typeface="宋体" panose="02010600030101010101" pitchFamily="2" charset="-122"/>
              </a:rPr>
              <a:t>D</a:t>
            </a:r>
            <a:endParaRPr lang="en-US" altLang="zh-CN" sz="4400" b="1">
              <a:solidFill>
                <a:srgbClr val="FF0000"/>
              </a:solidFill>
              <a:latin typeface="Arial" panose="020B0604020202020204" pitchFamily="34" charset="0"/>
              <a:ea typeface="宋体" panose="02010600030101010101" pitchFamily="2" charset="-122"/>
            </a:endParaRPr>
          </a:p>
        </p:txBody>
      </p:sp>
      <p:sp>
        <p:nvSpPr>
          <p:cNvPr id="37893" name="Text Box 5"/>
          <p:cNvSpPr txBox="1"/>
          <p:nvPr/>
        </p:nvSpPr>
        <p:spPr>
          <a:xfrm>
            <a:off x="11423396" y="1125010"/>
            <a:ext cx="586740" cy="768350"/>
          </a:xfrm>
          <a:prstGeom prst="rect">
            <a:avLst/>
          </a:prstGeom>
          <a:noFill/>
          <a:ln w="9525">
            <a:noFill/>
          </a:ln>
        </p:spPr>
        <p:txBody>
          <a:bodyPr wrap="none" anchor="t">
            <a:spAutoFit/>
          </a:bodyPr>
          <a:lstStyle/>
          <a:p>
            <a:pPr eaLnBrk="0" hangingPunct="0"/>
            <a:r>
              <a:rPr lang="en-US" altLang="zh-CN" sz="4400" b="1">
                <a:solidFill>
                  <a:srgbClr val="FF0000"/>
                </a:solidFill>
                <a:latin typeface="Arial" panose="020B0604020202020204" pitchFamily="34" charset="0"/>
                <a:ea typeface="宋体" panose="02010600030101010101" pitchFamily="2" charset="-122"/>
              </a:rPr>
              <a:t>C</a:t>
            </a:r>
            <a:endParaRPr lang="en-US" altLang="zh-CN" sz="4400" b="1">
              <a:solidFill>
                <a:srgbClr val="FF0000"/>
              </a:solidFill>
              <a:latin typeface="Arial" panose="020B0604020202020204" pitchFamily="34" charset="0"/>
              <a:ea typeface="宋体" panose="02010600030101010101" pitchFamily="2" charset="-122"/>
            </a:endParaRPr>
          </a:p>
        </p:txBody>
      </p:sp>
      <p:sp>
        <p:nvSpPr>
          <p:cNvPr id="4" name="文本框 3"/>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 calcmode="lin" valueType="num">
                                      <p:cBhvr additive="base">
                                        <p:cTn id="7" dur="500" fill="hold"/>
                                        <p:tgtEl>
                                          <p:spTgt spid="37893"/>
                                        </p:tgtEl>
                                        <p:attrNameLst>
                                          <p:attrName>ppt_x</p:attrName>
                                        </p:attrNameLst>
                                      </p:cBhvr>
                                      <p:tavLst>
                                        <p:tav tm="0">
                                          <p:val>
                                            <p:strVal val="0-#ppt_w/2"/>
                                          </p:val>
                                        </p:tav>
                                        <p:tav tm="100000">
                                          <p:val>
                                            <p:strVal val="#ppt_x"/>
                                          </p:val>
                                        </p:tav>
                                      </p:tavLst>
                                    </p:anim>
                                    <p:anim calcmode="lin" valueType="num">
                                      <p:cBhvr additive="base">
                                        <p:cTn id="8" dur="500" fill="hold"/>
                                        <p:tgtEl>
                                          <p:spTgt spid="378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1"/>
                                        </p:tgtEl>
                                        <p:attrNameLst>
                                          <p:attrName>style.visibility</p:attrName>
                                        </p:attrNameLst>
                                      </p:cBhvr>
                                      <p:to>
                                        <p:strVal val="visible"/>
                                      </p:to>
                                    </p:set>
                                    <p:anim calcmode="lin" valueType="num">
                                      <p:cBhvr additive="base">
                                        <p:cTn id="13" dur="500" fill="hold"/>
                                        <p:tgtEl>
                                          <p:spTgt spid="37891"/>
                                        </p:tgtEl>
                                        <p:attrNameLst>
                                          <p:attrName>ppt_x</p:attrName>
                                        </p:attrNameLst>
                                      </p:cBhvr>
                                      <p:tavLst>
                                        <p:tav tm="0">
                                          <p:val>
                                            <p:strVal val="0-#ppt_w/2"/>
                                          </p:val>
                                        </p:tav>
                                        <p:tav tm="100000">
                                          <p:val>
                                            <p:strVal val="#ppt_x"/>
                                          </p:val>
                                        </p:tav>
                                      </p:tavLst>
                                    </p:anim>
                                    <p:anim calcmode="lin" valueType="num">
                                      <p:cBhvr additive="base">
                                        <p:cTn id="14" dur="500" fill="hold"/>
                                        <p:tgtEl>
                                          <p:spTgt spid="3789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892"/>
                                        </p:tgtEl>
                                        <p:attrNameLst>
                                          <p:attrName>style.visibility</p:attrName>
                                        </p:attrNameLst>
                                      </p:cBhvr>
                                      <p:to>
                                        <p:strVal val="visible"/>
                                      </p:to>
                                    </p:set>
                                    <p:anim calcmode="lin" valueType="num">
                                      <p:cBhvr additive="base">
                                        <p:cTn id="19" dur="500" fill="hold"/>
                                        <p:tgtEl>
                                          <p:spTgt spid="37892"/>
                                        </p:tgtEl>
                                        <p:attrNameLst>
                                          <p:attrName>ppt_x</p:attrName>
                                        </p:attrNameLst>
                                      </p:cBhvr>
                                      <p:tavLst>
                                        <p:tav tm="0">
                                          <p:val>
                                            <p:strVal val="0-#ppt_w/2"/>
                                          </p:val>
                                        </p:tav>
                                        <p:tav tm="100000">
                                          <p:val>
                                            <p:strVal val="#ppt_x"/>
                                          </p:val>
                                        </p:tav>
                                      </p:tavLst>
                                    </p:anim>
                                    <p:anim calcmode="lin" valueType="num">
                                      <p:cBhvr additive="base">
                                        <p:cTn id="20" dur="500" fill="hold"/>
                                        <p:tgtEl>
                                          <p:spTgt spid="378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P spid="37892" grpId="0"/>
      <p:bldP spid="3789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6784" y="1591285"/>
            <a:ext cx="8464475" cy="521970"/>
          </a:xfrm>
          <a:prstGeom prst="rect">
            <a:avLst/>
          </a:prstGeom>
          <a:noFill/>
        </p:spPr>
        <p:txBody>
          <a:bodyPr wrap="square" rtlCol="0" anchor="t">
            <a:spAutoFit/>
          </a:bodyPr>
          <a:lstStyle/>
          <a:p>
            <a:pPr algn="l" fontAlgn="auto">
              <a:lnSpc>
                <a:spcPct val="100000"/>
              </a:lnSpc>
            </a:pPr>
            <a:r>
              <a:rPr lang="zh-CN" altLang="en-US" sz="2800" b="1">
                <a:solidFill>
                  <a:schemeClr val="tx1"/>
                </a:solidFill>
                <a:latin typeface="Calibri" panose="020F0502020204030204"/>
                <a:ea typeface="微软雅黑" panose="020B0503020204020204" pitchFamily="34" charset="-122"/>
              </a:rPr>
              <a:t>③</a:t>
            </a:r>
            <a:r>
              <a:rPr lang="zh-CN" altLang="en-US" sz="2800" b="1">
                <a:solidFill>
                  <a:schemeClr val="tx1"/>
                </a:solidFill>
                <a:latin typeface="微软雅黑" panose="020B0503020204020204" pitchFamily="34" charset="-122"/>
                <a:ea typeface="微软雅黑" panose="020B0503020204020204" pitchFamily="34" charset="-122"/>
              </a:rPr>
              <a:t>用一定浓度的生长素类似物作为除草剂。</a:t>
            </a:r>
            <a:endParaRPr lang="zh-CN" altLang="en-US" sz="2800" b="1">
              <a:solidFill>
                <a:schemeClr val="tx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48412" y="2492949"/>
            <a:ext cx="5090394" cy="3682794"/>
          </a:xfrm>
          <a:prstGeom prst="rect">
            <a:avLst/>
          </a:prstGeom>
        </p:spPr>
      </p:pic>
      <p:sp>
        <p:nvSpPr>
          <p:cNvPr id="10" name="线形标注 1 9"/>
          <p:cNvSpPr/>
          <p:nvPr/>
        </p:nvSpPr>
        <p:spPr>
          <a:xfrm>
            <a:off x="5802178" y="2366658"/>
            <a:ext cx="2523423" cy="509524"/>
          </a:xfrm>
          <a:prstGeom prst="borderCallout1">
            <a:avLst>
              <a:gd name="adj1" fmla="val 18708"/>
              <a:gd name="adj2" fmla="val -1942"/>
              <a:gd name="adj3" fmla="val 117188"/>
              <a:gd name="adj4" fmla="val -103662"/>
            </a:avLst>
          </a:prstGeom>
          <a:solidFill>
            <a:schemeClr val="accent4">
              <a:lumMod val="20000"/>
              <a:lumOff val="80000"/>
            </a:schemeClr>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5" b="1">
                <a:solidFill>
                  <a:schemeClr val="tx1"/>
                </a:solidFill>
                <a:latin typeface="微软雅黑" panose="020B0503020204020204" pitchFamily="34" charset="-122"/>
                <a:ea typeface="微软雅黑" panose="020B0503020204020204" pitchFamily="34" charset="-122"/>
              </a:rPr>
              <a:t>双子叶植物</a:t>
            </a:r>
            <a:r>
              <a:rPr lang="en-US" altLang="zh-CN" sz="2135" b="1">
                <a:solidFill>
                  <a:schemeClr val="tx1"/>
                </a:solidFill>
                <a:latin typeface="微软雅黑" panose="020B0503020204020204" pitchFamily="34" charset="-122"/>
                <a:ea typeface="微软雅黑" panose="020B0503020204020204" pitchFamily="34" charset="-122"/>
              </a:rPr>
              <a:t>(</a:t>
            </a:r>
            <a:r>
              <a:rPr lang="zh-CN" altLang="en-US" sz="2135" b="1">
                <a:solidFill>
                  <a:schemeClr val="tx1"/>
                </a:solidFill>
                <a:latin typeface="微软雅黑" panose="020B0503020204020204" pitchFamily="34" charset="-122"/>
                <a:ea typeface="微软雅黑" panose="020B0503020204020204" pitchFamily="34" charset="-122"/>
              </a:rPr>
              <a:t>杂草</a:t>
            </a:r>
            <a:r>
              <a:rPr lang="en-US" altLang="zh-CN" sz="2135" b="1">
                <a:solidFill>
                  <a:schemeClr val="tx1"/>
                </a:solidFill>
                <a:latin typeface="微软雅黑" panose="020B0503020204020204" pitchFamily="34" charset="-122"/>
                <a:ea typeface="微软雅黑" panose="020B0503020204020204" pitchFamily="34" charset="-122"/>
              </a:rPr>
              <a:t>)</a:t>
            </a:r>
            <a:endParaRPr lang="en-US" altLang="zh-CN" sz="2135" b="1">
              <a:solidFill>
                <a:schemeClr val="tx1"/>
              </a:solidFill>
              <a:latin typeface="微软雅黑" panose="020B0503020204020204" pitchFamily="34" charset="-122"/>
              <a:ea typeface="微软雅黑" panose="020B0503020204020204" pitchFamily="34" charset="-122"/>
            </a:endParaRPr>
          </a:p>
        </p:txBody>
      </p:sp>
      <p:sp>
        <p:nvSpPr>
          <p:cNvPr id="11" name="线形标注 1 10"/>
          <p:cNvSpPr/>
          <p:nvPr/>
        </p:nvSpPr>
        <p:spPr>
          <a:xfrm>
            <a:off x="7464782" y="3057635"/>
            <a:ext cx="2611972" cy="509524"/>
          </a:xfrm>
          <a:prstGeom prst="borderCallout1">
            <a:avLst>
              <a:gd name="adj1" fmla="val 22127"/>
              <a:gd name="adj2" fmla="val -853"/>
              <a:gd name="adj3" fmla="val -26400"/>
              <a:gd name="adj4" fmla="val -98721"/>
            </a:avLst>
          </a:prstGeom>
          <a:solidFill>
            <a:schemeClr val="accent4">
              <a:lumMod val="20000"/>
              <a:lumOff val="80000"/>
            </a:schemeClr>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5" b="1">
                <a:solidFill>
                  <a:schemeClr val="tx1"/>
                </a:solidFill>
                <a:latin typeface="微软雅黑" panose="020B0503020204020204" pitchFamily="34" charset="-122"/>
                <a:ea typeface="微软雅黑" panose="020B0503020204020204" pitchFamily="34" charset="-122"/>
              </a:rPr>
              <a:t>单子叶植物</a:t>
            </a:r>
            <a:r>
              <a:rPr lang="en-US" altLang="zh-CN" sz="2135" b="1">
                <a:solidFill>
                  <a:schemeClr val="tx1"/>
                </a:solidFill>
                <a:latin typeface="微软雅黑" panose="020B0503020204020204" pitchFamily="34" charset="-122"/>
                <a:ea typeface="微软雅黑" panose="020B0503020204020204" pitchFamily="34" charset="-122"/>
              </a:rPr>
              <a:t>(</a:t>
            </a:r>
            <a:r>
              <a:rPr lang="zh-CN" altLang="en-US" sz="2135" b="1">
                <a:solidFill>
                  <a:schemeClr val="tx1"/>
                </a:solidFill>
                <a:latin typeface="微软雅黑" panose="020B0503020204020204" pitchFamily="34" charset="-122"/>
                <a:ea typeface="微软雅黑" panose="020B0503020204020204" pitchFamily="34" charset="-122"/>
              </a:rPr>
              <a:t>农作物</a:t>
            </a:r>
            <a:r>
              <a:rPr lang="en-US" altLang="zh-CN" sz="2135" b="1">
                <a:solidFill>
                  <a:schemeClr val="tx1"/>
                </a:solidFill>
                <a:latin typeface="微软雅黑" panose="020B0503020204020204" pitchFamily="34" charset="-122"/>
                <a:ea typeface="微软雅黑" panose="020B0503020204020204" pitchFamily="34" charset="-122"/>
              </a:rPr>
              <a:t>)</a:t>
            </a:r>
            <a:endParaRPr lang="en-US" altLang="zh-CN" sz="2135" b="1">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4586193" y="3063442"/>
            <a:ext cx="445168" cy="17617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p>
        </p:txBody>
      </p:sp>
      <p:sp>
        <p:nvSpPr>
          <p:cNvPr id="14" name="线形标注 1 13"/>
          <p:cNvSpPr/>
          <p:nvPr/>
        </p:nvSpPr>
        <p:spPr>
          <a:xfrm>
            <a:off x="7458975" y="4713949"/>
            <a:ext cx="2130513" cy="509524"/>
          </a:xfrm>
          <a:prstGeom prst="borderCallout1">
            <a:avLst>
              <a:gd name="adj1" fmla="val 22127"/>
              <a:gd name="adj2" fmla="val -853"/>
              <a:gd name="adj3" fmla="val -80436"/>
              <a:gd name="adj4" fmla="val -123688"/>
            </a:avLst>
          </a:prstGeom>
          <a:solidFill>
            <a:schemeClr val="accent4">
              <a:lumMod val="20000"/>
              <a:lumOff val="80000"/>
            </a:schemeClr>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fontAlgn="auto">
              <a:lnSpc>
                <a:spcPts val="3360"/>
              </a:lnSpc>
              <a:spcBef>
                <a:spcPct val="0"/>
              </a:spcBef>
              <a:buClr>
                <a:srgbClr val="000000"/>
              </a:buClr>
            </a:pPr>
            <a:r>
              <a:rPr lang="zh-CN" altLang="en-US" sz="2135"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除草剂浓度范围</a:t>
            </a:r>
            <a:endParaRPr lang="zh-CN" altLang="en-US" sz="2135"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3793" name="标题 1"/>
          <p:cNvSpPr>
            <a:spLocks noGrp="1"/>
          </p:cNvSpPr>
          <p:nvPr/>
        </p:nvSpPr>
        <p:spPr>
          <a:xfrm>
            <a:off x="71283" y="1059619"/>
            <a:ext cx="6172327" cy="564410"/>
          </a:xfrm>
          <a:noFill/>
          <a:ln>
            <a:noFill/>
            <a:miter/>
          </a:ln>
          <a:extLst>
            <a:ext uri="{909E8E84-426E-40DD-AFC4-6F175D3DCCD1}">
              <a14:hiddenFill xmlns:a14="http://schemas.microsoft.com/office/drawing/2010/main">
                <a:solidFill>
                  <a:srgbClr val="92D050"/>
                </a:solidFill>
              </a14:hiddenFill>
            </a:ext>
          </a:extLst>
        </p:spPr>
        <p:txBody>
          <a:bodyPr wrap="square" anchor="ctr"/>
          <a:lstStyle>
            <a:lvl1pPr algn="ctr" defTabSz="1219200" rtl="0" eaLnBrk="1" latinLnBrk="0" hangingPunct="1">
              <a:spcBef>
                <a:spcPct val="0"/>
              </a:spcBef>
              <a:buNone/>
              <a:defRPr sz="5900" kern="1200">
                <a:solidFill>
                  <a:schemeClr val="tx1"/>
                </a:solidFill>
                <a:latin typeface="+mj-lt"/>
                <a:ea typeface="+mj-ea"/>
                <a:cs typeface="+mj-cs"/>
              </a:defRPr>
            </a:lvl1pPr>
          </a:lstStyle>
          <a:p>
            <a:pPr algn="l"/>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）植物生长素类似物的应用</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3" name="文本框 2"/>
          <p:cNvSpPr txBox="1"/>
          <p:nvPr/>
        </p:nvSpPr>
        <p:spPr>
          <a:xfrm>
            <a:off x="2081" y="548538"/>
            <a:ext cx="3703955" cy="521970"/>
          </a:xfrm>
          <a:prstGeom prst="rect">
            <a:avLst/>
          </a:prstGeom>
          <a:solidFill>
            <a:srgbClr val="FFC000"/>
          </a:solidFill>
        </p:spPr>
        <p:txBody>
          <a:bodyPr wrap="none" rtlCol="0" anchor="t">
            <a:spAutoFit/>
          </a:bodyPr>
          <a:lstStyle/>
          <a:p>
            <a:pPr algn="l"/>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2800" b="1">
                <a:solidFill>
                  <a:schemeClr val="tx1"/>
                </a:solidFill>
                <a:latin typeface="微软雅黑" panose="020B0503020204020204" pitchFamily="34" charset="-122"/>
                <a:ea typeface="微软雅黑" panose="020B0503020204020204" pitchFamily="34" charset="-122"/>
                <a:sym typeface="+mn-ea"/>
              </a:rPr>
              <a:t>植物生长素类似物</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3" grpId="0" bldLvl="0" animBg="1"/>
      <p:bldP spid="14"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1"/>
          <p:cNvSpPr txBox="1"/>
          <p:nvPr/>
        </p:nvSpPr>
        <p:spPr>
          <a:xfrm>
            <a:off x="93504" y="466639"/>
            <a:ext cx="11955471" cy="181483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农田中农作物大多数是单子叶植物，杂草以双子叶植物为主；果园中的果树和杂草则相反．图表示双子叶植物和单子叶植物对不同浓度的生长素的反应效果．据此可知用生长素类似物作除草剂可用于农田还是果园？理由是（　　）</a:t>
            </a:r>
            <a:endParaRPr lang="zh-CN" altLang="en-US" sz="2800" b="1">
              <a:latin typeface="微软雅黑" panose="020B0503020204020204" pitchFamily="34" charset="-122"/>
              <a:ea typeface="微软雅黑" panose="020B0503020204020204" pitchFamily="34" charset="-122"/>
            </a:endParaRPr>
          </a:p>
        </p:txBody>
      </p:sp>
      <p:sp>
        <p:nvSpPr>
          <p:cNvPr id="19458" name="文本框 2"/>
          <p:cNvSpPr txBox="1"/>
          <p:nvPr/>
        </p:nvSpPr>
        <p:spPr>
          <a:xfrm>
            <a:off x="93504" y="2255737"/>
            <a:ext cx="6583096" cy="181483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A</a:t>
            </a:r>
            <a:r>
              <a:rPr lang="en-US" altLang="zh-CN" sz="2800" b="1">
                <a:solidFill>
                  <a:srgbClr val="FF0000"/>
                </a:solidFill>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果园，果园中低浓度除草剂溶液既可以促进果  树生长，又可以抑制杂草生长</a:t>
            </a:r>
            <a:endParaRPr lang="zh-CN" altLang="en-US" sz="2800" b="1">
              <a:latin typeface="微软雅黑" panose="020B0503020204020204" pitchFamily="34" charset="-122"/>
              <a:ea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rPr>
              <a:t>B</a:t>
            </a:r>
            <a:r>
              <a:rPr lang="en-US" altLang="zh-CN" sz="2800" b="1">
                <a:solidFill>
                  <a:srgbClr val="FF0000"/>
                </a:solidFill>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果园，果园中高浓度除草剂溶液既可以促进果 树生长，又可以抑制杂草生长</a:t>
            </a:r>
            <a:endParaRPr lang="zh-CN" altLang="en-US" sz="2800" b="1">
              <a:latin typeface="微软雅黑" panose="020B0503020204020204" pitchFamily="34" charset="-122"/>
              <a:ea typeface="微软雅黑" panose="020B0503020204020204" pitchFamily="34" charset="-122"/>
            </a:endParaRPr>
          </a:p>
        </p:txBody>
      </p:sp>
      <p:pic>
        <p:nvPicPr>
          <p:cNvPr id="19459" name="图片 3"/>
          <p:cNvPicPr>
            <a:picLocks noChangeAspect="1"/>
          </p:cNvPicPr>
          <p:nvPr/>
        </p:nvPicPr>
        <p:blipFill>
          <a:blip r:embed="rId1"/>
          <a:srcRect r="2936"/>
          <a:stretch>
            <a:fillRect/>
          </a:stretch>
        </p:blipFill>
        <p:spPr>
          <a:xfrm>
            <a:off x="7104511" y="1916710"/>
            <a:ext cx="4730509" cy="3260756"/>
          </a:xfrm>
          <a:prstGeom prst="rect">
            <a:avLst/>
          </a:prstGeom>
          <a:noFill/>
          <a:ln w="9525">
            <a:noFill/>
          </a:ln>
        </p:spPr>
      </p:pic>
      <p:sp>
        <p:nvSpPr>
          <p:cNvPr id="19460" name="文本框 4"/>
          <p:cNvSpPr txBox="1"/>
          <p:nvPr/>
        </p:nvSpPr>
        <p:spPr>
          <a:xfrm>
            <a:off x="153183" y="4541314"/>
            <a:ext cx="12036736" cy="181483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C</a:t>
            </a:r>
            <a:r>
              <a:rPr lang="en-US" altLang="zh-CN" sz="2800" b="1">
                <a:solidFill>
                  <a:srgbClr val="FF0000"/>
                </a:solidFill>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农田，农田中低浓度除草剂溶液既可以</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促进农 作物生长，又可以抑制杂草生长</a:t>
            </a:r>
            <a:endParaRPr lang="zh-CN" altLang="en-US" sz="2800" b="1">
              <a:latin typeface="微软雅黑" panose="020B0503020204020204" pitchFamily="34" charset="-122"/>
              <a:ea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rPr>
              <a:t>D</a:t>
            </a:r>
            <a:r>
              <a:rPr lang="en-US" altLang="zh-CN" sz="2800" b="1">
                <a:solidFill>
                  <a:srgbClr val="FF0000"/>
                </a:solidFill>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农田，农田中高浓度除草剂溶液既可以促进农 作物生长，又可以抑制杂草生长</a:t>
            </a:r>
            <a:endParaRPr lang="zh-CN" altLang="en-US" sz="2800">
              <a:latin typeface="Calibri" panose="020F0502020204030204"/>
              <a:ea typeface="宋体" panose="02010600030101010101" pitchFamily="2" charset="-122"/>
            </a:endParaRPr>
          </a:p>
        </p:txBody>
      </p:sp>
      <p:sp>
        <p:nvSpPr>
          <p:cNvPr id="13" name="文本框 12"/>
          <p:cNvSpPr txBox="1"/>
          <p:nvPr/>
        </p:nvSpPr>
        <p:spPr>
          <a:xfrm>
            <a:off x="778840" y="1783705"/>
            <a:ext cx="464185" cy="521970"/>
          </a:xfrm>
          <a:prstGeom prst="rect">
            <a:avLst/>
          </a:prstGeom>
          <a:noFill/>
          <a:ln w="9525">
            <a:noFill/>
          </a:ln>
        </p:spPr>
        <p:txBody>
          <a:bodyPr wrap="none" anchor="t">
            <a:spAutoFit/>
          </a:bodyPr>
          <a:lstStyle/>
          <a:p>
            <a:r>
              <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D</a:t>
            </a:r>
            <a:endPar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文本框 1"/>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68384" y="1628473"/>
            <a:ext cx="6306922" cy="521970"/>
          </a:xfrm>
          <a:prstGeom prst="rect">
            <a:avLst/>
          </a:prstGeom>
          <a:noFill/>
        </p:spPr>
        <p:txBody>
          <a:bodyPr wrap="square" rtlCol="0" anchor="t">
            <a:spAutoFit/>
          </a:bodyPr>
          <a:lstStyle/>
          <a:p>
            <a:pPr algn="l" fontAlgn="auto">
              <a:lnSpc>
                <a:spcPct val="100000"/>
              </a:lnSpc>
            </a:pPr>
            <a:r>
              <a:rPr lang="zh-CN" altLang="en-US" sz="2800" b="1">
                <a:solidFill>
                  <a:schemeClr val="tx1"/>
                </a:solidFill>
                <a:latin typeface="微软雅黑" panose="020B0503020204020204" pitchFamily="34" charset="-122"/>
                <a:ea typeface="微软雅黑" panose="020B0503020204020204" pitchFamily="34" charset="-122"/>
              </a:rPr>
              <a:t>④用适宜浓度的</a:t>
            </a:r>
            <a:r>
              <a:rPr lang="en-US" altLang="zh-CN" sz="2800" b="1">
                <a:solidFill>
                  <a:schemeClr val="tx1"/>
                </a:solidFill>
                <a:latin typeface="微软雅黑" panose="020B0503020204020204" pitchFamily="34" charset="-122"/>
                <a:ea typeface="微软雅黑" panose="020B0503020204020204" pitchFamily="34" charset="-122"/>
              </a:rPr>
              <a:t>2,4-D</a:t>
            </a:r>
            <a:r>
              <a:rPr lang="zh-CN" altLang="en-US" sz="2800" b="1">
                <a:solidFill>
                  <a:schemeClr val="tx1"/>
                </a:solidFill>
                <a:latin typeface="微软雅黑" panose="020B0503020204020204" pitchFamily="34" charset="-122"/>
                <a:ea typeface="微软雅黑" panose="020B0503020204020204" pitchFamily="34" charset="-122"/>
              </a:rPr>
              <a:t>促进插条生根</a:t>
            </a:r>
            <a:endParaRPr lang="zh-CN" altLang="en-US" sz="2800" b="1">
              <a:solidFill>
                <a:schemeClr val="tx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extLst>
              <a:ext uri="{96DAC541-7B7A-43D3-8B79-37D633B846F1}">
                <asvg:svgBlip xmlns:asvg="http://schemas.microsoft.com/office/drawing/2016/SVG/main" r:embed="rId2"/>
              </a:ext>
            </a:extLst>
          </a:blip>
          <a:srcRect l="2157" r="2284"/>
          <a:stretch>
            <a:fillRect/>
          </a:stretch>
        </p:blipFill>
        <p:spPr>
          <a:xfrm>
            <a:off x="1128362" y="2420807"/>
            <a:ext cx="9593074" cy="2589051"/>
          </a:xfrm>
          <a:prstGeom prst="rect">
            <a:avLst/>
          </a:prstGeom>
        </p:spPr>
      </p:pic>
      <p:sp>
        <p:nvSpPr>
          <p:cNvPr id="33793" name="标题 1"/>
          <p:cNvSpPr>
            <a:spLocks noGrp="1"/>
          </p:cNvSpPr>
          <p:nvPr/>
        </p:nvSpPr>
        <p:spPr>
          <a:xfrm>
            <a:off x="71283" y="1059619"/>
            <a:ext cx="6172327" cy="564410"/>
          </a:xfrm>
          <a:noFill/>
          <a:ln>
            <a:noFill/>
            <a:miter/>
          </a:ln>
          <a:extLst>
            <a:ext uri="{909E8E84-426E-40DD-AFC4-6F175D3DCCD1}">
              <a14:hiddenFill xmlns:a14="http://schemas.microsoft.com/office/drawing/2010/main">
                <a:solidFill>
                  <a:srgbClr val="92D050"/>
                </a:solidFill>
              </a14:hiddenFill>
            </a:ext>
          </a:extLst>
        </p:spPr>
        <p:txBody>
          <a:bodyPr wrap="square" anchor="ctr"/>
          <a:lstStyle>
            <a:lvl1pPr algn="ctr" defTabSz="1219200" rtl="0" eaLnBrk="1" latinLnBrk="0" hangingPunct="1">
              <a:spcBef>
                <a:spcPct val="0"/>
              </a:spcBef>
              <a:buNone/>
              <a:defRPr sz="5900" kern="1200">
                <a:solidFill>
                  <a:schemeClr val="tx1"/>
                </a:solidFill>
                <a:latin typeface="+mj-lt"/>
                <a:ea typeface="+mj-ea"/>
                <a:cs typeface="+mj-cs"/>
              </a:defRPr>
            </a:lvl1pPr>
          </a:lstStyle>
          <a:p>
            <a:pPr algn="l"/>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）植物生长素类似物的应用</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3" name="文本框 2"/>
          <p:cNvSpPr txBox="1"/>
          <p:nvPr/>
        </p:nvSpPr>
        <p:spPr>
          <a:xfrm>
            <a:off x="2081" y="548538"/>
            <a:ext cx="3703955" cy="521970"/>
          </a:xfrm>
          <a:prstGeom prst="rect">
            <a:avLst/>
          </a:prstGeom>
          <a:solidFill>
            <a:srgbClr val="FFC000"/>
          </a:solidFill>
        </p:spPr>
        <p:txBody>
          <a:bodyPr wrap="none" rtlCol="0" anchor="t">
            <a:spAutoFit/>
          </a:bodyPr>
          <a:lstStyle/>
          <a:p>
            <a:pPr algn="l"/>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2800" b="1">
                <a:solidFill>
                  <a:schemeClr val="tx1"/>
                </a:solidFill>
                <a:latin typeface="微软雅黑" panose="020B0503020204020204" pitchFamily="34" charset="-122"/>
                <a:ea typeface="微软雅黑" panose="020B0503020204020204" pitchFamily="34" charset="-122"/>
                <a:sym typeface="+mn-ea"/>
              </a:rPr>
              <a:t>植物生长素类似物</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20120" y="2203871"/>
            <a:ext cx="11409887" cy="1383665"/>
          </a:xfrm>
          <a:prstGeom prst="rect">
            <a:avLst/>
          </a:prstGeom>
        </p:spPr>
        <p:txBody>
          <a:bodyPr wrap="square">
            <a:spAutoFit/>
          </a:bodyPr>
          <a:lstStyle/>
          <a:p>
            <a:pPr algn="just" fontAlgn="auto">
              <a:lnSpc>
                <a:spcPct val="100000"/>
              </a:lnSpc>
              <a:spcAft>
                <a:spcPct val="0"/>
              </a:spcAf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实验原理：</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适宜浓度的生长素类调节剂能促进插条生根，不同浓度的生长素类调节剂溶液处理后，插条生根的情况不同。</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实验过程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9458"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074865" y="3706783"/>
            <a:ext cx="8042587" cy="2961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964581" y="3841575"/>
            <a:ext cx="1249680" cy="521970"/>
          </a:xfrm>
          <a:prstGeom prst="rect">
            <a:avLst/>
          </a:prstGeom>
        </p:spPr>
        <p:txBody>
          <a:bodyPr wrap="none">
            <a:spAutoFit/>
          </a:bodyPr>
          <a:lstStyle/>
          <a:p>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一系列</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2237016" y="4353687"/>
            <a:ext cx="894080" cy="521970"/>
          </a:xfrm>
          <a:prstGeom prst="rect">
            <a:avLst/>
          </a:prstGeom>
        </p:spPr>
        <p:txBody>
          <a:bodyPr wrap="none">
            <a:spAutoFit/>
          </a:bodyPr>
          <a:lstStyle/>
          <a:p>
            <a:pPr lvl="0"/>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浓度</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5554455" y="3850984"/>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生长状</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4824985" y="4364584"/>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况相同</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7290883" y="4273543"/>
            <a:ext cx="894080" cy="1641475"/>
          </a:xfrm>
          <a:prstGeom prst="rect">
            <a:avLst/>
          </a:prstGeom>
        </p:spPr>
        <p:txBody>
          <a:bodyPr wrap="none">
            <a:spAutoFit/>
          </a:bodyPr>
          <a:lstStyle/>
          <a:p>
            <a:pPr>
              <a:lnSpc>
                <a:spcPct val="120000"/>
              </a:lnSpc>
            </a:pPr>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枝条</a:t>
            </a:r>
            <a:endParaRPr lang="en-US"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20000"/>
              </a:lnSpc>
            </a:pPr>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生根</a:t>
            </a:r>
            <a:endParaRPr lang="en-US"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20000"/>
              </a:lnSpc>
            </a:pPr>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状况</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793" name="标题 1"/>
          <p:cNvSpPr>
            <a:spLocks noGrp="1"/>
          </p:cNvSpPr>
          <p:nvPr/>
        </p:nvSpPr>
        <p:spPr>
          <a:xfrm>
            <a:off x="71283" y="1059619"/>
            <a:ext cx="6172327" cy="564410"/>
          </a:xfrm>
          <a:noFill/>
          <a:ln>
            <a:noFill/>
            <a:miter/>
          </a:ln>
          <a:extLst>
            <a:ext uri="{909E8E84-426E-40DD-AFC4-6F175D3DCCD1}">
              <a14:hiddenFill xmlns:a14="http://schemas.microsoft.com/office/drawing/2010/main">
                <a:solidFill>
                  <a:srgbClr val="92D050"/>
                </a:solidFill>
              </a14:hiddenFill>
            </a:ext>
          </a:extLst>
        </p:spPr>
        <p:txBody>
          <a:bodyPr wrap="square" anchor="ctr"/>
          <a:lstStyle>
            <a:lvl1pPr algn="ctr" defTabSz="1219200" rtl="0" eaLnBrk="1" latinLnBrk="0" hangingPunct="1">
              <a:spcBef>
                <a:spcPct val="0"/>
              </a:spcBef>
              <a:buNone/>
              <a:defRPr sz="5900" kern="1200">
                <a:solidFill>
                  <a:schemeClr val="tx1"/>
                </a:solidFill>
                <a:latin typeface="+mj-lt"/>
                <a:ea typeface="+mj-ea"/>
                <a:cs typeface="+mj-cs"/>
              </a:defRPr>
            </a:lvl1pPr>
          </a:lstStyle>
          <a:p>
            <a:pPr algn="l"/>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）植物生长素类似物的应用</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4" name="文本框 3"/>
          <p:cNvSpPr txBox="1"/>
          <p:nvPr/>
        </p:nvSpPr>
        <p:spPr>
          <a:xfrm>
            <a:off x="2081" y="548538"/>
            <a:ext cx="3703955" cy="521970"/>
          </a:xfrm>
          <a:prstGeom prst="rect">
            <a:avLst/>
          </a:prstGeom>
          <a:solidFill>
            <a:srgbClr val="FFC000"/>
          </a:solidFill>
        </p:spPr>
        <p:txBody>
          <a:bodyPr wrap="none" rtlCol="0" anchor="t">
            <a:spAutoFit/>
          </a:bodyPr>
          <a:lstStyle/>
          <a:p>
            <a:pPr algn="l"/>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2800" b="1">
                <a:solidFill>
                  <a:schemeClr val="tx1"/>
                </a:solidFill>
                <a:latin typeface="微软雅黑" panose="020B0503020204020204" pitchFamily="34" charset="-122"/>
                <a:ea typeface="微软雅黑" panose="020B0503020204020204" pitchFamily="34" charset="-122"/>
                <a:sym typeface="+mn-ea"/>
              </a:rPr>
              <a:t>植物生长素类似物</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768384" y="1556732"/>
            <a:ext cx="7936030" cy="521970"/>
          </a:xfrm>
          <a:prstGeom prst="rect">
            <a:avLst/>
          </a:prstGeom>
          <a:noFill/>
        </p:spPr>
        <p:txBody>
          <a:bodyPr wrap="square" rtlCol="0" anchor="t">
            <a:spAutoFit/>
          </a:bodyPr>
          <a:lstStyle/>
          <a:p>
            <a:pPr algn="l" fontAlgn="auto">
              <a:lnSpc>
                <a:spcPct val="100000"/>
              </a:lnSpc>
            </a:pPr>
            <a:r>
              <a:rPr lang="zh-CN" altLang="en-US" sz="2800" b="1">
                <a:solidFill>
                  <a:schemeClr val="tx1"/>
                </a:solidFill>
                <a:latin typeface="微软雅黑" panose="020B0503020204020204" pitchFamily="34" charset="-122"/>
                <a:ea typeface="微软雅黑" panose="020B0503020204020204" pitchFamily="34" charset="-122"/>
              </a:rPr>
              <a:t>④</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探索生长素类调节剂促进插条生根的最适浓度</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1" grpId="0"/>
      <p:bldP spid="18"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框 24578"/>
          <p:cNvSpPr txBox="1"/>
          <p:nvPr>
            <p:custDataLst>
              <p:tags r:id="rId1"/>
            </p:custDataLst>
          </p:nvPr>
        </p:nvSpPr>
        <p:spPr>
          <a:xfrm>
            <a:off x="552524" y="1064698"/>
            <a:ext cx="10817127" cy="4098290"/>
          </a:xfrm>
          <a:prstGeom prst="rect">
            <a:avLst/>
          </a:prstGeom>
          <a:noFill/>
          <a:ln w="9525">
            <a:noFill/>
          </a:ln>
        </p:spPr>
        <p:txBody>
          <a:bodyPr wrap="square" anchor="t">
            <a:spAutoFit/>
          </a:bodyPr>
          <a:lstStyle/>
          <a:p>
            <a:pPr>
              <a:lnSpc>
                <a:spcPct val="110000"/>
              </a:lnSpc>
            </a:pPr>
            <a:r>
              <a:rPr lang="zh-CN" altLang="en-US" sz="2800" b="1" u="sng">
                <a:latin typeface="微软雅黑" panose="020B0503020204020204" pitchFamily="34" charset="-122"/>
                <a:ea typeface="微软雅黑" panose="020B0503020204020204" pitchFamily="34" charset="-122"/>
              </a:rPr>
              <a:t>例</a:t>
            </a:r>
            <a:r>
              <a:rPr lang="en-US" altLang="zh-CN" sz="2800" b="1" u="sng">
                <a:latin typeface="微软雅黑" panose="020B0503020204020204" pitchFamily="34" charset="-122"/>
                <a:ea typeface="微软雅黑" panose="020B0503020204020204" pitchFamily="34" charset="-122"/>
              </a:rPr>
              <a:t>1.</a:t>
            </a:r>
            <a:r>
              <a:rPr lang="zh-CN" altLang="en-US" sz="2800" b="1" u="sng">
                <a:latin typeface="微软雅黑" panose="020B0503020204020204" pitchFamily="34" charset="-122"/>
                <a:ea typeface="微软雅黑" panose="020B0503020204020204" pitchFamily="34" charset="-122"/>
              </a:rPr>
              <a:t>（高考重组）判断：</a:t>
            </a:r>
            <a:endParaRPr lang="zh-CN" altLang="en-US" sz="2800" b="1" u="sng">
              <a:latin typeface="微软雅黑" panose="020B0503020204020204" pitchFamily="34" charset="-122"/>
              <a:ea typeface="微软雅黑" panose="020B0503020204020204" pitchFamily="34" charset="-122"/>
            </a:endParaRPr>
          </a:p>
          <a:p>
            <a:pPr>
              <a:lnSpc>
                <a:spcPct val="110000"/>
              </a:lnSpc>
            </a:pPr>
            <a:r>
              <a:rPr lang="en-US" altLang="zh-CN" sz="2800" b="1">
                <a:solidFill>
                  <a:srgbClr val="FF0000"/>
                </a:solidFill>
                <a:latin typeface="Calibri" panose="020F0502020204030204"/>
                <a:ea typeface="微软雅黑" panose="020B0503020204020204" pitchFamily="34" charset="-122"/>
              </a:rPr>
              <a:t>①</a:t>
            </a:r>
            <a:r>
              <a:rPr lang="zh-CN" altLang="en-US" sz="2800" b="1">
                <a:solidFill>
                  <a:srgbClr val="FF0000"/>
                </a:solidFill>
                <a:latin typeface="微软雅黑" panose="020B0503020204020204" pitchFamily="34" charset="-122"/>
                <a:ea typeface="微软雅黑" panose="020B0503020204020204" pitchFamily="34" charset="-122"/>
              </a:rPr>
              <a:t>高等植物的赤霉素能促进成熟细胞纵向伸长和节间细胞的伸长（   ）</a:t>
            </a:r>
            <a:r>
              <a:rPr lang="zh-CN" altLang="en-US" sz="2800" b="1">
                <a:latin typeface="微软雅黑" panose="020B0503020204020204" pitchFamily="34" charset="-122"/>
                <a:ea typeface="微软雅黑" panose="020B0503020204020204" pitchFamily="34" charset="-122"/>
              </a:rPr>
              <a:t>  </a:t>
            </a:r>
            <a:r>
              <a:rPr lang="zh-CN" altLang="en-US" sz="2800" b="1">
                <a:solidFill>
                  <a:srgbClr val="FF0000"/>
                </a:solidFill>
                <a:latin typeface="微软雅黑" panose="020B0503020204020204" pitchFamily="34" charset="-122"/>
                <a:ea typeface="微软雅黑" panose="020B0503020204020204" pitchFamily="34" charset="-122"/>
              </a:rPr>
              <a:t> </a:t>
            </a:r>
            <a:endParaRPr lang="zh-CN" altLang="en-US" sz="2800" b="1">
              <a:solidFill>
                <a:srgbClr val="FF0000"/>
              </a:solidFill>
              <a:latin typeface="微软雅黑" panose="020B0503020204020204" pitchFamily="34" charset="-122"/>
              <a:ea typeface="微软雅黑" panose="020B0503020204020204" pitchFamily="34" charset="-122"/>
            </a:endParaRPr>
          </a:p>
          <a:p>
            <a:pPr>
              <a:lnSpc>
                <a:spcPct val="110000"/>
              </a:lnSpc>
            </a:pPr>
            <a:r>
              <a:rPr lang="en-US" altLang="zh-CN" sz="2800" b="1">
                <a:latin typeface="Calibri" panose="020F0502020204030204"/>
                <a:ea typeface="微软雅黑" panose="020B0503020204020204" pitchFamily="34" charset="-122"/>
              </a:rPr>
              <a:t>②</a:t>
            </a:r>
            <a:r>
              <a:rPr lang="zh-CN" altLang="en-US" sz="2800" b="1">
                <a:latin typeface="微软雅黑" panose="020B0503020204020204" pitchFamily="34" charset="-122"/>
                <a:ea typeface="微软雅黑" panose="020B0503020204020204" pitchFamily="34" charset="-122"/>
              </a:rPr>
              <a:t>乙烯只在果实中合成，并能促进果实成熟（  ）</a:t>
            </a:r>
            <a:endParaRPr lang="zh-CN" altLang="en-US" sz="2800" b="1">
              <a:latin typeface="微软雅黑" panose="020B0503020204020204" pitchFamily="34" charset="-122"/>
              <a:ea typeface="微软雅黑" panose="020B0503020204020204" pitchFamily="34" charset="-122"/>
            </a:endParaRPr>
          </a:p>
          <a:p>
            <a:r>
              <a:rPr lang="en-US" altLang="zh-CN" sz="2800" b="1">
                <a:solidFill>
                  <a:srgbClr val="FF0000"/>
                </a:solidFill>
                <a:latin typeface="Calibri" panose="020F0502020204030204"/>
                <a:ea typeface="微软雅黑" panose="020B0503020204020204" pitchFamily="34" charset="-122"/>
              </a:rPr>
              <a:t>③</a:t>
            </a:r>
            <a:r>
              <a:rPr lang="zh-CN" altLang="en-US" sz="2800" b="1">
                <a:solidFill>
                  <a:srgbClr val="FF0000"/>
                </a:solidFill>
                <a:latin typeface="微软雅黑" panose="020B0503020204020204" pitchFamily="34" charset="-122"/>
                <a:ea typeface="微软雅黑" panose="020B0503020204020204" pitchFamily="34" charset="-122"/>
              </a:rPr>
              <a:t>激素调节只是植物生命活动调节的一部分（  ）</a:t>
            </a:r>
            <a:r>
              <a:rPr lang="zh-CN" altLang="en-US" sz="2800" b="1">
                <a:latin typeface="微软雅黑" panose="020B0503020204020204" pitchFamily="34" charset="-122"/>
                <a:ea typeface="微软雅黑" panose="020B0503020204020204" pitchFamily="34" charset="-122"/>
              </a:rPr>
              <a:t>                                </a:t>
            </a:r>
            <a:r>
              <a:rPr lang="en-US" altLang="zh-CN" sz="2800" b="1">
                <a:latin typeface="微软雅黑" panose="020B0503020204020204" pitchFamily="34" charset="-122"/>
                <a:ea typeface="微软雅黑" panose="020B0503020204020204" pitchFamily="34" charset="-122"/>
              </a:rPr>
              <a:t>④</a:t>
            </a:r>
            <a:r>
              <a:rPr lang="zh-CN" altLang="en-US" sz="2800" b="1">
                <a:latin typeface="微软雅黑" panose="020B0503020204020204" pitchFamily="34" charset="-122"/>
                <a:ea typeface="微软雅黑" panose="020B0503020204020204" pitchFamily="34" charset="-122"/>
              </a:rPr>
              <a:t>喷洒赤霉素能使芦苇显著增高，可证明赤霉素能促进细胞伸长（   ）</a:t>
            </a:r>
            <a:endParaRPr lang="zh-CN" altLang="en-US" sz="2800" b="1">
              <a:latin typeface="微软雅黑" panose="020B0503020204020204" pitchFamily="34" charset="-122"/>
              <a:ea typeface="微软雅黑" panose="020B0503020204020204" pitchFamily="34" charset="-122"/>
            </a:endParaRPr>
          </a:p>
          <a:p>
            <a:r>
              <a:rPr lang="en-US" altLang="zh-CN" sz="2800" b="1">
                <a:solidFill>
                  <a:srgbClr val="FF0000"/>
                </a:solidFill>
                <a:latin typeface="微软雅黑" panose="020B0503020204020204" pitchFamily="34" charset="-122"/>
                <a:ea typeface="微软雅黑" panose="020B0503020204020204" pitchFamily="34" charset="-122"/>
              </a:rPr>
              <a:t>⑤</a:t>
            </a:r>
            <a:r>
              <a:rPr lang="zh-CN" altLang="en-US" sz="2800" b="1">
                <a:solidFill>
                  <a:srgbClr val="FF0000"/>
                </a:solidFill>
                <a:latin typeface="微软雅黑" panose="020B0503020204020204" pitchFamily="34" charset="-122"/>
                <a:ea typeface="微软雅黑" panose="020B0503020204020204" pitchFamily="34" charset="-122"/>
              </a:rPr>
              <a:t>脱落酸能调控细胞的基因表达（   ）</a:t>
            </a:r>
            <a:endParaRPr lang="zh-CN" altLang="en-US" sz="2800" b="1">
              <a:solidFill>
                <a:srgbClr val="FF0000"/>
              </a:solidFill>
              <a:latin typeface="微软雅黑" panose="020B0503020204020204" pitchFamily="34" charset="-122"/>
              <a:ea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sym typeface="宋体" panose="02010600030101010101" pitchFamily="2" charset="-122"/>
              </a:rPr>
              <a:t>⑥</a:t>
            </a:r>
            <a:r>
              <a:rPr lang="zh-CN" altLang="en-US" sz="2800" b="1">
                <a:latin typeface="微软雅黑" panose="020B0503020204020204" pitchFamily="34" charset="-122"/>
                <a:ea typeface="微软雅黑" panose="020B0503020204020204" pitchFamily="34" charset="-122"/>
                <a:sym typeface="宋体" panose="02010600030101010101" pitchFamily="2" charset="-122"/>
              </a:rPr>
              <a:t>植物的某些生理效应应取决于各种激素之间的相对含量（    ）</a:t>
            </a:r>
            <a:endParaRPr lang="zh-CN" altLang="en-US" sz="2800" b="1">
              <a:latin typeface="微软雅黑" panose="020B0503020204020204" pitchFamily="34" charset="-122"/>
              <a:ea typeface="微软雅黑" panose="020B0503020204020204" pitchFamily="34" charset="-122"/>
              <a:sym typeface="宋体" panose="02010600030101010101" pitchFamily="2" charset="-122"/>
            </a:endParaRPr>
          </a:p>
          <a:p>
            <a:r>
              <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⑦</a:t>
            </a:r>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植物生长素的应用可以延长种子的寿命（    ）</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r>
              <a:rPr lang="en-US" altLang="zh-CN" sz="2800" b="1">
                <a:latin typeface="微软雅黑" panose="020B0503020204020204" pitchFamily="34" charset="-122"/>
                <a:ea typeface="微软雅黑" panose="020B0503020204020204" pitchFamily="34" charset="-122"/>
                <a:sym typeface="宋体" panose="02010600030101010101" pitchFamily="2" charset="-122"/>
              </a:rPr>
              <a:t>⑧</a:t>
            </a:r>
            <a:r>
              <a:rPr lang="zh-CN" altLang="en-US" sz="2800" b="1">
                <a:latin typeface="微软雅黑" panose="020B0503020204020204" pitchFamily="34" charset="-122"/>
                <a:ea typeface="微软雅黑" panose="020B0503020204020204" pitchFamily="34" charset="-122"/>
                <a:sym typeface="宋体" panose="02010600030101010101" pitchFamily="2" charset="-122"/>
              </a:rPr>
              <a:t>生长素能促进插条的生根，故发生了细胞的增殖和分化（    ）</a:t>
            </a:r>
            <a:endParaRPr lang="zh-CN" altLang="en-US" sz="280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文本框 1"/>
          <p:cNvSpPr txBox="1"/>
          <p:nvPr>
            <p:custDataLst>
              <p:tags r:id="rId2"/>
            </p:custDataLst>
          </p:nvPr>
        </p:nvSpPr>
        <p:spPr>
          <a:xfrm>
            <a:off x="7679708" y="2042713"/>
            <a:ext cx="453390" cy="521970"/>
          </a:xfrm>
          <a:prstGeom prst="rect">
            <a:avLst/>
          </a:prstGeom>
          <a:noFill/>
          <a:ln w="9525">
            <a:noFill/>
          </a:ln>
        </p:spPr>
        <p:txBody>
          <a:bodyPr wrap="none" anchor="t">
            <a:spAutoFit/>
          </a:bodyPr>
          <a:lstStyle/>
          <a:p>
            <a:r>
              <a:rPr lang="zh-CN" altLang="en-US" sz="2800" b="1">
                <a:solidFill>
                  <a:srgbClr val="FF0000"/>
                </a:solidFill>
                <a:latin typeface="Arial" panose="020B0604020202020204" pitchFamily="34" charset="0"/>
                <a:ea typeface="微软雅黑" panose="020B0503020204020204" pitchFamily="34" charset="-122"/>
              </a:rPr>
              <a:t>×</a:t>
            </a:r>
            <a:endParaRPr lang="zh-CN" altLang="en-US" sz="2800" b="1">
              <a:solidFill>
                <a:srgbClr val="FF0000"/>
              </a:solidFill>
              <a:latin typeface="Arial" panose="020B0604020202020204" pitchFamily="34" charset="0"/>
              <a:ea typeface="微软雅黑" panose="020B0503020204020204" pitchFamily="34" charset="-122"/>
            </a:endParaRPr>
          </a:p>
        </p:txBody>
      </p:sp>
      <p:sp>
        <p:nvSpPr>
          <p:cNvPr id="3" name="文本框 2"/>
          <p:cNvSpPr txBox="1"/>
          <p:nvPr>
            <p:custDataLst>
              <p:tags r:id="rId3"/>
            </p:custDataLst>
          </p:nvPr>
        </p:nvSpPr>
        <p:spPr>
          <a:xfrm>
            <a:off x="7319998" y="4220670"/>
            <a:ext cx="453390" cy="521970"/>
          </a:xfrm>
          <a:prstGeom prst="rect">
            <a:avLst/>
          </a:prstGeom>
          <a:noFill/>
          <a:ln w="9525">
            <a:noFill/>
          </a:ln>
        </p:spPr>
        <p:txBody>
          <a:bodyPr wrap="none" anchor="t">
            <a:spAutoFit/>
          </a:bodyPr>
          <a:lstStyle/>
          <a:p>
            <a:r>
              <a:rPr lang="zh-CN" altLang="en-US" sz="2800" b="1">
                <a:solidFill>
                  <a:srgbClr val="FF0000"/>
                </a:solidFill>
                <a:latin typeface="Arial" panose="020B0604020202020204" pitchFamily="34" charset="0"/>
                <a:ea typeface="微软雅黑" panose="020B0503020204020204" pitchFamily="34" charset="-122"/>
                <a:sym typeface="宋体" panose="02010600030101010101" pitchFamily="2" charset="-122"/>
              </a:rPr>
              <a:t>×</a:t>
            </a:r>
            <a:endParaRPr lang="zh-CN" altLang="en-US" sz="2800" b="1">
              <a:solidFill>
                <a:srgbClr val="FF0000"/>
              </a:solidFill>
              <a:latin typeface="Arial" panose="020B060402020202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a:xfrm>
            <a:off x="10937358" y="1612807"/>
            <a:ext cx="432435"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文本框 5"/>
          <p:cNvSpPr txBox="1"/>
          <p:nvPr>
            <p:custDataLst>
              <p:tags r:id="rId5"/>
            </p:custDataLst>
          </p:nvPr>
        </p:nvSpPr>
        <p:spPr>
          <a:xfrm flipH="1">
            <a:off x="7607973" y="2564290"/>
            <a:ext cx="1759894" cy="52197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6"/>
          <p:cNvSpPr txBox="1"/>
          <p:nvPr>
            <p:custDataLst>
              <p:tags r:id="rId6"/>
            </p:custDataLst>
          </p:nvPr>
        </p:nvSpPr>
        <p:spPr>
          <a:xfrm>
            <a:off x="10828096" y="2924903"/>
            <a:ext cx="613296" cy="521970"/>
          </a:xfrm>
          <a:prstGeom prst="rect">
            <a:avLst/>
          </a:prstGeom>
          <a:noFill/>
          <a:ln w="9525">
            <a:noFill/>
          </a:ln>
        </p:spPr>
        <p:txBody>
          <a:bodyPr wrap="square" anchor="t">
            <a:spAutoFit/>
          </a:bodyPr>
          <a:lstStyle/>
          <a:p>
            <a:r>
              <a:rPr lang="zh-CN" altLang="en-US" sz="2800" b="1">
                <a:solidFill>
                  <a:srgbClr val="FF0000"/>
                </a:solidFill>
                <a:latin typeface="Arial" panose="020B0604020202020204" pitchFamily="34" charset="0"/>
                <a:ea typeface="微软雅黑" panose="020B0503020204020204" pitchFamily="34" charset="-122"/>
                <a:sym typeface="宋体" panose="02010600030101010101" pitchFamily="2" charset="-122"/>
              </a:rPr>
              <a:t>×</a:t>
            </a:r>
            <a:endParaRPr lang="zh-CN" altLang="en-US" sz="2800" b="1">
              <a:solidFill>
                <a:srgbClr val="FF0000"/>
              </a:solidFill>
              <a:latin typeface="Arial" panose="020B0604020202020204" pitchFamily="34" charset="0"/>
              <a:ea typeface="微软雅黑" panose="020B0503020204020204" pitchFamily="34" charset="-122"/>
              <a:sym typeface="宋体" panose="02010600030101010101" pitchFamily="2" charset="-122"/>
            </a:endParaRPr>
          </a:p>
        </p:txBody>
      </p:sp>
      <p:sp>
        <p:nvSpPr>
          <p:cNvPr id="8" name="文本框 7"/>
          <p:cNvSpPr txBox="1"/>
          <p:nvPr>
            <p:custDataLst>
              <p:tags r:id="rId7"/>
            </p:custDataLst>
          </p:nvPr>
        </p:nvSpPr>
        <p:spPr>
          <a:xfrm>
            <a:off x="5879789" y="3356643"/>
            <a:ext cx="432435"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文本框 8"/>
          <p:cNvSpPr txBox="1"/>
          <p:nvPr>
            <p:custDataLst>
              <p:tags r:id="rId8"/>
            </p:custDataLst>
          </p:nvPr>
        </p:nvSpPr>
        <p:spPr>
          <a:xfrm>
            <a:off x="9912142" y="3788885"/>
            <a:ext cx="432435"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文本框 9"/>
          <p:cNvSpPr txBox="1"/>
          <p:nvPr>
            <p:custDataLst>
              <p:tags r:id="rId9"/>
            </p:custDataLst>
          </p:nvPr>
        </p:nvSpPr>
        <p:spPr>
          <a:xfrm>
            <a:off x="9912142" y="4653228"/>
            <a:ext cx="432435"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文本框 4"/>
          <p:cNvSpPr txBox="1"/>
          <p:nvPr>
            <p:custDataLst>
              <p:tags r:id="rId10"/>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charRg st="42" end="67"/>
                                            </p:txEl>
                                          </p:spTgt>
                                        </p:tgtEl>
                                        <p:attrNameLst>
                                          <p:attrName>style.visibility</p:attrName>
                                        </p:attrNameLst>
                                      </p:cBhvr>
                                      <p:to>
                                        <p:strVal val="visible"/>
                                      </p:to>
                                    </p:set>
                                    <p:animEffect transition="in" filter="blinds(horizontal)">
                                      <p:cBhvr>
                                        <p:cTn id="12" dur="500"/>
                                        <p:tgtEl>
                                          <p:spTgt spid="24579">
                                            <p:txEl>
                                              <p:charRg st="42" end="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charRg st="67" end="158"/>
                                            </p:txEl>
                                          </p:spTgt>
                                        </p:tgtEl>
                                        <p:attrNameLst>
                                          <p:attrName>style.visibility</p:attrName>
                                        </p:attrNameLst>
                                      </p:cBhvr>
                                      <p:to>
                                        <p:strVal val="visible"/>
                                      </p:to>
                                    </p:set>
                                    <p:animEffect transition="in" filter="blinds(horizontal)">
                                      <p:cBhvr>
                                        <p:cTn id="22" dur="500"/>
                                        <p:tgtEl>
                                          <p:spTgt spid="24579">
                                            <p:txEl>
                                              <p:charRg st="67" end="1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579">
                                            <p:txEl>
                                              <p:charRg st="158" end="179"/>
                                            </p:txEl>
                                          </p:spTgt>
                                        </p:tgtEl>
                                        <p:attrNameLst>
                                          <p:attrName>style.visibility</p:attrName>
                                        </p:attrNameLst>
                                      </p:cBhvr>
                                      <p:to>
                                        <p:strVal val="visible"/>
                                      </p:to>
                                    </p:set>
                                    <p:animEffect transition="in" filter="blinds(horizontal)">
                                      <p:cBhvr>
                                        <p:cTn id="37" dur="500"/>
                                        <p:tgtEl>
                                          <p:spTgt spid="24579">
                                            <p:txEl>
                                              <p:charRg st="158" end="17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4579">
                                            <p:txEl>
                                              <p:charRg st="179" end="212"/>
                                            </p:txEl>
                                          </p:spTgt>
                                        </p:tgtEl>
                                        <p:attrNameLst>
                                          <p:attrName>style.visibility</p:attrName>
                                        </p:attrNameLst>
                                      </p:cBhvr>
                                      <p:to>
                                        <p:strVal val="visible"/>
                                      </p:to>
                                    </p:set>
                                    <p:animEffect transition="in" filter="blinds(horizontal)">
                                      <p:cBhvr>
                                        <p:cTn id="47" dur="500"/>
                                        <p:tgtEl>
                                          <p:spTgt spid="24579">
                                            <p:txEl>
                                              <p:charRg st="179" end="2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linds(horizontal)">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4579">
                                            <p:txEl>
                                              <p:charRg st="212" end="238"/>
                                            </p:txEl>
                                          </p:spTgt>
                                        </p:tgtEl>
                                        <p:attrNameLst>
                                          <p:attrName>style.visibility</p:attrName>
                                        </p:attrNameLst>
                                      </p:cBhvr>
                                      <p:to>
                                        <p:strVal val="visible"/>
                                      </p:to>
                                    </p:set>
                                    <p:animEffect transition="in" filter="blinds(horizontal)">
                                      <p:cBhvr>
                                        <p:cTn id="57" dur="500"/>
                                        <p:tgtEl>
                                          <p:spTgt spid="24579">
                                            <p:txEl>
                                              <p:charRg st="212" end="23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4579">
                                            <p:txEl>
                                              <p:charRg st="238" end="271"/>
                                            </p:txEl>
                                          </p:spTgt>
                                        </p:tgtEl>
                                        <p:attrNameLst>
                                          <p:attrName>style.visibility</p:attrName>
                                        </p:attrNameLst>
                                      </p:cBhvr>
                                      <p:to>
                                        <p:strVal val="visible"/>
                                      </p:to>
                                    </p:set>
                                    <p:animEffect transition="in" filter="blinds(horizontal)">
                                      <p:cBhvr>
                                        <p:cTn id="67" dur="500"/>
                                        <p:tgtEl>
                                          <p:spTgt spid="24579">
                                            <p:txEl>
                                              <p:charRg st="238" end="27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blinds(horizontal)">
                                      <p:cBhvr>
                                        <p:cTn id="7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P spid="7" grpId="0"/>
      <p:bldP spid="8" grpId="0"/>
      <p:bldP spid="9" grpId="0"/>
      <p:bldP spid="3"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0898" y="1024036"/>
            <a:ext cx="11409887" cy="2861310"/>
          </a:xfrm>
          <a:prstGeom prst="rect">
            <a:avLst/>
          </a:prstGeom>
        </p:spPr>
        <p:txBody>
          <a:bodyPr wrap="square">
            <a:spAutoFit/>
          </a:bodyPr>
          <a:lstStyle/>
          <a:p>
            <a:pPr algn="just">
              <a:lnSpc>
                <a:spcPct val="150000"/>
              </a:lnSpc>
              <a:spcAft>
                <a:spcPct val="0"/>
              </a:spcAft>
            </a:pPr>
            <a:r>
              <a:rPr lang="zh-CN" altLang="zh-CN" sz="2400" kern="100">
                <a:latin typeface="Times New Roman" panose="02020603050405020304" pitchFamily="18" charset="0"/>
                <a:ea typeface="方正中等线简体" panose="03000509000000000000" pitchFamily="65" charset="-122"/>
                <a:cs typeface="Times New Roman" panose="02020603050405020304" pitchFamily="18" charset="0"/>
              </a:rPr>
              <a:t>制作插条：</a:t>
            </a:r>
            <a:r>
              <a:rPr lang="zh-CN" altLang="zh-CN" sz="2400" b="1" kern="100">
                <a:latin typeface="楷体" panose="02010609060101010101" pitchFamily="49" charset="-122"/>
                <a:ea typeface="楷体" panose="02010609060101010101" pitchFamily="49" charset="-122"/>
                <a:cs typeface="楷体" panose="02010609060101010101" pitchFamily="49" charset="-122"/>
              </a:rPr>
              <a:t>把形态、大小一致的某种植物的插条分成</a:t>
            </a:r>
            <a:r>
              <a:rPr lang="en-US" altLang="zh-CN" sz="2400" b="1" kern="100">
                <a:latin typeface="楷体" panose="02010609060101010101" pitchFamily="49" charset="-122"/>
                <a:ea typeface="楷体" panose="02010609060101010101" pitchFamily="49" charset="-122"/>
                <a:cs typeface="楷体" panose="02010609060101010101" pitchFamily="49" charset="-122"/>
              </a:rPr>
              <a:t>10</a:t>
            </a:r>
            <a:r>
              <a:rPr lang="zh-CN" altLang="zh-CN" sz="2400" b="1" kern="100">
                <a:latin typeface="楷体" panose="02010609060101010101" pitchFamily="49" charset="-122"/>
                <a:ea typeface="楷体" panose="02010609060101010101" pitchFamily="49" charset="-122"/>
                <a:cs typeface="楷体" panose="02010609060101010101" pitchFamily="49" charset="-122"/>
              </a:rPr>
              <a:t>组，每组</a:t>
            </a:r>
            <a:r>
              <a:rPr lang="en-US" altLang="zh-CN" sz="2400" b="1" kern="100">
                <a:latin typeface="楷体" panose="02010609060101010101" pitchFamily="49" charset="-122"/>
                <a:ea typeface="楷体" panose="02010609060101010101" pitchFamily="49" charset="-122"/>
                <a:cs typeface="楷体" panose="02010609060101010101" pitchFamily="49" charset="-122"/>
              </a:rPr>
              <a:t>3</a:t>
            </a:r>
            <a:r>
              <a:rPr lang="zh-CN" altLang="zh-CN" sz="2400" b="1" kern="100">
                <a:latin typeface="楷体" panose="02010609060101010101" pitchFamily="49" charset="-122"/>
                <a:ea typeface="楷体" panose="02010609060101010101" pitchFamily="49" charset="-122"/>
                <a:cs typeface="楷体" panose="02010609060101010101" pitchFamily="49" charset="-122"/>
              </a:rPr>
              <a:t>枝</a:t>
            </a:r>
            <a:endParaRPr lang="zh-CN" altLang="zh-CN" sz="2400" b="1" kern="100">
              <a:latin typeface="楷体" panose="02010609060101010101" pitchFamily="49" charset="-122"/>
              <a:ea typeface="楷体" panose="02010609060101010101" pitchFamily="49" charset="-122"/>
              <a:cs typeface="楷体" panose="02010609060101010101" pitchFamily="49" charset="-122"/>
            </a:endParaRPr>
          </a:p>
          <a:p>
            <a:pPr algn="just">
              <a:lnSpc>
                <a:spcPct val="150000"/>
              </a:lnSpc>
              <a:spcAft>
                <a:spcPct val="0"/>
              </a:spcAft>
            </a:pPr>
            <a:r>
              <a:rPr lang="en-US" altLang="zh-CN" sz="2400" kern="100" smtClean="0">
                <a:latin typeface="宋体" panose="02010600030101010101" pitchFamily="2" charset="-122"/>
                <a:ea typeface="宋体" panose="02010600030101010101" pitchFamily="2" charset="-122"/>
                <a:cs typeface="Times New Roman" panose="02020603050405020304" pitchFamily="18" charset="0"/>
              </a:rPr>
              <a:t>   </a:t>
            </a:r>
            <a:r>
              <a:rPr lang="zh-CN" altLang="zh-CN" sz="2400" kern="100" smtClean="0">
                <a:latin typeface="宋体" panose="02010600030101010101" pitchFamily="2" charset="-122"/>
                <a:ea typeface="宋体" panose="02010600030101010101" pitchFamily="2" charset="-122"/>
                <a:cs typeface="Times New Roman" panose="02020603050405020304" pitchFamily="18" charset="0"/>
              </a:rPr>
              <a:t>↓</a:t>
            </a:r>
            <a:endParaRPr lang="zh-CN" altLang="zh-CN" sz="240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zh-CN" altLang="zh-CN" sz="2400" kern="100">
                <a:latin typeface="Times New Roman" panose="02020603050405020304" pitchFamily="18" charset="0"/>
                <a:ea typeface="方正中等线简体" panose="03000509000000000000" pitchFamily="65" charset="-122"/>
                <a:cs typeface="Times New Roman" panose="02020603050405020304" pitchFamily="18" charset="0"/>
              </a:rPr>
              <a:t>配制梯度溶液：</a:t>
            </a:r>
            <a:r>
              <a:rPr lang="zh-CN" altLang="zh-CN" sz="2400" b="1" kern="100">
                <a:latin typeface="楷体" panose="02010609060101010101" pitchFamily="49" charset="-122"/>
                <a:ea typeface="楷体" panose="02010609060101010101" pitchFamily="49" charset="-122"/>
                <a:cs typeface="楷体" panose="02010609060101010101" pitchFamily="49" charset="-122"/>
              </a:rPr>
              <a:t>取生长素类调节剂按照不同的比例稀释成</a:t>
            </a:r>
            <a:r>
              <a:rPr lang="en-US" altLang="zh-CN" sz="2400" b="1" kern="100">
                <a:latin typeface="楷体" panose="02010609060101010101" pitchFamily="49" charset="-122"/>
                <a:ea typeface="楷体" panose="02010609060101010101" pitchFamily="49" charset="-122"/>
                <a:cs typeface="楷体" panose="02010609060101010101" pitchFamily="49" charset="-122"/>
              </a:rPr>
              <a:t>9</a:t>
            </a:r>
            <a:r>
              <a:rPr lang="zh-CN" altLang="zh-CN" sz="2400" b="1" kern="100">
                <a:latin typeface="楷体" panose="02010609060101010101" pitchFamily="49" charset="-122"/>
                <a:ea typeface="楷体" panose="02010609060101010101" pitchFamily="49" charset="-122"/>
                <a:cs typeface="楷体" panose="02010609060101010101" pitchFamily="49" charset="-122"/>
              </a:rPr>
              <a:t>份，第</a:t>
            </a:r>
            <a:r>
              <a:rPr lang="en-US" altLang="zh-CN" sz="2400" b="1" kern="100">
                <a:latin typeface="楷体" panose="02010609060101010101" pitchFamily="49" charset="-122"/>
                <a:ea typeface="楷体" panose="02010609060101010101" pitchFamily="49" charset="-122"/>
                <a:cs typeface="楷体" panose="02010609060101010101" pitchFamily="49" charset="-122"/>
              </a:rPr>
              <a:t>10</a:t>
            </a:r>
            <a:r>
              <a:rPr lang="zh-CN" altLang="zh-CN" sz="2400" b="1" kern="100">
                <a:latin typeface="楷体" panose="02010609060101010101" pitchFamily="49" charset="-122"/>
                <a:ea typeface="楷体" panose="02010609060101010101" pitchFamily="49" charset="-122"/>
                <a:cs typeface="楷体" panose="02010609060101010101" pitchFamily="49" charset="-122"/>
              </a:rPr>
              <a:t>份</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rPr>
              <a:t>用</a:t>
            </a:r>
            <a:endParaRPr lang="en-US" altLang="zh-CN" sz="2400" b="1" kern="100" smtClean="0">
              <a:latin typeface="楷体" panose="02010609060101010101" pitchFamily="49" charset="-122"/>
              <a:ea typeface="楷体" panose="02010609060101010101" pitchFamily="49" charset="-122"/>
              <a:cs typeface="楷体" panose="02010609060101010101" pitchFamily="49" charset="-122"/>
            </a:endParaRPr>
          </a:p>
          <a:p>
            <a:pPr algn="just">
              <a:lnSpc>
                <a:spcPct val="150000"/>
              </a:lnSpc>
              <a:spcAft>
                <a:spcPct val="0"/>
              </a:spcAft>
            </a:pPr>
            <a:r>
              <a:rPr lang="en-US" altLang="zh-CN" sz="2400" b="1" kern="100">
                <a:latin typeface="楷体" panose="02010609060101010101" pitchFamily="49" charset="-122"/>
                <a:ea typeface="楷体" panose="02010609060101010101" pitchFamily="49" charset="-122"/>
                <a:cs typeface="楷体" panose="02010609060101010101" pitchFamily="49" charset="-122"/>
              </a:rPr>
              <a:t> </a:t>
            </a:r>
            <a:r>
              <a:rPr lang="en-US" altLang="zh-CN" sz="2400" b="1"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rPr>
              <a:t>蒸馏水</a:t>
            </a:r>
            <a:r>
              <a:rPr lang="zh-CN" altLang="zh-CN" sz="2400" b="1" kern="100">
                <a:latin typeface="楷体" panose="02010609060101010101" pitchFamily="49" charset="-122"/>
                <a:ea typeface="楷体" panose="02010609060101010101" pitchFamily="49" charset="-122"/>
                <a:cs typeface="楷体" panose="02010609060101010101" pitchFamily="49" charset="-122"/>
              </a:rPr>
              <a:t>作为空白对照</a:t>
            </a:r>
            <a:endParaRPr lang="zh-CN" altLang="zh-CN" sz="240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pPr>
            <a:r>
              <a:rPr lang="en-US" altLang="zh-CN" sz="2400" kern="10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   </a:t>
            </a:r>
            <a:r>
              <a:rPr lang="zh-CN" altLang="zh-CN" sz="2400" kern="10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400" kern="10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482"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r="61759"/>
          <a:stretch>
            <a:fillRect/>
          </a:stretch>
        </p:blipFill>
        <p:spPr bwMode="auto">
          <a:xfrm>
            <a:off x="421738" y="3192824"/>
            <a:ext cx="2627194" cy="366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00691" y="5712816"/>
            <a:ext cx="716280" cy="521970"/>
          </a:xfrm>
          <a:prstGeom prst="rect">
            <a:avLst/>
          </a:prstGeom>
        </p:spPr>
        <p:txBody>
          <a:bodyPr wrap="none">
            <a:spAutoFit/>
          </a:bodyPr>
          <a:lstStyle/>
          <a:p>
            <a:r>
              <a:rPr lang="en-US" altLang="zh-CN" sz="2800" kern="100">
                <a:solidFill>
                  <a:prstClr val="black"/>
                </a:solidFill>
                <a:latin typeface="宋体" panose="02010600030101010101" pitchFamily="2" charset="-122"/>
                <a:ea typeface="宋体" panose="02010600030101010101" pitchFamily="2" charset="-122"/>
                <a:cs typeface="Times New Roman" panose="02020603050405020304" pitchFamily="18" charset="0"/>
              </a:rPr>
              <a:t> </a:t>
            </a:r>
            <a:r>
              <a:rPr lang="zh-CN" altLang="zh-CN" sz="2800" kern="100">
                <a:solidFill>
                  <a:prstClr val="black"/>
                </a:solidFill>
                <a:latin typeface="宋体" panose="02010600030101010101" pitchFamily="2" charset="-122"/>
                <a:ea typeface="宋体" panose="02010600030101010101" pitchFamily="2" charset="-122"/>
                <a:cs typeface="Times New Roman" panose="02020603050405020304" pitchFamily="18" charset="0"/>
              </a:rPr>
              <a:t>↓</a:t>
            </a:r>
            <a:endParaRPr lang="zh-CN" altLang="en-US"/>
          </a:p>
        </p:txBody>
      </p:sp>
      <p:sp>
        <p:nvSpPr>
          <p:cNvPr id="2" name="文本框 1"/>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4" name="文本框 3"/>
          <p:cNvSpPr txBox="1"/>
          <p:nvPr/>
        </p:nvSpPr>
        <p:spPr>
          <a:xfrm>
            <a:off x="3088244" y="3356623"/>
            <a:ext cx="8728364" cy="1753235"/>
          </a:xfrm>
          <a:prstGeom prst="rect">
            <a:avLst/>
          </a:prstGeom>
          <a:noFill/>
        </p:spPr>
        <p:txBody>
          <a:bodyPr wrap="square" rtlCol="0" anchor="t">
            <a:spAutoFit/>
          </a:bodyPr>
          <a:lstStyle/>
          <a:p>
            <a:pPr algn="just">
              <a:lnSpc>
                <a:spcPct val="150000"/>
              </a:lnSpc>
              <a:spcAft>
                <a:spcPct val="0"/>
              </a:spcAft>
              <a:buClrTx/>
              <a:buSzTx/>
              <a:buFontTx/>
            </a:pPr>
            <a:r>
              <a:rPr lang="zh-CN" altLang="zh-CN" sz="2400" b="1" kern="100">
                <a:latin typeface="楷体" panose="02010609060101010101" pitchFamily="49" charset="-122"/>
                <a:ea typeface="楷体" panose="02010609060101010101" pitchFamily="49" charset="-122"/>
                <a:cs typeface="楷体" panose="02010609060101010101" pitchFamily="49" charset="-122"/>
              </a:rPr>
              <a:t>把插条的基部浸泡在配制好的溶液中，深约3cm，处理几小时至一天。（要求溶液的浓度较小，并且最好是在遮阴和空气湿度较高的地方进行处理）</a:t>
            </a:r>
            <a:endParaRPr lang="zh-CN" altLang="zh-CN" sz="2400" b="1" kern="100">
              <a:latin typeface="楷体" panose="02010609060101010101" pitchFamily="49" charset="-122"/>
              <a:ea typeface="楷体" panose="02010609060101010101" pitchFamily="49" charset="-122"/>
              <a:cs typeface="楷体" panose="02010609060101010101" pitchFamily="49" charset="-122"/>
            </a:endParaRPr>
          </a:p>
        </p:txBody>
      </p:sp>
      <p:sp>
        <p:nvSpPr>
          <p:cNvPr id="5" name="文本框 4"/>
          <p:cNvSpPr txBox="1"/>
          <p:nvPr/>
        </p:nvSpPr>
        <p:spPr>
          <a:xfrm>
            <a:off x="3088244" y="5517128"/>
            <a:ext cx="8813438" cy="1198880"/>
          </a:xfrm>
          <a:prstGeom prst="rect">
            <a:avLst/>
          </a:prstGeom>
          <a:noFill/>
        </p:spPr>
        <p:txBody>
          <a:bodyPr wrap="square" rtlCol="0" anchor="t">
            <a:spAutoFit/>
          </a:bodyPr>
          <a:lstStyle/>
          <a:p>
            <a:pPr algn="just">
              <a:lnSpc>
                <a:spcPct val="150000"/>
              </a:lnSpc>
              <a:spcAft>
                <a:spcPct val="0"/>
              </a:spcAft>
              <a:buClrTx/>
              <a:buSzTx/>
              <a:buFontTx/>
            </a:pPr>
            <a:r>
              <a:rPr lang="zh-CN" altLang="zh-CN" sz="2400" b="1" kern="100">
                <a:latin typeface="楷体" panose="02010609060101010101" pitchFamily="49" charset="-122"/>
                <a:ea typeface="楷体" panose="02010609060101010101" pitchFamily="49" charset="-122"/>
                <a:cs typeface="楷体" panose="02010609060101010101" pitchFamily="49" charset="-122"/>
              </a:rPr>
              <a:t>把插条基部在浓度较高的药液中蘸一下（约5s），深约1.5 cm 即可</a:t>
            </a:r>
            <a:endParaRPr lang="zh-CN" altLang="zh-CN" sz="2400" b="1" kern="100">
              <a:latin typeface="楷体" panose="02010609060101010101" pitchFamily="49" charset="-122"/>
              <a:ea typeface="楷体" panose="02010609060101010101" pitchFamily="49" charset="-122"/>
              <a:cs typeface="楷体" panose="02010609060101010101" pitchFamily="49" charset="-122"/>
            </a:endParaRPr>
          </a:p>
        </p:txBody>
      </p:sp>
      <p:sp>
        <p:nvSpPr>
          <p:cNvPr id="24" name="矩形 23"/>
          <p:cNvSpPr/>
          <p:nvPr/>
        </p:nvSpPr>
        <p:spPr>
          <a:xfrm>
            <a:off x="146199" y="549173"/>
            <a:ext cx="2902682" cy="521970"/>
          </a:xfrm>
          <a:prstGeom prst="rect">
            <a:avLst/>
          </a:prstGeom>
        </p:spPr>
        <p:txBody>
          <a:bodyPr wrap="square">
            <a:spAutoFit/>
          </a:bodyPr>
          <a:lstStyle/>
          <a:p>
            <a:pPr algn="just" fontAlgn="auto">
              <a:lnSpc>
                <a:spcPct val="100000"/>
              </a:lnSpc>
              <a:spcAft>
                <a:spcPct val="0"/>
              </a:spcAf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实验过程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215" y="834821"/>
            <a:ext cx="11409887" cy="5262245"/>
          </a:xfrm>
          <a:prstGeom prst="rect">
            <a:avLst/>
          </a:prstGeom>
        </p:spPr>
        <p:txBody>
          <a:bodyPr wrap="square">
            <a:spAutoFit/>
          </a:bodyPr>
          <a:lstStyle/>
          <a:p>
            <a:pPr algn="just" fontAlgn="auto">
              <a:lnSpc>
                <a:spcPct val="100000"/>
              </a:lnSpc>
              <a:spcAft>
                <a:spcPct val="0"/>
              </a:spcAft>
            </a:pPr>
            <a:r>
              <a:rPr lang="en-US" altLang="zh-CN" sz="2800" kern="100" smtClean="0">
                <a:latin typeface="宋体" panose="02010600030101010101" pitchFamily="2" charset="-122"/>
                <a:ea typeface="宋体" panose="02010600030101010101" pitchFamily="2" charset="-122"/>
                <a:cs typeface="Times New Roman" panose="02020603050405020304" pitchFamily="18" charset="0"/>
                <a:sym typeface="+mn-ea"/>
              </a:rPr>
              <a:t>   </a:t>
            </a:r>
            <a:r>
              <a:rPr lang="zh-CN" altLang="zh-CN" sz="2800" kern="100" smtClean="0">
                <a:latin typeface="宋体" panose="02010600030101010101" pitchFamily="2" charset="-122"/>
                <a:ea typeface="宋体" panose="02010600030101010101" pitchFamily="2" charset="-122"/>
                <a:cs typeface="Times New Roman" panose="02020603050405020304" pitchFamily="18" charset="0"/>
                <a:sym typeface="+mn-ea"/>
              </a:rPr>
              <a:t>↓</a:t>
            </a:r>
            <a:endParaRPr lang="zh-CN" altLang="zh-CN" sz="2800" kern="100" smtClean="0">
              <a:latin typeface="宋体" panose="02010600030101010101" pitchFamily="2" charset="-122"/>
              <a:ea typeface="宋体" panose="02010600030101010101" pitchFamily="2" charset="-122"/>
              <a:cs typeface="Times New Roman" panose="02020603050405020304" pitchFamily="18" charset="0"/>
              <a:sym typeface="+mn-ea"/>
            </a:endParaRPr>
          </a:p>
          <a:p>
            <a:pPr algn="just" fontAlgn="auto">
              <a:lnSpc>
                <a:spcPct val="100000"/>
              </a:lnSpc>
              <a:spcAft>
                <a:spcPct val="0"/>
              </a:spcAft>
            </a:pP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实验培养：</a:t>
            </a:r>
            <a:r>
              <a:rPr lang="zh-CN" altLang="zh-CN" sz="2800" b="1" kern="100">
                <a:latin typeface="楷体" panose="02010609060101010101" pitchFamily="49" charset="-122"/>
                <a:ea typeface="楷体" panose="02010609060101010101" pitchFamily="49" charset="-122"/>
                <a:cs typeface="楷体" panose="02010609060101010101" pitchFamily="49" charset="-122"/>
              </a:rPr>
              <a:t>把每组处理过的枝条下端依浓度梯度从小到大分别放入盛</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清</a:t>
            </a:r>
            <a:endParaRPr lang="en-US" altLang="zh-CN" sz="2800" b="1" kern="100" smtClean="0">
              <a:latin typeface="楷体" panose="02010609060101010101" pitchFamily="49" charset="-122"/>
              <a:ea typeface="楷体" panose="02010609060101010101" pitchFamily="49" charset="-122"/>
              <a:cs typeface="楷体" panose="02010609060101010101" pitchFamily="49" charset="-122"/>
            </a:endParaRPr>
          </a:p>
          <a:p>
            <a:pPr algn="just" fontAlgn="auto">
              <a:lnSpc>
                <a:spcPct val="100000"/>
              </a:lnSpc>
              <a:spcAft>
                <a:spcPct val="0"/>
              </a:spcAft>
            </a:pPr>
            <a:r>
              <a:rPr lang="en-US" altLang="zh-CN" sz="2800" b="1" kern="100">
                <a:latin typeface="楷体" panose="02010609060101010101" pitchFamily="49" charset="-122"/>
                <a:ea typeface="楷体" panose="02010609060101010101" pitchFamily="49" charset="-122"/>
                <a:cs typeface="楷体" panose="02010609060101010101" pitchFamily="49" charset="-122"/>
              </a:rPr>
              <a:t> </a:t>
            </a:r>
            <a:r>
              <a:rPr lang="en-US" altLang="zh-CN" sz="2800" b="1"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水</a:t>
            </a:r>
            <a:r>
              <a:rPr lang="zh-CN" altLang="zh-CN" sz="2800" b="1" kern="100">
                <a:latin typeface="楷体" panose="02010609060101010101" pitchFamily="49" charset="-122"/>
                <a:ea typeface="楷体" panose="02010609060101010101" pitchFamily="49" charset="-122"/>
                <a:cs typeface="楷体" panose="02010609060101010101" pitchFamily="49" charset="-122"/>
              </a:rPr>
              <a:t>的托盘中浸泡，放在适宜温度下培养，每天观察一次，</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记</a:t>
            </a:r>
            <a:endParaRPr lang="en-US" altLang="zh-CN" sz="2800" b="1" kern="100" smtClean="0">
              <a:latin typeface="楷体" panose="02010609060101010101" pitchFamily="49" charset="-122"/>
              <a:ea typeface="楷体" panose="02010609060101010101" pitchFamily="49" charset="-122"/>
              <a:cs typeface="楷体" panose="02010609060101010101" pitchFamily="49" charset="-122"/>
            </a:endParaRPr>
          </a:p>
          <a:p>
            <a:pPr algn="just" fontAlgn="auto">
              <a:lnSpc>
                <a:spcPct val="100000"/>
              </a:lnSpc>
              <a:spcAft>
                <a:spcPct val="0"/>
              </a:spcAft>
            </a:pPr>
            <a:r>
              <a:rPr lang="zh-CN" altLang="en-US" sz="2800" b="1" kern="100">
                <a:latin typeface="楷体" panose="02010609060101010101" pitchFamily="49" charset="-122"/>
                <a:ea typeface="楷体" panose="02010609060101010101" pitchFamily="49" charset="-122"/>
                <a:cs typeface="楷体" panose="02010609060101010101" pitchFamily="49" charset="-122"/>
              </a:rPr>
              <a:t>　</a:t>
            </a:r>
            <a:r>
              <a:rPr lang="zh-CN" altLang="en-US" sz="2800" b="1"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录</a:t>
            </a:r>
            <a:r>
              <a:rPr lang="zh-CN" altLang="zh-CN" sz="2800" b="1" kern="100">
                <a:latin typeface="楷体" panose="02010609060101010101" pitchFamily="49" charset="-122"/>
                <a:ea typeface="楷体" panose="02010609060101010101" pitchFamily="49" charset="-122"/>
                <a:cs typeface="楷体" panose="02010609060101010101" pitchFamily="49" charset="-122"/>
              </a:rPr>
              <a:t>生根情况</a:t>
            </a:r>
            <a:endParaRPr lang="zh-CN" altLang="zh-CN" sz="1050" b="1" kern="100">
              <a:latin typeface="楷体" panose="02010609060101010101" pitchFamily="49" charset="-122"/>
              <a:ea typeface="楷体" panose="02010609060101010101" pitchFamily="49" charset="-122"/>
              <a:cs typeface="楷体" panose="02010609060101010101" pitchFamily="49" charset="-122"/>
            </a:endParaRPr>
          </a:p>
          <a:p>
            <a:pPr algn="just" fontAlgn="auto">
              <a:lnSpc>
                <a:spcPct val="100000"/>
              </a:lnSpc>
              <a:spcAft>
                <a:spcPct val="0"/>
              </a:spcAft>
            </a:pPr>
            <a:r>
              <a:rPr lang="zh-CN" altLang="en-US" sz="2800" kern="100" smtClean="0">
                <a:latin typeface="宋体" panose="02010600030101010101" pitchFamily="2" charset="-122"/>
                <a:ea typeface="宋体" panose="02010600030101010101" pitchFamily="2" charset="-122"/>
                <a:cs typeface="Times New Roman" panose="02020603050405020304" pitchFamily="18" charset="0"/>
              </a:rPr>
              <a:t>   </a:t>
            </a:r>
            <a:r>
              <a:rPr lang="zh-CN" altLang="zh-CN" sz="2800" kern="100" smtClean="0">
                <a:latin typeface="宋体" panose="02010600030101010101" pitchFamily="2" charset="-122"/>
                <a:ea typeface="宋体" panose="02010600030101010101" pitchFamily="2" charset="-122"/>
                <a:cs typeface="Times New Roman" panose="02020603050405020304" pitchFamily="18" charset="0"/>
              </a:rPr>
              <a:t>↓</a:t>
            </a:r>
            <a:endParaRPr lang="zh-CN" altLang="zh-CN" sz="1050" kern="100">
              <a:latin typeface="宋体" panose="02010600030101010101" pitchFamily="2" charset="-122"/>
              <a:ea typeface="宋体" panose="02010600030101010101" pitchFamily="2" charset="-122"/>
              <a:cs typeface="Courier New" panose="02070309020205020404" pitchFamily="49" charset="0"/>
            </a:endParaRPr>
          </a:p>
          <a:p>
            <a:pPr algn="just" fontAlgn="auto">
              <a:lnSpc>
                <a:spcPct val="100000"/>
              </a:lnSpc>
              <a:spcAft>
                <a:spcPct val="0"/>
              </a:spcAft>
            </a:pP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记录结果：</a:t>
            </a:r>
            <a:r>
              <a:rPr lang="zh-CN" altLang="zh-CN" sz="2800" b="1" kern="100">
                <a:latin typeface="楷体" panose="02010609060101010101" pitchFamily="49" charset="-122"/>
                <a:ea typeface="楷体" panose="02010609060101010101" pitchFamily="49" charset="-122"/>
                <a:cs typeface="Times New Roman" panose="02020603050405020304" pitchFamily="18" charset="0"/>
              </a:rPr>
              <a:t>一段时间后观察插条的生根情况（</a:t>
            </a: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数目和长度</a:t>
            </a:r>
            <a:r>
              <a:rPr lang="zh-CN" altLang="zh-CN" sz="2800" b="1" kern="100">
                <a:latin typeface="楷体" panose="02010609060101010101" pitchFamily="49" charset="-122"/>
                <a:ea typeface="楷体" panose="02010609060101010101" pitchFamily="49" charset="-122"/>
                <a:cs typeface="楷体" panose="02010609060101010101" pitchFamily="49" charset="-122"/>
              </a:rPr>
              <a:t>），并记录所</a:t>
            </a:r>
            <a:endParaRPr lang="zh-CN" altLang="zh-CN" sz="2800" b="1" kern="100">
              <a:latin typeface="楷体" panose="02010609060101010101" pitchFamily="49" charset="-122"/>
              <a:ea typeface="楷体" panose="02010609060101010101" pitchFamily="49" charset="-122"/>
              <a:cs typeface="楷体" panose="02010609060101010101" pitchFamily="49" charset="-122"/>
            </a:endParaRPr>
          </a:p>
          <a:p>
            <a:pPr algn="just" fontAlgn="auto">
              <a:lnSpc>
                <a:spcPct val="100000"/>
              </a:lnSpc>
              <a:spcAft>
                <a:spcPct val="0"/>
              </a:spcAft>
            </a:pPr>
            <a:r>
              <a:rPr lang="zh-CN" altLang="zh-CN" sz="2800" b="1" kern="100">
                <a:latin typeface="楷体" panose="02010609060101010101" pitchFamily="49" charset="-122"/>
                <a:ea typeface="楷体" panose="02010609060101010101" pitchFamily="49" charset="-122"/>
                <a:cs typeface="楷体" panose="02010609060101010101" pitchFamily="49" charset="-122"/>
              </a:rPr>
              <a:t> </a:t>
            </a:r>
            <a:r>
              <a:rPr lang="en-US" altLang="zh-CN" sz="2800" b="1" kern="100">
                <a:latin typeface="楷体" panose="02010609060101010101" pitchFamily="49" charset="-122"/>
                <a:ea typeface="楷体" panose="02010609060101010101" pitchFamily="49" charset="-122"/>
                <a:cs typeface="楷体" panose="02010609060101010101" pitchFamily="49" charset="-122"/>
              </a:rPr>
              <a:t>         </a:t>
            </a:r>
            <a:r>
              <a:rPr lang="zh-CN" altLang="zh-CN" sz="2800" b="1" kern="100">
                <a:latin typeface="楷体" panose="02010609060101010101" pitchFamily="49" charset="-122"/>
                <a:ea typeface="楷体" panose="02010609060101010101" pitchFamily="49" charset="-122"/>
                <a:cs typeface="楷体" panose="02010609060101010101" pitchFamily="49" charset="-122"/>
              </a:rPr>
              <a:t>得到的数据</a:t>
            </a:r>
            <a:endParaRPr lang="zh-CN" altLang="zh-CN" sz="1050" b="1" kern="100">
              <a:latin typeface="楷体" panose="02010609060101010101" pitchFamily="49" charset="-122"/>
              <a:ea typeface="楷体" panose="02010609060101010101" pitchFamily="49" charset="-122"/>
              <a:cs typeface="楷体" panose="02010609060101010101" pitchFamily="49" charset="-122"/>
            </a:endParaRPr>
          </a:p>
          <a:p>
            <a:pPr algn="just" fontAlgn="auto">
              <a:lnSpc>
                <a:spcPct val="100000"/>
              </a:lnSpc>
              <a:spcAft>
                <a:spcPct val="0"/>
              </a:spcAft>
            </a:pPr>
            <a:r>
              <a:rPr lang="en-US" altLang="zh-CN" sz="2800" kern="100" smtClean="0">
                <a:latin typeface="宋体" panose="02010600030101010101" pitchFamily="2" charset="-122"/>
                <a:ea typeface="宋体" panose="02010600030101010101" pitchFamily="2" charset="-122"/>
                <a:cs typeface="Times New Roman" panose="02020603050405020304" pitchFamily="18" charset="0"/>
              </a:rPr>
              <a:t>   </a:t>
            </a:r>
            <a:r>
              <a:rPr lang="zh-CN" altLang="zh-CN" sz="2800" kern="10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800" kern="100" smtClean="0">
              <a:latin typeface="宋体" panose="02010600030101010101" pitchFamily="2" charset="-122"/>
              <a:ea typeface="宋体" panose="02010600030101010101" pitchFamily="2" charset="-122"/>
              <a:cs typeface="Times New Roman" panose="02020603050405020304" pitchFamily="18" charset="0"/>
            </a:endParaRPr>
          </a:p>
          <a:p>
            <a:pPr algn="just" fontAlgn="auto">
              <a:lnSpc>
                <a:spcPct val="100000"/>
              </a:lnSpc>
              <a:spcAft>
                <a:spcPct val="0"/>
              </a:spcAft>
            </a:pP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分析结果：</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由</a:t>
            </a:r>
            <a:r>
              <a:rPr lang="zh-CN" altLang="en-US" sz="2800" b="1" kern="100" smtClean="0">
                <a:latin typeface="楷体" panose="02010609060101010101" pitchFamily="49" charset="-122"/>
                <a:ea typeface="楷体" panose="02010609060101010101" pitchFamily="49" charset="-122"/>
                <a:cs typeface="楷体" panose="02010609060101010101" pitchFamily="49" charset="-122"/>
              </a:rPr>
              <a:t>右</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图</a:t>
            </a:r>
            <a:r>
              <a:rPr lang="zh-CN" altLang="zh-CN" sz="2800" b="1" kern="100">
                <a:latin typeface="楷体" panose="02010609060101010101" pitchFamily="49" charset="-122"/>
                <a:ea typeface="楷体" panose="02010609060101010101" pitchFamily="49" charset="-122"/>
                <a:cs typeface="楷体" panose="02010609060101010101" pitchFamily="49" charset="-122"/>
              </a:rPr>
              <a:t>曲线可知，促进扦插枝条生根</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的</a:t>
            </a:r>
            <a:endParaRPr lang="en-US" altLang="zh-CN" sz="2800" b="1" kern="100" smtClean="0">
              <a:latin typeface="楷体" panose="02010609060101010101" pitchFamily="49" charset="-122"/>
              <a:ea typeface="楷体" panose="02010609060101010101" pitchFamily="49" charset="-122"/>
              <a:cs typeface="楷体" panose="02010609060101010101" pitchFamily="49" charset="-122"/>
            </a:endParaRPr>
          </a:p>
          <a:p>
            <a:pPr algn="just" fontAlgn="auto">
              <a:lnSpc>
                <a:spcPct val="100000"/>
              </a:lnSpc>
              <a:spcAft>
                <a:spcPct val="0"/>
              </a:spcAft>
            </a:pPr>
            <a:r>
              <a:rPr lang="zh-CN" altLang="en-US" sz="2800" b="1" kern="100">
                <a:latin typeface="楷体" panose="02010609060101010101" pitchFamily="49" charset="-122"/>
                <a:ea typeface="楷体" panose="02010609060101010101" pitchFamily="49" charset="-122"/>
                <a:cs typeface="楷体" panose="02010609060101010101" pitchFamily="49" charset="-122"/>
              </a:rPr>
              <a:t>　</a:t>
            </a:r>
            <a:r>
              <a:rPr lang="zh-CN" altLang="en-US" sz="2800" b="1"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最</a:t>
            </a:r>
            <a:r>
              <a:rPr lang="zh-CN" altLang="zh-CN" sz="2800" b="1" kern="100">
                <a:latin typeface="楷体" panose="02010609060101010101" pitchFamily="49" charset="-122"/>
                <a:ea typeface="楷体" panose="02010609060101010101" pitchFamily="49" charset="-122"/>
                <a:cs typeface="楷体" panose="02010609060101010101" pitchFamily="49" charset="-122"/>
              </a:rPr>
              <a:t>适浓度是</a:t>
            </a:r>
            <a:r>
              <a:rPr lang="en-US" altLang="zh-CN" sz="2800" b="1" kern="100">
                <a:latin typeface="楷体" panose="02010609060101010101" pitchFamily="49" charset="-122"/>
                <a:ea typeface="楷体" panose="02010609060101010101" pitchFamily="49" charset="-122"/>
                <a:cs typeface="楷体" panose="02010609060101010101" pitchFamily="49" charset="-122"/>
              </a:rPr>
              <a:t>A</a:t>
            </a:r>
            <a:r>
              <a:rPr lang="zh-CN" altLang="zh-CN" sz="2800" b="1" kern="100">
                <a:latin typeface="楷体" panose="02010609060101010101" pitchFamily="49" charset="-122"/>
                <a:ea typeface="楷体" panose="02010609060101010101" pitchFamily="49" charset="-122"/>
                <a:cs typeface="楷体" panose="02010609060101010101" pitchFamily="49" charset="-122"/>
              </a:rPr>
              <a:t>点对应的生长素类</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调节剂</a:t>
            </a:r>
            <a:endParaRPr lang="en-US" altLang="zh-CN" sz="2800" b="1" kern="100" smtClean="0">
              <a:latin typeface="楷体" panose="02010609060101010101" pitchFamily="49" charset="-122"/>
              <a:ea typeface="楷体" panose="02010609060101010101" pitchFamily="49" charset="-122"/>
              <a:cs typeface="楷体" panose="02010609060101010101" pitchFamily="49" charset="-122"/>
            </a:endParaRPr>
          </a:p>
          <a:p>
            <a:pPr algn="just" fontAlgn="auto">
              <a:lnSpc>
                <a:spcPct val="100000"/>
              </a:lnSpc>
              <a:spcAft>
                <a:spcPct val="0"/>
              </a:spcAft>
            </a:pPr>
            <a:r>
              <a:rPr lang="zh-CN" altLang="en-US" sz="2800" b="1" kern="100">
                <a:latin typeface="楷体" panose="02010609060101010101" pitchFamily="49" charset="-122"/>
                <a:ea typeface="楷体" panose="02010609060101010101" pitchFamily="49" charset="-122"/>
                <a:cs typeface="楷体" panose="02010609060101010101" pitchFamily="49" charset="-122"/>
              </a:rPr>
              <a:t>　</a:t>
            </a:r>
            <a:r>
              <a:rPr lang="zh-CN" altLang="en-US" sz="2800" b="1"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浓度</a:t>
            </a:r>
            <a:r>
              <a:rPr lang="zh-CN" altLang="zh-CN" sz="2800" b="1" kern="100">
                <a:latin typeface="楷体" panose="02010609060101010101" pitchFamily="49" charset="-122"/>
                <a:ea typeface="楷体" panose="02010609060101010101" pitchFamily="49" charset="-122"/>
                <a:cs typeface="楷体" panose="02010609060101010101" pitchFamily="49" charset="-122"/>
              </a:rPr>
              <a:t>，在</a:t>
            </a:r>
            <a:r>
              <a:rPr lang="en-US" altLang="zh-CN" sz="2800" b="1" kern="100">
                <a:latin typeface="楷体" panose="02010609060101010101" pitchFamily="49" charset="-122"/>
                <a:ea typeface="楷体" panose="02010609060101010101" pitchFamily="49" charset="-122"/>
                <a:cs typeface="楷体" panose="02010609060101010101" pitchFamily="49" charset="-122"/>
              </a:rPr>
              <a:t>A</a:t>
            </a:r>
            <a:r>
              <a:rPr lang="zh-CN" altLang="zh-CN" sz="2800" b="1" kern="100">
                <a:latin typeface="楷体" panose="02010609060101010101" pitchFamily="49" charset="-122"/>
                <a:ea typeface="楷体" panose="02010609060101010101" pitchFamily="49" charset="-122"/>
                <a:cs typeface="楷体" panose="02010609060101010101" pitchFamily="49" charset="-122"/>
              </a:rPr>
              <a:t>点两侧，存在促进生根</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效果</a:t>
            </a:r>
            <a:endParaRPr lang="en-US" altLang="zh-CN" sz="2800" b="1" kern="100" smtClean="0">
              <a:latin typeface="楷体" panose="02010609060101010101" pitchFamily="49" charset="-122"/>
              <a:ea typeface="楷体" panose="02010609060101010101" pitchFamily="49" charset="-122"/>
              <a:cs typeface="楷体" panose="02010609060101010101" pitchFamily="49" charset="-122"/>
            </a:endParaRPr>
          </a:p>
          <a:p>
            <a:pPr algn="just" fontAlgn="auto">
              <a:lnSpc>
                <a:spcPct val="100000"/>
              </a:lnSpc>
              <a:spcAft>
                <a:spcPct val="0"/>
              </a:spcAft>
            </a:pPr>
            <a:r>
              <a:rPr lang="zh-CN" altLang="en-US" sz="2800" b="1" kern="100">
                <a:latin typeface="楷体" panose="02010609060101010101" pitchFamily="49" charset="-122"/>
                <a:ea typeface="楷体" panose="02010609060101010101" pitchFamily="49" charset="-122"/>
                <a:cs typeface="楷体" panose="02010609060101010101" pitchFamily="49" charset="-122"/>
              </a:rPr>
              <a:t>　</a:t>
            </a:r>
            <a:r>
              <a:rPr lang="zh-CN" altLang="en-US" sz="2800" b="1"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相同</a:t>
            </a:r>
            <a:r>
              <a:rPr lang="zh-CN" altLang="zh-CN" sz="2800" b="1" kern="100">
                <a:latin typeface="楷体" panose="02010609060101010101" pitchFamily="49" charset="-122"/>
                <a:ea typeface="楷体" panose="02010609060101010101" pitchFamily="49" charset="-122"/>
                <a:cs typeface="楷体" panose="02010609060101010101" pitchFamily="49" charset="-122"/>
              </a:rPr>
              <a:t>的两个不同</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浓度</a:t>
            </a:r>
            <a:endParaRPr lang="zh-CN" altLang="zh-CN" sz="1050" b="1" kern="100">
              <a:latin typeface="楷体" panose="02010609060101010101" pitchFamily="49" charset="-122"/>
              <a:ea typeface="楷体" panose="02010609060101010101" pitchFamily="49" charset="-122"/>
              <a:cs typeface="楷体" panose="02010609060101010101" pitchFamily="49" charset="-122"/>
            </a:endParaRPr>
          </a:p>
        </p:txBody>
      </p:sp>
      <p:pic>
        <p:nvPicPr>
          <p:cNvPr id="21506"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615972" y="4160669"/>
            <a:ext cx="3166199" cy="20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96642" y="2708408"/>
            <a:ext cx="11047589" cy="521970"/>
          </a:xfrm>
          <a:prstGeom prst="rect">
            <a:avLst/>
          </a:prstGeom>
        </p:spPr>
        <p:txBody>
          <a:bodyPr wrap="square">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rPr>
              <a:t>➊</a:t>
            </a:r>
            <a:r>
              <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rPr>
              <a:t>在植物进行扦插时，为什么保留有芽和幼叶的枝条比较容易生根？</a:t>
            </a:r>
            <a:endParaRPr lang="zh-CN" altLang="zh-CN" sz="2800" b="1" kern="100">
              <a:solidFill>
                <a:prstClr val="black"/>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7" name="矩形 6"/>
          <p:cNvSpPr/>
          <p:nvPr/>
        </p:nvSpPr>
        <p:spPr>
          <a:xfrm>
            <a:off x="773463" y="3351544"/>
            <a:ext cx="11047589" cy="521970"/>
          </a:xfrm>
          <a:prstGeom prst="rect">
            <a:avLst/>
          </a:prstGeom>
        </p:spPr>
        <p:txBody>
          <a:bodyPr wrap="square">
            <a:spAutoFit/>
          </a:bodyPr>
          <a:lstStyle/>
          <a:p>
            <a:pPr algn="just" fontAlgn="auto">
              <a:lnSpc>
                <a:spcPct val="100000"/>
              </a:lnSpc>
            </a:pPr>
            <a:r>
              <a:rPr lang="zh-CN" altLang="zh-CN" sz="28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提示　</a:t>
            </a:r>
            <a:r>
              <a:rPr lang="zh-CN" altLang="zh-CN" sz="2800" b="1" kern="100" spc="-1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芽和叶在生长时能产生生长素，而生长素可促进扦插枝条生根。</a:t>
            </a:r>
            <a:endParaRPr lang="zh-CN" altLang="zh-CN" sz="2600" b="1" kern="100" spc="-100">
              <a:solidFill>
                <a:prstClr val="black"/>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1" name="矩形 10"/>
          <p:cNvSpPr/>
          <p:nvPr/>
        </p:nvSpPr>
        <p:spPr>
          <a:xfrm>
            <a:off x="773463" y="4133719"/>
            <a:ext cx="11047589" cy="953135"/>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Courier New" panose="02070309020205020404" pitchFamily="49" charset="0"/>
              </a:rPr>
              <a:t>➋</a:t>
            </a:r>
            <a:r>
              <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rPr>
              <a:t>在实验中，若两种浓度的生长素类调节剂促进插条生根效果基本相同，请分析原因。如何进一步确定最适浓度？</a:t>
            </a:r>
            <a:endParaRPr lang="zh-CN" altLang="zh-CN" sz="1050" b="1" kern="100">
              <a:effectLst/>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2" name="矩形 11"/>
          <p:cNvSpPr/>
          <p:nvPr/>
        </p:nvSpPr>
        <p:spPr>
          <a:xfrm>
            <a:off x="773463" y="5156515"/>
            <a:ext cx="11047589" cy="1383665"/>
          </a:xfrm>
          <a:prstGeom prst="rect">
            <a:avLst/>
          </a:prstGeom>
        </p:spPr>
        <p:txBody>
          <a:bodyPr wrap="square">
            <a:spAutoFit/>
          </a:bodyPr>
          <a:lstStyle/>
          <a:p>
            <a:pPr algn="just" fontAlgn="auto">
              <a:lnSpc>
                <a:spcPct val="10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提示　</a:t>
            </a:r>
            <a:r>
              <a:rPr lang="zh-CN" altLang="zh-CN" sz="2800" b="1" kern="1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由生长素作用曲线可知，存在作用效果相同的两种生长素浓度。最适浓度应在两种溶液浓度之间，即在两种浓度之间再等浓度梯度配制溶液进行实验。</a:t>
            </a:r>
            <a:endParaRPr lang="zh-CN" altLang="zh-CN" sz="1050" b="1" kern="100">
              <a:effectLst/>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33793" name="标题 1"/>
          <p:cNvSpPr>
            <a:spLocks noGrp="1"/>
          </p:cNvSpPr>
          <p:nvPr/>
        </p:nvSpPr>
        <p:spPr>
          <a:xfrm>
            <a:off x="71283" y="1059619"/>
            <a:ext cx="6172327" cy="564410"/>
          </a:xfrm>
          <a:noFill/>
          <a:ln>
            <a:noFill/>
            <a:miter/>
          </a:ln>
          <a:extLst>
            <a:ext uri="{909E8E84-426E-40DD-AFC4-6F175D3DCCD1}">
              <a14:hiddenFill xmlns:a14="http://schemas.microsoft.com/office/drawing/2010/main">
                <a:solidFill>
                  <a:srgbClr val="92D050"/>
                </a:solidFill>
              </a14:hiddenFill>
            </a:ext>
          </a:extLst>
        </p:spPr>
        <p:txBody>
          <a:bodyPr wrap="square" anchor="ctr"/>
          <a:lstStyle>
            <a:lvl1pPr algn="ctr" defTabSz="1219200" rtl="0" eaLnBrk="1" latinLnBrk="0" hangingPunct="1">
              <a:spcBef>
                <a:spcPct val="0"/>
              </a:spcBef>
              <a:buNone/>
              <a:defRPr sz="5900" kern="1200">
                <a:solidFill>
                  <a:schemeClr val="tx1"/>
                </a:solidFill>
                <a:latin typeface="+mj-lt"/>
                <a:ea typeface="+mj-ea"/>
                <a:cs typeface="+mj-cs"/>
              </a:defRPr>
            </a:lvl1pPr>
          </a:lstStyle>
          <a:p>
            <a:pPr algn="l"/>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）植物生长素类似物的应用</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4" name="文本框 3"/>
          <p:cNvSpPr txBox="1"/>
          <p:nvPr/>
        </p:nvSpPr>
        <p:spPr>
          <a:xfrm>
            <a:off x="2081" y="548538"/>
            <a:ext cx="3703955" cy="521970"/>
          </a:xfrm>
          <a:prstGeom prst="rect">
            <a:avLst/>
          </a:prstGeom>
          <a:solidFill>
            <a:srgbClr val="FFC000"/>
          </a:solidFill>
        </p:spPr>
        <p:txBody>
          <a:bodyPr wrap="none" rtlCol="0" anchor="t">
            <a:spAutoFit/>
          </a:bodyPr>
          <a:lstStyle/>
          <a:p>
            <a:pPr algn="l"/>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2800" b="1">
                <a:solidFill>
                  <a:schemeClr val="tx1"/>
                </a:solidFill>
                <a:latin typeface="微软雅黑" panose="020B0503020204020204" pitchFamily="34" charset="-122"/>
                <a:ea typeface="微软雅黑" panose="020B0503020204020204" pitchFamily="34" charset="-122"/>
                <a:sym typeface="+mn-ea"/>
              </a:rPr>
              <a:t>植物生长素类似物</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768384" y="1556732"/>
            <a:ext cx="7936030" cy="521970"/>
          </a:xfrm>
          <a:prstGeom prst="rect">
            <a:avLst/>
          </a:prstGeom>
          <a:noFill/>
        </p:spPr>
        <p:txBody>
          <a:bodyPr wrap="square" rtlCol="0" anchor="t">
            <a:spAutoFit/>
          </a:bodyPr>
          <a:lstStyle/>
          <a:p>
            <a:pPr algn="l" fontAlgn="auto">
              <a:lnSpc>
                <a:spcPct val="100000"/>
              </a:lnSpc>
            </a:pPr>
            <a:r>
              <a:rPr lang="zh-CN" altLang="en-US" sz="2800" b="1">
                <a:solidFill>
                  <a:schemeClr val="tx1"/>
                </a:solidFill>
                <a:latin typeface="微软雅黑" panose="020B0503020204020204" pitchFamily="34" charset="-122"/>
                <a:ea typeface="微软雅黑" panose="020B0503020204020204" pitchFamily="34" charset="-122"/>
              </a:rPr>
              <a:t>④</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探索生长素类调节剂促进插条生根的最适浓度</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3314" y="2204312"/>
            <a:ext cx="2706504" cy="521970"/>
          </a:xfrm>
          <a:prstGeom prst="rect">
            <a:avLst/>
          </a:prstGeom>
          <a:noFill/>
        </p:spPr>
        <p:txBody>
          <a:bodyPr wrap="square" rtlCol="0" anchor="t">
            <a:spAutoFit/>
          </a:bodyPr>
          <a:lstStyle/>
          <a:p>
            <a:pPr algn="just" fontAlgn="auto">
              <a:lnSpc>
                <a:spcPct val="100000"/>
              </a:lnSpc>
              <a:spcAft>
                <a:spcPct val="0"/>
              </a:spcAf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实验注意事项</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357" y="1268922"/>
            <a:ext cx="11409887" cy="461581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乙烯利的性质</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工业品为液体。</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当溶液</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pH&lt;3.5</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时，它比较稳定，但随着溶液</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pH</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它会分解释放</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出</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乙烯利的作用</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对水果</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具有</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作用</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进一步诱导水果自身</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产生</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加速水果成熟。</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9192073" y="2709276"/>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升高</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1695092" y="3231703"/>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乙烯</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3113552" y="4636581"/>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催熟</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5331183" y="5158789"/>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乙烯</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8" name="文本框 7"/>
          <p:cNvSpPr txBox="1"/>
          <p:nvPr/>
        </p:nvSpPr>
        <p:spPr>
          <a:xfrm>
            <a:off x="2081" y="548538"/>
            <a:ext cx="4807965" cy="521970"/>
          </a:xfrm>
          <a:prstGeom prst="rect">
            <a:avLst/>
          </a:prstGeom>
          <a:solidFill>
            <a:srgbClr val="FFC000"/>
          </a:solidFill>
        </p:spPr>
        <p:txBody>
          <a:bodyPr wrap="square" rtlCol="0" anchor="t">
            <a:spAutoFit/>
          </a:bodyPr>
          <a:lstStyle/>
          <a:p>
            <a:pPr algn="l"/>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7.</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尝试利用乙烯利催熟水果</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34166" y="727263"/>
            <a:ext cx="11523986" cy="5688965"/>
          </a:xfrm>
          <a:prstGeom prst="rect">
            <a:avLst/>
          </a:prstGeom>
        </p:spPr>
        <p:txBody>
          <a:bodyPr wrap="square">
            <a:spAutoFit/>
          </a:bodyPr>
          <a:lstStyle/>
          <a:p>
            <a:pPr algn="just">
              <a:lnSpc>
                <a:spcPct val="140000"/>
              </a:lnSpc>
              <a:spcAft>
                <a:spcPct val="0"/>
              </a:spcAft>
            </a:pPr>
            <a:r>
              <a:rPr lang="zh-CN" altLang="en-US" sz="2600" b="1" kern="100" spc="-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600" b="1" kern="100" spc="-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600" b="1" kern="100" spc="-100" smtClean="0">
                <a:latin typeface="微软雅黑" panose="020B0503020204020204" pitchFamily="34" charset="-122"/>
                <a:ea typeface="微软雅黑" panose="020B0503020204020204" pitchFamily="34" charset="-122"/>
                <a:cs typeface="微软雅黑" panose="020B0503020204020204" pitchFamily="34" charset="-122"/>
              </a:rPr>
              <a:t>某</a:t>
            </a:r>
            <a:r>
              <a:rPr lang="zh-CN" altLang="zh-CN" sz="2600" b="1" kern="100" spc="-100">
                <a:latin typeface="微软雅黑" panose="020B0503020204020204" pitchFamily="34" charset="-122"/>
                <a:ea typeface="微软雅黑" panose="020B0503020204020204" pitchFamily="34" charset="-122"/>
                <a:cs typeface="微软雅黑" panose="020B0503020204020204" pitchFamily="34" charset="-122"/>
              </a:rPr>
              <a:t>实验小组探究一定浓度的萘乙酸</a:t>
            </a:r>
            <a:r>
              <a:rPr lang="en-US" altLang="zh-CN" sz="2600" b="1" kern="100" spc="-100">
                <a:latin typeface="微软雅黑" panose="020B0503020204020204" pitchFamily="34" charset="-122"/>
                <a:ea typeface="微软雅黑" panose="020B0503020204020204" pitchFamily="34" charset="-122"/>
                <a:cs typeface="微软雅黑" panose="020B0503020204020204" pitchFamily="34" charset="-122"/>
              </a:rPr>
              <a:t>(NAA)</a:t>
            </a:r>
            <a:r>
              <a:rPr lang="zh-CN" altLang="zh-CN" sz="2600" b="1" kern="100" spc="-100">
                <a:latin typeface="微软雅黑" panose="020B0503020204020204" pitchFamily="34" charset="-122"/>
                <a:ea typeface="微软雅黑" panose="020B0503020204020204" pitchFamily="34" charset="-122"/>
                <a:cs typeface="微软雅黑" panose="020B0503020204020204" pitchFamily="34" charset="-122"/>
              </a:rPr>
              <a:t>溶液和激动素</a:t>
            </a:r>
            <a:r>
              <a:rPr lang="en-US" altLang="zh-CN" sz="2600" b="1" kern="100" spc="-100">
                <a:latin typeface="微软雅黑" panose="020B0503020204020204" pitchFamily="34" charset="-122"/>
                <a:ea typeface="微软雅黑" panose="020B0503020204020204" pitchFamily="34" charset="-122"/>
                <a:cs typeface="微软雅黑" panose="020B0503020204020204" pitchFamily="34" charset="-122"/>
              </a:rPr>
              <a:t>(KT)</a:t>
            </a:r>
            <a:r>
              <a:rPr lang="zh-CN" altLang="zh-CN" sz="2600" b="1" kern="100" spc="-100">
                <a:latin typeface="微软雅黑" panose="020B0503020204020204" pitchFamily="34" charset="-122"/>
                <a:ea typeface="微软雅黑" panose="020B0503020204020204" pitchFamily="34" charset="-122"/>
                <a:cs typeface="微软雅黑" panose="020B0503020204020204" pitchFamily="34" charset="-122"/>
              </a:rPr>
              <a:t>溶液对棉花主根长度及单株侧根数的影响，结果如下图所示。据此分析，下列叙述错误的</a:t>
            </a:r>
            <a:r>
              <a:rPr lang="zh-CN" altLang="zh-CN" sz="2600" b="1" kern="100" spc="-10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600" b="1" kern="100" spc="-10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600" b="1" kern="100" spc="-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en-US" altLang="zh-CN" sz="2600" b="1" kern="100" spc="-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600" b="1" kern="100" spc="-100">
                <a:latin typeface="微软雅黑" panose="020B0503020204020204" pitchFamily="34" charset="-122"/>
                <a:ea typeface="微软雅黑" panose="020B0503020204020204" pitchFamily="34" charset="-122"/>
                <a:cs typeface="微软雅黑" panose="020B0503020204020204" pitchFamily="34" charset="-122"/>
              </a:rPr>
              <a:t>乙、丙组分别与甲组比较，说明该</a:t>
            </a:r>
            <a:r>
              <a:rPr lang="zh-CN" altLang="zh-CN" sz="2600" b="1" kern="100" spc="-100" smtClean="0">
                <a:latin typeface="微软雅黑" panose="020B0503020204020204" pitchFamily="34" charset="-122"/>
                <a:ea typeface="微软雅黑" panose="020B0503020204020204" pitchFamily="34" charset="-122"/>
                <a:cs typeface="微软雅黑" panose="020B0503020204020204" pitchFamily="34" charset="-122"/>
              </a:rPr>
              <a:t>实验所</a:t>
            </a:r>
            <a:endParaRPr lang="en-US" altLang="zh-CN" sz="2600" b="1" kern="100" spc="-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zh-CN" altLang="en-US" sz="2600" b="1"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600" b="1" kern="100" smtClean="0">
                <a:latin typeface="微软雅黑" panose="020B0503020204020204" pitchFamily="34" charset="-122"/>
                <a:ea typeface="微软雅黑" panose="020B0503020204020204" pitchFamily="34" charset="-122"/>
                <a:cs typeface="微软雅黑" panose="020B0503020204020204" pitchFamily="34" charset="-122"/>
              </a:rPr>
              <a:t>用</a:t>
            </a:r>
            <a:r>
              <a:rPr lang="zh-CN" altLang="zh-CN" sz="2600" b="1" kern="100">
                <a:latin typeface="微软雅黑" panose="020B0503020204020204" pitchFamily="34" charset="-122"/>
                <a:ea typeface="微软雅黑" panose="020B0503020204020204" pitchFamily="34" charset="-122"/>
                <a:cs typeface="微软雅黑" panose="020B0503020204020204" pitchFamily="34" charset="-122"/>
              </a:rPr>
              <a:t>浓度的</a:t>
            </a:r>
            <a:r>
              <a:rPr lang="en-US" altLang="zh-CN" sz="2600" b="1" kern="100">
                <a:latin typeface="微软雅黑" panose="020B0503020204020204" pitchFamily="34" charset="-122"/>
                <a:ea typeface="微软雅黑" panose="020B0503020204020204" pitchFamily="34" charset="-122"/>
                <a:cs typeface="微软雅黑" panose="020B0503020204020204" pitchFamily="34" charset="-122"/>
              </a:rPr>
              <a:t>NAA</a:t>
            </a:r>
            <a:r>
              <a:rPr lang="zh-CN" altLang="zh-CN" sz="2600" b="1" kern="100">
                <a:latin typeface="微软雅黑" panose="020B0503020204020204" pitchFamily="34" charset="-122"/>
                <a:ea typeface="微软雅黑" panose="020B0503020204020204" pitchFamily="34" charset="-122"/>
                <a:cs typeface="微软雅黑" panose="020B0503020204020204" pitchFamily="34" charset="-122"/>
              </a:rPr>
              <a:t>抑制主根生长</a:t>
            </a:r>
            <a:r>
              <a:rPr lang="zh-CN" altLang="zh-CN" sz="26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600" b="1" kern="100" smtClean="0">
                <a:latin typeface="微软雅黑" panose="020B0503020204020204" pitchFamily="34" charset="-122"/>
                <a:ea typeface="微软雅黑" panose="020B0503020204020204" pitchFamily="34" charset="-122"/>
                <a:cs typeface="微软雅黑" panose="020B0503020204020204" pitchFamily="34" charset="-122"/>
              </a:rPr>
              <a:t>KT</a:t>
            </a:r>
            <a:r>
              <a:rPr lang="zh-CN" altLang="zh-CN" sz="2600" b="1" kern="100" smtClean="0">
                <a:latin typeface="微软雅黑" panose="020B0503020204020204" pitchFamily="34" charset="-122"/>
                <a:ea typeface="微软雅黑" panose="020B0503020204020204" pitchFamily="34" charset="-122"/>
                <a:cs typeface="微软雅黑" panose="020B0503020204020204" pitchFamily="34" charset="-122"/>
              </a:rPr>
              <a:t>促进主</a:t>
            </a:r>
            <a:endParaRPr lang="en-US" altLang="zh-CN" sz="26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zh-CN" altLang="en-US" sz="26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600" b="1" kern="100" smtClean="0">
                <a:latin typeface="微软雅黑" panose="020B0503020204020204" pitchFamily="34" charset="-122"/>
                <a:ea typeface="微软雅黑" panose="020B0503020204020204" pitchFamily="34" charset="-122"/>
                <a:cs typeface="微软雅黑" panose="020B0503020204020204" pitchFamily="34" charset="-122"/>
              </a:rPr>
              <a:t>根</a:t>
            </a:r>
            <a:r>
              <a:rPr lang="zh-CN" altLang="zh-CN" sz="2600" b="1" kern="100">
                <a:latin typeface="微软雅黑" panose="020B0503020204020204" pitchFamily="34" charset="-122"/>
                <a:ea typeface="微软雅黑" panose="020B0503020204020204" pitchFamily="34" charset="-122"/>
                <a:cs typeface="微软雅黑" panose="020B0503020204020204" pitchFamily="34" charset="-122"/>
              </a:rPr>
              <a:t>生长</a:t>
            </a:r>
            <a:endParaRPr lang="zh-CN" altLang="zh-CN" sz="26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en-US" altLang="zh-CN" sz="26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600" b="1" kern="100">
                <a:latin typeface="微软雅黑" panose="020B0503020204020204" pitchFamily="34" charset="-122"/>
                <a:ea typeface="微软雅黑" panose="020B0503020204020204" pitchFamily="34" charset="-122"/>
                <a:cs typeface="微软雅黑" panose="020B0503020204020204" pitchFamily="34" charset="-122"/>
              </a:rPr>
              <a:t>空白</a:t>
            </a:r>
            <a:r>
              <a:rPr lang="zh-CN" altLang="zh-CN" sz="2600" b="1" kern="100" spc="-100">
                <a:latin typeface="微软雅黑" panose="020B0503020204020204" pitchFamily="34" charset="-122"/>
                <a:ea typeface="微软雅黑" panose="020B0503020204020204" pitchFamily="34" charset="-122"/>
                <a:cs typeface="微软雅黑" panose="020B0503020204020204" pitchFamily="34" charset="-122"/>
              </a:rPr>
              <a:t>对照中主根长度大于侧根数，说明</a:t>
            </a:r>
            <a:r>
              <a:rPr lang="zh-CN" altLang="zh-CN" sz="2600" b="1" kern="100" smtClean="0">
                <a:latin typeface="微软雅黑" panose="020B0503020204020204" pitchFamily="34" charset="-122"/>
                <a:ea typeface="微软雅黑" panose="020B0503020204020204" pitchFamily="34" charset="-122"/>
                <a:cs typeface="微软雅黑" panose="020B0503020204020204" pitchFamily="34" charset="-122"/>
              </a:rPr>
              <a:t>在</a:t>
            </a:r>
            <a:endParaRPr lang="en-US" altLang="zh-CN" sz="26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zh-CN" altLang="en-US" sz="2600" b="1"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600" b="1" kern="100" smtClean="0">
                <a:latin typeface="微软雅黑" panose="020B0503020204020204" pitchFamily="34" charset="-122"/>
                <a:ea typeface="微软雅黑" panose="020B0503020204020204" pitchFamily="34" charset="-122"/>
                <a:cs typeface="微软雅黑" panose="020B0503020204020204" pitchFamily="34" charset="-122"/>
              </a:rPr>
              <a:t>生长</a:t>
            </a:r>
            <a:r>
              <a:rPr lang="zh-CN" altLang="zh-CN" sz="2600" b="1" kern="100">
                <a:latin typeface="微软雅黑" panose="020B0503020204020204" pitchFamily="34" charset="-122"/>
                <a:ea typeface="微软雅黑" panose="020B0503020204020204" pitchFamily="34" charset="-122"/>
                <a:cs typeface="微软雅黑" panose="020B0503020204020204" pitchFamily="34" charset="-122"/>
              </a:rPr>
              <a:t>过程中主根具有顶端优势</a:t>
            </a:r>
            <a:endParaRPr lang="zh-CN" altLang="zh-CN" sz="26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en-US" altLang="zh-CN" sz="26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600" b="1" kern="100">
                <a:latin typeface="微软雅黑" panose="020B0503020204020204" pitchFamily="34" charset="-122"/>
                <a:ea typeface="微软雅黑" panose="020B0503020204020204" pitchFamily="34" charset="-122"/>
                <a:cs typeface="微软雅黑" panose="020B0503020204020204" pitchFamily="34" charset="-122"/>
              </a:rPr>
              <a:t>丙、丁组的实验结果与甲组比较</a:t>
            </a:r>
            <a:r>
              <a:rPr lang="zh-CN" altLang="zh-CN" sz="26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600" b="1" kern="100" smtClean="0">
                <a:latin typeface="微软雅黑" panose="020B0503020204020204" pitchFamily="34" charset="-122"/>
                <a:ea typeface="微软雅黑" panose="020B0503020204020204" pitchFamily="34" charset="-122"/>
                <a:cs typeface="微软雅黑" panose="020B0503020204020204" pitchFamily="34" charset="-122"/>
              </a:rPr>
              <a:t>不</a:t>
            </a:r>
            <a:r>
              <a:rPr lang="zh-CN" altLang="zh-CN" sz="2600" b="1" kern="100" smtClean="0">
                <a:latin typeface="微软雅黑" panose="020B0503020204020204" pitchFamily="34" charset="-122"/>
                <a:ea typeface="微软雅黑" panose="020B0503020204020204" pitchFamily="34" charset="-122"/>
                <a:cs typeface="微软雅黑" panose="020B0503020204020204" pitchFamily="34" charset="-122"/>
              </a:rPr>
              <a:t>能</a:t>
            </a:r>
            <a:r>
              <a:rPr lang="zh-CN" altLang="zh-CN" sz="2600" b="1" kern="100">
                <a:latin typeface="微软雅黑" panose="020B0503020204020204" pitchFamily="34" charset="-122"/>
                <a:ea typeface="微软雅黑" panose="020B0503020204020204" pitchFamily="34" charset="-122"/>
                <a:cs typeface="微软雅黑" panose="020B0503020204020204" pitchFamily="34" charset="-122"/>
              </a:rPr>
              <a:t>说明</a:t>
            </a:r>
            <a:r>
              <a:rPr lang="en-US" altLang="zh-CN" sz="2600" b="1" kern="100">
                <a:latin typeface="微软雅黑" panose="020B0503020204020204" pitchFamily="34" charset="-122"/>
                <a:ea typeface="微软雅黑" panose="020B0503020204020204" pitchFamily="34" charset="-122"/>
                <a:cs typeface="微软雅黑" panose="020B0503020204020204" pitchFamily="34" charset="-122"/>
              </a:rPr>
              <a:t>KT</a:t>
            </a:r>
            <a:r>
              <a:rPr lang="zh-CN" altLang="zh-CN" sz="2600" b="1" kern="100">
                <a:latin typeface="微软雅黑" panose="020B0503020204020204" pitchFamily="34" charset="-122"/>
                <a:ea typeface="微软雅黑" panose="020B0503020204020204" pitchFamily="34" charset="-122"/>
                <a:cs typeface="微软雅黑" panose="020B0503020204020204" pitchFamily="34" charset="-122"/>
              </a:rPr>
              <a:t>对侧根的发生具有浓度较低</a:t>
            </a:r>
            <a:r>
              <a:rPr lang="zh-CN" altLang="zh-CN" sz="2600" b="1" kern="100" smtClean="0">
                <a:latin typeface="微软雅黑" panose="020B0503020204020204" pitchFamily="34" charset="-122"/>
                <a:ea typeface="微软雅黑" panose="020B0503020204020204" pitchFamily="34" charset="-122"/>
                <a:cs typeface="微软雅黑" panose="020B0503020204020204" pitchFamily="34" charset="-122"/>
              </a:rPr>
              <a:t>时</a:t>
            </a:r>
            <a:endParaRPr lang="en-US" altLang="zh-CN" sz="26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zh-CN" altLang="en-US" sz="26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600" b="1" kern="100" smtClean="0">
                <a:latin typeface="微软雅黑" panose="020B0503020204020204" pitchFamily="34" charset="-122"/>
                <a:ea typeface="微软雅黑" panose="020B0503020204020204" pitchFamily="34" charset="-122"/>
                <a:cs typeface="微软雅黑" panose="020B0503020204020204" pitchFamily="34" charset="-122"/>
              </a:rPr>
              <a:t>促进</a:t>
            </a:r>
            <a:r>
              <a:rPr lang="zh-CN" altLang="zh-CN" sz="2600" b="1" kern="100">
                <a:latin typeface="微软雅黑" panose="020B0503020204020204" pitchFamily="34" charset="-122"/>
                <a:ea typeface="微软雅黑" panose="020B0503020204020204" pitchFamily="34" charset="-122"/>
                <a:cs typeface="微软雅黑" panose="020B0503020204020204" pitchFamily="34" charset="-122"/>
              </a:rPr>
              <a:t>生长，浓度过高时抑制生长的作用</a:t>
            </a:r>
            <a:endParaRPr lang="zh-CN" altLang="zh-CN" sz="26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en-US" altLang="zh-CN" sz="26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600" b="1" kern="100">
                <a:latin typeface="微软雅黑" panose="020B0503020204020204" pitchFamily="34" charset="-122"/>
                <a:ea typeface="微软雅黑" panose="020B0503020204020204" pitchFamily="34" charset="-122"/>
                <a:cs typeface="微软雅黑" panose="020B0503020204020204" pitchFamily="34" charset="-122"/>
              </a:rPr>
              <a:t>甲、乙、丁组实验结果比较，说明</a:t>
            </a:r>
            <a:r>
              <a:rPr lang="en-US" altLang="zh-CN" sz="2600" b="1" kern="100">
                <a:latin typeface="微软雅黑" panose="020B0503020204020204" pitchFamily="34" charset="-122"/>
                <a:ea typeface="微软雅黑" panose="020B0503020204020204" pitchFamily="34" charset="-122"/>
                <a:cs typeface="微软雅黑" panose="020B0503020204020204" pitchFamily="34" charset="-122"/>
              </a:rPr>
              <a:t>KT</a:t>
            </a:r>
            <a:r>
              <a:rPr lang="zh-CN" altLang="zh-CN" sz="2600" b="1" kern="100">
                <a:latin typeface="微软雅黑" panose="020B0503020204020204" pitchFamily="34" charset="-122"/>
                <a:ea typeface="微软雅黑" panose="020B0503020204020204" pitchFamily="34" charset="-122"/>
                <a:cs typeface="微软雅黑" panose="020B0503020204020204" pitchFamily="34" charset="-122"/>
              </a:rPr>
              <a:t>能增强</a:t>
            </a:r>
            <a:r>
              <a:rPr lang="en-US" altLang="zh-CN" sz="2600" b="1" kern="100">
                <a:latin typeface="微软雅黑" panose="020B0503020204020204" pitchFamily="34" charset="-122"/>
                <a:ea typeface="微软雅黑" panose="020B0503020204020204" pitchFamily="34" charset="-122"/>
                <a:cs typeface="微软雅黑" panose="020B0503020204020204" pitchFamily="34" charset="-122"/>
              </a:rPr>
              <a:t>NAA</a:t>
            </a:r>
            <a:r>
              <a:rPr lang="zh-CN" altLang="zh-CN" sz="2600" b="1" kern="100">
                <a:latin typeface="微软雅黑" panose="020B0503020204020204" pitchFamily="34" charset="-122"/>
                <a:ea typeface="微软雅黑" panose="020B0503020204020204" pitchFamily="34" charset="-122"/>
                <a:cs typeface="微软雅黑" panose="020B0503020204020204" pitchFamily="34" charset="-122"/>
              </a:rPr>
              <a:t>对侧根生长的促进</a:t>
            </a:r>
            <a:r>
              <a:rPr lang="zh-CN" altLang="zh-CN" sz="2600" b="1" kern="100" smtClean="0">
                <a:latin typeface="微软雅黑" panose="020B0503020204020204" pitchFamily="34" charset="-122"/>
                <a:ea typeface="微软雅黑" panose="020B0503020204020204" pitchFamily="34" charset="-122"/>
                <a:cs typeface="微软雅黑" panose="020B0503020204020204" pitchFamily="34" charset="-122"/>
              </a:rPr>
              <a:t>作用</a:t>
            </a:r>
            <a:endParaRPr lang="zh-CN" altLang="zh-CN" sz="2600" b="1" kern="1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2530"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660700" y="2637218"/>
            <a:ext cx="5197452" cy="211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0"/>
          <p:cNvSpPr txBox="1"/>
          <p:nvPr/>
        </p:nvSpPr>
        <p:spPr>
          <a:xfrm>
            <a:off x="10991264" y="1412509"/>
            <a:ext cx="719867" cy="521970"/>
          </a:xfrm>
          <a:prstGeom prst="rect">
            <a:avLst/>
          </a:prstGeom>
          <a:noFill/>
        </p:spPr>
        <p:txBody>
          <a:bodyPr wrap="square" rtlCol="0">
            <a:spAutoFit/>
          </a:bodyPr>
          <a:lstStyle/>
          <a:p>
            <a:r>
              <a:rPr lang="en-US" altLang="zh-CN" sz="2800" b="1" smtClean="0">
                <a:solidFill>
                  <a:srgbClr val="FF0000"/>
                </a:solidFill>
                <a:latin typeface="微软雅黑" panose="020B0503020204020204" pitchFamily="34" charset="-122"/>
                <a:ea typeface="微软雅黑" panose="020B0503020204020204" pitchFamily="34" charset="-122"/>
              </a:rPr>
              <a:t>B</a:t>
            </a:r>
            <a:endParaRPr lang="en-US" altLang="zh-CN" sz="2800" b="1" smtClean="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2" name="文本框 1"/>
          <p:cNvSpPr txBox="1"/>
          <p:nvPr/>
        </p:nvSpPr>
        <p:spPr>
          <a:xfrm>
            <a:off x="7790815" y="239395"/>
            <a:ext cx="2469515" cy="368300"/>
          </a:xfrm>
          <a:prstGeom prst="rect">
            <a:avLst/>
          </a:prstGeom>
          <a:noFill/>
        </p:spPr>
        <p:txBody>
          <a:bodyPr wrap="square" rtlCol="0">
            <a:spAutoFit/>
          </a:bodyPr>
          <a:p>
            <a:r>
              <a:rPr lang="zh-CN" altLang="en-US"/>
              <a:t>步步高</a:t>
            </a:r>
            <a:r>
              <a:rPr lang="en-US" altLang="zh-CN"/>
              <a:t>265</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91215" y="837351"/>
            <a:ext cx="11409887" cy="4615815"/>
          </a:xfrm>
          <a:prstGeom prst="rect">
            <a:avLst/>
          </a:prstGeom>
        </p:spPr>
        <p:txBody>
          <a:bodyPr wrap="square">
            <a:spAutoFit/>
          </a:bodyPr>
          <a:lstStyle/>
          <a:p>
            <a:pPr algn="just">
              <a:lnSpc>
                <a:spcPct val="150000"/>
              </a:lnSpc>
              <a:spcAft>
                <a:spcPct val="0"/>
              </a:spcAf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4.(2022·</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吉林市普通中学高三调研</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某小组开展</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探究生长素类似物促进插条生根的最适浓度</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的实验研究，关于这个实验的叙述不正确的是（</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预实验后，后续实验中还需设置一组用蒸馏水处理插条的对照组</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为了保证实验结果的可靠性，每组需要取多根插条</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浸泡法适用于较低浓度溶液及空气湿度较大，遮阴环境</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用不同浓度的生长素溶液处理扦插枝条，生根数量可能相同</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extBox 20"/>
          <p:cNvSpPr txBox="1"/>
          <p:nvPr/>
        </p:nvSpPr>
        <p:spPr>
          <a:xfrm>
            <a:off x="1055908" y="2276689"/>
            <a:ext cx="719867" cy="521970"/>
          </a:xfrm>
          <a:prstGeom prst="rect">
            <a:avLst/>
          </a:prstGeom>
          <a:noFill/>
        </p:spPr>
        <p:txBody>
          <a:bodyPr wrap="square" rtlCol="0">
            <a:spAutoFit/>
          </a:bodyPr>
          <a:lstStyle/>
          <a:p>
            <a:r>
              <a:rPr lang="en-US" altLang="zh-CN" sz="2800" b="1" smtClean="0">
                <a:solidFill>
                  <a:srgbClr val="FF0000"/>
                </a:solidFill>
                <a:latin typeface="微软雅黑" panose="020B0503020204020204" pitchFamily="34" charset="-122"/>
                <a:ea typeface="微软雅黑" panose="020B0503020204020204" pitchFamily="34" charset="-122"/>
              </a:rPr>
              <a:t>A</a:t>
            </a:r>
            <a:endParaRPr lang="en-US" altLang="zh-CN" sz="2800" b="1" smtClean="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35980" y="621128"/>
            <a:ext cx="11409887" cy="3538220"/>
          </a:xfrm>
          <a:prstGeom prst="rect">
            <a:avLst/>
          </a:prstGeom>
        </p:spPr>
        <p:txBody>
          <a:bodyPr wrap="square">
            <a:spAutoFit/>
          </a:bodyPr>
          <a:lstStyle/>
          <a:p>
            <a:pPr algn="just" fontAlgn="auto">
              <a:lnSpc>
                <a:spcPct val="100000"/>
              </a:lnSpc>
              <a:spcAft>
                <a:spcPct val="0"/>
              </a:spcAft>
            </a:pPr>
            <a:r>
              <a:rPr lang="zh-CN" altLang="en-US" sz="28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5.(2022·</a:t>
            </a:r>
            <a:r>
              <a:rPr lang="zh-CN" altLang="zh-CN" sz="28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新疆高三诊断性测试</a:t>
            </a:r>
            <a:r>
              <a:rPr lang="en-US" altLang="zh-CN" sz="28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将燕麦胚芽鞘和大豆下胚轴切段放在含</a:t>
            </a:r>
            <a:r>
              <a:rPr lang="en-US" altLang="zh-CN" sz="2800" b="1" kern="100" spc="-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蔗糖的培养液中进行实验，一段时间后向培养液中加入</a:t>
            </a:r>
            <a:r>
              <a:rPr lang="en-US" altLang="zh-CN" sz="2800" b="1" kern="100" spc="-100">
                <a:latin typeface="微软雅黑" panose="020B0503020204020204" pitchFamily="34" charset="-122"/>
                <a:ea typeface="微软雅黑" panose="020B0503020204020204" pitchFamily="34" charset="-122"/>
                <a:cs typeface="微软雅黑" panose="020B0503020204020204" pitchFamily="34" charset="-122"/>
              </a:rPr>
              <a:t>10 μmol/L</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的生长素，并定时测定切段的延伸速率，结果如下图所示。下列有关分析，正确的</a:t>
            </a:r>
            <a:r>
              <a:rPr lang="zh-CN" altLang="zh-CN" sz="2800" b="1" kern="100" spc="-10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800" b="1" kern="100" spc="-10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800" b="1" kern="100" spc="-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该实验的自变量是用</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10 μmol/L</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的生长素</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培养的</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时间</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0</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小时内，生长素促进大豆下胚轴</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伸长效果</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最好</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营养物质蔗糖的浓度过高会使燕麦胚芽鞘细胞失水</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D.10 μmol/L</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的生长素是促进大豆下胚轴伸长的最适</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浓度</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3554"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080566" y="4195938"/>
            <a:ext cx="4401640" cy="243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p:nvPr/>
        </p:nvSpPr>
        <p:spPr>
          <a:xfrm>
            <a:off x="1488644" y="1916724"/>
            <a:ext cx="719867" cy="521970"/>
          </a:xfrm>
          <a:prstGeom prst="rect">
            <a:avLst/>
          </a:prstGeom>
          <a:noFill/>
        </p:spPr>
        <p:txBody>
          <a:bodyPr wrap="square" rtlCol="0">
            <a:spAutoFit/>
          </a:bodyPr>
          <a:lstStyle/>
          <a:p>
            <a:pPr fontAlgn="auto">
              <a:lnSpc>
                <a:spcPct val="100000"/>
              </a:lnSpc>
            </a:pPr>
            <a:r>
              <a:rPr lang="en-US" altLang="zh-CN" sz="2800" b="1" smtClean="0">
                <a:solidFill>
                  <a:srgbClr val="FF0000"/>
                </a:solidFill>
                <a:latin typeface="微软雅黑" panose="020B0503020204020204" pitchFamily="34" charset="-122"/>
                <a:ea typeface="微软雅黑" panose="020B0503020204020204" pitchFamily="34" charset="-122"/>
              </a:rPr>
              <a:t>C</a:t>
            </a:r>
            <a:endParaRPr lang="en-US" altLang="zh-CN" sz="2800" b="1" smtClean="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4922" y="1341507"/>
            <a:ext cx="1985912" cy="2676525"/>
          </a:xfrm>
          <a:prstGeom prst="rect">
            <a:avLst/>
          </a:prstGeom>
          <a:solidFill>
            <a:schemeClr val="bg1">
              <a:lumMod val="85000"/>
            </a:schemeClr>
          </a:solidFill>
        </p:spPr>
        <p:txBody>
          <a:bodyPr wrap="square">
            <a:spAutoFit/>
          </a:bodyPr>
          <a:lstStyle/>
          <a:p>
            <a:pPr algn="l">
              <a:lnSpc>
                <a:spcPct val="150000"/>
              </a:lnSpc>
              <a:spcAft>
                <a:spcPct val="0"/>
              </a:spcAft>
              <a:tabLst>
                <a:tab pos="2430780" algn="l"/>
              </a:tabLs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五步法</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设计和完善植物激素类</a:t>
            </a:r>
            <a:r>
              <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实验</a:t>
            </a:r>
            <a:endPar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6866"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000631" y="1197388"/>
            <a:ext cx="7237025" cy="542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8" name="文本框 7"/>
          <p:cNvSpPr txBox="1"/>
          <p:nvPr/>
        </p:nvSpPr>
        <p:spPr>
          <a:xfrm>
            <a:off x="2081" y="548538"/>
            <a:ext cx="6065032" cy="521970"/>
          </a:xfrm>
          <a:prstGeom prst="rect">
            <a:avLst/>
          </a:prstGeom>
          <a:solidFill>
            <a:srgbClr val="FFC000"/>
          </a:solidFill>
        </p:spPr>
        <p:txBody>
          <a:bodyPr wrap="square" rtlCol="0" anchor="t">
            <a:spAutoFit/>
          </a:bodyPr>
          <a:lstStyle/>
          <a:p>
            <a:pPr algn="l"/>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8.</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与植物激素有关的实验设计题</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920696" y="1125012"/>
            <a:ext cx="8445206" cy="549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
        <p:nvSpPr>
          <p:cNvPr id="8" name="文本框 7"/>
          <p:cNvSpPr txBox="1"/>
          <p:nvPr/>
        </p:nvSpPr>
        <p:spPr>
          <a:xfrm>
            <a:off x="2081" y="548538"/>
            <a:ext cx="6065032" cy="521970"/>
          </a:xfrm>
          <a:prstGeom prst="rect">
            <a:avLst/>
          </a:prstGeom>
          <a:solidFill>
            <a:srgbClr val="FFC000"/>
          </a:solidFill>
        </p:spPr>
        <p:txBody>
          <a:bodyPr wrap="square" rtlCol="0" anchor="t">
            <a:spAutoFit/>
          </a:bodyPr>
          <a:lstStyle/>
          <a:p>
            <a:pPr algn="l"/>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8.</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与植物激素有关的实验设计题</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4924" y="333646"/>
            <a:ext cx="11637091" cy="2676525"/>
          </a:xfrm>
          <a:prstGeom prst="rect">
            <a:avLst/>
          </a:prstGeom>
        </p:spPr>
        <p:txBody>
          <a:bodyPr>
            <a:spAutoFit/>
          </a:bodyPr>
          <a:lstStyle/>
          <a:p>
            <a:pPr algn="just">
              <a:lnSpc>
                <a:spcPct val="150000"/>
              </a:lnSpc>
              <a:spcAft>
                <a:spcPct val="0"/>
              </a:spcAft>
              <a:tabLst>
                <a:tab pos="2430780" algn="l"/>
              </a:tabLs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科学家在研究脱落酸的生理作用时，做了如下实验：取棉花幼苗植株一棵，剪去叶片留下叶柄</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如图所示</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，并在切口</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处分别滴加不同的溶液，然后将所有处理的材料插在培养皿的湿砂中，</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24 h</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后，定期用镊子轻碰叶柄，观察叶柄是否脱落，并记录叶柄脱落的时间。</a:t>
            </a:r>
            <a:endParaRPr lang="en-US" altLang="zh-CN" sz="2800" b="1" kern="10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4034"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784404" y="2997166"/>
            <a:ext cx="6107100" cy="23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245544" y="5217826"/>
            <a:ext cx="11637091" cy="1383665"/>
          </a:xfrm>
          <a:prstGeom prst="rect">
            <a:avLst/>
          </a:prstGeom>
        </p:spPr>
        <p:txBody>
          <a:bodyPr>
            <a:spAutoFit/>
          </a:bodyPr>
          <a:lstStyle/>
          <a:p>
            <a:pPr algn="just">
              <a:lnSpc>
                <a:spcPct val="150000"/>
              </a:lnSpc>
              <a:spcAft>
                <a:spcPct val="0"/>
              </a:spcAft>
              <a:tabLst>
                <a:tab pos="2430780"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脱落酸是植物体内产生的一种植物激素，主要作用是</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细胞分裂</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，促进</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_</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的衰老和脱落，在将要</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的器官和组织中含量较多。</a:t>
            </a:r>
            <a:endParaRPr lang="en-US" altLang="zh-CN" sz="2800" b="1" kern="10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8860526" y="5301020"/>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rPr>
              <a:t>抑制</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3" name="矩形 2"/>
          <p:cNvSpPr/>
          <p:nvPr/>
        </p:nvSpPr>
        <p:spPr>
          <a:xfrm>
            <a:off x="669307" y="5946056"/>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rPr>
              <a:t>叶、果实</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7" name="矩形 6"/>
          <p:cNvSpPr/>
          <p:nvPr/>
        </p:nvSpPr>
        <p:spPr>
          <a:xfrm>
            <a:off x="5711582" y="5910195"/>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rPr>
              <a:t>脱落</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5" name="文本框 4"/>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50"/>
          <p:cNvSpPr txBox="1"/>
          <p:nvPr>
            <p:custDataLst>
              <p:tags r:id="rId1"/>
            </p:custDataLst>
          </p:nvPr>
        </p:nvSpPr>
        <p:spPr>
          <a:xfrm>
            <a:off x="48233" y="1125125"/>
            <a:ext cx="9032875"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anchor="t">
            <a:spAutoFit/>
          </a:bodyPr>
          <a:lstStyle/>
          <a:p>
            <a:pPr>
              <a:spcBef>
                <a:spcPct val="50000"/>
              </a:spcBef>
            </a:pPr>
            <a:r>
              <a:rPr lang="zh-CN" altLang="en-US" sz="2800" b="1">
                <a:solidFill>
                  <a:srgbClr val="2007DD"/>
                </a:solidFill>
                <a:latin typeface="微软雅黑" panose="020B0503020204020204" pitchFamily="34" charset="-122"/>
                <a:ea typeface="微软雅黑" panose="020B0503020204020204" pitchFamily="34" charset="-122"/>
              </a:rPr>
              <a:t>（</a:t>
            </a:r>
            <a:r>
              <a:rPr lang="en-US" altLang="zh-CN" sz="2800" b="1">
                <a:solidFill>
                  <a:srgbClr val="2007DD"/>
                </a:solidFill>
                <a:latin typeface="微软雅黑" panose="020B0503020204020204" pitchFamily="34" charset="-122"/>
                <a:ea typeface="微软雅黑" panose="020B0503020204020204" pitchFamily="34" charset="-122"/>
              </a:rPr>
              <a:t>1</a:t>
            </a:r>
            <a:r>
              <a:rPr lang="zh-CN" altLang="en-US" sz="2800" b="1">
                <a:solidFill>
                  <a:srgbClr val="2007DD"/>
                </a:solidFill>
                <a:latin typeface="微软雅黑" panose="020B0503020204020204" pitchFamily="34" charset="-122"/>
                <a:ea typeface="微软雅黑" panose="020B0503020204020204" pitchFamily="34" charset="-122"/>
              </a:rPr>
              <a:t>）分析</a:t>
            </a:r>
            <a:r>
              <a:rPr lang="en-US" altLang="zh-CN" sz="2800" b="1">
                <a:solidFill>
                  <a:srgbClr val="2007DD"/>
                </a:solidFill>
                <a:latin typeface="微软雅黑" panose="020B0503020204020204" pitchFamily="34" charset="-122"/>
                <a:ea typeface="微软雅黑" panose="020B0503020204020204" pitchFamily="34" charset="-122"/>
              </a:rPr>
              <a:t>1.</a:t>
            </a:r>
            <a:r>
              <a:rPr lang="zh-CN" altLang="en-US" sz="2800" b="1">
                <a:solidFill>
                  <a:srgbClr val="2007DD"/>
                </a:solidFill>
                <a:latin typeface="微软雅黑" panose="020B0503020204020204" pitchFamily="34" charset="-122"/>
                <a:ea typeface="微软雅黑" panose="020B0503020204020204" pitchFamily="34" charset="-122"/>
              </a:rPr>
              <a:t>赤霉素和生长素都可以促进细胞的伸长</a:t>
            </a:r>
            <a:endParaRPr lang="zh-CN" altLang="en-US" sz="2800" b="1">
              <a:solidFill>
                <a:srgbClr val="2007DD"/>
              </a:solidFill>
              <a:latin typeface="微软雅黑" panose="020B0503020204020204" pitchFamily="34" charset="-122"/>
              <a:ea typeface="微软雅黑" panose="020B0503020204020204" pitchFamily="34" charset="-122"/>
            </a:endParaRPr>
          </a:p>
        </p:txBody>
      </p:sp>
      <p:sp>
        <p:nvSpPr>
          <p:cNvPr id="6146" name="Text Box 50"/>
          <p:cNvSpPr txBox="1"/>
          <p:nvPr>
            <p:custDataLst>
              <p:tags r:id="rId2"/>
            </p:custDataLst>
          </p:nvPr>
        </p:nvSpPr>
        <p:spPr>
          <a:xfrm>
            <a:off x="2081" y="548538"/>
            <a:ext cx="5202227" cy="521970"/>
          </a:xfrm>
          <a:prstGeom prst="rect">
            <a:avLst/>
          </a:prstGeom>
          <a:solidFill>
            <a:srgbClr val="FFC000"/>
          </a:solidFill>
          <a:ln w="9525">
            <a:noFill/>
          </a:ln>
        </p:spPr>
        <p:txBody>
          <a:bodyPr wrap="square" anchor="t">
            <a:spAutoFit/>
          </a:bodyPr>
          <a:lstStyle/>
          <a:p>
            <a:pPr>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不同植物激素之间的关系</a:t>
            </a:r>
            <a:endParaRPr lang="zh-CN" altLang="en-US" sz="2800" b="1">
              <a:latin typeface="微软雅黑" panose="020B0503020204020204" pitchFamily="34" charset="-122"/>
              <a:ea typeface="微软雅黑" panose="020B0503020204020204" pitchFamily="34" charset="-122"/>
            </a:endParaRPr>
          </a:p>
        </p:txBody>
      </p:sp>
      <p:sp>
        <p:nvSpPr>
          <p:cNvPr id="6147" name="文本框 2"/>
          <p:cNvSpPr txBox="1"/>
          <p:nvPr>
            <p:custDataLst>
              <p:tags r:id="rId3"/>
            </p:custDataLst>
          </p:nvPr>
        </p:nvSpPr>
        <p:spPr>
          <a:xfrm>
            <a:off x="-19505" y="1629108"/>
            <a:ext cx="6343110" cy="2245360"/>
          </a:xfrm>
          <a:prstGeom prst="rect">
            <a:avLst/>
          </a:prstGeom>
          <a:no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rPr>
              <a:t>赤霉素具有促进植物茎秆伸长的作用，其作用机理如图所示.遗传学研究表明，赤霉素对矮生玉米的作用效果明显，而对正常株高玉米的作用效果不明显.下列分析不合理的是（　　）</a:t>
            </a:r>
            <a:endParaRPr lang="zh-CN" altLang="en-US" sz="2800" b="1">
              <a:latin typeface="微软雅黑" panose="020B0503020204020204" pitchFamily="34" charset="-122"/>
              <a:ea typeface="微软雅黑" panose="020B0503020204020204" pitchFamily="34" charset="-122"/>
            </a:endParaRPr>
          </a:p>
        </p:txBody>
      </p:sp>
      <p:pic>
        <p:nvPicPr>
          <p:cNvPr id="6148" name="图片 3"/>
          <p:cNvPicPr>
            <a:picLocks noChangeAspect="1"/>
          </p:cNvPicPr>
          <p:nvPr>
            <p:custDataLst>
              <p:tags r:id="rId4"/>
            </p:custDataLst>
          </p:nvPr>
        </p:nvPicPr>
        <p:blipFill>
          <a:blip r:embed="rId5"/>
          <a:stretch>
            <a:fillRect/>
          </a:stretch>
        </p:blipFill>
        <p:spPr>
          <a:xfrm>
            <a:off x="6744532" y="1811954"/>
            <a:ext cx="5378089" cy="2062098"/>
          </a:xfrm>
          <a:prstGeom prst="rect">
            <a:avLst/>
          </a:prstGeom>
          <a:noFill/>
          <a:ln w="9525">
            <a:noFill/>
          </a:ln>
        </p:spPr>
      </p:pic>
      <p:sp>
        <p:nvSpPr>
          <p:cNvPr id="5" name="文本框 4"/>
          <p:cNvSpPr txBox="1"/>
          <p:nvPr>
            <p:custDataLst>
              <p:tags r:id="rId6"/>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7170" name="文本框 2"/>
          <p:cNvSpPr txBox="1"/>
          <p:nvPr>
            <p:custDataLst>
              <p:tags r:id="rId7"/>
            </p:custDataLst>
          </p:nvPr>
        </p:nvSpPr>
        <p:spPr>
          <a:xfrm>
            <a:off x="318252" y="3860720"/>
            <a:ext cx="11657711" cy="2676525"/>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A. 图中的a过程表示促进，b过程表示抑制</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B. 图中的c过程可能是促进，也可能是抑制</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C. 赤霉素缺乏的植物体无法完成生长素的合成</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D. 控制玉米茎秆高度的基因可能与赤霉素的合成代谢有关</a:t>
            </a:r>
            <a:endParaRPr lang="zh-CN" altLang="en-US" sz="2800" b="1">
              <a:latin typeface="微软雅黑" panose="020B0503020204020204" pitchFamily="34" charset="-122"/>
              <a:ea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rPr>
              <a:t>E</a:t>
            </a:r>
            <a:r>
              <a:rPr lang="zh-CN" altLang="en-US" sz="2800" b="1">
                <a:latin typeface="微软雅黑" panose="020B0503020204020204" pitchFamily="34" charset="-122"/>
                <a:ea typeface="微软雅黑" panose="020B0503020204020204" pitchFamily="34" charset="-122"/>
              </a:rPr>
              <a:t>．在去尖端的胚芽鞘的切面一侧放置一含赤霉素的琼脂块，胚芽鞘会向未放置琼脂块的一侧弯曲生长</a:t>
            </a:r>
            <a:endParaRPr lang="zh-CN" altLang="en-US" sz="2800" b="1">
              <a:latin typeface="微软雅黑" panose="020B0503020204020204" pitchFamily="34" charset="-122"/>
              <a:ea typeface="微软雅黑" panose="020B0503020204020204" pitchFamily="34" charset="-122"/>
            </a:endParaRPr>
          </a:p>
        </p:txBody>
      </p:sp>
      <p:sp>
        <p:nvSpPr>
          <p:cNvPr id="6" name="文本框 5"/>
          <p:cNvSpPr txBox="1"/>
          <p:nvPr>
            <p:custDataLst>
              <p:tags r:id="rId8"/>
            </p:custDataLst>
          </p:nvPr>
        </p:nvSpPr>
        <p:spPr>
          <a:xfrm>
            <a:off x="3288064" y="3356321"/>
            <a:ext cx="422275" cy="521970"/>
          </a:xfrm>
          <a:prstGeom prst="rect">
            <a:avLst/>
          </a:prstGeom>
          <a:noFill/>
          <a:ln w="9525">
            <a:noFill/>
          </a:ln>
        </p:spPr>
        <p:txBody>
          <a:bodyPr wrap="none" anchor="t">
            <a:spAutoFit/>
          </a:bodyPr>
          <a:lstStyle/>
          <a:p>
            <a:r>
              <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C</a:t>
            </a:r>
            <a:endPar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6"/>
          <p:cNvSpPr txBox="1"/>
          <p:nvPr>
            <p:custDataLst>
              <p:tags r:id="rId9"/>
            </p:custDataLst>
          </p:nvPr>
        </p:nvSpPr>
        <p:spPr>
          <a:xfrm>
            <a:off x="4121502" y="3356321"/>
            <a:ext cx="386080" cy="521970"/>
          </a:xfrm>
          <a:prstGeom prst="rect">
            <a:avLst/>
          </a:prstGeom>
          <a:noFill/>
          <a:ln w="9525">
            <a:noFill/>
          </a:ln>
        </p:spPr>
        <p:txBody>
          <a:bodyPr wrap="none" anchor="t">
            <a:spAutoFit/>
          </a:bodyPr>
          <a:lstStyle/>
          <a:p>
            <a:r>
              <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E</a:t>
            </a:r>
            <a:endPar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4031" y="2506205"/>
            <a:ext cx="11230006" cy="2207260"/>
          </a:xfrm>
          <a:prstGeom prst="rect">
            <a:avLst/>
          </a:prstGeom>
        </p:spPr>
        <p:txBody>
          <a:bodyPr>
            <a:spAutoFit/>
          </a:bodyPr>
          <a:lstStyle/>
          <a:p>
            <a:pPr algn="just">
              <a:lnSpc>
                <a:spcPts val="55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rPr>
              <a:t>解析：</a:t>
            </a:r>
            <a:r>
              <a:rPr lang="zh-CN" altLang="zh-CN" sz="2800" b="1" kern="100">
                <a:latin typeface="楷体" panose="02010609060101010101" pitchFamily="49" charset="-122"/>
                <a:ea typeface="楷体" panose="02010609060101010101" pitchFamily="49" charset="-122"/>
                <a:cs typeface="Times New Roman" panose="02020603050405020304"/>
              </a:rPr>
              <a:t>脱落酸具有抑制细胞分裂、促进叶片和果实的衰老和脱落的作用，其合成部位主要是根冠和萎蔫的叶片。但其主要分布在将要脱落的器官和组织中。</a:t>
            </a:r>
            <a:endParaRPr lang="zh-CN" altLang="zh-CN" sz="2800" b="1" kern="100">
              <a:effectLst/>
              <a:latin typeface="楷体" panose="02010609060101010101" pitchFamily="49" charset="-122"/>
              <a:ea typeface="楷体" panose="02010609060101010101" pitchFamily="49" charset="-122"/>
              <a:cs typeface="Times New Roman" panose="02020603050405020304"/>
            </a:endParaRPr>
          </a:p>
        </p:txBody>
      </p:sp>
      <p:sp>
        <p:nvSpPr>
          <p:cNvPr id="7" name="文本框 6"/>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636" y="531521"/>
            <a:ext cx="11637091" cy="1383665"/>
          </a:xfrm>
          <a:prstGeom prst="rect">
            <a:avLst/>
          </a:prstGeom>
        </p:spPr>
        <p:txBody>
          <a:bodyPr>
            <a:spAutoFit/>
          </a:bodyPr>
          <a:lstStyle/>
          <a:p>
            <a:pPr algn="just">
              <a:lnSpc>
                <a:spcPct val="150000"/>
              </a:lnSpc>
              <a:spcAft>
                <a:spcPct val="0"/>
              </a:spcAft>
              <a:tabLst>
                <a:tab pos="2070735" algn="l"/>
              </a:tabLst>
            </a:pPr>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实验中需剪去幼苗叶片，是</a:t>
            </a:r>
            <a:r>
              <a:rPr lang="zh-CN" altLang="zh-CN" sz="2800" b="1"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因为</a:t>
            </a:r>
            <a:r>
              <a:rPr lang="en-US" altLang="zh-CN" sz="2800" b="1"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_________________________________</a:t>
            </a:r>
            <a:endParaRPr lang="en-US" altLang="zh-CN" sz="2800" b="1"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tabLst>
                <a:tab pos="2070735" algn="l"/>
              </a:tabLst>
            </a:pPr>
            <a:r>
              <a:rPr lang="en-US" altLang="zh-CN" sz="2800" b="1"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________________________</a:t>
            </a:r>
            <a:r>
              <a:rPr lang="zh-CN" altLang="zh-CN" sz="2800" b="1"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4034"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712662" y="2234896"/>
            <a:ext cx="6107100" cy="23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90636" y="514206"/>
            <a:ext cx="11493102" cy="1383665"/>
          </a:xfrm>
          <a:prstGeom prst="rect">
            <a:avLst/>
          </a:prstGeom>
        </p:spPr>
        <p:txBody>
          <a:bodyPr wrap="square">
            <a:spAutoFit/>
          </a:bodyPr>
          <a:lstStyle/>
          <a:p>
            <a:pPr>
              <a:lnSpc>
                <a:spcPct val="150000"/>
              </a:lnSpc>
            </a:pP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幼</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叶产生的生长素和细胞分裂素等植物激素会抑制脱落酸的作用</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240963" y="4535370"/>
            <a:ext cx="11677241" cy="1383665"/>
          </a:xfrm>
          <a:prstGeom prst="rect">
            <a:avLst/>
          </a:prstGeom>
        </p:spPr>
        <p:txBody>
          <a:bodyPr wrap="square">
            <a:spAutoFit/>
          </a:bodyPr>
          <a:lstStyle/>
          <a:p>
            <a:pPr algn="just">
              <a:lnSpc>
                <a:spcPct val="150000"/>
              </a:lnSpc>
              <a:spcAft>
                <a:spcPct val="0"/>
              </a:spcAft>
              <a:tabLst>
                <a:tab pos="2430780" algn="l"/>
              </a:tabLst>
            </a:pPr>
            <a:r>
              <a:rPr lang="zh-CN" altLang="zh-CN" sz="2800" b="1" kern="100">
                <a:latin typeface="微软雅黑" panose="020B0503020204020204" pitchFamily="34" charset="-122"/>
                <a:ea typeface="微软雅黑" panose="020B0503020204020204" pitchFamily="34" charset="-122"/>
                <a:cs typeface="Times New Roman" panose="02020603050405020304"/>
              </a:rPr>
              <a:t>解析：</a:t>
            </a:r>
            <a:r>
              <a:rPr lang="zh-CN" altLang="zh-CN" sz="2800" b="1" kern="100">
                <a:latin typeface="楷体" panose="02010609060101010101" pitchFamily="49" charset="-122"/>
                <a:ea typeface="楷体" panose="02010609060101010101" pitchFamily="49" charset="-122"/>
                <a:cs typeface="Times New Roman" panose="02020603050405020304"/>
              </a:rPr>
              <a:t>实验中剪去幼叶是防止幼叶产生的生长素和细胞分裂素等植物激素抑制脱落酸的作用。</a:t>
            </a:r>
            <a:endParaRPr lang="zh-CN" altLang="zh-CN" sz="2800" b="1" kern="100">
              <a:effectLst/>
              <a:latin typeface="楷体" panose="02010609060101010101" pitchFamily="49" charset="-122"/>
              <a:ea typeface="楷体" panose="02010609060101010101" pitchFamily="49" charset="-122"/>
              <a:cs typeface="Times New Roman" panose="02020603050405020304"/>
            </a:endParaRPr>
          </a:p>
        </p:txBody>
      </p:sp>
      <p:sp>
        <p:nvSpPr>
          <p:cNvPr id="3" name="文本框 2"/>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303" y="962606"/>
            <a:ext cx="11637091" cy="1383665"/>
          </a:xfrm>
          <a:prstGeom prst="rect">
            <a:avLst/>
          </a:prstGeom>
        </p:spPr>
        <p:txBody>
          <a:bodyPr>
            <a:spAutoFit/>
          </a:bodyPr>
          <a:lstStyle/>
          <a:p>
            <a:pPr algn="just">
              <a:lnSpc>
                <a:spcPct val="150000"/>
              </a:lnSpc>
              <a:spcAft>
                <a:spcPct val="0"/>
              </a:spcAft>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实验中在</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处滴加的是一定浓度的</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溶液，</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处滴加的是</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________</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，滴加量要</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4034"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722820" y="2629158"/>
            <a:ext cx="6107100" cy="23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088892" y="1053345"/>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rPr>
              <a:t>脱落酸</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3" name="矩形 2"/>
          <p:cNvSpPr/>
          <p:nvPr/>
        </p:nvSpPr>
        <p:spPr>
          <a:xfrm>
            <a:off x="10416344" y="1053345"/>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rPr>
              <a:t>蒸馏水</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5" name="矩形 4"/>
          <p:cNvSpPr/>
          <p:nvPr/>
        </p:nvSpPr>
        <p:spPr>
          <a:xfrm>
            <a:off x="1819903" y="1628806"/>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rPr>
              <a:t>相等</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8" name="矩形 7"/>
          <p:cNvSpPr/>
          <p:nvPr/>
        </p:nvSpPr>
        <p:spPr>
          <a:xfrm>
            <a:off x="192712" y="4822972"/>
            <a:ext cx="11677241" cy="1383665"/>
          </a:xfrm>
          <a:prstGeom prst="rect">
            <a:avLst/>
          </a:prstGeom>
        </p:spPr>
        <p:txBody>
          <a:bodyPr wrap="square">
            <a:spAutoFit/>
          </a:bodyPr>
          <a:lstStyle/>
          <a:p>
            <a:pPr algn="just">
              <a:lnSpc>
                <a:spcPct val="150000"/>
              </a:lnSpc>
              <a:spcAft>
                <a:spcPct val="0"/>
              </a:spcAft>
              <a:tabLst>
                <a:tab pos="2430780" algn="l"/>
              </a:tabLs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解析：</a:t>
            </a:r>
            <a:r>
              <a:rPr lang="en-US" altLang="zh-CN" sz="2800" b="1" kern="100">
                <a:latin typeface="楷体" panose="02010609060101010101" pitchFamily="49" charset="-122"/>
                <a:ea typeface="楷体" panose="02010609060101010101" pitchFamily="49" charset="-122"/>
                <a:cs typeface="楷体" panose="02010609060101010101" pitchFamily="49" charset="-122"/>
              </a:rPr>
              <a:t>A</a:t>
            </a:r>
            <a:r>
              <a:rPr lang="zh-CN" altLang="zh-CN" sz="2800" b="1" kern="100">
                <a:latin typeface="楷体" panose="02010609060101010101" pitchFamily="49" charset="-122"/>
                <a:ea typeface="楷体" panose="02010609060101010101" pitchFamily="49" charset="-122"/>
                <a:cs typeface="楷体" panose="02010609060101010101" pitchFamily="49" charset="-122"/>
              </a:rPr>
              <a:t>、</a:t>
            </a:r>
            <a:r>
              <a:rPr lang="en-US" altLang="zh-CN" sz="2800" b="1" kern="100">
                <a:latin typeface="楷体" panose="02010609060101010101" pitchFamily="49" charset="-122"/>
                <a:ea typeface="楷体" panose="02010609060101010101" pitchFamily="49" charset="-122"/>
                <a:cs typeface="楷体" panose="02010609060101010101" pitchFamily="49" charset="-122"/>
              </a:rPr>
              <a:t>B</a:t>
            </a:r>
            <a:r>
              <a:rPr lang="zh-CN" altLang="zh-CN" sz="2800" b="1" kern="100">
                <a:latin typeface="楷体" panose="02010609060101010101" pitchFamily="49" charset="-122"/>
                <a:ea typeface="楷体" panose="02010609060101010101" pitchFamily="49" charset="-122"/>
                <a:cs typeface="楷体" panose="02010609060101010101" pitchFamily="49" charset="-122"/>
              </a:rPr>
              <a:t>是对照处理，结合实验结果分析，</a:t>
            </a:r>
            <a:r>
              <a:rPr lang="en-US" altLang="zh-CN" sz="2800" b="1" kern="100">
                <a:latin typeface="楷体" panose="02010609060101010101" pitchFamily="49" charset="-122"/>
                <a:ea typeface="楷体" panose="02010609060101010101" pitchFamily="49" charset="-122"/>
                <a:cs typeface="楷体" panose="02010609060101010101" pitchFamily="49" charset="-122"/>
              </a:rPr>
              <a:t>A</a:t>
            </a:r>
            <a:r>
              <a:rPr lang="zh-CN" altLang="zh-CN" sz="2800" b="1" kern="100">
                <a:latin typeface="楷体" panose="02010609060101010101" pitchFamily="49" charset="-122"/>
                <a:ea typeface="楷体" panose="02010609060101010101" pitchFamily="49" charset="-122"/>
                <a:cs typeface="楷体" panose="02010609060101010101" pitchFamily="49" charset="-122"/>
              </a:rPr>
              <a:t>处滴加的是一定浓度的脱落酸溶液，</a:t>
            </a:r>
            <a:r>
              <a:rPr lang="en-US" altLang="zh-CN" sz="2800" b="1" kern="100">
                <a:latin typeface="楷体" panose="02010609060101010101" pitchFamily="49" charset="-122"/>
                <a:ea typeface="楷体" panose="02010609060101010101" pitchFamily="49" charset="-122"/>
                <a:cs typeface="楷体" panose="02010609060101010101" pitchFamily="49" charset="-122"/>
              </a:rPr>
              <a:t>B</a:t>
            </a:r>
            <a:r>
              <a:rPr lang="zh-CN" altLang="zh-CN" sz="2800" b="1" kern="100">
                <a:latin typeface="楷体" panose="02010609060101010101" pitchFamily="49" charset="-122"/>
                <a:ea typeface="楷体" panose="02010609060101010101" pitchFamily="49" charset="-122"/>
                <a:cs typeface="楷体" panose="02010609060101010101" pitchFamily="49" charset="-122"/>
              </a:rPr>
              <a:t>处作为对照滴加的是等量的蒸馏水。</a:t>
            </a:r>
            <a:endParaRPr lang="zh-CN" altLang="zh-CN" sz="2800" b="1" kern="100">
              <a:effectLst/>
              <a:latin typeface="楷体" panose="02010609060101010101" pitchFamily="49" charset="-122"/>
              <a:ea typeface="楷体" panose="02010609060101010101" pitchFamily="49" charset="-122"/>
              <a:cs typeface="楷体" panose="02010609060101010101" pitchFamily="49" charset="-122"/>
            </a:endParaRPr>
          </a:p>
        </p:txBody>
      </p:sp>
      <p:sp>
        <p:nvSpPr>
          <p:cNvPr id="7" name="文本框 6"/>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303" y="324758"/>
            <a:ext cx="11637091" cy="2676525"/>
          </a:xfrm>
          <a:prstGeom prst="rect">
            <a:avLst/>
          </a:prstGeom>
        </p:spPr>
        <p:txBody>
          <a:bodyPr>
            <a:spAutoFit/>
          </a:bodyPr>
          <a:lstStyle/>
          <a:p>
            <a:pPr algn="just">
              <a:lnSpc>
                <a:spcPct val="150000"/>
              </a:lnSpc>
              <a:spcAft>
                <a:spcPct val="0"/>
              </a:spcAft>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实验进行</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4 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后，观察发现，在一定外力作用下，叶柄脱落。但改用乙烯利</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具有与乙烯相同的生理效应</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重复本实验时，发现不需施加外力，叶柄可自然脱落。这说明在促进植物器官</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叶片</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脱落方面，乙烯的作用</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填</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大于</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小于</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脱落酸的作用。</a:t>
            </a:r>
            <a:endParaRPr lang="en-US" altLang="zh-CN" sz="2800" b="1" kern="10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4034"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784404" y="3069191"/>
            <a:ext cx="6107100" cy="23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08218" y="2349195"/>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rPr>
              <a:t>大于</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6" name="矩形 5"/>
          <p:cNvSpPr/>
          <p:nvPr/>
        </p:nvSpPr>
        <p:spPr>
          <a:xfrm>
            <a:off x="240963" y="5125681"/>
            <a:ext cx="11677241" cy="1383665"/>
          </a:xfrm>
          <a:prstGeom prst="rect">
            <a:avLst/>
          </a:prstGeom>
        </p:spPr>
        <p:txBody>
          <a:bodyPr wrap="square">
            <a:spAutoFit/>
          </a:bodyPr>
          <a:lstStyle/>
          <a:p>
            <a:pPr algn="just">
              <a:lnSpc>
                <a:spcPct val="150000"/>
              </a:lnSpc>
              <a:spcAft>
                <a:spcPct val="0"/>
              </a:spcAft>
              <a:tabLst>
                <a:tab pos="2430780" algn="l"/>
              </a:tabLst>
            </a:pPr>
            <a:r>
              <a:rPr lang="zh-CN" altLang="zh-CN" sz="2800" b="1" kern="100">
                <a:latin typeface="微软雅黑" panose="020B0503020204020204" pitchFamily="34" charset="-122"/>
                <a:ea typeface="微软雅黑" panose="020B0503020204020204" pitchFamily="34" charset="-122"/>
                <a:cs typeface="Times New Roman" panose="02020603050405020304"/>
              </a:rPr>
              <a:t>解析：</a:t>
            </a:r>
            <a:r>
              <a:rPr lang="zh-CN" altLang="zh-CN" sz="2800" b="1" kern="100">
                <a:latin typeface="楷体" panose="02010609060101010101" pitchFamily="49" charset="-122"/>
                <a:ea typeface="楷体" panose="02010609060101010101" pitchFamily="49" charset="-122"/>
                <a:cs typeface="Times New Roman" panose="02020603050405020304"/>
              </a:rPr>
              <a:t>因改用乙烯后，不需外力，叶柄就自然脱落，可见乙烯的作用大于脱落酸的作用。</a:t>
            </a:r>
            <a:endParaRPr lang="zh-CN" altLang="zh-CN" sz="2800" b="1" kern="100">
              <a:effectLst/>
              <a:latin typeface="楷体" panose="02010609060101010101" pitchFamily="49" charset="-122"/>
              <a:ea typeface="楷体" panose="02010609060101010101" pitchFamily="49" charset="-122"/>
              <a:cs typeface="Times New Roman" panose="02020603050405020304"/>
            </a:endParaRPr>
          </a:p>
        </p:txBody>
      </p:sp>
      <p:sp>
        <p:nvSpPr>
          <p:cNvPr id="7" name="文本框 6"/>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636" y="755898"/>
            <a:ext cx="11637091" cy="1383665"/>
          </a:xfrm>
          <a:prstGeom prst="rect">
            <a:avLst/>
          </a:prstGeom>
        </p:spPr>
        <p:txBody>
          <a:bodyPr>
            <a:spAutoFit/>
          </a:bodyPr>
          <a:lstStyle/>
          <a:p>
            <a:pPr algn="just">
              <a:lnSpc>
                <a:spcPct val="150000"/>
              </a:lnSpc>
              <a:spcAft>
                <a:spcPct val="0"/>
              </a:spcAft>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(5)</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实验证明，细胞分裂素有延缓叶片衰老</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即保绿</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的作用，而乙烯则能加速叶片的衰老。若要设计实验证明这一结论，则至少需要设置</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组实验。</a:t>
            </a:r>
            <a:endParaRPr lang="en-US" altLang="zh-CN" sz="2800" b="1" kern="10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4034"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784404" y="2408338"/>
            <a:ext cx="6107100" cy="23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088184" y="1470994"/>
            <a:ext cx="538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rPr>
              <a:t>三</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6" name="矩形 5"/>
          <p:cNvSpPr/>
          <p:nvPr/>
        </p:nvSpPr>
        <p:spPr>
          <a:xfrm>
            <a:off x="240963" y="4948292"/>
            <a:ext cx="11677241" cy="1383665"/>
          </a:xfrm>
          <a:prstGeom prst="rect">
            <a:avLst/>
          </a:prstGeom>
        </p:spPr>
        <p:txBody>
          <a:bodyPr wrap="square">
            <a:spAutoFit/>
          </a:bodyPr>
          <a:lstStyle/>
          <a:p>
            <a:pPr algn="just">
              <a:lnSpc>
                <a:spcPct val="150000"/>
              </a:lnSpc>
              <a:spcAft>
                <a:spcPct val="0"/>
              </a:spcAft>
              <a:tabLst>
                <a:tab pos="2430780" algn="l"/>
              </a:tabLs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rPr>
              <a:t>解析：</a:t>
            </a:r>
            <a:r>
              <a:rPr lang="zh-CN" altLang="zh-CN" sz="2800" b="1" kern="100">
                <a:latin typeface="楷体" panose="02010609060101010101" pitchFamily="49" charset="-122"/>
                <a:ea typeface="楷体" panose="02010609060101010101" pitchFamily="49" charset="-122"/>
                <a:cs typeface="Times New Roman" panose="02020603050405020304"/>
              </a:rPr>
              <a:t>至少需要设置三组实验：空白对照组、细胞分裂素处理组和乙烯处理组。</a:t>
            </a:r>
            <a:endParaRPr lang="zh-CN" altLang="zh-CN" sz="2800" b="1" kern="100">
              <a:effectLst/>
              <a:latin typeface="楷体" panose="02010609060101010101" pitchFamily="49" charset="-122"/>
              <a:ea typeface="楷体" panose="02010609060101010101" pitchFamily="49" charset="-122"/>
              <a:cs typeface="Courier New" panose="02070309020205020404"/>
            </a:endParaRPr>
          </a:p>
        </p:txBody>
      </p:sp>
      <p:sp>
        <p:nvSpPr>
          <p:cNvPr id="7" name="文本框 6"/>
          <p:cNvSpPr txBox="1"/>
          <p:nvPr/>
        </p:nvSpPr>
        <p:spPr>
          <a:xfrm>
            <a:off x="2081" y="0"/>
            <a:ext cx="6061857" cy="521970"/>
          </a:xfrm>
          <a:prstGeom prst="rect">
            <a:avLst/>
          </a:prstGeom>
          <a:solidFill>
            <a:srgbClr val="92D050"/>
          </a:solidFill>
        </p:spPr>
        <p:txBody>
          <a:bodyPr wrap="square" rtlCol="0" anchor="t">
            <a:spAutoFit/>
          </a:bodyPr>
          <a:lstStyle/>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三</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植物生长调节剂的应用</a:t>
            </a:r>
            <a:endParaRPr lang="zh-CN" altLang="en-US" sz="2800" b="1"/>
          </a:p>
        </p:txBody>
      </p:sp>
      <p:pic>
        <p:nvPicPr>
          <p:cNvPr id="44035" name="New picture"/>
          <p:cNvPicPr/>
          <p:nvPr/>
        </p:nvPicPr>
        <p:blipFill>
          <a:blip r:embed="rId2"/>
          <a:stretch>
            <a:fillRect/>
          </a:stretch>
        </p:blipFill>
        <p:spPr>
          <a:xfrm>
            <a:off x="11379174" y="10335886"/>
            <a:ext cx="355534" cy="253953"/>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391215" y="691844"/>
            <a:ext cx="11409887" cy="5908040"/>
          </a:xfrm>
          <a:prstGeom prst="rect">
            <a:avLst/>
          </a:prstGeom>
        </p:spPr>
        <p:txBody>
          <a:bodyPr>
            <a:spAutoFit/>
          </a:bodyPr>
          <a:lstStyle/>
          <a:p>
            <a:pPr algn="just">
              <a:lnSpc>
                <a:spcPct val="150000"/>
              </a:lnSpc>
              <a:spcAft>
                <a:spcPct val="0"/>
              </a:spcAft>
            </a:pPr>
            <a:r>
              <a:rPr lang="zh-CN" altLang="zh-CN" sz="2800" b="1" kern="1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填空默写</a:t>
            </a:r>
            <a:endParaRPr lang="zh-CN" altLang="zh-CN" sz="1050" b="1" kern="100">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97</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植物激素在植物内的</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含量</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但是在调节植物生长发育上的作用</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却</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98</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决定器官生长、发育的，往往</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不是</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a:t>
            </a:r>
            <a:endPar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，而是</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99</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在植物生长发育过程中，不同种激素的调节往往表现</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出</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4.(</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99</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植物的生长、发育，是</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由</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a:t>
            </a:r>
            <a:endPar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调控</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的。</a:t>
            </a:r>
            <a:endParaRPr lang="zh-CN" altLang="zh-CN" sz="1050" b="1"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6" name="矩形 5"/>
          <p:cNvSpPr/>
          <p:nvPr>
            <p:custDataLst>
              <p:tags r:id="rId2"/>
            </p:custDataLst>
          </p:nvPr>
        </p:nvSpPr>
        <p:spPr>
          <a:xfrm>
            <a:off x="7358161" y="1474262"/>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虽然微少</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custDataLst>
              <p:tags r:id="rId3"/>
            </p:custDataLst>
          </p:nvPr>
        </p:nvSpPr>
        <p:spPr>
          <a:xfrm>
            <a:off x="3595392" y="2122214"/>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非常重要</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custDataLst>
              <p:tags r:id="rId4"/>
            </p:custDataLst>
          </p:nvPr>
        </p:nvSpPr>
        <p:spPr>
          <a:xfrm>
            <a:off x="8726059" y="2741710"/>
            <a:ext cx="3027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某种激素的绝对含</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custDataLst>
              <p:tags r:id="rId5"/>
            </p:custDataLst>
          </p:nvPr>
        </p:nvSpPr>
        <p:spPr>
          <a:xfrm>
            <a:off x="434987" y="3384390"/>
            <a:ext cx="538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custDataLst>
              <p:tags r:id="rId6"/>
            </p:custDataLst>
          </p:nvPr>
        </p:nvSpPr>
        <p:spPr>
          <a:xfrm>
            <a:off x="1912908" y="3381038"/>
            <a:ext cx="3383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不同激素的相对含量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custDataLst>
              <p:tags r:id="rId7"/>
            </p:custDataLst>
          </p:nvPr>
        </p:nvSpPr>
        <p:spPr>
          <a:xfrm>
            <a:off x="883973" y="4661727"/>
            <a:ext cx="2316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一定的顺序性</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p:cNvSpPr/>
          <p:nvPr>
            <p:custDataLst>
              <p:tags r:id="rId8"/>
            </p:custDataLst>
          </p:nvPr>
        </p:nvSpPr>
        <p:spPr>
          <a:xfrm>
            <a:off x="7290034" y="5307995"/>
            <a:ext cx="4450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多种激素相互作用形成的调</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矩形 22"/>
          <p:cNvSpPr/>
          <p:nvPr>
            <p:custDataLst>
              <p:tags r:id="rId9"/>
            </p:custDataLst>
          </p:nvPr>
        </p:nvSpPr>
        <p:spPr>
          <a:xfrm>
            <a:off x="389533" y="5947455"/>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节网络</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linds(horizontal)">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14" grpId="0"/>
      <p:bldP spid="18" grpId="0"/>
      <p:bldP spid="21" grpId="0"/>
      <p:bldP spid="22" grpId="0"/>
      <p:bldP spid="2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391215" y="979570"/>
            <a:ext cx="11409887" cy="5262245"/>
          </a:xfrm>
          <a:prstGeom prst="rect">
            <a:avLst/>
          </a:prstGeom>
        </p:spPr>
        <p:txBody>
          <a:bodyPr>
            <a:spAutoFit/>
          </a:bodyPr>
          <a:lstStyle/>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5.(</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100</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植物生长调节剂</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a:t>
            </a:r>
            <a:endPar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6.(</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106</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光作为一种信号</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的</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全过程。</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7.(</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106</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光敏色素</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是</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分布</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在</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其中</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在</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8.(</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108</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植物生长发育的调控，是</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由</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a:t>
            </a:r>
            <a:endPar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共同</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完成的。</a:t>
            </a:r>
            <a:endParaRPr lang="zh-CN" altLang="zh-CN" sz="2800" b="1"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2" name="矩形 1"/>
          <p:cNvSpPr/>
          <p:nvPr>
            <p:custDataLst>
              <p:tags r:id="rId2"/>
            </p:custDataLst>
          </p:nvPr>
        </p:nvSpPr>
        <p:spPr>
          <a:xfrm>
            <a:off x="6418039" y="1104398"/>
            <a:ext cx="5161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由人工合成的，对植物的生长、</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custDataLst>
              <p:tags r:id="rId3"/>
            </p:custDataLst>
          </p:nvPr>
        </p:nvSpPr>
        <p:spPr>
          <a:xfrm>
            <a:off x="543046" y="1761988"/>
            <a:ext cx="4450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发育有调节作用的化学物质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custDataLst>
              <p:tags r:id="rId4"/>
            </p:custDataLst>
          </p:nvPr>
        </p:nvSpPr>
        <p:spPr>
          <a:xfrm>
            <a:off x="6604986" y="2400416"/>
            <a:ext cx="4450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影响、调控植物生长、发育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custDataLst>
              <p:tags r:id="rId5"/>
            </p:custDataLst>
          </p:nvPr>
        </p:nvSpPr>
        <p:spPr>
          <a:xfrm>
            <a:off x="5474872" y="3671198"/>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一类蛋白质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custDataLst>
              <p:tags r:id="rId6"/>
            </p:custDataLst>
          </p:nvPr>
        </p:nvSpPr>
        <p:spPr>
          <a:xfrm>
            <a:off x="8702822" y="3667865"/>
            <a:ext cx="2672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植物的各个部位</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custDataLst>
              <p:tags r:id="rId7"/>
            </p:custDataLst>
          </p:nvPr>
        </p:nvSpPr>
        <p:spPr>
          <a:xfrm>
            <a:off x="1469453" y="4301762"/>
            <a:ext cx="4450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分生组织的细胞内比较丰富</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custDataLst>
              <p:tags r:id="rId8"/>
            </p:custDataLst>
          </p:nvPr>
        </p:nvSpPr>
        <p:spPr>
          <a:xfrm>
            <a:off x="7835016" y="4958323"/>
            <a:ext cx="3738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基因表达调控、激素调</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custDataLst>
              <p:tags r:id="rId9"/>
            </p:custDataLst>
          </p:nvPr>
        </p:nvSpPr>
        <p:spPr>
          <a:xfrm>
            <a:off x="399056" y="5607304"/>
            <a:ext cx="3027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节和环境因素调节</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3" name="New picture"/>
          <p:cNvPicPr/>
          <p:nvPr>
            <p:custDataLst>
              <p:tags r:id="rId10"/>
            </p:custDataLst>
          </p:nvPr>
        </p:nvPicPr>
        <p:blipFill>
          <a:blip r:embed="rId11"/>
          <a:stretch>
            <a:fillRect/>
          </a:stretch>
        </p:blipFill>
        <p:spPr>
          <a:xfrm>
            <a:off x="10845873" y="11262814"/>
            <a:ext cx="355534" cy="266651"/>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8"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1"/>
          <p:cNvSpPr txBox="1"/>
          <p:nvPr>
            <p:custDataLst>
              <p:tags r:id="rId1"/>
            </p:custDataLst>
          </p:nvPr>
        </p:nvSpPr>
        <p:spPr>
          <a:xfrm>
            <a:off x="408406" y="2133205"/>
            <a:ext cx="11459628" cy="1383665"/>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附</a:t>
            </a:r>
            <a:r>
              <a:rPr lang="en-US" altLang="zh-CN" sz="2800" b="1">
                <a:solidFill>
                  <a:srgbClr val="FF0000"/>
                </a:solidFill>
                <a:latin typeface="微软雅黑" panose="020B0503020204020204" pitchFamily="34" charset="-122"/>
                <a:ea typeface="微软雅黑" panose="020B0503020204020204" pitchFamily="34" charset="-122"/>
              </a:rPr>
              <a:t>1</a:t>
            </a:r>
            <a:r>
              <a:rPr lang="zh-CN" altLang="en-US" sz="2800" b="1">
                <a:solidFill>
                  <a:srgbClr val="FF0000"/>
                </a:solidFill>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遗传学研究表明，赤霉素对矮生玉米的作用效果明显，而对正常株高玉米的作用效果不明显．可见控制玉米茎杆高度的基因可能与</a:t>
            </a:r>
            <a:endParaRPr lang="zh-CN" altLang="en-US" sz="2800" b="1">
              <a:latin typeface="微软雅黑" panose="020B0503020204020204" pitchFamily="34" charset="-122"/>
              <a:ea typeface="微软雅黑" panose="020B0503020204020204" pitchFamily="34" charset="-122"/>
            </a:endParaRPr>
          </a:p>
          <a:p>
            <a:r>
              <a:rPr lang="zh-CN" altLang="en-US" sz="2800" b="1" u="sng">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rPr>
              <a:t>有关．</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custDataLst>
              <p:tags r:id="rId2"/>
            </p:custDataLst>
          </p:nvPr>
        </p:nvSpPr>
        <p:spPr>
          <a:xfrm>
            <a:off x="408406" y="2994740"/>
            <a:ext cx="9757508" cy="52197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赤霉素的合成（或合成赤霉素的酶有关）</a:t>
            </a:r>
            <a:r>
              <a:rPr lang="zh-CN" altLang="en-US" sz="2800" b="1">
                <a:latin typeface="微软雅黑" panose="020B0503020204020204" pitchFamily="34" charset="-122"/>
                <a:ea typeface="微软雅黑" panose="020B0503020204020204" pitchFamily="34" charset="-122"/>
              </a:rPr>
              <a:t> </a:t>
            </a:r>
            <a:endParaRPr lang="zh-CN" altLang="en-US" sz="2800">
              <a:latin typeface="Arial" panose="020B0604020202020204" pitchFamily="34" charset="0"/>
              <a:ea typeface="宋体" panose="02010600030101010101" pitchFamily="2" charset="-122"/>
            </a:endParaRPr>
          </a:p>
        </p:txBody>
      </p:sp>
      <p:pic>
        <p:nvPicPr>
          <p:cNvPr id="8195" name="图片 3"/>
          <p:cNvPicPr>
            <a:picLocks noChangeAspect="1"/>
          </p:cNvPicPr>
          <p:nvPr>
            <p:custDataLst>
              <p:tags r:id="rId3"/>
            </p:custDataLst>
          </p:nvPr>
        </p:nvPicPr>
        <p:blipFill>
          <a:blip r:embed="rId4"/>
          <a:stretch>
            <a:fillRect/>
          </a:stretch>
        </p:blipFill>
        <p:spPr>
          <a:xfrm>
            <a:off x="2496808" y="3933322"/>
            <a:ext cx="6938963" cy="2303462"/>
          </a:xfrm>
          <a:prstGeom prst="rect">
            <a:avLst/>
          </a:prstGeom>
          <a:noFill/>
          <a:ln w="9525">
            <a:noFill/>
          </a:ln>
        </p:spPr>
      </p:pic>
      <p:sp>
        <p:nvSpPr>
          <p:cNvPr id="6145" name="Text Box 50"/>
          <p:cNvSpPr txBox="1"/>
          <p:nvPr>
            <p:custDataLst>
              <p:tags r:id="rId5"/>
            </p:custDataLst>
          </p:nvPr>
        </p:nvSpPr>
        <p:spPr>
          <a:xfrm>
            <a:off x="335200" y="1125125"/>
            <a:ext cx="9032875"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anchor="t">
            <a:spAutoFit/>
          </a:bodyPr>
          <a:lstStyle/>
          <a:p>
            <a:pPr>
              <a:spcBef>
                <a:spcPct val="50000"/>
              </a:spcBef>
            </a:pPr>
            <a:r>
              <a:rPr lang="zh-CN" altLang="en-US" sz="2800" b="1">
                <a:solidFill>
                  <a:srgbClr val="2007DD"/>
                </a:solidFill>
                <a:latin typeface="微软雅黑" panose="020B0503020204020204" pitchFamily="34" charset="-122"/>
                <a:ea typeface="微软雅黑" panose="020B0503020204020204" pitchFamily="34" charset="-122"/>
                <a:sym typeface="+mn-ea"/>
              </a:rPr>
              <a:t>（</a:t>
            </a:r>
            <a:r>
              <a:rPr lang="en-US" altLang="zh-CN" sz="2800" b="1">
                <a:solidFill>
                  <a:srgbClr val="2007DD"/>
                </a:solidFill>
                <a:latin typeface="微软雅黑" panose="020B0503020204020204" pitchFamily="34" charset="-122"/>
                <a:ea typeface="微软雅黑" panose="020B0503020204020204" pitchFamily="34" charset="-122"/>
                <a:sym typeface="+mn-ea"/>
              </a:rPr>
              <a:t>1</a:t>
            </a:r>
            <a:r>
              <a:rPr lang="zh-CN" altLang="en-US" sz="2800" b="1">
                <a:solidFill>
                  <a:srgbClr val="2007DD"/>
                </a:solidFill>
                <a:latin typeface="微软雅黑" panose="020B0503020204020204" pitchFamily="34" charset="-122"/>
                <a:ea typeface="微软雅黑" panose="020B0503020204020204" pitchFamily="34" charset="-122"/>
                <a:sym typeface="+mn-ea"/>
              </a:rPr>
              <a:t>）</a:t>
            </a:r>
            <a:r>
              <a:rPr lang="zh-CN" altLang="en-US" sz="2800" b="1">
                <a:solidFill>
                  <a:srgbClr val="2007DD"/>
                </a:solidFill>
                <a:latin typeface="微软雅黑" panose="020B0503020204020204" pitchFamily="34" charset="-122"/>
                <a:ea typeface="微软雅黑" panose="020B0503020204020204" pitchFamily="34" charset="-122"/>
              </a:rPr>
              <a:t>分析</a:t>
            </a:r>
            <a:r>
              <a:rPr lang="en-US" altLang="zh-CN" sz="2800" b="1">
                <a:solidFill>
                  <a:srgbClr val="2007DD"/>
                </a:solidFill>
                <a:latin typeface="微软雅黑" panose="020B0503020204020204" pitchFamily="34" charset="-122"/>
                <a:ea typeface="微软雅黑" panose="020B0503020204020204" pitchFamily="34" charset="-122"/>
              </a:rPr>
              <a:t>1.</a:t>
            </a:r>
            <a:r>
              <a:rPr lang="zh-CN" altLang="en-US" sz="2800" b="1">
                <a:solidFill>
                  <a:srgbClr val="2007DD"/>
                </a:solidFill>
                <a:latin typeface="微软雅黑" panose="020B0503020204020204" pitchFamily="34" charset="-122"/>
                <a:ea typeface="微软雅黑" panose="020B0503020204020204" pitchFamily="34" charset="-122"/>
              </a:rPr>
              <a:t>赤霉素和生长素都可以促进细胞的伸长</a:t>
            </a:r>
            <a:endParaRPr lang="zh-CN" altLang="en-US" sz="2800" b="1">
              <a:solidFill>
                <a:srgbClr val="2007DD"/>
              </a:solidFill>
              <a:latin typeface="微软雅黑" panose="020B0503020204020204" pitchFamily="34" charset="-122"/>
              <a:ea typeface="微软雅黑" panose="020B0503020204020204" pitchFamily="34" charset="-122"/>
            </a:endParaRPr>
          </a:p>
        </p:txBody>
      </p:sp>
      <p:sp>
        <p:nvSpPr>
          <p:cNvPr id="6146" name="Text Box 50"/>
          <p:cNvSpPr txBox="1"/>
          <p:nvPr>
            <p:custDataLst>
              <p:tags r:id="rId6"/>
            </p:custDataLst>
          </p:nvPr>
        </p:nvSpPr>
        <p:spPr>
          <a:xfrm>
            <a:off x="2081" y="548538"/>
            <a:ext cx="5202227" cy="521970"/>
          </a:xfrm>
          <a:prstGeom prst="rect">
            <a:avLst/>
          </a:prstGeom>
          <a:solidFill>
            <a:srgbClr val="FFC000"/>
          </a:solidFill>
          <a:ln w="9525">
            <a:noFill/>
          </a:ln>
        </p:spPr>
        <p:txBody>
          <a:bodyPr wrap="square" anchor="t">
            <a:spAutoFit/>
          </a:bodyPr>
          <a:lstStyle/>
          <a:p>
            <a:pPr>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不同植物激素之间的关系</a:t>
            </a:r>
            <a:endParaRPr lang="zh-CN" altLang="en-US" sz="2800" b="1">
              <a:latin typeface="微软雅黑" panose="020B0503020204020204" pitchFamily="34" charset="-122"/>
              <a:ea typeface="微软雅黑" panose="020B0503020204020204" pitchFamily="34" charset="-122"/>
            </a:endParaRPr>
          </a:p>
        </p:txBody>
      </p:sp>
      <p:sp>
        <p:nvSpPr>
          <p:cNvPr id="5" name="文本框 4"/>
          <p:cNvSpPr txBox="1"/>
          <p:nvPr>
            <p:custDataLst>
              <p:tags r:id="rId7"/>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1"/>
          <p:cNvSpPr txBox="1"/>
          <p:nvPr>
            <p:custDataLst>
              <p:tags r:id="rId1"/>
            </p:custDataLst>
          </p:nvPr>
        </p:nvSpPr>
        <p:spPr>
          <a:xfrm>
            <a:off x="336664" y="1700850"/>
            <a:ext cx="11441851" cy="181483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附</a:t>
            </a:r>
            <a:r>
              <a:rPr lang="en-US" altLang="zh-CN" sz="2800" b="1">
                <a:solidFill>
                  <a:srgbClr val="FF0000"/>
                </a:solidFill>
                <a:latin typeface="微软雅黑" panose="020B0503020204020204" pitchFamily="34" charset="-122"/>
                <a:ea typeface="微软雅黑" panose="020B0503020204020204" pitchFamily="34" charset="-122"/>
              </a:rPr>
              <a:t>2</a:t>
            </a:r>
            <a:r>
              <a:rPr lang="zh-CN" altLang="en-US" sz="2800" b="1">
                <a:solidFill>
                  <a:srgbClr val="FF0000"/>
                </a:solidFill>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赤霉素一个重要作用是能打破种子的休眠，促进种子萌发。若要确定促进玉米种子萌发的赤霉素溶液的最适浓度，首先进行__________，大体上确定促进种子萌发的赤霉素浓度。然后再进行具体的实验，实验的具体思路为：</a:t>
            </a:r>
            <a:r>
              <a:rPr lang="zh-CN" altLang="en-US" sz="2800" b="1" u="sng">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custDataLst>
              <p:tags r:id="rId2"/>
            </p:custDataLst>
          </p:nvPr>
        </p:nvSpPr>
        <p:spPr>
          <a:xfrm>
            <a:off x="9336389" y="2133370"/>
            <a:ext cx="1643062" cy="52197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预实验</a:t>
            </a:r>
            <a:r>
              <a:rPr lang="zh-CN" altLang="en-US" sz="2800" b="1">
                <a:latin typeface="微软雅黑" panose="020B0503020204020204" pitchFamily="34" charset="-122"/>
                <a:ea typeface="微软雅黑" panose="020B0503020204020204" pitchFamily="34" charset="-122"/>
                <a:sym typeface="宋体" panose="02010600030101010101" pitchFamily="2" charset="-122"/>
              </a:rPr>
              <a:t> </a:t>
            </a:r>
            <a:endParaRPr lang="zh-CN" altLang="en-US" sz="2800">
              <a:latin typeface="Arial" panose="020B0604020202020204" pitchFamily="34" charset="0"/>
              <a:ea typeface="宋体" panose="02010600030101010101" pitchFamily="2" charset="-122"/>
            </a:endParaRPr>
          </a:p>
        </p:txBody>
      </p:sp>
      <p:sp>
        <p:nvSpPr>
          <p:cNvPr id="5" name="文本框 4"/>
          <p:cNvSpPr txBox="1"/>
          <p:nvPr>
            <p:custDataLst>
              <p:tags r:id="rId3"/>
            </p:custDataLst>
          </p:nvPr>
        </p:nvSpPr>
        <p:spPr>
          <a:xfrm>
            <a:off x="2208730" y="3789239"/>
            <a:ext cx="8901112" cy="224536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①在预实验的基础上配制一系列浓度梯度的赤霉素溶液，</a:t>
            </a:r>
            <a:endParaRPr lang="zh-CN" altLang="en-US" sz="2800" b="1">
              <a:solidFill>
                <a:srgbClr val="FF0000"/>
              </a:solidFill>
              <a:latin typeface="微软雅黑" panose="020B0503020204020204" pitchFamily="34" charset="-122"/>
              <a:ea typeface="微软雅黑" panose="020B0503020204020204" pitchFamily="34" charset="-122"/>
            </a:endParaRPr>
          </a:p>
          <a:p>
            <a:r>
              <a:rPr lang="zh-CN" altLang="en-US" sz="2800" b="1">
                <a:solidFill>
                  <a:srgbClr val="FF0000"/>
                </a:solidFill>
                <a:latin typeface="宋体" panose="02010600030101010101" pitchFamily="2" charset="-122"/>
                <a:ea typeface="宋体" panose="02010600030101010101" pitchFamily="2" charset="-122"/>
              </a:rPr>
              <a:t>②</a:t>
            </a:r>
            <a:r>
              <a:rPr lang="zh-CN" altLang="en-US" sz="2800" b="1">
                <a:solidFill>
                  <a:srgbClr val="FF0000"/>
                </a:solidFill>
                <a:latin typeface="微软雅黑" panose="020B0503020204020204" pitchFamily="34" charset="-122"/>
                <a:ea typeface="微软雅黑" panose="020B0503020204020204" pitchFamily="34" charset="-122"/>
              </a:rPr>
              <a:t>选取同等数量的发育相同的玉米种子，分别浸泡在不同浓度的赤霉素溶液中，</a:t>
            </a:r>
            <a:endParaRPr lang="zh-CN" altLang="en-US" sz="2800" b="1">
              <a:solidFill>
                <a:srgbClr val="FF0000"/>
              </a:solidFill>
              <a:latin typeface="微软雅黑" panose="020B0503020204020204" pitchFamily="34" charset="-122"/>
              <a:ea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rPr>
              <a:t>③处理相同的时间，在相同的环境中培养</a:t>
            </a:r>
            <a:endParaRPr lang="zh-CN" altLang="en-US" sz="2800" b="1">
              <a:solidFill>
                <a:srgbClr val="FF0000"/>
              </a:solidFill>
              <a:latin typeface="微软雅黑" panose="020B0503020204020204" pitchFamily="34" charset="-122"/>
              <a:ea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rPr>
              <a:t>④统计不同浓度的赤霉素条件下种子的发芽率</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6145" name="Text Box 50"/>
          <p:cNvSpPr txBox="1"/>
          <p:nvPr>
            <p:custDataLst>
              <p:tags r:id="rId4"/>
            </p:custDataLst>
          </p:nvPr>
        </p:nvSpPr>
        <p:spPr>
          <a:xfrm>
            <a:off x="335200" y="1125125"/>
            <a:ext cx="9032875"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anchor="t">
            <a:spAutoFit/>
          </a:bodyPr>
          <a:lstStyle/>
          <a:p>
            <a:pPr>
              <a:spcBef>
                <a:spcPct val="50000"/>
              </a:spcBef>
            </a:pPr>
            <a:r>
              <a:rPr lang="zh-CN" altLang="en-US" sz="2800" b="1">
                <a:solidFill>
                  <a:srgbClr val="2007DD"/>
                </a:solidFill>
                <a:latin typeface="微软雅黑" panose="020B0503020204020204" pitchFamily="34" charset="-122"/>
                <a:ea typeface="微软雅黑" panose="020B0503020204020204" pitchFamily="34" charset="-122"/>
                <a:sym typeface="+mn-ea"/>
              </a:rPr>
              <a:t>（</a:t>
            </a:r>
            <a:r>
              <a:rPr lang="en-US" altLang="zh-CN" sz="2800" b="1">
                <a:solidFill>
                  <a:srgbClr val="2007DD"/>
                </a:solidFill>
                <a:latin typeface="微软雅黑" panose="020B0503020204020204" pitchFamily="34" charset="-122"/>
                <a:ea typeface="微软雅黑" panose="020B0503020204020204" pitchFamily="34" charset="-122"/>
                <a:sym typeface="+mn-ea"/>
              </a:rPr>
              <a:t>1</a:t>
            </a:r>
            <a:r>
              <a:rPr lang="zh-CN" altLang="en-US" sz="2800" b="1">
                <a:solidFill>
                  <a:srgbClr val="2007DD"/>
                </a:solidFill>
                <a:latin typeface="微软雅黑" panose="020B0503020204020204" pitchFamily="34" charset="-122"/>
                <a:ea typeface="微软雅黑" panose="020B0503020204020204" pitchFamily="34" charset="-122"/>
                <a:sym typeface="+mn-ea"/>
              </a:rPr>
              <a:t>）</a:t>
            </a:r>
            <a:r>
              <a:rPr lang="zh-CN" altLang="en-US" sz="2800" b="1">
                <a:solidFill>
                  <a:srgbClr val="2007DD"/>
                </a:solidFill>
                <a:latin typeface="微软雅黑" panose="020B0503020204020204" pitchFamily="34" charset="-122"/>
                <a:ea typeface="微软雅黑" panose="020B0503020204020204" pitchFamily="34" charset="-122"/>
              </a:rPr>
              <a:t>分析</a:t>
            </a:r>
            <a:r>
              <a:rPr lang="en-US" altLang="zh-CN" sz="2800" b="1">
                <a:solidFill>
                  <a:srgbClr val="2007DD"/>
                </a:solidFill>
                <a:latin typeface="微软雅黑" panose="020B0503020204020204" pitchFamily="34" charset="-122"/>
                <a:ea typeface="微软雅黑" panose="020B0503020204020204" pitchFamily="34" charset="-122"/>
              </a:rPr>
              <a:t>1.</a:t>
            </a:r>
            <a:r>
              <a:rPr lang="zh-CN" altLang="en-US" sz="2800" b="1">
                <a:solidFill>
                  <a:srgbClr val="2007DD"/>
                </a:solidFill>
                <a:latin typeface="微软雅黑" panose="020B0503020204020204" pitchFamily="34" charset="-122"/>
                <a:ea typeface="微软雅黑" panose="020B0503020204020204" pitchFamily="34" charset="-122"/>
              </a:rPr>
              <a:t>赤霉素和生长素都可以促进细胞的伸长</a:t>
            </a:r>
            <a:endParaRPr lang="zh-CN" altLang="en-US" sz="2800" b="1">
              <a:solidFill>
                <a:srgbClr val="2007DD"/>
              </a:solidFill>
              <a:latin typeface="微软雅黑" panose="020B0503020204020204" pitchFamily="34" charset="-122"/>
              <a:ea typeface="微软雅黑" panose="020B0503020204020204" pitchFamily="34" charset="-122"/>
            </a:endParaRPr>
          </a:p>
        </p:txBody>
      </p:sp>
      <p:sp>
        <p:nvSpPr>
          <p:cNvPr id="6146" name="Text Box 50"/>
          <p:cNvSpPr txBox="1"/>
          <p:nvPr>
            <p:custDataLst>
              <p:tags r:id="rId5"/>
            </p:custDataLst>
          </p:nvPr>
        </p:nvSpPr>
        <p:spPr>
          <a:xfrm>
            <a:off x="2081" y="548538"/>
            <a:ext cx="5202227" cy="521970"/>
          </a:xfrm>
          <a:prstGeom prst="rect">
            <a:avLst/>
          </a:prstGeom>
          <a:solidFill>
            <a:srgbClr val="FFC000"/>
          </a:solidFill>
          <a:ln w="9525">
            <a:noFill/>
          </a:ln>
        </p:spPr>
        <p:txBody>
          <a:bodyPr wrap="square" anchor="t">
            <a:spAutoFit/>
          </a:bodyPr>
          <a:lstStyle/>
          <a:p>
            <a:pPr>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不同植物激素之间的关系</a:t>
            </a:r>
            <a:endParaRPr lang="zh-CN" altLang="en-US" sz="2800" b="1">
              <a:latin typeface="微软雅黑" panose="020B0503020204020204" pitchFamily="34" charset="-122"/>
              <a:ea typeface="微软雅黑" panose="020B0503020204020204" pitchFamily="34" charset="-122"/>
            </a:endParaRPr>
          </a:p>
        </p:txBody>
      </p:sp>
      <p:sp>
        <p:nvSpPr>
          <p:cNvPr id="2" name="文本框 1"/>
          <p:cNvSpPr txBox="1"/>
          <p:nvPr>
            <p:custDataLst>
              <p:tags r:id="rId6"/>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696602" y="1773155"/>
            <a:ext cx="10531192" cy="224536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Times New Roman" panose="02020603050405020304" pitchFamily="18" charset="0"/>
              </a:rPr>
              <a:t>①</a:t>
            </a:r>
            <a:r>
              <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rPr>
              <a:t>赤霉素通过促进色氨酸合成</a:t>
            </a:r>
            <a:r>
              <a:rPr lang="zh-CN" altLang="zh-CN" sz="2800" b="1" kern="100" smtClean="0">
                <a:latin typeface="微软雅黑" panose="020B0503020204020204" pitchFamily="34" charset="-122"/>
                <a:ea typeface="微软雅黑" panose="020B0503020204020204" pitchFamily="34" charset="-122"/>
                <a:cs typeface="Times New Roman" panose="02020603050405020304" pitchFamily="18" charset="0"/>
              </a:rPr>
              <a:t>生</a:t>
            </a:r>
            <a:endPar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endParaRPr>
          </a:p>
          <a:p>
            <a:pPr algn="just" fontAlgn="auto">
              <a:lnSpc>
                <a:spcPct val="100000"/>
              </a:lnSpc>
              <a:spcAft>
                <a:spcPct val="0"/>
              </a:spcAft>
            </a:pPr>
            <a:r>
              <a:rPr lang="zh-CN" altLang="zh-CN" sz="2800" b="1" kern="100" smtClean="0">
                <a:latin typeface="微软雅黑" panose="020B0503020204020204" pitchFamily="34" charset="-122"/>
                <a:ea typeface="微软雅黑" panose="020B0503020204020204" pitchFamily="34" charset="-122"/>
                <a:cs typeface="Times New Roman" panose="02020603050405020304" pitchFamily="18" charset="0"/>
              </a:rPr>
              <a:t>长素来</a:t>
            </a:r>
            <a:r>
              <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rPr>
              <a:t>促进细胞伸长。</a:t>
            </a:r>
            <a:endParaRPr lang="zh-CN" altLang="zh-CN" sz="1050" b="1" kern="100">
              <a:latin typeface="微软雅黑" panose="020B0503020204020204" pitchFamily="34" charset="-122"/>
              <a:ea typeface="微软雅黑" panose="020B0503020204020204" pitchFamily="34" charset="-122"/>
              <a:cs typeface="Courier New" panose="02070309020205020404" pitchFamily="49" charset="0"/>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Times New Roman" panose="02020603050405020304" pitchFamily="18" charset="0"/>
              </a:rPr>
              <a:t>②</a:t>
            </a:r>
            <a:r>
              <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rPr>
              <a:t>赤霉素对生长素的分解具有</a:t>
            </a:r>
            <a:r>
              <a:rPr lang="zh-CN" altLang="zh-CN" sz="2800" b="1" kern="100" smtClean="0">
                <a:latin typeface="微软雅黑" panose="020B0503020204020204" pitchFamily="34" charset="-122"/>
                <a:ea typeface="微软雅黑" panose="020B0503020204020204" pitchFamily="34" charset="-122"/>
                <a:cs typeface="Times New Roman" panose="02020603050405020304" pitchFamily="18" charset="0"/>
              </a:rPr>
              <a:t>抑</a:t>
            </a:r>
            <a:endPar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endParaRPr>
          </a:p>
          <a:p>
            <a:pPr algn="just" fontAlgn="auto">
              <a:lnSpc>
                <a:spcPct val="100000"/>
              </a:lnSpc>
              <a:spcAft>
                <a:spcPct val="0"/>
              </a:spcAft>
            </a:pPr>
            <a:r>
              <a:rPr lang="zh-CN" altLang="zh-CN" sz="2800" b="1" kern="100" smtClean="0">
                <a:latin typeface="微软雅黑" panose="020B0503020204020204" pitchFamily="34" charset="-122"/>
                <a:ea typeface="微软雅黑" panose="020B0503020204020204" pitchFamily="34" charset="-122"/>
                <a:cs typeface="Times New Roman" panose="02020603050405020304" pitchFamily="18" charset="0"/>
              </a:rPr>
              <a:t>制作</a:t>
            </a:r>
            <a:r>
              <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rPr>
              <a:t>用，赤霉素与生长素对</a:t>
            </a:r>
            <a:r>
              <a:rPr lang="zh-CN" altLang="zh-CN" sz="2800" b="1" kern="100" smtClean="0">
                <a:latin typeface="微软雅黑" panose="020B0503020204020204" pitchFamily="34" charset="-122"/>
                <a:ea typeface="微软雅黑" panose="020B0503020204020204" pitchFamily="34" charset="-122"/>
                <a:cs typeface="Times New Roman" panose="02020603050405020304" pitchFamily="18" charset="0"/>
              </a:rPr>
              <a:t>促进</a:t>
            </a:r>
            <a:endPar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endParaRPr>
          </a:p>
          <a:p>
            <a:pPr algn="just" fontAlgn="auto">
              <a:lnSpc>
                <a:spcPct val="100000"/>
              </a:lnSpc>
              <a:spcAft>
                <a:spcPct val="0"/>
              </a:spcAft>
            </a:pPr>
            <a:r>
              <a:rPr lang="zh-CN" altLang="zh-CN" sz="2800" b="1" kern="100" smtClean="0">
                <a:latin typeface="微软雅黑" panose="020B0503020204020204" pitchFamily="34" charset="-122"/>
                <a:ea typeface="微软雅黑" panose="020B0503020204020204" pitchFamily="34" charset="-122"/>
                <a:cs typeface="Times New Roman" panose="02020603050405020304" pitchFamily="18" charset="0"/>
              </a:rPr>
              <a:t>细胞</a:t>
            </a:r>
            <a:r>
              <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rPr>
              <a:t>伸长具有协同作用</a:t>
            </a:r>
            <a:r>
              <a:rPr lang="zh-CN" altLang="zh-CN" sz="2800" b="1" kern="10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050" b="1" kern="100">
              <a:latin typeface="微软雅黑" panose="020B0503020204020204" pitchFamily="34" charset="-122"/>
              <a:ea typeface="微软雅黑" panose="020B0503020204020204" pitchFamily="34" charset="-122"/>
              <a:cs typeface="Courier New" panose="02070309020205020404" pitchFamily="49" charset="0"/>
            </a:endParaRPr>
          </a:p>
        </p:txBody>
      </p:sp>
      <p:pic>
        <p:nvPicPr>
          <p:cNvPr id="4098" name="Picture 2"/>
          <p:cNvPicPr>
            <a:picLocks noChangeAspect="1" noChangeArrowheads="1"/>
          </p:cNvPicPr>
          <p:nvPr>
            <p:custDataLst>
              <p:tags r:id="rId2"/>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96607" y="4018226"/>
            <a:ext cx="5205546" cy="255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custDataLst>
              <p:tags r:id="rId4"/>
            </p:custDataLst>
          </p:nvPr>
        </p:nvSpPr>
        <p:spPr>
          <a:xfrm>
            <a:off x="1349617" y="117377"/>
            <a:ext cx="9494671" cy="737235"/>
          </a:xfrm>
          <a:prstGeom prst="rect">
            <a:avLst/>
          </a:prstGeom>
        </p:spPr>
        <p:txBody>
          <a:bodyPr wrap="square">
            <a:spAutoFit/>
          </a:bodyPr>
          <a:lstStyle/>
          <a:p>
            <a:pPr algn="ctr" defTabSz="1219200">
              <a:lnSpc>
                <a:spcPct val="150000"/>
              </a:lnSpc>
              <a:tabLst>
                <a:tab pos="2249805" algn="l"/>
              </a:tabLst>
            </a:pPr>
            <a:r>
              <a:rPr lang="zh-CN" altLang="zh-CN" sz="2800" b="1" kern="100">
                <a:solidFill>
                  <a:prstClr val="white"/>
                </a:solidFill>
                <a:latin typeface="Times New Roman" panose="02020603050405020304" pitchFamily="18" charset="0"/>
                <a:ea typeface="方正中等线简体" panose="03000509000000000000" pitchFamily="65" charset="-122"/>
                <a:cs typeface="Times New Roman" panose="02020603050405020304" pitchFamily="18" charset="0"/>
              </a:rPr>
              <a:t>植物生长与多种植物激素之间的关系</a:t>
            </a:r>
            <a:endParaRPr lang="zh-CN" altLang="zh-CN" sz="2800" b="1" kern="100">
              <a:solidFill>
                <a:prstClr val="white"/>
              </a:solidFill>
              <a:latin typeface="Times New Roman" panose="02020603050405020304" pitchFamily="18" charset="0"/>
              <a:ea typeface="方正中等线简体" panose="03000509000000000000" pitchFamily="65" charset="-122"/>
              <a:cs typeface="Times New Roman" panose="02020603050405020304" pitchFamily="18" charset="0"/>
            </a:endParaRPr>
          </a:p>
        </p:txBody>
      </p:sp>
      <p:sp>
        <p:nvSpPr>
          <p:cNvPr id="6145" name="Text Box 50"/>
          <p:cNvSpPr txBox="1"/>
          <p:nvPr>
            <p:custDataLst>
              <p:tags r:id="rId5"/>
            </p:custDataLst>
          </p:nvPr>
        </p:nvSpPr>
        <p:spPr>
          <a:xfrm>
            <a:off x="48233" y="1125125"/>
            <a:ext cx="9032875"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anchor="t">
            <a:spAutoFit/>
          </a:bodyPr>
          <a:lstStyle/>
          <a:p>
            <a:pPr>
              <a:spcBef>
                <a:spcPct val="50000"/>
              </a:spcBef>
            </a:pPr>
            <a:r>
              <a:rPr lang="zh-CN" altLang="en-US" sz="2800" b="1">
                <a:solidFill>
                  <a:srgbClr val="2007DD"/>
                </a:solidFill>
                <a:latin typeface="微软雅黑" panose="020B0503020204020204" pitchFamily="34" charset="-122"/>
                <a:ea typeface="微软雅黑" panose="020B0503020204020204" pitchFamily="34" charset="-122"/>
              </a:rPr>
              <a:t>（</a:t>
            </a:r>
            <a:r>
              <a:rPr lang="en-US" altLang="zh-CN" sz="2800" b="1">
                <a:solidFill>
                  <a:srgbClr val="2007DD"/>
                </a:solidFill>
                <a:latin typeface="微软雅黑" panose="020B0503020204020204" pitchFamily="34" charset="-122"/>
                <a:ea typeface="微软雅黑" panose="020B0503020204020204" pitchFamily="34" charset="-122"/>
              </a:rPr>
              <a:t>1</a:t>
            </a:r>
            <a:r>
              <a:rPr lang="zh-CN" altLang="en-US" sz="2800" b="1">
                <a:solidFill>
                  <a:srgbClr val="2007DD"/>
                </a:solidFill>
                <a:latin typeface="微软雅黑" panose="020B0503020204020204" pitchFamily="34" charset="-122"/>
                <a:ea typeface="微软雅黑" panose="020B0503020204020204" pitchFamily="34" charset="-122"/>
              </a:rPr>
              <a:t>）分析</a:t>
            </a:r>
            <a:r>
              <a:rPr lang="en-US" altLang="zh-CN" sz="2800" b="1">
                <a:solidFill>
                  <a:srgbClr val="2007DD"/>
                </a:solidFill>
                <a:latin typeface="微软雅黑" panose="020B0503020204020204" pitchFamily="34" charset="-122"/>
                <a:ea typeface="微软雅黑" panose="020B0503020204020204" pitchFamily="34" charset="-122"/>
              </a:rPr>
              <a:t>1.</a:t>
            </a:r>
            <a:r>
              <a:rPr lang="zh-CN" altLang="en-US" sz="2800" b="1">
                <a:solidFill>
                  <a:srgbClr val="2007DD"/>
                </a:solidFill>
                <a:latin typeface="微软雅黑" panose="020B0503020204020204" pitchFamily="34" charset="-122"/>
                <a:ea typeface="微软雅黑" panose="020B0503020204020204" pitchFamily="34" charset="-122"/>
              </a:rPr>
              <a:t>赤霉素和生长素都可以促进细胞的伸长</a:t>
            </a:r>
            <a:endParaRPr lang="zh-CN" altLang="en-US" sz="2800" b="1">
              <a:solidFill>
                <a:srgbClr val="2007DD"/>
              </a:solidFill>
              <a:latin typeface="微软雅黑" panose="020B0503020204020204" pitchFamily="34" charset="-122"/>
              <a:ea typeface="微软雅黑" panose="020B0503020204020204" pitchFamily="34" charset="-122"/>
            </a:endParaRPr>
          </a:p>
        </p:txBody>
      </p:sp>
      <p:sp>
        <p:nvSpPr>
          <p:cNvPr id="6146" name="Text Box 50"/>
          <p:cNvSpPr txBox="1"/>
          <p:nvPr>
            <p:custDataLst>
              <p:tags r:id="rId6"/>
            </p:custDataLst>
          </p:nvPr>
        </p:nvSpPr>
        <p:spPr>
          <a:xfrm>
            <a:off x="2081" y="548538"/>
            <a:ext cx="5202227" cy="521970"/>
          </a:xfrm>
          <a:prstGeom prst="rect">
            <a:avLst/>
          </a:prstGeom>
          <a:solidFill>
            <a:srgbClr val="FFC000"/>
          </a:solidFill>
          <a:ln w="9525">
            <a:noFill/>
          </a:ln>
        </p:spPr>
        <p:txBody>
          <a:bodyPr wrap="square" anchor="t">
            <a:spAutoFit/>
          </a:bodyPr>
          <a:lstStyle/>
          <a:p>
            <a:pPr>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不同植物激素之间的关系</a:t>
            </a:r>
            <a:endParaRPr lang="zh-CN" altLang="en-US" sz="2800" b="1">
              <a:latin typeface="微软雅黑" panose="020B0503020204020204" pitchFamily="34" charset="-122"/>
              <a:ea typeface="微软雅黑" panose="020B0503020204020204" pitchFamily="34" charset="-122"/>
            </a:endParaRPr>
          </a:p>
        </p:txBody>
      </p:sp>
      <p:sp>
        <p:nvSpPr>
          <p:cNvPr id="2" name="文本框 1"/>
          <p:cNvSpPr txBox="1"/>
          <p:nvPr>
            <p:custDataLst>
              <p:tags r:id="rId7"/>
            </p:custDataLst>
          </p:nvPr>
        </p:nvSpPr>
        <p:spPr>
          <a:xfrm>
            <a:off x="2081" y="0"/>
            <a:ext cx="6164074" cy="521970"/>
          </a:xfrm>
          <a:prstGeom prst="rect">
            <a:avLst/>
          </a:prstGeom>
          <a:solidFill>
            <a:srgbClr val="92D050"/>
          </a:solid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一</a:t>
            </a:r>
            <a:r>
              <a:rPr lang="en-US" altLang="zh-CN"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其他植物激素</a:t>
            </a:r>
            <a:endParaRPr lang="zh-CN" altLang="en-US" sz="2800" b="1"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41986" name="图片 29698"/>
          <p:cNvPicPr>
            <a:picLocks noChangeAspect="1"/>
          </p:cNvPicPr>
          <p:nvPr>
            <p:custDataLst>
              <p:tags r:id="rId8"/>
            </p:custDataLst>
          </p:nvPr>
        </p:nvPicPr>
        <p:blipFill>
          <a:blip r:embed="rId9"/>
          <a:srcRect l="1378" r="1343"/>
          <a:stretch>
            <a:fillRect/>
          </a:stretch>
        </p:blipFill>
        <p:spPr>
          <a:xfrm>
            <a:off x="6240436" y="1917345"/>
            <a:ext cx="5608551" cy="45070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linds(horizontal)">
                                      <p:cBhvr>
                                        <p:cTn id="7" dur="5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AS_UNIQUEID" val="774"/>
</p:tagLst>
</file>

<file path=ppt/tags/tag101.xml><?xml version="1.0" encoding="utf-8"?>
<p:tagLst xmlns:p="http://schemas.openxmlformats.org/presentationml/2006/main">
  <p:tag name="AS_UNIQUEID" val="775"/>
</p:tagLst>
</file>

<file path=ppt/tags/tag102.xml><?xml version="1.0" encoding="utf-8"?>
<p:tagLst xmlns:p="http://schemas.openxmlformats.org/presentationml/2006/main">
  <p:tag name="AS_UNIQUEID" val="776"/>
</p:tagLst>
</file>

<file path=ppt/tags/tag103.xml><?xml version="1.0" encoding="utf-8"?>
<p:tagLst xmlns:p="http://schemas.openxmlformats.org/presentationml/2006/main">
  <p:tag name="AS_UNIQUEID" val="777"/>
</p:tagLst>
</file>

<file path=ppt/tags/tag104.xml><?xml version="1.0" encoding="utf-8"?>
<p:tagLst xmlns:p="http://schemas.openxmlformats.org/presentationml/2006/main">
  <p:tag name="AS_UNIQUEID" val="423"/>
</p:tagLst>
</file>

<file path=ppt/tags/tag105.xml><?xml version="1.0" encoding="utf-8"?>
<p:tagLst xmlns:p="http://schemas.openxmlformats.org/presentationml/2006/main">
  <p:tag name="AS_UNIQUEID" val="779"/>
</p:tagLst>
</file>

<file path=ppt/tags/tag106.xml><?xml version="1.0" encoding="utf-8"?>
<p:tagLst xmlns:p="http://schemas.openxmlformats.org/presentationml/2006/main">
  <p:tag name="AS_UNIQUEID" val="780"/>
</p:tagLst>
</file>

<file path=ppt/tags/tag107.xml><?xml version="1.0" encoding="utf-8"?>
<p:tagLst xmlns:p="http://schemas.openxmlformats.org/presentationml/2006/main">
  <p:tag name="AS_UNIQUEID" val="781"/>
</p:tagLst>
</file>

<file path=ppt/tags/tag108.xml><?xml version="1.0" encoding="utf-8"?>
<p:tagLst xmlns:p="http://schemas.openxmlformats.org/presentationml/2006/main">
  <p:tag name="AS_UNIQUEID" val="782"/>
</p:tagLst>
</file>

<file path=ppt/tags/tag109.xml><?xml version="1.0" encoding="utf-8"?>
<p:tagLst xmlns:p="http://schemas.openxmlformats.org/presentationml/2006/main">
  <p:tag name="AS_UNIQUEID" val="423"/>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AS_UNIQUEID" val="783"/>
</p:tagLst>
</file>

<file path=ppt/tags/tag111.xml><?xml version="1.0" encoding="utf-8"?>
<p:tagLst xmlns:p="http://schemas.openxmlformats.org/presentationml/2006/main">
  <p:tag name="AS_UNIQUEID" val="784"/>
</p:tagLst>
</file>

<file path=ppt/tags/tag112.xml><?xml version="1.0" encoding="utf-8"?>
<p:tagLst xmlns:p="http://schemas.openxmlformats.org/presentationml/2006/main">
  <p:tag name="AS_UNIQUEID" val="785"/>
</p:tagLst>
</file>

<file path=ppt/tags/tag113.xml><?xml version="1.0" encoding="utf-8"?>
<p:tagLst xmlns:p="http://schemas.openxmlformats.org/presentationml/2006/main">
  <p:tag name="AS_UNIQUEID" val="787"/>
</p:tagLst>
</file>

<file path=ppt/tags/tag114.xml><?xml version="1.0" encoding="utf-8"?>
<p:tagLst xmlns:p="http://schemas.openxmlformats.org/presentationml/2006/main">
  <p:tag name="AS_UNIQUEID" val="788"/>
</p:tagLst>
</file>

<file path=ppt/tags/tag115.xml><?xml version="1.0" encoding="utf-8"?>
<p:tagLst xmlns:p="http://schemas.openxmlformats.org/presentationml/2006/main">
  <p:tag name="AS_UNIQUEID" val="789"/>
</p:tagLst>
</file>

<file path=ppt/tags/tag116.xml><?xml version="1.0" encoding="utf-8"?>
<p:tagLst xmlns:p="http://schemas.openxmlformats.org/presentationml/2006/main">
  <p:tag name="AS_UNIQUEID" val="790"/>
</p:tagLst>
</file>

<file path=ppt/tags/tag117.xml><?xml version="1.0" encoding="utf-8"?>
<p:tagLst xmlns:p="http://schemas.openxmlformats.org/presentationml/2006/main">
  <p:tag name="AS_UNIQUEID" val="791"/>
</p:tagLst>
</file>

<file path=ppt/tags/tag118.xml><?xml version="1.0" encoding="utf-8"?>
<p:tagLst xmlns:p="http://schemas.openxmlformats.org/presentationml/2006/main">
  <p:tag name="AS_UNIQUEID" val="423"/>
</p:tagLst>
</file>

<file path=ppt/tags/tag119.xml><?xml version="1.0" encoding="utf-8"?>
<p:tagLst xmlns:p="http://schemas.openxmlformats.org/presentationml/2006/main">
  <p:tag name="AS_UNIQUEID" val="793"/>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AS_UNIQUEID" val="794"/>
</p:tagLst>
</file>

<file path=ppt/tags/tag121.xml><?xml version="1.0" encoding="utf-8"?>
<p:tagLst xmlns:p="http://schemas.openxmlformats.org/presentationml/2006/main">
  <p:tag name="AS_UNIQUEID" val="795"/>
</p:tagLst>
</file>

<file path=ppt/tags/tag122.xml><?xml version="1.0" encoding="utf-8"?>
<p:tagLst xmlns:p="http://schemas.openxmlformats.org/presentationml/2006/main">
  <p:tag name="AS_UNIQUEID" val="796"/>
</p:tagLst>
</file>

<file path=ppt/tags/tag123.xml><?xml version="1.0" encoding="utf-8"?>
<p:tagLst xmlns:p="http://schemas.openxmlformats.org/presentationml/2006/main">
  <p:tag name="AS_UNIQUEID" val="797"/>
</p:tagLst>
</file>

<file path=ppt/tags/tag124.xml><?xml version="1.0" encoding="utf-8"?>
<p:tagLst xmlns:p="http://schemas.openxmlformats.org/presentationml/2006/main">
  <p:tag name="AS_UNIQUEID" val="423"/>
</p:tagLst>
</file>

<file path=ppt/tags/tag125.xml><?xml version="1.0" encoding="utf-8"?>
<p:tagLst xmlns:p="http://schemas.openxmlformats.org/presentationml/2006/main">
  <p:tag name="AS_UNIQUEID" val="799"/>
</p:tagLst>
</file>

<file path=ppt/tags/tag126.xml><?xml version="1.0" encoding="utf-8"?>
<p:tagLst xmlns:p="http://schemas.openxmlformats.org/presentationml/2006/main">
  <p:tag name="AS_UNIQUEID" val="800"/>
</p:tagLst>
</file>

<file path=ppt/tags/tag127.xml><?xml version="1.0" encoding="utf-8"?>
<p:tagLst xmlns:p="http://schemas.openxmlformats.org/presentationml/2006/main">
  <p:tag name="AS_UNIQUEID" val="801"/>
</p:tagLst>
</file>

<file path=ppt/tags/tag128.xml><?xml version="1.0" encoding="utf-8"?>
<p:tagLst xmlns:p="http://schemas.openxmlformats.org/presentationml/2006/main">
  <p:tag name="AS_UNIQUEID" val="802"/>
</p:tagLst>
</file>

<file path=ppt/tags/tag129.xml><?xml version="1.0" encoding="utf-8"?>
<p:tagLst xmlns:p="http://schemas.openxmlformats.org/presentationml/2006/main">
  <p:tag name="AS_UNIQUEID" val="80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AS_UNIQUEID" val="423"/>
</p:tagLst>
</file>

<file path=ppt/tags/tag131.xml><?xml version="1.0" encoding="utf-8"?>
<p:tagLst xmlns:p="http://schemas.openxmlformats.org/presentationml/2006/main">
  <p:tag name="AS_UNIQUEID" val="804"/>
</p:tagLst>
</file>

<file path=ppt/tags/tag132.xml><?xml version="1.0" encoding="utf-8"?>
<p:tagLst xmlns:p="http://schemas.openxmlformats.org/presentationml/2006/main">
  <p:tag name="AS_UNIQUEID" val="806"/>
</p:tagLst>
</file>

<file path=ppt/tags/tag133.xml><?xml version="1.0" encoding="utf-8"?>
<p:tagLst xmlns:p="http://schemas.openxmlformats.org/presentationml/2006/main">
  <p:tag name="AS_UNIQUEID" val="807"/>
</p:tagLst>
</file>

<file path=ppt/tags/tag134.xml><?xml version="1.0" encoding="utf-8"?>
<p:tagLst xmlns:p="http://schemas.openxmlformats.org/presentationml/2006/main">
  <p:tag name="AS_UNIQUEID" val="808"/>
</p:tagLst>
</file>

<file path=ppt/tags/tag135.xml><?xml version="1.0" encoding="utf-8"?>
<p:tagLst xmlns:p="http://schemas.openxmlformats.org/presentationml/2006/main">
  <p:tag name="AS_UNIQUEID" val="809"/>
</p:tagLst>
</file>

<file path=ppt/tags/tag136.xml><?xml version="1.0" encoding="utf-8"?>
<p:tagLst xmlns:p="http://schemas.openxmlformats.org/presentationml/2006/main">
  <p:tag name="AS_UNIQUEID" val="810"/>
</p:tagLst>
</file>

<file path=ppt/tags/tag137.xml><?xml version="1.0" encoding="utf-8"?>
<p:tagLst xmlns:p="http://schemas.openxmlformats.org/presentationml/2006/main">
  <p:tag name="AS_UNIQUEID" val="811"/>
</p:tagLst>
</file>

<file path=ppt/tags/tag138.xml><?xml version="1.0" encoding="utf-8"?>
<p:tagLst xmlns:p="http://schemas.openxmlformats.org/presentationml/2006/main">
  <p:tag name="AS_UNIQUEID" val="812"/>
</p:tagLst>
</file>

<file path=ppt/tags/tag139.xml><?xml version="1.0" encoding="utf-8"?>
<p:tagLst xmlns:p="http://schemas.openxmlformats.org/presentationml/2006/main">
  <p:tag name="AS_UNIQUEID" val="423"/>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AS_UNIQUEID" val="814"/>
</p:tagLst>
</file>

<file path=ppt/tags/tag141.xml><?xml version="1.0" encoding="utf-8"?>
<p:tagLst xmlns:p="http://schemas.openxmlformats.org/presentationml/2006/main">
  <p:tag name="AS_UNIQUEID" val="815"/>
</p:tagLst>
</file>

<file path=ppt/tags/tag142.xml><?xml version="1.0" encoding="utf-8"?>
<p:tagLst xmlns:p="http://schemas.openxmlformats.org/presentationml/2006/main">
  <p:tag name="AS_UNIQUEID" val="816"/>
</p:tagLst>
</file>

<file path=ppt/tags/tag143.xml><?xml version="1.0" encoding="utf-8"?>
<p:tagLst xmlns:p="http://schemas.openxmlformats.org/presentationml/2006/main">
  <p:tag name="AS_UNIQUEID" val="817"/>
</p:tagLst>
</file>

<file path=ppt/tags/tag144.xml><?xml version="1.0" encoding="utf-8"?>
<p:tagLst xmlns:p="http://schemas.openxmlformats.org/presentationml/2006/main">
  <p:tag name="AS_UNIQUEID" val="818"/>
</p:tagLst>
</file>

<file path=ppt/tags/tag145.xml><?xml version="1.0" encoding="utf-8"?>
<p:tagLst xmlns:p="http://schemas.openxmlformats.org/presentationml/2006/main">
  <p:tag name="AS_UNIQUEID" val="819"/>
</p:tagLst>
</file>

<file path=ppt/tags/tag146.xml><?xml version="1.0" encoding="utf-8"?>
<p:tagLst xmlns:p="http://schemas.openxmlformats.org/presentationml/2006/main">
  <p:tag name="AS_UNIQUEID" val="820"/>
</p:tagLst>
</file>

<file path=ppt/tags/tag147.xml><?xml version="1.0" encoding="utf-8"?>
<p:tagLst xmlns:p="http://schemas.openxmlformats.org/presentationml/2006/main">
  <p:tag name="AS_UNIQUEID" val="821"/>
</p:tagLst>
</file>

<file path=ppt/tags/tag148.xml><?xml version="1.0" encoding="utf-8"?>
<p:tagLst xmlns:p="http://schemas.openxmlformats.org/presentationml/2006/main">
  <p:tag name="AS_UNIQUEID" val="423"/>
</p:tagLst>
</file>

<file path=ppt/tags/tag149.xml><?xml version="1.0" encoding="utf-8"?>
<p:tagLst xmlns:p="http://schemas.openxmlformats.org/presentationml/2006/main">
  <p:tag name="AS_UNIQUEID" val="823"/>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AS_UNIQUEID" val="824"/>
</p:tagLst>
</file>

<file path=ppt/tags/tag151.xml><?xml version="1.0" encoding="utf-8"?>
<p:tagLst xmlns:p="http://schemas.openxmlformats.org/presentationml/2006/main">
  <p:tag name="AS_UNIQUEID" val="825"/>
</p:tagLst>
</file>

<file path=ppt/tags/tag152.xml><?xml version="1.0" encoding="utf-8"?>
<p:tagLst xmlns:p="http://schemas.openxmlformats.org/presentationml/2006/main">
  <p:tag name="AS_UNIQUEID" val="826"/>
</p:tagLst>
</file>

<file path=ppt/tags/tag153.xml><?xml version="1.0" encoding="utf-8"?>
<p:tagLst xmlns:p="http://schemas.openxmlformats.org/presentationml/2006/main">
  <p:tag name="AS_UNIQUEID" val="827"/>
</p:tagLst>
</file>

<file path=ppt/tags/tag154.xml><?xml version="1.0" encoding="utf-8"?>
<p:tagLst xmlns:p="http://schemas.openxmlformats.org/presentationml/2006/main">
  <p:tag name="AS_UNIQUEID" val="828"/>
</p:tagLst>
</file>

<file path=ppt/tags/tag155.xml><?xml version="1.0" encoding="utf-8"?>
<p:tagLst xmlns:p="http://schemas.openxmlformats.org/presentationml/2006/main">
  <p:tag name="AS_UNIQUEID" val="423"/>
</p:tagLst>
</file>

<file path=ppt/tags/tag156.xml><?xml version="1.0" encoding="utf-8"?>
<p:tagLst xmlns:p="http://schemas.openxmlformats.org/presentationml/2006/main">
  <p:tag name="AS_UNIQUEID" val="830"/>
</p:tagLst>
</file>

<file path=ppt/tags/tag157.xml><?xml version="1.0" encoding="utf-8"?>
<p:tagLst xmlns:p="http://schemas.openxmlformats.org/presentationml/2006/main">
  <p:tag name="AS_UNIQUEID" val="831"/>
</p:tagLst>
</file>

<file path=ppt/tags/tag158.xml><?xml version="1.0" encoding="utf-8"?>
<p:tagLst xmlns:p="http://schemas.openxmlformats.org/presentationml/2006/main">
  <p:tag name="AS_UNIQUEID" val="832"/>
</p:tagLst>
</file>

<file path=ppt/tags/tag159.xml><?xml version="1.0" encoding="utf-8"?>
<p:tagLst xmlns:p="http://schemas.openxmlformats.org/presentationml/2006/main">
  <p:tag name="AS_UNIQUEID" val="833"/>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AS_UNIQUEID" val="423"/>
</p:tagLst>
</file>

<file path=ppt/tags/tag161.xml><?xml version="1.0" encoding="utf-8"?>
<p:tagLst xmlns:p="http://schemas.openxmlformats.org/presentationml/2006/main">
  <p:tag name="AS_UNIQUEID" val="834"/>
</p:tagLst>
</file>

<file path=ppt/tags/tag162.xml><?xml version="1.0" encoding="utf-8"?>
<p:tagLst xmlns:p="http://schemas.openxmlformats.org/presentationml/2006/main">
  <p:tag name="AS_UNIQUEID" val="836"/>
</p:tagLst>
</file>

<file path=ppt/tags/tag163.xml><?xml version="1.0" encoding="utf-8"?>
<p:tagLst xmlns:p="http://schemas.openxmlformats.org/presentationml/2006/main">
  <p:tag name="AS_UNIQUEID" val="837"/>
</p:tagLst>
</file>

<file path=ppt/tags/tag164.xml><?xml version="1.0" encoding="utf-8"?>
<p:tagLst xmlns:p="http://schemas.openxmlformats.org/presentationml/2006/main">
  <p:tag name="AS_UNIQUEID" val="838"/>
</p:tagLst>
</file>

<file path=ppt/tags/tag165.xml><?xml version="1.0" encoding="utf-8"?>
<p:tagLst xmlns:p="http://schemas.openxmlformats.org/presentationml/2006/main">
  <p:tag name="AS_UNIQUEID" val="839"/>
</p:tagLst>
</file>

<file path=ppt/tags/tag166.xml><?xml version="1.0" encoding="utf-8"?>
<p:tagLst xmlns:p="http://schemas.openxmlformats.org/presentationml/2006/main">
  <p:tag name="AS_UNIQUEID" val="840"/>
</p:tagLst>
</file>

<file path=ppt/tags/tag167.xml><?xml version="1.0" encoding="utf-8"?>
<p:tagLst xmlns:p="http://schemas.openxmlformats.org/presentationml/2006/main">
  <p:tag name="AS_UNIQUEID" val="423"/>
</p:tagLst>
</file>

<file path=ppt/tags/tag168.xml><?xml version="1.0" encoding="utf-8"?>
<p:tagLst xmlns:p="http://schemas.openxmlformats.org/presentationml/2006/main">
  <p:tag name="AS_UNIQUEID" val="842"/>
</p:tagLst>
</file>

<file path=ppt/tags/tag169.xml><?xml version="1.0" encoding="utf-8"?>
<p:tagLst xmlns:p="http://schemas.openxmlformats.org/presentationml/2006/main">
  <p:tag name="AS_UNIQUEID" val="843"/>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AS_UNIQUEID" val="844"/>
</p:tagLst>
</file>

<file path=ppt/tags/tag171.xml><?xml version="1.0" encoding="utf-8"?>
<p:tagLst xmlns:p="http://schemas.openxmlformats.org/presentationml/2006/main">
  <p:tag name="AS_UNIQUEID" val="845"/>
</p:tagLst>
</file>

<file path=ppt/tags/tag172.xml><?xml version="1.0" encoding="utf-8"?>
<p:tagLst xmlns:p="http://schemas.openxmlformats.org/presentationml/2006/main">
  <p:tag name="AS_UNIQUEID" val="423"/>
</p:tagLst>
</file>

<file path=ppt/tags/tag173.xml><?xml version="1.0" encoding="utf-8"?>
<p:tagLst xmlns:p="http://schemas.openxmlformats.org/presentationml/2006/main">
  <p:tag name="AS_UNIQUEID" val="847"/>
</p:tagLst>
</file>

<file path=ppt/tags/tag174.xml><?xml version="1.0" encoding="utf-8"?>
<p:tagLst xmlns:p="http://schemas.openxmlformats.org/presentationml/2006/main">
  <p:tag name="AS_UNIQUEID" val="848"/>
</p:tagLst>
</file>

<file path=ppt/tags/tag175.xml><?xml version="1.0" encoding="utf-8"?>
<p:tagLst xmlns:p="http://schemas.openxmlformats.org/presentationml/2006/main">
  <p:tag name="AS_UNIQUEID" val="849"/>
</p:tagLst>
</file>

<file path=ppt/tags/tag176.xml><?xml version="1.0" encoding="utf-8"?>
<p:tagLst xmlns:p="http://schemas.openxmlformats.org/presentationml/2006/main">
  <p:tag name="AS_UNIQUEID" val="850"/>
</p:tagLst>
</file>

<file path=ppt/tags/tag177.xml><?xml version="1.0" encoding="utf-8"?>
<p:tagLst xmlns:p="http://schemas.openxmlformats.org/presentationml/2006/main">
  <p:tag name="AS_UNIQUEID" val="423"/>
</p:tagLst>
</file>

<file path=ppt/tags/tag178.xml><?xml version="1.0" encoding="utf-8"?>
<p:tagLst xmlns:p="http://schemas.openxmlformats.org/presentationml/2006/main">
  <p:tag name="AS_UNIQUEID" val="852"/>
</p:tagLst>
</file>

<file path=ppt/tags/tag179.xml><?xml version="1.0" encoding="utf-8"?>
<p:tagLst xmlns:p="http://schemas.openxmlformats.org/presentationml/2006/main">
  <p:tag name="AS_UNIQUEID" val="853"/>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AS_UNIQUEID" val="854"/>
</p:tagLst>
</file>

<file path=ppt/tags/tag181.xml><?xml version="1.0" encoding="utf-8"?>
<p:tagLst xmlns:p="http://schemas.openxmlformats.org/presentationml/2006/main">
  <p:tag name="AS_UNIQUEID" val="855"/>
</p:tagLst>
</file>

<file path=ppt/tags/tag182.xml><?xml version="1.0" encoding="utf-8"?>
<p:tagLst xmlns:p="http://schemas.openxmlformats.org/presentationml/2006/main">
  <p:tag name="AS_UNIQUEID" val="423"/>
</p:tagLst>
</file>

<file path=ppt/tags/tag183.xml><?xml version="1.0" encoding="utf-8"?>
<p:tagLst xmlns:p="http://schemas.openxmlformats.org/presentationml/2006/main">
  <p:tag name="AS_UNIQUEID" val="856"/>
</p:tagLst>
</file>

<file path=ppt/tags/tag184.xml><?xml version="1.0" encoding="utf-8"?>
<p:tagLst xmlns:p="http://schemas.openxmlformats.org/presentationml/2006/main">
  <p:tag name="AS_UNIQUEID" val="858"/>
</p:tagLst>
</file>

<file path=ppt/tags/tag185.xml><?xml version="1.0" encoding="utf-8"?>
<p:tagLst xmlns:p="http://schemas.openxmlformats.org/presentationml/2006/main">
  <p:tag name="AS_UNIQUEID" val="859"/>
</p:tagLst>
</file>

<file path=ppt/tags/tag186.xml><?xml version="1.0" encoding="utf-8"?>
<p:tagLst xmlns:p="http://schemas.openxmlformats.org/presentationml/2006/main">
  <p:tag name="AS_UNIQUEID" val="860"/>
</p:tagLst>
</file>

<file path=ppt/tags/tag187.xml><?xml version="1.0" encoding="utf-8"?>
<p:tagLst xmlns:p="http://schemas.openxmlformats.org/presentationml/2006/main">
  <p:tag name="AS_UNIQUEID" val="423"/>
</p:tagLst>
</file>

<file path=ppt/tags/tag188.xml><?xml version="1.0" encoding="utf-8"?>
<p:tagLst xmlns:p="http://schemas.openxmlformats.org/presentationml/2006/main">
  <p:tag name="AS_UNIQUEID" val="861"/>
</p:tagLst>
</file>

<file path=ppt/tags/tag189.xml><?xml version="1.0" encoding="utf-8"?>
<p:tagLst xmlns:p="http://schemas.openxmlformats.org/presentationml/2006/main">
  <p:tag name="AS_UNIQUEID" val="863"/>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AS_UNIQUEID" val="864"/>
</p:tagLst>
</file>

<file path=ppt/tags/tag191.xml><?xml version="1.0" encoding="utf-8"?>
<p:tagLst xmlns:p="http://schemas.openxmlformats.org/presentationml/2006/main">
  <p:tag name="AS_UNIQUEID" val="865"/>
</p:tagLst>
</file>

<file path=ppt/tags/tag192.xml><?xml version="1.0" encoding="utf-8"?>
<p:tagLst xmlns:p="http://schemas.openxmlformats.org/presentationml/2006/main">
  <p:tag name="AS_UNIQUEID" val="866"/>
</p:tagLst>
</file>

<file path=ppt/tags/tag193.xml><?xml version="1.0" encoding="utf-8"?>
<p:tagLst xmlns:p="http://schemas.openxmlformats.org/presentationml/2006/main">
  <p:tag name="AS_UNIQUEID" val="867"/>
</p:tagLst>
</file>

<file path=ppt/tags/tag194.xml><?xml version="1.0" encoding="utf-8"?>
<p:tagLst xmlns:p="http://schemas.openxmlformats.org/presentationml/2006/main">
  <p:tag name="AS_UNIQUEID" val="868"/>
</p:tagLst>
</file>

<file path=ppt/tags/tag195.xml><?xml version="1.0" encoding="utf-8"?>
<p:tagLst xmlns:p="http://schemas.openxmlformats.org/presentationml/2006/main">
  <p:tag name="AS_UNIQUEID" val="869"/>
</p:tagLst>
</file>

<file path=ppt/tags/tag196.xml><?xml version="1.0" encoding="utf-8"?>
<p:tagLst xmlns:p="http://schemas.openxmlformats.org/presentationml/2006/main">
  <p:tag name="AS_UNIQUEID" val="870"/>
</p:tagLst>
</file>

<file path=ppt/tags/tag197.xml><?xml version="1.0" encoding="utf-8"?>
<p:tagLst xmlns:p="http://schemas.openxmlformats.org/presentationml/2006/main">
  <p:tag name="AS_UNIQUEID" val="871"/>
</p:tagLst>
</file>

<file path=ppt/tags/tag198.xml><?xml version="1.0" encoding="utf-8"?>
<p:tagLst xmlns:p="http://schemas.openxmlformats.org/presentationml/2006/main">
  <p:tag name="AS_UNIQUEID" val="423"/>
</p:tagLst>
</file>

<file path=ppt/tags/tag199.xml><?xml version="1.0" encoding="utf-8"?>
<p:tagLst xmlns:p="http://schemas.openxmlformats.org/presentationml/2006/main">
  <p:tag name="AS_UNIQUEID" val="87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AS_UNIQUEID" val="873"/>
</p:tagLst>
</file>

<file path=ppt/tags/tag201.xml><?xml version="1.0" encoding="utf-8"?>
<p:tagLst xmlns:p="http://schemas.openxmlformats.org/presentationml/2006/main">
  <p:tag name="AS_UNIQUEID" val="874"/>
</p:tagLst>
</file>

<file path=ppt/tags/tag202.xml><?xml version="1.0" encoding="utf-8"?>
<p:tagLst xmlns:p="http://schemas.openxmlformats.org/presentationml/2006/main">
  <p:tag name="AS_UNIQUEID" val="876"/>
</p:tagLst>
</file>

<file path=ppt/tags/tag203.xml><?xml version="1.0" encoding="utf-8"?>
<p:tagLst xmlns:p="http://schemas.openxmlformats.org/presentationml/2006/main">
  <p:tag name="AS_UNIQUEID" val="877"/>
</p:tagLst>
</file>

<file path=ppt/tags/tag204.xml><?xml version="1.0" encoding="utf-8"?>
<p:tagLst xmlns:p="http://schemas.openxmlformats.org/presentationml/2006/main">
  <p:tag name="AS_UNIQUEID" val="423"/>
</p:tagLst>
</file>

<file path=ppt/tags/tag205.xml><?xml version="1.0" encoding="utf-8"?>
<p:tagLst xmlns:p="http://schemas.openxmlformats.org/presentationml/2006/main">
  <p:tag name="AS_UNIQUEID" val="879"/>
</p:tagLst>
</file>

<file path=ppt/tags/tag206.xml><?xml version="1.0" encoding="utf-8"?>
<p:tagLst xmlns:p="http://schemas.openxmlformats.org/presentationml/2006/main">
  <p:tag name="AS_UNIQUEID" val="880"/>
</p:tagLst>
</file>

<file path=ppt/tags/tag207.xml><?xml version="1.0" encoding="utf-8"?>
<p:tagLst xmlns:p="http://schemas.openxmlformats.org/presentationml/2006/main">
  <p:tag name="AS_UNIQUEID" val="881"/>
</p:tagLst>
</file>

<file path=ppt/tags/tag208.xml><?xml version="1.0" encoding="utf-8"?>
<p:tagLst xmlns:p="http://schemas.openxmlformats.org/presentationml/2006/main">
  <p:tag name="AS_UNIQUEID" val="882"/>
</p:tagLst>
</file>

<file path=ppt/tags/tag209.xml><?xml version="1.0" encoding="utf-8"?>
<p:tagLst xmlns:p="http://schemas.openxmlformats.org/presentationml/2006/main">
  <p:tag name="AS_UNIQUEID" val="883"/>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AS_UNIQUEID" val="884"/>
</p:tagLst>
</file>

<file path=ppt/tags/tag211.xml><?xml version="1.0" encoding="utf-8"?>
<p:tagLst xmlns:p="http://schemas.openxmlformats.org/presentationml/2006/main">
  <p:tag name="AS_UNIQUEID" val="423"/>
</p:tagLst>
</file>

<file path=ppt/tags/tag212.xml><?xml version="1.0" encoding="utf-8"?>
<p:tagLst xmlns:p="http://schemas.openxmlformats.org/presentationml/2006/main">
  <p:tag name="AS_UNIQUEID" val="885"/>
</p:tagLst>
</file>

<file path=ppt/tags/tag213.xml><?xml version="1.0" encoding="utf-8"?>
<p:tagLst xmlns:p="http://schemas.openxmlformats.org/presentationml/2006/main">
  <p:tag name="AS_UNIQUEID" val="886"/>
</p:tagLst>
</file>

<file path=ppt/tags/tag214.xml><?xml version="1.0" encoding="utf-8"?>
<p:tagLst xmlns:p="http://schemas.openxmlformats.org/presentationml/2006/main">
  <p:tag name="AS_UNIQUEID" val="888"/>
</p:tagLst>
</file>

<file path=ppt/tags/tag215.xml><?xml version="1.0" encoding="utf-8"?>
<p:tagLst xmlns:p="http://schemas.openxmlformats.org/presentationml/2006/main">
  <p:tag name="AS_UNIQUEID" val="889"/>
</p:tagLst>
</file>

<file path=ppt/tags/tag216.xml><?xml version="1.0" encoding="utf-8"?>
<p:tagLst xmlns:p="http://schemas.openxmlformats.org/presentationml/2006/main">
  <p:tag name="AS_UNIQUEID" val="890"/>
</p:tagLst>
</file>

<file path=ppt/tags/tag217.xml><?xml version="1.0" encoding="utf-8"?>
<p:tagLst xmlns:p="http://schemas.openxmlformats.org/presentationml/2006/main">
  <p:tag name="AS_UNIQUEID" val="891"/>
</p:tagLst>
</file>

<file path=ppt/tags/tag218.xml><?xml version="1.0" encoding="utf-8"?>
<p:tagLst xmlns:p="http://schemas.openxmlformats.org/presentationml/2006/main">
  <p:tag name="AS_UNIQUEID" val="423"/>
</p:tagLst>
</file>

<file path=ppt/tags/tag219.xml><?xml version="1.0" encoding="utf-8"?>
<p:tagLst xmlns:p="http://schemas.openxmlformats.org/presentationml/2006/main">
  <p:tag name="AS_UNIQUEID" val="893"/>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AS_UNIQUEID" val="894"/>
</p:tagLst>
</file>

<file path=ppt/tags/tag221.xml><?xml version="1.0" encoding="utf-8"?>
<p:tagLst xmlns:p="http://schemas.openxmlformats.org/presentationml/2006/main">
  <p:tag name="AS_UNIQUEID" val="895"/>
</p:tagLst>
</file>

<file path=ppt/tags/tag222.xml><?xml version="1.0" encoding="utf-8"?>
<p:tagLst xmlns:p="http://schemas.openxmlformats.org/presentationml/2006/main">
  <p:tag name="AS_UNIQUEID" val="896"/>
</p:tagLst>
</file>

<file path=ppt/tags/tag223.xml><?xml version="1.0" encoding="utf-8"?>
<p:tagLst xmlns:p="http://schemas.openxmlformats.org/presentationml/2006/main">
  <p:tag name="AS_UNIQUEID" val="897"/>
</p:tagLst>
</file>

<file path=ppt/tags/tag224.xml><?xml version="1.0" encoding="utf-8"?>
<p:tagLst xmlns:p="http://schemas.openxmlformats.org/presentationml/2006/main">
  <p:tag name="AS_UNIQUEID" val="423"/>
</p:tagLst>
</file>

<file path=ppt/tags/tag225.xml><?xml version="1.0" encoding="utf-8"?>
<p:tagLst xmlns:p="http://schemas.openxmlformats.org/presentationml/2006/main">
  <p:tag name="AS_UNIQUEID" val="898"/>
</p:tagLst>
</file>

<file path=ppt/tags/tag226.xml><?xml version="1.0" encoding="utf-8"?>
<p:tagLst xmlns:p="http://schemas.openxmlformats.org/presentationml/2006/main">
  <p:tag name="AS_UNIQUEID" val="899"/>
</p:tagLst>
</file>

<file path=ppt/tags/tag227.xml><?xml version="1.0" encoding="utf-8"?>
<p:tagLst xmlns:p="http://schemas.openxmlformats.org/presentationml/2006/main">
  <p:tag name="AS_UNIQUEID" val="901"/>
</p:tagLst>
</file>

<file path=ppt/tags/tag228.xml><?xml version="1.0" encoding="utf-8"?>
<p:tagLst xmlns:p="http://schemas.openxmlformats.org/presentationml/2006/main">
  <p:tag name="AS_UNIQUEID" val="902"/>
</p:tagLst>
</file>

<file path=ppt/tags/tag229.xml><?xml version="1.0" encoding="utf-8"?>
<p:tagLst xmlns:p="http://schemas.openxmlformats.org/presentationml/2006/main">
  <p:tag name="AS_UNIQUEID" val="903"/>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AS_UNIQUEID" val="904"/>
</p:tagLst>
</file>

<file path=ppt/tags/tag231.xml><?xml version="1.0" encoding="utf-8"?>
<p:tagLst xmlns:p="http://schemas.openxmlformats.org/presentationml/2006/main">
  <p:tag name="AS_UNIQUEID" val="423"/>
</p:tagLst>
</file>

<file path=ppt/tags/tag232.xml><?xml version="1.0" encoding="utf-8"?>
<p:tagLst xmlns:p="http://schemas.openxmlformats.org/presentationml/2006/main">
  <p:tag name="AS_UNIQUEID" val="423"/>
</p:tagLst>
</file>

<file path=ppt/tags/tag233.xml><?xml version="1.0" encoding="utf-8"?>
<p:tagLst xmlns:p="http://schemas.openxmlformats.org/presentationml/2006/main">
  <p:tag name="AS_UNIQUEID" val="906"/>
</p:tagLst>
</file>

<file path=ppt/tags/tag234.xml><?xml version="1.0" encoding="utf-8"?>
<p:tagLst xmlns:p="http://schemas.openxmlformats.org/presentationml/2006/main">
  <p:tag name="AS_UNIQUEID" val="907"/>
</p:tagLst>
</file>

<file path=ppt/tags/tag235.xml><?xml version="1.0" encoding="utf-8"?>
<p:tagLst xmlns:p="http://schemas.openxmlformats.org/presentationml/2006/main">
  <p:tag name="AS_UNIQUEID" val="423"/>
</p:tagLst>
</file>

<file path=ppt/tags/tag236.xml><?xml version="1.0" encoding="utf-8"?>
<p:tagLst xmlns:p="http://schemas.openxmlformats.org/presentationml/2006/main">
  <p:tag name="AS_UNIQUEID" val="423"/>
</p:tagLst>
</file>

<file path=ppt/tags/tag237.xml><?xml version="1.0" encoding="utf-8"?>
<p:tagLst xmlns:p="http://schemas.openxmlformats.org/presentationml/2006/main">
  <p:tag name="AS_UNIQUEID" val="909"/>
</p:tagLst>
</file>

<file path=ppt/tags/tag238.xml><?xml version="1.0" encoding="utf-8"?>
<p:tagLst xmlns:p="http://schemas.openxmlformats.org/presentationml/2006/main">
  <p:tag name="AS_UNIQUEID" val="910"/>
</p:tagLst>
</file>

<file path=ppt/tags/tag239.xml><?xml version="1.0" encoding="utf-8"?>
<p:tagLst xmlns:p="http://schemas.openxmlformats.org/presentationml/2006/main">
  <p:tag name="AS_UNIQUEID" val="91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AS_UNIQUEID" val="423"/>
</p:tagLst>
</file>

<file path=ppt/tags/tag241.xml><?xml version="1.0" encoding="utf-8"?>
<p:tagLst xmlns:p="http://schemas.openxmlformats.org/presentationml/2006/main">
  <p:tag name="AS_UNIQUEID" val="423"/>
</p:tagLst>
</file>

<file path=ppt/tags/tag242.xml><?xml version="1.0" encoding="utf-8"?>
<p:tagLst xmlns:p="http://schemas.openxmlformats.org/presentationml/2006/main">
  <p:tag name="AS_UNIQUEID" val="913"/>
</p:tagLst>
</file>

<file path=ppt/tags/tag243.xml><?xml version="1.0" encoding="utf-8"?>
<p:tagLst xmlns:p="http://schemas.openxmlformats.org/presentationml/2006/main">
  <p:tag name="AS_UNIQUEID" val="914"/>
</p:tagLst>
</file>

<file path=ppt/tags/tag244.xml><?xml version="1.0" encoding="utf-8"?>
<p:tagLst xmlns:p="http://schemas.openxmlformats.org/presentationml/2006/main">
  <p:tag name="AS_UNIQUEID" val="915"/>
</p:tagLst>
</file>

<file path=ppt/tags/tag245.xml><?xml version="1.0" encoding="utf-8"?>
<p:tagLst xmlns:p="http://schemas.openxmlformats.org/presentationml/2006/main">
  <p:tag name="AS_UNIQUEID" val="423"/>
</p:tagLst>
</file>

<file path=ppt/tags/tag246.xml><?xml version="1.0" encoding="utf-8"?>
<p:tagLst xmlns:p="http://schemas.openxmlformats.org/presentationml/2006/main">
  <p:tag name="AS_UNIQUEID" val="423"/>
</p:tagLst>
</file>

<file path=ppt/tags/tag247.xml><?xml version="1.0" encoding="utf-8"?>
<p:tagLst xmlns:p="http://schemas.openxmlformats.org/presentationml/2006/main">
  <p:tag name="AS_UNIQUEID" val="917"/>
</p:tagLst>
</file>

<file path=ppt/tags/tag248.xml><?xml version="1.0" encoding="utf-8"?>
<p:tagLst xmlns:p="http://schemas.openxmlformats.org/presentationml/2006/main">
  <p:tag name="AS_UNIQUEID" val="918"/>
</p:tagLst>
</file>

<file path=ppt/tags/tag249.xml><?xml version="1.0" encoding="utf-8"?>
<p:tagLst xmlns:p="http://schemas.openxmlformats.org/presentationml/2006/main">
  <p:tag name="AS_UNIQUEID" val="919"/>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AS_UNIQUEID" val="920"/>
</p:tagLst>
</file>

<file path=ppt/tags/tag251.xml><?xml version="1.0" encoding="utf-8"?>
<p:tagLst xmlns:p="http://schemas.openxmlformats.org/presentationml/2006/main">
  <p:tag name="AS_UNIQUEID" val="921"/>
</p:tagLst>
</file>

<file path=ppt/tags/tag252.xml><?xml version="1.0" encoding="utf-8"?>
<p:tagLst xmlns:p="http://schemas.openxmlformats.org/presentationml/2006/main">
  <p:tag name="AS_UNIQUEID" val="922"/>
</p:tagLst>
</file>

<file path=ppt/tags/tag253.xml><?xml version="1.0" encoding="utf-8"?>
<p:tagLst xmlns:p="http://schemas.openxmlformats.org/presentationml/2006/main">
  <p:tag name="AS_UNIQUEID" val="423"/>
</p:tagLst>
</file>

<file path=ppt/tags/tag254.xml><?xml version="1.0" encoding="utf-8"?>
<p:tagLst xmlns:p="http://schemas.openxmlformats.org/presentationml/2006/main">
  <p:tag name="AS_UNIQUEID" val="423"/>
</p:tagLst>
</file>

<file path=ppt/tags/tag255.xml><?xml version="1.0" encoding="utf-8"?>
<p:tagLst xmlns:p="http://schemas.openxmlformats.org/presentationml/2006/main">
  <p:tag name="AS_UNIQUEID" val="924"/>
</p:tagLst>
</file>

<file path=ppt/tags/tag256.xml><?xml version="1.0" encoding="utf-8"?>
<p:tagLst xmlns:p="http://schemas.openxmlformats.org/presentationml/2006/main">
  <p:tag name="AS_UNIQUEID" val="925"/>
</p:tagLst>
</file>

<file path=ppt/tags/tag257.xml><?xml version="1.0" encoding="utf-8"?>
<p:tagLst xmlns:p="http://schemas.openxmlformats.org/presentationml/2006/main">
  <p:tag name="AS_UNIQUEID" val="926"/>
</p:tagLst>
</file>

<file path=ppt/tags/tag258.xml><?xml version="1.0" encoding="utf-8"?>
<p:tagLst xmlns:p="http://schemas.openxmlformats.org/presentationml/2006/main">
  <p:tag name="AS_UNIQUEID" val="927"/>
</p:tagLst>
</file>

<file path=ppt/tags/tag259.xml><?xml version="1.0" encoding="utf-8"?>
<p:tagLst xmlns:p="http://schemas.openxmlformats.org/presentationml/2006/main">
  <p:tag name="AS_UNIQUEID" val="423"/>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AS_UNIQUEID" val="423"/>
</p:tagLst>
</file>

<file path=ppt/tags/tag261.xml><?xml version="1.0" encoding="utf-8"?>
<p:tagLst xmlns:p="http://schemas.openxmlformats.org/presentationml/2006/main">
  <p:tag name="AS_UNIQUEID" val="929"/>
</p:tagLst>
</file>

<file path=ppt/tags/tag262.xml><?xml version="1.0" encoding="utf-8"?>
<p:tagLst xmlns:p="http://schemas.openxmlformats.org/presentationml/2006/main">
  <p:tag name="AS_UNIQUEID" val="930"/>
</p:tagLst>
</file>

<file path=ppt/tags/tag263.xml><?xml version="1.0" encoding="utf-8"?>
<p:tagLst xmlns:p="http://schemas.openxmlformats.org/presentationml/2006/main">
  <p:tag name="AS_UNIQUEID" val="931"/>
</p:tagLst>
</file>

<file path=ppt/tags/tag264.xml><?xml version="1.0" encoding="utf-8"?>
<p:tagLst xmlns:p="http://schemas.openxmlformats.org/presentationml/2006/main">
  <p:tag name="AS_UNIQUEID" val="423"/>
</p:tagLst>
</file>

<file path=ppt/tags/tag265.xml><?xml version="1.0" encoding="utf-8"?>
<p:tagLst xmlns:p="http://schemas.openxmlformats.org/presentationml/2006/main">
  <p:tag name="AS_UNIQUEID" val="423"/>
</p:tagLst>
</file>

<file path=ppt/tags/tag266.xml><?xml version="1.0" encoding="utf-8"?>
<p:tagLst xmlns:p="http://schemas.openxmlformats.org/presentationml/2006/main">
  <p:tag name="AS_UNIQUEID" val="933"/>
</p:tagLst>
</file>

<file path=ppt/tags/tag267.xml><?xml version="1.0" encoding="utf-8"?>
<p:tagLst xmlns:p="http://schemas.openxmlformats.org/presentationml/2006/main">
  <p:tag name="AS_UNIQUEID" val="423"/>
</p:tagLst>
</file>

<file path=ppt/tags/tag268.xml><?xml version="1.0" encoding="utf-8"?>
<p:tagLst xmlns:p="http://schemas.openxmlformats.org/presentationml/2006/main">
  <p:tag name="AS_UNIQUEID" val="423"/>
</p:tagLst>
</file>

<file path=ppt/tags/tag269.xml><?xml version="1.0" encoding="utf-8"?>
<p:tagLst xmlns:p="http://schemas.openxmlformats.org/presentationml/2006/main">
  <p:tag name="AS_UNIQUEID" val="935"/>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AS_UNIQUEID" val="936"/>
  <p:tag name="KSO_WM_UNIT_TABLE_BEAUTIFY" val="smartTable{3642572a-fb94-4089-b04e-e6ae33957baf}"/>
</p:tagLst>
</file>

<file path=ppt/tags/tag271.xml><?xml version="1.0" encoding="utf-8"?>
<p:tagLst xmlns:p="http://schemas.openxmlformats.org/presentationml/2006/main">
  <p:tag name="AS_UNIQUEID" val="937"/>
</p:tagLst>
</file>

<file path=ppt/tags/tag272.xml><?xml version="1.0" encoding="utf-8"?>
<p:tagLst xmlns:p="http://schemas.openxmlformats.org/presentationml/2006/main">
  <p:tag name="AS_UNIQUEID" val="423"/>
</p:tagLst>
</file>

<file path=ppt/tags/tag273.xml><?xml version="1.0" encoding="utf-8"?>
<p:tagLst xmlns:p="http://schemas.openxmlformats.org/presentationml/2006/main">
  <p:tag name="AS_UNIQUEID" val="939"/>
</p:tagLst>
</file>

<file path=ppt/tags/tag274.xml><?xml version="1.0" encoding="utf-8"?>
<p:tagLst xmlns:p="http://schemas.openxmlformats.org/presentationml/2006/main">
  <p:tag name="AS_UNIQUEID" val="940"/>
</p:tagLst>
</file>

<file path=ppt/tags/tag275.xml><?xml version="1.0" encoding="utf-8"?>
<p:tagLst xmlns:p="http://schemas.openxmlformats.org/presentationml/2006/main">
  <p:tag name="AS_UNIQUEID" val="941"/>
</p:tagLst>
</file>

<file path=ppt/tags/tag276.xml><?xml version="1.0" encoding="utf-8"?>
<p:tagLst xmlns:p="http://schemas.openxmlformats.org/presentationml/2006/main">
  <p:tag name="AS_UNIQUEID" val="423"/>
</p:tagLst>
</file>

<file path=ppt/tags/tag277.xml><?xml version="1.0" encoding="utf-8"?>
<p:tagLst xmlns:p="http://schemas.openxmlformats.org/presentationml/2006/main">
  <p:tag name="AS_UNIQUEID" val="943"/>
</p:tagLst>
</file>

<file path=ppt/tags/tag278.xml><?xml version="1.0" encoding="utf-8"?>
<p:tagLst xmlns:p="http://schemas.openxmlformats.org/presentationml/2006/main">
  <p:tag name="AS_UNIQUEID" val="944"/>
</p:tagLst>
</file>

<file path=ppt/tags/tag279.xml><?xml version="1.0" encoding="utf-8"?>
<p:tagLst xmlns:p="http://schemas.openxmlformats.org/presentationml/2006/main">
  <p:tag name="AS_UNIQUEID" val="423"/>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AS_UNIQUEID" val="946"/>
</p:tagLst>
</file>

<file path=ppt/tags/tag281.xml><?xml version="1.0" encoding="utf-8"?>
<p:tagLst xmlns:p="http://schemas.openxmlformats.org/presentationml/2006/main">
  <p:tag name="AS_UNIQUEID" val="947"/>
</p:tagLst>
</file>

<file path=ppt/tags/tag282.xml><?xml version="1.0" encoding="utf-8"?>
<p:tagLst xmlns:p="http://schemas.openxmlformats.org/presentationml/2006/main">
  <p:tag name="AS_UNIQUEID" val="423"/>
</p:tagLst>
</file>

<file path=ppt/tags/tag283.xml><?xml version="1.0" encoding="utf-8"?>
<p:tagLst xmlns:p="http://schemas.openxmlformats.org/presentationml/2006/main">
  <p:tag name="KSO_WM_UNIT_TABLE_BEAUTIFY" val="smartTable{7d0571b4-c731-4a08-a01a-a776e24d8647}"/>
  <p:tag name="TABLE_ENDDRAG_ORIGIN_RECT" val="911*608"/>
  <p:tag name="TABLE_ENDDRAG_RECT" val="26*84*911*608"/>
</p:tagLst>
</file>

<file path=ppt/tags/tag284.xml><?xml version="1.0" encoding="utf-8"?>
<p:tagLst xmlns:p="http://schemas.openxmlformats.org/presentationml/2006/main">
  <p:tag name="AS_UNIQUEID" val="949"/>
</p:tagLst>
</file>

<file path=ppt/tags/tag285.xml><?xml version="1.0" encoding="utf-8"?>
<p:tagLst xmlns:p="http://schemas.openxmlformats.org/presentationml/2006/main">
  <p:tag name="AS_UNIQUEID" val="950"/>
</p:tagLst>
</file>

<file path=ppt/tags/tag286.xml><?xml version="1.0" encoding="utf-8"?>
<p:tagLst xmlns:p="http://schemas.openxmlformats.org/presentationml/2006/main">
  <p:tag name="AS_UNIQUEID" val="951"/>
</p:tagLst>
</file>

<file path=ppt/tags/tag287.xml><?xml version="1.0" encoding="utf-8"?>
<p:tagLst xmlns:p="http://schemas.openxmlformats.org/presentationml/2006/main">
  <p:tag name="AS_UNIQUEID" val="952"/>
</p:tagLst>
</file>

<file path=ppt/tags/tag288.xml><?xml version="1.0" encoding="utf-8"?>
<p:tagLst xmlns:p="http://schemas.openxmlformats.org/presentationml/2006/main">
  <p:tag name="AS_UNIQUEID" val="953"/>
</p:tagLst>
</file>

<file path=ppt/tags/tag289.xml><?xml version="1.0" encoding="utf-8"?>
<p:tagLst xmlns:p="http://schemas.openxmlformats.org/presentationml/2006/main">
  <p:tag name="AS_UNIQUEID" val="954"/>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AS_UNIQUEID" val="955"/>
</p:tagLst>
</file>

<file path=ppt/tags/tag291.xml><?xml version="1.0" encoding="utf-8"?>
<p:tagLst xmlns:p="http://schemas.openxmlformats.org/presentationml/2006/main">
  <p:tag name="AS_UNIQUEID" val="956"/>
</p:tagLst>
</file>

<file path=ppt/tags/tag292.xml><?xml version="1.0" encoding="utf-8"?>
<p:tagLst xmlns:p="http://schemas.openxmlformats.org/presentationml/2006/main">
  <p:tag name="AS_UNIQUEID" val="957"/>
</p:tagLst>
</file>

<file path=ppt/tags/tag293.xml><?xml version="1.0" encoding="utf-8"?>
<p:tagLst xmlns:p="http://schemas.openxmlformats.org/presentationml/2006/main">
  <p:tag name="AS_UNIQUEID" val="959"/>
</p:tagLst>
</file>

<file path=ppt/tags/tag294.xml><?xml version="1.0" encoding="utf-8"?>
<p:tagLst xmlns:p="http://schemas.openxmlformats.org/presentationml/2006/main">
  <p:tag name="AS_UNIQUEID" val="960"/>
</p:tagLst>
</file>

<file path=ppt/tags/tag295.xml><?xml version="1.0" encoding="utf-8"?>
<p:tagLst xmlns:p="http://schemas.openxmlformats.org/presentationml/2006/main">
  <p:tag name="AS_UNIQUEID" val="961"/>
</p:tagLst>
</file>

<file path=ppt/tags/tag296.xml><?xml version="1.0" encoding="utf-8"?>
<p:tagLst xmlns:p="http://schemas.openxmlformats.org/presentationml/2006/main">
  <p:tag name="AS_UNIQUEID" val="962"/>
</p:tagLst>
</file>

<file path=ppt/tags/tag297.xml><?xml version="1.0" encoding="utf-8"?>
<p:tagLst xmlns:p="http://schemas.openxmlformats.org/presentationml/2006/main">
  <p:tag name="AS_UNIQUEID" val="963"/>
</p:tagLst>
</file>

<file path=ppt/tags/tag298.xml><?xml version="1.0" encoding="utf-8"?>
<p:tagLst xmlns:p="http://schemas.openxmlformats.org/presentationml/2006/main">
  <p:tag name="AS_UNIQUEID" val="964"/>
</p:tagLst>
</file>

<file path=ppt/tags/tag299.xml><?xml version="1.0" encoding="utf-8"?>
<p:tagLst xmlns:p="http://schemas.openxmlformats.org/presentationml/2006/main">
  <p:tag name="AS_UNIQUEID" val="965"/>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AS_UNIQUEID" val="966"/>
</p:tagLst>
</file>

<file path=ppt/tags/tag301.xml><?xml version="1.0" encoding="utf-8"?>
<p:tagLst xmlns:p="http://schemas.openxmlformats.org/presentationml/2006/main">
  <p:tag name="AS_UNIQUEID" val="967"/>
</p:tagLst>
</file>

<file path=ppt/tags/tag302.xml><?xml version="1.0" encoding="utf-8"?>
<p:tagLst xmlns:p="http://schemas.openxmlformats.org/presentationml/2006/main">
  <p:tag name="AS_UNIQUEID" val="968"/>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AS_UNIQUEID" val="659"/>
</p:tagLst>
</file>

<file path=ppt/tags/tag58.xml><?xml version="1.0" encoding="utf-8"?>
<p:tagLst xmlns:p="http://schemas.openxmlformats.org/presentationml/2006/main">
  <p:tag name="AS_UNIQUEID" val="660"/>
</p:tagLst>
</file>

<file path=ppt/tags/tag59.xml><?xml version="1.0" encoding="utf-8"?>
<p:tagLst xmlns:p="http://schemas.openxmlformats.org/presentationml/2006/main">
  <p:tag name="AS_UNIQUEID" val="66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AS_UNIQUEID" val="662"/>
</p:tagLst>
</file>

<file path=ppt/tags/tag61.xml><?xml version="1.0" encoding="utf-8"?>
<p:tagLst xmlns:p="http://schemas.openxmlformats.org/presentationml/2006/main">
  <p:tag name="AS_UNIQUEID" val="663"/>
</p:tagLst>
</file>

<file path=ppt/tags/tag62.xml><?xml version="1.0" encoding="utf-8"?>
<p:tagLst xmlns:p="http://schemas.openxmlformats.org/presentationml/2006/main">
  <p:tag name="AS_UNIQUEID" val="664"/>
</p:tagLst>
</file>

<file path=ppt/tags/tag63.xml><?xml version="1.0" encoding="utf-8"?>
<p:tagLst xmlns:p="http://schemas.openxmlformats.org/presentationml/2006/main">
  <p:tag name="AS_UNIQUEID" val="665"/>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MASKTAG" val="bgMask"/>
</p:tagLst>
</file>

<file path=ppt/tags/tag71.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2.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AS_UNIQUEID" val="423"/>
</p:tagLst>
</file>

<file path=ppt/tags/tag75.xml><?xml version="1.0" encoding="utf-8"?>
<p:tagLst xmlns:p="http://schemas.openxmlformats.org/presentationml/2006/main">
  <p:tag name="AS_UNIQUEID" val="647"/>
  <p:tag name="KSO_WM_UNIT_TABLE_BEAUTIFY" val="smartTable{10f7cfe9-4455-44c2-a0c2-6b428f03c8b6}"/>
  <p:tag name="TABLE_ENDDRAG_ORIGIN_RECT" val="669*463"/>
  <p:tag name="TABLE_ENDDRAG_RECT" val="25*53*669*463"/>
</p:tagLst>
</file>

<file path=ppt/tags/tag76.xml><?xml version="1.0" encoding="utf-8"?>
<p:tagLst xmlns:p="http://schemas.openxmlformats.org/presentationml/2006/main">
  <p:tag name="AS_UNIQUEID" val="648"/>
</p:tagLst>
</file>

<file path=ppt/tags/tag77.xml><?xml version="1.0" encoding="utf-8"?>
<p:tagLst xmlns:p="http://schemas.openxmlformats.org/presentationml/2006/main">
  <p:tag name="AS_UNIQUEID" val="649"/>
</p:tagLst>
</file>

<file path=ppt/tags/tag78.xml><?xml version="1.0" encoding="utf-8"?>
<p:tagLst xmlns:p="http://schemas.openxmlformats.org/presentationml/2006/main">
  <p:tag name="AS_UNIQUEID" val="650"/>
</p:tagLst>
</file>

<file path=ppt/tags/tag79.xml><?xml version="1.0" encoding="utf-8"?>
<p:tagLst xmlns:p="http://schemas.openxmlformats.org/presentationml/2006/main">
  <p:tag name="AS_UNIQUEID" val="65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AS_UNIQUEID" val="652"/>
</p:tagLst>
</file>

<file path=ppt/tags/tag81.xml><?xml version="1.0" encoding="utf-8"?>
<p:tagLst xmlns:p="http://schemas.openxmlformats.org/presentationml/2006/main">
  <p:tag name="AS_UNIQUEID" val="653"/>
</p:tagLst>
</file>

<file path=ppt/tags/tag82.xml><?xml version="1.0" encoding="utf-8"?>
<p:tagLst xmlns:p="http://schemas.openxmlformats.org/presentationml/2006/main">
  <p:tag name="AS_UNIQUEID" val="654"/>
</p:tagLst>
</file>

<file path=ppt/tags/tag83.xml><?xml version="1.0" encoding="utf-8"?>
<p:tagLst xmlns:p="http://schemas.openxmlformats.org/presentationml/2006/main">
  <p:tag name="AS_UNIQUEID" val="655"/>
</p:tagLst>
</file>

<file path=ppt/tags/tag84.xml><?xml version="1.0" encoding="utf-8"?>
<p:tagLst xmlns:p="http://schemas.openxmlformats.org/presentationml/2006/main">
  <p:tag name="AS_UNIQUEID" val="656"/>
</p:tagLst>
</file>

<file path=ppt/tags/tag85.xml><?xml version="1.0" encoding="utf-8"?>
<p:tagLst xmlns:p="http://schemas.openxmlformats.org/presentationml/2006/main">
  <p:tag name="AS_UNIQUEID" val="657"/>
</p:tagLst>
</file>

<file path=ppt/tags/tag86.xml><?xml version="1.0" encoding="utf-8"?>
<p:tagLst xmlns:p="http://schemas.openxmlformats.org/presentationml/2006/main">
  <p:tag name="AS_UNIQUEID" val="423"/>
</p:tagLst>
</file>

<file path=ppt/tags/tag87.xml><?xml version="1.0" encoding="utf-8"?>
<p:tagLst xmlns:p="http://schemas.openxmlformats.org/presentationml/2006/main">
  <p:tag name="AS_UNIQUEID" val="763"/>
</p:tagLst>
</file>

<file path=ppt/tags/tag88.xml><?xml version="1.0" encoding="utf-8"?>
<p:tagLst xmlns:p="http://schemas.openxmlformats.org/presentationml/2006/main">
  <p:tag name="AS_UNIQUEID" val="423"/>
</p:tagLst>
</file>

<file path=ppt/tags/tag89.xml><?xml version="1.0" encoding="utf-8"?>
<p:tagLst xmlns:p="http://schemas.openxmlformats.org/presentationml/2006/main">
  <p:tag name="AS_UNIQUEID" val="423"/>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AS_UNIQUEID" val="765"/>
</p:tagLst>
</file>

<file path=ppt/tags/tag91.xml><?xml version="1.0" encoding="utf-8"?>
<p:tagLst xmlns:p="http://schemas.openxmlformats.org/presentationml/2006/main">
  <p:tag name="AS_UNIQUEID" val="766"/>
</p:tagLst>
</file>

<file path=ppt/tags/tag92.xml><?xml version="1.0" encoding="utf-8"?>
<p:tagLst xmlns:p="http://schemas.openxmlformats.org/presentationml/2006/main">
  <p:tag name="AS_UNIQUEID" val="767"/>
</p:tagLst>
</file>

<file path=ppt/tags/tag93.xml><?xml version="1.0" encoding="utf-8"?>
<p:tagLst xmlns:p="http://schemas.openxmlformats.org/presentationml/2006/main">
  <p:tag name="AS_UNIQUEID" val="423"/>
</p:tagLst>
</file>

<file path=ppt/tags/tag94.xml><?xml version="1.0" encoding="utf-8"?>
<p:tagLst xmlns:p="http://schemas.openxmlformats.org/presentationml/2006/main">
  <p:tag name="AS_UNIQUEID" val="423"/>
</p:tagLst>
</file>

<file path=ppt/tags/tag95.xml><?xml version="1.0" encoding="utf-8"?>
<p:tagLst xmlns:p="http://schemas.openxmlformats.org/presentationml/2006/main">
  <p:tag name="AS_UNIQUEID" val="769"/>
</p:tagLst>
</file>

<file path=ppt/tags/tag96.xml><?xml version="1.0" encoding="utf-8"?>
<p:tagLst xmlns:p="http://schemas.openxmlformats.org/presentationml/2006/main">
  <p:tag name="AS_UNIQUEID" val="770"/>
</p:tagLst>
</file>

<file path=ppt/tags/tag97.xml><?xml version="1.0" encoding="utf-8"?>
<p:tagLst xmlns:p="http://schemas.openxmlformats.org/presentationml/2006/main">
  <p:tag name="AS_UNIQUEID" val="771"/>
</p:tagLst>
</file>

<file path=ppt/tags/tag98.xml><?xml version="1.0" encoding="utf-8"?>
<p:tagLst xmlns:p="http://schemas.openxmlformats.org/presentationml/2006/main">
  <p:tag name="AS_UNIQUEID" val="772"/>
</p:tagLst>
</file>

<file path=ppt/tags/tag99.xml><?xml version="1.0" encoding="utf-8"?>
<p:tagLst xmlns:p="http://schemas.openxmlformats.org/presentationml/2006/main">
  <p:tag name="AS_UNIQUEID" val="773"/>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10541</Words>
  <Application>WPS 演示</Application>
  <PresentationFormat>宽屏</PresentationFormat>
  <Paragraphs>952</Paragraphs>
  <Slides>66</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66</vt:i4>
      </vt:variant>
    </vt:vector>
  </HeadingPairs>
  <TitlesOfParts>
    <vt:vector size="81" baseType="lpstr">
      <vt:lpstr>Arial</vt:lpstr>
      <vt:lpstr>宋体</vt:lpstr>
      <vt:lpstr>Wingdings</vt:lpstr>
      <vt:lpstr>微软雅黑</vt:lpstr>
      <vt:lpstr>Wingdings</vt:lpstr>
      <vt:lpstr>Arial Unicode MS</vt:lpstr>
      <vt:lpstr>Calibri</vt:lpstr>
      <vt:lpstr>楷体</vt:lpstr>
      <vt:lpstr>Times New Roman</vt:lpstr>
      <vt:lpstr>Calibri</vt:lpstr>
      <vt:lpstr>Courier New</vt:lpstr>
      <vt:lpstr>方正中等线简体</vt:lpstr>
      <vt:lpstr>Times New Roman</vt:lpstr>
      <vt:lpstr>Courier New</vt:lpstr>
      <vt:lpstr>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（3）植物生长素类似物的应用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刘华</cp:lastModifiedBy>
  <cp:revision>151</cp:revision>
  <dcterms:created xsi:type="dcterms:W3CDTF">2019-06-19T02:08:00Z</dcterms:created>
  <dcterms:modified xsi:type="dcterms:W3CDTF">2022-12-06T02:30:43Z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