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09" r:id="rId3"/>
    <p:sldId id="469" r:id="rId4"/>
    <p:sldId id="410" r:id="rId5"/>
    <p:sldId id="411" r:id="rId6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463" r:id="rId59"/>
    <p:sldId id="464" r:id="rId60"/>
    <p:sldId id="466" r:id="rId61"/>
    <p:sldId id="467" r:id="rId62"/>
    <p:sldId id="468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 华林" initials="薛" lastIdx="0" clrIdx="0"/>
  <p:cmAuthor id="2" name="Administrator" initials="A" lastIdx="0" clrIdx="0"/>
  <p:cmAuthor id="3" name="ZGT" initials="Z" lastIdx="0" clrIdx="2"/>
  <p:cmAuthor id="0" name="lenovo" initials="" lastIdx="0" clrIdx="0"/>
  <p:cmAuthor id="4" name="kingsoft" initials="k" lastIdx="0" clrIdx="0"/>
  <p:cmAuthor id="7" name="1206988966@qq.com" initials="1" lastIdx="0" clrIdx="2"/>
  <p:cmAuthor id="8" name="姜伟光" initials="姜" lastIdx="0" clrIdx="0"/>
  <p:cmAuthor id="5" name="宋洁然" initials="宋" lastIdx="0" clrIdx="1"/>
  <p:cmAuthor id="6" name="ming qiu" initials="m" lastIdx="0" clrIdx="1"/>
  <p:cmAuthor id="9" name="作者" initials="作" lastIdx="0" clrIdx="24"/>
  <p:cmAuthor id="10" name="yyyaogd@126.com" initials="y" lastIdx="0" clrIdx="0"/>
  <p:cmAuthor id="11" name="wucj" initials="w" lastIdx="0" clrIdx="0"/>
  <p:cmAuthor id="12" name="SkyUser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7" Type="http://schemas.openxmlformats.org/officeDocument/2006/relationships/commentAuthors" Target="commentAuthors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276600" y="8056563"/>
            <a:ext cx="2505075" cy="425450"/>
          </a:xfrm>
          <a:prstGeom prst="rect">
            <a:avLst/>
          </a:prstGeom>
          <a:noFill/>
          <a:ln w="9525">
            <a:noFill/>
          </a:ln>
        </p:spPr>
        <p:txBody>
          <a:bodyPr wrap="square" lIns="78035" tIns="39017" rIns="78035" bIns="39017" anchor="b"/>
          <a:lstStyle/>
          <a:p>
            <a:pPr lvl="0" indent="0" algn="r" defTabSz="78105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16386" name="Rectangle 7"/>
          <p:cNvSpPr txBox="1">
            <a:spLocks noGrp="1"/>
          </p:cNvSpPr>
          <p:nvPr/>
        </p:nvSpPr>
        <p:spPr>
          <a:xfrm>
            <a:off x="3275013" y="8056563"/>
            <a:ext cx="2505075" cy="423862"/>
          </a:xfrm>
          <a:prstGeom prst="rect">
            <a:avLst/>
          </a:prstGeom>
          <a:noFill/>
          <a:ln w="9525">
            <a:noFill/>
          </a:ln>
        </p:spPr>
        <p:txBody>
          <a:bodyPr lIns="81500" tIns="40750" rIns="81500" bIns="40750" anchor="b"/>
          <a:lstStyle/>
          <a:p>
            <a:pPr lvl="0" indent="0" algn="r" defTabSz="814705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 altLang="zh-CN" sz="1100" b="0">
                <a:latin typeface="Calibri" panose="020F0502020204030204"/>
              </a:rPr>
            </a:fld>
            <a:endParaRPr lang="en-US" altLang="zh-CN" sz="1100" b="0">
              <a:latin typeface="Calibri" panose="020F0502020204030204"/>
            </a:endParaRPr>
          </a:p>
        </p:txBody>
      </p:sp>
      <p:sp>
        <p:nvSpPr>
          <p:cNvPr id="16387" name="Rectangle 7"/>
          <p:cNvSpPr txBox="1">
            <a:spLocks noGrp="1"/>
          </p:cNvSpPr>
          <p:nvPr/>
        </p:nvSpPr>
        <p:spPr>
          <a:xfrm>
            <a:off x="3275013" y="8056563"/>
            <a:ext cx="2505075" cy="423862"/>
          </a:xfrm>
          <a:prstGeom prst="rect">
            <a:avLst/>
          </a:prstGeom>
          <a:noFill/>
          <a:ln w="9525">
            <a:noFill/>
          </a:ln>
        </p:spPr>
        <p:txBody>
          <a:bodyPr lIns="81500" tIns="40750" rIns="81500" bIns="40750" anchor="b"/>
          <a:lstStyle/>
          <a:p>
            <a:pPr lvl="0" indent="0" algn="r" defTabSz="814705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 altLang="zh-CN" sz="1100" b="0">
                <a:latin typeface="Calibri" panose="020F0502020204030204"/>
              </a:rPr>
            </a:fld>
            <a:endParaRPr lang="en-US" altLang="zh-CN" sz="1100" b="0">
              <a:latin typeface="Calibri" panose="020F0502020204030204"/>
            </a:endParaRPr>
          </a:p>
        </p:txBody>
      </p:sp>
      <p:sp>
        <p:nvSpPr>
          <p:cNvPr id="16388" name="Rectangle 2"/>
          <p:cNvSpPr>
            <a:spLocks noGrp="1" noRot="1" noChangeAspect="1" noTextEdit="1"/>
          </p:cNvSpPr>
          <p:nvPr>
            <p:ph type="sldImg" idx="1"/>
          </p:nvPr>
        </p:nvSpPr>
        <p:spPr>
          <a:xfrm>
            <a:off x="771525" y="636588"/>
            <a:ext cx="4240213" cy="3179762"/>
          </a:xfrm>
        </p:spPr>
      </p:sp>
      <p:sp>
        <p:nvSpPr>
          <p:cNvPr id="16389" name="Rectangle 3"/>
          <p:cNvSpPr>
            <a:spLocks noGrp="1"/>
          </p:cNvSpPr>
          <p:nvPr>
            <p:ph type="body" idx="2"/>
          </p:nvPr>
        </p:nvSpPr>
        <p:spPr>
          <a:xfrm>
            <a:off x="577850" y="4029075"/>
            <a:ext cx="4625975" cy="3816350"/>
          </a:xfrm>
        </p:spPr>
        <p:txBody>
          <a:bodyPr wrap="square" lIns="81500" tIns="40750" rIns="81500" bIns="40750" anchor="t"/>
          <a:lstStyle/>
          <a:p>
            <a:pPr lvl="0"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318" cy="6858318"/>
          </a:xfrm>
          <a:prstGeom prst="rect">
            <a:avLst/>
          </a:prstGeom>
          <a:blipFill dpi="0" rotWithShape="1">
            <a:blip r:embed="rId2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27020" y="126976"/>
            <a:ext cx="12192318" cy="6858318"/>
          </a:xfrm>
          <a:prstGeom prst="rect">
            <a:avLst/>
          </a:prstGeom>
          <a:blipFill dpi="0" rotWithShape="1">
            <a:blip r:embed="rId2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6513" y="-16507"/>
            <a:ext cx="12192318" cy="6858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09550" y="6629400"/>
            <a:ext cx="6896100" cy="1905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5076190" y="203200"/>
            <a:ext cx="6896100" cy="1905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972290" y="203200"/>
            <a:ext cx="13970" cy="203708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209550" y="4622800"/>
            <a:ext cx="13970" cy="203708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://www.iecool.com/photo/show/833/103075.htm" TargetMode="Externa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NULL" TargetMode="Externa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NULL" TargetMode="Externa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NULL" TargetMode="Externa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NULL" TargetMode="Externa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0.png"/><Relationship Id="rId2" Type="http://schemas.openxmlformats.org/officeDocument/2006/relationships/image" Target="NULL" TargetMode="Externa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NULL" TargetMode="Externa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NULL" TargetMode="Externa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35.png"/><Relationship Id="rId3" Type="http://schemas.openxmlformats.org/officeDocument/2006/relationships/image" Target="NULL" TargetMode="Externa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1.png"/><Relationship Id="rId2" Type="http://schemas.openxmlformats.org/officeDocument/2006/relationships/image" Target="NULL" TargetMode="External"/><Relationship Id="rId1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NULL" TargetMode="External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NULL" TargetMode="External"/><Relationship Id="rId1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7.png"/><Relationship Id="rId3" Type="http://schemas.openxmlformats.org/officeDocument/2006/relationships/image" Target="../media/image14.png"/><Relationship Id="rId2" Type="http://schemas.openxmlformats.org/officeDocument/2006/relationships/image" Target="NULL" TargetMode="External"/><Relationship Id="rId1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jpeg"/><Relationship Id="rId2" Type="http://schemas.openxmlformats.org/officeDocument/2006/relationships/image" Target="NULL" TargetMode="Externa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89965"/>
            <a:ext cx="9799200" cy="2570400"/>
          </a:xfrm>
        </p:spPr>
        <p:txBody>
          <a:bodyPr/>
          <a:p>
            <a:r>
              <a:rPr lang="zh-CN" altLang="zh-CN">
                <a:solidFill>
                  <a:srgbClr val="FF0000"/>
                </a:solidFill>
              </a:rPr>
              <a:t>植物生长素及其生理作用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4" name="文本框 99"/>
          <p:cNvSpPr txBox="1"/>
          <p:nvPr/>
        </p:nvSpPr>
        <p:spPr>
          <a:xfrm>
            <a:off x="2064948" y="5732126"/>
            <a:ext cx="88614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单一变量：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琼脂块是否接触过胚芽鞘的尖端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65" name="文本框 11"/>
          <p:cNvSpPr txBox="1"/>
          <p:nvPr/>
        </p:nvSpPr>
        <p:spPr>
          <a:xfrm>
            <a:off x="287143" y="6150741"/>
            <a:ext cx="11473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设置对照组的目的是：</a:t>
            </a:r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排除琼脂片本身的化学物质对胚芽鞘的影响</a:t>
            </a:r>
            <a:endParaRPr lang="zh-CN" altLang="en-US" sz="2800" b="1" u="sng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3" name="8image15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088" y="1274209"/>
            <a:ext cx="10601267" cy="4505126"/>
          </a:xfrm>
          <a:prstGeom prst="rect">
            <a:avLst/>
          </a:prstGeom>
        </p:spPr>
      </p:pic>
      <p:sp>
        <p:nvSpPr>
          <p:cNvPr id="2" name="Text Box 5"/>
          <p:cNvSpPr txBox="1"/>
          <p:nvPr/>
        </p:nvSpPr>
        <p:spPr>
          <a:xfrm>
            <a:off x="7176252" y="1631648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温特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7998425" y="2358588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对照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9884026" y="2371921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琼脂块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5"/>
          <p:cNvSpPr txBox="1"/>
          <p:nvPr/>
        </p:nvSpPr>
        <p:spPr>
          <a:xfrm>
            <a:off x="8815519" y="4037852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化学物质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8317771" y="4621309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促进生长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9179941" y="5120962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生长素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-22564" y="476486"/>
            <a:ext cx="9021763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）验证假说：研究问题：这种“影响”是什么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43" name="Text Box 48"/>
          <p:cNvSpPr/>
          <p:nvPr/>
        </p:nvSpPr>
        <p:spPr>
          <a:xfrm>
            <a:off x="840236" y="895914"/>
            <a:ext cx="6324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100000">
                      <a:srgbClr val="FECF40"/>
                    </a:gs>
                    <a:gs pos="100000">
                      <a:srgbClr val="846C21"/>
                    </a:gs>
                  </a:gsLst>
                  <a:lin ang="5400000" scaled="0"/>
                </a:gradFill>
              </a14:hiddenFill>
            </a:ext>
          </a:extLst>
        </p:spPr>
        <p:txBody>
          <a:bodyPr vert="horz" wrap="square" lIns="91439" tIns="45719" rIns="91439" bIns="45719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Calibri" panose="020F0502020204030204"/>
                <a:ea typeface="微软雅黑" panose="020B0503020204020204" pitchFamily="34" charset="-122"/>
                <a:cs typeface="+mj-cs"/>
                <a:sym typeface="+mn-ea"/>
              </a:rPr>
              <a:t>③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温特的实验: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4" grpId="0"/>
      <p:bldP spid="20565" grpId="0"/>
      <p:bldP spid="8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3085797"/>
            <a:ext cx="4679950" cy="2132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AutoShape 3">
            <a:hlinkClick r:id="rId2"/>
          </p:cNvPr>
          <p:cNvSpPr>
            <a:spLocks noChangeAspect="1"/>
          </p:cNvSpPr>
          <p:nvPr/>
        </p:nvSpPr>
        <p:spPr>
          <a:xfrm>
            <a:off x="5943600" y="3204859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741" name="Text Box 5"/>
          <p:cNvSpPr txBox="1"/>
          <p:nvPr/>
        </p:nvSpPr>
        <p:spPr>
          <a:xfrm>
            <a:off x="71918" y="1765608"/>
            <a:ext cx="12046259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1931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年科学家首先从人尿中提取到了具有生长素效应的化学物质，并经化学分析证明为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吲哚乙酸（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IAA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 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⑤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1946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年终于从植物体中分离到了生长素，并确认它就是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IAA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6742" name="Text Box 6"/>
          <p:cNvSpPr txBox="1"/>
          <p:nvPr/>
        </p:nvSpPr>
        <p:spPr>
          <a:xfrm>
            <a:off x="6343650" y="5660722"/>
            <a:ext cx="3279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苯乙酸（</a:t>
            </a:r>
            <a:r>
              <a:rPr lang="en-US" altLang="zh-CN" sz="28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PAA</a:t>
            </a:r>
            <a:r>
              <a:rPr lang="zh-CN" altLang="en-US" sz="28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800" b="1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6743" name="Text Box 7"/>
          <p:cNvSpPr txBox="1"/>
          <p:nvPr/>
        </p:nvSpPr>
        <p:spPr>
          <a:xfrm>
            <a:off x="2536825" y="5663896"/>
            <a:ext cx="29464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吲哚丁酸（</a:t>
            </a:r>
            <a:r>
              <a:rPr lang="en-US" altLang="zh-CN" sz="28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IBA</a:t>
            </a:r>
            <a:r>
              <a:rPr lang="zh-CN" altLang="en-US" sz="28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800" b="1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6744" name="Text Box 8"/>
          <p:cNvSpPr txBox="1"/>
          <p:nvPr/>
        </p:nvSpPr>
        <p:spPr>
          <a:xfrm>
            <a:off x="2459673" y="5217174"/>
            <a:ext cx="727233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进一步研究发现，具有生长素效应的还有：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8" name="Text Box 11"/>
          <p:cNvSpPr txBox="1"/>
          <p:nvPr/>
        </p:nvSpPr>
        <p:spPr>
          <a:xfrm>
            <a:off x="2062163" y="6179834"/>
            <a:ext cx="75612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由上可知，生长素的化学本质是</a:t>
            </a:r>
            <a:r>
              <a:rPr lang="zh-CN" altLang="en-US" sz="28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有机酸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2196" y="1037087"/>
            <a:ext cx="9021763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）验证假说：研究问题：这种“影响”是什么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-11886" y="481876"/>
            <a:ext cx="7982377" cy="52197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植物生长素的发现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方法：假说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演绎法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2" grpId="0"/>
      <p:bldP spid="116743" grpId="0"/>
      <p:bldP spid="116744" grpId="0"/>
      <p:bldP spid="225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/>
          <p:nvPr/>
        </p:nvSpPr>
        <p:spPr>
          <a:xfrm>
            <a:off x="566420" y="3427730"/>
            <a:ext cx="478472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单侧光照射后导致生长素在胚芽鞘背光侧比向光侧分布多，因而引起两侧的生长不均匀，从而造成向光弯曲。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0" name="Text Box 3"/>
          <p:cNvSpPr txBox="1"/>
          <p:nvPr/>
        </p:nvSpPr>
        <p:spPr>
          <a:xfrm>
            <a:off x="48427" y="1003749"/>
            <a:ext cx="5715212" cy="652659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00000">
                      <a:srgbClr val="FECF40"/>
                    </a:gs>
                    <a:gs pos="100000">
                      <a:srgbClr val="846C21"/>
                    </a:gs>
                  </a:gsLst>
                  <a:lin ang="5400000" scaled="0"/>
                </a:gradFill>
              </a14:hiddenFill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）植物向光性的原因：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文本框 2"/>
          <p:cNvSpPr txBox="1"/>
          <p:nvPr/>
        </p:nvSpPr>
        <p:spPr>
          <a:xfrm>
            <a:off x="1128571" y="1629235"/>
            <a:ext cx="422275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Calibri" panose="020F0502020204030204"/>
                <a:ea typeface="微软雅黑" panose="020B0503020204020204" pitchFamily="34" charset="-122"/>
              </a:rPr>
              <a:t>①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外因：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Calibri" panose="020F0502020204030204"/>
                <a:ea typeface="微软雅黑" panose="020B0503020204020204" pitchFamily="34" charset="-122"/>
              </a:rPr>
              <a:t>②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内因：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9884" y="1629235"/>
            <a:ext cx="4222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单侧光照射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0853" y="2066768"/>
            <a:ext cx="4222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生长素的分布不均匀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7894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3260" y="2066925"/>
            <a:ext cx="6182360" cy="4377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-11886" y="481876"/>
            <a:ext cx="7982377" cy="52197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植物生长素的发现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方法：假说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演绎法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8087" y="405055"/>
            <a:ext cx="5611091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t">
            <a:spAutoFit/>
          </a:bodyPr>
          <a:lstStyle/>
          <a:p>
            <a:pPr lvl="0" algn="l" eaLnBrk="0" hangingPunct="0">
              <a:spcBef>
                <a:spcPct val="50000"/>
              </a:spcBef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总结1：生长素的发现过程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08438" y="1793023"/>
            <a:ext cx="421942" cy="186486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5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达尔文实验</a:t>
            </a:r>
            <a:endParaRPr lang="zh-CN" altLang="en-US" sz="2135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151186" y="2620454"/>
            <a:ext cx="290326" cy="18145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中括号 8"/>
          <p:cNvSpPr/>
          <p:nvPr/>
        </p:nvSpPr>
        <p:spPr>
          <a:xfrm>
            <a:off x="2470546" y="1822056"/>
            <a:ext cx="254036" cy="1720185"/>
          </a:xfrm>
          <a:prstGeom prst="leftBracket">
            <a:avLst/>
          </a:prstGeom>
          <a:ln w="539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31356" y="934140"/>
            <a:ext cx="2317291" cy="2066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胚芽鞘的尖端受单侧光刺激后，向下面的伸长区传递了某种</a:t>
            </a:r>
            <a:r>
              <a:rPr lang="en-US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影响</a:t>
            </a:r>
            <a:r>
              <a:rPr lang="en-US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sz="2135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7162" y="3029815"/>
            <a:ext cx="2462938" cy="167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造成伸长区背光面比向光面生长快，因而使胚芽鞘出现向光性弯曲。</a:t>
            </a:r>
            <a:endParaRPr lang="zh-CN" sz="2135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680240" y="2629164"/>
            <a:ext cx="176131" cy="401135"/>
          </a:xfrm>
          <a:prstGeom prst="downArrow">
            <a:avLst>
              <a:gd name="adj1" fmla="val 39010"/>
              <a:gd name="adj2" fmla="val 678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192842" y="1767862"/>
            <a:ext cx="419038" cy="181454"/>
          </a:xfrm>
          <a:prstGeom prst="rightArrow">
            <a:avLst>
              <a:gd name="adj1" fmla="val 376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2526" y="1173176"/>
            <a:ext cx="2971978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2135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鲍森</a:t>
            </a:r>
            <a:r>
              <a:rPr lang="en-US" altLang="zh-CN" sz="2135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lang="zh-CN" altLang="en-US" sz="2135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詹森实验：</a:t>
            </a:r>
            <a:r>
              <a:rPr lang="zh-CN" altLang="en-US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胚芽鞘尖端产生的影响可以透过琼脂块传递给下部。</a:t>
            </a:r>
            <a:endParaRPr lang="zh-CN" altLang="en-US" sz="2135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52526" y="2922394"/>
            <a:ext cx="2960365" cy="167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2135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拜尔实验</a:t>
            </a:r>
            <a:r>
              <a:rPr lang="zh-CN" altLang="en-US" sz="2135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胚芽鞘的弯曲生长，是因为尖端产生的影响在其下部分布不均匀造成的。</a:t>
            </a:r>
            <a:endParaRPr lang="zh-CN" altLang="en-US" sz="2135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中括号 18"/>
          <p:cNvSpPr/>
          <p:nvPr/>
        </p:nvSpPr>
        <p:spPr>
          <a:xfrm flipH="1">
            <a:off x="8579503" y="1852056"/>
            <a:ext cx="256939" cy="1720185"/>
          </a:xfrm>
          <a:prstGeom prst="leftBracket">
            <a:avLst/>
          </a:prstGeom>
          <a:ln w="539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上箭头 19"/>
          <p:cNvSpPr/>
          <p:nvPr/>
        </p:nvSpPr>
        <p:spPr>
          <a:xfrm flipV="1">
            <a:off x="8847571" y="2691100"/>
            <a:ext cx="688558" cy="2078255"/>
          </a:xfrm>
          <a:prstGeom prst="bentUpArrow">
            <a:avLst>
              <a:gd name="adj1" fmla="val 12409"/>
              <a:gd name="adj2" fmla="val 18818"/>
              <a:gd name="adj3" fmla="val 256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25550" y="4786291"/>
            <a:ext cx="7540752" cy="881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2135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温特实验</a:t>
            </a:r>
            <a:r>
              <a:rPr lang="zh-CN" altLang="en-US" sz="2135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胚芽鞘的弯曲生长确实是由一种化学物质引起的，</a:t>
            </a:r>
            <a:endParaRPr lang="zh-CN" altLang="en-US" sz="2135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135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这可能是一种和动物激素类似的物质，并把它命名为生长素。</a:t>
            </a:r>
            <a:endParaRPr lang="zh-CN" altLang="en-US" sz="2135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581837" y="4786775"/>
            <a:ext cx="7567365" cy="886464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930230" y="5711949"/>
            <a:ext cx="176131" cy="306294"/>
          </a:xfrm>
          <a:prstGeom prst="downArrow">
            <a:avLst>
              <a:gd name="adj1" fmla="val 39010"/>
              <a:gd name="adj2" fmla="val 678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1665" y="5880695"/>
            <a:ext cx="8659961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先后从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尿液</a:t>
            </a: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高等植物</a:t>
            </a: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中分离出与生长素作用相同的化学物质</a:t>
            </a:r>
            <a:r>
              <a:rPr lang="en-US" altLang="zh-CN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吲哚乙酸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(IAA)</a:t>
            </a: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进一步研究发现生长素还有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苯乙酸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(PAA)</a:t>
            </a: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吲哚丁酸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(IBA)</a:t>
            </a: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748775" y="962205"/>
            <a:ext cx="2331807" cy="1611313"/>
          </a:xfrm>
          <a:prstGeom prst="roundRect">
            <a:avLst>
              <a:gd name="adj" fmla="val 5225"/>
            </a:avLst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737163" y="3045299"/>
            <a:ext cx="2355517" cy="1611313"/>
          </a:xfrm>
          <a:prstGeom prst="roundRect">
            <a:avLst>
              <a:gd name="adj" fmla="val 4084"/>
            </a:avLst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192842" y="3618694"/>
            <a:ext cx="419038" cy="181454"/>
          </a:xfrm>
          <a:prstGeom prst="rightArrow">
            <a:avLst>
              <a:gd name="adj1" fmla="val 376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8"/>
          <p:cNvSpPr txBox="1"/>
          <p:nvPr/>
        </p:nvSpPr>
        <p:spPr>
          <a:xfrm>
            <a:off x="552524" y="549173"/>
            <a:ext cx="5485384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99"/>
          <p:cNvSpPr txBox="1"/>
          <p:nvPr/>
        </p:nvSpPr>
        <p:spPr>
          <a:xfrm>
            <a:off x="1488463" y="1793698"/>
            <a:ext cx="897255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四个重要结论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生长素产生部位：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生长素发挥作用部位：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感受单侧光刺激的部位：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弯曲生长的部位：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0257" y="2205221"/>
            <a:ext cx="231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胚芽鞘尖端；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7960" y="2653375"/>
            <a:ext cx="3738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尖端的下段（伸长区）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7773" y="3500756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胚芽鞘尖端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8003" y="3933053"/>
            <a:ext cx="3738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尖端的下段（伸长区）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9"/>
          <p:cNvSpPr txBox="1"/>
          <p:nvPr/>
        </p:nvSpPr>
        <p:spPr>
          <a:xfrm>
            <a:off x="360912" y="1834965"/>
            <a:ext cx="89725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以现在角度观察、分析上述实验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文本框 5"/>
          <p:cNvSpPr txBox="1"/>
          <p:nvPr/>
        </p:nvSpPr>
        <p:spPr>
          <a:xfrm>
            <a:off x="360790" y="2810625"/>
            <a:ext cx="6497387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）温特的实验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①进一步证明弯曲的部位在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尖端的下段（伸长区）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9700" name="Group 49"/>
          <p:cNvGrpSpPr/>
          <p:nvPr/>
        </p:nvGrpSpPr>
        <p:grpSpPr>
          <a:xfrm>
            <a:off x="7161146" y="2385814"/>
            <a:ext cx="2505075" cy="2663825"/>
            <a:chOff x="2160" y="2306"/>
            <a:chExt cx="1578" cy="1678"/>
          </a:xfrm>
        </p:grpSpPr>
        <p:grpSp>
          <p:nvGrpSpPr>
            <p:cNvPr id="29701" name="Group 50"/>
            <p:cNvGrpSpPr/>
            <p:nvPr/>
          </p:nvGrpSpPr>
          <p:grpSpPr>
            <a:xfrm>
              <a:off x="2160" y="2306"/>
              <a:ext cx="1333" cy="1678"/>
              <a:chOff x="3611" y="2496"/>
              <a:chExt cx="1333" cy="1678"/>
            </a:xfrm>
          </p:grpSpPr>
          <p:grpSp>
            <p:nvGrpSpPr>
              <p:cNvPr id="29702" name="Group 51"/>
              <p:cNvGrpSpPr/>
              <p:nvPr/>
            </p:nvGrpSpPr>
            <p:grpSpPr>
              <a:xfrm>
                <a:off x="3611" y="2496"/>
                <a:ext cx="1333" cy="1678"/>
                <a:chOff x="3611" y="2496"/>
                <a:chExt cx="1333" cy="1678"/>
              </a:xfrm>
            </p:grpSpPr>
            <p:sp>
              <p:nvSpPr>
                <p:cNvPr id="29703" name="AutoShape 52"/>
                <p:cNvSpPr/>
                <p:nvPr/>
              </p:nvSpPr>
              <p:spPr>
                <a:xfrm rot="3252849">
                  <a:off x="3985" y="2727"/>
                  <a:ext cx="288" cy="333"/>
                </a:xfrm>
                <a:prstGeom prst="can">
                  <a:avLst>
                    <a:gd name="adj" fmla="val 40611"/>
                  </a:avLst>
                </a:prstGeom>
                <a:gradFill rotWithShape="0">
                  <a:gsLst>
                    <a:gs pos="0">
                      <a:srgbClr val="A9A965"/>
                    </a:gs>
                    <a:gs pos="50000">
                      <a:srgbClr val="FFFF99"/>
                    </a:gs>
                    <a:gs pos="100000">
                      <a:srgbClr val="A9A965"/>
                    </a:gs>
                  </a:gsLst>
                  <a:lin ang="27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9704" name="Group 53"/>
                <p:cNvGrpSpPr/>
                <p:nvPr/>
              </p:nvGrpSpPr>
              <p:grpSpPr>
                <a:xfrm rot="3252849">
                  <a:off x="4089" y="2640"/>
                  <a:ext cx="195" cy="159"/>
                  <a:chOff x="1533" y="1920"/>
                  <a:chExt cx="195" cy="159"/>
                </a:xfrm>
              </p:grpSpPr>
              <p:sp>
                <p:nvSpPr>
                  <p:cNvPr id="29705" name="AutoShape 54" descr="75%"/>
                  <p:cNvSpPr/>
                  <p:nvPr/>
                </p:nvSpPr>
                <p:spPr>
                  <a:xfrm>
                    <a:off x="1533" y="1920"/>
                    <a:ext cx="184" cy="95"/>
                  </a:xfrm>
                  <a:prstGeom prst="parallelogram">
                    <a:avLst>
                      <a:gd name="adj" fmla="val 48421"/>
                    </a:avLst>
                  </a:prstGeom>
                  <a:pattFill prst="pct75">
                    <a:fgClr>
                      <a:srgbClr val="FF9900"/>
                    </a:fgClr>
                    <a:bgClr>
                      <a:schemeClr val="tx1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9706" name="Rectangle 55" descr="75%"/>
                  <p:cNvSpPr/>
                  <p:nvPr/>
                </p:nvSpPr>
                <p:spPr>
                  <a:xfrm>
                    <a:off x="1536" y="2008"/>
                    <a:ext cx="147" cy="64"/>
                  </a:xfrm>
                  <a:prstGeom prst="rect">
                    <a:avLst/>
                  </a:prstGeom>
                  <a:pattFill prst="pct75">
                    <a:fgClr>
                      <a:srgbClr val="FF9900"/>
                    </a:fgClr>
                    <a:bgClr>
                      <a:schemeClr val="tx1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9707" name="Freeform 56" descr="75%"/>
                  <p:cNvSpPr/>
                  <p:nvPr/>
                </p:nvSpPr>
                <p:spPr>
                  <a:xfrm>
                    <a:off x="1691" y="1920"/>
                    <a:ext cx="37" cy="159"/>
                  </a:xfrm>
                  <a:custGeom>
                    <a:avLst/>
                    <a:gdLst/>
                    <a:ahLst/>
                    <a:cxnLst>
                      <a:cxn ang="0">
                        <a:pos x="37" y="0"/>
                      </a:cxn>
                      <a:cxn ang="0">
                        <a:pos x="37" y="64"/>
                      </a:cxn>
                      <a:cxn ang="0">
                        <a:pos x="0" y="159"/>
                      </a:cxn>
                      <a:cxn ang="0">
                        <a:pos x="0" y="95"/>
                      </a:cxn>
                      <a:cxn ang="0">
                        <a:pos x="37" y="0"/>
                      </a:cxn>
                    </a:cxnLst>
                    <a:rect l="l" t="t" r="r" b="b"/>
                    <a:pathLst>
                      <a:path w="48" h="240">
                        <a:moveTo>
                          <a:pt x="48" y="0"/>
                        </a:moveTo>
                        <a:lnTo>
                          <a:pt x="48" y="96"/>
                        </a:lnTo>
                        <a:lnTo>
                          <a:pt x="0" y="240"/>
                        </a:lnTo>
                        <a:lnTo>
                          <a:pt x="0" y="144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pattFill prst="pct75">
                    <a:fgClr>
                      <a:srgbClr val="FF9900"/>
                    </a:fgClr>
                    <a:bgClr>
                      <a:schemeClr val="tx1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800"/>
                  </a:p>
                </p:txBody>
              </p:sp>
            </p:grpSp>
            <p:sp>
              <p:nvSpPr>
                <p:cNvPr id="29708" name="AutoShape 57"/>
                <p:cNvSpPr/>
                <p:nvPr/>
              </p:nvSpPr>
              <p:spPr>
                <a:xfrm rot="3252849">
                  <a:off x="4270" y="2637"/>
                  <a:ext cx="81" cy="262"/>
                </a:xfrm>
                <a:prstGeom prst="can">
                  <a:avLst>
                    <a:gd name="adj" fmla="val 42944"/>
                  </a:avLst>
                </a:prstGeom>
                <a:gradFill rotWithShape="0">
                  <a:gsLst>
                    <a:gs pos="0">
                      <a:srgbClr val="A9A965"/>
                    </a:gs>
                    <a:gs pos="50000">
                      <a:srgbClr val="FFFF99"/>
                    </a:gs>
                    <a:gs pos="100000">
                      <a:srgbClr val="A9A965"/>
                    </a:gs>
                  </a:gsLst>
                  <a:lin ang="27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09" name="AutoShape 58"/>
                <p:cNvSpPr/>
                <p:nvPr/>
              </p:nvSpPr>
              <p:spPr>
                <a:xfrm rot="-3153988">
                  <a:off x="3539" y="2769"/>
                  <a:ext cx="1536" cy="1274"/>
                </a:xfrm>
                <a:custGeom>
                  <a:avLst/>
                  <a:gdLst/>
                  <a:ahLst/>
                  <a:cxnLst>
                    <a:cxn ang="0">
                      <a:pos x="55" y="0"/>
                    </a:cxn>
                    <a:cxn ang="0">
                      <a:pos x="40" y="10"/>
                    </a:cxn>
                    <a:cxn ang="0">
                      <a:pos x="55" y="17"/>
                    </a:cxn>
                    <a:cxn ang="0">
                      <a:pos x="70" y="10"/>
                    </a:cxn>
                  </a:cxnLst>
                  <a:rect l="l" t="t" r="r" b="b"/>
                  <a:pathLst>
                    <a:path w="21600" h="21600">
                      <a:moveTo>
                        <a:pt x="8680" y="5176"/>
                      </a:moveTo>
                      <a:cubicBezTo>
                        <a:pt x="9357" y="4920"/>
                        <a:pt x="10075" y="4789"/>
                        <a:pt x="10800" y="4790"/>
                      </a:cubicBezTo>
                      <a:cubicBezTo>
                        <a:pt x="11524" y="4790"/>
                        <a:pt x="12242" y="4920"/>
                        <a:pt x="12919" y="5176"/>
                      </a:cubicBezTo>
                      <a:lnTo>
                        <a:pt x="14609" y="694"/>
                      </a:lnTo>
                      <a:cubicBezTo>
                        <a:pt x="13391" y="235"/>
                        <a:pt x="12101" y="-1"/>
                        <a:pt x="10799" y="0"/>
                      </a:cubicBezTo>
                      <a:cubicBezTo>
                        <a:pt x="9498" y="0"/>
                        <a:pt x="8208" y="235"/>
                        <a:pt x="6990" y="694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800"/>
                </a:p>
              </p:txBody>
            </p:sp>
            <p:sp>
              <p:nvSpPr>
                <p:cNvPr id="29710" name="AutoShape 59"/>
                <p:cNvSpPr/>
                <p:nvPr/>
              </p:nvSpPr>
              <p:spPr>
                <a:xfrm rot="-4105164">
                  <a:off x="3531" y="2893"/>
                  <a:ext cx="1344" cy="1152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33" y="8"/>
                    </a:cxn>
                    <a:cxn ang="0">
                      <a:pos x="42" y="15"/>
                    </a:cxn>
                    <a:cxn ang="0">
                      <a:pos x="51" y="8"/>
                    </a:cxn>
                  </a:cxnLst>
                  <a:rect l="l" t="t" r="r" b="b"/>
                  <a:pathLst>
                    <a:path w="21600" h="21600">
                      <a:moveTo>
                        <a:pt x="9242" y="5454"/>
                      </a:moveTo>
                      <a:cubicBezTo>
                        <a:pt x="9748" y="5306"/>
                        <a:pt x="10272" y="5231"/>
                        <a:pt x="10800" y="5232"/>
                      </a:cubicBezTo>
                      <a:cubicBezTo>
                        <a:pt x="11327" y="5232"/>
                        <a:pt x="11851" y="5306"/>
                        <a:pt x="12357" y="5454"/>
                      </a:cubicBezTo>
                      <a:lnTo>
                        <a:pt x="13821" y="431"/>
                      </a:lnTo>
                      <a:cubicBezTo>
                        <a:pt x="12840" y="145"/>
                        <a:pt x="11822" y="-1"/>
                        <a:pt x="10799" y="0"/>
                      </a:cubicBezTo>
                      <a:cubicBezTo>
                        <a:pt x="9777" y="0"/>
                        <a:pt x="8759" y="145"/>
                        <a:pt x="7778" y="431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800"/>
                </a:p>
              </p:txBody>
            </p:sp>
            <p:sp>
              <p:nvSpPr>
                <p:cNvPr id="29711" name="Rectangle 60"/>
                <p:cNvSpPr/>
                <p:nvPr/>
              </p:nvSpPr>
              <p:spPr>
                <a:xfrm>
                  <a:off x="3615" y="3476"/>
                  <a:ext cx="288" cy="336"/>
                </a:xfrm>
                <a:prstGeom prst="rect">
                  <a:avLst/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2" name="Rectangle 61"/>
                <p:cNvSpPr/>
                <p:nvPr/>
              </p:nvSpPr>
              <p:spPr>
                <a:xfrm>
                  <a:off x="3626" y="3439"/>
                  <a:ext cx="277" cy="9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3" name="AutoShape 62"/>
                <p:cNvSpPr/>
                <p:nvPr/>
              </p:nvSpPr>
              <p:spPr>
                <a:xfrm rot="2001532">
                  <a:off x="3718" y="3194"/>
                  <a:ext cx="277" cy="47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F5F593"/>
                    </a:gs>
                    <a:gs pos="50000">
                      <a:srgbClr val="FFFF99"/>
                    </a:gs>
                    <a:gs pos="100000">
                      <a:srgbClr val="F5F593"/>
                    </a:gs>
                  </a:gsLst>
                  <a:lin ang="2700000" scaled="1"/>
                </a:gra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4" name="AutoShape 63"/>
                <p:cNvSpPr/>
                <p:nvPr/>
              </p:nvSpPr>
              <p:spPr>
                <a:xfrm rot="4257526">
                  <a:off x="3967" y="2899"/>
                  <a:ext cx="240" cy="9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5" name="Line 64"/>
                <p:cNvSpPr/>
                <p:nvPr/>
              </p:nvSpPr>
              <p:spPr>
                <a:xfrm flipH="1">
                  <a:off x="3903" y="3450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9716" name="AutoShape 65" descr="75%"/>
                <p:cNvSpPr/>
                <p:nvPr/>
              </p:nvSpPr>
              <p:spPr>
                <a:xfrm rot="-3241865">
                  <a:off x="3361" y="2928"/>
                  <a:ext cx="1344" cy="480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25" y="2"/>
                    </a:cxn>
                    <a:cxn ang="0">
                      <a:pos x="42" y="3"/>
                    </a:cxn>
                    <a:cxn ang="0">
                      <a:pos x="58" y="2"/>
                    </a:cxn>
                  </a:cxnLst>
                  <a:rect l="l" t="t" r="r" b="b"/>
                  <a:pathLst>
                    <a:path w="21600" h="21600">
                      <a:moveTo>
                        <a:pt x="8314" y="7200"/>
                      </a:moveTo>
                      <a:cubicBezTo>
                        <a:pt x="9045" y="6696"/>
                        <a:pt x="9912" y="6425"/>
                        <a:pt x="10800" y="6426"/>
                      </a:cubicBezTo>
                      <a:cubicBezTo>
                        <a:pt x="11687" y="6426"/>
                        <a:pt x="12554" y="6696"/>
                        <a:pt x="13285" y="7200"/>
                      </a:cubicBezTo>
                      <a:lnTo>
                        <a:pt x="16936" y="1913"/>
                      </a:lnTo>
                      <a:cubicBezTo>
                        <a:pt x="15132" y="667"/>
                        <a:pt x="12992" y="-1"/>
                        <a:pt x="10799" y="0"/>
                      </a:cubicBezTo>
                      <a:cubicBezTo>
                        <a:pt x="8607" y="0"/>
                        <a:pt x="6467" y="667"/>
                        <a:pt x="4663" y="1913"/>
                      </a:cubicBezTo>
                      <a:close/>
                    </a:path>
                  </a:pathLst>
                </a:custGeom>
                <a:pattFill prst="pct75">
                  <a:fgClr>
                    <a:srgbClr val="FFFF99"/>
                  </a:fgClr>
                  <a:bgClr>
                    <a:schemeClr val="tx1"/>
                  </a:bgClr>
                </a:patt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2800"/>
                </a:p>
              </p:txBody>
            </p:sp>
            <p:sp>
              <p:nvSpPr>
                <p:cNvPr id="29717" name="AutoShape 66" descr="75%"/>
                <p:cNvSpPr/>
                <p:nvPr/>
              </p:nvSpPr>
              <p:spPr>
                <a:xfrm rot="-292588">
                  <a:off x="3964" y="2774"/>
                  <a:ext cx="254" cy="195"/>
                </a:xfrm>
                <a:prstGeom prst="triangle">
                  <a:avLst>
                    <a:gd name="adj" fmla="val 50000"/>
                  </a:avLst>
                </a:prstGeom>
                <a:pattFill prst="pct75">
                  <a:fgClr>
                    <a:srgbClr val="FFFF99"/>
                  </a:fgClr>
                  <a:bgClr>
                    <a:schemeClr val="tx2"/>
                  </a:bgClr>
                </a:patt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8" name="Line 67"/>
                <p:cNvSpPr/>
                <p:nvPr/>
              </p:nvSpPr>
              <p:spPr>
                <a:xfrm flipH="1">
                  <a:off x="3611" y="3454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9719" name="Freeform 68"/>
                <p:cNvSpPr/>
                <p:nvPr/>
              </p:nvSpPr>
              <p:spPr>
                <a:xfrm>
                  <a:off x="3726" y="3132"/>
                  <a:ext cx="215" cy="284"/>
                </a:xfrm>
                <a:custGeom>
                  <a:avLst/>
                  <a:gdLst/>
                  <a:ahLst/>
                  <a:cxnLst>
                    <a:cxn ang="0">
                      <a:pos x="21" y="226"/>
                    </a:cxn>
                    <a:cxn ang="0">
                      <a:pos x="32" y="136"/>
                    </a:cxn>
                    <a:cxn ang="0">
                      <a:pos x="100" y="90"/>
                    </a:cxn>
                    <a:cxn ang="0">
                      <a:pos x="122" y="23"/>
                    </a:cxn>
                    <a:cxn ang="0">
                      <a:pos x="190" y="0"/>
                    </a:cxn>
                    <a:cxn ang="0">
                      <a:pos x="190" y="79"/>
                    </a:cxn>
                    <a:cxn ang="0">
                      <a:pos x="122" y="124"/>
                    </a:cxn>
                    <a:cxn ang="0">
                      <a:pos x="111" y="181"/>
                    </a:cxn>
                    <a:cxn ang="0">
                      <a:pos x="77" y="192"/>
                    </a:cxn>
                    <a:cxn ang="0">
                      <a:pos x="21" y="271"/>
                    </a:cxn>
                    <a:cxn ang="0">
                      <a:pos x="21" y="226"/>
                    </a:cxn>
                  </a:cxnLst>
                  <a:rect l="l" t="t" r="r" b="b"/>
                  <a:pathLst>
                    <a:path w="215" h="284">
                      <a:moveTo>
                        <a:pt x="21" y="226"/>
                      </a:moveTo>
                      <a:cubicBezTo>
                        <a:pt x="25" y="196"/>
                        <a:pt x="17" y="162"/>
                        <a:pt x="32" y="136"/>
                      </a:cubicBezTo>
                      <a:cubicBezTo>
                        <a:pt x="46" y="112"/>
                        <a:pt x="100" y="90"/>
                        <a:pt x="100" y="90"/>
                      </a:cubicBezTo>
                      <a:cubicBezTo>
                        <a:pt x="107" y="68"/>
                        <a:pt x="100" y="31"/>
                        <a:pt x="122" y="23"/>
                      </a:cubicBezTo>
                      <a:cubicBezTo>
                        <a:pt x="145" y="15"/>
                        <a:pt x="190" y="0"/>
                        <a:pt x="190" y="0"/>
                      </a:cubicBezTo>
                      <a:cubicBezTo>
                        <a:pt x="199" y="27"/>
                        <a:pt x="215" y="51"/>
                        <a:pt x="190" y="79"/>
                      </a:cubicBezTo>
                      <a:cubicBezTo>
                        <a:pt x="172" y="99"/>
                        <a:pt x="122" y="124"/>
                        <a:pt x="122" y="124"/>
                      </a:cubicBezTo>
                      <a:cubicBezTo>
                        <a:pt x="118" y="143"/>
                        <a:pt x="122" y="165"/>
                        <a:pt x="111" y="181"/>
                      </a:cubicBezTo>
                      <a:cubicBezTo>
                        <a:pt x="104" y="191"/>
                        <a:pt x="84" y="182"/>
                        <a:pt x="77" y="192"/>
                      </a:cubicBezTo>
                      <a:cubicBezTo>
                        <a:pt x="12" y="284"/>
                        <a:pt x="97" y="246"/>
                        <a:pt x="21" y="271"/>
                      </a:cubicBezTo>
                      <a:cubicBezTo>
                        <a:pt x="9" y="195"/>
                        <a:pt x="0" y="182"/>
                        <a:pt x="21" y="226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2800"/>
                </a:p>
              </p:txBody>
            </p:sp>
            <p:sp>
              <p:nvSpPr>
                <p:cNvPr id="29720" name="Freeform 69"/>
                <p:cNvSpPr/>
                <p:nvPr/>
              </p:nvSpPr>
              <p:spPr>
                <a:xfrm>
                  <a:off x="3859" y="2895"/>
                  <a:ext cx="384" cy="407"/>
                </a:xfrm>
                <a:custGeom>
                  <a:avLst/>
                  <a:gdLst/>
                  <a:ahLst/>
                  <a:cxnLst>
                    <a:cxn ang="0">
                      <a:pos x="23" y="283"/>
                    </a:cxn>
                    <a:cxn ang="0">
                      <a:pos x="34" y="215"/>
                    </a:cxn>
                    <a:cxn ang="0">
                      <a:pos x="68" y="204"/>
                    </a:cxn>
                    <a:cxn ang="0">
                      <a:pos x="113" y="136"/>
                    </a:cxn>
                    <a:cxn ang="0">
                      <a:pos x="170" y="91"/>
                    </a:cxn>
                    <a:cxn ang="0">
                      <a:pos x="204" y="23"/>
                    </a:cxn>
                    <a:cxn ang="0">
                      <a:pos x="238" y="0"/>
                    </a:cxn>
                    <a:cxn ang="0">
                      <a:pos x="317" y="12"/>
                    </a:cxn>
                    <a:cxn ang="0">
                      <a:pos x="339" y="45"/>
                    </a:cxn>
                    <a:cxn ang="0">
                      <a:pos x="384" y="57"/>
                    </a:cxn>
                    <a:cxn ang="0">
                      <a:pos x="351" y="79"/>
                    </a:cxn>
                    <a:cxn ang="0">
                      <a:pos x="328" y="113"/>
                    </a:cxn>
                    <a:cxn ang="0">
                      <a:pos x="260" y="124"/>
                    </a:cxn>
                    <a:cxn ang="0">
                      <a:pos x="159" y="181"/>
                    </a:cxn>
                    <a:cxn ang="0">
                      <a:pos x="102" y="237"/>
                    </a:cxn>
                    <a:cxn ang="0">
                      <a:pos x="91" y="271"/>
                    </a:cxn>
                    <a:cxn ang="0">
                      <a:pos x="57" y="283"/>
                    </a:cxn>
                    <a:cxn ang="0">
                      <a:pos x="0" y="407"/>
                    </a:cxn>
                    <a:cxn ang="0">
                      <a:pos x="23" y="283"/>
                    </a:cxn>
                  </a:cxnLst>
                  <a:rect l="l" t="t" r="r" b="b"/>
                  <a:pathLst>
                    <a:path w="384" h="407">
                      <a:moveTo>
                        <a:pt x="23" y="283"/>
                      </a:moveTo>
                      <a:cubicBezTo>
                        <a:pt x="27" y="260"/>
                        <a:pt x="23" y="235"/>
                        <a:pt x="34" y="215"/>
                      </a:cubicBezTo>
                      <a:cubicBezTo>
                        <a:pt x="40" y="205"/>
                        <a:pt x="61" y="214"/>
                        <a:pt x="68" y="204"/>
                      </a:cubicBezTo>
                      <a:cubicBezTo>
                        <a:pt x="124" y="122"/>
                        <a:pt x="37" y="161"/>
                        <a:pt x="113" y="136"/>
                      </a:cubicBezTo>
                      <a:cubicBezTo>
                        <a:pt x="181" y="35"/>
                        <a:pt x="90" y="156"/>
                        <a:pt x="170" y="91"/>
                      </a:cubicBezTo>
                      <a:cubicBezTo>
                        <a:pt x="218" y="53"/>
                        <a:pt x="170" y="65"/>
                        <a:pt x="204" y="23"/>
                      </a:cubicBezTo>
                      <a:cubicBezTo>
                        <a:pt x="213" y="12"/>
                        <a:pt x="227" y="8"/>
                        <a:pt x="238" y="0"/>
                      </a:cubicBezTo>
                      <a:cubicBezTo>
                        <a:pt x="264" y="4"/>
                        <a:pt x="293" y="1"/>
                        <a:pt x="317" y="12"/>
                      </a:cubicBezTo>
                      <a:cubicBezTo>
                        <a:pt x="329" y="17"/>
                        <a:pt x="328" y="38"/>
                        <a:pt x="339" y="45"/>
                      </a:cubicBezTo>
                      <a:cubicBezTo>
                        <a:pt x="352" y="54"/>
                        <a:pt x="369" y="53"/>
                        <a:pt x="384" y="57"/>
                      </a:cubicBezTo>
                      <a:cubicBezTo>
                        <a:pt x="373" y="64"/>
                        <a:pt x="360" y="70"/>
                        <a:pt x="351" y="79"/>
                      </a:cubicBezTo>
                      <a:cubicBezTo>
                        <a:pt x="341" y="89"/>
                        <a:pt x="340" y="107"/>
                        <a:pt x="328" y="113"/>
                      </a:cubicBezTo>
                      <a:cubicBezTo>
                        <a:pt x="307" y="123"/>
                        <a:pt x="283" y="120"/>
                        <a:pt x="260" y="124"/>
                      </a:cubicBezTo>
                      <a:cubicBezTo>
                        <a:pt x="219" y="139"/>
                        <a:pt x="200" y="167"/>
                        <a:pt x="159" y="181"/>
                      </a:cubicBezTo>
                      <a:cubicBezTo>
                        <a:pt x="127" y="203"/>
                        <a:pt x="120" y="201"/>
                        <a:pt x="102" y="237"/>
                      </a:cubicBezTo>
                      <a:cubicBezTo>
                        <a:pt x="97" y="248"/>
                        <a:pt x="99" y="262"/>
                        <a:pt x="91" y="271"/>
                      </a:cubicBezTo>
                      <a:cubicBezTo>
                        <a:pt x="83" y="280"/>
                        <a:pt x="68" y="279"/>
                        <a:pt x="57" y="283"/>
                      </a:cubicBezTo>
                      <a:cubicBezTo>
                        <a:pt x="36" y="346"/>
                        <a:pt x="60" y="366"/>
                        <a:pt x="0" y="407"/>
                      </a:cubicBezTo>
                      <a:cubicBezTo>
                        <a:pt x="15" y="366"/>
                        <a:pt x="23" y="327"/>
                        <a:pt x="23" y="283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2800"/>
                </a:p>
              </p:txBody>
            </p:sp>
            <p:sp>
              <p:nvSpPr>
                <p:cNvPr id="29721" name="Freeform 70" descr="75%"/>
                <p:cNvSpPr/>
                <p:nvPr/>
              </p:nvSpPr>
              <p:spPr>
                <a:xfrm>
                  <a:off x="3626" y="3281"/>
                  <a:ext cx="177" cy="325"/>
                </a:xfrm>
                <a:custGeom>
                  <a:avLst/>
                  <a:gdLst/>
                  <a:ahLst/>
                  <a:cxnLst>
                    <a:cxn ang="0">
                      <a:pos x="42" y="43"/>
                    </a:cxn>
                    <a:cxn ang="0">
                      <a:pos x="19" y="179"/>
                    </a:cxn>
                    <a:cxn ang="0">
                      <a:pos x="30" y="258"/>
                    </a:cxn>
                    <a:cxn ang="0">
                      <a:pos x="53" y="325"/>
                    </a:cxn>
                    <a:cxn ang="0">
                      <a:pos x="76" y="190"/>
                    </a:cxn>
                    <a:cxn ang="0">
                      <a:pos x="87" y="77"/>
                    </a:cxn>
                    <a:cxn ang="0">
                      <a:pos x="121" y="32"/>
                    </a:cxn>
                    <a:cxn ang="0">
                      <a:pos x="98" y="9"/>
                    </a:cxn>
                    <a:cxn ang="0">
                      <a:pos x="64" y="21"/>
                    </a:cxn>
                    <a:cxn ang="0">
                      <a:pos x="42" y="43"/>
                    </a:cxn>
                  </a:cxnLst>
                  <a:rect l="l" t="t" r="r" b="b"/>
                  <a:pathLst>
                    <a:path w="177" h="325">
                      <a:moveTo>
                        <a:pt x="42" y="43"/>
                      </a:moveTo>
                      <a:cubicBezTo>
                        <a:pt x="0" y="105"/>
                        <a:pt x="41" y="112"/>
                        <a:pt x="19" y="179"/>
                      </a:cubicBezTo>
                      <a:cubicBezTo>
                        <a:pt x="23" y="205"/>
                        <a:pt x="24" y="232"/>
                        <a:pt x="30" y="258"/>
                      </a:cubicBezTo>
                      <a:cubicBezTo>
                        <a:pt x="35" y="281"/>
                        <a:pt x="53" y="325"/>
                        <a:pt x="53" y="325"/>
                      </a:cubicBezTo>
                      <a:cubicBezTo>
                        <a:pt x="91" y="271"/>
                        <a:pt x="87" y="260"/>
                        <a:pt x="76" y="190"/>
                      </a:cubicBezTo>
                      <a:cubicBezTo>
                        <a:pt x="80" y="152"/>
                        <a:pt x="69" y="110"/>
                        <a:pt x="87" y="77"/>
                      </a:cubicBezTo>
                      <a:cubicBezTo>
                        <a:pt x="123" y="11"/>
                        <a:pt x="177" y="119"/>
                        <a:pt x="121" y="32"/>
                      </a:cubicBezTo>
                      <a:cubicBezTo>
                        <a:pt x="96" y="133"/>
                        <a:pt x="125" y="42"/>
                        <a:pt x="98" y="9"/>
                      </a:cubicBezTo>
                      <a:cubicBezTo>
                        <a:pt x="90" y="0"/>
                        <a:pt x="75" y="17"/>
                        <a:pt x="64" y="21"/>
                      </a:cubicBezTo>
                      <a:cubicBezTo>
                        <a:pt x="51" y="59"/>
                        <a:pt x="61" y="62"/>
                        <a:pt x="42" y="43"/>
                      </a:cubicBezTo>
                      <a:close/>
                    </a:path>
                  </a:pathLst>
                </a:custGeom>
                <a:pattFill prst="pct75">
                  <a:fgClr>
                    <a:srgbClr val="FFFF99"/>
                  </a:fgClr>
                  <a:bgClr>
                    <a:schemeClr val="tx2"/>
                  </a:bgClr>
                </a:patt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29722" name="Freeform 71"/>
              <p:cNvSpPr/>
              <p:nvPr/>
            </p:nvSpPr>
            <p:spPr>
              <a:xfrm>
                <a:off x="3843" y="3177"/>
                <a:ext cx="135" cy="125"/>
              </a:xfrm>
              <a:custGeom>
                <a:avLst/>
                <a:gdLst/>
                <a:ahLst/>
                <a:cxnLst>
                  <a:cxn ang="0">
                    <a:pos x="8" y="98"/>
                  </a:cxn>
                  <a:cxn ang="0">
                    <a:pos x="20" y="8"/>
                  </a:cxn>
                  <a:cxn ang="0">
                    <a:pos x="110" y="31"/>
                  </a:cxn>
                  <a:cxn ang="0">
                    <a:pos x="42" y="121"/>
                  </a:cxn>
                  <a:cxn ang="0">
                    <a:pos x="8" y="98"/>
                  </a:cxn>
                </a:cxnLst>
                <a:rect l="l" t="t" r="r" b="b"/>
                <a:pathLst>
                  <a:path w="135" h="125">
                    <a:moveTo>
                      <a:pt x="8" y="98"/>
                    </a:moveTo>
                    <a:cubicBezTo>
                      <a:pt x="12" y="68"/>
                      <a:pt x="0" y="31"/>
                      <a:pt x="20" y="8"/>
                    </a:cubicBezTo>
                    <a:cubicBezTo>
                      <a:pt x="27" y="0"/>
                      <a:pt x="96" y="26"/>
                      <a:pt x="110" y="31"/>
                    </a:cubicBezTo>
                    <a:cubicBezTo>
                      <a:pt x="135" y="106"/>
                      <a:pt x="114" y="97"/>
                      <a:pt x="42" y="121"/>
                    </a:cubicBezTo>
                    <a:cubicBezTo>
                      <a:pt x="29" y="125"/>
                      <a:pt x="19" y="106"/>
                      <a:pt x="8" y="98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  <p:sp>
          <p:nvSpPr>
            <p:cNvPr id="29723" name="Text Box 72"/>
            <p:cNvSpPr txBox="1"/>
            <p:nvPr/>
          </p:nvSpPr>
          <p:spPr>
            <a:xfrm>
              <a:off x="2554" y="3063"/>
              <a:ext cx="1184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朝对侧弯曲生长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673" name="Text Box 8"/>
          <p:cNvSpPr txBox="1"/>
          <p:nvPr/>
        </p:nvSpPr>
        <p:spPr>
          <a:xfrm>
            <a:off x="552524" y="549173"/>
            <a:ext cx="5485384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27649"/>
          <p:cNvSpPr txBox="1"/>
          <p:nvPr/>
        </p:nvSpPr>
        <p:spPr>
          <a:xfrm>
            <a:off x="2370138" y="765175"/>
            <a:ext cx="3797300" cy="706755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</a:rPr>
              <a:t>生长弯曲部位</a:t>
            </a:r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27651" name="图片 27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0" y="2219325"/>
            <a:ext cx="1155700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直接连接符 27651"/>
          <p:cNvSpPr/>
          <p:nvPr/>
        </p:nvSpPr>
        <p:spPr>
          <a:xfrm>
            <a:off x="3613150" y="5072063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25" name="直接连接符 27652"/>
          <p:cNvSpPr/>
          <p:nvPr/>
        </p:nvSpPr>
        <p:spPr>
          <a:xfrm>
            <a:off x="3613150" y="4743450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26" name="直接连接符 27653"/>
          <p:cNvSpPr/>
          <p:nvPr/>
        </p:nvSpPr>
        <p:spPr>
          <a:xfrm>
            <a:off x="3613150" y="4413250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27" name="直接连接符 27654"/>
          <p:cNvSpPr/>
          <p:nvPr/>
        </p:nvSpPr>
        <p:spPr>
          <a:xfrm>
            <a:off x="3613150" y="4084638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28" name="直接连接符 27655"/>
          <p:cNvSpPr/>
          <p:nvPr/>
        </p:nvSpPr>
        <p:spPr>
          <a:xfrm>
            <a:off x="3613150" y="3756025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29" name="直接连接符 27656"/>
          <p:cNvSpPr/>
          <p:nvPr/>
        </p:nvSpPr>
        <p:spPr>
          <a:xfrm>
            <a:off x="3613150" y="3425825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30" name="直接连接符 27657"/>
          <p:cNvSpPr/>
          <p:nvPr/>
        </p:nvSpPr>
        <p:spPr>
          <a:xfrm>
            <a:off x="3613150" y="3097213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31" name="直接连接符 27658"/>
          <p:cNvSpPr/>
          <p:nvPr/>
        </p:nvSpPr>
        <p:spPr>
          <a:xfrm>
            <a:off x="3613150" y="2768600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pic>
        <p:nvPicPr>
          <p:cNvPr id="27660" name="图片 276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1588" y="1038225"/>
            <a:ext cx="1155700" cy="4481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33" name="直接连接符 27660"/>
          <p:cNvSpPr/>
          <p:nvPr/>
        </p:nvSpPr>
        <p:spPr>
          <a:xfrm>
            <a:off x="3613150" y="5237163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34" name="直接连接符 27661"/>
          <p:cNvSpPr/>
          <p:nvPr/>
        </p:nvSpPr>
        <p:spPr>
          <a:xfrm>
            <a:off x="3613150" y="4906963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35" name="直接连接符 27662"/>
          <p:cNvSpPr/>
          <p:nvPr/>
        </p:nvSpPr>
        <p:spPr>
          <a:xfrm>
            <a:off x="3613150" y="4578350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36" name="直接连接符 27663"/>
          <p:cNvSpPr/>
          <p:nvPr/>
        </p:nvSpPr>
        <p:spPr>
          <a:xfrm>
            <a:off x="3613150" y="4249738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37" name="直接连接符 27664"/>
          <p:cNvSpPr/>
          <p:nvPr/>
        </p:nvSpPr>
        <p:spPr>
          <a:xfrm>
            <a:off x="3613150" y="3919538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38" name="直接连接符 27665"/>
          <p:cNvSpPr/>
          <p:nvPr/>
        </p:nvSpPr>
        <p:spPr>
          <a:xfrm>
            <a:off x="3613150" y="3590925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39" name="直接连接符 27666"/>
          <p:cNvSpPr/>
          <p:nvPr/>
        </p:nvSpPr>
        <p:spPr>
          <a:xfrm>
            <a:off x="3613150" y="3262313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40" name="直接连接符 27667"/>
          <p:cNvSpPr/>
          <p:nvPr/>
        </p:nvSpPr>
        <p:spPr>
          <a:xfrm>
            <a:off x="3613150" y="2932113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41" name="直接连接符 27668"/>
          <p:cNvSpPr/>
          <p:nvPr/>
        </p:nvSpPr>
        <p:spPr>
          <a:xfrm>
            <a:off x="7754938" y="5014913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42" name="直接连接符 27669"/>
          <p:cNvSpPr/>
          <p:nvPr/>
        </p:nvSpPr>
        <p:spPr>
          <a:xfrm>
            <a:off x="7754938" y="5181600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43" name="直接连接符 27670"/>
          <p:cNvSpPr/>
          <p:nvPr/>
        </p:nvSpPr>
        <p:spPr>
          <a:xfrm>
            <a:off x="7754938" y="4849813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44" name="直接连接符 27671"/>
          <p:cNvSpPr/>
          <p:nvPr/>
        </p:nvSpPr>
        <p:spPr>
          <a:xfrm>
            <a:off x="7754938" y="4648200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45" name="直接连接符 27672"/>
          <p:cNvSpPr/>
          <p:nvPr/>
        </p:nvSpPr>
        <p:spPr>
          <a:xfrm>
            <a:off x="7754938" y="4460875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46" name="直接连接符 27673"/>
          <p:cNvSpPr/>
          <p:nvPr/>
        </p:nvSpPr>
        <p:spPr>
          <a:xfrm>
            <a:off x="7754938" y="4214813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47" name="直接连接符 27674"/>
          <p:cNvSpPr/>
          <p:nvPr/>
        </p:nvSpPr>
        <p:spPr>
          <a:xfrm>
            <a:off x="7754938" y="3856038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48" name="直接连接符 27675"/>
          <p:cNvSpPr/>
          <p:nvPr/>
        </p:nvSpPr>
        <p:spPr>
          <a:xfrm>
            <a:off x="7754938" y="3482975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49" name="直接连接符 27676"/>
          <p:cNvSpPr/>
          <p:nvPr/>
        </p:nvSpPr>
        <p:spPr>
          <a:xfrm>
            <a:off x="7754938" y="3067050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50" name="直接连接符 27677"/>
          <p:cNvSpPr/>
          <p:nvPr/>
        </p:nvSpPr>
        <p:spPr>
          <a:xfrm>
            <a:off x="7754938" y="2535238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51" name="直接连接符 27678"/>
          <p:cNvSpPr/>
          <p:nvPr/>
        </p:nvSpPr>
        <p:spPr>
          <a:xfrm>
            <a:off x="7754938" y="2247900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52" name="直接连接符 27679"/>
          <p:cNvSpPr/>
          <p:nvPr/>
        </p:nvSpPr>
        <p:spPr>
          <a:xfrm>
            <a:off x="7754938" y="1874838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53" name="直接连接符 27680"/>
          <p:cNvSpPr/>
          <p:nvPr/>
        </p:nvSpPr>
        <p:spPr>
          <a:xfrm>
            <a:off x="7754938" y="2039938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54" name="直接连接符 27681"/>
          <p:cNvSpPr/>
          <p:nvPr/>
        </p:nvSpPr>
        <p:spPr>
          <a:xfrm>
            <a:off x="7754938" y="1709738"/>
            <a:ext cx="48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683" name="右箭头 27682"/>
          <p:cNvSpPr/>
          <p:nvPr/>
        </p:nvSpPr>
        <p:spPr>
          <a:xfrm>
            <a:off x="5111750" y="3544888"/>
            <a:ext cx="1968500" cy="539750"/>
          </a:xfrm>
          <a:prstGeom prst="rightArrow">
            <a:avLst>
              <a:gd name="adj1" fmla="val 50000"/>
              <a:gd name="adj2" fmla="val 91075"/>
            </a:avLst>
          </a:prstGeom>
          <a:solidFill>
            <a:schemeClr val="bg1"/>
          </a:solidFill>
          <a:ln w="57150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6" name="直接连接符 27683"/>
          <p:cNvSpPr/>
          <p:nvPr/>
        </p:nvSpPr>
        <p:spPr>
          <a:xfrm>
            <a:off x="3640138" y="2587625"/>
            <a:ext cx="4445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57" name="直接连接符 27684"/>
          <p:cNvSpPr/>
          <p:nvPr/>
        </p:nvSpPr>
        <p:spPr>
          <a:xfrm>
            <a:off x="3779838" y="2420938"/>
            <a:ext cx="2921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58" name="直接连接符 27685"/>
          <p:cNvSpPr/>
          <p:nvPr/>
        </p:nvSpPr>
        <p:spPr>
          <a:xfrm>
            <a:off x="7796213" y="1557338"/>
            <a:ext cx="43021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59" name="直接连接符 27686"/>
          <p:cNvSpPr/>
          <p:nvPr/>
        </p:nvSpPr>
        <p:spPr>
          <a:xfrm>
            <a:off x="7878763" y="140652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760" name="直接连接符 27687"/>
          <p:cNvSpPr/>
          <p:nvPr/>
        </p:nvSpPr>
        <p:spPr>
          <a:xfrm>
            <a:off x="7989888" y="1252538"/>
            <a:ext cx="27781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8673" name="Text Box 8"/>
          <p:cNvSpPr txBox="1"/>
          <p:nvPr/>
        </p:nvSpPr>
        <p:spPr>
          <a:xfrm>
            <a:off x="552524" y="549173"/>
            <a:ext cx="5485384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286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0" y="2219325"/>
            <a:ext cx="1155700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5" name="图片 286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1588" y="1038225"/>
            <a:ext cx="1155700" cy="4481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直接连接符 28675"/>
          <p:cNvSpPr/>
          <p:nvPr/>
        </p:nvSpPr>
        <p:spPr>
          <a:xfrm flipH="1">
            <a:off x="4032250" y="2397125"/>
            <a:ext cx="0" cy="2924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749" name="直接连接符 28676"/>
          <p:cNvSpPr/>
          <p:nvPr/>
        </p:nvSpPr>
        <p:spPr>
          <a:xfrm flipH="1">
            <a:off x="8202613" y="1246188"/>
            <a:ext cx="0" cy="8318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750" name="直接连接符 28677"/>
          <p:cNvSpPr/>
          <p:nvPr/>
        </p:nvSpPr>
        <p:spPr>
          <a:xfrm flipH="1">
            <a:off x="8202613" y="4003675"/>
            <a:ext cx="0" cy="13303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751" name="直接连接符 28678"/>
          <p:cNvSpPr/>
          <p:nvPr/>
        </p:nvSpPr>
        <p:spPr>
          <a:xfrm flipH="1">
            <a:off x="8202613" y="2141538"/>
            <a:ext cx="0" cy="2349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752" name="直接连接符 28679"/>
          <p:cNvSpPr/>
          <p:nvPr/>
        </p:nvSpPr>
        <p:spPr>
          <a:xfrm flipH="1">
            <a:off x="8202613" y="3673475"/>
            <a:ext cx="0" cy="2079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753" name="直接连接符 28680"/>
          <p:cNvSpPr/>
          <p:nvPr/>
        </p:nvSpPr>
        <p:spPr>
          <a:xfrm flipH="1">
            <a:off x="8202613" y="2979738"/>
            <a:ext cx="0" cy="1539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754" name="直接连接符 28681"/>
          <p:cNvSpPr/>
          <p:nvPr/>
        </p:nvSpPr>
        <p:spPr>
          <a:xfrm flipH="1">
            <a:off x="8202613" y="2574925"/>
            <a:ext cx="0" cy="1539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8684" name="右箭头 28683"/>
          <p:cNvSpPr/>
          <p:nvPr/>
        </p:nvSpPr>
        <p:spPr>
          <a:xfrm>
            <a:off x="5153025" y="3560763"/>
            <a:ext cx="1968500" cy="539750"/>
          </a:xfrm>
          <a:prstGeom prst="rightArrow">
            <a:avLst>
              <a:gd name="adj1" fmla="val 50000"/>
              <a:gd name="adj2" fmla="val 91075"/>
            </a:avLst>
          </a:prstGeom>
          <a:solidFill>
            <a:schemeClr val="bg1"/>
          </a:solidFill>
          <a:ln w="57150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6" name="直接连接符 28684"/>
          <p:cNvSpPr/>
          <p:nvPr/>
        </p:nvSpPr>
        <p:spPr>
          <a:xfrm flipH="1">
            <a:off x="8202613" y="3355975"/>
            <a:ext cx="0" cy="1539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757" name="文本框 28685"/>
          <p:cNvSpPr txBox="1"/>
          <p:nvPr/>
        </p:nvSpPr>
        <p:spPr>
          <a:xfrm>
            <a:off x="2370138" y="765175"/>
            <a:ext cx="3797300" cy="706755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</a:rPr>
              <a:t>生长弯曲部位</a:t>
            </a:r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28673" name="Text Box 8"/>
          <p:cNvSpPr txBox="1"/>
          <p:nvPr/>
        </p:nvSpPr>
        <p:spPr>
          <a:xfrm>
            <a:off x="552524" y="549173"/>
            <a:ext cx="5485384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99"/>
          <p:cNvSpPr txBox="1"/>
          <p:nvPr/>
        </p:nvSpPr>
        <p:spPr>
          <a:xfrm>
            <a:off x="12361" y="1269285"/>
            <a:ext cx="89725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以现在角度观察、分析上述实验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文本框 5"/>
          <p:cNvSpPr txBox="1"/>
          <p:nvPr/>
        </p:nvSpPr>
        <p:spPr>
          <a:xfrm>
            <a:off x="1784350" y="1975697"/>
            <a:ext cx="4687888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）温特的实验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①进一步证明弯曲的部位在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尖端的下段（伸长区）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32772" name="Group 49"/>
          <p:cNvGrpSpPr/>
          <p:nvPr/>
        </p:nvGrpSpPr>
        <p:grpSpPr>
          <a:xfrm>
            <a:off x="6802438" y="1883622"/>
            <a:ext cx="2505075" cy="2663825"/>
            <a:chOff x="2160" y="2306"/>
            <a:chExt cx="1578" cy="1678"/>
          </a:xfrm>
        </p:grpSpPr>
        <p:grpSp>
          <p:nvGrpSpPr>
            <p:cNvPr id="32773" name="Group 50"/>
            <p:cNvGrpSpPr/>
            <p:nvPr/>
          </p:nvGrpSpPr>
          <p:grpSpPr>
            <a:xfrm>
              <a:off x="2160" y="2306"/>
              <a:ext cx="1333" cy="1678"/>
              <a:chOff x="3611" y="2496"/>
              <a:chExt cx="1333" cy="1678"/>
            </a:xfrm>
          </p:grpSpPr>
          <p:grpSp>
            <p:nvGrpSpPr>
              <p:cNvPr id="32774" name="Group 51"/>
              <p:cNvGrpSpPr/>
              <p:nvPr/>
            </p:nvGrpSpPr>
            <p:grpSpPr>
              <a:xfrm>
                <a:off x="3611" y="2496"/>
                <a:ext cx="1333" cy="1678"/>
                <a:chOff x="3611" y="2496"/>
                <a:chExt cx="1333" cy="1678"/>
              </a:xfrm>
            </p:grpSpPr>
            <p:sp>
              <p:nvSpPr>
                <p:cNvPr id="32775" name="AutoShape 52"/>
                <p:cNvSpPr/>
                <p:nvPr/>
              </p:nvSpPr>
              <p:spPr>
                <a:xfrm rot="3252849">
                  <a:off x="3985" y="2727"/>
                  <a:ext cx="288" cy="333"/>
                </a:xfrm>
                <a:prstGeom prst="can">
                  <a:avLst>
                    <a:gd name="adj" fmla="val 40611"/>
                  </a:avLst>
                </a:prstGeom>
                <a:gradFill rotWithShape="0">
                  <a:gsLst>
                    <a:gs pos="0">
                      <a:srgbClr val="A9A965"/>
                    </a:gs>
                    <a:gs pos="50000">
                      <a:srgbClr val="FFFF99"/>
                    </a:gs>
                    <a:gs pos="100000">
                      <a:srgbClr val="A9A965"/>
                    </a:gs>
                  </a:gsLst>
                  <a:lin ang="27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776" name="Group 53"/>
                <p:cNvGrpSpPr/>
                <p:nvPr/>
              </p:nvGrpSpPr>
              <p:grpSpPr>
                <a:xfrm rot="3252849">
                  <a:off x="4089" y="2640"/>
                  <a:ext cx="195" cy="159"/>
                  <a:chOff x="1533" y="1920"/>
                  <a:chExt cx="195" cy="159"/>
                </a:xfrm>
              </p:grpSpPr>
              <p:sp>
                <p:nvSpPr>
                  <p:cNvPr id="32777" name="AutoShape 54" descr="75%"/>
                  <p:cNvSpPr/>
                  <p:nvPr/>
                </p:nvSpPr>
                <p:spPr>
                  <a:xfrm>
                    <a:off x="1533" y="1920"/>
                    <a:ext cx="184" cy="95"/>
                  </a:xfrm>
                  <a:prstGeom prst="parallelogram">
                    <a:avLst>
                      <a:gd name="adj" fmla="val 48421"/>
                    </a:avLst>
                  </a:prstGeom>
                  <a:pattFill prst="pct75">
                    <a:fgClr>
                      <a:srgbClr val="FF9900"/>
                    </a:fgClr>
                    <a:bgClr>
                      <a:schemeClr val="tx1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778" name="Rectangle 55" descr="75%"/>
                  <p:cNvSpPr/>
                  <p:nvPr/>
                </p:nvSpPr>
                <p:spPr>
                  <a:xfrm>
                    <a:off x="1536" y="2008"/>
                    <a:ext cx="147" cy="64"/>
                  </a:xfrm>
                  <a:prstGeom prst="rect">
                    <a:avLst/>
                  </a:prstGeom>
                  <a:pattFill prst="pct75">
                    <a:fgClr>
                      <a:srgbClr val="FF9900"/>
                    </a:fgClr>
                    <a:bgClr>
                      <a:schemeClr val="tx1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779" name="Freeform 56" descr="75%"/>
                  <p:cNvSpPr/>
                  <p:nvPr/>
                </p:nvSpPr>
                <p:spPr>
                  <a:xfrm>
                    <a:off x="1691" y="1920"/>
                    <a:ext cx="37" cy="159"/>
                  </a:xfrm>
                  <a:custGeom>
                    <a:avLst/>
                    <a:gdLst/>
                    <a:ahLst/>
                    <a:cxnLst>
                      <a:cxn ang="0">
                        <a:pos x="37" y="0"/>
                      </a:cxn>
                      <a:cxn ang="0">
                        <a:pos x="37" y="64"/>
                      </a:cxn>
                      <a:cxn ang="0">
                        <a:pos x="0" y="159"/>
                      </a:cxn>
                      <a:cxn ang="0">
                        <a:pos x="0" y="95"/>
                      </a:cxn>
                      <a:cxn ang="0">
                        <a:pos x="37" y="0"/>
                      </a:cxn>
                    </a:cxnLst>
                    <a:rect l="l" t="t" r="r" b="b"/>
                    <a:pathLst>
                      <a:path w="48" h="240">
                        <a:moveTo>
                          <a:pt x="48" y="0"/>
                        </a:moveTo>
                        <a:lnTo>
                          <a:pt x="48" y="96"/>
                        </a:lnTo>
                        <a:lnTo>
                          <a:pt x="0" y="240"/>
                        </a:lnTo>
                        <a:lnTo>
                          <a:pt x="0" y="144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pattFill prst="pct75">
                    <a:fgClr>
                      <a:srgbClr val="FF9900"/>
                    </a:fgClr>
                    <a:bgClr>
                      <a:schemeClr val="tx1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</p:grpSp>
            <p:sp>
              <p:nvSpPr>
                <p:cNvPr id="32780" name="AutoShape 57"/>
                <p:cNvSpPr/>
                <p:nvPr/>
              </p:nvSpPr>
              <p:spPr>
                <a:xfrm rot="3252849">
                  <a:off x="4270" y="2637"/>
                  <a:ext cx="81" cy="262"/>
                </a:xfrm>
                <a:prstGeom prst="can">
                  <a:avLst>
                    <a:gd name="adj" fmla="val 42944"/>
                  </a:avLst>
                </a:prstGeom>
                <a:gradFill rotWithShape="0">
                  <a:gsLst>
                    <a:gs pos="0">
                      <a:srgbClr val="A9A965"/>
                    </a:gs>
                    <a:gs pos="50000">
                      <a:srgbClr val="FFFF99"/>
                    </a:gs>
                    <a:gs pos="100000">
                      <a:srgbClr val="A9A965"/>
                    </a:gs>
                  </a:gsLst>
                  <a:lin ang="27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1" name="AutoShape 58"/>
                <p:cNvSpPr/>
                <p:nvPr/>
              </p:nvSpPr>
              <p:spPr>
                <a:xfrm rot="-3153988">
                  <a:off x="3539" y="2769"/>
                  <a:ext cx="1536" cy="1274"/>
                </a:xfrm>
                <a:custGeom>
                  <a:avLst/>
                  <a:gdLst/>
                  <a:ahLst/>
                  <a:cxnLst>
                    <a:cxn ang="0">
                      <a:pos x="55" y="0"/>
                    </a:cxn>
                    <a:cxn ang="0">
                      <a:pos x="40" y="10"/>
                    </a:cxn>
                    <a:cxn ang="0">
                      <a:pos x="55" y="17"/>
                    </a:cxn>
                    <a:cxn ang="0">
                      <a:pos x="70" y="10"/>
                    </a:cxn>
                  </a:cxnLst>
                  <a:rect l="l" t="t" r="r" b="b"/>
                  <a:pathLst>
                    <a:path w="21600" h="21600">
                      <a:moveTo>
                        <a:pt x="8680" y="5176"/>
                      </a:moveTo>
                      <a:cubicBezTo>
                        <a:pt x="9357" y="4920"/>
                        <a:pt x="10075" y="4789"/>
                        <a:pt x="10800" y="4790"/>
                      </a:cubicBezTo>
                      <a:cubicBezTo>
                        <a:pt x="11524" y="4790"/>
                        <a:pt x="12242" y="4920"/>
                        <a:pt x="12919" y="5176"/>
                      </a:cubicBezTo>
                      <a:lnTo>
                        <a:pt x="14609" y="694"/>
                      </a:lnTo>
                      <a:cubicBezTo>
                        <a:pt x="13391" y="235"/>
                        <a:pt x="12101" y="-1"/>
                        <a:pt x="10799" y="0"/>
                      </a:cubicBezTo>
                      <a:cubicBezTo>
                        <a:pt x="9498" y="0"/>
                        <a:pt x="8208" y="235"/>
                        <a:pt x="6990" y="694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2782" name="AutoShape 59"/>
                <p:cNvSpPr/>
                <p:nvPr/>
              </p:nvSpPr>
              <p:spPr>
                <a:xfrm rot="-4105164">
                  <a:off x="3531" y="2893"/>
                  <a:ext cx="1344" cy="1152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33" y="8"/>
                    </a:cxn>
                    <a:cxn ang="0">
                      <a:pos x="42" y="15"/>
                    </a:cxn>
                    <a:cxn ang="0">
                      <a:pos x="51" y="8"/>
                    </a:cxn>
                  </a:cxnLst>
                  <a:rect l="l" t="t" r="r" b="b"/>
                  <a:pathLst>
                    <a:path w="21600" h="21600">
                      <a:moveTo>
                        <a:pt x="9242" y="5454"/>
                      </a:moveTo>
                      <a:cubicBezTo>
                        <a:pt x="9748" y="5306"/>
                        <a:pt x="10272" y="5231"/>
                        <a:pt x="10800" y="5232"/>
                      </a:cubicBezTo>
                      <a:cubicBezTo>
                        <a:pt x="11327" y="5232"/>
                        <a:pt x="11851" y="5306"/>
                        <a:pt x="12357" y="5454"/>
                      </a:cubicBezTo>
                      <a:lnTo>
                        <a:pt x="13821" y="431"/>
                      </a:lnTo>
                      <a:cubicBezTo>
                        <a:pt x="12840" y="145"/>
                        <a:pt x="11822" y="-1"/>
                        <a:pt x="10799" y="0"/>
                      </a:cubicBezTo>
                      <a:cubicBezTo>
                        <a:pt x="9777" y="0"/>
                        <a:pt x="8759" y="145"/>
                        <a:pt x="7778" y="431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2783" name="Rectangle 60"/>
                <p:cNvSpPr/>
                <p:nvPr/>
              </p:nvSpPr>
              <p:spPr>
                <a:xfrm>
                  <a:off x="3615" y="3476"/>
                  <a:ext cx="288" cy="336"/>
                </a:xfrm>
                <a:prstGeom prst="rect">
                  <a:avLst/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4" name="Rectangle 61"/>
                <p:cNvSpPr/>
                <p:nvPr/>
              </p:nvSpPr>
              <p:spPr>
                <a:xfrm>
                  <a:off x="3626" y="3439"/>
                  <a:ext cx="277" cy="9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5" name="AutoShape 62"/>
                <p:cNvSpPr/>
                <p:nvPr/>
              </p:nvSpPr>
              <p:spPr>
                <a:xfrm rot="2001532">
                  <a:off x="3718" y="3194"/>
                  <a:ext cx="277" cy="47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F5F593"/>
                    </a:gs>
                    <a:gs pos="50000">
                      <a:srgbClr val="FFFF99"/>
                    </a:gs>
                    <a:gs pos="100000">
                      <a:srgbClr val="F5F593"/>
                    </a:gs>
                  </a:gsLst>
                  <a:lin ang="2700000" scaled="1"/>
                </a:gra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6" name="AutoShape 63"/>
                <p:cNvSpPr/>
                <p:nvPr/>
              </p:nvSpPr>
              <p:spPr>
                <a:xfrm rot="4257526">
                  <a:off x="3967" y="2899"/>
                  <a:ext cx="240" cy="9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7" name="Line 64"/>
                <p:cNvSpPr/>
                <p:nvPr/>
              </p:nvSpPr>
              <p:spPr>
                <a:xfrm flipH="1">
                  <a:off x="3903" y="3450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32788" name="AutoShape 65" descr="75%"/>
                <p:cNvSpPr/>
                <p:nvPr/>
              </p:nvSpPr>
              <p:spPr>
                <a:xfrm rot="-3241865">
                  <a:off x="3361" y="2928"/>
                  <a:ext cx="1344" cy="480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25" y="2"/>
                    </a:cxn>
                    <a:cxn ang="0">
                      <a:pos x="42" y="3"/>
                    </a:cxn>
                    <a:cxn ang="0">
                      <a:pos x="58" y="2"/>
                    </a:cxn>
                  </a:cxnLst>
                  <a:rect l="l" t="t" r="r" b="b"/>
                  <a:pathLst>
                    <a:path w="21600" h="21600">
                      <a:moveTo>
                        <a:pt x="8314" y="7200"/>
                      </a:moveTo>
                      <a:cubicBezTo>
                        <a:pt x="9045" y="6696"/>
                        <a:pt x="9912" y="6425"/>
                        <a:pt x="10800" y="6426"/>
                      </a:cubicBezTo>
                      <a:cubicBezTo>
                        <a:pt x="11687" y="6426"/>
                        <a:pt x="12554" y="6696"/>
                        <a:pt x="13285" y="7200"/>
                      </a:cubicBezTo>
                      <a:lnTo>
                        <a:pt x="16936" y="1913"/>
                      </a:lnTo>
                      <a:cubicBezTo>
                        <a:pt x="15132" y="667"/>
                        <a:pt x="12992" y="-1"/>
                        <a:pt x="10799" y="0"/>
                      </a:cubicBezTo>
                      <a:cubicBezTo>
                        <a:pt x="8607" y="0"/>
                        <a:pt x="6467" y="667"/>
                        <a:pt x="4663" y="1913"/>
                      </a:cubicBezTo>
                      <a:close/>
                    </a:path>
                  </a:pathLst>
                </a:custGeom>
                <a:pattFill prst="pct75">
                  <a:fgClr>
                    <a:srgbClr val="FFFF99"/>
                  </a:fgClr>
                  <a:bgClr>
                    <a:schemeClr val="tx1"/>
                  </a:bgClr>
                </a:patt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2789" name="AutoShape 66" descr="75%"/>
                <p:cNvSpPr/>
                <p:nvPr/>
              </p:nvSpPr>
              <p:spPr>
                <a:xfrm rot="-292588">
                  <a:off x="3964" y="2774"/>
                  <a:ext cx="254" cy="195"/>
                </a:xfrm>
                <a:prstGeom prst="triangle">
                  <a:avLst>
                    <a:gd name="adj" fmla="val 50000"/>
                  </a:avLst>
                </a:prstGeom>
                <a:pattFill prst="pct75">
                  <a:fgClr>
                    <a:srgbClr val="FFFF99"/>
                  </a:fgClr>
                  <a:bgClr>
                    <a:schemeClr val="tx2"/>
                  </a:bgClr>
                </a:patt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0" name="Line 67"/>
                <p:cNvSpPr/>
                <p:nvPr/>
              </p:nvSpPr>
              <p:spPr>
                <a:xfrm flipH="1">
                  <a:off x="3611" y="3454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32791" name="Freeform 68"/>
                <p:cNvSpPr/>
                <p:nvPr/>
              </p:nvSpPr>
              <p:spPr>
                <a:xfrm>
                  <a:off x="3726" y="3132"/>
                  <a:ext cx="215" cy="284"/>
                </a:xfrm>
                <a:custGeom>
                  <a:avLst/>
                  <a:gdLst/>
                  <a:ahLst/>
                  <a:cxnLst>
                    <a:cxn ang="0">
                      <a:pos x="21" y="226"/>
                    </a:cxn>
                    <a:cxn ang="0">
                      <a:pos x="32" y="136"/>
                    </a:cxn>
                    <a:cxn ang="0">
                      <a:pos x="100" y="90"/>
                    </a:cxn>
                    <a:cxn ang="0">
                      <a:pos x="122" y="23"/>
                    </a:cxn>
                    <a:cxn ang="0">
                      <a:pos x="190" y="0"/>
                    </a:cxn>
                    <a:cxn ang="0">
                      <a:pos x="190" y="79"/>
                    </a:cxn>
                    <a:cxn ang="0">
                      <a:pos x="122" y="124"/>
                    </a:cxn>
                    <a:cxn ang="0">
                      <a:pos x="111" y="181"/>
                    </a:cxn>
                    <a:cxn ang="0">
                      <a:pos x="77" y="192"/>
                    </a:cxn>
                    <a:cxn ang="0">
                      <a:pos x="21" y="271"/>
                    </a:cxn>
                    <a:cxn ang="0">
                      <a:pos x="21" y="226"/>
                    </a:cxn>
                  </a:cxnLst>
                  <a:rect l="l" t="t" r="r" b="b"/>
                  <a:pathLst>
                    <a:path w="215" h="284">
                      <a:moveTo>
                        <a:pt x="21" y="226"/>
                      </a:moveTo>
                      <a:cubicBezTo>
                        <a:pt x="25" y="196"/>
                        <a:pt x="17" y="162"/>
                        <a:pt x="32" y="136"/>
                      </a:cubicBezTo>
                      <a:cubicBezTo>
                        <a:pt x="46" y="112"/>
                        <a:pt x="100" y="90"/>
                        <a:pt x="100" y="90"/>
                      </a:cubicBezTo>
                      <a:cubicBezTo>
                        <a:pt x="107" y="68"/>
                        <a:pt x="100" y="31"/>
                        <a:pt x="122" y="23"/>
                      </a:cubicBezTo>
                      <a:cubicBezTo>
                        <a:pt x="145" y="15"/>
                        <a:pt x="190" y="0"/>
                        <a:pt x="190" y="0"/>
                      </a:cubicBezTo>
                      <a:cubicBezTo>
                        <a:pt x="199" y="27"/>
                        <a:pt x="215" y="51"/>
                        <a:pt x="190" y="79"/>
                      </a:cubicBezTo>
                      <a:cubicBezTo>
                        <a:pt x="172" y="99"/>
                        <a:pt x="122" y="124"/>
                        <a:pt x="122" y="124"/>
                      </a:cubicBezTo>
                      <a:cubicBezTo>
                        <a:pt x="118" y="143"/>
                        <a:pt x="122" y="165"/>
                        <a:pt x="111" y="181"/>
                      </a:cubicBezTo>
                      <a:cubicBezTo>
                        <a:pt x="104" y="191"/>
                        <a:pt x="84" y="182"/>
                        <a:pt x="77" y="192"/>
                      </a:cubicBezTo>
                      <a:cubicBezTo>
                        <a:pt x="12" y="284"/>
                        <a:pt x="97" y="246"/>
                        <a:pt x="21" y="271"/>
                      </a:cubicBezTo>
                      <a:cubicBezTo>
                        <a:pt x="9" y="195"/>
                        <a:pt x="0" y="182"/>
                        <a:pt x="21" y="226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2792" name="Freeform 69"/>
                <p:cNvSpPr/>
                <p:nvPr/>
              </p:nvSpPr>
              <p:spPr>
                <a:xfrm>
                  <a:off x="3859" y="2895"/>
                  <a:ext cx="384" cy="407"/>
                </a:xfrm>
                <a:custGeom>
                  <a:avLst/>
                  <a:gdLst/>
                  <a:ahLst/>
                  <a:cxnLst>
                    <a:cxn ang="0">
                      <a:pos x="23" y="283"/>
                    </a:cxn>
                    <a:cxn ang="0">
                      <a:pos x="34" y="215"/>
                    </a:cxn>
                    <a:cxn ang="0">
                      <a:pos x="68" y="204"/>
                    </a:cxn>
                    <a:cxn ang="0">
                      <a:pos x="113" y="136"/>
                    </a:cxn>
                    <a:cxn ang="0">
                      <a:pos x="170" y="91"/>
                    </a:cxn>
                    <a:cxn ang="0">
                      <a:pos x="204" y="23"/>
                    </a:cxn>
                    <a:cxn ang="0">
                      <a:pos x="238" y="0"/>
                    </a:cxn>
                    <a:cxn ang="0">
                      <a:pos x="317" y="12"/>
                    </a:cxn>
                    <a:cxn ang="0">
                      <a:pos x="339" y="45"/>
                    </a:cxn>
                    <a:cxn ang="0">
                      <a:pos x="384" y="57"/>
                    </a:cxn>
                    <a:cxn ang="0">
                      <a:pos x="351" y="79"/>
                    </a:cxn>
                    <a:cxn ang="0">
                      <a:pos x="328" y="113"/>
                    </a:cxn>
                    <a:cxn ang="0">
                      <a:pos x="260" y="124"/>
                    </a:cxn>
                    <a:cxn ang="0">
                      <a:pos x="159" y="181"/>
                    </a:cxn>
                    <a:cxn ang="0">
                      <a:pos x="102" y="237"/>
                    </a:cxn>
                    <a:cxn ang="0">
                      <a:pos x="91" y="271"/>
                    </a:cxn>
                    <a:cxn ang="0">
                      <a:pos x="57" y="283"/>
                    </a:cxn>
                    <a:cxn ang="0">
                      <a:pos x="0" y="407"/>
                    </a:cxn>
                    <a:cxn ang="0">
                      <a:pos x="23" y="283"/>
                    </a:cxn>
                  </a:cxnLst>
                  <a:rect l="l" t="t" r="r" b="b"/>
                  <a:pathLst>
                    <a:path w="384" h="407">
                      <a:moveTo>
                        <a:pt x="23" y="283"/>
                      </a:moveTo>
                      <a:cubicBezTo>
                        <a:pt x="27" y="260"/>
                        <a:pt x="23" y="235"/>
                        <a:pt x="34" y="215"/>
                      </a:cubicBezTo>
                      <a:cubicBezTo>
                        <a:pt x="40" y="205"/>
                        <a:pt x="61" y="214"/>
                        <a:pt x="68" y="204"/>
                      </a:cubicBezTo>
                      <a:cubicBezTo>
                        <a:pt x="124" y="122"/>
                        <a:pt x="37" y="161"/>
                        <a:pt x="113" y="136"/>
                      </a:cubicBezTo>
                      <a:cubicBezTo>
                        <a:pt x="181" y="35"/>
                        <a:pt x="90" y="156"/>
                        <a:pt x="170" y="91"/>
                      </a:cubicBezTo>
                      <a:cubicBezTo>
                        <a:pt x="218" y="53"/>
                        <a:pt x="170" y="65"/>
                        <a:pt x="204" y="23"/>
                      </a:cubicBezTo>
                      <a:cubicBezTo>
                        <a:pt x="213" y="12"/>
                        <a:pt x="227" y="8"/>
                        <a:pt x="238" y="0"/>
                      </a:cubicBezTo>
                      <a:cubicBezTo>
                        <a:pt x="264" y="4"/>
                        <a:pt x="293" y="1"/>
                        <a:pt x="317" y="12"/>
                      </a:cubicBezTo>
                      <a:cubicBezTo>
                        <a:pt x="329" y="17"/>
                        <a:pt x="328" y="38"/>
                        <a:pt x="339" y="45"/>
                      </a:cubicBezTo>
                      <a:cubicBezTo>
                        <a:pt x="352" y="54"/>
                        <a:pt x="369" y="53"/>
                        <a:pt x="384" y="57"/>
                      </a:cubicBezTo>
                      <a:cubicBezTo>
                        <a:pt x="373" y="64"/>
                        <a:pt x="360" y="70"/>
                        <a:pt x="351" y="79"/>
                      </a:cubicBezTo>
                      <a:cubicBezTo>
                        <a:pt x="341" y="89"/>
                        <a:pt x="340" y="107"/>
                        <a:pt x="328" y="113"/>
                      </a:cubicBezTo>
                      <a:cubicBezTo>
                        <a:pt x="307" y="123"/>
                        <a:pt x="283" y="120"/>
                        <a:pt x="260" y="124"/>
                      </a:cubicBezTo>
                      <a:cubicBezTo>
                        <a:pt x="219" y="139"/>
                        <a:pt x="200" y="167"/>
                        <a:pt x="159" y="181"/>
                      </a:cubicBezTo>
                      <a:cubicBezTo>
                        <a:pt x="127" y="203"/>
                        <a:pt x="120" y="201"/>
                        <a:pt x="102" y="237"/>
                      </a:cubicBezTo>
                      <a:cubicBezTo>
                        <a:pt x="97" y="248"/>
                        <a:pt x="99" y="262"/>
                        <a:pt x="91" y="271"/>
                      </a:cubicBezTo>
                      <a:cubicBezTo>
                        <a:pt x="83" y="280"/>
                        <a:pt x="68" y="279"/>
                        <a:pt x="57" y="283"/>
                      </a:cubicBezTo>
                      <a:cubicBezTo>
                        <a:pt x="36" y="346"/>
                        <a:pt x="60" y="366"/>
                        <a:pt x="0" y="407"/>
                      </a:cubicBezTo>
                      <a:cubicBezTo>
                        <a:pt x="15" y="366"/>
                        <a:pt x="23" y="327"/>
                        <a:pt x="23" y="283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2793" name="Freeform 70" descr="75%"/>
                <p:cNvSpPr/>
                <p:nvPr/>
              </p:nvSpPr>
              <p:spPr>
                <a:xfrm>
                  <a:off x="3626" y="3281"/>
                  <a:ext cx="177" cy="325"/>
                </a:xfrm>
                <a:custGeom>
                  <a:avLst/>
                  <a:gdLst/>
                  <a:ahLst/>
                  <a:cxnLst>
                    <a:cxn ang="0">
                      <a:pos x="42" y="43"/>
                    </a:cxn>
                    <a:cxn ang="0">
                      <a:pos x="19" y="179"/>
                    </a:cxn>
                    <a:cxn ang="0">
                      <a:pos x="30" y="258"/>
                    </a:cxn>
                    <a:cxn ang="0">
                      <a:pos x="53" y="325"/>
                    </a:cxn>
                    <a:cxn ang="0">
                      <a:pos x="76" y="190"/>
                    </a:cxn>
                    <a:cxn ang="0">
                      <a:pos x="87" y="77"/>
                    </a:cxn>
                    <a:cxn ang="0">
                      <a:pos x="121" y="32"/>
                    </a:cxn>
                    <a:cxn ang="0">
                      <a:pos x="98" y="9"/>
                    </a:cxn>
                    <a:cxn ang="0">
                      <a:pos x="64" y="21"/>
                    </a:cxn>
                    <a:cxn ang="0">
                      <a:pos x="42" y="43"/>
                    </a:cxn>
                  </a:cxnLst>
                  <a:rect l="l" t="t" r="r" b="b"/>
                  <a:pathLst>
                    <a:path w="177" h="325">
                      <a:moveTo>
                        <a:pt x="42" y="43"/>
                      </a:moveTo>
                      <a:cubicBezTo>
                        <a:pt x="0" y="105"/>
                        <a:pt x="41" y="112"/>
                        <a:pt x="19" y="179"/>
                      </a:cubicBezTo>
                      <a:cubicBezTo>
                        <a:pt x="23" y="205"/>
                        <a:pt x="24" y="232"/>
                        <a:pt x="30" y="258"/>
                      </a:cubicBezTo>
                      <a:cubicBezTo>
                        <a:pt x="35" y="281"/>
                        <a:pt x="53" y="325"/>
                        <a:pt x="53" y="325"/>
                      </a:cubicBezTo>
                      <a:cubicBezTo>
                        <a:pt x="91" y="271"/>
                        <a:pt x="87" y="260"/>
                        <a:pt x="76" y="190"/>
                      </a:cubicBezTo>
                      <a:cubicBezTo>
                        <a:pt x="80" y="152"/>
                        <a:pt x="69" y="110"/>
                        <a:pt x="87" y="77"/>
                      </a:cubicBezTo>
                      <a:cubicBezTo>
                        <a:pt x="123" y="11"/>
                        <a:pt x="177" y="119"/>
                        <a:pt x="121" y="32"/>
                      </a:cubicBezTo>
                      <a:cubicBezTo>
                        <a:pt x="96" y="133"/>
                        <a:pt x="125" y="42"/>
                        <a:pt x="98" y="9"/>
                      </a:cubicBezTo>
                      <a:cubicBezTo>
                        <a:pt x="90" y="0"/>
                        <a:pt x="75" y="17"/>
                        <a:pt x="64" y="21"/>
                      </a:cubicBezTo>
                      <a:cubicBezTo>
                        <a:pt x="51" y="59"/>
                        <a:pt x="61" y="62"/>
                        <a:pt x="42" y="43"/>
                      </a:cubicBezTo>
                      <a:close/>
                    </a:path>
                  </a:pathLst>
                </a:custGeom>
                <a:pattFill prst="pct75">
                  <a:fgClr>
                    <a:srgbClr val="FFFF99"/>
                  </a:fgClr>
                  <a:bgClr>
                    <a:schemeClr val="tx2"/>
                  </a:bgClr>
                </a:patt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32794" name="Freeform 71"/>
              <p:cNvSpPr/>
              <p:nvPr/>
            </p:nvSpPr>
            <p:spPr>
              <a:xfrm>
                <a:off x="3843" y="3177"/>
                <a:ext cx="135" cy="125"/>
              </a:xfrm>
              <a:custGeom>
                <a:avLst/>
                <a:gdLst/>
                <a:ahLst/>
                <a:cxnLst>
                  <a:cxn ang="0">
                    <a:pos x="8" y="98"/>
                  </a:cxn>
                  <a:cxn ang="0">
                    <a:pos x="20" y="8"/>
                  </a:cxn>
                  <a:cxn ang="0">
                    <a:pos x="110" y="31"/>
                  </a:cxn>
                  <a:cxn ang="0">
                    <a:pos x="42" y="121"/>
                  </a:cxn>
                  <a:cxn ang="0">
                    <a:pos x="8" y="98"/>
                  </a:cxn>
                </a:cxnLst>
                <a:rect l="l" t="t" r="r" b="b"/>
                <a:pathLst>
                  <a:path w="135" h="125">
                    <a:moveTo>
                      <a:pt x="8" y="98"/>
                    </a:moveTo>
                    <a:cubicBezTo>
                      <a:pt x="12" y="68"/>
                      <a:pt x="0" y="31"/>
                      <a:pt x="20" y="8"/>
                    </a:cubicBezTo>
                    <a:cubicBezTo>
                      <a:pt x="27" y="0"/>
                      <a:pt x="96" y="26"/>
                      <a:pt x="110" y="31"/>
                    </a:cubicBezTo>
                    <a:cubicBezTo>
                      <a:pt x="135" y="106"/>
                      <a:pt x="114" y="97"/>
                      <a:pt x="42" y="121"/>
                    </a:cubicBezTo>
                    <a:cubicBezTo>
                      <a:pt x="29" y="125"/>
                      <a:pt x="19" y="106"/>
                      <a:pt x="8" y="98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32795" name="Text Box 72"/>
            <p:cNvSpPr txBox="1"/>
            <p:nvPr/>
          </p:nvSpPr>
          <p:spPr>
            <a:xfrm>
              <a:off x="2554" y="3063"/>
              <a:ext cx="1184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朝对侧弯曲生长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09750" y="4406159"/>
            <a:ext cx="8567738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②在放置琼脂块前，要将其去掉尖端的胚芽鞘在蒸馏水中侵泡一段时间，原因是：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      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9303" y="5298729"/>
            <a:ext cx="8174746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去除尖端的胚芽鞘中含有少量的生长素，以去除生长素，排除内源激素对实验的干扰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2738" y="6263971"/>
            <a:ext cx="3573462" cy="52197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将其静止一段时间</a:t>
            </a:r>
            <a:endParaRPr lang="zh-CN" altLang="en-US" sz="2800" b="1" u="sng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7038" y="6289371"/>
            <a:ext cx="1319212" cy="52197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可行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673" name="Text Box 8"/>
          <p:cNvSpPr txBox="1"/>
          <p:nvPr/>
        </p:nvSpPr>
        <p:spPr>
          <a:xfrm>
            <a:off x="552524" y="549173"/>
            <a:ext cx="5485384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2" grpId="0" bldLvl="0" animBg="1"/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6"/>
          <p:cNvSpPr txBox="1"/>
          <p:nvPr/>
        </p:nvSpPr>
        <p:spPr>
          <a:xfrm>
            <a:off x="73188" y="1240560"/>
            <a:ext cx="1204118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③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切除玉米胚芽鞘的顶端，然后在其左侧放置含有不同浓度生长素的琼脂块，培养24小时后，胚芽鞘向右弯曲，角度θ如下面甲图所示，乙图是测定的实验结果。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564" y="4849232"/>
            <a:ext cx="120405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乙图说明生长素在较低浓度时能促进植物生长，超过最适浓度则促进作用减弱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    )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胚芽鞘弯曲生长的原因是琼脂块偏放在胚芽鞘横切面上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    )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3796" name="图片 1"/>
          <p:cNvPicPr>
            <a:picLocks noChangeAspect="1"/>
          </p:cNvPicPr>
          <p:nvPr/>
        </p:nvPicPr>
        <p:blipFill>
          <a:blip r:embed="rId1"/>
          <a:srcRect l="2124" t="4877" b="6123"/>
          <a:stretch>
            <a:fillRect/>
          </a:stretch>
        </p:blipFill>
        <p:spPr>
          <a:xfrm>
            <a:off x="6381785" y="2223738"/>
            <a:ext cx="5732462" cy="2582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7" name="文本框 2"/>
          <p:cNvSpPr txBox="1"/>
          <p:nvPr/>
        </p:nvSpPr>
        <p:spPr>
          <a:xfrm>
            <a:off x="146199" y="3319800"/>
            <a:ext cx="5827586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在光下和黑暗处进行该实验，实验结果不同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    )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01583" y="3736039"/>
            <a:ext cx="14617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×   相同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6488" y="5300932"/>
            <a:ext cx="22240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9475" y="6123292"/>
            <a:ext cx="42856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√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   造成生长素分布不均匀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673" name="Text Box 8"/>
          <p:cNvSpPr txBox="1"/>
          <p:nvPr/>
        </p:nvSpPr>
        <p:spPr>
          <a:xfrm>
            <a:off x="552524" y="549173"/>
            <a:ext cx="5485384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lum contrast="48000"/>
          </a:blip>
          <a:stretch>
            <a:fillRect/>
          </a:stretch>
        </p:blipFill>
        <p:spPr>
          <a:xfrm rot="16200000">
            <a:off x="2859405" y="-2787015"/>
            <a:ext cx="6545580" cy="12119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99"/>
          <p:cNvSpPr txBox="1"/>
          <p:nvPr/>
        </p:nvSpPr>
        <p:spPr>
          <a:xfrm>
            <a:off x="578354" y="1044205"/>
            <a:ext cx="89725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）达尔文的实验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19" name="图片 1"/>
          <p:cNvPicPr>
            <a:picLocks noChangeAspect="1"/>
          </p:cNvPicPr>
          <p:nvPr/>
        </p:nvPicPr>
        <p:blipFill>
          <a:blip r:embed="rId1" r:link="rId2"/>
          <a:srcRect r="54460"/>
          <a:stretch>
            <a:fillRect/>
          </a:stretch>
        </p:blipFill>
        <p:spPr>
          <a:xfrm>
            <a:off x="1018528" y="1556097"/>
            <a:ext cx="4549567" cy="3174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图片 -2147482623"/>
          <p:cNvPicPr>
            <a:picLocks noChangeAspect="1"/>
          </p:cNvPicPr>
          <p:nvPr/>
        </p:nvPicPr>
        <p:blipFill>
          <a:blip r:embed="rId1" r:link="rId2"/>
          <a:srcRect l="48744"/>
          <a:stretch>
            <a:fillRect/>
          </a:stretch>
        </p:blipFill>
        <p:spPr>
          <a:xfrm>
            <a:off x="6162980" y="1371981"/>
            <a:ext cx="5425070" cy="336424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文本框 2"/>
          <p:cNvSpPr txBox="1"/>
          <p:nvPr/>
        </p:nvSpPr>
        <p:spPr>
          <a:xfrm>
            <a:off x="98583" y="4731144"/>
            <a:ext cx="12022134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①和③对比还可以说明生长素的产生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光。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（需要、不需要）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36348" y="5615129"/>
            <a:ext cx="4246880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不需要，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即有光、无光均可产生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3" name="Text Box 8"/>
          <p:cNvSpPr txBox="1"/>
          <p:nvPr/>
        </p:nvSpPr>
        <p:spPr>
          <a:xfrm>
            <a:off x="552524" y="549173"/>
            <a:ext cx="5485384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99"/>
          <p:cNvSpPr txBox="1"/>
          <p:nvPr/>
        </p:nvSpPr>
        <p:spPr>
          <a:xfrm>
            <a:off x="1609725" y="1050251"/>
            <a:ext cx="89725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）詹森的实验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3" name="图片 1073742851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911350" y="1726525"/>
            <a:ext cx="2914650" cy="199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文本框 99"/>
          <p:cNvSpPr txBox="1"/>
          <p:nvPr/>
        </p:nvSpPr>
        <p:spPr>
          <a:xfrm>
            <a:off x="1609725" y="3898225"/>
            <a:ext cx="15017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不生长，不弯曲</a:t>
            </a:r>
            <a:endParaRPr lang="zh-CN" altLang="en-US" sz="3200" b="1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文本框 1"/>
          <p:cNvSpPr txBox="1"/>
          <p:nvPr/>
        </p:nvSpPr>
        <p:spPr>
          <a:xfrm>
            <a:off x="3340100" y="3898225"/>
            <a:ext cx="14859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弯向光源生长</a:t>
            </a:r>
            <a:endParaRPr lang="zh-CN" altLang="en-US" sz="3200" b="1" u="sng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6" name="图片 -2147482492"/>
          <p:cNvPicPr>
            <a:picLocks noChangeAspect="1"/>
          </p:cNvPicPr>
          <p:nvPr/>
        </p:nvPicPr>
        <p:blipFill>
          <a:blip r:embed="rId3"/>
          <a:srcRect l="61627"/>
          <a:stretch>
            <a:fillRect/>
          </a:stretch>
        </p:blipFill>
        <p:spPr>
          <a:xfrm>
            <a:off x="5318125" y="1493163"/>
            <a:ext cx="2352675" cy="2271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106988" y="3907750"/>
            <a:ext cx="10318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02375" y="3907750"/>
            <a:ext cx="1484313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背向光源生长</a:t>
            </a:r>
            <a:endParaRPr lang="zh-CN" altLang="en-US" sz="3200" b="1" u="sng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5849" name="图片 -2147482576"/>
          <p:cNvPicPr>
            <a:picLocks noChangeAspect="1"/>
          </p:cNvPicPr>
          <p:nvPr/>
        </p:nvPicPr>
        <p:blipFill>
          <a:blip r:embed="rId4" r:link="rId2"/>
          <a:srcRect l="93266"/>
          <a:stretch>
            <a:fillRect/>
          </a:stretch>
        </p:blipFill>
        <p:spPr>
          <a:xfrm>
            <a:off x="8574088" y="2259925"/>
            <a:ext cx="458787" cy="177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053388" y="3907750"/>
            <a:ext cx="15017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不生长，不弯曲</a:t>
            </a:r>
            <a:endParaRPr lang="zh-CN" altLang="en-US" sz="3200" b="1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1" name="文本框 6"/>
          <p:cNvSpPr txBox="1"/>
          <p:nvPr/>
        </p:nvSpPr>
        <p:spPr>
          <a:xfrm>
            <a:off x="9080500" y="2348825"/>
            <a:ext cx="15017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云母片或玻璃片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6988" y="5200957"/>
            <a:ext cx="11947218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琼脂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不能感光，不影响生长素的运输和传递。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云母片和玻璃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片等会阻碍生长素的运输。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3" name="文本框 8"/>
          <p:cNvSpPr txBox="1"/>
          <p:nvPr/>
        </p:nvSpPr>
        <p:spPr>
          <a:xfrm>
            <a:off x="1979613" y="3472775"/>
            <a:ext cx="7256462" cy="3683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A         B            C      D            E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3" name="Text Box 8"/>
          <p:cNvSpPr txBox="1"/>
          <p:nvPr/>
        </p:nvSpPr>
        <p:spPr>
          <a:xfrm>
            <a:off x="552524" y="549173"/>
            <a:ext cx="5485384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99"/>
          <p:cNvSpPr txBox="1"/>
          <p:nvPr/>
        </p:nvSpPr>
        <p:spPr>
          <a:xfrm>
            <a:off x="3351" y="1421502"/>
            <a:ext cx="12020864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经典实验体现出生物科学研究的基本思路：发现问题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作出假设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设计实验，验证假设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得出结论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99"/>
          <p:cNvSpPr txBox="1"/>
          <p:nvPr/>
        </p:nvSpPr>
        <p:spPr>
          <a:xfrm>
            <a:off x="1638300" y="2839667"/>
            <a:ext cx="897255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判断：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达尔文根据实验提出，单侧光可以使胚芽鞘尖端产生吲哚乙酸，并可以传递到胚芽鞘下部的伸长区，从而造成背光面生长快，引起向光弯曲生长（   ）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6269" y="4221397"/>
            <a:ext cx="56959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×   </a:t>
            </a:r>
            <a:endParaRPr lang="zh-CN" altLang="en-US" sz="40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285" y="4931767"/>
            <a:ext cx="11483753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单侧光照射使胚芽鞘的尖端产生某种</a:t>
            </a:r>
            <a:r>
              <a:rPr lang="zh-CN" altLang="en-US" sz="3600" b="1" u="sng">
                <a:latin typeface="楷体" panose="02010609060101010101" pitchFamily="49" charset="-122"/>
                <a:ea typeface="楷体" panose="02010609060101010101" pitchFamily="49" charset="-122"/>
              </a:rPr>
              <a:t>刺激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，当这种刺激传递到下部的伸长区时，会造成背光面比向光面生长快，因而出现向光性弯曲，而郭葛等人证明生长素的化学本质是吲哚乙酸</a:t>
            </a:r>
            <a:endParaRPr lang="zh-CN" altLang="en-US" sz="32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673" name="Text Box 8"/>
          <p:cNvSpPr txBox="1"/>
          <p:nvPr/>
        </p:nvSpPr>
        <p:spPr>
          <a:xfrm>
            <a:off x="552524" y="549173"/>
            <a:ext cx="5485384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/>
          <p:nvPr/>
        </p:nvSpPr>
        <p:spPr>
          <a:xfrm>
            <a:off x="-23314" y="2241135"/>
            <a:ext cx="1202340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单侧光照射后导致生长素在胚芽鞘背光侧比向光侧分布多，因而引起两侧的生长不均匀，从而造成向光弯曲。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0" name="Text Box 3"/>
          <p:cNvSpPr txBox="1"/>
          <p:nvPr/>
        </p:nvSpPr>
        <p:spPr>
          <a:xfrm>
            <a:off x="-23314" y="487590"/>
            <a:ext cx="4166733" cy="51362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植物向光性的原因：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文本框 2"/>
          <p:cNvSpPr txBox="1"/>
          <p:nvPr/>
        </p:nvSpPr>
        <p:spPr>
          <a:xfrm>
            <a:off x="49271" y="981020"/>
            <a:ext cx="422275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）外因：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）内因：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2303" y="981020"/>
            <a:ext cx="4222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单侧光照射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2003" y="1413474"/>
            <a:ext cx="4222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生长素的分布不均匀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7894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415" y="3514725"/>
            <a:ext cx="4651375" cy="329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230913" y="5659342"/>
            <a:ext cx="5689181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Calibri" panose="020F0502020204030204"/>
                <a:ea typeface="微软雅黑" panose="020B0503020204020204" pitchFamily="34" charset="-122"/>
                <a:sym typeface="宋体" panose="02010600030101010101" pitchFamily="2" charset="-122"/>
              </a:rPr>
              <a:t>②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生长素促进细胞的</a:t>
            </a:r>
            <a:r>
              <a:rPr lang="en-US" altLang="zh-CN" sz="2800" b="1" u="sng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分裂、伸长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66035" y="5663343"/>
            <a:ext cx="11652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伸长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2027" y="3933097"/>
            <a:ext cx="5214289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Calibri" panose="020F0502020204030204"/>
                <a:ea typeface="微软雅黑" panose="020B0503020204020204" pitchFamily="34" charset="-122"/>
              </a:rPr>
              <a:t>①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与向光侧相比，背光侧细胞周期短（    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0042" y="4364613"/>
            <a:ext cx="4533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×   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3861" y="4796470"/>
            <a:ext cx="465241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伸长区细胞失去分裂能力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3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2"/>
          <p:cNvSpPr txBox="1"/>
          <p:nvPr/>
        </p:nvSpPr>
        <p:spPr>
          <a:xfrm>
            <a:off x="49271" y="981020"/>
            <a:ext cx="4222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）过程图解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9" name="图片 28"/>
          <p:cNvPicPr>
            <a:picLocks noChangeAspect="1"/>
          </p:cNvPicPr>
          <p:nvPr/>
        </p:nvPicPr>
        <p:blipFill>
          <a:blip r:embed="rId1"/>
          <a:srcRect b="5508"/>
          <a:stretch>
            <a:fillRect/>
          </a:stretch>
        </p:blipFill>
        <p:spPr>
          <a:xfrm>
            <a:off x="7339422" y="685800"/>
            <a:ext cx="4243387" cy="2843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30"/>
          <p:cNvPicPr>
            <a:picLocks noChangeAspect="1"/>
          </p:cNvPicPr>
          <p:nvPr/>
        </p:nvPicPr>
        <p:blipFill>
          <a:blip r:embed="rId2"/>
          <a:srcRect b="4114"/>
          <a:stretch>
            <a:fillRect/>
          </a:stretch>
        </p:blipFill>
        <p:spPr>
          <a:xfrm>
            <a:off x="7795034" y="3965575"/>
            <a:ext cx="2276475" cy="2855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798377" y="5478400"/>
            <a:ext cx="291347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宋体" panose="02010600030101010101" pitchFamily="2" charset="-122"/>
              </a:rPr>
              <a:t>中生长素较多，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宋体" panose="02010600030101010101" pitchFamily="2" charset="-122"/>
              </a:rPr>
              <a:t>中较少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宋体" panose="02010600030101010101" pitchFamily="2" charset="-122"/>
            </a:endParaRPr>
          </a:p>
        </p:txBody>
      </p:sp>
      <p:grpSp>
        <p:nvGrpSpPr>
          <p:cNvPr id="66575" name="组合 66574"/>
          <p:cNvGrpSpPr/>
          <p:nvPr/>
        </p:nvGrpSpPr>
        <p:grpSpPr>
          <a:xfrm>
            <a:off x="2852194" y="1196979"/>
            <a:ext cx="3467100" cy="2906713"/>
            <a:chOff x="0" y="0"/>
            <a:chExt cx="3930" cy="2678"/>
          </a:xfrm>
        </p:grpSpPr>
        <p:pic>
          <p:nvPicPr>
            <p:cNvPr id="38919" name="图片 66561" descr="T4-33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930" cy="2678"/>
            </a:xfrm>
            <a:prstGeom prst="rect">
              <a:avLst/>
            </a:prstGeom>
            <a:noFill/>
            <a:ln w="76200" cap="flat" cmpd="tri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38920" name="文本框 66567"/>
            <p:cNvSpPr txBox="1"/>
            <p:nvPr/>
          </p:nvSpPr>
          <p:spPr>
            <a:xfrm>
              <a:off x="1383" y="199"/>
              <a:ext cx="544" cy="851"/>
            </a:xfrm>
            <a:prstGeom prst="rect">
              <a:avLst/>
            </a:prstGeom>
            <a:solidFill>
              <a:srgbClr val="E5FFE5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Arial" panose="020B0604020202020204" pitchFamily="34" charset="0"/>
                  <a:ea typeface="华文中宋" panose="02010600040101010101" pitchFamily="2" charset="-122"/>
                </a:rPr>
                <a:t>生长素</a:t>
              </a:r>
              <a:endParaRPr lang="zh-CN" altLang="en-US" sz="2000"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38921" name="文本框 66568"/>
            <p:cNvSpPr txBox="1"/>
            <p:nvPr/>
          </p:nvSpPr>
          <p:spPr>
            <a:xfrm>
              <a:off x="1383" y="1525"/>
              <a:ext cx="1497" cy="567"/>
            </a:xfrm>
            <a:prstGeom prst="rect">
              <a:avLst/>
            </a:prstGeom>
            <a:solidFill>
              <a:srgbClr val="E5FFE5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Arial" panose="020B0604020202020204" pitchFamily="34" charset="0"/>
                  <a:ea typeface="华文中宋" panose="02010600040101010101" pitchFamily="2" charset="-122"/>
                </a:rPr>
                <a:t>背光侧生长素浓度高</a:t>
              </a:r>
              <a:endParaRPr lang="zh-CN" altLang="en-US" sz="2000"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38922" name="文本框 66569"/>
            <p:cNvSpPr txBox="1"/>
            <p:nvPr/>
          </p:nvSpPr>
          <p:spPr>
            <a:xfrm>
              <a:off x="3379" y="582"/>
              <a:ext cx="544" cy="851"/>
            </a:xfrm>
            <a:prstGeom prst="rect">
              <a:avLst/>
            </a:prstGeom>
            <a:solidFill>
              <a:srgbClr val="E5FFE5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Arial" panose="020B0604020202020204" pitchFamily="34" charset="0"/>
                  <a:ea typeface="华文中宋" panose="02010600040101010101" pitchFamily="2" charset="-122"/>
                </a:rPr>
                <a:t>生长素</a:t>
              </a:r>
              <a:endParaRPr lang="zh-CN" altLang="en-US" sz="2000"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38923" name="文本框 66570"/>
            <p:cNvSpPr txBox="1"/>
            <p:nvPr/>
          </p:nvSpPr>
          <p:spPr>
            <a:xfrm>
              <a:off x="113" y="527"/>
              <a:ext cx="227" cy="283"/>
            </a:xfrm>
            <a:prstGeom prst="rect">
              <a:avLst/>
            </a:prstGeom>
            <a:solidFill>
              <a:srgbClr val="E5FFE5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Arial" panose="020B0604020202020204" pitchFamily="34" charset="0"/>
                  <a:ea typeface="华文中宋" panose="02010600040101010101" pitchFamily="2" charset="-122"/>
                </a:rPr>
                <a:t>光</a:t>
              </a:r>
              <a:endParaRPr lang="zh-CN" altLang="en-US" sz="2000"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</p:grpSp>
      <p:pic>
        <p:nvPicPr>
          <p:cNvPr id="14" name="Image0198.jpeg"/>
          <p:cNvPicPr>
            <a:picLocks noChangeAspect="1"/>
          </p:cNvPicPr>
          <p:nvPr/>
        </p:nvPicPr>
        <p:blipFill>
          <a:blip r:embed="rId4"/>
          <a:srcRect b="2556"/>
          <a:stretch>
            <a:fillRect/>
          </a:stretch>
        </p:blipFill>
        <p:spPr>
          <a:xfrm>
            <a:off x="4196172" y="3427413"/>
            <a:ext cx="3000375" cy="339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0" name="Text Box 3"/>
          <p:cNvSpPr txBox="1"/>
          <p:nvPr/>
        </p:nvSpPr>
        <p:spPr>
          <a:xfrm>
            <a:off x="-23314" y="487590"/>
            <a:ext cx="4166733" cy="51362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植物向光性的原因：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221" y="839469"/>
            <a:ext cx="8574359" cy="55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文本框 2"/>
          <p:cNvSpPr txBox="1"/>
          <p:nvPr/>
        </p:nvSpPr>
        <p:spPr>
          <a:xfrm>
            <a:off x="49271" y="981020"/>
            <a:ext cx="4222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）过程图解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7890" name="Text Box 3"/>
          <p:cNvSpPr txBox="1"/>
          <p:nvPr/>
        </p:nvSpPr>
        <p:spPr>
          <a:xfrm>
            <a:off x="-23314" y="487590"/>
            <a:ext cx="4166733" cy="51362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植物向光性的原因：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2750" y="1629793"/>
            <a:ext cx="10474429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kern="1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教材隐性知识：</a:t>
            </a:r>
            <a:endParaRPr lang="zh-CN" altLang="en-US" sz="2800" b="1" kern="10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源于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选择性必修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P</a:t>
            </a:r>
            <a:r>
              <a:rPr lang="en-US" altLang="zh-CN" sz="2800" b="1" kern="100" baseline="-250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92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相关信息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植物向光性的另一种理论：单侧光照射引起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某些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　　　　　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分布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不均匀造成的。</a:t>
            </a:r>
            <a:endParaRPr lang="zh-CN" altLang="zh-CN" sz="2800" b="1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53056" y="3069092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抑制生长的物质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78997" y="1945138"/>
          <a:ext cx="10633710" cy="2058670"/>
        </p:xfrm>
        <a:graphic>
          <a:graphicData uri="http://schemas.openxmlformats.org/drawingml/2006/table">
            <a:tbl>
              <a:tblPr/>
              <a:tblGrid>
                <a:gridCol w="1736725"/>
                <a:gridCol w="4266565"/>
                <a:gridCol w="4630420"/>
              </a:tblGrid>
              <a:tr h="655955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项目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植物激素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动物激素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合成部位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无专门的分泌器官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_____________________</a:t>
                      </a:r>
                      <a:endParaRPr lang="en-US" altLang="zh-CN" sz="2800" b="1" kern="100" baseline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875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作用部位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没有特定的器官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特定的器官、组织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80147" y="549173"/>
            <a:ext cx="1104314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en-US" sz="2800" b="1" kern="1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　　教材隐性知识：</a:t>
            </a:r>
            <a:endParaRPr lang="zh-CN" altLang="en-US" sz="2800" b="1" kern="10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源于选择性必修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P</a:t>
            </a:r>
            <a:r>
              <a:rPr lang="en-US" altLang="zh-CN" sz="2800" b="1" kern="100" baseline="-250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93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思考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·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讨论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植物激素与动物激素的异同</a:t>
            </a:r>
            <a:endParaRPr lang="zh-CN" altLang="zh-CN" sz="1050" b="1" kern="10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29027" y="2587052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内分泌腺或内分泌细胞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78997" y="4172249"/>
          <a:ext cx="10633710" cy="2346325"/>
        </p:xfrm>
        <a:graphic>
          <a:graphicData uri="http://schemas.openxmlformats.org/drawingml/2006/table">
            <a:tbl>
              <a:tblPr/>
              <a:tblGrid>
                <a:gridCol w="1736725"/>
                <a:gridCol w="4266565"/>
                <a:gridCol w="4630420"/>
              </a:tblGrid>
              <a:tr h="1089660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运输途径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marL="71755" algn="l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800" b="1" u="sng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　　</a:t>
                      </a:r>
                      <a:r>
                        <a:rPr lang="zh-CN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运输、</a:t>
                      </a:r>
                      <a:r>
                        <a:rPr lang="zh-CN" altLang="en-US" sz="2800" b="1" u="sng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　　　</a:t>
                      </a:r>
                      <a:r>
                        <a:rPr lang="zh-CN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运输和</a:t>
                      </a:r>
                      <a:endParaRPr lang="en-US" altLang="zh-CN" sz="2800" b="1" kern="100" baseline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71755" algn="l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800" b="1" u="sng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　　</a:t>
                      </a:r>
                      <a:r>
                        <a:rPr lang="zh-CN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运输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随血液循环</a:t>
                      </a:r>
                      <a:r>
                        <a:rPr lang="en-US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800" b="1" u="sng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　　</a:t>
                      </a:r>
                      <a:r>
                        <a:rPr lang="en-US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运输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5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化学本质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有机小分子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marL="71755" algn="l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蛋白质类</a:t>
                      </a:r>
                      <a:r>
                        <a:rPr lang="zh-CN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CN" altLang="en-US" sz="2800" b="1" u="sng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　　　</a:t>
                      </a:r>
                      <a:r>
                        <a:rPr lang="zh-CN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氨基酸衍生物等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568420" y="4256064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极性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0194" y="4241323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非极性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7943" y="4674049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横向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91929" y="4429129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体液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06449" y="5389944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类固醇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1"/>
          <p:cNvSpPr txBox="1"/>
          <p:nvPr/>
        </p:nvSpPr>
        <p:spPr>
          <a:xfrm>
            <a:off x="59220" y="749161"/>
            <a:ext cx="12074194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（联系生活）</a:t>
            </a:r>
            <a:r>
              <a:rPr lang="zh-CN" altLang="en-US"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市场上有许多水果、蔬菜是用植物激素刺激生长发育成熟的，人们担心儿童吃了这类水果、蔬菜后，会出现性早熟。中科院上海生理生态研究所赵教授介绍，大部分植物激素是植物自身合成的“内源性激素”。因其能调节植物的生长发育，人们便将其科学地提取出来，分析其结构，利用微生物发酵工业生产或化学合成，之后推广应用，如保花保果、延缓或促进果实成熟等。赵教授说：“激素水果不会引起儿童性早熟。”</a:t>
            </a:r>
            <a:endParaRPr lang="zh-CN" altLang="en-US" sz="3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19" name="文本框 2"/>
          <p:cNvSpPr txBox="1"/>
          <p:nvPr/>
        </p:nvSpPr>
        <p:spPr>
          <a:xfrm>
            <a:off x="59220" y="4827646"/>
            <a:ext cx="12004357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根据信息结合所学知识，请回答下列问题：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（1）引起儿童性早熟地物质主要是 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，它的化学本质是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，它主要是由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产生的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3009" y="5319713"/>
            <a:ext cx="17335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性激素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427" y="5812163"/>
            <a:ext cx="17335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固醇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7557" y="5772555"/>
            <a:ext cx="17335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性腺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文本框 1"/>
          <p:cNvSpPr txBox="1"/>
          <p:nvPr/>
        </p:nvSpPr>
        <p:spPr>
          <a:xfrm>
            <a:off x="159532" y="459020"/>
            <a:ext cx="11996738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（2）与蔬菜、水果生长相关的最密切的激素是 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。促进水果成熟的激素是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（3）综上所述，从理论层次分析说明“激素水果”不会引起儿童性早熟的原因是：</a:t>
            </a:r>
            <a:r>
              <a:rPr lang="zh-CN" altLang="en-US" b="1" u="sng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56698" y="458840"/>
            <a:ext cx="17335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生长素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3" name="文本框 2"/>
          <p:cNvSpPr txBox="1"/>
          <p:nvPr/>
        </p:nvSpPr>
        <p:spPr>
          <a:xfrm>
            <a:off x="3122212" y="914406"/>
            <a:ext cx="17335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乙烯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4641" y="2508184"/>
            <a:ext cx="89662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植物激素与人体性激素是不同物质，其结构不同，功能也不一样。动物细胞缺少相应激素的受体。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5" name="文本框 5"/>
          <p:cNvSpPr txBox="1"/>
          <p:nvPr/>
        </p:nvSpPr>
        <p:spPr>
          <a:xfrm>
            <a:off x="160167" y="3584546"/>
            <a:ext cx="11995469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（4）给你提供12只未成熟的长势、体重和年龄相同的同种幼小雄兔，其他所需条件均满足，请你设计一实验探究：“激素水果”是否会引起性早熟。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。第二步：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。第三步：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。第四步：分析实验结果，得出结论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设计本实验时，务必注意的设计原则是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633" y="-8888"/>
            <a:ext cx="2475407" cy="838045"/>
            <a:chOff x="-9" y="-14"/>
            <a:chExt cx="3899" cy="1320"/>
          </a:xfrm>
        </p:grpSpPr>
        <p:grpSp>
          <p:nvGrpSpPr>
            <p:cNvPr id="42" name="组合 41"/>
            <p:cNvGrpSpPr/>
            <p:nvPr/>
          </p:nvGrpSpPr>
          <p:grpSpPr>
            <a:xfrm>
              <a:off x="416" y="355"/>
              <a:ext cx="518" cy="755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4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86" tIns="25386" rIns="25386" bIns="25386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 MT" panose="020B0502020104020203" charset="0"/>
                  <a:sym typeface="Gill Sans MT" panose="020B0502020104020203" charset="0"/>
                </a:endParaRPr>
              </a:p>
            </p:txBody>
          </p:sp>
          <p:sp>
            <p:nvSpPr>
              <p:cNvPr id="4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86" tIns="25386" rIns="25386" bIns="25386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 MT" panose="020B0502020104020203" charset="0"/>
                  <a:sym typeface="Gill Sans MT" panose="020B0502020104020203" charset="0"/>
                </a:endParaRPr>
              </a:p>
            </p:txBody>
          </p:sp>
        </p:grpSp>
        <p:sp>
          <p:nvSpPr>
            <p:cNvPr id="3" name="矩形 2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  <p:cNvSpPr/>
            <p:nvPr/>
          </p:nvSpPr>
          <p:spPr>
            <a:xfrm>
              <a:off x="1210" y="187"/>
              <a:ext cx="2680" cy="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3200" b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概念图</a:t>
              </a:r>
              <a:endParaRPr lang="zh-CN" altLang="en-US" sz="32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9" y="-14"/>
              <a:ext cx="1332" cy="1320"/>
              <a:chOff x="558" y="2325"/>
              <a:chExt cx="1332" cy="13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58" y="2325"/>
                <a:ext cx="1332" cy="1321"/>
              </a:xfrm>
              <a:prstGeom prst="ellipse">
                <a:avLst/>
              </a:prstGeom>
              <a:solidFill>
                <a:schemeClr val="accent6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Freeform 9"/>
              <p:cNvSpPr>
                <a:spLocks noEditPoints="1"/>
              </p:cNvSpPr>
              <p:nvPr/>
            </p:nvSpPr>
            <p:spPr bwMode="auto">
              <a:xfrm>
                <a:off x="810" y="2550"/>
                <a:ext cx="828" cy="821"/>
              </a:xfrm>
              <a:custGeom>
                <a:avLst/>
                <a:gdLst>
                  <a:gd name="T0" fmla="*/ 606 w 701"/>
                  <a:gd name="T1" fmla="*/ 701 h 701"/>
                  <a:gd name="T2" fmla="*/ 105 w 701"/>
                  <a:gd name="T3" fmla="*/ 701 h 701"/>
                  <a:gd name="T4" fmla="*/ 32 w 701"/>
                  <a:gd name="T5" fmla="*/ 670 h 701"/>
                  <a:gd name="T6" fmla="*/ 0 w 701"/>
                  <a:gd name="T7" fmla="*/ 600 h 701"/>
                  <a:gd name="T8" fmla="*/ 0 w 701"/>
                  <a:gd name="T9" fmla="*/ 93 h 701"/>
                  <a:gd name="T10" fmla="*/ 34 w 701"/>
                  <a:gd name="T11" fmla="*/ 26 h 701"/>
                  <a:gd name="T12" fmla="*/ 105 w 701"/>
                  <a:gd name="T13" fmla="*/ 3 h 701"/>
                  <a:gd name="T14" fmla="*/ 374 w 701"/>
                  <a:gd name="T15" fmla="*/ 3 h 701"/>
                  <a:gd name="T16" fmla="*/ 399 w 701"/>
                  <a:gd name="T17" fmla="*/ 27 h 701"/>
                  <a:gd name="T18" fmla="*/ 374 w 701"/>
                  <a:gd name="T19" fmla="*/ 51 h 701"/>
                  <a:gd name="T20" fmla="*/ 105 w 701"/>
                  <a:gd name="T21" fmla="*/ 51 h 701"/>
                  <a:gd name="T22" fmla="*/ 49 w 701"/>
                  <a:gd name="T23" fmla="*/ 93 h 701"/>
                  <a:gd name="T24" fmla="*/ 49 w 701"/>
                  <a:gd name="T25" fmla="*/ 600 h 701"/>
                  <a:gd name="T26" fmla="*/ 105 w 701"/>
                  <a:gd name="T27" fmla="*/ 653 h 701"/>
                  <a:gd name="T28" fmla="*/ 606 w 701"/>
                  <a:gd name="T29" fmla="*/ 653 h 701"/>
                  <a:gd name="T30" fmla="*/ 647 w 701"/>
                  <a:gd name="T31" fmla="*/ 600 h 701"/>
                  <a:gd name="T32" fmla="*/ 647 w 701"/>
                  <a:gd name="T33" fmla="*/ 341 h 701"/>
                  <a:gd name="T34" fmla="*/ 672 w 701"/>
                  <a:gd name="T35" fmla="*/ 317 h 701"/>
                  <a:gd name="T36" fmla="*/ 697 w 701"/>
                  <a:gd name="T37" fmla="*/ 341 h 701"/>
                  <a:gd name="T38" fmla="*/ 697 w 701"/>
                  <a:gd name="T39" fmla="*/ 600 h 701"/>
                  <a:gd name="T40" fmla="*/ 674 w 701"/>
                  <a:gd name="T41" fmla="*/ 668 h 701"/>
                  <a:gd name="T42" fmla="*/ 606 w 701"/>
                  <a:gd name="T43" fmla="*/ 701 h 701"/>
                  <a:gd name="T44" fmla="*/ 340 w 701"/>
                  <a:gd name="T45" fmla="*/ 382 h 701"/>
                  <a:gd name="T46" fmla="*/ 318 w 701"/>
                  <a:gd name="T47" fmla="*/ 373 h 701"/>
                  <a:gd name="T48" fmla="*/ 318 w 701"/>
                  <a:gd name="T49" fmla="*/ 331 h 701"/>
                  <a:gd name="T50" fmla="*/ 645 w 701"/>
                  <a:gd name="T51" fmla="*/ 12 h 701"/>
                  <a:gd name="T52" fmla="*/ 689 w 701"/>
                  <a:gd name="T53" fmla="*/ 12 h 701"/>
                  <a:gd name="T54" fmla="*/ 689 w 701"/>
                  <a:gd name="T55" fmla="*/ 64 h 701"/>
                  <a:gd name="T56" fmla="*/ 371 w 701"/>
                  <a:gd name="T57" fmla="*/ 373 h 701"/>
                  <a:gd name="T58" fmla="*/ 340 w 701"/>
                  <a:gd name="T59" fmla="*/ 382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1" h="701">
                    <a:moveTo>
                      <a:pt x="606" y="701"/>
                    </a:moveTo>
                    <a:cubicBezTo>
                      <a:pt x="105" y="701"/>
                      <a:pt x="105" y="701"/>
                      <a:pt x="105" y="701"/>
                    </a:cubicBezTo>
                    <a:cubicBezTo>
                      <a:pt x="79" y="701"/>
                      <a:pt x="52" y="690"/>
                      <a:pt x="32" y="670"/>
                    </a:cubicBezTo>
                    <a:cubicBezTo>
                      <a:pt x="12" y="651"/>
                      <a:pt x="0" y="625"/>
                      <a:pt x="0" y="60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67"/>
                      <a:pt x="12" y="43"/>
                      <a:pt x="34" y="26"/>
                    </a:cubicBezTo>
                    <a:cubicBezTo>
                      <a:pt x="54" y="12"/>
                      <a:pt x="79" y="3"/>
                      <a:pt x="105" y="3"/>
                    </a:cubicBezTo>
                    <a:cubicBezTo>
                      <a:pt x="374" y="3"/>
                      <a:pt x="374" y="3"/>
                      <a:pt x="374" y="3"/>
                    </a:cubicBezTo>
                    <a:cubicBezTo>
                      <a:pt x="388" y="3"/>
                      <a:pt x="399" y="14"/>
                      <a:pt x="399" y="27"/>
                    </a:cubicBezTo>
                    <a:cubicBezTo>
                      <a:pt x="399" y="40"/>
                      <a:pt x="388" y="51"/>
                      <a:pt x="374" y="51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78" y="51"/>
                      <a:pt x="49" y="68"/>
                      <a:pt x="49" y="93"/>
                    </a:cubicBezTo>
                    <a:cubicBezTo>
                      <a:pt x="49" y="600"/>
                      <a:pt x="49" y="600"/>
                      <a:pt x="49" y="600"/>
                    </a:cubicBezTo>
                    <a:cubicBezTo>
                      <a:pt x="49" y="626"/>
                      <a:pt x="78" y="653"/>
                      <a:pt x="105" y="653"/>
                    </a:cubicBezTo>
                    <a:cubicBezTo>
                      <a:pt x="606" y="653"/>
                      <a:pt x="606" y="653"/>
                      <a:pt x="606" y="653"/>
                    </a:cubicBezTo>
                    <a:cubicBezTo>
                      <a:pt x="632" y="653"/>
                      <a:pt x="647" y="626"/>
                      <a:pt x="647" y="600"/>
                    </a:cubicBezTo>
                    <a:cubicBezTo>
                      <a:pt x="647" y="341"/>
                      <a:pt x="647" y="341"/>
                      <a:pt x="647" y="341"/>
                    </a:cubicBezTo>
                    <a:cubicBezTo>
                      <a:pt x="647" y="328"/>
                      <a:pt x="659" y="317"/>
                      <a:pt x="672" y="317"/>
                    </a:cubicBezTo>
                    <a:cubicBezTo>
                      <a:pt x="686" y="317"/>
                      <a:pt x="697" y="328"/>
                      <a:pt x="697" y="341"/>
                    </a:cubicBezTo>
                    <a:cubicBezTo>
                      <a:pt x="697" y="600"/>
                      <a:pt x="697" y="600"/>
                      <a:pt x="697" y="600"/>
                    </a:cubicBezTo>
                    <a:cubicBezTo>
                      <a:pt x="697" y="626"/>
                      <a:pt x="689" y="649"/>
                      <a:pt x="674" y="668"/>
                    </a:cubicBezTo>
                    <a:cubicBezTo>
                      <a:pt x="656" y="690"/>
                      <a:pt x="633" y="701"/>
                      <a:pt x="606" y="701"/>
                    </a:cubicBezTo>
                    <a:close/>
                    <a:moveTo>
                      <a:pt x="340" y="382"/>
                    </a:moveTo>
                    <a:cubicBezTo>
                      <a:pt x="332" y="382"/>
                      <a:pt x="324" y="379"/>
                      <a:pt x="318" y="373"/>
                    </a:cubicBezTo>
                    <a:cubicBezTo>
                      <a:pt x="306" y="361"/>
                      <a:pt x="306" y="342"/>
                      <a:pt x="318" y="331"/>
                    </a:cubicBezTo>
                    <a:cubicBezTo>
                      <a:pt x="645" y="12"/>
                      <a:pt x="645" y="12"/>
                      <a:pt x="645" y="12"/>
                    </a:cubicBezTo>
                    <a:cubicBezTo>
                      <a:pt x="657" y="0"/>
                      <a:pt x="677" y="0"/>
                      <a:pt x="689" y="12"/>
                    </a:cubicBezTo>
                    <a:cubicBezTo>
                      <a:pt x="701" y="23"/>
                      <a:pt x="701" y="52"/>
                      <a:pt x="689" y="64"/>
                    </a:cubicBezTo>
                    <a:cubicBezTo>
                      <a:pt x="371" y="373"/>
                      <a:pt x="371" y="373"/>
                      <a:pt x="371" y="373"/>
                    </a:cubicBezTo>
                    <a:cubicBezTo>
                      <a:pt x="365" y="379"/>
                      <a:pt x="348" y="382"/>
                      <a:pt x="340" y="3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391" tIns="45694" rIns="91391" bIns="45694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微软雅黑 Light" panose="020B0502040204020203" charset="-122"/>
                  <a:cs typeface="+mn-cs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856512" y="333313"/>
            <a:ext cx="7181790" cy="6281527"/>
            <a:chOff x="4496" y="525"/>
            <a:chExt cx="11312" cy="9894"/>
          </a:xfrm>
        </p:grpSpPr>
        <p:pic>
          <p:nvPicPr>
            <p:cNvPr id="45058" name="Picture 2" descr="R8-191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6" y="525"/>
              <a:ext cx="11312" cy="9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4836" y="3813"/>
              <a:ext cx="1151" cy="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文本框 1"/>
          <p:cNvSpPr txBox="1"/>
          <p:nvPr/>
        </p:nvSpPr>
        <p:spPr>
          <a:xfrm>
            <a:off x="217306" y="890740"/>
            <a:ext cx="12001183" cy="5507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（4）第一步：把12只雄兔随机、平均分成三组，编号标记A、B、C并分开进行饲养。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第二步：进行相同、定时、适量地饲喂，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A组：伴有普通水果的饲料饲喂；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B组：伴有激素水果的饲料；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C组：添加雄性激素的伴有普通水果的饲料饲喂。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第三步：观察记录三组雄兔的发育状况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设置对照原则、单一变量原则、均一平行原则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75055" y="1464306"/>
            <a:ext cx="10642208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单侧光照射下，向光侧的生长素横向运输，向背光侧转移。</a:t>
            </a:r>
            <a:endParaRPr lang="zh-CN" altLang="zh-CN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单侧光照射下，向光侧的生长素被分解。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单侧光照射下，抑制生长的物质分布不均匀。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6512" y="2847448"/>
            <a:ext cx="5954562" cy="21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147" y="549173"/>
            <a:ext cx="1104314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tabLst>
                <a:tab pos="2070735" algn="l"/>
              </a:tabLst>
            </a:pPr>
            <a:r>
              <a:rPr lang="zh-CN" altLang="en-US" sz="2800" b="1" kern="1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　　教材隐性知识：</a:t>
            </a:r>
            <a:endParaRPr lang="zh-CN" altLang="en-US" sz="2800" b="1" kern="10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00000"/>
              </a:lnSpc>
              <a:tabLst>
                <a:tab pos="2070735" algn="l"/>
              </a:tabLst>
            </a:pP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源于选择性必修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P</a:t>
            </a:r>
            <a:r>
              <a:rPr lang="en-US" altLang="zh-CN" sz="2800" b="1" kern="100" baseline="-250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92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en-US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相关信息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r>
              <a:rPr lang="zh-CN" altLang="en-US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关于</a:t>
            </a:r>
            <a:r>
              <a:rPr lang="zh-CN" altLang="en-US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植物向光性生长的解释</a:t>
            </a:r>
            <a:endParaRPr lang="zh-CN" altLang="zh-CN" sz="1050" b="1" kern="10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406" y="5084773"/>
            <a:ext cx="11168217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若解释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正确，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四个琼脂块中生长素的含量关系为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c&gt;a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b&gt;d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若解释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正确，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四个琼脂块中生长素的含量关系为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b&gt;d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若解释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正确，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四个琼脂块中生长素的含量关系为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105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1215" y="818304"/>
            <a:ext cx="11409887" cy="551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2.(2022·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吉林梅河口市五中高三期末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下列关于植物生长素的科学发现史，叙述错误的是（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达尔文的实验提出胚芽鞘尖端受单侧光刺激后向下面的伸长区传递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影响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鲍森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詹森的实验证明胚芽鞘尖端产生的影响可以透过琼脂片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拜尔的实验证明胚芽鞘的弯曲生长是尖端产生的影响在下部分布不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均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匀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造成的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温特的实验证明胚芽鞘的弯曲生长确实是一种化学物质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吲哚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乙酸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引起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3936389" y="1485199"/>
            <a:ext cx="71986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32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39330" y="43497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步步高</a:t>
            </a:r>
            <a:r>
              <a:rPr lang="en-US" altLang="zh-CN"/>
              <a:t>P527T1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1215" y="476619"/>
            <a:ext cx="11409887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sz="28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下列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是探究生长素生理作用的对照实验，有关实验叙述不正确的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是（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该对照实验证明生长素能促进植物生长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r>
              <a:rPr lang="zh-CN" altLang="en-US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证明胚芽鞘尖端产生生长素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该实验不能证明感受光刺激的部位在胚芽鞘尖端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若甲、乙在黑暗条件下进行实验则胚芽鞘不能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生长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9843" y="1227863"/>
            <a:ext cx="7146237" cy="269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/>
          <p:cNvSpPr txBox="1"/>
          <p:nvPr/>
        </p:nvSpPr>
        <p:spPr>
          <a:xfrm>
            <a:off x="768434" y="1338670"/>
            <a:ext cx="719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8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7739" y="1038237"/>
            <a:ext cx="829219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2070735" algn="l"/>
              </a:tabLst>
            </a:pPr>
            <a:endParaRPr lang="zh-CN" altLang="zh-CN" sz="28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0039" y="1958612"/>
            <a:ext cx="7897937" cy="410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349617" y="117377"/>
            <a:ext cx="949467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  <a:tabLst>
                <a:tab pos="2249805" algn="l"/>
              </a:tabLst>
            </a:pPr>
            <a:r>
              <a:rPr lang="zh-CN" altLang="zh-CN" sz="2800" b="1" kern="100" smtClean="0">
                <a:solidFill>
                  <a:prstClr val="white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判断植物</a:t>
            </a:r>
            <a:r>
              <a:rPr lang="en-US" altLang="zh-CN" sz="2800" b="1" kern="100" smtClean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smtClean="0">
                <a:solidFill>
                  <a:prstClr val="white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长不长、弯不弯</a:t>
            </a:r>
            <a:r>
              <a:rPr lang="en-US" altLang="zh-CN" sz="2800" b="1" kern="100" smtClean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smtClean="0">
                <a:solidFill>
                  <a:prstClr val="white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的方法</a:t>
            </a:r>
            <a:endParaRPr lang="zh-CN" altLang="zh-CN" sz="2800" b="1" kern="100">
              <a:solidFill>
                <a:prstClr val="white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37" name="Text Box 3"/>
          <p:cNvSpPr txBox="1"/>
          <p:nvPr/>
        </p:nvSpPr>
        <p:spPr>
          <a:xfrm>
            <a:off x="-23314" y="502192"/>
            <a:ext cx="54819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3.不同条件下胚芽鞘生长弯曲现象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938" name="文本框 1"/>
          <p:cNvSpPr txBox="1"/>
          <p:nvPr/>
        </p:nvSpPr>
        <p:spPr>
          <a:xfrm>
            <a:off x="479943" y="1053397"/>
            <a:ext cx="4094480" cy="52197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</a:extLst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分析方法：生长素的运输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图片 -2147482624"/>
          <p:cNvPicPr>
            <a:picLocks noChangeAspect="1"/>
          </p:cNvPicPr>
          <p:nvPr/>
        </p:nvPicPr>
        <p:blipFill>
          <a:blip r:embed="rId1" r:link="rId2"/>
          <a:srcRect r="78746" b="-487"/>
          <a:stretch>
            <a:fillRect/>
          </a:stretch>
        </p:blipFill>
        <p:spPr>
          <a:xfrm>
            <a:off x="2051050" y="1893888"/>
            <a:ext cx="1308100" cy="1966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文本框 3"/>
          <p:cNvSpPr txBox="1"/>
          <p:nvPr/>
        </p:nvSpPr>
        <p:spPr>
          <a:xfrm>
            <a:off x="1876" y="1292212"/>
            <a:ext cx="246570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）常规类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1" name="AutoShape 4"/>
          <p:cNvSpPr/>
          <p:nvPr/>
        </p:nvSpPr>
        <p:spPr>
          <a:xfrm rot="-5400000">
            <a:off x="6526213" y="2654300"/>
            <a:ext cx="939800" cy="257175"/>
          </a:xfrm>
          <a:prstGeom prst="flowChartDelay">
            <a:avLst/>
          </a:prstGeom>
          <a:gradFill rotWithShape="0">
            <a:gsLst>
              <a:gs pos="0">
                <a:srgbClr val="47762F"/>
              </a:gs>
              <a:gs pos="50000">
                <a:srgbClr val="99FF66"/>
              </a:gs>
              <a:gs pos="100000">
                <a:srgbClr val="47762F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9942" name="图片 -2147482624"/>
          <p:cNvPicPr>
            <a:picLocks noChangeAspect="1"/>
          </p:cNvPicPr>
          <p:nvPr/>
        </p:nvPicPr>
        <p:blipFill>
          <a:blip r:embed="rId1" r:link="rId2"/>
          <a:srcRect l="36263" r="54460" b="60460"/>
          <a:stretch>
            <a:fillRect/>
          </a:stretch>
        </p:blipFill>
        <p:spPr>
          <a:xfrm rot="-2760000">
            <a:off x="6710363" y="1450975"/>
            <a:ext cx="571500" cy="77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3" name="Rectangle 30"/>
          <p:cNvSpPr/>
          <p:nvPr/>
        </p:nvSpPr>
        <p:spPr>
          <a:xfrm>
            <a:off x="9150350" y="2384425"/>
            <a:ext cx="284163" cy="796925"/>
          </a:xfrm>
          <a:prstGeom prst="rect">
            <a:avLst/>
          </a:prstGeom>
          <a:gradFill rotWithShape="0">
            <a:gsLst>
              <a:gs pos="0">
                <a:srgbClr val="47762F"/>
              </a:gs>
              <a:gs pos="50000">
                <a:srgbClr val="99FF66"/>
              </a:gs>
              <a:gs pos="100000">
                <a:srgbClr val="47762F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9944" name="图片 -2147482624"/>
          <p:cNvPicPr>
            <a:picLocks noChangeAspect="1"/>
          </p:cNvPicPr>
          <p:nvPr/>
        </p:nvPicPr>
        <p:blipFill>
          <a:blip r:embed="rId1" r:link="rId2"/>
          <a:srcRect l="36263" r="54460" b="60461"/>
          <a:stretch>
            <a:fillRect/>
          </a:stretch>
        </p:blipFill>
        <p:spPr>
          <a:xfrm rot="-2760000">
            <a:off x="9005888" y="1379538"/>
            <a:ext cx="571500" cy="773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5" name="图片 -2147482624"/>
          <p:cNvPicPr>
            <a:picLocks noChangeAspect="1"/>
          </p:cNvPicPr>
          <p:nvPr/>
        </p:nvPicPr>
        <p:blipFill>
          <a:blip r:embed="rId1" r:link="rId2"/>
          <a:srcRect l="24811" r="54460" b="195"/>
          <a:stretch>
            <a:fillRect/>
          </a:stretch>
        </p:blipFill>
        <p:spPr>
          <a:xfrm>
            <a:off x="4127500" y="1878013"/>
            <a:ext cx="1277938" cy="1954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6" name="文本框 7"/>
          <p:cNvSpPr txBox="1"/>
          <p:nvPr/>
        </p:nvSpPr>
        <p:spPr>
          <a:xfrm>
            <a:off x="6700838" y="3252788"/>
            <a:ext cx="589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7" name="文本框 8"/>
          <p:cNvSpPr txBox="1"/>
          <p:nvPr/>
        </p:nvSpPr>
        <p:spPr>
          <a:xfrm>
            <a:off x="8997950" y="3252788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1050" y="3860800"/>
            <a:ext cx="10985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向光弯曲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588" y="3860800"/>
            <a:ext cx="1402080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不生长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不弯曲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94438" y="386080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91550" y="3811588"/>
            <a:ext cx="1402080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不生长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不弯曲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-23314" y="502192"/>
            <a:ext cx="54819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3.不同条件下胚芽鞘生长弯曲现象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框 3"/>
          <p:cNvSpPr txBox="1"/>
          <p:nvPr/>
        </p:nvSpPr>
        <p:spPr>
          <a:xfrm>
            <a:off x="1881" y="1169514"/>
            <a:ext cx="246570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）遮盖类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2" name="图片 -2147482599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757363" y="2300089"/>
            <a:ext cx="4697412" cy="220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3" name="图片 1"/>
          <p:cNvPicPr>
            <a:picLocks noChangeAspect="1"/>
          </p:cNvPicPr>
          <p:nvPr/>
        </p:nvPicPr>
        <p:blipFill>
          <a:blip r:embed="rId3"/>
          <a:srcRect l="85008" r="18" b="50775"/>
          <a:stretch>
            <a:fillRect/>
          </a:stretch>
        </p:blipFill>
        <p:spPr>
          <a:xfrm>
            <a:off x="8528050" y="2046089"/>
            <a:ext cx="1838325" cy="2135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585913" y="4625775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78300" y="4625775"/>
            <a:ext cx="110013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向光弯曲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9650" y="4625775"/>
            <a:ext cx="110013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向光弯曲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7" name="图片 -2147482572"/>
          <p:cNvPicPr>
            <a:picLocks noChangeAspect="1"/>
          </p:cNvPicPr>
          <p:nvPr/>
        </p:nvPicPr>
        <p:blipFill>
          <a:blip r:embed="rId4" r:link="rId2"/>
          <a:srcRect l="76671" b="22670"/>
          <a:stretch>
            <a:fillRect/>
          </a:stretch>
        </p:blipFill>
        <p:spPr>
          <a:xfrm>
            <a:off x="6540500" y="1244401"/>
            <a:ext cx="1987550" cy="3028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8" name="文本框 7"/>
          <p:cNvSpPr txBox="1"/>
          <p:nvPr/>
        </p:nvSpPr>
        <p:spPr>
          <a:xfrm>
            <a:off x="6659563" y="4092376"/>
            <a:ext cx="589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9" name="文本框 5"/>
          <p:cNvSpPr txBox="1"/>
          <p:nvPr/>
        </p:nvSpPr>
        <p:spPr>
          <a:xfrm>
            <a:off x="8789988" y="4092376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49963" y="4625775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37" name="Text Box 3"/>
          <p:cNvSpPr txBox="1"/>
          <p:nvPr/>
        </p:nvSpPr>
        <p:spPr>
          <a:xfrm>
            <a:off x="-23314" y="502192"/>
            <a:ext cx="54819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3.不同条件下胚芽鞘生长弯曲现象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-2147482598"/>
          <p:cNvPicPr>
            <a:picLocks noChangeAspect="1"/>
          </p:cNvPicPr>
          <p:nvPr/>
        </p:nvPicPr>
        <p:blipFill>
          <a:blip r:embed="rId1" r:link="rId2"/>
          <a:srcRect b="25644"/>
          <a:stretch>
            <a:fillRect/>
          </a:stretch>
        </p:blipFill>
        <p:spPr>
          <a:xfrm>
            <a:off x="5940425" y="1643063"/>
            <a:ext cx="4133850" cy="139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6" name="文本框 3"/>
          <p:cNvSpPr txBox="1"/>
          <p:nvPr/>
        </p:nvSpPr>
        <p:spPr>
          <a:xfrm>
            <a:off x="-23514" y="1059680"/>
            <a:ext cx="21799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）暗盒类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7" name="图片 -2147482598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585913" y="1643063"/>
            <a:ext cx="4132262" cy="1874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图片 1"/>
          <p:cNvPicPr>
            <a:picLocks noChangeAspect="1"/>
          </p:cNvPicPr>
          <p:nvPr/>
        </p:nvPicPr>
        <p:blipFill>
          <a:blip r:embed="rId3"/>
          <a:srcRect l="38622" t="17574" r="52232" b="17343"/>
          <a:stretch>
            <a:fillRect/>
          </a:stretch>
        </p:blipFill>
        <p:spPr>
          <a:xfrm>
            <a:off x="6432550" y="1785938"/>
            <a:ext cx="311150" cy="1138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9" name="图片 2"/>
          <p:cNvPicPr>
            <a:picLocks noChangeAspect="1"/>
          </p:cNvPicPr>
          <p:nvPr/>
        </p:nvPicPr>
        <p:blipFill>
          <a:blip r:embed="rId3"/>
          <a:srcRect l="38622" t="17574" r="50174" b="16696"/>
          <a:stretch>
            <a:fillRect/>
          </a:stretch>
        </p:blipFill>
        <p:spPr>
          <a:xfrm>
            <a:off x="8188325" y="1785938"/>
            <a:ext cx="388938" cy="1135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文本框 7"/>
          <p:cNvSpPr txBox="1"/>
          <p:nvPr/>
        </p:nvSpPr>
        <p:spPr>
          <a:xfrm>
            <a:off x="6294438" y="2982913"/>
            <a:ext cx="589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1" name="文本框 6"/>
          <p:cNvSpPr txBox="1"/>
          <p:nvPr/>
        </p:nvSpPr>
        <p:spPr>
          <a:xfrm>
            <a:off x="8088313" y="2982913"/>
            <a:ext cx="589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2" name="文本框 8"/>
          <p:cNvSpPr txBox="1"/>
          <p:nvPr/>
        </p:nvSpPr>
        <p:spPr>
          <a:xfrm>
            <a:off x="6294438" y="1055688"/>
            <a:ext cx="2011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含生长素的琼脂块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46225" y="351790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1050" y="351790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1700" y="3619500"/>
            <a:ext cx="14192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向光（小孔）弯曲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39075" y="3517900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37" name="Text Box 3"/>
          <p:cNvSpPr txBox="1"/>
          <p:nvPr/>
        </p:nvSpPr>
        <p:spPr>
          <a:xfrm>
            <a:off x="-23314" y="502192"/>
            <a:ext cx="54819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3.不同条件下胚芽鞘生长弯曲现象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1"/>
          <p:cNvPicPr>
            <a:picLocks noChangeAspect="1"/>
          </p:cNvPicPr>
          <p:nvPr/>
        </p:nvPicPr>
        <p:blipFill>
          <a:blip r:embed="rId1"/>
          <a:srcRect r="48666" b="13576"/>
          <a:stretch>
            <a:fillRect/>
          </a:stretch>
        </p:blipFill>
        <p:spPr>
          <a:xfrm>
            <a:off x="7500938" y="1677921"/>
            <a:ext cx="3055937" cy="169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0" name="文本框 3"/>
          <p:cNvSpPr txBox="1"/>
          <p:nvPr/>
        </p:nvSpPr>
        <p:spPr>
          <a:xfrm>
            <a:off x="2201" y="1038690"/>
            <a:ext cx="21799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）插入类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11" name="图片 -2147482597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2093913" y="1328672"/>
            <a:ext cx="5184775" cy="2581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2" name="文本框 7"/>
          <p:cNvSpPr txBox="1"/>
          <p:nvPr/>
        </p:nvSpPr>
        <p:spPr>
          <a:xfrm>
            <a:off x="7685088" y="3374959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13" name="文本框 5"/>
          <p:cNvSpPr txBox="1"/>
          <p:nvPr/>
        </p:nvSpPr>
        <p:spPr>
          <a:xfrm>
            <a:off x="9369425" y="3374959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⑥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9450" y="3909947"/>
            <a:ext cx="862013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2950" y="3909947"/>
            <a:ext cx="1230313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向右弯曲生长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25925" y="3909947"/>
            <a:ext cx="12287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向右弯曲生长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56275" y="3909947"/>
            <a:ext cx="1230313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向左弯曲生长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93025" y="3909947"/>
            <a:ext cx="862013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50350" y="3909947"/>
            <a:ext cx="1230313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向右弯曲生长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37" name="Text Box 3"/>
          <p:cNvSpPr txBox="1"/>
          <p:nvPr/>
        </p:nvSpPr>
        <p:spPr>
          <a:xfrm>
            <a:off x="-23314" y="502192"/>
            <a:ext cx="54819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3.不同条件下胚芽鞘生长弯曲现象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0" grpId="0"/>
      <p:bldP spid="11" grpId="0"/>
      <p:bldP spid="13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-2147482597"/>
          <p:cNvPicPr>
            <a:picLocks noChangeAspect="1"/>
          </p:cNvPicPr>
          <p:nvPr/>
        </p:nvPicPr>
        <p:blipFill>
          <a:blip r:embed="rId1" r:link="rId2"/>
          <a:srcRect t="27116" r="80318" b="19685"/>
          <a:stretch>
            <a:fillRect/>
          </a:stretch>
        </p:blipFill>
        <p:spPr>
          <a:xfrm>
            <a:off x="3206750" y="1670050"/>
            <a:ext cx="1020763" cy="1373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4" name="图片 -2147482597"/>
          <p:cNvPicPr>
            <a:picLocks noChangeAspect="1"/>
          </p:cNvPicPr>
          <p:nvPr/>
        </p:nvPicPr>
        <p:blipFill>
          <a:blip r:embed="rId1" r:link="rId2"/>
          <a:srcRect l="18211" t="27116" r="63246" b="19685"/>
          <a:stretch>
            <a:fillRect/>
          </a:stretch>
        </p:blipFill>
        <p:spPr>
          <a:xfrm>
            <a:off x="5794375" y="1670050"/>
            <a:ext cx="962025" cy="1373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5" name="图片 -2147482624"/>
          <p:cNvPicPr>
            <a:picLocks noChangeAspect="1"/>
          </p:cNvPicPr>
          <p:nvPr/>
        </p:nvPicPr>
        <p:blipFill>
          <a:blip r:embed="rId3" r:link="rId2"/>
          <a:srcRect l="36263" r="54460" b="60461"/>
          <a:stretch>
            <a:fillRect/>
          </a:stretch>
        </p:blipFill>
        <p:spPr>
          <a:xfrm rot="-6360000">
            <a:off x="2563813" y="1354138"/>
            <a:ext cx="571500" cy="773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图片 -2147482624"/>
          <p:cNvPicPr>
            <a:picLocks noChangeAspect="1"/>
          </p:cNvPicPr>
          <p:nvPr/>
        </p:nvPicPr>
        <p:blipFill>
          <a:blip r:embed="rId3" r:link="rId2"/>
          <a:srcRect l="36263" r="54460" b="60461"/>
          <a:stretch>
            <a:fillRect/>
          </a:stretch>
        </p:blipFill>
        <p:spPr>
          <a:xfrm rot="720000">
            <a:off x="6710363" y="1450975"/>
            <a:ext cx="571500" cy="77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7" name="文本框 7"/>
          <p:cNvSpPr txBox="1"/>
          <p:nvPr/>
        </p:nvSpPr>
        <p:spPr>
          <a:xfrm>
            <a:off x="3302000" y="3043238"/>
            <a:ext cx="589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⑦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038" name="文本框 5"/>
          <p:cNvSpPr txBox="1"/>
          <p:nvPr/>
        </p:nvSpPr>
        <p:spPr>
          <a:xfrm>
            <a:off x="5980113" y="3043238"/>
            <a:ext cx="589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⑧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1663" y="3576638"/>
            <a:ext cx="1230312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背光弯曲生长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37263" y="3576638"/>
            <a:ext cx="862012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41" name="图片 -2147482597"/>
          <p:cNvPicPr>
            <a:picLocks noChangeAspect="1"/>
          </p:cNvPicPr>
          <p:nvPr/>
        </p:nvPicPr>
        <p:blipFill>
          <a:blip r:embed="rId1" r:link="rId2"/>
          <a:srcRect t="27116" r="80318" b="19685"/>
          <a:stretch>
            <a:fillRect/>
          </a:stretch>
        </p:blipFill>
        <p:spPr>
          <a:xfrm>
            <a:off x="8356600" y="1670050"/>
            <a:ext cx="1020763" cy="1373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2" name="图片 -2147482624"/>
          <p:cNvPicPr>
            <a:picLocks noChangeAspect="1"/>
          </p:cNvPicPr>
          <p:nvPr/>
        </p:nvPicPr>
        <p:blipFill>
          <a:blip r:embed="rId3" r:link="rId2"/>
          <a:srcRect l="36263" r="54460" b="60461"/>
          <a:stretch>
            <a:fillRect/>
          </a:stretch>
        </p:blipFill>
        <p:spPr>
          <a:xfrm rot="720000">
            <a:off x="9451975" y="1411288"/>
            <a:ext cx="571500" cy="77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43" name="文本框 9"/>
          <p:cNvSpPr txBox="1"/>
          <p:nvPr/>
        </p:nvSpPr>
        <p:spPr>
          <a:xfrm>
            <a:off x="8445500" y="3043238"/>
            <a:ext cx="589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⑨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5500" y="3576638"/>
            <a:ext cx="1230313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向光弯曲生长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0" name="文本框 3"/>
          <p:cNvSpPr txBox="1"/>
          <p:nvPr/>
        </p:nvSpPr>
        <p:spPr>
          <a:xfrm>
            <a:off x="2201" y="1038690"/>
            <a:ext cx="21799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）插入类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37" name="Text Box 3"/>
          <p:cNvSpPr txBox="1"/>
          <p:nvPr/>
        </p:nvSpPr>
        <p:spPr>
          <a:xfrm>
            <a:off x="-23314" y="502192"/>
            <a:ext cx="54819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3.不同条件下胚芽鞘生长弯曲现象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9" name="文本框 1"/>
          <p:cNvSpPr txBox="1"/>
          <p:nvPr/>
        </p:nvSpPr>
        <p:spPr>
          <a:xfrm>
            <a:off x="-23314" y="549173"/>
            <a:ext cx="7982377" cy="52197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植物生长素的发现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方法：假说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演绎法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90" name="文本框 5"/>
          <p:cNvSpPr txBox="1"/>
          <p:nvPr/>
        </p:nvSpPr>
        <p:spPr>
          <a:xfrm>
            <a:off x="1558034" y="1291459"/>
            <a:ext cx="7498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发现问题：植物向光生长的原因是什么？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0790" y="2645555"/>
            <a:ext cx="706624" cy="2553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假说</a:t>
            </a:r>
            <a:endParaRPr 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演绎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42042" y="3705809"/>
            <a:ext cx="0" cy="43235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5"/>
          <p:cNvSpPr txBox="1"/>
          <p:nvPr/>
        </p:nvSpPr>
        <p:spPr>
          <a:xfrm>
            <a:off x="1558178" y="1896394"/>
            <a:ext cx="857218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提出假说：某种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影响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19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世纪末，达尔文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1558178" y="3913415"/>
            <a:ext cx="230335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验证假说：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3861531" y="2645555"/>
            <a:ext cx="459845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1910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年，鲍森•詹森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3861531" y="3267740"/>
            <a:ext cx="459845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1914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年，拜耳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3861531" y="3922939"/>
            <a:ext cx="459845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1928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年，温特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3861531" y="4614960"/>
            <a:ext cx="459845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1931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年，命名：生长素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3861531" y="5338726"/>
            <a:ext cx="459845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1946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年，分离：生长素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1552464" y="5922183"/>
            <a:ext cx="55241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总结结论：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200" b="1" baseline="-25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92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第三段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1137886" y="1582127"/>
            <a:ext cx="420292" cy="4679718"/>
          </a:xfrm>
          <a:prstGeom prst="leftBrace">
            <a:avLst/>
          </a:prstGeom>
          <a:ln w="635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3520599" y="2920459"/>
            <a:ext cx="335853" cy="2729360"/>
          </a:xfrm>
          <a:prstGeom prst="leftBrace">
            <a:avLst/>
          </a:prstGeom>
          <a:ln w="635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14"/>
          <p:cNvPicPr>
            <a:picLocks noChangeAspect="1"/>
          </p:cNvPicPr>
          <p:nvPr/>
        </p:nvPicPr>
        <p:blipFill>
          <a:blip r:embed="rId1"/>
          <a:srcRect l="80167" t="10991" r="10214" b="15614"/>
          <a:stretch>
            <a:fillRect/>
          </a:stretch>
        </p:blipFill>
        <p:spPr>
          <a:xfrm>
            <a:off x="6739783" y="4413859"/>
            <a:ext cx="1290638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8" name="文本框 3"/>
          <p:cNvSpPr txBox="1"/>
          <p:nvPr/>
        </p:nvSpPr>
        <p:spPr>
          <a:xfrm>
            <a:off x="-23194" y="1125034"/>
            <a:ext cx="21799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）旋转类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059" name="图片 -2147482595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2174134" y="1213458"/>
            <a:ext cx="5283200" cy="295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0" name="图片 1"/>
          <p:cNvPicPr>
            <a:picLocks noChangeAspect="1"/>
          </p:cNvPicPr>
          <p:nvPr/>
        </p:nvPicPr>
        <p:blipFill>
          <a:blip r:embed="rId4"/>
          <a:srcRect r="85349" b="22504"/>
          <a:stretch>
            <a:fillRect/>
          </a:stretch>
        </p:blipFill>
        <p:spPr>
          <a:xfrm>
            <a:off x="7555759" y="934058"/>
            <a:ext cx="1539875" cy="1868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1" name="文本框 6"/>
          <p:cNvSpPr txBox="1"/>
          <p:nvPr/>
        </p:nvSpPr>
        <p:spPr>
          <a:xfrm>
            <a:off x="8030421" y="2973996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5062" name="图片 2"/>
          <p:cNvPicPr>
            <a:picLocks noChangeAspect="1"/>
          </p:cNvPicPr>
          <p:nvPr/>
        </p:nvPicPr>
        <p:blipFill>
          <a:blip r:embed="rId4"/>
          <a:srcRect r="85349" b="22504"/>
          <a:stretch>
            <a:fillRect/>
          </a:stretch>
        </p:blipFill>
        <p:spPr>
          <a:xfrm>
            <a:off x="9492509" y="1018196"/>
            <a:ext cx="1538288" cy="186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3" name="图片 -2147482624"/>
          <p:cNvPicPr>
            <a:picLocks noChangeAspect="1"/>
          </p:cNvPicPr>
          <p:nvPr/>
        </p:nvPicPr>
        <p:blipFill>
          <a:blip r:embed="rId5" r:link="rId3"/>
          <a:srcRect l="36263" r="54460" b="60461"/>
          <a:stretch>
            <a:fillRect/>
          </a:stretch>
        </p:blipFill>
        <p:spPr>
          <a:xfrm rot="720000">
            <a:off x="10581534" y="721333"/>
            <a:ext cx="571500" cy="773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4" name="文本框 4"/>
          <p:cNvSpPr txBox="1"/>
          <p:nvPr/>
        </p:nvSpPr>
        <p:spPr>
          <a:xfrm>
            <a:off x="9965584" y="2973996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38259" y="3435959"/>
            <a:ext cx="18573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向中央弯曲生长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33759" y="3435959"/>
            <a:ext cx="185578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向中央弯曲生长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5272" y="4166208"/>
            <a:ext cx="862012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2608" y="4166208"/>
            <a:ext cx="1230313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向光弯曲生长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4422" y="4166208"/>
            <a:ext cx="1230312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向小孔弯曲生长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60597" y="5494946"/>
            <a:ext cx="20447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1" name="文本框 4"/>
          <p:cNvSpPr txBox="1"/>
          <p:nvPr/>
        </p:nvSpPr>
        <p:spPr>
          <a:xfrm>
            <a:off x="6373072" y="6425221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⑥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37" name="Text Box 3"/>
          <p:cNvSpPr txBox="1"/>
          <p:nvPr/>
        </p:nvSpPr>
        <p:spPr>
          <a:xfrm>
            <a:off x="-23314" y="502192"/>
            <a:ext cx="54819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3.不同条件下胚芽鞘生长弯曲现象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3" grpId="0"/>
      <p:bldP spid="11" grpId="0"/>
      <p:bldP spid="14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3"/>
          <p:cNvSpPr txBox="1"/>
          <p:nvPr/>
        </p:nvSpPr>
        <p:spPr>
          <a:xfrm>
            <a:off x="48547" y="1053292"/>
            <a:ext cx="21799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）移植类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2" name="图片 4"/>
          <p:cNvPicPr>
            <a:picLocks noChangeAspect="1"/>
          </p:cNvPicPr>
          <p:nvPr/>
        </p:nvPicPr>
        <p:blipFill>
          <a:blip r:embed="rId1"/>
          <a:srcRect l="8479" t="22398" r="84224"/>
          <a:stretch>
            <a:fillRect/>
          </a:stretch>
        </p:blipFill>
        <p:spPr>
          <a:xfrm>
            <a:off x="2468192" y="1399500"/>
            <a:ext cx="606425" cy="1554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3" name="文本框 5"/>
          <p:cNvSpPr txBox="1"/>
          <p:nvPr/>
        </p:nvSpPr>
        <p:spPr>
          <a:xfrm>
            <a:off x="2495180" y="977225"/>
            <a:ext cx="2503487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含生长素琼脂块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6084" name="图片 6"/>
          <p:cNvPicPr>
            <a:picLocks noChangeAspect="1"/>
          </p:cNvPicPr>
          <p:nvPr/>
        </p:nvPicPr>
        <p:blipFill>
          <a:blip r:embed="rId2"/>
          <a:srcRect l="27538" t="24573" r="63858" b="18005"/>
          <a:stretch>
            <a:fillRect/>
          </a:stretch>
        </p:blipFill>
        <p:spPr>
          <a:xfrm>
            <a:off x="5192342" y="1399500"/>
            <a:ext cx="784225" cy="1554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5" name="文本框 7"/>
          <p:cNvSpPr txBox="1"/>
          <p:nvPr/>
        </p:nvSpPr>
        <p:spPr>
          <a:xfrm>
            <a:off x="2468192" y="2953663"/>
            <a:ext cx="57626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6" name="文本框 8"/>
          <p:cNvSpPr txBox="1"/>
          <p:nvPr/>
        </p:nvSpPr>
        <p:spPr>
          <a:xfrm>
            <a:off x="5192342" y="3025100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805" y="3487063"/>
            <a:ext cx="8442325" cy="274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887167" y="3377526"/>
            <a:ext cx="22383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9879" y="1532850"/>
            <a:ext cx="1230312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向右弯曲生长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8148" y="6111378"/>
            <a:ext cx="219161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向右弯曲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10584" y="6111378"/>
            <a:ext cx="231605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侧弯曲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70442" y="6111378"/>
            <a:ext cx="209193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向左弯曲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93" name="图片 18"/>
          <p:cNvPicPr>
            <a:picLocks noChangeAspect="1"/>
          </p:cNvPicPr>
          <p:nvPr/>
        </p:nvPicPr>
        <p:blipFill>
          <a:blip r:embed="rId2"/>
          <a:srcRect l="27538" t="24573" r="63858" b="18005"/>
          <a:stretch>
            <a:fillRect/>
          </a:stretch>
        </p:blipFill>
        <p:spPr>
          <a:xfrm flipH="1">
            <a:off x="7352930" y="1302663"/>
            <a:ext cx="784225" cy="1552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94" name="文本框 19"/>
          <p:cNvSpPr txBox="1"/>
          <p:nvPr/>
        </p:nvSpPr>
        <p:spPr>
          <a:xfrm>
            <a:off x="7545017" y="2953663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⑥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29242" y="1466175"/>
            <a:ext cx="1230313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向左弯曲生长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37" name="Text Box 3"/>
          <p:cNvSpPr txBox="1"/>
          <p:nvPr/>
        </p:nvSpPr>
        <p:spPr>
          <a:xfrm>
            <a:off x="-23314" y="502192"/>
            <a:ext cx="54819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3.不同条件下胚芽鞘生长弯曲现象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5" grpId="0"/>
      <p:bldP spid="16" grpId="0"/>
      <p:bldP spid="17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3" y="1735568"/>
            <a:ext cx="8232775" cy="2678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4619625" y="4556554"/>
            <a:ext cx="111283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6525" y="4569254"/>
            <a:ext cx="1111250" cy="107632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43925" y="4508929"/>
            <a:ext cx="111283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1" name="文本框 3"/>
          <p:cNvSpPr txBox="1"/>
          <p:nvPr/>
        </p:nvSpPr>
        <p:spPr>
          <a:xfrm>
            <a:off x="48547" y="1053292"/>
            <a:ext cx="21799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）移植类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37" name="Text Box 3"/>
          <p:cNvSpPr txBox="1"/>
          <p:nvPr/>
        </p:nvSpPr>
        <p:spPr>
          <a:xfrm>
            <a:off x="-23314" y="502192"/>
            <a:ext cx="54819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3.不同条件下胚芽鞘生长弯曲现象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bldLvl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-2147482588"/>
          <p:cNvPicPr>
            <a:picLocks noChangeAspect="1"/>
          </p:cNvPicPr>
          <p:nvPr/>
        </p:nvPicPr>
        <p:blipFill>
          <a:blip r:embed="rId1" r:link="rId2"/>
          <a:srcRect t="6987" r="28769" b="61252"/>
          <a:stretch>
            <a:fillRect/>
          </a:stretch>
        </p:blipFill>
        <p:spPr>
          <a:xfrm>
            <a:off x="2136409" y="4293064"/>
            <a:ext cx="6846887" cy="2090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0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09" y="1481847"/>
            <a:ext cx="6846887" cy="2112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8731239" y="6233448"/>
            <a:ext cx="22383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30849" y="3284721"/>
            <a:ext cx="35115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向左弯曲生长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3" name="文本框 19"/>
          <p:cNvSpPr txBox="1"/>
          <p:nvPr/>
        </p:nvSpPr>
        <p:spPr>
          <a:xfrm>
            <a:off x="7823793" y="3356705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⑦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4" name="文本框 5"/>
          <p:cNvSpPr txBox="1"/>
          <p:nvPr/>
        </p:nvSpPr>
        <p:spPr>
          <a:xfrm>
            <a:off x="7823793" y="6235875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⑧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081" name="文本框 3"/>
          <p:cNvSpPr txBox="1"/>
          <p:nvPr/>
        </p:nvSpPr>
        <p:spPr>
          <a:xfrm>
            <a:off x="48547" y="1053292"/>
            <a:ext cx="21799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）移植类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37" name="Text Box 3"/>
          <p:cNvSpPr txBox="1"/>
          <p:nvPr/>
        </p:nvSpPr>
        <p:spPr>
          <a:xfrm>
            <a:off x="-23314" y="502192"/>
            <a:ext cx="54819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3.不同条件下胚芽鞘生长弯曲现象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-2147482624"/>
          <p:cNvPicPr>
            <a:picLocks noChangeAspect="1"/>
          </p:cNvPicPr>
          <p:nvPr/>
        </p:nvPicPr>
        <p:blipFill>
          <a:blip r:embed="rId1" r:link="rId2"/>
          <a:srcRect l="36263" r="54460" b="60461"/>
          <a:stretch>
            <a:fillRect/>
          </a:stretch>
        </p:blipFill>
        <p:spPr>
          <a:xfrm rot="-6360000">
            <a:off x="198784" y="1694098"/>
            <a:ext cx="679450" cy="92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4" name="文本框 99"/>
          <p:cNvSpPr txBox="1"/>
          <p:nvPr/>
        </p:nvSpPr>
        <p:spPr>
          <a:xfrm>
            <a:off x="49697" y="549173"/>
            <a:ext cx="12093241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单侧光引起生长素在小麦胚芽鞘的背光一侧比向光一侧分布多，则小麦胚芽鞘向光弯曲（生长素在胚芽鞘的尖端发生了横向运输）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155" name="图片 1073742882"/>
          <p:cNvPicPr>
            <a:picLocks noRot="1" noChangeAspect="1"/>
          </p:cNvPicPr>
          <p:nvPr/>
        </p:nvPicPr>
        <p:blipFill>
          <a:blip r:embed="rId3"/>
          <a:srcRect l="17233" t="15453" b="40059"/>
          <a:stretch>
            <a:fillRect/>
          </a:stretch>
        </p:blipFill>
        <p:spPr>
          <a:xfrm>
            <a:off x="840761" y="2276688"/>
            <a:ext cx="5764098" cy="187226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85239" y="4436558"/>
            <a:ext cx="5419356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请你将示意图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补充完整：在甲方框中画出与胚芽鞘尖端有关的图，在乙方框中画出实验结果预测图。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0177" name="图片 -2147482583"/>
          <p:cNvPicPr>
            <a:picLocks noChangeAspect="1"/>
          </p:cNvPicPr>
          <p:nvPr/>
        </p:nvPicPr>
        <p:blipFill>
          <a:blip r:embed="rId4" r:link="rId2"/>
          <a:stretch>
            <a:fillRect/>
          </a:stretch>
        </p:blipFill>
        <p:spPr>
          <a:xfrm>
            <a:off x="5736339" y="2349065"/>
            <a:ext cx="6279622" cy="427085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82"/>
          <p:cNvPicPr>
            <a:picLocks noChangeAspect="1"/>
          </p:cNvPicPr>
          <p:nvPr/>
        </p:nvPicPr>
        <p:blipFill>
          <a:blip r:embed="rId5" r:link="rId2"/>
          <a:srcRect l="-1411" t="6351" r="62814" b="31924"/>
          <a:stretch>
            <a:fillRect/>
          </a:stretch>
        </p:blipFill>
        <p:spPr>
          <a:xfrm>
            <a:off x="7103876" y="2420807"/>
            <a:ext cx="1543399" cy="116627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82"/>
          <p:cNvPicPr>
            <a:picLocks noChangeAspect="1"/>
          </p:cNvPicPr>
          <p:nvPr/>
        </p:nvPicPr>
        <p:blipFill>
          <a:blip r:embed="rId5" r:link="rId2"/>
          <a:srcRect l="43018"/>
          <a:stretch>
            <a:fillRect/>
          </a:stretch>
        </p:blipFill>
        <p:spPr>
          <a:xfrm>
            <a:off x="9624359" y="2996645"/>
            <a:ext cx="2269705" cy="243858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 flipH="1">
            <a:off x="5663963" y="1629108"/>
            <a:ext cx="0" cy="45356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99"/>
          <p:cNvSpPr txBox="1"/>
          <p:nvPr/>
        </p:nvSpPr>
        <p:spPr>
          <a:xfrm>
            <a:off x="48427" y="476797"/>
            <a:ext cx="12028483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为验证在单侧光照射下，甲图燕麦胚芽鞘尖端产生的生长素的横向运输发生在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段而不是发生在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段。某同学设计了如下实验步骤，请帮助其完成下列有关实验过程：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02" name="图片 -2147482569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8179367" y="1888775"/>
            <a:ext cx="2924268" cy="4751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3" name="文本框 2"/>
          <p:cNvSpPr txBox="1"/>
          <p:nvPr/>
        </p:nvSpPr>
        <p:spPr>
          <a:xfrm>
            <a:off x="92358" y="2025640"/>
            <a:ext cx="6850063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实验材料及用具：燕麦胚芽鞘、一侧开孔的硬纸盒、薄云母片、光源等。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(2)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实验过程：给以右侧单侧光照射，在下列图中绘出插入云母片的位置，并在下面用文字说明。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-2147482568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775803" y="1125105"/>
            <a:ext cx="8372475" cy="3178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6" name="图片 -2147482624"/>
          <p:cNvPicPr>
            <a:picLocks noChangeAspect="1"/>
          </p:cNvPicPr>
          <p:nvPr/>
        </p:nvPicPr>
        <p:blipFill>
          <a:blip r:embed="rId3" r:link="rId2"/>
          <a:srcRect l="36263" r="54460" b="60461"/>
          <a:stretch>
            <a:fillRect/>
          </a:stretch>
        </p:blipFill>
        <p:spPr>
          <a:xfrm rot="720000">
            <a:off x="8950325" y="346988"/>
            <a:ext cx="571500" cy="773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7" name="图片 -2147482624"/>
          <p:cNvPicPr>
            <a:picLocks noChangeAspect="1"/>
          </p:cNvPicPr>
          <p:nvPr/>
        </p:nvPicPr>
        <p:blipFill>
          <a:blip r:embed="rId3" r:link="rId2"/>
          <a:srcRect l="36263" r="54460" b="60461"/>
          <a:stretch>
            <a:fillRect/>
          </a:stretch>
        </p:blipFill>
        <p:spPr>
          <a:xfrm rot="720000">
            <a:off x="6043613" y="346988"/>
            <a:ext cx="571500" cy="773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8" name="图片 -2147482624"/>
          <p:cNvPicPr>
            <a:picLocks noChangeAspect="1"/>
          </p:cNvPicPr>
          <p:nvPr/>
        </p:nvPicPr>
        <p:blipFill>
          <a:blip r:embed="rId3" r:link="rId2"/>
          <a:srcRect l="36263" r="54460" b="60461"/>
          <a:stretch>
            <a:fillRect/>
          </a:stretch>
        </p:blipFill>
        <p:spPr>
          <a:xfrm rot="720000">
            <a:off x="2955925" y="346988"/>
            <a:ext cx="571500" cy="77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9" name="文本框 99"/>
          <p:cNvSpPr txBox="1"/>
          <p:nvPr/>
        </p:nvSpPr>
        <p:spPr>
          <a:xfrm>
            <a:off x="2204" y="4222676"/>
            <a:ext cx="895985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a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实验结论：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5016" y="4616080"/>
            <a:ext cx="25590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直立生长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1020" y="5083477"/>
            <a:ext cx="3505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弯向光源生长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020" y="5515002"/>
            <a:ext cx="3505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弯向光源生长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276" y="5947579"/>
            <a:ext cx="934800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胚芽鞘尖端产生的生长素的横向运输发生在A段而不是B段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1210" name="图片 -2147482567"/>
          <p:cNvPicPr>
            <a:picLocks noChangeAspect="1"/>
          </p:cNvPicPr>
          <p:nvPr/>
        </p:nvPicPr>
        <p:blipFill>
          <a:blip r:embed="rId4" r:link="rId2"/>
          <a:srcRect t="2152"/>
          <a:stretch>
            <a:fillRect/>
          </a:stretch>
        </p:blipFill>
        <p:spPr>
          <a:xfrm>
            <a:off x="1775943" y="980893"/>
            <a:ext cx="8581071" cy="332932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1"/>
          <p:cNvSpPr txBox="1"/>
          <p:nvPr/>
        </p:nvSpPr>
        <p:spPr>
          <a:xfrm>
            <a:off x="68109" y="766938"/>
            <a:ext cx="1212181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将生长状况相同的四个胚芽鞘尖端分别置于4个大小相同的不含生长素的琼脂块上,并做不同的处理,如下图所示.一段时间后,测定琼脂块a～h中生长素的含量.下列①～④是某同学对该实验的预期及分析,其中合理的有（  ）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25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09" y="3119177"/>
            <a:ext cx="12013245" cy="35578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3156" y="5901805"/>
            <a:ext cx="32397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其中合理的有（  ）</a:t>
            </a:r>
            <a:endParaRPr lang="zh-CN" altLang="en-US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273" name="文本框 1"/>
          <p:cNvSpPr txBox="1"/>
          <p:nvPr/>
        </p:nvSpPr>
        <p:spPr>
          <a:xfrm>
            <a:off x="154453" y="3747076"/>
            <a:ext cx="12107208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①若要说明云母片不影响生长素的产生，可在甲组所处实验条件下增加不插入云母片的对照组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②若a&gt;e,且b=f,说明生长素在光下被分解了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③若a+b= e+f,且e=f,说明生长素没有被分解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④若c+d= g+h,且g&lt;h,说明生长素由向光侧向背光侧移动了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A．4项   B．3项    C．2项    D．1项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27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007" y="693292"/>
            <a:ext cx="10801255" cy="296426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782300" y="6049645"/>
            <a:ext cx="5492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1"/>
          <p:cNvSpPr txBox="1"/>
          <p:nvPr/>
        </p:nvSpPr>
        <p:spPr>
          <a:xfrm>
            <a:off x="211592" y="765033"/>
            <a:ext cx="11902776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适宜的激素水平是植物正常生长的保证。黄豆芽伸长胚轴的提取液，加入IAA溶液中可显著降解IAA，但提取液沸水浴处理冷却后，不再降解IAA，说明已伸长胚轴中含有</a:t>
            </a:r>
            <a:r>
              <a:rPr lang="zh-CN" altLang="en-US" sz="36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。研究已证实光也有降解IAA的作用。这两条IAA降解途径，对于种子破土出芽后的健壮生长_____________（填“有利”、“不利”或“无影响”）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6778" y="2330330"/>
            <a:ext cx="23952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A降解酶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0967" y="3535204"/>
            <a:ext cx="10972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有利</a:t>
            </a:r>
            <a:endParaRPr lang="en-US" altLang="zh-CN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643" y="5130677"/>
            <a:ext cx="1153922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保证IAA不会过多，含量保持正常水平，使植物正常生长</a:t>
            </a:r>
            <a:endParaRPr lang="en-US" altLang="zh-CN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9" name="文本框 1"/>
          <p:cNvSpPr txBox="1"/>
          <p:nvPr/>
        </p:nvSpPr>
        <p:spPr>
          <a:xfrm>
            <a:off x="59855" y="973910"/>
            <a:ext cx="7399555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）发现问题：达尔文的实验（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1880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90" name="文本框 5"/>
          <p:cNvSpPr txBox="1"/>
          <p:nvPr/>
        </p:nvSpPr>
        <p:spPr>
          <a:xfrm>
            <a:off x="984735" y="1413356"/>
            <a:ext cx="6583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研究问题：植物向光生长的原因是什么？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0" name="8image15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1864015"/>
            <a:ext cx="10184149" cy="49939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81" y="6058683"/>
            <a:ext cx="4573693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）提出假说：达尔文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03984" y="4833995"/>
            <a:ext cx="5975513" cy="190655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5" name="直接箭头连接符 4"/>
          <p:cNvCxnSpPr>
            <a:endCxn id="3" idx="1"/>
          </p:cNvCxnSpPr>
          <p:nvPr/>
        </p:nvCxnSpPr>
        <p:spPr>
          <a:xfrm flipV="1">
            <a:off x="3864071" y="5787588"/>
            <a:ext cx="1439913" cy="5929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/>
          <p:nvPr/>
        </p:nvSpPr>
        <p:spPr>
          <a:xfrm>
            <a:off x="6889920" y="3125526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尖端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92448" y="4254982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尖端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7376240" y="4838439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单侧光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9600868" y="5787588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背光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-11886" y="481876"/>
            <a:ext cx="7982377" cy="52197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植物生长素的发现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方法：假说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演绎法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  <p:bldP spid="11" grpId="0"/>
      <p:bldP spid="6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3363" y="476539"/>
            <a:ext cx="47707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.生长素的合成、运输和分布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9208" y="195309"/>
            <a:ext cx="6544272" cy="669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13605" y="128881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色氨酸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30936" y="836984"/>
            <a:ext cx="538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叶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32316" y="1248322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种子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87825" y="1791961"/>
            <a:ext cx="1173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spc="-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胚芽鞘</a:t>
            </a:r>
            <a:endParaRPr lang="zh-CN" altLang="zh-CN" sz="2800" b="1" kern="100" spc="-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74205" y="2636851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上端</a:t>
            </a:r>
            <a:endParaRPr lang="zh-CN" altLang="zh-CN" sz="2800" b="1" kern="100" spc="-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71645" y="3040363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下端</a:t>
            </a:r>
            <a:endParaRPr lang="zh-CN" altLang="zh-CN" sz="2800" b="1" kern="100" spc="-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54348" y="3669155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输导</a:t>
            </a:r>
            <a:endParaRPr lang="zh-CN" altLang="zh-CN" sz="2800" b="1" kern="100" spc="-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19730" y="4095904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组织</a:t>
            </a:r>
            <a:endParaRPr lang="zh-CN" altLang="zh-CN" sz="2800" b="1" kern="100" spc="-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21461" y="5084669"/>
            <a:ext cx="1503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spc="-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生长旺盛</a:t>
            </a:r>
            <a:endParaRPr lang="zh-CN" altLang="zh-CN" sz="2800" b="1" kern="100" spc="-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494" name="文本框 1"/>
          <p:cNvSpPr txBox="1"/>
          <p:nvPr/>
        </p:nvSpPr>
        <p:spPr>
          <a:xfrm>
            <a:off x="264287" y="4580677"/>
            <a:ext cx="472606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5000"/>
              </a:spcBef>
              <a:buClr>
                <a:schemeClr val="bg1"/>
              </a:buClr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产生部位＜积累部位</a:t>
            </a: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5000"/>
              </a:spcBef>
              <a:buClr>
                <a:schemeClr val="bg1"/>
              </a:buClr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生长旺盛的部位＞衰老组织</a:t>
            </a: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63489"/>
          <p:cNvSpPr/>
          <p:nvPr/>
        </p:nvSpPr>
        <p:spPr>
          <a:xfrm>
            <a:off x="2062771" y="1555380"/>
            <a:ext cx="4248150" cy="367188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2" name="文本框 63491"/>
          <p:cNvSpPr txBox="1"/>
          <p:nvPr/>
        </p:nvSpPr>
        <p:spPr>
          <a:xfrm>
            <a:off x="6456296" y="2562385"/>
            <a:ext cx="5216829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幼嫩部位以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主动运输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方式从植物形态学的上端向下端运输，而不能倒转过来。即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极性运输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3" name="文本框 63492"/>
          <p:cNvSpPr txBox="1"/>
          <p:nvPr/>
        </p:nvSpPr>
        <p:spPr>
          <a:xfrm>
            <a:off x="336664" y="5588870"/>
            <a:ext cx="10561904" cy="681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成熟组织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中，生长素可以通过韧皮部进行</a:t>
            </a:r>
            <a:r>
              <a:rPr lang="zh-CN" altLang="en-US" sz="3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非极性运输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4" name="左箭头 63493"/>
          <p:cNvSpPr/>
          <p:nvPr/>
        </p:nvSpPr>
        <p:spPr>
          <a:xfrm>
            <a:off x="2999396" y="4220791"/>
            <a:ext cx="503237" cy="277813"/>
          </a:xfrm>
          <a:prstGeom prst="leftArrow">
            <a:avLst>
              <a:gd name="adj1" fmla="val 50000"/>
              <a:gd name="adj2" fmla="val 45252"/>
            </a:avLst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495" name="组合 63494"/>
          <p:cNvGrpSpPr/>
          <p:nvPr/>
        </p:nvGrpSpPr>
        <p:grpSpPr>
          <a:xfrm>
            <a:off x="2278671" y="2060204"/>
            <a:ext cx="685800" cy="2722562"/>
            <a:chOff x="4080" y="2208"/>
            <a:chExt cx="432" cy="1488"/>
          </a:xfrm>
        </p:grpSpPr>
        <p:sp>
          <p:nvSpPr>
            <p:cNvPr id="64519" name="矩形 63495"/>
            <p:cNvSpPr/>
            <p:nvPr/>
          </p:nvSpPr>
          <p:spPr>
            <a:xfrm>
              <a:off x="4080" y="2880"/>
              <a:ext cx="432" cy="816"/>
            </a:xfrm>
            <a:prstGeom prst="rect">
              <a:avLst/>
            </a:prstGeom>
            <a:solidFill>
              <a:srgbClr val="008000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20" name="椭圆 63496"/>
            <p:cNvSpPr/>
            <p:nvPr/>
          </p:nvSpPr>
          <p:spPr>
            <a:xfrm>
              <a:off x="4080" y="2208"/>
              <a:ext cx="432" cy="1104"/>
            </a:xfrm>
            <a:prstGeom prst="ellipse">
              <a:avLst/>
            </a:prstGeom>
            <a:solidFill>
              <a:srgbClr val="008000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498" name="左箭头 63497"/>
          <p:cNvSpPr/>
          <p:nvPr/>
        </p:nvSpPr>
        <p:spPr>
          <a:xfrm>
            <a:off x="3008921" y="2492005"/>
            <a:ext cx="493712" cy="325437"/>
          </a:xfrm>
          <a:prstGeom prst="leftArrow">
            <a:avLst>
              <a:gd name="adj1" fmla="val 50000"/>
              <a:gd name="adj2" fmla="val 37898"/>
            </a:avLst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00" name="任意多边形 63499"/>
          <p:cNvSpPr/>
          <p:nvPr/>
        </p:nvSpPr>
        <p:spPr>
          <a:xfrm rot="5400000">
            <a:off x="2138971" y="2955555"/>
            <a:ext cx="965200" cy="228600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l" t="t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02" name="文本框 63501"/>
          <p:cNvSpPr txBox="1"/>
          <p:nvPr/>
        </p:nvSpPr>
        <p:spPr>
          <a:xfrm>
            <a:off x="3534384" y="1699842"/>
            <a:ext cx="2663825" cy="1476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3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形态学上端：</a:t>
            </a: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植物的尖端或靠近生长端</a:t>
            </a:r>
            <a:endParaRPr lang="zh-CN" altLang="en-US" sz="3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03" name="文本框 63502"/>
          <p:cNvSpPr txBox="1"/>
          <p:nvPr/>
        </p:nvSpPr>
        <p:spPr>
          <a:xfrm>
            <a:off x="3534384" y="3500067"/>
            <a:ext cx="2705100" cy="1476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3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形态学下端：</a:t>
            </a: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植物器官基部或远离生长端</a:t>
            </a:r>
            <a:endParaRPr lang="zh-CN" altLang="en-US" sz="3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63" y="476539"/>
            <a:ext cx="47707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.生长素的合成、运输和分布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图片 1157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6663" y="1130842"/>
            <a:ext cx="2362200" cy="426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38" name="图片 1157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30842"/>
            <a:ext cx="2362200" cy="426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6" name="直接连接符 115715"/>
          <p:cNvSpPr/>
          <p:nvPr/>
        </p:nvSpPr>
        <p:spPr>
          <a:xfrm>
            <a:off x="3276600" y="1359442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5717" name="直接连接符 115716"/>
          <p:cNvSpPr/>
          <p:nvPr/>
        </p:nvSpPr>
        <p:spPr>
          <a:xfrm>
            <a:off x="3352800" y="5245642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5718" name="文本框 115717"/>
          <p:cNvSpPr txBox="1"/>
          <p:nvPr/>
        </p:nvSpPr>
        <p:spPr>
          <a:xfrm>
            <a:off x="3962400" y="1054642"/>
            <a:ext cx="196088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形态学上端</a:t>
            </a:r>
            <a:endParaRPr lang="zh-CN" altLang="en-US" sz="28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19" name="矩形 115718"/>
          <p:cNvSpPr/>
          <p:nvPr/>
        </p:nvSpPr>
        <p:spPr>
          <a:xfrm>
            <a:off x="3973513" y="4937667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形态学下端</a:t>
            </a:r>
            <a:endParaRPr lang="zh-CN" altLang="en-US" sz="28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20" name="直接连接符 115719"/>
          <p:cNvSpPr/>
          <p:nvPr/>
        </p:nvSpPr>
        <p:spPr>
          <a:xfrm>
            <a:off x="7688263" y="5213892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5721" name="文本框 115720"/>
          <p:cNvSpPr txBox="1"/>
          <p:nvPr/>
        </p:nvSpPr>
        <p:spPr>
          <a:xfrm>
            <a:off x="8374063" y="4909092"/>
            <a:ext cx="196088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形态学上端</a:t>
            </a:r>
            <a:endParaRPr lang="zh-CN" altLang="en-US" sz="28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22" name="直接连接符 115721"/>
          <p:cNvSpPr/>
          <p:nvPr/>
        </p:nvSpPr>
        <p:spPr>
          <a:xfrm>
            <a:off x="7677150" y="1286417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5723" name="矩形 115722"/>
          <p:cNvSpPr/>
          <p:nvPr/>
        </p:nvSpPr>
        <p:spPr>
          <a:xfrm>
            <a:off x="8297863" y="978442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形态学下端</a:t>
            </a:r>
            <a:endParaRPr lang="zh-CN" altLang="en-US" sz="28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24" name="直接连接符 115723"/>
          <p:cNvSpPr/>
          <p:nvPr/>
        </p:nvSpPr>
        <p:spPr>
          <a:xfrm flipH="1" flipV="1">
            <a:off x="9212263" y="1664242"/>
            <a:ext cx="0" cy="30480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15725" name="直接连接符 115724"/>
          <p:cNvSpPr/>
          <p:nvPr/>
        </p:nvSpPr>
        <p:spPr>
          <a:xfrm flipH="1" flipV="1">
            <a:off x="4800600" y="1678530"/>
            <a:ext cx="0" cy="30480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5726" name="文本框 115725"/>
          <p:cNvSpPr txBox="1"/>
          <p:nvPr/>
        </p:nvSpPr>
        <p:spPr>
          <a:xfrm>
            <a:off x="1606429" y="5875202"/>
            <a:ext cx="1021271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在成熟组织中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生长素可以通过韧皮部进行非极性运输。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63" y="476539"/>
            <a:ext cx="47707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.生长素的合成、运输和分布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19" grpId="0"/>
      <p:bldP spid="115721" grpId="0"/>
      <p:bldP spid="115723" grpId="0"/>
      <p:bldP spid="1157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文本框 1"/>
          <p:cNvSpPr txBox="1"/>
          <p:nvPr/>
        </p:nvSpPr>
        <p:spPr>
          <a:xfrm>
            <a:off x="-23949" y="1008828"/>
            <a:ext cx="121218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从植物形态学的上端向下端运输，而不能倒转过来。即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极性运输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562" name="图片 2"/>
          <p:cNvPicPr>
            <a:picLocks noChangeAspect="1"/>
          </p:cNvPicPr>
          <p:nvPr/>
        </p:nvPicPr>
        <p:blipFill>
          <a:blip r:embed="rId1"/>
          <a:srcRect l="1259" b="8383"/>
          <a:stretch>
            <a:fillRect/>
          </a:stretch>
        </p:blipFill>
        <p:spPr>
          <a:xfrm>
            <a:off x="2370138" y="1695450"/>
            <a:ext cx="6551612" cy="307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3" name="文本框 3"/>
          <p:cNvSpPr txBox="1"/>
          <p:nvPr/>
        </p:nvSpPr>
        <p:spPr>
          <a:xfrm>
            <a:off x="264287" y="1992896"/>
            <a:ext cx="2031624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教材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</a:t>
            </a:r>
            <a:r>
              <a:rPr lang="en-US" altLang="zh-CN" sz="3200" b="1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95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0738" y="2000250"/>
            <a:ext cx="3821112" cy="20300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3850" y="4857750"/>
            <a:ext cx="9004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这个实验是否严谨？应该对实验方案如何改进？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3850" y="5530850"/>
            <a:ext cx="202088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不严谨，缺少对照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3588" y="5627688"/>
            <a:ext cx="37290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胚芽鞘下端朝下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63" y="476539"/>
            <a:ext cx="4770755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.生长素的合成、运输和分布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8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文本框 2"/>
          <p:cNvSpPr txBox="1"/>
          <p:nvPr/>
        </p:nvSpPr>
        <p:spPr>
          <a:xfrm>
            <a:off x="49062" y="460290"/>
            <a:ext cx="1205070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研究生长素极性运输的经典实验是所谓的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“供体—受体琼脂块”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方法,现利用如图处理方法做实验。 </a:t>
            </a:r>
            <a:endParaRPr lang="en-US" altLang="zh-CN" sz="2800" b="1" u="sng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7" name="文本框 4"/>
          <p:cNvSpPr txBox="1"/>
          <p:nvPr/>
        </p:nvSpPr>
        <p:spPr>
          <a:xfrm>
            <a:off x="2081" y="5713307"/>
            <a:ext cx="11980866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(1)生长素的极性运输是指</a:t>
            </a:r>
            <a:r>
              <a:rPr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　　　　　　　　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。检测4个实验受体琼脂块,其中含有生长素的是</a:t>
            </a:r>
            <a:r>
              <a:rPr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 </a:t>
            </a:r>
            <a:endParaRPr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" name="8image16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61" y="1413248"/>
            <a:ext cx="6861174" cy="44117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52307" y="5300633"/>
            <a:ext cx="7367811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生长素能从形态学上端运输到形态学下端,不能反过来运输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32820" y="6205903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①④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文本框 4"/>
          <p:cNvSpPr txBox="1"/>
          <p:nvPr/>
        </p:nvSpPr>
        <p:spPr>
          <a:xfrm>
            <a:off x="289048" y="5230796"/>
            <a:ext cx="11980866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 (2)为了证明生长素在胚芽鞘中的极性运输,一位同学设计了实验①,过一段时间,发现下端的受体琼脂块逐渐有了生长素。作为其对照组,最合适的是</a:t>
            </a:r>
            <a:r>
              <a:rPr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 </a:t>
            </a:r>
            <a:endParaRPr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9238" y="6020765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" name="8image16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947" y="478066"/>
            <a:ext cx="7392571" cy="4752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文本框 4"/>
          <p:cNvSpPr txBox="1"/>
          <p:nvPr/>
        </p:nvSpPr>
        <p:spPr>
          <a:xfrm>
            <a:off x="217306" y="5230796"/>
            <a:ext cx="11980866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(3)有人提出“生长素的极性运输与重力无关”的观点。最适合判断该观点是否正确的一组对照实验是</a:t>
            </a:r>
            <a:r>
              <a:rPr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,实验结果为</a:t>
            </a:r>
            <a:r>
              <a:rPr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,则该观点正确。</a:t>
            </a:r>
            <a:endParaRPr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0077" y="5589045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①④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9431" y="6071943"/>
            <a:ext cx="739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两组实验的受体琼脂块都有生长素,且含量相等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" name="8image16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062" y="518064"/>
            <a:ext cx="7417966" cy="47692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文本框 3"/>
          <p:cNvSpPr txBox="1"/>
          <p:nvPr/>
        </p:nvSpPr>
        <p:spPr>
          <a:xfrm>
            <a:off x="119534" y="600599"/>
            <a:ext cx="12006897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植物体内的生长素主要是通过韧皮部运输的。实验证明,生长素的运输速率与韧皮部细胞呼吸速率呈正相关,这一事实不能说明的是（  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A.生长素的运输是主动运输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B.生长素的运输需要消耗ATP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C.细胞内氧气供应充足时,生长素的运输速率较大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D.生长素的运输是极性运输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7227" y="1048360"/>
            <a:ext cx="4641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99" y="4014996"/>
            <a:ext cx="8301088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，上海，节选）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胚芽鞘受单侧光照时的生长情况及受光照处生长素的主要运输方向．生长素在植物细胞间的运输常需细胞膜上载体参与，生长素沿b方向运输时，其在细胞间跨膜运输的方式主要是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。   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028" r="66879" b="33597"/>
          <a:stretch>
            <a:fillRect/>
          </a:stretch>
        </p:blipFill>
        <p:spPr>
          <a:xfrm>
            <a:off x="9143118" y="2895064"/>
            <a:ext cx="2757294" cy="38708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272249" y="5732535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主动运输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3314" y="487590"/>
            <a:ext cx="2743962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5.植物激素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0885" y="894850"/>
            <a:ext cx="7230547" cy="332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107280" y="192519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产生部位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9251" y="191875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作用部位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8241" y="278895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生长发育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79962" y="3666719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有机物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216" y="5505066"/>
            <a:ext cx="11634221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人工合成的、或微生物产生的不能称为植物激素，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如植物体产生的赤霉素是一种植物激素，而赤霉菌产生的赤霉素不能称为植物激素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7854" name="Text Box 30"/>
          <p:cNvSpPr txBox="1"/>
          <p:nvPr/>
        </p:nvSpPr>
        <p:spPr>
          <a:xfrm>
            <a:off x="191911" y="4425765"/>
            <a:ext cx="11725644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和动物体内的激素相似，不直接参与细胞代谢，而是给细胞传递一种调节代谢的信息。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/>
      <p:bldP spid="6" grpId="0"/>
      <p:bldP spid="7785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215" y="404877"/>
            <a:ext cx="11409887" cy="65544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填空默写：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P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92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植物向光性的原因是单侧光照射后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</a:t>
            </a:r>
            <a:endParaRPr lang="en-US" altLang="zh-CN" sz="2800" b="1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______________________________________________________________________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8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P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92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植物激素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____________________________________</a:t>
            </a:r>
            <a:endParaRPr lang="en-US" altLang="zh-CN" sz="2800" b="1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_______________________________________________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8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P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92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植物激素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作为</a:t>
            </a:r>
            <a:r>
              <a:rPr lang="zh-CN" altLang="en-US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几乎参与调节植物生长、发育过程中的所有生命活动。</a:t>
            </a:r>
            <a:endParaRPr lang="zh-CN" altLang="zh-CN" sz="28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4.(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P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93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生长素主要合成部位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r>
              <a:rPr lang="zh-CN" altLang="en-US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　　　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800" b="1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55810" y="1177772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胚芽鞘背光一侧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4212" y="1657356"/>
            <a:ext cx="11342307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的生长素含量多于向光一侧，因而引起两侧的生长不均匀，从而造成向光弯曲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6994" y="3083535"/>
            <a:ext cx="6583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由植物体内产生，能从产生部位运送到作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103" y="3726155"/>
            <a:ext cx="8918854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用部位，对植物的生长发育有显著影响的微量</a:t>
            </a:r>
            <a:r>
              <a:rPr lang="zh-CN" altLang="zh-CN" sz="28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有机物</a:t>
            </a:r>
            <a:endParaRPr lang="zh-CN" altLang="zh-CN" sz="2800" b="1" kern="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4945" y="4379439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信息分子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04020" y="5650851"/>
            <a:ext cx="4805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芽、幼嫩的叶和发育中的种子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742853" name="图片 1073742852"/>
          <p:cNvPicPr>
            <a:picLocks noChangeAspect="1"/>
          </p:cNvPicPr>
          <p:nvPr/>
        </p:nvPicPr>
        <p:blipFill>
          <a:blip r:embed="rId1" r:link="rId2"/>
          <a:srcRect l="22342" t="-5008" r="62209" b="34610"/>
          <a:stretch>
            <a:fillRect/>
          </a:stretch>
        </p:blipFill>
        <p:spPr>
          <a:xfrm>
            <a:off x="10192787" y="2191574"/>
            <a:ext cx="1489075" cy="2049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2081" y="1483720"/>
            <a:ext cx="6769116" cy="520700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100000">
                      <a:srgbClr val="FECF40"/>
                    </a:gs>
                    <a:gs pos="100000">
                      <a:srgbClr val="846C21"/>
                    </a:gs>
                  </a:gsLst>
                  <a:lin ang="5400000" scaled="0"/>
                </a:gradFill>
              </a14:hiddenFill>
            </a:ext>
          </a:extLst>
        </p:spPr>
        <p:txBody>
          <a:bodyPr wrap="square" lIns="91439" tIns="45719" rIns="91439" bIns="45719" anchor="t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Calibri" panose="020F0502020204030204"/>
                <a:ea typeface="微软雅黑" panose="020B0503020204020204" pitchFamily="34" charset="-122"/>
              </a:rPr>
              <a:t>①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鲍森•詹森的实验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2196" y="1037087"/>
            <a:ext cx="9021763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）验证假说：研究问题：这种“影响”是什么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501" name="Text Box 5"/>
          <p:cNvSpPr txBox="1"/>
          <p:nvPr/>
        </p:nvSpPr>
        <p:spPr>
          <a:xfrm>
            <a:off x="432646" y="5152276"/>
            <a:ext cx="3846513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实验的单一变量是：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Text Box 6"/>
          <p:cNvSpPr txBox="1"/>
          <p:nvPr/>
        </p:nvSpPr>
        <p:spPr>
          <a:xfrm>
            <a:off x="4564063" y="3313958"/>
            <a:ext cx="309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66946" y="5781874"/>
            <a:ext cx="862297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没有形成单一变量，无法排除“琼脂片可能导致胚芽鞘生长”的结论</a:t>
            </a:r>
            <a:endParaRPr lang="zh-CN" altLang="en-US" sz="2800" b="1" u="sng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10428120" y="1829096"/>
            <a:ext cx="156308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10385583" y="4271489"/>
            <a:ext cx="182084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不生长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不弯曲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6368465" y="5265891"/>
            <a:ext cx="5780087" cy="521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说明：琼脂块对实验无影响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1" name="8image15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2" y="2086224"/>
            <a:ext cx="10195577" cy="3099496"/>
          </a:xfrm>
          <a:prstGeom prst="rect">
            <a:avLst/>
          </a:prstGeom>
        </p:spPr>
      </p:pic>
      <p:sp>
        <p:nvSpPr>
          <p:cNvPr id="21508" name="Text Box 5"/>
          <p:cNvSpPr txBox="1"/>
          <p:nvPr/>
        </p:nvSpPr>
        <p:spPr>
          <a:xfrm>
            <a:off x="5639202" y="2157965"/>
            <a:ext cx="208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鲍森•詹森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-11886" y="481876"/>
            <a:ext cx="7982377" cy="52197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植物生长素的发现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方法：假说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演绎法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374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4" grpId="0"/>
      <p:bldP spid="5" grpId="0"/>
      <p:bldP spid="2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215" y="1332137"/>
            <a:ext cx="11409887" cy="39693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5.(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P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93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极性运输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____________________________________</a:t>
            </a:r>
            <a:endParaRPr lang="en-US" altLang="zh-CN" sz="2800" b="1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                                                                       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称为极性运输。极性运输是一种主动运输。</a:t>
            </a:r>
            <a:endParaRPr lang="zh-CN" altLang="zh-CN" sz="28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6.(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P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93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生长素主要集中在生长旺盛的部分。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</a:t>
            </a:r>
            <a:endParaRPr lang="en-US" altLang="zh-CN" sz="2800" b="1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　　　　　　　　　　　　　　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8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zh-CN" sz="2800" b="1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1181" y="1453951"/>
            <a:ext cx="6583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生长素只能从形态学上端运输到形态学下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5719" y="2092380"/>
            <a:ext cx="810805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端，而不能反过来运输，也就是只能单方向地</a:t>
            </a:r>
            <a:r>
              <a:rPr lang="zh-CN" altLang="zh-CN" sz="28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运输</a:t>
            </a:r>
            <a:endParaRPr lang="zh-CN" altLang="zh-CN" sz="2800" b="1" kern="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17436" y="3392400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胚芽鞘、芽和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0012" y="4021380"/>
            <a:ext cx="8918854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根尖的分生组织、形成层、发育中的种子和果实等</a:t>
            </a:r>
            <a:r>
              <a:rPr lang="zh-CN" altLang="zh-CN" sz="28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</a:t>
            </a:r>
            <a:endParaRPr lang="zh-CN" altLang="zh-CN" sz="2800" b="1" kern="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3314" y="-34284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1239500" y="11758023"/>
            <a:ext cx="355534" cy="266651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8image15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29" y="2769992"/>
            <a:ext cx="11836748" cy="3357893"/>
          </a:xfrm>
          <a:prstGeom prst="rect">
            <a:avLst/>
          </a:prstGeom>
        </p:spPr>
      </p:pic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>
          <a:xfrm>
            <a:off x="2081" y="1595460"/>
            <a:ext cx="6769116" cy="520700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100000">
                      <a:srgbClr val="FECF40"/>
                    </a:gs>
                    <a:gs pos="100000">
                      <a:srgbClr val="846C21"/>
                    </a:gs>
                  </a:gsLst>
                  <a:lin ang="5400000" scaled="0"/>
                </a:gradFill>
              </a14:hiddenFill>
            </a:ext>
          </a:extLst>
        </p:spPr>
        <p:txBody>
          <a:bodyPr wrap="square" lIns="91439" tIns="45719" rIns="91439" bIns="45719" anchor="t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Calibri" panose="020F0502020204030204"/>
                <a:ea typeface="微软雅黑" panose="020B0503020204020204" pitchFamily="34" charset="-122"/>
              </a:rPr>
              <a:t>②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拜尔的实验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9" name="Text Box 6"/>
          <p:cNvSpPr txBox="1"/>
          <p:nvPr/>
        </p:nvSpPr>
        <p:spPr>
          <a:xfrm>
            <a:off x="4564063" y="3744409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Text Box 5"/>
          <p:cNvSpPr txBox="1"/>
          <p:nvPr/>
        </p:nvSpPr>
        <p:spPr>
          <a:xfrm>
            <a:off x="7854942" y="5400310"/>
            <a:ext cx="20811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不均匀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6942616" y="3161080"/>
            <a:ext cx="20811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拜尔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2196" y="1037087"/>
            <a:ext cx="9021763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）验证假说：研究问题：这种“影响”是什么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-11886" y="481876"/>
            <a:ext cx="7982377" cy="52197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植物生长素的发现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方法：假说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演绎法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1917567"/>
            <a:ext cx="4264025" cy="3233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524" name="Text Box 4"/>
          <p:cNvSpPr txBox="1"/>
          <p:nvPr/>
        </p:nvSpPr>
        <p:spPr>
          <a:xfrm>
            <a:off x="2962538" y="5647279"/>
            <a:ext cx="9227381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胚芽鞘的弯曲生长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是因为尖端产生的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在其下部分布不均匀造成的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25" name="Text Box 5"/>
          <p:cNvSpPr txBox="1"/>
          <p:nvPr/>
        </p:nvSpPr>
        <p:spPr>
          <a:xfrm>
            <a:off x="1703083" y="5155830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现象：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27" name="Rectangle 7"/>
          <p:cNvSpPr/>
          <p:nvPr/>
        </p:nvSpPr>
        <p:spPr>
          <a:xfrm>
            <a:off x="1703388" y="5661330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28" name="Text Box 8"/>
          <p:cNvSpPr txBox="1"/>
          <p:nvPr/>
        </p:nvSpPr>
        <p:spPr>
          <a:xfrm>
            <a:off x="3000375" y="5155830"/>
            <a:ext cx="231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弯向对侧生长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0" name="文本框 99"/>
          <p:cNvSpPr txBox="1"/>
          <p:nvPr/>
        </p:nvSpPr>
        <p:spPr>
          <a:xfrm>
            <a:off x="5835381" y="2082414"/>
            <a:ext cx="568092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该实验为什么要在黑暗中进行？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文本框 1"/>
          <p:cNvSpPr txBox="1"/>
          <p:nvPr/>
        </p:nvSpPr>
        <p:spPr>
          <a:xfrm>
            <a:off x="6145838" y="3058864"/>
            <a:ext cx="53711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排除光照可能对实验结果造成的干扰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912502" y="1449437"/>
            <a:ext cx="6769116" cy="520700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100000">
                      <a:srgbClr val="FECF40"/>
                    </a:gs>
                    <a:gs pos="100000">
                      <a:srgbClr val="846C21"/>
                    </a:gs>
                  </a:gsLst>
                  <a:lin ang="5400000" scaled="0"/>
                </a:gradFill>
              </a14:hiddenFill>
            </a:ext>
          </a:extLst>
        </p:spPr>
        <p:txBody>
          <a:bodyPr wrap="square" lIns="91439" tIns="45719" rIns="91439" bIns="45719" anchor="t">
            <a:sp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solidFill>
                  <a:schemeClr val="tx1"/>
                </a:solidFill>
                <a:latin typeface="Calibri" panose="020F0502020204030204"/>
                <a:ea typeface="微软雅黑" panose="020B0503020204020204" pitchFamily="34" charset="-122"/>
              </a:rPr>
              <a:t>②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拜尔的实验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2196" y="1037087"/>
            <a:ext cx="9021763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）验证假说：研究问题：这种“影响”是什么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-11886" y="481876"/>
            <a:ext cx="7982377" cy="52197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植物生长素的发现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方法：假说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演绎法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2081" y="1927503"/>
            <a:ext cx="11721199" cy="1143423"/>
          </a:xfrm>
        </p:spPr>
        <p:txBody>
          <a:bodyPr wrap="square" lIns="91439" tIns="45719" rIns="91439" bIns="45719" anchor="ctr"/>
          <a:lstStyle/>
          <a:p>
            <a:pPr algn="l" eaLnBrk="1" hangingPunct="1"/>
            <a:r>
              <a:rPr lang="en-US" altLang="zh-CN" sz="3200" b="1">
                <a:solidFill>
                  <a:srgbClr val="FF0000"/>
                </a:solidFill>
              </a:rPr>
              <a:t>       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根据达尔文、詹森、拜尔等一系列实验结果，能得出什么结论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0" name="Text Box 4"/>
          <p:cNvSpPr txBox="1"/>
          <p:nvPr/>
        </p:nvSpPr>
        <p:spPr>
          <a:xfrm>
            <a:off x="1777212" y="3281707"/>
            <a:ext cx="837917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胚芽鞘的顶尖产生的“影响”可能是一种化学物质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这种化学物质的分布不均匀造成了胚芽鞘的弯曲生长。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1" name="Text Box 5"/>
          <p:cNvSpPr txBox="1"/>
          <p:nvPr/>
        </p:nvSpPr>
        <p:spPr>
          <a:xfrm>
            <a:off x="1777212" y="5226352"/>
            <a:ext cx="8608371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究竟是不是化学物质呢？如果是，是哪种化学物质？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2196" y="1037087"/>
            <a:ext cx="9021763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）验证假说：研究问题：这种“影响”是什么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2081" y="-39998"/>
            <a:ext cx="6036462" cy="52197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-11886" y="481876"/>
            <a:ext cx="7982377" cy="52197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植物生长素的发现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方法：假说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演绎法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  <p:bldP spid="75781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05ea2f4a-ca6c-4aad-ac2b-f2676ca36108}"/>
</p:tagLst>
</file>

<file path=ppt/tags/tag68.xml><?xml version="1.0" encoding="utf-8"?>
<p:tagLst xmlns:p="http://schemas.openxmlformats.org/presentationml/2006/main">
  <p:tag name="KSO_WM_UNIT_TABLE_BEAUTIFY" val="smartTable{74594e6e-6e12-4e1c-b9e2-104318838ee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7511</Words>
  <Application>WPS 演示</Application>
  <PresentationFormat>宽屏</PresentationFormat>
  <Paragraphs>902</Paragraphs>
  <Slides>60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8" baseType="lpstr">
      <vt:lpstr>Arial</vt:lpstr>
      <vt:lpstr>宋体</vt:lpstr>
      <vt:lpstr>Wingdings</vt:lpstr>
      <vt:lpstr>微软雅黑</vt:lpstr>
      <vt:lpstr>Wingdings</vt:lpstr>
      <vt:lpstr>Gill Sans MT</vt:lpstr>
      <vt:lpstr>Calibri</vt:lpstr>
      <vt:lpstr>Calibri Light</vt:lpstr>
      <vt:lpstr>微软雅黑 Light</vt:lpstr>
      <vt:lpstr>Times New Roman</vt:lpstr>
      <vt:lpstr>Arial Unicode MS</vt:lpstr>
      <vt:lpstr>黑体</vt:lpstr>
      <vt:lpstr>楷体</vt:lpstr>
      <vt:lpstr>华文中宋</vt:lpstr>
      <vt:lpstr>Courier New</vt:lpstr>
      <vt:lpstr>方正中等线简体</vt:lpstr>
      <vt:lpstr>华文新魏</vt:lpstr>
      <vt:lpstr>Office 主题​​</vt:lpstr>
      <vt:lpstr>植物生长素及其生理作用</vt:lpstr>
      <vt:lpstr>PowerPoint 演示文稿</vt:lpstr>
      <vt:lpstr>PowerPoint 演示文稿</vt:lpstr>
      <vt:lpstr>PowerPoint 演示文稿</vt:lpstr>
      <vt:lpstr>PowerPoint 演示文稿</vt:lpstr>
      <vt:lpstr>①鲍森•詹森的实验</vt:lpstr>
      <vt:lpstr>②拜尔的实验</vt:lpstr>
      <vt:lpstr>PowerPoint 演示文稿</vt:lpstr>
      <vt:lpstr>        根据达尔文、詹森、拜尔等一系列实验结果，能得出什么结论?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seewo</cp:lastModifiedBy>
  <cp:revision>153</cp:revision>
  <dcterms:created xsi:type="dcterms:W3CDTF">2019-06-19T02:08:00Z</dcterms:created>
  <dcterms:modified xsi:type="dcterms:W3CDTF">2022-11-30T04:07:22Z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