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367" r:id="rId4"/>
    <p:sldId id="301" r:id="rId5"/>
    <p:sldId id="296" r:id="rId6"/>
    <p:sldId id="297" r:id="rId7"/>
    <p:sldId id="298" r:id="rId8"/>
    <p:sldId id="368" r:id="rId9"/>
    <p:sldId id="391" r:id="rId10"/>
    <p:sldId id="392" r:id="rId11"/>
    <p:sldId id="390" r:id="rId12"/>
    <p:sldId id="394" r:id="rId13"/>
    <p:sldId id="395" r:id="rId14"/>
    <p:sldId id="299" r:id="rId15"/>
    <p:sldId id="300" r:id="rId17"/>
    <p:sldId id="269" r:id="rId18"/>
    <p:sldId id="282" r:id="rId19"/>
    <p:sldId id="370" r:id="rId20"/>
    <p:sldId id="371" r:id="rId21"/>
    <p:sldId id="283" r:id="rId22"/>
    <p:sldId id="292" r:id="rId23"/>
    <p:sldId id="284" r:id="rId24"/>
    <p:sldId id="285" r:id="rId25"/>
    <p:sldId id="286" r:id="rId26"/>
    <p:sldId id="287" r:id="rId27"/>
    <p:sldId id="288" r:id="rId28"/>
    <p:sldId id="293" r:id="rId29"/>
    <p:sldId id="369" r:id="rId3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0" name="lenovo" initials="" lastIdx="0" clrIdx="0"/>
  <p:cmAuthor id="4" name="kingsoft" initials="k" lastIdx="0" clrIdx="0"/>
  <p:cmAuthor id="3" name="ZGT" initials="Z" lastIdx="0" clrIdx="2"/>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FFFFCC"/>
    <a:srgbClr val="FF3300"/>
    <a:srgbClr val="FF0000"/>
    <a:srgbClr val="FBE5D6"/>
    <a:srgbClr val="FBE5E0"/>
    <a:srgbClr val="FFCCCC"/>
    <a:srgbClr val="CCFFCC"/>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959" autoAdjust="0"/>
  </p:normalViewPr>
  <p:slideViewPr>
    <p:cSldViewPr>
      <p:cViewPr varScale="1">
        <p:scale>
          <a:sx n="98" d="100"/>
          <a:sy n="98" d="100"/>
        </p:scale>
        <p:origin x="102" y="31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fontAlgn="auto" hangingPunct="1">
              <a:spcBef>
                <a:spcPts val="0"/>
              </a:spcBef>
              <a:spcAft>
                <a:spcPts val="0"/>
              </a:spcAft>
              <a:defRPr sz="1200" b="0">
                <a:latin typeface="+mn-lt"/>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ts val="0"/>
              </a:spcBef>
              <a:spcAft>
                <a:spcPts val="0"/>
              </a:spcAft>
              <a:defRPr sz="1200" b="0">
                <a:latin typeface="+mn-lt"/>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fontAlgn="auto" hangingPunct="1">
              <a:spcBef>
                <a:spcPts val="0"/>
              </a:spcBef>
              <a:spcAft>
                <a:spcPts val="0"/>
              </a:spcAft>
              <a:defRPr sz="1200" b="0">
                <a:latin typeface="+mn-lt"/>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ts val="0"/>
              </a:spcBef>
              <a:spcAft>
                <a:spcPts val="0"/>
              </a:spcAft>
              <a:defRPr sz="1200" b="0">
                <a:latin typeface="+mn-lt"/>
              </a:defRPr>
            </a:lvl1pPr>
          </a:lstStyle>
          <a:p>
            <a:pPr>
              <a:defRPr/>
            </a:pPr>
            <a:fld id="{188A341F-70EF-4A8A-BC28-8849B5519D3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pPr>
              <a:defRPr/>
            </a:pPr>
            <a:fld id="{188A341F-70EF-4A8A-BC28-8849B5519D32}"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p:spPr>
        <p:txBody>
          <a:bodyPr/>
          <a:lstStyle/>
          <a:p>
            <a:r>
              <a:rPr lang="en-US" altLang="zh-CN"/>
              <a:t>C</a:t>
            </a:r>
            <a:endParaRPr lang="zh-CN" altLang="en-US"/>
          </a:p>
        </p:txBody>
      </p:sp>
      <p:sp>
        <p:nvSpPr>
          <p:cNvPr id="4" name="灯片编号占位符 3"/>
          <p:cNvSpPr>
            <a:spLocks noGrp="1"/>
          </p:cNvSpPr>
          <p:nvPr>
            <p:ph type="sldNum" sz="quarter" idx="5"/>
          </p:nvPr>
        </p:nvSpPr>
        <p:spPr/>
        <p:txBody>
          <a:bodyPr/>
          <a:lstStyle/>
          <a:p>
            <a:pPr>
              <a:defRPr/>
            </a:pPr>
            <a:fld id="{3997CBBC-8960-41A6-AE2B-06BE3F17BC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p:sp>
      <p:sp>
        <p:nvSpPr>
          <p:cNvPr id="27651" name="备注占位符 2"/>
          <p:cNvSpPr>
            <a:spLocks noGrp="1" noChangeArrowheads="1"/>
          </p:cNvSpPr>
          <p:nvPr>
            <p:ph type="body" idx="1"/>
          </p:nvPr>
        </p:nvSpPr>
        <p:spPr>
          <a:noFill/>
        </p:spPr>
        <p:txBody>
          <a:bodyPr/>
          <a:lstStyle/>
          <a:p>
            <a:r>
              <a:rPr lang="zh-CN" altLang="zh-CN"/>
              <a:t>（</a:t>
            </a:r>
            <a:r>
              <a:rPr lang="en-US" altLang="zh-CN"/>
              <a:t>1</a:t>
            </a:r>
            <a:r>
              <a:rPr lang="zh-CN" altLang="zh-CN"/>
              <a:t>）群落中物种数目的多少（</a:t>
            </a:r>
            <a:r>
              <a:rPr lang="en-US" altLang="zh-CN"/>
              <a:t>2</a:t>
            </a:r>
            <a:r>
              <a:rPr lang="zh-CN" altLang="zh-CN"/>
              <a:t>分）</a:t>
            </a:r>
            <a:endParaRPr lang="zh-CN" altLang="zh-CN"/>
          </a:p>
          <a:p>
            <a:r>
              <a:rPr lang="zh-CN" altLang="zh-CN"/>
              <a:t>（</a:t>
            </a:r>
            <a:r>
              <a:rPr lang="en-US" altLang="zh-CN"/>
              <a:t>2</a:t>
            </a:r>
            <a:r>
              <a:rPr lang="zh-CN" altLang="zh-CN"/>
              <a:t>）低温下，分解者的分解作用弱（</a:t>
            </a:r>
            <a:r>
              <a:rPr lang="en-US" altLang="zh-CN"/>
              <a:t>3</a:t>
            </a:r>
            <a:r>
              <a:rPr lang="zh-CN" altLang="zh-CN"/>
              <a:t>分）</a:t>
            </a:r>
            <a:endParaRPr lang="zh-CN" altLang="zh-CN"/>
          </a:p>
          <a:p>
            <a:r>
              <a:rPr lang="zh-CN" altLang="zh-CN"/>
              <a:t>（</a:t>
            </a:r>
            <a:r>
              <a:rPr lang="en-US" altLang="zh-CN"/>
              <a:t>3</a:t>
            </a:r>
            <a:r>
              <a:rPr lang="zh-CN" altLang="zh-CN"/>
              <a:t>）能量在沿食物链的流动过程中是逐渐减少的（</a:t>
            </a:r>
            <a:r>
              <a:rPr lang="en-US" altLang="zh-CN"/>
              <a:t>3</a:t>
            </a:r>
            <a:r>
              <a:rPr lang="zh-CN" altLang="zh-CN"/>
              <a:t>分）</a:t>
            </a:r>
            <a:endParaRPr lang="zh-CN" altLang="zh-CN"/>
          </a:p>
        </p:txBody>
      </p:sp>
      <p:sp>
        <p:nvSpPr>
          <p:cNvPr id="4" name="灯片编号占位符 3"/>
          <p:cNvSpPr>
            <a:spLocks noGrp="1"/>
          </p:cNvSpPr>
          <p:nvPr>
            <p:ph type="sldNum" sz="quarter" idx="5"/>
          </p:nvPr>
        </p:nvSpPr>
        <p:spPr/>
        <p:txBody>
          <a:bodyPr/>
          <a:lstStyle/>
          <a:p>
            <a:pPr>
              <a:defRPr/>
            </a:pPr>
            <a:fld id="{8FDDCDC2-8F37-4477-8849-676AC04DAE53}"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p:nvPr>
        </p:nvSpPr>
        <p:spPr/>
      </p:sp>
      <p:sp>
        <p:nvSpPr>
          <p:cNvPr id="29699" name="备注占位符 2"/>
          <p:cNvSpPr>
            <a:spLocks noGrp="1" noChangeArrowheads="1"/>
          </p:cNvSpPr>
          <p:nvPr>
            <p:ph type="body" idx="1"/>
          </p:nvPr>
        </p:nvSpPr>
        <p:spPr>
          <a:noFill/>
        </p:spPr>
        <p:txBody>
          <a:bodyPr/>
          <a:lstStyle/>
          <a:p>
            <a:r>
              <a:rPr lang="en-US" altLang="zh-CN"/>
              <a:t>B</a:t>
            </a:r>
            <a:endParaRPr lang="zh-CN" altLang="en-US"/>
          </a:p>
        </p:txBody>
      </p:sp>
      <p:sp>
        <p:nvSpPr>
          <p:cNvPr id="4" name="灯片编号占位符 3"/>
          <p:cNvSpPr>
            <a:spLocks noGrp="1"/>
          </p:cNvSpPr>
          <p:nvPr>
            <p:ph type="sldNum" sz="quarter" idx="5"/>
          </p:nvPr>
        </p:nvSpPr>
        <p:spPr/>
        <p:txBody>
          <a:bodyPr/>
          <a:lstStyle/>
          <a:p>
            <a:pPr>
              <a:defRPr/>
            </a:pPr>
            <a:fld id="{005F77CF-0F04-45B4-85F8-BABD594DC6D7}"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p:nvPr>
        </p:nvSpPr>
        <p:spPr/>
      </p:sp>
      <p:sp>
        <p:nvSpPr>
          <p:cNvPr id="31747" name="备注占位符 2"/>
          <p:cNvSpPr>
            <a:spLocks noGrp="1" noChangeArrowheads="1"/>
          </p:cNvSpPr>
          <p:nvPr>
            <p:ph type="body" idx="1"/>
          </p:nvPr>
        </p:nvSpPr>
        <p:spPr>
          <a:noFill/>
        </p:spPr>
        <p:txBody>
          <a:bodyPr/>
          <a:lstStyle/>
          <a:p>
            <a:r>
              <a:rPr lang="zh-CN" altLang="zh-CN"/>
              <a:t>（</a:t>
            </a:r>
            <a:r>
              <a:rPr lang="en-US" altLang="zh-CN"/>
              <a:t>2</a:t>
            </a:r>
            <a:r>
              <a:rPr lang="zh-CN" altLang="zh-CN"/>
              <a:t>）</a:t>
            </a:r>
            <a:r>
              <a:rPr lang="en-US" altLang="zh-CN"/>
              <a:t>①</a:t>
            </a:r>
            <a:r>
              <a:rPr lang="zh-CN" altLang="zh-CN"/>
              <a:t>捕食</a:t>
            </a:r>
            <a:r>
              <a:rPr lang="en-US" altLang="zh-CN"/>
              <a:t>   ②</a:t>
            </a:r>
            <a:r>
              <a:rPr lang="zh-CN" altLang="zh-CN"/>
              <a:t>消费者</a:t>
            </a:r>
            <a:endParaRPr lang="zh-CN" altLang="zh-CN"/>
          </a:p>
          <a:p>
            <a:r>
              <a:rPr lang="zh-CN" altLang="zh-CN"/>
              <a:t>（</a:t>
            </a:r>
            <a:r>
              <a:rPr lang="en-US" altLang="zh-CN"/>
              <a:t>3</a:t>
            </a:r>
            <a:r>
              <a:rPr lang="zh-CN" altLang="zh-CN"/>
              <a:t>）</a:t>
            </a:r>
            <a:r>
              <a:rPr lang="en-US" altLang="zh-CN"/>
              <a:t>③</a:t>
            </a:r>
            <a:r>
              <a:rPr lang="zh-CN" altLang="zh-CN"/>
              <a:t>物质循环</a:t>
            </a:r>
            <a:r>
              <a:rPr lang="en-US" altLang="zh-CN"/>
              <a:t>  ④</a:t>
            </a:r>
            <a:r>
              <a:rPr lang="zh-CN" altLang="zh-CN"/>
              <a:t>能量流动</a:t>
            </a:r>
            <a:r>
              <a:rPr lang="en-US" altLang="zh-CN"/>
              <a:t>  ⑤</a:t>
            </a:r>
            <a:r>
              <a:rPr lang="zh-CN" altLang="zh-CN"/>
              <a:t>生物群落</a:t>
            </a:r>
            <a:r>
              <a:rPr lang="en-US" altLang="zh-CN"/>
              <a:t>  ⑥</a:t>
            </a:r>
            <a:r>
              <a:rPr lang="zh-CN" altLang="zh-CN"/>
              <a:t>无机环境</a:t>
            </a:r>
            <a:endParaRPr lang="zh-CN" altLang="zh-CN"/>
          </a:p>
        </p:txBody>
      </p:sp>
      <p:sp>
        <p:nvSpPr>
          <p:cNvPr id="4" name="灯片编号占位符 3"/>
          <p:cNvSpPr>
            <a:spLocks noGrp="1"/>
          </p:cNvSpPr>
          <p:nvPr>
            <p:ph type="sldNum" sz="quarter" idx="5"/>
          </p:nvPr>
        </p:nvSpPr>
        <p:spPr/>
        <p:txBody>
          <a:bodyPr/>
          <a:lstStyle/>
          <a:p>
            <a:pPr>
              <a:defRPr/>
            </a:pPr>
            <a:fld id="{52A69ED4-3C69-4066-B8BE-7E8C2A53A640}"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p:nvPr>
        </p:nvSpPr>
        <p:spPr/>
      </p:sp>
      <p:sp>
        <p:nvSpPr>
          <p:cNvPr id="33795" name="备注占位符 2"/>
          <p:cNvSpPr>
            <a:spLocks noGrp="1" noChangeArrowheads="1"/>
          </p:cNvSpPr>
          <p:nvPr>
            <p:ph type="body" idx="1"/>
          </p:nvPr>
        </p:nvSpPr>
        <p:spPr>
          <a:noFill/>
        </p:spPr>
        <p:txBody>
          <a:bodyPr/>
          <a:lstStyle/>
          <a:p>
            <a:r>
              <a:rPr lang="zh-CN" altLang="zh-CN"/>
              <a:t>（</a:t>
            </a:r>
            <a:r>
              <a:rPr lang="en-US" altLang="zh-CN"/>
              <a:t>2</a:t>
            </a:r>
            <a:r>
              <a:rPr lang="zh-CN" altLang="zh-CN"/>
              <a:t>）</a:t>
            </a:r>
            <a:r>
              <a:rPr lang="en-US" altLang="zh-CN"/>
              <a:t>①</a:t>
            </a:r>
            <a:r>
              <a:rPr lang="zh-CN" altLang="zh-CN"/>
              <a:t>捕食</a:t>
            </a:r>
            <a:r>
              <a:rPr lang="en-US" altLang="zh-CN"/>
              <a:t>   ②</a:t>
            </a:r>
            <a:r>
              <a:rPr lang="zh-CN" altLang="zh-CN"/>
              <a:t>消费者</a:t>
            </a:r>
            <a:endParaRPr lang="zh-CN" altLang="zh-CN"/>
          </a:p>
          <a:p>
            <a:r>
              <a:rPr lang="zh-CN" altLang="zh-CN"/>
              <a:t>（</a:t>
            </a:r>
            <a:r>
              <a:rPr lang="en-US" altLang="zh-CN"/>
              <a:t>3</a:t>
            </a:r>
            <a:r>
              <a:rPr lang="zh-CN" altLang="zh-CN"/>
              <a:t>）</a:t>
            </a:r>
            <a:r>
              <a:rPr lang="en-US" altLang="zh-CN"/>
              <a:t>③</a:t>
            </a:r>
            <a:r>
              <a:rPr lang="zh-CN" altLang="zh-CN"/>
              <a:t>物质循环</a:t>
            </a:r>
            <a:r>
              <a:rPr lang="en-US" altLang="zh-CN"/>
              <a:t>  ④</a:t>
            </a:r>
            <a:r>
              <a:rPr lang="zh-CN" altLang="zh-CN"/>
              <a:t>能量流动</a:t>
            </a:r>
            <a:r>
              <a:rPr lang="en-US" altLang="zh-CN"/>
              <a:t>  ⑤</a:t>
            </a:r>
            <a:r>
              <a:rPr lang="zh-CN" altLang="zh-CN"/>
              <a:t>生物群落</a:t>
            </a:r>
            <a:r>
              <a:rPr lang="en-US" altLang="zh-CN"/>
              <a:t>  ⑥</a:t>
            </a:r>
            <a:r>
              <a:rPr lang="zh-CN" altLang="zh-CN"/>
              <a:t>无机环境</a:t>
            </a:r>
            <a:endParaRPr lang="zh-CN" altLang="zh-CN"/>
          </a:p>
        </p:txBody>
      </p:sp>
      <p:sp>
        <p:nvSpPr>
          <p:cNvPr id="4" name="灯片编号占位符 3"/>
          <p:cNvSpPr>
            <a:spLocks noGrp="1"/>
          </p:cNvSpPr>
          <p:nvPr>
            <p:ph type="sldNum" sz="quarter" idx="5"/>
          </p:nvPr>
        </p:nvSpPr>
        <p:spPr/>
        <p:txBody>
          <a:bodyPr/>
          <a:lstStyle/>
          <a:p>
            <a:pPr>
              <a:defRPr/>
            </a:pPr>
            <a:fld id="{A20E3248-48F3-4157-B194-F0B7C73E7FCF}"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）太阳能 </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初级消费者、分解者</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）生产者净光合作用的放氧量 </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生产者光合作用的总放氧量 </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生产者呼吸作用的耗氧量</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188A341F-70EF-4A8A-BC28-8849B5519D32}"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p:sp>
      <p:sp>
        <p:nvSpPr>
          <p:cNvPr id="11267" name="备注占位符 2"/>
          <p:cNvSpPr>
            <a:spLocks noGrp="1" noChangeArrowheads="1"/>
          </p:cNvSpPr>
          <p:nvPr>
            <p:ph type="body" idx="1"/>
          </p:nvPr>
        </p:nvSpPr>
        <p:spPr>
          <a:noFill/>
        </p:spPr>
        <p:txBody>
          <a:bodyPr/>
          <a:lstStyle/>
          <a:p>
            <a:r>
              <a:rPr lang="zh-CN" altLang="zh-CN"/>
              <a:t>（</a:t>
            </a:r>
            <a:r>
              <a:rPr lang="en-US" altLang="zh-CN"/>
              <a:t>1</a:t>
            </a:r>
            <a:r>
              <a:rPr lang="zh-CN" altLang="zh-CN"/>
              <a:t>）共同进化</a:t>
            </a:r>
            <a:r>
              <a:rPr lang="en-US" altLang="zh-CN"/>
              <a:t>   </a:t>
            </a:r>
            <a:r>
              <a:rPr lang="zh-CN" altLang="zh-CN"/>
              <a:t>（</a:t>
            </a:r>
            <a:r>
              <a:rPr lang="en-US" altLang="zh-CN"/>
              <a:t>2</a:t>
            </a:r>
            <a:r>
              <a:rPr lang="zh-CN" altLang="zh-CN"/>
              <a:t>）捕食者往往捕食数量多的物种，避免出现一种或少数几种生物在生态系统中占绝对优势的局面，为其他物种的形成腾出空间。</a:t>
            </a:r>
            <a:endParaRPr lang="zh-CN" altLang="zh-CN"/>
          </a:p>
          <a:p>
            <a:r>
              <a:rPr lang="zh-CN" altLang="zh-CN"/>
              <a:t>（</a:t>
            </a:r>
            <a:r>
              <a:rPr lang="en-US" altLang="zh-CN"/>
              <a:t>3</a:t>
            </a:r>
            <a:r>
              <a:rPr lang="zh-CN" altLang="zh-CN"/>
              <a:t>）生产者的光合作用</a:t>
            </a:r>
            <a:r>
              <a:rPr lang="en-US" altLang="zh-CN"/>
              <a:t>     </a:t>
            </a:r>
            <a:r>
              <a:rPr lang="zh-CN" altLang="zh-CN"/>
              <a:t>分解动植物的遗体残骸和动物的排遗物</a:t>
            </a:r>
            <a:endParaRPr lang="zh-CN" altLang="zh-CN"/>
          </a:p>
        </p:txBody>
      </p:sp>
      <p:sp>
        <p:nvSpPr>
          <p:cNvPr id="4" name="灯片编号占位符 3"/>
          <p:cNvSpPr>
            <a:spLocks noGrp="1"/>
          </p:cNvSpPr>
          <p:nvPr>
            <p:ph type="sldNum" sz="quarter" idx="5"/>
          </p:nvPr>
        </p:nvSpPr>
        <p:spPr/>
        <p:txBody>
          <a:bodyPr/>
          <a:lstStyle/>
          <a:p>
            <a:pPr>
              <a:defRPr/>
            </a:pPr>
            <a:fld id="{D285E23A-693B-4949-B0DF-3CFEE64E73AF}"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p:spPr>
        <p:txBody>
          <a:bodyPr/>
          <a:lstStyle/>
          <a:p>
            <a:r>
              <a:rPr lang="zh-CN" altLang="zh-CN"/>
              <a:t>⑴生产者固定的能量在沿食物链流动过程中大部分都损失了，传递到下一营养级的能量较少</a:t>
            </a:r>
            <a:endParaRPr lang="zh-CN" altLang="zh-CN"/>
          </a:p>
          <a:p>
            <a:r>
              <a:rPr lang="zh-CN" altLang="zh-CN"/>
              <a:t>⑵甲对顶级肉食性动物的恐惧程度比乙高，顶级肉食性动物引入后甲逃离该生态系统的数量比乙多</a:t>
            </a:r>
            <a:endParaRPr lang="zh-CN" altLang="zh-CN"/>
          </a:p>
          <a:p>
            <a:r>
              <a:rPr lang="zh-CN" altLang="zh-CN"/>
              <a:t>⑶大型肉食性动物捕食野猪；野猪因恐惧减少了采食</a:t>
            </a:r>
            <a:endParaRPr lang="zh-CN" altLang="zh-CN"/>
          </a:p>
        </p:txBody>
      </p:sp>
      <p:sp>
        <p:nvSpPr>
          <p:cNvPr id="4" name="灯片编号占位符 3"/>
          <p:cNvSpPr>
            <a:spLocks noGrp="1"/>
          </p:cNvSpPr>
          <p:nvPr>
            <p:ph type="sldNum" sz="quarter" idx="5"/>
          </p:nvPr>
        </p:nvSpPr>
        <p:spPr/>
        <p:txBody>
          <a:bodyPr/>
          <a:lstStyle/>
          <a:p>
            <a:pPr>
              <a:defRPr/>
            </a:pPr>
            <a:fld id="{A40D8056-DDC0-4D48-9E71-9F292D1C67A1}"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p:spPr>
        <p:txBody>
          <a:bodyPr/>
          <a:lstStyle/>
          <a:p>
            <a:r>
              <a:rPr lang="zh-CN" altLang="zh-CN"/>
              <a:t>⑴生产者固定的能量在沿食物链流动过程中大部分都损失了，传递到下一营养级的能量较少</a:t>
            </a:r>
            <a:endParaRPr lang="zh-CN" altLang="zh-CN"/>
          </a:p>
          <a:p>
            <a:r>
              <a:rPr lang="zh-CN" altLang="zh-CN"/>
              <a:t>⑵甲对顶级肉食性动物的恐惧程度比乙高，顶级肉食性动物引入后甲逃离该生态系统的数量比乙多</a:t>
            </a:r>
            <a:endParaRPr lang="zh-CN" altLang="zh-CN"/>
          </a:p>
          <a:p>
            <a:r>
              <a:rPr lang="zh-CN" altLang="zh-CN"/>
              <a:t>⑶大型肉食性动物捕食野猪；野猪因恐惧减少了采食</a:t>
            </a:r>
            <a:endParaRPr lang="zh-CN" altLang="zh-CN"/>
          </a:p>
        </p:txBody>
      </p:sp>
      <p:sp>
        <p:nvSpPr>
          <p:cNvPr id="4" name="灯片编号占位符 3"/>
          <p:cNvSpPr>
            <a:spLocks noGrp="1"/>
          </p:cNvSpPr>
          <p:nvPr>
            <p:ph type="sldNum" sz="quarter" idx="5"/>
          </p:nvPr>
        </p:nvSpPr>
        <p:spPr/>
        <p:txBody>
          <a:bodyPr/>
          <a:lstStyle/>
          <a:p>
            <a:pPr>
              <a:defRPr/>
            </a:pPr>
            <a:fld id="{A40D8056-DDC0-4D48-9E71-9F292D1C67A1}"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p:spPr>
        <p:txBody>
          <a:bodyPr/>
          <a:lstStyle/>
          <a:p>
            <a:r>
              <a:rPr lang="zh-CN" altLang="zh-CN"/>
              <a:t>⑴生产者固定的能量在沿食物链流动过程中大部分都损失了，传递到下一营养级的能量较少</a:t>
            </a:r>
            <a:endParaRPr lang="zh-CN" altLang="zh-CN"/>
          </a:p>
          <a:p>
            <a:r>
              <a:rPr lang="zh-CN" altLang="zh-CN"/>
              <a:t>⑵甲对顶级肉食性动物的恐惧程度比乙高，顶级肉食性动物引入后甲逃离该生态系统的数量比乙多</a:t>
            </a:r>
            <a:endParaRPr lang="zh-CN" altLang="zh-CN"/>
          </a:p>
          <a:p>
            <a:r>
              <a:rPr lang="zh-CN" altLang="zh-CN"/>
              <a:t>⑶大型肉食性动物捕食野猪；野猪因恐惧减少了采食</a:t>
            </a:r>
            <a:endParaRPr lang="zh-CN" altLang="zh-CN"/>
          </a:p>
        </p:txBody>
      </p:sp>
      <p:sp>
        <p:nvSpPr>
          <p:cNvPr id="4" name="灯片编号占位符 3"/>
          <p:cNvSpPr>
            <a:spLocks noGrp="1"/>
          </p:cNvSpPr>
          <p:nvPr>
            <p:ph type="sldNum" sz="quarter" idx="5"/>
          </p:nvPr>
        </p:nvSpPr>
        <p:spPr/>
        <p:txBody>
          <a:bodyPr/>
          <a:lstStyle/>
          <a:p>
            <a:pPr>
              <a:defRPr/>
            </a:pPr>
            <a:fld id="{A40D8056-DDC0-4D48-9E71-9F292D1C67A1}"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p:nvPr>
        </p:nvSpPr>
        <p:spPr/>
      </p:sp>
      <p:sp>
        <p:nvSpPr>
          <p:cNvPr id="19459" name="备注占位符 2"/>
          <p:cNvSpPr>
            <a:spLocks noGrp="1" noChangeArrowheads="1"/>
          </p:cNvSpPr>
          <p:nvPr>
            <p:ph type="body" idx="1"/>
          </p:nvPr>
        </p:nvSpPr>
        <p:spPr>
          <a:noFill/>
        </p:spPr>
        <p:txBody>
          <a:bodyPr/>
          <a:lstStyle/>
          <a:p>
            <a:r>
              <a:rPr lang="zh-CN" altLang="zh-CN"/>
              <a:t>（</a:t>
            </a:r>
            <a:r>
              <a:rPr lang="en-US" altLang="zh-CN"/>
              <a:t>1</a:t>
            </a:r>
            <a:r>
              <a:rPr lang="zh-CN" altLang="zh-CN"/>
              <a:t>）有机物</a:t>
            </a:r>
            <a:r>
              <a:rPr lang="en-US" altLang="zh-CN"/>
              <a:t>   </a:t>
            </a:r>
            <a:r>
              <a:rPr lang="zh-CN" altLang="zh-CN"/>
              <a:t>将动植物遗体及动物排遗物中的有机物分解为无机物</a:t>
            </a:r>
            <a:endParaRPr lang="zh-CN" altLang="zh-CN"/>
          </a:p>
          <a:p>
            <a:r>
              <a:rPr lang="zh-CN" altLang="zh-CN"/>
              <a:t>（</a:t>
            </a:r>
            <a:r>
              <a:rPr lang="en-US" altLang="zh-CN"/>
              <a:t>2</a:t>
            </a:r>
            <a:r>
              <a:rPr lang="zh-CN" altLang="zh-CN"/>
              <a:t>）分解者的分解效率，生活垃圾的成分，分解者的培养条件</a:t>
            </a:r>
            <a:r>
              <a:rPr lang="en-US" altLang="zh-CN"/>
              <a:t>      </a:t>
            </a:r>
            <a:r>
              <a:rPr lang="zh-CN" altLang="zh-CN"/>
              <a:t>（</a:t>
            </a:r>
            <a:r>
              <a:rPr lang="en-US" altLang="zh-CN"/>
              <a:t>3</a:t>
            </a:r>
            <a:r>
              <a:rPr lang="zh-CN" altLang="zh-CN"/>
              <a:t>）主动</a:t>
            </a:r>
            <a:endParaRPr lang="zh-CN" altLang="en-US"/>
          </a:p>
        </p:txBody>
      </p:sp>
      <p:sp>
        <p:nvSpPr>
          <p:cNvPr id="4" name="灯片编号占位符 3"/>
          <p:cNvSpPr>
            <a:spLocks noGrp="1"/>
          </p:cNvSpPr>
          <p:nvPr>
            <p:ph type="sldNum" sz="quarter" idx="5"/>
          </p:nvPr>
        </p:nvSpPr>
        <p:spPr/>
        <p:txBody>
          <a:bodyPr/>
          <a:lstStyle/>
          <a:p>
            <a:pPr>
              <a:defRPr/>
            </a:pPr>
            <a:fld id="{279A5837-61A5-4A42-B844-A8F3F0225F1D}"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noChangeArrowheads="1"/>
          </p:cNvSpPr>
          <p:nvPr>
            <p:ph type="body" idx="1"/>
          </p:nvPr>
        </p:nvSpPr>
        <p:spPr>
          <a:noFill/>
        </p:spPr>
        <p:txBody>
          <a:bodyPr/>
          <a:lstStyle/>
          <a:p>
            <a:r>
              <a:rPr lang="zh-CN" altLang="zh-CN"/>
              <a:t>（</a:t>
            </a:r>
            <a:r>
              <a:rPr lang="en-US" altLang="zh-CN"/>
              <a:t>1</a:t>
            </a:r>
            <a:r>
              <a:rPr lang="zh-CN" altLang="zh-CN"/>
              <a:t>）有机物</a:t>
            </a:r>
            <a:r>
              <a:rPr lang="en-US" altLang="zh-CN"/>
              <a:t>   </a:t>
            </a:r>
            <a:r>
              <a:rPr lang="zh-CN" altLang="zh-CN"/>
              <a:t>将动植物遗体及动物排遗物中的有机物分解为无机物</a:t>
            </a:r>
            <a:endParaRPr lang="zh-CN" altLang="zh-CN"/>
          </a:p>
          <a:p>
            <a:r>
              <a:rPr lang="zh-CN" altLang="zh-CN"/>
              <a:t>（</a:t>
            </a:r>
            <a:r>
              <a:rPr lang="en-US" altLang="zh-CN"/>
              <a:t>2</a:t>
            </a:r>
            <a:r>
              <a:rPr lang="zh-CN" altLang="zh-CN"/>
              <a:t>）分解者的分解效率，生活垃圾的成分，分解者的培养条件</a:t>
            </a:r>
            <a:r>
              <a:rPr lang="en-US" altLang="zh-CN"/>
              <a:t>      </a:t>
            </a:r>
            <a:r>
              <a:rPr lang="zh-CN" altLang="zh-CN"/>
              <a:t>（</a:t>
            </a:r>
            <a:r>
              <a:rPr lang="en-US" altLang="zh-CN"/>
              <a:t>3</a:t>
            </a:r>
            <a:r>
              <a:rPr lang="zh-CN" altLang="zh-CN"/>
              <a:t>）主动</a:t>
            </a:r>
            <a:endParaRPr lang="zh-CN" altLang="en-US"/>
          </a:p>
        </p:txBody>
      </p:sp>
      <p:sp>
        <p:nvSpPr>
          <p:cNvPr id="4" name="灯片编号占位符 3"/>
          <p:cNvSpPr>
            <a:spLocks noGrp="1"/>
          </p:cNvSpPr>
          <p:nvPr>
            <p:ph type="sldNum" sz="quarter" idx="5"/>
          </p:nvPr>
        </p:nvSpPr>
        <p:spPr/>
        <p:txBody>
          <a:bodyPr/>
          <a:lstStyle/>
          <a:p>
            <a:pPr>
              <a:defRPr/>
            </a:pPr>
            <a:fld id="{DE80CC4B-AC61-4D58-BC03-EEE94BD8C931}"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p:sp>
      <p:sp>
        <p:nvSpPr>
          <p:cNvPr id="23555" name="备注占位符 2"/>
          <p:cNvSpPr>
            <a:spLocks noGrp="1" noChangeArrowheads="1"/>
          </p:cNvSpPr>
          <p:nvPr>
            <p:ph type="body" idx="1"/>
          </p:nvPr>
        </p:nvSpPr>
        <p:spPr>
          <a:noFill/>
        </p:spPr>
        <p:txBody>
          <a:bodyPr/>
          <a:lstStyle/>
          <a:p>
            <a:r>
              <a:rPr lang="en-US" altLang="zh-CN"/>
              <a:t>B</a:t>
            </a:r>
            <a:endParaRPr lang="zh-CN" altLang="en-US"/>
          </a:p>
        </p:txBody>
      </p:sp>
      <p:sp>
        <p:nvSpPr>
          <p:cNvPr id="4" name="灯片编号占位符 3"/>
          <p:cNvSpPr>
            <a:spLocks noGrp="1"/>
          </p:cNvSpPr>
          <p:nvPr>
            <p:ph type="sldNum" sz="quarter" idx="5"/>
          </p:nvPr>
        </p:nvSpPr>
        <p:spPr/>
        <p:txBody>
          <a:bodyPr/>
          <a:lstStyle/>
          <a:p>
            <a:pPr>
              <a:defRPr/>
            </a:pPr>
            <a:fld id="{000A1A39-B040-4FA2-BD36-0EE5761DDD5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F94ED498-BB3D-4C1B-8790-AE71D6D54B7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5C0856D-5C01-4287-8E0D-C5059D67A75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760F9561-6447-4C81-9B0D-67DC576C7E4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06978EAD-911F-4279-936D-9F97FCEAAC9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4F038A94-B94D-4F60-9158-5ED95ACCC43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7336F073-ECE2-4DF6-8D7A-C5748042059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6B8B0124-F609-4E04-82B0-1EFAB372E81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7B118D5D-84BC-4A60-98EE-95C4686936B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DD0E5007-9AC9-4316-944C-63841BBC4FC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A52A5427-5F7C-49E9-9572-51FD7C97E706}"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4CBE8F0-A0FF-4A9F-B2A5-1017B04BD33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C21CAAF-3EC5-4015-BAB3-DE48512BFBA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slide" Target="slide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1.xml"/><Relationship Id="rId3" Type="http://schemas.openxmlformats.org/officeDocument/2006/relationships/slide" Target="slide4.xml"/><Relationship Id="rId2" Type="http://schemas.openxmlformats.org/officeDocument/2006/relationships/slide" Target="slide6.xml"/><Relationship Id="rId1" Type="http://schemas.openxmlformats.org/officeDocument/2006/relationships/slide" Target="slide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l="-1000" r="-1000"/>
          </a:stretch>
        </a:blipFill>
        <a:effectLst/>
      </p:bgPr>
    </p:bg>
    <p:spTree>
      <p:nvGrpSpPr>
        <p:cNvPr id="1" name=""/>
        <p:cNvGrpSpPr/>
        <p:nvPr/>
      </p:nvGrpSpPr>
      <p:grpSpPr>
        <a:xfrm>
          <a:off x="0" y="0"/>
          <a:ext cx="0" cy="0"/>
          <a:chOff x="0" y="0"/>
          <a:chExt cx="0" cy="0"/>
        </a:xfrm>
      </p:grpSpPr>
      <p:sp>
        <p:nvSpPr>
          <p:cNvPr id="3074" name="Text Box 7"/>
          <p:cNvSpPr txBox="1">
            <a:spLocks noChangeArrowheads="1"/>
          </p:cNvSpPr>
          <p:nvPr/>
        </p:nvSpPr>
        <p:spPr bwMode="auto">
          <a:xfrm>
            <a:off x="3143672" y="2967335"/>
            <a:ext cx="6696744" cy="923330"/>
          </a:xfrm>
          <a:prstGeom prst="rect">
            <a:avLst/>
          </a:prstGeom>
          <a:noFill/>
          <a:ln>
            <a:noFill/>
          </a:ln>
          <a:effectLst>
            <a:glow rad="228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5400" b="1" dirty="0">
                <a:solidFill>
                  <a:srgbClr val="CCFFFF"/>
                </a:solidFill>
                <a:effectLst>
                  <a:glow rad="228600">
                    <a:schemeClr val="accent2">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 态 系 统 的 结 构</a:t>
            </a:r>
            <a:endParaRPr lang="en-US" altLang="zh-CN" sz="5400" b="1" dirty="0">
              <a:solidFill>
                <a:srgbClr val="CCFFFF"/>
              </a:solidFill>
              <a:effectLst>
                <a:glow rad="228600">
                  <a:schemeClr val="accent2">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50165"/>
            <a:ext cx="11950700" cy="6985635"/>
          </a:xfrm>
          <a:prstGeom prst="rect">
            <a:avLst/>
          </a:prstGeom>
          <a:noFill/>
          <a:ln w="9525">
            <a:noFill/>
          </a:ln>
        </p:spPr>
        <p:txBody>
          <a:bodyPr wrap="square">
            <a:spAutoFit/>
          </a:bodyPr>
          <a:p>
            <a:pPr marL="0" indent="0"/>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cs typeface="Times New Roman" panose="02020603050405020304" pitchFamily="18" charset="0"/>
              </a:rPr>
              <a:t>2021</a:t>
            </a:r>
            <a:r>
              <a:rPr lang="zh-CN" sz="2800" b="1">
                <a:latin typeface="Times New Roman" panose="02020603050405020304" pitchFamily="18" charset="0"/>
                <a:ea typeface="宋体" panose="02010600030101010101" pitchFamily="2" charset="-122"/>
              </a:rPr>
              <a:t>年广东卷）</a:t>
            </a:r>
            <a:r>
              <a:rPr lang="zh-CN" sz="2800" b="1">
                <a:ea typeface="宋体" panose="02010600030101010101" pitchFamily="2" charset="-122"/>
              </a:rPr>
              <a:t>为积极应对全球气候变化，我国政府在</a:t>
            </a:r>
            <a:r>
              <a:rPr lang="en-US" sz="2800" b="1">
                <a:latin typeface="Times New Roman" panose="02020603050405020304" pitchFamily="18" charset="0"/>
                <a:ea typeface="宋体" panose="02010600030101010101" pitchFamily="2" charset="-122"/>
              </a:rPr>
              <a:t>2020</a:t>
            </a:r>
            <a:r>
              <a:rPr lang="zh-CN" sz="2800" b="1">
                <a:ea typeface="宋体" panose="02010600030101010101" pitchFamily="2" charset="-122"/>
              </a:rPr>
              <a:t>年的联合国大会上宣布，中国于</a:t>
            </a:r>
            <a:r>
              <a:rPr lang="en-US" sz="2800" b="1">
                <a:latin typeface="Times New Roman" panose="02020603050405020304" pitchFamily="18" charset="0"/>
                <a:ea typeface="宋体" panose="02010600030101010101" pitchFamily="2" charset="-122"/>
              </a:rPr>
              <a:t>2030</a:t>
            </a:r>
            <a:r>
              <a:rPr lang="zh-CN" sz="2800" b="1">
                <a:ea typeface="宋体" panose="02010600030101010101" pitchFamily="2" charset="-122"/>
              </a:rPr>
              <a:t>年前确保碳达峰（</a:t>
            </a:r>
            <a:r>
              <a:rPr lang="en-US" sz="2800" b="1">
                <a:latin typeface="Times New Roman" panose="02020603050405020304" pitchFamily="18" charset="0"/>
                <a:ea typeface="宋体" panose="02010600030101010101" pitchFamily="2" charset="-122"/>
              </a:rPr>
              <a:t>CO</a:t>
            </a:r>
            <a:r>
              <a:rPr lang="en-US" sz="2800" b="1" baseline="-25000">
                <a:latin typeface="Times New Roman" panose="02020603050405020304" pitchFamily="18" charset="0"/>
                <a:ea typeface="宋体" panose="02010600030101010101" pitchFamily="2" charset="-122"/>
              </a:rPr>
              <a:t>2</a:t>
            </a:r>
            <a:r>
              <a:rPr lang="zh-CN" sz="2800" b="1">
                <a:ea typeface="宋体" panose="02010600030101010101" pitchFamily="2" charset="-122"/>
              </a:rPr>
              <a:t>排放量达到峰值），力争在</a:t>
            </a:r>
            <a:r>
              <a:rPr lang="en-US" sz="2800" b="1">
                <a:latin typeface="Times New Roman" panose="02020603050405020304" pitchFamily="18" charset="0"/>
                <a:ea typeface="宋体" panose="02010600030101010101" pitchFamily="2" charset="-122"/>
              </a:rPr>
              <a:t>2060</a:t>
            </a:r>
            <a:r>
              <a:rPr lang="zh-CN" sz="2800" b="1">
                <a:ea typeface="宋体" panose="02010600030101010101" pitchFamily="2" charset="-122"/>
              </a:rPr>
              <a:t>年前实现碳中和（</a:t>
            </a:r>
            <a:r>
              <a:rPr lang="en-US" sz="2800" b="1">
                <a:latin typeface="Times New Roman" panose="02020603050405020304" pitchFamily="18" charset="0"/>
                <a:ea typeface="宋体" panose="02010600030101010101" pitchFamily="2" charset="-122"/>
              </a:rPr>
              <a:t>CO</a:t>
            </a:r>
            <a:r>
              <a:rPr lang="en-US" sz="2800" b="1" baseline="-25000">
                <a:latin typeface="Times New Roman" panose="02020603050405020304" pitchFamily="18" charset="0"/>
                <a:ea typeface="宋体" panose="02010600030101010101" pitchFamily="2" charset="-122"/>
              </a:rPr>
              <a:t>2</a:t>
            </a:r>
            <a:r>
              <a:rPr lang="zh-CN" sz="2800" b="1">
                <a:ea typeface="宋体" panose="02010600030101010101" pitchFamily="2" charset="-122"/>
              </a:rPr>
              <a:t>排放量与减少量相等），这是中国向全世界的郑重承诺，彰显了大国责任。回答下列问题：（</a:t>
            </a:r>
            <a:r>
              <a:rPr lang="en-US" sz="2800" b="1">
                <a:latin typeface="Times New Roman" panose="02020603050405020304" pitchFamily="18" charset="0"/>
                <a:ea typeface="宋体" panose="02010600030101010101" pitchFamily="2" charset="-122"/>
              </a:rPr>
              <a:t>1</a:t>
            </a:r>
            <a:r>
              <a:rPr lang="zh-CN" sz="2800" b="1">
                <a:ea typeface="宋体" panose="02010600030101010101" pitchFamily="2" charset="-122"/>
              </a:rPr>
              <a:t>）在自然生态系统中，植物等从大气中摄取碳的速率与生物的呼吸作用和分解作用释放碳的速率大致相等，可以自我维持</a:t>
            </a:r>
            <a:r>
              <a:rPr lang="en-US" sz="2800" b="1">
                <a:latin typeface="Times New Roman" panose="02020603050405020304" pitchFamily="18" charset="0"/>
                <a:ea typeface="宋体" panose="02010600030101010101" pitchFamily="2" charset="-122"/>
              </a:rPr>
              <a:t>___________</a:t>
            </a:r>
            <a:r>
              <a:rPr lang="zh-CN" sz="2800" b="1">
                <a:ea typeface="宋体" panose="02010600030101010101" pitchFamily="2" charset="-122"/>
              </a:rPr>
              <a:t>。自西方工业革命以来，大气中</a:t>
            </a:r>
            <a:r>
              <a:rPr lang="en-US" sz="2800" b="1">
                <a:latin typeface="Times New Roman" panose="02020603050405020304" pitchFamily="18" charset="0"/>
                <a:ea typeface="宋体" panose="02010600030101010101" pitchFamily="2" charset="-122"/>
              </a:rPr>
              <a:t>CO</a:t>
            </a:r>
            <a:r>
              <a:rPr lang="en-US" sz="2800" b="1" baseline="-25000">
                <a:latin typeface="Times New Roman" panose="02020603050405020304" pitchFamily="18" charset="0"/>
                <a:ea typeface="宋体" panose="02010600030101010101" pitchFamily="2" charset="-122"/>
              </a:rPr>
              <a:t>2</a:t>
            </a:r>
            <a:r>
              <a:rPr lang="zh-CN" sz="2800" b="1">
                <a:ea typeface="宋体" panose="02010600030101010101" pitchFamily="2" charset="-122"/>
              </a:rPr>
              <a:t>的浓度持续增加，引起全球气候变暖，导致的生态后果主要是</a:t>
            </a:r>
            <a:r>
              <a:rPr lang="en-US" sz="2800" b="1">
                <a:latin typeface="Times New Roman" panose="02020603050405020304" pitchFamily="18" charset="0"/>
                <a:ea typeface="宋体" panose="02010600030101010101" pitchFamily="2" charset="-122"/>
              </a:rPr>
              <a:t>___________</a:t>
            </a:r>
            <a:r>
              <a:rPr lang="zh-CN" sz="2800" b="1">
                <a:ea typeface="宋体" panose="02010600030101010101" pitchFamily="2" charset="-122"/>
              </a:rPr>
              <a:t>。（</a:t>
            </a:r>
            <a:r>
              <a:rPr lang="en-US" sz="2800" b="1">
                <a:latin typeface="Times New Roman" panose="02020603050405020304" pitchFamily="18" charset="0"/>
                <a:ea typeface="宋体" panose="02010600030101010101" pitchFamily="2" charset="-122"/>
              </a:rPr>
              <a:t>2</a:t>
            </a:r>
            <a:r>
              <a:rPr lang="zh-CN" sz="2800" b="1">
                <a:ea typeface="宋体" panose="02010600030101010101" pitchFamily="2" charset="-122"/>
              </a:rPr>
              <a:t>）生态系统中的生产者、消费者和分解者获取碳元素的方式分别是</a:t>
            </a:r>
            <a:r>
              <a:rPr lang="en-US" sz="2800" b="1">
                <a:latin typeface="Times New Roman" panose="02020603050405020304" pitchFamily="18" charset="0"/>
                <a:ea typeface="宋体" panose="02010600030101010101" pitchFamily="2" charset="-122"/>
              </a:rPr>
              <a:t>___________</a:t>
            </a:r>
            <a:r>
              <a:rPr lang="zh-CN" sz="2800" b="1">
                <a:ea typeface="宋体" panose="02010600030101010101" pitchFamily="2" charset="-122"/>
              </a:rPr>
              <a:t>，消费者通过食物网（链）取食利用，</a:t>
            </a:r>
            <a:r>
              <a:rPr lang="en-US" sz="2800" b="1">
                <a:latin typeface="Times New Roman" panose="02020603050405020304" pitchFamily="18" charset="0"/>
                <a:ea typeface="宋体" panose="02010600030101010101" pitchFamily="2" charset="-122"/>
              </a:rPr>
              <a:t>___________</a:t>
            </a:r>
            <a:r>
              <a:rPr lang="zh-CN" sz="2800" b="1">
                <a:ea typeface="宋体" panose="02010600030101010101" pitchFamily="2" charset="-122"/>
              </a:rPr>
              <a:t>。（</a:t>
            </a:r>
            <a:r>
              <a:rPr lang="en-US" sz="2800" b="1">
                <a:latin typeface="Times New Roman" panose="02020603050405020304" pitchFamily="18" charset="0"/>
                <a:ea typeface="宋体" panose="02010600030101010101" pitchFamily="2" charset="-122"/>
              </a:rPr>
              <a:t>3</a:t>
            </a:r>
            <a:r>
              <a:rPr lang="zh-CN" sz="2800" b="1">
                <a:ea typeface="宋体" panose="02010600030101010101" pitchFamily="2" charset="-122"/>
              </a:rPr>
              <a:t>）全球变暖是当今国际社会共同面临的重大问题，从全球碳循环的主要途径来看，减少</a:t>
            </a:r>
            <a:r>
              <a:rPr lang="en-US" sz="2800" b="1">
                <a:latin typeface="Times New Roman" panose="02020603050405020304" pitchFamily="18" charset="0"/>
                <a:ea typeface="宋体" panose="02010600030101010101" pitchFamily="2" charset="-122"/>
              </a:rPr>
              <a:t>___________</a:t>
            </a:r>
            <a:r>
              <a:rPr lang="zh-CN" sz="2800" b="1">
                <a:ea typeface="宋体" panose="02010600030101010101" pitchFamily="2" charset="-122"/>
              </a:rPr>
              <a:t>和增加</a:t>
            </a:r>
            <a:r>
              <a:rPr lang="en-US" sz="2800" b="1">
                <a:latin typeface="Times New Roman" panose="02020603050405020304" pitchFamily="18" charset="0"/>
                <a:ea typeface="宋体" panose="02010600030101010101" pitchFamily="2" charset="-122"/>
              </a:rPr>
              <a:t>___________</a:t>
            </a:r>
            <a:r>
              <a:rPr lang="zh-CN" sz="2800" b="1">
                <a:ea typeface="宋体" panose="02010600030101010101" pitchFamily="2" charset="-122"/>
              </a:rPr>
              <a:t>是实现碳达峰和碳中和的重要举措。</a:t>
            </a:r>
            <a:r>
              <a:rPr lang="zh-CN" sz="2800" b="1">
                <a:solidFill>
                  <a:srgbClr val="FF0000"/>
                </a:solidFill>
                <a:ea typeface="宋体" panose="02010600030101010101" pitchFamily="2" charset="-122"/>
              </a:rPr>
              <a:t>【答案】</a:t>
            </a:r>
            <a:r>
              <a:rPr lang="en-US" sz="2800" b="1">
                <a:solidFill>
                  <a:srgbClr val="FF0000"/>
                </a:solidFill>
                <a:latin typeface="Times New Roman" panose="02020603050405020304" pitchFamily="18" charset="0"/>
                <a:ea typeface="宋体" panose="02010600030101010101" pitchFamily="2" charset="-122"/>
              </a:rPr>
              <a:t>     </a:t>
            </a:r>
            <a:r>
              <a:rPr lang="zh-CN" sz="2800" b="1">
                <a:solidFill>
                  <a:srgbClr val="FF0000"/>
                </a:solidFill>
                <a:ea typeface="宋体" panose="02010600030101010101" pitchFamily="2" charset="-122"/>
              </a:rPr>
              <a:t>碳平衡</a:t>
            </a:r>
            <a:r>
              <a:rPr lang="en-US" sz="2800" b="1">
                <a:solidFill>
                  <a:srgbClr val="FF0000"/>
                </a:solidFill>
                <a:latin typeface="Times New Roman" panose="02020603050405020304" pitchFamily="18" charset="0"/>
                <a:ea typeface="宋体" panose="02010600030101010101" pitchFamily="2" charset="-122"/>
              </a:rPr>
              <a:t>     </a:t>
            </a:r>
            <a:r>
              <a:rPr lang="zh-CN" sz="2800" b="1">
                <a:solidFill>
                  <a:srgbClr val="FF0000"/>
                </a:solidFill>
                <a:ea typeface="宋体" panose="02010600030101010101" pitchFamily="2" charset="-122"/>
              </a:rPr>
              <a:t>极地冰雪和高山冰川融化、海平面上升等</a:t>
            </a:r>
            <a:r>
              <a:rPr lang="en-US" sz="2800" b="1">
                <a:solidFill>
                  <a:srgbClr val="FF0000"/>
                </a:solidFill>
                <a:latin typeface="Times New Roman" panose="02020603050405020304" pitchFamily="18" charset="0"/>
                <a:ea typeface="宋体" panose="02010600030101010101" pitchFamily="2" charset="-122"/>
              </a:rPr>
              <a:t>     </a:t>
            </a:r>
            <a:r>
              <a:rPr lang="zh-CN" sz="2800" b="1">
                <a:solidFill>
                  <a:srgbClr val="FF0000"/>
                </a:solidFill>
                <a:ea typeface="宋体" panose="02010600030101010101" pitchFamily="2" charset="-122"/>
              </a:rPr>
              <a:t>光合作用和化能合成作用、捕食、分解作用</a:t>
            </a:r>
            <a:r>
              <a:rPr lang="en-US" sz="2800" b="1">
                <a:solidFill>
                  <a:srgbClr val="FF0000"/>
                </a:solidFill>
                <a:latin typeface="Times New Roman" panose="02020603050405020304" pitchFamily="18" charset="0"/>
                <a:ea typeface="宋体" panose="02010600030101010101" pitchFamily="2" charset="-122"/>
              </a:rPr>
              <a:t>     </a:t>
            </a:r>
            <a:r>
              <a:rPr lang="zh-CN" sz="2800" b="1">
                <a:solidFill>
                  <a:srgbClr val="FF0000"/>
                </a:solidFill>
                <a:ea typeface="宋体" panose="02010600030101010101" pitchFamily="2" charset="-122"/>
              </a:rPr>
              <a:t>从而将碳元素以含碳有机物的形式进行传递</a:t>
            </a:r>
            <a:r>
              <a:rPr lang="en-US" sz="2800" b="1">
                <a:solidFill>
                  <a:srgbClr val="FF0000"/>
                </a:solidFill>
                <a:latin typeface="Times New Roman" panose="02020603050405020304" pitchFamily="18" charset="0"/>
                <a:ea typeface="宋体" panose="02010600030101010101" pitchFamily="2" charset="-122"/>
              </a:rPr>
              <a:t>     </a:t>
            </a:r>
            <a:r>
              <a:rPr lang="zh-CN" sz="2800" b="1">
                <a:solidFill>
                  <a:srgbClr val="FF0000"/>
                </a:solidFill>
                <a:ea typeface="宋体" panose="02010600030101010101" pitchFamily="2" charset="-122"/>
              </a:rPr>
              <a:t>碳释放</a:t>
            </a:r>
            <a:r>
              <a:rPr lang="en-US" sz="2800" b="1">
                <a:solidFill>
                  <a:srgbClr val="FF0000"/>
                </a:solidFill>
                <a:latin typeface="Times New Roman" panose="02020603050405020304" pitchFamily="18" charset="0"/>
                <a:ea typeface="宋体" panose="02010600030101010101" pitchFamily="2" charset="-122"/>
              </a:rPr>
              <a:t>     </a:t>
            </a:r>
            <a:r>
              <a:rPr lang="zh-CN" sz="2800" b="1">
                <a:solidFill>
                  <a:srgbClr val="FF0000"/>
                </a:solidFill>
                <a:ea typeface="宋体" panose="02010600030101010101" pitchFamily="2" charset="-122"/>
              </a:rPr>
              <a:t>碳存储</a:t>
            </a:r>
            <a:endParaRPr lang="zh-CN" altLang="en-US" sz="2800" b="1"/>
          </a:p>
        </p:txBody>
      </p:sp>
      <p:sp>
        <p:nvSpPr>
          <p:cNvPr id="2" name="矩形 1"/>
          <p:cNvSpPr/>
          <p:nvPr/>
        </p:nvSpPr>
        <p:spPr>
          <a:xfrm>
            <a:off x="119380" y="5533390"/>
            <a:ext cx="11665585" cy="12077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351423"/>
            <a:ext cx="11409887" cy="6554470"/>
          </a:xfrm>
          <a:prstGeom prst="rect">
            <a:avLst/>
          </a:prstGeom>
        </p:spPr>
        <p:txBody>
          <a:bodyPr>
            <a:spAutoFit/>
          </a:bodyPr>
          <a:lstStyle/>
          <a:p>
            <a:pPr algn="just">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填空默写</a:t>
            </a:r>
            <a:r>
              <a:rPr lang="zh-CN" altLang="zh-CN" sz="2800" b="1" kern="100">
                <a:solidFill>
                  <a:srgbClr val="0000FF"/>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48</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生态系统：在一定空间内，</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由</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50</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生态系统的结构</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包括</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Courier New" panose="02070309020205020404" pitchFamily="49"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50</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生态系统的组成成分</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包括</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50</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在生态系统中，生产者</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通过</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，将</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中</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，太阳能转化</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为</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从而可以被生物利用，因此，生产者可以</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说是</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7996590" y="1067431"/>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生物群落与它的非生物</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461622" y="1700528"/>
            <a:ext cx="5161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环境相互作用而形成的统一整体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6582542" y="2348366"/>
            <a:ext cx="5161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生态系统的组成成分和营养结构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477196" y="2958339"/>
            <a:ext cx="2948940"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食物链和食物网</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7281508" y="3621146"/>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非生物的物质和能量、生产</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71051" y="4267085"/>
            <a:ext cx="3383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者、消费者和分解者</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7660995" y="4921128"/>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光合作用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9772480" y="4912740"/>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太阳能固定</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427001" y="5544815"/>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在它们所制造的有机物</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6907146" y="5554338"/>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化学能</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3953401" y="6192767"/>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生态系统的基石</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2081" y="0"/>
            <a:ext cx="6077729" cy="551180"/>
          </a:xfrm>
          <a:prstGeom prst="rect">
            <a:avLst/>
          </a:prstGeom>
          <a:solidFill>
            <a:srgbClr val="92D050"/>
          </a:solidFill>
        </p:spPr>
        <p:txBody>
          <a:bodyPr wrap="square" lIns="121875" tIns="60936" rIns="121875" bIns="60936">
            <a:spAutoFit/>
          </a:bodyPr>
          <a:lstStyle/>
          <a:p>
            <a:pPr algn="just" fontAlgn="auto">
              <a:lnSpc>
                <a:spcPct val="100000"/>
              </a:lnSpc>
              <a:spcAft>
                <a:spcPct val="0"/>
              </a:spcAft>
            </a:pPr>
            <a:r>
              <a:rPr lang="zh-CN" sz="2800" b="1" kern="100">
                <a:latin typeface="微软雅黑" panose="020B0503020204020204" pitchFamily="34" charset="-122"/>
                <a:ea typeface="微软雅黑" panose="020B0503020204020204" pitchFamily="34" charset="-122"/>
                <a:cs typeface="微软雅黑" panose="020B0503020204020204" pitchFamily="34" charset="-122"/>
              </a:rPr>
              <a:t>二</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生态系统的结构：</a:t>
            </a:r>
            <a:endParaRPr lang="zh-CN" altLang="zh-CN" sz="2800" b="1" kern="100">
              <a:solidFill>
                <a:srgbClr val="0000FF"/>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9" grpId="0"/>
      <p:bldP spid="10" grpId="0"/>
      <p:bldP spid="11" grpId="0"/>
      <p:bldP spid="13" grpId="0"/>
      <p:bldP spid="14" grpId="0"/>
      <p:bldP spid="15" grpId="0"/>
      <p:bldP spid="16"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295" y="834821"/>
            <a:ext cx="11455728" cy="4831080"/>
          </a:xfrm>
          <a:prstGeom prst="rect">
            <a:avLst/>
          </a:prstGeom>
        </p:spPr>
        <p:txBody>
          <a:bodyPr>
            <a:spAutoFit/>
          </a:bodyPr>
          <a:lstStyle/>
          <a:p>
            <a:pPr algn="just" fontAlgn="auto">
              <a:lnSpc>
                <a:spcPct val="10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5.(</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50</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消费者</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通过</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能</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将</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fontAlgn="auto">
              <a:lnSpc>
                <a:spcPct val="10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这些无机物排出体外后又可以被生产者重新利用，可见消费者的存在</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fontAlgn="auto">
              <a:lnSpc>
                <a:spcPct val="10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6.(</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50</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分解者</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能</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生产者、消费者和分解者是紧密联系，缺一不可的。</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fontAlgn="auto">
              <a:lnSpc>
                <a:spcPct val="10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7.(</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51</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食物网</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just" fontAlgn="auto">
              <a:lnSpc>
                <a:spcPct val="10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8.(</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52</a:t>
            </a:r>
            <a:r>
              <a:rPr lang="en-US" altLang="zh-CN" sz="2800" kern="100" smtClean="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使生态系统保持相对稳定的重要条件</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生态系统抵抗外界干扰的能力就越强</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1050" kern="100" smtClean="0">
              <a:latin typeface="宋体" panose="02010600030101010101" pitchFamily="2" charset="-122"/>
              <a:ea typeface="宋体" panose="02010600030101010101" pitchFamily="2" charset="-122"/>
              <a:cs typeface="Courier New" panose="02070309020205020404" pitchFamily="49" charset="0"/>
            </a:endParaRPr>
          </a:p>
          <a:p>
            <a:pPr algn="just" fontAlgn="auto">
              <a:lnSpc>
                <a:spcPct val="10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9.(</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52</a:t>
            </a:r>
            <a:r>
              <a:rPr lang="en-US" altLang="zh-CN" sz="2800" kern="100" smtClean="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生态系统的营养结构，生态系统</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endPar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fontAlgn="auto">
              <a:lnSpc>
                <a:spcPct val="100000"/>
              </a:lnSpc>
              <a:spcAft>
                <a:spcPct val="0"/>
              </a:spcAft>
            </a:pP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就是</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沿着这种渠道进行的</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p:txBody>
      </p:sp>
      <p:sp>
        <p:nvSpPr>
          <p:cNvPr id="12" name="矩形 11"/>
          <p:cNvSpPr/>
          <p:nvPr/>
        </p:nvSpPr>
        <p:spPr>
          <a:xfrm>
            <a:off x="5122135" y="835327"/>
            <a:ext cx="2672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自身的新陈代谢</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8689965" y="835327"/>
            <a:ext cx="3027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有机物转化为无机</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440324" y="1269324"/>
            <a:ext cx="5384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物</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1128397" y="1641737"/>
            <a:ext cx="4805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能够加快生态系统的物质循环</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4886217" y="2061652"/>
            <a:ext cx="6939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将动植物遗体和动物的排遗物分解成无机物</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4728086" y="2925201"/>
            <a:ext cx="6939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食物链彼此相互交错连接成的复杂营养关系</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3503825" y="3356857"/>
            <a:ext cx="3027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错综复杂的食物网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1560623" y="3789148"/>
            <a:ext cx="23164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食物网越复杂</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3407977" y="4149000"/>
            <a:ext cx="2672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食物链和食物网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480703" y="4652697"/>
            <a:ext cx="3383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物质循环和能量流动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81" y="0"/>
            <a:ext cx="6077729" cy="551180"/>
          </a:xfrm>
          <a:prstGeom prst="rect">
            <a:avLst/>
          </a:prstGeom>
          <a:solidFill>
            <a:srgbClr val="92D050"/>
          </a:solidFill>
        </p:spPr>
        <p:txBody>
          <a:bodyPr wrap="square" lIns="121875" tIns="60936" rIns="121875" bIns="60936">
            <a:spAutoFit/>
          </a:bodyPr>
          <a:lstStyle/>
          <a:p>
            <a:pPr algn="just" fontAlgn="auto">
              <a:lnSpc>
                <a:spcPct val="100000"/>
              </a:lnSpc>
              <a:spcAft>
                <a:spcPct val="0"/>
              </a:spcAft>
            </a:pPr>
            <a:r>
              <a:rPr lang="zh-CN" sz="2800" b="1" kern="100">
                <a:latin typeface="微软雅黑" panose="020B0503020204020204" pitchFamily="34" charset="-122"/>
                <a:ea typeface="微软雅黑" panose="020B0503020204020204" pitchFamily="34" charset="-122"/>
                <a:cs typeface="微软雅黑" panose="020B0503020204020204" pitchFamily="34" charset="-122"/>
              </a:rPr>
              <a:t>二</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生态系统的结构：</a:t>
            </a:r>
            <a:endParaRPr lang="zh-CN" altLang="zh-CN" sz="2800" b="1" kern="100">
              <a:solidFill>
                <a:srgbClr val="0000FF"/>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 name="New picture"/>
          <p:cNvPicPr/>
          <p:nvPr/>
        </p:nvPicPr>
        <p:blipFill>
          <a:blip r:embed="rId1"/>
          <a:stretch>
            <a:fillRect/>
          </a:stretch>
        </p:blipFill>
        <p:spPr>
          <a:xfrm>
            <a:off x="10591920" y="12418300"/>
            <a:ext cx="317441" cy="241255"/>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3372" y="332656"/>
            <a:ext cx="11305256" cy="5909310"/>
          </a:xfrm>
          <a:prstGeom prst="rect">
            <a:avLst/>
          </a:prstGeom>
        </p:spPr>
        <p:txBody>
          <a:bodyPr wrap="square">
            <a:spAutoFit/>
          </a:bodyPr>
          <a:lstStyle/>
          <a:p>
            <a:pPr marL="200025" indent="-200025">
              <a:lnSpc>
                <a:spcPct val="150000"/>
              </a:lnSpc>
              <a:spcAft>
                <a:spcPts val="0"/>
              </a:spcAft>
            </a:pPr>
            <a:r>
              <a:rPr lang="zh-CN" altLang="zh-CN" sz="2800" b="1" kern="0" dirty="0">
                <a:solidFill>
                  <a:srgbClr val="000000"/>
                </a:solidFill>
                <a:latin typeface="黑体" panose="02010609060101010101" pitchFamily="49" charset="-122"/>
                <a:ea typeface="黑体" panose="02010609060101010101" pitchFamily="49" charset="-122"/>
              </a:rPr>
              <a:t>（</a:t>
            </a:r>
            <a:r>
              <a:rPr lang="en-US" altLang="zh-CN" sz="2800" b="1" kern="0" dirty="0">
                <a:solidFill>
                  <a:srgbClr val="FF0000"/>
                </a:solidFill>
                <a:latin typeface="黑体" panose="02010609060101010101" pitchFamily="49" charset="-122"/>
                <a:ea typeface="黑体" panose="02010609060101010101" pitchFamily="49" charset="-122"/>
              </a:rPr>
              <a:t>19</a:t>
            </a:r>
            <a:r>
              <a:rPr lang="zh-CN" altLang="zh-CN" sz="2800" b="1" kern="0" dirty="0">
                <a:solidFill>
                  <a:srgbClr val="FF0000"/>
                </a:solidFill>
                <a:latin typeface="黑体" panose="02010609060101010101" pitchFamily="49" charset="-122"/>
                <a:ea typeface="黑体" panose="02010609060101010101" pitchFamily="49" charset="-122"/>
              </a:rPr>
              <a:t>全国</a:t>
            </a:r>
            <a:r>
              <a:rPr lang="en-US" altLang="zh-CN" sz="2800" b="1" kern="0" dirty="0">
                <a:solidFill>
                  <a:srgbClr val="FF0000"/>
                </a:solidFill>
                <a:latin typeface="黑体" panose="02010609060101010101" pitchFamily="49" charset="-122"/>
                <a:ea typeface="黑体" panose="02010609060101010101" pitchFamily="49" charset="-122"/>
              </a:rPr>
              <a:t>II</a:t>
            </a:r>
            <a:r>
              <a:rPr lang="zh-CN" altLang="zh-CN" sz="2800" b="1" kern="0" dirty="0">
                <a:solidFill>
                  <a:srgbClr val="000000"/>
                </a:solidFill>
                <a:latin typeface="黑体" panose="02010609060101010101" pitchFamily="49" charset="-122"/>
                <a:ea typeface="黑体" panose="02010609060101010101" pitchFamily="49" charset="-122"/>
              </a:rPr>
              <a:t>） </a:t>
            </a:r>
            <a:r>
              <a:rPr lang="en-US" altLang="zh-CN" sz="2800" b="1" kern="0" dirty="0">
                <a:solidFill>
                  <a:srgbClr val="000000"/>
                </a:solidFill>
                <a:latin typeface="黑体" panose="02010609060101010101" pitchFamily="49" charset="-122"/>
                <a:ea typeface="黑体" panose="02010609060101010101" pitchFamily="49" charset="-122"/>
              </a:rPr>
              <a:t>6</a:t>
            </a:r>
            <a:r>
              <a:rPr lang="zh-CN" altLang="zh-CN" sz="2800" b="1" kern="0" dirty="0">
                <a:solidFill>
                  <a:srgbClr val="000000"/>
                </a:solidFill>
                <a:latin typeface="黑体" panose="02010609060101010101" pitchFamily="49" charset="-122"/>
                <a:ea typeface="黑体" panose="02010609060101010101" pitchFamily="49" charset="-122"/>
              </a:rPr>
              <a:t>．</a:t>
            </a:r>
            <a:r>
              <a:rPr lang="zh-CN" altLang="zh-CN" sz="2800" b="1" kern="100" dirty="0">
                <a:solidFill>
                  <a:srgbClr val="000000"/>
                </a:solidFill>
                <a:latin typeface="黑体" panose="02010609060101010101" pitchFamily="49" charset="-122"/>
                <a:ea typeface="黑体" panose="02010609060101010101" pitchFamily="49" charset="-122"/>
              </a:rPr>
              <a:t>如果食物链上各营养级均以生物个体的数量来表示，并以食物链起点的生物个体数作底层来绘制数量金字塔，则只有两个营养级的夏季草原生态系统（假设第一营养级是牧草，第二营养级是羊）和森林生态系统（假设第一营养级是乔木，第二营养级是昆虫）数量金字塔的形状最可能是</a:t>
            </a:r>
            <a:endParaRPr lang="zh-CN" altLang="zh-CN" sz="2800" b="1" kern="100" dirty="0">
              <a:latin typeface="黑体" panose="02010609060101010101" pitchFamily="49" charset="-122"/>
              <a:ea typeface="黑体" panose="02010609060101010101" pitchFamily="49" charset="-122"/>
            </a:endParaRPr>
          </a:p>
          <a:p>
            <a:pPr marL="200025" fontAlgn="ctr">
              <a:lnSpc>
                <a:spcPct val="150000"/>
              </a:lnSpc>
              <a:spcAft>
                <a:spcPts val="0"/>
              </a:spcAft>
            </a:pPr>
            <a:r>
              <a:rPr lang="en-US" altLang="zh-CN" sz="2800" b="1" kern="0" dirty="0">
                <a:solidFill>
                  <a:srgbClr val="000000"/>
                </a:solidFill>
                <a:latin typeface="黑体" panose="02010609060101010101" pitchFamily="49" charset="-122"/>
                <a:ea typeface="黑体" panose="02010609060101010101" pitchFamily="49" charset="-122"/>
              </a:rPr>
              <a:t>    A</a:t>
            </a:r>
            <a:r>
              <a:rPr lang="zh-CN" altLang="zh-CN" sz="2800" b="1" kern="0" dirty="0">
                <a:solidFill>
                  <a:srgbClr val="000000"/>
                </a:solidFill>
                <a:latin typeface="黑体" panose="02010609060101010101" pitchFamily="49" charset="-122"/>
                <a:ea typeface="黑体" panose="02010609060101010101" pitchFamily="49" charset="-122"/>
              </a:rPr>
              <a:t>．前者为金字塔形，后者为倒金字塔形 </a:t>
            </a:r>
            <a:r>
              <a:rPr lang="en-US" altLang="zh-CN" sz="2800" b="1" kern="0" dirty="0">
                <a:solidFill>
                  <a:srgbClr val="000000"/>
                </a:solidFill>
                <a:latin typeface="黑体" panose="02010609060101010101" pitchFamily="49" charset="-122"/>
                <a:ea typeface="黑体" panose="02010609060101010101" pitchFamily="49" charset="-122"/>
              </a:rPr>
              <a:t>     </a:t>
            </a:r>
            <a:endParaRPr lang="en-US" altLang="zh-CN" sz="2800" b="1" kern="0" dirty="0">
              <a:solidFill>
                <a:srgbClr val="000000"/>
              </a:solidFill>
              <a:latin typeface="黑体" panose="02010609060101010101" pitchFamily="49" charset="-122"/>
              <a:ea typeface="黑体" panose="02010609060101010101" pitchFamily="49" charset="-122"/>
            </a:endParaRPr>
          </a:p>
          <a:p>
            <a:pPr marL="200025" fontAlgn="ctr">
              <a:lnSpc>
                <a:spcPct val="150000"/>
              </a:lnSpc>
              <a:spcAft>
                <a:spcPts val="0"/>
              </a:spcAft>
            </a:pPr>
            <a:r>
              <a:rPr lang="en-US" altLang="zh-CN" sz="2800" b="1" kern="0" dirty="0">
                <a:solidFill>
                  <a:srgbClr val="000000"/>
                </a:solidFill>
                <a:latin typeface="黑体" panose="02010609060101010101" pitchFamily="49" charset="-122"/>
                <a:ea typeface="黑体" panose="02010609060101010101" pitchFamily="49" charset="-122"/>
              </a:rPr>
              <a:t>    B</a:t>
            </a:r>
            <a:r>
              <a:rPr lang="zh-CN" altLang="zh-CN" sz="2800" b="1" kern="0" dirty="0">
                <a:solidFill>
                  <a:srgbClr val="000000"/>
                </a:solidFill>
                <a:latin typeface="黑体" panose="02010609060101010101" pitchFamily="49" charset="-122"/>
                <a:ea typeface="黑体" panose="02010609060101010101" pitchFamily="49" charset="-122"/>
              </a:rPr>
              <a:t>．前者为倒金字塔形，后者为金字塔形</a:t>
            </a:r>
            <a:endParaRPr lang="zh-CN" altLang="zh-CN" sz="2800" b="1" kern="100" dirty="0">
              <a:latin typeface="黑体" panose="02010609060101010101" pitchFamily="49" charset="-122"/>
              <a:ea typeface="黑体" panose="02010609060101010101" pitchFamily="49" charset="-122"/>
            </a:endParaRPr>
          </a:p>
          <a:p>
            <a:pPr marL="200025" fontAlgn="ctr">
              <a:lnSpc>
                <a:spcPct val="150000"/>
              </a:lnSpc>
              <a:spcAft>
                <a:spcPts val="0"/>
              </a:spcAft>
            </a:pPr>
            <a:r>
              <a:rPr lang="en-US" altLang="zh-CN" sz="2800" b="1" kern="0" dirty="0">
                <a:solidFill>
                  <a:srgbClr val="000000"/>
                </a:solidFill>
                <a:latin typeface="黑体" panose="02010609060101010101" pitchFamily="49" charset="-122"/>
                <a:ea typeface="黑体" panose="02010609060101010101" pitchFamily="49" charset="-122"/>
              </a:rPr>
              <a:t>    C</a:t>
            </a:r>
            <a:r>
              <a:rPr lang="zh-CN" altLang="zh-CN" sz="2800" b="1" kern="0" dirty="0">
                <a:solidFill>
                  <a:srgbClr val="000000"/>
                </a:solidFill>
                <a:latin typeface="黑体" panose="02010609060101010101" pitchFamily="49" charset="-122"/>
                <a:ea typeface="黑体" panose="02010609060101010101" pitchFamily="49" charset="-122"/>
              </a:rPr>
              <a:t>．前者为金字塔形，后者为金字塔形 </a:t>
            </a:r>
            <a:r>
              <a:rPr lang="en-US" altLang="zh-CN" sz="2800" b="1" kern="0" dirty="0">
                <a:solidFill>
                  <a:srgbClr val="000000"/>
                </a:solidFill>
                <a:latin typeface="黑体" panose="02010609060101010101" pitchFamily="49" charset="-122"/>
                <a:ea typeface="黑体" panose="02010609060101010101" pitchFamily="49" charset="-122"/>
              </a:rPr>
              <a:t>       </a:t>
            </a:r>
            <a:endParaRPr lang="en-US" altLang="zh-CN" sz="2800" b="1" kern="0" dirty="0">
              <a:solidFill>
                <a:srgbClr val="000000"/>
              </a:solidFill>
              <a:latin typeface="黑体" panose="02010609060101010101" pitchFamily="49" charset="-122"/>
              <a:ea typeface="黑体" panose="02010609060101010101" pitchFamily="49" charset="-122"/>
            </a:endParaRPr>
          </a:p>
          <a:p>
            <a:pPr marL="200025" fontAlgn="ctr">
              <a:lnSpc>
                <a:spcPct val="150000"/>
              </a:lnSpc>
              <a:spcAft>
                <a:spcPts val="0"/>
              </a:spcAft>
            </a:pPr>
            <a:r>
              <a:rPr lang="en-US" altLang="zh-CN" sz="2800" b="1" kern="0" dirty="0">
                <a:solidFill>
                  <a:srgbClr val="000000"/>
                </a:solidFill>
                <a:latin typeface="黑体" panose="02010609060101010101" pitchFamily="49" charset="-122"/>
                <a:ea typeface="黑体" panose="02010609060101010101" pitchFamily="49" charset="-122"/>
              </a:rPr>
              <a:t>    D</a:t>
            </a:r>
            <a:r>
              <a:rPr lang="zh-CN" altLang="zh-CN" sz="2800" b="1" kern="0" dirty="0">
                <a:solidFill>
                  <a:srgbClr val="000000"/>
                </a:solidFill>
                <a:latin typeface="黑体" panose="02010609060101010101" pitchFamily="49" charset="-122"/>
                <a:ea typeface="黑体" panose="02010609060101010101" pitchFamily="49" charset="-122"/>
              </a:rPr>
              <a:t>．前者为倒金字塔形，后者为倒金字塔形</a:t>
            </a:r>
            <a:endParaRPr lang="zh-CN" altLang="zh-CN" sz="2800" b="1" kern="100" dirty="0">
              <a:latin typeface="黑体" panose="02010609060101010101" pitchFamily="49" charset="-122"/>
              <a:ea typeface="黑体" panose="02010609060101010101" pitchFamily="49" charset="-122"/>
            </a:endParaRPr>
          </a:p>
        </p:txBody>
      </p:sp>
      <p:sp>
        <p:nvSpPr>
          <p:cNvPr id="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260648"/>
            <a:ext cx="11377264" cy="6124754"/>
          </a:xfrm>
          <a:prstGeom prst="rect">
            <a:avLst/>
          </a:prstGeom>
        </p:spPr>
        <p:txBody>
          <a:bodyPr wrap="square">
            <a:spAutoFit/>
          </a:bodyPr>
          <a:lstStyle/>
          <a:p>
            <a:pPr>
              <a:spcAft>
                <a:spcPts val="0"/>
              </a:spcAft>
            </a:pPr>
            <a:r>
              <a:rPr lang="zh-CN" altLang="en-US" sz="2800" b="1" kern="0" dirty="0">
                <a:solidFill>
                  <a:srgbClr val="000000"/>
                </a:solidFill>
                <a:effectLst/>
                <a:latin typeface="黑体" panose="02010609060101010101" pitchFamily="49" charset="-122"/>
                <a:ea typeface="黑体" panose="02010609060101010101" pitchFamily="49" charset="-122"/>
              </a:rPr>
              <a:t>（</a:t>
            </a:r>
            <a:r>
              <a:rPr lang="en-US" altLang="zh-CN" sz="2800" b="1" kern="0" dirty="0">
                <a:solidFill>
                  <a:srgbClr val="FF0000"/>
                </a:solidFill>
                <a:effectLst/>
                <a:latin typeface="黑体" panose="02010609060101010101" pitchFamily="49" charset="-122"/>
                <a:ea typeface="黑体" panose="02010609060101010101" pitchFamily="49" charset="-122"/>
              </a:rPr>
              <a:t>19</a:t>
            </a:r>
            <a:r>
              <a:rPr lang="zh-CN" altLang="en-US" sz="2800" b="1" kern="0" dirty="0">
                <a:solidFill>
                  <a:srgbClr val="FF0000"/>
                </a:solidFill>
                <a:effectLst/>
                <a:latin typeface="黑体" panose="02010609060101010101" pitchFamily="49" charset="-122"/>
                <a:ea typeface="黑体" panose="02010609060101010101" pitchFamily="49" charset="-122"/>
              </a:rPr>
              <a:t>全国</a:t>
            </a:r>
            <a:r>
              <a:rPr lang="en-US" altLang="zh-CN" sz="2800" b="1" kern="0" dirty="0">
                <a:solidFill>
                  <a:srgbClr val="FF0000"/>
                </a:solidFill>
                <a:effectLst/>
                <a:latin typeface="黑体" panose="02010609060101010101" pitchFamily="49" charset="-122"/>
                <a:ea typeface="黑体" panose="02010609060101010101" pitchFamily="49" charset="-122"/>
              </a:rPr>
              <a:t>II</a:t>
            </a:r>
            <a:r>
              <a:rPr lang="zh-CN" altLang="en-US" sz="2800" b="1" kern="0" dirty="0">
                <a:solidFill>
                  <a:srgbClr val="000000"/>
                </a:solidFill>
                <a:effectLst/>
                <a:latin typeface="黑体" panose="02010609060101010101" pitchFamily="49" charset="-122"/>
                <a:ea typeface="黑体" panose="02010609060101010101" pitchFamily="49" charset="-122"/>
              </a:rPr>
              <a:t>）</a:t>
            </a:r>
            <a:r>
              <a:rPr lang="zh-CN" altLang="zh-CN" sz="2800" b="1" kern="0" dirty="0">
                <a:solidFill>
                  <a:srgbClr val="000000"/>
                </a:solidFill>
                <a:effectLst/>
                <a:latin typeface="黑体" panose="02010609060101010101" pitchFamily="49" charset="-122"/>
                <a:ea typeface="黑体" panose="02010609060101010101" pitchFamily="49" charset="-122"/>
              </a:rPr>
              <a:t>31．（11分）</a:t>
            </a:r>
            <a:r>
              <a:rPr lang="zh-CN" altLang="zh-CN" sz="2800" b="1" kern="100" dirty="0">
                <a:solidFill>
                  <a:srgbClr val="000000"/>
                </a:solidFill>
                <a:effectLst/>
                <a:latin typeface="黑体" panose="02010609060101010101" pitchFamily="49" charset="-122"/>
                <a:ea typeface="黑体" panose="02010609060101010101" pitchFamily="49" charset="-122"/>
              </a:rPr>
              <a:t>回答下列与生态系统相关的问题。</a:t>
            </a:r>
            <a:endParaRPr lang="zh-CN" altLang="zh-CN" sz="2800" b="1" kern="100" dirty="0">
              <a:effectLst/>
              <a:latin typeface="黑体" panose="02010609060101010101" pitchFamily="49" charset="-122"/>
              <a:ea typeface="黑体" panose="02010609060101010101" pitchFamily="49" charset="-122"/>
            </a:endParaRPr>
          </a:p>
          <a:p>
            <a:pPr indent="266700" latinLnBrk="1">
              <a:spcAft>
                <a:spcPts val="0"/>
              </a:spcAft>
            </a:pPr>
            <a:r>
              <a:rPr lang="zh-CN" altLang="zh-CN" sz="2800" b="1" kern="100" dirty="0">
                <a:solidFill>
                  <a:srgbClr val="000000"/>
                </a:solidFill>
                <a:effectLst/>
                <a:latin typeface="黑体" panose="02010609060101010101" pitchFamily="49" charset="-122"/>
                <a:ea typeface="黑体" panose="02010609060101010101" pitchFamily="49" charset="-122"/>
              </a:rPr>
              <a:t>（</a:t>
            </a:r>
            <a:r>
              <a:rPr lang="en-US" altLang="zh-CN" sz="2800" b="1" kern="100" dirty="0">
                <a:solidFill>
                  <a:srgbClr val="000000"/>
                </a:solidFill>
                <a:effectLst/>
                <a:latin typeface="黑体" panose="02010609060101010101" pitchFamily="49" charset="-122"/>
                <a:ea typeface="黑体" panose="02010609060101010101" pitchFamily="49" charset="-122"/>
              </a:rPr>
              <a:t>1</a:t>
            </a:r>
            <a:r>
              <a:rPr lang="zh-CN" altLang="zh-CN" sz="2800" b="1" kern="100" dirty="0">
                <a:solidFill>
                  <a:srgbClr val="000000"/>
                </a:solidFill>
                <a:effectLst/>
                <a:latin typeface="黑体" panose="02010609060101010101" pitchFamily="49" charset="-122"/>
                <a:ea typeface="黑体" panose="02010609060101010101" pitchFamily="49" charset="-122"/>
              </a:rPr>
              <a:t>）在森林生态系统中，生产者的能量来自于</a:t>
            </a:r>
            <a:r>
              <a:rPr lang="en-US" altLang="zh-CN" sz="2800" b="1" kern="100" dirty="0">
                <a:solidFill>
                  <a:srgbClr val="000000"/>
                </a:solidFill>
                <a:effectLst/>
                <a:latin typeface="黑体" panose="02010609060101010101" pitchFamily="49" charset="-122"/>
                <a:ea typeface="黑体" panose="02010609060101010101" pitchFamily="49" charset="-122"/>
              </a:rPr>
              <a:t>_________</a:t>
            </a:r>
            <a:r>
              <a:rPr lang="zh-CN" altLang="zh-CN" sz="2800" b="1" kern="100" dirty="0">
                <a:solidFill>
                  <a:srgbClr val="000000"/>
                </a:solidFill>
                <a:effectLst/>
                <a:latin typeface="黑体" panose="02010609060101010101" pitchFamily="49" charset="-122"/>
                <a:ea typeface="黑体" panose="02010609060101010101" pitchFamily="49" charset="-122"/>
              </a:rPr>
              <a:t>，生产者的能量可以直接流向</a:t>
            </a:r>
            <a:r>
              <a:rPr lang="en-US" altLang="zh-CN" sz="2800" b="1" kern="100" dirty="0">
                <a:solidFill>
                  <a:srgbClr val="000000"/>
                </a:solidFill>
                <a:effectLst/>
                <a:latin typeface="黑体" panose="02010609060101010101" pitchFamily="49" charset="-122"/>
                <a:ea typeface="黑体" panose="02010609060101010101" pitchFamily="49" charset="-122"/>
              </a:rPr>
              <a:t>_____________________________</a:t>
            </a:r>
            <a:r>
              <a:rPr lang="zh-CN" altLang="zh-CN" sz="2800" b="1" kern="100" dirty="0">
                <a:solidFill>
                  <a:srgbClr val="000000"/>
                </a:solidFill>
                <a:effectLst/>
                <a:latin typeface="黑体" panose="02010609060101010101" pitchFamily="49" charset="-122"/>
                <a:ea typeface="黑体" panose="02010609060101010101" pitchFamily="49" charset="-122"/>
              </a:rPr>
              <a:t>（答出</a:t>
            </a:r>
            <a:r>
              <a:rPr lang="en-US" altLang="zh-CN" sz="2800" b="1" kern="1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点即可）。</a:t>
            </a:r>
            <a:endParaRPr lang="zh-CN" altLang="zh-CN" sz="2800" b="1" kern="100" dirty="0">
              <a:effectLst/>
              <a:latin typeface="黑体" panose="02010609060101010101" pitchFamily="49" charset="-122"/>
              <a:ea typeface="黑体" panose="02010609060101010101" pitchFamily="49" charset="-122"/>
            </a:endParaRPr>
          </a:p>
          <a:p>
            <a:pPr indent="266700" latinLnBrk="1">
              <a:spcAft>
                <a:spcPts val="0"/>
              </a:spcAft>
            </a:pPr>
            <a:r>
              <a:rPr lang="zh-CN" altLang="zh-CN" sz="2800" b="1" kern="100" dirty="0">
                <a:solidFill>
                  <a:srgbClr val="000000"/>
                </a:solidFill>
                <a:effectLst/>
                <a:latin typeface="黑体" panose="02010609060101010101" pitchFamily="49" charset="-122"/>
                <a:ea typeface="黑体" panose="02010609060101010101" pitchFamily="49" charset="-122"/>
              </a:rPr>
              <a:t>（</a:t>
            </a:r>
            <a:r>
              <a:rPr lang="en-US" altLang="zh-CN" sz="2800" b="1" kern="1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通常，对于一个水生生态系统来说，可根据水体中含氧量的变化计算出生态系统中浮游植物的总初级生产量（生产者所制造的有机物总量）。若要测定某一水生生态系统中浮游植物的总初级生产量，可在该水生生态系统中的某一水深处取水样，将水样分成三等份，一份直接测定</a:t>
            </a:r>
            <a:r>
              <a:rPr lang="en-US" altLang="zh-CN" sz="2800" b="1" kern="100" dirty="0">
                <a:solidFill>
                  <a:srgbClr val="000000"/>
                </a:solidFill>
                <a:effectLst/>
                <a:latin typeface="黑体" panose="02010609060101010101" pitchFamily="49" charset="-122"/>
                <a:ea typeface="黑体" panose="02010609060101010101" pitchFamily="49" charset="-122"/>
              </a:rPr>
              <a:t>O</a:t>
            </a:r>
            <a:r>
              <a:rPr lang="en-US" altLang="zh-CN" sz="2800" b="1" kern="100" baseline="-250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含量（</a:t>
            </a:r>
            <a:r>
              <a:rPr lang="en-US" altLang="zh-CN" sz="2800" b="1" kern="100" dirty="0">
                <a:solidFill>
                  <a:srgbClr val="000000"/>
                </a:solidFill>
                <a:effectLst/>
                <a:latin typeface="黑体" panose="02010609060101010101" pitchFamily="49" charset="-122"/>
                <a:ea typeface="黑体" panose="02010609060101010101" pitchFamily="49" charset="-122"/>
              </a:rPr>
              <a:t>A</a:t>
            </a:r>
            <a:r>
              <a:rPr lang="zh-CN" altLang="zh-CN" sz="2800" b="1" kern="100" dirty="0">
                <a:solidFill>
                  <a:srgbClr val="000000"/>
                </a:solidFill>
                <a:effectLst/>
                <a:latin typeface="黑体" panose="02010609060101010101" pitchFamily="49" charset="-122"/>
                <a:ea typeface="黑体" panose="02010609060101010101" pitchFamily="49" charset="-122"/>
              </a:rPr>
              <a:t>）；另两份分别装入不透光（甲）和透光（乙）的两个玻璃瓶中，密闭后放回取样处，若干小时后测定甲瓶中的</a:t>
            </a:r>
            <a:r>
              <a:rPr lang="en-US" altLang="zh-CN" sz="2800" b="1" kern="100" dirty="0">
                <a:solidFill>
                  <a:srgbClr val="000000"/>
                </a:solidFill>
                <a:effectLst/>
                <a:latin typeface="黑体" panose="02010609060101010101" pitchFamily="49" charset="-122"/>
                <a:ea typeface="黑体" panose="02010609060101010101" pitchFamily="49" charset="-122"/>
              </a:rPr>
              <a:t>O</a:t>
            </a:r>
            <a:r>
              <a:rPr lang="en-US" altLang="zh-CN" sz="2800" b="1" kern="100" baseline="-250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含量（</a:t>
            </a:r>
            <a:r>
              <a:rPr lang="en-US" altLang="zh-CN" sz="2800" b="1" kern="100" dirty="0">
                <a:solidFill>
                  <a:srgbClr val="000000"/>
                </a:solidFill>
                <a:effectLst/>
                <a:latin typeface="黑体" panose="02010609060101010101" pitchFamily="49" charset="-122"/>
                <a:ea typeface="黑体" panose="02010609060101010101" pitchFamily="49" charset="-122"/>
              </a:rPr>
              <a:t>B</a:t>
            </a:r>
            <a:r>
              <a:rPr lang="zh-CN" altLang="zh-CN" sz="2800" b="1" kern="100" dirty="0">
                <a:solidFill>
                  <a:srgbClr val="000000"/>
                </a:solidFill>
                <a:effectLst/>
                <a:latin typeface="黑体" panose="02010609060101010101" pitchFamily="49" charset="-122"/>
                <a:ea typeface="黑体" panose="02010609060101010101" pitchFamily="49" charset="-122"/>
              </a:rPr>
              <a:t>）和乙瓶中的</a:t>
            </a:r>
            <a:r>
              <a:rPr lang="en-US" altLang="zh-CN" sz="2800" b="1" kern="100" dirty="0">
                <a:solidFill>
                  <a:srgbClr val="000000"/>
                </a:solidFill>
                <a:effectLst/>
                <a:latin typeface="黑体" panose="02010609060101010101" pitchFamily="49" charset="-122"/>
                <a:ea typeface="黑体" panose="02010609060101010101" pitchFamily="49" charset="-122"/>
              </a:rPr>
              <a:t>O</a:t>
            </a:r>
            <a:r>
              <a:rPr lang="en-US" altLang="zh-CN" sz="2800" b="1" kern="100" baseline="-25000" dirty="0">
                <a:solidFill>
                  <a:srgbClr val="000000"/>
                </a:solidFill>
                <a:effectLst/>
                <a:latin typeface="黑体" panose="02010609060101010101" pitchFamily="49" charset="-122"/>
                <a:ea typeface="黑体" panose="02010609060101010101" pitchFamily="49" charset="-122"/>
              </a:rPr>
              <a:t>2</a:t>
            </a:r>
            <a:r>
              <a:rPr lang="zh-CN" altLang="zh-CN" sz="2800" b="1" kern="100" dirty="0">
                <a:solidFill>
                  <a:srgbClr val="000000"/>
                </a:solidFill>
                <a:effectLst/>
                <a:latin typeface="黑体" panose="02010609060101010101" pitchFamily="49" charset="-122"/>
                <a:ea typeface="黑体" panose="02010609060101010101" pitchFamily="49" charset="-122"/>
              </a:rPr>
              <a:t>含量（</a:t>
            </a:r>
            <a:r>
              <a:rPr lang="en-US" altLang="zh-CN" sz="2800" b="1" kern="100" dirty="0">
                <a:solidFill>
                  <a:srgbClr val="000000"/>
                </a:solidFill>
                <a:effectLst/>
                <a:latin typeface="黑体" panose="02010609060101010101" pitchFamily="49" charset="-122"/>
                <a:ea typeface="黑体" panose="02010609060101010101" pitchFamily="49" charset="-122"/>
              </a:rPr>
              <a:t>C</a:t>
            </a:r>
            <a:r>
              <a:rPr lang="zh-CN" altLang="zh-CN" sz="2800" b="1" kern="100" dirty="0">
                <a:solidFill>
                  <a:srgbClr val="000000"/>
                </a:solidFill>
                <a:effectLst/>
                <a:latin typeface="黑体" panose="02010609060101010101" pitchFamily="49" charset="-122"/>
                <a:ea typeface="黑体" panose="02010609060101010101" pitchFamily="49" charset="-122"/>
              </a:rPr>
              <a:t>）。据此回答下列问题。</a:t>
            </a:r>
            <a:endParaRPr lang="zh-CN" altLang="zh-CN" sz="2800" b="1" kern="100" dirty="0">
              <a:effectLst/>
              <a:latin typeface="黑体" panose="02010609060101010101" pitchFamily="49" charset="-122"/>
              <a:ea typeface="黑体" panose="02010609060101010101" pitchFamily="49" charset="-122"/>
            </a:endParaRPr>
          </a:p>
          <a:p>
            <a:pPr indent="266700" latinLnBrk="1">
              <a:spcAft>
                <a:spcPts val="0"/>
              </a:spcAft>
            </a:pPr>
            <a:r>
              <a:rPr lang="zh-CN" altLang="zh-CN" sz="2800" b="1" kern="100" dirty="0">
                <a:solidFill>
                  <a:srgbClr val="000000"/>
                </a:solidFill>
                <a:effectLst/>
                <a:latin typeface="黑体" panose="02010609060101010101" pitchFamily="49" charset="-122"/>
                <a:ea typeface="黑体" panose="02010609060101010101" pitchFamily="49" charset="-122"/>
              </a:rPr>
              <a:t>在甲、乙瓶中生产者呼吸作用相同且瓶中只有生产者的条件下，本实验中</a:t>
            </a:r>
            <a:r>
              <a:rPr lang="en-US" altLang="zh-CN" sz="2800" b="1" kern="100" dirty="0">
                <a:solidFill>
                  <a:srgbClr val="000000"/>
                </a:solidFill>
                <a:effectLst/>
                <a:latin typeface="黑体" panose="02010609060101010101" pitchFamily="49" charset="-122"/>
                <a:ea typeface="黑体" panose="02010609060101010101" pitchFamily="49" charset="-122"/>
              </a:rPr>
              <a:t>C</a:t>
            </a:r>
            <a:r>
              <a:rPr lang="zh-CN" altLang="zh-CN" sz="2800" b="1" kern="100" dirty="0">
                <a:solidFill>
                  <a:srgbClr val="000000"/>
                </a:solidFill>
                <a:effectLst/>
                <a:latin typeface="黑体" panose="02010609060101010101" pitchFamily="49" charset="-122"/>
                <a:ea typeface="黑体" panose="02010609060101010101" pitchFamily="49" charset="-122"/>
              </a:rPr>
              <a:t>与</a:t>
            </a:r>
            <a:r>
              <a:rPr lang="en-US" altLang="zh-CN" sz="2800" b="1" kern="100" dirty="0">
                <a:solidFill>
                  <a:srgbClr val="000000"/>
                </a:solidFill>
                <a:effectLst/>
                <a:latin typeface="黑体" panose="02010609060101010101" pitchFamily="49" charset="-122"/>
                <a:ea typeface="黑体" panose="02010609060101010101" pitchFamily="49" charset="-122"/>
              </a:rPr>
              <a:t>A</a:t>
            </a:r>
            <a:r>
              <a:rPr lang="zh-CN" altLang="zh-CN" sz="2800" b="1" kern="100" dirty="0">
                <a:solidFill>
                  <a:srgbClr val="000000"/>
                </a:solidFill>
                <a:effectLst/>
                <a:latin typeface="黑体" panose="02010609060101010101" pitchFamily="49" charset="-122"/>
                <a:ea typeface="黑体" panose="02010609060101010101" pitchFamily="49" charset="-122"/>
              </a:rPr>
              <a:t>的差值表示这段时间内</a:t>
            </a:r>
            <a:r>
              <a:rPr lang="en-US" altLang="zh-CN" sz="2800" b="1" kern="100" dirty="0">
                <a:solidFill>
                  <a:srgbClr val="000000"/>
                </a:solidFill>
                <a:effectLst/>
                <a:latin typeface="黑体" panose="02010609060101010101" pitchFamily="49" charset="-122"/>
                <a:ea typeface="黑体" panose="02010609060101010101" pitchFamily="49" charset="-122"/>
              </a:rPr>
              <a:t>__________________________</a:t>
            </a:r>
            <a:r>
              <a:rPr lang="zh-CN" altLang="zh-CN" sz="2800" b="1" kern="100" dirty="0">
                <a:solidFill>
                  <a:srgbClr val="000000"/>
                </a:solidFill>
                <a:effectLst/>
                <a:latin typeface="黑体" panose="02010609060101010101" pitchFamily="49" charset="-122"/>
                <a:ea typeface="黑体" panose="02010609060101010101" pitchFamily="49" charset="-122"/>
              </a:rPr>
              <a:t>；</a:t>
            </a:r>
            <a:r>
              <a:rPr lang="en-US" altLang="zh-CN" sz="2800" b="1" kern="100" dirty="0">
                <a:solidFill>
                  <a:srgbClr val="000000"/>
                </a:solidFill>
                <a:effectLst/>
                <a:latin typeface="黑体" panose="02010609060101010101" pitchFamily="49" charset="-122"/>
                <a:ea typeface="黑体" panose="02010609060101010101" pitchFamily="49" charset="-122"/>
              </a:rPr>
              <a:t>C</a:t>
            </a:r>
            <a:r>
              <a:rPr lang="zh-CN" altLang="zh-CN" sz="2800" b="1" kern="100" dirty="0">
                <a:solidFill>
                  <a:srgbClr val="000000"/>
                </a:solidFill>
                <a:effectLst/>
                <a:latin typeface="黑体" panose="02010609060101010101" pitchFamily="49" charset="-122"/>
                <a:ea typeface="黑体" panose="02010609060101010101" pitchFamily="49" charset="-122"/>
              </a:rPr>
              <a:t>与</a:t>
            </a:r>
            <a:r>
              <a:rPr lang="en-US" altLang="zh-CN" sz="2800" b="1" kern="100" dirty="0">
                <a:solidFill>
                  <a:srgbClr val="000000"/>
                </a:solidFill>
                <a:effectLst/>
                <a:latin typeface="黑体" panose="02010609060101010101" pitchFamily="49" charset="-122"/>
                <a:ea typeface="黑体" panose="02010609060101010101" pitchFamily="49" charset="-122"/>
              </a:rPr>
              <a:t>B</a:t>
            </a:r>
            <a:r>
              <a:rPr lang="zh-CN" altLang="zh-CN" sz="2800" b="1" kern="100" dirty="0">
                <a:solidFill>
                  <a:srgbClr val="000000"/>
                </a:solidFill>
                <a:effectLst/>
                <a:latin typeface="黑体" panose="02010609060101010101" pitchFamily="49" charset="-122"/>
                <a:ea typeface="黑体" panose="02010609060101010101" pitchFamily="49" charset="-122"/>
              </a:rPr>
              <a:t>的差值表示这段时间内</a:t>
            </a:r>
            <a:r>
              <a:rPr lang="en-US" altLang="zh-CN" sz="2800" b="1" kern="100" dirty="0">
                <a:solidFill>
                  <a:srgbClr val="000000"/>
                </a:solidFill>
                <a:effectLst/>
                <a:latin typeface="黑体" panose="02010609060101010101" pitchFamily="49" charset="-122"/>
                <a:ea typeface="黑体" panose="02010609060101010101" pitchFamily="49" charset="-122"/>
              </a:rPr>
              <a:t>___________________________________</a:t>
            </a:r>
            <a:r>
              <a:rPr lang="zh-CN" altLang="zh-CN" sz="2800" b="1" kern="100" dirty="0">
                <a:solidFill>
                  <a:srgbClr val="000000"/>
                </a:solidFill>
                <a:effectLst/>
                <a:latin typeface="黑体" panose="02010609060101010101" pitchFamily="49" charset="-122"/>
                <a:ea typeface="黑体" panose="02010609060101010101" pitchFamily="49" charset="-122"/>
              </a:rPr>
              <a:t>；</a:t>
            </a:r>
            <a:r>
              <a:rPr lang="en-US" altLang="zh-CN" sz="2800" b="1" kern="100" dirty="0">
                <a:solidFill>
                  <a:srgbClr val="000000"/>
                </a:solidFill>
                <a:effectLst/>
                <a:latin typeface="黑体" panose="02010609060101010101" pitchFamily="49" charset="-122"/>
                <a:ea typeface="黑体" panose="02010609060101010101" pitchFamily="49" charset="-122"/>
              </a:rPr>
              <a:t>A</a:t>
            </a:r>
            <a:r>
              <a:rPr lang="zh-CN" altLang="zh-CN" sz="2800" b="1" kern="100" dirty="0">
                <a:solidFill>
                  <a:srgbClr val="000000"/>
                </a:solidFill>
                <a:effectLst/>
                <a:latin typeface="黑体" panose="02010609060101010101" pitchFamily="49" charset="-122"/>
                <a:ea typeface="黑体" panose="02010609060101010101" pitchFamily="49" charset="-122"/>
              </a:rPr>
              <a:t>与</a:t>
            </a:r>
            <a:r>
              <a:rPr lang="en-US" altLang="zh-CN" sz="2800" b="1" kern="100" dirty="0">
                <a:solidFill>
                  <a:srgbClr val="000000"/>
                </a:solidFill>
                <a:effectLst/>
                <a:latin typeface="黑体" panose="02010609060101010101" pitchFamily="49" charset="-122"/>
                <a:ea typeface="黑体" panose="02010609060101010101" pitchFamily="49" charset="-122"/>
              </a:rPr>
              <a:t>B</a:t>
            </a:r>
            <a:r>
              <a:rPr lang="zh-CN" altLang="zh-CN" sz="2800" b="1" kern="100" dirty="0">
                <a:solidFill>
                  <a:srgbClr val="000000"/>
                </a:solidFill>
                <a:effectLst/>
                <a:latin typeface="黑体" panose="02010609060101010101" pitchFamily="49" charset="-122"/>
                <a:ea typeface="黑体" panose="02010609060101010101" pitchFamily="49" charset="-122"/>
              </a:rPr>
              <a:t>的差值表示这段时间内</a:t>
            </a:r>
            <a:r>
              <a:rPr lang="en-US" altLang="zh-CN" sz="2800" b="1" kern="100" dirty="0">
                <a:solidFill>
                  <a:srgbClr val="000000"/>
                </a:solidFill>
                <a:effectLst/>
                <a:latin typeface="黑体" panose="02010609060101010101" pitchFamily="49" charset="-122"/>
                <a:ea typeface="黑体" panose="02010609060101010101" pitchFamily="49" charset="-122"/>
              </a:rPr>
              <a:t>___________________________</a:t>
            </a:r>
            <a:r>
              <a:rPr lang="zh-CN" altLang="zh-CN" sz="2800" b="1" kern="100" dirty="0">
                <a:solidFill>
                  <a:srgbClr val="000000"/>
                </a:solidFill>
                <a:effectLst/>
                <a:latin typeface="黑体" panose="02010609060101010101" pitchFamily="49" charset="-122"/>
                <a:ea typeface="黑体" panose="02010609060101010101" pitchFamily="49" charset="-122"/>
              </a:rPr>
              <a:t>。</a:t>
            </a:r>
            <a:endParaRPr lang="zh-CN" altLang="zh-CN" sz="2800" b="1" kern="100" dirty="0">
              <a:effectLst/>
              <a:latin typeface="黑体" panose="02010609060101010101" pitchFamily="49" charset="-122"/>
              <a:ea typeface="黑体" panose="02010609060101010101" pitchFamily="49" charset="-122"/>
            </a:endParaRPr>
          </a:p>
        </p:txBody>
      </p:sp>
      <p:sp>
        <p:nvSpPr>
          <p:cNvPr id="4" name="矩形 3"/>
          <p:cNvSpPr/>
          <p:nvPr/>
        </p:nvSpPr>
        <p:spPr>
          <a:xfrm>
            <a:off x="8328248" y="686187"/>
            <a:ext cx="1261884"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太阳能</a:t>
            </a:r>
            <a:endParaRPr lang="zh-CN" altLang="en-US" sz="2800" b="1" dirty="0">
              <a:latin typeface="微软雅黑" panose="020B0503020204020204" pitchFamily="34" charset="-122"/>
              <a:ea typeface="微软雅黑" panose="020B0503020204020204" pitchFamily="34" charset="-122"/>
            </a:endParaRPr>
          </a:p>
        </p:txBody>
      </p:sp>
      <p:sp>
        <p:nvSpPr>
          <p:cNvPr id="5" name="矩形 4"/>
          <p:cNvSpPr/>
          <p:nvPr/>
        </p:nvSpPr>
        <p:spPr>
          <a:xfrm>
            <a:off x="4387840" y="1109118"/>
            <a:ext cx="3416320"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初级消费者、分解者</a:t>
            </a:r>
            <a:endParaRPr lang="zh-CN" altLang="en-US" sz="2800" b="1" dirty="0">
              <a:latin typeface="微软雅黑" panose="020B0503020204020204" pitchFamily="34" charset="-122"/>
              <a:ea typeface="微软雅黑" panose="020B0503020204020204" pitchFamily="34" charset="-122"/>
            </a:endParaRPr>
          </a:p>
        </p:txBody>
      </p:sp>
      <p:sp>
        <p:nvSpPr>
          <p:cNvPr id="6" name="矩形 5"/>
          <p:cNvSpPr/>
          <p:nvPr/>
        </p:nvSpPr>
        <p:spPr>
          <a:xfrm>
            <a:off x="5663952" y="4955292"/>
            <a:ext cx="4583306"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生产者净光合作用的放氧量 </a:t>
            </a:r>
            <a:endParaRPr lang="zh-CN" altLang="en-US" sz="2800" b="1" dirty="0">
              <a:latin typeface="微软雅黑" panose="020B0503020204020204" pitchFamily="34" charset="-122"/>
              <a:ea typeface="微软雅黑" panose="020B0503020204020204" pitchFamily="34" charset="-122"/>
            </a:endParaRPr>
          </a:p>
        </p:txBody>
      </p:sp>
      <p:sp>
        <p:nvSpPr>
          <p:cNvPr id="7" name="矩形 6"/>
          <p:cNvSpPr/>
          <p:nvPr/>
        </p:nvSpPr>
        <p:spPr>
          <a:xfrm>
            <a:off x="4871864" y="5419170"/>
            <a:ext cx="4583306"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生产者光合作用的总放氧量 </a:t>
            </a:r>
            <a:endParaRPr lang="zh-CN" altLang="en-US" sz="2800" b="1" dirty="0">
              <a:latin typeface="微软雅黑" panose="020B0503020204020204" pitchFamily="34" charset="-122"/>
              <a:ea typeface="微软雅黑" panose="020B0503020204020204" pitchFamily="34" charset="-122"/>
            </a:endParaRPr>
          </a:p>
        </p:txBody>
      </p:sp>
      <p:sp>
        <p:nvSpPr>
          <p:cNvPr id="8" name="矩形 7"/>
          <p:cNvSpPr/>
          <p:nvPr/>
        </p:nvSpPr>
        <p:spPr>
          <a:xfrm>
            <a:off x="4028767" y="5870480"/>
            <a:ext cx="4134465" cy="523220"/>
          </a:xfrm>
          <a:prstGeom prst="rect">
            <a:avLst/>
          </a:prstGeom>
        </p:spPr>
        <p:txBody>
          <a:bodyPr wrap="none">
            <a:spAutoFit/>
          </a:bodyPr>
          <a:lstStyle/>
          <a:p>
            <a:r>
              <a:rPr lang="zh-CN" altLang="zh-CN" sz="2800" b="1" kern="100" dirty="0">
                <a:solidFill>
                  <a:srgbClr val="FF0000"/>
                </a:solidFill>
                <a:latin typeface="微软雅黑" panose="020B0503020204020204" pitchFamily="34" charset="-122"/>
                <a:ea typeface="微软雅黑" panose="020B0503020204020204" pitchFamily="34" charset="-122"/>
              </a:rPr>
              <a:t>生产者呼吸作用的耗氧量</a:t>
            </a:r>
            <a:endParaRPr lang="zh-CN" altLang="en-US" sz="2800" b="1" dirty="0">
              <a:latin typeface="微软雅黑" panose="020B0503020204020204" pitchFamily="34" charset="-122"/>
              <a:ea typeface="微软雅黑" panose="020B0503020204020204" pitchFamily="34" charset="-122"/>
            </a:endParaRPr>
          </a:p>
        </p:txBody>
      </p:sp>
      <p:sp>
        <p:nvSpPr>
          <p:cNvPr id="9"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392906" y="548680"/>
            <a:ext cx="11463734" cy="5711372"/>
          </a:xfrm>
          <a:prstGeom prst="rect">
            <a:avLst/>
          </a:prstGeom>
        </p:spPr>
        <p:txBody>
          <a:bodyPr wrap="square">
            <a:spAutoFit/>
          </a:bodyPr>
          <a:lstStyle/>
          <a:p>
            <a:pPr>
              <a:lnSpc>
                <a:spcPct val="12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29</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10</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分）回答下列问题：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(1)</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大自然中，猎物可通过快速奔跑来逃脱被捕食，而捕食者则通过更快的奔跑来获得捕食猎物的机会，猎物和捕食者的每一点进步都会促进对方发生改变，这种现象在生态学上称为</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(2)</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根据生态学家斯坦利的“收割理论”，食性广捕食者的存在有利于增加物种多样性，在这个过程中，捕食者使物种多样性增加的方式是</a:t>
            </a: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________________________________________________________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(3)</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太阳能进入生态系统的主要过程是</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分解者通过</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________________________________________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来获得生命活动所需的能量。</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197" name="矩形 1"/>
          <p:cNvSpPr>
            <a:spLocks noChangeArrowheads="1"/>
          </p:cNvSpPr>
          <p:nvPr/>
        </p:nvSpPr>
        <p:spPr bwMode="auto">
          <a:xfrm>
            <a:off x="7680176" y="2091776"/>
            <a:ext cx="1720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共同进化</a:t>
            </a: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198" name="矩形 2"/>
          <p:cNvSpPr>
            <a:spLocks noChangeArrowheads="1"/>
          </p:cNvSpPr>
          <p:nvPr/>
        </p:nvSpPr>
        <p:spPr bwMode="auto">
          <a:xfrm>
            <a:off x="695400" y="3645024"/>
            <a:ext cx="100996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捕食者往往捕食数量多的物种，避免出现一种或少数几种生物在生态系统中占绝对优势的局面，为其他物种的形成腾出空间</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199" name="矩形 5"/>
          <p:cNvSpPr>
            <a:spLocks noChangeArrowheads="1"/>
          </p:cNvSpPr>
          <p:nvPr/>
        </p:nvSpPr>
        <p:spPr bwMode="auto">
          <a:xfrm>
            <a:off x="7477195" y="4661347"/>
            <a:ext cx="3057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生产者的光合作用</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200" name="矩形 6"/>
          <p:cNvSpPr>
            <a:spLocks noChangeArrowheads="1"/>
          </p:cNvSpPr>
          <p:nvPr/>
        </p:nvSpPr>
        <p:spPr bwMode="auto">
          <a:xfrm>
            <a:off x="2600399" y="5153869"/>
            <a:ext cx="628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分解动植物的遗体残骸和动物的排遗物</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left)">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wipe(left)">
                                      <p:cBhvr>
                                        <p:cTn id="12" dur="500"/>
                                        <p:tgtEl>
                                          <p:spTgt spid="81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wipe(left)">
                                      <p:cBhvr>
                                        <p:cTn id="17" dur="500"/>
                                        <p:tgtEl>
                                          <p:spTgt spid="8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wipe(left)">
                                      <p:cBhvr>
                                        <p:cTn id="22"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P spid="8199" grpId="0"/>
      <p:bldP spid="82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1"/>
          <p:cNvSpPr txBox="1">
            <a:spLocks noChangeArrowheads="1"/>
          </p:cNvSpPr>
          <p:nvPr/>
        </p:nvSpPr>
        <p:spPr bwMode="auto">
          <a:xfrm>
            <a:off x="10632504" y="116632"/>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09723" y="476672"/>
            <a:ext cx="11612576" cy="3643113"/>
          </a:xfrm>
          <a:prstGeom prst="rect">
            <a:avLst/>
          </a:prstGeom>
        </p:spPr>
        <p:txBody>
          <a:bodyPr wrap="square">
            <a:spAutoFit/>
          </a:bodyPr>
          <a:lstStyle/>
          <a:p>
            <a:pPr>
              <a:lnSpc>
                <a:spcPct val="12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分）大型肉食性动物对低营养级肉食性动物与植食性动物有捕食和驱赶作用，这一建立在</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威慑</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基础上的种间关系会对群落或生态系统产生影响，此方面的研究属于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恐惧生物学</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范畴。回答下列问题：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Aft>
                <a:spcPts val="0"/>
              </a:spcAft>
              <a:defRPr/>
            </a:pP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）当某种大型肉食性动物迁入到一个新的生态系统时，原有食物链的营养级有可能增加。生态系统中食物链的营养级数量一般不会太多，原因是</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_____________</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245" name="矩形 5"/>
          <p:cNvSpPr>
            <a:spLocks noChangeArrowheads="1"/>
          </p:cNvSpPr>
          <p:nvPr/>
        </p:nvSpPr>
        <p:spPr bwMode="auto">
          <a:xfrm>
            <a:off x="911424" y="4221088"/>
            <a:ext cx="10152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生产者固定的能量在沿食物链流动过程中大部分都损失了，传递到下一营养级的能量较少</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12294" name="文本框 6"/>
          <p:cNvSpPr txBox="1">
            <a:spLocks noChangeArrowheads="1"/>
          </p:cNvSpPr>
          <p:nvPr/>
        </p:nvSpPr>
        <p:spPr bwMode="auto">
          <a:xfrm>
            <a:off x="30156" y="6462744"/>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dirty="0"/>
              <a:t>1/3</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1"/>
          <p:cNvSpPr txBox="1">
            <a:spLocks noChangeArrowheads="1"/>
          </p:cNvSpPr>
          <p:nvPr/>
        </p:nvSpPr>
        <p:spPr bwMode="auto">
          <a:xfrm>
            <a:off x="10632504" y="116632"/>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09723" y="476672"/>
            <a:ext cx="11612576" cy="2091919"/>
          </a:xfrm>
          <a:prstGeom prst="rect">
            <a:avLst/>
          </a:prstGeom>
        </p:spPr>
        <p:txBody>
          <a:bodyPr wrap="square">
            <a:spAutoFit/>
          </a:bodyPr>
          <a:lstStyle/>
          <a:p>
            <a:pPr>
              <a:lnSpc>
                <a:spcPct val="12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分）大型肉食性动物对低营养级肉食性动物与植食性动物有捕食和驱赶作用，这一建立在</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威慑</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基础上的种间关系会对群落或生态系统产生影响，此方面的研究属于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恐惧生物学</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范畴。回答下列问题：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2294" name="文本框 6"/>
          <p:cNvSpPr txBox="1">
            <a:spLocks noChangeArrowheads="1"/>
          </p:cNvSpPr>
          <p:nvPr/>
        </p:nvSpPr>
        <p:spPr bwMode="auto">
          <a:xfrm>
            <a:off x="30156" y="6462744"/>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dirty="0"/>
              <a:t>2/3</a:t>
            </a:r>
            <a:endParaRPr lang="zh-CN" altLang="en-US" sz="1800" b="1" dirty="0"/>
          </a:p>
        </p:txBody>
      </p:sp>
      <p:sp>
        <p:nvSpPr>
          <p:cNvPr id="6" name="矩形 5"/>
          <p:cNvSpPr>
            <a:spLocks noChangeArrowheads="1"/>
          </p:cNvSpPr>
          <p:nvPr/>
        </p:nvSpPr>
        <p:spPr bwMode="auto">
          <a:xfrm>
            <a:off x="1474655" y="5219567"/>
            <a:ext cx="91392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甲对顶级肉食性动物的恐惧程度比乙高，顶级肉食性动物引入后甲逃离该生态系统的数量比乙多</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519941" y="2582949"/>
            <a:ext cx="11048667" cy="2608984"/>
          </a:xfrm>
          <a:prstGeom prst="rect">
            <a:avLst/>
          </a:prstGeom>
        </p:spPr>
        <p:txBody>
          <a:bodyPr wrap="square">
            <a:spAutoFit/>
          </a:bodyPr>
          <a:lstStyle/>
          <a:p>
            <a:pPr>
              <a:lnSpc>
                <a:spcPct val="120000"/>
              </a:lnSpc>
              <a:spcAft>
                <a:spcPts val="0"/>
              </a:spcAft>
              <a:defRPr/>
            </a:pP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如果将顶级肉食性动物引入食物网只有三个营养级的某生态系统中，使得甲、乙两种植食性动物间的竞争结果发生了反转，即该生态系统中甲的数量优势地位丧失。假定该反转不是由于顶级肉食性动物的直接捕食造成的，那么根据上述</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恐惧生态学</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知识推测，甲的数量优势地位丧失的可能原因是</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（答出一点即可）。</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1"/>
          <p:cNvSpPr txBox="1">
            <a:spLocks noChangeArrowheads="1"/>
          </p:cNvSpPr>
          <p:nvPr/>
        </p:nvSpPr>
        <p:spPr bwMode="auto">
          <a:xfrm>
            <a:off x="10632504" y="116632"/>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09723" y="476672"/>
            <a:ext cx="11612576" cy="2091919"/>
          </a:xfrm>
          <a:prstGeom prst="rect">
            <a:avLst/>
          </a:prstGeom>
        </p:spPr>
        <p:txBody>
          <a:bodyPr wrap="square">
            <a:spAutoFit/>
          </a:bodyPr>
          <a:lstStyle/>
          <a:p>
            <a:pPr>
              <a:lnSpc>
                <a:spcPct val="12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11</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分）大型肉食性动物对低营养级肉食性动物与植食性动物有捕食和驱赶作用，这一建立在</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威慑</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基础上的种间关系会对群落或生态系统产生影响，此方面的研究属于</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恐惧生物学</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范畴。回答下列问题：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2294" name="文本框 6"/>
          <p:cNvSpPr txBox="1">
            <a:spLocks noChangeArrowheads="1"/>
          </p:cNvSpPr>
          <p:nvPr/>
        </p:nvSpPr>
        <p:spPr bwMode="auto">
          <a:xfrm>
            <a:off x="30156" y="6462744"/>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dirty="0"/>
              <a:t>3/3</a:t>
            </a:r>
            <a:endParaRPr lang="zh-CN" altLang="en-US" sz="1800" b="1" dirty="0"/>
          </a:p>
        </p:txBody>
      </p:sp>
      <p:sp>
        <p:nvSpPr>
          <p:cNvPr id="6" name="矩形 5"/>
          <p:cNvSpPr>
            <a:spLocks noChangeArrowheads="1"/>
          </p:cNvSpPr>
          <p:nvPr/>
        </p:nvSpPr>
        <p:spPr bwMode="auto">
          <a:xfrm>
            <a:off x="1890713" y="4624388"/>
            <a:ext cx="8353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大型肉食性动物捕食野猪；野猪因恐惧减少了采食</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579917" y="2791627"/>
            <a:ext cx="10728325" cy="1609725"/>
          </a:xfrm>
          <a:prstGeom prst="rect">
            <a:avLst/>
          </a:prstGeom>
        </p:spPr>
        <p:txBody>
          <a:bodyPr>
            <a:spAutoFit/>
          </a:bodyPr>
          <a:lstStyle/>
          <a:p>
            <a:pPr>
              <a:lnSpc>
                <a:spcPct val="120000"/>
              </a:lnSpc>
              <a:spcAft>
                <a:spcPts val="0"/>
              </a:spcAft>
              <a:defRPr/>
            </a:pPr>
            <a:r>
              <a:rPr lang="zh-CN" altLang="en-US"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）若某种大型肉食性动物在某地区的森林中重新出现，会减轻该地区野猪对农作物的破坏程度。根据上述“恐惧生态学”知识推测，产生这一结果的可能原因有</a:t>
            </a:r>
            <a:r>
              <a:rPr lang="en-US" altLang="zh-CN"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__________</a:t>
            </a:r>
            <a:r>
              <a:rPr lang="zh-CN" altLang="en-US"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（答出两点即可）。</a:t>
            </a:r>
            <a:endParaRPr lang="zh-CN" altLang="en-US" sz="2800" b="1" kern="0"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234003" y="322592"/>
            <a:ext cx="9749785" cy="556884"/>
          </a:xfrm>
          <a:prstGeom prst="rect">
            <a:avLst/>
          </a:prstGeom>
        </p:spPr>
        <p:txBody>
          <a:bodyPr wrap="none">
            <a:spAutoFit/>
          </a:bodyPr>
          <a:lstStyle/>
          <a:p>
            <a:pPr algn="just">
              <a:lnSpc>
                <a:spcPct val="125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32</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10</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分）下图是某农业生态系统模式图：</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矩形 5"/>
          <p:cNvSpPr/>
          <p:nvPr/>
        </p:nvSpPr>
        <p:spPr>
          <a:xfrm>
            <a:off x="306387" y="1038225"/>
            <a:ext cx="5207000" cy="3869329"/>
          </a:xfrm>
          <a:prstGeom prst="rect">
            <a:avLst/>
          </a:prstGeom>
        </p:spPr>
        <p:txBody>
          <a:bodyPr>
            <a:spAutoFit/>
          </a:bodyPr>
          <a:lstStyle/>
          <a:p>
            <a:pPr>
              <a:lnSpc>
                <a:spcPct val="150000"/>
              </a:lnSpc>
              <a:spcAft>
                <a:spcPts val="0"/>
              </a:spcAft>
              <a:defRPr/>
            </a:pP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1</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）蚯蚓生命活动所需的能量来自于生活垃圾中的</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_________</a:t>
            </a:r>
            <a:endParaRPr lang="en-US" altLang="zh-CN" sz="2800" b="1" kern="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（填</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有机物</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或</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无机物</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）。生活垃圾中的细菌和真菌属于分解者，在生态系统中分解者的作用是</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_________</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3689092" y="1772816"/>
            <a:ext cx="1262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有机物</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729992" y="5277977"/>
            <a:ext cx="844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将动植物遗体及动物排遗物中的有机物分解为无机物</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18441" name="文本框 7"/>
          <p:cNvSpPr txBox="1">
            <a:spLocks noChangeArrowheads="1"/>
          </p:cNvSpPr>
          <p:nvPr/>
        </p:nvSpPr>
        <p:spPr bwMode="auto">
          <a:xfrm>
            <a:off x="9983788" y="214313"/>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a:t>1/2</a:t>
            </a:r>
            <a:endParaRPr lang="zh-CN" altLang="en-US" sz="1800" b="1"/>
          </a:p>
        </p:txBody>
      </p:sp>
      <p:pic>
        <p:nvPicPr>
          <p:cNvPr id="1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979" y="1235626"/>
            <a:ext cx="6303661" cy="38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流程图: 可选过程 54"/>
          <p:cNvSpPr/>
          <p:nvPr/>
        </p:nvSpPr>
        <p:spPr>
          <a:xfrm>
            <a:off x="3629660" y="3172460"/>
            <a:ext cx="1124585" cy="848995"/>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种群</a:t>
            </a:r>
            <a:endParaRPr kumimoji="0" lang="zh-CN" altLang="en-US" sz="32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2" name="流程图: 可选过程 1"/>
          <p:cNvSpPr/>
          <p:nvPr/>
        </p:nvSpPr>
        <p:spPr>
          <a:xfrm>
            <a:off x="6548120" y="3745865"/>
            <a:ext cx="1124585" cy="845185"/>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群落</a:t>
            </a:r>
            <a:endParaRPr kumimoji="0" lang="zh-CN" altLang="en-US" sz="32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cxnSp>
        <p:nvCxnSpPr>
          <p:cNvPr id="3" name="直接箭头连接符 2"/>
          <p:cNvCxnSpPr/>
          <p:nvPr/>
        </p:nvCxnSpPr>
        <p:spPr>
          <a:xfrm>
            <a:off x="1123315" y="3625850"/>
            <a:ext cx="2453640" cy="0"/>
          </a:xfrm>
          <a:prstGeom prst="straightConnector1">
            <a:avLst/>
          </a:prstGeom>
          <a:ln w="38100">
            <a:solidFill>
              <a:srgbClr val="FF0000"/>
            </a:solidFill>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50720" y="3559175"/>
            <a:ext cx="843280" cy="491490"/>
          </a:xfrm>
          <a:prstGeom prst="rect">
            <a:avLst/>
          </a:prstGeom>
          <a:noFill/>
        </p:spPr>
        <p:txBody>
          <a:bodyPr wrap="none" rtlCol="0">
            <a:spAutoFit/>
          </a:bodyPr>
          <a:lstStyle/>
          <a:p>
            <a:r>
              <a:rPr lang="zh-CN" altLang="en-US" sz="2600" b="1">
                <a:solidFill>
                  <a:srgbClr val="FF0000"/>
                </a:solidFill>
                <a:latin typeface="微软雅黑" panose="020B0503020204020204" pitchFamily="34" charset="-122"/>
                <a:ea typeface="微软雅黑" panose="020B0503020204020204" pitchFamily="34" charset="-122"/>
              </a:rPr>
              <a:t>组成</a:t>
            </a:r>
            <a:endParaRPr lang="zh-CN" altLang="en-US" sz="2600" b="1">
              <a:solidFill>
                <a:srgbClr val="FF0000"/>
              </a:solidFill>
              <a:latin typeface="微软雅黑" panose="020B0503020204020204" pitchFamily="34" charset="-122"/>
              <a:ea typeface="微软雅黑" panose="020B0503020204020204" pitchFamily="34" charset="-122"/>
            </a:endParaRPr>
          </a:p>
        </p:txBody>
      </p:sp>
      <p:sp>
        <p:nvSpPr>
          <p:cNvPr id="5" name="流程图: 可选过程 4"/>
          <p:cNvSpPr/>
          <p:nvPr/>
        </p:nvSpPr>
        <p:spPr>
          <a:xfrm>
            <a:off x="141605" y="3310890"/>
            <a:ext cx="1124585" cy="629285"/>
          </a:xfrm>
          <a:prstGeom prst="flowChartAlternateProcess">
            <a:avLst/>
          </a:prstGeom>
          <a:noFill/>
          <a:ln w="25400" cap="rnd" cmpd="sng">
            <a:no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楷体" panose="02010609060101010101" charset="-122"/>
                <a:ea typeface="楷体" panose="02010609060101010101" charset="-122"/>
                <a:cs typeface="+mn-ea"/>
              </a:rPr>
              <a:t>个体</a:t>
            </a:r>
            <a:endPar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楷体" panose="02010609060101010101" charset="-122"/>
              <a:ea typeface="楷体" panose="02010609060101010101" charset="-122"/>
              <a:cs typeface="+mn-ea"/>
            </a:endParaRPr>
          </a:p>
        </p:txBody>
      </p:sp>
      <p:cxnSp>
        <p:nvCxnSpPr>
          <p:cNvPr id="6" name="直接箭头连接符 5"/>
          <p:cNvCxnSpPr>
            <a:stCxn id="55" idx="3"/>
            <a:endCxn id="2" idx="1"/>
          </p:cNvCxnSpPr>
          <p:nvPr/>
        </p:nvCxnSpPr>
        <p:spPr>
          <a:xfrm>
            <a:off x="4754245" y="3597275"/>
            <a:ext cx="1793875" cy="571500"/>
          </a:xfrm>
          <a:prstGeom prst="straightConnector1">
            <a:avLst/>
          </a:prstGeom>
          <a:ln w="38100">
            <a:solidFill>
              <a:srgbClr val="FF0000"/>
            </a:solidFill>
            <a:tailEnd type="arrow"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019040" y="3848735"/>
            <a:ext cx="843280" cy="491490"/>
          </a:xfrm>
          <a:prstGeom prst="rect">
            <a:avLst/>
          </a:prstGeom>
          <a:noFill/>
        </p:spPr>
        <p:txBody>
          <a:bodyPr wrap="none" rtlCol="0">
            <a:spAutoFit/>
          </a:bodyPr>
          <a:lstStyle/>
          <a:p>
            <a:r>
              <a:rPr lang="zh-CN" altLang="en-US" sz="2600" b="1" dirty="0">
                <a:solidFill>
                  <a:srgbClr val="FF0000"/>
                </a:solidFill>
                <a:latin typeface="微软雅黑" panose="020B0503020204020204" pitchFamily="34" charset="-122"/>
                <a:ea typeface="微软雅黑" panose="020B0503020204020204" pitchFamily="34" charset="-122"/>
              </a:rPr>
              <a:t>组成</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7734300" y="4204970"/>
            <a:ext cx="2185670" cy="0"/>
          </a:xfrm>
          <a:prstGeom prst="straightConnector1">
            <a:avLst/>
          </a:prstGeom>
          <a:ln w="38100">
            <a:solidFill>
              <a:srgbClr val="FF0000"/>
            </a:solidFill>
            <a:tailEnd type="arrow" w="med" len="med"/>
          </a:ln>
        </p:spPr>
        <p:style>
          <a:lnRef idx="1">
            <a:schemeClr val="accent1"/>
          </a:lnRef>
          <a:fillRef idx="0">
            <a:schemeClr val="accent1"/>
          </a:fillRef>
          <a:effectRef idx="0">
            <a:schemeClr val="accent1"/>
          </a:effectRef>
          <a:fontRef idx="minor">
            <a:schemeClr val="tx1"/>
          </a:fontRef>
        </p:style>
      </p:cxnSp>
      <p:sp>
        <p:nvSpPr>
          <p:cNvPr id="56" name="流程图: 可选过程 55"/>
          <p:cNvSpPr/>
          <p:nvPr/>
        </p:nvSpPr>
        <p:spPr>
          <a:xfrm>
            <a:off x="4678045" y="1960245"/>
            <a:ext cx="803275" cy="835025"/>
          </a:xfrm>
          <a:prstGeom prst="flowChartAlternateProcess">
            <a:avLst/>
          </a:prstGeom>
          <a:noFill/>
          <a:ln w="25400" cap="rnd" cmpd="sng">
            <a:no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数量</a:t>
            </a:r>
            <a:endParaRPr kumimoji="0" lang="zh-CN" altLang="en-US"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特征</a:t>
            </a:r>
            <a:endParaRPr kumimoji="0" lang="zh-CN" altLang="en-US"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57" name="流程图: 可选过程 56"/>
          <p:cNvSpPr/>
          <p:nvPr/>
        </p:nvSpPr>
        <p:spPr>
          <a:xfrm>
            <a:off x="2032000" y="1986280"/>
            <a:ext cx="794385" cy="792480"/>
          </a:xfrm>
          <a:prstGeom prst="flowChartAlternateProcess">
            <a:avLst/>
          </a:prstGeom>
          <a:noFill/>
          <a:ln w="25400" cap="rnd" cmpd="sng">
            <a:no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空间</a:t>
            </a:r>
            <a:endParaRPr kumimoji="0" lang="zh-CN" altLang="en-US"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特征</a:t>
            </a:r>
            <a:endParaRPr kumimoji="0" lang="zh-CN" altLang="en-US"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58" name="流程图: 可选过程 57"/>
          <p:cNvSpPr/>
          <p:nvPr/>
        </p:nvSpPr>
        <p:spPr>
          <a:xfrm>
            <a:off x="5482062" y="1935771"/>
            <a:ext cx="810423" cy="843114"/>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种群</a:t>
            </a:r>
            <a:endParaRPr kumimoji="0" lang="en-US" altLang="zh-CN" sz="28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密度</a:t>
            </a:r>
            <a:endParaRPr kumimoji="0" lang="zh-CN" altLang="en-US" sz="28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59" name="流程图: 可选过程 58"/>
          <p:cNvSpPr/>
          <p:nvPr/>
        </p:nvSpPr>
        <p:spPr>
          <a:xfrm>
            <a:off x="7369366" y="1425929"/>
            <a:ext cx="1522650" cy="391457"/>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出生率</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60" name="流程图: 可选过程 59"/>
          <p:cNvSpPr/>
          <p:nvPr/>
        </p:nvSpPr>
        <p:spPr>
          <a:xfrm>
            <a:off x="7369366" y="1932607"/>
            <a:ext cx="1522650" cy="391457"/>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死亡率</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61" name="流程图: 可选过程 60"/>
          <p:cNvSpPr/>
          <p:nvPr/>
        </p:nvSpPr>
        <p:spPr>
          <a:xfrm>
            <a:off x="7369366" y="2440022"/>
            <a:ext cx="1522650" cy="391457"/>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solidFill>
                  <a:schemeClr val="tx1"/>
                </a:solidFill>
                <a:effectLst>
                  <a:outerShdw blurRad="38100" dist="38100" dir="2700000">
                    <a:srgbClr val="C0C0C0"/>
                  </a:outerShdw>
                </a:effectLst>
                <a:latin typeface="微软雅黑" panose="020B0503020204020204" pitchFamily="34" charset="-122"/>
                <a:ea typeface="微软雅黑" panose="020B0503020204020204" pitchFamily="34" charset="-122"/>
                <a:cs typeface="+mn-ea"/>
              </a:rPr>
              <a:t>迁入</a:t>
            </a: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率</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62" name="流程图: 可选过程 61"/>
          <p:cNvSpPr/>
          <p:nvPr/>
        </p:nvSpPr>
        <p:spPr>
          <a:xfrm>
            <a:off x="7369366" y="2930992"/>
            <a:ext cx="1522650" cy="391457"/>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solidFill>
                  <a:schemeClr val="tx1"/>
                </a:solidFill>
                <a:effectLst>
                  <a:outerShdw blurRad="38100" dist="38100" dir="2700000">
                    <a:srgbClr val="C0C0C0"/>
                  </a:outerShdw>
                </a:effectLst>
                <a:latin typeface="微软雅黑" panose="020B0503020204020204" pitchFamily="34" charset="-122"/>
                <a:ea typeface="微软雅黑" panose="020B0503020204020204" pitchFamily="34" charset="-122"/>
                <a:cs typeface="+mn-ea"/>
              </a:rPr>
              <a:t>迁出</a:t>
            </a: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率</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63" name="流程图: 可选过程 62"/>
          <p:cNvSpPr/>
          <p:nvPr/>
        </p:nvSpPr>
        <p:spPr>
          <a:xfrm>
            <a:off x="9504680" y="1180465"/>
            <a:ext cx="781050" cy="850900"/>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年龄</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组成</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64" name="流程图: 可选过程 63"/>
          <p:cNvSpPr/>
          <p:nvPr/>
        </p:nvSpPr>
        <p:spPr>
          <a:xfrm>
            <a:off x="9481820" y="181610"/>
            <a:ext cx="780415" cy="894080"/>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性别</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比例</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71" name="流程图: 可选过程 70"/>
          <p:cNvSpPr/>
          <p:nvPr/>
        </p:nvSpPr>
        <p:spPr>
          <a:xfrm>
            <a:off x="3714906" y="1961169"/>
            <a:ext cx="810423" cy="843114"/>
          </a:xfrm>
          <a:prstGeom prst="flowChartAlternateProcess">
            <a:avLst/>
          </a:prstGeom>
          <a:noFill/>
          <a:ln w="25400" cap="rnd" cmpd="sng">
            <a:solidFill>
              <a:srgbClr val="0000FF"/>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种群</a:t>
            </a:r>
            <a:endPar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数量</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2" name="流程图: 可选过程 11"/>
          <p:cNvSpPr/>
          <p:nvPr/>
        </p:nvSpPr>
        <p:spPr>
          <a:xfrm>
            <a:off x="2860040" y="488950"/>
            <a:ext cx="711200" cy="772795"/>
          </a:xfrm>
          <a:prstGeom prst="flowChartAlternateProcess">
            <a:avLst/>
          </a:prstGeom>
          <a:noFill/>
          <a:ln w="25400" cap="rnd" cmpd="sng">
            <a:no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600" b="1" i="0" u="none" strike="noStrike" kern="1200" cap="none" spc="0" normalizeH="0" baseline="0" noProof="1">
                <a:ln>
                  <a:noFill/>
                </a:ln>
                <a:solidFill>
                  <a:srgbClr val="FF0000"/>
                </a:solidFill>
                <a:effectLst>
                  <a:outerShdw blurRad="38100" dist="38100" dir="2700000">
                    <a:srgbClr val="C0C0C0"/>
                  </a:outerShdw>
                </a:effectLst>
                <a:uLnTx/>
                <a:uFillTx/>
                <a:latin typeface="楷体" panose="02010609060101010101" charset="-122"/>
                <a:ea typeface="楷体" panose="02010609060101010101" charset="-122"/>
                <a:cs typeface="+mn-ea"/>
              </a:rPr>
              <a:t>数量</a:t>
            </a:r>
            <a:endParaRPr kumimoji="0" lang="zh-CN" sz="2600" b="1" i="0" u="none" strike="noStrike" kern="1200" cap="none" spc="0" normalizeH="0" baseline="0" noProof="1">
              <a:ln>
                <a:noFill/>
              </a:ln>
              <a:solidFill>
                <a:srgbClr val="FF0000"/>
              </a:solidFill>
              <a:effectLst>
                <a:outerShdw blurRad="38100" dist="38100" dir="2700000">
                  <a:srgbClr val="C0C0C0"/>
                </a:outerShdw>
              </a:effectLst>
              <a:uLnTx/>
              <a:uFillTx/>
              <a:latin typeface="楷体" panose="02010609060101010101" charset="-122"/>
              <a:ea typeface="楷体" panose="0201060906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600" b="1" i="0" u="none" strike="noStrike" kern="1200" cap="none" spc="0" normalizeH="0" baseline="0" noProof="1">
                <a:ln>
                  <a:noFill/>
                </a:ln>
                <a:solidFill>
                  <a:srgbClr val="FF0000"/>
                </a:solidFill>
                <a:effectLst>
                  <a:outerShdw blurRad="38100" dist="38100" dir="2700000">
                    <a:srgbClr val="C0C0C0"/>
                  </a:outerShdw>
                </a:effectLst>
                <a:uLnTx/>
                <a:uFillTx/>
                <a:latin typeface="楷体" panose="02010609060101010101" charset="-122"/>
                <a:ea typeface="楷体" panose="02010609060101010101" charset="-122"/>
                <a:cs typeface="+mn-ea"/>
              </a:rPr>
              <a:t>变化</a:t>
            </a:r>
            <a:endParaRPr kumimoji="0" lang="zh-CN" sz="2600" b="1" i="0" u="none" strike="noStrike" kern="1200" cap="none" spc="0" normalizeH="0" baseline="0" noProof="1">
              <a:ln>
                <a:noFill/>
              </a:ln>
              <a:solidFill>
                <a:srgbClr val="FF0000"/>
              </a:solidFill>
              <a:effectLst>
                <a:outerShdw blurRad="38100" dist="38100" dir="2700000">
                  <a:srgbClr val="C0C0C0"/>
                </a:outerShdw>
              </a:effectLst>
              <a:uLnTx/>
              <a:uFillTx/>
              <a:latin typeface="楷体" panose="02010609060101010101" charset="-122"/>
              <a:ea typeface="楷体" panose="02010609060101010101" charset="-122"/>
              <a:cs typeface="+mn-ea"/>
            </a:endParaRPr>
          </a:p>
        </p:txBody>
      </p:sp>
      <p:sp>
        <p:nvSpPr>
          <p:cNvPr id="13" name="流程图: 可选过程 12"/>
          <p:cNvSpPr/>
          <p:nvPr/>
        </p:nvSpPr>
        <p:spPr>
          <a:xfrm>
            <a:off x="428891" y="206649"/>
            <a:ext cx="1522650" cy="391457"/>
          </a:xfrm>
          <a:prstGeom prst="flowChartAlternateProcess">
            <a:avLst/>
          </a:prstGeom>
          <a:noFill/>
          <a:ln w="25400" cap="rnd" cmpd="sng">
            <a:solidFill>
              <a:srgbClr val="0000FF"/>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8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J</a:t>
            </a:r>
            <a:r>
              <a:rPr kumimoji="0" lang="zh-CN" altLang="en-US" sz="28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型</a:t>
            </a: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曲线</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4" name="流程图: 可选过程 13"/>
          <p:cNvSpPr/>
          <p:nvPr/>
        </p:nvSpPr>
        <p:spPr>
          <a:xfrm>
            <a:off x="446671" y="656229"/>
            <a:ext cx="1522650" cy="391457"/>
          </a:xfrm>
          <a:prstGeom prst="flowChartAlternateProcess">
            <a:avLst/>
          </a:prstGeom>
          <a:noFill/>
          <a:ln w="25400" cap="rnd" cmpd="sng">
            <a:solidFill>
              <a:srgbClr val="0000FF"/>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8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S</a:t>
            </a:r>
            <a:r>
              <a:rPr kumimoji="0" lang="zh-CN" altLang="en-US" sz="28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型</a:t>
            </a: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曲线</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5" name="文本框 14"/>
          <p:cNvSpPr txBox="1"/>
          <p:nvPr/>
        </p:nvSpPr>
        <p:spPr>
          <a:xfrm>
            <a:off x="1061720" y="3206115"/>
            <a:ext cx="2509520" cy="491490"/>
          </a:xfrm>
          <a:prstGeom prst="rect">
            <a:avLst/>
          </a:prstGeom>
          <a:noFill/>
        </p:spPr>
        <p:txBody>
          <a:bodyPr wrap="none" rtlCol="0">
            <a:spAutoFit/>
          </a:bodyPr>
          <a:lstStyle/>
          <a:p>
            <a:r>
              <a:rPr lang="zh-CN" altLang="en-US" sz="2600" b="1">
                <a:solidFill>
                  <a:srgbClr val="FF0000"/>
                </a:solidFill>
                <a:latin typeface="楷体" panose="02010609060101010101" charset="-122"/>
                <a:ea typeface="楷体" panose="02010609060101010101" charset="-122"/>
                <a:cs typeface="楷体" panose="02010609060101010101" charset="-122"/>
              </a:rPr>
              <a:t>同时 同地 同种</a:t>
            </a:r>
            <a:endParaRPr lang="zh-CN" altLang="en-US" sz="2600" b="1">
              <a:solidFill>
                <a:srgbClr val="FF0000"/>
              </a:solidFill>
              <a:latin typeface="楷体" panose="02010609060101010101" charset="-122"/>
              <a:ea typeface="楷体" panose="02010609060101010101" charset="-122"/>
              <a:cs typeface="楷体" panose="02010609060101010101" charset="-122"/>
            </a:endParaRPr>
          </a:p>
        </p:txBody>
      </p:sp>
      <p:sp>
        <p:nvSpPr>
          <p:cNvPr id="17" name="文本框 16"/>
          <p:cNvSpPr txBox="1"/>
          <p:nvPr/>
        </p:nvSpPr>
        <p:spPr>
          <a:xfrm>
            <a:off x="8058150" y="3708400"/>
            <a:ext cx="1755140" cy="491490"/>
          </a:xfrm>
          <a:prstGeom prst="rect">
            <a:avLst/>
          </a:prstGeom>
          <a:noFill/>
        </p:spPr>
        <p:txBody>
          <a:bodyPr wrap="none" rtlCol="0">
            <a:spAutoFit/>
          </a:bodyPr>
          <a:lstStyle/>
          <a:p>
            <a:r>
              <a:rPr lang="en-US" altLang="zh-CN" sz="2600" b="1" dirty="0">
                <a:solidFill>
                  <a:srgbClr val="FF0000"/>
                </a:solidFill>
                <a:latin typeface="微软雅黑" panose="020B0503020204020204" pitchFamily="34" charset="-122"/>
                <a:ea typeface="微软雅黑" panose="020B0503020204020204" pitchFamily="34" charset="-122"/>
              </a:rPr>
              <a:t>+</a:t>
            </a:r>
            <a:r>
              <a:rPr lang="zh-CN" altLang="en-US" sz="2600" b="1">
                <a:solidFill>
                  <a:srgbClr val="FF0000"/>
                </a:solidFill>
                <a:latin typeface="微软雅黑" panose="020B0503020204020204" pitchFamily="34" charset="-122"/>
                <a:ea typeface="微软雅黑" panose="020B0503020204020204" pitchFamily="34" charset="-122"/>
              </a:rPr>
              <a:t>无机环境</a:t>
            </a:r>
            <a:endParaRPr lang="zh-CN" altLang="en-US" sz="2600" b="1">
              <a:solidFill>
                <a:srgbClr val="FF0000"/>
              </a:solidFill>
              <a:latin typeface="微软雅黑" panose="020B0503020204020204" pitchFamily="34" charset="-122"/>
              <a:ea typeface="微软雅黑" panose="020B0503020204020204" pitchFamily="34" charset="-122"/>
            </a:endParaRPr>
          </a:p>
        </p:txBody>
      </p:sp>
      <p:sp>
        <p:nvSpPr>
          <p:cNvPr id="18" name="流程图: 可选过程 17"/>
          <p:cNvSpPr/>
          <p:nvPr/>
        </p:nvSpPr>
        <p:spPr>
          <a:xfrm>
            <a:off x="2132330" y="217805"/>
            <a:ext cx="737235" cy="494665"/>
          </a:xfrm>
          <a:prstGeom prst="flowChartAlternateProcess">
            <a:avLst/>
          </a:prstGeom>
          <a:noFill/>
          <a:ln w="25400" cap="rnd" cmpd="sng">
            <a:no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增长</a:t>
            </a:r>
            <a:endParaRPr kumimoji="0" lang="zh-CN" altLang="en-US" sz="26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9" name="流程图: 可选过程 18"/>
          <p:cNvSpPr/>
          <p:nvPr/>
        </p:nvSpPr>
        <p:spPr>
          <a:xfrm>
            <a:off x="64770" y="1003935"/>
            <a:ext cx="3046095" cy="714375"/>
          </a:xfrm>
          <a:prstGeom prst="flowChartAlternateProcess">
            <a:avLst/>
          </a:prstGeom>
          <a:noFill/>
          <a:ln w="25400" cap="rnd" cmpd="sng">
            <a:noFill/>
            <a:prstDash val="sysDot"/>
            <a:miter/>
            <a:headEnd type="none" w="med" len="med"/>
            <a:tailEnd type="none" w="med" len="med"/>
          </a:ln>
        </p:spPr>
        <p:txBody>
          <a:bodyPr wrap="non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波动、</a:t>
            </a:r>
            <a:r>
              <a:rPr lang="zh-CN" altLang="en-US" sz="2400" b="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sym typeface="+mn-ea"/>
              </a:rPr>
              <a:t>下降、消亡</a:t>
            </a:r>
            <a:endParaRPr kumimoji="0" lang="zh-CN" altLang="en-US" sz="2400" b="1" i="0" u="none" strike="noStrike" kern="1200" cap="none" spc="0" normalizeH="0" baseline="0" noProof="1">
              <a:ln>
                <a:noFill/>
              </a:ln>
              <a:solidFill>
                <a:srgbClr val="0000FF"/>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sym typeface="+mn-ea"/>
            </a:endParaRPr>
          </a:p>
        </p:txBody>
      </p:sp>
      <p:sp>
        <p:nvSpPr>
          <p:cNvPr id="22" name="流程图: 可选过程 21"/>
          <p:cNvSpPr/>
          <p:nvPr/>
        </p:nvSpPr>
        <p:spPr>
          <a:xfrm>
            <a:off x="5234305" y="1045210"/>
            <a:ext cx="1423670" cy="843280"/>
          </a:xfrm>
          <a:prstGeom prst="flowChartAlternateProcess">
            <a:avLst/>
          </a:prstGeom>
          <a:noFill/>
          <a:ln w="25400" cap="rnd" cmpd="sng">
            <a:no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调查 方法</a:t>
            </a:r>
            <a:endParaRPr kumimoji="0" lang="zh-CN" sz="26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28" name="任意多边形 27"/>
          <p:cNvSpPr/>
          <p:nvPr/>
        </p:nvSpPr>
        <p:spPr>
          <a:xfrm>
            <a:off x="1951355" y="410845"/>
            <a:ext cx="102870" cy="493395"/>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2054225" y="640715"/>
            <a:ext cx="815975" cy="767715"/>
          </a:xfrm>
          <a:custGeom>
            <a:avLst/>
            <a:gdLst>
              <a:gd name="connsiteX0" fmla="*/ 0 w 1285"/>
              <a:gd name="connsiteY0" fmla="*/ 0 h 1544"/>
              <a:gd name="connsiteX1" fmla="*/ 1285 w 1285"/>
              <a:gd name="connsiteY1" fmla="*/ 2 h 1544"/>
              <a:gd name="connsiteX2" fmla="*/ 1285 w 1285"/>
              <a:gd name="connsiteY2" fmla="*/ 1531 h 1544"/>
              <a:gd name="connsiteX3" fmla="*/ 871 w 1285"/>
              <a:gd name="connsiteY3" fmla="*/ 1544 h 1544"/>
            </a:gdLst>
            <a:ahLst/>
            <a:cxnLst>
              <a:cxn ang="0">
                <a:pos x="connsiteX0" y="connsiteY0"/>
              </a:cxn>
              <a:cxn ang="0">
                <a:pos x="connsiteX1" y="connsiteY1"/>
              </a:cxn>
              <a:cxn ang="0">
                <a:pos x="connsiteX2" y="connsiteY2"/>
              </a:cxn>
              <a:cxn ang="0">
                <a:pos x="connsiteX3" y="connsiteY3"/>
              </a:cxn>
            </a:cxnLst>
            <a:rect l="l" t="t" r="r" b="b"/>
            <a:pathLst>
              <a:path w="1285" h="1544">
                <a:moveTo>
                  <a:pt x="0" y="0"/>
                </a:moveTo>
                <a:lnTo>
                  <a:pt x="1285" y="2"/>
                </a:lnTo>
                <a:lnTo>
                  <a:pt x="1285" y="1531"/>
                </a:lnTo>
                <a:lnTo>
                  <a:pt x="871" y="1544"/>
                </a:lnTo>
              </a:path>
            </a:pathLst>
          </a:custGeom>
          <a:noFill/>
          <a:ln w="25400">
            <a:solidFill>
              <a:srgbClr val="0000FF"/>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2860040" y="904240"/>
            <a:ext cx="953135" cy="1057910"/>
          </a:xfrm>
          <a:custGeom>
            <a:avLst/>
            <a:gdLst>
              <a:gd name="connsiteX0" fmla="*/ 0 w 1606"/>
              <a:gd name="connsiteY0" fmla="*/ 0 h 1666"/>
              <a:gd name="connsiteX1" fmla="*/ 1088 w 1606"/>
              <a:gd name="connsiteY1" fmla="*/ 0 h 1666"/>
              <a:gd name="connsiteX2" fmla="*/ 1606 w 1606"/>
              <a:gd name="connsiteY2" fmla="*/ 1666 h 1666"/>
            </a:gdLst>
            <a:ahLst/>
            <a:cxnLst>
              <a:cxn ang="0">
                <a:pos x="connsiteX0" y="connsiteY0"/>
              </a:cxn>
              <a:cxn ang="0">
                <a:pos x="connsiteX1" y="connsiteY1"/>
              </a:cxn>
              <a:cxn ang="0">
                <a:pos x="connsiteX2" y="connsiteY2"/>
              </a:cxn>
            </a:cxnLst>
            <a:rect l="l" t="t" r="r" b="b"/>
            <a:pathLst>
              <a:path w="1606" h="1666">
                <a:moveTo>
                  <a:pt x="0" y="0"/>
                </a:moveTo>
                <a:lnTo>
                  <a:pt x="1088" y="0"/>
                </a:lnTo>
                <a:lnTo>
                  <a:pt x="1606" y="1666"/>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952230" y="2465705"/>
            <a:ext cx="847090" cy="491490"/>
          </a:xfrm>
          <a:prstGeom prst="rect">
            <a:avLst/>
          </a:prstGeom>
          <a:noFill/>
        </p:spPr>
        <p:txBody>
          <a:bodyPr wrap="none" rtlCol="0">
            <a:spAutoFit/>
          </a:bodyPr>
          <a:lstStyle/>
          <a:p>
            <a:r>
              <a:rPr lang="zh-CN" altLang="en-US" sz="2600" b="1">
                <a:solidFill>
                  <a:srgbClr val="FF0000"/>
                </a:solidFill>
                <a:effectLst/>
                <a:latin typeface="楷体" panose="02010609060101010101" charset="-122"/>
                <a:ea typeface="楷体" panose="02010609060101010101" charset="-122"/>
              </a:rPr>
              <a:t>影响</a:t>
            </a:r>
            <a:endParaRPr lang="zh-CN" altLang="en-US" sz="2600" b="1">
              <a:solidFill>
                <a:srgbClr val="FF0000"/>
              </a:solidFill>
              <a:effectLst/>
              <a:latin typeface="楷体" panose="02010609060101010101" charset="-122"/>
              <a:ea typeface="楷体" panose="02010609060101010101" charset="-122"/>
            </a:endParaRPr>
          </a:p>
        </p:txBody>
      </p:sp>
      <p:cxnSp>
        <p:nvCxnSpPr>
          <p:cNvPr id="36" name="直接连接符 35"/>
          <p:cNvCxnSpPr/>
          <p:nvPr/>
        </p:nvCxnSpPr>
        <p:spPr>
          <a:xfrm>
            <a:off x="4525010" y="2382520"/>
            <a:ext cx="932815" cy="0"/>
          </a:xfrm>
          <a:prstGeom prst="line">
            <a:avLst/>
          </a:prstGeom>
          <a:ln w="25400">
            <a:solidFill>
              <a:srgbClr val="0000FF"/>
            </a:solidFill>
            <a:tailEnd type="arrow"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298565" y="1911350"/>
            <a:ext cx="843280" cy="491490"/>
          </a:xfrm>
          <a:prstGeom prst="rect">
            <a:avLst/>
          </a:prstGeom>
          <a:noFill/>
        </p:spPr>
        <p:txBody>
          <a:bodyPr wrap="none" rtlCol="0">
            <a:spAutoFit/>
          </a:bodyPr>
          <a:lstStyle/>
          <a:p>
            <a:r>
              <a:rPr lang="zh-CN" altLang="en-US" sz="26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决定</a:t>
            </a:r>
            <a:endParaRPr lang="zh-CN" altLang="en-US" sz="26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任意多边形 40"/>
          <p:cNvSpPr/>
          <p:nvPr/>
        </p:nvSpPr>
        <p:spPr>
          <a:xfrm flipH="1">
            <a:off x="7158990" y="1663700"/>
            <a:ext cx="183515" cy="929005"/>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flipH="1">
            <a:off x="7157085" y="2102485"/>
            <a:ext cx="183515" cy="1064260"/>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p:nvPr/>
        </p:nvCxnSpPr>
        <p:spPr>
          <a:xfrm>
            <a:off x="6363970" y="2357120"/>
            <a:ext cx="781050" cy="0"/>
          </a:xfrm>
          <a:prstGeom prst="line">
            <a:avLst/>
          </a:prstGeom>
          <a:ln w="25400">
            <a:solidFill>
              <a:srgbClr val="0000FF"/>
            </a:solidFill>
            <a:head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707765" y="271145"/>
            <a:ext cx="2102485" cy="848360"/>
            <a:chOff x="6291" y="314"/>
            <a:chExt cx="3311" cy="1336"/>
          </a:xfrm>
        </p:grpSpPr>
        <p:sp>
          <p:nvSpPr>
            <p:cNvPr id="38" name="流程图: 可选过程 37"/>
            <p:cNvSpPr/>
            <p:nvPr/>
          </p:nvSpPr>
          <p:spPr>
            <a:xfrm>
              <a:off x="6291" y="314"/>
              <a:ext cx="2913" cy="559"/>
            </a:xfrm>
            <a:prstGeom prst="flowChartAlternateProcess">
              <a:avLst/>
            </a:prstGeom>
            <a:noFill/>
            <a:ln w="25400" cap="rnd" cmpd="sng">
              <a:solidFill>
                <a:srgbClr val="FF0000"/>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样方法</a:t>
              </a:r>
              <a:endPar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39" name="流程图: 可选过程 38"/>
            <p:cNvSpPr/>
            <p:nvPr/>
          </p:nvSpPr>
          <p:spPr>
            <a:xfrm>
              <a:off x="6292" y="1091"/>
              <a:ext cx="2911" cy="559"/>
            </a:xfrm>
            <a:prstGeom prst="flowChartAlternateProcess">
              <a:avLst/>
            </a:prstGeom>
            <a:noFill/>
            <a:ln w="25400" cap="rnd" cmpd="sng">
              <a:solidFill>
                <a:srgbClr val="FF0000"/>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标志重捕法</a:t>
              </a:r>
              <a:endPar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44" name="任意多边形 43"/>
            <p:cNvSpPr/>
            <p:nvPr/>
          </p:nvSpPr>
          <p:spPr>
            <a:xfrm>
              <a:off x="9203" y="631"/>
              <a:ext cx="399" cy="693"/>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rgbClr val="0000FF"/>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5" name="直接连接符 44"/>
          <p:cNvCxnSpPr/>
          <p:nvPr/>
        </p:nvCxnSpPr>
        <p:spPr>
          <a:xfrm flipV="1">
            <a:off x="5946140" y="692785"/>
            <a:ext cx="0" cy="119570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6" name="流程图: 可选过程 45"/>
          <p:cNvSpPr/>
          <p:nvPr/>
        </p:nvSpPr>
        <p:spPr>
          <a:xfrm>
            <a:off x="6296660" y="246380"/>
            <a:ext cx="1890395" cy="422910"/>
          </a:xfrm>
          <a:prstGeom prst="flowChartAlternateProcess">
            <a:avLst/>
          </a:prstGeom>
          <a:noFill/>
          <a:ln w="25400" cap="rnd" cmpd="sng">
            <a:solidFill>
              <a:srgbClr val="FF0000"/>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显微计数法</a:t>
            </a:r>
            <a:endPar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47" name="流程图: 可选过程 46"/>
          <p:cNvSpPr/>
          <p:nvPr/>
        </p:nvSpPr>
        <p:spPr>
          <a:xfrm>
            <a:off x="6296660" y="764540"/>
            <a:ext cx="2521585" cy="422910"/>
          </a:xfrm>
          <a:prstGeom prst="flowChartAlternateProcess">
            <a:avLst/>
          </a:prstGeom>
          <a:noFill/>
          <a:ln w="25400" cap="rnd" cmpd="sng">
            <a:solidFill>
              <a:srgbClr val="FF0000"/>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稀释涂布平板法</a:t>
            </a:r>
            <a:endParaRPr kumimoji="0" 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49" name="任意多边形 48"/>
          <p:cNvSpPr/>
          <p:nvPr/>
        </p:nvSpPr>
        <p:spPr>
          <a:xfrm flipH="1">
            <a:off x="6148705" y="482600"/>
            <a:ext cx="147955" cy="440055"/>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rgbClr val="0000FF"/>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flipH="1">
            <a:off x="5810885" y="702945"/>
            <a:ext cx="335915"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8891905" y="1701165"/>
            <a:ext cx="588645" cy="422910"/>
          </a:xfrm>
          <a:prstGeom prst="line">
            <a:avLst/>
          </a:prstGeom>
          <a:ln w="25400">
            <a:solidFill>
              <a:srgbClr val="0000FF"/>
            </a:solidFill>
            <a:head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9" idx="3"/>
          </p:cNvCxnSpPr>
          <p:nvPr/>
        </p:nvCxnSpPr>
        <p:spPr>
          <a:xfrm flipV="1">
            <a:off x="8891905" y="764540"/>
            <a:ext cx="588645" cy="857250"/>
          </a:xfrm>
          <a:prstGeom prst="line">
            <a:avLst/>
          </a:prstGeom>
          <a:ln w="25400">
            <a:solidFill>
              <a:srgbClr val="0000FF"/>
            </a:solidFill>
            <a:head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8904605" y="1697355"/>
            <a:ext cx="600075" cy="3175"/>
          </a:xfrm>
          <a:prstGeom prst="line">
            <a:avLst/>
          </a:prstGeom>
          <a:ln w="25400">
            <a:solidFill>
              <a:srgbClr val="0000FF"/>
            </a:solidFill>
            <a:head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248525" y="1341120"/>
            <a:ext cx="1800225" cy="2159635"/>
          </a:xfrm>
          <a:prstGeom prst="rect">
            <a:avLst/>
          </a:prstGeom>
          <a:noFill/>
          <a:ln w="2540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p:cNvCxnSpPr/>
          <p:nvPr/>
        </p:nvCxnSpPr>
        <p:spPr>
          <a:xfrm flipH="1">
            <a:off x="9049385" y="2885440"/>
            <a:ext cx="633095" cy="0"/>
          </a:xfrm>
          <a:prstGeom prst="straightConnector1">
            <a:avLst/>
          </a:prstGeom>
          <a:ln w="25400">
            <a:solidFill>
              <a:srgbClr val="FF0000"/>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9601200" y="2369820"/>
            <a:ext cx="2353310" cy="1161415"/>
            <a:chOff x="15346" y="3958"/>
            <a:chExt cx="3706" cy="1829"/>
          </a:xfrm>
        </p:grpSpPr>
        <p:sp>
          <p:nvSpPr>
            <p:cNvPr id="30" name="流程图: 可选过程 29"/>
            <p:cNvSpPr/>
            <p:nvPr/>
          </p:nvSpPr>
          <p:spPr>
            <a:xfrm>
              <a:off x="15346" y="3983"/>
              <a:ext cx="3707" cy="1804"/>
            </a:xfrm>
            <a:prstGeom prst="flowChartAlternateProcess">
              <a:avLst/>
            </a:prstGeom>
            <a:noFill/>
            <a:ln w="25400" cap="rnd" cmpd="sng">
              <a:noFill/>
              <a:prstDash val="sysDot"/>
              <a:miter/>
              <a:headEnd type="none" w="med" len="med"/>
              <a:tailEnd type="none" w="med" len="med"/>
            </a:ln>
          </p:spPr>
          <p:txBody>
            <a:bodyPr wrap="non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气候、食物、</a:t>
              </a:r>
              <a:endPar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天敌、传染病、</a:t>
              </a:r>
              <a:endPar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人类活动</a:t>
              </a:r>
              <a:endPar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9" name="矩形 68"/>
            <p:cNvSpPr/>
            <p:nvPr/>
          </p:nvSpPr>
          <p:spPr>
            <a:xfrm>
              <a:off x="15539" y="3958"/>
              <a:ext cx="3310" cy="1829"/>
            </a:xfrm>
            <a:prstGeom prst="rect">
              <a:avLst/>
            </a:prstGeom>
            <a:noFill/>
            <a:ln w="25400"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4656455" y="3169920"/>
            <a:ext cx="2016125" cy="891540"/>
          </a:xfrm>
          <a:prstGeom prst="rect">
            <a:avLst/>
          </a:prstGeom>
          <a:noFill/>
        </p:spPr>
        <p:txBody>
          <a:bodyPr wrap="none" rtlCol="0">
            <a:spAutoFit/>
          </a:bodyPr>
          <a:lstStyle/>
          <a:p>
            <a:r>
              <a:rPr lang="zh-CN" altLang="en-US" sz="2600" b="1" dirty="0">
                <a:solidFill>
                  <a:srgbClr val="FF0000"/>
                </a:solidFill>
                <a:latin typeface="楷体" panose="02010609060101010101" charset="-122"/>
                <a:ea typeface="楷体" panose="02010609060101010101" charset="-122"/>
                <a:cs typeface="楷体" panose="02010609060101010101" charset="-122"/>
              </a:rPr>
              <a:t>同时 同地</a:t>
            </a:r>
            <a:endParaRPr lang="zh-CN" altLang="en-US" sz="2600" b="1" dirty="0">
              <a:solidFill>
                <a:srgbClr val="FF0000"/>
              </a:solidFill>
              <a:latin typeface="楷体" panose="02010609060101010101" charset="-122"/>
              <a:ea typeface="楷体" panose="02010609060101010101" charset="-122"/>
              <a:cs typeface="楷体" panose="02010609060101010101" charset="-122"/>
            </a:endParaRPr>
          </a:p>
          <a:p>
            <a:r>
              <a:rPr lang="zh-CN" altLang="en-US" sz="2600" b="1" dirty="0">
                <a:solidFill>
                  <a:srgbClr val="FF0000"/>
                </a:solidFill>
                <a:latin typeface="楷体" panose="02010609060101010101" charset="-122"/>
                <a:ea typeface="楷体" panose="02010609060101010101" charset="-122"/>
                <a:cs typeface="楷体" panose="02010609060101010101" charset="-122"/>
              </a:rPr>
              <a:t>       所有</a:t>
            </a:r>
            <a:endParaRPr lang="zh-CN" altLang="en-US" sz="2600" b="1" dirty="0">
              <a:solidFill>
                <a:srgbClr val="FF0000"/>
              </a:solidFill>
              <a:latin typeface="楷体" panose="02010609060101010101" charset="-122"/>
              <a:ea typeface="楷体" panose="02010609060101010101" charset="-122"/>
              <a:cs typeface="楷体" panose="02010609060101010101" charset="-122"/>
            </a:endParaRPr>
          </a:p>
        </p:txBody>
      </p:sp>
      <p:grpSp>
        <p:nvGrpSpPr>
          <p:cNvPr id="75" name="组合 74"/>
          <p:cNvGrpSpPr/>
          <p:nvPr/>
        </p:nvGrpSpPr>
        <p:grpSpPr>
          <a:xfrm>
            <a:off x="361250" y="1737427"/>
            <a:ext cx="3394775" cy="1426143"/>
            <a:chOff x="1448" y="6641"/>
            <a:chExt cx="5346" cy="2246"/>
          </a:xfrm>
        </p:grpSpPr>
        <p:grpSp>
          <p:nvGrpSpPr>
            <p:cNvPr id="25" name="组合 24"/>
            <p:cNvGrpSpPr/>
            <p:nvPr/>
          </p:nvGrpSpPr>
          <p:grpSpPr>
            <a:xfrm>
              <a:off x="1448" y="6641"/>
              <a:ext cx="3961" cy="2035"/>
              <a:chOff x="663" y="6807"/>
              <a:chExt cx="3961" cy="2035"/>
            </a:xfrm>
          </p:grpSpPr>
          <p:sp>
            <p:nvSpPr>
              <p:cNvPr id="65" name="流程图: 可选过程 64"/>
              <p:cNvSpPr/>
              <p:nvPr/>
            </p:nvSpPr>
            <p:spPr>
              <a:xfrm>
                <a:off x="694" y="6807"/>
                <a:ext cx="2398" cy="616"/>
              </a:xfrm>
              <a:prstGeom prst="flowChartAlternateProcess">
                <a:avLst/>
              </a:prstGeom>
              <a:noFill/>
              <a:ln w="25400" cap="rnd" cmpd="sng">
                <a:solidFill>
                  <a:srgbClr val="0000FF"/>
                </a:solidFill>
                <a:prstDash val="sysDash"/>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均匀分布</a:t>
                </a:r>
                <a:endPar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66" name="流程图: 可选过程 65"/>
              <p:cNvSpPr/>
              <p:nvPr/>
            </p:nvSpPr>
            <p:spPr>
              <a:xfrm>
                <a:off x="686" y="7525"/>
                <a:ext cx="2398" cy="616"/>
              </a:xfrm>
              <a:prstGeom prst="flowChartAlternateProcess">
                <a:avLst/>
              </a:prstGeom>
              <a:noFill/>
              <a:ln w="25400" cap="rnd" cmpd="sng">
                <a:solidFill>
                  <a:srgbClr val="0000FF"/>
                </a:solidFill>
                <a:prstDash val="sysDash"/>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集群分布</a:t>
                </a:r>
                <a:endPar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67" name="流程图: 可选过程 66"/>
              <p:cNvSpPr/>
              <p:nvPr/>
            </p:nvSpPr>
            <p:spPr>
              <a:xfrm>
                <a:off x="663" y="8226"/>
                <a:ext cx="2398" cy="616"/>
              </a:xfrm>
              <a:prstGeom prst="flowChartAlternateProcess">
                <a:avLst/>
              </a:prstGeom>
              <a:noFill/>
              <a:ln w="25400" cap="rnd" cmpd="sng">
                <a:solidFill>
                  <a:srgbClr val="0000FF"/>
                </a:solidFill>
                <a:prstDash val="sysDash"/>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随机分布</a:t>
                </a:r>
                <a:endParaRPr kumimoji="0" lang="zh-CN" altLang="en-US" sz="2600" b="1" i="0" u="none" strike="noStrike" kern="1200" cap="none" spc="0" normalizeH="0" baseline="0" noProof="1">
                  <a:ln>
                    <a:noFill/>
                  </a:ln>
                  <a:solidFill>
                    <a:schemeClr val="tx1"/>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23" name="任意多边形 22"/>
              <p:cNvSpPr/>
              <p:nvPr/>
            </p:nvSpPr>
            <p:spPr>
              <a:xfrm>
                <a:off x="3092" y="7138"/>
                <a:ext cx="270" cy="1463"/>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rgbClr val="0000FF"/>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3070" y="7833"/>
                <a:ext cx="1554" cy="0"/>
              </a:xfrm>
              <a:prstGeom prst="line">
                <a:avLst/>
              </a:prstGeom>
              <a:ln w="2540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grpSp>
        <p:cxnSp>
          <p:nvCxnSpPr>
            <p:cNvPr id="73" name="直接连接符 72"/>
            <p:cNvCxnSpPr/>
            <p:nvPr/>
          </p:nvCxnSpPr>
          <p:spPr>
            <a:xfrm>
              <a:off x="5400" y="7657"/>
              <a:ext cx="1394" cy="123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74" name="直接连接符 73"/>
          <p:cNvCxnSpPr/>
          <p:nvPr/>
        </p:nvCxnSpPr>
        <p:spPr>
          <a:xfrm>
            <a:off x="4262755" y="2814955"/>
            <a:ext cx="0" cy="36385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8618855" y="4128135"/>
            <a:ext cx="843280" cy="491490"/>
          </a:xfrm>
          <a:prstGeom prst="rect">
            <a:avLst/>
          </a:prstGeom>
          <a:noFill/>
        </p:spPr>
        <p:txBody>
          <a:bodyPr wrap="none" rtlCol="0">
            <a:spAutoFit/>
          </a:bodyPr>
          <a:lstStyle/>
          <a:p>
            <a:r>
              <a:rPr lang="zh-CN" altLang="en-US" sz="2600" b="1">
                <a:solidFill>
                  <a:srgbClr val="FF0000"/>
                </a:solidFill>
                <a:latin typeface="微软雅黑" panose="020B0503020204020204" pitchFamily="34" charset="-122"/>
                <a:ea typeface="微软雅黑" panose="020B0503020204020204" pitchFamily="34" charset="-122"/>
              </a:rPr>
              <a:t>组成</a:t>
            </a:r>
            <a:endParaRPr lang="zh-CN" altLang="en-US" sz="2600" b="1">
              <a:solidFill>
                <a:srgbClr val="FF0000"/>
              </a:solidFill>
              <a:latin typeface="微软雅黑" panose="020B0503020204020204" pitchFamily="34" charset="-122"/>
              <a:ea typeface="微软雅黑" panose="020B0503020204020204" pitchFamily="34" charset="-122"/>
            </a:endParaRPr>
          </a:p>
        </p:txBody>
      </p:sp>
      <p:grpSp>
        <p:nvGrpSpPr>
          <p:cNvPr id="78" name="组合 77"/>
          <p:cNvGrpSpPr/>
          <p:nvPr/>
        </p:nvGrpSpPr>
        <p:grpSpPr>
          <a:xfrm>
            <a:off x="9986010" y="3614420"/>
            <a:ext cx="935990" cy="1183640"/>
            <a:chOff x="15952" y="6031"/>
            <a:chExt cx="1474" cy="1864"/>
          </a:xfrm>
        </p:grpSpPr>
        <p:sp>
          <p:nvSpPr>
            <p:cNvPr id="10" name="流程图: 可选过程 9"/>
            <p:cNvSpPr/>
            <p:nvPr/>
          </p:nvSpPr>
          <p:spPr>
            <a:xfrm>
              <a:off x="16019" y="6031"/>
              <a:ext cx="1340" cy="1865"/>
            </a:xfrm>
            <a:prstGeom prst="flowChartAlternateProcess">
              <a:avLst/>
            </a:prstGeom>
            <a:noFill/>
            <a:ln w="25400" cap="rnd" cmpd="sng">
              <a:no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楷体" panose="02010609060101010101" charset="-122"/>
                  <a:ea typeface="楷体" panose="02010609060101010101" charset="-122"/>
                  <a:cs typeface="+mn-ea"/>
                </a:rPr>
                <a:t>生态</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楷体" panose="02010609060101010101" charset="-122"/>
                <a:ea typeface="楷体" panose="02010609060101010101"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楷体" panose="02010609060101010101" charset="-122"/>
                  <a:ea typeface="楷体" panose="02010609060101010101" charset="-122"/>
                  <a:cs typeface="+mn-ea"/>
                </a:rPr>
                <a:t>系统</a:t>
              </a:r>
              <a:endParaRPr kumimoji="0" lang="zh-CN" altLang="en-US" sz="2800" b="1" i="0" u="none" strike="noStrike" kern="1200" cap="none" spc="0" normalizeH="0" baseline="0" noProof="1">
                <a:ln>
                  <a:noFill/>
                </a:ln>
                <a:solidFill>
                  <a:schemeClr val="tx1"/>
                </a:solidFill>
                <a:effectLst>
                  <a:outerShdw blurRad="38100" dist="38100" dir="2700000">
                    <a:srgbClr val="C0C0C0"/>
                  </a:outerShdw>
                </a:effectLst>
                <a:uLnTx/>
                <a:uFillTx/>
                <a:latin typeface="楷体" panose="02010609060101010101" charset="-122"/>
                <a:ea typeface="楷体" panose="02010609060101010101" charset="-122"/>
                <a:cs typeface="+mn-ea"/>
              </a:endParaRPr>
            </a:p>
          </p:txBody>
        </p:sp>
        <p:sp>
          <p:nvSpPr>
            <p:cNvPr id="77" name="椭圆 76"/>
            <p:cNvSpPr/>
            <p:nvPr/>
          </p:nvSpPr>
          <p:spPr>
            <a:xfrm>
              <a:off x="15952" y="6261"/>
              <a:ext cx="1474" cy="14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流程图: 可选过程 78"/>
          <p:cNvSpPr/>
          <p:nvPr/>
        </p:nvSpPr>
        <p:spPr>
          <a:xfrm>
            <a:off x="8663492" y="4781871"/>
            <a:ext cx="763905" cy="812165"/>
          </a:xfrm>
          <a:prstGeom prst="flowChartAlternateProcess">
            <a:avLst/>
          </a:prstGeom>
          <a:noFill/>
          <a:ln w="25400" cap="rnd" cmpd="sng">
            <a:solidFill>
              <a:schemeClr val="tx1"/>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物种</a:t>
            </a:r>
            <a:endParaRPr kumimoji="0" lang="zh-CN" altLang="en-US" sz="28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组成</a:t>
            </a:r>
            <a:endParaRPr kumimoji="0" lang="zh-CN" altLang="en-US" sz="2800" b="1" i="0" u="none" strike="noStrike" kern="1200" cap="none" spc="0" normalizeH="0" baseline="0" noProof="1">
              <a:ln>
                <a:noFill/>
              </a:ln>
              <a:solidFill>
                <a:srgbClr val="FF0000"/>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80" name="流程图: 可选过程 79"/>
          <p:cNvSpPr/>
          <p:nvPr/>
        </p:nvSpPr>
        <p:spPr>
          <a:xfrm>
            <a:off x="6672064" y="5734134"/>
            <a:ext cx="763905" cy="791210"/>
          </a:xfrm>
          <a:prstGeom prst="flowChartAlternateProcess">
            <a:avLst/>
          </a:prstGeom>
          <a:noFill/>
          <a:ln w="25400" cap="rnd" cmpd="sng">
            <a:solidFill>
              <a:srgbClr val="FF0000"/>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种间</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关系</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81" name="流程图: 可选过程 80"/>
          <p:cNvSpPr/>
          <p:nvPr/>
        </p:nvSpPr>
        <p:spPr>
          <a:xfrm>
            <a:off x="4120117" y="4413225"/>
            <a:ext cx="763905" cy="815975"/>
          </a:xfrm>
          <a:prstGeom prst="flowChartAlternateProcess">
            <a:avLst/>
          </a:prstGeom>
          <a:noFill/>
          <a:ln w="25400" cap="rnd" cmpd="sng">
            <a:solidFill>
              <a:srgbClr val="FF0000"/>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群落</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结构</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82" name="流程图: 可选过程 81"/>
          <p:cNvSpPr/>
          <p:nvPr/>
        </p:nvSpPr>
        <p:spPr>
          <a:xfrm>
            <a:off x="3281136" y="5734134"/>
            <a:ext cx="765810" cy="791210"/>
          </a:xfrm>
          <a:prstGeom prst="flowChartAlternateProcess">
            <a:avLst/>
          </a:prstGeom>
          <a:noFill/>
          <a:ln w="25400" cap="rnd" cmpd="sng">
            <a:solidFill>
              <a:srgbClr val="FF0000"/>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群落</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演替</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grpSp>
        <p:nvGrpSpPr>
          <p:cNvPr id="86" name="组合 85"/>
          <p:cNvGrpSpPr/>
          <p:nvPr/>
        </p:nvGrpSpPr>
        <p:grpSpPr>
          <a:xfrm>
            <a:off x="10481945" y="346710"/>
            <a:ext cx="1271905" cy="1350645"/>
            <a:chOff x="14211" y="8222"/>
            <a:chExt cx="2003" cy="2127"/>
          </a:xfrm>
        </p:grpSpPr>
        <p:sp>
          <p:nvSpPr>
            <p:cNvPr id="83" name="流程图: 可选过程 82"/>
            <p:cNvSpPr/>
            <p:nvPr/>
          </p:nvSpPr>
          <p:spPr>
            <a:xfrm>
              <a:off x="14211" y="8222"/>
              <a:ext cx="1922" cy="2127"/>
            </a:xfrm>
            <a:prstGeom prst="flowChartAlternateProcess">
              <a:avLst/>
            </a:prstGeom>
            <a:noFill/>
            <a:ln w="25400" cap="rnd" cmpd="sng">
              <a:noFill/>
              <a:prstDash val="sysDot"/>
              <a:miter/>
              <a:headEnd type="none" w="med" len="med"/>
              <a:tailEnd type="none" w="med" len="med"/>
            </a:ln>
          </p:spPr>
          <p:txBody>
            <a:bodyPr wrap="non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 panose="02010609060101010101" charset="-122"/>
                  <a:ea typeface="楷体" panose="02010609060101010101" charset="-122"/>
                  <a:cs typeface="+mn-ea"/>
                </a:rPr>
                <a:t>增长型</a:t>
              </a:r>
              <a:endPar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 panose="02010609060101010101" charset="-122"/>
                <a:ea typeface="楷体" panose="02010609060101010101" charset="-122"/>
                <a:cs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 panose="02010609060101010101" charset="-122"/>
                  <a:ea typeface="楷体" panose="02010609060101010101" charset="-122"/>
                  <a:cs typeface="+mn-ea"/>
                </a:rPr>
                <a:t>稳定型</a:t>
              </a:r>
              <a:endPar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 panose="02010609060101010101" charset="-122"/>
                <a:ea typeface="楷体" panose="02010609060101010101" charset="-122"/>
                <a:cs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 panose="02010609060101010101" charset="-122"/>
                  <a:ea typeface="楷体" panose="02010609060101010101" charset="-122"/>
                  <a:cs typeface="+mn-ea"/>
                </a:rPr>
                <a:t>衰退型</a:t>
              </a:r>
              <a:endParaRPr kumimoji="0" lang="zh-CN" altLang="en-US" sz="28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楷体" panose="02010609060101010101" charset="-122"/>
                <a:ea typeface="楷体" panose="02010609060101010101" charset="-122"/>
                <a:cs typeface="+mn-ea"/>
              </a:endParaRPr>
            </a:p>
          </p:txBody>
        </p:sp>
        <p:sp>
          <p:nvSpPr>
            <p:cNvPr id="85" name="圆角矩形 84"/>
            <p:cNvSpPr/>
            <p:nvPr/>
          </p:nvSpPr>
          <p:spPr>
            <a:xfrm>
              <a:off x="14445" y="8333"/>
              <a:ext cx="1769" cy="1933"/>
            </a:xfrm>
            <a:prstGeom prst="roundRect">
              <a:avLst>
                <a:gd name="adj" fmla="val 5895"/>
              </a:avLst>
            </a:prstGeom>
            <a:noFill/>
            <a:ln w="25400">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箭头连接符 86"/>
          <p:cNvCxnSpPr/>
          <p:nvPr/>
        </p:nvCxnSpPr>
        <p:spPr>
          <a:xfrm>
            <a:off x="10292715" y="1409065"/>
            <a:ext cx="349885" cy="0"/>
          </a:xfrm>
          <a:prstGeom prst="straightConnector1">
            <a:avLst/>
          </a:prstGeom>
          <a:ln w="25400">
            <a:solidFill>
              <a:srgbClr val="0000FF"/>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480040" y="1632585"/>
            <a:ext cx="1511300" cy="491490"/>
          </a:xfrm>
          <a:prstGeom prst="rect">
            <a:avLst/>
          </a:prstGeom>
          <a:noFill/>
        </p:spPr>
        <p:txBody>
          <a:bodyPr wrap="none" rtlCol="0">
            <a:spAutoFit/>
          </a:bodyPr>
          <a:lstStyle/>
          <a:p>
            <a:r>
              <a:rPr lang="zh-CN" altLang="en-US" sz="2600" b="1">
                <a:solidFill>
                  <a:srgbClr val="FF0000"/>
                </a:solidFill>
                <a:effectLst/>
                <a:latin typeface="楷体" panose="02010609060101010101" charset="-122"/>
                <a:ea typeface="楷体" panose="02010609060101010101" charset="-122"/>
              </a:rPr>
              <a:t>预测趋势</a:t>
            </a:r>
            <a:endParaRPr lang="zh-CN" altLang="en-US" sz="2600" b="1">
              <a:solidFill>
                <a:srgbClr val="FF0000"/>
              </a:solidFill>
              <a:effectLst/>
              <a:latin typeface="楷体" panose="02010609060101010101" charset="-122"/>
              <a:ea typeface="楷体" panose="02010609060101010101" charset="-122"/>
            </a:endParaRPr>
          </a:p>
        </p:txBody>
      </p:sp>
      <p:sp>
        <p:nvSpPr>
          <p:cNvPr id="91" name="任意多边形 90"/>
          <p:cNvSpPr/>
          <p:nvPr/>
        </p:nvSpPr>
        <p:spPr>
          <a:xfrm>
            <a:off x="4043048" y="5272427"/>
            <a:ext cx="239166" cy="847407"/>
          </a:xfrm>
          <a:custGeom>
            <a:avLst/>
            <a:gdLst>
              <a:gd name="connisteX0" fmla="*/ 488950 w 488950"/>
              <a:gd name="connsiteY0" fmla="*/ 0 h 728345"/>
              <a:gd name="connisteX1" fmla="*/ 488950 w 488950"/>
              <a:gd name="connsiteY1" fmla="*/ 728345 h 728345"/>
              <a:gd name="connisteX2" fmla="*/ 0 w 488950"/>
              <a:gd name="connsiteY2" fmla="*/ 728345 h 728345"/>
            </a:gdLst>
            <a:ahLst/>
            <a:cxnLst>
              <a:cxn ang="0">
                <a:pos x="connisteX0" y="connsiteY0"/>
              </a:cxn>
              <a:cxn ang="0">
                <a:pos x="connisteX1" y="connsiteY1"/>
              </a:cxn>
              <a:cxn ang="0">
                <a:pos x="connisteX2" y="connsiteY2"/>
              </a:cxn>
            </a:cxnLst>
            <a:rect l="l" t="t" r="r" b="b"/>
            <a:pathLst>
              <a:path w="488950" h="728345">
                <a:moveTo>
                  <a:pt x="488950" y="0"/>
                </a:moveTo>
                <a:lnTo>
                  <a:pt x="488950" y="728345"/>
                </a:lnTo>
                <a:lnTo>
                  <a:pt x="0" y="728345"/>
                </a:lnTo>
              </a:path>
            </a:pathLst>
          </a:cu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7032104" y="4591050"/>
            <a:ext cx="0" cy="1154359"/>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7667425" y="4512591"/>
            <a:ext cx="1005471" cy="35029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503348" y="4725144"/>
            <a:ext cx="1184940" cy="892552"/>
          </a:xfrm>
          <a:prstGeom prst="rect">
            <a:avLst/>
          </a:prstGeom>
        </p:spPr>
        <p:txBody>
          <a:bodyPr wrap="square">
            <a:spAutoFit/>
          </a:bodyPr>
          <a:lstStyle/>
          <a:p>
            <a:r>
              <a:rPr lang="zh-CN" altLang="en-US" sz="2600" b="1" dirty="0">
                <a:solidFill>
                  <a:srgbClr val="0000FF"/>
                </a:solidFill>
                <a:latin typeface="微软雅黑" panose="020B0503020204020204" pitchFamily="34" charset="-122"/>
                <a:ea typeface="微软雅黑" panose="020B0503020204020204" pitchFamily="34" charset="-122"/>
              </a:rPr>
              <a:t>最重要</a:t>
            </a:r>
            <a:endParaRPr lang="en-US" altLang="zh-CN" sz="2600" b="1" dirty="0">
              <a:solidFill>
                <a:srgbClr val="0000FF"/>
              </a:solidFill>
              <a:latin typeface="微软雅黑" panose="020B0503020204020204" pitchFamily="34" charset="-122"/>
              <a:ea typeface="微软雅黑" panose="020B0503020204020204" pitchFamily="34" charset="-122"/>
            </a:endParaRPr>
          </a:p>
          <a:p>
            <a:r>
              <a:rPr lang="en-US" altLang="zh-CN" sz="2600" b="1" dirty="0">
                <a:solidFill>
                  <a:srgbClr val="0000FF"/>
                </a:solidFill>
                <a:latin typeface="微软雅黑" panose="020B0503020204020204" pitchFamily="34" charset="-122"/>
                <a:ea typeface="微软雅黑" panose="020B0503020204020204" pitchFamily="34" charset="-122"/>
              </a:rPr>
              <a:t>  </a:t>
            </a:r>
            <a:r>
              <a:rPr lang="zh-CN" altLang="en-US" sz="2600" b="1" dirty="0">
                <a:solidFill>
                  <a:srgbClr val="0000FF"/>
                </a:solidFill>
                <a:latin typeface="微软雅黑" panose="020B0503020204020204" pitchFamily="34" charset="-122"/>
                <a:ea typeface="微软雅黑" panose="020B0503020204020204" pitchFamily="34" charset="-122"/>
              </a:rPr>
              <a:t>特征</a:t>
            </a:r>
            <a:endParaRPr lang="zh-CN" altLang="en-US" sz="2600" dirty="0">
              <a:solidFill>
                <a:srgbClr val="0000FF"/>
              </a:solidFill>
              <a:latin typeface="微软雅黑" panose="020B0503020204020204" pitchFamily="34" charset="-122"/>
              <a:ea typeface="微软雅黑" panose="020B0503020204020204" pitchFamily="34" charset="-122"/>
            </a:endParaRPr>
          </a:p>
        </p:txBody>
      </p:sp>
      <p:sp>
        <p:nvSpPr>
          <p:cNvPr id="90" name="流程图: 可选过程 89"/>
          <p:cNvSpPr/>
          <p:nvPr/>
        </p:nvSpPr>
        <p:spPr>
          <a:xfrm>
            <a:off x="10262235" y="4976212"/>
            <a:ext cx="1140461" cy="391004"/>
          </a:xfrm>
          <a:prstGeom prst="flowChartAlternateProcess">
            <a:avLst/>
          </a:prstGeom>
          <a:noFill/>
          <a:ln w="25400" cap="rnd" cmpd="sng">
            <a:solidFill>
              <a:schemeClr val="tx1"/>
            </a:solid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丰富度</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93" name="流程图: 可选过程 92"/>
          <p:cNvSpPr/>
          <p:nvPr/>
        </p:nvSpPr>
        <p:spPr>
          <a:xfrm>
            <a:off x="9840416" y="5754108"/>
            <a:ext cx="2131405" cy="832747"/>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lvl="0" algn="ctr" defTabSz="914400" eaLnBrk="1" hangingPunct="1">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土壤中小动物</a:t>
            </a:r>
            <a:endParaRPr lang="en-US" altLang="zh-CN"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endParaRPr>
          </a:p>
          <a:p>
            <a:pPr lvl="0" algn="ctr" defTabSz="914400" eaLnBrk="1" hangingPunct="1">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丰富度的调查</a:t>
            </a:r>
            <a:endPar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endParaRPr>
          </a:p>
        </p:txBody>
      </p:sp>
      <p:sp>
        <p:nvSpPr>
          <p:cNvPr id="94" name="矩形 93"/>
          <p:cNvSpPr/>
          <p:nvPr/>
        </p:nvSpPr>
        <p:spPr>
          <a:xfrm>
            <a:off x="9392542" y="4799873"/>
            <a:ext cx="851515" cy="412934"/>
          </a:xfrm>
          <a:prstGeom prst="rect">
            <a:avLst/>
          </a:prstGeom>
        </p:spPr>
        <p:txBody>
          <a:bodyPr wrap="none">
            <a:spAutoFit/>
          </a:bodyPr>
          <a:lstStyle/>
          <a:p>
            <a:pPr>
              <a:lnSpc>
                <a:spcPts val="2500"/>
              </a:lnSpc>
            </a:pPr>
            <a:r>
              <a:rPr lang="zh-CN" altLang="en-US" sz="2600" b="1" dirty="0">
                <a:solidFill>
                  <a:srgbClr val="0000FF"/>
                </a:solidFill>
                <a:latin typeface="楷体" panose="02010609060101010101" charset="-122"/>
                <a:ea typeface="楷体" panose="02010609060101010101" charset="-122"/>
              </a:rPr>
              <a:t>指标</a:t>
            </a:r>
            <a:endParaRPr lang="zh-CN" altLang="en-US" sz="2600" dirty="0">
              <a:solidFill>
                <a:srgbClr val="0000FF"/>
              </a:solidFill>
              <a:latin typeface="楷体" panose="02010609060101010101" charset="-122"/>
              <a:ea typeface="楷体" panose="02010609060101010101" charset="-122"/>
            </a:endParaRPr>
          </a:p>
        </p:txBody>
      </p:sp>
      <p:cxnSp>
        <p:nvCxnSpPr>
          <p:cNvPr id="32" name="直接箭头连接符 31"/>
          <p:cNvCxnSpPr>
            <a:endCxn id="90" idx="1"/>
          </p:cNvCxnSpPr>
          <p:nvPr/>
        </p:nvCxnSpPr>
        <p:spPr>
          <a:xfrm>
            <a:off x="9445388" y="5166996"/>
            <a:ext cx="816847" cy="471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832465" y="5390182"/>
            <a:ext cx="0" cy="3639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流程图: 可选过程 99"/>
          <p:cNvSpPr/>
          <p:nvPr/>
        </p:nvSpPr>
        <p:spPr>
          <a:xfrm>
            <a:off x="8085415" y="5904265"/>
            <a:ext cx="1465660"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互利共生</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01" name="矩形 100"/>
          <p:cNvSpPr/>
          <p:nvPr/>
        </p:nvSpPr>
        <p:spPr>
          <a:xfrm>
            <a:off x="7325492" y="5745409"/>
            <a:ext cx="854721" cy="412934"/>
          </a:xfrm>
          <a:prstGeom prst="rect">
            <a:avLst/>
          </a:prstGeom>
        </p:spPr>
        <p:txBody>
          <a:bodyPr wrap="none">
            <a:spAutoFit/>
          </a:bodyPr>
          <a:lstStyle/>
          <a:p>
            <a:pPr>
              <a:lnSpc>
                <a:spcPts val="2500"/>
              </a:lnSpc>
            </a:pPr>
            <a:r>
              <a:rPr lang="zh-CN" altLang="en-US" sz="2600" b="1" dirty="0">
                <a:solidFill>
                  <a:srgbClr val="0000FF"/>
                </a:solidFill>
                <a:latin typeface="楷体" panose="02010609060101010101" charset="-122"/>
                <a:ea typeface="楷体" panose="02010609060101010101" charset="-122"/>
              </a:rPr>
              <a:t>互助</a:t>
            </a:r>
            <a:endParaRPr lang="zh-CN" altLang="en-US" sz="2600" dirty="0">
              <a:solidFill>
                <a:srgbClr val="0000FF"/>
              </a:solidFill>
              <a:latin typeface="楷体" panose="02010609060101010101" charset="-122"/>
              <a:ea typeface="楷体" panose="02010609060101010101" charset="-122"/>
            </a:endParaRPr>
          </a:p>
        </p:txBody>
      </p:sp>
      <p:sp>
        <p:nvSpPr>
          <p:cNvPr id="102" name="矩形 101"/>
          <p:cNvSpPr/>
          <p:nvPr/>
        </p:nvSpPr>
        <p:spPr>
          <a:xfrm>
            <a:off x="5925966" y="5661248"/>
            <a:ext cx="854721" cy="412934"/>
          </a:xfrm>
          <a:prstGeom prst="rect">
            <a:avLst/>
          </a:prstGeom>
        </p:spPr>
        <p:txBody>
          <a:bodyPr wrap="none">
            <a:spAutoFit/>
          </a:bodyPr>
          <a:lstStyle/>
          <a:p>
            <a:pPr>
              <a:lnSpc>
                <a:spcPts val="2500"/>
              </a:lnSpc>
            </a:pPr>
            <a:r>
              <a:rPr lang="zh-CN" altLang="en-US" sz="2600" b="1" dirty="0">
                <a:solidFill>
                  <a:srgbClr val="0000FF"/>
                </a:solidFill>
                <a:latin typeface="楷体" panose="02010609060101010101" charset="-122"/>
                <a:ea typeface="楷体" panose="02010609060101010101" charset="-122"/>
              </a:rPr>
              <a:t>斗争</a:t>
            </a:r>
            <a:endParaRPr lang="zh-CN" altLang="en-US" sz="2600" dirty="0">
              <a:solidFill>
                <a:srgbClr val="0000FF"/>
              </a:solidFill>
              <a:latin typeface="楷体" panose="02010609060101010101" charset="-122"/>
              <a:ea typeface="楷体" panose="02010609060101010101" charset="-122"/>
            </a:endParaRPr>
          </a:p>
        </p:txBody>
      </p:sp>
      <p:sp>
        <p:nvSpPr>
          <p:cNvPr id="103" name="流程图: 可选过程 102"/>
          <p:cNvSpPr/>
          <p:nvPr/>
        </p:nvSpPr>
        <p:spPr>
          <a:xfrm>
            <a:off x="5079682" y="5229200"/>
            <a:ext cx="854721"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捕食</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04" name="流程图: 可选过程 103"/>
          <p:cNvSpPr/>
          <p:nvPr/>
        </p:nvSpPr>
        <p:spPr>
          <a:xfrm>
            <a:off x="5097263" y="5720024"/>
            <a:ext cx="854721"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竞争</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05" name="流程图: 可选过程 104"/>
          <p:cNvSpPr/>
          <p:nvPr/>
        </p:nvSpPr>
        <p:spPr>
          <a:xfrm>
            <a:off x="5097263" y="6213145"/>
            <a:ext cx="854721"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寄生</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cxnSp>
        <p:nvCxnSpPr>
          <p:cNvPr id="107" name="直接连接符 106"/>
          <p:cNvCxnSpPr/>
          <p:nvPr/>
        </p:nvCxnSpPr>
        <p:spPr>
          <a:xfrm>
            <a:off x="7435969" y="6093460"/>
            <a:ext cx="6323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5946140" y="6016519"/>
            <a:ext cx="7335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任意多边形 22"/>
          <p:cNvSpPr/>
          <p:nvPr/>
        </p:nvSpPr>
        <p:spPr>
          <a:xfrm>
            <a:off x="5958298" y="5538867"/>
            <a:ext cx="72603" cy="928961"/>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箭头连接符 115"/>
          <p:cNvCxnSpPr>
            <a:stCxn id="81" idx="3"/>
          </p:cNvCxnSpPr>
          <p:nvPr/>
        </p:nvCxnSpPr>
        <p:spPr>
          <a:xfrm flipV="1">
            <a:off x="4884022" y="4458753"/>
            <a:ext cx="1650446" cy="36246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0" name="流程图: 可选过程 119"/>
          <p:cNvSpPr/>
          <p:nvPr/>
        </p:nvSpPr>
        <p:spPr>
          <a:xfrm>
            <a:off x="2166925" y="4372244"/>
            <a:ext cx="1480803"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垂直结构</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21" name="流程图: 可选过程 120"/>
          <p:cNvSpPr/>
          <p:nvPr/>
        </p:nvSpPr>
        <p:spPr>
          <a:xfrm>
            <a:off x="2153517" y="4923378"/>
            <a:ext cx="1480803"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水平结构</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22" name="任意多边形 22"/>
          <p:cNvSpPr/>
          <p:nvPr/>
        </p:nvSpPr>
        <p:spPr>
          <a:xfrm>
            <a:off x="3647728" y="4581128"/>
            <a:ext cx="104559" cy="574036"/>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p:cNvCxnSpPr/>
          <p:nvPr/>
        </p:nvCxnSpPr>
        <p:spPr>
          <a:xfrm>
            <a:off x="3752287" y="4858079"/>
            <a:ext cx="3645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H="1">
            <a:off x="1348589" y="4592917"/>
            <a:ext cx="7837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1379515" y="4781871"/>
            <a:ext cx="854721" cy="412934"/>
          </a:xfrm>
          <a:prstGeom prst="rect">
            <a:avLst/>
          </a:prstGeom>
        </p:spPr>
        <p:txBody>
          <a:bodyPr wrap="none">
            <a:spAutoFit/>
          </a:bodyPr>
          <a:lstStyle/>
          <a:p>
            <a:pPr>
              <a:lnSpc>
                <a:spcPts val="2500"/>
              </a:lnSpc>
            </a:pPr>
            <a:r>
              <a:rPr lang="zh-CN" altLang="en-US" sz="2600" b="1" dirty="0">
                <a:solidFill>
                  <a:srgbClr val="0000FF"/>
                </a:solidFill>
                <a:latin typeface="楷体" panose="02010609060101010101" charset="-122"/>
                <a:ea typeface="楷体" panose="02010609060101010101" charset="-122"/>
              </a:rPr>
              <a:t>特点</a:t>
            </a:r>
            <a:endParaRPr lang="zh-CN" altLang="en-US" sz="2600" dirty="0">
              <a:solidFill>
                <a:srgbClr val="0000FF"/>
              </a:solidFill>
              <a:latin typeface="楷体" panose="02010609060101010101" charset="-122"/>
              <a:ea typeface="楷体" panose="02010609060101010101" charset="-122"/>
            </a:endParaRPr>
          </a:p>
        </p:txBody>
      </p:sp>
      <p:cxnSp>
        <p:nvCxnSpPr>
          <p:cNvPr id="129" name="直接箭头连接符 128"/>
          <p:cNvCxnSpPr/>
          <p:nvPr/>
        </p:nvCxnSpPr>
        <p:spPr>
          <a:xfrm flipH="1">
            <a:off x="1348589" y="5135832"/>
            <a:ext cx="7837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1379515" y="4234442"/>
            <a:ext cx="854721" cy="412934"/>
          </a:xfrm>
          <a:prstGeom prst="rect">
            <a:avLst/>
          </a:prstGeom>
        </p:spPr>
        <p:txBody>
          <a:bodyPr wrap="none">
            <a:spAutoFit/>
          </a:bodyPr>
          <a:lstStyle/>
          <a:p>
            <a:pPr>
              <a:lnSpc>
                <a:spcPts val="2500"/>
              </a:lnSpc>
            </a:pPr>
            <a:r>
              <a:rPr lang="zh-CN" altLang="en-US" sz="2600" b="1" dirty="0">
                <a:solidFill>
                  <a:srgbClr val="0000FF"/>
                </a:solidFill>
                <a:latin typeface="楷体" panose="02010609060101010101" charset="-122"/>
                <a:ea typeface="楷体" panose="02010609060101010101" charset="-122"/>
              </a:rPr>
              <a:t>特点</a:t>
            </a:r>
            <a:endParaRPr lang="zh-CN" altLang="en-US" sz="2600" dirty="0">
              <a:solidFill>
                <a:srgbClr val="0000FF"/>
              </a:solidFill>
              <a:latin typeface="楷体" panose="02010609060101010101" charset="-122"/>
              <a:ea typeface="楷体" panose="02010609060101010101" charset="-122"/>
            </a:endParaRPr>
          </a:p>
        </p:txBody>
      </p:sp>
      <p:sp>
        <p:nvSpPr>
          <p:cNvPr id="133" name="文本框 132"/>
          <p:cNvSpPr txBox="1"/>
          <p:nvPr/>
        </p:nvSpPr>
        <p:spPr>
          <a:xfrm>
            <a:off x="526171" y="4329954"/>
            <a:ext cx="851515" cy="492443"/>
          </a:xfrm>
          <a:prstGeom prst="rect">
            <a:avLst/>
          </a:prstGeom>
          <a:noFill/>
        </p:spPr>
        <p:txBody>
          <a:bodyPr wrap="none" rtlCol="0">
            <a:spAutoFit/>
          </a:bodyPr>
          <a:lstStyle/>
          <a:p>
            <a:r>
              <a:rPr lang="zh-CN" altLang="en-US" sz="2600" b="1" dirty="0">
                <a:solidFill>
                  <a:srgbClr val="FF0000"/>
                </a:solidFill>
                <a:latin typeface="微软雅黑" panose="020B0503020204020204" pitchFamily="34" charset="-122"/>
                <a:ea typeface="微软雅黑" panose="020B0503020204020204" pitchFamily="34" charset="-122"/>
              </a:rPr>
              <a:t>分层</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34" name="文本框 133"/>
          <p:cNvSpPr txBox="1"/>
          <p:nvPr/>
        </p:nvSpPr>
        <p:spPr>
          <a:xfrm>
            <a:off x="535831" y="4886574"/>
            <a:ext cx="851515" cy="492443"/>
          </a:xfrm>
          <a:prstGeom prst="rect">
            <a:avLst/>
          </a:prstGeom>
          <a:noFill/>
        </p:spPr>
        <p:txBody>
          <a:bodyPr wrap="none" rtlCol="0">
            <a:spAutoFit/>
          </a:bodyPr>
          <a:lstStyle/>
          <a:p>
            <a:r>
              <a:rPr lang="zh-CN" altLang="en-US" sz="2600" b="1" dirty="0">
                <a:solidFill>
                  <a:srgbClr val="FF0000"/>
                </a:solidFill>
                <a:latin typeface="微软雅黑" panose="020B0503020204020204" pitchFamily="34" charset="-122"/>
                <a:ea typeface="微软雅黑" panose="020B0503020204020204" pitchFamily="34" charset="-122"/>
              </a:rPr>
              <a:t>镶嵌</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36" name="流程图: 可选过程 135"/>
          <p:cNvSpPr/>
          <p:nvPr/>
        </p:nvSpPr>
        <p:spPr>
          <a:xfrm>
            <a:off x="4232504" y="5018610"/>
            <a:ext cx="521783" cy="1837181"/>
          </a:xfrm>
          <a:prstGeom prst="flowChartAlternateProcess">
            <a:avLst/>
          </a:prstGeom>
          <a:noFill/>
          <a:ln w="25400" cap="rnd" cmpd="sng">
            <a:noFill/>
            <a:prstDash val="solid"/>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ts val="27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00FF"/>
                </a:solidFill>
                <a:uLnTx/>
                <a:uFillTx/>
                <a:latin typeface="楷体" panose="02010609060101010101" charset="-122"/>
                <a:ea typeface="楷体" panose="02010609060101010101" charset="-122"/>
                <a:cs typeface="+mn-ea"/>
              </a:rPr>
              <a:t>优</a:t>
            </a:r>
            <a:endParaRPr kumimoji="0" lang="en-US" altLang="zh-CN" sz="2800" b="1" i="0" u="none" strike="noStrike" kern="1200" cap="none" spc="0" normalizeH="0" baseline="0" noProof="1">
              <a:ln>
                <a:noFill/>
              </a:ln>
              <a:solidFill>
                <a:srgbClr val="0000FF"/>
              </a:solidFill>
              <a:uLnTx/>
              <a:uFillTx/>
              <a:latin typeface="楷体" panose="02010609060101010101" charset="-122"/>
              <a:ea typeface="楷体" panose="02010609060101010101" charset="-122"/>
              <a:cs typeface="+mn-ea"/>
            </a:endParaRPr>
          </a:p>
          <a:p>
            <a:pPr marL="0" marR="0" lvl="0" indent="0" algn="ctr" defTabSz="914400" rtl="0" eaLnBrk="1" fontAlgn="base" latinLnBrk="0" hangingPunct="1">
              <a:lnSpc>
                <a:spcPts val="27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00FF"/>
                </a:solidFill>
                <a:uLnTx/>
                <a:uFillTx/>
                <a:latin typeface="楷体" panose="02010609060101010101" charset="-122"/>
                <a:ea typeface="楷体" panose="02010609060101010101" charset="-122"/>
                <a:cs typeface="+mn-ea"/>
              </a:rPr>
              <a:t>势</a:t>
            </a:r>
            <a:endParaRPr kumimoji="0" lang="en-US" altLang="zh-CN" sz="2800" b="1" i="0" u="none" strike="noStrike" kern="1200" cap="none" spc="0" normalizeH="0" baseline="0" noProof="1">
              <a:ln>
                <a:noFill/>
              </a:ln>
              <a:solidFill>
                <a:srgbClr val="0000FF"/>
              </a:solidFill>
              <a:uLnTx/>
              <a:uFillTx/>
              <a:latin typeface="楷体" panose="02010609060101010101" charset="-122"/>
              <a:ea typeface="楷体" panose="02010609060101010101" charset="-122"/>
              <a:cs typeface="+mn-ea"/>
            </a:endParaRPr>
          </a:p>
          <a:p>
            <a:pPr marL="0" marR="0" lvl="0" indent="0" algn="ctr" defTabSz="914400" rtl="0" eaLnBrk="1" fontAlgn="base" latinLnBrk="0" hangingPunct="1">
              <a:lnSpc>
                <a:spcPts val="27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00FF"/>
                </a:solidFill>
                <a:uLnTx/>
                <a:uFillTx/>
                <a:latin typeface="楷体" panose="02010609060101010101" charset="-122"/>
                <a:ea typeface="楷体" panose="02010609060101010101" charset="-122"/>
                <a:cs typeface="+mn-ea"/>
              </a:rPr>
              <a:t>种</a:t>
            </a:r>
            <a:endParaRPr kumimoji="0" lang="en-US" altLang="zh-CN" sz="2800" b="1" i="0" u="none" strike="noStrike" kern="1200" cap="none" spc="0" normalizeH="0" baseline="0" noProof="1">
              <a:ln>
                <a:noFill/>
              </a:ln>
              <a:solidFill>
                <a:srgbClr val="0000FF"/>
              </a:solidFill>
              <a:uLnTx/>
              <a:uFillTx/>
              <a:latin typeface="楷体" panose="02010609060101010101" charset="-122"/>
              <a:ea typeface="楷体" panose="02010609060101010101" charset="-122"/>
              <a:cs typeface="+mn-ea"/>
            </a:endParaRPr>
          </a:p>
          <a:p>
            <a:pPr marL="0" marR="0" lvl="0" indent="0" algn="ctr" defTabSz="914400" rtl="0" eaLnBrk="1" fontAlgn="base" latinLnBrk="0" hangingPunct="1">
              <a:lnSpc>
                <a:spcPts val="2700"/>
              </a:lnSpc>
              <a:spcBef>
                <a:spcPct val="0"/>
              </a:spcBef>
              <a:spcAft>
                <a:spcPct val="0"/>
              </a:spcAft>
              <a:buClrTx/>
              <a:buSzTx/>
              <a:buFont typeface="Arial" panose="020B0604020202020204" pitchFamily="34" charset="0"/>
              <a:buNone/>
              <a:defRPr/>
            </a:pPr>
            <a:r>
              <a:rPr lang="zh-CN" altLang="en-US" sz="2800" b="1" noProof="1">
                <a:solidFill>
                  <a:srgbClr val="0000FF"/>
                </a:solidFill>
                <a:latin typeface="楷体" panose="02010609060101010101" charset="-122"/>
                <a:ea typeface="楷体" panose="02010609060101010101" charset="-122"/>
                <a:cs typeface="+mn-ea"/>
              </a:rPr>
              <a:t>改变</a:t>
            </a:r>
            <a:endParaRPr kumimoji="0" lang="zh-CN" altLang="en-US" sz="2800" b="1" i="0" u="none" strike="noStrike" kern="1200" cap="none" spc="0" normalizeH="0" baseline="0" noProof="1">
              <a:ln>
                <a:noFill/>
              </a:ln>
              <a:solidFill>
                <a:srgbClr val="0000FF"/>
              </a:solidFill>
              <a:uLnTx/>
              <a:uFillTx/>
              <a:latin typeface="楷体" panose="02010609060101010101" charset="-122"/>
              <a:ea typeface="楷体" panose="02010609060101010101" charset="-122"/>
              <a:cs typeface="+mn-ea"/>
            </a:endParaRPr>
          </a:p>
        </p:txBody>
      </p:sp>
      <p:sp>
        <p:nvSpPr>
          <p:cNvPr id="137" name="流程图: 可选过程 136"/>
          <p:cNvSpPr/>
          <p:nvPr/>
        </p:nvSpPr>
        <p:spPr>
          <a:xfrm>
            <a:off x="1486215" y="5665959"/>
            <a:ext cx="1480803"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初生演替</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38" name="流程图: 可选过程 137"/>
          <p:cNvSpPr/>
          <p:nvPr/>
        </p:nvSpPr>
        <p:spPr>
          <a:xfrm>
            <a:off x="1472807" y="6217093"/>
            <a:ext cx="1480803"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rPr>
              <a:t>次生演替</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
        <p:nvSpPr>
          <p:cNvPr id="139" name="任意多边形 22"/>
          <p:cNvSpPr/>
          <p:nvPr/>
        </p:nvSpPr>
        <p:spPr>
          <a:xfrm>
            <a:off x="2967018" y="5874843"/>
            <a:ext cx="104559" cy="574036"/>
          </a:xfrm>
          <a:custGeom>
            <a:avLst/>
            <a:gdLst>
              <a:gd name="connsiteX0" fmla="*/ 0 w 966"/>
              <a:gd name="connsiteY0" fmla="*/ 0 h 3296"/>
              <a:gd name="connsiteX1" fmla="*/ 966 w 966"/>
              <a:gd name="connsiteY1" fmla="*/ 5 h 3296"/>
              <a:gd name="connsiteX2" fmla="*/ 966 w 966"/>
              <a:gd name="connsiteY2" fmla="*/ 3296 h 3296"/>
              <a:gd name="connsiteX3" fmla="*/ 61 w 966"/>
              <a:gd name="connsiteY3" fmla="*/ 3296 h 3296"/>
            </a:gdLst>
            <a:ahLst/>
            <a:cxnLst>
              <a:cxn ang="0">
                <a:pos x="connsiteX0" y="connsiteY0"/>
              </a:cxn>
              <a:cxn ang="0">
                <a:pos x="connsiteX1" y="connsiteY1"/>
              </a:cxn>
              <a:cxn ang="0">
                <a:pos x="connsiteX2" y="connsiteY2"/>
              </a:cxn>
              <a:cxn ang="0">
                <a:pos x="connsiteX3" y="connsiteY3"/>
              </a:cxn>
            </a:cxnLst>
            <a:rect l="l" t="t" r="r" b="b"/>
            <a:pathLst>
              <a:path w="966" h="3296">
                <a:moveTo>
                  <a:pt x="0" y="0"/>
                </a:moveTo>
                <a:lnTo>
                  <a:pt x="966" y="5"/>
                </a:lnTo>
                <a:lnTo>
                  <a:pt x="966" y="3296"/>
                </a:lnTo>
                <a:lnTo>
                  <a:pt x="61" y="3296"/>
                </a:lnTo>
              </a:path>
            </a:pathLst>
          </a:custGeom>
          <a:noFill/>
          <a:ln w="25400">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直接连接符 139"/>
          <p:cNvCxnSpPr/>
          <p:nvPr/>
        </p:nvCxnSpPr>
        <p:spPr>
          <a:xfrm>
            <a:off x="3071577" y="6151794"/>
            <a:ext cx="21611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H="1">
            <a:off x="648977" y="5908307"/>
            <a:ext cx="7837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矩形 141"/>
          <p:cNvSpPr/>
          <p:nvPr/>
        </p:nvSpPr>
        <p:spPr>
          <a:xfrm>
            <a:off x="679903" y="6097261"/>
            <a:ext cx="854721" cy="412934"/>
          </a:xfrm>
          <a:prstGeom prst="rect">
            <a:avLst/>
          </a:prstGeom>
        </p:spPr>
        <p:txBody>
          <a:bodyPr wrap="none">
            <a:spAutoFit/>
          </a:bodyPr>
          <a:lstStyle/>
          <a:p>
            <a:pPr>
              <a:lnSpc>
                <a:spcPts val="2500"/>
              </a:lnSpc>
            </a:pPr>
            <a:r>
              <a:rPr lang="zh-CN" altLang="en-US" sz="2600" b="1" dirty="0">
                <a:solidFill>
                  <a:srgbClr val="0000FF"/>
                </a:solidFill>
                <a:latin typeface="楷体" panose="02010609060101010101" charset="-122"/>
                <a:ea typeface="楷体" panose="02010609060101010101" charset="-122"/>
              </a:rPr>
              <a:t>特点</a:t>
            </a:r>
            <a:endParaRPr lang="zh-CN" altLang="en-US" sz="2600" dirty="0">
              <a:solidFill>
                <a:srgbClr val="0000FF"/>
              </a:solidFill>
              <a:latin typeface="楷体" panose="02010609060101010101" charset="-122"/>
              <a:ea typeface="楷体" panose="02010609060101010101" charset="-122"/>
            </a:endParaRPr>
          </a:p>
        </p:txBody>
      </p:sp>
      <p:cxnSp>
        <p:nvCxnSpPr>
          <p:cNvPr id="143" name="直接箭头连接符 142"/>
          <p:cNvCxnSpPr/>
          <p:nvPr/>
        </p:nvCxnSpPr>
        <p:spPr>
          <a:xfrm flipH="1">
            <a:off x="648977" y="6451222"/>
            <a:ext cx="78374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679903" y="5549832"/>
            <a:ext cx="854721" cy="412934"/>
          </a:xfrm>
          <a:prstGeom prst="rect">
            <a:avLst/>
          </a:prstGeom>
        </p:spPr>
        <p:txBody>
          <a:bodyPr wrap="none">
            <a:spAutoFit/>
          </a:bodyPr>
          <a:lstStyle/>
          <a:p>
            <a:pPr>
              <a:lnSpc>
                <a:spcPts val="2500"/>
              </a:lnSpc>
            </a:pPr>
            <a:r>
              <a:rPr lang="zh-CN" altLang="en-US" sz="2600" b="1" dirty="0">
                <a:solidFill>
                  <a:srgbClr val="0000FF"/>
                </a:solidFill>
                <a:latin typeface="楷体" panose="02010609060101010101" charset="-122"/>
                <a:ea typeface="楷体" panose="02010609060101010101" charset="-122"/>
              </a:rPr>
              <a:t>特点</a:t>
            </a:r>
            <a:endParaRPr lang="zh-CN" altLang="en-US" sz="2600" dirty="0">
              <a:solidFill>
                <a:srgbClr val="0000FF"/>
              </a:solidFill>
              <a:latin typeface="楷体" panose="02010609060101010101" charset="-122"/>
              <a:ea typeface="楷体" panose="02010609060101010101" charset="-122"/>
            </a:endParaRPr>
          </a:p>
        </p:txBody>
      </p:sp>
      <p:sp>
        <p:nvSpPr>
          <p:cNvPr id="145" name="文本框 144"/>
          <p:cNvSpPr txBox="1"/>
          <p:nvPr/>
        </p:nvSpPr>
        <p:spPr>
          <a:xfrm>
            <a:off x="232082" y="5645310"/>
            <a:ext cx="518091" cy="492443"/>
          </a:xfrm>
          <a:prstGeom prst="rect">
            <a:avLst/>
          </a:prstGeom>
          <a:noFill/>
        </p:spPr>
        <p:txBody>
          <a:bodyPr wrap="none" rtlCol="0">
            <a:spAutoFit/>
          </a:bodyPr>
          <a:lstStyle/>
          <a:p>
            <a:r>
              <a:rPr lang="zh-CN" altLang="en-US" sz="2600" b="1" dirty="0">
                <a:solidFill>
                  <a:srgbClr val="FF0000"/>
                </a:solidFill>
                <a:latin typeface="微软雅黑" panose="020B0503020204020204" pitchFamily="34" charset="-122"/>
                <a:ea typeface="微软雅黑" panose="020B0503020204020204" pitchFamily="34" charset="-122"/>
              </a:rPr>
              <a:t>慢</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46" name="文本框 145"/>
          <p:cNvSpPr txBox="1"/>
          <p:nvPr/>
        </p:nvSpPr>
        <p:spPr>
          <a:xfrm>
            <a:off x="224089" y="6174829"/>
            <a:ext cx="518091" cy="492443"/>
          </a:xfrm>
          <a:prstGeom prst="rect">
            <a:avLst/>
          </a:prstGeom>
          <a:noFill/>
        </p:spPr>
        <p:txBody>
          <a:bodyPr wrap="none" rtlCol="0">
            <a:spAutoFit/>
          </a:bodyPr>
          <a:lstStyle/>
          <a:p>
            <a:r>
              <a:rPr lang="zh-CN" altLang="en-US" sz="2600" b="1" dirty="0">
                <a:solidFill>
                  <a:srgbClr val="FF0000"/>
                </a:solidFill>
                <a:latin typeface="微软雅黑" panose="020B0503020204020204" pitchFamily="34" charset="-122"/>
                <a:ea typeface="微软雅黑" panose="020B0503020204020204" pitchFamily="34" charset="-122"/>
              </a:rPr>
              <a:t>快</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152" name="矩形 151">
            <a:hlinkClick r:id="rId1" action="ppaction://hlinksldjump"/>
          </p:cNvPr>
          <p:cNvSpPr/>
          <p:nvPr/>
        </p:nvSpPr>
        <p:spPr>
          <a:xfrm>
            <a:off x="3508595" y="3068338"/>
            <a:ext cx="1431121" cy="109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hlinkClick r:id="" action="ppaction://noaction"/>
          </p:cNvPr>
          <p:cNvSpPr/>
          <p:nvPr/>
        </p:nvSpPr>
        <p:spPr>
          <a:xfrm>
            <a:off x="6385814" y="3610082"/>
            <a:ext cx="1431121" cy="109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hlinkClick r:id="rId2" action="ppaction://hlinksldjump"/>
          </p:cNvPr>
          <p:cNvSpPr/>
          <p:nvPr/>
        </p:nvSpPr>
        <p:spPr>
          <a:xfrm>
            <a:off x="9927039" y="3719976"/>
            <a:ext cx="1140461" cy="1038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hlinkClick r:id="rId1" action="ppaction://hlinksldjump"/>
          </p:cNvPr>
          <p:cNvSpPr/>
          <p:nvPr/>
        </p:nvSpPr>
        <p:spPr>
          <a:xfrm rot="5400000">
            <a:off x="11160836" y="4022304"/>
            <a:ext cx="289561" cy="33670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8094305" y="6242720"/>
            <a:ext cx="1465660" cy="424908"/>
          </a:xfrm>
          <a:prstGeom prst="flowChartAlternateProcess">
            <a:avLst/>
          </a:prstGeom>
          <a:noFill/>
          <a:ln w="25400" cap="rnd" cmpd="sng">
            <a:solidFill>
              <a:schemeClr val="tx1"/>
            </a:solidFill>
            <a:prstDash val="sysDot"/>
            <a:miter/>
            <a:headEnd type="none" w="med" len="med"/>
            <a:tailEnd type="none" w="med" len="med"/>
          </a:ln>
        </p:spPr>
        <p:txBody>
          <a:bodyPr wrap="none" lIns="90170" tIns="46990" rIns="90170" bIns="4699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800" b="1" noProof="1">
                <a:effectLst>
                  <a:outerShdw blurRad="38100" dist="38100" dir="2700000">
                    <a:srgbClr val="C0C0C0"/>
                  </a:outerShdw>
                </a:effectLst>
                <a:latin typeface="微软雅黑" panose="020B0503020204020204" pitchFamily="34" charset="-122"/>
                <a:ea typeface="微软雅黑" panose="020B0503020204020204" pitchFamily="34" charset="-122"/>
                <a:cs typeface="+mn-ea"/>
              </a:rPr>
              <a:t>互惠</a:t>
            </a:r>
            <a:endParaRPr kumimoji="0" lang="zh-CN" altLang="en-US" sz="2800" b="1" i="0" u="none" strike="noStrike" kern="1200" cap="none" spc="0" normalizeH="0" baseline="0" noProof="1">
              <a:ln>
                <a:noFill/>
              </a:ln>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335360" y="1072505"/>
            <a:ext cx="5307781" cy="2711320"/>
          </a:xfrm>
          <a:prstGeom prst="rect">
            <a:avLst/>
          </a:prstGeom>
        </p:spPr>
        <p:txBody>
          <a:bodyPr wrap="square">
            <a:spAutoFit/>
          </a:bodyPr>
          <a:lstStyle/>
          <a:p>
            <a:pPr>
              <a:lnSpc>
                <a:spcPct val="125000"/>
              </a:lnSpc>
              <a:spcAft>
                <a:spcPts val="0"/>
              </a:spcAft>
              <a:defRPr/>
            </a:pP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）根据生态系统中分解者的作用</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若要采用生物方法处理生活垃圾</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在确定处理生活垃圾的方案时，通常需要考虑的因素可概括为</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个方面，即</a:t>
            </a:r>
            <a:r>
              <a:rPr lang="en-US" altLang="zh-CN" sz="2800" b="1" u="sng" kern="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335360" y="5385090"/>
            <a:ext cx="11421878" cy="1130300"/>
          </a:xfrm>
          <a:prstGeom prst="rect">
            <a:avLst/>
          </a:prstGeom>
        </p:spPr>
        <p:txBody>
          <a:bodyPr wrap="square">
            <a:spAutoFit/>
          </a:bodyPr>
          <a:lstStyle/>
          <a:p>
            <a:pPr>
              <a:lnSpc>
                <a:spcPct val="125000"/>
              </a:lnSpc>
              <a:spcAft>
                <a:spcPts val="0"/>
              </a:spcAft>
              <a:defRPr/>
            </a:pP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）有机肥在土壤中经分解，转化可产生</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NO</a:t>
            </a:r>
            <a:r>
              <a:rPr lang="en-US" altLang="zh-CN" sz="2800" b="1" kern="0" baseline="3000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，通常植物根系对</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NO</a:t>
            </a:r>
            <a:r>
              <a:rPr lang="en-US" altLang="zh-CN" sz="2800" b="1" kern="0" baseline="3000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的吸收是通过</a:t>
            </a:r>
            <a:r>
              <a:rPr lang="en-US" altLang="zh-CN" sz="2800" b="1" u="sng" kern="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运输完成的。</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1487488" y="3743615"/>
            <a:ext cx="3416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2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分解者的分解效率，</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生活垃圾的成分，</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分解者的培养条件</a:t>
            </a: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2538400" y="595024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主动</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490" name="文本框 7"/>
          <p:cNvSpPr txBox="1">
            <a:spLocks noChangeArrowheads="1"/>
          </p:cNvSpPr>
          <p:nvPr/>
        </p:nvSpPr>
        <p:spPr bwMode="auto">
          <a:xfrm>
            <a:off x="9983788" y="214313"/>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a:t>2/2</a:t>
            </a:r>
            <a:endParaRPr lang="zh-CN" altLang="en-US" sz="1800" b="1"/>
          </a:p>
        </p:txBody>
      </p:sp>
      <p:sp>
        <p:nvSpPr>
          <p:cNvPr id="11" name="矩形 10"/>
          <p:cNvSpPr/>
          <p:nvPr/>
        </p:nvSpPr>
        <p:spPr>
          <a:xfrm>
            <a:off x="234003" y="322592"/>
            <a:ext cx="9749785" cy="556884"/>
          </a:xfrm>
          <a:prstGeom prst="rect">
            <a:avLst/>
          </a:prstGeom>
        </p:spPr>
        <p:txBody>
          <a:bodyPr wrap="none">
            <a:spAutoFit/>
          </a:bodyPr>
          <a:lstStyle/>
          <a:p>
            <a:pPr algn="just">
              <a:lnSpc>
                <a:spcPct val="125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18</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32</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0" dirty="0">
                <a:latin typeface="黑体" panose="02010609060101010101" pitchFamily="49" charset="-122"/>
                <a:ea typeface="黑体" panose="02010609060101010101" pitchFamily="49" charset="-122"/>
                <a:cs typeface="Times New Roman" panose="02020603050405020304" pitchFamily="18" charset="0"/>
              </a:rPr>
              <a:t>10</a:t>
            </a:r>
            <a:r>
              <a:rPr lang="zh-CN" altLang="zh-CN" sz="2800" b="1" kern="0" dirty="0">
                <a:latin typeface="黑体" panose="02010609060101010101" pitchFamily="49" charset="-122"/>
                <a:ea typeface="黑体" panose="02010609060101010101" pitchFamily="49" charset="-122"/>
                <a:cs typeface="Times New Roman" panose="02020603050405020304" pitchFamily="18" charset="0"/>
              </a:rPr>
              <a:t>分）下图是某农业生态系统模式图：</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1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979" y="1235626"/>
            <a:ext cx="6303661" cy="38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479376" y="715281"/>
            <a:ext cx="11233248" cy="5161991"/>
          </a:xfrm>
          <a:prstGeom prst="rect">
            <a:avLst/>
          </a:prstGeom>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en-US" sz="28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16</a:t>
            </a:r>
            <a:r>
              <a:rPr lang="zh-CN" altLang="en-US" sz="28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a:t>
            </a:r>
            <a:r>
              <a:rPr lang="zh-CN" altLang="en-US" sz="2800"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dirty="0">
                <a:latin typeface="黑体" panose="02010609060101010101" pitchFamily="49" charset="-122"/>
                <a:ea typeface="黑体" panose="02010609060101010101" pitchFamily="49" charset="-122"/>
                <a:cs typeface="Times New Roman" panose="02020603050405020304" pitchFamily="18" charset="0"/>
              </a:rPr>
              <a:t>5. </a:t>
            </a:r>
            <a:r>
              <a:rPr lang="zh-CN" altLang="zh-CN" sz="2800" dirty="0">
                <a:latin typeface="黑体" panose="02010609060101010101" pitchFamily="49" charset="-122"/>
                <a:ea typeface="黑体" panose="02010609060101010101" pitchFamily="49" charset="-122"/>
                <a:cs typeface="Times New Roman" panose="02020603050405020304" pitchFamily="18" charset="0"/>
              </a:rPr>
              <a:t>在漫长的历史时期内，我们的祖先通过自身的生产和生活实践，积累了对生态方面的感性认识和经验，并形成了一些生态学思想，如：自然与人和谐统一的思想。根据这一思想和生态学知识，下列说法错误的是</a:t>
            </a:r>
            <a:endParaRPr lang="zh-CN" altLang="zh-CN" sz="28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defRPr/>
            </a:pPr>
            <a:r>
              <a:rPr lang="en-US" altLang="zh-CN" sz="2800" dirty="0">
                <a:latin typeface="黑体" panose="02010609060101010101" pitchFamily="49" charset="-122"/>
                <a:ea typeface="黑体" panose="02010609060101010101" pitchFamily="49" charset="-122"/>
                <a:cs typeface="Times New Roman" panose="02020603050405020304" pitchFamily="18" charset="0"/>
              </a:rPr>
              <a:t>    A.</a:t>
            </a:r>
            <a:r>
              <a:rPr lang="zh-CN" altLang="zh-CN" sz="2800" dirty="0">
                <a:latin typeface="黑体" panose="02010609060101010101" pitchFamily="49" charset="-122"/>
                <a:ea typeface="黑体" panose="02010609060101010101" pitchFamily="49" charset="-122"/>
                <a:cs typeface="Times New Roman" panose="02020603050405020304" pitchFamily="18" charset="0"/>
              </a:rPr>
              <a:t>生态系统的物质循环和能量流动有其自身的运行规律</a:t>
            </a:r>
            <a:endParaRPr lang="zh-CN" altLang="zh-CN" sz="2800" dirty="0">
              <a:latin typeface="黑体" panose="02010609060101010101" pitchFamily="49" charset="-122"/>
              <a:ea typeface="黑体" panose="02010609060101010101" pitchFamily="49" charset="-122"/>
            </a:endParaRPr>
          </a:p>
          <a:p>
            <a:pPr>
              <a:lnSpc>
                <a:spcPct val="150000"/>
              </a:lnSpc>
              <a:defRPr/>
            </a:pPr>
            <a:r>
              <a:rPr lang="en-US" altLang="zh-CN" sz="2800" dirty="0">
                <a:latin typeface="黑体" panose="02010609060101010101" pitchFamily="49" charset="-122"/>
                <a:ea typeface="黑体" panose="02010609060101010101" pitchFamily="49" charset="-122"/>
              </a:rPr>
              <a:t>    B. </a:t>
            </a:r>
            <a:r>
              <a:rPr lang="zh-CN" altLang="zh-CN" sz="2800" dirty="0">
                <a:latin typeface="黑体" panose="02010609060101010101" pitchFamily="49" charset="-122"/>
                <a:ea typeface="黑体" panose="02010609060101010101" pitchFamily="49" charset="-122"/>
                <a:cs typeface="Times New Roman" panose="02020603050405020304" pitchFamily="18" charset="0"/>
              </a:rPr>
              <a:t>若人与自然和谐统一，生产者固定的能量便可反复利用</a:t>
            </a:r>
            <a:endParaRPr lang="zh-CN" altLang="zh-CN" sz="2800" dirty="0">
              <a:latin typeface="黑体" panose="02010609060101010101" pitchFamily="49" charset="-122"/>
              <a:ea typeface="黑体" panose="02010609060101010101" pitchFamily="49" charset="-122"/>
            </a:endParaRPr>
          </a:p>
          <a:p>
            <a:pPr>
              <a:lnSpc>
                <a:spcPct val="150000"/>
              </a:lnSpc>
              <a:defRPr/>
            </a:pPr>
            <a:r>
              <a:rPr lang="en-US" altLang="zh-CN" sz="2800" dirty="0">
                <a:latin typeface="黑体" panose="02010609060101010101" pitchFamily="49" charset="-122"/>
                <a:ea typeface="黑体" panose="02010609060101010101" pitchFamily="49" charset="-122"/>
              </a:rPr>
              <a:t>    C.“</a:t>
            </a:r>
            <a:r>
              <a:rPr lang="zh-CN" altLang="zh-CN" sz="2800" dirty="0">
                <a:latin typeface="黑体" panose="02010609060101010101" pitchFamily="49" charset="-122"/>
                <a:ea typeface="黑体" panose="02010609060101010101" pitchFamily="49" charset="-122"/>
                <a:cs typeface="Times New Roman" panose="02020603050405020304" pitchFamily="18" charset="0"/>
              </a:rPr>
              <a:t>退耕还林、还草</a:t>
            </a:r>
            <a:r>
              <a:rPr lang="en-US" altLang="zh-CN" sz="28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dirty="0">
                <a:latin typeface="黑体" panose="02010609060101010101" pitchFamily="49" charset="-122"/>
                <a:ea typeface="黑体" panose="02010609060101010101" pitchFamily="49" charset="-122"/>
                <a:cs typeface="Times New Roman" panose="02020603050405020304" pitchFamily="18" charset="0"/>
              </a:rPr>
              <a:t>是体现自然与人和谐统一思想的实例</a:t>
            </a:r>
            <a:endParaRPr lang="zh-CN" altLang="zh-CN" sz="2800" dirty="0">
              <a:latin typeface="黑体" panose="02010609060101010101" pitchFamily="49" charset="-122"/>
              <a:ea typeface="黑体" panose="02010609060101010101" pitchFamily="49" charset="-122"/>
            </a:endParaRPr>
          </a:p>
          <a:p>
            <a:pPr>
              <a:lnSpc>
                <a:spcPct val="150000"/>
              </a:lnSpc>
              <a:defRPr/>
            </a:pPr>
            <a:r>
              <a:rPr lang="en-US" altLang="zh-CN" sz="2800" dirty="0">
                <a:latin typeface="黑体" panose="02010609060101010101" pitchFamily="49" charset="-122"/>
                <a:ea typeface="黑体" panose="02010609060101010101" pitchFamily="49" charset="-122"/>
              </a:rPr>
              <a:t>    D. </a:t>
            </a:r>
            <a:r>
              <a:rPr lang="zh-CN" altLang="zh-CN" sz="2800" dirty="0">
                <a:latin typeface="黑体" panose="02010609060101010101" pitchFamily="49" charset="-122"/>
                <a:ea typeface="黑体" panose="02010609060101010101" pitchFamily="49" charset="-122"/>
                <a:cs typeface="Times New Roman" panose="02020603050405020304" pitchFamily="18" charset="0"/>
              </a:rPr>
              <a:t>人类应以保持生态系统相对稳定为原则，确定自己的消耗标准</a:t>
            </a:r>
            <a:endParaRPr lang="zh-CN" altLang="zh-CN" sz="2800" dirty="0">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551384" y="839788"/>
            <a:ext cx="11050588" cy="4515660"/>
          </a:xfrm>
          <a:prstGeom prst="rect">
            <a:avLst/>
          </a:prstGeom>
        </p:spPr>
        <p:txBody>
          <a:bodyPr wrap="square">
            <a:spAutoFit/>
          </a:bodyPr>
          <a:lstStyle/>
          <a:p>
            <a:pPr>
              <a:lnSpc>
                <a:spcPct val="15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16</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5</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．我国谚语中的</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螳螂捕蝉，黄雀在后</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体现了食物链的原理。若鹰迁入了蝉、螳螂和黄雀所在的树林中，捕食黄雀并栖息于林中。下列叙述正确的是</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A.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鹰的迁入增加了该树林中蝉及其天敌的数量</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B.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该生态系统中细菌产生的能量可流向生产者</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C.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鹰的迁入增加了该生态系统能量消耗的环节</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D.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鹰的迁入增加了该生态系统能量流动的方向</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83381" y="663077"/>
            <a:ext cx="11425237" cy="4494115"/>
          </a:xfrm>
          <a:prstGeom prst="rect">
            <a:avLst/>
          </a:prstGeom>
        </p:spPr>
        <p:txBody>
          <a:bodyPr wrap="square">
            <a:spAutoFit/>
          </a:bodyPr>
          <a:lstStyle/>
          <a:p>
            <a:pPr>
              <a:lnSpc>
                <a:spcPct val="130000"/>
              </a:lnSpc>
              <a:spcAft>
                <a:spcPts val="0"/>
              </a:spcAft>
              <a:defRPr/>
            </a:pP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16</a:t>
            </a:r>
            <a:r>
              <a:rPr lang="zh-CN" altLang="en-US"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2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III</a:t>
            </a:r>
            <a:r>
              <a:rPr lang="zh-CN" altLang="en-US" sz="2800"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31</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．冻原生态系统因其生物的生存条件十分严酷而独具特色，有人曾将该生态系统所处的地区称为</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不毛之地</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1</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）由于温度的限制作用，冻原上物种的丰富度较低。丰富度是指</a:t>
            </a: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______________________________________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）与热带森林生态系统相比，通常冻原生态系统有利于土壤有机物质的积累，其原因是</a:t>
            </a:r>
            <a:r>
              <a:rPr lang="en-US" altLang="zh-CN" sz="2800" b="1" u="sng"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3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）通常，生态系统的食物链不会很长，原因是</a:t>
            </a:r>
            <a:r>
              <a:rPr lang="en-US" altLang="zh-CN" sz="2800" b="1" u="sng"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1775520" y="2906712"/>
            <a:ext cx="50339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群落中物种数目的多少（</a:t>
            </a:r>
            <a:r>
              <a:rPr lang="en-US" altLang="zh-CN" b="1" dirty="0">
                <a:solidFill>
                  <a:srgbClr val="FF0000"/>
                </a:solidFill>
                <a:latin typeface="微软雅黑" panose="020B0503020204020204" pitchFamily="34" charset="-122"/>
                <a:ea typeface="微软雅黑" panose="020B0503020204020204" pitchFamily="34" charset="-122"/>
              </a:rPr>
              <a:t>2</a:t>
            </a:r>
            <a:r>
              <a:rPr lang="zh-CN" altLang="zh-CN" b="1" dirty="0">
                <a:solidFill>
                  <a:srgbClr val="FF0000"/>
                </a:solidFill>
                <a:latin typeface="微软雅黑" panose="020B0503020204020204" pitchFamily="34" charset="-122"/>
                <a:ea typeface="微软雅黑" panose="020B0503020204020204" pitchFamily="34" charset="-122"/>
              </a:rPr>
              <a:t>分）</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4007768" y="4031952"/>
            <a:ext cx="6111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低温下，分解者的分解作用弱（</a:t>
            </a:r>
            <a:r>
              <a:rPr lang="en-US" altLang="zh-CN" b="1" dirty="0">
                <a:solidFill>
                  <a:srgbClr val="FF0000"/>
                </a:solidFill>
                <a:latin typeface="微软雅黑" panose="020B0503020204020204" pitchFamily="34" charset="-122"/>
                <a:ea typeface="微软雅黑" panose="020B0503020204020204" pitchFamily="34" charset="-122"/>
              </a:rPr>
              <a:t>3</a:t>
            </a:r>
            <a:r>
              <a:rPr lang="zh-CN" altLang="zh-CN" b="1" dirty="0">
                <a:solidFill>
                  <a:srgbClr val="FF0000"/>
                </a:solidFill>
                <a:latin typeface="微软雅黑" panose="020B0503020204020204" pitchFamily="34" charset="-122"/>
                <a:ea typeface="微软雅黑" panose="020B0503020204020204" pitchFamily="34" charset="-122"/>
              </a:rPr>
              <a:t>分）</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911424" y="5222893"/>
            <a:ext cx="1062689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能量在沿食物链的流动过程中逐渐减少</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营养级越多，能量流动过程中消耗的能量就越多，最高营养级生物得到的能量就越少</a:t>
            </a:r>
            <a:r>
              <a:rPr lang="zh-CN" altLang="zh-CN"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3</a:t>
            </a:r>
            <a:r>
              <a:rPr lang="zh-CN" altLang="zh-CN" b="1" dirty="0">
                <a:solidFill>
                  <a:srgbClr val="FF0000"/>
                </a:solidFill>
                <a:latin typeface="微软雅黑" panose="020B0503020204020204" pitchFamily="34" charset="-122"/>
                <a:ea typeface="微软雅黑" panose="020B0503020204020204" pitchFamily="34" charset="-122"/>
              </a:rPr>
              <a:t>分）</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983432" y="908720"/>
            <a:ext cx="9937873" cy="3670236"/>
          </a:xfrm>
          <a:prstGeom prst="rect">
            <a:avLst/>
          </a:prstGeom>
        </p:spPr>
        <p:txBody>
          <a:bodyPr wrap="square">
            <a:spAutoFit/>
          </a:bodyPr>
          <a:lstStyle/>
          <a:p>
            <a:pPr algn="just">
              <a:lnSpc>
                <a:spcPct val="150000"/>
              </a:lnSpc>
              <a:spcAft>
                <a:spcPts val="0"/>
              </a:spcAft>
              <a:defRPr/>
            </a:pPr>
            <a:r>
              <a:rPr lang="zh-CN" altLang="en-US"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15</a:t>
            </a:r>
            <a:r>
              <a:rPr lang="zh-CN" altLang="en-US"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全国</a:t>
            </a:r>
            <a:r>
              <a:rPr lang="en-US" altLang="zh-CN" sz="32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II</a:t>
            </a:r>
            <a:r>
              <a:rPr lang="zh-CN" altLang="en-US"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4.</a:t>
            </a:r>
            <a:r>
              <a:rPr lang="zh-CN"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下列有关生态系统的叙述，错误的是</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en-US"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a:t>
            </a:r>
            <a:r>
              <a:rPr lang="zh-CN"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生态系统的组成成分中含有非生物成分</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    B.</a:t>
            </a:r>
            <a:r>
              <a:rPr lang="zh-CN" altLang="zh-CN" sz="3200" b="1" kern="100" dirty="0">
                <a:latin typeface="黑体" panose="02010609060101010101" pitchFamily="49" charset="-122"/>
                <a:ea typeface="黑体" panose="02010609060101010101" pitchFamily="49" charset="-122"/>
                <a:cs typeface="Times New Roman" panose="02020603050405020304" pitchFamily="18" charset="0"/>
              </a:rPr>
              <a:t>生态系统相对稳定时无能量输入和散失</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en-US"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C.</a:t>
            </a:r>
            <a:r>
              <a:rPr lang="zh-CN"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生态系统维持相对稳定离不开信息传递</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en-US"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D.</a:t>
            </a:r>
            <a:r>
              <a:rPr lang="zh-CN" altLang="zh-CN" sz="32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负反馈调节有利于生态系统保持相对稳定</a:t>
            </a:r>
            <a:endParaRPr lang="zh-CN" altLang="zh-CN" sz="3200" b="1"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25604" name="矩形 3"/>
          <p:cNvSpPr>
            <a:spLocks noChangeArrowheads="1"/>
          </p:cNvSpPr>
          <p:nvPr/>
        </p:nvSpPr>
        <p:spPr bwMode="auto">
          <a:xfrm>
            <a:off x="232767" y="514687"/>
            <a:ext cx="1174174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14</a:t>
            </a:r>
            <a:r>
              <a:rPr lang="zh-CN" altLang="en-US" sz="2800" b="1" dirty="0">
                <a:solidFill>
                  <a:srgbClr val="FF0000"/>
                </a:solidFill>
                <a:latin typeface="黑体" panose="02010609060101010101" pitchFamily="49" charset="-122"/>
                <a:ea typeface="黑体" panose="02010609060101010101" pitchFamily="49" charset="-122"/>
              </a:rPr>
              <a:t>全国</a:t>
            </a:r>
            <a:r>
              <a:rPr lang="en-US" altLang="zh-CN" sz="2800" b="1" dirty="0">
                <a:solidFill>
                  <a:srgbClr val="FF0000"/>
                </a:solidFill>
                <a:latin typeface="黑体" panose="02010609060101010101" pitchFamily="49" charset="-122"/>
                <a:ea typeface="黑体" panose="02010609060101010101" pitchFamily="49" charset="-122"/>
              </a:rPr>
              <a:t>II</a:t>
            </a:r>
            <a:r>
              <a:rPr lang="en-US" altLang="zh-CN" sz="2800" b="1" dirty="0">
                <a:latin typeface="黑体" panose="02010609060101010101" pitchFamily="49" charset="-122"/>
                <a:ea typeface="黑体" panose="02010609060101010101" pitchFamily="49" charset="-122"/>
              </a:rPr>
              <a:t>)31</a:t>
            </a:r>
            <a:r>
              <a:rPr lang="zh-CN" altLang="zh-CN" sz="2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dirty="0">
                <a:latin typeface="黑体" panose="02010609060101010101" pitchFamily="49" charset="-122"/>
                <a:ea typeface="黑体" panose="02010609060101010101" pitchFamily="49" charset="-122"/>
              </a:rPr>
              <a:t>9</a:t>
            </a:r>
            <a:r>
              <a:rPr lang="zh-CN" altLang="zh-CN" sz="2800" b="1" dirty="0">
                <a:latin typeface="黑体" panose="02010609060101010101" pitchFamily="49" charset="-122"/>
                <a:ea typeface="黑体" panose="02010609060101010101" pitchFamily="49" charset="-122"/>
              </a:rPr>
              <a:t>分）某陆地生态系统中，除分解者外，仅有甲、乙、丙、丁、戊</a:t>
            </a:r>
            <a:r>
              <a:rPr lang="en-US" altLang="zh-CN" sz="2800" b="1" dirty="0">
                <a:latin typeface="黑体" panose="02010609060101010101" pitchFamily="49" charset="-122"/>
                <a:ea typeface="黑体" panose="02010609060101010101" pitchFamily="49" charset="-122"/>
              </a:rPr>
              <a:t>5</a:t>
            </a:r>
            <a:r>
              <a:rPr lang="zh-CN" altLang="zh-CN" sz="2800" b="1" dirty="0">
                <a:latin typeface="黑体" panose="02010609060101010101" pitchFamily="49" charset="-122"/>
                <a:ea typeface="黑体" panose="02010609060101010101" pitchFamily="49" charset="-122"/>
              </a:rPr>
              <a:t>个种群。调查得知，该生态系统有</a:t>
            </a:r>
            <a:r>
              <a:rPr lang="en-US" altLang="zh-CN" sz="2800" b="1" dirty="0">
                <a:latin typeface="黑体" panose="02010609060101010101" pitchFamily="49" charset="-122"/>
                <a:ea typeface="黑体" panose="02010609060101010101" pitchFamily="49" charset="-122"/>
              </a:rPr>
              <a:t>4</a:t>
            </a:r>
            <a:r>
              <a:rPr lang="zh-CN" altLang="zh-CN" sz="2800" b="1" dirty="0">
                <a:latin typeface="黑体" panose="02010609060101010101" pitchFamily="49" charset="-122"/>
                <a:ea typeface="黑体" panose="02010609060101010101" pitchFamily="49" charset="-122"/>
              </a:rPr>
              <a:t>个营养级，营养级之间的能量传递效率为</a:t>
            </a:r>
            <a:r>
              <a:rPr lang="en-US" altLang="zh-CN" sz="2800" b="1" dirty="0">
                <a:latin typeface="黑体" panose="02010609060101010101" pitchFamily="49" charset="-122"/>
                <a:ea typeface="黑体" panose="02010609060101010101" pitchFamily="49" charset="-122"/>
              </a:rPr>
              <a:t>10%</a:t>
            </a:r>
            <a:r>
              <a:rPr lang="zh-CN" altLang="zh-CN"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20%</a:t>
            </a:r>
            <a:r>
              <a:rPr lang="zh-CN" altLang="zh-CN" sz="2800" b="1" dirty="0">
                <a:latin typeface="黑体" panose="02010609060101010101" pitchFamily="49" charset="-122"/>
                <a:ea typeface="黑体" panose="02010609060101010101" pitchFamily="49" charset="-122"/>
              </a:rPr>
              <a:t>，且每个种群只处于一个营养级。一年内输入各种群的能量数值如下表所示，表中能量数值的单位相同。</a:t>
            </a:r>
            <a:endParaRPr lang="zh-CN" altLang="en-US" sz="2800" b="1"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1919288" y="2416175"/>
          <a:ext cx="8929688" cy="1149350"/>
        </p:xfrm>
        <a:graphic>
          <a:graphicData uri="http://schemas.openxmlformats.org/drawingml/2006/table">
            <a:tbl>
              <a:tblPr firstRow="1" firstCol="1" bandRow="1">
                <a:tableStyleId>{5C22544A-7EE6-4342-B048-85BDC9FD1C3A}</a:tableStyleId>
              </a:tblPr>
              <a:tblGrid>
                <a:gridCol w="1487932"/>
                <a:gridCol w="1487932"/>
                <a:gridCol w="1487932"/>
                <a:gridCol w="1487932"/>
                <a:gridCol w="1488980"/>
                <a:gridCol w="1488980"/>
              </a:tblGrid>
              <a:tr h="574675">
                <a:tc>
                  <a:txBody>
                    <a:bodyPr/>
                    <a:lstStyle/>
                    <a:p>
                      <a:pPr algn="ctr">
                        <a:lnSpc>
                          <a:spcPct val="150000"/>
                        </a:lnSpc>
                        <a:spcAft>
                          <a:spcPts val="0"/>
                        </a:spcAft>
                      </a:pPr>
                      <a:r>
                        <a:rPr lang="zh-CN" sz="2800" kern="100" dirty="0">
                          <a:effectLst/>
                          <a:latin typeface="楷体" panose="02010609060101010101" charset="-122"/>
                          <a:ea typeface="楷体" panose="02010609060101010101" charset="-122"/>
                        </a:rPr>
                        <a:t>种群</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a:effectLst/>
                          <a:latin typeface="楷体" panose="02010609060101010101" charset="-122"/>
                          <a:ea typeface="楷体" panose="02010609060101010101" charset="-122"/>
                        </a:rPr>
                        <a:t>甲</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charset="-122"/>
                          <a:ea typeface="楷体" panose="02010609060101010101" charset="-122"/>
                        </a:rPr>
                        <a:t>乙</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a:effectLst/>
                          <a:latin typeface="楷体" panose="02010609060101010101" charset="-122"/>
                          <a:ea typeface="楷体" panose="02010609060101010101" charset="-122"/>
                        </a:rPr>
                        <a:t>丙</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a:effectLst/>
                          <a:latin typeface="楷体" panose="02010609060101010101" charset="-122"/>
                          <a:ea typeface="楷体" panose="02010609060101010101" charset="-122"/>
                        </a:rPr>
                        <a:t>丁</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a:effectLst/>
                          <a:latin typeface="楷体" panose="02010609060101010101" charset="-122"/>
                          <a:ea typeface="楷体" panose="02010609060101010101" charset="-122"/>
                        </a:rPr>
                        <a:t>戊</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r>
              <a:tr h="574675">
                <a:tc>
                  <a:txBody>
                    <a:bodyPr/>
                    <a:lstStyle/>
                    <a:p>
                      <a:pPr algn="ctr">
                        <a:lnSpc>
                          <a:spcPct val="150000"/>
                        </a:lnSpc>
                        <a:spcAft>
                          <a:spcPts val="0"/>
                        </a:spcAft>
                      </a:pPr>
                      <a:r>
                        <a:rPr lang="zh-CN" sz="2800" kern="100">
                          <a:effectLst/>
                          <a:latin typeface="楷体" panose="02010609060101010101" charset="-122"/>
                          <a:ea typeface="楷体" panose="02010609060101010101" charset="-122"/>
                        </a:rPr>
                        <a:t>能量</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charset="-122"/>
                          <a:ea typeface="楷体" panose="02010609060101010101" charset="-122"/>
                        </a:rPr>
                        <a:t>3.56</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charset="-122"/>
                          <a:ea typeface="楷体" panose="02010609060101010101" charset="-122"/>
                        </a:rPr>
                        <a:t>12.80</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charset="-122"/>
                          <a:ea typeface="楷体" panose="02010609060101010101" charset="-122"/>
                        </a:rPr>
                        <a:t>10.30</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charset="-122"/>
                          <a:ea typeface="楷体" panose="02010609060101010101" charset="-122"/>
                        </a:rPr>
                        <a:t>0.48</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dirty="0">
                          <a:effectLst/>
                          <a:latin typeface="楷体" panose="02010609060101010101" charset="-122"/>
                          <a:ea typeface="楷体" panose="02010609060101010101" charset="-122"/>
                        </a:rPr>
                        <a:t>226.50</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r>
            </a:tbl>
          </a:graphicData>
        </a:graphic>
      </p:graphicFrame>
      <p:sp>
        <p:nvSpPr>
          <p:cNvPr id="6" name="矩形 5"/>
          <p:cNvSpPr/>
          <p:nvPr/>
        </p:nvSpPr>
        <p:spPr>
          <a:xfrm>
            <a:off x="505905" y="3655914"/>
            <a:ext cx="10714038" cy="2611437"/>
          </a:xfrm>
          <a:prstGeom prst="rect">
            <a:avLst/>
          </a:prstGeom>
        </p:spPr>
        <p:txBody>
          <a:bodyPr>
            <a:spAutoFit/>
          </a:bodyPr>
          <a:lstStyle/>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1</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）请画出该生态系统中的食物网。</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）甲和乙的种间关系是</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种群丁是该生态系统生物组分中的</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p:cNvSpPr>
            <a:spLocks noChangeArrowheads="1"/>
          </p:cNvSpPr>
          <p:nvPr/>
        </p:nvSpPr>
        <p:spPr bwMode="auto">
          <a:xfrm>
            <a:off x="5160020" y="5085184"/>
            <a:ext cx="10080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dirty="0">
                <a:solidFill>
                  <a:srgbClr val="FF0000"/>
                </a:solidFill>
                <a:latin typeface="微软雅黑" panose="020B0503020204020204" pitchFamily="34" charset="-122"/>
                <a:ea typeface="微软雅黑" panose="020B0503020204020204" pitchFamily="34" charset="-122"/>
              </a:rPr>
              <a:t>捕食</a:t>
            </a: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6168082" y="5699125"/>
            <a:ext cx="12620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a:solidFill>
                  <a:srgbClr val="FF0000"/>
                </a:solidFill>
                <a:latin typeface="微软雅黑" panose="020B0503020204020204" pitchFamily="34" charset="-122"/>
                <a:ea typeface="微软雅黑" panose="020B0503020204020204" pitchFamily="34" charset="-122"/>
              </a:rPr>
              <a:t>消费者</a:t>
            </a:r>
            <a:endParaRPr lang="zh-CN" altLang="zh-CN" b="1">
              <a:solidFill>
                <a:srgbClr val="FF0000"/>
              </a:solidFill>
              <a:latin typeface="微软雅黑" panose="020B0503020204020204" pitchFamily="34" charset="-122"/>
              <a:ea typeface="微软雅黑" panose="020B0503020204020204" pitchFamily="34" charset="-122"/>
            </a:endParaRPr>
          </a:p>
        </p:txBody>
      </p:sp>
      <p:sp>
        <p:nvSpPr>
          <p:cNvPr id="30751" name="文本框 7"/>
          <p:cNvSpPr txBox="1">
            <a:spLocks noChangeArrowheads="1"/>
          </p:cNvSpPr>
          <p:nvPr/>
        </p:nvSpPr>
        <p:spPr bwMode="auto">
          <a:xfrm>
            <a:off x="10040938" y="167025"/>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dirty="0"/>
              <a:t>1/2</a:t>
            </a:r>
            <a:endParaRPr lang="zh-CN" altLang="en-US" sz="1800" b="1" dirty="0"/>
          </a:p>
        </p:txBody>
      </p:sp>
      <p:pic>
        <p:nvPicPr>
          <p:cNvPr id="10" name="图片 9" descr="高考资源网(ks5u.com),中国最大的高考网站,您身边的高考专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0" y="3762375"/>
            <a:ext cx="4340225"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782638" y="3640138"/>
            <a:ext cx="10929937" cy="2611437"/>
          </a:xfrm>
          <a:prstGeom prst="rect">
            <a:avLst/>
          </a:prstGeom>
        </p:spPr>
        <p:txBody>
          <a:bodyPr>
            <a:spAutoFit/>
          </a:bodyPr>
          <a:lstStyle/>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回答下列问题：</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150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3</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）一般来说，生态系统的主要功能包括</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_________</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，此外还具有</a:t>
            </a:r>
            <a:r>
              <a:rPr lang="zh-CN"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信息传递等功能。碳对生物和生态系统具有重要意义，碳在</a:t>
            </a:r>
            <a:r>
              <a:rPr lang="en-US"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___________ </a:t>
            </a:r>
            <a:r>
              <a:rPr lang="zh-CN"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和</a:t>
            </a:r>
            <a:r>
              <a:rPr lang="en-US"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____________</a:t>
            </a:r>
            <a:r>
              <a:rPr lang="zh-CN"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之间的循环主要以</a:t>
            </a:r>
            <a:r>
              <a:rPr lang="en-US"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CO</a:t>
            </a:r>
            <a:r>
              <a:rPr lang="en-US" altLang="zh-CN" sz="2800" b="1" kern="100" baseline="-250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zh-CN" sz="2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的形式进行。</a:t>
            </a:r>
            <a:endParaRPr lang="zh-CN" altLang="zh-CN" sz="2800" b="1" kern="100" dirty="0">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7" name="表格 6"/>
          <p:cNvGraphicFramePr>
            <a:graphicFrameLocks noGrp="1"/>
          </p:cNvGraphicFramePr>
          <p:nvPr/>
        </p:nvGraphicFramePr>
        <p:xfrm>
          <a:off x="1919288" y="2416175"/>
          <a:ext cx="8929688" cy="1149350"/>
        </p:xfrm>
        <a:graphic>
          <a:graphicData uri="http://schemas.openxmlformats.org/drawingml/2006/table">
            <a:tbl>
              <a:tblPr firstRow="1" firstCol="1" bandRow="1">
                <a:tableStyleId>{5C22544A-7EE6-4342-B048-85BDC9FD1C3A}</a:tableStyleId>
              </a:tblPr>
              <a:tblGrid>
                <a:gridCol w="1487932"/>
                <a:gridCol w="1487932"/>
                <a:gridCol w="1487932"/>
                <a:gridCol w="1487932"/>
                <a:gridCol w="1488980"/>
                <a:gridCol w="1488980"/>
              </a:tblGrid>
              <a:tr h="574675">
                <a:tc>
                  <a:txBody>
                    <a:bodyPr/>
                    <a:lstStyle/>
                    <a:p>
                      <a:pPr algn="ctr">
                        <a:lnSpc>
                          <a:spcPct val="150000"/>
                        </a:lnSpc>
                        <a:spcAft>
                          <a:spcPts val="0"/>
                        </a:spcAft>
                      </a:pPr>
                      <a:r>
                        <a:rPr lang="zh-CN" sz="2800" kern="100" dirty="0">
                          <a:effectLst/>
                          <a:latin typeface="楷体" panose="02010609060101010101" charset="-122"/>
                          <a:ea typeface="楷体" panose="02010609060101010101" charset="-122"/>
                        </a:rPr>
                        <a:t>种群</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charset="-122"/>
                          <a:ea typeface="楷体" panose="02010609060101010101" charset="-122"/>
                        </a:rPr>
                        <a:t>甲</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charset="-122"/>
                          <a:ea typeface="楷体" panose="02010609060101010101" charset="-122"/>
                        </a:rPr>
                        <a:t>乙</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charset="-122"/>
                          <a:ea typeface="楷体" panose="02010609060101010101" charset="-122"/>
                        </a:rPr>
                        <a:t>丙</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charset="-122"/>
                          <a:ea typeface="楷体" panose="02010609060101010101" charset="-122"/>
                        </a:rPr>
                        <a:t>丁</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zh-CN" sz="2800" kern="100" dirty="0">
                          <a:effectLst/>
                          <a:latin typeface="楷体" panose="02010609060101010101" charset="-122"/>
                          <a:ea typeface="楷体" panose="02010609060101010101" charset="-122"/>
                        </a:rPr>
                        <a:t>戊</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r>
              <a:tr h="574675">
                <a:tc>
                  <a:txBody>
                    <a:bodyPr/>
                    <a:lstStyle/>
                    <a:p>
                      <a:pPr algn="ctr">
                        <a:lnSpc>
                          <a:spcPct val="150000"/>
                        </a:lnSpc>
                        <a:spcAft>
                          <a:spcPts val="0"/>
                        </a:spcAft>
                      </a:pPr>
                      <a:r>
                        <a:rPr lang="zh-CN" sz="2800" kern="100">
                          <a:effectLst/>
                          <a:latin typeface="楷体" panose="02010609060101010101" charset="-122"/>
                          <a:ea typeface="楷体" panose="02010609060101010101" charset="-122"/>
                        </a:rPr>
                        <a:t>能量</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charset="-122"/>
                          <a:ea typeface="楷体" panose="02010609060101010101" charset="-122"/>
                        </a:rPr>
                        <a:t>3.56</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charset="-122"/>
                          <a:ea typeface="楷体" panose="02010609060101010101" charset="-122"/>
                        </a:rPr>
                        <a:t>12.80</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a:effectLst/>
                          <a:latin typeface="楷体" panose="02010609060101010101" charset="-122"/>
                          <a:ea typeface="楷体" panose="02010609060101010101" charset="-122"/>
                        </a:rPr>
                        <a:t>10.30</a:t>
                      </a:r>
                      <a:endParaRPr lang="zh-CN" sz="2800" kern="10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dirty="0">
                          <a:effectLst/>
                          <a:latin typeface="楷体" panose="02010609060101010101" charset="-122"/>
                          <a:ea typeface="楷体" panose="02010609060101010101" charset="-122"/>
                        </a:rPr>
                        <a:t>0.48</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c>
                  <a:txBody>
                    <a:bodyPr/>
                    <a:lstStyle/>
                    <a:p>
                      <a:pPr algn="ctr">
                        <a:lnSpc>
                          <a:spcPct val="150000"/>
                        </a:lnSpc>
                        <a:spcAft>
                          <a:spcPts val="0"/>
                        </a:spcAft>
                      </a:pPr>
                      <a:r>
                        <a:rPr lang="en-US" sz="2800" kern="100" dirty="0">
                          <a:effectLst/>
                          <a:latin typeface="楷体" panose="02010609060101010101" charset="-122"/>
                          <a:ea typeface="楷体" panose="02010609060101010101" charset="-122"/>
                        </a:rPr>
                        <a:t>226.50</a:t>
                      </a:r>
                      <a:endParaRPr lang="zh-CN" sz="2800" kern="100" dirty="0">
                        <a:effectLst/>
                        <a:latin typeface="楷体" panose="02010609060101010101" charset="-122"/>
                        <a:ea typeface="楷体" panose="02010609060101010101" charset="-122"/>
                        <a:cs typeface="Times New Roman" panose="02020603050405020304" pitchFamily="18" charset="0"/>
                      </a:endParaRPr>
                    </a:p>
                  </a:txBody>
                  <a:tcPr marL="68585" marR="68585" marT="0" marB="0" anchor="ctr"/>
                </a:tc>
              </a:tr>
            </a:tbl>
          </a:graphicData>
        </a:graphic>
      </p:graphicFrame>
      <p:sp>
        <p:nvSpPr>
          <p:cNvPr id="2" name="矩形 1"/>
          <p:cNvSpPr>
            <a:spLocks noChangeArrowheads="1"/>
          </p:cNvSpPr>
          <p:nvPr/>
        </p:nvSpPr>
        <p:spPr bwMode="auto">
          <a:xfrm>
            <a:off x="7608888" y="4422775"/>
            <a:ext cx="16208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zh-CN" b="1">
                <a:solidFill>
                  <a:srgbClr val="FF0000"/>
                </a:solidFill>
                <a:latin typeface="微软雅黑" panose="020B0503020204020204" pitchFamily="34" charset="-122"/>
                <a:ea typeface="微软雅黑" panose="020B0503020204020204" pitchFamily="34" charset="-122"/>
              </a:rPr>
              <a:t>物质循环</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9" name="矩形 8"/>
          <p:cNvSpPr>
            <a:spLocks noChangeArrowheads="1"/>
          </p:cNvSpPr>
          <p:nvPr/>
        </p:nvSpPr>
        <p:spPr bwMode="auto">
          <a:xfrm>
            <a:off x="9409113" y="4422775"/>
            <a:ext cx="16208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a:solidFill>
                  <a:srgbClr val="FF0000"/>
                </a:solidFill>
                <a:latin typeface="微软雅黑" panose="020B0503020204020204" pitchFamily="34" charset="-122"/>
                <a:ea typeface="微软雅黑" panose="020B0503020204020204" pitchFamily="34" charset="-122"/>
              </a:rPr>
              <a:t>能量流动</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1415480" y="5666116"/>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生物群落</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4007768" y="5670280"/>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无机环境</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2801" name="文本框 7"/>
          <p:cNvSpPr txBox="1">
            <a:spLocks noChangeArrowheads="1"/>
          </p:cNvSpPr>
          <p:nvPr/>
        </p:nvSpPr>
        <p:spPr bwMode="auto">
          <a:xfrm>
            <a:off x="9983788" y="214313"/>
            <a:ext cx="51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b="1"/>
              <a:t>2/2</a:t>
            </a:r>
            <a:endParaRPr lang="zh-CN" altLang="en-US" sz="1800" b="1"/>
          </a:p>
        </p:txBody>
      </p:sp>
      <p:sp>
        <p:nvSpPr>
          <p:cNvPr id="12" name="矩形 3"/>
          <p:cNvSpPr>
            <a:spLocks noChangeArrowheads="1"/>
          </p:cNvSpPr>
          <p:nvPr/>
        </p:nvSpPr>
        <p:spPr bwMode="auto">
          <a:xfrm>
            <a:off x="232767" y="514687"/>
            <a:ext cx="1174174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14</a:t>
            </a:r>
            <a:r>
              <a:rPr lang="zh-CN" altLang="en-US" sz="2800" b="1" dirty="0">
                <a:solidFill>
                  <a:srgbClr val="FF0000"/>
                </a:solidFill>
                <a:latin typeface="黑体" panose="02010609060101010101" pitchFamily="49" charset="-122"/>
                <a:ea typeface="黑体" panose="02010609060101010101" pitchFamily="49" charset="-122"/>
              </a:rPr>
              <a:t>全国</a:t>
            </a:r>
            <a:r>
              <a:rPr lang="en-US" altLang="zh-CN" sz="2800" b="1" dirty="0">
                <a:solidFill>
                  <a:srgbClr val="FF0000"/>
                </a:solidFill>
                <a:latin typeface="黑体" panose="02010609060101010101" pitchFamily="49" charset="-122"/>
                <a:ea typeface="黑体" panose="02010609060101010101" pitchFamily="49" charset="-122"/>
              </a:rPr>
              <a:t>II</a:t>
            </a:r>
            <a:r>
              <a:rPr lang="en-US" altLang="zh-CN" sz="2800" b="1" dirty="0">
                <a:latin typeface="黑体" panose="02010609060101010101" pitchFamily="49" charset="-122"/>
                <a:ea typeface="黑体" panose="02010609060101010101" pitchFamily="49" charset="-122"/>
              </a:rPr>
              <a:t>)31</a:t>
            </a:r>
            <a:r>
              <a:rPr lang="zh-CN" altLang="zh-CN" sz="2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b="1" dirty="0">
                <a:latin typeface="黑体" panose="02010609060101010101" pitchFamily="49" charset="-122"/>
                <a:ea typeface="黑体" panose="02010609060101010101" pitchFamily="49" charset="-122"/>
              </a:rPr>
              <a:t>9</a:t>
            </a:r>
            <a:r>
              <a:rPr lang="zh-CN" altLang="zh-CN" sz="2800" b="1" dirty="0">
                <a:latin typeface="黑体" panose="02010609060101010101" pitchFamily="49" charset="-122"/>
                <a:ea typeface="黑体" panose="02010609060101010101" pitchFamily="49" charset="-122"/>
              </a:rPr>
              <a:t>分）某陆地生态系统中，除分解者外，仅有甲、乙、丙、丁、戊</a:t>
            </a:r>
            <a:r>
              <a:rPr lang="en-US" altLang="zh-CN" sz="2800" b="1" dirty="0">
                <a:latin typeface="黑体" panose="02010609060101010101" pitchFamily="49" charset="-122"/>
                <a:ea typeface="黑体" panose="02010609060101010101" pitchFamily="49" charset="-122"/>
              </a:rPr>
              <a:t>5</a:t>
            </a:r>
            <a:r>
              <a:rPr lang="zh-CN" altLang="zh-CN" sz="2800" b="1" dirty="0">
                <a:latin typeface="黑体" panose="02010609060101010101" pitchFamily="49" charset="-122"/>
                <a:ea typeface="黑体" panose="02010609060101010101" pitchFamily="49" charset="-122"/>
              </a:rPr>
              <a:t>个种群。调查得知，该生态系统有</a:t>
            </a:r>
            <a:r>
              <a:rPr lang="en-US" altLang="zh-CN" sz="2800" b="1" dirty="0">
                <a:latin typeface="黑体" panose="02010609060101010101" pitchFamily="49" charset="-122"/>
                <a:ea typeface="黑体" panose="02010609060101010101" pitchFamily="49" charset="-122"/>
              </a:rPr>
              <a:t>4</a:t>
            </a:r>
            <a:r>
              <a:rPr lang="zh-CN" altLang="zh-CN" sz="2800" b="1" dirty="0">
                <a:latin typeface="黑体" panose="02010609060101010101" pitchFamily="49" charset="-122"/>
                <a:ea typeface="黑体" panose="02010609060101010101" pitchFamily="49" charset="-122"/>
              </a:rPr>
              <a:t>个营养级，营养级之间的能量传递效率为</a:t>
            </a:r>
            <a:r>
              <a:rPr lang="en-US" altLang="zh-CN" sz="2800" b="1" dirty="0">
                <a:latin typeface="黑体" panose="02010609060101010101" pitchFamily="49" charset="-122"/>
                <a:ea typeface="黑体" panose="02010609060101010101" pitchFamily="49" charset="-122"/>
              </a:rPr>
              <a:t>10%</a:t>
            </a:r>
            <a:r>
              <a:rPr lang="zh-CN" altLang="zh-CN"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20%</a:t>
            </a:r>
            <a:r>
              <a:rPr lang="zh-CN" altLang="zh-CN" sz="2800" b="1" dirty="0">
                <a:latin typeface="黑体" panose="02010609060101010101" pitchFamily="49" charset="-122"/>
                <a:ea typeface="黑体" panose="02010609060101010101" pitchFamily="49" charset="-122"/>
              </a:rPr>
              <a:t>，且每个种群只处于一个营养级。一年内输入各种群的能量数值如下表所示，表中能量数值的单位相同。</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01688" y="3244334"/>
            <a:ext cx="588623" cy="369332"/>
          </a:xfrm>
          <a:prstGeom prst="rect">
            <a:avLst/>
          </a:prstGeom>
          <a:noFill/>
        </p:spPr>
        <p:txBody>
          <a:bodyPr wrap="none" rtlCol="0">
            <a:spAutoFit/>
          </a:bodyPr>
          <a:lstStyle/>
          <a:p>
            <a:r>
              <a:rPr lang="en-US" altLang="zh-CN" dirty="0"/>
              <a:t>END</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647998" y="2149207"/>
            <a:ext cx="1387475" cy="2443382"/>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02" name="文本框 40"/>
          <p:cNvSpPr txBox="1">
            <a:spLocks noChangeArrowheads="1"/>
          </p:cNvSpPr>
          <p:nvPr/>
        </p:nvSpPr>
        <p:spPr bwMode="auto">
          <a:xfrm>
            <a:off x="2248927" y="4592589"/>
            <a:ext cx="94034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ts val="2800"/>
              </a:lnSpc>
              <a:spcBef>
                <a:spcPct val="0"/>
              </a:spcBef>
              <a:buFontTx/>
              <a:buNone/>
            </a:pPr>
            <a:r>
              <a:rPr lang="zh-CN" altLang="en-US" sz="2600" b="1" dirty="0">
                <a:solidFill>
                  <a:srgbClr val="FF0000"/>
                </a:solidFill>
                <a:latin typeface="楷体" panose="02010609060101010101" charset="-122"/>
                <a:ea typeface="楷体" panose="02010609060101010101" charset="-122"/>
              </a:rPr>
              <a:t>维持</a:t>
            </a:r>
            <a:endParaRPr lang="en-US" altLang="zh-CN" sz="2600" b="1" dirty="0">
              <a:solidFill>
                <a:srgbClr val="FF0000"/>
              </a:solidFill>
              <a:latin typeface="楷体" panose="02010609060101010101" charset="-122"/>
              <a:ea typeface="楷体" panose="02010609060101010101" charset="-122"/>
            </a:endParaRPr>
          </a:p>
          <a:p>
            <a:pPr>
              <a:lnSpc>
                <a:spcPts val="2800"/>
              </a:lnSpc>
              <a:spcBef>
                <a:spcPct val="0"/>
              </a:spcBef>
              <a:buFontTx/>
              <a:buNone/>
            </a:pPr>
            <a:r>
              <a:rPr lang="zh-CN" altLang="en-US" sz="2600" b="1" dirty="0">
                <a:solidFill>
                  <a:srgbClr val="FF0000"/>
                </a:solidFill>
                <a:latin typeface="楷体" panose="02010609060101010101" charset="-122"/>
                <a:ea typeface="楷体" panose="02010609060101010101" charset="-122"/>
              </a:rPr>
              <a:t>相对</a:t>
            </a:r>
            <a:endParaRPr lang="en-US" altLang="zh-CN" sz="2600" b="1" dirty="0">
              <a:solidFill>
                <a:srgbClr val="FF0000"/>
              </a:solidFill>
              <a:latin typeface="楷体" panose="02010609060101010101" charset="-122"/>
              <a:ea typeface="楷体" panose="02010609060101010101" charset="-122"/>
            </a:endParaRPr>
          </a:p>
          <a:p>
            <a:pPr>
              <a:lnSpc>
                <a:spcPts val="2800"/>
              </a:lnSpc>
              <a:spcBef>
                <a:spcPct val="0"/>
              </a:spcBef>
              <a:buFontTx/>
              <a:buNone/>
            </a:pPr>
            <a:r>
              <a:rPr lang="zh-CN" altLang="en-US" sz="2600" b="1" dirty="0">
                <a:solidFill>
                  <a:srgbClr val="FF0000"/>
                </a:solidFill>
                <a:latin typeface="楷体" panose="02010609060101010101" charset="-122"/>
                <a:ea typeface="楷体" panose="02010609060101010101" charset="-122"/>
              </a:rPr>
              <a:t>稳定</a:t>
            </a:r>
            <a:endParaRPr lang="zh-CN" altLang="en-US" sz="2600" b="1" dirty="0">
              <a:solidFill>
                <a:srgbClr val="FF0000"/>
              </a:solidFill>
              <a:latin typeface="楷体" panose="02010609060101010101" charset="-122"/>
              <a:ea typeface="楷体" panose="02010609060101010101" charset="-122"/>
            </a:endParaRPr>
          </a:p>
        </p:txBody>
      </p:sp>
      <p:sp>
        <p:nvSpPr>
          <p:cNvPr id="5205" name="Text Box 7"/>
          <p:cNvSpPr txBox="1">
            <a:spLocks noChangeArrowheads="1"/>
          </p:cNvSpPr>
          <p:nvPr/>
        </p:nvSpPr>
        <p:spPr bwMode="auto">
          <a:xfrm>
            <a:off x="1583809" y="5723793"/>
            <a:ext cx="1415847" cy="585527"/>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200" b="1" dirty="0">
                <a:solidFill>
                  <a:srgbClr val="0000FF"/>
                </a:solidFill>
                <a:latin typeface="Arial" panose="020B0604020202020204" pitchFamily="34" charset="0"/>
                <a:ea typeface="微软雅黑" panose="020B0503020204020204" pitchFamily="34" charset="-122"/>
              </a:rPr>
              <a:t>稳定性</a:t>
            </a:r>
            <a:endParaRPr lang="zh-CN" altLang="en-US" sz="3200" b="1" dirty="0">
              <a:solidFill>
                <a:srgbClr val="0000FF"/>
              </a:solidFill>
              <a:latin typeface="Arial" panose="020B0604020202020204" pitchFamily="34" charset="0"/>
              <a:ea typeface="微软雅黑" panose="020B0503020204020204" pitchFamily="34" charset="-122"/>
            </a:endParaRPr>
          </a:p>
        </p:txBody>
      </p:sp>
      <p:sp>
        <p:nvSpPr>
          <p:cNvPr id="5123" name="Text Box 7"/>
          <p:cNvSpPr txBox="1">
            <a:spLocks noChangeArrowheads="1"/>
          </p:cNvSpPr>
          <p:nvPr/>
        </p:nvSpPr>
        <p:spPr bwMode="auto">
          <a:xfrm>
            <a:off x="597073" y="2611169"/>
            <a:ext cx="595312" cy="2062162"/>
          </a:xfrm>
          <a:prstGeom prst="rect">
            <a:avLst/>
          </a:prstGeom>
          <a:noFill/>
          <a:ln w="254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200" b="1" dirty="0">
                <a:latin typeface="Arial" panose="020B0604020202020204" pitchFamily="34" charset="0"/>
                <a:ea typeface="微软雅黑" panose="020B0503020204020204" pitchFamily="34" charset="-122"/>
              </a:rPr>
              <a:t>生</a:t>
            </a:r>
            <a:endParaRPr lang="en-US" altLang="zh-CN" sz="3200" b="1" dirty="0">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3200" b="1" dirty="0">
                <a:latin typeface="Arial" panose="020B0604020202020204" pitchFamily="34" charset="0"/>
                <a:ea typeface="微软雅黑" panose="020B0503020204020204" pitchFamily="34" charset="-122"/>
              </a:rPr>
              <a:t>态</a:t>
            </a:r>
            <a:endParaRPr lang="en-US" altLang="zh-CN" sz="3200" b="1" dirty="0">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3200" b="1" dirty="0">
                <a:latin typeface="Arial" panose="020B0604020202020204" pitchFamily="34" charset="0"/>
                <a:ea typeface="微软雅黑" panose="020B0503020204020204" pitchFamily="34" charset="-122"/>
              </a:rPr>
              <a:t>系</a:t>
            </a:r>
            <a:endParaRPr lang="en-US" altLang="zh-CN" sz="3200" b="1" dirty="0">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3200" b="1" dirty="0">
                <a:latin typeface="Arial" panose="020B0604020202020204" pitchFamily="34" charset="0"/>
                <a:ea typeface="微软雅黑" panose="020B0503020204020204" pitchFamily="34" charset="-122"/>
              </a:rPr>
              <a:t>统</a:t>
            </a:r>
            <a:endParaRPr lang="zh-CN" altLang="en-US" sz="3200" b="1" dirty="0">
              <a:latin typeface="Arial" panose="020B0604020202020204" pitchFamily="34" charset="0"/>
              <a:ea typeface="微软雅黑" panose="020B0503020204020204" pitchFamily="34" charset="-122"/>
            </a:endParaRPr>
          </a:p>
        </p:txBody>
      </p:sp>
      <p:sp>
        <p:nvSpPr>
          <p:cNvPr id="5124" name="Text Box 7"/>
          <p:cNvSpPr txBox="1">
            <a:spLocks noChangeArrowheads="1"/>
          </p:cNvSpPr>
          <p:nvPr/>
        </p:nvSpPr>
        <p:spPr bwMode="auto">
          <a:xfrm>
            <a:off x="1803573" y="2349231"/>
            <a:ext cx="1019175" cy="585788"/>
          </a:xfrm>
          <a:prstGeom prst="rect">
            <a:avLst/>
          </a:prstGeom>
          <a:noFill/>
          <a:ln w="254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200" b="1" dirty="0">
                <a:solidFill>
                  <a:srgbClr val="0000FF"/>
                </a:solidFill>
                <a:latin typeface="Arial" panose="020B0604020202020204" pitchFamily="34" charset="0"/>
                <a:ea typeface="微软雅黑" panose="020B0503020204020204" pitchFamily="34" charset="-122"/>
              </a:rPr>
              <a:t>结构</a:t>
            </a:r>
            <a:endParaRPr lang="zh-CN" altLang="en-US" sz="3200" b="1" dirty="0">
              <a:solidFill>
                <a:srgbClr val="0000FF"/>
              </a:solidFill>
              <a:latin typeface="Arial" panose="020B0604020202020204" pitchFamily="34" charset="0"/>
              <a:ea typeface="微软雅黑" panose="020B0503020204020204" pitchFamily="34" charset="-122"/>
            </a:endParaRPr>
          </a:p>
        </p:txBody>
      </p:sp>
      <p:sp>
        <p:nvSpPr>
          <p:cNvPr id="5125" name="Text Box 7"/>
          <p:cNvSpPr txBox="1">
            <a:spLocks noChangeArrowheads="1"/>
          </p:cNvSpPr>
          <p:nvPr/>
        </p:nvSpPr>
        <p:spPr bwMode="auto">
          <a:xfrm>
            <a:off x="1803573" y="3551210"/>
            <a:ext cx="1019175" cy="584200"/>
          </a:xfrm>
          <a:prstGeom prst="rect">
            <a:avLst/>
          </a:prstGeom>
          <a:noFill/>
          <a:ln w="254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3200" b="1" dirty="0">
                <a:solidFill>
                  <a:srgbClr val="0000FF"/>
                </a:solidFill>
                <a:latin typeface="Arial" panose="020B0604020202020204" pitchFamily="34" charset="0"/>
                <a:ea typeface="微软雅黑" panose="020B0503020204020204" pitchFamily="34" charset="-122"/>
              </a:rPr>
              <a:t>功能</a:t>
            </a:r>
            <a:endParaRPr lang="zh-CN" altLang="en-US" sz="3200" b="1" dirty="0">
              <a:solidFill>
                <a:srgbClr val="0000FF"/>
              </a:solidFill>
              <a:latin typeface="Arial" panose="020B0604020202020204" pitchFamily="34" charset="0"/>
              <a:ea typeface="微软雅黑" panose="020B0503020204020204" pitchFamily="34" charset="-122"/>
            </a:endParaRPr>
          </a:p>
        </p:txBody>
      </p:sp>
      <p:sp>
        <p:nvSpPr>
          <p:cNvPr id="7" name="任意多边形: 形状 6"/>
          <p:cNvSpPr/>
          <p:nvPr/>
        </p:nvSpPr>
        <p:spPr>
          <a:xfrm>
            <a:off x="1478135" y="2611169"/>
            <a:ext cx="339725" cy="1622425"/>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128" name="组合 8"/>
          <p:cNvGrpSpPr/>
          <p:nvPr/>
        </p:nvGrpSpPr>
        <p:grpSpPr bwMode="auto">
          <a:xfrm>
            <a:off x="5227810" y="882381"/>
            <a:ext cx="6010275" cy="3186520"/>
            <a:chOff x="5127250" y="870643"/>
            <a:chExt cx="6009310" cy="3185690"/>
          </a:xfrm>
        </p:grpSpPr>
        <p:grpSp>
          <p:nvGrpSpPr>
            <p:cNvPr id="5187" name="组合 9"/>
            <p:cNvGrpSpPr/>
            <p:nvPr/>
          </p:nvGrpSpPr>
          <p:grpSpPr bwMode="auto">
            <a:xfrm>
              <a:off x="6975992" y="870643"/>
              <a:ext cx="4160568" cy="3185690"/>
              <a:chOff x="5567756" y="821335"/>
              <a:chExt cx="4160568" cy="3185690"/>
            </a:xfrm>
          </p:grpSpPr>
          <p:sp>
            <p:nvSpPr>
              <p:cNvPr id="5189" name="Text Box 7"/>
              <p:cNvSpPr txBox="1">
                <a:spLocks noChangeArrowheads="1"/>
              </p:cNvSpPr>
              <p:nvPr/>
            </p:nvSpPr>
            <p:spPr bwMode="auto">
              <a:xfrm>
                <a:off x="6312024" y="821335"/>
                <a:ext cx="3416300" cy="522288"/>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Arial" panose="020B0604020202020204" pitchFamily="34" charset="0"/>
                    <a:ea typeface="微软雅黑" panose="020B0503020204020204" pitchFamily="34" charset="-122"/>
                  </a:rPr>
                  <a:t>非生物的物质和能量</a:t>
                </a:r>
                <a:endParaRPr lang="en-US" altLang="zh-CN" b="1" dirty="0">
                  <a:latin typeface="Arial" panose="020B0604020202020204" pitchFamily="34" charset="0"/>
                  <a:ea typeface="微软雅黑" panose="020B0503020204020204" pitchFamily="34" charset="-122"/>
                </a:endParaRPr>
              </a:p>
            </p:txBody>
          </p:sp>
          <p:sp>
            <p:nvSpPr>
              <p:cNvPr id="5190" name="Text Box 7"/>
              <p:cNvSpPr txBox="1">
                <a:spLocks noChangeArrowheads="1"/>
              </p:cNvSpPr>
              <p:nvPr/>
            </p:nvSpPr>
            <p:spPr bwMode="auto">
              <a:xfrm>
                <a:off x="6989669" y="1622142"/>
                <a:ext cx="1262062" cy="5238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a:latin typeface="Arial" panose="020B0604020202020204" pitchFamily="34" charset="0"/>
                    <a:ea typeface="微软雅黑" panose="020B0503020204020204" pitchFamily="34" charset="-122"/>
                  </a:rPr>
                  <a:t>生产者</a:t>
                </a:r>
                <a:endParaRPr lang="en-US" altLang="zh-CN" b="1">
                  <a:latin typeface="Arial" panose="020B0604020202020204" pitchFamily="34" charset="0"/>
                  <a:ea typeface="微软雅黑" panose="020B0503020204020204" pitchFamily="34" charset="-122"/>
                </a:endParaRPr>
              </a:p>
            </p:txBody>
          </p:sp>
          <p:sp>
            <p:nvSpPr>
              <p:cNvPr id="5191" name="Text Box 7"/>
              <p:cNvSpPr txBox="1">
                <a:spLocks noChangeArrowheads="1"/>
              </p:cNvSpPr>
              <p:nvPr/>
            </p:nvSpPr>
            <p:spPr bwMode="auto">
              <a:xfrm>
                <a:off x="7639431" y="2513283"/>
                <a:ext cx="1262063" cy="5238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a:latin typeface="Arial" panose="020B0604020202020204" pitchFamily="34" charset="0"/>
                    <a:ea typeface="微软雅黑" panose="020B0503020204020204" pitchFamily="34" charset="-122"/>
                  </a:rPr>
                  <a:t>消费者</a:t>
                </a:r>
                <a:endParaRPr lang="en-US" altLang="zh-CN" b="1">
                  <a:latin typeface="Arial" panose="020B0604020202020204" pitchFamily="34" charset="0"/>
                  <a:ea typeface="微软雅黑" panose="020B0503020204020204" pitchFamily="34" charset="-122"/>
                </a:endParaRPr>
              </a:p>
            </p:txBody>
          </p:sp>
          <p:sp>
            <p:nvSpPr>
              <p:cNvPr id="5192" name="Text Box 7"/>
              <p:cNvSpPr txBox="1">
                <a:spLocks noChangeArrowheads="1"/>
              </p:cNvSpPr>
              <p:nvPr/>
            </p:nvSpPr>
            <p:spPr bwMode="auto">
              <a:xfrm>
                <a:off x="7639432" y="3306576"/>
                <a:ext cx="1262063" cy="522288"/>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a:latin typeface="Arial" panose="020B0604020202020204" pitchFamily="34" charset="0"/>
                    <a:ea typeface="微软雅黑" panose="020B0503020204020204" pitchFamily="34" charset="-122"/>
                  </a:rPr>
                  <a:t>分解者</a:t>
                </a:r>
                <a:endParaRPr lang="en-US" altLang="zh-CN" b="1">
                  <a:latin typeface="Arial" panose="020B0604020202020204" pitchFamily="34" charset="0"/>
                  <a:ea typeface="微软雅黑" panose="020B0503020204020204" pitchFamily="34" charset="-122"/>
                </a:endParaRPr>
              </a:p>
            </p:txBody>
          </p:sp>
          <p:sp>
            <p:nvSpPr>
              <p:cNvPr id="16" name="任意多边形: 形状 15"/>
              <p:cNvSpPr/>
              <p:nvPr/>
            </p:nvSpPr>
            <p:spPr>
              <a:xfrm>
                <a:off x="6990327" y="2763929"/>
                <a:ext cx="642834" cy="830047"/>
              </a:xfrm>
              <a:custGeom>
                <a:avLst/>
                <a:gdLst>
                  <a:gd name="connsiteX0" fmla="*/ 634482 w 643812"/>
                  <a:gd name="connsiteY0" fmla="*/ 0 h 830425"/>
                  <a:gd name="connsiteX1" fmla="*/ 0 w 643812"/>
                  <a:gd name="connsiteY1" fmla="*/ 0 h 830425"/>
                  <a:gd name="connsiteX2" fmla="*/ 0 w 643812"/>
                  <a:gd name="connsiteY2" fmla="*/ 830425 h 830425"/>
                  <a:gd name="connsiteX3" fmla="*/ 643812 w 643812"/>
                  <a:gd name="connsiteY3" fmla="*/ 830425 h 830425"/>
                </a:gdLst>
                <a:ahLst/>
                <a:cxnLst>
                  <a:cxn ang="0">
                    <a:pos x="connsiteX0" y="connsiteY0"/>
                  </a:cxn>
                  <a:cxn ang="0">
                    <a:pos x="connsiteX1" y="connsiteY1"/>
                  </a:cxn>
                  <a:cxn ang="0">
                    <a:pos x="connsiteX2" y="connsiteY2"/>
                  </a:cxn>
                  <a:cxn ang="0">
                    <a:pos x="connsiteX3" y="connsiteY3"/>
                  </a:cxn>
                </a:cxnLst>
                <a:rect l="l" t="t" r="r" b="b"/>
                <a:pathLst>
                  <a:path w="643812" h="830425">
                    <a:moveTo>
                      <a:pt x="634482" y="0"/>
                    </a:moveTo>
                    <a:lnTo>
                      <a:pt x="0" y="0"/>
                    </a:lnTo>
                    <a:lnTo>
                      <a:pt x="0" y="830425"/>
                    </a:lnTo>
                    <a:lnTo>
                      <a:pt x="643812" y="830425"/>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94" name="Text Box 7"/>
              <p:cNvSpPr txBox="1">
                <a:spLocks noChangeArrowheads="1"/>
              </p:cNvSpPr>
              <p:nvPr/>
            </p:nvSpPr>
            <p:spPr bwMode="auto">
              <a:xfrm>
                <a:off x="6881635" y="2311347"/>
                <a:ext cx="866350" cy="89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600" b="1" dirty="0">
                    <a:solidFill>
                      <a:srgbClr val="0000FF"/>
                    </a:solidFill>
                    <a:latin typeface="楷体" panose="02010609060101010101" charset="-122"/>
                    <a:ea typeface="楷体" panose="02010609060101010101" charset="-122"/>
                  </a:rPr>
                  <a:t>捕食</a:t>
                </a:r>
                <a:endParaRPr lang="en-US" altLang="zh-CN" sz="2600" b="1" dirty="0">
                  <a:solidFill>
                    <a:srgbClr val="0000FF"/>
                  </a:solidFill>
                  <a:latin typeface="楷体" panose="02010609060101010101" charset="-122"/>
                  <a:ea typeface="楷体" panose="02010609060101010101" charset="-122"/>
                </a:endParaRPr>
              </a:p>
              <a:p>
                <a:pPr eaLnBrk="1" hangingPunct="1">
                  <a:lnSpc>
                    <a:spcPct val="100000"/>
                  </a:lnSpc>
                  <a:spcBef>
                    <a:spcPct val="0"/>
                  </a:spcBef>
                  <a:buFontTx/>
                  <a:buNone/>
                </a:pPr>
                <a:r>
                  <a:rPr lang="zh-CN" altLang="en-US" sz="2600" b="1" dirty="0">
                    <a:solidFill>
                      <a:srgbClr val="0000FF"/>
                    </a:solidFill>
                    <a:latin typeface="楷体" panose="02010609060101010101" charset="-122"/>
                    <a:ea typeface="楷体" panose="02010609060101010101" charset="-122"/>
                  </a:rPr>
                  <a:t>寄生</a:t>
                </a:r>
                <a:endParaRPr lang="en-US" altLang="zh-CN" sz="2600" b="1" dirty="0">
                  <a:solidFill>
                    <a:srgbClr val="0000FF"/>
                  </a:solidFill>
                  <a:latin typeface="楷体" panose="02010609060101010101" charset="-122"/>
                  <a:ea typeface="楷体" panose="02010609060101010101" charset="-122"/>
                </a:endParaRPr>
              </a:p>
            </p:txBody>
          </p:sp>
          <p:sp>
            <p:nvSpPr>
              <p:cNvPr id="5195" name="Text Box 7"/>
              <p:cNvSpPr txBox="1">
                <a:spLocks noChangeArrowheads="1"/>
              </p:cNvSpPr>
              <p:nvPr/>
            </p:nvSpPr>
            <p:spPr bwMode="auto">
              <a:xfrm>
                <a:off x="6895522" y="3514710"/>
                <a:ext cx="866350" cy="49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600" b="1" dirty="0">
                    <a:solidFill>
                      <a:srgbClr val="0000FF"/>
                    </a:solidFill>
                    <a:latin typeface="楷体" panose="02010609060101010101" charset="-122"/>
                    <a:ea typeface="楷体" panose="02010609060101010101" charset="-122"/>
                  </a:rPr>
                  <a:t>腐生</a:t>
                </a:r>
                <a:endParaRPr lang="en-US" altLang="zh-CN" sz="2600" b="1" dirty="0">
                  <a:solidFill>
                    <a:srgbClr val="0000FF"/>
                  </a:solidFill>
                  <a:latin typeface="楷体" panose="02010609060101010101" charset="-122"/>
                  <a:ea typeface="楷体" panose="02010609060101010101" charset="-122"/>
                </a:endParaRPr>
              </a:p>
            </p:txBody>
          </p:sp>
          <p:sp>
            <p:nvSpPr>
              <p:cNvPr id="19" name="任意多边形: 形状 18"/>
              <p:cNvSpPr/>
              <p:nvPr/>
            </p:nvSpPr>
            <p:spPr>
              <a:xfrm>
                <a:off x="6328445" y="1876748"/>
                <a:ext cx="633311" cy="1314107"/>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任意多边形: 形状 19"/>
              <p:cNvSpPr/>
              <p:nvPr/>
            </p:nvSpPr>
            <p:spPr>
              <a:xfrm>
                <a:off x="5677674" y="1180016"/>
                <a:ext cx="634898" cy="1314107"/>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98" name="Text Box 7"/>
              <p:cNvSpPr txBox="1">
                <a:spLocks noChangeArrowheads="1"/>
              </p:cNvSpPr>
              <p:nvPr/>
            </p:nvSpPr>
            <p:spPr bwMode="auto">
              <a:xfrm>
                <a:off x="6206808" y="1452871"/>
                <a:ext cx="866350" cy="49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600" b="1" dirty="0">
                    <a:solidFill>
                      <a:srgbClr val="0000FF"/>
                    </a:solidFill>
                    <a:latin typeface="楷体" panose="02010609060101010101" charset="-122"/>
                    <a:ea typeface="楷体" panose="02010609060101010101" charset="-122"/>
                  </a:rPr>
                  <a:t>自养</a:t>
                </a:r>
                <a:endParaRPr lang="en-US" altLang="zh-CN" sz="2600" b="1" dirty="0">
                  <a:solidFill>
                    <a:srgbClr val="0000FF"/>
                  </a:solidFill>
                  <a:latin typeface="楷体" panose="02010609060101010101" charset="-122"/>
                  <a:ea typeface="楷体" panose="02010609060101010101" charset="-122"/>
                </a:endParaRPr>
              </a:p>
            </p:txBody>
          </p:sp>
          <p:sp>
            <p:nvSpPr>
              <p:cNvPr id="5199" name="Text Box 7"/>
              <p:cNvSpPr txBox="1">
                <a:spLocks noChangeArrowheads="1"/>
              </p:cNvSpPr>
              <p:nvPr/>
            </p:nvSpPr>
            <p:spPr bwMode="auto">
              <a:xfrm>
                <a:off x="6192809" y="2779049"/>
                <a:ext cx="866350" cy="49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600" b="1">
                    <a:solidFill>
                      <a:srgbClr val="0000FF"/>
                    </a:solidFill>
                    <a:latin typeface="楷体" panose="02010609060101010101" charset="-122"/>
                    <a:ea typeface="楷体" panose="02010609060101010101" charset="-122"/>
                  </a:rPr>
                  <a:t>异养</a:t>
                </a:r>
                <a:endParaRPr lang="en-US" altLang="zh-CN" sz="2600" b="1">
                  <a:solidFill>
                    <a:srgbClr val="0000FF"/>
                  </a:solidFill>
                  <a:latin typeface="楷体" panose="02010609060101010101" charset="-122"/>
                  <a:ea typeface="楷体" panose="02010609060101010101" charset="-122"/>
                </a:endParaRPr>
              </a:p>
            </p:txBody>
          </p:sp>
          <p:sp>
            <p:nvSpPr>
              <p:cNvPr id="5200" name="Text Box 7"/>
              <p:cNvSpPr txBox="1">
                <a:spLocks noChangeArrowheads="1"/>
              </p:cNvSpPr>
              <p:nvPr/>
            </p:nvSpPr>
            <p:spPr bwMode="auto">
              <a:xfrm>
                <a:off x="5567756" y="2063039"/>
                <a:ext cx="866350" cy="49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600" b="1" dirty="0">
                    <a:solidFill>
                      <a:srgbClr val="0000FF"/>
                    </a:solidFill>
                    <a:latin typeface="微软雅黑" panose="020B0503020204020204" pitchFamily="34" charset="-122"/>
                    <a:ea typeface="微软雅黑" panose="020B0503020204020204" pitchFamily="34" charset="-122"/>
                  </a:rPr>
                  <a:t>生物</a:t>
                </a:r>
                <a:endParaRPr lang="en-US" altLang="zh-CN" sz="2600" b="1" dirty="0">
                  <a:solidFill>
                    <a:srgbClr val="0000FF"/>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flipV="1">
              <a:off x="5127250" y="1851462"/>
              <a:ext cx="1953899"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129" name="组合 23"/>
          <p:cNvGrpSpPr/>
          <p:nvPr/>
        </p:nvGrpSpPr>
        <p:grpSpPr bwMode="auto">
          <a:xfrm>
            <a:off x="2822748" y="1625331"/>
            <a:ext cx="2409825" cy="1614488"/>
            <a:chOff x="2720901" y="1614201"/>
            <a:chExt cx="2410323" cy="1613516"/>
          </a:xfrm>
        </p:grpSpPr>
        <p:sp>
          <p:nvSpPr>
            <p:cNvPr id="5183" name="Text Box 7"/>
            <p:cNvSpPr txBox="1">
              <a:spLocks noChangeArrowheads="1"/>
            </p:cNvSpPr>
            <p:nvPr/>
          </p:nvSpPr>
          <p:spPr bwMode="auto">
            <a:xfrm>
              <a:off x="3510386" y="1614201"/>
              <a:ext cx="1620838" cy="523875"/>
            </a:xfrm>
            <a:prstGeom prst="rect">
              <a:avLst/>
            </a:prstGeom>
            <a:noFill/>
            <a:ln w="254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Arial" panose="020B0604020202020204" pitchFamily="34" charset="0"/>
                  <a:ea typeface="微软雅黑" panose="020B0503020204020204" pitchFamily="34" charset="-122"/>
                  <a:hlinkClick r:id="rId1" action="ppaction://hlinksldjump"/>
                </a:rPr>
                <a:t>组成成分</a:t>
              </a:r>
              <a:endParaRPr lang="zh-CN" altLang="en-US" b="1" dirty="0">
                <a:latin typeface="Arial" panose="020B0604020202020204" pitchFamily="34" charset="0"/>
                <a:ea typeface="微软雅黑" panose="020B0503020204020204" pitchFamily="34" charset="-122"/>
              </a:endParaRPr>
            </a:p>
          </p:txBody>
        </p:sp>
        <p:sp>
          <p:nvSpPr>
            <p:cNvPr id="5184" name="Text Box 7"/>
            <p:cNvSpPr txBox="1">
              <a:spLocks noChangeArrowheads="1"/>
            </p:cNvSpPr>
            <p:nvPr/>
          </p:nvSpPr>
          <p:spPr bwMode="auto">
            <a:xfrm>
              <a:off x="3510386" y="2703842"/>
              <a:ext cx="1620838" cy="523875"/>
            </a:xfrm>
            <a:prstGeom prst="rect">
              <a:avLst/>
            </a:prstGeom>
            <a:noFill/>
            <a:ln w="2540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Arial" panose="020B0604020202020204" pitchFamily="34" charset="0"/>
                  <a:ea typeface="微软雅黑" panose="020B0503020204020204" pitchFamily="34" charset="-122"/>
                </a:rPr>
                <a:t>营养结构</a:t>
              </a:r>
              <a:endParaRPr lang="zh-CN" altLang="en-US" b="1" dirty="0">
                <a:latin typeface="Arial" panose="020B0604020202020204" pitchFamily="34" charset="0"/>
                <a:ea typeface="微软雅黑" panose="020B0503020204020204" pitchFamily="34" charset="-122"/>
              </a:endParaRPr>
            </a:p>
          </p:txBody>
        </p:sp>
        <p:sp>
          <p:nvSpPr>
            <p:cNvPr id="27" name="任意多边形: 形状 26"/>
            <p:cNvSpPr/>
            <p:nvPr/>
          </p:nvSpPr>
          <p:spPr>
            <a:xfrm>
              <a:off x="3198837" y="1850597"/>
              <a:ext cx="296924" cy="1147071"/>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8" name="直接连接符 27"/>
            <p:cNvCxnSpPr/>
            <p:nvPr/>
          </p:nvCxnSpPr>
          <p:spPr>
            <a:xfrm flipV="1">
              <a:off x="2720901" y="2599445"/>
              <a:ext cx="463646"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130" name="组合 28"/>
          <p:cNvGrpSpPr/>
          <p:nvPr/>
        </p:nvGrpSpPr>
        <p:grpSpPr bwMode="auto">
          <a:xfrm>
            <a:off x="2292523" y="3600423"/>
            <a:ext cx="2940050" cy="1717675"/>
            <a:chOff x="2164702" y="4577015"/>
            <a:chExt cx="2940717" cy="1718011"/>
          </a:xfrm>
        </p:grpSpPr>
        <p:sp>
          <p:nvSpPr>
            <p:cNvPr id="5178" name="Text Box 7"/>
            <p:cNvSpPr txBox="1">
              <a:spLocks noChangeArrowheads="1"/>
            </p:cNvSpPr>
            <p:nvPr/>
          </p:nvSpPr>
          <p:spPr bwMode="auto">
            <a:xfrm>
              <a:off x="3479819" y="4577015"/>
              <a:ext cx="1625600" cy="522288"/>
            </a:xfrm>
            <a:prstGeom prst="rect">
              <a:avLst/>
            </a:prstGeom>
            <a:noFill/>
            <a:ln w="25400">
              <a:solidFill>
                <a:srgbClr val="0000FF"/>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Arial" panose="020B0604020202020204" pitchFamily="34" charset="0"/>
                  <a:ea typeface="微软雅黑" panose="020B0503020204020204" pitchFamily="34" charset="-122"/>
                </a:rPr>
                <a:t>能量流动</a:t>
              </a:r>
              <a:endParaRPr lang="en-US" altLang="zh-CN" b="1" dirty="0">
                <a:latin typeface="Arial" panose="020B0604020202020204" pitchFamily="34" charset="0"/>
                <a:ea typeface="微软雅黑" panose="020B0503020204020204" pitchFamily="34" charset="-122"/>
              </a:endParaRPr>
            </a:p>
          </p:txBody>
        </p:sp>
        <p:sp>
          <p:nvSpPr>
            <p:cNvPr id="5179" name="Text Box 7"/>
            <p:cNvSpPr txBox="1">
              <a:spLocks noChangeArrowheads="1"/>
            </p:cNvSpPr>
            <p:nvPr/>
          </p:nvSpPr>
          <p:spPr bwMode="auto">
            <a:xfrm>
              <a:off x="3484581" y="5178443"/>
              <a:ext cx="1620838" cy="522287"/>
            </a:xfrm>
            <a:prstGeom prst="rect">
              <a:avLst/>
            </a:prstGeom>
            <a:noFill/>
            <a:ln w="25400">
              <a:solidFill>
                <a:srgbClr val="0000FF"/>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a:latin typeface="Arial" panose="020B0604020202020204" pitchFamily="34" charset="0"/>
                  <a:ea typeface="微软雅黑" panose="020B0503020204020204" pitchFamily="34" charset="-122"/>
                </a:rPr>
                <a:t>物质循环</a:t>
              </a:r>
              <a:endParaRPr lang="en-US" altLang="zh-CN" b="1">
                <a:latin typeface="Arial" panose="020B0604020202020204" pitchFamily="34" charset="0"/>
                <a:ea typeface="微软雅黑" panose="020B0503020204020204" pitchFamily="34" charset="-122"/>
              </a:endParaRPr>
            </a:p>
          </p:txBody>
        </p:sp>
        <p:sp>
          <p:nvSpPr>
            <p:cNvPr id="5180" name="Text Box 7"/>
            <p:cNvSpPr txBox="1">
              <a:spLocks noChangeArrowheads="1"/>
            </p:cNvSpPr>
            <p:nvPr/>
          </p:nvSpPr>
          <p:spPr bwMode="auto">
            <a:xfrm>
              <a:off x="3484581" y="5772738"/>
              <a:ext cx="1620838" cy="522288"/>
            </a:xfrm>
            <a:prstGeom prst="rect">
              <a:avLst/>
            </a:prstGeom>
            <a:noFill/>
            <a:ln w="25400">
              <a:solidFill>
                <a:srgbClr val="0000FF"/>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a:latin typeface="Arial" panose="020B0604020202020204" pitchFamily="34" charset="0"/>
                  <a:ea typeface="微软雅黑" panose="020B0503020204020204" pitchFamily="34" charset="-122"/>
                </a:rPr>
                <a:t>信息传递</a:t>
              </a:r>
              <a:endParaRPr lang="en-US" altLang="zh-CN" b="1">
                <a:latin typeface="Arial" panose="020B0604020202020204" pitchFamily="34" charset="0"/>
                <a:ea typeface="微软雅黑" panose="020B0503020204020204" pitchFamily="34" charset="-122"/>
              </a:endParaRPr>
            </a:p>
          </p:txBody>
        </p:sp>
        <p:sp>
          <p:nvSpPr>
            <p:cNvPr id="33" name="任意多边形: 形状 32"/>
            <p:cNvSpPr/>
            <p:nvPr/>
          </p:nvSpPr>
          <p:spPr>
            <a:xfrm>
              <a:off x="3180932" y="4842179"/>
              <a:ext cx="298518" cy="1186095"/>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任意多边形: 形状 33"/>
            <p:cNvSpPr/>
            <p:nvPr/>
          </p:nvSpPr>
          <p:spPr>
            <a:xfrm>
              <a:off x="2164702" y="5131160"/>
              <a:ext cx="1314748" cy="303272"/>
            </a:xfrm>
            <a:custGeom>
              <a:avLst/>
              <a:gdLst>
                <a:gd name="connsiteX0" fmla="*/ 1287625 w 1287625"/>
                <a:gd name="connsiteY0" fmla="*/ 373225 h 373225"/>
                <a:gd name="connsiteX1" fmla="*/ 0 w 1287625"/>
                <a:gd name="connsiteY1" fmla="*/ 373225 h 373225"/>
                <a:gd name="connsiteX2" fmla="*/ 0 w 1287625"/>
                <a:gd name="connsiteY2" fmla="*/ 0 h 373225"/>
              </a:gdLst>
              <a:ahLst/>
              <a:cxnLst>
                <a:cxn ang="0">
                  <a:pos x="connsiteX0" y="connsiteY0"/>
                </a:cxn>
                <a:cxn ang="0">
                  <a:pos x="connsiteX1" y="connsiteY1"/>
                </a:cxn>
                <a:cxn ang="0">
                  <a:pos x="connsiteX2" y="connsiteY2"/>
                </a:cxn>
              </a:cxnLst>
              <a:rect l="l" t="t" r="r" b="b"/>
              <a:pathLst>
                <a:path w="1287625" h="373225">
                  <a:moveTo>
                    <a:pt x="1287625" y="373225"/>
                  </a:moveTo>
                  <a:lnTo>
                    <a:pt x="0" y="373225"/>
                  </a:lnTo>
                  <a:lnTo>
                    <a:pt x="0" y="0"/>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35" name="直接连接符 34"/>
          <p:cNvCxnSpPr/>
          <p:nvPr/>
        </p:nvCxnSpPr>
        <p:spPr>
          <a:xfrm flipV="1">
            <a:off x="1189210" y="3328262"/>
            <a:ext cx="282575"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5132" name="组合 73"/>
          <p:cNvGrpSpPr/>
          <p:nvPr/>
        </p:nvGrpSpPr>
        <p:grpSpPr bwMode="auto">
          <a:xfrm>
            <a:off x="5251622" y="2710210"/>
            <a:ext cx="1962894" cy="954106"/>
            <a:chOff x="4560168" y="2989878"/>
            <a:chExt cx="1962198" cy="955803"/>
          </a:xfrm>
        </p:grpSpPr>
        <p:sp>
          <p:nvSpPr>
            <p:cNvPr id="5176" name="Text Box 7"/>
            <p:cNvSpPr txBox="1">
              <a:spLocks noChangeArrowheads="1"/>
            </p:cNvSpPr>
            <p:nvPr/>
          </p:nvSpPr>
          <p:spPr bwMode="auto">
            <a:xfrm>
              <a:off x="4894138" y="2989878"/>
              <a:ext cx="1628228" cy="955803"/>
            </a:xfrm>
            <a:prstGeom prst="rect">
              <a:avLst/>
            </a:prstGeom>
            <a:noFill/>
            <a:ln w="25400">
              <a:solidFill>
                <a:srgbClr val="0000FF"/>
              </a:solidFill>
              <a:prstDash val="sysDot"/>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solidFill>
                    <a:srgbClr val="0000FF"/>
                  </a:solidFill>
                  <a:latin typeface="Arial" panose="020B0604020202020204" pitchFamily="34" charset="0"/>
                  <a:ea typeface="微软雅黑" panose="020B0503020204020204" pitchFamily="34" charset="-122"/>
                  <a:hlinkClick r:id="rId2" action="ppaction://hlinksldjump"/>
                </a:rPr>
                <a:t>食物链和</a:t>
              </a:r>
              <a:endParaRPr lang="en-US" altLang="zh-CN" b="1" dirty="0">
                <a:solidFill>
                  <a:srgbClr val="0000FF"/>
                </a:solidFill>
                <a:latin typeface="Arial" panose="020B0604020202020204" pitchFamily="34" charset="0"/>
                <a:ea typeface="微软雅黑" panose="020B0503020204020204" pitchFamily="34" charset="-122"/>
                <a:hlinkClick r:id="rId2" action="ppaction://hlinksldjump"/>
              </a:endParaRPr>
            </a:p>
            <a:p>
              <a:pPr eaLnBrk="1" hangingPunct="1">
                <a:lnSpc>
                  <a:spcPct val="100000"/>
                </a:lnSpc>
                <a:spcBef>
                  <a:spcPct val="0"/>
                </a:spcBef>
                <a:buFontTx/>
                <a:buNone/>
              </a:pPr>
              <a:r>
                <a:rPr lang="zh-CN" altLang="en-US" b="1" dirty="0">
                  <a:solidFill>
                    <a:srgbClr val="0000FF"/>
                  </a:solidFill>
                  <a:latin typeface="Arial" panose="020B0604020202020204" pitchFamily="34" charset="0"/>
                  <a:ea typeface="微软雅黑" panose="020B0503020204020204" pitchFamily="34" charset="-122"/>
                  <a:hlinkClick r:id="rId2" action="ppaction://hlinksldjump"/>
                </a:rPr>
                <a:t>食物网</a:t>
              </a:r>
              <a:endParaRPr lang="zh-CN" altLang="en-US" b="1" dirty="0">
                <a:solidFill>
                  <a:srgbClr val="0000FF"/>
                </a:solidFill>
                <a:latin typeface="Arial" panose="020B0604020202020204" pitchFamily="34" charset="0"/>
                <a:ea typeface="微软雅黑" panose="020B0503020204020204" pitchFamily="34" charset="-122"/>
              </a:endParaRPr>
            </a:p>
          </p:txBody>
        </p:sp>
        <p:sp>
          <p:nvSpPr>
            <p:cNvPr id="36" name="任意多边形: 形状 35"/>
            <p:cNvSpPr/>
            <p:nvPr/>
          </p:nvSpPr>
          <p:spPr>
            <a:xfrm>
              <a:off x="4560168" y="3249250"/>
              <a:ext cx="316530" cy="45800"/>
            </a:xfrm>
            <a:custGeom>
              <a:avLst/>
              <a:gdLst>
                <a:gd name="connsiteX0" fmla="*/ 0 w 1138335"/>
                <a:gd name="connsiteY0" fmla="*/ 0 h 503853"/>
                <a:gd name="connsiteX1" fmla="*/ 1138335 w 1138335"/>
                <a:gd name="connsiteY1" fmla="*/ 0 h 503853"/>
                <a:gd name="connsiteX2" fmla="*/ 1138335 w 1138335"/>
                <a:gd name="connsiteY2" fmla="*/ 503853 h 503853"/>
                <a:gd name="connsiteX0-1" fmla="*/ 0 w 1138335"/>
                <a:gd name="connsiteY0-2" fmla="*/ 0 h 0"/>
                <a:gd name="connsiteX1-3" fmla="*/ 1138335 w 1138335"/>
                <a:gd name="connsiteY1-4" fmla="*/ 0 h 0"/>
                <a:gd name="connsiteX0-5" fmla="*/ 0 w 5538"/>
                <a:gd name="connsiteY0-6" fmla="*/ 0 h 0"/>
                <a:gd name="connsiteX1-7" fmla="*/ 5538 w 5538"/>
                <a:gd name="connsiteY1-8" fmla="*/ 0 h 0"/>
              </a:gdLst>
              <a:ahLst/>
              <a:cxnLst>
                <a:cxn ang="0">
                  <a:pos x="connsiteX0-1" y="connsiteY0-2"/>
                </a:cxn>
                <a:cxn ang="0">
                  <a:pos x="connsiteX1-3" y="connsiteY1-4"/>
                </a:cxn>
              </a:cxnLst>
              <a:rect l="l" t="t" r="r" b="b"/>
              <a:pathLst>
                <a:path w="5538">
                  <a:moveTo>
                    <a:pt x="0" y="0"/>
                  </a:moveTo>
                  <a:lnTo>
                    <a:pt x="5538" y="0"/>
                  </a:lnTo>
                </a:path>
              </a:pathLst>
            </a:custGeom>
            <a:noFill/>
            <a:ln w="25400">
              <a:solidFill>
                <a:srgbClr val="0000FF"/>
              </a:solidFill>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2"/>
          <p:cNvGrpSpPr/>
          <p:nvPr/>
        </p:nvGrpSpPr>
        <p:grpSpPr bwMode="auto">
          <a:xfrm>
            <a:off x="1455771" y="332656"/>
            <a:ext cx="10080625" cy="540404"/>
            <a:chOff x="1631950" y="227947"/>
            <a:chExt cx="10080625" cy="540404"/>
          </a:xfrm>
        </p:grpSpPr>
        <p:sp>
          <p:nvSpPr>
            <p:cNvPr id="4" name="矩形 3"/>
            <p:cNvSpPr/>
            <p:nvPr/>
          </p:nvSpPr>
          <p:spPr>
            <a:xfrm>
              <a:off x="1631950" y="230188"/>
              <a:ext cx="10080625" cy="523220"/>
            </a:xfrm>
            <a:prstGeom prst="rect">
              <a:avLst/>
            </a:prstGeom>
          </p:spPr>
          <p:txBody>
            <a:bodyPr>
              <a:spAutoFit/>
            </a:bodyPr>
            <a:lstStyle/>
            <a:p>
              <a:pPr>
                <a:spcAft>
                  <a:spcPts val="0"/>
                </a:spcAft>
                <a:defRPr/>
              </a:pPr>
              <a:r>
                <a:rPr lang="zh-CN" altLang="zh-CN" sz="2800" b="1" kern="100" dirty="0">
                  <a:latin typeface="楷体" panose="02010609060101010101" charset="-122"/>
                  <a:ea typeface="楷体" panose="02010609060101010101" charset="-122"/>
                  <a:cs typeface="Times New Roman" panose="02020603050405020304"/>
                </a:rPr>
                <a:t>由</a:t>
              </a:r>
              <a:r>
                <a:rPr lang="en-US" altLang="zh-CN" sz="2800" b="1" u="sng" kern="100" dirty="0">
                  <a:latin typeface="楷体" panose="02010609060101010101" charset="-122"/>
                  <a:ea typeface="楷体" panose="02010609060101010101" charset="-122"/>
                  <a:cs typeface="Times New Roman" panose="02020603050405020304"/>
                </a:rPr>
                <a:t>	          </a:t>
              </a:r>
              <a:r>
                <a:rPr lang="zh-CN" altLang="zh-CN" sz="2800" b="1" kern="100" dirty="0">
                  <a:latin typeface="楷体" panose="02010609060101010101" charset="-122"/>
                  <a:ea typeface="楷体" panose="02010609060101010101" charset="-122"/>
                  <a:cs typeface="Times New Roman" panose="02020603050405020304"/>
                </a:rPr>
                <a:t>与它的</a:t>
              </a:r>
              <a:r>
                <a:rPr lang="en-US" altLang="zh-CN" sz="2800" b="1" u="sng" kern="100" dirty="0">
                  <a:latin typeface="楷体" panose="02010609060101010101" charset="-122"/>
                  <a:ea typeface="楷体" panose="02010609060101010101" charset="-122"/>
                  <a:cs typeface="Times New Roman" panose="02020603050405020304"/>
                </a:rPr>
                <a:t>	        </a:t>
              </a:r>
              <a:r>
                <a:rPr lang="zh-CN" altLang="zh-CN" sz="2800" b="1" kern="100" dirty="0">
                  <a:solidFill>
                    <a:srgbClr val="0000FF"/>
                  </a:solidFill>
                  <a:latin typeface="楷体" panose="02010609060101010101" charset="-122"/>
                  <a:ea typeface="楷体" panose="02010609060101010101" charset="-122"/>
                  <a:cs typeface="Times New Roman" panose="02020603050405020304"/>
                </a:rPr>
                <a:t>相互作用</a:t>
              </a:r>
              <a:r>
                <a:rPr lang="zh-CN" altLang="zh-CN" sz="2800" b="1" kern="100" dirty="0">
                  <a:latin typeface="楷体" panose="02010609060101010101" charset="-122"/>
                  <a:ea typeface="楷体" panose="02010609060101010101" charset="-122"/>
                  <a:cs typeface="Times New Roman" panose="02020603050405020304"/>
                </a:rPr>
                <a:t>而形成的</a:t>
              </a:r>
              <a:r>
                <a:rPr lang="zh-CN" altLang="zh-CN" sz="2800" b="1" kern="100" dirty="0">
                  <a:solidFill>
                    <a:srgbClr val="0000FF"/>
                  </a:solidFill>
                  <a:latin typeface="楷体" panose="02010609060101010101" charset="-122"/>
                  <a:ea typeface="楷体" panose="02010609060101010101" charset="-122"/>
                  <a:cs typeface="Times New Roman" panose="02020603050405020304"/>
                </a:rPr>
                <a:t>统一整体</a:t>
              </a:r>
              <a:r>
                <a:rPr lang="zh-CN" altLang="zh-CN" sz="2800" b="1" kern="100" dirty="0">
                  <a:latin typeface="楷体" panose="02010609060101010101" charset="-122"/>
                  <a:ea typeface="楷体" panose="02010609060101010101" charset="-122"/>
                  <a:cs typeface="Times New Roman" panose="02020603050405020304"/>
                </a:rPr>
                <a:t>。</a:t>
              </a:r>
              <a:endParaRPr lang="zh-CN" altLang="zh-CN" sz="2800" b="1" kern="100" dirty="0">
                <a:latin typeface="楷体" panose="02010609060101010101" charset="-122"/>
                <a:ea typeface="楷体" panose="02010609060101010101" charset="-122"/>
                <a:cs typeface="Courier New" panose="02070309020205020404"/>
              </a:endParaRPr>
            </a:p>
          </p:txBody>
        </p:sp>
        <p:sp>
          <p:nvSpPr>
            <p:cNvPr id="5174" name="文本框 39"/>
            <p:cNvSpPr txBox="1">
              <a:spLocks noChangeArrowheads="1"/>
            </p:cNvSpPr>
            <p:nvPr/>
          </p:nvSpPr>
          <p:spPr bwMode="auto">
            <a:xfrm>
              <a:off x="2288361" y="227947"/>
              <a:ext cx="1620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生物群落</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175" name="文本框 40"/>
            <p:cNvSpPr txBox="1">
              <a:spLocks noChangeArrowheads="1"/>
            </p:cNvSpPr>
            <p:nvPr/>
          </p:nvSpPr>
          <p:spPr bwMode="auto">
            <a:xfrm>
              <a:off x="5086781" y="246063"/>
              <a:ext cx="16208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无机环境</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5133" name="组合 67"/>
          <p:cNvGrpSpPr/>
          <p:nvPr/>
        </p:nvGrpSpPr>
        <p:grpSpPr bwMode="auto">
          <a:xfrm>
            <a:off x="570224" y="372651"/>
            <a:ext cx="1938655" cy="2212021"/>
            <a:chOff x="603620" y="284256"/>
            <a:chExt cx="1937867" cy="2212393"/>
          </a:xfrm>
        </p:grpSpPr>
        <p:grpSp>
          <p:nvGrpSpPr>
            <p:cNvPr id="5167" name="组合 36"/>
            <p:cNvGrpSpPr/>
            <p:nvPr/>
          </p:nvGrpSpPr>
          <p:grpSpPr bwMode="auto">
            <a:xfrm>
              <a:off x="603620" y="284256"/>
              <a:ext cx="902444" cy="2212393"/>
              <a:chOff x="576712" y="292179"/>
              <a:chExt cx="902444" cy="2212393"/>
            </a:xfrm>
          </p:grpSpPr>
          <p:sp>
            <p:nvSpPr>
              <p:cNvPr id="38" name="矩形 37"/>
              <p:cNvSpPr/>
              <p:nvPr/>
            </p:nvSpPr>
            <p:spPr>
              <a:xfrm>
                <a:off x="576712" y="292179"/>
                <a:ext cx="902444" cy="523308"/>
              </a:xfrm>
              <a:prstGeom prst="rect">
                <a:avLst/>
              </a:prstGeom>
              <a:noFill/>
              <a:ln w="25400">
                <a:solidFill>
                  <a:srgbClr val="0000FF"/>
                </a:solidFill>
              </a:ln>
            </p:spPr>
            <p:txBody>
              <a:bodyPr wrap="none">
                <a:spAutoFit/>
              </a:bodyPr>
              <a:lstStyle/>
              <a:p>
                <a:pPr>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概念</a:t>
                </a:r>
                <a:endParaRPr lang="zh-CN" altLang="en-US" sz="2800"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flipV="1">
                <a:off x="904953" y="820188"/>
                <a:ext cx="24113" cy="168438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5168" name="组合 41"/>
            <p:cNvGrpSpPr/>
            <p:nvPr/>
          </p:nvGrpSpPr>
          <p:grpSpPr bwMode="auto">
            <a:xfrm>
              <a:off x="968629" y="1180373"/>
              <a:ext cx="1572858" cy="523220"/>
              <a:chOff x="775686" y="989118"/>
              <a:chExt cx="1572858" cy="523220"/>
            </a:xfrm>
          </p:grpSpPr>
          <p:sp>
            <p:nvSpPr>
              <p:cNvPr id="5169" name="文本框 42"/>
              <p:cNvSpPr txBox="1">
                <a:spLocks noChangeArrowheads="1"/>
              </p:cNvSpPr>
              <p:nvPr/>
            </p:nvSpPr>
            <p:spPr bwMode="auto">
              <a:xfrm>
                <a:off x="1445733" y="989118"/>
                <a:ext cx="902811" cy="523220"/>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latin typeface="微软雅黑" panose="020B0503020204020204" pitchFamily="34" charset="-122"/>
                    <a:ea typeface="微软雅黑" panose="020B0503020204020204" pitchFamily="34" charset="-122"/>
                    <a:hlinkClick r:id="rId3" action="ppaction://hlinksldjump"/>
                  </a:rPr>
                  <a:t>类型</a:t>
                </a:r>
                <a:endParaRPr lang="zh-CN" altLang="en-US" b="1" dirty="0">
                  <a:latin typeface="微软雅黑" panose="020B0503020204020204" pitchFamily="34" charset="-122"/>
                  <a:ea typeface="微软雅黑" panose="020B0503020204020204" pitchFamily="34" charset="-122"/>
                </a:endParaRPr>
              </a:p>
            </p:txBody>
          </p:sp>
          <p:cxnSp>
            <p:nvCxnSpPr>
              <p:cNvPr id="44" name="直接箭头连接符 43"/>
              <p:cNvCxnSpPr>
                <a:endCxn id="5169" idx="1"/>
              </p:cNvCxnSpPr>
              <p:nvPr/>
            </p:nvCxnSpPr>
            <p:spPr>
              <a:xfrm>
                <a:off x="775971" y="1250399"/>
                <a:ext cx="669653"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sp>
        <p:nvSpPr>
          <p:cNvPr id="5166" name="文本框 45"/>
          <p:cNvSpPr txBox="1">
            <a:spLocks noChangeArrowheads="1"/>
          </p:cNvSpPr>
          <p:nvPr/>
        </p:nvSpPr>
        <p:spPr bwMode="auto">
          <a:xfrm>
            <a:off x="1862497" y="2901208"/>
            <a:ext cx="906017" cy="42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楷体" panose="02010609060101010101" charset="-122"/>
                <a:ea typeface="楷体" panose="02010609060101010101" charset="-122"/>
              </a:rPr>
              <a:t>决定</a:t>
            </a:r>
            <a:endParaRPr lang="zh-CN" altLang="en-US" b="1" dirty="0">
              <a:solidFill>
                <a:srgbClr val="FF0000"/>
              </a:solidFill>
              <a:latin typeface="楷体" panose="02010609060101010101" charset="-122"/>
              <a:ea typeface="楷体" panose="02010609060101010101" charset="-122"/>
            </a:endParaRPr>
          </a:p>
        </p:txBody>
      </p:sp>
      <p:grpSp>
        <p:nvGrpSpPr>
          <p:cNvPr id="5137" name="组合 72"/>
          <p:cNvGrpSpPr/>
          <p:nvPr/>
        </p:nvGrpSpPr>
        <p:grpSpPr bwMode="auto">
          <a:xfrm>
            <a:off x="5251622" y="3701410"/>
            <a:ext cx="1516887" cy="803723"/>
            <a:chOff x="5294514" y="3844964"/>
            <a:chExt cx="1516565" cy="1061295"/>
          </a:xfrm>
        </p:grpSpPr>
        <p:sp>
          <p:nvSpPr>
            <p:cNvPr id="5162" name="文本框 46"/>
            <p:cNvSpPr txBox="1">
              <a:spLocks noChangeArrowheads="1"/>
            </p:cNvSpPr>
            <p:nvPr/>
          </p:nvSpPr>
          <p:spPr bwMode="auto">
            <a:xfrm>
              <a:off x="5905254" y="4018233"/>
              <a:ext cx="905825" cy="564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楷体" panose="02010609060101010101" charset="-122"/>
                  <a:ea typeface="楷体" panose="02010609060101010101" charset="-122"/>
                </a:rPr>
                <a:t>渠道</a:t>
              </a:r>
              <a:endParaRPr lang="zh-CN" altLang="en-US" b="1" dirty="0">
                <a:solidFill>
                  <a:srgbClr val="FF0000"/>
                </a:solidFill>
                <a:latin typeface="楷体" panose="02010609060101010101" charset="-122"/>
                <a:ea typeface="楷体" panose="02010609060101010101" charset="-122"/>
              </a:endParaRPr>
            </a:p>
          </p:txBody>
        </p:sp>
        <p:sp>
          <p:nvSpPr>
            <p:cNvPr id="48" name="任意多边形: 形状 47"/>
            <p:cNvSpPr/>
            <p:nvPr/>
          </p:nvSpPr>
          <p:spPr>
            <a:xfrm>
              <a:off x="5294514" y="4093799"/>
              <a:ext cx="298387" cy="812460"/>
            </a:xfrm>
            <a:custGeom>
              <a:avLst/>
              <a:gdLst>
                <a:gd name="connsiteX0" fmla="*/ 27992 w 298580"/>
                <a:gd name="connsiteY0" fmla="*/ 0 h 727787"/>
                <a:gd name="connsiteX1" fmla="*/ 298580 w 298580"/>
                <a:gd name="connsiteY1" fmla="*/ 0 h 727787"/>
                <a:gd name="connsiteX2" fmla="*/ 298580 w 298580"/>
                <a:gd name="connsiteY2" fmla="*/ 727787 h 727787"/>
                <a:gd name="connsiteX3" fmla="*/ 0 w 298580"/>
                <a:gd name="connsiteY3" fmla="*/ 727787 h 727787"/>
              </a:gdLst>
              <a:ahLst/>
              <a:cxnLst>
                <a:cxn ang="0">
                  <a:pos x="connsiteX0" y="connsiteY0"/>
                </a:cxn>
                <a:cxn ang="0">
                  <a:pos x="connsiteX1" y="connsiteY1"/>
                </a:cxn>
                <a:cxn ang="0">
                  <a:pos x="connsiteX2" y="connsiteY2"/>
                </a:cxn>
                <a:cxn ang="0">
                  <a:pos x="connsiteX3" y="connsiteY3"/>
                </a:cxn>
              </a:cxnLst>
              <a:rect l="l" t="t" r="r" b="b"/>
              <a:pathLst>
                <a:path w="298580" h="727787">
                  <a:moveTo>
                    <a:pt x="27992" y="0"/>
                  </a:moveTo>
                  <a:lnTo>
                    <a:pt x="298580" y="0"/>
                  </a:lnTo>
                  <a:lnTo>
                    <a:pt x="298580" y="727787"/>
                  </a:lnTo>
                  <a:lnTo>
                    <a:pt x="0" y="727787"/>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任意多边形: 形状 48"/>
            <p:cNvSpPr/>
            <p:nvPr/>
          </p:nvSpPr>
          <p:spPr>
            <a:xfrm>
              <a:off x="5592902" y="3844964"/>
              <a:ext cx="765265" cy="812461"/>
            </a:xfrm>
            <a:custGeom>
              <a:avLst/>
              <a:gdLst>
                <a:gd name="connsiteX0" fmla="*/ 0 w 839755"/>
                <a:gd name="connsiteY0" fmla="*/ 811763 h 811763"/>
                <a:gd name="connsiteX1" fmla="*/ 839755 w 839755"/>
                <a:gd name="connsiteY1" fmla="*/ 811763 h 811763"/>
                <a:gd name="connsiteX2" fmla="*/ 839755 w 839755"/>
                <a:gd name="connsiteY2" fmla="*/ 0 h 811763"/>
              </a:gdLst>
              <a:ahLst/>
              <a:cxnLst>
                <a:cxn ang="0">
                  <a:pos x="connsiteX0" y="connsiteY0"/>
                </a:cxn>
                <a:cxn ang="0">
                  <a:pos x="connsiteX1" y="connsiteY1"/>
                </a:cxn>
                <a:cxn ang="0">
                  <a:pos x="connsiteX2" y="connsiteY2"/>
                </a:cxn>
              </a:cxnLst>
              <a:rect l="l" t="t" r="r" b="b"/>
              <a:pathLst>
                <a:path w="839755" h="811763">
                  <a:moveTo>
                    <a:pt x="0" y="811763"/>
                  </a:moveTo>
                  <a:lnTo>
                    <a:pt x="839755" y="811763"/>
                  </a:lnTo>
                  <a:lnTo>
                    <a:pt x="839755" y="0"/>
                  </a:lnTo>
                </a:path>
              </a:pathLst>
            </a:custGeom>
            <a:noFill/>
            <a:ln w="25400">
              <a:solidFill>
                <a:srgbClr val="0000FF"/>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161" name="文本框 46"/>
          <p:cNvSpPr txBox="1">
            <a:spLocks noChangeArrowheads="1"/>
          </p:cNvSpPr>
          <p:nvPr/>
        </p:nvSpPr>
        <p:spPr bwMode="auto">
          <a:xfrm>
            <a:off x="7103390" y="5524422"/>
            <a:ext cx="1620957" cy="954107"/>
          </a:xfrm>
          <a:prstGeom prst="rect">
            <a:avLst/>
          </a:prstGeom>
          <a:noFill/>
          <a:ln w="25400">
            <a:solidFill>
              <a:srgbClr val="FF0000"/>
            </a:solidFill>
            <a:prstDash val="solid"/>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微软雅黑" panose="020B0503020204020204" pitchFamily="34" charset="-122"/>
                <a:ea typeface="微软雅黑" panose="020B0503020204020204" pitchFamily="34" charset="-122"/>
              </a:rPr>
              <a:t>自我调节</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能力</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5159" name="文本框 40"/>
          <p:cNvSpPr txBox="1">
            <a:spLocks noChangeArrowheads="1"/>
          </p:cNvSpPr>
          <p:nvPr/>
        </p:nvSpPr>
        <p:spPr bwMode="auto">
          <a:xfrm>
            <a:off x="6191708" y="5532994"/>
            <a:ext cx="9117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600" b="1" dirty="0">
                <a:solidFill>
                  <a:srgbClr val="0000FF"/>
                </a:solidFill>
                <a:latin typeface="楷体" panose="02010609060101010101" charset="-122"/>
                <a:ea typeface="楷体" panose="02010609060101010101" charset="-122"/>
              </a:rPr>
              <a:t>原因</a:t>
            </a:r>
            <a:endParaRPr lang="zh-CN" altLang="en-US" sz="2600" b="1" dirty="0">
              <a:solidFill>
                <a:srgbClr val="0000FF"/>
              </a:solidFill>
              <a:latin typeface="楷体" panose="02010609060101010101" charset="-122"/>
              <a:ea typeface="楷体" panose="02010609060101010101" charset="-122"/>
            </a:endParaRPr>
          </a:p>
        </p:txBody>
      </p:sp>
      <p:sp>
        <p:nvSpPr>
          <p:cNvPr id="5155" name="Text Box 7"/>
          <p:cNvSpPr txBox="1">
            <a:spLocks noChangeArrowheads="1"/>
          </p:cNvSpPr>
          <p:nvPr/>
        </p:nvSpPr>
        <p:spPr bwMode="auto">
          <a:xfrm>
            <a:off x="10815725" y="4086372"/>
            <a:ext cx="851515" cy="892552"/>
          </a:xfrm>
          <a:prstGeom prst="rect">
            <a:avLst/>
          </a:prstGeom>
          <a:noFill/>
          <a:ln w="25400">
            <a:solidFill>
              <a:srgbClr val="0000FF"/>
            </a:solidFill>
            <a:prstDash val="sysDot"/>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600" b="1" dirty="0">
                <a:latin typeface="Arial" panose="020B0604020202020204" pitchFamily="34" charset="0"/>
                <a:ea typeface="微软雅黑" panose="020B0503020204020204" pitchFamily="34" charset="-122"/>
              </a:rPr>
              <a:t>破环</a:t>
            </a:r>
            <a:endParaRPr lang="en-US" altLang="zh-CN" sz="2600" b="1" dirty="0">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2600" b="1" dirty="0">
                <a:latin typeface="Arial" panose="020B0604020202020204" pitchFamily="34" charset="0"/>
                <a:ea typeface="微软雅黑" panose="020B0503020204020204" pitchFamily="34" charset="-122"/>
              </a:rPr>
              <a:t>因素</a:t>
            </a:r>
            <a:endParaRPr lang="zh-CN" altLang="en-US" sz="2600" b="1" dirty="0">
              <a:latin typeface="Arial" panose="020B0604020202020204" pitchFamily="34" charset="0"/>
              <a:ea typeface="微软雅黑" panose="020B0503020204020204" pitchFamily="34" charset="-122"/>
            </a:endParaRPr>
          </a:p>
        </p:txBody>
      </p:sp>
      <p:sp>
        <p:nvSpPr>
          <p:cNvPr id="5151" name="Text Box 7"/>
          <p:cNvSpPr txBox="1">
            <a:spLocks noChangeArrowheads="1"/>
          </p:cNvSpPr>
          <p:nvPr/>
        </p:nvSpPr>
        <p:spPr bwMode="auto">
          <a:xfrm>
            <a:off x="9719871" y="4095989"/>
            <a:ext cx="851515" cy="892552"/>
          </a:xfrm>
          <a:prstGeom prst="rect">
            <a:avLst/>
          </a:prstGeom>
          <a:noFill/>
          <a:ln w="25400">
            <a:solidFill>
              <a:srgbClr val="0000FF"/>
            </a:solidFill>
            <a:prstDash val="sysDot"/>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600" b="1" dirty="0">
                <a:latin typeface="Arial" panose="020B0604020202020204" pitchFamily="34" charset="0"/>
                <a:ea typeface="微软雅黑" panose="020B0503020204020204" pitchFamily="34" charset="-122"/>
              </a:rPr>
              <a:t>保护</a:t>
            </a:r>
            <a:endParaRPr lang="en-US" altLang="zh-CN" sz="2600" b="1" dirty="0">
              <a:latin typeface="Arial" panose="020B0604020202020204" pitchFamily="34" charset="0"/>
              <a:ea typeface="微软雅黑" panose="020B0503020204020204" pitchFamily="34" charset="-122"/>
            </a:endParaRPr>
          </a:p>
          <a:p>
            <a:pPr eaLnBrk="1" hangingPunct="1">
              <a:lnSpc>
                <a:spcPct val="100000"/>
              </a:lnSpc>
              <a:spcBef>
                <a:spcPct val="0"/>
              </a:spcBef>
              <a:buFontTx/>
              <a:buNone/>
            </a:pPr>
            <a:r>
              <a:rPr lang="zh-CN" altLang="en-US" sz="2600" b="1" dirty="0">
                <a:latin typeface="Arial" panose="020B0604020202020204" pitchFamily="34" charset="0"/>
                <a:ea typeface="微软雅黑" panose="020B0503020204020204" pitchFamily="34" charset="-122"/>
              </a:rPr>
              <a:t>措施</a:t>
            </a:r>
            <a:endParaRPr lang="zh-CN" altLang="en-US" sz="2600" b="1" dirty="0">
              <a:latin typeface="Arial" panose="020B0604020202020204" pitchFamily="34" charset="0"/>
              <a:ea typeface="微软雅黑" panose="020B0503020204020204" pitchFamily="34" charset="-122"/>
            </a:endParaRPr>
          </a:p>
        </p:txBody>
      </p:sp>
      <p:grpSp>
        <p:nvGrpSpPr>
          <p:cNvPr id="5141" name="组合 90"/>
          <p:cNvGrpSpPr/>
          <p:nvPr/>
        </p:nvGrpSpPr>
        <p:grpSpPr bwMode="auto">
          <a:xfrm>
            <a:off x="8969548" y="1404669"/>
            <a:ext cx="2857500" cy="2330450"/>
            <a:chOff x="9012295" y="1458997"/>
            <a:chExt cx="2857095" cy="2330578"/>
          </a:xfrm>
        </p:grpSpPr>
        <p:cxnSp>
          <p:nvCxnSpPr>
            <p:cNvPr id="83" name="直接箭头连接符 82"/>
            <p:cNvCxnSpPr/>
            <p:nvPr/>
          </p:nvCxnSpPr>
          <p:spPr>
            <a:xfrm>
              <a:off x="9012295" y="1460584"/>
              <a:ext cx="0" cy="2762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409114" y="2298830"/>
              <a:ext cx="0" cy="2762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9409114" y="3168828"/>
              <a:ext cx="0" cy="2762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V="1">
              <a:off x="9293242" y="1458997"/>
              <a:ext cx="0" cy="2698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8" name="任意多边形: 形状 87"/>
            <p:cNvSpPr/>
            <p:nvPr/>
          </p:nvSpPr>
          <p:spPr>
            <a:xfrm>
              <a:off x="9859900" y="2027353"/>
              <a:ext cx="830144" cy="1554247"/>
            </a:xfrm>
            <a:custGeom>
              <a:avLst/>
              <a:gdLst>
                <a:gd name="connsiteX0" fmla="*/ 0 w 829559"/>
                <a:gd name="connsiteY0" fmla="*/ 0 h 1555423"/>
                <a:gd name="connsiteX1" fmla="*/ 829559 w 829559"/>
                <a:gd name="connsiteY1" fmla="*/ 0 h 1555423"/>
                <a:gd name="connsiteX2" fmla="*/ 829559 w 829559"/>
                <a:gd name="connsiteY2" fmla="*/ 1555423 h 1555423"/>
                <a:gd name="connsiteX3" fmla="*/ 612742 w 829559"/>
                <a:gd name="connsiteY3" fmla="*/ 1555423 h 1555423"/>
              </a:gdLst>
              <a:ahLst/>
              <a:cxnLst>
                <a:cxn ang="0">
                  <a:pos x="connsiteX0" y="connsiteY0"/>
                </a:cxn>
                <a:cxn ang="0">
                  <a:pos x="connsiteX1" y="connsiteY1"/>
                </a:cxn>
                <a:cxn ang="0">
                  <a:pos x="connsiteX2" y="connsiteY2"/>
                </a:cxn>
                <a:cxn ang="0">
                  <a:pos x="connsiteX3" y="connsiteY3"/>
                </a:cxn>
              </a:cxnLst>
              <a:rect l="l" t="t" r="r" b="b"/>
              <a:pathLst>
                <a:path w="829559" h="1555423">
                  <a:moveTo>
                    <a:pt x="0" y="0"/>
                  </a:moveTo>
                  <a:lnTo>
                    <a:pt x="829559" y="0"/>
                  </a:lnTo>
                  <a:lnTo>
                    <a:pt x="829559" y="1555423"/>
                  </a:lnTo>
                  <a:lnTo>
                    <a:pt x="612742" y="1555423"/>
                  </a:ln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任意多边形: 形状 88"/>
            <p:cNvSpPr/>
            <p:nvPr/>
          </p:nvSpPr>
          <p:spPr>
            <a:xfrm>
              <a:off x="10482112" y="1479635"/>
              <a:ext cx="480944" cy="2309940"/>
            </a:xfrm>
            <a:custGeom>
              <a:avLst/>
              <a:gdLst>
                <a:gd name="connsiteX0" fmla="*/ 0 w 480767"/>
                <a:gd name="connsiteY0" fmla="*/ 2309567 h 2309567"/>
                <a:gd name="connsiteX1" fmla="*/ 480767 w 480767"/>
                <a:gd name="connsiteY1" fmla="*/ 2309567 h 2309567"/>
                <a:gd name="connsiteX2" fmla="*/ 480767 w 480767"/>
                <a:gd name="connsiteY2" fmla="*/ 0 h 2309567"/>
              </a:gdLst>
              <a:ahLst/>
              <a:cxnLst>
                <a:cxn ang="0">
                  <a:pos x="connsiteX0" y="connsiteY0"/>
                </a:cxn>
                <a:cxn ang="0">
                  <a:pos x="connsiteX1" y="connsiteY1"/>
                </a:cxn>
                <a:cxn ang="0">
                  <a:pos x="connsiteX2" y="connsiteY2"/>
                </a:cxn>
              </a:cxnLst>
              <a:rect l="l" t="t" r="r" b="b"/>
              <a:pathLst>
                <a:path w="480767" h="2309567">
                  <a:moveTo>
                    <a:pt x="0" y="2309567"/>
                  </a:moveTo>
                  <a:lnTo>
                    <a:pt x="480767" y="2309567"/>
                  </a:lnTo>
                  <a:lnTo>
                    <a:pt x="480767" y="0"/>
                  </a:lnTo>
                </a:path>
              </a:pathLst>
            </a:custGeom>
            <a:noFill/>
            <a:ln w="38100">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48" name="文本框 89"/>
            <p:cNvSpPr txBox="1">
              <a:spLocks noChangeArrowheads="1"/>
            </p:cNvSpPr>
            <p:nvPr/>
          </p:nvSpPr>
          <p:spPr bwMode="auto">
            <a:xfrm>
              <a:off x="10963373" y="2077738"/>
              <a:ext cx="90601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FF0000"/>
                  </a:solidFill>
                  <a:latin typeface="楷体" panose="02010609060101010101" charset="-122"/>
                  <a:ea typeface="楷体" panose="02010609060101010101" charset="-122"/>
                </a:rPr>
                <a:t>相互</a:t>
              </a:r>
              <a:endParaRPr lang="en-US" altLang="zh-CN" b="1" dirty="0">
                <a:solidFill>
                  <a:srgbClr val="FF0000"/>
                </a:solidFill>
                <a:latin typeface="楷体" panose="02010609060101010101" charset="-122"/>
                <a:ea typeface="楷体" panose="02010609060101010101" charset="-122"/>
              </a:endParaRPr>
            </a:p>
            <a:p>
              <a:pPr>
                <a:lnSpc>
                  <a:spcPct val="100000"/>
                </a:lnSpc>
                <a:spcBef>
                  <a:spcPct val="0"/>
                </a:spcBef>
                <a:buFontTx/>
                <a:buNone/>
              </a:pPr>
              <a:r>
                <a:rPr lang="zh-CN" altLang="en-US" b="1" dirty="0">
                  <a:solidFill>
                    <a:srgbClr val="FF0000"/>
                  </a:solidFill>
                  <a:latin typeface="楷体" panose="02010609060101010101" charset="-122"/>
                  <a:ea typeface="楷体" panose="02010609060101010101" charset="-122"/>
                </a:rPr>
                <a:t>关系</a:t>
              </a:r>
              <a:endParaRPr lang="zh-CN" altLang="en-US" b="1" dirty="0">
                <a:solidFill>
                  <a:srgbClr val="FF0000"/>
                </a:solidFill>
                <a:latin typeface="楷体" panose="02010609060101010101" charset="-122"/>
                <a:ea typeface="楷体" panose="02010609060101010101" charset="-122"/>
              </a:endParaRPr>
            </a:p>
          </p:txBody>
        </p:sp>
      </p:grpSp>
      <p:sp>
        <p:nvSpPr>
          <p:cNvPr id="5" name="文本框 2"/>
          <p:cNvSpPr txBox="1">
            <a:spLocks noChangeArrowheads="1"/>
          </p:cNvSpPr>
          <p:nvPr/>
        </p:nvSpPr>
        <p:spPr bwMode="auto">
          <a:xfrm>
            <a:off x="158812" y="637083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hlinkClick r:id="rId4" action="ppaction://hlinksldjump"/>
              </a:rPr>
              <a:t>【</a:t>
            </a:r>
            <a:r>
              <a:rPr lang="zh-CN" altLang="en-US" sz="1800" dirty="0">
                <a:latin typeface="微软雅黑" panose="020B0503020204020204" pitchFamily="34" charset="-122"/>
                <a:ea typeface="微软雅黑" panose="020B0503020204020204" pitchFamily="34" charset="-122"/>
                <a:hlinkClick r:id="rId4" action="ppaction://hlinksldjump"/>
              </a:rPr>
              <a:t>试题</a:t>
            </a:r>
            <a:r>
              <a:rPr lang="en-US" altLang="zh-CN" sz="1800" dirty="0">
                <a:latin typeface="微软雅黑" panose="020B0503020204020204" pitchFamily="34" charset="-122"/>
                <a:ea typeface="微软雅黑" panose="020B0503020204020204" pitchFamily="34" charset="-122"/>
                <a:hlinkClick r:id="rId4" action="ppaction://hlinksldjump"/>
              </a:rPr>
              <a:t>】</a:t>
            </a:r>
            <a:endParaRPr lang="zh-CN" altLang="en-US" sz="1800" dirty="0">
              <a:latin typeface="微软雅黑" panose="020B0503020204020204" pitchFamily="34" charset="-122"/>
              <a:ea typeface="微软雅黑" panose="020B0503020204020204" pitchFamily="34" charset="-122"/>
            </a:endParaRPr>
          </a:p>
        </p:txBody>
      </p:sp>
      <p:sp>
        <p:nvSpPr>
          <p:cNvPr id="6" name="文本框 86"/>
          <p:cNvSpPr txBox="1">
            <a:spLocks noChangeArrowheads="1"/>
          </p:cNvSpPr>
          <p:nvPr/>
        </p:nvSpPr>
        <p:spPr bwMode="auto">
          <a:xfrm>
            <a:off x="151744" y="5914287"/>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hlinkClick r:id="rId4" action="ppaction://hlinksldjump"/>
              </a:rPr>
              <a:t>【</a:t>
            </a:r>
            <a:r>
              <a:rPr lang="zh-CN" altLang="en-US" sz="1800" dirty="0">
                <a:latin typeface="微软雅黑" panose="020B0503020204020204" pitchFamily="34" charset="-122"/>
                <a:ea typeface="微软雅黑" panose="020B0503020204020204" pitchFamily="34" charset="-122"/>
                <a:hlinkClick r:id="rId4" action="ppaction://hlinksldjump"/>
              </a:rPr>
              <a:t>考点</a:t>
            </a:r>
            <a:r>
              <a:rPr lang="en-US" altLang="zh-CN" sz="1800" dirty="0">
                <a:latin typeface="微软雅黑" panose="020B0503020204020204" pitchFamily="34" charset="-122"/>
                <a:ea typeface="微软雅黑" panose="020B0503020204020204" pitchFamily="34" charset="-122"/>
                <a:hlinkClick r:id="rId4" action="ppaction://hlinksldjump"/>
              </a:rPr>
              <a:t>】</a:t>
            </a:r>
            <a:endParaRPr lang="zh-CN" altLang="en-US" sz="1800"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292523" y="4594938"/>
            <a:ext cx="0" cy="112885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文本框 40"/>
          <p:cNvSpPr txBox="1">
            <a:spLocks noChangeArrowheads="1"/>
          </p:cNvSpPr>
          <p:nvPr/>
        </p:nvSpPr>
        <p:spPr bwMode="auto">
          <a:xfrm>
            <a:off x="2910241" y="5563825"/>
            <a:ext cx="9117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600" b="1" dirty="0">
                <a:solidFill>
                  <a:srgbClr val="0000FF"/>
                </a:solidFill>
                <a:latin typeface="楷体" panose="02010609060101010101" charset="-122"/>
                <a:ea typeface="楷体" panose="02010609060101010101" charset="-122"/>
              </a:rPr>
              <a:t>类型</a:t>
            </a:r>
            <a:endParaRPr lang="zh-CN" altLang="en-US" sz="2600" b="1" dirty="0">
              <a:solidFill>
                <a:srgbClr val="0000FF"/>
              </a:solidFill>
              <a:latin typeface="楷体" panose="02010609060101010101" charset="-122"/>
              <a:ea typeface="楷体" panose="02010609060101010101" charset="-122"/>
            </a:endParaRPr>
          </a:p>
        </p:txBody>
      </p:sp>
      <p:sp>
        <p:nvSpPr>
          <p:cNvPr id="93" name="Text Box 7"/>
          <p:cNvSpPr txBox="1">
            <a:spLocks noChangeArrowheads="1"/>
          </p:cNvSpPr>
          <p:nvPr/>
        </p:nvSpPr>
        <p:spPr bwMode="auto">
          <a:xfrm>
            <a:off x="3842417" y="5499284"/>
            <a:ext cx="2339102" cy="523220"/>
          </a:xfrm>
          <a:prstGeom prst="rect">
            <a:avLst/>
          </a:prstGeom>
          <a:noFill/>
          <a:ln w="25400">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Arial" panose="020B0604020202020204" pitchFamily="34" charset="0"/>
                <a:ea typeface="微软雅黑" panose="020B0503020204020204" pitchFamily="34" charset="-122"/>
              </a:rPr>
              <a:t>抵抗力稳定性</a:t>
            </a:r>
            <a:endParaRPr lang="zh-CN" altLang="en-US" b="1" dirty="0">
              <a:latin typeface="Arial" panose="020B0604020202020204" pitchFamily="34" charset="0"/>
              <a:ea typeface="微软雅黑" panose="020B0503020204020204" pitchFamily="34" charset="-122"/>
            </a:endParaRPr>
          </a:p>
        </p:txBody>
      </p:sp>
      <p:sp>
        <p:nvSpPr>
          <p:cNvPr id="94" name="Text Box 7"/>
          <p:cNvSpPr txBox="1">
            <a:spLocks noChangeArrowheads="1"/>
          </p:cNvSpPr>
          <p:nvPr/>
        </p:nvSpPr>
        <p:spPr bwMode="auto">
          <a:xfrm>
            <a:off x="3832228" y="6089200"/>
            <a:ext cx="2339102" cy="523220"/>
          </a:xfrm>
          <a:prstGeom prst="rect">
            <a:avLst/>
          </a:prstGeom>
          <a:noFill/>
          <a:ln w="25400">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Arial" panose="020B0604020202020204" pitchFamily="34" charset="0"/>
                <a:ea typeface="微软雅黑" panose="020B0503020204020204" pitchFamily="34" charset="-122"/>
              </a:rPr>
              <a:t>恢复力稳定性</a:t>
            </a:r>
            <a:endParaRPr lang="zh-CN" altLang="en-US" b="1" dirty="0">
              <a:latin typeface="Arial" panose="020B0604020202020204" pitchFamily="34" charset="0"/>
              <a:ea typeface="微软雅黑" panose="020B0503020204020204" pitchFamily="34" charset="-122"/>
            </a:endParaRPr>
          </a:p>
        </p:txBody>
      </p:sp>
      <p:cxnSp>
        <p:nvCxnSpPr>
          <p:cNvPr id="17" name="直接箭头连接符 16"/>
          <p:cNvCxnSpPr/>
          <p:nvPr/>
        </p:nvCxnSpPr>
        <p:spPr>
          <a:xfrm flipH="1">
            <a:off x="2320554" y="2966871"/>
            <a:ext cx="6384" cy="584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任意多边形: 形状 103"/>
          <p:cNvSpPr/>
          <p:nvPr/>
        </p:nvSpPr>
        <p:spPr bwMode="auto">
          <a:xfrm>
            <a:off x="3705301" y="5784702"/>
            <a:ext cx="126928" cy="499027"/>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6" name="直接连接符 25"/>
          <p:cNvCxnSpPr/>
          <p:nvPr/>
        </p:nvCxnSpPr>
        <p:spPr>
          <a:xfrm>
            <a:off x="3010240" y="6016556"/>
            <a:ext cx="69506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08" name="任意多边形: 形状 107"/>
          <p:cNvSpPr/>
          <p:nvPr/>
        </p:nvSpPr>
        <p:spPr bwMode="auto">
          <a:xfrm flipH="1">
            <a:off x="6181517" y="5787186"/>
            <a:ext cx="79679" cy="499027"/>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9" name="直接连接符 108"/>
          <p:cNvCxnSpPr/>
          <p:nvPr/>
        </p:nvCxnSpPr>
        <p:spPr>
          <a:xfrm>
            <a:off x="6261197" y="6016556"/>
            <a:ext cx="815652" cy="0"/>
          </a:xfrm>
          <a:prstGeom prst="line">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8717583" y="5973542"/>
            <a:ext cx="330754" cy="0"/>
          </a:xfrm>
          <a:prstGeom prst="line">
            <a:avLst/>
          </a:prstGeom>
          <a:ln w="254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12" name="文本框 40"/>
          <p:cNvSpPr txBox="1">
            <a:spLocks noChangeArrowheads="1"/>
          </p:cNvSpPr>
          <p:nvPr/>
        </p:nvSpPr>
        <p:spPr bwMode="auto">
          <a:xfrm>
            <a:off x="8928205" y="5174603"/>
            <a:ext cx="9117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600" b="1" dirty="0">
                <a:solidFill>
                  <a:srgbClr val="0000FF"/>
                </a:solidFill>
                <a:latin typeface="楷体" panose="02010609060101010101" charset="-122"/>
                <a:ea typeface="楷体" panose="02010609060101010101" charset="-122"/>
              </a:rPr>
              <a:t>特点</a:t>
            </a:r>
            <a:endParaRPr lang="zh-CN" altLang="en-US" sz="2600" b="1" dirty="0">
              <a:solidFill>
                <a:srgbClr val="0000FF"/>
              </a:solidFill>
              <a:latin typeface="楷体" panose="02010609060101010101" charset="-122"/>
              <a:ea typeface="楷体" panose="02010609060101010101" charset="-122"/>
            </a:endParaRPr>
          </a:p>
        </p:txBody>
      </p:sp>
      <p:sp>
        <p:nvSpPr>
          <p:cNvPr id="113" name="Text Box 7"/>
          <p:cNvSpPr txBox="1">
            <a:spLocks noChangeArrowheads="1"/>
          </p:cNvSpPr>
          <p:nvPr/>
        </p:nvSpPr>
        <p:spPr bwMode="auto">
          <a:xfrm>
            <a:off x="9743663" y="5339684"/>
            <a:ext cx="1980029" cy="523220"/>
          </a:xfrm>
          <a:prstGeom prst="rect">
            <a:avLst/>
          </a:prstGeom>
          <a:noFill/>
          <a:ln w="25400">
            <a:solidFill>
              <a:srgbClr val="0000FF"/>
            </a:solidFill>
            <a:prstDash val="solid"/>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楷体" panose="02010609060101010101" charset="-122"/>
                <a:ea typeface="楷体" panose="02010609060101010101" charset="-122"/>
              </a:rPr>
              <a:t>有一定限度</a:t>
            </a:r>
            <a:endParaRPr lang="zh-CN" altLang="en-US" b="1" dirty="0">
              <a:latin typeface="楷体" panose="02010609060101010101" charset="-122"/>
              <a:ea typeface="楷体" panose="02010609060101010101" charset="-122"/>
            </a:endParaRPr>
          </a:p>
        </p:txBody>
      </p:sp>
      <p:sp>
        <p:nvSpPr>
          <p:cNvPr id="114" name="Text Box 7"/>
          <p:cNvSpPr txBox="1">
            <a:spLocks noChangeArrowheads="1"/>
          </p:cNvSpPr>
          <p:nvPr/>
        </p:nvSpPr>
        <p:spPr bwMode="auto">
          <a:xfrm>
            <a:off x="9743663" y="6074132"/>
            <a:ext cx="1980029" cy="523220"/>
          </a:xfrm>
          <a:prstGeom prst="rect">
            <a:avLst/>
          </a:prstGeom>
          <a:noFill/>
          <a:ln w="25400">
            <a:solidFill>
              <a:srgbClr val="0000FF"/>
            </a:solidFill>
            <a:prstDash val="sysDot"/>
            <a:miter lim="800000"/>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b="1" dirty="0">
                <a:latin typeface="Arial" panose="020B0604020202020204" pitchFamily="34" charset="0"/>
                <a:ea typeface="微软雅黑" panose="020B0503020204020204" pitchFamily="34" charset="-122"/>
              </a:rPr>
              <a:t>负反馈调节</a:t>
            </a:r>
            <a:endParaRPr lang="zh-CN" altLang="en-US" b="1" dirty="0">
              <a:latin typeface="Arial" panose="020B0604020202020204" pitchFamily="34" charset="0"/>
              <a:ea typeface="微软雅黑" panose="020B0503020204020204" pitchFamily="34" charset="-122"/>
            </a:endParaRPr>
          </a:p>
        </p:txBody>
      </p:sp>
      <p:sp>
        <p:nvSpPr>
          <p:cNvPr id="115" name="文本框 40"/>
          <p:cNvSpPr txBox="1">
            <a:spLocks noChangeArrowheads="1"/>
          </p:cNvSpPr>
          <p:nvPr/>
        </p:nvSpPr>
        <p:spPr bwMode="auto">
          <a:xfrm>
            <a:off x="8969548" y="5938711"/>
            <a:ext cx="9117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sz="2600" b="1" dirty="0">
                <a:solidFill>
                  <a:srgbClr val="0000FF"/>
                </a:solidFill>
                <a:latin typeface="楷体" panose="02010609060101010101" charset="-122"/>
                <a:ea typeface="楷体" panose="02010609060101010101" charset="-122"/>
              </a:rPr>
              <a:t>基础</a:t>
            </a:r>
            <a:endParaRPr lang="zh-CN" altLang="en-US" sz="2600" b="1" dirty="0">
              <a:solidFill>
                <a:srgbClr val="0000FF"/>
              </a:solidFill>
              <a:latin typeface="楷体" panose="02010609060101010101" charset="-122"/>
              <a:ea typeface="楷体" panose="02010609060101010101" charset="-122"/>
            </a:endParaRPr>
          </a:p>
        </p:txBody>
      </p:sp>
      <p:cxnSp>
        <p:nvCxnSpPr>
          <p:cNvPr id="5152" name="直接连接符 5151"/>
          <p:cNvCxnSpPr/>
          <p:nvPr/>
        </p:nvCxnSpPr>
        <p:spPr>
          <a:xfrm flipV="1">
            <a:off x="10659916" y="5131980"/>
            <a:ext cx="0" cy="18611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bwMode="auto">
          <a:xfrm>
            <a:off x="9048337" y="5610553"/>
            <a:ext cx="671534" cy="760282"/>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任意多边形: 形状 122"/>
          <p:cNvSpPr/>
          <p:nvPr/>
        </p:nvSpPr>
        <p:spPr bwMode="auto">
          <a:xfrm rot="16200000">
            <a:off x="10641859" y="4518116"/>
            <a:ext cx="135421" cy="1057035"/>
          </a:xfrm>
          <a:custGeom>
            <a:avLst/>
            <a:gdLst>
              <a:gd name="connsiteX0" fmla="*/ 615820 w 634481"/>
              <a:gd name="connsiteY0" fmla="*/ 0 h 1278294"/>
              <a:gd name="connsiteX1" fmla="*/ 0 w 634481"/>
              <a:gd name="connsiteY1" fmla="*/ 0 h 1278294"/>
              <a:gd name="connsiteX2" fmla="*/ 0 w 634481"/>
              <a:gd name="connsiteY2" fmla="*/ 1278294 h 1278294"/>
              <a:gd name="connsiteX3" fmla="*/ 634481 w 634481"/>
              <a:gd name="connsiteY3" fmla="*/ 1278294 h 1278294"/>
            </a:gdLst>
            <a:ahLst/>
            <a:cxnLst>
              <a:cxn ang="0">
                <a:pos x="connsiteX0" y="connsiteY0"/>
              </a:cxn>
              <a:cxn ang="0">
                <a:pos x="connsiteX1" y="connsiteY1"/>
              </a:cxn>
              <a:cxn ang="0">
                <a:pos x="connsiteX2" y="connsiteY2"/>
              </a:cxn>
              <a:cxn ang="0">
                <a:pos x="connsiteX3" y="connsiteY3"/>
              </a:cxn>
            </a:cxnLst>
            <a:rect l="l" t="t" r="r" b="b"/>
            <a:pathLst>
              <a:path w="634481" h="1278294">
                <a:moveTo>
                  <a:pt x="615820" y="0"/>
                </a:moveTo>
                <a:lnTo>
                  <a:pt x="0" y="0"/>
                </a:lnTo>
                <a:lnTo>
                  <a:pt x="0" y="1278294"/>
                </a:lnTo>
                <a:lnTo>
                  <a:pt x="634481" y="1278294"/>
                </a:lnTo>
              </a:path>
            </a:pathLst>
          </a:cu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等腰三角形 123">
            <a:hlinkClick r:id="rId5" action="ppaction://hlinksldjump"/>
          </p:cNvPr>
          <p:cNvSpPr/>
          <p:nvPr/>
        </p:nvSpPr>
        <p:spPr>
          <a:xfrm rot="5400000">
            <a:off x="243452" y="3461130"/>
            <a:ext cx="289561" cy="33670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1"/>
          <p:cNvSpPr/>
          <p:nvPr/>
        </p:nvSpPr>
        <p:spPr>
          <a:xfrm>
            <a:off x="4446904" y="679450"/>
            <a:ext cx="3618865" cy="88900"/>
          </a:xfrm>
          <a:prstGeom prst="roundRect">
            <a:avLst>
              <a:gd name="adj" fmla="val 50000"/>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4727575" y="265113"/>
            <a:ext cx="3057525" cy="585787"/>
          </a:xfrm>
          <a:prstGeom prst="rect">
            <a:avLst/>
          </a:prstGeom>
        </p:spPr>
        <p:txBody>
          <a:bodyPr wrap="none">
            <a:spAutoFit/>
          </a:bodyPr>
          <a:lstStyle/>
          <a:p>
            <a:pPr>
              <a:defRPr/>
            </a:pPr>
            <a:r>
              <a:rPr lang="zh-CN" altLang="zh-CN" sz="3200" b="1" kern="1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a:rPr>
              <a:t>生态系统</a:t>
            </a:r>
            <a:r>
              <a:rPr lang="zh-CN" altLang="en-US" sz="3200" b="1" kern="1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a:rPr>
              <a:t>的类型</a:t>
            </a:r>
            <a:endPar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4819" name="组合 30"/>
          <p:cNvGrpSpPr/>
          <p:nvPr/>
        </p:nvGrpSpPr>
        <p:grpSpPr bwMode="auto">
          <a:xfrm>
            <a:off x="627063" y="969963"/>
            <a:ext cx="10871200" cy="5289550"/>
            <a:chOff x="627043" y="969499"/>
            <a:chExt cx="10870778" cy="5290723"/>
          </a:xfrm>
        </p:grpSpPr>
        <p:grpSp>
          <p:nvGrpSpPr>
            <p:cNvPr id="34825" name="组合 25"/>
            <p:cNvGrpSpPr/>
            <p:nvPr/>
          </p:nvGrpSpPr>
          <p:grpSpPr bwMode="auto">
            <a:xfrm>
              <a:off x="627043" y="969499"/>
              <a:ext cx="8400702" cy="5290723"/>
              <a:chOff x="627043" y="969499"/>
              <a:chExt cx="8400702" cy="5290723"/>
            </a:xfrm>
          </p:grpSpPr>
          <p:sp>
            <p:nvSpPr>
              <p:cNvPr id="4" name="矩形 3"/>
              <p:cNvSpPr/>
              <p:nvPr/>
            </p:nvSpPr>
            <p:spPr>
              <a:xfrm>
                <a:off x="627043" y="3797463"/>
                <a:ext cx="1079458" cy="554161"/>
              </a:xfrm>
              <a:prstGeom prst="rect">
                <a:avLst/>
              </a:prstGeom>
            </p:spPr>
            <p:txBody>
              <a:bodyPr lIns="121898" tIns="60948" rIns="121898" bIns="60948">
                <a:spAutoFit/>
              </a:bodyPr>
              <a:lstStyle/>
              <a:p>
                <a:pPr algn="just">
                  <a:spcAft>
                    <a:spcPts val="0"/>
                  </a:spcAft>
                  <a:defRPr/>
                </a:pPr>
                <a:r>
                  <a:rPr lang="zh-CN" altLang="zh-CN" sz="2800" b="1" kern="100" dirty="0">
                    <a:latin typeface="微软雅黑" panose="020B0503020204020204" pitchFamily="34" charset="-122"/>
                    <a:ea typeface="微软雅黑" panose="020B0503020204020204" pitchFamily="34" charset="-122"/>
                    <a:cs typeface="Times New Roman" panose="02020603050405020304"/>
                  </a:rPr>
                  <a:t>类型</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p:txBody>
          </p:sp>
          <p:sp>
            <p:nvSpPr>
              <p:cNvPr id="5" name="左大括号 4"/>
              <p:cNvSpPr/>
              <p:nvPr/>
            </p:nvSpPr>
            <p:spPr>
              <a:xfrm>
                <a:off x="1579506" y="2786002"/>
                <a:ext cx="171443" cy="2616780"/>
              </a:xfrm>
              <a:prstGeom prst="leftBrace">
                <a:avLst>
                  <a:gd name="adj1" fmla="val 8333"/>
                  <a:gd name="adj2" fmla="val 49629"/>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楷体" panose="02010609060101010101" charset="-122"/>
                  <a:ea typeface="楷体" panose="02010609060101010101" charset="-122"/>
                </a:endParaRPr>
              </a:p>
            </p:txBody>
          </p:sp>
          <p:sp>
            <p:nvSpPr>
              <p:cNvPr id="6" name="左大括号 5"/>
              <p:cNvSpPr/>
              <p:nvPr/>
            </p:nvSpPr>
            <p:spPr>
              <a:xfrm>
                <a:off x="6511677" y="1179095"/>
                <a:ext cx="150807" cy="147987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楷体" panose="02010609060101010101" charset="-122"/>
                  <a:ea typeface="楷体" panose="02010609060101010101" charset="-122"/>
                </a:endParaRPr>
              </a:p>
            </p:txBody>
          </p:sp>
          <p:sp>
            <p:nvSpPr>
              <p:cNvPr id="7" name="矩形 6"/>
              <p:cNvSpPr/>
              <p:nvPr/>
            </p:nvSpPr>
            <p:spPr>
              <a:xfrm>
                <a:off x="1682689" y="2535121"/>
                <a:ext cx="2339884" cy="522403"/>
              </a:xfrm>
              <a:prstGeom prst="rect">
                <a:avLst/>
              </a:prstGeom>
            </p:spPr>
            <p:txBody>
              <a:bodyPr wrap="none">
                <a:spAutoFit/>
              </a:bodyPr>
              <a:lstStyle/>
              <a:p>
                <a:pPr>
                  <a:defRPr/>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自然</a:t>
                </a:r>
                <a:r>
                  <a:rPr lang="zh-CN" altLang="zh-CN" sz="2800" b="1" kern="100" dirty="0">
                    <a:latin typeface="微软雅黑" panose="020B0503020204020204" pitchFamily="34" charset="-122"/>
                    <a:ea typeface="微软雅黑" panose="020B0503020204020204" pitchFamily="34" charset="-122"/>
                    <a:cs typeface="Times New Roman" panose="02020603050405020304"/>
                  </a:rPr>
                  <a:t>生态系统</a:t>
                </a:r>
                <a:endParaRPr lang="zh-CN" altLang="en-US" sz="2800" b="1" dirty="0">
                  <a:latin typeface="微软雅黑" panose="020B0503020204020204" pitchFamily="34" charset="-122"/>
                  <a:ea typeface="微软雅黑" panose="020B0503020204020204" pitchFamily="34" charset="-122"/>
                </a:endParaRPr>
              </a:p>
            </p:txBody>
          </p:sp>
          <p:sp>
            <p:nvSpPr>
              <p:cNvPr id="8" name="矩形 7"/>
              <p:cNvSpPr/>
              <p:nvPr/>
            </p:nvSpPr>
            <p:spPr>
              <a:xfrm>
                <a:off x="4295613" y="1658627"/>
                <a:ext cx="2982797" cy="522403"/>
              </a:xfrm>
              <a:prstGeom prst="rect">
                <a:avLst/>
              </a:prstGeom>
            </p:spPr>
            <p:txBody>
              <a:bodyPr>
                <a:spAutoFit/>
              </a:bodyPr>
              <a:lstStyle/>
              <a:p>
                <a:pPr>
                  <a:defRPr/>
                </a:pPr>
                <a:r>
                  <a:rPr lang="zh-CN" altLang="zh-CN" sz="2800" b="1" kern="100" dirty="0">
                    <a:latin typeface="楷体" panose="02010609060101010101" charset="-122"/>
                    <a:ea typeface="楷体" panose="02010609060101010101" charset="-122"/>
                    <a:cs typeface="Times New Roman" panose="02020603050405020304"/>
                  </a:rPr>
                  <a:t>陆地生态系统</a:t>
                </a:r>
                <a:endParaRPr lang="zh-CN" altLang="en-US" sz="2800" b="1" dirty="0">
                  <a:latin typeface="楷体" panose="02010609060101010101" charset="-122"/>
                  <a:ea typeface="楷体" panose="02010609060101010101" charset="-122"/>
                </a:endParaRPr>
              </a:p>
            </p:txBody>
          </p:sp>
          <p:sp>
            <p:nvSpPr>
              <p:cNvPr id="9" name="矩形 8"/>
              <p:cNvSpPr/>
              <p:nvPr/>
            </p:nvSpPr>
            <p:spPr>
              <a:xfrm>
                <a:off x="1762061" y="5089975"/>
                <a:ext cx="2339884" cy="523991"/>
              </a:xfrm>
              <a:prstGeom prst="rect">
                <a:avLst/>
              </a:prstGeom>
            </p:spPr>
            <p:txBody>
              <a:bodyPr wrap="none">
                <a:spAutoFit/>
              </a:bodyPr>
              <a:lstStyle/>
              <a:p>
                <a:pPr>
                  <a:defRPr/>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人工</a:t>
                </a:r>
                <a:r>
                  <a:rPr lang="zh-CN" altLang="zh-CN" sz="2800" b="1" kern="100" dirty="0">
                    <a:latin typeface="微软雅黑" panose="020B0503020204020204" pitchFamily="34" charset="-122"/>
                    <a:ea typeface="微软雅黑" panose="020B0503020204020204" pitchFamily="34" charset="-122"/>
                    <a:cs typeface="Times New Roman" panose="02020603050405020304"/>
                  </a:rPr>
                  <a:t>生态系统</a:t>
                </a:r>
                <a:endParaRPr lang="zh-CN" altLang="en-US" sz="2800" b="1" dirty="0">
                  <a:latin typeface="微软雅黑" panose="020B0503020204020204" pitchFamily="34" charset="-122"/>
                  <a:ea typeface="微软雅黑" panose="020B0503020204020204" pitchFamily="34" charset="-122"/>
                </a:endParaRPr>
              </a:p>
            </p:txBody>
          </p:sp>
          <p:sp>
            <p:nvSpPr>
              <p:cNvPr id="18" name="矩形 17"/>
              <p:cNvSpPr/>
              <p:nvPr/>
            </p:nvSpPr>
            <p:spPr>
              <a:xfrm>
                <a:off x="4295613" y="3357628"/>
                <a:ext cx="2770081" cy="522403"/>
              </a:xfrm>
              <a:prstGeom prst="rect">
                <a:avLst/>
              </a:prstGeom>
            </p:spPr>
            <p:txBody>
              <a:bodyPr>
                <a:spAutoFit/>
              </a:bodyPr>
              <a:lstStyle/>
              <a:p>
                <a:pPr>
                  <a:defRPr/>
                </a:pPr>
                <a:r>
                  <a:rPr lang="zh-CN" altLang="zh-CN" sz="2800" b="1" kern="100" dirty="0">
                    <a:latin typeface="楷体" panose="02010609060101010101" charset="-122"/>
                    <a:ea typeface="楷体" panose="02010609060101010101" charset="-122"/>
                    <a:cs typeface="Times New Roman" panose="02020603050405020304"/>
                  </a:rPr>
                  <a:t>水域生态系统</a:t>
                </a:r>
                <a:endParaRPr lang="en-US" altLang="zh-CN" sz="2800" b="1" kern="100" dirty="0">
                  <a:latin typeface="楷体" panose="02010609060101010101" charset="-122"/>
                  <a:ea typeface="楷体" panose="02010609060101010101" charset="-122"/>
                </a:endParaRPr>
              </a:p>
            </p:txBody>
          </p:sp>
          <p:sp>
            <p:nvSpPr>
              <p:cNvPr id="19" name="矩形 18"/>
              <p:cNvSpPr/>
              <p:nvPr/>
            </p:nvSpPr>
            <p:spPr>
              <a:xfrm>
                <a:off x="6660896" y="2960665"/>
                <a:ext cx="2339884" cy="523991"/>
              </a:xfrm>
              <a:prstGeom prst="rect">
                <a:avLst/>
              </a:prstGeom>
            </p:spPr>
            <p:txBody>
              <a:bodyPr wrap="none">
                <a:spAutoFit/>
              </a:bodyPr>
              <a:lstStyle/>
              <a:p>
                <a:pPr>
                  <a:defRPr/>
                </a:pPr>
                <a:r>
                  <a:rPr lang="zh-CN" altLang="en-US" sz="2800" b="1" kern="100" dirty="0">
                    <a:latin typeface="楷体" panose="02010609060101010101" charset="-122"/>
                    <a:ea typeface="楷体" panose="02010609060101010101" charset="-122"/>
                    <a:cs typeface="Courier New" panose="02070309020205020404"/>
                  </a:rPr>
                  <a:t>海洋生态系统</a:t>
                </a:r>
                <a:endParaRPr lang="zh-CN" altLang="en-US" sz="2800" dirty="0">
                  <a:latin typeface="楷体" panose="02010609060101010101" charset="-122"/>
                  <a:ea typeface="楷体" panose="02010609060101010101" charset="-122"/>
                </a:endParaRPr>
              </a:p>
            </p:txBody>
          </p:sp>
          <p:sp>
            <p:nvSpPr>
              <p:cNvPr id="20" name="矩形 19"/>
              <p:cNvSpPr/>
              <p:nvPr/>
            </p:nvSpPr>
            <p:spPr>
              <a:xfrm>
                <a:off x="6660896" y="3767294"/>
                <a:ext cx="2339884" cy="523991"/>
              </a:xfrm>
              <a:prstGeom prst="rect">
                <a:avLst/>
              </a:prstGeom>
            </p:spPr>
            <p:txBody>
              <a:bodyPr wrap="none">
                <a:spAutoFit/>
              </a:bodyPr>
              <a:lstStyle/>
              <a:p>
                <a:pPr>
                  <a:defRPr/>
                </a:pPr>
                <a:r>
                  <a:rPr lang="zh-CN" altLang="en-US" sz="2800" b="1" kern="100" dirty="0">
                    <a:latin typeface="楷体" panose="02010609060101010101" charset="-122"/>
                    <a:ea typeface="楷体" panose="02010609060101010101" charset="-122"/>
                    <a:cs typeface="Courier New" panose="02070309020205020404"/>
                  </a:rPr>
                  <a:t>淡水生态系统</a:t>
                </a:r>
                <a:endParaRPr lang="zh-CN" altLang="en-US" sz="2800" dirty="0">
                  <a:latin typeface="楷体" panose="02010609060101010101" charset="-122"/>
                  <a:ea typeface="楷体" panose="02010609060101010101" charset="-122"/>
                </a:endParaRPr>
              </a:p>
            </p:txBody>
          </p:sp>
          <p:sp>
            <p:nvSpPr>
              <p:cNvPr id="21" name="矩形 20"/>
              <p:cNvSpPr/>
              <p:nvPr/>
            </p:nvSpPr>
            <p:spPr>
              <a:xfrm>
                <a:off x="6687883" y="969499"/>
                <a:ext cx="2339884" cy="1816503"/>
              </a:xfrm>
              <a:prstGeom prst="rect">
                <a:avLst/>
              </a:prstGeom>
            </p:spPr>
            <p:txBody>
              <a:bodyPr wrap="none">
                <a:spAutoFit/>
              </a:bodyPr>
              <a:lstStyle/>
              <a:p>
                <a:pPr>
                  <a:defRPr/>
                </a:pPr>
                <a:r>
                  <a:rPr lang="zh-CN" altLang="en-US" sz="2800" b="1" kern="100" dirty="0">
                    <a:latin typeface="楷体" panose="02010609060101010101" charset="-122"/>
                    <a:ea typeface="楷体" panose="02010609060101010101" charset="-122"/>
                    <a:cs typeface="Courier New" panose="02070309020205020404"/>
                  </a:rPr>
                  <a:t>森林生态系统</a:t>
                </a:r>
                <a:endParaRPr lang="en-US" altLang="zh-CN" sz="2800" b="1" kern="100" dirty="0">
                  <a:latin typeface="楷体" panose="02010609060101010101" charset="-122"/>
                  <a:ea typeface="楷体" panose="02010609060101010101" charset="-122"/>
                  <a:cs typeface="Courier New" panose="02070309020205020404"/>
                </a:endParaRPr>
              </a:p>
              <a:p>
                <a:pPr>
                  <a:defRPr/>
                </a:pPr>
                <a:r>
                  <a:rPr lang="zh-CN" altLang="en-US" sz="2800" b="1" kern="100" dirty="0">
                    <a:latin typeface="楷体" panose="02010609060101010101" charset="-122"/>
                    <a:ea typeface="楷体" panose="02010609060101010101" charset="-122"/>
                    <a:cs typeface="Courier New" panose="02070309020205020404"/>
                  </a:rPr>
                  <a:t>草原生态系统</a:t>
                </a:r>
                <a:endParaRPr lang="en-US" altLang="zh-CN" sz="2800" b="1" kern="100" dirty="0">
                  <a:latin typeface="楷体" panose="02010609060101010101" charset="-122"/>
                  <a:ea typeface="楷体" panose="02010609060101010101" charset="-122"/>
                  <a:cs typeface="Courier New" panose="02070309020205020404"/>
                </a:endParaRPr>
              </a:p>
              <a:p>
                <a:pPr>
                  <a:defRPr/>
                </a:pPr>
                <a:r>
                  <a:rPr lang="zh-CN" altLang="en-US" sz="2800" b="1" kern="100" dirty="0">
                    <a:latin typeface="楷体" panose="02010609060101010101" charset="-122"/>
                    <a:ea typeface="楷体" panose="02010609060101010101" charset="-122"/>
                    <a:cs typeface="Courier New" panose="02070309020205020404"/>
                  </a:rPr>
                  <a:t>荒漠生态系统</a:t>
                </a:r>
                <a:endParaRPr lang="en-US" altLang="zh-CN" sz="2800" b="1" kern="100" dirty="0">
                  <a:latin typeface="楷体" panose="02010609060101010101" charset="-122"/>
                  <a:ea typeface="楷体" panose="02010609060101010101" charset="-122"/>
                  <a:cs typeface="Courier New" panose="02070309020205020404"/>
                </a:endParaRPr>
              </a:p>
              <a:p>
                <a:pPr>
                  <a:defRPr/>
                </a:pPr>
                <a:r>
                  <a:rPr lang="zh-CN" altLang="en-US" sz="2800" b="1" kern="100" dirty="0">
                    <a:latin typeface="楷体" panose="02010609060101010101" charset="-122"/>
                    <a:ea typeface="楷体" panose="02010609060101010101" charset="-122"/>
                    <a:cs typeface="Courier New" panose="02070309020205020404"/>
                  </a:rPr>
                  <a:t>冻原生态系统</a:t>
                </a:r>
                <a:endParaRPr lang="zh-CN" altLang="en-US" sz="2800" dirty="0">
                  <a:latin typeface="楷体" panose="02010609060101010101" charset="-122"/>
                  <a:ea typeface="楷体" panose="02010609060101010101" charset="-122"/>
                </a:endParaRPr>
              </a:p>
            </p:txBody>
          </p:sp>
          <p:sp>
            <p:nvSpPr>
              <p:cNvPr id="22" name="矩形 21"/>
              <p:cNvSpPr/>
              <p:nvPr/>
            </p:nvSpPr>
            <p:spPr>
              <a:xfrm>
                <a:off x="4281326" y="4443719"/>
                <a:ext cx="2698645" cy="1816503"/>
              </a:xfrm>
              <a:prstGeom prst="rect">
                <a:avLst/>
              </a:prstGeom>
            </p:spPr>
            <p:txBody>
              <a:bodyPr wrap="none">
                <a:spAutoFit/>
              </a:bodyPr>
              <a:lstStyle/>
              <a:p>
                <a:pPr>
                  <a:defRPr/>
                </a:pPr>
                <a:r>
                  <a:rPr lang="zh-CN" altLang="en-US" sz="2800" b="1" kern="100" dirty="0">
                    <a:latin typeface="楷体" panose="02010609060101010101" charset="-122"/>
                    <a:ea typeface="楷体" panose="02010609060101010101" charset="-122"/>
                    <a:cs typeface="Courier New" panose="02070309020205020404"/>
                  </a:rPr>
                  <a:t>城市生态系统</a:t>
                </a:r>
                <a:endParaRPr lang="en-US" altLang="zh-CN" sz="2800" b="1" kern="100" dirty="0">
                  <a:latin typeface="楷体" panose="02010609060101010101" charset="-122"/>
                  <a:ea typeface="楷体" panose="02010609060101010101" charset="-122"/>
                  <a:cs typeface="Courier New" panose="02070309020205020404"/>
                </a:endParaRPr>
              </a:p>
              <a:p>
                <a:pPr>
                  <a:defRPr/>
                </a:pPr>
                <a:r>
                  <a:rPr lang="zh-CN" altLang="en-US" sz="2800" b="1" kern="100" dirty="0">
                    <a:latin typeface="楷体" panose="02010609060101010101" charset="-122"/>
                    <a:ea typeface="楷体" panose="02010609060101010101" charset="-122"/>
                    <a:cs typeface="Courier New" panose="02070309020205020404"/>
                  </a:rPr>
                  <a:t>农田生态系统</a:t>
                </a:r>
                <a:endParaRPr lang="en-US" altLang="zh-CN" sz="2800" b="1" kern="100" dirty="0">
                  <a:latin typeface="楷体" panose="02010609060101010101" charset="-122"/>
                  <a:ea typeface="楷体" panose="02010609060101010101" charset="-122"/>
                  <a:cs typeface="Courier New" panose="02070309020205020404"/>
                </a:endParaRPr>
              </a:p>
              <a:p>
                <a:pPr>
                  <a:defRPr/>
                </a:pPr>
                <a:r>
                  <a:rPr lang="zh-CN" altLang="en-US" sz="2800" b="1" kern="100" dirty="0">
                    <a:latin typeface="楷体" panose="02010609060101010101" charset="-122"/>
                    <a:ea typeface="楷体" panose="02010609060101010101" charset="-122"/>
                    <a:cs typeface="Courier New" panose="02070309020205020404"/>
                  </a:rPr>
                  <a:t>果园生态系统</a:t>
                </a:r>
                <a:endParaRPr lang="en-US" altLang="zh-CN" sz="2800" b="1" kern="100" dirty="0">
                  <a:latin typeface="楷体" panose="02010609060101010101" charset="-122"/>
                  <a:ea typeface="楷体" panose="02010609060101010101" charset="-122"/>
                  <a:cs typeface="Courier New" panose="02070309020205020404"/>
                </a:endParaRPr>
              </a:p>
              <a:p>
                <a:pPr>
                  <a:defRPr/>
                </a:pPr>
                <a:r>
                  <a:rPr lang="zh-CN" altLang="en-US" sz="2800" b="1" kern="100" dirty="0">
                    <a:latin typeface="楷体" panose="02010609060101010101" charset="-122"/>
                    <a:ea typeface="楷体" panose="02010609060101010101" charset="-122"/>
                    <a:cs typeface="Courier New" panose="02070309020205020404"/>
                  </a:rPr>
                  <a:t>人工林生态系统</a:t>
                </a:r>
                <a:endParaRPr lang="en-US" altLang="zh-CN" sz="2800" b="1" kern="100" dirty="0">
                  <a:latin typeface="楷体" panose="02010609060101010101" charset="-122"/>
                  <a:ea typeface="楷体" panose="02010609060101010101" charset="-122"/>
                  <a:cs typeface="Courier New" panose="02070309020205020404"/>
                </a:endParaRPr>
              </a:p>
            </p:txBody>
          </p:sp>
          <p:sp>
            <p:nvSpPr>
              <p:cNvPr id="23" name="左大括号 22"/>
              <p:cNvSpPr/>
              <p:nvPr/>
            </p:nvSpPr>
            <p:spPr>
              <a:xfrm>
                <a:off x="4144806" y="1990487"/>
                <a:ext cx="150806" cy="161167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楷体" panose="02010609060101010101" charset="-122"/>
                  <a:ea typeface="楷体" panose="02010609060101010101" charset="-122"/>
                </a:endParaRPr>
              </a:p>
            </p:txBody>
          </p:sp>
          <p:sp>
            <p:nvSpPr>
              <p:cNvPr id="24" name="左大括号 23"/>
              <p:cNvSpPr/>
              <p:nvPr/>
            </p:nvSpPr>
            <p:spPr>
              <a:xfrm>
                <a:off x="6575174" y="3165498"/>
                <a:ext cx="139695" cy="960651"/>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楷体" panose="02010609060101010101" charset="-122"/>
                  <a:ea typeface="楷体" panose="02010609060101010101" charset="-122"/>
                </a:endParaRPr>
              </a:p>
            </p:txBody>
          </p:sp>
          <p:sp>
            <p:nvSpPr>
              <p:cNvPr id="25" name="左大括号 24"/>
              <p:cNvSpPr/>
              <p:nvPr/>
            </p:nvSpPr>
            <p:spPr>
              <a:xfrm>
                <a:off x="4195605" y="4632673"/>
                <a:ext cx="150806" cy="1462412"/>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latin typeface="楷体" panose="02010609060101010101" charset="-122"/>
                  <a:ea typeface="楷体" panose="02010609060101010101" charset="-122"/>
                </a:endParaRPr>
              </a:p>
            </p:txBody>
          </p:sp>
        </p:grpSp>
        <p:grpSp>
          <p:nvGrpSpPr>
            <p:cNvPr id="34826" name="组合 29"/>
            <p:cNvGrpSpPr/>
            <p:nvPr/>
          </p:nvGrpSpPr>
          <p:grpSpPr bwMode="auto">
            <a:xfrm>
              <a:off x="8994116" y="3305752"/>
              <a:ext cx="2503705" cy="1384995"/>
              <a:chOff x="9011634" y="3567944"/>
              <a:chExt cx="2503705" cy="1384995"/>
            </a:xfrm>
          </p:grpSpPr>
          <p:sp>
            <p:nvSpPr>
              <p:cNvPr id="28" name="左大括号 27"/>
              <p:cNvSpPr/>
              <p:nvPr/>
            </p:nvSpPr>
            <p:spPr>
              <a:xfrm>
                <a:off x="9011948" y="3767490"/>
                <a:ext cx="158744" cy="1014638"/>
              </a:xfrm>
              <a:prstGeom prst="leftBrace">
                <a:avLst>
                  <a:gd name="adj1" fmla="val 8333"/>
                  <a:gd name="adj2" fmla="val 514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latin typeface="楷体" panose="02010609060101010101" charset="-122"/>
                  <a:ea typeface="楷体" panose="02010609060101010101" charset="-122"/>
                </a:endParaRPr>
              </a:p>
            </p:txBody>
          </p:sp>
          <p:sp>
            <p:nvSpPr>
              <p:cNvPr id="29" name="文本框 28"/>
              <p:cNvSpPr txBox="1"/>
              <p:nvPr/>
            </p:nvSpPr>
            <p:spPr>
              <a:xfrm>
                <a:off x="9177042" y="3567421"/>
                <a:ext cx="2338297" cy="1386195"/>
              </a:xfrm>
              <a:prstGeom prst="rect">
                <a:avLst/>
              </a:prstGeom>
              <a:noFill/>
            </p:spPr>
            <p:txBody>
              <a:bodyPr wrap="none">
                <a:spAutoFit/>
              </a:bodyPr>
              <a:lstStyle/>
              <a:p>
                <a:pPr>
                  <a:defRPr/>
                </a:pPr>
                <a:r>
                  <a:rPr lang="zh-CN" altLang="en-US" sz="2800" b="1" dirty="0">
                    <a:latin typeface="楷体" panose="02010609060101010101" charset="-122"/>
                    <a:ea typeface="楷体" panose="02010609060101010101" charset="-122"/>
                  </a:rPr>
                  <a:t>湖泊生态系统</a:t>
                </a:r>
                <a:endParaRPr lang="en-US" altLang="zh-CN" sz="2800" b="1" dirty="0">
                  <a:latin typeface="楷体" panose="02010609060101010101" charset="-122"/>
                  <a:ea typeface="楷体" panose="02010609060101010101" charset="-122"/>
                </a:endParaRPr>
              </a:p>
              <a:p>
                <a:pPr>
                  <a:defRPr/>
                </a:pPr>
                <a:r>
                  <a:rPr lang="zh-CN" altLang="en-US" sz="2800" b="1" dirty="0">
                    <a:latin typeface="楷体" panose="02010609060101010101" charset="-122"/>
                    <a:ea typeface="楷体" panose="02010609060101010101" charset="-122"/>
                  </a:rPr>
                  <a:t>河流生态系统</a:t>
                </a:r>
                <a:endParaRPr lang="en-US" altLang="zh-CN" sz="2800" b="1" dirty="0">
                  <a:latin typeface="楷体" panose="02010609060101010101" charset="-122"/>
                  <a:ea typeface="楷体" panose="02010609060101010101" charset="-122"/>
                </a:endParaRPr>
              </a:p>
              <a:p>
                <a:pPr>
                  <a:defRPr/>
                </a:pPr>
                <a:r>
                  <a:rPr lang="en-US" altLang="zh-CN" sz="2800" b="1" dirty="0">
                    <a:latin typeface="楷体" panose="02010609060101010101" charset="-122"/>
                    <a:ea typeface="楷体" panose="02010609060101010101" charset="-122"/>
                  </a:rPr>
                  <a:t>……</a:t>
                </a:r>
                <a:endParaRPr lang="zh-CN" altLang="en-US" sz="2800" b="1" dirty="0">
                  <a:latin typeface="楷体" panose="02010609060101010101" charset="-122"/>
                  <a:ea typeface="楷体" panose="02010609060101010101" charset="-122"/>
                </a:endParaRPr>
              </a:p>
            </p:txBody>
          </p:sp>
        </p:grpSp>
      </p:grpSp>
      <p:grpSp>
        <p:nvGrpSpPr>
          <p:cNvPr id="34820" name="组合 32"/>
          <p:cNvGrpSpPr/>
          <p:nvPr/>
        </p:nvGrpSpPr>
        <p:grpSpPr bwMode="auto">
          <a:xfrm>
            <a:off x="7023100" y="4589463"/>
            <a:ext cx="3549650" cy="1504950"/>
            <a:chOff x="7022662" y="4589459"/>
            <a:chExt cx="3550640" cy="1505210"/>
          </a:xfrm>
        </p:grpSpPr>
        <p:sp>
          <p:nvSpPr>
            <p:cNvPr id="27" name="左大括号 26"/>
            <p:cNvSpPr/>
            <p:nvPr/>
          </p:nvSpPr>
          <p:spPr>
            <a:xfrm flipH="1">
              <a:off x="7022662" y="4589459"/>
              <a:ext cx="111156" cy="1505210"/>
            </a:xfrm>
            <a:prstGeom prst="leftBrace">
              <a:avLst>
                <a:gd name="adj1" fmla="val 8333"/>
                <a:gd name="adj2" fmla="val 514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4824" name="文本框 31"/>
            <p:cNvSpPr txBox="1">
              <a:spLocks noChangeArrowheads="1"/>
            </p:cNvSpPr>
            <p:nvPr/>
          </p:nvSpPr>
          <p:spPr bwMode="auto">
            <a:xfrm>
              <a:off x="7156982" y="4830044"/>
              <a:ext cx="34163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a:solidFill>
                    <a:srgbClr val="FF0000"/>
                  </a:solidFill>
                  <a:latin typeface="微软雅黑" panose="020B0503020204020204" pitchFamily="34" charset="-122"/>
                  <a:ea typeface="微软雅黑" panose="020B0503020204020204" pitchFamily="34" charset="-122"/>
                </a:rPr>
                <a:t>营养结构较为简单，</a:t>
              </a:r>
              <a:endParaRPr lang="en-US" altLang="zh-CN" b="1">
                <a:solidFill>
                  <a:srgbClr val="FF0000"/>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zh-CN" altLang="en-US" b="1">
                  <a:solidFill>
                    <a:srgbClr val="FF0000"/>
                  </a:solidFill>
                  <a:latin typeface="微软雅黑" panose="020B0503020204020204" pitchFamily="34" charset="-122"/>
                  <a:ea typeface="微软雅黑" panose="020B0503020204020204" pitchFamily="34" charset="-122"/>
                </a:rPr>
                <a:t>人的作用非常关键</a:t>
              </a:r>
              <a:endParaRPr lang="zh-CN" altLang="en-US" b="1">
                <a:solidFill>
                  <a:srgbClr val="FF0000"/>
                </a:solidFill>
                <a:latin typeface="微软雅黑" panose="020B0503020204020204" pitchFamily="34" charset="-122"/>
                <a:ea typeface="微软雅黑" panose="020B0503020204020204" pitchFamily="34" charset="-122"/>
              </a:endParaRPr>
            </a:p>
          </p:txBody>
        </p:sp>
      </p:grpSp>
      <p:sp>
        <p:nvSpPr>
          <p:cNvPr id="34821"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dirty="0">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dirty="0">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4822" name="文本框 34"/>
          <p:cNvSpPr txBox="1">
            <a:spLocks noChangeArrowheads="1"/>
          </p:cNvSpPr>
          <p:nvPr/>
        </p:nvSpPr>
        <p:spPr bwMode="auto">
          <a:xfrm>
            <a:off x="657225" y="830263"/>
            <a:ext cx="32115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zh-CN" altLang="en-US" b="1" dirty="0">
                <a:solidFill>
                  <a:srgbClr val="0000FF"/>
                </a:solidFill>
                <a:latin typeface="微软雅黑" panose="020B0503020204020204" pitchFamily="34" charset="-122"/>
                <a:ea typeface="微软雅黑" panose="020B0503020204020204" pitchFamily="34" charset="-122"/>
              </a:rPr>
              <a:t>地球上最大的</a:t>
            </a:r>
            <a:endParaRPr lang="en-US" altLang="zh-CN" b="1" dirty="0">
              <a:solidFill>
                <a:srgbClr val="0000FF"/>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zh-CN" altLang="en-US" b="1" dirty="0">
                <a:solidFill>
                  <a:srgbClr val="0000FF"/>
                </a:solidFill>
                <a:latin typeface="微软雅黑" panose="020B0503020204020204" pitchFamily="34" charset="-122"/>
                <a:ea typeface="微软雅黑" panose="020B0503020204020204" pitchFamily="34" charset="-122"/>
              </a:rPr>
              <a:t>生态系统是</a:t>
            </a:r>
            <a:r>
              <a:rPr lang="zh-CN" altLang="en-US" sz="3200" b="1" dirty="0">
                <a:solidFill>
                  <a:srgbClr val="FF0000"/>
                </a:solidFill>
                <a:latin typeface="微软雅黑" panose="020B0503020204020204" pitchFamily="34" charset="-122"/>
                <a:ea typeface="微软雅黑" panose="020B0503020204020204" pitchFamily="34" charset="-122"/>
              </a:rPr>
              <a:t>生物圈</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1"/>
          <p:cNvSpPr/>
          <p:nvPr/>
        </p:nvSpPr>
        <p:spPr>
          <a:xfrm>
            <a:off x="2495600" y="836712"/>
            <a:ext cx="7200800" cy="72008"/>
          </a:xfrm>
          <a:prstGeom prst="roundRect">
            <a:avLst>
              <a:gd name="adj" fmla="val 50000"/>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1077913" y="332656"/>
            <a:ext cx="10188575" cy="5810117"/>
          </a:xfrm>
          <a:prstGeom prst="rect">
            <a:avLst/>
          </a:prstGeom>
        </p:spPr>
        <p:txBody>
          <a:bodyPr>
            <a:spAutoFit/>
          </a:bodyPr>
          <a:lstStyle/>
          <a:p>
            <a:pPr algn="ctr">
              <a:lnSpc>
                <a:spcPct val="120000"/>
              </a:lnSpc>
              <a:spcAft>
                <a:spcPts val="0"/>
              </a:spcAft>
              <a:defRPr/>
            </a:pPr>
            <a:r>
              <a:rPr lang="zh-CN" altLang="zh-CN" sz="3200" b="1" kern="1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a:rPr>
              <a:t>对生态系统生物成分认识的四个误区</a:t>
            </a:r>
            <a:endParaRPr lang="zh-CN" altLang="zh-CN" sz="3200" b="1" kern="1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a:endParaRPr>
          </a:p>
          <a:p>
            <a:pPr algn="just">
              <a:lnSpc>
                <a:spcPct val="120000"/>
              </a:lnSpc>
              <a:spcAft>
                <a:spcPts val="0"/>
              </a:spcAft>
              <a:defRPr/>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误区</a:t>
            </a:r>
            <a:r>
              <a:rPr lang="en-US" altLang="zh-CN" sz="2800" b="1" kern="100" dirty="0">
                <a:solidFill>
                  <a:srgbClr val="0000FF"/>
                </a:solidFill>
                <a:latin typeface="微软雅黑" panose="020B0503020204020204" pitchFamily="34" charset="-122"/>
                <a:ea typeface="微软雅黑" panose="020B0503020204020204" pitchFamily="34" charset="-122"/>
                <a:cs typeface="Courier New" panose="02070309020205020404"/>
              </a:rPr>
              <a:t>1</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：生产者都是绿色植物：</a:t>
            </a:r>
            <a:endPar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endParaRPr>
          </a:p>
          <a:p>
            <a:pPr algn="just">
              <a:lnSpc>
                <a:spcPct val="120000"/>
              </a:lnSpc>
              <a:spcAft>
                <a:spcPts val="0"/>
              </a:spcAft>
              <a:defRPr/>
            </a:pPr>
            <a:r>
              <a:rPr lang="en-US" altLang="zh-CN" sz="2800" b="1" kern="100" dirty="0">
                <a:latin typeface="微软雅黑" panose="020B0503020204020204" pitchFamily="34" charset="-122"/>
                <a:ea typeface="微软雅黑" panose="020B0503020204020204" pitchFamily="34" charset="-122"/>
                <a:cs typeface="Times New Roman" panose="02020603050405020304"/>
              </a:rPr>
              <a:t>      </a:t>
            </a:r>
            <a:r>
              <a:rPr lang="zh-CN" altLang="zh-CN" sz="2800" b="1" kern="100" dirty="0">
                <a:latin typeface="微软雅黑" panose="020B0503020204020204" pitchFamily="34" charset="-122"/>
                <a:ea typeface="微软雅黑" panose="020B0503020204020204" pitchFamily="34" charset="-122"/>
                <a:cs typeface="Times New Roman" panose="02020603050405020304"/>
              </a:rPr>
              <a:t>蓝藻、硝化细菌等自养原核生物也是生产者，</a:t>
            </a:r>
            <a:endParaRPr lang="en-US" altLang="zh-CN" sz="2800" b="1" kern="100" dirty="0">
              <a:latin typeface="微软雅黑" panose="020B0503020204020204" pitchFamily="34" charset="-122"/>
              <a:ea typeface="微软雅黑" panose="020B0503020204020204" pitchFamily="34" charset="-122"/>
              <a:cs typeface="Times New Roman" panose="02020603050405020304"/>
            </a:endParaRPr>
          </a:p>
          <a:p>
            <a:pPr algn="just">
              <a:lnSpc>
                <a:spcPct val="120000"/>
              </a:lnSpc>
              <a:spcAft>
                <a:spcPts val="0"/>
              </a:spcAft>
              <a:defRPr/>
            </a:pPr>
            <a:r>
              <a:rPr lang="en-US" altLang="zh-CN" sz="2800" b="1" kern="100" dirty="0">
                <a:latin typeface="微软雅黑" panose="020B0503020204020204" pitchFamily="34" charset="-122"/>
                <a:ea typeface="微软雅黑" panose="020B0503020204020204" pitchFamily="34" charset="-122"/>
                <a:cs typeface="Times New Roman" panose="02020603050405020304"/>
              </a:rPr>
              <a:t>      </a:t>
            </a:r>
            <a:r>
              <a:rPr lang="zh-CN" altLang="zh-CN" sz="2800" b="1" kern="100" dirty="0">
                <a:latin typeface="微软雅黑" panose="020B0503020204020204" pitchFamily="34" charset="-122"/>
                <a:ea typeface="微软雅黑" panose="020B0503020204020204" pitchFamily="34" charset="-122"/>
                <a:cs typeface="Times New Roman" panose="02020603050405020304"/>
              </a:rPr>
              <a:t>应该说</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a:rPr>
              <a:t>生产者包含绿色植物</a:t>
            </a:r>
            <a:r>
              <a:rPr lang="zh-CN" altLang="zh-CN" sz="2800" b="1" kern="100" dirty="0">
                <a:latin typeface="微软雅黑" panose="020B0503020204020204" pitchFamily="34" charset="-122"/>
                <a:ea typeface="微软雅黑" panose="020B0503020204020204" pitchFamily="34" charset="-122"/>
                <a:cs typeface="Times New Roman" panose="02020603050405020304"/>
              </a:rPr>
              <a:t>。</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a:p>
            <a:pPr algn="just">
              <a:lnSpc>
                <a:spcPct val="120000"/>
              </a:lnSpc>
              <a:spcAft>
                <a:spcPts val="0"/>
              </a:spcAft>
              <a:defRPr/>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误区</a:t>
            </a:r>
            <a:r>
              <a:rPr lang="en-US" altLang="zh-CN" sz="2800" b="1" kern="100" dirty="0">
                <a:solidFill>
                  <a:srgbClr val="0000FF"/>
                </a:solidFill>
                <a:latin typeface="微软雅黑" panose="020B0503020204020204" pitchFamily="34" charset="-122"/>
                <a:ea typeface="微软雅黑" panose="020B0503020204020204" pitchFamily="34" charset="-122"/>
                <a:cs typeface="Courier New" panose="02070309020205020404"/>
              </a:rPr>
              <a:t>2</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：植物都是生产者：</a:t>
            </a:r>
            <a:endPar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endParaRPr>
          </a:p>
          <a:p>
            <a:pPr algn="just">
              <a:lnSpc>
                <a:spcPct val="120000"/>
              </a:lnSpc>
              <a:spcAft>
                <a:spcPts val="0"/>
              </a:spcAft>
              <a:defRPr/>
            </a:pPr>
            <a:r>
              <a:rPr lang="en-US" altLang="zh-CN" sz="2800" b="1" kern="100" dirty="0">
                <a:latin typeface="微软雅黑" panose="020B0503020204020204" pitchFamily="34" charset="-122"/>
                <a:ea typeface="微软雅黑" panose="020B0503020204020204" pitchFamily="34" charset="-122"/>
                <a:cs typeface="Times New Roman" panose="02020603050405020304"/>
              </a:rPr>
              <a:t>      </a:t>
            </a:r>
            <a:r>
              <a:rPr lang="zh-CN" altLang="zh-CN" sz="2800" b="1" kern="100" dirty="0">
                <a:latin typeface="微软雅黑" panose="020B0503020204020204" pitchFamily="34" charset="-122"/>
                <a:ea typeface="微软雅黑" panose="020B0503020204020204" pitchFamily="34" charset="-122"/>
                <a:cs typeface="Times New Roman" panose="02020603050405020304"/>
              </a:rPr>
              <a:t>菟丝子营寄生生活，属于消费者。</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a:p>
            <a:pPr algn="just">
              <a:lnSpc>
                <a:spcPct val="120000"/>
              </a:lnSpc>
              <a:spcAft>
                <a:spcPts val="0"/>
              </a:spcAft>
              <a:defRPr/>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误区</a:t>
            </a:r>
            <a:r>
              <a:rPr lang="en-US" altLang="zh-CN" sz="2800" b="1" kern="100" dirty="0">
                <a:solidFill>
                  <a:srgbClr val="0000FF"/>
                </a:solidFill>
                <a:latin typeface="微软雅黑" panose="020B0503020204020204" pitchFamily="34" charset="-122"/>
                <a:ea typeface="微软雅黑" panose="020B0503020204020204" pitchFamily="34" charset="-122"/>
                <a:cs typeface="Courier New" panose="02070309020205020404"/>
              </a:rPr>
              <a:t>3</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：动物都是消费者：</a:t>
            </a:r>
            <a:endPar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endParaRPr>
          </a:p>
          <a:p>
            <a:pPr algn="just">
              <a:lnSpc>
                <a:spcPct val="120000"/>
              </a:lnSpc>
              <a:spcAft>
                <a:spcPts val="0"/>
              </a:spcAft>
              <a:defRPr/>
            </a:pPr>
            <a:r>
              <a:rPr lang="en-US" altLang="zh-CN" sz="2800" b="1" kern="100" dirty="0">
                <a:latin typeface="微软雅黑" panose="020B0503020204020204" pitchFamily="34" charset="-122"/>
                <a:ea typeface="微软雅黑" panose="020B0503020204020204" pitchFamily="34" charset="-122"/>
                <a:cs typeface="Times New Roman" panose="02020603050405020304"/>
              </a:rPr>
              <a:t>      </a:t>
            </a:r>
            <a:r>
              <a:rPr lang="zh-CN" altLang="zh-CN" sz="2800" b="1" kern="100" dirty="0">
                <a:latin typeface="微软雅黑" panose="020B0503020204020204" pitchFamily="34" charset="-122"/>
                <a:ea typeface="微软雅黑" panose="020B0503020204020204" pitchFamily="34" charset="-122"/>
                <a:cs typeface="Times New Roman" panose="02020603050405020304"/>
              </a:rPr>
              <a:t>秃鹫、蚯蚓、蜣螂等以动、植物残体或排泄物为食的腐食性动物属于分解者。</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a:p>
            <a:pPr algn="just">
              <a:lnSpc>
                <a:spcPct val="120000"/>
              </a:lnSpc>
              <a:spcAft>
                <a:spcPts val="0"/>
              </a:spcAft>
              <a:defRPr/>
            </a:pP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误区</a:t>
            </a:r>
            <a:r>
              <a:rPr lang="en-US" altLang="zh-CN" sz="2800" b="1" kern="100" dirty="0">
                <a:solidFill>
                  <a:srgbClr val="0000FF"/>
                </a:solidFill>
                <a:latin typeface="微软雅黑" panose="020B0503020204020204" pitchFamily="34" charset="-122"/>
                <a:ea typeface="微软雅黑" panose="020B0503020204020204" pitchFamily="34" charset="-122"/>
                <a:cs typeface="Courier New" panose="02070309020205020404"/>
              </a:rPr>
              <a:t>4</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：细菌都是分解者：</a:t>
            </a:r>
            <a:endParaRPr lang="en-US"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endParaRPr>
          </a:p>
          <a:p>
            <a:pPr algn="just">
              <a:lnSpc>
                <a:spcPct val="120000"/>
              </a:lnSpc>
              <a:spcAft>
                <a:spcPts val="0"/>
              </a:spcAft>
              <a:defRPr/>
            </a:pPr>
            <a:r>
              <a:rPr lang="en-US" altLang="zh-CN" sz="2800" b="1" kern="100" dirty="0">
                <a:latin typeface="微软雅黑" panose="020B0503020204020204" pitchFamily="34" charset="-122"/>
                <a:ea typeface="微软雅黑" panose="020B0503020204020204" pitchFamily="34" charset="-122"/>
                <a:cs typeface="Times New Roman" panose="02020603050405020304"/>
              </a:rPr>
              <a:t>      </a:t>
            </a:r>
            <a:r>
              <a:rPr lang="zh-CN" altLang="zh-CN" sz="2800" b="1" kern="100" dirty="0">
                <a:latin typeface="微软雅黑" panose="020B0503020204020204" pitchFamily="34" charset="-122"/>
                <a:ea typeface="微软雅黑" panose="020B0503020204020204" pitchFamily="34" charset="-122"/>
                <a:cs typeface="Times New Roman" panose="02020603050405020304"/>
              </a:rPr>
              <a:t>硝化细菌是自养生物，属于生产者；寄生细菌属于消费者。</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p:txBody>
      </p:sp>
      <p:sp>
        <p:nvSpPr>
          <p:cNvPr id="35843"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1"/>
          <p:cNvSpPr/>
          <p:nvPr/>
        </p:nvSpPr>
        <p:spPr>
          <a:xfrm>
            <a:off x="4446904" y="679450"/>
            <a:ext cx="3618865" cy="88900"/>
          </a:xfrm>
          <a:prstGeom prst="roundRect">
            <a:avLst>
              <a:gd name="adj" fmla="val 50000"/>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839788" y="839788"/>
            <a:ext cx="10512425" cy="5639301"/>
          </a:xfrm>
          <a:prstGeom prst="rect">
            <a:avLst/>
          </a:prstGeom>
        </p:spPr>
        <p:txBody>
          <a:bodyPr wrap="square">
            <a:spAutoFit/>
          </a:bodyPr>
          <a:lstStyle/>
          <a:p>
            <a:pPr algn="just">
              <a:lnSpc>
                <a:spcPct val="130000"/>
              </a:lnSpc>
              <a:spcAft>
                <a:spcPts val="0"/>
              </a:spcAft>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en-US" altLang="zh-CN" sz="2800" b="1" kern="100" dirty="0">
                <a:latin typeface="微软雅黑" panose="020B0503020204020204" pitchFamily="34" charset="-122"/>
                <a:ea typeface="微软雅黑" panose="020B0503020204020204" pitchFamily="34" charset="-122"/>
                <a:cs typeface="Times New Roman" panose="02020603050405020304"/>
              </a:rPr>
              <a:t>1</a:t>
            </a: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a:rPr>
              <a:t>食物链的</a:t>
            </a:r>
            <a:r>
              <a:rPr lang="zh-CN" altLang="zh-CN" sz="2800" b="1" kern="100" dirty="0">
                <a:solidFill>
                  <a:srgbClr val="0000FF"/>
                </a:solidFill>
                <a:latin typeface="微软雅黑" panose="020B0503020204020204" pitchFamily="34" charset="-122"/>
                <a:ea typeface="微软雅黑" panose="020B0503020204020204" pitchFamily="34" charset="-122"/>
                <a:cs typeface="Times New Roman" panose="02020603050405020304"/>
              </a:rPr>
              <a:t>起点</a:t>
            </a:r>
            <a:r>
              <a:rPr lang="zh-CN" altLang="zh-CN" sz="2800" b="1" kern="100" dirty="0">
                <a:latin typeface="微软雅黑" panose="020B0503020204020204" pitchFamily="34" charset="-122"/>
                <a:ea typeface="微软雅黑" panose="020B0503020204020204" pitchFamily="34" charset="-122"/>
                <a:cs typeface="Times New Roman" panose="02020603050405020304"/>
              </a:rPr>
              <a:t>一定是</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生产</a:t>
            </a:r>
            <a:r>
              <a:rPr lang="zh-CN" altLang="zh-CN"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者</a:t>
            </a:r>
            <a:r>
              <a:rPr lang="zh-CN" altLang="zh-CN" sz="2800" b="1" kern="100" dirty="0">
                <a:latin typeface="微软雅黑" panose="020B0503020204020204" pitchFamily="34" charset="-122"/>
                <a:ea typeface="微软雅黑" panose="020B0503020204020204" pitchFamily="34" charset="-122"/>
                <a:cs typeface="Times New Roman" panose="02020603050405020304"/>
              </a:rPr>
              <a:t>，后面的都是</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消费</a:t>
            </a:r>
            <a:r>
              <a:rPr lang="zh-CN" altLang="zh-CN"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者</a:t>
            </a:r>
            <a:r>
              <a:rPr lang="zh-CN" altLang="zh-CN" sz="2800" b="1" kern="100" dirty="0">
                <a:latin typeface="微软雅黑" panose="020B0503020204020204" pitchFamily="34" charset="-122"/>
                <a:ea typeface="微软雅黑" panose="020B0503020204020204" pitchFamily="34" charset="-122"/>
                <a:cs typeface="Times New Roman" panose="02020603050405020304"/>
              </a:rPr>
              <a:t>，不含</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分解者</a:t>
            </a:r>
            <a:r>
              <a:rPr lang="zh-CN" altLang="zh-CN" sz="2800" b="1" kern="100" dirty="0">
                <a:latin typeface="微软雅黑" panose="020B0503020204020204" pitchFamily="34" charset="-122"/>
                <a:ea typeface="微软雅黑" panose="020B0503020204020204" pitchFamily="34" charset="-122"/>
                <a:cs typeface="Times New Roman" panose="02020603050405020304"/>
              </a:rPr>
              <a:t>和非生物的物质和能量。</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a:p>
            <a:pPr algn="just">
              <a:lnSpc>
                <a:spcPct val="130000"/>
              </a:lnSpc>
              <a:spcAft>
                <a:spcPts val="0"/>
              </a:spcAft>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en-US" altLang="zh-CN" sz="2800" b="1" kern="100" dirty="0">
                <a:latin typeface="微软雅黑" panose="020B0503020204020204" pitchFamily="34" charset="-122"/>
                <a:ea typeface="微软雅黑" panose="020B0503020204020204" pitchFamily="34" charset="-122"/>
                <a:cs typeface="Times New Roman" panose="02020603050405020304"/>
              </a:rPr>
              <a:t>2</a:t>
            </a: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a:rPr>
              <a:t>营养级一般不超过</a:t>
            </a:r>
            <a:r>
              <a:rPr lang="en-US" altLang="zh-CN" sz="2800" b="1" u="sng" kern="100" dirty="0">
                <a:solidFill>
                  <a:srgbClr val="FF0000"/>
                </a:solidFill>
                <a:latin typeface="微软雅黑" panose="020B0503020204020204" pitchFamily="34" charset="-122"/>
                <a:ea typeface="微软雅黑" panose="020B0503020204020204" pitchFamily="34" charset="-122"/>
                <a:cs typeface="Courier New" panose="02070309020205020404"/>
              </a:rPr>
              <a:t>5</a:t>
            </a:r>
            <a:r>
              <a:rPr lang="zh-CN" altLang="zh-CN" sz="2800" b="1" kern="100" dirty="0">
                <a:latin typeface="微软雅黑" panose="020B0503020204020204" pitchFamily="34" charset="-122"/>
                <a:ea typeface="微软雅黑" panose="020B0503020204020204" pitchFamily="34" charset="-122"/>
                <a:cs typeface="Times New Roman" panose="02020603050405020304"/>
              </a:rPr>
              <a:t>个，这是因为能量沿食物链是</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逐级递减</a:t>
            </a:r>
            <a:r>
              <a:rPr lang="zh-CN" altLang="zh-CN" sz="2800" b="1" kern="100" dirty="0">
                <a:latin typeface="微软雅黑" panose="020B0503020204020204" pitchFamily="34" charset="-122"/>
                <a:ea typeface="微软雅黑" panose="020B0503020204020204" pitchFamily="34" charset="-122"/>
                <a:cs typeface="Times New Roman" panose="02020603050405020304"/>
              </a:rPr>
              <a:t>的。</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a:p>
            <a:pPr>
              <a:lnSpc>
                <a:spcPct val="130000"/>
              </a:lnSpc>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en-US" altLang="zh-CN" sz="2800" b="1" kern="100" dirty="0">
                <a:latin typeface="微软雅黑" panose="020B0503020204020204" pitchFamily="34" charset="-122"/>
                <a:ea typeface="微软雅黑" panose="020B0503020204020204" pitchFamily="34" charset="-122"/>
                <a:cs typeface="Times New Roman" panose="02020603050405020304"/>
              </a:rPr>
              <a:t>3</a:t>
            </a: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a:rPr>
              <a:t>某一营养级生物的含义是</a:t>
            </a:r>
            <a:r>
              <a:rPr lang="zh-CN" altLang="zh-CN"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该营养级的</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所有生物</a:t>
            </a:r>
            <a:r>
              <a:rPr lang="zh-CN" altLang="zh-CN" sz="2800" b="1" kern="100" dirty="0">
                <a:latin typeface="微软雅黑" panose="020B0503020204020204" pitchFamily="34" charset="-122"/>
                <a:ea typeface="微软雅黑" panose="020B0503020204020204" pitchFamily="34" charset="-122"/>
                <a:cs typeface="Times New Roman" panose="02020603050405020304"/>
              </a:rPr>
              <a:t>，不代表单个生物个体，也不一定是一个生物种群。</a:t>
            </a:r>
            <a:endParaRPr lang="en-US" altLang="zh-CN" sz="2800" b="1" kern="100" dirty="0">
              <a:latin typeface="微软雅黑" panose="020B0503020204020204" pitchFamily="34" charset="-122"/>
              <a:ea typeface="微软雅黑" panose="020B0503020204020204" pitchFamily="34" charset="-122"/>
              <a:cs typeface="Times New Roman" panose="02020603050405020304"/>
            </a:endParaRPr>
          </a:p>
          <a:p>
            <a:pPr>
              <a:lnSpc>
                <a:spcPct val="130000"/>
              </a:lnSpc>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en-US" altLang="zh-CN" sz="2800" b="1" kern="100" dirty="0">
                <a:latin typeface="微软雅黑" panose="020B0503020204020204" pitchFamily="34" charset="-122"/>
                <a:ea typeface="微软雅黑" panose="020B0503020204020204" pitchFamily="34" charset="-122"/>
                <a:cs typeface="Times New Roman" panose="02020603050405020304"/>
              </a:rPr>
              <a:t>4</a:t>
            </a: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a:rPr>
              <a:t>食物链中体现的种间关系</a:t>
            </a:r>
            <a:r>
              <a:rPr lang="zh-CN" altLang="zh-CN"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只有</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捕食</a:t>
            </a:r>
            <a:r>
              <a:rPr lang="zh-CN" altLang="zh-CN" sz="2800" b="1" kern="100" dirty="0">
                <a:latin typeface="微软雅黑" panose="020B0503020204020204" pitchFamily="34" charset="-122"/>
                <a:ea typeface="微软雅黑" panose="020B0503020204020204" pitchFamily="34" charset="-122"/>
                <a:cs typeface="Times New Roman" panose="02020603050405020304"/>
              </a:rPr>
              <a:t>。</a:t>
            </a:r>
            <a:r>
              <a:rPr lang="zh-CN" altLang="en-US" sz="2800" b="1" kern="100" dirty="0">
                <a:latin typeface="微软雅黑" panose="020B0503020204020204" pitchFamily="34" charset="-122"/>
                <a:ea typeface="微软雅黑" panose="020B0503020204020204" pitchFamily="34" charset="-122"/>
                <a:cs typeface="Times New Roman" panose="02020603050405020304"/>
              </a:rPr>
              <a:t>而食物网中</a:t>
            </a:r>
            <a:r>
              <a:rPr lang="zh-CN" altLang="zh-CN" sz="2800" b="1" kern="100" dirty="0">
                <a:latin typeface="微软雅黑" panose="020B0503020204020204" pitchFamily="34" charset="-122"/>
                <a:ea typeface="微软雅黑" panose="020B0503020204020204" pitchFamily="34" charset="-122"/>
                <a:cs typeface="Times New Roman" panose="02020603050405020304"/>
              </a:rPr>
              <a:t>种间关系除了</a:t>
            </a:r>
            <a:r>
              <a:rPr lang="zh-CN" altLang="zh-CN"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捕食</a:t>
            </a:r>
            <a:r>
              <a:rPr lang="zh-CN" altLang="zh-CN" sz="2800" b="1" kern="100" dirty="0">
                <a:latin typeface="微软雅黑" panose="020B0503020204020204" pitchFamily="34" charset="-122"/>
                <a:ea typeface="微软雅黑" panose="020B0503020204020204" pitchFamily="34" charset="-122"/>
                <a:cs typeface="Times New Roman" panose="02020603050405020304"/>
              </a:rPr>
              <a:t>，还有</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竞争</a:t>
            </a:r>
            <a:r>
              <a:rPr lang="en-US" altLang="zh-CN" sz="2800" b="1" u="sng" kern="100" dirty="0">
                <a:latin typeface="微软雅黑" panose="020B0503020204020204" pitchFamily="34" charset="-122"/>
                <a:ea typeface="微软雅黑" panose="020B0503020204020204" pitchFamily="34" charset="-122"/>
                <a:cs typeface="Times New Roman" panose="02020603050405020304"/>
              </a:rPr>
              <a:t> </a:t>
            </a:r>
            <a:r>
              <a:rPr lang="zh-CN" altLang="zh-CN" sz="2800" b="1" kern="100" dirty="0">
                <a:latin typeface="微软雅黑" panose="020B0503020204020204" pitchFamily="34" charset="-122"/>
                <a:ea typeface="微软雅黑" panose="020B0503020204020204" pitchFamily="34" charset="-122"/>
                <a:cs typeface="Times New Roman" panose="02020603050405020304"/>
              </a:rPr>
              <a:t>。</a:t>
            </a:r>
            <a:endParaRPr lang="en-US" altLang="zh-CN" sz="2800" b="1" kern="100" dirty="0">
              <a:latin typeface="微软雅黑" panose="020B0503020204020204" pitchFamily="34" charset="-122"/>
              <a:ea typeface="微软雅黑" panose="020B0503020204020204" pitchFamily="34" charset="-122"/>
              <a:cs typeface="Times New Roman" panose="02020603050405020304"/>
            </a:endParaRPr>
          </a:p>
          <a:p>
            <a:pPr>
              <a:lnSpc>
                <a:spcPct val="130000"/>
              </a:lnSpc>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en-US" altLang="zh-CN" sz="2800" b="1" kern="100" dirty="0">
                <a:latin typeface="微软雅黑" panose="020B0503020204020204" pitchFamily="34" charset="-122"/>
                <a:ea typeface="微软雅黑" panose="020B0503020204020204" pitchFamily="34" charset="-122"/>
                <a:cs typeface="Times New Roman" panose="02020603050405020304"/>
              </a:rPr>
              <a:t>5</a:t>
            </a:r>
            <a:r>
              <a:rPr lang="zh-CN" altLang="en-US" sz="2800" b="1" kern="100" dirty="0">
                <a:latin typeface="微软雅黑" panose="020B0503020204020204" pitchFamily="34" charset="-122"/>
                <a:ea typeface="微软雅黑" panose="020B0503020204020204" pitchFamily="34" charset="-122"/>
                <a:cs typeface="Times New Roman" panose="02020603050405020304"/>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a:rPr>
              <a:t>食物链和食物网的功能：是生态系统</a:t>
            </a:r>
            <a:r>
              <a:rPr lang="zh-CN" altLang="en-US" sz="2800" b="1" u="sng" kern="100" dirty="0">
                <a:solidFill>
                  <a:srgbClr val="FF0000"/>
                </a:solidFill>
                <a:latin typeface="微软雅黑" panose="020B0503020204020204" pitchFamily="34" charset="-122"/>
                <a:ea typeface="微软雅黑" panose="020B0503020204020204" pitchFamily="34" charset="-122"/>
                <a:cs typeface="Times New Roman" panose="02020603050405020304"/>
              </a:rPr>
              <a:t>能量流动和物质循环</a:t>
            </a:r>
            <a:r>
              <a:rPr lang="zh-CN" altLang="zh-CN" sz="2800" b="1" kern="100" dirty="0">
                <a:latin typeface="微软雅黑" panose="020B0503020204020204" pitchFamily="34" charset="-122"/>
                <a:ea typeface="微软雅黑" panose="020B0503020204020204" pitchFamily="34" charset="-122"/>
                <a:cs typeface="Times New Roman" panose="02020603050405020304"/>
              </a:rPr>
              <a:t>的渠道。</a:t>
            </a:r>
            <a:endParaRPr lang="zh-CN" altLang="zh-CN" sz="2800" b="1" kern="100" dirty="0">
              <a:latin typeface="微软雅黑" panose="020B0503020204020204" pitchFamily="34" charset="-122"/>
              <a:ea typeface="微软雅黑" panose="020B0503020204020204" pitchFamily="34" charset="-122"/>
              <a:cs typeface="Courier New" panose="02070309020205020404"/>
            </a:endParaRPr>
          </a:p>
        </p:txBody>
      </p:sp>
      <p:sp>
        <p:nvSpPr>
          <p:cNvPr id="3" name="矩形 2"/>
          <p:cNvSpPr/>
          <p:nvPr/>
        </p:nvSpPr>
        <p:spPr>
          <a:xfrm>
            <a:off x="4943475" y="269875"/>
            <a:ext cx="3057247" cy="584775"/>
          </a:xfrm>
          <a:prstGeom prst="rect">
            <a:avLst/>
          </a:prstGeom>
        </p:spPr>
        <p:txBody>
          <a:bodyPr wrap="none">
            <a:spAutoFit/>
          </a:bodyPr>
          <a:lstStyle/>
          <a:p>
            <a:pPr>
              <a:defRPr/>
            </a:pPr>
            <a:r>
              <a:rPr lang="zh-CN" altLang="zh-CN" sz="3200" b="1" kern="1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a:rPr>
              <a:t>食物链和食物网</a:t>
            </a:r>
            <a:endParaRPr lang="zh-CN" altLang="en-US" sz="3200" dirty="0">
              <a:effectLst>
                <a:outerShdw blurRad="38100" dist="38100" dir="2700000" algn="tl">
                  <a:srgbClr val="000000">
                    <a:alpha val="43137"/>
                  </a:srgbClr>
                </a:outerShdw>
              </a:effectLst>
            </a:endParaRPr>
          </a:p>
        </p:txBody>
      </p:sp>
      <p:sp>
        <p:nvSpPr>
          <p:cNvPr id="36868" name="文本框 1"/>
          <p:cNvSpPr txBox="1">
            <a:spLocks noChangeArrowheads="1"/>
          </p:cNvSpPr>
          <p:nvPr/>
        </p:nvSpPr>
        <p:spPr bwMode="auto">
          <a:xfrm>
            <a:off x="10560050" y="117475"/>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r>
              <a:rPr lang="zh-CN" altLang="en-US" sz="2400" b="1">
                <a:solidFill>
                  <a:srgbClr val="FF0000"/>
                </a:solidFill>
                <a:latin typeface="微软雅黑" panose="020B0503020204020204" pitchFamily="34" charset="-122"/>
                <a:ea typeface="微软雅黑" panose="020B0503020204020204" pitchFamily="34" charset="-122"/>
                <a:hlinkClick r:id="rId1" action="ppaction://hlinksldjump"/>
              </a:rPr>
              <a:t>返回</a:t>
            </a:r>
            <a:r>
              <a:rPr lang="en-US" altLang="zh-CN" sz="2400" b="1">
                <a:solidFill>
                  <a:srgbClr val="FF0000"/>
                </a:solidFill>
                <a:latin typeface="微软雅黑" panose="020B0503020204020204" pitchFamily="34" charset="-122"/>
                <a:ea typeface="微软雅黑" panose="020B0503020204020204" pitchFamily="34" charset="-122"/>
                <a:hlinkClick r:id="rId1" action="ppaction://hlinksldjump"/>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65455" y="584200"/>
            <a:ext cx="11514455" cy="953135"/>
          </a:xfrm>
          <a:prstGeom prst="rect">
            <a:avLst/>
          </a:prstGeom>
          <a:noFill/>
          <a:ln w="9525">
            <a:noFill/>
          </a:ln>
        </p:spPr>
        <p:txBody>
          <a:bodyPr wrap="square">
            <a:spAutoFit/>
          </a:bodyPr>
          <a:p>
            <a:pPr marL="0" indent="0"/>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2022·</a:t>
            </a:r>
            <a:r>
              <a:rPr lang="zh-CN" sz="2800" b="1">
                <a:ea typeface="宋体" panose="02010600030101010101" pitchFamily="2" charset="-122"/>
              </a:rPr>
              <a:t>广东</a:t>
            </a:r>
            <a:r>
              <a:rPr lang="en-US" sz="2800" b="1">
                <a:latin typeface="Times New Roman" panose="02020603050405020304" pitchFamily="18" charset="0"/>
                <a:ea typeface="宋体" panose="02010600030101010101" pitchFamily="2" charset="-122"/>
              </a:rPr>
              <a:t>·</a:t>
            </a:r>
            <a:r>
              <a:rPr lang="zh-CN" sz="2800" b="1">
                <a:ea typeface="宋体" panose="02010600030101010101" pitchFamily="2" charset="-122"/>
              </a:rPr>
              <a:t>高考真题）图示某生态系统的食物网，其中字母表示不同的生物，箭头表示能量流动的方向。下列归类正确的是（</a:t>
            </a:r>
            <a:r>
              <a:rPr lang="en-US" sz="2800" b="1">
                <a:latin typeface="Times New Roman" panose="02020603050405020304" pitchFamily="18" charset="0"/>
                <a:ea typeface="宋体" panose="02010600030101010101" pitchFamily="2" charset="-122"/>
              </a:rPr>
              <a:t>       </a:t>
            </a:r>
            <a:r>
              <a:rPr lang="zh-CN" sz="2800" b="1">
                <a:ea typeface="宋体" panose="02010600030101010101" pitchFamily="2" charset="-122"/>
              </a:rPr>
              <a:t>）</a:t>
            </a:r>
            <a:endParaRPr lang="zh-CN" altLang="en-US" sz="2800" b="1"/>
          </a:p>
        </p:txBody>
      </p:sp>
      <p:pic>
        <p:nvPicPr>
          <p:cNvPr id="2" name="图片 1"/>
          <p:cNvPicPr/>
          <p:nvPr/>
        </p:nvPicPr>
        <p:blipFill>
          <a:blip r:embed="rId1"/>
          <a:stretch>
            <a:fillRect/>
          </a:stretch>
        </p:blipFill>
        <p:spPr>
          <a:xfrm>
            <a:off x="2286000" y="1703070"/>
            <a:ext cx="4570730" cy="2555875"/>
          </a:xfrm>
          <a:prstGeom prst="rect">
            <a:avLst/>
          </a:prstGeom>
          <a:noFill/>
          <a:ln w="9525">
            <a:noFill/>
          </a:ln>
        </p:spPr>
      </p:pic>
      <p:sp>
        <p:nvSpPr>
          <p:cNvPr id="101" name="文本框 100"/>
          <p:cNvSpPr txBox="1"/>
          <p:nvPr/>
        </p:nvSpPr>
        <p:spPr>
          <a:xfrm>
            <a:off x="155575" y="4528185"/>
            <a:ext cx="11514455" cy="1814830"/>
          </a:xfrm>
          <a:prstGeom prst="rect">
            <a:avLst/>
          </a:prstGeom>
          <a:noFill/>
          <a:ln w="9525">
            <a:noFill/>
          </a:ln>
        </p:spPr>
        <p:txBody>
          <a:bodyPr wrap="square">
            <a:spAutoFit/>
          </a:bodyPr>
          <a:p>
            <a:pPr marL="0" indent="0" algn="ctr"/>
            <a:r>
              <a:rPr lang="en-US" sz="2800" b="1">
                <a:latin typeface="Times New Roman" panose="02020603050405020304" pitchFamily="18" charset="0"/>
                <a:ea typeface="宋体" panose="02010600030101010101" pitchFamily="2" charset="-122"/>
              </a:rPr>
              <a:t> A</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a</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c</a:t>
            </a:r>
            <a:r>
              <a:rPr lang="zh-CN" sz="2800" b="1">
                <a:ea typeface="宋体" panose="02010600030101010101" pitchFamily="2" charset="-122"/>
              </a:rPr>
              <a:t>是生产者</a:t>
            </a:r>
            <a:r>
              <a:rPr lang="en-US" sz="2800" b="1">
                <a:latin typeface="Times New Roman" panose="02020603050405020304" pitchFamily="18" charset="0"/>
                <a:ea typeface="宋体" panose="02010600030101010101" pitchFamily="2" charset="-122"/>
              </a:rPr>
              <a:t>	            B</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b</a:t>
            </a: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e</a:t>
            </a:r>
            <a:r>
              <a:rPr lang="zh-CN" sz="2800" b="1">
                <a:ea typeface="宋体" panose="02010600030101010101" pitchFamily="2" charset="-122"/>
              </a:rPr>
              <a:t>是肉食动物</a:t>
            </a:r>
            <a:r>
              <a:rPr lang="en-US" sz="2800" b="1">
                <a:solidFill>
                  <a:srgbClr val="0000FF"/>
                </a:solidFill>
                <a:latin typeface="Times New Roman" panose="02020603050405020304" pitchFamily="18" charset="0"/>
                <a:ea typeface="宋体" panose="02010600030101010101" pitchFamily="2" charset="-122"/>
              </a:rPr>
              <a:t></a:t>
            </a:r>
            <a:r>
              <a:rPr lang="en-US" sz="2800" b="1">
                <a:solidFill>
                  <a:schemeClr val="tx1"/>
                </a:solidFill>
                <a:latin typeface="Times New Roman" panose="02020603050405020304" pitchFamily="18" charset="0"/>
                <a:ea typeface="宋体" panose="02010600030101010101" pitchFamily="2" charset="-122"/>
              </a:rPr>
              <a:t>C</a:t>
            </a:r>
            <a:r>
              <a:rPr lang="zh-CN" sz="2800" b="1">
                <a:solidFill>
                  <a:schemeClr val="tx1"/>
                </a:solidFill>
                <a:ea typeface="宋体" panose="02010600030101010101" pitchFamily="2" charset="-122"/>
              </a:rPr>
              <a:t>．</a:t>
            </a:r>
            <a:r>
              <a:rPr lang="en-US" sz="2800" b="1">
                <a:solidFill>
                  <a:schemeClr val="tx1"/>
                </a:solidFill>
                <a:latin typeface="Times New Roman" panose="02020603050405020304" pitchFamily="18" charset="0"/>
                <a:ea typeface="宋体" panose="02010600030101010101" pitchFamily="2" charset="-122"/>
              </a:rPr>
              <a:t>c</a:t>
            </a:r>
            <a:r>
              <a:rPr lang="zh-CN" sz="2800" b="1">
                <a:solidFill>
                  <a:schemeClr val="tx1"/>
                </a:solidFill>
                <a:ea typeface="宋体" panose="02010600030101010101" pitchFamily="2" charset="-122"/>
              </a:rPr>
              <a:t>、</a:t>
            </a:r>
            <a:r>
              <a:rPr lang="en-US" sz="2800" b="1">
                <a:solidFill>
                  <a:schemeClr val="tx1"/>
                </a:solidFill>
                <a:latin typeface="Times New Roman" panose="02020603050405020304" pitchFamily="18" charset="0"/>
                <a:ea typeface="宋体" panose="02010600030101010101" pitchFamily="2" charset="-122"/>
              </a:rPr>
              <a:t>f</a:t>
            </a:r>
            <a:r>
              <a:rPr lang="zh-CN" sz="2800" b="1">
                <a:solidFill>
                  <a:schemeClr val="tx1"/>
                </a:solidFill>
                <a:ea typeface="宋体" panose="02010600030101010101" pitchFamily="2" charset="-122"/>
              </a:rPr>
              <a:t>是杂食动物</a:t>
            </a:r>
            <a:r>
              <a:rPr lang="en-US" sz="2800" b="1">
                <a:solidFill>
                  <a:schemeClr val="tx1"/>
                </a:solidFill>
                <a:latin typeface="Times New Roman" panose="02020603050405020304" pitchFamily="18" charset="0"/>
                <a:ea typeface="宋体" panose="02010600030101010101" pitchFamily="2" charset="-122"/>
              </a:rPr>
              <a:t>	           D</a:t>
            </a:r>
            <a:r>
              <a:rPr lang="zh-CN" sz="2800" b="1">
                <a:solidFill>
                  <a:schemeClr val="tx1"/>
                </a:solidFill>
                <a:ea typeface="宋体" panose="02010600030101010101" pitchFamily="2" charset="-122"/>
              </a:rPr>
              <a:t>．</a:t>
            </a:r>
            <a:r>
              <a:rPr lang="en-US" sz="2800" b="1">
                <a:solidFill>
                  <a:schemeClr val="tx1"/>
                </a:solidFill>
                <a:latin typeface="Times New Roman" panose="02020603050405020304" pitchFamily="18" charset="0"/>
                <a:ea typeface="宋体" panose="02010600030101010101" pitchFamily="2" charset="-122"/>
              </a:rPr>
              <a:t>d</a:t>
            </a:r>
            <a:r>
              <a:rPr lang="zh-CN" sz="2800" b="1">
                <a:solidFill>
                  <a:schemeClr val="tx1"/>
                </a:solidFill>
                <a:ea typeface="宋体" panose="02010600030101010101" pitchFamily="2" charset="-122"/>
              </a:rPr>
              <a:t>、</a:t>
            </a:r>
            <a:r>
              <a:rPr lang="en-US" sz="2800" b="1">
                <a:solidFill>
                  <a:schemeClr val="tx1"/>
                </a:solidFill>
                <a:latin typeface="Times New Roman" panose="02020603050405020304" pitchFamily="18" charset="0"/>
                <a:ea typeface="宋体" panose="02010600030101010101" pitchFamily="2" charset="-122"/>
              </a:rPr>
              <a:t>f</a:t>
            </a:r>
            <a:r>
              <a:rPr lang="zh-CN" sz="2800" b="1">
                <a:solidFill>
                  <a:schemeClr val="tx1"/>
                </a:solidFill>
                <a:ea typeface="宋体" panose="02010600030101010101" pitchFamily="2" charset="-122"/>
              </a:rPr>
              <a:t>是植食动物</a:t>
            </a:r>
            <a:endParaRPr lang="zh-CN" altLang="en-US" sz="2800" b="1">
              <a:solidFill>
                <a:schemeClr val="tx1"/>
              </a:solidFill>
              <a:ea typeface="宋体" panose="02010600030101010101" pitchFamily="2" charset="-122"/>
            </a:endParaRPr>
          </a:p>
        </p:txBody>
      </p:sp>
      <p:sp>
        <p:nvSpPr>
          <p:cNvPr id="3" name="文本框 2"/>
          <p:cNvSpPr txBox="1"/>
          <p:nvPr/>
        </p:nvSpPr>
        <p:spPr>
          <a:xfrm>
            <a:off x="8758555" y="2313305"/>
            <a:ext cx="1842770" cy="521970"/>
          </a:xfrm>
          <a:prstGeom prst="rect">
            <a:avLst/>
          </a:prstGeom>
          <a:noFill/>
        </p:spPr>
        <p:txBody>
          <a:bodyPr wrap="none" rtlCol="0" anchor="t">
            <a:spAutoFit/>
          </a:bodyPr>
          <a:p>
            <a:pPr marL="0" indent="0" algn="ctr"/>
            <a:r>
              <a:rPr lang="zh-CN" sz="2800">
                <a:solidFill>
                  <a:srgbClr val="FF0000"/>
                </a:solidFill>
                <a:ea typeface="宋体" panose="02010600030101010101" pitchFamily="2" charset="-122"/>
                <a:sym typeface="+mn-ea"/>
              </a:rPr>
              <a:t>【答案】</a:t>
            </a:r>
            <a:r>
              <a:rPr lang="en-US" sz="2800">
                <a:solidFill>
                  <a:srgbClr val="FF0000"/>
                </a:solidFill>
                <a:latin typeface="Times New Roman" panose="02020603050405020304" pitchFamily="18" charset="0"/>
                <a:ea typeface="宋体" panose="02010600030101010101" pitchFamily="2" charset="-122"/>
                <a:sym typeface="+mn-ea"/>
              </a:rPr>
              <a:t>C</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332105" y="511175"/>
            <a:ext cx="11358880" cy="6554470"/>
          </a:xfrm>
          <a:prstGeom prst="rect">
            <a:avLst/>
          </a:prstGeom>
          <a:noFill/>
          <a:ln w="9525">
            <a:noFill/>
          </a:ln>
        </p:spPr>
        <p:txBody>
          <a:bodyPr wrap="square">
            <a:spAutoFit/>
          </a:bodyPr>
          <a:p>
            <a:pPr marL="0" indent="0" latinLnBrk="0">
              <a:lnSpc>
                <a:spcPct val="150000"/>
              </a:lnSpc>
            </a:pP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2022·</a:t>
            </a:r>
            <a:r>
              <a:rPr lang="zh-CN" sz="2800" b="1">
                <a:ea typeface="宋体" panose="02010600030101010101" pitchFamily="2" charset="-122"/>
              </a:rPr>
              <a:t>山东</a:t>
            </a:r>
            <a:r>
              <a:rPr lang="en-US" sz="2800" b="1">
                <a:latin typeface="Times New Roman" panose="02020603050405020304" pitchFamily="18" charset="0"/>
                <a:ea typeface="宋体" panose="02010600030101010101" pitchFamily="2" charset="-122"/>
              </a:rPr>
              <a:t>·</a:t>
            </a:r>
            <a:r>
              <a:rPr lang="zh-CN" sz="2800" b="1">
                <a:ea typeface="宋体" panose="02010600030101010101" pitchFamily="2" charset="-122"/>
              </a:rPr>
              <a:t>高考真题）某地长期稳定运行稻田养鸭模式，运行过程中不投放鸭饲料，鸭取食水稻老黄叶、害虫和杂草等，鸭粪可作为有机肥料还田。该稻田的水稻产量显著高于普通稻田，且养鸭还会产生额外的经济效益。若该稻田与普通稻田的秸秆均还田且其他影响因素相同，下列说法正确的是（</a:t>
            </a:r>
            <a:r>
              <a:rPr lang="en-US" sz="2800" b="1">
                <a:latin typeface="Times New Roman" panose="02020603050405020304" pitchFamily="18" charset="0"/>
                <a:ea typeface="宋体" panose="02010600030101010101" pitchFamily="2" charset="-122"/>
              </a:rPr>
              <a:t>       </a:t>
            </a:r>
            <a:r>
              <a:rPr lang="zh-CN" sz="2800" b="1">
                <a:ea typeface="宋体" panose="02010600030101010101" pitchFamily="2" charset="-122"/>
              </a:rPr>
              <a:t>）</a:t>
            </a:r>
            <a:r>
              <a:rPr lang="en-US" sz="2800" b="1">
                <a:solidFill>
                  <a:srgbClr val="0000FF"/>
                </a:solidFill>
                <a:latin typeface="Times New Roman" panose="02020603050405020304" pitchFamily="18" charset="0"/>
                <a:ea typeface="宋体" panose="02010600030101010101" pitchFamily="2" charset="-122"/>
              </a:rPr>
              <a:t></a:t>
            </a:r>
            <a:r>
              <a:rPr lang="en-US" sz="2800" b="1">
                <a:solidFill>
                  <a:schemeClr val="tx1"/>
                </a:solidFill>
                <a:latin typeface="Times New Roman" panose="02020603050405020304" pitchFamily="18" charset="0"/>
                <a:ea typeface="宋体" panose="02010600030101010101" pitchFamily="2" charset="-122"/>
              </a:rPr>
              <a:t>A</a:t>
            </a:r>
            <a:r>
              <a:rPr lang="zh-CN" sz="2800" b="1">
                <a:solidFill>
                  <a:schemeClr val="tx1"/>
                </a:solidFill>
                <a:ea typeface="宋体" panose="02010600030101010101" pitchFamily="2" charset="-122"/>
              </a:rPr>
              <a:t>．与普通稻田相比，该稻田需要施加更多的肥料</a:t>
            </a:r>
            <a:r>
              <a:rPr lang="en-US" sz="2800" b="1">
                <a:latin typeface="Times New Roman" panose="02020603050405020304" pitchFamily="18" charset="0"/>
                <a:ea typeface="宋体" panose="02010600030101010101" pitchFamily="2" charset="-122"/>
              </a:rPr>
              <a:t>B</a:t>
            </a:r>
            <a:r>
              <a:rPr lang="zh-CN" sz="2800" b="1">
                <a:ea typeface="宋体" panose="02010600030101010101" pitchFamily="2" charset="-122"/>
              </a:rPr>
              <a:t>．与普通稻田相比，该稻田需要使用更多的农药</a:t>
            </a:r>
            <a:r>
              <a:rPr lang="en-US" sz="2800" b="1">
                <a:latin typeface="Times New Roman" panose="02020603050405020304" pitchFamily="18" charset="0"/>
                <a:ea typeface="宋体" panose="02010600030101010101" pitchFamily="2" charset="-122"/>
              </a:rPr>
              <a:t>C</a:t>
            </a:r>
            <a:r>
              <a:rPr lang="zh-CN" sz="2800" b="1">
                <a:ea typeface="宋体" panose="02010600030101010101" pitchFamily="2" charset="-122"/>
              </a:rPr>
              <a:t>．该稻田与普通稻田的群落空间结构完全相同</a:t>
            </a:r>
            <a:r>
              <a:rPr lang="en-US" sz="2800" b="1">
                <a:latin typeface="Times New Roman" panose="02020603050405020304" pitchFamily="18" charset="0"/>
                <a:ea typeface="宋体" panose="02010600030101010101" pitchFamily="2" charset="-122"/>
              </a:rPr>
              <a:t>D</a:t>
            </a:r>
            <a:r>
              <a:rPr lang="zh-CN" sz="2800" b="1">
                <a:ea typeface="宋体" panose="02010600030101010101" pitchFamily="2" charset="-122"/>
              </a:rPr>
              <a:t>．该稻田比普通稻田的能量的利用率低</a:t>
            </a:r>
            <a:r>
              <a:rPr lang="zh-CN" sz="2800" b="1">
                <a:solidFill>
                  <a:srgbClr val="FF0000"/>
                </a:solidFill>
                <a:ea typeface="宋体" panose="02010600030101010101" pitchFamily="2" charset="-122"/>
              </a:rPr>
              <a:t></a:t>
            </a:r>
            <a:endParaRPr lang="zh-CN" altLang="en-US" sz="2800" b="1"/>
          </a:p>
        </p:txBody>
      </p:sp>
      <p:sp>
        <p:nvSpPr>
          <p:cNvPr id="2" name="文本框 1"/>
          <p:cNvSpPr txBox="1"/>
          <p:nvPr/>
        </p:nvSpPr>
        <p:spPr>
          <a:xfrm>
            <a:off x="8905240" y="5036820"/>
            <a:ext cx="1869440" cy="521970"/>
          </a:xfrm>
          <a:prstGeom prst="rect">
            <a:avLst/>
          </a:prstGeom>
          <a:noFill/>
        </p:spPr>
        <p:txBody>
          <a:bodyPr wrap="none" rtlCol="0" anchor="t">
            <a:spAutoFit/>
          </a:bodyPr>
          <a:p>
            <a:pPr marL="0" indent="0"/>
            <a:r>
              <a:rPr lang="zh-CN" sz="2800" b="1">
                <a:solidFill>
                  <a:srgbClr val="FF0000"/>
                </a:solidFill>
                <a:ea typeface="宋体" panose="02010600030101010101" pitchFamily="2" charset="-122"/>
                <a:sym typeface="+mn-ea"/>
              </a:rPr>
              <a:t>【答案】</a:t>
            </a:r>
            <a:r>
              <a:rPr lang="en-US" sz="2800" b="1">
                <a:solidFill>
                  <a:srgbClr val="FF0000"/>
                </a:solidFill>
                <a:latin typeface="Times New Roman" panose="02020603050405020304" pitchFamily="18" charset="0"/>
                <a:ea typeface="宋体" panose="02010600030101010101" pitchFamily="2" charset="-122"/>
                <a:sym typeface="+mn-ea"/>
              </a:rPr>
              <a:t>A</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205105" y="422910"/>
            <a:ext cx="11781790" cy="5908040"/>
          </a:xfrm>
          <a:prstGeom prst="rect">
            <a:avLst/>
          </a:prstGeom>
          <a:noFill/>
          <a:ln w="9525">
            <a:noFill/>
          </a:ln>
        </p:spPr>
        <p:txBody>
          <a:bodyPr wrap="square">
            <a:spAutoFit/>
          </a:bodyPr>
          <a:p>
            <a:pPr marL="0" indent="0" latinLnBrk="0">
              <a:lnSpc>
                <a:spcPct val="150000"/>
              </a:lnSpc>
            </a:pPr>
            <a:r>
              <a:rPr lang="zh-CN" sz="2800" b="1">
                <a:ea typeface="宋体" panose="02010600030101010101" pitchFamily="2" charset="-122"/>
              </a:rPr>
              <a:t>（</a:t>
            </a:r>
            <a:r>
              <a:rPr lang="en-US" sz="2800" b="1">
                <a:latin typeface="Times New Roman" panose="02020603050405020304" pitchFamily="18" charset="0"/>
                <a:ea typeface="宋体" panose="02010600030101010101" pitchFamily="2" charset="-122"/>
              </a:rPr>
              <a:t>2022·</a:t>
            </a:r>
            <a:r>
              <a:rPr lang="zh-CN" sz="2800" b="1">
                <a:ea typeface="宋体" panose="02010600030101010101" pitchFamily="2" charset="-122"/>
              </a:rPr>
              <a:t>湖南</a:t>
            </a:r>
            <a:r>
              <a:rPr lang="en-US" sz="2800" b="1">
                <a:latin typeface="Times New Roman" panose="02020603050405020304" pitchFamily="18" charset="0"/>
                <a:ea typeface="宋体" panose="02010600030101010101" pitchFamily="2" charset="-122"/>
              </a:rPr>
              <a:t>·</a:t>
            </a:r>
            <a:r>
              <a:rPr lang="zh-CN" sz="2800" b="1">
                <a:ea typeface="宋体" panose="02010600030101010101" pitchFamily="2" charset="-122"/>
              </a:rPr>
              <a:t>高考真题）稻</a:t>
            </a:r>
            <a:r>
              <a:rPr lang="en-US" sz="2800" b="1">
                <a:latin typeface="Times New Roman" panose="02020603050405020304" pitchFamily="18" charset="0"/>
                <a:ea typeface="宋体" panose="02010600030101010101" pitchFamily="2" charset="-122"/>
              </a:rPr>
              <a:t>-</a:t>
            </a:r>
            <a:r>
              <a:rPr lang="zh-CN" sz="2800" b="1">
                <a:ea typeface="宋体" panose="02010600030101010101" pitchFamily="2" charset="-122"/>
              </a:rPr>
              <a:t>蟹共作是以水稻为主体、适量放养蟹的生态种养模式，常使用灯光诱虫杀虫。水稻为蟹提供遮蔽场所和氧气，蟹能摄食害虫、虫卵和杂草，其粪便可作为水稻的肥料。下列叙述正确的是（　　）</a:t>
            </a:r>
            <a:r>
              <a:rPr lang="en-US" sz="2800" b="1">
                <a:latin typeface="Times New Roman" panose="02020603050405020304" pitchFamily="18" charset="0"/>
                <a:ea typeface="宋体" panose="02010600030101010101" pitchFamily="2" charset="-122"/>
              </a:rPr>
              <a:t>A</a:t>
            </a:r>
            <a:r>
              <a:rPr lang="zh-CN" sz="2800" b="1">
                <a:ea typeface="宋体" panose="02010600030101010101" pitchFamily="2" charset="-122"/>
              </a:rPr>
              <a:t>．该种养模式提高了营养级间的能量传递效率</a:t>
            </a:r>
            <a:r>
              <a:rPr lang="en-US" sz="2800" b="1">
                <a:latin typeface="Times New Roman" panose="02020603050405020304" pitchFamily="18" charset="0"/>
                <a:ea typeface="宋体" panose="02010600030101010101" pitchFamily="2" charset="-122"/>
              </a:rPr>
              <a:t>B</a:t>
            </a:r>
            <a:r>
              <a:rPr lang="zh-CN" sz="2800" b="1">
                <a:ea typeface="宋体" panose="02010600030101010101" pitchFamily="2" charset="-122"/>
              </a:rPr>
              <a:t>．采用灯光诱虫杀虫利用了物理信息的传递</a:t>
            </a:r>
            <a:r>
              <a:rPr lang="en-US" sz="2800" b="1">
                <a:latin typeface="Times New Roman" panose="02020603050405020304" pitchFamily="18" charset="0"/>
                <a:ea typeface="宋体" panose="02010600030101010101" pitchFamily="2" charset="-122"/>
              </a:rPr>
              <a:t>C</a:t>
            </a:r>
            <a:r>
              <a:rPr lang="zh-CN" sz="2800" b="1">
                <a:ea typeface="宋体" panose="02010600030101010101" pitchFamily="2" charset="-122"/>
              </a:rPr>
              <a:t>．硬壳蟹（非蜕壳）摄食软壳蟹（蜕壳）为捕食关系</a:t>
            </a:r>
            <a:r>
              <a:rPr lang="en-US" sz="2800" b="1">
                <a:latin typeface="Times New Roman" panose="02020603050405020304" pitchFamily="18" charset="0"/>
                <a:ea typeface="宋体" panose="02010600030101010101" pitchFamily="2" charset="-122"/>
              </a:rPr>
              <a:t>D</a:t>
            </a:r>
            <a:r>
              <a:rPr lang="zh-CN" sz="2800" b="1">
                <a:ea typeface="宋体" panose="02010600030101010101" pitchFamily="2" charset="-122"/>
              </a:rPr>
              <a:t>．该种养模式可实现物质和能量的循环利用</a:t>
            </a:r>
            <a:r>
              <a:rPr lang="zh-CN" sz="2800" b="1">
                <a:solidFill>
                  <a:srgbClr val="FF0000"/>
                </a:solidFill>
                <a:ea typeface="宋体" panose="02010600030101010101" pitchFamily="2" charset="-122"/>
              </a:rPr>
              <a:t></a:t>
            </a:r>
            <a:endParaRPr lang="zh-CN" altLang="en-US" sz="2800" b="1"/>
          </a:p>
        </p:txBody>
      </p:sp>
      <p:sp>
        <p:nvSpPr>
          <p:cNvPr id="2" name="文本框 1"/>
          <p:cNvSpPr txBox="1"/>
          <p:nvPr/>
        </p:nvSpPr>
        <p:spPr>
          <a:xfrm>
            <a:off x="8827135" y="2865120"/>
            <a:ext cx="1850390" cy="737235"/>
          </a:xfrm>
          <a:prstGeom prst="rect">
            <a:avLst/>
          </a:prstGeom>
          <a:noFill/>
        </p:spPr>
        <p:txBody>
          <a:bodyPr wrap="none" rtlCol="0" anchor="t">
            <a:spAutoFit/>
          </a:bodyPr>
          <a:p>
            <a:pPr marL="0" indent="0" latinLnBrk="0">
              <a:lnSpc>
                <a:spcPct val="150000"/>
              </a:lnSpc>
            </a:pPr>
            <a:r>
              <a:rPr lang="zh-CN" sz="2800" b="1">
                <a:solidFill>
                  <a:srgbClr val="FF0000"/>
                </a:solidFill>
                <a:ea typeface="宋体" panose="02010600030101010101" pitchFamily="2" charset="-122"/>
                <a:sym typeface="+mn-ea"/>
              </a:rPr>
              <a:t>【答案】</a:t>
            </a:r>
            <a:r>
              <a:rPr lang="en-US" sz="2800" b="1">
                <a:solidFill>
                  <a:srgbClr val="FF0000"/>
                </a:solidFill>
                <a:latin typeface="Times New Roman" panose="02020603050405020304" pitchFamily="18" charset="0"/>
                <a:ea typeface="宋体" panose="02010600030101010101" pitchFamily="2" charset="-122"/>
                <a:sym typeface="+mn-ea"/>
              </a:rPr>
              <a:t>B</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6757</Words>
  <Application>WPS 演示</Application>
  <PresentationFormat>宽屏</PresentationFormat>
  <Paragraphs>627</Paragraphs>
  <Slides>27</Slides>
  <Notes>14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宋体</vt:lpstr>
      <vt:lpstr>Wingdings</vt:lpstr>
      <vt:lpstr>Calibri</vt:lpstr>
      <vt:lpstr>Calibri Light</vt:lpstr>
      <vt:lpstr>微软雅黑</vt:lpstr>
      <vt:lpstr>楷体</vt:lpstr>
      <vt:lpstr>Times New Roman</vt:lpstr>
      <vt:lpstr>Courier New</vt:lpstr>
      <vt:lpstr>黑体</vt:lpstr>
      <vt:lpstr>Arial Unicode MS</vt:lpstr>
      <vt:lpstr>等线 Light</vt:lpstr>
      <vt:lpstr>等线</vt:lpstr>
      <vt:lpstr>Times New Roman</vt:lpstr>
      <vt:lpstr>方正中等线简体</vt:lpstr>
      <vt:lpstr>Courier New</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Sky123.Org</dc:creator>
  <cp:lastModifiedBy>刘华</cp:lastModifiedBy>
  <cp:revision>734</cp:revision>
  <dcterms:created xsi:type="dcterms:W3CDTF">2017-08-16T16:54:00Z</dcterms:created>
  <dcterms:modified xsi:type="dcterms:W3CDTF">2022-12-18T12:51:07Z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