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20" r:id="rId3"/>
    <p:sldId id="321" r:id="rId4"/>
    <p:sldId id="340" r:id="rId5"/>
    <p:sldId id="339" r:id="rId6"/>
    <p:sldId id="331" r:id="rId7"/>
    <p:sldId id="336" r:id="rId8"/>
    <p:sldId id="337" r:id="rId9"/>
    <p:sldId id="373" r:id="rId10"/>
    <p:sldId id="376" r:id="rId11"/>
    <p:sldId id="377" r:id="rId12"/>
    <p:sldId id="378" r:id="rId13"/>
    <p:sldId id="379" r:id="rId14"/>
    <p:sldId id="380" r:id="rId15"/>
    <p:sldId id="382" r:id="rId16"/>
    <p:sldId id="439" r:id="rId17"/>
    <p:sldId id="440" r:id="rId18"/>
    <p:sldId id="441" r:id="rId19"/>
    <p:sldId id="442" r:id="rId20"/>
    <p:sldId id="443" r:id="rId21"/>
    <p:sldId id="444" r:id="rId22"/>
    <p:sldId id="445" r:id="rId23"/>
    <p:sldId id="446" r:id="rId24"/>
    <p:sldId id="447" r:id="rId25"/>
    <p:sldId id="448" r:id="rId26"/>
    <p:sldId id="410" r:id="rId27"/>
    <p:sldId id="413" r:id="rId28"/>
    <p:sldId id="381" r:id="rId29"/>
    <p:sldId id="322" r:id="rId30"/>
    <p:sldId id="323" r:id="rId31"/>
    <p:sldId id="324" r:id="rId33"/>
    <p:sldId id="325" r:id="rId34"/>
    <p:sldId id="326" r:id="rId35"/>
    <p:sldId id="327" r:id="rId36"/>
    <p:sldId id="328" r:id="rId37"/>
    <p:sldId id="329" r:id="rId38"/>
    <p:sldId id="372" r:id="rId39"/>
    <p:sldId id="299" r:id="rId40"/>
    <p:sldId id="300" r:id="rId41"/>
    <p:sldId id="269" r:id="rId42"/>
    <p:sldId id="282" r:id="rId43"/>
    <p:sldId id="370" r:id="rId44"/>
    <p:sldId id="371" r:id="rId45"/>
    <p:sldId id="283" r:id="rId46"/>
    <p:sldId id="292" r:id="rId47"/>
    <p:sldId id="284" r:id="rId48"/>
    <p:sldId id="285" r:id="rId49"/>
    <p:sldId id="286" r:id="rId50"/>
    <p:sldId id="287" r:id="rId51"/>
    <p:sldId id="288" r:id="rId52"/>
    <p:sldId id="293" r:id="rId53"/>
    <p:sldId id="476" r:id="rId54"/>
    <p:sldId id="477" r:id="rId55"/>
    <p:sldId id="369" r:id="rId5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0" name="lenovo" initials="" lastIdx="0" clrIdx="0"/>
  <p:cmAuthor id="4" name="kingsoft" initials="k" lastIdx="0" clrIdx="0"/>
  <p:cmAuthor id="3" name="ZGT" initials="Z" lastIdx="0" clrIdx="2"/>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CCFFCC"/>
    <a:srgbClr val="FBE5D6"/>
    <a:srgbClr val="FBE5E0"/>
    <a:srgbClr val="FFFFCC"/>
    <a:srgbClr val="CCFFFF"/>
    <a:srgbClr val="FFCCCC"/>
    <a:srgbClr val="FFCC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959" autoAdjust="0"/>
  </p:normalViewPr>
  <p:slideViewPr>
    <p:cSldViewPr>
      <p:cViewPr varScale="1">
        <p:scale>
          <a:sx n="102" d="100"/>
          <a:sy n="102" d="100"/>
        </p:scale>
        <p:origin x="144" y="24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commentAuthors" Target="commentAuthors.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fontAlgn="auto" hangingPunct="1">
              <a:spcBef>
                <a:spcPts val="0"/>
              </a:spcBef>
              <a:spcAft>
                <a:spcPts val="0"/>
              </a:spcAft>
              <a:defRPr sz="1200" b="0">
                <a:latin typeface="+mn-lt"/>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ts val="0"/>
              </a:spcBef>
              <a:spcAft>
                <a:spcPts val="0"/>
              </a:spcAft>
              <a:defRPr sz="1200" b="0">
                <a:latin typeface="+mn-lt"/>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fontAlgn="auto" hangingPunct="1">
              <a:spcBef>
                <a:spcPts val="0"/>
              </a:spcBef>
              <a:spcAft>
                <a:spcPts val="0"/>
              </a:spcAft>
              <a:defRPr sz="1200" b="0">
                <a:latin typeface="+mn-lt"/>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ts val="0"/>
              </a:spcBef>
              <a:spcAft>
                <a:spcPts val="0"/>
              </a:spcAft>
              <a:defRPr sz="1200" b="0">
                <a:latin typeface="+mn-lt"/>
              </a:defRPr>
            </a:lvl1pPr>
          </a:lstStyle>
          <a:p>
            <a:pPr>
              <a:defRPr/>
            </a:pPr>
            <a:fld id="{188A341F-70EF-4A8A-BC28-8849B5519D3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p:sp>
      <p:sp>
        <p:nvSpPr>
          <p:cNvPr id="7171" name="备注占位符 2"/>
          <p:cNvSpPr>
            <a:spLocks noGrp="1" noChangeArrowheads="1"/>
          </p:cNvSpPr>
          <p:nvPr>
            <p:ph type="body" idx="1"/>
          </p:nvPr>
        </p:nvSpPr>
        <p:spPr>
          <a:noFill/>
        </p:spPr>
        <p:txBody>
          <a:bodyPr/>
          <a:lstStyle/>
          <a:p>
            <a:r>
              <a:rPr lang="en-US" altLang="zh-CN"/>
              <a:t>C</a:t>
            </a:r>
            <a:endParaRPr lang="zh-CN" altLang="en-US"/>
          </a:p>
        </p:txBody>
      </p:sp>
      <p:sp>
        <p:nvSpPr>
          <p:cNvPr id="4" name="灯片编号占位符 3"/>
          <p:cNvSpPr>
            <a:spLocks noGrp="1"/>
          </p:cNvSpPr>
          <p:nvPr>
            <p:ph type="sldNum" sz="quarter" idx="5"/>
          </p:nvPr>
        </p:nvSpPr>
        <p:spPr/>
        <p:txBody>
          <a:bodyPr/>
          <a:lstStyle/>
          <a:p>
            <a:pPr>
              <a:defRPr/>
            </a:pPr>
            <a:fld id="{E44FF0E6-E0BE-413E-9D7C-55928903608A}"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p:spPr>
        <p:txBody>
          <a:bodyPr/>
          <a:lstStyle/>
          <a:p>
            <a:r>
              <a:rPr lang="zh-CN" altLang="zh-CN"/>
              <a:t>⑴生产者固定的能量在沿食物链流动过程中大部分都损失了，传递到下一营养级的能量较少</a:t>
            </a:r>
            <a:endParaRPr lang="zh-CN" altLang="zh-CN"/>
          </a:p>
          <a:p>
            <a:r>
              <a:rPr lang="zh-CN" altLang="zh-CN"/>
              <a:t>⑵甲对顶级肉食性动物的恐惧程度比乙高，顶级肉食性动物引入后甲逃离该生态系统的数量比乙多</a:t>
            </a:r>
            <a:endParaRPr lang="zh-CN" altLang="zh-CN"/>
          </a:p>
          <a:p>
            <a:r>
              <a:rPr lang="zh-CN" altLang="zh-CN"/>
              <a:t>⑶大型肉食性动物捕食野猪；野猪因恐惧减少了采食</a:t>
            </a:r>
            <a:endParaRPr lang="zh-CN" altLang="zh-CN"/>
          </a:p>
        </p:txBody>
      </p:sp>
      <p:sp>
        <p:nvSpPr>
          <p:cNvPr id="4" name="灯片编号占位符 3"/>
          <p:cNvSpPr>
            <a:spLocks noGrp="1"/>
          </p:cNvSpPr>
          <p:nvPr>
            <p:ph type="sldNum" sz="quarter" idx="5"/>
          </p:nvPr>
        </p:nvSpPr>
        <p:spPr/>
        <p:txBody>
          <a:bodyPr/>
          <a:lstStyle/>
          <a:p>
            <a:pPr>
              <a:defRPr/>
            </a:pPr>
            <a:fld id="{A40D8056-DDC0-4D48-9E71-9F292D1C67A1}"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p:spPr>
        <p:txBody>
          <a:bodyPr/>
          <a:lstStyle/>
          <a:p>
            <a:r>
              <a:rPr lang="zh-CN" altLang="zh-CN"/>
              <a:t>⑴生产者固定的能量在沿食物链流动过程中大部分都损失了，传递到下一营养级的能量较少</a:t>
            </a:r>
            <a:endParaRPr lang="zh-CN" altLang="zh-CN"/>
          </a:p>
          <a:p>
            <a:r>
              <a:rPr lang="zh-CN" altLang="zh-CN"/>
              <a:t>⑵甲对顶级肉食性动物的恐惧程度比乙高，顶级肉食性动物引入后甲逃离该生态系统的数量比乙多</a:t>
            </a:r>
            <a:endParaRPr lang="zh-CN" altLang="zh-CN"/>
          </a:p>
          <a:p>
            <a:r>
              <a:rPr lang="zh-CN" altLang="zh-CN"/>
              <a:t>⑶大型肉食性动物捕食野猪；野猪因恐惧减少了采食</a:t>
            </a:r>
            <a:endParaRPr lang="zh-CN" altLang="zh-CN"/>
          </a:p>
        </p:txBody>
      </p:sp>
      <p:sp>
        <p:nvSpPr>
          <p:cNvPr id="4" name="灯片编号占位符 3"/>
          <p:cNvSpPr>
            <a:spLocks noGrp="1"/>
          </p:cNvSpPr>
          <p:nvPr>
            <p:ph type="sldNum" sz="quarter" idx="5"/>
          </p:nvPr>
        </p:nvSpPr>
        <p:spPr/>
        <p:txBody>
          <a:bodyPr/>
          <a:lstStyle/>
          <a:p>
            <a:pPr>
              <a:defRPr/>
            </a:pPr>
            <a:fld id="{A40D8056-DDC0-4D48-9E71-9F292D1C67A1}"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p:nvPr>
        </p:nvSpPr>
        <p:spPr/>
      </p:sp>
      <p:sp>
        <p:nvSpPr>
          <p:cNvPr id="19459" name="备注占位符 2"/>
          <p:cNvSpPr>
            <a:spLocks noGrp="1" noChangeArrowheads="1"/>
          </p:cNvSpPr>
          <p:nvPr>
            <p:ph type="body" idx="1"/>
          </p:nvPr>
        </p:nvSpPr>
        <p:spPr>
          <a:noFill/>
        </p:spPr>
        <p:txBody>
          <a:bodyPr/>
          <a:lstStyle/>
          <a:p>
            <a:r>
              <a:rPr lang="zh-CN" altLang="zh-CN"/>
              <a:t>（</a:t>
            </a:r>
            <a:r>
              <a:rPr lang="en-US" altLang="zh-CN"/>
              <a:t>1</a:t>
            </a:r>
            <a:r>
              <a:rPr lang="zh-CN" altLang="zh-CN"/>
              <a:t>）有机物</a:t>
            </a:r>
            <a:r>
              <a:rPr lang="en-US" altLang="zh-CN"/>
              <a:t>   </a:t>
            </a:r>
            <a:r>
              <a:rPr lang="zh-CN" altLang="zh-CN"/>
              <a:t>将动植物遗体及动物排遗物中的有机物分解为无机物</a:t>
            </a:r>
            <a:endParaRPr lang="zh-CN" altLang="zh-CN"/>
          </a:p>
          <a:p>
            <a:r>
              <a:rPr lang="zh-CN" altLang="zh-CN"/>
              <a:t>（</a:t>
            </a:r>
            <a:r>
              <a:rPr lang="en-US" altLang="zh-CN"/>
              <a:t>2</a:t>
            </a:r>
            <a:r>
              <a:rPr lang="zh-CN" altLang="zh-CN"/>
              <a:t>）分解者的分解效率，生活垃圾的成分，分解者的培养条件</a:t>
            </a:r>
            <a:r>
              <a:rPr lang="en-US" altLang="zh-CN"/>
              <a:t>      </a:t>
            </a:r>
            <a:r>
              <a:rPr lang="zh-CN" altLang="zh-CN"/>
              <a:t>（</a:t>
            </a:r>
            <a:r>
              <a:rPr lang="en-US" altLang="zh-CN"/>
              <a:t>3</a:t>
            </a:r>
            <a:r>
              <a:rPr lang="zh-CN" altLang="zh-CN"/>
              <a:t>）主动</a:t>
            </a:r>
            <a:endParaRPr lang="zh-CN" altLang="en-US"/>
          </a:p>
        </p:txBody>
      </p:sp>
      <p:sp>
        <p:nvSpPr>
          <p:cNvPr id="4" name="灯片编号占位符 3"/>
          <p:cNvSpPr>
            <a:spLocks noGrp="1"/>
          </p:cNvSpPr>
          <p:nvPr>
            <p:ph type="sldNum" sz="quarter" idx="5"/>
          </p:nvPr>
        </p:nvSpPr>
        <p:spPr/>
        <p:txBody>
          <a:bodyPr/>
          <a:lstStyle/>
          <a:p>
            <a:pPr>
              <a:defRPr/>
            </a:pPr>
            <a:fld id="{279A5837-61A5-4A42-B844-A8F3F0225F1D}"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p:spPr>
        <p:txBody>
          <a:bodyPr/>
          <a:lstStyle/>
          <a:p>
            <a:r>
              <a:rPr lang="zh-CN" altLang="zh-CN"/>
              <a:t>（</a:t>
            </a:r>
            <a:r>
              <a:rPr lang="en-US" altLang="zh-CN"/>
              <a:t>1</a:t>
            </a:r>
            <a:r>
              <a:rPr lang="zh-CN" altLang="zh-CN"/>
              <a:t>）有机物</a:t>
            </a:r>
            <a:r>
              <a:rPr lang="en-US" altLang="zh-CN"/>
              <a:t>   </a:t>
            </a:r>
            <a:r>
              <a:rPr lang="zh-CN" altLang="zh-CN"/>
              <a:t>将动植物遗体及动物排遗物中的有机物分解为无机物</a:t>
            </a:r>
            <a:endParaRPr lang="zh-CN" altLang="zh-CN"/>
          </a:p>
          <a:p>
            <a:r>
              <a:rPr lang="zh-CN" altLang="zh-CN"/>
              <a:t>（</a:t>
            </a:r>
            <a:r>
              <a:rPr lang="en-US" altLang="zh-CN"/>
              <a:t>2</a:t>
            </a:r>
            <a:r>
              <a:rPr lang="zh-CN" altLang="zh-CN"/>
              <a:t>）分解者的分解效率，生活垃圾的成分，分解者的培养条件</a:t>
            </a:r>
            <a:r>
              <a:rPr lang="en-US" altLang="zh-CN"/>
              <a:t>      </a:t>
            </a:r>
            <a:r>
              <a:rPr lang="zh-CN" altLang="zh-CN"/>
              <a:t>（</a:t>
            </a:r>
            <a:r>
              <a:rPr lang="en-US" altLang="zh-CN"/>
              <a:t>3</a:t>
            </a:r>
            <a:r>
              <a:rPr lang="zh-CN" altLang="zh-CN"/>
              <a:t>）主动</a:t>
            </a:r>
            <a:endParaRPr lang="zh-CN" altLang="en-US"/>
          </a:p>
        </p:txBody>
      </p:sp>
      <p:sp>
        <p:nvSpPr>
          <p:cNvPr id="4" name="灯片编号占位符 3"/>
          <p:cNvSpPr>
            <a:spLocks noGrp="1"/>
          </p:cNvSpPr>
          <p:nvPr>
            <p:ph type="sldNum" sz="quarter" idx="5"/>
          </p:nvPr>
        </p:nvSpPr>
        <p:spPr/>
        <p:txBody>
          <a:bodyPr/>
          <a:lstStyle/>
          <a:p>
            <a:pPr>
              <a:defRPr/>
            </a:pPr>
            <a:fld id="{DE80CC4B-AC61-4D58-BC03-EEE94BD8C931}"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noChangeArrowheads="1"/>
          </p:cNvSpPr>
          <p:nvPr>
            <p:ph type="body" idx="1"/>
          </p:nvPr>
        </p:nvSpPr>
        <p:spPr>
          <a:noFill/>
        </p:spPr>
        <p:txBody>
          <a:bodyPr/>
          <a:lstStyle/>
          <a:p>
            <a:r>
              <a:rPr lang="en-US" altLang="zh-CN"/>
              <a:t>B</a:t>
            </a:r>
            <a:endParaRPr lang="zh-CN" altLang="en-US"/>
          </a:p>
        </p:txBody>
      </p:sp>
      <p:sp>
        <p:nvSpPr>
          <p:cNvPr id="4" name="灯片编号占位符 3"/>
          <p:cNvSpPr>
            <a:spLocks noGrp="1"/>
          </p:cNvSpPr>
          <p:nvPr>
            <p:ph type="sldNum" sz="quarter" idx="5"/>
          </p:nvPr>
        </p:nvSpPr>
        <p:spPr/>
        <p:txBody>
          <a:bodyPr/>
          <a:lstStyle/>
          <a:p>
            <a:pPr>
              <a:defRPr/>
            </a:pPr>
            <a:fld id="{000A1A39-B040-4FA2-BD36-0EE5761DDD5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p:spPr>
        <p:txBody>
          <a:bodyPr/>
          <a:lstStyle/>
          <a:p>
            <a:r>
              <a:rPr lang="en-US" altLang="zh-CN"/>
              <a:t>C</a:t>
            </a:r>
            <a:endParaRPr lang="zh-CN" altLang="en-US"/>
          </a:p>
        </p:txBody>
      </p:sp>
      <p:sp>
        <p:nvSpPr>
          <p:cNvPr id="4" name="灯片编号占位符 3"/>
          <p:cNvSpPr>
            <a:spLocks noGrp="1"/>
          </p:cNvSpPr>
          <p:nvPr>
            <p:ph type="sldNum" sz="quarter" idx="5"/>
          </p:nvPr>
        </p:nvSpPr>
        <p:spPr/>
        <p:txBody>
          <a:bodyPr/>
          <a:lstStyle/>
          <a:p>
            <a:pPr>
              <a:defRPr/>
            </a:pPr>
            <a:fld id="{3997CBBC-8960-41A6-AE2B-06BE3F17BC12}"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p:sp>
      <p:sp>
        <p:nvSpPr>
          <p:cNvPr id="27651" name="备注占位符 2"/>
          <p:cNvSpPr>
            <a:spLocks noGrp="1" noChangeArrowheads="1"/>
          </p:cNvSpPr>
          <p:nvPr>
            <p:ph type="body" idx="1"/>
          </p:nvPr>
        </p:nvSpPr>
        <p:spPr>
          <a:noFill/>
        </p:spPr>
        <p:txBody>
          <a:bodyPr/>
          <a:lstStyle/>
          <a:p>
            <a:r>
              <a:rPr lang="zh-CN" altLang="zh-CN"/>
              <a:t>（</a:t>
            </a:r>
            <a:r>
              <a:rPr lang="en-US" altLang="zh-CN"/>
              <a:t>1</a:t>
            </a:r>
            <a:r>
              <a:rPr lang="zh-CN" altLang="zh-CN"/>
              <a:t>）群落中物种数目的多少（</a:t>
            </a:r>
            <a:r>
              <a:rPr lang="en-US" altLang="zh-CN"/>
              <a:t>2</a:t>
            </a:r>
            <a:r>
              <a:rPr lang="zh-CN" altLang="zh-CN"/>
              <a:t>分）</a:t>
            </a:r>
            <a:endParaRPr lang="zh-CN" altLang="zh-CN"/>
          </a:p>
          <a:p>
            <a:r>
              <a:rPr lang="zh-CN" altLang="zh-CN"/>
              <a:t>（</a:t>
            </a:r>
            <a:r>
              <a:rPr lang="en-US" altLang="zh-CN"/>
              <a:t>2</a:t>
            </a:r>
            <a:r>
              <a:rPr lang="zh-CN" altLang="zh-CN"/>
              <a:t>）低温下，分解者的分解作用弱（</a:t>
            </a:r>
            <a:r>
              <a:rPr lang="en-US" altLang="zh-CN"/>
              <a:t>3</a:t>
            </a:r>
            <a:r>
              <a:rPr lang="zh-CN" altLang="zh-CN"/>
              <a:t>分）</a:t>
            </a:r>
            <a:endParaRPr lang="zh-CN" altLang="zh-CN"/>
          </a:p>
          <a:p>
            <a:r>
              <a:rPr lang="zh-CN" altLang="zh-CN"/>
              <a:t>（</a:t>
            </a:r>
            <a:r>
              <a:rPr lang="en-US" altLang="zh-CN"/>
              <a:t>3</a:t>
            </a:r>
            <a:r>
              <a:rPr lang="zh-CN" altLang="zh-CN"/>
              <a:t>）能量在沿食物链的流动过程中是逐渐减少的（</a:t>
            </a:r>
            <a:r>
              <a:rPr lang="en-US" altLang="zh-CN"/>
              <a:t>3</a:t>
            </a:r>
            <a:r>
              <a:rPr lang="zh-CN" altLang="zh-CN"/>
              <a:t>分）</a:t>
            </a:r>
            <a:endParaRPr lang="zh-CN" altLang="zh-CN"/>
          </a:p>
        </p:txBody>
      </p:sp>
      <p:sp>
        <p:nvSpPr>
          <p:cNvPr id="4" name="灯片编号占位符 3"/>
          <p:cNvSpPr>
            <a:spLocks noGrp="1"/>
          </p:cNvSpPr>
          <p:nvPr>
            <p:ph type="sldNum" sz="quarter" idx="5"/>
          </p:nvPr>
        </p:nvSpPr>
        <p:spPr/>
        <p:txBody>
          <a:bodyPr/>
          <a:lstStyle/>
          <a:p>
            <a:pPr>
              <a:defRPr/>
            </a:pPr>
            <a:fld id="{8FDDCDC2-8F37-4477-8849-676AC04DAE53}"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p:nvPr>
        </p:nvSpPr>
        <p:spPr/>
      </p:sp>
      <p:sp>
        <p:nvSpPr>
          <p:cNvPr id="29699" name="备注占位符 2"/>
          <p:cNvSpPr>
            <a:spLocks noGrp="1" noChangeArrowheads="1"/>
          </p:cNvSpPr>
          <p:nvPr>
            <p:ph type="body" idx="1"/>
          </p:nvPr>
        </p:nvSpPr>
        <p:spPr>
          <a:noFill/>
        </p:spPr>
        <p:txBody>
          <a:bodyPr/>
          <a:lstStyle/>
          <a:p>
            <a:r>
              <a:rPr lang="en-US" altLang="zh-CN"/>
              <a:t>B</a:t>
            </a:r>
            <a:endParaRPr lang="zh-CN" altLang="en-US"/>
          </a:p>
        </p:txBody>
      </p:sp>
      <p:sp>
        <p:nvSpPr>
          <p:cNvPr id="4" name="灯片编号占位符 3"/>
          <p:cNvSpPr>
            <a:spLocks noGrp="1"/>
          </p:cNvSpPr>
          <p:nvPr>
            <p:ph type="sldNum" sz="quarter" idx="5"/>
          </p:nvPr>
        </p:nvSpPr>
        <p:spPr/>
        <p:txBody>
          <a:bodyPr/>
          <a:lstStyle/>
          <a:p>
            <a:pPr>
              <a:defRPr/>
            </a:pPr>
            <a:fld id="{005F77CF-0F04-45B4-85F8-BABD594DC6D7}"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p:sp>
      <p:sp>
        <p:nvSpPr>
          <p:cNvPr id="31747" name="备注占位符 2"/>
          <p:cNvSpPr>
            <a:spLocks noGrp="1" noChangeArrowheads="1"/>
          </p:cNvSpPr>
          <p:nvPr>
            <p:ph type="body" idx="1"/>
          </p:nvPr>
        </p:nvSpPr>
        <p:spPr>
          <a:noFill/>
        </p:spPr>
        <p:txBody>
          <a:bodyPr/>
          <a:lstStyle/>
          <a:p>
            <a:r>
              <a:rPr lang="zh-CN" altLang="zh-CN"/>
              <a:t>（</a:t>
            </a:r>
            <a:r>
              <a:rPr lang="en-US" altLang="zh-CN"/>
              <a:t>2</a:t>
            </a:r>
            <a:r>
              <a:rPr lang="zh-CN" altLang="zh-CN"/>
              <a:t>）</a:t>
            </a:r>
            <a:r>
              <a:rPr lang="en-US" altLang="zh-CN"/>
              <a:t>①</a:t>
            </a:r>
            <a:r>
              <a:rPr lang="zh-CN" altLang="zh-CN"/>
              <a:t>捕食</a:t>
            </a:r>
            <a:r>
              <a:rPr lang="en-US" altLang="zh-CN"/>
              <a:t>   ②</a:t>
            </a:r>
            <a:r>
              <a:rPr lang="zh-CN" altLang="zh-CN"/>
              <a:t>消费者</a:t>
            </a:r>
            <a:endParaRPr lang="zh-CN" altLang="zh-CN"/>
          </a:p>
          <a:p>
            <a:r>
              <a:rPr lang="zh-CN" altLang="zh-CN"/>
              <a:t>（</a:t>
            </a:r>
            <a:r>
              <a:rPr lang="en-US" altLang="zh-CN"/>
              <a:t>3</a:t>
            </a:r>
            <a:r>
              <a:rPr lang="zh-CN" altLang="zh-CN"/>
              <a:t>）</a:t>
            </a:r>
            <a:r>
              <a:rPr lang="en-US" altLang="zh-CN"/>
              <a:t>③</a:t>
            </a:r>
            <a:r>
              <a:rPr lang="zh-CN" altLang="zh-CN"/>
              <a:t>物质循环</a:t>
            </a:r>
            <a:r>
              <a:rPr lang="en-US" altLang="zh-CN"/>
              <a:t>  ④</a:t>
            </a:r>
            <a:r>
              <a:rPr lang="zh-CN" altLang="zh-CN"/>
              <a:t>能量流动</a:t>
            </a:r>
            <a:r>
              <a:rPr lang="en-US" altLang="zh-CN"/>
              <a:t>  ⑤</a:t>
            </a:r>
            <a:r>
              <a:rPr lang="zh-CN" altLang="zh-CN"/>
              <a:t>生物群落</a:t>
            </a:r>
            <a:r>
              <a:rPr lang="en-US" altLang="zh-CN"/>
              <a:t>  ⑥</a:t>
            </a:r>
            <a:r>
              <a:rPr lang="zh-CN" altLang="zh-CN"/>
              <a:t>无机环境</a:t>
            </a:r>
            <a:endParaRPr lang="zh-CN" altLang="zh-CN"/>
          </a:p>
        </p:txBody>
      </p:sp>
      <p:sp>
        <p:nvSpPr>
          <p:cNvPr id="4" name="灯片编号占位符 3"/>
          <p:cNvSpPr>
            <a:spLocks noGrp="1"/>
          </p:cNvSpPr>
          <p:nvPr>
            <p:ph type="sldNum" sz="quarter" idx="5"/>
          </p:nvPr>
        </p:nvSpPr>
        <p:spPr/>
        <p:txBody>
          <a:bodyPr/>
          <a:lstStyle/>
          <a:p>
            <a:pPr>
              <a:defRPr/>
            </a:pPr>
            <a:fld id="{52A69ED4-3C69-4066-B8BE-7E8C2A53A640}"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p:nvPr>
        </p:nvSpPr>
        <p:spPr/>
      </p:sp>
      <p:sp>
        <p:nvSpPr>
          <p:cNvPr id="33795" name="备注占位符 2"/>
          <p:cNvSpPr>
            <a:spLocks noGrp="1" noChangeArrowheads="1"/>
          </p:cNvSpPr>
          <p:nvPr>
            <p:ph type="body" idx="1"/>
          </p:nvPr>
        </p:nvSpPr>
        <p:spPr>
          <a:noFill/>
        </p:spPr>
        <p:txBody>
          <a:bodyPr/>
          <a:lstStyle/>
          <a:p>
            <a:r>
              <a:rPr lang="zh-CN" altLang="zh-CN"/>
              <a:t>（</a:t>
            </a:r>
            <a:r>
              <a:rPr lang="en-US" altLang="zh-CN"/>
              <a:t>2</a:t>
            </a:r>
            <a:r>
              <a:rPr lang="zh-CN" altLang="zh-CN"/>
              <a:t>）</a:t>
            </a:r>
            <a:r>
              <a:rPr lang="en-US" altLang="zh-CN"/>
              <a:t>①</a:t>
            </a:r>
            <a:r>
              <a:rPr lang="zh-CN" altLang="zh-CN"/>
              <a:t>捕食</a:t>
            </a:r>
            <a:r>
              <a:rPr lang="en-US" altLang="zh-CN"/>
              <a:t>   ②</a:t>
            </a:r>
            <a:r>
              <a:rPr lang="zh-CN" altLang="zh-CN"/>
              <a:t>消费者</a:t>
            </a:r>
            <a:endParaRPr lang="zh-CN" altLang="zh-CN"/>
          </a:p>
          <a:p>
            <a:r>
              <a:rPr lang="zh-CN" altLang="zh-CN"/>
              <a:t>（</a:t>
            </a:r>
            <a:r>
              <a:rPr lang="en-US" altLang="zh-CN"/>
              <a:t>3</a:t>
            </a:r>
            <a:r>
              <a:rPr lang="zh-CN" altLang="zh-CN"/>
              <a:t>）</a:t>
            </a:r>
            <a:r>
              <a:rPr lang="en-US" altLang="zh-CN"/>
              <a:t>③</a:t>
            </a:r>
            <a:r>
              <a:rPr lang="zh-CN" altLang="zh-CN"/>
              <a:t>物质循环</a:t>
            </a:r>
            <a:r>
              <a:rPr lang="en-US" altLang="zh-CN"/>
              <a:t>  ④</a:t>
            </a:r>
            <a:r>
              <a:rPr lang="zh-CN" altLang="zh-CN"/>
              <a:t>能量流动</a:t>
            </a:r>
            <a:r>
              <a:rPr lang="en-US" altLang="zh-CN"/>
              <a:t>  ⑤</a:t>
            </a:r>
            <a:r>
              <a:rPr lang="zh-CN" altLang="zh-CN"/>
              <a:t>生物群落</a:t>
            </a:r>
            <a:r>
              <a:rPr lang="en-US" altLang="zh-CN"/>
              <a:t>  ⑥</a:t>
            </a:r>
            <a:r>
              <a:rPr lang="zh-CN" altLang="zh-CN"/>
              <a:t>无机环境</a:t>
            </a:r>
            <a:endParaRPr lang="zh-CN" altLang="zh-CN"/>
          </a:p>
        </p:txBody>
      </p:sp>
      <p:sp>
        <p:nvSpPr>
          <p:cNvPr id="4" name="灯片编号占位符 3"/>
          <p:cNvSpPr>
            <a:spLocks noGrp="1"/>
          </p:cNvSpPr>
          <p:nvPr>
            <p:ph type="sldNum" sz="quarter" idx="5"/>
          </p:nvPr>
        </p:nvSpPr>
        <p:spPr/>
        <p:txBody>
          <a:bodyPr/>
          <a:lstStyle/>
          <a:p>
            <a:pPr>
              <a:defRPr/>
            </a:pPr>
            <a:fld id="{A20E3248-48F3-4157-B194-F0B7C73E7FCF}"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p:sp>
      <p:sp>
        <p:nvSpPr>
          <p:cNvPr id="9219" name="备注占位符 2"/>
          <p:cNvSpPr>
            <a:spLocks noGrp="1" noChangeArrowheads="1"/>
          </p:cNvSpPr>
          <p:nvPr>
            <p:ph type="body" idx="1"/>
          </p:nvPr>
        </p:nvSpPr>
        <p:spPr>
          <a:noFill/>
        </p:spPr>
        <p:txBody>
          <a:bodyPr/>
          <a:lstStyle/>
          <a:p>
            <a:r>
              <a:rPr lang="en-US" altLang="zh-CN"/>
              <a:t>D</a:t>
            </a:r>
            <a:endParaRPr lang="zh-CN" altLang="en-US"/>
          </a:p>
        </p:txBody>
      </p:sp>
      <p:sp>
        <p:nvSpPr>
          <p:cNvPr id="4" name="灯片编号占位符 3"/>
          <p:cNvSpPr>
            <a:spLocks noGrp="1"/>
          </p:cNvSpPr>
          <p:nvPr>
            <p:ph type="sldNum" sz="quarter" idx="5"/>
          </p:nvPr>
        </p:nvSpPr>
        <p:spPr/>
        <p:txBody>
          <a:bodyPr/>
          <a:lstStyle/>
          <a:p>
            <a:pPr>
              <a:defRPr/>
            </a:pPr>
            <a:fld id="{DB55E131-2CC2-46F5-990D-A8DB082D011E}"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p:sp>
      <p:sp>
        <p:nvSpPr>
          <p:cNvPr id="11267" name="备注占位符 2"/>
          <p:cNvSpPr>
            <a:spLocks noGrp="1" noChangeArrowheads="1"/>
          </p:cNvSpPr>
          <p:nvPr>
            <p:ph type="body" idx="1"/>
          </p:nvPr>
        </p:nvSpPr>
        <p:spPr>
          <a:noFill/>
        </p:spPr>
        <p:txBody>
          <a:bodyPr/>
          <a:lstStyle/>
          <a:p>
            <a:r>
              <a:rPr lang="en-US" altLang="zh-CN"/>
              <a:t>C</a:t>
            </a:r>
            <a:endParaRPr lang="zh-CN" altLang="en-US"/>
          </a:p>
        </p:txBody>
      </p:sp>
      <p:sp>
        <p:nvSpPr>
          <p:cNvPr id="4" name="灯片编号占位符 3"/>
          <p:cNvSpPr>
            <a:spLocks noGrp="1"/>
          </p:cNvSpPr>
          <p:nvPr>
            <p:ph type="sldNum" sz="quarter" idx="5"/>
          </p:nvPr>
        </p:nvSpPr>
        <p:spPr/>
        <p:txBody>
          <a:bodyPr/>
          <a:lstStyle/>
          <a:p>
            <a:pPr>
              <a:defRPr/>
            </a:pPr>
            <a:fld id="{D5EE22DA-4721-417A-A376-4819C7102498}"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p:spPr>
        <p:txBody>
          <a:bodyPr/>
          <a:lstStyle/>
          <a:p>
            <a:r>
              <a:rPr lang="en-US" altLang="zh-CN"/>
              <a:t>D</a:t>
            </a:r>
            <a:endParaRPr lang="zh-CN" altLang="en-US"/>
          </a:p>
        </p:txBody>
      </p:sp>
      <p:sp>
        <p:nvSpPr>
          <p:cNvPr id="4" name="灯片编号占位符 3"/>
          <p:cNvSpPr>
            <a:spLocks noGrp="1"/>
          </p:cNvSpPr>
          <p:nvPr>
            <p:ph type="sldNum" sz="quarter" idx="5"/>
          </p:nvPr>
        </p:nvSpPr>
        <p:spPr/>
        <p:txBody>
          <a:bodyPr/>
          <a:lstStyle/>
          <a:p>
            <a:pPr>
              <a:defRPr/>
            </a:pPr>
            <a:fld id="{00590120-33B3-4499-BD7C-B210EBFD75B6}"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p:nvPr>
        </p:nvSpPr>
        <p:spPr/>
      </p:sp>
      <p:sp>
        <p:nvSpPr>
          <p:cNvPr id="17411" name="备注占位符 2"/>
          <p:cNvSpPr>
            <a:spLocks noGrp="1" noChangeArrowheads="1"/>
          </p:cNvSpPr>
          <p:nvPr>
            <p:ph type="body" idx="1"/>
          </p:nvPr>
        </p:nvSpPr>
        <p:spPr>
          <a:noFill/>
        </p:spPr>
        <p:txBody>
          <a:bodyPr/>
          <a:lstStyle/>
          <a:p>
            <a:r>
              <a:rPr lang="en-US" altLang="zh-CN"/>
              <a:t>A</a:t>
            </a:r>
            <a:endParaRPr lang="zh-CN" altLang="en-US"/>
          </a:p>
        </p:txBody>
      </p:sp>
      <p:sp>
        <p:nvSpPr>
          <p:cNvPr id="4" name="灯片编号占位符 3"/>
          <p:cNvSpPr>
            <a:spLocks noGrp="1"/>
          </p:cNvSpPr>
          <p:nvPr>
            <p:ph type="sldNum" sz="quarter" idx="5"/>
          </p:nvPr>
        </p:nvSpPr>
        <p:spPr/>
        <p:txBody>
          <a:bodyPr/>
          <a:lstStyle/>
          <a:p>
            <a:pPr>
              <a:defRPr/>
            </a:pPr>
            <a:fld id="{FBB97445-F629-4DA0-A883-B0770EF2872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pPr>
              <a:defRPr/>
            </a:pPr>
            <a:fld id="{188A341F-70EF-4A8A-BC28-8849B5519D32}"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）太阳能 </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初级消费者、分解者</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）生产者净光合作用的放氧量 </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生产者光合作用的总放氧量 </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生产者呼吸作用的耗氧量</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188A341F-70EF-4A8A-BC28-8849B5519D32}"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p:sp>
      <p:sp>
        <p:nvSpPr>
          <p:cNvPr id="11267" name="备注占位符 2"/>
          <p:cNvSpPr>
            <a:spLocks noGrp="1" noChangeArrowheads="1"/>
          </p:cNvSpPr>
          <p:nvPr>
            <p:ph type="body" idx="1"/>
          </p:nvPr>
        </p:nvSpPr>
        <p:spPr>
          <a:noFill/>
        </p:spPr>
        <p:txBody>
          <a:bodyPr/>
          <a:lstStyle/>
          <a:p>
            <a:r>
              <a:rPr lang="zh-CN" altLang="zh-CN"/>
              <a:t>（</a:t>
            </a:r>
            <a:r>
              <a:rPr lang="en-US" altLang="zh-CN"/>
              <a:t>1</a:t>
            </a:r>
            <a:r>
              <a:rPr lang="zh-CN" altLang="zh-CN"/>
              <a:t>）共同进化</a:t>
            </a:r>
            <a:r>
              <a:rPr lang="en-US" altLang="zh-CN"/>
              <a:t>   </a:t>
            </a:r>
            <a:r>
              <a:rPr lang="zh-CN" altLang="zh-CN"/>
              <a:t>（</a:t>
            </a:r>
            <a:r>
              <a:rPr lang="en-US" altLang="zh-CN"/>
              <a:t>2</a:t>
            </a:r>
            <a:r>
              <a:rPr lang="zh-CN" altLang="zh-CN"/>
              <a:t>）捕食者往往捕食数量多的物种，避免出现一种或少数几种生物在生态系统中占绝对优势的局面，为其他物种的形成腾出空间。</a:t>
            </a:r>
            <a:endParaRPr lang="zh-CN" altLang="zh-CN"/>
          </a:p>
          <a:p>
            <a:r>
              <a:rPr lang="zh-CN" altLang="zh-CN"/>
              <a:t>（</a:t>
            </a:r>
            <a:r>
              <a:rPr lang="en-US" altLang="zh-CN"/>
              <a:t>3</a:t>
            </a:r>
            <a:r>
              <a:rPr lang="zh-CN" altLang="zh-CN"/>
              <a:t>）生产者的光合作用</a:t>
            </a:r>
            <a:r>
              <a:rPr lang="en-US" altLang="zh-CN"/>
              <a:t>     </a:t>
            </a:r>
            <a:r>
              <a:rPr lang="zh-CN" altLang="zh-CN"/>
              <a:t>分解动植物的遗体残骸和动物的排遗物</a:t>
            </a:r>
            <a:endParaRPr lang="zh-CN" altLang="zh-CN"/>
          </a:p>
        </p:txBody>
      </p:sp>
      <p:sp>
        <p:nvSpPr>
          <p:cNvPr id="4" name="灯片编号占位符 3"/>
          <p:cNvSpPr>
            <a:spLocks noGrp="1"/>
          </p:cNvSpPr>
          <p:nvPr>
            <p:ph type="sldNum" sz="quarter" idx="5"/>
          </p:nvPr>
        </p:nvSpPr>
        <p:spPr/>
        <p:txBody>
          <a:bodyPr/>
          <a:lstStyle/>
          <a:p>
            <a:pPr>
              <a:defRPr/>
            </a:pPr>
            <a:fld id="{D285E23A-693B-4949-B0DF-3CFEE64E73AF}"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p:spPr>
        <p:txBody>
          <a:bodyPr/>
          <a:lstStyle/>
          <a:p>
            <a:r>
              <a:rPr lang="zh-CN" altLang="zh-CN"/>
              <a:t>⑴生产者固定的能量在沿食物链流动过程中大部分都损失了，传递到下一营养级的能量较少</a:t>
            </a:r>
            <a:endParaRPr lang="zh-CN" altLang="zh-CN"/>
          </a:p>
          <a:p>
            <a:r>
              <a:rPr lang="zh-CN" altLang="zh-CN"/>
              <a:t>⑵甲对顶级肉食性动物的恐惧程度比乙高，顶级肉食性动物引入后甲逃离该生态系统的数量比乙多</a:t>
            </a:r>
            <a:endParaRPr lang="zh-CN" altLang="zh-CN"/>
          </a:p>
          <a:p>
            <a:r>
              <a:rPr lang="zh-CN" altLang="zh-CN"/>
              <a:t>⑶大型肉食性动物捕食野猪；野猪因恐惧减少了采食</a:t>
            </a:r>
            <a:endParaRPr lang="zh-CN" altLang="zh-CN"/>
          </a:p>
        </p:txBody>
      </p:sp>
      <p:sp>
        <p:nvSpPr>
          <p:cNvPr id="4" name="灯片编号占位符 3"/>
          <p:cNvSpPr>
            <a:spLocks noGrp="1"/>
          </p:cNvSpPr>
          <p:nvPr>
            <p:ph type="sldNum" sz="quarter" idx="5"/>
          </p:nvPr>
        </p:nvSpPr>
        <p:spPr/>
        <p:txBody>
          <a:bodyPr/>
          <a:lstStyle/>
          <a:p>
            <a:pPr>
              <a:defRPr/>
            </a:pPr>
            <a:fld id="{A40D8056-DDC0-4D48-9E71-9F292D1C67A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F94ED498-BB3D-4C1B-8790-AE71D6D54B7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5C0856D-5C01-4287-8E0D-C5059D67A75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760F9561-6447-4C81-9B0D-67DC576C7E4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06978EAD-911F-4279-936D-9F97FCEAAC9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F038A94-B94D-4F60-9158-5ED95ACCC43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7336F073-ECE2-4DF6-8D7A-C5748042059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6B8B0124-F609-4E04-82B0-1EFAB372E81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7B118D5D-84BC-4A60-98EE-95C4686936B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DD0E5007-9AC9-4316-944C-63841BBC4FC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A52A5427-5F7C-49E9-9572-51FD7C97E70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4CBE8F0-A0FF-4A9F-B2A5-1017B04BD33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C21CAAF-3EC5-4015-BAB3-DE48512BFBA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28.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5.xml"/><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tags" Target="../tags/tag2.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slide" Target="slide2.xml"/><Relationship Id="rId3" Type="http://schemas.openxmlformats.org/officeDocument/2006/relationships/image" Target="../media/image19.emf"/><Relationship Id="rId2" Type="http://schemas.openxmlformats.org/officeDocument/2006/relationships/package" Target="../embeddings/Document1.docx"/><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slide" Target="slide1.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slide" Target="slide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8.xml"/><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7.xml"/><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t="-6000" b="-6000"/>
          </a:stretch>
        </a:blipFill>
        <a:effectLst/>
      </p:bgPr>
    </p:bg>
    <p:spTree>
      <p:nvGrpSpPr>
        <p:cNvPr id="1" name=""/>
        <p:cNvGrpSpPr/>
        <p:nvPr/>
      </p:nvGrpSpPr>
      <p:grpSpPr>
        <a:xfrm>
          <a:off x="0" y="0"/>
          <a:ext cx="0" cy="0"/>
          <a:chOff x="0" y="0"/>
          <a:chExt cx="0" cy="0"/>
        </a:xfrm>
      </p:grpSpPr>
      <p:sp>
        <p:nvSpPr>
          <p:cNvPr id="3074" name="Text Box 7"/>
          <p:cNvSpPr txBox="1">
            <a:spLocks noChangeArrowheads="1"/>
          </p:cNvSpPr>
          <p:nvPr/>
        </p:nvSpPr>
        <p:spPr bwMode="auto">
          <a:xfrm>
            <a:off x="2927648" y="2780928"/>
            <a:ext cx="676751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5400" b="1" dirty="0">
                <a:solidFill>
                  <a:srgbClr val="FFFFCC"/>
                </a:solidFill>
                <a:effectLst>
                  <a:glow rad="228600">
                    <a:schemeClr val="accent4">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生态系统的能量流动</a:t>
            </a:r>
            <a:endParaRPr lang="en-US" altLang="zh-CN" sz="5400" b="1" dirty="0">
              <a:solidFill>
                <a:srgbClr val="FFFFCC"/>
              </a:solidFill>
              <a:effectLst>
                <a:glow rad="228600">
                  <a:schemeClr val="accent4">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88640"/>
            <a:ext cx="11449272" cy="6552728"/>
          </a:xfrm>
          <a:prstGeom prst="rect">
            <a:avLst/>
          </a:prstGeom>
          <a:solidFill>
            <a:srgbClr val="FBE5D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a:hlinkClick r:id="" action="ppaction://hlinkshowjump?jump=nextslide"/>
          </p:cNvPr>
          <p:cNvSpPr/>
          <p:nvPr/>
        </p:nvSpPr>
        <p:spPr>
          <a:xfrm rot="5400000">
            <a:off x="11861893" y="3352838"/>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07368" y="2132856"/>
            <a:ext cx="11449272" cy="4608512"/>
          </a:xfrm>
          <a:prstGeom prst="rect">
            <a:avLst/>
          </a:prstGeom>
          <a:solidFill>
            <a:srgbClr val="CC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999656" y="980728"/>
            <a:ext cx="675056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生产者通过呼吸作用以热能形式散失</a:t>
            </a:r>
            <a:endParaRPr lang="zh-CN" altLang="en-US" sz="3200" b="1" dirty="0">
              <a:latin typeface="微软雅黑" panose="020B0503020204020204" pitchFamily="34" charset="-122"/>
              <a:ea typeface="微软雅黑" panose="020B0503020204020204" pitchFamily="34" charset="-122"/>
            </a:endParaRPr>
          </a:p>
        </p:txBody>
      </p:sp>
      <p:sp>
        <p:nvSpPr>
          <p:cNvPr id="10" name="等腰三角形 9">
            <a:hlinkClick r:id="" action="ppaction://hlinkshowjump?jump=previousslide"/>
          </p:cNvPr>
          <p:cNvSpPr/>
          <p:nvPr/>
        </p:nvSpPr>
        <p:spPr>
          <a:xfrm rot="16200000" flipH="1">
            <a:off x="115180" y="3343832"/>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879976" y="2132856"/>
            <a:ext cx="5976664" cy="4608512"/>
          </a:xfrm>
          <a:prstGeom prst="rect">
            <a:avLst/>
          </a:prstGeom>
          <a:solidFill>
            <a:srgbClr val="CCFFFF"/>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1487488" y="3994743"/>
            <a:ext cx="34676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未被摄入的生产者</a:t>
            </a:r>
            <a:endParaRPr lang="zh-CN" altLang="en-US" sz="32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7320136" y="3994743"/>
            <a:ext cx="34676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被初级消费者摄入</a:t>
            </a:r>
            <a:endParaRPr lang="zh-CN" altLang="en-US" sz="3200" b="1" dirty="0">
              <a:latin typeface="微软雅黑" panose="020B0503020204020204" pitchFamily="34" charset="-122"/>
              <a:ea typeface="微软雅黑" panose="020B0503020204020204" pitchFamily="34" charset="-122"/>
            </a:endParaRPr>
          </a:p>
        </p:txBody>
      </p:sp>
      <p:sp>
        <p:nvSpPr>
          <p:cNvPr id="14" name="矩形 13">
            <a:hlinkClick r:id="rId1" action="ppaction://hlinksldjump"/>
          </p:cNvPr>
          <p:cNvSpPr/>
          <p:nvPr/>
        </p:nvSpPr>
        <p:spPr>
          <a:xfrm>
            <a:off x="11911738"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88640"/>
            <a:ext cx="11449272" cy="6552728"/>
          </a:xfrm>
          <a:prstGeom prst="rect">
            <a:avLst/>
          </a:prstGeom>
          <a:solidFill>
            <a:srgbClr val="FBE5D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a:hlinkClick r:id="" action="ppaction://hlinkshowjump?jump=nextslide"/>
          </p:cNvPr>
          <p:cNvSpPr/>
          <p:nvPr/>
        </p:nvSpPr>
        <p:spPr>
          <a:xfrm rot="5400000">
            <a:off x="11861893" y="3352838"/>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07368" y="2132856"/>
            <a:ext cx="11449272" cy="4608512"/>
          </a:xfrm>
          <a:prstGeom prst="rect">
            <a:avLst/>
          </a:prstGeom>
          <a:solidFill>
            <a:srgbClr val="CC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999656" y="980728"/>
            <a:ext cx="675056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生产者通过呼吸作用以热能形式散失</a:t>
            </a:r>
            <a:endParaRPr lang="zh-CN" altLang="en-US" sz="3200" b="1" dirty="0">
              <a:latin typeface="微软雅黑" panose="020B0503020204020204" pitchFamily="34" charset="-122"/>
              <a:ea typeface="微软雅黑" panose="020B0503020204020204" pitchFamily="34" charset="-122"/>
            </a:endParaRPr>
          </a:p>
        </p:txBody>
      </p:sp>
      <p:sp>
        <p:nvSpPr>
          <p:cNvPr id="10" name="等腰三角形 9">
            <a:hlinkClick r:id="" action="ppaction://hlinkshowjump?jump=previousslide"/>
          </p:cNvPr>
          <p:cNvSpPr/>
          <p:nvPr/>
        </p:nvSpPr>
        <p:spPr>
          <a:xfrm rot="16200000" flipH="1">
            <a:off x="115180" y="3343832"/>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879976" y="2132856"/>
            <a:ext cx="5976664" cy="4608512"/>
          </a:xfrm>
          <a:prstGeom prst="rect">
            <a:avLst/>
          </a:prstGeom>
          <a:solidFill>
            <a:srgbClr val="FF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960096" y="2132856"/>
            <a:ext cx="4896543" cy="4608512"/>
          </a:xfrm>
          <a:prstGeom prst="rect">
            <a:avLst/>
          </a:prstGeom>
          <a:solidFill>
            <a:srgbClr val="CCFFFF"/>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7795543" y="4094494"/>
            <a:ext cx="34676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被初级消费者同化</a:t>
            </a:r>
            <a:endParaRPr lang="zh-CN" altLang="en-US" sz="32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927144" y="3293987"/>
            <a:ext cx="1005403" cy="2062103"/>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初级</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消费</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者的</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粪便</a:t>
            </a:r>
            <a:endParaRPr lang="zh-CN" altLang="en-US" sz="32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487488" y="3994743"/>
            <a:ext cx="34676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未被摄入的生产者</a:t>
            </a:r>
            <a:endParaRPr lang="zh-CN" altLang="en-US" sz="3200" b="1" dirty="0">
              <a:latin typeface="微软雅黑" panose="020B0503020204020204" pitchFamily="34" charset="-122"/>
              <a:ea typeface="微软雅黑" panose="020B0503020204020204" pitchFamily="34" charset="-122"/>
            </a:endParaRPr>
          </a:p>
        </p:txBody>
      </p:sp>
      <p:sp>
        <p:nvSpPr>
          <p:cNvPr id="18" name="矩形 17">
            <a:hlinkClick r:id="rId1" action="ppaction://hlinksldjump"/>
          </p:cNvPr>
          <p:cNvSpPr/>
          <p:nvPr/>
        </p:nvSpPr>
        <p:spPr>
          <a:xfrm>
            <a:off x="11911738"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88640"/>
            <a:ext cx="11449272" cy="6552728"/>
          </a:xfrm>
          <a:prstGeom prst="rect">
            <a:avLst/>
          </a:prstGeom>
          <a:solidFill>
            <a:srgbClr val="FBE5D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a:hlinkClick r:id="" action="ppaction://hlinkshowjump?jump=nextslide"/>
          </p:cNvPr>
          <p:cNvSpPr/>
          <p:nvPr/>
        </p:nvSpPr>
        <p:spPr>
          <a:xfrm rot="5400000">
            <a:off x="11861893" y="3352838"/>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07368" y="2132856"/>
            <a:ext cx="11449272" cy="4608512"/>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999656" y="980728"/>
            <a:ext cx="675056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生产者通过呼吸作用以热能形式散失</a:t>
            </a:r>
            <a:endParaRPr lang="zh-CN" altLang="en-US" sz="3200" b="1" dirty="0">
              <a:latin typeface="微软雅黑" panose="020B0503020204020204" pitchFamily="34" charset="-122"/>
              <a:ea typeface="微软雅黑" panose="020B0503020204020204" pitchFamily="34" charset="-122"/>
            </a:endParaRPr>
          </a:p>
        </p:txBody>
      </p:sp>
      <p:sp>
        <p:nvSpPr>
          <p:cNvPr id="10" name="等腰三角形 9">
            <a:hlinkClick r:id="" action="ppaction://hlinkshowjump?jump=previousslide"/>
          </p:cNvPr>
          <p:cNvSpPr/>
          <p:nvPr/>
        </p:nvSpPr>
        <p:spPr>
          <a:xfrm rot="16200000" flipH="1">
            <a:off x="115180" y="3343832"/>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879976" y="2132856"/>
            <a:ext cx="5976664" cy="4608512"/>
          </a:xfrm>
          <a:prstGeom prst="rect">
            <a:avLst/>
          </a:prstGeom>
          <a:solidFill>
            <a:srgbClr val="FF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960096" y="2132856"/>
            <a:ext cx="4896543" cy="4608512"/>
          </a:xfrm>
          <a:prstGeom prst="rect">
            <a:avLst/>
          </a:prstGeom>
          <a:solidFill>
            <a:srgbClr val="CCFFFF"/>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7795543" y="4094494"/>
            <a:ext cx="34676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被初级消费者同化</a:t>
            </a:r>
            <a:endParaRPr lang="zh-CN" altLang="en-US" sz="32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927144" y="3293987"/>
            <a:ext cx="1005403" cy="2062103"/>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初级</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消费</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者的</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粪便</a:t>
            </a:r>
            <a:endParaRPr lang="zh-CN" altLang="en-US" sz="3200" b="1" dirty="0">
              <a:latin typeface="微软雅黑" panose="020B0503020204020204" pitchFamily="34" charset="-122"/>
              <a:ea typeface="微软雅黑" panose="020B0503020204020204" pitchFamily="34" charset="-122"/>
            </a:endParaRPr>
          </a:p>
        </p:txBody>
      </p:sp>
      <p:sp>
        <p:nvSpPr>
          <p:cNvPr id="18" name="矩形 17"/>
          <p:cNvSpPr/>
          <p:nvPr/>
        </p:nvSpPr>
        <p:spPr>
          <a:xfrm>
            <a:off x="407549" y="2132856"/>
            <a:ext cx="3384195" cy="4608512"/>
          </a:xfrm>
          <a:prstGeom prst="rect">
            <a:avLst/>
          </a:prstGeom>
          <a:solidFill>
            <a:srgbClr val="CC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4383036" y="3159839"/>
            <a:ext cx="1005403" cy="255454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自然</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死亡</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后的</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遗体</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残骸</a:t>
            </a:r>
            <a:endParaRPr lang="zh-CN" altLang="en-US" sz="32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71022" y="4144723"/>
            <a:ext cx="3057247"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未死亡的生产者</a:t>
            </a:r>
            <a:endParaRPr lang="en-US" altLang="zh-CN" sz="3200" b="1" dirty="0">
              <a:latin typeface="微软雅黑" panose="020B0503020204020204" pitchFamily="34" charset="-122"/>
              <a:ea typeface="微软雅黑" panose="020B0503020204020204" pitchFamily="34" charset="-122"/>
            </a:endParaRPr>
          </a:p>
        </p:txBody>
      </p:sp>
      <p:sp>
        <p:nvSpPr>
          <p:cNvPr id="21" name="矩形 20">
            <a:hlinkClick r:id="rId1" action="ppaction://hlinksldjump"/>
          </p:cNvPr>
          <p:cNvSpPr/>
          <p:nvPr/>
        </p:nvSpPr>
        <p:spPr>
          <a:xfrm>
            <a:off x="11911738"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88640"/>
            <a:ext cx="11449272" cy="6552728"/>
          </a:xfrm>
          <a:prstGeom prst="rect">
            <a:avLst/>
          </a:prstGeom>
          <a:solidFill>
            <a:srgbClr val="FBE5D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a:hlinkClick r:id="" action="ppaction://hlinkshowjump?jump=nextslide"/>
          </p:cNvPr>
          <p:cNvSpPr/>
          <p:nvPr/>
        </p:nvSpPr>
        <p:spPr>
          <a:xfrm rot="5400000">
            <a:off x="11861893" y="3352838"/>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07368" y="2132856"/>
            <a:ext cx="11449272" cy="4608512"/>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999656" y="980728"/>
            <a:ext cx="675056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生产者通过呼吸作用以热能形式散失</a:t>
            </a:r>
            <a:endParaRPr lang="zh-CN" altLang="en-US" sz="3200" b="1" dirty="0">
              <a:latin typeface="微软雅黑" panose="020B0503020204020204" pitchFamily="34" charset="-122"/>
              <a:ea typeface="微软雅黑" panose="020B0503020204020204" pitchFamily="34" charset="-122"/>
            </a:endParaRPr>
          </a:p>
        </p:txBody>
      </p:sp>
      <p:sp>
        <p:nvSpPr>
          <p:cNvPr id="10" name="等腰三角形 9">
            <a:hlinkClick r:id="" action="ppaction://hlinkshowjump?jump=previousslide"/>
          </p:cNvPr>
          <p:cNvSpPr/>
          <p:nvPr/>
        </p:nvSpPr>
        <p:spPr>
          <a:xfrm rot="16200000" flipH="1">
            <a:off x="115180" y="3343832"/>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879976" y="2132856"/>
            <a:ext cx="5976664" cy="4608512"/>
          </a:xfrm>
          <a:prstGeom prst="rect">
            <a:avLst/>
          </a:prstGeom>
          <a:solidFill>
            <a:srgbClr val="FF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5927144" y="3293987"/>
            <a:ext cx="1005403" cy="2062103"/>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初级</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消费</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者的</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粪便</a:t>
            </a:r>
            <a:endParaRPr lang="zh-CN" altLang="en-US" sz="3200" b="1" dirty="0">
              <a:latin typeface="微软雅黑" panose="020B0503020204020204" pitchFamily="34" charset="-122"/>
              <a:ea typeface="微软雅黑" panose="020B0503020204020204" pitchFamily="34" charset="-122"/>
            </a:endParaRPr>
          </a:p>
        </p:txBody>
      </p:sp>
      <p:sp>
        <p:nvSpPr>
          <p:cNvPr id="18" name="矩形 17"/>
          <p:cNvSpPr/>
          <p:nvPr/>
        </p:nvSpPr>
        <p:spPr>
          <a:xfrm>
            <a:off x="407549" y="2132856"/>
            <a:ext cx="3384195" cy="4608512"/>
          </a:xfrm>
          <a:prstGeom prst="rect">
            <a:avLst/>
          </a:prstGeom>
          <a:solidFill>
            <a:srgbClr val="CC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4383036" y="3159839"/>
            <a:ext cx="1005403" cy="255454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自然</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死亡</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后的</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遗体</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残骸</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791743" y="2132854"/>
            <a:ext cx="3168352" cy="46085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065000" y="6084585"/>
            <a:ext cx="2646878"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被分解者利用</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407366" y="2132854"/>
            <a:ext cx="3382189" cy="46085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7366" y="188640"/>
            <a:ext cx="11449272" cy="19442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331855" y="6084584"/>
            <a:ext cx="1415772"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未利用</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97384" y="324093"/>
            <a:ext cx="3467616"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通过呼吸作用散失</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22" name="矩形 21"/>
          <p:cNvSpPr/>
          <p:nvPr/>
        </p:nvSpPr>
        <p:spPr>
          <a:xfrm>
            <a:off x="6960095" y="2125823"/>
            <a:ext cx="4896544" cy="4608512"/>
          </a:xfrm>
          <a:prstGeom prst="rect">
            <a:avLst/>
          </a:prstGeom>
          <a:solidFill>
            <a:srgbClr val="CC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71022" y="4144723"/>
            <a:ext cx="3057247"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未死亡的生产者</a:t>
            </a:r>
            <a:endParaRPr lang="en-US" altLang="zh-CN" sz="32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7795543" y="4094494"/>
            <a:ext cx="34676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被初级消费者同化</a:t>
            </a:r>
            <a:endParaRPr lang="zh-CN" altLang="en-US" sz="3200" b="1"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7795543" y="6083744"/>
            <a:ext cx="3467616"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被下一营养级同化</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36" name="矩形 35">
            <a:hlinkClick r:id="rId1" action="ppaction://hlinksldjump"/>
          </p:cNvPr>
          <p:cNvSpPr/>
          <p:nvPr/>
        </p:nvSpPr>
        <p:spPr>
          <a:xfrm>
            <a:off x="11911738"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88640"/>
            <a:ext cx="11449272" cy="6552728"/>
          </a:xfrm>
          <a:prstGeom prst="rect">
            <a:avLst/>
          </a:prstGeom>
          <a:solidFill>
            <a:srgbClr val="FBE5D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07368" y="2132856"/>
            <a:ext cx="11449272" cy="4608512"/>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999656" y="980728"/>
            <a:ext cx="675056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生产者通过呼吸作用以热能形式散失</a:t>
            </a:r>
            <a:endParaRPr lang="zh-CN" altLang="en-US" sz="3200" b="1" dirty="0">
              <a:latin typeface="微软雅黑" panose="020B0503020204020204" pitchFamily="34" charset="-122"/>
              <a:ea typeface="微软雅黑" panose="020B0503020204020204" pitchFamily="34" charset="-122"/>
            </a:endParaRPr>
          </a:p>
        </p:txBody>
      </p:sp>
      <p:sp>
        <p:nvSpPr>
          <p:cNvPr id="10" name="等腰三角形 9">
            <a:hlinkClick r:id="" action="ppaction://hlinkshowjump?jump=previousslide"/>
          </p:cNvPr>
          <p:cNvSpPr/>
          <p:nvPr/>
        </p:nvSpPr>
        <p:spPr>
          <a:xfrm rot="16200000" flipH="1">
            <a:off x="115180" y="3343832"/>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879976" y="2132856"/>
            <a:ext cx="5976664" cy="4608512"/>
          </a:xfrm>
          <a:prstGeom prst="rect">
            <a:avLst/>
          </a:prstGeom>
          <a:solidFill>
            <a:srgbClr val="FF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960096" y="2132856"/>
            <a:ext cx="4896543" cy="4608512"/>
          </a:xfrm>
          <a:prstGeom prst="rect">
            <a:avLst/>
          </a:prstGeom>
          <a:solidFill>
            <a:srgbClr val="CCFFFF"/>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5927144" y="3293987"/>
            <a:ext cx="1005403" cy="2062103"/>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初级</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消费</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者的</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粪便</a:t>
            </a:r>
            <a:endParaRPr lang="zh-CN" altLang="en-US" sz="3200" b="1" dirty="0">
              <a:latin typeface="微软雅黑" panose="020B0503020204020204" pitchFamily="34" charset="-122"/>
              <a:ea typeface="微软雅黑" panose="020B0503020204020204" pitchFamily="34" charset="-122"/>
            </a:endParaRPr>
          </a:p>
        </p:txBody>
      </p:sp>
      <p:sp>
        <p:nvSpPr>
          <p:cNvPr id="18" name="矩形 17"/>
          <p:cNvSpPr/>
          <p:nvPr/>
        </p:nvSpPr>
        <p:spPr>
          <a:xfrm>
            <a:off x="407549" y="2132856"/>
            <a:ext cx="3384195" cy="4608512"/>
          </a:xfrm>
          <a:prstGeom prst="rect">
            <a:avLst/>
          </a:prstGeom>
          <a:solidFill>
            <a:srgbClr val="CC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4383036" y="3159839"/>
            <a:ext cx="1005403" cy="255454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自然</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死亡</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后的</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遗体</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残骸</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791743" y="2132854"/>
            <a:ext cx="3168352" cy="46085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065000" y="6084585"/>
            <a:ext cx="2646878"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被分解者利用</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407366" y="2132854"/>
            <a:ext cx="3382189" cy="46085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7366" y="188640"/>
            <a:ext cx="11449272" cy="19442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331855" y="6084584"/>
            <a:ext cx="1415772"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未利用</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97384" y="324093"/>
            <a:ext cx="3467616"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通过呼吸作用散失</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27" name="矩形 26"/>
          <p:cNvSpPr/>
          <p:nvPr/>
        </p:nvSpPr>
        <p:spPr>
          <a:xfrm>
            <a:off x="6951386" y="3717032"/>
            <a:ext cx="4896543" cy="3017303"/>
          </a:xfrm>
          <a:prstGeom prst="rect">
            <a:avLst/>
          </a:prstGeom>
          <a:solidFill>
            <a:srgbClr val="CC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10416479" y="3714638"/>
            <a:ext cx="1431449" cy="3017303"/>
          </a:xfrm>
          <a:prstGeom prst="rect">
            <a:avLst/>
          </a:prstGeom>
          <a:solidFill>
            <a:srgbClr val="FF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楷体" panose="02010609060101010101" pitchFamily="49" charset="-122"/>
              <a:ea typeface="楷体" panose="02010609060101010101" pitchFamily="49" charset="-122"/>
            </a:endParaRPr>
          </a:p>
        </p:txBody>
      </p:sp>
      <p:sp>
        <p:nvSpPr>
          <p:cNvPr id="29" name="矩形 28"/>
          <p:cNvSpPr/>
          <p:nvPr/>
        </p:nvSpPr>
        <p:spPr>
          <a:xfrm>
            <a:off x="6960096" y="3712975"/>
            <a:ext cx="1236745" cy="3017303"/>
          </a:xfrm>
          <a:prstGeom prst="rect">
            <a:avLst/>
          </a:prstGeom>
          <a:solidFill>
            <a:srgbClr val="FBE5D6"/>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9514580" y="3714638"/>
            <a:ext cx="902615" cy="3017303"/>
          </a:xfrm>
          <a:prstGeom prst="rect">
            <a:avLst/>
          </a:prstGeom>
          <a:solidFill>
            <a:srgbClr val="FBE5E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6960095" y="2125823"/>
            <a:ext cx="4896544" cy="46085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421828" y="2474893"/>
            <a:ext cx="4165136" cy="954107"/>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初级消费者通过呼吸作用以热能形式散失</a:t>
            </a:r>
            <a:endParaRPr lang="zh-CN" altLang="en-US" sz="2800" b="1" dirty="0">
              <a:latin typeface="楷体" panose="02010609060101010101" pitchFamily="49" charset="-122"/>
              <a:ea typeface="楷体" panose="02010609060101010101" pitchFamily="49" charset="-122"/>
            </a:endParaRPr>
          </a:p>
        </p:txBody>
      </p:sp>
      <p:sp>
        <p:nvSpPr>
          <p:cNvPr id="32" name="文本框 31"/>
          <p:cNvSpPr txBox="1"/>
          <p:nvPr/>
        </p:nvSpPr>
        <p:spPr>
          <a:xfrm>
            <a:off x="7106114" y="3861048"/>
            <a:ext cx="1106001" cy="2246769"/>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未死亡的初级消费者</a:t>
            </a:r>
            <a:endParaRPr lang="zh-CN" altLang="en-US" sz="2800" b="1" dirty="0">
              <a:latin typeface="楷体" panose="02010609060101010101" pitchFamily="49" charset="-122"/>
              <a:ea typeface="楷体" panose="02010609060101010101" pitchFamily="49" charset="-122"/>
            </a:endParaRPr>
          </a:p>
        </p:txBody>
      </p:sp>
      <p:sp>
        <p:nvSpPr>
          <p:cNvPr id="33" name="文本框 32"/>
          <p:cNvSpPr txBox="1"/>
          <p:nvPr/>
        </p:nvSpPr>
        <p:spPr>
          <a:xfrm>
            <a:off x="571022" y="4144723"/>
            <a:ext cx="3057247"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未死亡的生产者</a:t>
            </a:r>
            <a:endParaRPr lang="en-US" altLang="zh-CN" sz="32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216665" y="3861048"/>
            <a:ext cx="1431449" cy="2246769"/>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自然死亡后的遗体残骸及排遗物</a:t>
            </a:r>
            <a:endParaRPr lang="zh-CN" altLang="en-US" sz="2800" b="1" dirty="0">
              <a:latin typeface="楷体" panose="02010609060101010101" pitchFamily="49" charset="-122"/>
              <a:ea typeface="楷体" panose="02010609060101010101" pitchFamily="49" charset="-122"/>
            </a:endParaRPr>
          </a:p>
        </p:txBody>
      </p:sp>
      <p:sp>
        <p:nvSpPr>
          <p:cNvPr id="35" name="文本框 34"/>
          <p:cNvSpPr txBox="1"/>
          <p:nvPr/>
        </p:nvSpPr>
        <p:spPr>
          <a:xfrm>
            <a:off x="10480110" y="3814797"/>
            <a:ext cx="1256235" cy="1384995"/>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被次级消费者同化</a:t>
            </a:r>
            <a:endParaRPr lang="zh-CN" altLang="en-US" sz="2800" b="1" dirty="0">
              <a:latin typeface="楷体" panose="02010609060101010101" pitchFamily="49" charset="-122"/>
              <a:ea typeface="楷体" panose="02010609060101010101" pitchFamily="49" charset="-122"/>
            </a:endParaRPr>
          </a:p>
        </p:txBody>
      </p:sp>
      <p:sp>
        <p:nvSpPr>
          <p:cNvPr id="36" name="文本框 35"/>
          <p:cNvSpPr txBox="1"/>
          <p:nvPr/>
        </p:nvSpPr>
        <p:spPr>
          <a:xfrm>
            <a:off x="9536661" y="3933056"/>
            <a:ext cx="971448" cy="1815882"/>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次级消费者的粪便</a:t>
            </a:r>
            <a:endParaRPr lang="zh-CN" altLang="en-US" sz="2800" b="1" dirty="0">
              <a:latin typeface="楷体" panose="02010609060101010101" pitchFamily="49" charset="-122"/>
              <a:ea typeface="楷体" panose="02010609060101010101" pitchFamily="49" charset="-122"/>
            </a:endParaRPr>
          </a:p>
        </p:txBody>
      </p:sp>
      <p:sp>
        <p:nvSpPr>
          <p:cNvPr id="5" name="矩形 4"/>
          <p:cNvSpPr/>
          <p:nvPr/>
        </p:nvSpPr>
        <p:spPr>
          <a:xfrm>
            <a:off x="6951386" y="2132852"/>
            <a:ext cx="4896542" cy="157309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951386" y="3716577"/>
            <a:ext cx="1256568" cy="302073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0413685" y="3705942"/>
            <a:ext cx="1431449" cy="302073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14910" y="3705942"/>
            <a:ext cx="2195980" cy="302073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978934" y="2116645"/>
            <a:ext cx="3057247" cy="523220"/>
          </a:xfrm>
          <a:prstGeom prst="rect">
            <a:avLst/>
          </a:prstGeom>
          <a:noFill/>
        </p:spPr>
        <p:txBody>
          <a:bodyPr wrap="none" rtlCol="0">
            <a:spAutoFit/>
          </a:bodyPr>
          <a:lstStyle/>
          <a:p>
            <a:r>
              <a:rPr lang="zh-CN" altLang="en-US" sz="2800" b="1" dirty="0">
                <a:solidFill>
                  <a:srgbClr val="0000FF"/>
                </a:solidFill>
                <a:latin typeface="微软雅黑" panose="020B0503020204020204" pitchFamily="34" charset="-122"/>
                <a:ea typeface="微软雅黑" panose="020B0503020204020204" pitchFamily="34" charset="-122"/>
              </a:rPr>
              <a:t>通过呼吸作用散失</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942281" y="6214092"/>
            <a:ext cx="1261884" cy="523220"/>
          </a:xfrm>
          <a:prstGeom prst="rect">
            <a:avLst/>
          </a:prstGeom>
          <a:noFill/>
        </p:spPr>
        <p:txBody>
          <a:bodyPr wrap="none" rtlCol="0">
            <a:spAutoFit/>
          </a:bodyPr>
          <a:lstStyle/>
          <a:p>
            <a:r>
              <a:rPr lang="zh-CN" altLang="en-US" sz="2800" b="1" dirty="0">
                <a:solidFill>
                  <a:srgbClr val="0000FF"/>
                </a:solidFill>
                <a:latin typeface="微软雅黑" panose="020B0503020204020204" pitchFamily="34" charset="-122"/>
                <a:ea typeface="微软雅黑" panose="020B0503020204020204" pitchFamily="34" charset="-122"/>
              </a:rPr>
              <a:t>未利用</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161539" y="6226844"/>
            <a:ext cx="2339102" cy="523220"/>
          </a:xfrm>
          <a:prstGeom prst="rect">
            <a:avLst/>
          </a:prstGeom>
          <a:noFill/>
        </p:spPr>
        <p:txBody>
          <a:bodyPr wrap="none" rtlCol="0">
            <a:spAutoFit/>
          </a:bodyPr>
          <a:lstStyle/>
          <a:p>
            <a:r>
              <a:rPr lang="zh-CN" altLang="en-US" sz="2800" b="1" dirty="0">
                <a:solidFill>
                  <a:srgbClr val="0000FF"/>
                </a:solidFill>
                <a:latin typeface="微软雅黑" panose="020B0503020204020204" pitchFamily="34" charset="-122"/>
                <a:ea typeface="微软雅黑" panose="020B0503020204020204" pitchFamily="34" charset="-122"/>
              </a:rPr>
              <a:t>被分解者利用</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0488488" y="5356373"/>
            <a:ext cx="1444094" cy="1384995"/>
          </a:xfrm>
          <a:prstGeom prst="rect">
            <a:avLst/>
          </a:prstGeom>
          <a:noFill/>
        </p:spPr>
        <p:txBody>
          <a:bodyPr wrap="square" rtlCol="0">
            <a:spAutoFit/>
          </a:bodyPr>
          <a:lstStyle/>
          <a:p>
            <a:r>
              <a:rPr lang="zh-CN" altLang="en-US" sz="2800" b="1" dirty="0">
                <a:solidFill>
                  <a:srgbClr val="0000FF"/>
                </a:solidFill>
                <a:latin typeface="微软雅黑" panose="020B0503020204020204" pitchFamily="34" charset="-122"/>
                <a:ea typeface="微软雅黑" panose="020B0503020204020204" pitchFamily="34" charset="-122"/>
              </a:rPr>
              <a:t>被下一营养级同化</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45" name="矩形 44">
            <a:hlinkClick r:id="rId1" action="ppaction://hlinksldjump"/>
          </p:cNvPr>
          <p:cNvSpPr/>
          <p:nvPr/>
        </p:nvSpPr>
        <p:spPr>
          <a:xfrm>
            <a:off x="11911738"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3438" y="2906663"/>
            <a:ext cx="2856525" cy="545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 name="矩形 2"/>
          <p:cNvSpPr/>
          <p:nvPr/>
        </p:nvSpPr>
        <p:spPr>
          <a:xfrm>
            <a:off x="393108" y="1420636"/>
            <a:ext cx="11407055" cy="2061210"/>
          </a:xfrm>
          <a:prstGeom prst="rect">
            <a:avLst/>
          </a:prstGeom>
        </p:spPr>
        <p:txBody>
          <a:bodyPr wrap="square">
            <a:spAutoFit/>
          </a:bodyPr>
          <a:lstStyle/>
          <a:p>
            <a:pPr algn="just" fontAlgn="auto">
              <a:lnSpc>
                <a:spcPct val="100000"/>
              </a:lnSpc>
              <a:spcAft>
                <a:spcPct val="0"/>
              </a:spcAft>
            </a:pPr>
            <a:r>
              <a:rPr lang="zh-CN" altLang="en-US" sz="32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技法必备</a:t>
            </a:r>
            <a:endParaRPr lang="en-US" altLang="zh-CN" sz="3200" b="1" kern="10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若题干中未做具体说明，则一般认为能量传递的最低效率为</a:t>
            </a:r>
            <a:r>
              <a:rPr lang="en-US" altLang="zh-CN" sz="3200" b="1" kern="100">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，最高效率为</a:t>
            </a:r>
            <a:r>
              <a:rPr lang="en-US" altLang="zh-CN" sz="3200" b="1" kern="100">
                <a:latin typeface="微软雅黑" panose="020B0503020204020204" pitchFamily="34" charset="-122"/>
                <a:ea typeface="微软雅黑" panose="020B0503020204020204" pitchFamily="34" charset="-122"/>
                <a:cs typeface="微软雅黑" panose="020B0503020204020204" pitchFamily="34" charset="-122"/>
              </a:rPr>
              <a:t>20%</a:t>
            </a: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，则：</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0000"/>
              </a:lnSpc>
            </a:pPr>
            <a:r>
              <a:rPr lang="en-US" altLang="zh-CN" sz="32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在食物链中</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277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93108" y="3543986"/>
            <a:ext cx="11477516" cy="300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23314" y="549173"/>
            <a:ext cx="4689242" cy="521970"/>
          </a:xfrm>
          <a:prstGeom prst="rect">
            <a:avLst/>
          </a:prstGeom>
          <a:solidFill>
            <a:srgbClr val="FFC000"/>
          </a:solidFill>
        </p:spPr>
        <p:txBody>
          <a:bodyPr wrap="square" rtlCol="0">
            <a:spAutoFit/>
          </a:bodyPr>
          <a:lstStyle/>
          <a:p>
            <a:r>
              <a:rPr lang="zh-CN" altLang="en-US" sz="2800" b="1">
                <a:latin typeface="微软雅黑" panose="020B0503020204020204" pitchFamily="34" charset="-122"/>
                <a:ea typeface="微软雅黑" panose="020B0503020204020204" pitchFamily="34" charset="-122"/>
                <a:sym typeface="+mn-ea"/>
              </a:rPr>
              <a:t>能量流动中的最值计算</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76264" y="1286050"/>
            <a:ext cx="2754959" cy="634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矩形 5"/>
          <p:cNvSpPr/>
          <p:nvPr/>
        </p:nvSpPr>
        <p:spPr>
          <a:xfrm>
            <a:off x="495943" y="1305728"/>
            <a:ext cx="4714535" cy="583565"/>
          </a:xfrm>
          <a:prstGeom prst="rect">
            <a:avLst/>
          </a:prstGeom>
        </p:spPr>
        <p:txBody>
          <a:bodyPr wrap="square">
            <a:spAutoFit/>
          </a:bodyPr>
          <a:lstStyle/>
          <a:p>
            <a:pPr algn="just" fontAlgn="auto">
              <a:lnSpc>
                <a:spcPct val="100000"/>
              </a:lnSpc>
              <a:spcAft>
                <a:spcPct val="0"/>
              </a:spcAft>
            </a:pPr>
            <a:r>
              <a:rPr lang="en-US" altLang="zh-CN" sz="32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3200" b="1" kern="100">
                <a:latin typeface="微软雅黑" panose="020B0503020204020204" pitchFamily="34" charset="-122"/>
                <a:ea typeface="微软雅黑" panose="020B0503020204020204" pitchFamily="34" charset="-122"/>
                <a:cs typeface="微软雅黑" panose="020B0503020204020204" pitchFamily="34" charset="-122"/>
              </a:rPr>
              <a:t>在食物网中</a:t>
            </a:r>
            <a:endParaRPr lang="zh-CN" altLang="zh-CN" sz="3200" b="1" kern="1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 name="表格 7"/>
          <p:cNvGraphicFramePr>
            <a:graphicFrameLocks noGrp="1"/>
          </p:cNvGraphicFramePr>
          <p:nvPr>
            <p:custDataLst>
              <p:tags r:id="rId1"/>
            </p:custDataLst>
          </p:nvPr>
        </p:nvGraphicFramePr>
        <p:xfrm>
          <a:off x="626431" y="2102720"/>
          <a:ext cx="10938510" cy="4389120"/>
        </p:xfrm>
        <a:graphic>
          <a:graphicData uri="http://schemas.openxmlformats.org/drawingml/2006/table">
            <a:tbl>
              <a:tblPr/>
              <a:tblGrid>
                <a:gridCol w="3094355"/>
                <a:gridCol w="7844155"/>
              </a:tblGrid>
              <a:tr h="731520">
                <a:tc gridSpan="2">
                  <a:txBody>
                    <a:bodyPr wrap="square"/>
                    <a:lstStyle/>
                    <a:p>
                      <a:pPr algn="ctr">
                        <a:lnSpc>
                          <a:spcPct val="150000"/>
                        </a:lnSpc>
                        <a:spcAft>
                          <a:spcPct val="0"/>
                        </a:spcAft>
                      </a:pPr>
                      <a:r>
                        <a:rPr lang="zh-CN" sz="3200" b="1" kern="100" baseline="0">
                          <a:solidFill>
                            <a:srgbClr val="FF0000"/>
                          </a:solidFill>
                          <a:effectLst/>
                          <a:latin typeface="微软雅黑" panose="020B0503020204020204" pitchFamily="34" charset="-122"/>
                          <a:ea typeface="微软雅黑" panose="020B0503020204020204" pitchFamily="34" charset="-122"/>
                          <a:cs typeface="Times New Roman" panose="02020603050405020304"/>
                        </a:rPr>
                        <a:t>正推：知低营养级求高营养级</a:t>
                      </a:r>
                      <a:endParaRPr lang="zh-CN" sz="3200" b="1" kern="100" baseline="0">
                        <a:solidFill>
                          <a:srgbClr val="FF0000"/>
                        </a:solidFill>
                        <a:effectLst/>
                        <a:latin typeface="微软雅黑" panose="020B0503020204020204" pitchFamily="34" charset="-122"/>
                        <a:ea typeface="微软雅黑" panose="020B0503020204020204" pitchFamily="34" charset="-122"/>
                        <a:cs typeface="Times New Roman" panose="02020603050405020304"/>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731520">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Times New Roman" panose="02020603050405020304"/>
                        </a:rPr>
                        <a:t>获能量最多</a:t>
                      </a:r>
                      <a:endParaRPr lang="zh-CN" sz="3200" b="1" kern="100" baseline="0">
                        <a:effectLst/>
                        <a:latin typeface="微软雅黑" panose="020B0503020204020204" pitchFamily="34" charset="-122"/>
                        <a:ea typeface="微软雅黑" panose="020B0503020204020204" pitchFamily="34" charset="-122"/>
                        <a:cs typeface="Times New Roman" panose="02020603050405020304"/>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选最短食物链，按</a:t>
                      </a:r>
                      <a:r>
                        <a:rPr lang="en-US"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×20%</a:t>
                      </a: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计算</a:t>
                      </a:r>
                      <a:endPar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Times New Roman" panose="02020603050405020304"/>
                        </a:rPr>
                        <a:t>获能量最少</a:t>
                      </a:r>
                      <a:endParaRPr lang="zh-CN" sz="3200" b="1" kern="100" baseline="0">
                        <a:effectLst/>
                        <a:latin typeface="微软雅黑" panose="020B0503020204020204" pitchFamily="34" charset="-122"/>
                        <a:ea typeface="微软雅黑" panose="020B0503020204020204" pitchFamily="34" charset="-122"/>
                        <a:cs typeface="Times New Roman" panose="02020603050405020304"/>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选最长食物链，按</a:t>
                      </a:r>
                      <a:r>
                        <a:rPr lang="en-US"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计算</a:t>
                      </a:r>
                      <a:endPar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gridSpan="2">
                  <a:txBody>
                    <a:bodyPr wrap="square"/>
                    <a:lstStyle/>
                    <a:p>
                      <a:pPr algn="ctr">
                        <a:lnSpc>
                          <a:spcPct val="150000"/>
                        </a:lnSpc>
                        <a:spcAft>
                          <a:spcPct val="0"/>
                        </a:spcAft>
                      </a:pPr>
                      <a:r>
                        <a:rPr lang="zh-CN" sz="3200" b="1" kern="100" baseline="0">
                          <a:solidFill>
                            <a:srgbClr val="FF0000"/>
                          </a:solidFill>
                          <a:effectLst/>
                          <a:latin typeface="微软雅黑" panose="020B0503020204020204" pitchFamily="34" charset="-122"/>
                          <a:ea typeface="微软雅黑" panose="020B0503020204020204" pitchFamily="34" charset="-122"/>
                          <a:cs typeface="Times New Roman" panose="02020603050405020304"/>
                        </a:rPr>
                        <a:t>逆推：知高营养级求低营养级</a:t>
                      </a:r>
                      <a:endParaRPr lang="zh-CN" sz="3200" b="1" kern="100" baseline="0">
                        <a:solidFill>
                          <a:srgbClr val="FF0000"/>
                        </a:solidFill>
                        <a:effectLst/>
                        <a:latin typeface="微软雅黑" panose="020B0503020204020204" pitchFamily="34" charset="-122"/>
                        <a:ea typeface="微软雅黑" panose="020B0503020204020204" pitchFamily="34" charset="-122"/>
                        <a:cs typeface="Times New Roman" panose="02020603050405020304"/>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731520">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Times New Roman" panose="02020603050405020304"/>
                        </a:rPr>
                        <a:t>需能量最多</a:t>
                      </a:r>
                      <a:endParaRPr lang="zh-CN" sz="3200" b="1" kern="100" baseline="0">
                        <a:effectLst/>
                        <a:latin typeface="微软雅黑" panose="020B0503020204020204" pitchFamily="34" charset="-122"/>
                        <a:ea typeface="微软雅黑" panose="020B0503020204020204" pitchFamily="34" charset="-122"/>
                        <a:cs typeface="Times New Roman" panose="02020603050405020304"/>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选最长食物链，按</a:t>
                      </a:r>
                      <a:r>
                        <a:rPr lang="en-US"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计算</a:t>
                      </a:r>
                      <a:endPar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Times New Roman" panose="02020603050405020304"/>
                        </a:rPr>
                        <a:t>需能量最少</a:t>
                      </a:r>
                      <a:endParaRPr lang="zh-CN" sz="3200" b="1" kern="100" baseline="0">
                        <a:effectLst/>
                        <a:latin typeface="微软雅黑" panose="020B0503020204020204" pitchFamily="34" charset="-122"/>
                        <a:ea typeface="微软雅黑" panose="020B0503020204020204" pitchFamily="34" charset="-122"/>
                        <a:cs typeface="Times New Roman" panose="02020603050405020304"/>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wrap="square"/>
                    <a:lstStyle/>
                    <a:p>
                      <a:pPr algn="ctr">
                        <a:lnSpc>
                          <a:spcPct val="150000"/>
                        </a:lnSpc>
                        <a:spcAft>
                          <a:spcPct val="0"/>
                        </a:spcAft>
                      </a:pP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选最短食物链，按</a:t>
                      </a:r>
                      <a:r>
                        <a:rPr lang="en-US"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÷20%</a:t>
                      </a:r>
                      <a:r>
                        <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rPr>
                        <a:t>计算</a:t>
                      </a:r>
                      <a:endParaRPr lang="zh-CN" sz="3200" b="1" kern="100" baseline="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30301" marR="30301"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文本框 3"/>
          <p:cNvSpPr txBox="1"/>
          <p:nvPr/>
        </p:nvSpPr>
        <p:spPr>
          <a:xfrm>
            <a:off x="-23314" y="549173"/>
            <a:ext cx="4689242" cy="521970"/>
          </a:xfrm>
          <a:prstGeom prst="rect">
            <a:avLst/>
          </a:prstGeom>
          <a:solidFill>
            <a:srgbClr val="FFC000"/>
          </a:solidFill>
        </p:spPr>
        <p:txBody>
          <a:bodyPr wrap="square" rtlCol="0">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800" b="1">
                <a:latin typeface="微软雅黑" panose="020B0503020204020204" pitchFamily="34" charset="-122"/>
                <a:ea typeface="微软雅黑" panose="020B0503020204020204" pitchFamily="34" charset="-122"/>
                <a:sym typeface="+mn-ea"/>
              </a:rPr>
              <a:t>能量流动中的最值计算</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
          <p:cNvSpPr txBox="1"/>
          <p:nvPr/>
        </p:nvSpPr>
        <p:spPr>
          <a:xfrm>
            <a:off x="321553" y="1437059"/>
            <a:ext cx="10568453" cy="58356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rPr>
              <a:t>不是以个体或种群为单位，而是以</a:t>
            </a:r>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为单位。</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7403817" y="1348629"/>
            <a:ext cx="1466349" cy="58356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营养级</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48132" name="文本框 3"/>
          <p:cNvSpPr txBox="1"/>
          <p:nvPr/>
        </p:nvSpPr>
        <p:spPr>
          <a:xfrm>
            <a:off x="1105018" y="2068103"/>
            <a:ext cx="8898073" cy="4030980"/>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如图为某生态系统中的食物网简图，若E种群中的总能量为5.8×10</a:t>
            </a:r>
            <a:r>
              <a:rPr lang="zh-CN" altLang="en-US" sz="3200" b="1" baseline="30000">
                <a:latin typeface="微软雅黑" panose="020B0503020204020204" pitchFamily="34" charset="-122"/>
                <a:ea typeface="微软雅黑" panose="020B0503020204020204" pitchFamily="34" charset="-122"/>
              </a:rPr>
              <a:t>9</a:t>
            </a:r>
            <a:r>
              <a:rPr lang="zh-CN" altLang="en-US" sz="3200" b="1">
                <a:latin typeface="微软雅黑" panose="020B0503020204020204" pitchFamily="34" charset="-122"/>
                <a:ea typeface="微软雅黑" panose="020B0503020204020204" pitchFamily="34" charset="-122"/>
              </a:rPr>
              <a:t>kJ，B种群的总能量为1.6×10</a:t>
            </a:r>
            <a:r>
              <a:rPr lang="zh-CN" altLang="en-US" sz="3200" b="1" baseline="30000">
                <a:latin typeface="微软雅黑" panose="020B0503020204020204" pitchFamily="34" charset="-122"/>
                <a:ea typeface="微软雅黑" panose="020B0503020204020204" pitchFamily="34" charset="-122"/>
              </a:rPr>
              <a:t>8</a:t>
            </a:r>
            <a:r>
              <a:rPr lang="zh-CN" altLang="en-US" sz="3200" b="1">
                <a:latin typeface="微软雅黑" panose="020B0503020204020204" pitchFamily="34" charset="-122"/>
                <a:ea typeface="微软雅黑" panose="020B0503020204020204" pitchFamily="34" charset="-122"/>
              </a:rPr>
              <a:t>kJ，从理论上分析，A种群获得的总能量最多是（　　）</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 A    2.0×10</a:t>
            </a:r>
            <a:r>
              <a:rPr lang="zh-CN" altLang="en-US" sz="3200" b="1" baseline="30000">
                <a:latin typeface="微软雅黑" panose="020B0503020204020204" pitchFamily="34" charset="-122"/>
                <a:ea typeface="微软雅黑" panose="020B0503020204020204" pitchFamily="34" charset="-122"/>
              </a:rPr>
              <a:t>8</a:t>
            </a:r>
            <a:r>
              <a:rPr lang="zh-CN" altLang="en-US" sz="3200" b="1">
                <a:latin typeface="微软雅黑" panose="020B0503020204020204" pitchFamily="34" charset="-122"/>
                <a:ea typeface="微软雅黑" panose="020B0503020204020204" pitchFamily="34" charset="-122"/>
              </a:rPr>
              <a:t>kJ  </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 B．2.32×10</a:t>
            </a:r>
            <a:r>
              <a:rPr lang="zh-CN" altLang="en-US" sz="3200" b="1" baseline="30000">
                <a:latin typeface="微软雅黑" panose="020B0503020204020204" pitchFamily="34" charset="-122"/>
                <a:ea typeface="微软雅黑" panose="020B0503020204020204" pitchFamily="34" charset="-122"/>
              </a:rPr>
              <a:t>8</a:t>
            </a:r>
            <a:r>
              <a:rPr lang="zh-CN" altLang="en-US" sz="3200" b="1">
                <a:latin typeface="微软雅黑" panose="020B0503020204020204" pitchFamily="34" charset="-122"/>
                <a:ea typeface="微软雅黑" panose="020B0503020204020204" pitchFamily="34" charset="-122"/>
              </a:rPr>
              <a:t>kJ</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 C．4.2×10</a:t>
            </a:r>
            <a:r>
              <a:rPr lang="zh-CN" altLang="en-US" sz="3200" b="1" baseline="30000">
                <a:latin typeface="微软雅黑" panose="020B0503020204020204" pitchFamily="34" charset="-122"/>
                <a:ea typeface="微软雅黑" panose="020B0503020204020204" pitchFamily="34" charset="-122"/>
              </a:rPr>
              <a:t>8</a:t>
            </a:r>
            <a:r>
              <a:rPr lang="zh-CN" altLang="en-US" sz="3200" b="1">
                <a:latin typeface="微软雅黑" panose="020B0503020204020204" pitchFamily="34" charset="-122"/>
                <a:ea typeface="微软雅黑" panose="020B0503020204020204" pitchFamily="34" charset="-122"/>
              </a:rPr>
              <a:t>kJ</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 D．2.26×10</a:t>
            </a:r>
            <a:r>
              <a:rPr lang="zh-CN" altLang="en-US" sz="3200" b="1" baseline="30000">
                <a:latin typeface="微软雅黑" panose="020B0503020204020204" pitchFamily="34" charset="-122"/>
                <a:ea typeface="微软雅黑" panose="020B0503020204020204" pitchFamily="34" charset="-122"/>
              </a:rPr>
              <a:t>8</a:t>
            </a:r>
            <a:r>
              <a:rPr lang="zh-CN" altLang="en-US" sz="3200" b="1">
                <a:latin typeface="微软雅黑" panose="020B0503020204020204" pitchFamily="34" charset="-122"/>
                <a:ea typeface="微软雅黑" panose="020B0503020204020204" pitchFamily="34" charset="-122"/>
              </a:rPr>
              <a:t>kJ</a:t>
            </a:r>
            <a:endParaRPr lang="zh-CN" altLang="en-US" sz="3200" b="1">
              <a:latin typeface="微软雅黑" panose="020B0503020204020204" pitchFamily="34" charset="-122"/>
              <a:ea typeface="微软雅黑" panose="020B0503020204020204" pitchFamily="34" charset="-122"/>
            </a:endParaRPr>
          </a:p>
        </p:txBody>
      </p:sp>
      <p:sp>
        <p:nvSpPr>
          <p:cNvPr id="13" name="文本框 12"/>
          <p:cNvSpPr txBox="1"/>
          <p:nvPr/>
        </p:nvSpPr>
        <p:spPr>
          <a:xfrm>
            <a:off x="3356911" y="3505887"/>
            <a:ext cx="565150"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9" name="直接箭头连接符 8"/>
          <p:cNvCxnSpPr/>
          <p:nvPr/>
        </p:nvCxnSpPr>
        <p:spPr>
          <a:xfrm>
            <a:off x="9298481" y="5234402"/>
            <a:ext cx="1180696" cy="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6502261" y="3810583"/>
            <a:ext cx="4861805" cy="2930159"/>
            <a:chOff x="10240" y="5210"/>
            <a:chExt cx="7659" cy="4616"/>
          </a:xfrm>
        </p:grpSpPr>
        <p:sp>
          <p:nvSpPr>
            <p:cNvPr id="4" name="文本框 3"/>
            <p:cNvSpPr txBox="1"/>
            <p:nvPr/>
          </p:nvSpPr>
          <p:spPr>
            <a:xfrm>
              <a:off x="10240" y="7010"/>
              <a:ext cx="1239" cy="919"/>
            </a:xfrm>
            <a:prstGeom prst="rect">
              <a:avLst/>
            </a:prstGeom>
            <a:noFill/>
          </p:spPr>
          <p:txBody>
            <a:bodyPr wrap="square" rtlCol="0" anchor="t">
              <a:spAutoFit/>
            </a:bodyPr>
            <a:lstStyle/>
            <a:p>
              <a:r>
                <a:rPr lang="zh-CN" altLang="en-US" sz="3200" b="1">
                  <a:latin typeface="微软雅黑" panose="020B0503020204020204" pitchFamily="34" charset="-122"/>
                  <a:ea typeface="微软雅黑" panose="020B0503020204020204" pitchFamily="34" charset="-122"/>
                  <a:sym typeface="+mn-ea"/>
                </a:rPr>
                <a:t>A</a:t>
              </a:r>
              <a:endParaRPr lang="zh-CN" altLang="en-US" sz="3200" b="1">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3580" y="7010"/>
              <a:ext cx="1239" cy="919"/>
            </a:xfrm>
            <a:prstGeom prst="rect">
              <a:avLst/>
            </a:prstGeom>
            <a:no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sym typeface="+mn-ea"/>
                </a:rPr>
                <a:t>E</a:t>
              </a:r>
              <a:endParaRPr lang="en-US" altLang="zh-CN" sz="3200" b="1">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6660" y="7010"/>
              <a:ext cx="1239" cy="919"/>
            </a:xfrm>
            <a:prstGeom prst="rect">
              <a:avLst/>
            </a:prstGeom>
            <a:no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sym typeface="+mn-ea"/>
                </a:rPr>
                <a:t>B</a:t>
              </a:r>
              <a:endParaRPr lang="en-US" altLang="zh-CN" sz="3200" b="1">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3460" y="5210"/>
              <a:ext cx="1239" cy="919"/>
            </a:xfrm>
            <a:prstGeom prst="rect">
              <a:avLst/>
            </a:prstGeom>
            <a:no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sym typeface="+mn-ea"/>
                </a:rPr>
                <a:t>C</a:t>
              </a:r>
              <a:endParaRPr lang="en-US" altLang="zh-CN" sz="3200" b="1">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3620" y="8907"/>
              <a:ext cx="1239" cy="919"/>
            </a:xfrm>
            <a:prstGeom prst="rect">
              <a:avLst/>
            </a:prstGeom>
            <a:no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sym typeface="+mn-ea"/>
                </a:rPr>
                <a:t>D</a:t>
              </a:r>
              <a:endParaRPr lang="en-US" altLang="zh-CN" sz="3200" b="1">
                <a:latin typeface="微软雅黑" panose="020B0503020204020204" pitchFamily="34" charset="-122"/>
                <a:ea typeface="微软雅黑" panose="020B0503020204020204" pitchFamily="34" charset="-122"/>
                <a:sym typeface="+mn-ea"/>
              </a:endParaRPr>
            </a:p>
          </p:txBody>
        </p:sp>
        <p:cxnSp>
          <p:nvCxnSpPr>
            <p:cNvPr id="10" name="直接箭头连接符 9"/>
            <p:cNvCxnSpPr/>
            <p:nvPr/>
          </p:nvCxnSpPr>
          <p:spPr>
            <a:xfrm flipV="1">
              <a:off x="13895" y="6173"/>
              <a:ext cx="15" cy="757"/>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3945" y="7913"/>
              <a:ext cx="0" cy="100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0965" y="5683"/>
              <a:ext cx="2495" cy="167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0985" y="7733"/>
              <a:ext cx="2635" cy="1634"/>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23314" y="549173"/>
            <a:ext cx="4689242" cy="521970"/>
          </a:xfrm>
          <a:prstGeom prst="rect">
            <a:avLst/>
          </a:prstGeom>
          <a:solidFill>
            <a:srgbClr val="FFC000"/>
          </a:solidFill>
        </p:spPr>
        <p:txBody>
          <a:bodyPr wrap="square" rtlCol="0">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800" b="1">
                <a:latin typeface="微软雅黑" panose="020B0503020204020204" pitchFamily="34" charset="-122"/>
                <a:ea typeface="微软雅黑" panose="020B0503020204020204" pitchFamily="34" charset="-122"/>
                <a:sym typeface="+mn-ea"/>
              </a:rPr>
              <a:t>能量流动中的最值计算</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
          <p:cNvSpPr txBox="1"/>
          <p:nvPr/>
        </p:nvSpPr>
        <p:spPr>
          <a:xfrm>
            <a:off x="4162" y="708249"/>
            <a:ext cx="10568453" cy="58356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rPr>
              <a:t>不是以个体或种群为单位，而是以</a:t>
            </a:r>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为单位。</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7010252" y="681393"/>
            <a:ext cx="1466349" cy="58356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营养级</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48132" name="文本框 3"/>
          <p:cNvSpPr txBox="1"/>
          <p:nvPr/>
        </p:nvSpPr>
        <p:spPr>
          <a:xfrm>
            <a:off x="334883" y="1438689"/>
            <a:ext cx="7606468" cy="501586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附</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调查结果显示,</a:t>
            </a:r>
            <a:r>
              <a:rPr lang="en-US" altLang="zh-CN" sz="3200" b="1">
                <a:latin typeface="微软雅黑" panose="020B0503020204020204" pitchFamily="34" charset="-122"/>
                <a:ea typeface="微软雅黑" panose="020B0503020204020204" pitchFamily="34" charset="-122"/>
              </a:rPr>
              <a:t>E</a:t>
            </a:r>
            <a:r>
              <a:rPr lang="zh-CN" altLang="en-US" sz="3200" b="1">
                <a:latin typeface="微软雅黑" panose="020B0503020204020204" pitchFamily="34" charset="-122"/>
                <a:ea typeface="微软雅黑" panose="020B0503020204020204" pitchFamily="34" charset="-122"/>
              </a:rPr>
              <a:t>种群同化的总能量为m kJ/(m2·a),</a:t>
            </a:r>
            <a:r>
              <a:rPr lang="en-US" altLang="zh-CN" sz="3200" b="1">
                <a:latin typeface="微软雅黑" panose="020B0503020204020204" pitchFamily="34" charset="-122"/>
                <a:ea typeface="微软雅黑" panose="020B0503020204020204" pitchFamily="34" charset="-122"/>
              </a:rPr>
              <a:t>B</a:t>
            </a:r>
            <a:r>
              <a:rPr lang="zh-CN" altLang="en-US" sz="3200" b="1">
                <a:latin typeface="微软雅黑" panose="020B0503020204020204" pitchFamily="34" charset="-122"/>
                <a:ea typeface="微软雅黑" panose="020B0503020204020204" pitchFamily="34" charset="-122"/>
              </a:rPr>
              <a:t>种群同化的总能量为n kJ/(m2·a),从理论上分析,</a:t>
            </a:r>
            <a:r>
              <a:rPr lang="en-US" altLang="zh-CN" sz="3200" b="1">
                <a:latin typeface="微软雅黑" panose="020B0503020204020204" pitchFamily="34" charset="-122"/>
                <a:ea typeface="微软雅黑" panose="020B0503020204020204" pitchFamily="34" charset="-122"/>
              </a:rPr>
              <a:t>A</a:t>
            </a:r>
            <a:r>
              <a:rPr lang="zh-CN" altLang="en-US" sz="3200" b="1">
                <a:latin typeface="微软雅黑" panose="020B0503020204020204" pitchFamily="34" charset="-122"/>
                <a:ea typeface="微软雅黑" panose="020B0503020204020204" pitchFamily="34" charset="-122"/>
              </a:rPr>
              <a:t>种群同化的能量最多有</a:t>
            </a:r>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kJ/(m2·a)来自</a:t>
            </a:r>
            <a:r>
              <a:rPr lang="en-US" altLang="zh-CN" sz="3200" b="1">
                <a:latin typeface="微软雅黑" panose="020B0503020204020204" pitchFamily="34" charset="-122"/>
                <a:ea typeface="微软雅黑" panose="020B0503020204020204" pitchFamily="34" charset="-122"/>
              </a:rPr>
              <a:t>E</a:t>
            </a:r>
            <a:r>
              <a:rPr lang="zh-CN" altLang="en-US" sz="3200" b="1">
                <a:latin typeface="微软雅黑" panose="020B0503020204020204" pitchFamily="34" charset="-122"/>
                <a:ea typeface="微软雅黑" panose="020B0503020204020204" pitchFamily="34" charset="-122"/>
              </a:rPr>
              <a:t>种群,这是因为能量流动具有</a:t>
            </a:r>
            <a:endParaRPr lang="zh-CN" altLang="en-US" sz="3200" b="1">
              <a:latin typeface="微软雅黑" panose="020B0503020204020204" pitchFamily="34" charset="-122"/>
              <a:ea typeface="微软雅黑" panose="020B0503020204020204" pitchFamily="34" charset="-122"/>
            </a:endParaRPr>
          </a:p>
          <a:p>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的特点。 </a:t>
            </a:r>
            <a:endParaRPr lang="zh-CN" altLang="en-US" sz="3200" b="1">
              <a:latin typeface="微软雅黑" panose="020B0503020204020204" pitchFamily="34" charset="-122"/>
              <a:ea typeface="微软雅黑" panose="020B0503020204020204" pitchFamily="34" charset="-122"/>
            </a:endParaRPr>
          </a:p>
          <a:p>
            <a:endParaRPr lang="zh-CN" altLang="en-US" sz="3200" b="1">
              <a:solidFill>
                <a:srgbClr val="FF0000"/>
              </a:solidFill>
              <a:latin typeface="微软雅黑" panose="020B0503020204020204" pitchFamily="34" charset="-122"/>
              <a:ea typeface="微软雅黑" panose="020B0503020204020204" pitchFamily="34" charset="-122"/>
            </a:endParaRPr>
          </a:p>
          <a:p>
            <a:r>
              <a:rPr lang="zh-CN" altLang="en-US" sz="3200" b="1">
                <a:solidFill>
                  <a:srgbClr val="FF0000"/>
                </a:solidFill>
                <a:latin typeface="微软雅黑" panose="020B0503020204020204" pitchFamily="34" charset="-122"/>
                <a:ea typeface="微软雅黑" panose="020B0503020204020204" pitchFamily="34" charset="-122"/>
              </a:rPr>
              <a:t>附</a:t>
            </a:r>
            <a:r>
              <a:rPr lang="en-US" altLang="zh-CN" sz="3200" b="1">
                <a:solidFill>
                  <a:srgbClr val="FF0000"/>
                </a:solidFill>
                <a:latin typeface="微软雅黑" panose="020B0503020204020204" pitchFamily="34" charset="-122"/>
                <a:ea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调研小组发现,</a:t>
            </a:r>
            <a:r>
              <a:rPr lang="en-US" altLang="zh-CN" sz="3200" b="1">
                <a:latin typeface="微软雅黑" panose="020B0503020204020204" pitchFamily="34" charset="-122"/>
                <a:ea typeface="微软雅黑" panose="020B0503020204020204" pitchFamily="34" charset="-122"/>
              </a:rPr>
              <a:t>A</a:t>
            </a:r>
            <a:r>
              <a:rPr lang="zh-CN" altLang="en-US" sz="3200" b="1">
                <a:latin typeface="微软雅黑" panose="020B0503020204020204" pitchFamily="34" charset="-122"/>
                <a:ea typeface="微软雅黑" panose="020B0503020204020204" pitchFamily="34" charset="-122"/>
              </a:rPr>
              <a:t>种群密度在调查的第3年显著上升,出现这种结果的决定性因素是</a:t>
            </a:r>
            <a:r>
              <a:rPr lang="en-US" altLang="zh-CN" sz="3200" b="1">
                <a:latin typeface="微软雅黑" panose="020B0503020204020204" pitchFamily="34" charset="-122"/>
                <a:ea typeface="微软雅黑" panose="020B0503020204020204" pitchFamily="34" charset="-122"/>
              </a:rPr>
              <a:t>A</a:t>
            </a:r>
            <a:r>
              <a:rPr lang="zh-CN" altLang="en-US" sz="3200" b="1">
                <a:latin typeface="微软雅黑" panose="020B0503020204020204" pitchFamily="34" charset="-122"/>
                <a:ea typeface="微软雅黑" panose="020B0503020204020204" pitchFamily="34" charset="-122"/>
              </a:rPr>
              <a:t>种群的 </a:t>
            </a:r>
            <a:r>
              <a:rPr lang="zh-CN" altLang="en-US" sz="3200" b="1" u="sng">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endParaRPr>
          </a:p>
        </p:txBody>
      </p:sp>
      <p:sp>
        <p:nvSpPr>
          <p:cNvPr id="13" name="文本框 12"/>
          <p:cNvSpPr txBox="1"/>
          <p:nvPr/>
        </p:nvSpPr>
        <p:spPr>
          <a:xfrm>
            <a:off x="2173409" y="2794237"/>
            <a:ext cx="3785870" cy="706755"/>
          </a:xfrm>
          <a:prstGeom prst="rect">
            <a:avLst/>
          </a:prstGeom>
          <a:noFill/>
          <a:ln w="9525">
            <a:noFill/>
          </a:ln>
        </p:spPr>
        <p:txBody>
          <a:bodyPr wrap="none" anchor="t">
            <a:spAutoFit/>
          </a:bodyPr>
          <a:lstStyle/>
          <a:p>
            <a:pPr algn="l"/>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1/25m-1/5n　</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1625057" y="3793201"/>
            <a:ext cx="2214880" cy="706755"/>
          </a:xfrm>
          <a:prstGeom prst="rect">
            <a:avLst/>
          </a:prstGeom>
          <a:noFill/>
          <a:ln w="9525">
            <a:noFill/>
          </a:ln>
        </p:spPr>
        <p:txBody>
          <a:bodyPr wrap="none" anchor="t">
            <a:spAutoFit/>
          </a:bodyPr>
          <a:lstStyle/>
          <a:p>
            <a:r>
              <a:rPr lang="zh-CN" altLang="en-US"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逐级递减</a:t>
            </a:r>
            <a:endParaRPr lang="zh-CN" altLang="en-US"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3025130" y="5750509"/>
            <a:ext cx="4246880" cy="706755"/>
          </a:xfrm>
          <a:prstGeom prst="rect">
            <a:avLst/>
          </a:prstGeom>
          <a:noFill/>
          <a:ln w="9525">
            <a:noFill/>
          </a:ln>
        </p:spPr>
        <p:txBody>
          <a:bodyPr wrap="none" anchor="t">
            <a:spAutoFit/>
          </a:bodyPr>
          <a:lstStyle/>
          <a:p>
            <a:r>
              <a:rPr lang="zh-CN" altLang="en-US"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出生率大于死亡率</a:t>
            </a:r>
            <a:endParaRPr lang="zh-CN" altLang="en-US"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片 4"/>
          <p:cNvPicPr>
            <a:picLocks noChangeAspect="1"/>
          </p:cNvPicPr>
          <p:nvPr/>
        </p:nvPicPr>
        <p:blipFill>
          <a:blip r:embed="rId1"/>
          <a:srcRect l="5538" t="6528" r="8161" b="6995"/>
          <a:stretch>
            <a:fillRect/>
          </a:stretch>
        </p:blipFill>
        <p:spPr>
          <a:xfrm>
            <a:off x="7611228" y="2338442"/>
            <a:ext cx="4306370" cy="2697194"/>
          </a:xfrm>
          <a:prstGeom prst="rect">
            <a:avLst/>
          </a:prstGeom>
        </p:spPr>
      </p:pic>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charRg st="0" end="2"/>
                                            </p:txEl>
                                          </p:spTgt>
                                        </p:tgtEl>
                                        <p:attrNameLst>
                                          <p:attrName>style.visibility</p:attrName>
                                        </p:attrNameLst>
                                      </p:cBhvr>
                                      <p:to>
                                        <p:strVal val="visible"/>
                                      </p:to>
                                    </p:set>
                                    <p:animEffect transition="in" filter="blinds(horizontal)">
                                      <p:cBhvr>
                                        <p:cTn id="7" dur="500"/>
                                        <p:tgtEl>
                                          <p:spTgt spid="13">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charRg st="0" end="2"/>
                                            </p:txEl>
                                          </p:spTgt>
                                        </p:tgtEl>
                                        <p:attrNameLst>
                                          <p:attrName>style.visibility</p:attrName>
                                        </p:attrNameLst>
                                      </p:cBhvr>
                                      <p:to>
                                        <p:strVal val="visible"/>
                                      </p:to>
                                    </p:set>
                                    <p:animEffect transition="in" filter="blinds(horizontal)">
                                      <p:cBhvr>
                                        <p:cTn id="12" dur="500"/>
                                        <p:tgtEl>
                                          <p:spTgt spid="2">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charRg st="0" end="2"/>
                                            </p:txEl>
                                          </p:spTgt>
                                        </p:tgtEl>
                                        <p:attrNameLst>
                                          <p:attrName>style.visibility</p:attrName>
                                        </p:attrNameLst>
                                      </p:cBhvr>
                                      <p:to>
                                        <p:strVal val="visible"/>
                                      </p:to>
                                    </p:set>
                                    <p:animEffect transition="in" filter="blinds(horizontal)">
                                      <p:cBhvr>
                                        <p:cTn id="17" dur="500"/>
                                        <p:tgtEl>
                                          <p:spTgt spid="4">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1"/>
          <p:cNvSpPr txBox="1"/>
          <p:nvPr/>
        </p:nvSpPr>
        <p:spPr>
          <a:xfrm>
            <a:off x="3527" y="785708"/>
            <a:ext cx="12183678"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rPr>
              <a:t>食物网中，某一营养级同时从上一营养级的多种生物中按比例获得能量，则</a:t>
            </a:r>
            <a:r>
              <a:rPr lang="zh-CN" altLang="en-US" sz="3200" b="1" u="sng">
                <a:solidFill>
                  <a:srgbClr val="FF0000"/>
                </a:solidFill>
                <a:latin typeface="微软雅黑" panose="020B0503020204020204" pitchFamily="34" charset="-122"/>
                <a:ea typeface="微软雅黑" panose="020B0503020204020204" pitchFamily="34" charset="-122"/>
              </a:rPr>
              <a:t>按照单独的食物链进行计算后再合并。</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562061" y="2321303"/>
            <a:ext cx="9066291" cy="4030980"/>
          </a:xfrm>
          <a:prstGeom prst="rect">
            <a:avLst/>
          </a:prstGeom>
          <a:noFill/>
          <a:ln w="9525">
            <a:noFill/>
          </a:ln>
        </p:spPr>
        <p:txBody>
          <a:bodyPr wrap="square" anchor="t">
            <a:spAutoFit/>
          </a:bodyPr>
          <a:lstStyle/>
          <a:p>
            <a:pPr indent="266700"/>
            <a:r>
              <a:rPr lang="zh-CN" altLang="en-US" sz="3200" b="1">
                <a:latin typeface="微软雅黑" panose="020B0503020204020204" pitchFamily="34" charset="-122"/>
                <a:ea typeface="微软雅黑" panose="020B0503020204020204" pitchFamily="34" charset="-122"/>
              </a:rPr>
              <a:t>在如图食物网中，假如猫头鹰的食物有</a:t>
            </a:r>
            <a:r>
              <a:rPr lang="en-US" altLang="zh-CN" sz="3200" b="1">
                <a:latin typeface="微软雅黑" panose="020B0503020204020204" pitchFamily="34" charset="-122"/>
                <a:ea typeface="微软雅黑" panose="020B0503020204020204" pitchFamily="34" charset="-122"/>
              </a:rPr>
              <a:t>2/5</a:t>
            </a:r>
            <a:r>
              <a:rPr lang="zh-CN" altLang="en-US" sz="3200" b="1">
                <a:latin typeface="微软雅黑" panose="020B0503020204020204" pitchFamily="34" charset="-122"/>
                <a:ea typeface="微软雅黑" panose="020B0503020204020204" pitchFamily="34" charset="-122"/>
              </a:rPr>
              <a:t>来自兔，</a:t>
            </a:r>
            <a:r>
              <a:rPr lang="en-US" altLang="zh-CN" sz="3200" b="1">
                <a:latin typeface="微软雅黑" panose="020B0503020204020204" pitchFamily="34" charset="-122"/>
                <a:ea typeface="微软雅黑" panose="020B0503020204020204" pitchFamily="34" charset="-122"/>
              </a:rPr>
              <a:t>2/5</a:t>
            </a:r>
            <a:r>
              <a:rPr lang="zh-CN" altLang="en-US" sz="3200" b="1">
                <a:latin typeface="微软雅黑" panose="020B0503020204020204" pitchFamily="34" charset="-122"/>
                <a:ea typeface="微软雅黑" panose="020B0503020204020204" pitchFamily="34" charset="-122"/>
              </a:rPr>
              <a:t>来自鼠，</a:t>
            </a:r>
            <a:r>
              <a:rPr lang="en-US" altLang="zh-CN" sz="3200" b="1">
                <a:latin typeface="微软雅黑" panose="020B0503020204020204" pitchFamily="34" charset="-122"/>
                <a:ea typeface="微软雅黑" panose="020B0503020204020204" pitchFamily="34" charset="-122"/>
              </a:rPr>
              <a:t>1/5</a:t>
            </a:r>
            <a:r>
              <a:rPr lang="zh-CN" altLang="en-US" sz="3200" b="1">
                <a:latin typeface="微软雅黑" panose="020B0503020204020204" pitchFamily="34" charset="-122"/>
                <a:ea typeface="微软雅黑" panose="020B0503020204020204" pitchFamily="34" charset="-122"/>
              </a:rPr>
              <a:t>来自蛇，那么，猫头鹰若要增加</a:t>
            </a:r>
            <a:r>
              <a:rPr lang="en-US" altLang="zh-CN" sz="3200" b="1">
                <a:latin typeface="微软雅黑" panose="020B0503020204020204" pitchFamily="34" charset="-122"/>
                <a:ea typeface="微软雅黑" panose="020B0503020204020204" pitchFamily="34" charset="-122"/>
              </a:rPr>
              <a:t>20 g</a:t>
            </a:r>
            <a:r>
              <a:rPr lang="zh-CN" altLang="en-US" sz="3200" b="1">
                <a:latin typeface="微软雅黑" panose="020B0503020204020204" pitchFamily="34" charset="-122"/>
                <a:ea typeface="微软雅黑" panose="020B0503020204020204" pitchFamily="34" charset="-122"/>
              </a:rPr>
              <a:t>体重，最少需要消耗的植物为</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rPr>
              <a:t>)</a:t>
            </a:r>
            <a:endParaRPr lang="en-US" altLang="zh-CN" sz="3200" b="1">
              <a:latin typeface="微软雅黑" panose="020B0503020204020204" pitchFamily="34" charset="-122"/>
              <a:ea typeface="微软雅黑" panose="020B0503020204020204" pitchFamily="34" charset="-122"/>
            </a:endParaRPr>
          </a:p>
          <a:p>
            <a:pPr indent="266700"/>
            <a:endParaRPr lang="zh-CN" altLang="en-US"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A．80 g　　　</a:t>
            </a:r>
            <a:endParaRPr lang="zh-CN" altLang="en-US"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B．900 g　　　</a:t>
            </a:r>
            <a:endParaRPr lang="zh-CN" altLang="en-US"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C．800 g　　　</a:t>
            </a:r>
            <a:endParaRPr lang="zh-CN" altLang="en-US"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D．600 g</a:t>
            </a:r>
            <a:endParaRPr lang="zh-CN" altLang="en-US" sz="3200" b="1">
              <a:latin typeface="微软雅黑" panose="020B0503020204020204" pitchFamily="34" charset="-122"/>
              <a:ea typeface="微软雅黑" panose="020B0503020204020204" pitchFamily="34" charset="-122"/>
            </a:endParaRPr>
          </a:p>
        </p:txBody>
      </p:sp>
      <p:pic>
        <p:nvPicPr>
          <p:cNvPr id="51204" name="图片 -2147482574"/>
          <p:cNvPicPr>
            <a:picLocks noChangeAspect="1"/>
          </p:cNvPicPr>
          <p:nvPr/>
        </p:nvPicPr>
        <p:blipFill>
          <a:blip r:embed="rId1" r:link="rId2"/>
          <a:stretch>
            <a:fillRect/>
          </a:stretch>
        </p:blipFill>
        <p:spPr>
          <a:xfrm>
            <a:off x="5085109" y="4154241"/>
            <a:ext cx="5533722" cy="1801196"/>
          </a:xfrm>
          <a:prstGeom prst="rect">
            <a:avLst/>
          </a:prstGeom>
          <a:noFill/>
          <a:ln w="9525">
            <a:noFill/>
          </a:ln>
        </p:spPr>
      </p:pic>
      <p:sp>
        <p:nvSpPr>
          <p:cNvPr id="13" name="文本框 12"/>
          <p:cNvSpPr txBox="1"/>
          <p:nvPr/>
        </p:nvSpPr>
        <p:spPr>
          <a:xfrm>
            <a:off x="8971568" y="3308391"/>
            <a:ext cx="530225"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B</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2"/>
          <p:cNvSpPr txBox="1">
            <a:spLocks noChangeArrowheads="1"/>
          </p:cNvSpPr>
          <p:nvPr/>
        </p:nvSpPr>
        <p:spPr bwMode="auto">
          <a:xfrm>
            <a:off x="10863263" y="62372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dirty="0">
                <a:hlinkClick r:id="rId1" action="ppaction://hlinksldjump"/>
              </a:rPr>
              <a:t>【</a:t>
            </a:r>
            <a:r>
              <a:rPr lang="zh-CN" altLang="en-US" sz="1800" dirty="0">
                <a:hlinkClick r:id="rId1" action="ppaction://hlinksldjump"/>
              </a:rPr>
              <a:t>试题</a:t>
            </a:r>
            <a:r>
              <a:rPr lang="en-US" altLang="zh-CN" sz="1800" dirty="0">
                <a:hlinkClick r:id="rId1" action="ppaction://hlinksldjump"/>
              </a:rPr>
              <a:t>】</a:t>
            </a:r>
            <a:endParaRPr lang="zh-CN" altLang="en-US" sz="1800" dirty="0"/>
          </a:p>
        </p:txBody>
      </p:sp>
      <p:sp>
        <p:nvSpPr>
          <p:cNvPr id="4099" name="文本框 86"/>
          <p:cNvSpPr txBox="1">
            <a:spLocks noChangeArrowheads="1"/>
          </p:cNvSpPr>
          <p:nvPr/>
        </p:nvSpPr>
        <p:spPr bwMode="auto">
          <a:xfrm>
            <a:off x="268288" y="62468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a:hlinkClick r:id="rId1" action="ppaction://hlinksldjump"/>
              </a:rPr>
              <a:t>【</a:t>
            </a:r>
            <a:r>
              <a:rPr lang="zh-CN" altLang="en-US" sz="1800">
                <a:hlinkClick r:id="rId1" action="ppaction://hlinksldjump"/>
              </a:rPr>
              <a:t>考点</a:t>
            </a:r>
            <a:r>
              <a:rPr lang="en-US" altLang="zh-CN" sz="1800">
                <a:hlinkClick r:id="rId1" action="ppaction://hlinksldjump"/>
              </a:rPr>
              <a:t>】</a:t>
            </a:r>
            <a:endParaRPr lang="zh-CN" altLang="en-US" sz="1800"/>
          </a:p>
        </p:txBody>
      </p:sp>
      <p:sp>
        <p:nvSpPr>
          <p:cNvPr id="4109" name="Text Box 7"/>
          <p:cNvSpPr txBox="1">
            <a:spLocks noChangeArrowheads="1"/>
          </p:cNvSpPr>
          <p:nvPr/>
        </p:nvSpPr>
        <p:spPr bwMode="auto">
          <a:xfrm>
            <a:off x="309398" y="2519053"/>
            <a:ext cx="595158" cy="2062204"/>
          </a:xfrm>
          <a:prstGeom prst="rect">
            <a:avLst/>
          </a:prstGeom>
          <a:noFill/>
          <a:ln w="254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能</a:t>
            </a:r>
            <a:endParaRPr lang="en-US" altLang="zh-CN" sz="32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量</a:t>
            </a:r>
            <a:endParaRPr lang="en-US" altLang="zh-CN" sz="32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流</a:t>
            </a:r>
            <a:endParaRPr lang="en-US" altLang="zh-CN" sz="32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动</a:t>
            </a:r>
            <a:endParaRPr lang="zh-CN" altLang="en-US" sz="3200" b="1" dirty="0">
              <a:latin typeface="Arial" panose="020B0604020202020204" pitchFamily="34" charset="0"/>
              <a:ea typeface="微软雅黑" panose="020B0503020204020204" pitchFamily="34" charset="-122"/>
            </a:endParaRPr>
          </a:p>
        </p:txBody>
      </p:sp>
      <p:sp>
        <p:nvSpPr>
          <p:cNvPr id="4110" name="Text Box 7"/>
          <p:cNvSpPr txBox="1">
            <a:spLocks noChangeArrowheads="1"/>
          </p:cNvSpPr>
          <p:nvPr/>
        </p:nvSpPr>
        <p:spPr bwMode="auto">
          <a:xfrm>
            <a:off x="1277320" y="1844943"/>
            <a:ext cx="1019385" cy="523220"/>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0000FF"/>
                </a:solidFill>
                <a:latin typeface="Arial" panose="020B0604020202020204" pitchFamily="34" charset="0"/>
                <a:ea typeface="微软雅黑" panose="020B0503020204020204" pitchFamily="34" charset="-122"/>
              </a:rPr>
              <a:t>过程</a:t>
            </a:r>
            <a:endParaRPr lang="zh-CN" altLang="en-US" b="1" dirty="0">
              <a:solidFill>
                <a:srgbClr val="0000FF"/>
              </a:solidFill>
              <a:latin typeface="Arial" panose="020B0604020202020204" pitchFamily="34" charset="0"/>
              <a:ea typeface="微软雅黑" panose="020B0503020204020204" pitchFamily="34" charset="-122"/>
            </a:endParaRPr>
          </a:p>
        </p:txBody>
      </p:sp>
      <p:sp>
        <p:nvSpPr>
          <p:cNvPr id="4111" name="Text Box 7"/>
          <p:cNvSpPr txBox="1">
            <a:spLocks noChangeArrowheads="1"/>
          </p:cNvSpPr>
          <p:nvPr/>
        </p:nvSpPr>
        <p:spPr bwMode="auto">
          <a:xfrm>
            <a:off x="1243497" y="4419825"/>
            <a:ext cx="1019385" cy="523220"/>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0000FF"/>
                </a:solidFill>
                <a:latin typeface="Arial" panose="020B0604020202020204" pitchFamily="34" charset="0"/>
                <a:ea typeface="微软雅黑" panose="020B0503020204020204" pitchFamily="34" charset="-122"/>
              </a:rPr>
              <a:t>特点</a:t>
            </a:r>
            <a:endParaRPr lang="zh-CN" altLang="en-US" b="1" dirty="0">
              <a:solidFill>
                <a:srgbClr val="0000FF"/>
              </a:solidFill>
              <a:latin typeface="Arial" panose="020B0604020202020204" pitchFamily="34" charset="0"/>
              <a:ea typeface="微软雅黑" panose="020B0503020204020204" pitchFamily="34" charset="-122"/>
            </a:endParaRPr>
          </a:p>
        </p:txBody>
      </p:sp>
      <p:sp>
        <p:nvSpPr>
          <p:cNvPr id="7" name="任意多边形: 形状 6"/>
          <p:cNvSpPr/>
          <p:nvPr/>
        </p:nvSpPr>
        <p:spPr bwMode="auto">
          <a:xfrm>
            <a:off x="1209674" y="693738"/>
            <a:ext cx="1501949" cy="5327549"/>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连接符 34"/>
          <p:cNvCxnSpPr/>
          <p:nvPr/>
        </p:nvCxnSpPr>
        <p:spPr bwMode="auto">
          <a:xfrm flipV="1">
            <a:off x="927100" y="3541713"/>
            <a:ext cx="282575"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114" name="Text Box 7"/>
          <p:cNvSpPr txBox="1">
            <a:spLocks noChangeArrowheads="1"/>
          </p:cNvSpPr>
          <p:nvPr/>
        </p:nvSpPr>
        <p:spPr bwMode="auto">
          <a:xfrm>
            <a:off x="1287369" y="229736"/>
            <a:ext cx="1019385" cy="523220"/>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0000FF"/>
                </a:solidFill>
                <a:latin typeface="Arial" panose="020B0604020202020204" pitchFamily="34" charset="0"/>
                <a:ea typeface="微软雅黑" panose="020B0503020204020204" pitchFamily="34" charset="-122"/>
              </a:rPr>
              <a:t>概念</a:t>
            </a:r>
            <a:endParaRPr lang="zh-CN" altLang="en-US" b="1" dirty="0">
              <a:solidFill>
                <a:srgbClr val="0000FF"/>
              </a:solidFill>
              <a:latin typeface="Arial" panose="020B0604020202020204" pitchFamily="34" charset="0"/>
              <a:ea typeface="微软雅黑" panose="020B0503020204020204" pitchFamily="34" charset="-122"/>
            </a:endParaRPr>
          </a:p>
        </p:txBody>
      </p:sp>
      <p:sp>
        <p:nvSpPr>
          <p:cNvPr id="4115" name="Text Box 7"/>
          <p:cNvSpPr txBox="1">
            <a:spLocks noChangeArrowheads="1"/>
          </p:cNvSpPr>
          <p:nvPr/>
        </p:nvSpPr>
        <p:spPr bwMode="auto">
          <a:xfrm>
            <a:off x="1183640" y="5489377"/>
            <a:ext cx="1965064" cy="523220"/>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0000FF"/>
                </a:solidFill>
                <a:latin typeface="Arial" panose="020B0604020202020204" pitchFamily="34" charset="0"/>
                <a:ea typeface="微软雅黑" panose="020B0503020204020204" pitchFamily="34" charset="-122"/>
              </a:rPr>
              <a:t>研究意义</a:t>
            </a:r>
            <a:endParaRPr lang="zh-CN" altLang="en-US" b="1" dirty="0">
              <a:solidFill>
                <a:srgbClr val="0000FF"/>
              </a:solidFill>
              <a:latin typeface="Arial" panose="020B0604020202020204" pitchFamily="34" charset="0"/>
              <a:ea typeface="微软雅黑" panose="020B0503020204020204" pitchFamily="34" charset="-122"/>
            </a:endParaRPr>
          </a:p>
        </p:txBody>
      </p:sp>
      <p:cxnSp>
        <p:nvCxnSpPr>
          <p:cNvPr id="9" name="直接箭头连接符 8"/>
          <p:cNvCxnSpPr/>
          <p:nvPr/>
        </p:nvCxnSpPr>
        <p:spPr bwMode="auto">
          <a:xfrm>
            <a:off x="1209675" y="2349500"/>
            <a:ext cx="1054821" cy="0"/>
          </a:xfrm>
          <a:prstGeom prst="straightConnector1">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bwMode="auto">
          <a:xfrm>
            <a:off x="1209675" y="4903899"/>
            <a:ext cx="1072454" cy="0"/>
          </a:xfrm>
          <a:prstGeom prst="straightConnector1">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92" name="Text Box 7"/>
          <p:cNvSpPr txBox="1">
            <a:spLocks noChangeArrowheads="1"/>
          </p:cNvSpPr>
          <p:nvPr/>
        </p:nvSpPr>
        <p:spPr bwMode="auto">
          <a:xfrm>
            <a:off x="2686304" y="347598"/>
            <a:ext cx="8594773" cy="584200"/>
          </a:xfrm>
          <a:prstGeom prst="rect">
            <a:avLst/>
          </a:prstGeom>
          <a:noFill/>
          <a:ln w="25400">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zh-CN" altLang="en-US" b="1" dirty="0">
                <a:latin typeface="微软雅黑" panose="020B0503020204020204" pitchFamily="34" charset="-122"/>
                <a:ea typeface="微软雅黑" panose="020B0503020204020204" pitchFamily="34" charset="-122"/>
              </a:rPr>
              <a:t>生态系统中能量的</a:t>
            </a:r>
            <a:r>
              <a:rPr lang="zh-CN" altLang="en-US" sz="3200" b="1" u="sng" dirty="0">
                <a:solidFill>
                  <a:srgbClr val="FF0000"/>
                </a:solidFill>
                <a:latin typeface="微软雅黑" panose="020B0503020204020204" pitchFamily="34" charset="-122"/>
                <a:ea typeface="微软雅黑" panose="020B0503020204020204" pitchFamily="34" charset="-122"/>
              </a:rPr>
              <a:t>输入、传递、转化和散失</a:t>
            </a:r>
            <a:r>
              <a:rPr lang="zh-CN" altLang="en-US" b="1" dirty="0">
                <a:latin typeface="微软雅黑" panose="020B0503020204020204" pitchFamily="34" charset="-122"/>
                <a:ea typeface="微软雅黑" panose="020B0503020204020204" pitchFamily="34" charset="-122"/>
              </a:rPr>
              <a:t>的过程</a:t>
            </a:r>
            <a:endParaRPr lang="zh-CN" altLang="en-US"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279053" y="1049983"/>
            <a:ext cx="9020175" cy="3443684"/>
            <a:chOff x="2348124" y="1494453"/>
            <a:chExt cx="9020175" cy="3443684"/>
          </a:xfrm>
        </p:grpSpPr>
        <p:sp>
          <p:nvSpPr>
            <p:cNvPr id="10" name="矩形 9"/>
            <p:cNvSpPr/>
            <p:nvPr/>
          </p:nvSpPr>
          <p:spPr bwMode="auto">
            <a:xfrm>
              <a:off x="2348124" y="1494453"/>
              <a:ext cx="9020175" cy="3433763"/>
            </a:xfrm>
            <a:prstGeom prst="rect">
              <a:avLst/>
            </a:prstGeom>
            <a:solidFill>
              <a:srgbClr val="CC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3430276" y="3736814"/>
              <a:ext cx="5906084" cy="423507"/>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445250" y="2368163"/>
              <a:ext cx="1848181" cy="928369"/>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600056" y="2355859"/>
              <a:ext cx="1848181" cy="928369"/>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734047" y="2374902"/>
              <a:ext cx="1848181" cy="928369"/>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010899" y="2349499"/>
              <a:ext cx="1068877" cy="932477"/>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08" name="Picture 2" descr="\\胡美娟\e\胡美娟\2017\源文件\人教通用\R9-80.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7462" y="1504374"/>
              <a:ext cx="9001501" cy="3433763"/>
            </a:xfrm>
            <a:prstGeom prst="rect">
              <a:avLst/>
            </a:prstGeom>
            <a:noFill/>
            <a:ln w="19050">
              <a:solidFill>
                <a:srgbClr val="0000FF"/>
              </a:solidFill>
              <a:miter lim="800000"/>
              <a:headEnd/>
              <a:tailEnd/>
            </a:ln>
          </p:spPr>
        </p:pic>
      </p:grpSp>
      <p:sp>
        <p:nvSpPr>
          <p:cNvPr id="96" name="Text Box 7"/>
          <p:cNvSpPr txBox="1">
            <a:spLocks noChangeArrowheads="1"/>
          </p:cNvSpPr>
          <p:nvPr/>
        </p:nvSpPr>
        <p:spPr bwMode="auto">
          <a:xfrm>
            <a:off x="2279973" y="4581128"/>
            <a:ext cx="3527995" cy="52322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FF0000"/>
                </a:solidFill>
                <a:latin typeface="Arial" panose="020B0604020202020204" pitchFamily="34" charset="0"/>
                <a:ea typeface="微软雅黑" panose="020B0503020204020204" pitchFamily="34" charset="-122"/>
              </a:rPr>
              <a:t>单向流动、逐级递减</a:t>
            </a:r>
            <a:endParaRPr lang="zh-CN" altLang="en-US" b="1" dirty="0">
              <a:solidFill>
                <a:srgbClr val="FF0000"/>
              </a:solidFill>
              <a:latin typeface="Arial" panose="020B0604020202020204" pitchFamily="34" charset="0"/>
              <a:ea typeface="微软雅黑" panose="020B0503020204020204" pitchFamily="34" charset="-122"/>
            </a:endParaRPr>
          </a:p>
        </p:txBody>
      </p:sp>
      <p:sp>
        <p:nvSpPr>
          <p:cNvPr id="97" name="Text Box 7"/>
          <p:cNvSpPr txBox="1">
            <a:spLocks noChangeArrowheads="1"/>
          </p:cNvSpPr>
          <p:nvPr/>
        </p:nvSpPr>
        <p:spPr bwMode="auto">
          <a:xfrm>
            <a:off x="2711571" y="5104130"/>
            <a:ext cx="7448550" cy="181483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实现对</a:t>
            </a:r>
            <a:r>
              <a:rPr lang="zh-CN" altLang="en-US" b="1" u="sng" dirty="0">
                <a:solidFill>
                  <a:srgbClr val="FF0000"/>
                </a:solidFill>
                <a:latin typeface="微软雅黑" panose="020B0503020204020204" pitchFamily="34" charset="-122"/>
                <a:ea typeface="微软雅黑" panose="020B0503020204020204" pitchFamily="34" charset="-122"/>
              </a:rPr>
              <a:t>能量的多级利用</a:t>
            </a:r>
            <a:r>
              <a:rPr lang="zh-CN" altLang="en-US" b="1" dirty="0">
                <a:latin typeface="微软雅黑" panose="020B0503020204020204" pitchFamily="34" charset="-122"/>
                <a:ea typeface="微软雅黑" panose="020B0503020204020204" pitchFamily="34" charset="-122"/>
              </a:rPr>
              <a:t>，提高</a:t>
            </a:r>
            <a:r>
              <a:rPr lang="zh-CN" altLang="en-US" b="1" u="sng" dirty="0">
                <a:solidFill>
                  <a:srgbClr val="FF0000"/>
                </a:solidFill>
                <a:latin typeface="微软雅黑" panose="020B0503020204020204" pitchFamily="34" charset="-122"/>
                <a:ea typeface="微软雅黑" panose="020B0503020204020204" pitchFamily="34" charset="-122"/>
              </a:rPr>
              <a:t>能量利用率</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合理调整</a:t>
            </a:r>
            <a:r>
              <a:rPr lang="zh-CN" altLang="en-US" b="1" u="sng" dirty="0">
                <a:solidFill>
                  <a:srgbClr val="FF0000"/>
                </a:solidFill>
                <a:latin typeface="微软雅黑" panose="020B0503020204020204" pitchFamily="34" charset="-122"/>
                <a:ea typeface="微软雅黑" panose="020B0503020204020204" pitchFamily="34" charset="-122"/>
              </a:rPr>
              <a:t>能量流动关系</a:t>
            </a:r>
            <a:r>
              <a:rPr lang="zh-CN" altLang="en-US" b="1" dirty="0">
                <a:latin typeface="微软雅黑" panose="020B0503020204020204" pitchFamily="34" charset="-122"/>
                <a:ea typeface="微软雅黑" panose="020B0503020204020204" pitchFamily="34" charset="-122"/>
              </a:rPr>
              <a:t>，使能量持续高效地</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zh-CN" altLang="en-US" b="1" dirty="0">
                <a:latin typeface="微软雅黑" panose="020B0503020204020204" pitchFamily="34" charset="-122"/>
                <a:ea typeface="微软雅黑" panose="020B0503020204020204" pitchFamily="34" charset="-122"/>
              </a:rPr>
              <a:t>   流向</a:t>
            </a:r>
            <a:r>
              <a:rPr lang="zh-CN" altLang="en-US" b="1" u="sng" dirty="0">
                <a:solidFill>
                  <a:srgbClr val="FF0000"/>
                </a:solidFill>
                <a:latin typeface="微软雅黑" panose="020B0503020204020204" pitchFamily="34" charset="-122"/>
                <a:ea typeface="微软雅黑" panose="020B0503020204020204" pitchFamily="34" charset="-122"/>
              </a:rPr>
              <a:t>对人类最有益</a:t>
            </a:r>
            <a:r>
              <a:rPr lang="zh-CN" altLang="en-US" b="1" dirty="0">
                <a:latin typeface="微软雅黑" panose="020B0503020204020204" pitchFamily="34" charset="-122"/>
                <a:ea typeface="微软雅黑" panose="020B0503020204020204" pitchFamily="34" charset="-122"/>
              </a:rPr>
              <a:t>的部分。</a:t>
            </a:r>
            <a:endParaRPr lang="zh-CN" altLang="en-US"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defRPr/>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充分</a:t>
            </a:r>
            <a:r>
              <a:rPr lang="zh-CN" altLang="en-US" b="1" u="sng" dirty="0">
                <a:solidFill>
                  <a:srgbClr val="FF0000"/>
                </a:solidFill>
                <a:latin typeface="微软雅黑" panose="020B0503020204020204" pitchFamily="34" charset="-122"/>
                <a:ea typeface="微软雅黑" panose="020B0503020204020204" pitchFamily="34" charset="-122"/>
              </a:rPr>
              <a:t>利用空间和资源</a:t>
            </a:r>
            <a:r>
              <a:rPr lang="zh-CN" altLang="en-US" b="1" dirty="0">
                <a:latin typeface="微软雅黑" panose="020B0503020204020204" pitchFamily="34" charset="-122"/>
                <a:ea typeface="微软雅黑" panose="020B0503020204020204" pitchFamily="34" charset="-122"/>
              </a:rPr>
              <a:t>，获得更大收益。</a:t>
            </a:r>
            <a:endParaRPr lang="zh-CN" altLang="en-US" b="1" dirty="0">
              <a:latin typeface="微软雅黑" panose="020B0503020204020204" pitchFamily="34" charset="-122"/>
              <a:ea typeface="微软雅黑" panose="020B0503020204020204" pitchFamily="34" charset="-122"/>
            </a:endParaRPr>
          </a:p>
        </p:txBody>
      </p:sp>
      <p:sp>
        <p:nvSpPr>
          <p:cNvPr id="24" name="等腰三角形 23">
            <a:hlinkClick r:id="rId3" action="ppaction://hlinksldjump"/>
          </p:cNvPr>
          <p:cNvSpPr/>
          <p:nvPr/>
        </p:nvSpPr>
        <p:spPr>
          <a:xfrm rot="10800000">
            <a:off x="399498" y="4657394"/>
            <a:ext cx="414955" cy="285650"/>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32">
            <a:hlinkClick r:id="rId4" action="ppaction://hlinksldjump"/>
          </p:cNvPr>
          <p:cNvSpPr/>
          <p:nvPr/>
        </p:nvSpPr>
        <p:spPr>
          <a:xfrm rot="5400000">
            <a:off x="5801634" y="4711859"/>
            <a:ext cx="414955" cy="261758"/>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等腰三角形 33">
            <a:hlinkClick r:id="rId5" action="ppaction://hlinksldjump"/>
          </p:cNvPr>
          <p:cNvSpPr/>
          <p:nvPr/>
        </p:nvSpPr>
        <p:spPr>
          <a:xfrm rot="5400000">
            <a:off x="11316516" y="508820"/>
            <a:ext cx="414955" cy="261758"/>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等腰三角形 35">
            <a:hlinkClick r:id="rId6" action="ppaction://hlinksldjump"/>
          </p:cNvPr>
          <p:cNvSpPr/>
          <p:nvPr/>
        </p:nvSpPr>
        <p:spPr>
          <a:xfrm rot="5400000">
            <a:off x="11316516" y="2388174"/>
            <a:ext cx="414955" cy="261758"/>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
          <p:cNvSpPr txBox="1">
            <a:spLocks noChangeArrowheads="1"/>
          </p:cNvSpPr>
          <p:nvPr/>
        </p:nvSpPr>
        <p:spPr bwMode="auto">
          <a:xfrm>
            <a:off x="10863262" y="5808017"/>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dirty="0">
                <a:hlinkClick r:id="rId7" action="ppaction://hlinksldjump"/>
              </a:rPr>
              <a:t>【</a:t>
            </a:r>
            <a:r>
              <a:rPr lang="zh-CN" altLang="en-US" sz="1800" dirty="0">
                <a:hlinkClick r:id="rId7" action="ppaction://hlinksldjump"/>
              </a:rPr>
              <a:t>练习</a:t>
            </a:r>
            <a:r>
              <a:rPr lang="en-US" altLang="zh-CN" sz="1800" dirty="0">
                <a:hlinkClick r:id="rId7" action="ppaction://hlinksldjump"/>
              </a:rPr>
              <a:t>】</a:t>
            </a: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2147482566"/>
          <p:cNvPicPr>
            <a:picLocks noChangeAspect="1"/>
          </p:cNvPicPr>
          <p:nvPr/>
        </p:nvPicPr>
        <p:blipFill>
          <a:blip r:embed="rId1" r:link="rId2"/>
          <a:stretch>
            <a:fillRect/>
          </a:stretch>
        </p:blipFill>
        <p:spPr>
          <a:xfrm>
            <a:off x="7036257" y="16402"/>
            <a:ext cx="5067171" cy="3782608"/>
          </a:xfrm>
          <a:prstGeom prst="rect">
            <a:avLst/>
          </a:prstGeom>
          <a:noFill/>
          <a:ln w="9525">
            <a:noFill/>
          </a:ln>
        </p:spPr>
      </p:pic>
      <p:sp>
        <p:nvSpPr>
          <p:cNvPr id="3" name="文本框 2"/>
          <p:cNvSpPr txBox="1"/>
          <p:nvPr/>
        </p:nvSpPr>
        <p:spPr>
          <a:xfrm>
            <a:off x="3527" y="747044"/>
            <a:ext cx="7032731" cy="2061210"/>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附</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若</a:t>
            </a:r>
            <a:r>
              <a:rPr lang="en-US" altLang="zh-CN" sz="3200" b="1" i="1">
                <a:latin typeface="微软雅黑" panose="020B0503020204020204" pitchFamily="34" charset="-122"/>
                <a:ea typeface="微软雅黑" panose="020B0503020204020204" pitchFamily="34" charset="-122"/>
              </a:rPr>
              <a:t>a</a:t>
            </a:r>
            <a:r>
              <a:rPr lang="zh-CN" altLang="en-US" sz="3200" b="1">
                <a:latin typeface="微软雅黑" panose="020B0503020204020204" pitchFamily="34" charset="-122"/>
                <a:ea typeface="微软雅黑" panose="020B0503020204020204" pitchFamily="34" charset="-122"/>
              </a:rPr>
              <a:t>表示海鸟食物中甲壳类食物所占的比例，若要使海鸟的体重增加</a:t>
            </a:r>
            <a:r>
              <a:rPr lang="en-US" altLang="zh-CN" sz="3200" b="1" i="1">
                <a:latin typeface="微软雅黑" panose="020B0503020204020204" pitchFamily="34" charset="-122"/>
                <a:ea typeface="微软雅黑" panose="020B0503020204020204" pitchFamily="34" charset="-122"/>
              </a:rPr>
              <a:t>x</a:t>
            </a:r>
            <a:r>
              <a:rPr lang="zh-CN" altLang="en-US" sz="3200" b="1">
                <a:latin typeface="微软雅黑" panose="020B0503020204020204" pitchFamily="34" charset="-122"/>
                <a:ea typeface="微软雅黑" panose="020B0503020204020204" pitchFamily="34" charset="-122"/>
              </a:rPr>
              <a:t>，至少需要生产者的量为</a:t>
            </a:r>
            <a:r>
              <a:rPr lang="en-US" altLang="zh-CN" sz="3200" b="1" i="1">
                <a:latin typeface="微软雅黑" panose="020B0503020204020204" pitchFamily="34" charset="-122"/>
                <a:ea typeface="微软雅黑" panose="020B0503020204020204" pitchFamily="34" charset="-122"/>
              </a:rPr>
              <a:t>y</a:t>
            </a:r>
            <a:r>
              <a:rPr lang="zh-CN" altLang="en-US" sz="3200" b="1">
                <a:latin typeface="微软雅黑" panose="020B0503020204020204" pitchFamily="34" charset="-122"/>
                <a:ea typeface="微软雅黑" panose="020B0503020204020204" pitchFamily="34" charset="-122"/>
              </a:rPr>
              <a:t>，那么</a:t>
            </a:r>
            <a:r>
              <a:rPr lang="en-US" altLang="zh-CN" sz="3200" b="1" i="1">
                <a:latin typeface="微软雅黑" panose="020B0503020204020204" pitchFamily="34" charset="-122"/>
                <a:ea typeface="微软雅黑" panose="020B0503020204020204" pitchFamily="34" charset="-122"/>
              </a:rPr>
              <a:t>x</a:t>
            </a:r>
            <a:r>
              <a:rPr lang="zh-CN" altLang="en-US" sz="3200" b="1">
                <a:latin typeface="微软雅黑" panose="020B0503020204020204" pitchFamily="34" charset="-122"/>
                <a:ea typeface="微软雅黑" panose="020B0503020204020204" pitchFamily="34" charset="-122"/>
              </a:rPr>
              <a:t>与</a:t>
            </a:r>
            <a:r>
              <a:rPr lang="en-US" altLang="zh-CN" sz="3200" b="1" i="1">
                <a:latin typeface="微软雅黑" panose="020B0503020204020204" pitchFamily="34" charset="-122"/>
                <a:ea typeface="微软雅黑" panose="020B0503020204020204" pitchFamily="34" charset="-122"/>
              </a:rPr>
              <a:t>y</a:t>
            </a:r>
            <a:r>
              <a:rPr lang="zh-CN" altLang="en-US" sz="3200" b="1">
                <a:latin typeface="微软雅黑" panose="020B0503020204020204" pitchFamily="34" charset="-122"/>
                <a:ea typeface="微软雅黑" panose="020B0503020204020204" pitchFamily="34" charset="-122"/>
              </a:rPr>
              <a:t>的关系式可表示为：</a:t>
            </a:r>
            <a:r>
              <a:rPr lang="en-US" altLang="zh-CN" sz="3200" b="1">
                <a:latin typeface="微软雅黑" panose="020B0503020204020204" pitchFamily="34" charset="-122"/>
                <a:ea typeface="微软雅黑" panose="020B0503020204020204" pitchFamily="34" charset="-122"/>
              </a:rPr>
              <a:t>____________</a:t>
            </a:r>
            <a:r>
              <a:rPr lang="zh-CN" altLang="en-US" sz="3200" b="1">
                <a:latin typeface="微软雅黑" panose="020B0503020204020204" pitchFamily="34" charset="-122"/>
                <a:ea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endParaRPr>
          </a:p>
        </p:txBody>
      </p:sp>
      <p:sp>
        <p:nvSpPr>
          <p:cNvPr id="4" name="文本框 3"/>
          <p:cNvSpPr txBox="1"/>
          <p:nvPr/>
        </p:nvSpPr>
        <p:spPr>
          <a:xfrm>
            <a:off x="3242887" y="2223819"/>
            <a:ext cx="3537329" cy="583565"/>
          </a:xfrm>
          <a:prstGeom prst="rect">
            <a:avLst/>
          </a:prstGeom>
          <a:noFill/>
          <a:ln w="9525">
            <a:noFill/>
          </a:ln>
        </p:spPr>
        <p:txBody>
          <a:bodyPr wrap="square" anchor="t">
            <a:spAutoFit/>
          </a:bodyPr>
          <a:lstStyle/>
          <a:p>
            <a:r>
              <a:rPr lang="en-US" altLang="zh-CN" sz="3200" b="1" i="1">
                <a:solidFill>
                  <a:srgbClr val="FF0000"/>
                </a:solidFill>
                <a:latin typeface="微软雅黑" panose="020B0503020204020204" pitchFamily="34" charset="-122"/>
                <a:ea typeface="微软雅黑" panose="020B0503020204020204" pitchFamily="34" charset="-122"/>
              </a:rPr>
              <a:t>y</a:t>
            </a:r>
            <a:r>
              <a:rPr lang="zh-CN" altLang="en-US" sz="3200" b="1">
                <a:solidFill>
                  <a:srgbClr val="FF0000"/>
                </a:solidFill>
                <a:latin typeface="微软雅黑" panose="020B0503020204020204" pitchFamily="34" charset="-122"/>
                <a:ea typeface="微软雅黑" panose="020B0503020204020204" pitchFamily="34" charset="-122"/>
              </a:rPr>
              <a:t>＝</a:t>
            </a:r>
            <a:r>
              <a:rPr lang="en-US" altLang="zh-CN" sz="3200" b="1">
                <a:solidFill>
                  <a:srgbClr val="FF0000"/>
                </a:solidFill>
                <a:latin typeface="微软雅黑" panose="020B0503020204020204" pitchFamily="34" charset="-122"/>
                <a:ea typeface="微软雅黑" panose="020B0503020204020204" pitchFamily="34" charset="-122"/>
              </a:rPr>
              <a:t>625</a:t>
            </a:r>
            <a:r>
              <a:rPr lang="en-US" altLang="zh-CN" sz="3200" b="1" i="1">
                <a:solidFill>
                  <a:srgbClr val="FF0000"/>
                </a:solidFill>
                <a:latin typeface="微软雅黑" panose="020B0503020204020204" pitchFamily="34" charset="-122"/>
                <a:ea typeface="微软雅黑" panose="020B0503020204020204" pitchFamily="34" charset="-122"/>
              </a:rPr>
              <a:t>x</a:t>
            </a:r>
            <a:r>
              <a:rPr lang="zh-CN" altLang="en-US" sz="3200" b="1">
                <a:solidFill>
                  <a:srgbClr val="FF0000"/>
                </a:solidFill>
                <a:latin typeface="微软雅黑" panose="020B0503020204020204" pitchFamily="34" charset="-122"/>
                <a:ea typeface="微软雅黑" panose="020B0503020204020204" pitchFamily="34" charset="-122"/>
              </a:rPr>
              <a:t>－</a:t>
            </a:r>
            <a:r>
              <a:rPr lang="en-US" altLang="zh-CN" sz="3200" b="1">
                <a:solidFill>
                  <a:srgbClr val="FF0000"/>
                </a:solidFill>
                <a:latin typeface="微软雅黑" panose="020B0503020204020204" pitchFamily="34" charset="-122"/>
                <a:ea typeface="微软雅黑" panose="020B0503020204020204" pitchFamily="34" charset="-122"/>
              </a:rPr>
              <a:t>600</a:t>
            </a:r>
            <a:r>
              <a:rPr lang="en-US" altLang="zh-CN" sz="3200" b="1" i="1">
                <a:solidFill>
                  <a:srgbClr val="FF0000"/>
                </a:solidFill>
                <a:latin typeface="微软雅黑" panose="020B0503020204020204" pitchFamily="34" charset="-122"/>
                <a:ea typeface="微软雅黑" panose="020B0503020204020204" pitchFamily="34" charset="-122"/>
              </a:rPr>
              <a:t>ax</a:t>
            </a:r>
            <a:endParaRPr lang="en-US" altLang="zh-CN" sz="3200" b="1" i="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162" y="4875403"/>
            <a:ext cx="12184313" cy="2061210"/>
          </a:xfrm>
          <a:prstGeom prst="rect">
            <a:avLst/>
          </a:prstGeom>
          <a:noFill/>
          <a:ln w="9525">
            <a:noFill/>
          </a:ln>
        </p:spPr>
        <p:txBody>
          <a:bodyPr wrap="square" anchor="t">
            <a:spAutoFit/>
          </a:bodyPr>
          <a:lstStyle/>
          <a:p>
            <a:pPr indent="266700"/>
            <a:r>
              <a:rPr lang="zh-CN" altLang="en-US" sz="3200" b="1">
                <a:solidFill>
                  <a:srgbClr val="FF0000"/>
                </a:solidFill>
                <a:latin typeface="微软雅黑" panose="020B0503020204020204" pitchFamily="34" charset="-122"/>
                <a:ea typeface="微软雅黑" panose="020B0503020204020204" pitchFamily="34" charset="-122"/>
              </a:rPr>
              <a:t>附</a:t>
            </a:r>
            <a:r>
              <a:rPr lang="en-US" altLang="zh-CN" sz="3200" b="1">
                <a:solidFill>
                  <a:srgbClr val="FF0000"/>
                </a:solidFill>
                <a:latin typeface="微软雅黑" panose="020B0503020204020204" pitchFamily="34" charset="-122"/>
                <a:ea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若营养级</a:t>
            </a:r>
            <a:r>
              <a:rPr lang="en-US" altLang="zh-CN" sz="3200" b="1">
                <a:latin typeface="微软雅黑" panose="020B0503020204020204" pitchFamily="34" charset="-122"/>
                <a:ea typeface="微软雅黑" panose="020B0503020204020204" pitchFamily="34" charset="-122"/>
              </a:rPr>
              <a:t>Ⅰ</a:t>
            </a:r>
            <a:r>
              <a:rPr lang="zh-CN" altLang="en-US" sz="3200" b="1">
                <a:latin typeface="微软雅黑" panose="020B0503020204020204" pitchFamily="34" charset="-122"/>
                <a:ea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rPr>
              <a:t>Ⅱ</a:t>
            </a:r>
            <a:r>
              <a:rPr lang="zh-CN" altLang="en-US" sz="3200" b="1">
                <a:latin typeface="微软雅黑" panose="020B0503020204020204" pitchFamily="34" charset="-122"/>
                <a:ea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rPr>
              <a:t>Ⅲ</a:t>
            </a:r>
            <a:r>
              <a:rPr lang="zh-CN" altLang="en-US" sz="3200" b="1">
                <a:latin typeface="微软雅黑" panose="020B0503020204020204" pitchFamily="34" charset="-122"/>
                <a:ea typeface="微软雅黑" panose="020B0503020204020204" pitchFamily="34" charset="-122"/>
              </a:rPr>
              <a:t>各有一种生物甲、乙、丙，它们构成的食物关系如图。其中，甲能量中比例为</a:t>
            </a:r>
            <a:r>
              <a:rPr lang="en-US" altLang="zh-CN" sz="3200" b="1" i="1">
                <a:latin typeface="微软雅黑" panose="020B0503020204020204" pitchFamily="34" charset="-122"/>
                <a:ea typeface="微软雅黑" panose="020B0503020204020204" pitchFamily="34" charset="-122"/>
              </a:rPr>
              <a:t>x</a:t>
            </a:r>
            <a:r>
              <a:rPr lang="zh-CN" altLang="en-US" sz="3200" b="1">
                <a:latin typeface="微软雅黑" panose="020B0503020204020204" pitchFamily="34" charset="-122"/>
                <a:ea typeface="微软雅黑" panose="020B0503020204020204" pitchFamily="34" charset="-122"/>
              </a:rPr>
              <a:t>的部分直接提供给丙，要使丙能量增加</a:t>
            </a:r>
            <a:r>
              <a:rPr lang="en-US" altLang="zh-CN" sz="3200" b="1" i="1">
                <a:latin typeface="微软雅黑" panose="020B0503020204020204" pitchFamily="34" charset="-122"/>
                <a:ea typeface="微软雅黑" panose="020B0503020204020204" pitchFamily="34" charset="-122"/>
              </a:rPr>
              <a:t>A</a:t>
            </a:r>
            <a:r>
              <a:rPr lang="en-US" altLang="zh-CN" sz="3200" b="1">
                <a:latin typeface="微软雅黑" panose="020B0503020204020204" pitchFamily="34" charset="-122"/>
                <a:ea typeface="微软雅黑" panose="020B0503020204020204" pitchFamily="34" charset="-122"/>
              </a:rPr>
              <a:t> kJ</a:t>
            </a:r>
            <a:r>
              <a:rPr lang="zh-CN" altLang="en-US" sz="3200" b="1">
                <a:latin typeface="微软雅黑" panose="020B0503020204020204" pitchFamily="34" charset="-122"/>
                <a:ea typeface="微软雅黑" panose="020B0503020204020204" pitchFamily="34" charset="-122"/>
              </a:rPr>
              <a:t>，至少需要消耗甲的能量</a:t>
            </a:r>
            <a:r>
              <a:rPr lang="en-US" altLang="zh-CN" sz="3200" b="1" u="sng">
                <a:latin typeface="微软雅黑" panose="020B0503020204020204" pitchFamily="34" charset="-122"/>
                <a:ea typeface="微软雅黑" panose="020B0503020204020204" pitchFamily="34" charset="-122"/>
                <a:sym typeface="+mn-ea"/>
              </a:rPr>
              <a:t>______</a:t>
            </a:r>
            <a:r>
              <a:rPr lang="en-US" altLang="zh-CN" sz="3200" b="1" u="sng">
                <a:latin typeface="微软雅黑" panose="020B0503020204020204" pitchFamily="34" charset="-122"/>
                <a:ea typeface="微软雅黑" panose="020B0503020204020204" pitchFamily="34" charset="-122"/>
              </a:rPr>
              <a:t>__________</a:t>
            </a:r>
            <a:r>
              <a:rPr lang="en-US" altLang="zh-CN" sz="3200" b="1">
                <a:latin typeface="微软雅黑" panose="020B0503020204020204" pitchFamily="34" charset="-122"/>
                <a:ea typeface="微软雅黑" panose="020B0503020204020204" pitchFamily="34" charset="-122"/>
              </a:rPr>
              <a:t>kJ(</a:t>
            </a:r>
            <a:r>
              <a:rPr lang="zh-CN" altLang="en-US" sz="3200" b="1">
                <a:latin typeface="微软雅黑" panose="020B0503020204020204" pitchFamily="34" charset="-122"/>
                <a:ea typeface="微软雅黑" panose="020B0503020204020204" pitchFamily="34" charset="-122"/>
              </a:rPr>
              <a:t>用含所给字母的表达式表示</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endParaRPr>
          </a:p>
        </p:txBody>
      </p:sp>
      <p:sp>
        <p:nvSpPr>
          <p:cNvPr id="6" name="文本框 5"/>
          <p:cNvSpPr txBox="1"/>
          <p:nvPr/>
        </p:nvSpPr>
        <p:spPr>
          <a:xfrm>
            <a:off x="7957156" y="5837361"/>
            <a:ext cx="3903917" cy="583565"/>
          </a:xfrm>
          <a:prstGeom prst="rect">
            <a:avLst/>
          </a:prstGeom>
          <a:noFill/>
          <a:ln w="9525">
            <a:noFill/>
          </a:ln>
        </p:spPr>
        <p:txBody>
          <a:bodyPr wrap="square" anchor="t">
            <a:spAutoFit/>
          </a:bodyPr>
          <a:lstStyle/>
          <a:p>
            <a:r>
              <a:rPr lang="en-US" altLang="zh-CN" sz="3200" b="1">
                <a:solidFill>
                  <a:srgbClr val="FF0000"/>
                </a:solidFill>
                <a:latin typeface="微软雅黑" panose="020B0503020204020204" pitchFamily="34" charset="-122"/>
                <a:ea typeface="微软雅黑" panose="020B0503020204020204" pitchFamily="34" charset="-122"/>
              </a:rPr>
              <a:t>25</a:t>
            </a:r>
            <a:r>
              <a:rPr lang="en-US" altLang="zh-CN" sz="3200" b="1" i="1">
                <a:solidFill>
                  <a:srgbClr val="FF0000"/>
                </a:solidFill>
                <a:latin typeface="微软雅黑" panose="020B0503020204020204" pitchFamily="34" charset="-122"/>
                <a:ea typeface="微软雅黑" panose="020B0503020204020204" pitchFamily="34" charset="-122"/>
              </a:rPr>
              <a:t>A</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solidFill>
                  <a:srgbClr val="FF0000"/>
                </a:solidFill>
                <a:latin typeface="微软雅黑" panose="020B0503020204020204" pitchFamily="34" charset="-122"/>
                <a:ea typeface="微软雅黑" panose="020B0503020204020204" pitchFamily="34" charset="-122"/>
              </a:rPr>
              <a:t>＋</a:t>
            </a:r>
            <a:r>
              <a:rPr lang="en-US" altLang="zh-CN" sz="3200" b="1">
                <a:solidFill>
                  <a:srgbClr val="FF0000"/>
                </a:solidFill>
                <a:latin typeface="微软雅黑" panose="020B0503020204020204" pitchFamily="34" charset="-122"/>
                <a:ea typeface="微软雅黑" panose="020B0503020204020204" pitchFamily="34" charset="-122"/>
              </a:rPr>
              <a:t>4</a:t>
            </a:r>
            <a:r>
              <a:rPr lang="en-US" altLang="zh-CN" sz="3200" b="1" i="1">
                <a:solidFill>
                  <a:srgbClr val="FF0000"/>
                </a:solidFill>
                <a:latin typeface="微软雅黑" panose="020B0503020204020204" pitchFamily="34" charset="-122"/>
                <a:ea typeface="微软雅黑" panose="020B0503020204020204" pitchFamily="34" charset="-122"/>
              </a:rPr>
              <a:t>x</a:t>
            </a:r>
            <a:r>
              <a:rPr lang="en-US" altLang="zh-CN" sz="3200" b="1">
                <a:solidFill>
                  <a:srgbClr val="FF0000"/>
                </a:solidFill>
                <a:latin typeface="微软雅黑" panose="020B0503020204020204" pitchFamily="34" charset="-122"/>
                <a:ea typeface="微软雅黑" panose="020B0503020204020204" pitchFamily="34" charset="-122"/>
              </a:rPr>
              <a:t>)</a:t>
            </a:r>
            <a:endParaRPr lang="en-US" altLang="zh-CN" sz="32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756021" y="3784409"/>
            <a:ext cx="7433839"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甲•</a:t>
            </a:r>
            <a:r>
              <a:rPr lang="en-US" altLang="zh-CN" sz="3200" b="1">
                <a:solidFill>
                  <a:srgbClr val="FF0000"/>
                </a:solidFill>
                <a:latin typeface="微软雅黑" panose="020B0503020204020204" pitchFamily="34" charset="-122"/>
                <a:ea typeface="微软雅黑" panose="020B0503020204020204" pitchFamily="34" charset="-122"/>
              </a:rPr>
              <a:t>x•1/</a:t>
            </a:r>
            <a:r>
              <a:rPr lang="en-US" sz="3200" b="1">
                <a:solidFill>
                  <a:srgbClr val="FF0000"/>
                </a:solidFill>
                <a:latin typeface="微软雅黑" panose="020B0503020204020204" pitchFamily="34" charset="-122"/>
                <a:ea typeface="微软雅黑" panose="020B0503020204020204" pitchFamily="34" charset="-122"/>
              </a:rPr>
              <a:t>5 + </a:t>
            </a:r>
            <a:r>
              <a:rPr lang="zh-CN" altLang="en-US" sz="3200" b="1">
                <a:solidFill>
                  <a:srgbClr val="FF0000"/>
                </a:solidFill>
                <a:latin typeface="微软雅黑" panose="020B0503020204020204" pitchFamily="34" charset="-122"/>
                <a:ea typeface="微软雅黑" panose="020B0503020204020204" pitchFamily="34" charset="-122"/>
                <a:sym typeface="+mn-ea"/>
              </a:rPr>
              <a:t>甲•</a:t>
            </a:r>
            <a:r>
              <a:rPr lang="en-US" altLang="zh-CN" sz="3200" b="1">
                <a:solidFill>
                  <a:srgbClr val="FF0000"/>
                </a:solidFill>
                <a:latin typeface="微软雅黑" panose="020B0503020204020204" pitchFamily="34" charset="-122"/>
                <a:ea typeface="微软雅黑" panose="020B0503020204020204" pitchFamily="34" charset="-122"/>
                <a:sym typeface="+mn-ea"/>
              </a:rPr>
              <a:t>(1-x)•1/</a:t>
            </a:r>
            <a:r>
              <a:rPr lang="en-US" sz="3200" b="1">
                <a:solidFill>
                  <a:srgbClr val="FF0000"/>
                </a:solidFill>
                <a:latin typeface="微软雅黑" panose="020B0503020204020204" pitchFamily="34" charset="-122"/>
                <a:ea typeface="微软雅黑" panose="020B0503020204020204" pitchFamily="34" charset="-122"/>
                <a:sym typeface="+mn-ea"/>
              </a:rPr>
              <a:t>5</a:t>
            </a:r>
            <a:r>
              <a:rPr lang="en-US" altLang="zh-CN" sz="3200" b="1">
                <a:solidFill>
                  <a:srgbClr val="FF0000"/>
                </a:solidFill>
                <a:latin typeface="微软雅黑" panose="020B0503020204020204" pitchFamily="34" charset="-122"/>
                <a:ea typeface="微软雅黑" panose="020B0503020204020204" pitchFamily="34" charset="-122"/>
                <a:sym typeface="+mn-ea"/>
              </a:rPr>
              <a:t>•1/</a:t>
            </a:r>
            <a:r>
              <a:rPr lang="en-US" sz="3200" b="1">
                <a:solidFill>
                  <a:srgbClr val="FF0000"/>
                </a:solidFill>
                <a:latin typeface="微软雅黑" panose="020B0503020204020204" pitchFamily="34" charset="-122"/>
                <a:ea typeface="微软雅黑" panose="020B0503020204020204" pitchFamily="34" charset="-122"/>
                <a:sym typeface="+mn-ea"/>
              </a:rPr>
              <a:t>5 =A</a:t>
            </a:r>
            <a:endParaRPr lang="en-US" sz="3200" b="1">
              <a:solidFill>
                <a:srgbClr val="FF0000"/>
              </a:solidFill>
              <a:latin typeface="微软雅黑" panose="020B0503020204020204" pitchFamily="34" charset="-122"/>
              <a:ea typeface="微软雅黑" panose="020B0503020204020204" pitchFamily="34" charset="-122"/>
              <a:sym typeface="+mn-ea"/>
            </a:endParaRPr>
          </a:p>
          <a:p>
            <a:r>
              <a:rPr lang="zh-CN" altLang="en-US" sz="3200" b="1">
                <a:solidFill>
                  <a:schemeClr val="tx1"/>
                </a:solidFill>
                <a:latin typeface="微软雅黑" panose="020B0503020204020204" pitchFamily="34" charset="-122"/>
                <a:ea typeface="微软雅黑" panose="020B0503020204020204" pitchFamily="34" charset="-122"/>
                <a:sym typeface="+mn-ea"/>
              </a:rPr>
              <a:t>整理：</a:t>
            </a:r>
            <a:r>
              <a:rPr lang="en-US" sz="3200" b="1">
                <a:solidFill>
                  <a:srgbClr val="FF0000"/>
                </a:solidFill>
                <a:latin typeface="微软雅黑" panose="020B0503020204020204" pitchFamily="34" charset="-122"/>
                <a:ea typeface="微软雅黑" panose="020B0503020204020204" pitchFamily="34" charset="-122"/>
                <a:sym typeface="+mn-ea"/>
              </a:rPr>
              <a:t>(5x + 1-x )</a:t>
            </a:r>
            <a:r>
              <a:rPr lang="zh-CN" altLang="en-US" sz="3200" b="1">
                <a:solidFill>
                  <a:srgbClr val="FF0000"/>
                </a:solidFill>
                <a:latin typeface="微软雅黑" panose="020B0503020204020204" pitchFamily="34" charset="-122"/>
                <a:ea typeface="微软雅黑" panose="020B0503020204020204" pitchFamily="34" charset="-122"/>
                <a:sym typeface="+mn-ea"/>
              </a:rPr>
              <a:t>•甲</a:t>
            </a:r>
            <a:r>
              <a:rPr lang="en-US" altLang="zh-CN" sz="3200" b="1">
                <a:solidFill>
                  <a:srgbClr val="FF0000"/>
                </a:solidFill>
                <a:latin typeface="微软雅黑" panose="020B0503020204020204" pitchFamily="34" charset="-122"/>
                <a:ea typeface="微软雅黑" panose="020B0503020204020204" pitchFamily="34" charset="-122"/>
                <a:sym typeface="+mn-ea"/>
              </a:rPr>
              <a:t>/25 </a:t>
            </a:r>
            <a:r>
              <a:rPr lang="en-US" sz="3200" b="1">
                <a:solidFill>
                  <a:srgbClr val="FF0000"/>
                </a:solidFill>
                <a:latin typeface="微软雅黑" panose="020B0503020204020204" pitchFamily="34" charset="-122"/>
                <a:ea typeface="微软雅黑" panose="020B0503020204020204" pitchFamily="34" charset="-122"/>
                <a:sym typeface="+mn-ea"/>
              </a:rPr>
              <a:t>= A</a:t>
            </a:r>
            <a:endParaRPr lang="en-US" altLang="zh-CN" sz="3200" b="1">
              <a:solidFill>
                <a:srgbClr val="FF0000"/>
              </a:solidFill>
              <a:latin typeface="微软雅黑" panose="020B0503020204020204" pitchFamily="34" charset="-122"/>
              <a:ea typeface="微软雅黑" panose="020B0503020204020204" pitchFamily="34" charset="-122"/>
              <a:sym typeface="+mn-ea"/>
            </a:endParaRPr>
          </a:p>
        </p:txBody>
      </p:sp>
      <p:grpSp>
        <p:nvGrpSpPr>
          <p:cNvPr id="15" name="组合 14"/>
          <p:cNvGrpSpPr/>
          <p:nvPr/>
        </p:nvGrpSpPr>
        <p:grpSpPr>
          <a:xfrm>
            <a:off x="266151" y="3321722"/>
            <a:ext cx="3127577" cy="1446036"/>
            <a:chOff x="416" y="5231"/>
            <a:chExt cx="4927" cy="2278"/>
          </a:xfrm>
        </p:grpSpPr>
        <p:sp>
          <p:nvSpPr>
            <p:cNvPr id="8" name="文本框 7"/>
            <p:cNvSpPr txBox="1"/>
            <p:nvPr/>
          </p:nvSpPr>
          <p:spPr>
            <a:xfrm>
              <a:off x="416" y="6590"/>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甲</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2396" y="5231"/>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4236" y="6523"/>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cxnSp>
          <p:nvCxnSpPr>
            <p:cNvPr id="12" name="直接箭头连接符 11"/>
            <p:cNvCxnSpPr/>
            <p:nvPr/>
          </p:nvCxnSpPr>
          <p:spPr>
            <a:xfrm>
              <a:off x="1265" y="7053"/>
              <a:ext cx="2908" cy="24"/>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0" idx="1"/>
            </p:cNvCxnSpPr>
            <p:nvPr/>
          </p:nvCxnSpPr>
          <p:spPr>
            <a:xfrm flipV="1">
              <a:off x="1005" y="5691"/>
              <a:ext cx="1391" cy="91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83" y="5690"/>
              <a:ext cx="1030" cy="807"/>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文本框 1"/>
          <p:cNvSpPr txBox="1"/>
          <p:nvPr/>
        </p:nvSpPr>
        <p:spPr>
          <a:xfrm>
            <a:off x="93666" y="486780"/>
            <a:ext cx="12005337" cy="3538220"/>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附</a:t>
            </a:r>
            <a:r>
              <a:rPr lang="en-US" altLang="zh-CN" sz="3200" b="1">
                <a:solidFill>
                  <a:srgbClr val="FF0000"/>
                </a:solidFill>
                <a:latin typeface="微软雅黑" panose="020B0503020204020204" pitchFamily="34" charset="-122"/>
                <a:ea typeface="微软雅黑" panose="020B0503020204020204" pitchFamily="34" charset="-122"/>
              </a:rPr>
              <a:t>3</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某生态系统中存在如图所示的食物网，如将丙的食物比例由甲：乙=1：1调整为2：1，能量传递效率按10%计算，该生态系统能承载丙的数量是原来的（　　）</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A、1.875倍</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B、1.375倍</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C、1.273倍</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D、0.575倍</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4162" y="4141144"/>
            <a:ext cx="12184313" cy="267652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应该从丙出发，</a:t>
            </a:r>
            <a:endParaRPr lang="zh-CN" altLang="en-US" sz="2800" b="1">
              <a:latin typeface="微软雅黑" panose="020B0503020204020204" pitchFamily="34" charset="-122"/>
              <a:ea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rPr>
              <a:t>甲：乙为1：1时</a:t>
            </a:r>
            <a:r>
              <a:rPr lang="zh-CN" altLang="en-US" sz="2800" b="1">
                <a:latin typeface="微软雅黑" panose="020B0503020204020204" pitchFamily="34" charset="-122"/>
                <a:ea typeface="微软雅黑" panose="020B0503020204020204" pitchFamily="34" charset="-122"/>
              </a:rPr>
              <a:t>，丙的能量为x，需要的甲为（1</a:t>
            </a:r>
            <a:r>
              <a:rPr lang="zh-CN" altLang="en-US" sz="2800" b="1">
                <a:latin typeface="黑体" panose="02010609060101010101" pitchFamily="49" charset="-122"/>
                <a:ea typeface="黑体" panose="02010609060101010101" pitchFamily="49" charset="-122"/>
              </a:rPr>
              <a:t>/</a:t>
            </a:r>
            <a:r>
              <a:rPr lang="zh-CN" altLang="en-US" sz="2800" b="1">
                <a:latin typeface="微软雅黑" panose="020B0503020204020204" pitchFamily="34" charset="-122"/>
                <a:ea typeface="微软雅黑" panose="020B0503020204020204" pitchFamily="34" charset="-122"/>
              </a:rPr>
              <a:t>2）x÷10%+（1</a:t>
            </a:r>
            <a:r>
              <a:rPr lang="zh-CN" altLang="en-US" sz="2800" b="1">
                <a:latin typeface="黑体" panose="02010609060101010101" pitchFamily="49" charset="-122"/>
                <a:ea typeface="黑体" panose="02010609060101010101" pitchFamily="49" charset="-122"/>
              </a:rPr>
              <a:t>/</a:t>
            </a:r>
            <a:r>
              <a:rPr lang="zh-CN" altLang="en-US" sz="2800" b="1">
                <a:latin typeface="微软雅黑" panose="020B0503020204020204" pitchFamily="34" charset="-122"/>
                <a:ea typeface="微软雅黑" panose="020B0503020204020204" pitchFamily="34" charset="-122"/>
              </a:rPr>
              <a:t>2）x÷10%÷10%=55x．</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设当食物由</a:t>
            </a:r>
            <a:r>
              <a:rPr lang="zh-CN" altLang="en-US" sz="2800" b="1">
                <a:solidFill>
                  <a:srgbClr val="FF0000"/>
                </a:solidFill>
                <a:latin typeface="微软雅黑" panose="020B0503020204020204" pitchFamily="34" charset="-122"/>
                <a:ea typeface="微软雅黑" panose="020B0503020204020204" pitchFamily="34" charset="-122"/>
              </a:rPr>
              <a:t>甲：乙为2：1时</a:t>
            </a:r>
            <a:r>
              <a:rPr lang="zh-CN" altLang="en-US" sz="2800" b="1">
                <a:latin typeface="微软雅黑" panose="020B0503020204020204" pitchFamily="34" charset="-122"/>
                <a:ea typeface="微软雅黑" panose="020B0503020204020204" pitchFamily="34" charset="-122"/>
              </a:rPr>
              <a:t>，丙的能量为y，需要的甲为（2</a:t>
            </a:r>
            <a:r>
              <a:rPr lang="zh-CN" altLang="en-US" sz="2800" b="1">
                <a:latin typeface="黑体" panose="02010609060101010101" pitchFamily="49" charset="-122"/>
                <a:ea typeface="黑体" panose="02010609060101010101" pitchFamily="49" charset="-122"/>
              </a:rPr>
              <a:t>/</a:t>
            </a:r>
            <a:r>
              <a:rPr lang="zh-CN" altLang="en-US" sz="2800" b="1">
                <a:latin typeface="微软雅黑" panose="020B0503020204020204" pitchFamily="34" charset="-122"/>
                <a:ea typeface="微软雅黑" panose="020B0503020204020204" pitchFamily="34" charset="-122"/>
              </a:rPr>
              <a:t>3）y÷10%+（1</a:t>
            </a:r>
            <a:r>
              <a:rPr lang="zh-CN" altLang="en-US" sz="2800" b="1">
                <a:latin typeface="黑体" panose="02010609060101010101" pitchFamily="49" charset="-122"/>
                <a:ea typeface="黑体" panose="02010609060101010101" pitchFamily="49" charset="-122"/>
              </a:rPr>
              <a:t>/</a:t>
            </a:r>
            <a:r>
              <a:rPr lang="zh-CN" altLang="en-US" sz="2800" b="1">
                <a:latin typeface="微软雅黑" panose="020B0503020204020204" pitchFamily="34" charset="-122"/>
                <a:ea typeface="微软雅黑" panose="020B0503020204020204" pitchFamily="34" charset="-122"/>
              </a:rPr>
              <a:t>3）y÷10%÷10%=40y．由于两种情况下，生产者的数量是一定的，所以55x=40y，则y=1.375x．</a:t>
            </a:r>
            <a:endParaRPr lang="zh-CN" altLang="en-US" sz="2800" b="1">
              <a:latin typeface="微软雅黑" panose="020B0503020204020204" pitchFamily="34" charset="-122"/>
              <a:ea typeface="微软雅黑" panose="020B0503020204020204" pitchFamily="34" charset="-122"/>
            </a:endParaRPr>
          </a:p>
        </p:txBody>
      </p:sp>
      <p:sp>
        <p:nvSpPr>
          <p:cNvPr id="13" name="文本框 12"/>
          <p:cNvSpPr txBox="1"/>
          <p:nvPr/>
        </p:nvSpPr>
        <p:spPr>
          <a:xfrm>
            <a:off x="5571669" y="1505607"/>
            <a:ext cx="530225"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B</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14"/>
          <p:cNvGrpSpPr/>
          <p:nvPr/>
        </p:nvGrpSpPr>
        <p:grpSpPr>
          <a:xfrm>
            <a:off x="7401115" y="2039459"/>
            <a:ext cx="3127577" cy="1446036"/>
            <a:chOff x="416" y="5231"/>
            <a:chExt cx="4927" cy="2278"/>
          </a:xfrm>
        </p:grpSpPr>
        <p:sp>
          <p:nvSpPr>
            <p:cNvPr id="8" name="文本框 7"/>
            <p:cNvSpPr txBox="1"/>
            <p:nvPr/>
          </p:nvSpPr>
          <p:spPr>
            <a:xfrm>
              <a:off x="416" y="6590"/>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甲</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2396" y="5231"/>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4236" y="6523"/>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cxnSp>
          <p:nvCxnSpPr>
            <p:cNvPr id="12" name="直接箭头连接符 11"/>
            <p:cNvCxnSpPr/>
            <p:nvPr/>
          </p:nvCxnSpPr>
          <p:spPr>
            <a:xfrm>
              <a:off x="1265" y="7053"/>
              <a:ext cx="2908" cy="24"/>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a:endCxn id="10" idx="1"/>
            </p:cNvCxnSpPr>
            <p:nvPr/>
          </p:nvCxnSpPr>
          <p:spPr>
            <a:xfrm flipV="1">
              <a:off x="1005" y="5691"/>
              <a:ext cx="1391" cy="91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83" y="5690"/>
              <a:ext cx="1030" cy="807"/>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文本框 1"/>
          <p:cNvSpPr txBox="1"/>
          <p:nvPr/>
        </p:nvSpPr>
        <p:spPr>
          <a:xfrm>
            <a:off x="92855" y="654998"/>
            <a:ext cx="11638751" cy="3538220"/>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附</a:t>
            </a:r>
            <a:r>
              <a:rPr lang="en-US" altLang="zh-CN" sz="3200" b="1">
                <a:solidFill>
                  <a:srgbClr val="FF0000"/>
                </a:solidFill>
                <a:latin typeface="微软雅黑" panose="020B0503020204020204" pitchFamily="34" charset="-122"/>
                <a:ea typeface="微软雅黑" panose="020B0503020204020204" pitchFamily="34" charset="-122"/>
              </a:rPr>
              <a:t>3</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某生态系统中存在如图所示的食物网，如将丙的食物比例由甲：乙=1：1调整为2：1，能量传递效率按10%计算，该生态系统能承载丙的数量是原来的（　　）</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A、1.875倍</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B、1.375倍</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C、1.273倍</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D、0.575倍</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3970" y="4192011"/>
            <a:ext cx="8934573" cy="58356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附：</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丙的数量发生变化的理由是？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6403869" y="1746825"/>
            <a:ext cx="530225"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B</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1" name="文本框 100"/>
          <p:cNvSpPr txBox="1"/>
          <p:nvPr/>
        </p:nvSpPr>
        <p:spPr>
          <a:xfrm>
            <a:off x="4162" y="5011857"/>
            <a:ext cx="12076419" cy="1753235"/>
          </a:xfrm>
          <a:prstGeom prst="rect">
            <a:avLst/>
          </a:prstGeom>
          <a:noFill/>
          <a:ln w="9525">
            <a:noFill/>
          </a:ln>
        </p:spPr>
        <p:txBody>
          <a:bodyPr wrap="square">
            <a:spAutoFit/>
          </a:bodyPr>
          <a:lstStyle/>
          <a:p>
            <a:pPr indent="0"/>
            <a:r>
              <a:rPr lang="zh-CN"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根据能量流动的逐级递减的特点</a:t>
            </a:r>
            <a:r>
              <a:rPr 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食物链越长</a:t>
            </a:r>
            <a:r>
              <a:rPr 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消耗的能量越多</a:t>
            </a:r>
            <a:r>
              <a:rPr 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甲</a:t>
            </a:r>
            <a:r>
              <a:rPr lang="zh-CN"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的能量流向长的食物链的比例减少</a:t>
            </a:r>
            <a:r>
              <a:rPr 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则</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丙</a:t>
            </a:r>
            <a:r>
              <a:rPr lang="zh-CN"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获取能量增多</a:t>
            </a:r>
            <a:r>
              <a:rPr 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丙</a:t>
            </a:r>
            <a:r>
              <a:rPr lang="zh-CN"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的数量增多</a:t>
            </a:r>
            <a:endPar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5" name="组合 14"/>
          <p:cNvGrpSpPr/>
          <p:nvPr/>
        </p:nvGrpSpPr>
        <p:grpSpPr>
          <a:xfrm>
            <a:off x="7401115" y="2039459"/>
            <a:ext cx="3127577" cy="1446036"/>
            <a:chOff x="416" y="5231"/>
            <a:chExt cx="4927" cy="2278"/>
          </a:xfrm>
        </p:grpSpPr>
        <p:sp>
          <p:nvSpPr>
            <p:cNvPr id="8" name="文本框 7"/>
            <p:cNvSpPr txBox="1"/>
            <p:nvPr/>
          </p:nvSpPr>
          <p:spPr>
            <a:xfrm>
              <a:off x="416" y="6590"/>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甲</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2396" y="5231"/>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4236" y="6523"/>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cxnSp>
          <p:nvCxnSpPr>
            <p:cNvPr id="12" name="直接箭头连接符 11"/>
            <p:cNvCxnSpPr/>
            <p:nvPr/>
          </p:nvCxnSpPr>
          <p:spPr>
            <a:xfrm>
              <a:off x="1265" y="7053"/>
              <a:ext cx="2908" cy="24"/>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a:endCxn id="10" idx="1"/>
            </p:cNvCxnSpPr>
            <p:nvPr/>
          </p:nvCxnSpPr>
          <p:spPr>
            <a:xfrm flipV="1">
              <a:off x="1005" y="5691"/>
              <a:ext cx="1391" cy="91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83" y="5690"/>
              <a:ext cx="1030" cy="807"/>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99"/>
          <p:cNvSpPr txBox="1"/>
          <p:nvPr/>
        </p:nvSpPr>
        <p:spPr>
          <a:xfrm>
            <a:off x="352481" y="1025711"/>
            <a:ext cx="11431176" cy="3538220"/>
          </a:xfrm>
          <a:prstGeom prst="rect">
            <a:avLst/>
          </a:prstGeom>
          <a:noFill/>
          <a:ln w="9525">
            <a:noFill/>
          </a:ln>
        </p:spPr>
        <p:txBody>
          <a:bodyPr wrap="square" anchor="t">
            <a:spAutoFit/>
          </a:bodyPr>
          <a:lstStyle/>
          <a:p>
            <a:pPr indent="266700"/>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3.</a:t>
            </a:r>
            <a:r>
              <a:rPr lang="zh-CN" altLang="en-US" sz="3200" b="1">
                <a:latin typeface="微软雅黑" panose="020B0503020204020204" pitchFamily="34" charset="-122"/>
                <a:ea typeface="微软雅黑" panose="020B0503020204020204" pitchFamily="34" charset="-122"/>
              </a:rPr>
              <a:t>有一食物网如图所示。如果能量传递效率为</a:t>
            </a:r>
            <a:r>
              <a:rPr lang="en-US" altLang="zh-CN" sz="3200" b="1">
                <a:latin typeface="微软雅黑" panose="020B0503020204020204" pitchFamily="34" charset="-122"/>
                <a:ea typeface="微软雅黑" panose="020B0503020204020204" pitchFamily="34" charset="-122"/>
              </a:rPr>
              <a:t>10%</a:t>
            </a:r>
            <a:r>
              <a:rPr lang="zh-CN" altLang="en-US" sz="3200" b="1">
                <a:latin typeface="微软雅黑" panose="020B0503020204020204" pitchFamily="34" charset="-122"/>
                <a:ea typeface="微软雅黑" panose="020B0503020204020204" pitchFamily="34" charset="-122"/>
              </a:rPr>
              <a:t>，各条食物链传递到庚的能量相等，则庚同化</a:t>
            </a:r>
            <a:r>
              <a:rPr lang="en-US" altLang="zh-CN" sz="3200" b="1">
                <a:latin typeface="微软雅黑" panose="020B0503020204020204" pitchFamily="34" charset="-122"/>
                <a:ea typeface="微软雅黑" panose="020B0503020204020204" pitchFamily="34" charset="-122"/>
              </a:rPr>
              <a:t>1 kJ</a:t>
            </a:r>
            <a:r>
              <a:rPr lang="zh-CN" altLang="en-US" sz="3200" b="1">
                <a:latin typeface="微软雅黑" panose="020B0503020204020204" pitchFamily="34" charset="-122"/>
                <a:ea typeface="微软雅黑" panose="020B0503020204020204" pitchFamily="34" charset="-122"/>
              </a:rPr>
              <a:t>的能量，丙最少需同化的能量为</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rPr>
              <a:t>)</a:t>
            </a:r>
            <a:endParaRPr lang="en-US" altLang="zh-CN"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A．550 kJ  </a:t>
            </a:r>
            <a:endParaRPr lang="zh-CN" altLang="en-US"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B．500 kJ</a:t>
            </a:r>
            <a:endParaRPr lang="zh-CN" altLang="en-US"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C．400 kJ  </a:t>
            </a:r>
            <a:endParaRPr lang="zh-CN" altLang="en-US" sz="3200" b="1">
              <a:latin typeface="微软雅黑" panose="020B0503020204020204" pitchFamily="34" charset="-122"/>
              <a:ea typeface="微软雅黑" panose="020B0503020204020204" pitchFamily="34" charset="-122"/>
            </a:endParaRPr>
          </a:p>
          <a:p>
            <a:pPr indent="266700"/>
            <a:r>
              <a:rPr lang="zh-CN" altLang="en-US" sz="3200" b="1">
                <a:latin typeface="微软雅黑" panose="020B0503020204020204" pitchFamily="34" charset="-122"/>
                <a:ea typeface="微软雅黑" panose="020B0503020204020204" pitchFamily="34" charset="-122"/>
              </a:rPr>
              <a:t>D．100 kJ</a:t>
            </a:r>
            <a:endParaRPr lang="zh-CN" altLang="en-US" sz="3200" b="1">
              <a:latin typeface="微软雅黑" panose="020B0503020204020204" pitchFamily="34" charset="-122"/>
              <a:ea typeface="微软雅黑" panose="020B0503020204020204" pitchFamily="34" charset="-122"/>
            </a:endParaRPr>
          </a:p>
        </p:txBody>
      </p:sp>
      <p:sp>
        <p:nvSpPr>
          <p:cNvPr id="13" name="文本框 12"/>
          <p:cNvSpPr txBox="1"/>
          <p:nvPr/>
        </p:nvSpPr>
        <p:spPr>
          <a:xfrm>
            <a:off x="3161528" y="1942655"/>
            <a:ext cx="565150"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4" name="组合 23"/>
          <p:cNvGrpSpPr/>
          <p:nvPr/>
        </p:nvGrpSpPr>
        <p:grpSpPr>
          <a:xfrm>
            <a:off x="4970529" y="2649486"/>
            <a:ext cx="4447926" cy="1559662"/>
            <a:chOff x="7507" y="7879"/>
            <a:chExt cx="7007" cy="2457"/>
          </a:xfrm>
        </p:grpSpPr>
        <p:sp>
          <p:nvSpPr>
            <p:cNvPr id="8" name="文本框 7"/>
            <p:cNvSpPr txBox="1"/>
            <p:nvPr/>
          </p:nvSpPr>
          <p:spPr>
            <a:xfrm>
              <a:off x="7507" y="7939"/>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甲</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8156" y="9417"/>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9487" y="7879"/>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丙</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cxnSp>
          <p:nvCxnSpPr>
            <p:cNvPr id="12" name="直接箭头连接符 11"/>
            <p:cNvCxnSpPr/>
            <p:nvPr/>
          </p:nvCxnSpPr>
          <p:spPr>
            <a:xfrm>
              <a:off x="8433" y="8373"/>
              <a:ext cx="980" cy="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8976" y="8858"/>
              <a:ext cx="788" cy="828"/>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1626" y="7914"/>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丁</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cxnSp>
          <p:nvCxnSpPr>
            <p:cNvPr id="16" name="直接箭头连接符 15"/>
            <p:cNvCxnSpPr>
              <a:endCxn id="9" idx="1"/>
            </p:cNvCxnSpPr>
            <p:nvPr/>
          </p:nvCxnSpPr>
          <p:spPr>
            <a:xfrm>
              <a:off x="10494" y="8373"/>
              <a:ext cx="1132" cy="1"/>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9" idx="1"/>
            </p:cNvCxnSpPr>
            <p:nvPr/>
          </p:nvCxnSpPr>
          <p:spPr>
            <a:xfrm>
              <a:off x="10126" y="8990"/>
              <a:ext cx="1478" cy="867"/>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3407" y="7920"/>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己</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1604" y="9397"/>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戊</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3407" y="9397"/>
              <a:ext cx="1107" cy="919"/>
            </a:xfrm>
            <a:prstGeom prst="rect">
              <a:avLst/>
            </a:prstGeom>
            <a:noFill/>
          </p:spPr>
          <p:txBody>
            <a:bodyPr wrap="square" rtlCol="0" anchor="t">
              <a:spAutoFit/>
            </a:bodyPr>
            <a:lstStyle/>
            <a:p>
              <a:r>
                <a:rPr lang="zh-CN" altLang="en-US" sz="3200" b="1">
                  <a:solidFill>
                    <a:schemeClr val="tx1"/>
                  </a:solidFill>
                  <a:latin typeface="微软雅黑" panose="020B0503020204020204" pitchFamily="34" charset="-122"/>
                  <a:ea typeface="微软雅黑" panose="020B0503020204020204" pitchFamily="34" charset="-122"/>
                  <a:sym typeface="+mn-ea"/>
                </a:rPr>
                <a:t>庚</a:t>
              </a:r>
              <a:endParaRPr lang="zh-CN" altLang="en-US" sz="3200" b="1">
                <a:solidFill>
                  <a:schemeClr val="tx1"/>
                </a:solidFill>
                <a:latin typeface="微软雅黑" panose="020B0503020204020204" pitchFamily="34" charset="-122"/>
                <a:ea typeface="微软雅黑" panose="020B0503020204020204" pitchFamily="34" charset="-122"/>
                <a:sym typeface="+mn-ea"/>
              </a:endParaRPr>
            </a:p>
          </p:txBody>
        </p:sp>
        <p:cxnSp>
          <p:nvCxnSpPr>
            <p:cNvPr id="21" name="直接箭头连接符 20"/>
            <p:cNvCxnSpPr/>
            <p:nvPr/>
          </p:nvCxnSpPr>
          <p:spPr>
            <a:xfrm>
              <a:off x="12433" y="8399"/>
              <a:ext cx="980" cy="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3856" y="8778"/>
              <a:ext cx="8" cy="672"/>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2573" y="9854"/>
              <a:ext cx="980" cy="0"/>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文本框 1"/>
          <p:cNvSpPr txBox="1"/>
          <p:nvPr/>
        </p:nvSpPr>
        <p:spPr>
          <a:xfrm>
            <a:off x="132999" y="939354"/>
            <a:ext cx="11965987" cy="4523105"/>
          </a:xfrm>
          <a:prstGeom prst="rect">
            <a:avLst/>
          </a:prstGeom>
          <a:noFill/>
          <a:ln w="9525">
            <a:noFill/>
          </a:ln>
        </p:spPr>
        <p:txBody>
          <a:bodyPr wrap="square" anchor="t">
            <a:spAutoFit/>
          </a:bodyPr>
          <a:lstStyle/>
          <a:p>
            <a:pPr indent="266700"/>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4.</a:t>
            </a:r>
            <a:r>
              <a:rPr lang="zh-CN" altLang="en-US" sz="3200" b="1">
                <a:latin typeface="微软雅黑" panose="020B0503020204020204" pitchFamily="34" charset="-122"/>
                <a:ea typeface="微软雅黑" panose="020B0503020204020204" pitchFamily="34" charset="-122"/>
              </a:rPr>
              <a:t>如图表示某生态系统食物网的图解，若一种生物摄食两种前一营养级的生物，且它们被摄食的生物量相等，则猫头鹰体重增加</a:t>
            </a:r>
            <a:r>
              <a:rPr lang="en-US" altLang="zh-CN" sz="3200" b="1">
                <a:latin typeface="微软雅黑" panose="020B0503020204020204" pitchFamily="34" charset="-122"/>
                <a:ea typeface="微软雅黑" panose="020B0503020204020204" pitchFamily="34" charset="-122"/>
              </a:rPr>
              <a:t>1 kg</a:t>
            </a:r>
            <a:r>
              <a:rPr lang="zh-CN" altLang="en-US" sz="3200" b="1">
                <a:latin typeface="微软雅黑" panose="020B0503020204020204" pitchFamily="34" charset="-122"/>
                <a:ea typeface="微软雅黑" panose="020B0503020204020204" pitchFamily="34" charset="-122"/>
              </a:rPr>
              <a:t>，至少需要消耗</a:t>
            </a:r>
            <a:r>
              <a:rPr lang="en-US" altLang="zh-CN" sz="3200" b="1">
                <a:latin typeface="微软雅黑" panose="020B0503020204020204" pitchFamily="34" charset="-122"/>
                <a:ea typeface="微软雅黑" panose="020B0503020204020204" pitchFamily="34" charset="-122"/>
              </a:rPr>
              <a:t>A(</a:t>
            </a:r>
            <a:r>
              <a:rPr lang="zh-CN" altLang="en-US" sz="3200" b="1">
                <a:latin typeface="微软雅黑" panose="020B0503020204020204" pitchFamily="34" charset="-122"/>
                <a:ea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rPr>
              <a:t>)</a:t>
            </a:r>
            <a:endParaRPr lang="en-US" altLang="zh-CN" sz="3200" b="1">
              <a:latin typeface="微软雅黑" panose="020B0503020204020204" pitchFamily="34" charset="-122"/>
              <a:ea typeface="微软雅黑" panose="020B0503020204020204" pitchFamily="34" charset="-122"/>
            </a:endParaRPr>
          </a:p>
          <a:p>
            <a:pPr indent="266700"/>
            <a:endParaRPr lang="en-US" altLang="zh-CN" sz="3200" b="1">
              <a:latin typeface="微软雅黑" panose="020B0503020204020204" pitchFamily="34" charset="-122"/>
              <a:ea typeface="微软雅黑" panose="020B0503020204020204" pitchFamily="34" charset="-122"/>
            </a:endParaRPr>
          </a:p>
          <a:p>
            <a:pPr indent="266700"/>
            <a:r>
              <a:rPr lang="en-US" altLang="zh-CN" sz="3200" b="1">
                <a:latin typeface="微软雅黑" panose="020B0503020204020204" pitchFamily="34" charset="-122"/>
                <a:ea typeface="微软雅黑" panose="020B0503020204020204" pitchFamily="34" charset="-122"/>
              </a:rPr>
              <a:t>A．100 kg  </a:t>
            </a:r>
            <a:endParaRPr lang="en-US" altLang="zh-CN" sz="3200" b="1">
              <a:latin typeface="微软雅黑" panose="020B0503020204020204" pitchFamily="34" charset="-122"/>
              <a:ea typeface="微软雅黑" panose="020B0503020204020204" pitchFamily="34" charset="-122"/>
            </a:endParaRPr>
          </a:p>
          <a:p>
            <a:pPr indent="266700"/>
            <a:r>
              <a:rPr lang="en-US" altLang="zh-CN" sz="3200" b="1">
                <a:latin typeface="微软雅黑" panose="020B0503020204020204" pitchFamily="34" charset="-122"/>
                <a:ea typeface="微软雅黑" panose="020B0503020204020204" pitchFamily="34" charset="-122"/>
              </a:rPr>
              <a:t>B．312.5 kg</a:t>
            </a:r>
            <a:endParaRPr lang="en-US" altLang="zh-CN" sz="3200" b="1">
              <a:latin typeface="微软雅黑" panose="020B0503020204020204" pitchFamily="34" charset="-122"/>
              <a:ea typeface="微软雅黑" panose="020B0503020204020204" pitchFamily="34" charset="-122"/>
            </a:endParaRPr>
          </a:p>
          <a:p>
            <a:pPr indent="266700"/>
            <a:r>
              <a:rPr lang="en-US" altLang="zh-CN" sz="3200" b="1">
                <a:latin typeface="微软雅黑" panose="020B0503020204020204" pitchFamily="34" charset="-122"/>
                <a:ea typeface="微软雅黑" panose="020B0503020204020204" pitchFamily="34" charset="-122"/>
              </a:rPr>
              <a:t>C．25 kg  </a:t>
            </a:r>
            <a:endParaRPr lang="en-US" altLang="zh-CN" sz="3200" b="1">
              <a:latin typeface="微软雅黑" panose="020B0503020204020204" pitchFamily="34" charset="-122"/>
              <a:ea typeface="微软雅黑" panose="020B0503020204020204" pitchFamily="34" charset="-122"/>
            </a:endParaRPr>
          </a:p>
          <a:p>
            <a:pPr indent="266700"/>
            <a:r>
              <a:rPr lang="en-US" altLang="zh-CN" sz="3200" b="1">
                <a:latin typeface="微软雅黑" panose="020B0503020204020204" pitchFamily="34" charset="-122"/>
                <a:ea typeface="微软雅黑" panose="020B0503020204020204" pitchFamily="34" charset="-122"/>
              </a:rPr>
              <a:t>D．15 kg</a:t>
            </a:r>
            <a:endParaRPr lang="en-US" altLang="zh-CN" sz="3200" b="1">
              <a:latin typeface="微软雅黑" panose="020B0503020204020204" pitchFamily="34" charset="-122"/>
              <a:ea typeface="微软雅黑" panose="020B0503020204020204" pitchFamily="34" charset="-122"/>
            </a:endParaRPr>
          </a:p>
          <a:p>
            <a:pPr indent="266700"/>
            <a:endParaRPr lang="en-US" altLang="zh-CN" sz="3200" b="1">
              <a:latin typeface="微软雅黑" panose="020B0503020204020204" pitchFamily="34" charset="-122"/>
              <a:ea typeface="微软雅黑" panose="020B0503020204020204" pitchFamily="34" charset="-122"/>
            </a:endParaRPr>
          </a:p>
        </p:txBody>
      </p:sp>
      <p:pic>
        <p:nvPicPr>
          <p:cNvPr id="55298" name="图片 -2147482561"/>
          <p:cNvPicPr>
            <a:picLocks noChangeAspect="1"/>
          </p:cNvPicPr>
          <p:nvPr/>
        </p:nvPicPr>
        <p:blipFill>
          <a:blip r:embed="rId1" r:link="rId2"/>
          <a:stretch>
            <a:fillRect/>
          </a:stretch>
        </p:blipFill>
        <p:spPr>
          <a:xfrm>
            <a:off x="5521521" y="2529196"/>
            <a:ext cx="4875135" cy="2597850"/>
          </a:xfrm>
          <a:prstGeom prst="rect">
            <a:avLst/>
          </a:prstGeom>
          <a:noFill/>
          <a:ln w="9525">
            <a:noFill/>
          </a:ln>
        </p:spPr>
      </p:pic>
      <p:sp>
        <p:nvSpPr>
          <p:cNvPr id="13" name="文本框 12"/>
          <p:cNvSpPr txBox="1"/>
          <p:nvPr/>
        </p:nvSpPr>
        <p:spPr>
          <a:xfrm>
            <a:off x="4533209" y="1944636"/>
            <a:ext cx="565150" cy="706755"/>
          </a:xfrm>
          <a:prstGeom prst="rect">
            <a:avLst/>
          </a:prstGeom>
          <a:noFill/>
          <a:ln w="9525">
            <a:noFill/>
          </a:ln>
        </p:spPr>
        <p:txBody>
          <a:bodyPr wrap="none" anchor="t">
            <a:spAutoFit/>
          </a:bodyPr>
          <a:lstStyle/>
          <a:p>
            <a:r>
              <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a:t>
            </a:r>
            <a:endParaRPr lang="en-US" altLang="zh-CN" sz="40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289" name="Text Box 2"/>
          <p:cNvSpPr txBox="1"/>
          <p:nvPr/>
        </p:nvSpPr>
        <p:spPr>
          <a:xfrm>
            <a:off x="-23949" y="0"/>
            <a:ext cx="6084713" cy="521970"/>
          </a:xfrm>
          <a:prstGeom prst="rect">
            <a:avLst/>
          </a:prstGeom>
          <a:solidFill>
            <a:srgbClr val="92D050"/>
          </a:solidFill>
          <a:ln w="57150" cap="flat" cmpd="sng">
            <a:noFill/>
            <a:prstDash val="dashDot"/>
            <a:miter/>
            <a:headEnd type="none" w="med" len="med"/>
            <a:tailEnd type="none" w="med" len="med"/>
          </a:ln>
        </p:spPr>
        <p:txBody>
          <a:bodyPr wrap="square" anchor="t">
            <a:spAutoFit/>
          </a:bodyPr>
          <a:lstStyle/>
          <a:p>
            <a:pPr>
              <a:spcBef>
                <a:spcPct val="50000"/>
              </a:spcBef>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生态系统的能量流动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497840" y="0"/>
            <a:ext cx="11147425" cy="1814830"/>
          </a:xfrm>
          <a:prstGeom prst="rect">
            <a:avLst/>
          </a:prstGeom>
          <a:noFill/>
          <a:ln w="9525">
            <a:noFill/>
          </a:ln>
        </p:spPr>
        <p:txBody>
          <a:bodyPr wrap="square">
            <a:spAutoFit/>
          </a:bodyPr>
          <a:p>
            <a:pPr marL="0" indent="0"/>
            <a:r>
              <a:rPr lang="zh-CN" sz="2800" b="1">
                <a:latin typeface="微软雅黑" panose="020B0503020204020204" pitchFamily="34" charset="-122"/>
                <a:ea typeface="微软雅黑" panose="020B0503020204020204" pitchFamily="34" charset="-122"/>
                <a:cs typeface="微软雅黑" panose="020B0503020204020204" pitchFamily="34" charset="-122"/>
              </a:rPr>
              <a:t>（</a:t>
            </a:r>
            <a:r>
              <a:rPr lang="en-US" sz="2800" b="1">
                <a:latin typeface="微软雅黑" panose="020B0503020204020204" pitchFamily="34" charset="-122"/>
                <a:ea typeface="微软雅黑" panose="020B0503020204020204" pitchFamily="34" charset="-122"/>
                <a:cs typeface="微软雅黑" panose="020B0503020204020204" pitchFamily="34" charset="-122"/>
              </a:rPr>
              <a:t>2021</a:t>
            </a:r>
            <a:r>
              <a:rPr lang="zh-CN" sz="2800" b="1">
                <a:latin typeface="微软雅黑" panose="020B0503020204020204" pitchFamily="34" charset="-122"/>
                <a:ea typeface="微软雅黑" panose="020B0503020204020204" pitchFamily="34" charset="-122"/>
                <a:cs typeface="微软雅黑" panose="020B0503020204020204" pitchFamily="34" charset="-122"/>
              </a:rPr>
              <a:t>年天津卷）为研究降水量影响草原小型啮齿动物种群密度的机制，科研人员以田鼠幼鼠为材料进行了一系列实验。其中，野外实验在内蒙古半干旱草原开展，将相同体重的幼鼠放入不同样地中，</a:t>
            </a:r>
            <a:r>
              <a:rPr lang="en-US" sz="2800" b="1">
                <a:latin typeface="微软雅黑" panose="020B0503020204020204" pitchFamily="34" charset="-122"/>
                <a:ea typeface="微软雅黑" panose="020B0503020204020204" pitchFamily="34" charset="-122"/>
                <a:cs typeface="微软雅黑" panose="020B0503020204020204" pitchFamily="34" charset="-122"/>
              </a:rPr>
              <a:t>5</a:t>
            </a:r>
            <a:r>
              <a:rPr lang="zh-CN" sz="2800" b="1">
                <a:latin typeface="微软雅黑" panose="020B0503020204020204" pitchFamily="34" charset="-122"/>
                <a:ea typeface="微软雅黑" panose="020B0503020204020204" pitchFamily="34" charset="-122"/>
                <a:cs typeface="微软雅黑" panose="020B0503020204020204" pitchFamily="34" charset="-122"/>
              </a:rPr>
              <a:t>个月后测定相关指标，部分结果见下图。</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112395" y="1814830"/>
            <a:ext cx="9279890" cy="2528570"/>
          </a:xfrm>
          <a:prstGeom prst="rect">
            <a:avLst/>
          </a:prstGeom>
          <a:noFill/>
          <a:ln w="9525">
            <a:noFill/>
          </a:ln>
        </p:spPr>
      </p:pic>
      <p:sp>
        <p:nvSpPr>
          <p:cNvPr id="102" name="文本框 101"/>
          <p:cNvSpPr txBox="1"/>
          <p:nvPr/>
        </p:nvSpPr>
        <p:spPr>
          <a:xfrm>
            <a:off x="247650" y="4244340"/>
            <a:ext cx="11697335" cy="2676525"/>
          </a:xfrm>
          <a:prstGeom prst="rect">
            <a:avLst/>
          </a:prstGeom>
          <a:noFill/>
          <a:ln w="9525">
            <a:noFill/>
          </a:ln>
        </p:spPr>
        <p:txBody>
          <a:bodyPr wrap="square">
            <a:spAutoFit/>
          </a:bodyPr>
          <a:p>
            <a:pPr marL="0" indent="0"/>
            <a:r>
              <a:rPr lang="en-US" sz="2400" b="1">
                <a:latin typeface="Times New Roman" panose="02020603050405020304" pitchFamily="18" charset="0"/>
                <a:ea typeface="宋体" panose="02010600030101010101" pitchFamily="2" charset="-122"/>
              </a:rPr>
              <a:t>(1)</a:t>
            </a:r>
            <a:r>
              <a:rPr lang="zh-CN" sz="2400" b="1">
                <a:ea typeface="宋体" panose="02010600030101010101" pitchFamily="2" charset="-122"/>
              </a:rPr>
              <a:t>由图</a:t>
            </a:r>
            <a:r>
              <a:rPr lang="en-US" sz="2400" b="1">
                <a:latin typeface="Times New Roman" panose="02020603050405020304" pitchFamily="18" charset="0"/>
                <a:ea typeface="宋体" panose="02010600030101010101" pitchFamily="2" charset="-122"/>
              </a:rPr>
              <a:t>1</a:t>
            </a:r>
            <a:r>
              <a:rPr lang="zh-CN" sz="2400" b="1">
                <a:ea typeface="宋体" panose="02010600030101010101" pitchFamily="2" charset="-122"/>
              </a:rPr>
              <a:t>可知，</a:t>
            </a:r>
            <a:r>
              <a:rPr lang="en-US" sz="2400" b="1">
                <a:latin typeface="Times New Roman" panose="02020603050405020304" pitchFamily="18" charset="0"/>
                <a:ea typeface="宋体" panose="02010600030101010101" pitchFamily="2" charset="-122"/>
              </a:rPr>
              <a:t>___________</a:t>
            </a:r>
            <a:r>
              <a:rPr lang="zh-CN" sz="2400" b="1">
                <a:ea typeface="宋体" panose="02010600030101010101" pitchFamily="2" charset="-122"/>
              </a:rPr>
              <a:t>组田鼠体重增幅更大。田鼠体重增加有利于个体存活、育龄个体增多，影响田鼠种群的</a:t>
            </a:r>
            <a:r>
              <a:rPr lang="en-US" sz="2400" b="1">
                <a:latin typeface="Times New Roman" panose="02020603050405020304" pitchFamily="18" charset="0"/>
                <a:ea typeface="宋体" panose="02010600030101010101" pitchFamily="2" charset="-122"/>
              </a:rPr>
              <a:t>___________</a:t>
            </a:r>
            <a:r>
              <a:rPr lang="zh-CN" sz="2400" b="1">
                <a:ea typeface="宋体" panose="02010600030101010101" pitchFamily="2" charset="-122"/>
              </a:rPr>
              <a:t>，从而直接导致种群密度增加。</a:t>
            </a:r>
            <a:r>
              <a:rPr lang="en-US" sz="2400" b="1">
                <a:latin typeface="Times New Roman" panose="02020603050405020304" pitchFamily="18" charset="0"/>
                <a:ea typeface="宋体" panose="02010600030101010101" pitchFamily="2" charset="-122"/>
              </a:rPr>
              <a:t>(2)</a:t>
            </a:r>
            <a:r>
              <a:rPr lang="zh-CN" sz="2400" b="1">
                <a:ea typeface="宋体" panose="02010600030101010101" pitchFamily="2" charset="-122"/>
              </a:rPr>
              <a:t>由图</a:t>
            </a:r>
            <a:r>
              <a:rPr lang="en-US" sz="2400" b="1">
                <a:latin typeface="Times New Roman" panose="02020603050405020304" pitchFamily="18" charset="0"/>
                <a:ea typeface="宋体" panose="02010600030101010101" pitchFamily="2" charset="-122"/>
              </a:rPr>
              <a:t>2</a:t>
            </a:r>
            <a:r>
              <a:rPr lang="zh-CN" sz="2400" b="1">
                <a:ea typeface="宋体" panose="02010600030101010101" pitchFamily="2" charset="-122"/>
              </a:rPr>
              <a:t>可知，增加降水有利于</a:t>
            </a:r>
            <a:r>
              <a:rPr lang="en-US" sz="2400" b="1">
                <a:latin typeface="Times New Roman" panose="02020603050405020304" pitchFamily="18" charset="0"/>
                <a:ea typeface="宋体" panose="02010600030101010101" pitchFamily="2" charset="-122"/>
              </a:rPr>
              <a:t>___________</a:t>
            </a:r>
            <a:r>
              <a:rPr lang="zh-CN" sz="2400" b="1">
                <a:ea typeface="宋体" panose="02010600030101010101" pitchFamily="2" charset="-122"/>
              </a:rPr>
              <a:t>生长，其在田鼠食谱中所占比例增加，田鼠食谱发生变化。</a:t>
            </a:r>
            <a:r>
              <a:rPr lang="en-US" sz="2400" b="1">
                <a:latin typeface="Times New Roman" panose="02020603050405020304" pitchFamily="18" charset="0"/>
                <a:ea typeface="宋体" panose="02010600030101010101" pitchFamily="2" charset="-122"/>
              </a:rPr>
              <a:t>(3)</a:t>
            </a:r>
            <a:r>
              <a:rPr lang="zh-CN" sz="2400" b="1">
                <a:ea typeface="宋体" panose="02010600030101010101" pitchFamily="2" charset="-122"/>
              </a:rPr>
              <a:t>随后在室内模拟野外半干旱和增加降水组的食谱，分别对两组田鼠幼鼠进行饲喂，一段时间后，比较两组田鼠体重增幅。该实验目的为</a:t>
            </a:r>
            <a:r>
              <a:rPr lang="en-US" sz="2400" b="1">
                <a:latin typeface="Times New Roman" panose="02020603050405020304" pitchFamily="18" charset="0"/>
                <a:ea typeface="宋体" panose="02010600030101010101" pitchFamily="2" charset="-122"/>
              </a:rPr>
              <a:t>___________</a:t>
            </a:r>
            <a:r>
              <a:rPr lang="zh-CN" sz="2400" b="1">
                <a:ea typeface="宋体" panose="02010600030101010101" pitchFamily="2" charset="-122"/>
              </a:rPr>
              <a:t>．</a:t>
            </a:r>
            <a:endParaRPr lang="en-US" sz="2400" b="1">
              <a:latin typeface="Times New Roman" panose="02020603050405020304" pitchFamily="18" charset="0"/>
              <a:ea typeface="宋体" panose="02010600030101010101" pitchFamily="2" charset="-122"/>
            </a:endParaRPr>
          </a:p>
          <a:p>
            <a:endParaRPr lang="zh-CN" altLang="en-US" sz="2400" b="1"/>
          </a:p>
        </p:txBody>
      </p:sp>
      <p:sp>
        <p:nvSpPr>
          <p:cNvPr id="5" name="文本框 4"/>
          <p:cNvSpPr txBox="1"/>
          <p:nvPr/>
        </p:nvSpPr>
        <p:spPr>
          <a:xfrm>
            <a:off x="9392285" y="1238250"/>
            <a:ext cx="2851150" cy="3107690"/>
          </a:xfrm>
          <a:prstGeom prst="rect">
            <a:avLst/>
          </a:prstGeom>
          <a:solidFill>
            <a:schemeClr val="accent4">
              <a:lumMod val="20000"/>
              <a:lumOff val="80000"/>
            </a:schemeClr>
          </a:solidFill>
          <a:ln w="9525">
            <a:noFill/>
          </a:ln>
        </p:spPr>
        <p:txBody>
          <a:bodyPr wrap="square">
            <a:spAutoFit/>
          </a:bodyPr>
          <a:p>
            <a:pPr marL="0" indent="0"/>
            <a:r>
              <a:rPr lang="en-US" sz="2800" b="1">
                <a:solidFill>
                  <a:srgbClr val="FF0000"/>
                </a:solidFill>
                <a:latin typeface="Times New Roman" panose="02020603050405020304" pitchFamily="18" charset="0"/>
                <a:ea typeface="宋体" panose="02010600030101010101" pitchFamily="2" charset="-122"/>
              </a:rPr>
              <a:t>(1)     </a:t>
            </a:r>
            <a:r>
              <a:rPr lang="zh-CN" sz="2800" b="1">
                <a:solidFill>
                  <a:srgbClr val="FF0000"/>
                </a:solidFill>
                <a:ea typeface="宋体" panose="02010600030101010101" pitchFamily="2" charset="-122"/>
              </a:rPr>
              <a:t>增加降水</a:t>
            </a:r>
            <a:r>
              <a:rPr lang="en-US" sz="2800" b="1">
                <a:solidFill>
                  <a:srgbClr val="FF0000"/>
                </a:solidFill>
                <a:latin typeface="Times New Roman" panose="02020603050405020304" pitchFamily="18" charset="0"/>
                <a:ea typeface="宋体" panose="02010600030101010101" pitchFamily="2" charset="-122"/>
              </a:rPr>
              <a:t>     </a:t>
            </a:r>
            <a:endParaRPr lang="en-US" sz="2800" b="1">
              <a:solidFill>
                <a:srgbClr val="FF0000"/>
              </a:solidFill>
              <a:latin typeface="Times New Roman" panose="02020603050405020304" pitchFamily="18" charset="0"/>
              <a:ea typeface="宋体" panose="02010600030101010101" pitchFamily="2" charset="-122"/>
            </a:endParaRPr>
          </a:p>
          <a:p>
            <a:pPr marL="0" indent="0"/>
            <a:r>
              <a:rPr lang="zh-CN" sz="2800" b="1">
                <a:solidFill>
                  <a:srgbClr val="FF0000"/>
                </a:solidFill>
                <a:ea typeface="宋体" panose="02010600030101010101" pitchFamily="2" charset="-122"/>
              </a:rPr>
              <a:t>出生率和死亡率</a:t>
            </a:r>
            <a:r>
              <a:rPr lang="en-US" sz="2800" b="1">
                <a:solidFill>
                  <a:srgbClr val="FF0000"/>
                </a:solidFill>
                <a:latin typeface="Times New Roman" panose="02020603050405020304" pitchFamily="18" charset="0"/>
                <a:ea typeface="宋体" panose="02010600030101010101" pitchFamily="2" charset="-122"/>
              </a:rPr>
              <a:t>(2)</a:t>
            </a:r>
            <a:r>
              <a:rPr lang="zh-CN" sz="2800" b="1">
                <a:solidFill>
                  <a:srgbClr val="FF0000"/>
                </a:solidFill>
                <a:ea typeface="宋体" panose="02010600030101010101" pitchFamily="2" charset="-122"/>
              </a:rPr>
              <a:t>羊草</a:t>
            </a:r>
            <a:r>
              <a:rPr lang="en-US" sz="2800" b="1">
                <a:solidFill>
                  <a:srgbClr val="FF0000"/>
                </a:solidFill>
                <a:latin typeface="Times New Roman" panose="02020603050405020304" pitchFamily="18" charset="0"/>
                <a:ea typeface="宋体" panose="02010600030101010101" pitchFamily="2" charset="-122"/>
              </a:rPr>
              <a:t>(3)</a:t>
            </a:r>
            <a:r>
              <a:rPr lang="zh-CN" sz="2800" b="1">
                <a:solidFill>
                  <a:srgbClr val="FF0000"/>
                </a:solidFill>
                <a:ea typeface="宋体" panose="02010600030101010101" pitchFamily="2" charset="-122"/>
              </a:rPr>
              <a:t>检验增加降水</a:t>
            </a:r>
            <a:endParaRPr lang="zh-CN" sz="2800" b="1">
              <a:solidFill>
                <a:srgbClr val="FF0000"/>
              </a:solidFill>
              <a:ea typeface="宋体" panose="02010600030101010101" pitchFamily="2" charset="-122"/>
            </a:endParaRPr>
          </a:p>
          <a:p>
            <a:pPr marL="0" indent="0"/>
            <a:r>
              <a:rPr lang="zh-CN" sz="2800" b="1">
                <a:solidFill>
                  <a:srgbClr val="FF0000"/>
                </a:solidFill>
                <a:ea typeface="宋体" panose="02010600030101010101" pitchFamily="2" charset="-122"/>
              </a:rPr>
              <a:t>组田鼠体重增幅</a:t>
            </a:r>
            <a:endParaRPr lang="zh-CN" sz="2800" b="1">
              <a:solidFill>
                <a:srgbClr val="FF0000"/>
              </a:solidFill>
              <a:ea typeface="宋体" panose="02010600030101010101" pitchFamily="2" charset="-122"/>
            </a:endParaRPr>
          </a:p>
          <a:p>
            <a:pPr marL="0" indent="0"/>
            <a:r>
              <a:rPr lang="zh-CN" sz="2800" b="1">
                <a:solidFill>
                  <a:srgbClr val="FF0000"/>
                </a:solidFill>
                <a:ea typeface="宋体" panose="02010600030101010101" pitchFamily="2" charset="-122"/>
              </a:rPr>
              <a:t>大是否由食谱变</a:t>
            </a:r>
            <a:endParaRPr lang="zh-CN" sz="2800" b="1">
              <a:solidFill>
                <a:srgbClr val="FF0000"/>
              </a:solidFill>
              <a:ea typeface="宋体" panose="02010600030101010101" pitchFamily="2" charset="-122"/>
            </a:endParaRPr>
          </a:p>
          <a:p>
            <a:pPr marL="0" indent="0"/>
            <a:r>
              <a:rPr lang="zh-CN" sz="2800" b="1">
                <a:solidFill>
                  <a:srgbClr val="FF0000"/>
                </a:solidFill>
                <a:ea typeface="宋体" panose="02010600030101010101" pitchFamily="2" charset="-122"/>
              </a:rPr>
              <a:t>化引起</a:t>
            </a:r>
            <a:r>
              <a:rPr lang="en-US" sz="2800" b="1">
                <a:solidFill>
                  <a:srgbClr val="FF0000"/>
                </a:solidFill>
                <a:latin typeface="Times New Roman" panose="02020603050405020304" pitchFamily="18" charset="0"/>
                <a:ea typeface="宋体" panose="02010600030101010101" pitchFamily="2" charset="-122"/>
              </a:rPr>
              <a:t>  </a:t>
            </a:r>
            <a:endParaRPr lang="zh-CN" altLang="en-US" sz="28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p:nvPr/>
        </p:nvPicPr>
        <p:blipFill>
          <a:blip r:embed="rId1"/>
          <a:stretch>
            <a:fillRect/>
          </a:stretch>
        </p:blipFill>
        <p:spPr>
          <a:xfrm>
            <a:off x="875665" y="3811905"/>
            <a:ext cx="3041650" cy="2276475"/>
          </a:xfrm>
          <a:prstGeom prst="rect">
            <a:avLst/>
          </a:prstGeom>
          <a:noFill/>
          <a:ln w="9525">
            <a:noFill/>
          </a:ln>
        </p:spPr>
      </p:pic>
      <p:sp>
        <p:nvSpPr>
          <p:cNvPr id="2" name="文本框 1"/>
          <p:cNvSpPr txBox="1"/>
          <p:nvPr/>
        </p:nvSpPr>
        <p:spPr>
          <a:xfrm>
            <a:off x="315595" y="340360"/>
            <a:ext cx="11095990" cy="3322955"/>
          </a:xfrm>
          <a:prstGeom prst="rect">
            <a:avLst/>
          </a:prstGeom>
          <a:noFill/>
        </p:spPr>
        <p:txBody>
          <a:bodyPr wrap="none" rtlCol="0" anchor="t">
            <a:spAutoFit/>
          </a:bodyPr>
          <a:p>
            <a:pPr marL="0" indent="0" latinLnBrk="0">
              <a:lnSpc>
                <a:spcPct val="150000"/>
              </a:lnSpc>
            </a:pPr>
            <a:r>
              <a:rPr lang="en-US" sz="2800" b="1">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进一步研究发现，增加降水引起田鼠食谱变化后，田鼠肠道微生物</a:t>
            </a:r>
            <a:endParaRPr 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latinLnBrk="0">
              <a:lnSpc>
                <a:spcPct val="150000"/>
              </a:lnSpc>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组成也发生变化，其中能利用草中的纤维素等物质合成并分泌短链脂</a:t>
            </a:r>
            <a:endParaRPr 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latinLnBrk="0">
              <a:lnSpc>
                <a:spcPct val="150000"/>
              </a:lnSpc>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肪酸（田鼠的能量来源之一）的微生物比例显著增加。</a:t>
            </a:r>
            <a:endParaRPr 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latinLnBrk="0">
              <a:lnSpc>
                <a:spcPct val="150000"/>
              </a:lnSpc>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田鼠与这类微生物的种间关系为</a:t>
            </a:r>
            <a:r>
              <a:rPr lang="en-US" sz="2800" b="1">
                <a:latin typeface="微软雅黑" panose="020B0503020204020204" pitchFamily="34" charset="-122"/>
                <a:ea typeface="微软雅黑" panose="020B0503020204020204" pitchFamily="34" charset="-122"/>
                <a:cs typeface="微软雅黑" panose="020B0503020204020204" pitchFamily="34" charset="-122"/>
                <a:sym typeface="+mn-ea"/>
              </a:rPr>
              <a:t>___________</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latinLnBrk="0">
              <a:lnSpc>
                <a:spcPct val="150000"/>
              </a:lnSpc>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请在图中用箭头标示肠道微生物三类生物之间的能量流动方向。</a:t>
            </a:r>
            <a:r>
              <a:rPr lang="en-US" sz="2800" b="1">
                <a:latin typeface="微软雅黑" panose="020B0503020204020204" pitchFamily="34" charset="-122"/>
                <a:ea typeface="微软雅黑" panose="020B0503020204020204" pitchFamily="34" charset="-122"/>
                <a:cs typeface="微软雅黑" panose="020B0503020204020204" pitchFamily="34" charset="-122"/>
                <a:sym typeface="+mn-ea"/>
              </a:rPr>
              <a:t>______</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p:nvPr>
            <p:custDataLst>
              <p:tags r:id="rId2"/>
            </p:custDataLst>
          </p:nvPr>
        </p:nvPicPr>
        <p:blipFill>
          <a:blip r:embed="rId3"/>
          <a:stretch>
            <a:fillRect/>
          </a:stretch>
        </p:blipFill>
        <p:spPr>
          <a:xfrm>
            <a:off x="6913880" y="4454525"/>
            <a:ext cx="3263265" cy="2040255"/>
          </a:xfrm>
          <a:prstGeom prst="rect">
            <a:avLst/>
          </a:prstGeom>
          <a:noFill/>
          <a:ln w="9525">
            <a:noFill/>
          </a:ln>
        </p:spPr>
      </p:pic>
      <p:sp>
        <p:nvSpPr>
          <p:cNvPr id="5" name="文本框 4"/>
          <p:cNvSpPr txBox="1"/>
          <p:nvPr/>
        </p:nvSpPr>
        <p:spPr>
          <a:xfrm>
            <a:off x="5716905" y="2440305"/>
            <a:ext cx="1097280" cy="368300"/>
          </a:xfrm>
          <a:prstGeom prst="rect">
            <a:avLst/>
          </a:prstGeom>
          <a:noFill/>
        </p:spPr>
        <p:txBody>
          <a:bodyPr wrap="none" rtlCol="0" anchor="t">
            <a:spAutoFit/>
          </a:bodyPr>
          <a:p>
            <a:r>
              <a:rPr lang="zh-CN">
                <a:solidFill>
                  <a:srgbClr val="FF0000"/>
                </a:solidFill>
                <a:ea typeface="宋体" panose="02010600030101010101" pitchFamily="2" charset="-122"/>
                <a:sym typeface="+mn-ea"/>
              </a:rPr>
              <a:t>互利共生</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 name="文本框 100"/>
          <p:cNvSpPr txBox="1"/>
          <p:nvPr/>
        </p:nvSpPr>
        <p:spPr>
          <a:xfrm>
            <a:off x="212090" y="239395"/>
            <a:ext cx="11740515" cy="5908040"/>
          </a:xfrm>
          <a:prstGeom prst="rect">
            <a:avLst/>
          </a:prstGeom>
          <a:noFill/>
          <a:ln w="9525">
            <a:noFill/>
          </a:ln>
        </p:spPr>
        <p:txBody>
          <a:bodyPr wrap="square">
            <a:spAutoFit/>
          </a:bodyPr>
          <a:p>
            <a:pPr marL="0" indent="0" latinLnBrk="0">
              <a:lnSpc>
                <a:spcPct val="150000"/>
              </a:lnSpc>
            </a:pPr>
            <a:r>
              <a:rPr lang="zh-CN" sz="2800" b="1">
                <a:latin typeface="微软雅黑" panose="020B0503020204020204" pitchFamily="34" charset="-122"/>
                <a:ea typeface="微软雅黑" panose="020B0503020204020204" pitchFamily="34" charset="-122"/>
                <a:cs typeface="微软雅黑" panose="020B0503020204020204" pitchFamily="34" charset="-122"/>
              </a:rPr>
              <a:t>（</a:t>
            </a:r>
            <a:r>
              <a:rPr lang="en-US" sz="2800" b="1">
                <a:latin typeface="微软雅黑" panose="020B0503020204020204" pitchFamily="34" charset="-122"/>
                <a:ea typeface="微软雅黑" panose="020B0503020204020204" pitchFamily="34" charset="-122"/>
                <a:cs typeface="微软雅黑" panose="020B0503020204020204" pitchFamily="34" charset="-122"/>
              </a:rPr>
              <a:t>2022·</a:t>
            </a:r>
            <a:r>
              <a:rPr lang="zh-CN" sz="2800" b="1">
                <a:latin typeface="微软雅黑" panose="020B0503020204020204" pitchFamily="34" charset="-122"/>
                <a:ea typeface="微软雅黑" panose="020B0503020204020204" pitchFamily="34" charset="-122"/>
                <a:cs typeface="微软雅黑" panose="020B0503020204020204" pitchFamily="34" charset="-122"/>
              </a:rPr>
              <a:t>广东</a:t>
            </a:r>
            <a:r>
              <a:rPr lang="en-US" sz="2800" b="1">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高考真题）</a:t>
            </a:r>
            <a:r>
              <a:rPr lang="en-US" sz="2800" b="1">
                <a:latin typeface="微软雅黑" panose="020B0503020204020204" pitchFamily="34" charset="-122"/>
                <a:ea typeface="微软雅黑" panose="020B0503020204020204" pitchFamily="34" charset="-122"/>
                <a:cs typeface="微软雅黑" panose="020B0503020204020204" pitchFamily="34" charset="-122"/>
              </a:rPr>
              <a:t>2022</a:t>
            </a:r>
            <a:r>
              <a:rPr lang="zh-CN" sz="2800" b="1">
                <a:latin typeface="微软雅黑" panose="020B0503020204020204" pitchFamily="34" charset="-122"/>
                <a:ea typeface="微软雅黑" panose="020B0503020204020204" pitchFamily="34" charset="-122"/>
                <a:cs typeface="微软雅黑" panose="020B0503020204020204" pitchFamily="34" charset="-122"/>
              </a:rPr>
              <a:t>年</a:t>
            </a:r>
            <a:r>
              <a:rPr lang="en-US" sz="2800" b="1">
                <a:latin typeface="微软雅黑" panose="020B0503020204020204" pitchFamily="34" charset="-122"/>
                <a:ea typeface="微软雅黑" panose="020B0503020204020204" pitchFamily="34" charset="-122"/>
                <a:cs typeface="微软雅黑" panose="020B0503020204020204" pitchFamily="34" charset="-122"/>
              </a:rPr>
              <a:t>4</a:t>
            </a:r>
            <a:r>
              <a:rPr lang="zh-CN" sz="2800" b="1">
                <a:latin typeface="微软雅黑" panose="020B0503020204020204" pitchFamily="34" charset="-122"/>
                <a:ea typeface="微软雅黑" panose="020B0503020204020204" pitchFamily="34" charset="-122"/>
                <a:cs typeface="微软雅黑" panose="020B0503020204020204" pitchFamily="34" charset="-122"/>
              </a:rPr>
              <a:t>月，习近平总书记在海南省考察时指出，热带雨林国家公园是国宝，是水库、粮库、钱库，更是碳库，要充分认识其对国家的战略意义。从生态学的角度看，海南热带雨林的直接价值体现在其（</a:t>
            </a:r>
            <a:r>
              <a:rPr lang="en-US" sz="2800" b="1">
                <a:latin typeface="微软雅黑" panose="020B0503020204020204" pitchFamily="34" charset="-122"/>
                <a:ea typeface="微软雅黑" panose="020B0503020204020204" pitchFamily="34" charset="-122"/>
                <a:cs typeface="微软雅黑" panose="020B0503020204020204" pitchFamily="34" charset="-122"/>
              </a:rPr>
              <a:t>       </a:t>
            </a:r>
            <a:r>
              <a:rPr lang="zh-CN" sz="2800" b="1">
                <a:latin typeface="微软雅黑" panose="020B0503020204020204" pitchFamily="34" charset="-122"/>
                <a:ea typeface="微软雅黑" panose="020B0503020204020204" pitchFamily="34" charset="-122"/>
                <a:cs typeface="微软雅黑" panose="020B0503020204020204" pitchFamily="34" charset="-122"/>
              </a:rPr>
              <a:t>）</a:t>
            </a:r>
            <a:r>
              <a:rPr lang="en-US" sz="2800" b="1">
                <a:latin typeface="微软雅黑" panose="020B0503020204020204" pitchFamily="34" charset="-122"/>
                <a:ea typeface="微软雅黑" panose="020B0503020204020204" pitchFamily="34" charset="-122"/>
                <a:cs typeface="微软雅黑" panose="020B0503020204020204" pitchFamily="34" charset="-122"/>
              </a:rPr>
              <a:t>A</a:t>
            </a:r>
            <a:r>
              <a:rPr lang="zh-CN" sz="2800" b="1">
                <a:latin typeface="微软雅黑" panose="020B0503020204020204" pitchFamily="34" charset="-122"/>
                <a:ea typeface="微软雅黑" panose="020B0503020204020204" pitchFamily="34" charset="-122"/>
                <a:cs typeface="微软雅黑" panose="020B0503020204020204" pitchFamily="34" charset="-122"/>
              </a:rPr>
              <a:t>．具有保持水土、涵养水源和净化水质功能，被誉为</a:t>
            </a:r>
            <a:r>
              <a:rPr lang="en-US" sz="2800" b="1">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绿色水库</a:t>
            </a:r>
            <a:r>
              <a:rPr lang="en-US" sz="2800" b="1">
                <a:latin typeface="微软雅黑" panose="020B0503020204020204" pitchFamily="34" charset="-122"/>
                <a:ea typeface="微软雅黑" panose="020B0503020204020204" pitchFamily="34" charset="-122"/>
                <a:cs typeface="微软雅黑" panose="020B0503020204020204" pitchFamily="34" charset="-122"/>
              </a:rPr>
              <a:t>”B</a:t>
            </a:r>
            <a:r>
              <a:rPr lang="zh-CN" sz="2800" b="1">
                <a:latin typeface="微软雅黑" panose="020B0503020204020204" pitchFamily="34" charset="-122"/>
                <a:ea typeface="微软雅黑" panose="020B0503020204020204" pitchFamily="34" charset="-122"/>
                <a:cs typeface="微软雅黑" panose="020B0503020204020204" pitchFamily="34" charset="-122"/>
              </a:rPr>
              <a:t>．是海南省主要河流发源地，可提供灌溉水源，保障农业丰产丰收</a:t>
            </a:r>
            <a:r>
              <a:rPr lang="en-US" sz="2800" b="1">
                <a:latin typeface="微软雅黑" panose="020B0503020204020204" pitchFamily="34" charset="-122"/>
                <a:ea typeface="微软雅黑" panose="020B0503020204020204" pitchFamily="34" charset="-122"/>
                <a:cs typeface="微软雅黑" panose="020B0503020204020204" pitchFamily="34" charset="-122"/>
              </a:rPr>
              <a:t>C</a:t>
            </a:r>
            <a:r>
              <a:rPr lang="zh-CN" sz="2800" b="1">
                <a:latin typeface="微软雅黑" panose="020B0503020204020204" pitchFamily="34" charset="-122"/>
                <a:ea typeface="微软雅黑" panose="020B0503020204020204" pitchFamily="34" charset="-122"/>
                <a:cs typeface="微软雅黑" panose="020B0503020204020204" pitchFamily="34" charset="-122"/>
              </a:rPr>
              <a:t>．形成了独特、多样性的雨林景观，是发展生态旅游的重要资源</a:t>
            </a:r>
            <a:r>
              <a:rPr lang="en-US" sz="2800" b="1">
                <a:latin typeface="微软雅黑" panose="020B0503020204020204" pitchFamily="34" charset="-122"/>
                <a:ea typeface="微软雅黑" panose="020B0503020204020204" pitchFamily="34" charset="-122"/>
                <a:cs typeface="微软雅黑" panose="020B0503020204020204" pitchFamily="34" charset="-122"/>
              </a:rPr>
              <a:t>D</a:t>
            </a:r>
            <a:r>
              <a:rPr lang="zh-CN" sz="2800" b="1">
                <a:latin typeface="微软雅黑" panose="020B0503020204020204" pitchFamily="34" charset="-122"/>
                <a:ea typeface="微软雅黑" panose="020B0503020204020204" pitchFamily="34" charset="-122"/>
                <a:cs typeface="微软雅黑" panose="020B0503020204020204" pitchFamily="34" charset="-122"/>
              </a:rPr>
              <a:t>．通过光合作用固定大气中</a:t>
            </a:r>
            <a:r>
              <a:rPr lang="en-US" sz="2800" b="1">
                <a:latin typeface="微软雅黑" panose="020B0503020204020204" pitchFamily="34" charset="-122"/>
                <a:ea typeface="微软雅黑" panose="020B0503020204020204" pitchFamily="34" charset="-122"/>
                <a:cs typeface="微软雅黑" panose="020B0503020204020204" pitchFamily="34" charset="-122"/>
              </a:rPr>
              <a:t>CO</a:t>
            </a:r>
            <a:r>
              <a:rPr 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sz="2800" b="1">
                <a:latin typeface="微软雅黑" panose="020B0503020204020204" pitchFamily="34" charset="-122"/>
                <a:ea typeface="微软雅黑" panose="020B0503020204020204" pitchFamily="34" charset="-122"/>
                <a:cs typeface="微软雅黑" panose="020B0503020204020204" pitchFamily="34" charset="-122"/>
              </a:rPr>
              <a:t>，在植被和土壤中积累形成碳库</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【答案】</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425" y="379413"/>
            <a:ext cx="11304588" cy="6099175"/>
          </a:xfrm>
          <a:prstGeom prst="rect">
            <a:avLst/>
          </a:prstGeom>
        </p:spPr>
        <p:txBody>
          <a:bodyPr lIns="121898" tIns="60948" rIns="121898" bIns="60948">
            <a:spAutoFit/>
          </a:bodyPr>
          <a:lstStyle/>
          <a:p>
            <a:pPr algn="just">
              <a:lnSpc>
                <a:spcPct val="140000"/>
              </a:lnSpc>
              <a:spcAft>
                <a:spcPts val="0"/>
              </a:spcAft>
              <a:defRPr/>
            </a:pPr>
            <a:r>
              <a:rPr lang="zh-CN" altLang="en-US" sz="2800" b="1" kern="100" dirty="0">
                <a:latin typeface="+mn-ea"/>
                <a:cs typeface="Courier New" panose="02070309020205020404"/>
              </a:rPr>
              <a:t>例</a:t>
            </a:r>
            <a:r>
              <a:rPr lang="en-US" altLang="zh-CN" sz="2800" b="1" kern="100" dirty="0">
                <a:latin typeface="+mn-ea"/>
                <a:cs typeface="Courier New" panose="02070309020205020404"/>
              </a:rPr>
              <a:t>1.</a:t>
            </a:r>
            <a:r>
              <a:rPr lang="zh-CN" altLang="zh-CN" sz="2800" b="1" kern="100" dirty="0">
                <a:latin typeface="+mn-ea"/>
                <a:cs typeface="Times New Roman" panose="02020603050405020304"/>
              </a:rPr>
              <a:t>判断</a:t>
            </a:r>
            <a:r>
              <a:rPr lang="zh-CN" altLang="en-US" sz="2800" b="1" kern="100" dirty="0">
                <a:latin typeface="+mn-ea"/>
                <a:cs typeface="Times New Roman" panose="02020603050405020304"/>
              </a:rPr>
              <a:t> </a:t>
            </a:r>
            <a:endParaRPr lang="en-US" altLang="zh-CN" sz="2800" b="1" kern="100" dirty="0">
              <a:latin typeface="+mn-ea"/>
              <a:cs typeface="Times New Roman" panose="02020603050405020304"/>
            </a:endParaRPr>
          </a:p>
          <a:p>
            <a:pPr algn="just">
              <a:lnSpc>
                <a:spcPct val="140000"/>
              </a:lnSpc>
              <a:spcAft>
                <a:spcPts val="0"/>
              </a:spcAft>
              <a:defRPr/>
            </a:pPr>
            <a:r>
              <a:rPr lang="en-US" altLang="zh-CN" sz="2800" b="1" kern="100" dirty="0">
                <a:latin typeface="+mn-ea"/>
                <a:cs typeface="Courier New" panose="02070309020205020404"/>
              </a:rPr>
              <a:t>(1)</a:t>
            </a:r>
            <a:r>
              <a:rPr lang="zh-CN" altLang="zh-CN" sz="2800" b="1" kern="100" dirty="0">
                <a:latin typeface="+mn-ea"/>
                <a:cs typeface="Times New Roman" panose="02020603050405020304"/>
              </a:rPr>
              <a:t>生态系统相对稳定时无能量的输入和散失</a:t>
            </a:r>
            <a:r>
              <a:rPr lang="en-US" altLang="zh-CN" sz="2800" b="1" kern="100" dirty="0">
                <a:latin typeface="+mn-ea"/>
                <a:cs typeface="Courier New" panose="02070309020205020404"/>
              </a:rPr>
              <a:t>(</a:t>
            </a:r>
            <a:r>
              <a:rPr lang="zh-CN" altLang="zh-CN" sz="2800" b="1" kern="100" dirty="0">
                <a:latin typeface="+mn-ea"/>
                <a:cs typeface="Times New Roman" panose="02020603050405020304"/>
              </a:rPr>
              <a:t>　</a:t>
            </a:r>
            <a:r>
              <a:rPr lang="en-US" altLang="zh-CN" sz="2800" b="1" kern="100" dirty="0">
                <a:latin typeface="+mn-ea"/>
                <a:cs typeface="Times New Roman" panose="02020603050405020304"/>
              </a:rPr>
              <a:t> </a:t>
            </a:r>
            <a:r>
              <a:rPr lang="zh-CN" altLang="zh-CN" sz="2800" b="1" kern="100" dirty="0">
                <a:latin typeface="+mn-ea"/>
                <a:cs typeface="Times New Roman" panose="02020603050405020304"/>
              </a:rPr>
              <a:t>　</a:t>
            </a:r>
            <a:r>
              <a:rPr lang="en-US" altLang="zh-CN" sz="2800" b="1" kern="100" dirty="0">
                <a:latin typeface="+mn-ea"/>
                <a:cs typeface="Courier New" panose="02070309020205020404"/>
              </a:rPr>
              <a:t>)</a:t>
            </a:r>
            <a:endParaRPr lang="zh-CN" altLang="zh-CN" sz="2800" b="1" kern="100" dirty="0">
              <a:latin typeface="+mn-ea"/>
              <a:cs typeface="Courier New" panose="02070309020205020404"/>
            </a:endParaRPr>
          </a:p>
          <a:p>
            <a:pPr algn="just">
              <a:lnSpc>
                <a:spcPct val="140000"/>
              </a:lnSpc>
              <a:spcAft>
                <a:spcPts val="0"/>
              </a:spcAft>
              <a:defRPr/>
            </a:pPr>
            <a:r>
              <a:rPr lang="en-US" altLang="zh-CN" sz="2800" b="1" kern="100" spc="-100" dirty="0">
                <a:latin typeface="+mn-ea"/>
                <a:cs typeface="Courier New" panose="02070309020205020404"/>
              </a:rPr>
              <a:t>(2)</a:t>
            </a:r>
            <a:r>
              <a:rPr lang="zh-CN" altLang="zh-CN" sz="2800" b="1" kern="100" spc="-100" dirty="0">
                <a:latin typeface="+mn-ea"/>
                <a:cs typeface="Times New Roman" panose="02020603050405020304"/>
              </a:rPr>
              <a:t>生产者固定的能量除用于自身呼吸外，其余均流入下一个营养级</a:t>
            </a:r>
            <a:r>
              <a:rPr lang="en-US" altLang="zh-CN" sz="2800" b="1" kern="100" spc="-100" dirty="0">
                <a:latin typeface="+mn-ea"/>
                <a:cs typeface="Courier New" panose="02070309020205020404"/>
              </a:rPr>
              <a:t>(</a:t>
            </a:r>
            <a:r>
              <a:rPr lang="zh-CN" altLang="zh-CN" sz="2800" b="1" kern="100" spc="-100" dirty="0">
                <a:latin typeface="+mn-ea"/>
                <a:cs typeface="Times New Roman" panose="02020603050405020304"/>
              </a:rPr>
              <a:t>　</a:t>
            </a:r>
            <a:r>
              <a:rPr lang="en-US" altLang="zh-CN" sz="2800" b="1" kern="100" spc="-100" dirty="0">
                <a:latin typeface="+mn-ea"/>
                <a:cs typeface="Times New Roman" panose="02020603050405020304"/>
              </a:rPr>
              <a:t> </a:t>
            </a:r>
            <a:r>
              <a:rPr lang="zh-CN" altLang="zh-CN" sz="2800" b="1" kern="100" spc="-100" dirty="0">
                <a:latin typeface="+mn-ea"/>
                <a:cs typeface="Times New Roman" panose="02020603050405020304"/>
              </a:rPr>
              <a:t>　</a:t>
            </a:r>
            <a:r>
              <a:rPr lang="en-US" altLang="zh-CN" sz="2800" b="1" kern="100" spc="-100" dirty="0">
                <a:latin typeface="+mn-ea"/>
                <a:cs typeface="Courier New" panose="02070309020205020404"/>
              </a:rPr>
              <a:t>)</a:t>
            </a:r>
            <a:endParaRPr lang="zh-CN" altLang="zh-CN" sz="2800" b="1" kern="100" spc="-100" dirty="0">
              <a:latin typeface="+mn-ea"/>
              <a:cs typeface="Courier New" panose="02070309020205020404"/>
            </a:endParaRPr>
          </a:p>
          <a:p>
            <a:pPr algn="just">
              <a:lnSpc>
                <a:spcPct val="140000"/>
              </a:lnSpc>
              <a:spcAft>
                <a:spcPts val="0"/>
              </a:spcAft>
              <a:defRPr/>
            </a:pPr>
            <a:r>
              <a:rPr lang="en-US" altLang="zh-CN" sz="2800" b="1" kern="100" dirty="0">
                <a:latin typeface="+mn-ea"/>
                <a:cs typeface="Courier New" panose="02070309020205020404"/>
              </a:rPr>
              <a:t>(3)</a:t>
            </a:r>
            <a:r>
              <a:rPr lang="zh-CN" altLang="zh-CN" sz="2800" b="1" kern="100" dirty="0">
                <a:latin typeface="+mn-ea"/>
                <a:cs typeface="Times New Roman" panose="02020603050405020304"/>
              </a:rPr>
              <a:t>兔吃草后排出的粪便中的能量是兔同化量的一部分</a:t>
            </a:r>
            <a:r>
              <a:rPr lang="en-US" altLang="zh-CN" sz="2800" b="1" kern="100" dirty="0">
                <a:latin typeface="+mn-ea"/>
                <a:cs typeface="Courier New" panose="02070309020205020404"/>
              </a:rPr>
              <a:t>(</a:t>
            </a:r>
            <a:r>
              <a:rPr lang="en-US" altLang="zh-CN" sz="2800" b="1" kern="100" dirty="0">
                <a:latin typeface="+mn-ea"/>
                <a:cs typeface="Times New Roman" panose="02020603050405020304"/>
              </a:rPr>
              <a:t>     </a:t>
            </a:r>
            <a:r>
              <a:rPr lang="zh-CN" altLang="zh-CN" sz="2800" b="1" kern="100" dirty="0">
                <a:latin typeface="+mn-ea"/>
                <a:cs typeface="Times New Roman" panose="02020603050405020304"/>
              </a:rPr>
              <a:t>　</a:t>
            </a:r>
            <a:r>
              <a:rPr lang="en-US" altLang="zh-CN" sz="2800" b="1" kern="100" dirty="0">
                <a:latin typeface="+mn-ea"/>
                <a:cs typeface="Courier New" panose="02070309020205020404"/>
              </a:rPr>
              <a:t>)</a:t>
            </a:r>
            <a:endParaRPr lang="zh-CN" altLang="zh-CN" sz="2800" b="1" kern="100" dirty="0">
              <a:latin typeface="+mn-ea"/>
              <a:cs typeface="Courier New" panose="02070309020205020404"/>
            </a:endParaRPr>
          </a:p>
          <a:p>
            <a:pPr algn="just">
              <a:lnSpc>
                <a:spcPct val="140000"/>
              </a:lnSpc>
              <a:spcAft>
                <a:spcPts val="0"/>
              </a:spcAft>
              <a:defRPr/>
            </a:pPr>
            <a:r>
              <a:rPr lang="en-US" altLang="zh-CN" sz="2800" b="1" kern="100" dirty="0">
                <a:latin typeface="+mn-ea"/>
                <a:cs typeface="Courier New" panose="02070309020205020404"/>
              </a:rPr>
              <a:t>(4)</a:t>
            </a:r>
            <a:r>
              <a:rPr lang="zh-CN" altLang="zh-CN" sz="2800" b="1" kern="100" dirty="0">
                <a:latin typeface="+mn-ea"/>
                <a:cs typeface="Times New Roman" panose="02020603050405020304"/>
              </a:rPr>
              <a:t>一只狼捕食了一只兔子，该狼获得了兔子能量的</a:t>
            </a:r>
            <a:r>
              <a:rPr lang="en-US" altLang="zh-CN" sz="2800" b="1" kern="100" dirty="0">
                <a:latin typeface="+mn-ea"/>
                <a:cs typeface="Courier New" panose="02070309020205020404"/>
              </a:rPr>
              <a:t>10%</a:t>
            </a:r>
            <a:r>
              <a:rPr lang="zh-CN" altLang="zh-CN" sz="2800" b="1" kern="100" dirty="0">
                <a:latin typeface="+mn-ea"/>
                <a:cs typeface="Times New Roman" panose="02020603050405020304"/>
              </a:rPr>
              <a:t>～</a:t>
            </a:r>
            <a:r>
              <a:rPr lang="en-US" altLang="zh-CN" sz="2800" b="1" kern="100" dirty="0">
                <a:latin typeface="+mn-ea"/>
                <a:cs typeface="Courier New" panose="02070309020205020404"/>
              </a:rPr>
              <a:t>20%(</a:t>
            </a:r>
            <a:r>
              <a:rPr lang="zh-CN" altLang="zh-CN" sz="2800" b="1" kern="100" dirty="0">
                <a:latin typeface="+mn-ea"/>
                <a:cs typeface="Times New Roman" panose="02020603050405020304"/>
              </a:rPr>
              <a:t>　</a:t>
            </a:r>
            <a:r>
              <a:rPr lang="en-US" altLang="zh-CN" sz="2800" b="1" kern="100" dirty="0">
                <a:latin typeface="+mn-ea"/>
                <a:cs typeface="Times New Roman" panose="02020603050405020304"/>
              </a:rPr>
              <a:t> </a:t>
            </a:r>
            <a:r>
              <a:rPr lang="zh-CN" altLang="zh-CN" sz="2800" b="1" kern="100" dirty="0">
                <a:latin typeface="+mn-ea"/>
                <a:cs typeface="Times New Roman" panose="02020603050405020304"/>
              </a:rPr>
              <a:t>　</a:t>
            </a:r>
            <a:r>
              <a:rPr lang="en-US" altLang="zh-CN" sz="2800" b="1" kern="100" dirty="0">
                <a:latin typeface="+mn-ea"/>
                <a:cs typeface="Courier New" panose="02070309020205020404"/>
              </a:rPr>
              <a:t>)</a:t>
            </a:r>
            <a:endParaRPr lang="zh-CN" altLang="zh-CN" sz="2800" b="1" kern="100" dirty="0">
              <a:latin typeface="+mn-ea"/>
              <a:cs typeface="Courier New" panose="02070309020205020404"/>
            </a:endParaRPr>
          </a:p>
          <a:p>
            <a:pPr>
              <a:lnSpc>
                <a:spcPct val="140000"/>
              </a:lnSpc>
              <a:defRPr/>
            </a:pPr>
            <a:r>
              <a:rPr lang="en-US" altLang="zh-CN" sz="2800" b="1" kern="100" dirty="0">
                <a:latin typeface="+mn-ea"/>
              </a:rPr>
              <a:t>(5)</a:t>
            </a:r>
            <a:r>
              <a:rPr lang="zh-CN" altLang="zh-CN" sz="2800" b="1" kern="100" dirty="0">
                <a:latin typeface="+mn-ea"/>
                <a:cs typeface="Times New Roman" panose="02020603050405020304"/>
              </a:rPr>
              <a:t>能量流动规律可用</a:t>
            </a:r>
            <a:r>
              <a:rPr lang="en-US" altLang="zh-CN" sz="2800" b="1" kern="100" dirty="0">
                <a:latin typeface="+mn-ea"/>
                <a:cs typeface="Times New Roman" panose="02020603050405020304"/>
              </a:rPr>
              <a:t>“</a:t>
            </a:r>
            <a:r>
              <a:rPr lang="zh-CN" altLang="zh-CN" sz="2800" b="1" kern="100" dirty="0">
                <a:latin typeface="+mn-ea"/>
                <a:cs typeface="Times New Roman" panose="02020603050405020304"/>
              </a:rPr>
              <a:t>能量金字塔</a:t>
            </a:r>
            <a:r>
              <a:rPr lang="en-US" altLang="zh-CN" sz="2800" b="1" kern="100" dirty="0">
                <a:latin typeface="+mn-ea"/>
                <a:cs typeface="Times New Roman" panose="02020603050405020304"/>
              </a:rPr>
              <a:t>”</a:t>
            </a:r>
            <a:r>
              <a:rPr lang="zh-CN" altLang="zh-CN" sz="2800" b="1" kern="100" dirty="0">
                <a:latin typeface="+mn-ea"/>
                <a:cs typeface="Times New Roman" panose="02020603050405020304"/>
              </a:rPr>
              <a:t>表示，一个生态系统的营养级越多，在能量流动过程中散失的热能越多，所以能量流动一般不会超过</a:t>
            </a:r>
            <a:r>
              <a:rPr lang="en-US" altLang="zh-CN" sz="2800" b="1" kern="100" dirty="0">
                <a:latin typeface="+mn-ea"/>
              </a:rPr>
              <a:t>4</a:t>
            </a:r>
            <a:r>
              <a:rPr lang="zh-CN" altLang="zh-CN" sz="2800" b="1" kern="100" dirty="0">
                <a:latin typeface="+mn-ea"/>
                <a:cs typeface="Times New Roman" panose="02020603050405020304"/>
              </a:rPr>
              <a:t>～</a:t>
            </a:r>
            <a:r>
              <a:rPr lang="en-US" altLang="zh-CN" sz="2800" b="1" kern="100" dirty="0">
                <a:latin typeface="+mn-ea"/>
              </a:rPr>
              <a:t>5</a:t>
            </a:r>
            <a:r>
              <a:rPr lang="zh-CN" altLang="zh-CN" sz="2800" b="1" kern="100" dirty="0">
                <a:latin typeface="+mn-ea"/>
                <a:cs typeface="Times New Roman" panose="02020603050405020304"/>
              </a:rPr>
              <a:t>个营养级</a:t>
            </a:r>
            <a:r>
              <a:rPr lang="en-US" altLang="zh-CN" sz="2800" b="1" kern="100" dirty="0">
                <a:latin typeface="+mn-ea"/>
              </a:rPr>
              <a:t>(</a:t>
            </a:r>
            <a:r>
              <a:rPr lang="zh-CN" altLang="zh-CN" sz="2800" b="1" kern="100" dirty="0">
                <a:latin typeface="+mn-ea"/>
                <a:cs typeface="Times New Roman" panose="02020603050405020304"/>
              </a:rPr>
              <a:t>　</a:t>
            </a:r>
            <a:r>
              <a:rPr lang="en-US" altLang="zh-CN" sz="2800" b="1" kern="100" dirty="0">
                <a:latin typeface="+mn-ea"/>
                <a:cs typeface="Times New Roman" panose="02020603050405020304"/>
              </a:rPr>
              <a:t>   </a:t>
            </a:r>
            <a:r>
              <a:rPr lang="zh-CN" altLang="zh-CN" sz="2800" b="1" kern="100" dirty="0">
                <a:latin typeface="+mn-ea"/>
                <a:cs typeface="Times New Roman" panose="02020603050405020304"/>
              </a:rPr>
              <a:t>　</a:t>
            </a:r>
            <a:r>
              <a:rPr lang="en-US" altLang="zh-CN" sz="2800" b="1" kern="100" dirty="0">
                <a:latin typeface="+mn-ea"/>
              </a:rPr>
              <a:t>)</a:t>
            </a:r>
            <a:endParaRPr lang="en-US" altLang="zh-CN" sz="2800" b="1" kern="100" dirty="0">
              <a:latin typeface="+mn-ea"/>
            </a:endParaRPr>
          </a:p>
          <a:p>
            <a:pPr>
              <a:lnSpc>
                <a:spcPct val="140000"/>
              </a:lnSpc>
              <a:defRPr/>
            </a:pPr>
            <a:r>
              <a:rPr lang="en-US" altLang="zh-CN" sz="2800" b="1" kern="100" dirty="0">
                <a:latin typeface="+mn-ea"/>
              </a:rPr>
              <a:t>(6)</a:t>
            </a:r>
            <a:r>
              <a:rPr lang="zh-CN" altLang="zh-CN" sz="2800" b="1" kern="100" dirty="0">
                <a:latin typeface="+mn-ea"/>
                <a:cs typeface="Times New Roman" panose="02020603050405020304"/>
              </a:rPr>
              <a:t>拔去田地中的杂草是人为地调整能量流动的方向，可以提高生态系统的能量传递效率</a:t>
            </a:r>
            <a:r>
              <a:rPr lang="en-US" altLang="zh-CN" sz="2800" b="1" kern="100" dirty="0">
                <a:latin typeface="+mn-ea"/>
              </a:rPr>
              <a:t>(</a:t>
            </a:r>
            <a:r>
              <a:rPr lang="zh-CN" altLang="zh-CN" sz="2800" b="1" kern="100" dirty="0">
                <a:latin typeface="+mn-ea"/>
                <a:cs typeface="Times New Roman" panose="02020603050405020304"/>
              </a:rPr>
              <a:t>　</a:t>
            </a:r>
            <a:r>
              <a:rPr lang="en-US" altLang="zh-CN" sz="2800" b="1" kern="100" dirty="0">
                <a:latin typeface="+mn-ea"/>
                <a:cs typeface="Times New Roman" panose="02020603050405020304"/>
              </a:rPr>
              <a:t> </a:t>
            </a:r>
            <a:r>
              <a:rPr lang="zh-CN" altLang="zh-CN" sz="2800" b="1" kern="100" dirty="0">
                <a:latin typeface="+mn-ea"/>
                <a:cs typeface="Times New Roman" panose="02020603050405020304"/>
              </a:rPr>
              <a:t>　</a:t>
            </a:r>
            <a:r>
              <a:rPr lang="en-US" altLang="zh-CN" sz="2800" b="1" kern="100" dirty="0">
                <a:latin typeface="+mn-ea"/>
              </a:rPr>
              <a:t>)</a:t>
            </a:r>
            <a:endParaRPr lang="zh-CN" altLang="zh-CN" sz="2800" b="1" kern="100" dirty="0">
              <a:latin typeface="+mn-ea"/>
              <a:cs typeface="Courier New" panose="02070309020205020404"/>
            </a:endParaRPr>
          </a:p>
        </p:txBody>
      </p:sp>
      <p:sp>
        <p:nvSpPr>
          <p:cNvPr id="3"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888" y="333375"/>
            <a:ext cx="10791825" cy="5830888"/>
          </a:xfrm>
          <a:prstGeom prst="rect">
            <a:avLst/>
          </a:prstGeom>
        </p:spPr>
        <p:txBody>
          <a:bodyPr>
            <a:spAutoFit/>
          </a:bodyPr>
          <a:lstStyle/>
          <a:p>
            <a:pPr algn="just">
              <a:lnSpc>
                <a:spcPct val="150000"/>
              </a:lnSpc>
              <a:spcAft>
                <a:spcPts val="0"/>
              </a:spcAft>
              <a:defRPr/>
            </a:pPr>
            <a:r>
              <a:rPr lang="zh-CN" altLang="en-US" sz="2800" b="1" kern="100" dirty="0">
                <a:latin typeface="Times New Roman" panose="02020603050405020304"/>
                <a:ea typeface="华文细黑" panose="02010600040101010101" charset="-122"/>
              </a:rPr>
              <a:t>例</a:t>
            </a:r>
            <a:r>
              <a:rPr lang="en-US" altLang="zh-CN" sz="2800" b="1" kern="100" dirty="0">
                <a:latin typeface="Times New Roman" panose="02020603050405020304"/>
                <a:ea typeface="华文细黑" panose="02010600040101010101" charset="-122"/>
              </a:rPr>
              <a:t>2.</a:t>
            </a:r>
            <a:r>
              <a:rPr lang="zh-CN" altLang="zh-CN" sz="2800" b="1" kern="100" dirty="0">
                <a:latin typeface="Times New Roman" panose="02020603050405020304"/>
                <a:ea typeface="华文细黑" panose="02010600040101010101" charset="-122"/>
                <a:cs typeface="Times New Roman" panose="02020603050405020304"/>
              </a:rPr>
              <a:t>如图表示某一生态系统的能量金字塔，其</a:t>
            </a:r>
            <a:r>
              <a:rPr lang="en-US" altLang="zh-CN" sz="2800" b="1" kern="100" dirty="0">
                <a:latin typeface="宋体" panose="02010600030101010101" pitchFamily="2" charset="-122"/>
                <a:ea typeface="华文细黑" panose="02010600040101010101" charset="-122"/>
                <a:cs typeface="Times New Roman" panose="02020603050405020304"/>
              </a:rPr>
              <a:t>Ⅰ</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kern="100" dirty="0">
                <a:latin typeface="宋体" panose="02010600030101010101" pitchFamily="2" charset="-122"/>
                <a:ea typeface="华文细黑" panose="02010600040101010101" charset="-122"/>
                <a:cs typeface="Times New Roman" panose="02020603050405020304"/>
              </a:rPr>
              <a:t>Ⅱ</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kern="100" dirty="0">
                <a:latin typeface="宋体" panose="02010600030101010101" pitchFamily="2" charset="-122"/>
                <a:ea typeface="华文细黑" panose="02010600040101010101" charset="-122"/>
                <a:cs typeface="Times New Roman" panose="02020603050405020304"/>
              </a:rPr>
              <a:t>Ⅲ</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kern="100" dirty="0">
                <a:latin typeface="宋体" panose="02010600030101010101" pitchFamily="2" charset="-122"/>
                <a:ea typeface="华文细黑" panose="02010600040101010101" charset="-122"/>
                <a:cs typeface="Times New Roman" panose="02020603050405020304"/>
              </a:rPr>
              <a:t>Ⅳ</a:t>
            </a:r>
            <a:r>
              <a:rPr lang="zh-CN" altLang="zh-CN" sz="2800" b="1" kern="100" dirty="0">
                <a:latin typeface="Times New Roman" panose="02020603050405020304"/>
                <a:ea typeface="华文细黑" panose="02010600040101010101" charset="-122"/>
                <a:cs typeface="Times New Roman" panose="02020603050405020304"/>
              </a:rPr>
              <a:t>分别代表不同的营养级，</a:t>
            </a:r>
            <a:r>
              <a:rPr lang="en-US" altLang="zh-CN" sz="2800" b="1" kern="100" dirty="0">
                <a:latin typeface="Times New Roman" panose="02020603050405020304"/>
                <a:ea typeface="华文细黑" panose="02010600040101010101" charset="-122"/>
              </a:rPr>
              <a:t>E</a:t>
            </a:r>
            <a:r>
              <a:rPr lang="en-US" altLang="zh-CN" sz="2800" b="1" kern="100" baseline="-25000" dirty="0">
                <a:latin typeface="Times New Roman" panose="02020603050405020304"/>
                <a:ea typeface="华文细黑" panose="02010600040101010101" charset="-122"/>
              </a:rPr>
              <a:t>1</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kern="100" dirty="0">
                <a:latin typeface="Times New Roman" panose="02020603050405020304"/>
                <a:ea typeface="华文细黑" panose="02010600040101010101" charset="-122"/>
              </a:rPr>
              <a:t>E</a:t>
            </a:r>
            <a:r>
              <a:rPr lang="en-US" altLang="zh-CN" sz="2800" b="1" kern="100" baseline="-25000" dirty="0">
                <a:latin typeface="Times New Roman" panose="02020603050405020304"/>
                <a:ea typeface="华文细黑" panose="02010600040101010101" charset="-122"/>
              </a:rPr>
              <a:t>2</a:t>
            </a:r>
            <a:r>
              <a:rPr lang="zh-CN" altLang="zh-CN" sz="2800" b="1" kern="100" dirty="0">
                <a:latin typeface="Times New Roman" panose="02020603050405020304"/>
                <a:ea typeface="华文细黑" panose="02010600040101010101" charset="-122"/>
                <a:cs typeface="Times New Roman" panose="02020603050405020304"/>
              </a:rPr>
              <a:t>代表能量的形式。下列叙述正确的是</a:t>
            </a:r>
            <a:endParaRPr lang="en-US" altLang="zh-CN" sz="2800" b="1"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a:t>
            </a:r>
            <a:r>
              <a:rPr lang="en-US" altLang="zh-CN" sz="2800" b="1" kern="100" dirty="0" err="1">
                <a:latin typeface="Times New Roman" panose="02020603050405020304"/>
                <a:ea typeface="华文细黑" panose="02010600040101010101" charset="-122"/>
                <a:cs typeface="Courier New" panose="02070309020205020404"/>
              </a:rPr>
              <a:t>A.</a:t>
            </a:r>
            <a:r>
              <a:rPr lang="en-US" altLang="zh-CN" sz="2800" b="1" kern="100" dirty="0" err="1">
                <a:latin typeface="宋体" panose="02010600030101010101" pitchFamily="2" charset="-122"/>
                <a:ea typeface="华文细黑" panose="02010600040101010101" charset="-122"/>
                <a:cs typeface="Times New Roman" panose="02020603050405020304"/>
              </a:rPr>
              <a:t>Ⅰ</a:t>
            </a:r>
            <a:r>
              <a:rPr lang="zh-CN" altLang="zh-CN" sz="2800" b="1" kern="100" dirty="0">
                <a:latin typeface="Times New Roman" panose="02020603050405020304"/>
                <a:ea typeface="华文细黑" panose="02010600040101010101" charset="-122"/>
                <a:cs typeface="Times New Roman" panose="02020603050405020304"/>
              </a:rPr>
              <a:t>和</a:t>
            </a:r>
            <a:r>
              <a:rPr lang="en-US" altLang="zh-CN" sz="2800" b="1" kern="100" dirty="0">
                <a:latin typeface="宋体" panose="02010600030101010101" pitchFamily="2" charset="-122"/>
                <a:ea typeface="华文细黑" panose="02010600040101010101" charset="-122"/>
                <a:cs typeface="Times New Roman" panose="02020603050405020304"/>
              </a:rPr>
              <a:t>Ⅳ</a:t>
            </a:r>
            <a:r>
              <a:rPr lang="zh-CN" altLang="zh-CN" sz="2800" b="1" kern="100" dirty="0">
                <a:latin typeface="Times New Roman" panose="02020603050405020304"/>
                <a:ea typeface="华文细黑" panose="02010600040101010101" charset="-122"/>
                <a:cs typeface="Times New Roman" panose="02020603050405020304"/>
              </a:rPr>
              <a:t>是实现物质循环的</a:t>
            </a:r>
            <a:endParaRPr lang="en-US" altLang="zh-CN" sz="2800" b="1"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defRPr/>
            </a:pPr>
            <a:r>
              <a:rPr lang="zh-CN" altLang="zh-CN" sz="2800" b="1" kern="100" dirty="0">
                <a:latin typeface="Times New Roman" panose="02020603050405020304"/>
                <a:ea typeface="华文细黑" panose="02010600040101010101" charset="-122"/>
                <a:cs typeface="Times New Roman" panose="02020603050405020304"/>
              </a:rPr>
              <a:t>关键生态成分</a:t>
            </a:r>
            <a:endParaRPr lang="zh-CN" altLang="zh-CN" sz="2800" b="1" kern="100" dirty="0">
              <a:latin typeface="宋体" panose="02010600030101010101" pitchFamily="2" charset="-122"/>
              <a:cs typeface="Courier New" panose="02070309020205020404"/>
            </a:endParaRPr>
          </a:p>
          <a:p>
            <a:pPr algn="just">
              <a:lnSpc>
                <a:spcPct val="15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B.</a:t>
            </a:r>
            <a:r>
              <a:rPr lang="zh-CN" altLang="zh-CN" sz="2800" b="1" kern="100" dirty="0">
                <a:latin typeface="Times New Roman" panose="02020603050405020304"/>
                <a:ea typeface="华文细黑" panose="02010600040101010101" charset="-122"/>
                <a:cs typeface="Times New Roman" panose="02020603050405020304"/>
              </a:rPr>
              <a:t>该图所示的食物网中只有</a:t>
            </a:r>
            <a:endParaRPr lang="en-US" altLang="zh-CN" sz="2800" b="1"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1</a:t>
            </a:r>
            <a:r>
              <a:rPr lang="zh-CN" altLang="zh-CN" sz="2800" b="1" kern="100" dirty="0">
                <a:latin typeface="Times New Roman" panose="02020603050405020304"/>
                <a:ea typeface="华文细黑" panose="02010600040101010101" charset="-122"/>
                <a:cs typeface="Times New Roman" panose="02020603050405020304"/>
              </a:rPr>
              <a:t>条食物链：</a:t>
            </a:r>
            <a:r>
              <a:rPr lang="en-US" altLang="zh-CN" sz="2800" b="1" kern="100" dirty="0" err="1">
                <a:latin typeface="宋体" panose="02010600030101010101" pitchFamily="2" charset="-122"/>
                <a:ea typeface="华文细黑" panose="02010600040101010101" charset="-122"/>
                <a:cs typeface="Times New Roman" panose="02020603050405020304"/>
              </a:rPr>
              <a:t>Ⅰ→Ⅱ→Ⅲ→Ⅳ</a:t>
            </a:r>
            <a:endParaRPr lang="zh-CN" altLang="zh-CN" sz="2800" b="1" kern="100" dirty="0">
              <a:latin typeface="宋体" panose="02010600030101010101" pitchFamily="2" charset="-122"/>
              <a:cs typeface="Courier New" panose="02070309020205020404"/>
            </a:endParaRPr>
          </a:p>
          <a:p>
            <a:pPr algn="just">
              <a:lnSpc>
                <a:spcPct val="15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C.E</a:t>
            </a:r>
            <a:r>
              <a:rPr lang="en-US" altLang="zh-CN" sz="2800" b="1" kern="100" baseline="-25000" dirty="0">
                <a:latin typeface="Times New Roman" panose="02020603050405020304"/>
                <a:ea typeface="华文细黑" panose="02010600040101010101" charset="-122"/>
                <a:cs typeface="Courier New" panose="02070309020205020404"/>
              </a:rPr>
              <a:t>1</a:t>
            </a:r>
            <a:r>
              <a:rPr lang="zh-CN" altLang="zh-CN" sz="2800" b="1" kern="100" dirty="0">
                <a:latin typeface="Times New Roman" panose="02020603050405020304"/>
                <a:ea typeface="华文细黑" panose="02010600040101010101" charset="-122"/>
                <a:cs typeface="Times New Roman" panose="02020603050405020304"/>
              </a:rPr>
              <a:t>表示的能量主要是通过</a:t>
            </a:r>
            <a:endParaRPr lang="en-US" altLang="zh-CN" sz="2800" b="1"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defRPr/>
            </a:pPr>
            <a:r>
              <a:rPr lang="zh-CN" altLang="zh-CN" sz="2800" b="1" kern="100" dirty="0">
                <a:latin typeface="Times New Roman" panose="02020603050405020304"/>
                <a:ea typeface="华文细黑" panose="02010600040101010101" charset="-122"/>
                <a:cs typeface="Times New Roman" panose="02020603050405020304"/>
              </a:rPr>
              <a:t>光合作用所摄入的能量</a:t>
            </a:r>
            <a:endParaRPr lang="zh-CN" altLang="zh-CN" sz="2800" b="1" kern="100" dirty="0">
              <a:latin typeface="宋体" panose="02010600030101010101" pitchFamily="2" charset="-122"/>
              <a:cs typeface="Courier New" panose="02070309020205020404"/>
            </a:endParaRPr>
          </a:p>
          <a:p>
            <a:pPr>
              <a:lnSpc>
                <a:spcPct val="150000"/>
              </a:lnSpc>
              <a:defRPr/>
            </a:pPr>
            <a:r>
              <a:rPr lang="en-US" altLang="zh-CN" sz="2800" b="1" kern="100" dirty="0">
                <a:latin typeface="Times New Roman" panose="02020603050405020304"/>
                <a:ea typeface="华文细黑" panose="02010600040101010101" charset="-122"/>
              </a:rPr>
              <a:t>    D.</a:t>
            </a:r>
            <a:r>
              <a:rPr lang="zh-CN" altLang="zh-CN" sz="2800" b="1" kern="100" dirty="0">
                <a:latin typeface="Times New Roman" panose="02020603050405020304"/>
                <a:ea typeface="华文细黑" panose="02010600040101010101" charset="-122"/>
                <a:cs typeface="Times New Roman" panose="02020603050405020304"/>
              </a:rPr>
              <a:t>能量可在食物链中循环利用</a:t>
            </a:r>
            <a:endParaRPr lang="en-US" altLang="zh-CN" sz="2800" b="1" kern="100" dirty="0">
              <a:latin typeface="Times New Roman" panose="02020603050405020304"/>
              <a:ea typeface="华文细黑" panose="02010600040101010101" charset="-122"/>
              <a:cs typeface="Courier New" panose="02070309020205020404"/>
            </a:endParaRPr>
          </a:p>
        </p:txBody>
      </p:sp>
      <p:pic>
        <p:nvPicPr>
          <p:cNvPr id="6147" name="Picture 2" descr="\\胡美娟\e\胡美娟\2017\源文件\人教通用\R9-90.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2263" y="2133600"/>
            <a:ext cx="3590925"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2"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7"/>
          <p:cNvSpPr txBox="1">
            <a:spLocks noChangeArrowheads="1"/>
          </p:cNvSpPr>
          <p:nvPr/>
        </p:nvSpPr>
        <p:spPr bwMode="auto">
          <a:xfrm>
            <a:off x="4224338" y="333375"/>
            <a:ext cx="4608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b="1"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两个重要的物理学定律</a:t>
            </a:r>
            <a:endParaRPr lang="zh-CN" altLang="en-US" sz="3200" b="1"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6627" name="Text Box 7"/>
          <p:cNvSpPr txBox="1">
            <a:spLocks noChangeArrowheads="1"/>
          </p:cNvSpPr>
          <p:nvPr/>
        </p:nvSpPr>
        <p:spPr bwMode="auto">
          <a:xfrm>
            <a:off x="766763" y="1196975"/>
            <a:ext cx="3816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200" b="1">
                <a:solidFill>
                  <a:srgbClr val="0000FF"/>
                </a:solidFill>
                <a:latin typeface="Arial" panose="020B0604020202020204" pitchFamily="34" charset="0"/>
                <a:ea typeface="微软雅黑" panose="020B0503020204020204" pitchFamily="34" charset="-122"/>
              </a:rPr>
              <a:t>【</a:t>
            </a:r>
            <a:r>
              <a:rPr lang="zh-CN" altLang="en-US" sz="3200" b="1">
                <a:solidFill>
                  <a:srgbClr val="0000FF"/>
                </a:solidFill>
                <a:latin typeface="Arial" panose="020B0604020202020204" pitchFamily="34" charset="0"/>
                <a:ea typeface="微软雅黑" panose="020B0503020204020204" pitchFamily="34" charset="-122"/>
              </a:rPr>
              <a:t>能量守恒定律</a:t>
            </a:r>
            <a:r>
              <a:rPr lang="en-US" altLang="zh-CN" sz="3200" b="1">
                <a:solidFill>
                  <a:srgbClr val="0000FF"/>
                </a:solidFill>
                <a:latin typeface="Arial" panose="020B0604020202020204" pitchFamily="34" charset="0"/>
                <a:ea typeface="微软雅黑" panose="020B0503020204020204" pitchFamily="34" charset="-122"/>
              </a:rPr>
              <a:t>】</a:t>
            </a:r>
            <a:endParaRPr lang="zh-CN" altLang="en-US" sz="3200" b="1">
              <a:solidFill>
                <a:srgbClr val="0000FF"/>
              </a:solidFill>
              <a:latin typeface="Arial" panose="020B0604020202020204" pitchFamily="34" charset="0"/>
              <a:ea typeface="微软雅黑" panose="020B0503020204020204" pitchFamily="34" charset="-122"/>
            </a:endParaRPr>
          </a:p>
        </p:txBody>
      </p:sp>
      <p:sp>
        <p:nvSpPr>
          <p:cNvPr id="26628" name="Text Box 7"/>
          <p:cNvSpPr txBox="1">
            <a:spLocks noChangeArrowheads="1"/>
          </p:cNvSpPr>
          <p:nvPr/>
        </p:nvSpPr>
        <p:spPr bwMode="auto">
          <a:xfrm>
            <a:off x="1703388" y="2030413"/>
            <a:ext cx="84248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rPr>
              <a:t>各种形式的能可以</a:t>
            </a:r>
            <a:r>
              <a:rPr lang="zh-CN" altLang="en-US" b="1" dirty="0">
                <a:solidFill>
                  <a:srgbClr val="FF0000"/>
                </a:solidFill>
                <a:latin typeface="Arial" panose="020B0604020202020204" pitchFamily="34" charset="0"/>
                <a:ea typeface="微软雅黑" panose="020B0503020204020204" pitchFamily="34" charset="-122"/>
              </a:rPr>
              <a:t>相互转化</a:t>
            </a:r>
            <a:r>
              <a:rPr lang="zh-CN" altLang="en-US" b="1" dirty="0">
                <a:latin typeface="Arial" panose="020B0604020202020204" pitchFamily="34" charset="0"/>
                <a:ea typeface="微软雅黑" panose="020B0503020204020204" pitchFamily="34" charset="-122"/>
              </a:rPr>
              <a:t>，且转化过程</a:t>
            </a:r>
            <a:r>
              <a:rPr lang="zh-CN" altLang="en-US" b="1" dirty="0">
                <a:solidFill>
                  <a:srgbClr val="FF0000"/>
                </a:solidFill>
                <a:latin typeface="Arial" panose="020B0604020202020204" pitchFamily="34" charset="0"/>
                <a:ea typeface="微软雅黑" panose="020B0503020204020204" pitchFamily="34" charset="-122"/>
              </a:rPr>
              <a:t>能量守恒</a:t>
            </a:r>
            <a:r>
              <a:rPr lang="zh-CN" altLang="en-US" b="1" dirty="0">
                <a:latin typeface="Arial" panose="020B0604020202020204" pitchFamily="34" charset="0"/>
                <a:ea typeface="微软雅黑" panose="020B0503020204020204" pitchFamily="34" charset="-122"/>
              </a:rPr>
              <a:t>。</a:t>
            </a:r>
            <a:endParaRPr lang="zh-CN" altLang="en-US" b="1" dirty="0">
              <a:latin typeface="Arial" panose="020B0604020202020204" pitchFamily="34" charset="0"/>
              <a:ea typeface="微软雅黑" panose="020B0503020204020204" pitchFamily="34" charset="-122"/>
            </a:endParaRPr>
          </a:p>
        </p:txBody>
      </p:sp>
      <p:sp>
        <p:nvSpPr>
          <p:cNvPr id="26629" name="Text Box 7"/>
          <p:cNvSpPr txBox="1">
            <a:spLocks noChangeArrowheads="1"/>
          </p:cNvSpPr>
          <p:nvPr/>
        </p:nvSpPr>
        <p:spPr bwMode="auto">
          <a:xfrm>
            <a:off x="766763" y="2997200"/>
            <a:ext cx="3816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3200" b="1">
                <a:solidFill>
                  <a:srgbClr val="0000FF"/>
                </a:solidFill>
                <a:latin typeface="Arial" panose="020B0604020202020204" pitchFamily="34" charset="0"/>
                <a:ea typeface="微软雅黑" panose="020B0503020204020204" pitchFamily="34" charset="-122"/>
              </a:rPr>
              <a:t>【</a:t>
            </a:r>
            <a:r>
              <a:rPr lang="zh-CN" altLang="en-US" sz="3200" b="1">
                <a:solidFill>
                  <a:srgbClr val="0000FF"/>
                </a:solidFill>
                <a:latin typeface="Arial" panose="020B0604020202020204" pitchFamily="34" charset="0"/>
                <a:ea typeface="微软雅黑" panose="020B0503020204020204" pitchFamily="34" charset="-122"/>
              </a:rPr>
              <a:t>热力学第二定律</a:t>
            </a:r>
            <a:r>
              <a:rPr lang="en-US" altLang="zh-CN" sz="3200" b="1">
                <a:solidFill>
                  <a:srgbClr val="0000FF"/>
                </a:solidFill>
                <a:latin typeface="Arial" panose="020B0604020202020204" pitchFamily="34" charset="0"/>
                <a:ea typeface="微软雅黑" panose="020B0503020204020204" pitchFamily="34" charset="-122"/>
              </a:rPr>
              <a:t>】</a:t>
            </a:r>
            <a:endParaRPr lang="zh-CN" altLang="en-US" sz="3200" b="1">
              <a:solidFill>
                <a:srgbClr val="0000FF"/>
              </a:solidFill>
              <a:latin typeface="Arial" panose="020B0604020202020204" pitchFamily="34" charset="0"/>
              <a:ea typeface="微软雅黑" panose="020B0503020204020204" pitchFamily="34" charset="-122"/>
            </a:endParaRPr>
          </a:p>
        </p:txBody>
      </p:sp>
      <p:sp>
        <p:nvSpPr>
          <p:cNvPr id="26630" name="Text Box 7"/>
          <p:cNvSpPr txBox="1">
            <a:spLocks noChangeArrowheads="1"/>
          </p:cNvSpPr>
          <p:nvPr/>
        </p:nvSpPr>
        <p:spPr bwMode="auto">
          <a:xfrm>
            <a:off x="1708150" y="3852863"/>
            <a:ext cx="5903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b="1">
                <a:latin typeface="Arial" panose="020B0604020202020204" pitchFamily="34" charset="0"/>
                <a:ea typeface="微软雅黑" panose="020B0503020204020204" pitchFamily="34" charset="-122"/>
              </a:rPr>
              <a:t>1</a:t>
            </a:r>
            <a:r>
              <a:rPr lang="zh-CN" altLang="en-US" b="1">
                <a:latin typeface="Arial" panose="020B0604020202020204" pitchFamily="34" charset="0"/>
                <a:ea typeface="微软雅黑" panose="020B0503020204020204" pitchFamily="34" charset="-122"/>
              </a:rPr>
              <a:t>、机械能和内能的转化具有</a:t>
            </a:r>
            <a:r>
              <a:rPr lang="zh-CN" altLang="en-US" b="1">
                <a:solidFill>
                  <a:srgbClr val="FF0000"/>
                </a:solidFill>
                <a:latin typeface="Arial" panose="020B0604020202020204" pitchFamily="34" charset="0"/>
                <a:ea typeface="微软雅黑" panose="020B0503020204020204" pitchFamily="34" charset="-122"/>
              </a:rPr>
              <a:t>方向性</a:t>
            </a:r>
            <a:r>
              <a:rPr lang="zh-CN" altLang="en-US" b="1">
                <a:latin typeface="Arial" panose="020B0604020202020204" pitchFamily="34" charset="0"/>
                <a:ea typeface="微软雅黑" panose="020B0503020204020204" pitchFamily="34" charset="-122"/>
              </a:rPr>
              <a:t>。</a:t>
            </a:r>
            <a:endParaRPr lang="zh-CN" altLang="en-US" b="1">
              <a:latin typeface="Arial" panose="020B0604020202020204" pitchFamily="34" charset="0"/>
              <a:ea typeface="微软雅黑" panose="020B0503020204020204" pitchFamily="34" charset="-122"/>
            </a:endParaRPr>
          </a:p>
        </p:txBody>
      </p:sp>
      <p:sp>
        <p:nvSpPr>
          <p:cNvPr id="26631" name="Text Box 7"/>
          <p:cNvSpPr txBox="1">
            <a:spLocks noChangeArrowheads="1"/>
          </p:cNvSpPr>
          <p:nvPr/>
        </p:nvSpPr>
        <p:spPr bwMode="auto">
          <a:xfrm>
            <a:off x="1703388" y="4694238"/>
            <a:ext cx="89296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b="1" dirty="0">
                <a:latin typeface="Arial" panose="020B0604020202020204" pitchFamily="34" charset="0"/>
                <a:ea typeface="微软雅黑" panose="020B0503020204020204" pitchFamily="34" charset="-122"/>
              </a:rPr>
              <a:t>2</a:t>
            </a:r>
            <a:r>
              <a:rPr lang="zh-CN" altLang="en-US" b="1" dirty="0">
                <a:latin typeface="Arial" panose="020B0604020202020204" pitchFamily="34" charset="0"/>
                <a:ea typeface="微软雅黑" panose="020B0503020204020204" pitchFamily="34" charset="-122"/>
              </a:rPr>
              <a:t>、“</a:t>
            </a:r>
            <a:r>
              <a:rPr lang="zh-CN" altLang="en-US" b="1" dirty="0">
                <a:solidFill>
                  <a:srgbClr val="FF0000"/>
                </a:solidFill>
                <a:latin typeface="Arial" panose="020B0604020202020204" pitchFamily="34" charset="0"/>
                <a:ea typeface="微软雅黑" panose="020B0503020204020204" pitchFamily="34" charset="-122"/>
              </a:rPr>
              <a:t>不可能</a:t>
            </a:r>
            <a:r>
              <a:rPr lang="zh-CN" altLang="en-US" b="1" dirty="0">
                <a:latin typeface="Arial" panose="020B0604020202020204" pitchFamily="34" charset="0"/>
                <a:ea typeface="微软雅黑" panose="020B0503020204020204" pitchFamily="34" charset="-122"/>
              </a:rPr>
              <a:t>从单一热源吸收热量并把它</a:t>
            </a:r>
            <a:r>
              <a:rPr lang="zh-CN" altLang="en-US" b="1" dirty="0">
                <a:solidFill>
                  <a:srgbClr val="FF0000"/>
                </a:solidFill>
                <a:latin typeface="Arial" panose="020B0604020202020204" pitchFamily="34" charset="0"/>
                <a:ea typeface="微软雅黑" panose="020B0503020204020204" pitchFamily="34" charset="-122"/>
              </a:rPr>
              <a:t>全部用来作功</a:t>
            </a:r>
            <a:r>
              <a:rPr lang="zh-CN" altLang="en-US" b="1" dirty="0">
                <a:latin typeface="Arial" panose="020B0604020202020204" pitchFamily="34" charset="0"/>
                <a:ea typeface="微软雅黑" panose="020B0503020204020204" pitchFamily="34" charset="-122"/>
              </a:rPr>
              <a:t>，而不引起其他变化”</a:t>
            </a:r>
            <a:r>
              <a:rPr lang="en-US" altLang="zh-CN" b="1" dirty="0">
                <a:latin typeface="Arial" panose="020B0604020202020204" pitchFamily="34" charset="0"/>
                <a:ea typeface="微软雅黑" panose="020B0503020204020204" pitchFamily="34" charset="-122"/>
              </a:rPr>
              <a:t>——</a:t>
            </a:r>
            <a:r>
              <a:rPr lang="zh-CN" altLang="en-US" b="1" dirty="0">
                <a:latin typeface="Arial" panose="020B0604020202020204" pitchFamily="34" charset="0"/>
                <a:ea typeface="微软雅黑" panose="020B0503020204020204" pitchFamily="34" charset="-122"/>
              </a:rPr>
              <a:t>开尔文。</a:t>
            </a:r>
            <a:endParaRPr lang="zh-CN" altLang="en-US" b="1" dirty="0">
              <a:latin typeface="Arial" panose="020B0604020202020204" pitchFamily="34" charset="0"/>
              <a:ea typeface="微软雅黑" panose="020B0503020204020204" pitchFamily="34" charset="-122"/>
            </a:endParaRPr>
          </a:p>
        </p:txBody>
      </p:sp>
      <p:sp>
        <p:nvSpPr>
          <p:cNvPr id="26632"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888" y="290513"/>
            <a:ext cx="10801350" cy="6245225"/>
          </a:xfrm>
          <a:prstGeom prst="rect">
            <a:avLst/>
          </a:prstGeom>
        </p:spPr>
        <p:txBody>
          <a:bodyPr lIns="121898" tIns="60948" rIns="121898" bIns="60948">
            <a:spAutoFit/>
          </a:bodyPr>
          <a:lstStyle/>
          <a:p>
            <a:pPr algn="just">
              <a:lnSpc>
                <a:spcPct val="110000"/>
              </a:lnSpc>
              <a:spcAft>
                <a:spcPts val="0"/>
              </a:spcAft>
              <a:defRPr/>
            </a:pPr>
            <a:r>
              <a:rPr lang="zh-CN" altLang="en-US" sz="2800" b="1" kern="100" dirty="0">
                <a:latin typeface="Times New Roman" panose="02020603050405020304"/>
                <a:ea typeface="华文细黑" panose="02010600040101010101" charset="-122"/>
              </a:rPr>
              <a:t>例</a:t>
            </a:r>
            <a:r>
              <a:rPr lang="en-US" altLang="zh-CN" sz="2800" b="1" kern="100" dirty="0">
                <a:latin typeface="Times New Roman" panose="02020603050405020304"/>
                <a:ea typeface="华文细黑" panose="02010600040101010101" charset="-122"/>
              </a:rPr>
              <a:t>3.</a:t>
            </a:r>
            <a:r>
              <a:rPr lang="zh-CN" altLang="zh-CN" sz="2800" b="1" kern="100" dirty="0">
                <a:latin typeface="Times New Roman" panose="02020603050405020304"/>
                <a:ea typeface="华文细黑" panose="02010600040101010101" charset="-122"/>
                <a:cs typeface="Times New Roman" panose="02020603050405020304"/>
              </a:rPr>
              <a:t>如图为生态系统中能量流动图解的部分示意图，</a:t>
            </a:r>
            <a:r>
              <a:rPr lang="en-US" altLang="zh-CN" sz="2800" b="1" kern="100" dirty="0">
                <a:latin typeface="宋体" panose="02010600030101010101" pitchFamily="2" charset="-122"/>
                <a:ea typeface="华文细黑" panose="02010600040101010101" charset="-122"/>
                <a:cs typeface="Times New Roman" panose="02020603050405020304"/>
              </a:rPr>
              <a:t>①②③④⑤</a:t>
            </a:r>
            <a:r>
              <a:rPr lang="zh-CN" altLang="zh-CN" sz="2800" b="1" kern="100" dirty="0">
                <a:latin typeface="Times New Roman" panose="02020603050405020304"/>
                <a:ea typeface="华文细黑" panose="02010600040101010101" charset="-122"/>
                <a:cs typeface="Times New Roman" panose="02020603050405020304"/>
              </a:rPr>
              <a:t>各代表一定的能量值，下列说法中不正确的是</a:t>
            </a:r>
            <a:endParaRPr lang="en-US" altLang="zh-CN" sz="2800" b="1" kern="100" dirty="0">
              <a:latin typeface="Times New Roman" panose="02020603050405020304"/>
              <a:ea typeface="华文细黑" panose="02010600040101010101" charset="-122"/>
              <a:cs typeface="Times New Roman" panose="02020603050405020304"/>
            </a:endParaRPr>
          </a:p>
          <a:p>
            <a:pPr algn="just">
              <a:lnSpc>
                <a:spcPct val="11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1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1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1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1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1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A.</a:t>
            </a:r>
            <a:r>
              <a:rPr lang="zh-CN" altLang="zh-CN" sz="2800" b="1" kern="100" dirty="0">
                <a:latin typeface="Times New Roman" panose="02020603050405020304"/>
                <a:ea typeface="华文细黑" panose="02010600040101010101" charset="-122"/>
                <a:cs typeface="Times New Roman" panose="02020603050405020304"/>
              </a:rPr>
              <a:t>生物与生物之间的捕食关系不可逆转，所以能量流动具有单向性</a:t>
            </a:r>
            <a:endParaRPr lang="zh-CN" altLang="zh-CN" sz="2800" b="1" kern="100" dirty="0">
              <a:latin typeface="宋体" panose="02010600030101010101" pitchFamily="2" charset="-122"/>
              <a:cs typeface="Courier New" panose="02070309020205020404"/>
            </a:endParaRPr>
          </a:p>
          <a:p>
            <a:pPr algn="just">
              <a:lnSpc>
                <a:spcPct val="11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B.</a:t>
            </a:r>
            <a:r>
              <a:rPr lang="en-US" altLang="zh-CN" sz="2800" b="1" kern="100" dirty="0">
                <a:latin typeface="宋体" panose="02010600030101010101" pitchFamily="2" charset="-122"/>
                <a:ea typeface="华文细黑" panose="02010600040101010101" charset="-122"/>
                <a:cs typeface="Times New Roman" panose="02020603050405020304"/>
              </a:rPr>
              <a:t>⑤</a:t>
            </a:r>
            <a:r>
              <a:rPr lang="zh-CN" altLang="zh-CN" sz="2800" b="1" kern="100" dirty="0">
                <a:latin typeface="Times New Roman" panose="02020603050405020304"/>
                <a:ea typeface="华文细黑" panose="02010600040101010101" charset="-122"/>
                <a:cs typeface="Times New Roman" panose="02020603050405020304"/>
              </a:rPr>
              <a:t>中包含了三级消费者粪便中的能量</a:t>
            </a:r>
            <a:endParaRPr lang="zh-CN" altLang="zh-CN" sz="2800" b="1" kern="100" dirty="0">
              <a:latin typeface="宋体" panose="02010600030101010101" pitchFamily="2" charset="-122"/>
              <a:cs typeface="Courier New" panose="02070309020205020404"/>
            </a:endParaRPr>
          </a:p>
          <a:p>
            <a:pPr algn="just">
              <a:lnSpc>
                <a:spcPct val="11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C.</a:t>
            </a:r>
            <a:r>
              <a:rPr lang="zh-CN" altLang="zh-CN" sz="2800" b="1" kern="100" dirty="0">
                <a:latin typeface="Times New Roman" panose="02020603050405020304"/>
                <a:ea typeface="华文细黑" panose="02010600040101010101" charset="-122"/>
                <a:cs typeface="Times New Roman" panose="02020603050405020304"/>
              </a:rPr>
              <a:t>第二营养级流向第三营养级的能量传递效率为</a:t>
            </a:r>
            <a:r>
              <a:rPr lang="zh-CN" altLang="zh-CN" sz="2800" b="1" kern="100" dirty="0">
                <a:latin typeface="宋体" panose="02010600030101010101" pitchFamily="2" charset="-122"/>
                <a:ea typeface="Times New Roman" panose="02020603050405020304"/>
                <a:cs typeface="Courier New" panose="02070309020205020404"/>
              </a:rPr>
              <a:t> </a:t>
            </a:r>
            <a:r>
              <a:rPr lang="en-US" altLang="zh-CN" sz="2800" b="1" kern="100" dirty="0">
                <a:latin typeface="宋体" panose="02010600030101010101" pitchFamily="2" charset="-122"/>
                <a:ea typeface="Times New Roman" panose="02020603050405020304"/>
                <a:cs typeface="Courier New" panose="02070309020205020404"/>
              </a:rPr>
              <a:t> </a:t>
            </a:r>
            <a:r>
              <a:rPr lang="en-US" altLang="zh-CN" sz="2800" b="1" kern="100" dirty="0">
                <a:latin typeface="宋体" panose="02010600030101010101" pitchFamily="2" charset="-122"/>
                <a:ea typeface="华文细黑" panose="02010600040101010101" charset="-122"/>
                <a:cs typeface="Times New Roman" panose="02020603050405020304"/>
              </a:rPr>
              <a:t>×</a:t>
            </a:r>
            <a:r>
              <a:rPr lang="en-US" altLang="zh-CN" sz="2800" b="1" kern="100" dirty="0">
                <a:latin typeface="Times New Roman" panose="02020603050405020304"/>
                <a:ea typeface="华文细黑" panose="02010600040101010101" charset="-122"/>
                <a:cs typeface="Courier New" panose="02070309020205020404"/>
              </a:rPr>
              <a:t>100%</a:t>
            </a:r>
            <a:endParaRPr lang="zh-CN" altLang="zh-CN" sz="2800" b="1" kern="100" dirty="0">
              <a:latin typeface="宋体" panose="02010600030101010101" pitchFamily="2" charset="-122"/>
              <a:cs typeface="Courier New" panose="02070309020205020404"/>
            </a:endParaRPr>
          </a:p>
          <a:p>
            <a:pPr>
              <a:lnSpc>
                <a:spcPct val="110000"/>
              </a:lnSpc>
              <a:defRPr/>
            </a:pPr>
            <a:r>
              <a:rPr lang="en-US" altLang="zh-CN" sz="2800" b="1" kern="100" dirty="0">
                <a:latin typeface="Times New Roman" panose="02020603050405020304"/>
                <a:ea typeface="华文细黑" panose="02010600040101010101" charset="-122"/>
              </a:rPr>
              <a:t>    D.</a:t>
            </a:r>
            <a:r>
              <a:rPr lang="zh-CN" altLang="zh-CN" sz="2800" b="1" kern="100" dirty="0">
                <a:latin typeface="Times New Roman" panose="02020603050405020304"/>
                <a:ea typeface="华文细黑" panose="02010600040101010101" charset="-122"/>
                <a:cs typeface="Times New Roman" panose="02020603050405020304"/>
              </a:rPr>
              <a:t>在人工饲养的高密度鱼塘生态系统中，</a:t>
            </a:r>
            <a:r>
              <a:rPr lang="en-US" altLang="zh-CN" sz="2800" b="1" kern="100" dirty="0">
                <a:latin typeface="宋体" panose="02010600030101010101" pitchFamily="2" charset="-122"/>
                <a:ea typeface="华文细黑" panose="02010600040101010101" charset="-122"/>
                <a:cs typeface="Times New Roman" panose="02020603050405020304"/>
              </a:rPr>
              <a:t>①</a:t>
            </a:r>
            <a:r>
              <a:rPr lang="zh-CN" altLang="zh-CN" sz="2800" b="1" kern="100" dirty="0">
                <a:latin typeface="Times New Roman" panose="02020603050405020304"/>
                <a:ea typeface="华文细黑" panose="02010600040101010101" charset="-122"/>
                <a:cs typeface="Times New Roman" panose="02020603050405020304"/>
              </a:rPr>
              <a:t>表示流经该生态系统的总能量</a:t>
            </a:r>
            <a:endParaRPr lang="zh-CN" altLang="zh-CN" sz="2800" b="1" kern="100" dirty="0">
              <a:latin typeface="宋体" panose="02010600030101010101" pitchFamily="2" charset="-122"/>
              <a:cs typeface="Courier New" panose="02070309020205020404"/>
            </a:endParaRPr>
          </a:p>
        </p:txBody>
      </p:sp>
      <p:pic>
        <p:nvPicPr>
          <p:cNvPr id="8195" name="Picture 2" descr="\\胡美娟\e\胡美娟\2017\源文件\人教通用\R9-87.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6863" y="1341438"/>
            <a:ext cx="89154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6" name="对象 3"/>
          <p:cNvGraphicFramePr>
            <a:graphicFrameLocks noChangeAspect="1"/>
          </p:cNvGraphicFramePr>
          <p:nvPr/>
        </p:nvGraphicFramePr>
        <p:xfrm>
          <a:off x="8582025" y="4694238"/>
          <a:ext cx="682625" cy="1255712"/>
        </p:xfrm>
        <a:graphic>
          <a:graphicData uri="http://schemas.openxmlformats.org/presentationml/2006/ole">
            <mc:AlternateContent xmlns:mc="http://schemas.openxmlformats.org/markup-compatibility/2006">
              <mc:Choice xmlns:v="urn:schemas-microsoft-com:vml" Requires="v">
                <p:oleObj spid="_x0000_s1040" name="文档" r:id="rId2" imgW="685800" imgH="1261745" progId="Word.Document.12">
                  <p:embed/>
                </p:oleObj>
              </mc:Choice>
              <mc:Fallback>
                <p:oleObj name="文档" r:id="rId2" imgW="685800" imgH="1261745" progId="Word.Document.12">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025" y="4694238"/>
                        <a:ext cx="6826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4"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4"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4"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6763" y="260350"/>
            <a:ext cx="10369550" cy="6192838"/>
          </a:xfrm>
          <a:prstGeom prst="rect">
            <a:avLst/>
          </a:prstGeom>
        </p:spPr>
        <p:txBody>
          <a:bodyPr>
            <a:spAutoFit/>
          </a:bodyPr>
          <a:lstStyle/>
          <a:p>
            <a:pPr algn="just">
              <a:lnSpc>
                <a:spcPct val="130000"/>
              </a:lnSpc>
              <a:spcAft>
                <a:spcPts val="0"/>
              </a:spcAft>
              <a:defRPr/>
            </a:pPr>
            <a:r>
              <a:rPr lang="zh-CN" altLang="en-US" sz="2800" b="1" kern="100" dirty="0">
                <a:latin typeface="Times New Roman" panose="02020603050405020304"/>
                <a:ea typeface="华文细黑" panose="02010600040101010101" charset="-122"/>
              </a:rPr>
              <a:t>例</a:t>
            </a:r>
            <a:r>
              <a:rPr lang="en-US" altLang="zh-CN" sz="2800" b="1" kern="100" dirty="0">
                <a:latin typeface="Times New Roman" panose="02020603050405020304"/>
                <a:ea typeface="华文细黑" panose="02010600040101010101" charset="-122"/>
              </a:rPr>
              <a:t>4.</a:t>
            </a:r>
            <a:r>
              <a:rPr lang="zh-CN" altLang="zh-CN" sz="2800" b="1" kern="100" dirty="0">
                <a:latin typeface="Times New Roman" panose="02020603050405020304"/>
                <a:ea typeface="华文细黑" panose="02010600040101010101" charset="-122"/>
                <a:cs typeface="Times New Roman" panose="02020603050405020304"/>
              </a:rPr>
              <a:t>下面为生态系统中能量流动图解部分示意图</a:t>
            </a:r>
            <a:r>
              <a:rPr lang="en-US" altLang="zh-CN" sz="2800" b="1" kern="100" dirty="0">
                <a:latin typeface="Times New Roman" panose="02020603050405020304"/>
                <a:ea typeface="华文细黑" panose="02010600040101010101" charset="-122"/>
              </a:rPr>
              <a:t>(</a:t>
            </a:r>
            <a:r>
              <a:rPr lang="zh-CN" altLang="zh-CN" sz="2800" b="1" kern="100" dirty="0">
                <a:latin typeface="Times New Roman" panose="02020603050405020304"/>
                <a:ea typeface="华文细黑" panose="02010600040101010101" charset="-122"/>
                <a:cs typeface="Times New Roman" panose="02020603050405020304"/>
              </a:rPr>
              <a:t>字母表示能量的多少</a:t>
            </a:r>
            <a:r>
              <a:rPr lang="en-US" altLang="zh-CN" sz="2800" b="1" kern="100" dirty="0">
                <a:latin typeface="Times New Roman" panose="02020603050405020304"/>
                <a:ea typeface="华文细黑" panose="02010600040101010101" charset="-122"/>
              </a:rPr>
              <a:t>)</a:t>
            </a:r>
            <a:r>
              <a:rPr lang="zh-CN" altLang="zh-CN" sz="2800" b="1" kern="100" dirty="0">
                <a:latin typeface="Times New Roman" panose="02020603050405020304"/>
                <a:ea typeface="华文细黑" panose="02010600040101010101" charset="-122"/>
                <a:cs typeface="Times New Roman" panose="02020603050405020304"/>
              </a:rPr>
              <a:t>，下列选项正确的是</a:t>
            </a:r>
            <a:endParaRPr lang="en-US" altLang="zh-CN" sz="2800" b="1" kern="100" dirty="0">
              <a:latin typeface="Times New Roman" panose="02020603050405020304"/>
              <a:ea typeface="华文细黑" panose="02010600040101010101" charset="-122"/>
              <a:cs typeface="Times New Roman" panose="02020603050405020304"/>
            </a:endParaRPr>
          </a:p>
          <a:p>
            <a:pPr algn="just">
              <a:lnSpc>
                <a:spcPct val="13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3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3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3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30000"/>
              </a:lnSpc>
              <a:spcAft>
                <a:spcPts val="0"/>
              </a:spcAft>
              <a:defRPr/>
            </a:pPr>
            <a:endParaRPr lang="en-US" altLang="zh-CN" sz="2800" b="1" kern="100" dirty="0">
              <a:latin typeface="Times New Roman" panose="02020603050405020304"/>
              <a:ea typeface="华文细黑" panose="02010600040101010101" charset="-122"/>
              <a:cs typeface="Courier New" panose="02070309020205020404"/>
            </a:endParaRPr>
          </a:p>
          <a:p>
            <a:pPr algn="just">
              <a:lnSpc>
                <a:spcPct val="13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A.</a:t>
            </a:r>
            <a:r>
              <a:rPr lang="zh-CN" altLang="zh-CN" sz="2800" b="1" kern="100" dirty="0">
                <a:latin typeface="Times New Roman" panose="02020603050405020304"/>
                <a:ea typeface="华文细黑" panose="02010600040101010101" charset="-122"/>
                <a:cs typeface="Times New Roman" panose="02020603050405020304"/>
              </a:rPr>
              <a:t>图中</a:t>
            </a:r>
            <a:r>
              <a:rPr lang="en-US" altLang="zh-CN" sz="2800" b="1" i="1" kern="100" dirty="0">
                <a:latin typeface="Times New Roman" panose="02020603050405020304"/>
                <a:ea typeface="华文细黑" panose="02010600040101010101" charset="-122"/>
                <a:cs typeface="Courier New" panose="02070309020205020404"/>
              </a:rPr>
              <a:t>b</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i="1" kern="100" dirty="0">
                <a:latin typeface="Times New Roman" panose="02020603050405020304"/>
                <a:ea typeface="华文细黑" panose="02010600040101010101" charset="-122"/>
                <a:cs typeface="Courier New" panose="02070309020205020404"/>
              </a:rPr>
              <a:t>h</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i="1" kern="100" dirty="0">
                <a:latin typeface="Times New Roman" panose="02020603050405020304"/>
                <a:ea typeface="华文细黑" panose="02010600040101010101" charset="-122"/>
                <a:cs typeface="Courier New" panose="02070309020205020404"/>
              </a:rPr>
              <a:t>c</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i="1" kern="100" dirty="0">
                <a:latin typeface="Times New Roman" panose="02020603050405020304"/>
                <a:ea typeface="华文细黑" panose="02010600040101010101" charset="-122"/>
                <a:cs typeface="Courier New" panose="02070309020205020404"/>
              </a:rPr>
              <a:t>d</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i="1" kern="100" dirty="0">
                <a:latin typeface="Times New Roman" panose="02020603050405020304"/>
                <a:ea typeface="华文细黑" panose="02010600040101010101" charset="-122"/>
                <a:cs typeface="Courier New" panose="02070309020205020404"/>
              </a:rPr>
              <a:t>e</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i="1" kern="100" dirty="0">
                <a:latin typeface="Times New Roman" panose="02020603050405020304"/>
                <a:ea typeface="华文细黑" panose="02010600040101010101" charset="-122"/>
                <a:cs typeface="Courier New" panose="02070309020205020404"/>
              </a:rPr>
              <a:t>f</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i="1" kern="100" dirty="0" err="1">
                <a:latin typeface="Times New Roman" panose="02020603050405020304"/>
                <a:ea typeface="华文细黑" panose="02010600040101010101" charset="-122"/>
                <a:cs typeface="Courier New" panose="02070309020205020404"/>
              </a:rPr>
              <a:t>i</a:t>
            </a:r>
            <a:endParaRPr lang="zh-CN" altLang="zh-CN" sz="2800" b="1" kern="100" dirty="0">
              <a:latin typeface="宋体" panose="02010600030101010101" pitchFamily="2" charset="-122"/>
              <a:cs typeface="Courier New" panose="02070309020205020404"/>
            </a:endParaRPr>
          </a:p>
          <a:p>
            <a:pPr algn="just">
              <a:lnSpc>
                <a:spcPct val="13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B.</a:t>
            </a:r>
            <a:r>
              <a:rPr lang="zh-CN" altLang="zh-CN" sz="2800" b="1" kern="100" dirty="0">
                <a:latin typeface="Times New Roman" panose="02020603050405020304"/>
                <a:ea typeface="华文细黑" panose="02010600040101010101" charset="-122"/>
                <a:cs typeface="Times New Roman" panose="02020603050405020304"/>
              </a:rPr>
              <a:t>生产者与初级消费者之间的能量传递效率为</a:t>
            </a:r>
            <a:r>
              <a:rPr lang="en-US" altLang="zh-CN" sz="2800" b="1" i="1" kern="100" dirty="0">
                <a:latin typeface="Times New Roman" panose="02020603050405020304"/>
                <a:ea typeface="华文细黑" panose="02010600040101010101" charset="-122"/>
                <a:cs typeface="Courier New" panose="02070309020205020404"/>
              </a:rPr>
              <a:t>b</a:t>
            </a:r>
            <a:r>
              <a:rPr lang="en-US" altLang="zh-CN" sz="2800" b="1" kern="100" dirty="0">
                <a:latin typeface="Times New Roman" panose="02020603050405020304"/>
                <a:ea typeface="华文细黑" panose="02010600040101010101" charset="-122"/>
                <a:cs typeface="Courier New" panose="02070309020205020404"/>
              </a:rPr>
              <a:t>/</a:t>
            </a:r>
            <a:r>
              <a:rPr lang="en-US" altLang="zh-CN" sz="2800" b="1" i="1" kern="100" dirty="0">
                <a:latin typeface="Times New Roman" panose="02020603050405020304"/>
                <a:ea typeface="华文细黑" panose="02010600040101010101" charset="-122"/>
                <a:cs typeface="Courier New" panose="02070309020205020404"/>
              </a:rPr>
              <a:t>a</a:t>
            </a:r>
            <a:r>
              <a:rPr lang="en-US" altLang="zh-CN" sz="2800" b="1" kern="100" dirty="0">
                <a:latin typeface="宋体" panose="02010600030101010101" pitchFamily="2" charset="-122"/>
                <a:ea typeface="华文细黑" panose="02010600040101010101" charset="-122"/>
                <a:cs typeface="Times New Roman" panose="02020603050405020304"/>
              </a:rPr>
              <a:t>×</a:t>
            </a:r>
            <a:r>
              <a:rPr lang="en-US" altLang="zh-CN" sz="2800" b="1" kern="100" dirty="0">
                <a:latin typeface="Times New Roman" panose="02020603050405020304"/>
                <a:ea typeface="华文细黑" panose="02010600040101010101" charset="-122"/>
                <a:cs typeface="Courier New" panose="02070309020205020404"/>
              </a:rPr>
              <a:t>100%</a:t>
            </a:r>
            <a:endParaRPr lang="zh-CN" altLang="zh-CN" sz="2800" b="1" kern="100" dirty="0">
              <a:latin typeface="宋体" panose="02010600030101010101" pitchFamily="2" charset="-122"/>
              <a:cs typeface="Courier New" panose="02070309020205020404"/>
            </a:endParaRPr>
          </a:p>
          <a:p>
            <a:pPr algn="just">
              <a:lnSpc>
                <a:spcPct val="13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C.</a:t>
            </a:r>
            <a:r>
              <a:rPr lang="zh-CN" altLang="zh-CN" sz="2800" b="1" kern="100" dirty="0">
                <a:latin typeface="Times New Roman" panose="02020603050405020304"/>
                <a:ea typeface="华文细黑" panose="02010600040101010101" charset="-122"/>
                <a:cs typeface="Times New Roman" panose="02020603050405020304"/>
              </a:rPr>
              <a:t>在</a:t>
            </a:r>
            <a:r>
              <a:rPr lang="en-US" altLang="zh-CN" sz="2800" b="1" kern="100" dirty="0">
                <a:latin typeface="宋体" panose="02010600030101010101" pitchFamily="2" charset="-122"/>
                <a:ea typeface="华文细黑" panose="02010600040101010101" charset="-122"/>
                <a:cs typeface="Times New Roman" panose="02020603050405020304"/>
              </a:rPr>
              <a:t>“</a:t>
            </a:r>
            <a:r>
              <a:rPr lang="zh-CN" altLang="zh-CN" sz="2800" b="1" kern="100" dirty="0">
                <a:latin typeface="Times New Roman" panose="02020603050405020304"/>
                <a:ea typeface="华文细黑" panose="02010600040101010101" charset="-122"/>
                <a:cs typeface="Times New Roman" panose="02020603050405020304"/>
              </a:rPr>
              <a:t>草</a:t>
            </a:r>
            <a:r>
              <a:rPr lang="en-US" altLang="zh-CN" sz="2800" b="1" kern="100" dirty="0">
                <a:latin typeface="宋体" panose="02010600030101010101" pitchFamily="2" charset="-122"/>
                <a:ea typeface="华文细黑" panose="02010600040101010101" charset="-122"/>
                <a:cs typeface="Times New Roman" panose="02020603050405020304"/>
              </a:rPr>
              <a:t>→</a:t>
            </a:r>
            <a:r>
              <a:rPr lang="zh-CN" altLang="zh-CN" sz="2800" b="1" kern="100" dirty="0">
                <a:latin typeface="Times New Roman" panose="02020603050405020304"/>
                <a:ea typeface="华文细黑" panose="02010600040101010101" charset="-122"/>
                <a:cs typeface="Times New Roman" panose="02020603050405020304"/>
              </a:rPr>
              <a:t>兔</a:t>
            </a:r>
            <a:r>
              <a:rPr lang="en-US" altLang="zh-CN" sz="2800" b="1" kern="100" dirty="0">
                <a:latin typeface="宋体" panose="02010600030101010101" pitchFamily="2" charset="-122"/>
                <a:ea typeface="华文细黑" panose="02010600040101010101" charset="-122"/>
                <a:cs typeface="Times New Roman" panose="02020603050405020304"/>
              </a:rPr>
              <a:t>→</a:t>
            </a:r>
            <a:r>
              <a:rPr lang="zh-CN" altLang="zh-CN" sz="2800" b="1" kern="100" dirty="0">
                <a:latin typeface="Times New Roman" panose="02020603050405020304"/>
                <a:ea typeface="华文细黑" panose="02010600040101010101" charset="-122"/>
                <a:cs typeface="Times New Roman" panose="02020603050405020304"/>
              </a:rPr>
              <a:t>狼</a:t>
            </a:r>
            <a:r>
              <a:rPr lang="en-US" altLang="zh-CN" sz="2800" b="1" kern="100" dirty="0">
                <a:latin typeface="宋体" panose="02010600030101010101" pitchFamily="2" charset="-122"/>
                <a:ea typeface="华文细黑" panose="02010600040101010101" charset="-122"/>
                <a:cs typeface="Times New Roman" panose="02020603050405020304"/>
              </a:rPr>
              <a:t>”</a:t>
            </a:r>
            <a:r>
              <a:rPr lang="zh-CN" altLang="zh-CN" sz="2800" b="1" kern="100" dirty="0">
                <a:latin typeface="Times New Roman" panose="02020603050405020304"/>
                <a:ea typeface="华文细黑" panose="02010600040101010101" charset="-122"/>
                <a:cs typeface="Times New Roman" panose="02020603050405020304"/>
              </a:rPr>
              <a:t>这一食物链中，狼粪便中的能量属于</a:t>
            </a:r>
            <a:r>
              <a:rPr lang="en-US" altLang="zh-CN" sz="2800" b="1" i="1" kern="100" dirty="0">
                <a:latin typeface="Times New Roman" panose="02020603050405020304"/>
                <a:ea typeface="华文细黑" panose="02010600040101010101" charset="-122"/>
                <a:cs typeface="Courier New" panose="02070309020205020404"/>
              </a:rPr>
              <a:t>d</a:t>
            </a:r>
            <a:endParaRPr lang="zh-CN" altLang="zh-CN" sz="2800" b="1" kern="100" dirty="0">
              <a:latin typeface="宋体" panose="02010600030101010101" pitchFamily="2" charset="-122"/>
              <a:cs typeface="Courier New" panose="02070309020205020404"/>
            </a:endParaRPr>
          </a:p>
          <a:p>
            <a:pPr>
              <a:lnSpc>
                <a:spcPct val="130000"/>
              </a:lnSpc>
              <a:defRPr/>
            </a:pPr>
            <a:r>
              <a:rPr lang="en-US" altLang="zh-CN" sz="2800" b="1" kern="100" dirty="0">
                <a:latin typeface="Times New Roman" panose="02020603050405020304"/>
                <a:ea typeface="华文细黑" panose="02010600040101010101" charset="-122"/>
              </a:rPr>
              <a:t>    D.</a:t>
            </a:r>
            <a:r>
              <a:rPr lang="zh-CN" altLang="zh-CN" sz="2800" b="1" kern="100" dirty="0">
                <a:latin typeface="Times New Roman" panose="02020603050405020304"/>
                <a:ea typeface="华文细黑" panose="02010600040101010101" charset="-122"/>
                <a:cs typeface="Times New Roman" panose="02020603050405020304"/>
              </a:rPr>
              <a:t>缩短食物链可以提高能量传递效率</a:t>
            </a:r>
            <a:endParaRPr lang="zh-CN" altLang="zh-CN" sz="2800" b="1" kern="100" dirty="0">
              <a:latin typeface="宋体" panose="02010600030101010101" pitchFamily="2" charset="-122"/>
              <a:cs typeface="Courier New" panose="02070309020205020404"/>
            </a:endParaRPr>
          </a:p>
        </p:txBody>
      </p:sp>
      <p:pic>
        <p:nvPicPr>
          <p:cNvPr id="10243" name="Picture 2" descr="\\胡美娟\e\胡美娟\2017\源文件\人教通用\R9-88.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3388" y="1628775"/>
            <a:ext cx="85725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2"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988" y="260350"/>
            <a:ext cx="11304587" cy="6556375"/>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sz="2800" b="1">
                <a:latin typeface="Times New Roman" panose="02020603050405020304" pitchFamily="18" charset="0"/>
                <a:ea typeface="华文细黑" panose="02010600040101010101" charset="-122"/>
              </a:rPr>
              <a:t>例</a:t>
            </a:r>
            <a:r>
              <a:rPr lang="en-US" altLang="zh-CN" sz="2800" b="1">
                <a:latin typeface="Times New Roman" panose="02020603050405020304" pitchFamily="18" charset="0"/>
                <a:ea typeface="华文细黑" panose="02010600040101010101" charset="-122"/>
              </a:rPr>
              <a:t>5.</a:t>
            </a:r>
            <a:r>
              <a:rPr lang="zh-CN" altLang="zh-CN" sz="2800" b="1">
                <a:latin typeface="Times New Roman" panose="02020603050405020304" pitchFamily="18" charset="0"/>
                <a:ea typeface="华文细黑" panose="02010600040101010101" charset="-122"/>
                <a:cs typeface="Times New Roman" panose="02020603050405020304" pitchFamily="18" charset="0"/>
              </a:rPr>
              <a:t>如图甲表示某生态系统的能量锥体图，</a:t>
            </a:r>
            <a:r>
              <a:rPr lang="en-US" altLang="zh-CN" sz="2800" b="1">
                <a:latin typeface="Times New Roman" panose="02020603050405020304" pitchFamily="18" charset="0"/>
                <a:ea typeface="华文细黑" panose="02010600040101010101" charset="-122"/>
                <a:cs typeface="Times New Roman" panose="02020603050405020304" pitchFamily="18" charset="0"/>
              </a:rPr>
              <a:t>P</a:t>
            </a:r>
            <a:r>
              <a:rPr lang="zh-CN" altLang="zh-CN" sz="2800" b="1">
                <a:latin typeface="Times New Roman" panose="02020603050405020304" pitchFamily="18" charset="0"/>
                <a:ea typeface="华文细黑" panose="02010600040101010101" charset="-122"/>
                <a:cs typeface="Times New Roman" panose="02020603050405020304" pitchFamily="18" charset="0"/>
              </a:rPr>
              <a:t>为生产者，</a:t>
            </a:r>
            <a:r>
              <a:rPr lang="en-US" altLang="zh-CN" sz="2800" b="1">
                <a:latin typeface="Times New Roman" panose="02020603050405020304" pitchFamily="18" charset="0"/>
                <a:ea typeface="华文细黑" panose="02010600040101010101" charset="-122"/>
                <a:cs typeface="Times New Roman" panose="02020603050405020304" pitchFamily="18" charset="0"/>
              </a:rPr>
              <a:t>Q</a:t>
            </a:r>
            <a:r>
              <a:rPr lang="en-US" altLang="zh-CN" sz="2800" b="1" baseline="-25000">
                <a:latin typeface="Times New Roman" panose="02020603050405020304" pitchFamily="18" charset="0"/>
                <a:ea typeface="华文细黑" panose="02010600040101010101" charset="-122"/>
                <a:cs typeface="Times New Roman" panose="02020603050405020304" pitchFamily="18" charset="0"/>
              </a:rPr>
              <a:t>1</a:t>
            </a:r>
            <a:r>
              <a:rPr lang="zh-CN" altLang="zh-CN" sz="2800" b="1">
                <a:latin typeface="Times New Roman" panose="02020603050405020304" pitchFamily="18" charset="0"/>
                <a:ea typeface="华文细黑" panose="02010600040101010101" charset="-122"/>
                <a:cs typeface="Courier New" panose="02070309020205020404" pitchFamily="49" charset="0"/>
              </a:rPr>
              <a:t>为初级消费者</a:t>
            </a:r>
            <a:r>
              <a:rPr lang="zh-CN" altLang="zh-CN" sz="2800" b="1">
                <a:latin typeface="Times New Roman" panose="02020603050405020304" pitchFamily="18" charset="0"/>
                <a:ea typeface="华文细黑" panose="02010600040101010101" charset="-122"/>
                <a:cs typeface="Times New Roman" panose="02020603050405020304" pitchFamily="18" charset="0"/>
              </a:rPr>
              <a:t>，</a:t>
            </a:r>
            <a:r>
              <a:rPr lang="en-US" altLang="zh-CN" sz="2800" b="1">
                <a:latin typeface="Times New Roman" panose="02020603050405020304" pitchFamily="18" charset="0"/>
                <a:ea typeface="华文细黑" panose="02010600040101010101" charset="-122"/>
                <a:cs typeface="Times New Roman" panose="02020603050405020304" pitchFamily="18" charset="0"/>
              </a:rPr>
              <a:t>Q</a:t>
            </a:r>
            <a:r>
              <a:rPr lang="en-US" altLang="zh-CN" sz="2800" b="1" baseline="-25000">
                <a:latin typeface="Times New Roman" panose="02020603050405020304" pitchFamily="18" charset="0"/>
                <a:ea typeface="华文细黑" panose="02010600040101010101" charset="-122"/>
                <a:cs typeface="Times New Roman" panose="02020603050405020304" pitchFamily="18" charset="0"/>
              </a:rPr>
              <a:t>2</a:t>
            </a:r>
            <a:r>
              <a:rPr lang="zh-CN" altLang="zh-CN" sz="2800" b="1">
                <a:latin typeface="Times New Roman" panose="02020603050405020304" pitchFamily="18" charset="0"/>
                <a:ea typeface="华文细黑" panose="02010600040101010101" charset="-122"/>
                <a:cs typeface="Times New Roman" panose="02020603050405020304" pitchFamily="18" charset="0"/>
              </a:rPr>
              <a:t>为次级消费者</a:t>
            </a:r>
            <a:r>
              <a:rPr lang="zh-CN" altLang="zh-CN" sz="2800" b="1">
                <a:latin typeface="Times New Roman" panose="02020603050405020304" pitchFamily="18" charset="0"/>
                <a:ea typeface="华文细黑" panose="02010600040101010101" charset="-122"/>
              </a:rPr>
              <a:t>。现</a:t>
            </a:r>
            <a:r>
              <a:rPr lang="zh-CN" altLang="zh-CN" sz="2800" b="1">
                <a:latin typeface="Times New Roman" panose="02020603050405020304" pitchFamily="18" charset="0"/>
                <a:ea typeface="华文细黑" panose="02010600040101010101" charset="-122"/>
                <a:cs typeface="Times New Roman" panose="02020603050405020304" pitchFamily="18" charset="0"/>
              </a:rPr>
              <a:t>对图中</a:t>
            </a:r>
            <a:r>
              <a:rPr lang="zh-CN" altLang="zh-CN" sz="2800" b="1">
                <a:latin typeface="Times New Roman" panose="02020603050405020304" pitchFamily="18" charset="0"/>
                <a:ea typeface="华文细黑" panose="02010600040101010101" charset="-122"/>
                <a:cs typeface="Courier New" panose="02070309020205020404" pitchFamily="49" charset="0"/>
              </a:rPr>
              <a:t>的各</a:t>
            </a:r>
            <a:r>
              <a:rPr lang="zh-CN" altLang="zh-CN" sz="2800" b="1">
                <a:latin typeface="Times New Roman" panose="02020603050405020304" pitchFamily="18" charset="0"/>
                <a:ea typeface="华文细黑" panose="02010600040101010101" charset="-122"/>
              </a:rPr>
              <a:t>营养级所含有的能量进行分类剖析，其中分析不正确的是</a:t>
            </a:r>
            <a:r>
              <a:rPr lang="en-US" altLang="zh-CN" sz="2800" b="1">
                <a:latin typeface="Times New Roman" panose="02020603050405020304" pitchFamily="18" charset="0"/>
                <a:ea typeface="华文细黑" panose="02010600040101010101" charset="-122"/>
              </a:rPr>
              <a:t>(</a:t>
            </a:r>
            <a:r>
              <a:rPr lang="zh-CN" altLang="zh-CN" sz="2800" b="1">
                <a:latin typeface="Times New Roman" panose="02020603050405020304" pitchFamily="18" charset="0"/>
                <a:ea typeface="华文细黑" panose="02010600040101010101" charset="-122"/>
              </a:rPr>
              <a:t>注：图乙中</a:t>
            </a:r>
            <a:r>
              <a:rPr lang="en-US" altLang="zh-CN" sz="2800" b="1" i="1">
                <a:latin typeface="Times New Roman" panose="02020603050405020304" pitchFamily="18" charset="0"/>
                <a:ea typeface="华文细黑" panose="02010600040101010101" charset="-122"/>
              </a:rPr>
              <a:t>a</a:t>
            </a:r>
            <a:r>
              <a:rPr lang="zh-CN" altLang="zh-CN" sz="2800" b="1">
                <a:latin typeface="Times New Roman" panose="02020603050405020304" pitchFamily="18" charset="0"/>
                <a:ea typeface="华文细黑" panose="02010600040101010101" charset="-122"/>
              </a:rPr>
              <a:t>、</a:t>
            </a:r>
            <a:r>
              <a:rPr lang="en-US" altLang="zh-CN" sz="2800" b="1" i="1">
                <a:latin typeface="Times New Roman" panose="02020603050405020304" pitchFamily="18" charset="0"/>
                <a:ea typeface="华文细黑" panose="02010600040101010101" charset="-122"/>
              </a:rPr>
              <a:t>a</a:t>
            </a:r>
            <a:r>
              <a:rPr lang="en-US" altLang="zh-CN" sz="2800" b="1" baseline="-25000">
                <a:latin typeface="Times New Roman" panose="02020603050405020304" pitchFamily="18" charset="0"/>
                <a:ea typeface="华文细黑" panose="02010600040101010101" charset="-122"/>
              </a:rPr>
              <a:t>1</a:t>
            </a:r>
            <a:r>
              <a:rPr lang="zh-CN" altLang="zh-CN" sz="2800" b="1">
                <a:latin typeface="Times New Roman" panose="02020603050405020304" pitchFamily="18" charset="0"/>
                <a:ea typeface="华文细黑" panose="02010600040101010101" charset="-122"/>
              </a:rPr>
              <a:t>、</a:t>
            </a:r>
            <a:r>
              <a:rPr lang="en-US" altLang="zh-CN" sz="2800" b="1" i="1">
                <a:latin typeface="Times New Roman" panose="02020603050405020304" pitchFamily="18" charset="0"/>
                <a:ea typeface="华文细黑" panose="02010600040101010101" charset="-122"/>
              </a:rPr>
              <a:t>a</a:t>
            </a:r>
            <a:r>
              <a:rPr lang="en-US" altLang="zh-CN" sz="2800" b="1" baseline="-25000">
                <a:latin typeface="Times New Roman" panose="02020603050405020304" pitchFamily="18" charset="0"/>
                <a:ea typeface="华文细黑" panose="02010600040101010101" charset="-122"/>
              </a:rPr>
              <a:t>2</a:t>
            </a:r>
            <a:r>
              <a:rPr lang="zh-CN" altLang="zh-CN" sz="2800" b="1">
                <a:latin typeface="Times New Roman" panose="02020603050405020304" pitchFamily="18" charset="0"/>
                <a:ea typeface="华文细黑" panose="02010600040101010101" charset="-122"/>
              </a:rPr>
              <a:t>表示上一年留下来的能量，</a:t>
            </a:r>
            <a:r>
              <a:rPr lang="en-US" altLang="zh-CN" sz="2800" b="1" i="1">
                <a:latin typeface="Times New Roman" panose="02020603050405020304" pitchFamily="18" charset="0"/>
                <a:ea typeface="华文细黑" panose="02010600040101010101" charset="-122"/>
              </a:rPr>
              <a:t>e</a:t>
            </a:r>
            <a:r>
              <a:rPr lang="zh-CN" altLang="zh-CN" sz="2800" b="1">
                <a:latin typeface="Times New Roman" panose="02020603050405020304" pitchFamily="18" charset="0"/>
                <a:ea typeface="华文细黑" panose="02010600040101010101" charset="-122"/>
              </a:rPr>
              <a:t>、</a:t>
            </a:r>
            <a:r>
              <a:rPr lang="en-US" altLang="zh-CN" sz="2800" b="1" i="1">
                <a:latin typeface="Times New Roman" panose="02020603050405020304" pitchFamily="18" charset="0"/>
                <a:ea typeface="华文细黑" panose="02010600040101010101" charset="-122"/>
              </a:rPr>
              <a:t>e</a:t>
            </a:r>
            <a:r>
              <a:rPr lang="en-US" altLang="zh-CN" sz="2800" b="1" baseline="-25000">
                <a:latin typeface="Times New Roman" panose="02020603050405020304" pitchFamily="18" charset="0"/>
                <a:ea typeface="华文细黑" panose="02010600040101010101" charset="-122"/>
              </a:rPr>
              <a:t>1</a:t>
            </a:r>
            <a:r>
              <a:rPr lang="zh-CN" altLang="zh-CN" sz="2800" b="1">
                <a:latin typeface="Times New Roman" panose="02020603050405020304" pitchFamily="18" charset="0"/>
                <a:ea typeface="华文细黑" panose="02010600040101010101" charset="-122"/>
              </a:rPr>
              <a:t>、</a:t>
            </a:r>
            <a:r>
              <a:rPr lang="en-US" altLang="zh-CN" sz="2800" b="1" i="1">
                <a:latin typeface="Times New Roman" panose="02020603050405020304" pitchFamily="18" charset="0"/>
                <a:ea typeface="华文细黑" panose="02010600040101010101" charset="-122"/>
              </a:rPr>
              <a:t>e</a:t>
            </a:r>
            <a:r>
              <a:rPr lang="en-US" altLang="zh-CN" sz="2800" b="1" baseline="-25000">
                <a:latin typeface="Times New Roman" panose="02020603050405020304" pitchFamily="18" charset="0"/>
                <a:ea typeface="华文细黑" panose="02010600040101010101" charset="-122"/>
              </a:rPr>
              <a:t>2</a:t>
            </a:r>
            <a:r>
              <a:rPr lang="zh-CN" altLang="zh-CN" sz="2800" b="1">
                <a:latin typeface="Times New Roman" panose="02020603050405020304" pitchFamily="18" charset="0"/>
                <a:ea typeface="华文细黑" panose="02010600040101010101" charset="-122"/>
              </a:rPr>
              <a:t>表示呼吸消耗量</a:t>
            </a:r>
            <a:r>
              <a:rPr lang="en-US" altLang="zh-CN" sz="2800" b="1">
                <a:latin typeface="Times New Roman" panose="02020603050405020304" pitchFamily="18" charset="0"/>
                <a:ea typeface="华文细黑" panose="02010600040101010101" charset="-122"/>
              </a:rPr>
              <a:t>)</a:t>
            </a:r>
            <a:endParaRPr lang="en-US" altLang="zh-CN" sz="2800" b="1">
              <a:latin typeface="Times New Roman" panose="02020603050405020304" pitchFamily="18" charset="0"/>
              <a:ea typeface="华文细黑" panose="02010600040101010101" charset="-122"/>
            </a:endParaRPr>
          </a:p>
          <a:p>
            <a:pPr algn="just"/>
            <a:endParaRPr lang="en-US" altLang="zh-CN" sz="2800" b="1">
              <a:latin typeface="Times New Roman" panose="02020603050405020304" pitchFamily="18" charset="0"/>
              <a:ea typeface="华文细黑" panose="02010600040101010101" charset="-122"/>
            </a:endParaRPr>
          </a:p>
          <a:p>
            <a:pPr algn="just"/>
            <a:endParaRPr lang="en-US" altLang="zh-CN" sz="2800" b="1">
              <a:latin typeface="Times New Roman" panose="02020603050405020304" pitchFamily="18" charset="0"/>
              <a:ea typeface="华文细黑" panose="02010600040101010101" charset="-122"/>
            </a:endParaRPr>
          </a:p>
          <a:p>
            <a:pPr algn="just"/>
            <a:endParaRPr lang="en-US" altLang="zh-CN" sz="2800" b="1">
              <a:latin typeface="Times New Roman" panose="02020603050405020304" pitchFamily="18" charset="0"/>
              <a:ea typeface="华文细黑" panose="02010600040101010101" charset="-122"/>
            </a:endParaRPr>
          </a:p>
          <a:p>
            <a:pPr algn="just"/>
            <a:endParaRPr lang="en-US" altLang="zh-CN" sz="2800" b="1">
              <a:latin typeface="Times New Roman" panose="02020603050405020304" pitchFamily="18" charset="0"/>
              <a:ea typeface="华文细黑" panose="02010600040101010101" charset="-122"/>
            </a:endParaRPr>
          </a:p>
          <a:p>
            <a:pPr algn="just"/>
            <a:endParaRPr lang="en-US" altLang="zh-CN" sz="2800" b="1">
              <a:latin typeface="Times New Roman" panose="02020603050405020304" pitchFamily="18" charset="0"/>
              <a:ea typeface="华文细黑" panose="02010600040101010101" charset="-122"/>
            </a:endParaRPr>
          </a:p>
          <a:p>
            <a:pPr algn="just"/>
            <a:endParaRPr lang="en-US" altLang="zh-CN" sz="2800" b="1">
              <a:latin typeface="Times New Roman" panose="02020603050405020304" pitchFamily="18" charset="0"/>
              <a:ea typeface="华文细黑" panose="02010600040101010101" charset="-122"/>
            </a:endParaRPr>
          </a:p>
          <a:p>
            <a:pPr algn="just"/>
            <a:endParaRPr lang="en-US" altLang="zh-CN" sz="2800" b="1">
              <a:latin typeface="Times New Roman" panose="02020603050405020304" pitchFamily="18" charset="0"/>
              <a:ea typeface="华文细黑" panose="02010600040101010101" charset="-122"/>
            </a:endParaRPr>
          </a:p>
          <a:p>
            <a:pPr algn="just"/>
            <a:r>
              <a:rPr lang="en-US" altLang="zh-CN" sz="2800" b="1">
                <a:latin typeface="Times New Roman" panose="02020603050405020304" pitchFamily="18" charset="0"/>
                <a:ea typeface="华文细黑" panose="02010600040101010101" charset="-122"/>
              </a:rPr>
              <a:t>    A.</a:t>
            </a:r>
            <a:r>
              <a:rPr lang="en-US" altLang="zh-CN" sz="2800" b="1" i="1">
                <a:latin typeface="Times New Roman" panose="02020603050405020304" pitchFamily="18" charset="0"/>
                <a:ea typeface="华文细黑" panose="02010600040101010101" charset="-122"/>
              </a:rPr>
              <a:t>b</a:t>
            </a:r>
            <a:r>
              <a:rPr lang="zh-CN" altLang="zh-CN" sz="2800" b="1">
                <a:latin typeface="Times New Roman" panose="02020603050405020304" pitchFamily="18" charset="0"/>
                <a:ea typeface="华文细黑" panose="02010600040101010101" charset="-122"/>
              </a:rPr>
              <a:t>＋</a:t>
            </a:r>
            <a:r>
              <a:rPr lang="en-US" altLang="zh-CN" sz="2800" b="1" i="1">
                <a:latin typeface="Times New Roman" panose="02020603050405020304" pitchFamily="18" charset="0"/>
                <a:ea typeface="华文细黑" panose="02010600040101010101" charset="-122"/>
              </a:rPr>
              <a:t>c</a:t>
            </a:r>
            <a:r>
              <a:rPr lang="zh-CN" altLang="zh-CN" sz="2800" b="1">
                <a:latin typeface="Times New Roman" panose="02020603050405020304" pitchFamily="18" charset="0"/>
                <a:ea typeface="华文细黑" panose="02010600040101010101" charset="-122"/>
              </a:rPr>
              <a:t>＋</a:t>
            </a:r>
            <a:r>
              <a:rPr lang="en-US" altLang="zh-CN" sz="2800" b="1" i="1">
                <a:latin typeface="Times New Roman" panose="02020603050405020304" pitchFamily="18" charset="0"/>
                <a:ea typeface="华文细黑" panose="02010600040101010101" charset="-122"/>
              </a:rPr>
              <a:t>d</a:t>
            </a:r>
            <a:r>
              <a:rPr lang="zh-CN" altLang="zh-CN" sz="2800" b="1">
                <a:latin typeface="Times New Roman" panose="02020603050405020304" pitchFamily="18" charset="0"/>
                <a:ea typeface="华文细黑" panose="02010600040101010101" charset="-122"/>
              </a:rPr>
              <a:t>＋</a:t>
            </a:r>
            <a:r>
              <a:rPr lang="en-US" altLang="zh-CN" sz="2800" b="1" i="1">
                <a:latin typeface="Times New Roman" panose="02020603050405020304" pitchFamily="18" charset="0"/>
                <a:ea typeface="华文细黑" panose="02010600040101010101" charset="-122"/>
              </a:rPr>
              <a:t>e</a:t>
            </a:r>
            <a:r>
              <a:rPr lang="zh-CN" altLang="zh-CN" sz="2800" b="1">
                <a:latin typeface="Times New Roman" panose="02020603050405020304" pitchFamily="18" charset="0"/>
                <a:ea typeface="华文细黑" panose="02010600040101010101" charset="-122"/>
              </a:rPr>
              <a:t>为本年度流入该生态系统的总能量</a:t>
            </a:r>
            <a:endParaRPr lang="zh-CN" altLang="zh-CN" sz="2800" b="1">
              <a:latin typeface="宋体" panose="02010600030101010101" pitchFamily="2" charset="-122"/>
            </a:endParaRPr>
          </a:p>
          <a:p>
            <a:pPr algn="just"/>
            <a:r>
              <a:rPr lang="en-US" altLang="zh-CN" sz="2800" b="1">
                <a:latin typeface="Times New Roman" panose="02020603050405020304" pitchFamily="18" charset="0"/>
                <a:ea typeface="华文细黑" panose="02010600040101010101" charset="-122"/>
              </a:rPr>
              <a:t>    B.</a:t>
            </a:r>
            <a:r>
              <a:rPr lang="en-US" altLang="zh-CN" sz="2800" b="1" i="1">
                <a:latin typeface="Times New Roman" panose="02020603050405020304" pitchFamily="18" charset="0"/>
                <a:ea typeface="华文细黑" panose="02010600040101010101" charset="-122"/>
              </a:rPr>
              <a:t>c</a:t>
            </a:r>
            <a:r>
              <a:rPr lang="en-US" altLang="zh-CN" sz="2800" b="1" baseline="-25000">
                <a:latin typeface="Times New Roman" panose="02020603050405020304" pitchFamily="18" charset="0"/>
                <a:ea typeface="华文细黑" panose="02010600040101010101" charset="-122"/>
              </a:rPr>
              <a:t>1</a:t>
            </a:r>
            <a:r>
              <a:rPr lang="zh-CN" altLang="zh-CN" sz="2800" b="1">
                <a:latin typeface="Times New Roman" panose="02020603050405020304" pitchFamily="18" charset="0"/>
                <a:ea typeface="华文细黑" panose="02010600040101010101" charset="-122"/>
              </a:rPr>
              <a:t>表示初级消费者中被次级消费者所同化的能量</a:t>
            </a:r>
            <a:endParaRPr lang="zh-CN" altLang="zh-CN" sz="2800" b="1">
              <a:latin typeface="宋体" panose="02010600030101010101" pitchFamily="2" charset="-122"/>
            </a:endParaRPr>
          </a:p>
          <a:p>
            <a:pPr algn="just"/>
            <a:r>
              <a:rPr lang="en-US" altLang="zh-CN" sz="2800" b="1">
                <a:latin typeface="Times New Roman" panose="02020603050405020304" pitchFamily="18" charset="0"/>
                <a:ea typeface="华文细黑" panose="02010600040101010101" charset="-122"/>
              </a:rPr>
              <a:t>    C.</a:t>
            </a:r>
            <a:r>
              <a:rPr lang="en-US" altLang="zh-CN" sz="2800" b="1" i="1">
                <a:latin typeface="Times New Roman" panose="02020603050405020304" pitchFamily="18" charset="0"/>
                <a:ea typeface="华文细黑" panose="02010600040101010101" charset="-122"/>
              </a:rPr>
              <a:t>b</a:t>
            </a:r>
            <a:r>
              <a:rPr lang="zh-CN" altLang="zh-CN" sz="2800" b="1">
                <a:latin typeface="Times New Roman" panose="02020603050405020304" pitchFamily="18" charset="0"/>
                <a:ea typeface="华文细黑" panose="02010600040101010101" charset="-122"/>
              </a:rPr>
              <a:t>和</a:t>
            </a:r>
            <a:r>
              <a:rPr lang="en-US" altLang="zh-CN" sz="2800" b="1" i="1">
                <a:latin typeface="Times New Roman" panose="02020603050405020304" pitchFamily="18" charset="0"/>
                <a:ea typeface="华文细黑" panose="02010600040101010101" charset="-122"/>
              </a:rPr>
              <a:t>d</a:t>
            </a:r>
            <a:r>
              <a:rPr lang="zh-CN" altLang="zh-CN" sz="2800" b="1">
                <a:latin typeface="Times New Roman" panose="02020603050405020304" pitchFamily="18" charset="0"/>
                <a:ea typeface="华文细黑" panose="02010600040101010101" charset="-122"/>
              </a:rPr>
              <a:t>之一可代表生产者传递给分解者的能量</a:t>
            </a:r>
            <a:endParaRPr lang="zh-CN" altLang="zh-CN" sz="2800" b="1">
              <a:latin typeface="宋体" panose="02010600030101010101" pitchFamily="2" charset="-122"/>
            </a:endParaRPr>
          </a:p>
          <a:p>
            <a:r>
              <a:rPr lang="en-US" altLang="zh-CN" sz="2800" b="1">
                <a:latin typeface="Times New Roman" panose="02020603050405020304" pitchFamily="18" charset="0"/>
                <a:ea typeface="华文细黑" panose="02010600040101010101" charset="-122"/>
              </a:rPr>
              <a:t>    D.</a:t>
            </a:r>
            <a:r>
              <a:rPr lang="zh-CN" altLang="zh-CN" sz="2800" b="1">
                <a:latin typeface="Times New Roman" panose="02020603050405020304" pitchFamily="18" charset="0"/>
                <a:ea typeface="华文细黑" panose="02010600040101010101" charset="-122"/>
              </a:rPr>
              <a:t>初级消费者产生的粪便中所含的能量包含在</a:t>
            </a:r>
            <a:r>
              <a:rPr lang="en-US" altLang="zh-CN" sz="2800" b="1" i="1">
                <a:latin typeface="Times New Roman" panose="02020603050405020304" pitchFamily="18" charset="0"/>
                <a:ea typeface="华文细黑" panose="02010600040101010101" charset="-122"/>
              </a:rPr>
              <a:t>c</a:t>
            </a:r>
            <a:r>
              <a:rPr lang="zh-CN" altLang="zh-CN" sz="2800" b="1">
                <a:latin typeface="Times New Roman" panose="02020603050405020304" pitchFamily="18" charset="0"/>
                <a:ea typeface="华文细黑" panose="02010600040101010101" charset="-122"/>
              </a:rPr>
              <a:t>中</a:t>
            </a:r>
            <a:endParaRPr lang="zh-CN" altLang="zh-CN" sz="2800" b="1">
              <a:latin typeface="宋体" panose="02010600030101010101" pitchFamily="2" charset="-122"/>
            </a:endParaRPr>
          </a:p>
        </p:txBody>
      </p:sp>
      <p:pic>
        <p:nvPicPr>
          <p:cNvPr id="12291" name="Picture 2" descr="\\胡美娟\e\胡美娟\2017\源文件\人教通用\R9-98.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7350" y="1557338"/>
            <a:ext cx="7200900"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2"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胡美娟\e\胡美娟\2017\源文件\人教通用\R9-81.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b="10532"/>
          <a:stretch>
            <a:fillRect/>
          </a:stretch>
        </p:blipFill>
        <p:spPr bwMode="auto">
          <a:xfrm>
            <a:off x="1343025" y="1349375"/>
            <a:ext cx="8856663"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50863" y="333375"/>
            <a:ext cx="11090275" cy="1089025"/>
          </a:xfrm>
          <a:prstGeom prst="rect">
            <a:avLst/>
          </a:prstGeom>
        </p:spPr>
        <p:txBody>
          <a:bodyPr>
            <a:spAutoFit/>
          </a:bodyPr>
          <a:lstStyle/>
          <a:p>
            <a:pPr>
              <a:lnSpc>
                <a:spcPct val="120000"/>
              </a:lnSpc>
              <a:defRPr/>
            </a:pPr>
            <a:r>
              <a:rPr lang="zh-CN" altLang="en-US" sz="2800" b="1" kern="100" dirty="0">
                <a:latin typeface="Times New Roman" panose="02020603050405020304"/>
                <a:ea typeface="华文细黑" panose="02010600040101010101" charset="-122"/>
              </a:rPr>
              <a:t>例</a:t>
            </a:r>
            <a:r>
              <a:rPr lang="en-US" altLang="zh-CN" sz="2800" b="1" kern="100" dirty="0">
                <a:latin typeface="Times New Roman" panose="02020603050405020304"/>
                <a:ea typeface="华文细黑" panose="02010600040101010101" charset="-122"/>
              </a:rPr>
              <a:t>6.</a:t>
            </a:r>
            <a:r>
              <a:rPr lang="zh-CN" altLang="zh-CN" sz="2800" b="1" kern="100" dirty="0">
                <a:latin typeface="Times New Roman" panose="02020603050405020304"/>
                <a:ea typeface="华文细黑" panose="02010600040101010101" charset="-122"/>
                <a:cs typeface="Times New Roman" panose="02020603050405020304"/>
              </a:rPr>
              <a:t>如图是某人工鱼塘生态系统能量流动过程中部分环节涉及的能量值</a:t>
            </a:r>
            <a:r>
              <a:rPr lang="en-US" altLang="zh-CN" sz="2800" b="1" kern="100" dirty="0">
                <a:latin typeface="IPAPANNEW"/>
                <a:ea typeface="华文细黑" panose="02010600040101010101" charset="-122"/>
                <a:cs typeface="Times New Roman" panose="02020603050405020304"/>
              </a:rPr>
              <a:t>[</a:t>
            </a:r>
            <a:r>
              <a:rPr lang="zh-CN" altLang="zh-CN" sz="2800" b="1" kern="100" dirty="0">
                <a:latin typeface="IPAPANNEW"/>
                <a:ea typeface="华文细黑" panose="02010600040101010101" charset="-122"/>
                <a:cs typeface="Times New Roman" panose="02020603050405020304"/>
              </a:rPr>
              <a:t>单位为</a:t>
            </a:r>
            <a:r>
              <a:rPr lang="en-US" altLang="zh-CN" sz="2800" b="1" kern="100" dirty="0">
                <a:latin typeface="IPAPANNEW"/>
                <a:ea typeface="华文细黑" panose="02010600040101010101" charset="-122"/>
                <a:cs typeface="Times New Roman" panose="02020603050405020304"/>
              </a:rPr>
              <a:t>10</a:t>
            </a:r>
            <a:r>
              <a:rPr lang="en-US" altLang="zh-CN" sz="2800" b="1" kern="100" baseline="30000" dirty="0">
                <a:latin typeface="IPAPANNEW"/>
                <a:ea typeface="华文细黑" panose="02010600040101010101" charset="-122"/>
                <a:cs typeface="Times New Roman" panose="02020603050405020304"/>
              </a:rPr>
              <a:t>3</a:t>
            </a:r>
            <a:r>
              <a:rPr lang="en-US" altLang="zh-CN" sz="2800" b="1" kern="100" dirty="0">
                <a:latin typeface="IPAPANNEW"/>
                <a:ea typeface="华文细黑" panose="02010600040101010101" charset="-122"/>
                <a:cs typeface="Times New Roman" panose="02020603050405020304"/>
              </a:rPr>
              <a:t> kJ/</a:t>
            </a:r>
            <a:r>
              <a:rPr lang="en-US" altLang="zh-CN" sz="2800" b="1" kern="100" dirty="0">
                <a:latin typeface="Times New Roman" panose="02020603050405020304"/>
                <a:ea typeface="华文细黑" panose="02010600040101010101" charset="-122"/>
              </a:rPr>
              <a:t>(m</a:t>
            </a:r>
            <a:r>
              <a:rPr lang="en-US" altLang="zh-CN" sz="2800" b="1" kern="100" baseline="30000" dirty="0">
                <a:latin typeface="Times New Roman" panose="02020603050405020304"/>
                <a:ea typeface="华文细黑" panose="02010600040101010101" charset="-122"/>
              </a:rPr>
              <a:t>2</a:t>
            </a:r>
            <a:r>
              <a:rPr lang="en-US" altLang="zh-CN" sz="2800" b="1" kern="100" dirty="0">
                <a:latin typeface="Times New Roman" panose="02020603050405020304"/>
                <a:ea typeface="华文细黑" panose="02010600040101010101" charset="-122"/>
              </a:rPr>
              <a:t>·y)]</a:t>
            </a:r>
            <a:r>
              <a:rPr lang="zh-CN" altLang="zh-CN" sz="2800" b="1" kern="100" dirty="0">
                <a:latin typeface="Times New Roman" panose="02020603050405020304"/>
                <a:ea typeface="华文细黑" panose="02010600040101010101" charset="-122"/>
                <a:cs typeface="Times New Roman" panose="02020603050405020304"/>
              </a:rPr>
              <a:t>。</a:t>
            </a:r>
            <a:endParaRPr lang="zh-CN" altLang="en-US" sz="2800" b="1" dirty="0"/>
          </a:p>
        </p:txBody>
      </p:sp>
      <p:sp>
        <p:nvSpPr>
          <p:cNvPr id="6" name="矩形 5"/>
          <p:cNvSpPr/>
          <p:nvPr/>
        </p:nvSpPr>
        <p:spPr>
          <a:xfrm>
            <a:off x="695325" y="5470525"/>
            <a:ext cx="10777538" cy="1089025"/>
          </a:xfrm>
          <a:prstGeom prst="rect">
            <a:avLst/>
          </a:prstGeom>
        </p:spPr>
        <p:txBody>
          <a:bodyPr wrap="none">
            <a:spAutoFit/>
          </a:bodyPr>
          <a:lstStyle/>
          <a:p>
            <a:pPr>
              <a:lnSpc>
                <a:spcPct val="120000"/>
              </a:lnSpc>
              <a:defRPr/>
            </a:pPr>
            <a:r>
              <a:rPr lang="en-US" altLang="zh-CN" sz="2800" b="1" kern="100" dirty="0">
                <a:latin typeface="Times New Roman" panose="02020603050405020304"/>
                <a:ea typeface="华文细黑" panose="02010600040101010101" charset="-122"/>
              </a:rPr>
              <a:t>(1)</a:t>
            </a:r>
            <a:r>
              <a:rPr lang="zh-CN" altLang="zh-CN" sz="2800" b="1" kern="100" dirty="0">
                <a:latin typeface="Times New Roman" panose="02020603050405020304"/>
                <a:ea typeface="华文细黑" panose="02010600040101010101" charset="-122"/>
                <a:cs typeface="Times New Roman" panose="02020603050405020304"/>
              </a:rPr>
              <a:t>生产者、植食性动物和肉食性动物固定的总能量分别是</a:t>
            </a:r>
            <a:endParaRPr lang="en-US" altLang="zh-CN" sz="2800" b="1" kern="100" dirty="0">
              <a:latin typeface="Times New Roman" panose="02020603050405020304"/>
              <a:ea typeface="华文细黑" panose="02010600040101010101" charset="-122"/>
              <a:cs typeface="Times New Roman" panose="02020603050405020304"/>
            </a:endParaRPr>
          </a:p>
          <a:p>
            <a:pPr>
              <a:lnSpc>
                <a:spcPct val="120000"/>
              </a:lnSpc>
              <a:defRPr/>
            </a:pPr>
            <a:r>
              <a:rPr lang="zh-CN" altLang="en-US" sz="2800" b="1" u="sng" kern="100" dirty="0">
                <a:latin typeface="Times New Roman" panose="02020603050405020304"/>
                <a:ea typeface="华文细黑" panose="02010600040101010101" charset="-122"/>
                <a:cs typeface="Times New Roman" panose="02020603050405020304"/>
              </a:rPr>
              <a:t>                                  </a:t>
            </a:r>
            <a:r>
              <a:rPr lang="zh-CN" altLang="en-US" sz="2800" b="1" kern="100" dirty="0">
                <a:latin typeface="Times New Roman" panose="02020603050405020304"/>
                <a:ea typeface="华文细黑" panose="02010600040101010101" charset="-122"/>
                <a:cs typeface="Times New Roman" panose="02020603050405020304"/>
              </a:rPr>
              <a:t>、</a:t>
            </a:r>
            <a:r>
              <a:rPr lang="zh-CN" altLang="en-US" sz="2800" b="1" u="sng" kern="100" dirty="0">
                <a:latin typeface="Times New Roman" panose="02020603050405020304"/>
                <a:ea typeface="华文细黑" panose="02010600040101010101" charset="-122"/>
                <a:cs typeface="Times New Roman" panose="02020603050405020304"/>
              </a:rPr>
              <a:t>                                   </a:t>
            </a:r>
            <a:r>
              <a:rPr lang="zh-CN" altLang="en-US" sz="2800" b="1" kern="100" dirty="0">
                <a:latin typeface="Times New Roman" panose="02020603050405020304"/>
                <a:ea typeface="华文细黑" panose="02010600040101010101" charset="-122"/>
                <a:cs typeface="Times New Roman" panose="02020603050405020304"/>
              </a:rPr>
              <a:t>、</a:t>
            </a:r>
            <a:r>
              <a:rPr lang="zh-CN" altLang="en-US" sz="2800" b="1" u="sng" kern="100" dirty="0">
                <a:latin typeface="Times New Roman" panose="02020603050405020304"/>
                <a:ea typeface="华文细黑" panose="02010600040101010101" charset="-122"/>
                <a:cs typeface="Times New Roman" panose="02020603050405020304"/>
              </a:rPr>
              <a:t>                                     </a:t>
            </a:r>
            <a:r>
              <a:rPr lang="zh-CN" altLang="en-US" sz="2800" b="1" kern="100" dirty="0">
                <a:latin typeface="Times New Roman" panose="02020603050405020304"/>
                <a:ea typeface="华文细黑" panose="02010600040101010101" charset="-122"/>
                <a:cs typeface="Times New Roman" panose="02020603050405020304"/>
              </a:rPr>
              <a:t>。</a:t>
            </a:r>
            <a:endParaRPr lang="zh-CN" altLang="en-US" sz="2800" b="1" dirty="0"/>
          </a:p>
        </p:txBody>
      </p:sp>
      <p:grpSp>
        <p:nvGrpSpPr>
          <p:cNvPr id="10" name="组合 9"/>
          <p:cNvGrpSpPr/>
          <p:nvPr/>
        </p:nvGrpSpPr>
        <p:grpSpPr bwMode="auto">
          <a:xfrm>
            <a:off x="779463" y="6002338"/>
            <a:ext cx="9899650" cy="522287"/>
            <a:chOff x="780032" y="6002124"/>
            <a:chExt cx="9899683" cy="523220"/>
          </a:xfrm>
        </p:grpSpPr>
        <p:sp>
          <p:nvSpPr>
            <p:cNvPr id="7" name="矩形 6"/>
            <p:cNvSpPr/>
            <p:nvPr/>
          </p:nvSpPr>
          <p:spPr>
            <a:xfrm>
              <a:off x="780032" y="6002124"/>
              <a:ext cx="3071822" cy="523220"/>
            </a:xfrm>
            <a:prstGeom prst="rect">
              <a:avLst/>
            </a:prstGeom>
          </p:spPr>
          <p:txBody>
            <a:bodyPr wrap="none">
              <a:spAutoFit/>
            </a:bodyPr>
            <a:lstStyle/>
            <a:p>
              <a:pPr>
                <a:defRPr/>
              </a:pP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110×10</a:t>
              </a:r>
              <a:r>
                <a:rPr lang="en-US" altLang="zh-CN" sz="2800" b="1" kern="100" baseline="30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3</a:t>
              </a: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 kJ/(m</a:t>
              </a:r>
              <a:r>
                <a:rPr lang="en-US" altLang="zh-CN" sz="2800" b="1" kern="100" baseline="30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4177293" y="6002124"/>
              <a:ext cx="2882910" cy="523220"/>
            </a:xfrm>
            <a:prstGeom prst="rect">
              <a:avLst/>
            </a:prstGeom>
          </p:spPr>
          <p:txBody>
            <a:bodyPr wrap="none">
              <a:spAutoFit/>
            </a:bodyPr>
            <a:lstStyle/>
            <a:p>
              <a:pPr>
                <a:defRPr/>
              </a:pP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16×10</a:t>
              </a:r>
              <a:r>
                <a:rPr lang="en-US" altLang="zh-CN" sz="2800" b="1" kern="100" baseline="30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3</a:t>
              </a: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 kJ/(m</a:t>
              </a:r>
              <a:r>
                <a:rPr lang="en-US" altLang="zh-CN" sz="2800" b="1" kern="100" baseline="30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7680917" y="6002124"/>
              <a:ext cx="2998798" cy="523220"/>
            </a:xfrm>
            <a:prstGeom prst="rect">
              <a:avLst/>
            </a:prstGeom>
          </p:spPr>
          <p:txBody>
            <a:bodyPr wrap="none">
              <a:spAutoFit/>
            </a:bodyPr>
            <a:lstStyle/>
            <a:p>
              <a:pPr>
                <a:defRPr/>
              </a:pP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7.5×10</a:t>
              </a:r>
              <a:r>
                <a:rPr lang="en-US" altLang="zh-CN" sz="2800" b="1" kern="100" baseline="30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3</a:t>
              </a: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 kJ/(m</a:t>
              </a:r>
              <a:r>
                <a:rPr lang="en-US" altLang="zh-CN" sz="2800" b="1" kern="100" baseline="30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pSp>
      <p:sp>
        <p:nvSpPr>
          <p:cNvPr id="14342" name="文本框 10"/>
          <p:cNvSpPr txBox="1">
            <a:spLocks noChangeArrowheads="1"/>
          </p:cNvSpPr>
          <p:nvPr/>
        </p:nvSpPr>
        <p:spPr bwMode="auto">
          <a:xfrm>
            <a:off x="187325" y="114300"/>
            <a:ext cx="50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t>1/2</a:t>
            </a:r>
            <a:endParaRPr lang="zh-CN" altLang="en-US"/>
          </a:p>
        </p:txBody>
      </p:sp>
      <p:sp>
        <p:nvSpPr>
          <p:cNvPr id="11"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2"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3888" y="5445125"/>
            <a:ext cx="10872787" cy="1089025"/>
          </a:xfrm>
          <a:prstGeom prst="rect">
            <a:avLst/>
          </a:prstGeom>
        </p:spPr>
        <p:txBody>
          <a:bodyPr>
            <a:spAutoFit/>
          </a:bodyPr>
          <a:lstStyle/>
          <a:p>
            <a:pPr>
              <a:lnSpc>
                <a:spcPct val="120000"/>
              </a:lnSpc>
              <a:defRPr/>
            </a:pPr>
            <a:r>
              <a:rPr lang="en-US" altLang="zh-CN" sz="2800" b="1" kern="100" dirty="0">
                <a:latin typeface="Times New Roman" panose="02020603050405020304"/>
                <a:ea typeface="华文细黑" panose="02010600040101010101" charset="-122"/>
                <a:cs typeface="Times New Roman" panose="02020603050405020304"/>
              </a:rPr>
              <a:t> (2)</a:t>
            </a:r>
            <a:r>
              <a:rPr lang="zh-CN" altLang="zh-CN" sz="2800" b="1" kern="100" dirty="0">
                <a:latin typeface="Times New Roman" panose="02020603050405020304"/>
                <a:ea typeface="华文细黑" panose="02010600040101010101" charset="-122"/>
                <a:cs typeface="Times New Roman" panose="02020603050405020304"/>
              </a:rPr>
              <a:t>生产者</a:t>
            </a:r>
            <a:r>
              <a:rPr lang="en-US" altLang="zh-CN" sz="2800" b="1" kern="100" dirty="0">
                <a:latin typeface="宋体" panose="02010600030101010101" pitchFamily="2" charset="-122"/>
                <a:ea typeface="华文细黑" panose="02010600040101010101" charset="-122"/>
                <a:cs typeface="Times New Roman" panose="02020603050405020304"/>
              </a:rPr>
              <a:t>→</a:t>
            </a:r>
            <a:r>
              <a:rPr lang="zh-CN" altLang="zh-CN" sz="2800" b="1" kern="100" dirty="0">
                <a:latin typeface="Times New Roman" panose="02020603050405020304"/>
                <a:ea typeface="华文细黑" panose="02010600040101010101" charset="-122"/>
                <a:cs typeface="Times New Roman" panose="02020603050405020304"/>
              </a:rPr>
              <a:t>植食性动物、植食性动物</a:t>
            </a:r>
            <a:r>
              <a:rPr lang="en-US" altLang="zh-CN" sz="2800" b="1" kern="100" dirty="0">
                <a:latin typeface="宋体" panose="02010600030101010101" pitchFamily="2" charset="-122"/>
                <a:ea typeface="华文细黑" panose="02010600040101010101" charset="-122"/>
                <a:cs typeface="Times New Roman" panose="02020603050405020304"/>
              </a:rPr>
              <a:t>→</a:t>
            </a:r>
            <a:r>
              <a:rPr lang="zh-CN" altLang="zh-CN" sz="2800" b="1" kern="100" dirty="0">
                <a:latin typeface="Times New Roman" panose="02020603050405020304"/>
                <a:ea typeface="华文细黑" panose="02010600040101010101" charset="-122"/>
                <a:cs typeface="Times New Roman" panose="02020603050405020304"/>
              </a:rPr>
              <a:t>肉食性动物的能量传递效率分别是</a:t>
            </a:r>
            <a:r>
              <a:rPr lang="en-US" altLang="zh-CN" sz="2800" b="1" u="sng" kern="100" dirty="0">
                <a:latin typeface="Times New Roman" panose="02020603050405020304"/>
                <a:ea typeface="华文细黑" panose="02010600040101010101" charset="-122"/>
                <a:cs typeface="Times New Roman" panose="02020603050405020304"/>
              </a:rPr>
              <a:t>                  </a:t>
            </a:r>
            <a:r>
              <a:rPr lang="zh-CN" altLang="en-US" sz="2800" b="1" kern="100" dirty="0">
                <a:latin typeface="Times New Roman" panose="02020603050405020304"/>
                <a:ea typeface="华文细黑" panose="02010600040101010101" charset="-122"/>
                <a:cs typeface="Times New Roman" panose="02020603050405020304"/>
              </a:rPr>
              <a:t>、</a:t>
            </a:r>
            <a:r>
              <a:rPr lang="en-US" altLang="zh-CN" sz="2800" b="1" u="sng" kern="100" dirty="0">
                <a:latin typeface="Times New Roman" panose="02020603050405020304"/>
                <a:ea typeface="华文细黑" panose="02010600040101010101" charset="-122"/>
                <a:cs typeface="Times New Roman" panose="02020603050405020304"/>
              </a:rPr>
              <a:t>                  </a:t>
            </a:r>
            <a:r>
              <a:rPr lang="zh-CN" altLang="zh-CN" sz="2800" b="1" kern="100" dirty="0">
                <a:latin typeface="Times New Roman" panose="02020603050405020304"/>
                <a:ea typeface="华文细黑" panose="02010600040101010101" charset="-122"/>
                <a:cs typeface="Times New Roman" panose="02020603050405020304"/>
              </a:rPr>
              <a:t>。</a:t>
            </a:r>
            <a:r>
              <a:rPr lang="en-US" altLang="zh-CN" sz="2800" b="1" kern="100" dirty="0">
                <a:latin typeface="Times New Roman" panose="02020603050405020304"/>
                <a:ea typeface="华文细黑" panose="02010600040101010101" charset="-122"/>
              </a:rPr>
              <a:t>(</a:t>
            </a:r>
            <a:r>
              <a:rPr lang="zh-CN" altLang="zh-CN" sz="2800" b="1" kern="100" dirty="0">
                <a:latin typeface="Times New Roman" panose="02020603050405020304"/>
                <a:ea typeface="华文细黑" panose="02010600040101010101" charset="-122"/>
                <a:cs typeface="Times New Roman" panose="02020603050405020304"/>
              </a:rPr>
              <a:t>结果保留一位有效数字</a:t>
            </a:r>
            <a:r>
              <a:rPr lang="en-US" altLang="zh-CN" sz="2800" b="1" kern="100" dirty="0">
                <a:latin typeface="Times New Roman" panose="02020603050405020304"/>
                <a:ea typeface="华文细黑" panose="02010600040101010101" charset="-122"/>
              </a:rPr>
              <a:t>)</a:t>
            </a:r>
            <a:endParaRPr lang="zh-CN" altLang="en-US" sz="2800" b="1" dirty="0"/>
          </a:p>
        </p:txBody>
      </p:sp>
      <p:sp>
        <p:nvSpPr>
          <p:cNvPr id="5" name="矩形 4"/>
          <p:cNvSpPr/>
          <p:nvPr/>
        </p:nvSpPr>
        <p:spPr>
          <a:xfrm>
            <a:off x="2041525" y="5940425"/>
            <a:ext cx="3262313" cy="584200"/>
          </a:xfrm>
          <a:prstGeom prst="rect">
            <a:avLst/>
          </a:prstGeom>
        </p:spPr>
        <p:txBody>
          <a:bodyPr wrap="none">
            <a:spAutoFit/>
          </a:bodyPr>
          <a:lstStyle/>
          <a:p>
            <a:pPr>
              <a:defRPr/>
            </a:pPr>
            <a:r>
              <a:rPr lang="en-US" altLang="zh-CN" sz="3200" b="1" kern="100" dirty="0">
                <a:solidFill>
                  <a:srgbClr val="FF0000"/>
                </a:solidFill>
                <a:latin typeface="Times New Roman" panose="02020603050405020304"/>
                <a:ea typeface="华文细黑" panose="02010600040101010101" charset="-122"/>
                <a:cs typeface="Courier New" panose="02070309020205020404"/>
              </a:rPr>
              <a:t>12.7%</a:t>
            </a:r>
            <a:r>
              <a:rPr lang="zh-CN" altLang="en-US" sz="3200" b="1" kern="100" dirty="0">
                <a:solidFill>
                  <a:srgbClr val="FF0000"/>
                </a:solidFill>
                <a:latin typeface="Times New Roman" panose="02020603050405020304"/>
                <a:ea typeface="华文细黑" panose="02010600040101010101" charset="-122"/>
                <a:cs typeface="Courier New" panose="02070309020205020404"/>
              </a:rPr>
              <a:t>        </a:t>
            </a:r>
            <a:r>
              <a:rPr lang="en-US" altLang="zh-CN" sz="3200" b="1" kern="100" dirty="0">
                <a:solidFill>
                  <a:srgbClr val="FF0000"/>
                </a:solidFill>
                <a:latin typeface="Times New Roman" panose="02020603050405020304"/>
                <a:ea typeface="华文细黑" panose="02010600040101010101" charset="-122"/>
                <a:cs typeface="Courier New" panose="02070309020205020404"/>
              </a:rPr>
              <a:t>15.6%</a:t>
            </a:r>
            <a:endParaRPr lang="zh-CN" altLang="en-US" sz="3200" b="1" kern="100" dirty="0">
              <a:solidFill>
                <a:srgbClr val="FF0000"/>
              </a:solidFill>
              <a:latin typeface="宋体" panose="02010600030101010101" pitchFamily="2" charset="-122"/>
              <a:ea typeface="华文细黑" panose="02010600040101010101" charset="-122"/>
              <a:cs typeface="Times New Roman" panose="02020603050405020304"/>
            </a:endParaRPr>
          </a:p>
        </p:txBody>
      </p:sp>
      <p:pic>
        <p:nvPicPr>
          <p:cNvPr id="15364" name="Picture 2" descr="\\胡美娟\e\胡美娟\2017\源文件\人教通用\R9-81.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b="10532"/>
          <a:stretch>
            <a:fillRect/>
          </a:stretch>
        </p:blipFill>
        <p:spPr bwMode="auto">
          <a:xfrm>
            <a:off x="1343025" y="1349375"/>
            <a:ext cx="8856663"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50863" y="333375"/>
            <a:ext cx="11090275" cy="1089025"/>
          </a:xfrm>
          <a:prstGeom prst="rect">
            <a:avLst/>
          </a:prstGeom>
        </p:spPr>
        <p:txBody>
          <a:bodyPr>
            <a:spAutoFit/>
          </a:bodyPr>
          <a:lstStyle/>
          <a:p>
            <a:pPr>
              <a:lnSpc>
                <a:spcPct val="120000"/>
              </a:lnSpc>
              <a:defRPr/>
            </a:pPr>
            <a:r>
              <a:rPr lang="zh-CN" altLang="en-US" sz="2800" b="1" kern="100" dirty="0">
                <a:latin typeface="Times New Roman" panose="02020603050405020304"/>
                <a:ea typeface="华文细黑" panose="02010600040101010101" charset="-122"/>
              </a:rPr>
              <a:t>例</a:t>
            </a:r>
            <a:r>
              <a:rPr lang="en-US" altLang="zh-CN" sz="2800" b="1" kern="100" dirty="0">
                <a:latin typeface="Times New Roman" panose="02020603050405020304"/>
                <a:ea typeface="华文细黑" panose="02010600040101010101" charset="-122"/>
              </a:rPr>
              <a:t>6.</a:t>
            </a:r>
            <a:r>
              <a:rPr lang="zh-CN" altLang="zh-CN" sz="2800" b="1" kern="100" dirty="0">
                <a:latin typeface="Times New Roman" panose="02020603050405020304"/>
                <a:ea typeface="华文细黑" panose="02010600040101010101" charset="-122"/>
                <a:cs typeface="Times New Roman" panose="02020603050405020304"/>
              </a:rPr>
              <a:t>如图是某人工鱼塘生态系统能量流动过程中部分环节涉及的能量值</a:t>
            </a:r>
            <a:r>
              <a:rPr lang="en-US" altLang="zh-CN" sz="2800" b="1" kern="100" dirty="0">
                <a:latin typeface="IPAPANNEW"/>
                <a:ea typeface="华文细黑" panose="02010600040101010101" charset="-122"/>
                <a:cs typeface="Times New Roman" panose="02020603050405020304"/>
              </a:rPr>
              <a:t>[</a:t>
            </a:r>
            <a:r>
              <a:rPr lang="zh-CN" altLang="zh-CN" sz="2800" b="1" kern="100" dirty="0">
                <a:latin typeface="IPAPANNEW"/>
                <a:ea typeface="华文细黑" panose="02010600040101010101" charset="-122"/>
                <a:cs typeface="Times New Roman" panose="02020603050405020304"/>
              </a:rPr>
              <a:t>单位为</a:t>
            </a:r>
            <a:r>
              <a:rPr lang="en-US" altLang="zh-CN" sz="2800" b="1" kern="100" dirty="0">
                <a:latin typeface="IPAPANNEW"/>
                <a:ea typeface="华文细黑" panose="02010600040101010101" charset="-122"/>
                <a:cs typeface="Times New Roman" panose="02020603050405020304"/>
              </a:rPr>
              <a:t>10</a:t>
            </a:r>
            <a:r>
              <a:rPr lang="en-US" altLang="zh-CN" sz="2800" b="1" kern="100" baseline="30000" dirty="0">
                <a:latin typeface="IPAPANNEW"/>
                <a:ea typeface="华文细黑" panose="02010600040101010101" charset="-122"/>
                <a:cs typeface="Times New Roman" panose="02020603050405020304"/>
              </a:rPr>
              <a:t>3</a:t>
            </a:r>
            <a:r>
              <a:rPr lang="en-US" altLang="zh-CN" sz="2800" b="1" kern="100" dirty="0">
                <a:latin typeface="IPAPANNEW"/>
                <a:ea typeface="华文细黑" panose="02010600040101010101" charset="-122"/>
                <a:cs typeface="Times New Roman" panose="02020603050405020304"/>
              </a:rPr>
              <a:t> kJ/</a:t>
            </a:r>
            <a:r>
              <a:rPr lang="en-US" altLang="zh-CN" sz="2800" b="1" kern="100" dirty="0">
                <a:latin typeface="Times New Roman" panose="02020603050405020304"/>
                <a:ea typeface="华文细黑" panose="02010600040101010101" charset="-122"/>
              </a:rPr>
              <a:t>(m</a:t>
            </a:r>
            <a:r>
              <a:rPr lang="en-US" altLang="zh-CN" sz="2800" b="1" kern="100" baseline="30000" dirty="0">
                <a:latin typeface="Times New Roman" panose="02020603050405020304"/>
                <a:ea typeface="华文细黑" panose="02010600040101010101" charset="-122"/>
              </a:rPr>
              <a:t>2</a:t>
            </a:r>
            <a:r>
              <a:rPr lang="en-US" altLang="zh-CN" sz="2800" b="1" kern="100" dirty="0">
                <a:latin typeface="Times New Roman" panose="02020603050405020304"/>
                <a:ea typeface="华文细黑" panose="02010600040101010101" charset="-122"/>
              </a:rPr>
              <a:t>·y)]</a:t>
            </a:r>
            <a:r>
              <a:rPr lang="zh-CN" altLang="zh-CN" sz="2800" b="1" kern="100" dirty="0">
                <a:latin typeface="Times New Roman" panose="02020603050405020304"/>
                <a:ea typeface="华文细黑" panose="02010600040101010101" charset="-122"/>
                <a:cs typeface="Times New Roman" panose="02020603050405020304"/>
              </a:rPr>
              <a:t>。</a:t>
            </a:r>
            <a:endParaRPr lang="zh-CN" altLang="en-US" sz="2800" b="1" dirty="0"/>
          </a:p>
        </p:txBody>
      </p:sp>
      <p:sp>
        <p:nvSpPr>
          <p:cNvPr id="15366" name="文本框 8"/>
          <p:cNvSpPr txBox="1">
            <a:spLocks noChangeArrowheads="1"/>
          </p:cNvSpPr>
          <p:nvPr/>
        </p:nvSpPr>
        <p:spPr bwMode="auto">
          <a:xfrm>
            <a:off x="187325" y="114300"/>
            <a:ext cx="50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t>2/2</a:t>
            </a:r>
            <a:endParaRPr lang="zh-CN" altLang="en-US"/>
          </a:p>
        </p:txBody>
      </p:sp>
      <p:sp>
        <p:nvSpPr>
          <p:cNvPr id="7"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2"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9788" y="765175"/>
            <a:ext cx="6624637" cy="3900488"/>
          </a:xfrm>
          <a:prstGeom prst="rect">
            <a:avLst/>
          </a:prstGeom>
        </p:spPr>
        <p:txBody>
          <a:bodyPr>
            <a:spAutoFit/>
          </a:bodyPr>
          <a:lstStyle/>
          <a:p>
            <a:pPr algn="just">
              <a:lnSpc>
                <a:spcPct val="150000"/>
              </a:lnSpc>
              <a:spcAft>
                <a:spcPts val="0"/>
              </a:spcAft>
              <a:defRPr/>
            </a:pPr>
            <a:r>
              <a:rPr lang="zh-CN" altLang="en-US" sz="2800" b="1" kern="100" dirty="0">
                <a:latin typeface="Times New Roman" panose="02020603050405020304"/>
                <a:ea typeface="华文细黑" panose="02010600040101010101" charset="-122"/>
              </a:rPr>
              <a:t>例</a:t>
            </a:r>
            <a:r>
              <a:rPr lang="en-US" altLang="zh-CN" sz="2800" b="1" kern="100" dirty="0">
                <a:latin typeface="Times New Roman" panose="02020603050405020304"/>
                <a:ea typeface="华文细黑" panose="02010600040101010101" charset="-122"/>
              </a:rPr>
              <a:t>7.</a:t>
            </a:r>
            <a:r>
              <a:rPr lang="zh-CN" altLang="zh-CN" sz="2800" b="1" kern="100" dirty="0">
                <a:latin typeface="Times New Roman" panose="02020603050405020304"/>
                <a:ea typeface="华文细黑" panose="02010600040101010101" charset="-122"/>
                <a:cs typeface="Times New Roman" panose="02020603050405020304"/>
              </a:rPr>
              <a:t>某生态系统中存在如图所示的食物网，如将丙的食物比例由甲</a:t>
            </a:r>
            <a:r>
              <a:rPr lang="en-US" altLang="zh-CN" sz="2800" b="1" kern="100" dirty="0">
                <a:latin typeface="宋体" panose="02010600030101010101" pitchFamily="2" charset="-122"/>
                <a:ea typeface="华文细黑" panose="02010600040101010101" charset="-122"/>
                <a:cs typeface="Times New Roman" panose="02020603050405020304"/>
              </a:rPr>
              <a:t>∶</a:t>
            </a:r>
            <a:r>
              <a:rPr lang="zh-CN" altLang="zh-CN" sz="2800" b="1" kern="100" dirty="0">
                <a:latin typeface="Times New Roman" panose="02020603050405020304"/>
                <a:ea typeface="华文细黑" panose="02010600040101010101" charset="-122"/>
                <a:cs typeface="Times New Roman" panose="02020603050405020304"/>
              </a:rPr>
              <a:t>乙＝</a:t>
            </a:r>
            <a:r>
              <a:rPr lang="en-US" altLang="zh-CN" sz="2800" b="1" kern="100" dirty="0">
                <a:latin typeface="Times New Roman" panose="02020603050405020304"/>
                <a:ea typeface="华文细黑" panose="02010600040101010101" charset="-122"/>
              </a:rPr>
              <a:t>1</a:t>
            </a:r>
            <a:r>
              <a:rPr lang="en-US" altLang="zh-CN" sz="2800" b="1" kern="100" dirty="0">
                <a:latin typeface="宋体" panose="02010600030101010101" pitchFamily="2" charset="-122"/>
                <a:ea typeface="华文细黑" panose="02010600040101010101" charset="-122"/>
                <a:cs typeface="Times New Roman" panose="02020603050405020304"/>
              </a:rPr>
              <a:t>∶</a:t>
            </a:r>
            <a:r>
              <a:rPr lang="en-US" altLang="zh-CN" sz="2800" b="1" kern="100" dirty="0">
                <a:latin typeface="Times New Roman" panose="02020603050405020304"/>
                <a:ea typeface="华文细黑" panose="02010600040101010101" charset="-122"/>
              </a:rPr>
              <a:t>1</a:t>
            </a:r>
            <a:r>
              <a:rPr lang="zh-CN" altLang="zh-CN" sz="2800" b="1" kern="100" dirty="0">
                <a:latin typeface="Times New Roman" panose="02020603050405020304"/>
                <a:ea typeface="华文细黑" panose="02010600040101010101" charset="-122"/>
                <a:cs typeface="Times New Roman" panose="02020603050405020304"/>
              </a:rPr>
              <a:t>调整为</a:t>
            </a:r>
            <a:r>
              <a:rPr lang="en-US" altLang="zh-CN" sz="2800" b="1" kern="100" dirty="0">
                <a:latin typeface="Times New Roman" panose="02020603050405020304"/>
                <a:ea typeface="华文细黑" panose="02010600040101010101" charset="-122"/>
              </a:rPr>
              <a:t>2</a:t>
            </a:r>
            <a:r>
              <a:rPr lang="en-US" altLang="zh-CN" sz="2800" b="1" kern="100" dirty="0">
                <a:latin typeface="宋体" panose="02010600030101010101" pitchFamily="2" charset="-122"/>
                <a:ea typeface="华文细黑" panose="02010600040101010101" charset="-122"/>
                <a:cs typeface="Times New Roman" panose="02020603050405020304"/>
              </a:rPr>
              <a:t>∶</a:t>
            </a:r>
            <a:r>
              <a:rPr lang="en-US" altLang="zh-CN" sz="2800" b="1" kern="100" dirty="0">
                <a:latin typeface="Times New Roman" panose="02020603050405020304"/>
                <a:ea typeface="华文细黑" panose="02010600040101010101" charset="-122"/>
              </a:rPr>
              <a:t>1</a:t>
            </a:r>
            <a:r>
              <a:rPr lang="zh-CN" altLang="zh-CN" sz="2800" b="1" kern="100" dirty="0">
                <a:latin typeface="Times New Roman" panose="02020603050405020304"/>
                <a:ea typeface="华文细黑" panose="02010600040101010101" charset="-122"/>
                <a:cs typeface="Times New Roman" panose="02020603050405020304"/>
              </a:rPr>
              <a:t>，能量传递效率按</a:t>
            </a:r>
            <a:r>
              <a:rPr lang="en-US" altLang="zh-CN" sz="2800" b="1" kern="100" dirty="0">
                <a:latin typeface="Times New Roman" panose="02020603050405020304"/>
                <a:ea typeface="华文细黑" panose="02010600040101010101" charset="-122"/>
              </a:rPr>
              <a:t>10%</a:t>
            </a:r>
            <a:r>
              <a:rPr lang="zh-CN" altLang="zh-CN" sz="2800" b="1" kern="100" dirty="0">
                <a:latin typeface="Times New Roman" panose="02020603050405020304"/>
                <a:ea typeface="华文细黑" panose="02010600040101010101" charset="-122"/>
                <a:cs typeface="Times New Roman" panose="02020603050405020304"/>
              </a:rPr>
              <a:t>计算，该生态系统能承载丙的数量是原来的</a:t>
            </a:r>
            <a:endParaRPr lang="en-US" altLang="zh-CN" sz="2800" b="1"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defRPr/>
            </a:pPr>
            <a:r>
              <a:rPr lang="en-US" altLang="zh-CN" sz="2800" b="1" kern="100" dirty="0">
                <a:latin typeface="Times New Roman" panose="02020603050405020304"/>
                <a:ea typeface="华文细黑" panose="02010600040101010101" charset="-122"/>
                <a:cs typeface="Courier New" panose="02070309020205020404"/>
              </a:rPr>
              <a:t>    A.1.375</a:t>
            </a:r>
            <a:r>
              <a:rPr lang="zh-CN" altLang="zh-CN" sz="2800" b="1" kern="100" dirty="0">
                <a:latin typeface="Times New Roman" panose="02020603050405020304"/>
                <a:ea typeface="华文细黑" panose="02010600040101010101" charset="-122"/>
                <a:cs typeface="Times New Roman" panose="02020603050405020304"/>
              </a:rPr>
              <a:t>倍</a:t>
            </a:r>
            <a:r>
              <a:rPr lang="en-US" altLang="zh-CN" sz="2800" b="1" kern="100" dirty="0">
                <a:latin typeface="Times New Roman" panose="02020603050405020304"/>
                <a:ea typeface="华文细黑" panose="02010600040101010101" charset="-122"/>
                <a:cs typeface="Courier New" panose="02070309020205020404"/>
              </a:rPr>
              <a:t>  		B.1.875</a:t>
            </a:r>
            <a:r>
              <a:rPr lang="zh-CN" altLang="zh-CN" sz="2800" b="1" kern="100" dirty="0">
                <a:latin typeface="Times New Roman" panose="02020603050405020304"/>
                <a:ea typeface="华文细黑" panose="02010600040101010101" charset="-122"/>
                <a:cs typeface="Times New Roman" panose="02020603050405020304"/>
              </a:rPr>
              <a:t>倍</a:t>
            </a:r>
            <a:endParaRPr lang="zh-CN" altLang="zh-CN" sz="2800" b="1" kern="100" dirty="0">
              <a:latin typeface="宋体" panose="02010600030101010101" pitchFamily="2" charset="-122"/>
              <a:cs typeface="Courier New" panose="02070309020205020404"/>
            </a:endParaRPr>
          </a:p>
          <a:p>
            <a:pPr>
              <a:lnSpc>
                <a:spcPct val="150000"/>
              </a:lnSpc>
              <a:defRPr/>
            </a:pPr>
            <a:r>
              <a:rPr lang="en-US" altLang="zh-CN" sz="2800" b="1" kern="100" dirty="0">
                <a:latin typeface="Times New Roman" panose="02020603050405020304"/>
                <a:ea typeface="华文细黑" panose="02010600040101010101" charset="-122"/>
              </a:rPr>
              <a:t>    C.1.273</a:t>
            </a:r>
            <a:r>
              <a:rPr lang="zh-CN" altLang="zh-CN" sz="2800" b="1" kern="100" dirty="0">
                <a:latin typeface="Times New Roman" panose="02020603050405020304"/>
                <a:ea typeface="华文细黑" panose="02010600040101010101" charset="-122"/>
                <a:cs typeface="Times New Roman" panose="02020603050405020304"/>
              </a:rPr>
              <a:t>倍</a:t>
            </a:r>
            <a:r>
              <a:rPr lang="en-US" altLang="zh-CN" sz="2800" b="1" kern="100" dirty="0">
                <a:latin typeface="Times New Roman" panose="02020603050405020304"/>
                <a:ea typeface="华文细黑" panose="02010600040101010101" charset="-122"/>
              </a:rPr>
              <a:t>  		D.0.575</a:t>
            </a:r>
            <a:r>
              <a:rPr lang="zh-CN" altLang="zh-CN" sz="2800" b="1" kern="100" dirty="0">
                <a:latin typeface="Times New Roman" panose="02020603050405020304"/>
                <a:ea typeface="华文细黑" panose="02010600040101010101" charset="-122"/>
                <a:cs typeface="Times New Roman" panose="02020603050405020304"/>
              </a:rPr>
              <a:t>倍</a:t>
            </a:r>
            <a:endParaRPr lang="zh-CN" altLang="en-US" sz="2800" b="1" dirty="0"/>
          </a:p>
        </p:txBody>
      </p:sp>
      <p:pic>
        <p:nvPicPr>
          <p:cNvPr id="16387" name="Picture 2" descr="\\胡美娟\e\胡美娟\2017\源文件\人教通用\R9-95.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9463" y="1989138"/>
            <a:ext cx="24987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p:cNvSpPr txBox="1">
            <a:spLocks noChangeArrowheads="1"/>
          </p:cNvSpPr>
          <p:nvPr/>
        </p:nvSpPr>
        <p:spPr bwMode="auto">
          <a:xfrm>
            <a:off x="10712057" y="6165304"/>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2"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3372" y="332656"/>
            <a:ext cx="11305256" cy="5909310"/>
          </a:xfrm>
          <a:prstGeom prst="rect">
            <a:avLst/>
          </a:prstGeom>
        </p:spPr>
        <p:txBody>
          <a:bodyPr wrap="square">
            <a:spAutoFit/>
          </a:bodyPr>
          <a:lstStyle/>
          <a:p>
            <a:pPr marL="200025" indent="-200025">
              <a:lnSpc>
                <a:spcPct val="150000"/>
              </a:lnSpc>
              <a:spcAft>
                <a:spcPts val="0"/>
              </a:spcAft>
            </a:pPr>
            <a:r>
              <a:rPr lang="zh-CN" altLang="zh-CN" sz="2800" b="1" kern="0" dirty="0">
                <a:solidFill>
                  <a:srgbClr val="000000"/>
                </a:solidFill>
                <a:latin typeface="黑体" panose="02010609060101010101" pitchFamily="49" charset="-122"/>
                <a:ea typeface="黑体" panose="02010609060101010101" pitchFamily="49" charset="-122"/>
              </a:rPr>
              <a:t>（</a:t>
            </a:r>
            <a:r>
              <a:rPr lang="en-US" altLang="zh-CN" sz="2800" b="1" kern="0" dirty="0">
                <a:solidFill>
                  <a:srgbClr val="FF0000"/>
                </a:solidFill>
                <a:latin typeface="黑体" panose="02010609060101010101" pitchFamily="49" charset="-122"/>
                <a:ea typeface="黑体" panose="02010609060101010101" pitchFamily="49" charset="-122"/>
              </a:rPr>
              <a:t>19</a:t>
            </a:r>
            <a:r>
              <a:rPr lang="zh-CN" altLang="zh-CN" sz="2800" b="1" kern="0" dirty="0">
                <a:solidFill>
                  <a:srgbClr val="FF0000"/>
                </a:solidFill>
                <a:latin typeface="黑体" panose="02010609060101010101" pitchFamily="49" charset="-122"/>
                <a:ea typeface="黑体" panose="02010609060101010101" pitchFamily="49" charset="-122"/>
              </a:rPr>
              <a:t>全国</a:t>
            </a:r>
            <a:r>
              <a:rPr lang="en-US" altLang="zh-CN" sz="2800" b="1" kern="0" dirty="0">
                <a:solidFill>
                  <a:srgbClr val="FF0000"/>
                </a:solidFill>
                <a:latin typeface="黑体" panose="02010609060101010101" pitchFamily="49" charset="-122"/>
                <a:ea typeface="黑体" panose="02010609060101010101" pitchFamily="49" charset="-122"/>
              </a:rPr>
              <a:t>II</a:t>
            </a:r>
            <a:r>
              <a:rPr lang="zh-CN" altLang="zh-CN" sz="2800" b="1" kern="0" dirty="0">
                <a:solidFill>
                  <a:srgbClr val="000000"/>
                </a:solidFill>
                <a:latin typeface="黑体" panose="02010609060101010101" pitchFamily="49" charset="-122"/>
                <a:ea typeface="黑体" panose="02010609060101010101" pitchFamily="49" charset="-122"/>
              </a:rPr>
              <a:t>） </a:t>
            </a:r>
            <a:r>
              <a:rPr lang="en-US" altLang="zh-CN" sz="2800" b="1" kern="0" dirty="0">
                <a:solidFill>
                  <a:srgbClr val="000000"/>
                </a:solidFill>
                <a:latin typeface="黑体" panose="02010609060101010101" pitchFamily="49" charset="-122"/>
                <a:ea typeface="黑体" panose="02010609060101010101" pitchFamily="49" charset="-122"/>
              </a:rPr>
              <a:t>6</a:t>
            </a:r>
            <a:r>
              <a:rPr lang="zh-CN" altLang="zh-CN" sz="2800" b="1" kern="0" dirty="0">
                <a:solidFill>
                  <a:srgbClr val="000000"/>
                </a:solidFill>
                <a:latin typeface="黑体" panose="02010609060101010101" pitchFamily="49" charset="-122"/>
                <a:ea typeface="黑体" panose="02010609060101010101" pitchFamily="49" charset="-122"/>
              </a:rPr>
              <a:t>．</a:t>
            </a:r>
            <a:r>
              <a:rPr lang="zh-CN" altLang="zh-CN" sz="2800" b="1" kern="100" dirty="0">
                <a:solidFill>
                  <a:srgbClr val="000000"/>
                </a:solidFill>
                <a:latin typeface="黑体" panose="02010609060101010101" pitchFamily="49" charset="-122"/>
                <a:ea typeface="黑体" panose="02010609060101010101" pitchFamily="49" charset="-122"/>
              </a:rPr>
              <a:t>如果食物链上各营养级均以生物个体的数量来表示，并以食物链起点的生物个体数作底层来绘制数量金字塔，则只有两个营养级的夏季草原生态系统（假设第一营养级是牧草，第二营养级是羊）和森林生态系统（假设第一营养级是乔木，第二营养级是昆虫）数量金字塔的形状最可能是</a:t>
            </a:r>
            <a:endParaRPr lang="zh-CN" altLang="zh-CN" sz="2800" b="1" kern="100" dirty="0">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A</a:t>
            </a:r>
            <a:r>
              <a:rPr lang="zh-CN" altLang="zh-CN" sz="2800" b="1" kern="0" dirty="0">
                <a:solidFill>
                  <a:srgbClr val="000000"/>
                </a:solidFill>
                <a:latin typeface="黑体" panose="02010609060101010101" pitchFamily="49" charset="-122"/>
                <a:ea typeface="黑体" panose="02010609060101010101" pitchFamily="49" charset="-122"/>
              </a:rPr>
              <a:t>．前者为金字塔形，后者为倒金字塔形 </a:t>
            </a:r>
            <a:r>
              <a:rPr lang="en-US" altLang="zh-CN" sz="2800" b="1" kern="0" dirty="0">
                <a:solidFill>
                  <a:srgbClr val="000000"/>
                </a:solidFill>
                <a:latin typeface="黑体" panose="02010609060101010101" pitchFamily="49" charset="-122"/>
                <a:ea typeface="黑体" panose="02010609060101010101" pitchFamily="49" charset="-122"/>
              </a:rPr>
              <a:t>     </a:t>
            </a:r>
            <a:endParaRPr lang="en-US" altLang="zh-CN" sz="2800" b="1" kern="0" dirty="0">
              <a:solidFill>
                <a:srgbClr val="000000"/>
              </a:solidFill>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B</a:t>
            </a:r>
            <a:r>
              <a:rPr lang="zh-CN" altLang="zh-CN" sz="2800" b="1" kern="0" dirty="0">
                <a:solidFill>
                  <a:srgbClr val="000000"/>
                </a:solidFill>
                <a:latin typeface="黑体" panose="02010609060101010101" pitchFamily="49" charset="-122"/>
                <a:ea typeface="黑体" panose="02010609060101010101" pitchFamily="49" charset="-122"/>
              </a:rPr>
              <a:t>．前者为倒金字塔形，后者为金字塔形</a:t>
            </a:r>
            <a:endParaRPr lang="zh-CN" altLang="zh-CN" sz="2800" b="1" kern="100" dirty="0">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C</a:t>
            </a:r>
            <a:r>
              <a:rPr lang="zh-CN" altLang="zh-CN" sz="2800" b="1" kern="0" dirty="0">
                <a:solidFill>
                  <a:srgbClr val="000000"/>
                </a:solidFill>
                <a:latin typeface="黑体" panose="02010609060101010101" pitchFamily="49" charset="-122"/>
                <a:ea typeface="黑体" panose="02010609060101010101" pitchFamily="49" charset="-122"/>
              </a:rPr>
              <a:t>．前者为金字塔形，后者为金字塔形 </a:t>
            </a:r>
            <a:r>
              <a:rPr lang="en-US" altLang="zh-CN" sz="2800" b="1" kern="0" dirty="0">
                <a:solidFill>
                  <a:srgbClr val="000000"/>
                </a:solidFill>
                <a:latin typeface="黑体" panose="02010609060101010101" pitchFamily="49" charset="-122"/>
                <a:ea typeface="黑体" panose="02010609060101010101" pitchFamily="49" charset="-122"/>
              </a:rPr>
              <a:t>       </a:t>
            </a:r>
            <a:endParaRPr lang="en-US" altLang="zh-CN" sz="2800" b="1" kern="0" dirty="0">
              <a:solidFill>
                <a:srgbClr val="000000"/>
              </a:solidFill>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D</a:t>
            </a:r>
            <a:r>
              <a:rPr lang="zh-CN" altLang="zh-CN" sz="2800" b="1" kern="0" dirty="0">
                <a:solidFill>
                  <a:srgbClr val="000000"/>
                </a:solidFill>
                <a:latin typeface="黑体" panose="02010609060101010101" pitchFamily="49" charset="-122"/>
                <a:ea typeface="黑体" panose="02010609060101010101" pitchFamily="49" charset="-122"/>
              </a:rPr>
              <a:t>．前者为倒金字塔形，后者为倒金字塔形</a:t>
            </a:r>
            <a:endParaRPr lang="zh-CN" altLang="zh-CN" sz="2800" b="1" kern="100" dirty="0">
              <a:latin typeface="黑体" panose="02010609060101010101" pitchFamily="49" charset="-122"/>
              <a:ea typeface="黑体" panose="02010609060101010101" pitchFamily="49" charset="-122"/>
            </a:endParaRPr>
          </a:p>
        </p:txBody>
      </p:sp>
      <p:sp>
        <p:nvSpPr>
          <p:cNvPr id="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260648"/>
            <a:ext cx="11377264" cy="6124754"/>
          </a:xfrm>
          <a:prstGeom prst="rect">
            <a:avLst/>
          </a:prstGeom>
        </p:spPr>
        <p:txBody>
          <a:bodyPr wrap="square">
            <a:spAutoFit/>
          </a:bodyPr>
          <a:lstStyle/>
          <a:p>
            <a:pPr>
              <a:spcAft>
                <a:spcPts val="0"/>
              </a:spcAft>
            </a:pPr>
            <a:r>
              <a:rPr lang="zh-CN" altLang="en-US" sz="2800" b="1" kern="0" dirty="0">
                <a:solidFill>
                  <a:srgbClr val="000000"/>
                </a:solidFill>
                <a:effectLst/>
                <a:latin typeface="黑体" panose="02010609060101010101" pitchFamily="49" charset="-122"/>
                <a:ea typeface="黑体" panose="02010609060101010101" pitchFamily="49" charset="-122"/>
              </a:rPr>
              <a:t>（</a:t>
            </a:r>
            <a:r>
              <a:rPr lang="en-US" altLang="zh-CN" sz="2800" b="1" kern="0" dirty="0">
                <a:solidFill>
                  <a:srgbClr val="FF0000"/>
                </a:solidFill>
                <a:effectLst/>
                <a:latin typeface="黑体" panose="02010609060101010101" pitchFamily="49" charset="-122"/>
                <a:ea typeface="黑体" panose="02010609060101010101" pitchFamily="49" charset="-122"/>
              </a:rPr>
              <a:t>19</a:t>
            </a:r>
            <a:r>
              <a:rPr lang="zh-CN" altLang="en-US" sz="2800" b="1" kern="0" dirty="0">
                <a:solidFill>
                  <a:srgbClr val="FF0000"/>
                </a:solidFill>
                <a:effectLst/>
                <a:latin typeface="黑体" panose="02010609060101010101" pitchFamily="49" charset="-122"/>
                <a:ea typeface="黑体" panose="02010609060101010101" pitchFamily="49" charset="-122"/>
              </a:rPr>
              <a:t>全国</a:t>
            </a:r>
            <a:r>
              <a:rPr lang="en-US" altLang="zh-CN" sz="2800" b="1" kern="0" dirty="0">
                <a:solidFill>
                  <a:srgbClr val="FF0000"/>
                </a:solidFill>
                <a:effectLst/>
                <a:latin typeface="黑体" panose="02010609060101010101" pitchFamily="49" charset="-122"/>
                <a:ea typeface="黑体" panose="02010609060101010101" pitchFamily="49" charset="-122"/>
              </a:rPr>
              <a:t>II</a:t>
            </a:r>
            <a:r>
              <a:rPr lang="zh-CN" altLang="en-US" sz="2800" b="1" kern="0" dirty="0">
                <a:solidFill>
                  <a:srgbClr val="000000"/>
                </a:solidFill>
                <a:effectLst/>
                <a:latin typeface="黑体" panose="02010609060101010101" pitchFamily="49" charset="-122"/>
                <a:ea typeface="黑体" panose="02010609060101010101" pitchFamily="49" charset="-122"/>
              </a:rPr>
              <a:t>）</a:t>
            </a:r>
            <a:r>
              <a:rPr lang="zh-CN" altLang="zh-CN" sz="2800" b="1" kern="0" dirty="0">
                <a:solidFill>
                  <a:srgbClr val="000000"/>
                </a:solidFill>
                <a:effectLst/>
                <a:latin typeface="黑体" panose="02010609060101010101" pitchFamily="49" charset="-122"/>
                <a:ea typeface="黑体" panose="02010609060101010101" pitchFamily="49" charset="-122"/>
              </a:rPr>
              <a:t>31．（11分）</a:t>
            </a:r>
            <a:r>
              <a:rPr lang="zh-CN" altLang="zh-CN" sz="2800" b="1" kern="100" dirty="0">
                <a:solidFill>
                  <a:srgbClr val="000000"/>
                </a:solidFill>
                <a:effectLst/>
                <a:latin typeface="黑体" panose="02010609060101010101" pitchFamily="49" charset="-122"/>
                <a:ea typeface="黑体" panose="02010609060101010101" pitchFamily="49" charset="-122"/>
              </a:rPr>
              <a:t>回答下列与生态系统相关的问题。</a:t>
            </a:r>
            <a:endParaRPr lang="zh-CN" altLang="zh-CN" sz="2800" b="1" kern="100" dirty="0">
              <a:effectLst/>
              <a:latin typeface="黑体" panose="02010609060101010101" pitchFamily="49" charset="-122"/>
              <a:ea typeface="黑体" panose="02010609060101010101" pitchFamily="49" charset="-122"/>
            </a:endParaRPr>
          </a:p>
          <a:p>
            <a:pPr indent="266700" latinLnBrk="1">
              <a:spcAft>
                <a:spcPts val="0"/>
              </a:spcAft>
            </a:pP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1</a:t>
            </a:r>
            <a:r>
              <a:rPr lang="zh-CN" altLang="zh-CN" sz="2800" b="1" kern="100" dirty="0">
                <a:solidFill>
                  <a:srgbClr val="000000"/>
                </a:solidFill>
                <a:effectLst/>
                <a:latin typeface="黑体" panose="02010609060101010101" pitchFamily="49" charset="-122"/>
                <a:ea typeface="黑体" panose="02010609060101010101" pitchFamily="49" charset="-122"/>
              </a:rPr>
              <a:t>）在森林生态系统中，生产者的能量来自于</a:t>
            </a:r>
            <a:r>
              <a:rPr lang="en-US" altLang="zh-CN" sz="2800" b="1" kern="100" dirty="0">
                <a:solidFill>
                  <a:srgbClr val="000000"/>
                </a:solidFill>
                <a:effectLst/>
                <a:latin typeface="黑体" panose="02010609060101010101" pitchFamily="49" charset="-122"/>
                <a:ea typeface="黑体" panose="02010609060101010101" pitchFamily="49" charset="-122"/>
              </a:rPr>
              <a:t>_________</a:t>
            </a:r>
            <a:r>
              <a:rPr lang="zh-CN" altLang="zh-CN" sz="2800" b="1" kern="100" dirty="0">
                <a:solidFill>
                  <a:srgbClr val="000000"/>
                </a:solidFill>
                <a:effectLst/>
                <a:latin typeface="黑体" panose="02010609060101010101" pitchFamily="49" charset="-122"/>
                <a:ea typeface="黑体" panose="02010609060101010101" pitchFamily="49" charset="-122"/>
              </a:rPr>
              <a:t>，生产者的能量可以直接流向</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（答出</a:t>
            </a:r>
            <a:r>
              <a:rPr lang="en-US" altLang="zh-CN" sz="2800" b="1" kern="1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点即可）。</a:t>
            </a:r>
            <a:endParaRPr lang="zh-CN" altLang="zh-CN" sz="2800" b="1" kern="100" dirty="0">
              <a:effectLst/>
              <a:latin typeface="黑体" panose="02010609060101010101" pitchFamily="49" charset="-122"/>
              <a:ea typeface="黑体" panose="02010609060101010101" pitchFamily="49" charset="-122"/>
            </a:endParaRPr>
          </a:p>
          <a:p>
            <a:pPr indent="266700" latinLnBrk="1">
              <a:spcAft>
                <a:spcPts val="0"/>
              </a:spcAft>
            </a:pP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通常，对于一个水生生态系统来说，可根据水体中含氧量的变化计算出生态系统中浮游植物的总初级生产量（生产者所制造的有机物总量）。若要测定某一水生生态系统中浮游植物的总初级生产量，可在该水生生态系统中的某一水深处取水样，将水样分成三等份，一份直接测定</a:t>
            </a:r>
            <a:r>
              <a:rPr lang="en-US" altLang="zh-CN" sz="2800" b="1" kern="100" dirty="0">
                <a:solidFill>
                  <a:srgbClr val="000000"/>
                </a:solidFill>
                <a:effectLst/>
                <a:latin typeface="黑体" panose="02010609060101010101" pitchFamily="49" charset="-122"/>
                <a:ea typeface="黑体" panose="02010609060101010101" pitchFamily="49" charset="-122"/>
              </a:rPr>
              <a:t>O</a:t>
            </a:r>
            <a:r>
              <a:rPr lang="en-US" altLang="zh-CN" sz="2800" b="1" kern="100" baseline="-250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含量（</a:t>
            </a:r>
            <a:r>
              <a:rPr lang="en-US" altLang="zh-CN" sz="2800" b="1" kern="100" dirty="0">
                <a:solidFill>
                  <a:srgbClr val="000000"/>
                </a:solidFill>
                <a:effectLst/>
                <a:latin typeface="黑体" panose="02010609060101010101" pitchFamily="49" charset="-122"/>
                <a:ea typeface="黑体" panose="02010609060101010101" pitchFamily="49" charset="-122"/>
              </a:rPr>
              <a:t>A</a:t>
            </a:r>
            <a:r>
              <a:rPr lang="zh-CN" altLang="zh-CN" sz="2800" b="1" kern="100" dirty="0">
                <a:solidFill>
                  <a:srgbClr val="000000"/>
                </a:solidFill>
                <a:effectLst/>
                <a:latin typeface="黑体" panose="02010609060101010101" pitchFamily="49" charset="-122"/>
                <a:ea typeface="黑体" panose="02010609060101010101" pitchFamily="49" charset="-122"/>
              </a:rPr>
              <a:t>）；另两份分别装入不透光（甲）和透光（乙）的两个玻璃瓶中，密闭后放回取样处，若干小时后测定甲瓶中的</a:t>
            </a:r>
            <a:r>
              <a:rPr lang="en-US" altLang="zh-CN" sz="2800" b="1" kern="100" dirty="0">
                <a:solidFill>
                  <a:srgbClr val="000000"/>
                </a:solidFill>
                <a:effectLst/>
                <a:latin typeface="黑体" panose="02010609060101010101" pitchFamily="49" charset="-122"/>
                <a:ea typeface="黑体" panose="02010609060101010101" pitchFamily="49" charset="-122"/>
              </a:rPr>
              <a:t>O</a:t>
            </a:r>
            <a:r>
              <a:rPr lang="en-US" altLang="zh-CN" sz="2800" b="1" kern="100" baseline="-250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含量（</a:t>
            </a:r>
            <a:r>
              <a:rPr lang="en-US" altLang="zh-CN" sz="2800" b="1" kern="100" dirty="0">
                <a:solidFill>
                  <a:srgbClr val="000000"/>
                </a:solidFill>
                <a:effectLst/>
                <a:latin typeface="黑体" panose="02010609060101010101" pitchFamily="49" charset="-122"/>
                <a:ea typeface="黑体" panose="02010609060101010101" pitchFamily="49" charset="-122"/>
              </a:rPr>
              <a:t>B</a:t>
            </a:r>
            <a:r>
              <a:rPr lang="zh-CN" altLang="zh-CN" sz="2800" b="1" kern="100" dirty="0">
                <a:solidFill>
                  <a:srgbClr val="000000"/>
                </a:solidFill>
                <a:effectLst/>
                <a:latin typeface="黑体" panose="02010609060101010101" pitchFamily="49" charset="-122"/>
                <a:ea typeface="黑体" panose="02010609060101010101" pitchFamily="49" charset="-122"/>
              </a:rPr>
              <a:t>）和乙瓶中的</a:t>
            </a:r>
            <a:r>
              <a:rPr lang="en-US" altLang="zh-CN" sz="2800" b="1" kern="100" dirty="0">
                <a:solidFill>
                  <a:srgbClr val="000000"/>
                </a:solidFill>
                <a:effectLst/>
                <a:latin typeface="黑体" panose="02010609060101010101" pitchFamily="49" charset="-122"/>
                <a:ea typeface="黑体" panose="02010609060101010101" pitchFamily="49" charset="-122"/>
              </a:rPr>
              <a:t>O</a:t>
            </a:r>
            <a:r>
              <a:rPr lang="en-US" altLang="zh-CN" sz="2800" b="1" kern="100" baseline="-250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含量（</a:t>
            </a:r>
            <a:r>
              <a:rPr lang="en-US" altLang="zh-CN" sz="2800" b="1" kern="100" dirty="0">
                <a:solidFill>
                  <a:srgbClr val="000000"/>
                </a:solidFill>
                <a:effectLst/>
                <a:latin typeface="黑体" panose="02010609060101010101" pitchFamily="49" charset="-122"/>
                <a:ea typeface="黑体" panose="02010609060101010101" pitchFamily="49" charset="-122"/>
              </a:rPr>
              <a:t>C</a:t>
            </a:r>
            <a:r>
              <a:rPr lang="zh-CN" altLang="zh-CN" sz="2800" b="1" kern="100" dirty="0">
                <a:solidFill>
                  <a:srgbClr val="000000"/>
                </a:solidFill>
                <a:effectLst/>
                <a:latin typeface="黑体" panose="02010609060101010101" pitchFamily="49" charset="-122"/>
                <a:ea typeface="黑体" panose="02010609060101010101" pitchFamily="49" charset="-122"/>
              </a:rPr>
              <a:t>）。据此回答下列问题。</a:t>
            </a:r>
            <a:endParaRPr lang="zh-CN" altLang="zh-CN" sz="2800" b="1" kern="100" dirty="0">
              <a:effectLst/>
              <a:latin typeface="黑体" panose="02010609060101010101" pitchFamily="49" charset="-122"/>
              <a:ea typeface="黑体" panose="02010609060101010101" pitchFamily="49" charset="-122"/>
            </a:endParaRPr>
          </a:p>
          <a:p>
            <a:pPr indent="266700" latinLnBrk="1">
              <a:spcAft>
                <a:spcPts val="0"/>
              </a:spcAft>
            </a:pPr>
            <a:r>
              <a:rPr lang="zh-CN" altLang="zh-CN" sz="2800" b="1" kern="100" dirty="0">
                <a:solidFill>
                  <a:srgbClr val="000000"/>
                </a:solidFill>
                <a:effectLst/>
                <a:latin typeface="黑体" panose="02010609060101010101" pitchFamily="49" charset="-122"/>
                <a:ea typeface="黑体" panose="02010609060101010101" pitchFamily="49" charset="-122"/>
              </a:rPr>
              <a:t>在甲、乙瓶中生产者呼吸作用相同且瓶中只有生产者的条件下，本实验中</a:t>
            </a:r>
            <a:r>
              <a:rPr lang="en-US" altLang="zh-CN" sz="2800" b="1" kern="100" dirty="0">
                <a:solidFill>
                  <a:srgbClr val="000000"/>
                </a:solidFill>
                <a:effectLst/>
                <a:latin typeface="黑体" panose="02010609060101010101" pitchFamily="49" charset="-122"/>
                <a:ea typeface="黑体" panose="02010609060101010101" pitchFamily="49" charset="-122"/>
              </a:rPr>
              <a:t>C</a:t>
            </a:r>
            <a:r>
              <a:rPr lang="zh-CN" altLang="zh-CN" sz="2800" b="1" kern="100" dirty="0">
                <a:solidFill>
                  <a:srgbClr val="000000"/>
                </a:solidFill>
                <a:effectLst/>
                <a:latin typeface="黑体" panose="02010609060101010101" pitchFamily="49" charset="-122"/>
                <a:ea typeface="黑体" panose="02010609060101010101" pitchFamily="49" charset="-122"/>
              </a:rPr>
              <a:t>与</a:t>
            </a:r>
            <a:r>
              <a:rPr lang="en-US" altLang="zh-CN" sz="2800" b="1" kern="100" dirty="0">
                <a:solidFill>
                  <a:srgbClr val="000000"/>
                </a:solidFill>
                <a:effectLst/>
                <a:latin typeface="黑体" panose="02010609060101010101" pitchFamily="49" charset="-122"/>
                <a:ea typeface="黑体" panose="02010609060101010101" pitchFamily="49" charset="-122"/>
              </a:rPr>
              <a:t>A</a:t>
            </a:r>
            <a:r>
              <a:rPr lang="zh-CN" altLang="zh-CN" sz="2800" b="1" kern="100" dirty="0">
                <a:solidFill>
                  <a:srgbClr val="000000"/>
                </a:solidFill>
                <a:effectLst/>
                <a:latin typeface="黑体" panose="02010609060101010101" pitchFamily="49" charset="-122"/>
                <a:ea typeface="黑体" panose="02010609060101010101" pitchFamily="49" charset="-122"/>
              </a:rPr>
              <a:t>的差值表示这段时间内</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C</a:t>
            </a:r>
            <a:r>
              <a:rPr lang="zh-CN" altLang="zh-CN" sz="2800" b="1" kern="100" dirty="0">
                <a:solidFill>
                  <a:srgbClr val="000000"/>
                </a:solidFill>
                <a:effectLst/>
                <a:latin typeface="黑体" panose="02010609060101010101" pitchFamily="49" charset="-122"/>
                <a:ea typeface="黑体" panose="02010609060101010101" pitchFamily="49" charset="-122"/>
              </a:rPr>
              <a:t>与</a:t>
            </a:r>
            <a:r>
              <a:rPr lang="en-US" altLang="zh-CN" sz="2800" b="1" kern="100" dirty="0">
                <a:solidFill>
                  <a:srgbClr val="000000"/>
                </a:solidFill>
                <a:effectLst/>
                <a:latin typeface="黑体" panose="02010609060101010101" pitchFamily="49" charset="-122"/>
                <a:ea typeface="黑体" panose="02010609060101010101" pitchFamily="49" charset="-122"/>
              </a:rPr>
              <a:t>B</a:t>
            </a:r>
            <a:r>
              <a:rPr lang="zh-CN" altLang="zh-CN" sz="2800" b="1" kern="100" dirty="0">
                <a:solidFill>
                  <a:srgbClr val="000000"/>
                </a:solidFill>
                <a:effectLst/>
                <a:latin typeface="黑体" panose="02010609060101010101" pitchFamily="49" charset="-122"/>
                <a:ea typeface="黑体" panose="02010609060101010101" pitchFamily="49" charset="-122"/>
              </a:rPr>
              <a:t>的差值表示这段时间内</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A</a:t>
            </a:r>
            <a:r>
              <a:rPr lang="zh-CN" altLang="zh-CN" sz="2800" b="1" kern="100" dirty="0">
                <a:solidFill>
                  <a:srgbClr val="000000"/>
                </a:solidFill>
                <a:effectLst/>
                <a:latin typeface="黑体" panose="02010609060101010101" pitchFamily="49" charset="-122"/>
                <a:ea typeface="黑体" panose="02010609060101010101" pitchFamily="49" charset="-122"/>
              </a:rPr>
              <a:t>与</a:t>
            </a:r>
            <a:r>
              <a:rPr lang="en-US" altLang="zh-CN" sz="2800" b="1" kern="100" dirty="0">
                <a:solidFill>
                  <a:srgbClr val="000000"/>
                </a:solidFill>
                <a:effectLst/>
                <a:latin typeface="黑体" panose="02010609060101010101" pitchFamily="49" charset="-122"/>
                <a:ea typeface="黑体" panose="02010609060101010101" pitchFamily="49" charset="-122"/>
              </a:rPr>
              <a:t>B</a:t>
            </a:r>
            <a:r>
              <a:rPr lang="zh-CN" altLang="zh-CN" sz="2800" b="1" kern="100" dirty="0">
                <a:solidFill>
                  <a:srgbClr val="000000"/>
                </a:solidFill>
                <a:effectLst/>
                <a:latin typeface="黑体" panose="02010609060101010101" pitchFamily="49" charset="-122"/>
                <a:ea typeface="黑体" panose="02010609060101010101" pitchFamily="49" charset="-122"/>
              </a:rPr>
              <a:t>的差值表示这段时间内</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a:t>
            </a:r>
            <a:endParaRPr lang="zh-CN" altLang="zh-CN" sz="2800" b="1" kern="100" dirty="0">
              <a:effectLst/>
              <a:latin typeface="黑体" panose="02010609060101010101" pitchFamily="49" charset="-122"/>
              <a:ea typeface="黑体" panose="02010609060101010101" pitchFamily="49" charset="-122"/>
            </a:endParaRPr>
          </a:p>
        </p:txBody>
      </p:sp>
      <p:sp>
        <p:nvSpPr>
          <p:cNvPr id="4" name="矩形 3"/>
          <p:cNvSpPr/>
          <p:nvPr/>
        </p:nvSpPr>
        <p:spPr>
          <a:xfrm>
            <a:off x="8328248" y="686187"/>
            <a:ext cx="1261884"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太阳能</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4387840" y="1109118"/>
            <a:ext cx="3416320"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初级消费者、分解者</a:t>
            </a:r>
            <a:endParaRPr lang="zh-CN" altLang="en-US" sz="2800" b="1" dirty="0">
              <a:latin typeface="微软雅黑" panose="020B0503020204020204" pitchFamily="34" charset="-122"/>
              <a:ea typeface="微软雅黑" panose="020B0503020204020204" pitchFamily="34" charset="-122"/>
            </a:endParaRPr>
          </a:p>
        </p:txBody>
      </p:sp>
      <p:sp>
        <p:nvSpPr>
          <p:cNvPr id="6" name="矩形 5"/>
          <p:cNvSpPr/>
          <p:nvPr/>
        </p:nvSpPr>
        <p:spPr>
          <a:xfrm>
            <a:off x="5663952" y="4955292"/>
            <a:ext cx="4583306"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生产者净光合作用的放氧量 </a:t>
            </a:r>
            <a:endParaRPr lang="zh-CN" altLang="en-US" sz="2800" b="1" dirty="0">
              <a:latin typeface="微软雅黑" panose="020B0503020204020204" pitchFamily="34" charset="-122"/>
              <a:ea typeface="微软雅黑" panose="020B0503020204020204" pitchFamily="34" charset="-122"/>
            </a:endParaRPr>
          </a:p>
        </p:txBody>
      </p:sp>
      <p:sp>
        <p:nvSpPr>
          <p:cNvPr id="7" name="矩形 6"/>
          <p:cNvSpPr/>
          <p:nvPr/>
        </p:nvSpPr>
        <p:spPr>
          <a:xfrm>
            <a:off x="4871864" y="5419170"/>
            <a:ext cx="4583306"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生产者光合作用的总放氧量 </a:t>
            </a:r>
            <a:endParaRPr lang="zh-CN" altLang="en-US" sz="2800" b="1" dirty="0">
              <a:latin typeface="微软雅黑" panose="020B0503020204020204" pitchFamily="34" charset="-122"/>
              <a:ea typeface="微软雅黑" panose="020B0503020204020204" pitchFamily="34" charset="-122"/>
            </a:endParaRPr>
          </a:p>
        </p:txBody>
      </p:sp>
      <p:sp>
        <p:nvSpPr>
          <p:cNvPr id="8" name="矩形 7"/>
          <p:cNvSpPr/>
          <p:nvPr/>
        </p:nvSpPr>
        <p:spPr>
          <a:xfrm>
            <a:off x="4028767" y="5870480"/>
            <a:ext cx="4134465"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生产者呼吸作用的耗氧量</a:t>
            </a:r>
            <a:endParaRPr lang="zh-CN" altLang="en-US" sz="2800" b="1" dirty="0">
              <a:latin typeface="微软雅黑" panose="020B0503020204020204" pitchFamily="34" charset="-122"/>
              <a:ea typeface="微软雅黑" panose="020B0503020204020204" pitchFamily="34" charset="-122"/>
            </a:endParaRPr>
          </a:p>
        </p:txBody>
      </p:sp>
      <p:sp>
        <p:nvSpPr>
          <p:cNvPr id="9"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392906" y="548680"/>
            <a:ext cx="11463734" cy="5711372"/>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29</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10</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分）回答下列问题：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大自然中，猎物可通过快速奔跑来逃脱被捕食，而捕食者则通过更快的奔跑来获得捕食猎物的机会，猎物和捕食者的每一点进步都会促进对方发生改变，这种现象在生态学上称为</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(2)</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根据生态学家斯坦利的“收割理论”，食性广捕食者的存在有利于增加物种多样性，在这个过程中，捕食者使物种多样性增加的方式是</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________________________________________________________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(3)</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太阳能进入生态系统的主要过程是</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分解者通过</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________________________________________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来获得生命活动所需的能量。</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197" name="矩形 1"/>
          <p:cNvSpPr>
            <a:spLocks noChangeArrowheads="1"/>
          </p:cNvSpPr>
          <p:nvPr/>
        </p:nvSpPr>
        <p:spPr bwMode="auto">
          <a:xfrm>
            <a:off x="7680176" y="2091776"/>
            <a:ext cx="1720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共同进化</a:t>
            </a: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198" name="矩形 2"/>
          <p:cNvSpPr>
            <a:spLocks noChangeArrowheads="1"/>
          </p:cNvSpPr>
          <p:nvPr/>
        </p:nvSpPr>
        <p:spPr bwMode="auto">
          <a:xfrm>
            <a:off x="695400" y="3645024"/>
            <a:ext cx="100996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捕食者往往捕食数量多的物种，避免出现一种或少数几种生物在生态系统中占绝对优势的局面，为其他物种的形成腾出空间</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199" name="矩形 5"/>
          <p:cNvSpPr>
            <a:spLocks noChangeArrowheads="1"/>
          </p:cNvSpPr>
          <p:nvPr/>
        </p:nvSpPr>
        <p:spPr bwMode="auto">
          <a:xfrm>
            <a:off x="7477195" y="4661347"/>
            <a:ext cx="3057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生产者的光合作用</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200" name="矩形 6"/>
          <p:cNvSpPr>
            <a:spLocks noChangeArrowheads="1"/>
          </p:cNvSpPr>
          <p:nvPr/>
        </p:nvSpPr>
        <p:spPr bwMode="auto">
          <a:xfrm>
            <a:off x="2600399" y="5153869"/>
            <a:ext cx="628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分解动植物的遗体残骸和动物的排遗物</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left)">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wipe(left)">
                                      <p:cBhvr>
                                        <p:cTn id="12" dur="500"/>
                                        <p:tgtEl>
                                          <p:spTgt spid="8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wipe(left)">
                                      <p:cBhvr>
                                        <p:cTn id="17" dur="500"/>
                                        <p:tgtEl>
                                          <p:spTgt spid="8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wipe(left)">
                                      <p:cBhvr>
                                        <p:cTn id="22"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199" grpId="0"/>
      <p:bldP spid="82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0033" y="1304925"/>
            <a:ext cx="902811" cy="523220"/>
          </a:xfrm>
          <a:prstGeom prst="rect">
            <a:avLst/>
          </a:prstGeom>
          <a:ln w="25400">
            <a:solidFill>
              <a:schemeClr val="tx1"/>
            </a:solidFill>
          </a:ln>
        </p:spPr>
        <p:txBody>
          <a:bodyPr wrap="none">
            <a:spAutoFit/>
          </a:bodyPr>
          <a:lstStyle/>
          <a:p>
            <a:pPr algn="just">
              <a:defRPr/>
            </a:pPr>
            <a:r>
              <a:rPr lang="zh-CN" altLang="zh-CN" sz="2800" b="1" kern="100" dirty="0">
                <a:solidFill>
                  <a:prstClr val="black"/>
                </a:solidFill>
                <a:latin typeface="微软雅黑" panose="020B0503020204020204" pitchFamily="34" charset="-122"/>
                <a:ea typeface="微软雅黑" panose="020B0503020204020204" pitchFamily="34" charset="-122"/>
                <a:cs typeface="Times New Roman" panose="02020603050405020304"/>
              </a:rPr>
              <a:t>输入</a:t>
            </a:r>
            <a:endParaRPr lang="zh-CN" altLang="zh-CN" sz="2600" b="1" kern="100" dirty="0">
              <a:solidFill>
                <a:prstClr val="black"/>
              </a:solidFill>
              <a:latin typeface="微软雅黑" panose="020B0503020204020204" pitchFamily="34" charset="-122"/>
              <a:ea typeface="微软雅黑" panose="020B0503020204020204" pitchFamily="34" charset="-122"/>
              <a:cs typeface="Courier New" panose="02070309020205020404"/>
            </a:endParaRPr>
          </a:p>
        </p:txBody>
      </p:sp>
      <p:cxnSp>
        <p:nvCxnSpPr>
          <p:cNvPr id="3" name="直接连接符 2"/>
          <p:cNvCxnSpPr/>
          <p:nvPr/>
        </p:nvCxnSpPr>
        <p:spPr>
          <a:xfrm>
            <a:off x="1811338" y="1673225"/>
            <a:ext cx="271462" cy="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sp>
        <p:nvSpPr>
          <p:cNvPr id="4" name="左大括号 3"/>
          <p:cNvSpPr/>
          <p:nvPr/>
        </p:nvSpPr>
        <p:spPr>
          <a:xfrm>
            <a:off x="2152650" y="1216025"/>
            <a:ext cx="192088" cy="919163"/>
          </a:xfrm>
          <a:prstGeom prst="leftBrace">
            <a:avLst/>
          </a:prstGeom>
          <a:ln w="25400">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2354263" y="914400"/>
            <a:ext cx="4672012" cy="1316038"/>
          </a:xfrm>
          <a:prstGeom prst="rect">
            <a:avLst/>
          </a:prstGeom>
        </p:spPr>
        <p:txBody>
          <a:bodyPr>
            <a:spAutoFit/>
          </a:bodyPr>
          <a:lstStyle/>
          <a:p>
            <a:pPr>
              <a:lnSpc>
                <a:spcPct val="150000"/>
              </a:lnSpc>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源头：</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太阳能</a:t>
            </a:r>
            <a:endParaRPr lang="en-US" altLang="zh-CN" sz="2800" b="1" kern="100" dirty="0">
              <a:solidFill>
                <a:srgbClr val="FF0000"/>
              </a:solidFill>
              <a:latin typeface="微软雅黑" panose="020B0503020204020204" pitchFamily="34" charset="-122"/>
              <a:ea typeface="微软雅黑" panose="020B0503020204020204" pitchFamily="34" charset="-122"/>
            </a:endParaRPr>
          </a:p>
          <a:p>
            <a:pPr>
              <a:lnSpc>
                <a:spcPct val="150000"/>
              </a:lnSpc>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流经生态系统的总能量：</a:t>
            </a:r>
            <a:endParaRPr lang="zh-CN" altLang="en-US" sz="2800" b="1" dirty="0">
              <a:latin typeface="微软雅黑" panose="020B0503020204020204" pitchFamily="34" charset="-122"/>
              <a:ea typeface="微软雅黑" panose="020B0503020204020204" pitchFamily="34" charset="-122"/>
            </a:endParaRPr>
          </a:p>
        </p:txBody>
      </p:sp>
      <p:sp>
        <p:nvSpPr>
          <p:cNvPr id="6" name="矩形 5"/>
          <p:cNvSpPr/>
          <p:nvPr/>
        </p:nvSpPr>
        <p:spPr>
          <a:xfrm>
            <a:off x="1110918" y="1898650"/>
            <a:ext cx="364202" cy="657872"/>
          </a:xfrm>
          <a:prstGeom prst="rect">
            <a:avLst/>
          </a:prstGeom>
        </p:spPr>
        <p:txBody>
          <a:bodyPr wrap="none">
            <a:spAutoFit/>
          </a:bodyPr>
          <a:lstStyle/>
          <a:p>
            <a:pPr algn="just">
              <a:lnSpc>
                <a:spcPct val="150000"/>
              </a:lnSpc>
              <a:spcAft>
                <a:spcPts val="0"/>
              </a:spcAft>
              <a:defRPr/>
            </a:pPr>
            <a:r>
              <a:rPr lang="zh-CN" altLang="zh-CN" sz="2800" b="1" kern="100" dirty="0">
                <a:latin typeface="微软雅黑" panose="020B0503020204020204" pitchFamily="34" charset="-122"/>
                <a:ea typeface="微软雅黑" panose="020B0503020204020204" pitchFamily="34" charset="-122"/>
                <a:cs typeface="MS Mincho" panose="02020609040205080304" charset="-128"/>
              </a:rPr>
              <a:t>⇓</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p:txBody>
      </p:sp>
      <p:sp>
        <p:nvSpPr>
          <p:cNvPr id="7" name="矩形 6"/>
          <p:cNvSpPr/>
          <p:nvPr/>
        </p:nvSpPr>
        <p:spPr>
          <a:xfrm>
            <a:off x="862251" y="2807027"/>
            <a:ext cx="902811" cy="523220"/>
          </a:xfrm>
          <a:prstGeom prst="rect">
            <a:avLst/>
          </a:prstGeom>
          <a:ln w="25400">
            <a:solidFill>
              <a:schemeClr val="tx1"/>
            </a:solidFill>
          </a:ln>
        </p:spPr>
        <p:txBody>
          <a:bodyPr wrap="none" anchor="ctr">
            <a:spAutoFit/>
          </a:bodyPr>
          <a:lstStyle/>
          <a:p>
            <a:pPr algn="just">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传递</a:t>
            </a:r>
            <a:endParaRPr lang="zh-CN" altLang="zh-CN" sz="2600" b="1" kern="100" dirty="0">
              <a:solidFill>
                <a:prstClr val="black"/>
              </a:solidFill>
              <a:latin typeface="微软雅黑" panose="020B0503020204020204" pitchFamily="34" charset="-122"/>
              <a:ea typeface="微软雅黑" panose="020B0503020204020204" pitchFamily="34" charset="-122"/>
              <a:cs typeface="Courier New" panose="02070309020205020404"/>
            </a:endParaRPr>
          </a:p>
        </p:txBody>
      </p:sp>
      <p:cxnSp>
        <p:nvCxnSpPr>
          <p:cNvPr id="8" name="直接连接符 7"/>
          <p:cNvCxnSpPr/>
          <p:nvPr/>
        </p:nvCxnSpPr>
        <p:spPr>
          <a:xfrm>
            <a:off x="1784350" y="3109913"/>
            <a:ext cx="301625" cy="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sp>
        <p:nvSpPr>
          <p:cNvPr id="9" name="左大括号 8"/>
          <p:cNvSpPr/>
          <p:nvPr/>
        </p:nvSpPr>
        <p:spPr>
          <a:xfrm>
            <a:off x="2125663" y="2651125"/>
            <a:ext cx="192087" cy="920750"/>
          </a:xfrm>
          <a:prstGeom prst="leftBrace">
            <a:avLst/>
          </a:prstGeom>
          <a:ln w="25400">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2319338" y="2351088"/>
            <a:ext cx="5373687" cy="1316037"/>
          </a:xfrm>
          <a:prstGeom prst="rect">
            <a:avLst/>
          </a:prstGeom>
        </p:spPr>
        <p:txBody>
          <a:bodyPr>
            <a:spAutoFit/>
          </a:bodyPr>
          <a:lstStyle/>
          <a:p>
            <a:pPr>
              <a:lnSpc>
                <a:spcPct val="150000"/>
              </a:lnSpc>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途径：</a:t>
            </a:r>
            <a:r>
              <a:rPr lang="en-US" altLang="zh-CN" sz="2800" b="1" u="sng" kern="100" dirty="0">
                <a:latin typeface="微软雅黑" panose="020B0503020204020204" pitchFamily="34" charset="-122"/>
                <a:ea typeface="微软雅黑" panose="020B0503020204020204" pitchFamily="34" charset="-122"/>
                <a:cs typeface="Times New Roman" panose="02020603050405020304"/>
              </a:rPr>
              <a:t>		                    	</a:t>
            </a:r>
            <a:endParaRPr lang="en-US" altLang="zh-CN" sz="2800" b="1" kern="100" dirty="0">
              <a:latin typeface="微软雅黑" panose="020B0503020204020204" pitchFamily="34" charset="-122"/>
              <a:ea typeface="微软雅黑" panose="020B0503020204020204" pitchFamily="34" charset="-122"/>
            </a:endParaRPr>
          </a:p>
          <a:p>
            <a:pPr>
              <a:lnSpc>
                <a:spcPct val="150000"/>
              </a:lnSpc>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形式：有机物中的</a:t>
            </a:r>
            <a:r>
              <a:rPr lang="en-US" altLang="zh-CN" sz="2800" b="1" kern="100" dirty="0">
                <a:latin typeface="微软雅黑" panose="020B0503020204020204" pitchFamily="34" charset="-122"/>
                <a:ea typeface="微软雅黑" panose="020B0503020204020204" pitchFamily="34" charset="-122"/>
                <a:cs typeface="Times New Roman" panose="02020603050405020304"/>
              </a:rPr>
              <a:t>_______</a:t>
            </a:r>
            <a:endParaRPr lang="zh-CN" altLang="en-US" sz="2800" b="1" dirty="0">
              <a:latin typeface="微软雅黑" panose="020B0503020204020204" pitchFamily="34" charset="-122"/>
              <a:ea typeface="微软雅黑" panose="020B0503020204020204" pitchFamily="34" charset="-122"/>
            </a:endParaRPr>
          </a:p>
        </p:txBody>
      </p:sp>
      <p:sp>
        <p:nvSpPr>
          <p:cNvPr id="11" name="矩形 10"/>
          <p:cNvSpPr/>
          <p:nvPr/>
        </p:nvSpPr>
        <p:spPr>
          <a:xfrm>
            <a:off x="1083136" y="3284538"/>
            <a:ext cx="364202" cy="657872"/>
          </a:xfrm>
          <a:prstGeom prst="rect">
            <a:avLst/>
          </a:prstGeom>
        </p:spPr>
        <p:txBody>
          <a:bodyPr wrap="none">
            <a:spAutoFit/>
          </a:bodyPr>
          <a:lstStyle/>
          <a:p>
            <a:pPr algn="just">
              <a:lnSpc>
                <a:spcPct val="150000"/>
              </a:lnSpc>
              <a:spcAft>
                <a:spcPts val="0"/>
              </a:spcAft>
              <a:defRPr/>
            </a:pPr>
            <a:r>
              <a:rPr lang="zh-CN" altLang="zh-CN" sz="2800" b="1" kern="100" dirty="0">
                <a:latin typeface="微软雅黑" panose="020B0503020204020204" pitchFamily="34" charset="-122"/>
                <a:ea typeface="微软雅黑" panose="020B0503020204020204" pitchFamily="34" charset="-122"/>
                <a:cs typeface="MS Mincho" panose="02020609040205080304" charset="-128"/>
              </a:rPr>
              <a:t>⇓</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p:txBody>
      </p:sp>
      <p:sp>
        <p:nvSpPr>
          <p:cNvPr id="12" name="矩形 11"/>
          <p:cNvSpPr/>
          <p:nvPr/>
        </p:nvSpPr>
        <p:spPr>
          <a:xfrm>
            <a:off x="881301" y="4005263"/>
            <a:ext cx="902811" cy="523220"/>
          </a:xfrm>
          <a:prstGeom prst="rect">
            <a:avLst/>
          </a:prstGeom>
          <a:ln w="25400">
            <a:solidFill>
              <a:schemeClr val="tx1"/>
            </a:solidFill>
          </a:ln>
        </p:spPr>
        <p:txBody>
          <a:bodyPr wrap="none">
            <a:spAutoFit/>
          </a:bodyPr>
          <a:lstStyle/>
          <a:p>
            <a:pPr algn="just">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转化</a:t>
            </a:r>
            <a:endParaRPr lang="zh-CN" altLang="zh-CN" sz="2600" b="1" kern="100" dirty="0">
              <a:solidFill>
                <a:prstClr val="black"/>
              </a:solidFill>
              <a:latin typeface="微软雅黑" panose="020B0503020204020204" pitchFamily="34" charset="-122"/>
              <a:ea typeface="微软雅黑" panose="020B0503020204020204" pitchFamily="34" charset="-122"/>
              <a:cs typeface="Courier New" panose="02070309020205020404"/>
            </a:endParaRPr>
          </a:p>
        </p:txBody>
      </p:sp>
      <p:cxnSp>
        <p:nvCxnSpPr>
          <p:cNvPr id="13" name="直接连接符 12"/>
          <p:cNvCxnSpPr/>
          <p:nvPr/>
        </p:nvCxnSpPr>
        <p:spPr>
          <a:xfrm>
            <a:off x="1803400" y="4349750"/>
            <a:ext cx="279400" cy="0"/>
          </a:xfrm>
          <a:prstGeom prst="line">
            <a:avLst/>
          </a:prstGeom>
          <a:ln w="25400"/>
        </p:spPr>
        <p:style>
          <a:lnRef idx="1">
            <a:schemeClr val="dk1"/>
          </a:lnRef>
          <a:fillRef idx="0">
            <a:schemeClr val="dk1"/>
          </a:fillRef>
          <a:effectRef idx="0">
            <a:schemeClr val="dk1"/>
          </a:effectRef>
          <a:fontRef idx="minor">
            <a:schemeClr val="tx1"/>
          </a:fontRef>
        </p:style>
      </p:cxnSp>
      <p:sp>
        <p:nvSpPr>
          <p:cNvPr id="14" name="矩形 13"/>
          <p:cNvSpPr/>
          <p:nvPr/>
        </p:nvSpPr>
        <p:spPr>
          <a:xfrm>
            <a:off x="2073275" y="3951288"/>
            <a:ext cx="8920163" cy="665162"/>
          </a:xfrm>
          <a:prstGeom prst="rect">
            <a:avLst/>
          </a:prstGeom>
        </p:spPr>
        <p:txBody>
          <a:bodyPr>
            <a:spAutoFit/>
          </a:bodyPr>
          <a:lstStyle/>
          <a:p>
            <a:pPr>
              <a:lnSpc>
                <a:spcPct val="150000"/>
              </a:lnSpc>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太阳能</a:t>
            </a:r>
            <a:r>
              <a:rPr lang="en-US" altLang="zh-CN" sz="2800" b="1" kern="100" dirty="0">
                <a:latin typeface="微软雅黑" panose="020B0503020204020204" pitchFamily="34" charset="-122"/>
                <a:ea typeface="微软雅黑" panose="020B0503020204020204" pitchFamily="34" charset="-122"/>
                <a:cs typeface="Times New Roman" panose="02020603050405020304"/>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a:rPr>
              <a:t>有机物中的</a:t>
            </a:r>
            <a:r>
              <a:rPr lang="en-US" altLang="zh-CN" sz="2800" b="1" u="sng" kern="100" dirty="0">
                <a:latin typeface="微软雅黑" panose="020B0503020204020204" pitchFamily="34" charset="-122"/>
                <a:ea typeface="微软雅黑" panose="020B0503020204020204" pitchFamily="34" charset="-122"/>
                <a:cs typeface="Times New Roman" panose="02020603050405020304"/>
              </a:rPr>
              <a:t>	                 </a:t>
            </a:r>
            <a:r>
              <a:rPr lang="en-US" altLang="zh-CN" sz="2800" b="1" kern="100" dirty="0">
                <a:latin typeface="微软雅黑" panose="020B0503020204020204" pitchFamily="34" charset="-122"/>
                <a:ea typeface="微软雅黑" panose="020B0503020204020204" pitchFamily="34" charset="-122"/>
                <a:cs typeface="Times New Roman" panose="02020603050405020304"/>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热能</a:t>
            </a:r>
            <a:endParaRPr lang="zh-CN" altLang="en-US"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1102186" y="4652963"/>
            <a:ext cx="364202" cy="657872"/>
          </a:xfrm>
          <a:prstGeom prst="rect">
            <a:avLst/>
          </a:prstGeom>
        </p:spPr>
        <p:txBody>
          <a:bodyPr wrap="none">
            <a:spAutoFit/>
          </a:bodyPr>
          <a:lstStyle/>
          <a:p>
            <a:pPr algn="just">
              <a:lnSpc>
                <a:spcPct val="150000"/>
              </a:lnSpc>
              <a:spcAft>
                <a:spcPts val="0"/>
              </a:spcAft>
              <a:defRPr/>
            </a:pPr>
            <a:r>
              <a:rPr lang="zh-CN" altLang="zh-CN" sz="2800" b="1" kern="100" dirty="0">
                <a:latin typeface="微软雅黑" panose="020B0503020204020204" pitchFamily="34" charset="-122"/>
                <a:ea typeface="微软雅黑" panose="020B0503020204020204" pitchFamily="34" charset="-122"/>
                <a:cs typeface="MS Mincho" panose="02020609040205080304" charset="-128"/>
              </a:rPr>
              <a:t>⇓</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p:txBody>
      </p:sp>
      <p:sp>
        <p:nvSpPr>
          <p:cNvPr id="16" name="矩形 15"/>
          <p:cNvSpPr/>
          <p:nvPr/>
        </p:nvSpPr>
        <p:spPr>
          <a:xfrm>
            <a:off x="881301" y="5373688"/>
            <a:ext cx="902811" cy="523220"/>
          </a:xfrm>
          <a:prstGeom prst="rect">
            <a:avLst/>
          </a:prstGeom>
          <a:ln w="25400">
            <a:solidFill>
              <a:schemeClr val="tx1"/>
            </a:solidFill>
          </a:ln>
        </p:spPr>
        <p:txBody>
          <a:bodyPr wrap="none">
            <a:spAutoFit/>
          </a:bodyPr>
          <a:lstStyle/>
          <a:p>
            <a:pPr algn="just">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散失</a:t>
            </a:r>
            <a:endParaRPr lang="zh-CN" altLang="zh-CN" sz="2600" b="1" kern="100" dirty="0">
              <a:solidFill>
                <a:prstClr val="black"/>
              </a:solidFill>
              <a:latin typeface="微软雅黑" panose="020B0503020204020204" pitchFamily="34" charset="-122"/>
              <a:ea typeface="微软雅黑" panose="020B0503020204020204" pitchFamily="34" charset="-122"/>
              <a:cs typeface="Courier New" panose="02070309020205020404"/>
            </a:endParaRPr>
          </a:p>
        </p:txBody>
      </p:sp>
      <p:cxnSp>
        <p:nvCxnSpPr>
          <p:cNvPr id="17" name="直接连接符 16"/>
          <p:cNvCxnSpPr/>
          <p:nvPr/>
        </p:nvCxnSpPr>
        <p:spPr>
          <a:xfrm>
            <a:off x="1803400" y="5741988"/>
            <a:ext cx="279400" cy="0"/>
          </a:xfrm>
          <a:prstGeom prst="line">
            <a:avLst/>
          </a:prstGeom>
          <a:ln w="25400"/>
        </p:spPr>
        <p:style>
          <a:lnRef idx="1">
            <a:schemeClr val="dk1"/>
          </a:lnRef>
          <a:fillRef idx="0">
            <a:schemeClr val="dk1"/>
          </a:fillRef>
          <a:effectRef idx="0">
            <a:schemeClr val="dk1"/>
          </a:effectRef>
          <a:fontRef idx="minor">
            <a:schemeClr val="tx1"/>
          </a:fontRef>
        </p:style>
      </p:cxnSp>
      <p:sp>
        <p:nvSpPr>
          <p:cNvPr id="18" name="左大括号 17"/>
          <p:cNvSpPr/>
          <p:nvPr/>
        </p:nvSpPr>
        <p:spPr>
          <a:xfrm>
            <a:off x="2144713" y="5284788"/>
            <a:ext cx="192087" cy="919162"/>
          </a:xfrm>
          <a:prstGeom prst="leftBrace">
            <a:avLst/>
          </a:prstGeom>
          <a:ln w="254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9" name="矩形 18"/>
          <p:cNvSpPr/>
          <p:nvPr/>
        </p:nvSpPr>
        <p:spPr>
          <a:xfrm>
            <a:off x="2317750" y="4973638"/>
            <a:ext cx="5140325" cy="1306512"/>
          </a:xfrm>
          <a:prstGeom prst="rect">
            <a:avLst/>
          </a:prstGeom>
        </p:spPr>
        <p:txBody>
          <a:bodyPr>
            <a:spAutoFit/>
          </a:bodyPr>
          <a:lstStyle/>
          <a:p>
            <a:pPr>
              <a:lnSpc>
                <a:spcPct val="150000"/>
              </a:lnSpc>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形式：最终以</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热能</a:t>
            </a:r>
            <a:r>
              <a:rPr lang="zh-CN" altLang="zh-CN" sz="2800" b="1" kern="100" dirty="0">
                <a:latin typeface="微软雅黑" panose="020B0503020204020204" pitchFamily="34" charset="-122"/>
                <a:ea typeface="微软雅黑" panose="020B0503020204020204" pitchFamily="34" charset="-122"/>
                <a:cs typeface="Times New Roman" panose="02020603050405020304"/>
              </a:rPr>
              <a:t>形式散失</a:t>
            </a:r>
            <a:endParaRPr lang="en-US" altLang="zh-CN" sz="2800" b="1" kern="100" dirty="0">
              <a:latin typeface="微软雅黑" panose="020B0503020204020204" pitchFamily="34" charset="-122"/>
              <a:ea typeface="微软雅黑" panose="020B0503020204020204" pitchFamily="34" charset="-122"/>
            </a:endParaRPr>
          </a:p>
          <a:p>
            <a:pPr>
              <a:lnSpc>
                <a:spcPct val="150000"/>
              </a:lnSpc>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过程：自身呼吸作用</a:t>
            </a:r>
            <a:endParaRPr lang="zh-CN" altLang="en-US" sz="2800" b="1" dirty="0">
              <a:latin typeface="微软雅黑" panose="020B0503020204020204" pitchFamily="34" charset="-122"/>
              <a:ea typeface="微软雅黑" panose="020B0503020204020204" pitchFamily="34" charset="-122"/>
            </a:endParaRPr>
          </a:p>
        </p:txBody>
      </p:sp>
      <p:sp>
        <p:nvSpPr>
          <p:cNvPr id="20" name="矩形 19"/>
          <p:cNvSpPr/>
          <p:nvPr/>
        </p:nvSpPr>
        <p:spPr>
          <a:xfrm>
            <a:off x="6524625" y="1069975"/>
            <a:ext cx="4133850" cy="523875"/>
          </a:xfrm>
          <a:prstGeom prst="rect">
            <a:avLst/>
          </a:prstGeom>
        </p:spPr>
        <p:txBody>
          <a:bodyPr wrap="none">
            <a:spAutoFit/>
          </a:bodyPr>
          <a:lstStyle/>
          <a:p>
            <a:pPr>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生产者</a:t>
            </a:r>
            <a:r>
              <a:rPr lang="zh-CN" altLang="zh-CN"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固定的太阳能总量</a:t>
            </a:r>
            <a:endPar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21" name="矩形 20"/>
          <p:cNvSpPr/>
          <p:nvPr/>
        </p:nvSpPr>
        <p:spPr>
          <a:xfrm>
            <a:off x="3479800" y="2454275"/>
            <a:ext cx="2697163" cy="522288"/>
          </a:xfrm>
          <a:prstGeom prst="rect">
            <a:avLst/>
          </a:prstGeom>
        </p:spPr>
        <p:txBody>
          <a:bodyPr wrap="none">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食物链和食物网</a:t>
            </a:r>
            <a:endPar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22" name="矩形 21"/>
          <p:cNvSpPr/>
          <p:nvPr/>
        </p:nvSpPr>
        <p:spPr>
          <a:xfrm>
            <a:off x="5262563" y="3071813"/>
            <a:ext cx="1262062" cy="523875"/>
          </a:xfrm>
          <a:prstGeom prst="rect">
            <a:avLst/>
          </a:prstGeom>
        </p:spPr>
        <p:txBody>
          <a:bodyPr wrap="none">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化学能</a:t>
            </a:r>
            <a:endPar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23" name="矩形 22"/>
          <p:cNvSpPr/>
          <p:nvPr/>
        </p:nvSpPr>
        <p:spPr>
          <a:xfrm>
            <a:off x="5546725" y="4024313"/>
            <a:ext cx="1262063" cy="522287"/>
          </a:xfrm>
          <a:prstGeom prst="rect">
            <a:avLst/>
          </a:prstGeom>
        </p:spPr>
        <p:txBody>
          <a:bodyPr wrap="none">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化学能</a:t>
            </a:r>
            <a:endPar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26" name="矩形 25"/>
          <p:cNvSpPr/>
          <p:nvPr/>
        </p:nvSpPr>
        <p:spPr>
          <a:xfrm>
            <a:off x="4202150" y="282742"/>
            <a:ext cx="4063925" cy="615950"/>
          </a:xfrm>
          <a:prstGeom prst="rect">
            <a:avLst/>
          </a:prstGeom>
        </p:spPr>
        <p:txBody>
          <a:bodyPr wrap="square" lIns="121898" tIns="60948" rIns="121898" bIns="60948">
            <a:spAutoFit/>
          </a:bodyPr>
          <a:lstStyle/>
          <a:p>
            <a:pPr algn="just">
              <a:spcAft>
                <a:spcPts val="0"/>
              </a:spcAft>
              <a:defRPr/>
            </a:pPr>
            <a:r>
              <a:rPr lang="zh-CN" altLang="en-US" sz="3200" b="1" kern="10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a:rPr>
              <a:t>能量流动的概念理解</a:t>
            </a:r>
            <a:endParaRPr lang="en-US" altLang="zh-CN" sz="3200" b="1" kern="10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a:endParaRPr>
          </a:p>
        </p:txBody>
      </p:sp>
      <p:sp>
        <p:nvSpPr>
          <p:cNvPr id="28" name="左大括号 27"/>
          <p:cNvSpPr/>
          <p:nvPr/>
        </p:nvSpPr>
        <p:spPr>
          <a:xfrm>
            <a:off x="6234113" y="1374775"/>
            <a:ext cx="238125" cy="1112838"/>
          </a:xfrm>
          <a:prstGeom prst="leftBrace">
            <a:avLst/>
          </a:prstGeom>
          <a:ln w="254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6521450" y="2157413"/>
            <a:ext cx="4133850" cy="523875"/>
          </a:xfrm>
          <a:prstGeom prst="rect">
            <a:avLst/>
          </a:prstGeom>
        </p:spPr>
        <p:txBody>
          <a:bodyPr wrap="none">
            <a:spAutoFit/>
          </a:bodyPr>
          <a:lstStyle/>
          <a:p>
            <a:pPr>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输入的</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有机物中的化学能</a:t>
            </a:r>
            <a:endPar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30" name="矩形 29"/>
          <p:cNvSpPr/>
          <p:nvPr/>
        </p:nvSpPr>
        <p:spPr>
          <a:xfrm>
            <a:off x="7458075" y="1493838"/>
            <a:ext cx="1979613" cy="523875"/>
          </a:xfrm>
          <a:prstGeom prst="rect">
            <a:avLst/>
          </a:prstGeom>
        </p:spPr>
        <p:txBody>
          <a:bodyPr wrap="none">
            <a:spAutoFit/>
          </a:bodyPr>
          <a:lstStyle/>
          <a:p>
            <a:pPr>
              <a:defRPr/>
            </a:pPr>
            <a:r>
              <a:rPr lang="zh-CN" altLang="en-US"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（最常见）</a:t>
            </a:r>
            <a:endParaRPr lang="zh-CN" altLang="en-US"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endParaRPr>
          </a:p>
        </p:txBody>
      </p:sp>
      <p:sp>
        <p:nvSpPr>
          <p:cNvPr id="38" name="矩形 37"/>
          <p:cNvSpPr/>
          <p:nvPr/>
        </p:nvSpPr>
        <p:spPr>
          <a:xfrm>
            <a:off x="7218363" y="2613025"/>
            <a:ext cx="4494212" cy="523875"/>
          </a:xfrm>
          <a:prstGeom prst="rect">
            <a:avLst/>
          </a:prstGeom>
        </p:spPr>
        <p:txBody>
          <a:bodyPr wrap="none">
            <a:spAutoFit/>
          </a:bodyPr>
          <a:lstStyle/>
          <a:p>
            <a:pPr>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（如饲料、有机污染物等）</a:t>
            </a:r>
            <a:endParaRPr lang="zh-CN" altLang="en-US" sz="2800" b="1" kern="100" dirty="0">
              <a:latin typeface="微软雅黑" panose="020B0503020204020204" pitchFamily="34" charset="-122"/>
              <a:ea typeface="微软雅黑" panose="020B0503020204020204" pitchFamily="34" charset="-122"/>
              <a:cs typeface="Times New Roman" panose="02020603050405020304"/>
            </a:endParaRPr>
          </a:p>
        </p:txBody>
      </p:sp>
      <p:sp>
        <p:nvSpPr>
          <p:cNvPr id="25629" name="文本框 1"/>
          <p:cNvSpPr txBox="1">
            <a:spLocks noChangeArrowheads="1"/>
          </p:cNvSpPr>
          <p:nvPr/>
        </p:nvSpPr>
        <p:spPr bwMode="auto">
          <a:xfrm>
            <a:off x="10601325" y="620712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1"/>
          <p:cNvSpPr txBox="1">
            <a:spLocks noChangeArrowheads="1"/>
          </p:cNvSpPr>
          <p:nvPr/>
        </p:nvSpPr>
        <p:spPr bwMode="auto">
          <a:xfrm>
            <a:off x="10632504" y="116632"/>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9723" y="476672"/>
            <a:ext cx="11612576" cy="3643113"/>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分）大型肉食性动物对低营养级肉食性动物与植食性动物有捕食和驱赶作用，这一建立在</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威慑</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基础上的种间关系会对群落或生态系统产生影响，此方面的研究属于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恐惧生物学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范畴。回答下列问题：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）当某种大型肉食性动物迁入到一个新的生态系统时，原有食物链的营养级有可能增加。生态系统中食物链的营养级数量一般不会太多，原因是</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_____________</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245" name="矩形 5"/>
          <p:cNvSpPr>
            <a:spLocks noChangeArrowheads="1"/>
          </p:cNvSpPr>
          <p:nvPr/>
        </p:nvSpPr>
        <p:spPr bwMode="auto">
          <a:xfrm>
            <a:off x="911424" y="4221088"/>
            <a:ext cx="10152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生产者固定的能量在沿食物链流动过程中大部分都损失了，传递到下一营养级的能量较少</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2294" name="文本框 6"/>
          <p:cNvSpPr txBox="1">
            <a:spLocks noChangeArrowheads="1"/>
          </p:cNvSpPr>
          <p:nvPr/>
        </p:nvSpPr>
        <p:spPr bwMode="auto">
          <a:xfrm>
            <a:off x="30156" y="6462744"/>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1/3</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1"/>
          <p:cNvSpPr txBox="1">
            <a:spLocks noChangeArrowheads="1"/>
          </p:cNvSpPr>
          <p:nvPr/>
        </p:nvSpPr>
        <p:spPr bwMode="auto">
          <a:xfrm>
            <a:off x="10632504" y="116632"/>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9723" y="476672"/>
            <a:ext cx="11612576" cy="2091919"/>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分）大型肉食性动物对低营养级肉食性动物与植食性动物有捕食和驱赶作用，这一建立在</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威慑</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基础上的种间关系会对群落或生态系统产生影响，此方面的研究属于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恐惧生物学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范畴。回答下列问题：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294" name="文本框 6"/>
          <p:cNvSpPr txBox="1">
            <a:spLocks noChangeArrowheads="1"/>
          </p:cNvSpPr>
          <p:nvPr/>
        </p:nvSpPr>
        <p:spPr bwMode="auto">
          <a:xfrm>
            <a:off x="30156" y="6462744"/>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2/3</a:t>
            </a:r>
            <a:endParaRPr lang="zh-CN" altLang="en-US" sz="1800" b="1" dirty="0"/>
          </a:p>
        </p:txBody>
      </p:sp>
      <p:sp>
        <p:nvSpPr>
          <p:cNvPr id="6" name="矩形 5"/>
          <p:cNvSpPr>
            <a:spLocks noChangeArrowheads="1"/>
          </p:cNvSpPr>
          <p:nvPr/>
        </p:nvSpPr>
        <p:spPr bwMode="auto">
          <a:xfrm>
            <a:off x="1474655" y="5219567"/>
            <a:ext cx="91392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甲对顶级肉食性动物的恐惧程度比乙高，顶级肉食性动物引入后甲逃离该生态系统的数量比乙多</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519941" y="2582949"/>
            <a:ext cx="11048667" cy="2608984"/>
          </a:xfrm>
          <a:prstGeom prst="rect">
            <a:avLst/>
          </a:prstGeom>
        </p:spPr>
        <p:txBody>
          <a:bodyPr wrap="square">
            <a:spAutoFit/>
          </a:bodyPr>
          <a:lstStyle/>
          <a:p>
            <a:pPr>
              <a:lnSpc>
                <a:spcPct val="120000"/>
              </a:lnSpc>
              <a:spcAft>
                <a:spcPts val="0"/>
              </a:spcAft>
              <a:defRPr/>
            </a:pP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如果将顶级肉食性动物引入食物网只有三个营养级的某生态系统中，使得甲、乙两种植食性动物间的竞争结果发生了反转，即该生态系统中甲的数量优势地位丧失。假定该反转不是由于顶级肉食性动物的直接捕食造成的，那么根据上述</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恐惧生态学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知识推测，甲的数量优势地位丧失的可能原因是</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（答出一点即可）。</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1"/>
          <p:cNvSpPr txBox="1">
            <a:spLocks noChangeArrowheads="1"/>
          </p:cNvSpPr>
          <p:nvPr/>
        </p:nvSpPr>
        <p:spPr bwMode="auto">
          <a:xfrm>
            <a:off x="10632504" y="116632"/>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9723" y="476672"/>
            <a:ext cx="11612576" cy="2091919"/>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分）大型肉食性动物对低营养级肉食性动物与植食性动物有捕食和驱赶作用，这一建立在</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威慑</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基础上的种间关系会对群落或生态系统产生影响，此方面的研究属于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恐惧生物学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范畴。回答下列问题：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294" name="文本框 6"/>
          <p:cNvSpPr txBox="1">
            <a:spLocks noChangeArrowheads="1"/>
          </p:cNvSpPr>
          <p:nvPr/>
        </p:nvSpPr>
        <p:spPr bwMode="auto">
          <a:xfrm>
            <a:off x="30156" y="6462744"/>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3/3</a:t>
            </a:r>
            <a:endParaRPr lang="zh-CN" altLang="en-US" sz="1800" b="1" dirty="0"/>
          </a:p>
        </p:txBody>
      </p:sp>
      <p:sp>
        <p:nvSpPr>
          <p:cNvPr id="6" name="矩形 5"/>
          <p:cNvSpPr>
            <a:spLocks noChangeArrowheads="1"/>
          </p:cNvSpPr>
          <p:nvPr/>
        </p:nvSpPr>
        <p:spPr bwMode="auto">
          <a:xfrm>
            <a:off x="1890713" y="4624388"/>
            <a:ext cx="8353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大型肉食性动物捕食野猪；野猪因恐惧减少了采食</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579917" y="2791627"/>
            <a:ext cx="10728325" cy="1609725"/>
          </a:xfrm>
          <a:prstGeom prst="rect">
            <a:avLst/>
          </a:prstGeom>
        </p:spPr>
        <p:txBody>
          <a:bodyPr>
            <a:spAutoFit/>
          </a:bodyPr>
          <a:lstStyle/>
          <a:p>
            <a:pPr>
              <a:lnSpc>
                <a:spcPct val="120000"/>
              </a:lnSpc>
              <a:spcAft>
                <a:spcPts val="0"/>
              </a:spcAft>
              <a:defRPr/>
            </a:pPr>
            <a:r>
              <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）若某种大型肉食性动物在某地区的森林中重新出现，会减轻该地区野猪对农作物的破坏程度。根据上述“恐惧生态学”知识推测，产生这一结果的可能原因有</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a:t>
            </a:r>
            <a:r>
              <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（答出两点即可）。</a:t>
            </a:r>
            <a:endPar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234003" y="322592"/>
            <a:ext cx="9749785" cy="556884"/>
          </a:xfrm>
          <a:prstGeom prst="rect">
            <a:avLst/>
          </a:prstGeom>
        </p:spPr>
        <p:txBody>
          <a:bodyPr wrap="none">
            <a:spAutoFit/>
          </a:bodyPr>
          <a:lstStyle/>
          <a:p>
            <a:pPr algn="just">
              <a:lnSpc>
                <a:spcPct val="125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32</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10</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分）下图是某农业生态系统模式图：</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矩形 5"/>
          <p:cNvSpPr/>
          <p:nvPr/>
        </p:nvSpPr>
        <p:spPr>
          <a:xfrm>
            <a:off x="306387" y="1038225"/>
            <a:ext cx="5207000" cy="3869329"/>
          </a:xfrm>
          <a:prstGeom prst="rect">
            <a:avLst/>
          </a:prstGeom>
        </p:spPr>
        <p:txBody>
          <a:bodyPr>
            <a:spAutoFit/>
          </a:bodyPr>
          <a:lstStyle/>
          <a:p>
            <a:pPr>
              <a:lnSpc>
                <a:spcPct val="150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）蚯蚓生命活动所需的能量来自于生活垃圾中的</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_________</a:t>
            </a:r>
            <a:endParaRPr lang="en-US" altLang="zh-CN" sz="2800" b="1" kern="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（填</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有机物</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或</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无机物</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）。生活垃圾中的细菌和真菌属于分解者，在生态系统中分解者的作用是</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_________</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3689092" y="1772816"/>
            <a:ext cx="1262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有机物</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729992" y="5277977"/>
            <a:ext cx="844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将动植物遗体及动物排遗物中的有机物分解为无机物</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8441" name="文本框 7"/>
          <p:cNvSpPr txBox="1">
            <a:spLocks noChangeArrowheads="1"/>
          </p:cNvSpPr>
          <p:nvPr/>
        </p:nvSpPr>
        <p:spPr bwMode="auto">
          <a:xfrm>
            <a:off x="9983788" y="214313"/>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a:t>1/2</a:t>
            </a:r>
            <a:endParaRPr lang="zh-CN" altLang="en-US" sz="1800" b="1"/>
          </a:p>
        </p:txBody>
      </p:sp>
      <p:pic>
        <p:nvPicPr>
          <p:cNvPr id="1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979" y="1235626"/>
            <a:ext cx="6303661" cy="38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335360" y="1072505"/>
            <a:ext cx="5307781" cy="2711320"/>
          </a:xfrm>
          <a:prstGeom prst="rect">
            <a:avLst/>
          </a:prstGeom>
        </p:spPr>
        <p:txBody>
          <a:bodyPr wrap="square">
            <a:spAutoFit/>
          </a:bodyPr>
          <a:lstStyle/>
          <a:p>
            <a:pPr>
              <a:lnSpc>
                <a:spcPct val="125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）根据生态系统中分解者的作用</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若要采用生物方法处理生活垃圾</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在确定处理生活垃圾的方案时，通常需要考虑的因素可概括为</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个方面，即</a:t>
            </a:r>
            <a:r>
              <a:rPr lang="en-US" altLang="zh-CN" sz="2800" b="1" u="sng" kern="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335360" y="5385090"/>
            <a:ext cx="11421878" cy="1130300"/>
          </a:xfrm>
          <a:prstGeom prst="rect">
            <a:avLst/>
          </a:prstGeom>
        </p:spPr>
        <p:txBody>
          <a:bodyPr wrap="square">
            <a:spAutoFit/>
          </a:bodyPr>
          <a:lstStyle/>
          <a:p>
            <a:pPr>
              <a:lnSpc>
                <a:spcPct val="125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）有机肥在土壤中经分解，转化可产生</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NO</a:t>
            </a:r>
            <a:r>
              <a:rPr lang="en-US" altLang="zh-CN" sz="2800" b="1" kern="0" baseline="300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，通常植物根系对</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NO</a:t>
            </a:r>
            <a:r>
              <a:rPr lang="en-US" altLang="zh-CN" sz="2800" b="1" kern="0" baseline="300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的吸收是通过</a:t>
            </a:r>
            <a:r>
              <a:rPr lang="en-US" altLang="zh-CN" sz="2800" b="1" u="sng" kern="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运输完成的。</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1487488" y="3743615"/>
            <a:ext cx="3416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2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分解者的分解效率，</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生活垃圾的成分，</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分解者的培养条件</a:t>
            </a: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2538400" y="595024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主动</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490" name="文本框 7"/>
          <p:cNvSpPr txBox="1">
            <a:spLocks noChangeArrowheads="1"/>
          </p:cNvSpPr>
          <p:nvPr/>
        </p:nvSpPr>
        <p:spPr bwMode="auto">
          <a:xfrm>
            <a:off x="9983788" y="214313"/>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a:t>2/2</a:t>
            </a:r>
            <a:endParaRPr lang="zh-CN" altLang="en-US" sz="1800" b="1"/>
          </a:p>
        </p:txBody>
      </p:sp>
      <p:sp>
        <p:nvSpPr>
          <p:cNvPr id="11" name="矩形 10"/>
          <p:cNvSpPr/>
          <p:nvPr/>
        </p:nvSpPr>
        <p:spPr>
          <a:xfrm>
            <a:off x="234003" y="322592"/>
            <a:ext cx="9749785" cy="556884"/>
          </a:xfrm>
          <a:prstGeom prst="rect">
            <a:avLst/>
          </a:prstGeom>
        </p:spPr>
        <p:txBody>
          <a:bodyPr wrap="none">
            <a:spAutoFit/>
          </a:bodyPr>
          <a:lstStyle/>
          <a:p>
            <a:pPr algn="just">
              <a:lnSpc>
                <a:spcPct val="125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32</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10</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分）下图是某农业生态系统模式图：</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1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979" y="1235626"/>
            <a:ext cx="6303661" cy="38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479376" y="715281"/>
            <a:ext cx="11233248" cy="5161991"/>
          </a:xfrm>
          <a:prstGeom prst="rect">
            <a:avLst/>
          </a:prstGeom>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28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16</a:t>
            </a:r>
            <a:r>
              <a:rPr lang="zh-CN" altLang="en-US" sz="28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2800"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dirty="0">
                <a:latin typeface="黑体" panose="02010609060101010101" pitchFamily="49" charset="-122"/>
                <a:ea typeface="黑体" panose="02010609060101010101" pitchFamily="49" charset="-122"/>
                <a:cs typeface="Times New Roman" panose="02020603050405020304" pitchFamily="18" charset="0"/>
              </a:rPr>
              <a:t>5. </a:t>
            </a:r>
            <a:r>
              <a:rPr lang="zh-CN" altLang="zh-CN" sz="2800" dirty="0">
                <a:latin typeface="黑体" panose="02010609060101010101" pitchFamily="49" charset="-122"/>
                <a:ea typeface="黑体" panose="02010609060101010101" pitchFamily="49" charset="-122"/>
                <a:cs typeface="Times New Roman" panose="02020603050405020304" pitchFamily="18" charset="0"/>
              </a:rPr>
              <a:t>在漫长的历史时期内，我们的祖先通过自身的生产和生活实践，积累了对生态方面的感性认识和经验，并形成了一些生态学思想，如：自然与人和谐统一的思想。根据这一思想和生态学知识，下列说法错误的是</a:t>
            </a:r>
            <a:endParaRPr lang="zh-CN" altLang="zh-CN" sz="28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defRPr/>
            </a:pPr>
            <a:r>
              <a:rPr lang="en-US" altLang="zh-CN" sz="2800" dirty="0">
                <a:latin typeface="黑体" panose="02010609060101010101" pitchFamily="49" charset="-122"/>
                <a:ea typeface="黑体" panose="02010609060101010101" pitchFamily="49" charset="-122"/>
                <a:cs typeface="Times New Roman" panose="02020603050405020304" pitchFamily="18" charset="0"/>
              </a:rPr>
              <a:t>    A.</a:t>
            </a:r>
            <a:r>
              <a:rPr lang="zh-CN" altLang="zh-CN" sz="2800" dirty="0">
                <a:latin typeface="黑体" panose="02010609060101010101" pitchFamily="49" charset="-122"/>
                <a:ea typeface="黑体" panose="02010609060101010101" pitchFamily="49" charset="-122"/>
                <a:cs typeface="Times New Roman" panose="02020603050405020304" pitchFamily="18" charset="0"/>
              </a:rPr>
              <a:t>生态系统的物质循环和能量流动有其自身的运行规律</a:t>
            </a:r>
            <a:endParaRPr lang="zh-CN" altLang="zh-CN"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rPr>
              <a:t>    B. </a:t>
            </a:r>
            <a:r>
              <a:rPr lang="zh-CN" altLang="zh-CN" sz="2800" dirty="0">
                <a:latin typeface="黑体" panose="02010609060101010101" pitchFamily="49" charset="-122"/>
                <a:ea typeface="黑体" panose="02010609060101010101" pitchFamily="49" charset="-122"/>
                <a:cs typeface="Times New Roman" panose="02020603050405020304" pitchFamily="18" charset="0"/>
              </a:rPr>
              <a:t>若人与自然和谐统一，生产者固定的能量便可反复利用</a:t>
            </a:r>
            <a:endParaRPr lang="zh-CN" altLang="zh-CN"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rPr>
              <a:t>    C.“</a:t>
            </a:r>
            <a:r>
              <a:rPr lang="zh-CN" altLang="zh-CN" sz="2800" dirty="0">
                <a:latin typeface="黑体" panose="02010609060101010101" pitchFamily="49" charset="-122"/>
                <a:ea typeface="黑体" panose="02010609060101010101" pitchFamily="49" charset="-122"/>
                <a:cs typeface="Times New Roman" panose="02020603050405020304" pitchFamily="18" charset="0"/>
              </a:rPr>
              <a:t>退耕还林、还草</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dirty="0">
                <a:latin typeface="黑体" panose="02010609060101010101" pitchFamily="49" charset="-122"/>
                <a:ea typeface="黑体" panose="02010609060101010101" pitchFamily="49" charset="-122"/>
                <a:cs typeface="Times New Roman" panose="02020603050405020304" pitchFamily="18" charset="0"/>
              </a:rPr>
              <a:t>是体现自然与人和谐统一思想的实例</a:t>
            </a:r>
            <a:endParaRPr lang="zh-CN" altLang="zh-CN"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rPr>
              <a:t>    D. </a:t>
            </a:r>
            <a:r>
              <a:rPr lang="zh-CN" altLang="zh-CN" sz="2800" dirty="0">
                <a:latin typeface="黑体" panose="02010609060101010101" pitchFamily="49" charset="-122"/>
                <a:ea typeface="黑体" panose="02010609060101010101" pitchFamily="49" charset="-122"/>
                <a:cs typeface="Times New Roman" panose="02020603050405020304" pitchFamily="18" charset="0"/>
              </a:rPr>
              <a:t>人类应以保持生态系统相对稳定为原则，确定自己的消耗标准</a:t>
            </a:r>
            <a:endParaRPr lang="zh-CN" altLang="zh-CN" sz="2800" dirty="0">
              <a:latin typeface="黑体" panose="02010609060101010101" pitchFamily="49" charset="-122"/>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551384" y="839788"/>
            <a:ext cx="11050588" cy="4515660"/>
          </a:xfrm>
          <a:prstGeom prst="rect">
            <a:avLst/>
          </a:prstGeom>
        </p:spPr>
        <p:txBody>
          <a:bodyPr wrap="square">
            <a:spAutoFit/>
          </a:bodyPr>
          <a:lstStyle/>
          <a:p>
            <a:pPr>
              <a:lnSpc>
                <a:spcPct val="15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16</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5</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．我国谚语中的</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螳螂捕蝉，黄雀在后</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体现了食物链的原理。若鹰迁入了蝉、螳螂和黄雀所在的树林中，捕食黄雀并栖息于林中。下列叙述正确的是</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A.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鹰的迁入增加了该树林中蝉及其天敌的数量</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B.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该生态系统中细菌产生的能量可流向生产者</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C.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鹰的迁入增加了该生态系统能量消耗的环节</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D.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鹰的迁入增加了该生态系统能量流动的方向</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83381" y="663077"/>
            <a:ext cx="11425237" cy="4494115"/>
          </a:xfrm>
          <a:prstGeom prst="rect">
            <a:avLst/>
          </a:prstGeom>
        </p:spPr>
        <p:txBody>
          <a:bodyPr wrap="square">
            <a:spAutoFit/>
          </a:bodyPr>
          <a:lstStyle/>
          <a:p>
            <a:pPr>
              <a:lnSpc>
                <a:spcPct val="13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16</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．冻原生态系统因其生物的生存条件十分严酷而独具特色，有人曾将该生态系统所处的地区称为</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不毛之地</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）由于温度的限制作用，冻原上物种的丰富度较低。丰富度是指</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______________________________________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）与热带森林生态系统相比，通常冻原生态系统有利于土壤有机物质的积累，其原因是</a:t>
            </a:r>
            <a:r>
              <a:rPr lang="en-US" altLang="zh-CN" sz="2800" b="1" u="sng"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）通常，生态系统的食物链不会很长，原因是</a:t>
            </a:r>
            <a:r>
              <a:rPr lang="en-US" altLang="zh-CN" sz="2800" b="1" u="sng"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1775520" y="2906712"/>
            <a:ext cx="5033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群落中物种数目的多少（</a:t>
            </a:r>
            <a:r>
              <a:rPr lang="en-US" altLang="zh-CN" b="1" dirty="0">
                <a:solidFill>
                  <a:srgbClr val="FF0000"/>
                </a:solidFill>
                <a:latin typeface="微软雅黑" panose="020B0503020204020204" pitchFamily="34" charset="-122"/>
                <a:ea typeface="微软雅黑" panose="020B0503020204020204" pitchFamily="34" charset="-122"/>
              </a:rPr>
              <a:t>2</a:t>
            </a:r>
            <a:r>
              <a:rPr lang="zh-CN" altLang="zh-CN" b="1" dirty="0">
                <a:solidFill>
                  <a:srgbClr val="FF0000"/>
                </a:solidFill>
                <a:latin typeface="微软雅黑" panose="020B0503020204020204" pitchFamily="34" charset="-122"/>
                <a:ea typeface="微软雅黑" panose="020B0503020204020204" pitchFamily="34" charset="-122"/>
              </a:rPr>
              <a:t>分）</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4007768" y="4031952"/>
            <a:ext cx="6111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低温下，分解者的分解作用弱（</a:t>
            </a:r>
            <a:r>
              <a:rPr lang="en-US" altLang="zh-CN" b="1" dirty="0">
                <a:solidFill>
                  <a:srgbClr val="FF0000"/>
                </a:solidFill>
                <a:latin typeface="微软雅黑" panose="020B0503020204020204" pitchFamily="34" charset="-122"/>
                <a:ea typeface="微软雅黑" panose="020B0503020204020204" pitchFamily="34" charset="-122"/>
              </a:rPr>
              <a:t>3</a:t>
            </a:r>
            <a:r>
              <a:rPr lang="zh-CN" altLang="zh-CN" b="1" dirty="0">
                <a:solidFill>
                  <a:srgbClr val="FF0000"/>
                </a:solidFill>
                <a:latin typeface="微软雅黑" panose="020B0503020204020204" pitchFamily="34" charset="-122"/>
                <a:ea typeface="微软雅黑" panose="020B0503020204020204" pitchFamily="34" charset="-122"/>
              </a:rPr>
              <a:t>分）</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911424" y="5222893"/>
            <a:ext cx="1062689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能量在沿食物链的流动过程中逐渐减少</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营养级越多，能量流动过程中消耗的能量就越多，最高营养级生物得到的能量就越少</a:t>
            </a:r>
            <a:r>
              <a:rPr lang="zh-CN" altLang="zh-CN"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3</a:t>
            </a:r>
            <a:r>
              <a:rPr lang="zh-CN" altLang="zh-CN" b="1" dirty="0">
                <a:solidFill>
                  <a:srgbClr val="FF0000"/>
                </a:solidFill>
                <a:latin typeface="微软雅黑" panose="020B0503020204020204" pitchFamily="34" charset="-122"/>
                <a:ea typeface="微软雅黑" panose="020B0503020204020204" pitchFamily="34" charset="-122"/>
              </a:rPr>
              <a:t>分）</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983432" y="908720"/>
            <a:ext cx="9937873" cy="3670236"/>
          </a:xfrm>
          <a:prstGeom prst="rect">
            <a:avLst/>
          </a:prstGeom>
        </p:spPr>
        <p:txBody>
          <a:bodyPr wrap="square">
            <a:spAutoFit/>
          </a:bodyPr>
          <a:lstStyle/>
          <a:p>
            <a:pPr algn="just">
              <a:lnSpc>
                <a:spcPct val="150000"/>
              </a:lnSpc>
              <a:spcAft>
                <a:spcPts val="0"/>
              </a:spcAft>
              <a:defRPr/>
            </a:pPr>
            <a:r>
              <a:rPr lang="zh-CN" altLang="en-US"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15</a:t>
            </a:r>
            <a:r>
              <a:rPr lang="zh-CN" altLang="en-US"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下列有关生态系统的叙述，错误的是</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生态系统的组成成分中含有非生物成分</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    B.</a:t>
            </a:r>
            <a:r>
              <a:rPr lang="zh-CN" altLang="zh-CN" sz="3200" b="1" kern="100" dirty="0">
                <a:latin typeface="黑体" panose="02010609060101010101" pitchFamily="49" charset="-122"/>
                <a:ea typeface="黑体" panose="02010609060101010101" pitchFamily="49" charset="-122"/>
                <a:cs typeface="Times New Roman" panose="02020603050405020304" pitchFamily="18" charset="0"/>
              </a:rPr>
              <a:t>生态系统相对稳定时无能量输入和散失</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C.</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生态系统维持相对稳定离不开信息传递</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D.</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负反馈调节有利于生态系统保持相对稳定</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25604" name="矩形 3"/>
          <p:cNvSpPr>
            <a:spLocks noChangeArrowheads="1"/>
          </p:cNvSpPr>
          <p:nvPr/>
        </p:nvSpPr>
        <p:spPr bwMode="auto">
          <a:xfrm>
            <a:off x="232767" y="514687"/>
            <a:ext cx="1174174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14</a:t>
            </a:r>
            <a:r>
              <a:rPr lang="zh-CN" altLang="en-US" sz="2800" b="1" dirty="0">
                <a:solidFill>
                  <a:srgbClr val="FF0000"/>
                </a:solidFill>
                <a:latin typeface="黑体" panose="02010609060101010101" pitchFamily="49" charset="-122"/>
                <a:ea typeface="黑体" panose="02010609060101010101" pitchFamily="49" charset="-122"/>
              </a:rPr>
              <a:t>全国</a:t>
            </a:r>
            <a:r>
              <a:rPr lang="en-US" altLang="zh-CN" sz="2800" b="1" dirty="0">
                <a:solidFill>
                  <a:srgbClr val="FF0000"/>
                </a:solidFill>
                <a:latin typeface="黑体" panose="02010609060101010101" pitchFamily="49" charset="-122"/>
                <a:ea typeface="黑体" panose="02010609060101010101" pitchFamily="49" charset="-122"/>
              </a:rPr>
              <a:t>II</a:t>
            </a:r>
            <a:r>
              <a:rPr lang="en-US" altLang="zh-CN" sz="2800" b="1" dirty="0">
                <a:latin typeface="黑体" panose="02010609060101010101" pitchFamily="49" charset="-122"/>
                <a:ea typeface="黑体" panose="02010609060101010101" pitchFamily="49" charset="-122"/>
              </a:rPr>
              <a:t>)31</a:t>
            </a:r>
            <a:r>
              <a:rPr lang="zh-CN" altLang="zh-CN" sz="2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dirty="0">
                <a:latin typeface="黑体" panose="02010609060101010101" pitchFamily="49" charset="-122"/>
                <a:ea typeface="黑体" panose="02010609060101010101" pitchFamily="49" charset="-122"/>
              </a:rPr>
              <a:t>9</a:t>
            </a:r>
            <a:r>
              <a:rPr lang="zh-CN" altLang="zh-CN" sz="2800" b="1" dirty="0">
                <a:latin typeface="黑体" panose="02010609060101010101" pitchFamily="49" charset="-122"/>
                <a:ea typeface="黑体" panose="02010609060101010101" pitchFamily="49" charset="-122"/>
              </a:rPr>
              <a:t>分）某陆地生态系统中，除分解者外，仅有甲、乙、丙、丁、戊</a:t>
            </a:r>
            <a:r>
              <a:rPr lang="en-US" altLang="zh-CN" sz="2800" b="1" dirty="0">
                <a:latin typeface="黑体" panose="02010609060101010101" pitchFamily="49" charset="-122"/>
                <a:ea typeface="黑体" panose="02010609060101010101" pitchFamily="49" charset="-122"/>
              </a:rPr>
              <a:t>5</a:t>
            </a:r>
            <a:r>
              <a:rPr lang="zh-CN" altLang="zh-CN" sz="2800" b="1" dirty="0">
                <a:latin typeface="黑体" panose="02010609060101010101" pitchFamily="49" charset="-122"/>
                <a:ea typeface="黑体" panose="02010609060101010101" pitchFamily="49" charset="-122"/>
              </a:rPr>
              <a:t>个种群。调查得知，该生态系统有</a:t>
            </a:r>
            <a:r>
              <a:rPr lang="en-US" altLang="zh-CN" sz="2800" b="1" dirty="0">
                <a:latin typeface="黑体" panose="02010609060101010101" pitchFamily="49" charset="-122"/>
                <a:ea typeface="黑体" panose="02010609060101010101" pitchFamily="49" charset="-122"/>
              </a:rPr>
              <a:t>4</a:t>
            </a:r>
            <a:r>
              <a:rPr lang="zh-CN" altLang="zh-CN" sz="2800" b="1" dirty="0">
                <a:latin typeface="黑体" panose="02010609060101010101" pitchFamily="49" charset="-122"/>
                <a:ea typeface="黑体" panose="02010609060101010101" pitchFamily="49" charset="-122"/>
              </a:rPr>
              <a:t>个营养级，营养级之间的能量传递效率为</a:t>
            </a:r>
            <a:r>
              <a:rPr lang="en-US" altLang="zh-CN" sz="2800" b="1" dirty="0">
                <a:latin typeface="黑体" panose="02010609060101010101" pitchFamily="49" charset="-122"/>
                <a:ea typeface="黑体" panose="02010609060101010101" pitchFamily="49" charset="-122"/>
              </a:rPr>
              <a:t>10%</a:t>
            </a:r>
            <a:r>
              <a:rPr lang="zh-CN" altLang="zh-CN"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20%</a:t>
            </a:r>
            <a:r>
              <a:rPr lang="zh-CN" altLang="zh-CN" sz="2800" b="1" dirty="0">
                <a:latin typeface="黑体" panose="02010609060101010101" pitchFamily="49" charset="-122"/>
                <a:ea typeface="黑体" panose="02010609060101010101" pitchFamily="49" charset="-122"/>
              </a:rPr>
              <a:t>，且每个种群只处于一个营养级。一年内输入各种群的能量数值如下表所示，表中能量数值的单位相同。</a:t>
            </a:r>
            <a:endParaRPr lang="zh-CN" altLang="en-US" sz="2800" b="1"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1919288" y="2416175"/>
          <a:ext cx="8929688" cy="1149350"/>
        </p:xfrm>
        <a:graphic>
          <a:graphicData uri="http://schemas.openxmlformats.org/drawingml/2006/table">
            <a:tbl>
              <a:tblPr firstRow="1" firstCol="1" bandRow="1">
                <a:tableStyleId>{5C22544A-7EE6-4342-B048-85BDC9FD1C3A}</a:tableStyleId>
              </a:tblPr>
              <a:tblGrid>
                <a:gridCol w="1487932"/>
                <a:gridCol w="1487932"/>
                <a:gridCol w="1487932"/>
                <a:gridCol w="1487932"/>
                <a:gridCol w="1488980"/>
                <a:gridCol w="1488980"/>
              </a:tblGrid>
              <a:tr h="574675">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种群</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pitchFamily="49" charset="-122"/>
                          <a:ea typeface="楷体" panose="02010609060101010101" pitchFamily="49" charset="-122"/>
                        </a:rPr>
                        <a:t>甲</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乙</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pitchFamily="49" charset="-122"/>
                          <a:ea typeface="楷体" panose="02010609060101010101" pitchFamily="49" charset="-122"/>
                        </a:rPr>
                        <a:t>丙</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pitchFamily="49" charset="-122"/>
                          <a:ea typeface="楷体" panose="02010609060101010101" pitchFamily="49" charset="-122"/>
                        </a:rPr>
                        <a:t>丁</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pitchFamily="49" charset="-122"/>
                          <a:ea typeface="楷体" panose="02010609060101010101" pitchFamily="49" charset="-122"/>
                        </a:rPr>
                        <a:t>戊</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r>
              <a:tr h="574675">
                <a:tc>
                  <a:txBody>
                    <a:bodyPr/>
                    <a:lstStyle/>
                    <a:p>
                      <a:pPr algn="ctr">
                        <a:lnSpc>
                          <a:spcPct val="150000"/>
                        </a:lnSpc>
                        <a:spcAft>
                          <a:spcPts val="0"/>
                        </a:spcAft>
                      </a:pPr>
                      <a:r>
                        <a:rPr lang="zh-CN" sz="2800" kern="100">
                          <a:effectLst/>
                          <a:latin typeface="楷体" panose="02010609060101010101" pitchFamily="49" charset="-122"/>
                          <a:ea typeface="楷体" panose="02010609060101010101" pitchFamily="49" charset="-122"/>
                        </a:rPr>
                        <a:t>能量</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pitchFamily="49" charset="-122"/>
                          <a:ea typeface="楷体" panose="02010609060101010101" pitchFamily="49" charset="-122"/>
                        </a:rPr>
                        <a:t>3.56</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pitchFamily="49" charset="-122"/>
                          <a:ea typeface="楷体" panose="02010609060101010101" pitchFamily="49" charset="-122"/>
                        </a:rPr>
                        <a:t>12.80</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pitchFamily="49" charset="-122"/>
                          <a:ea typeface="楷体" panose="02010609060101010101" pitchFamily="49" charset="-122"/>
                        </a:rPr>
                        <a:t>10.30</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pitchFamily="49" charset="-122"/>
                          <a:ea typeface="楷体" panose="02010609060101010101" pitchFamily="49" charset="-122"/>
                        </a:rPr>
                        <a:t>0.48</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dirty="0">
                          <a:effectLst/>
                          <a:latin typeface="楷体" panose="02010609060101010101" pitchFamily="49" charset="-122"/>
                          <a:ea typeface="楷体" panose="02010609060101010101" pitchFamily="49" charset="-122"/>
                        </a:rPr>
                        <a:t>226.50</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r>
            </a:tbl>
          </a:graphicData>
        </a:graphic>
      </p:graphicFrame>
      <p:sp>
        <p:nvSpPr>
          <p:cNvPr id="6" name="矩形 5"/>
          <p:cNvSpPr/>
          <p:nvPr/>
        </p:nvSpPr>
        <p:spPr>
          <a:xfrm>
            <a:off x="505905" y="3655914"/>
            <a:ext cx="10714038" cy="2611437"/>
          </a:xfrm>
          <a:prstGeom prst="rect">
            <a:avLst/>
          </a:prstGeom>
        </p:spPr>
        <p:txBody>
          <a:bodyPr>
            <a:spAutoFit/>
          </a:bodyPr>
          <a:lstStyle/>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）请画出该生态系统中的食物网。</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）甲和乙的种间关系是</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种群丁是该生态系统生物组分中的</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5160020" y="5085184"/>
            <a:ext cx="10080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捕食</a:t>
            </a: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6168082" y="5699125"/>
            <a:ext cx="1262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a:solidFill>
                  <a:srgbClr val="FF0000"/>
                </a:solidFill>
                <a:latin typeface="微软雅黑" panose="020B0503020204020204" pitchFamily="34" charset="-122"/>
                <a:ea typeface="微软雅黑" panose="020B0503020204020204" pitchFamily="34" charset="-122"/>
              </a:rPr>
              <a:t>消费者</a:t>
            </a:r>
            <a:endParaRPr lang="zh-CN" altLang="zh-CN" b="1">
              <a:solidFill>
                <a:srgbClr val="FF0000"/>
              </a:solidFill>
              <a:latin typeface="微软雅黑" panose="020B0503020204020204" pitchFamily="34" charset="-122"/>
              <a:ea typeface="微软雅黑" panose="020B0503020204020204" pitchFamily="34" charset="-122"/>
            </a:endParaRPr>
          </a:p>
        </p:txBody>
      </p:sp>
      <p:sp>
        <p:nvSpPr>
          <p:cNvPr id="30751" name="文本框 7"/>
          <p:cNvSpPr txBox="1">
            <a:spLocks noChangeArrowheads="1"/>
          </p:cNvSpPr>
          <p:nvPr/>
        </p:nvSpPr>
        <p:spPr bwMode="auto">
          <a:xfrm>
            <a:off x="10040938" y="167025"/>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1/2</a:t>
            </a:r>
            <a:endParaRPr lang="zh-CN" altLang="en-US" sz="1800" b="1" dirty="0"/>
          </a:p>
        </p:txBody>
      </p:sp>
      <p:pic>
        <p:nvPicPr>
          <p:cNvPr id="10" name="图片 9" descr="高考资源网(ks5u.com),中国最大的高考网站,您身边的高考专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0" y="3762375"/>
            <a:ext cx="4340225"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95775" y="115888"/>
            <a:ext cx="4535488" cy="523875"/>
          </a:xfrm>
          <a:prstGeom prst="rect">
            <a:avLst/>
          </a:prstGeom>
        </p:spPr>
        <p:txBody>
          <a:bodyPr anchor="ctr">
            <a:spAutoFit/>
          </a:bodyPr>
          <a:lstStyle/>
          <a:p>
            <a:pPr algn="just">
              <a:spcAft>
                <a:spcPts val="0"/>
              </a:spcAft>
              <a:defRPr/>
            </a:pPr>
            <a:r>
              <a:rPr lang="zh-CN" altLang="en-US" sz="2800" b="1" kern="10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a:rPr>
              <a:t>生态金字塔的类型及特点</a:t>
            </a:r>
            <a:endParaRPr lang="en-US" altLang="zh-CN" sz="2800" b="1" kern="10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a:endParaRPr>
          </a:p>
        </p:txBody>
      </p:sp>
      <p:graphicFrame>
        <p:nvGraphicFramePr>
          <p:cNvPr id="3" name="表格 2"/>
          <p:cNvGraphicFramePr>
            <a:graphicFrameLocks noGrp="1"/>
          </p:cNvGraphicFramePr>
          <p:nvPr/>
        </p:nvGraphicFramePr>
        <p:xfrm>
          <a:off x="479425" y="615950"/>
          <a:ext cx="10945814" cy="4671505"/>
        </p:xfrm>
        <a:graphic>
          <a:graphicData uri="http://schemas.openxmlformats.org/drawingml/2006/table">
            <a:tbl>
              <a:tblPr/>
              <a:tblGrid>
                <a:gridCol w="1839569"/>
                <a:gridCol w="3035415"/>
                <a:gridCol w="3035415"/>
                <a:gridCol w="3035415"/>
              </a:tblGrid>
              <a:tr h="426778">
                <a:tc>
                  <a:txBody>
                    <a:bodyPr/>
                    <a:lstStyle/>
                    <a:p>
                      <a:pPr algn="ctr">
                        <a:lnSpc>
                          <a:spcPct val="10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项目</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800" b="1" kern="100" baseline="0" dirty="0">
                          <a:solidFill>
                            <a:srgbClr val="FF0000"/>
                          </a:solidFill>
                          <a:effectLst/>
                          <a:latin typeface="微软雅黑" panose="020B0503020204020204" pitchFamily="34" charset="-122"/>
                          <a:ea typeface="微软雅黑" panose="020B0503020204020204" pitchFamily="34" charset="-122"/>
                          <a:cs typeface="Times New Roman" panose="02020603050405020304"/>
                        </a:rPr>
                        <a:t>能量</a:t>
                      </a: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金字塔</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800" b="1" kern="100" baseline="0" dirty="0">
                          <a:solidFill>
                            <a:srgbClr val="FF0000"/>
                          </a:solidFill>
                          <a:effectLst/>
                          <a:latin typeface="微软雅黑" panose="020B0503020204020204" pitchFamily="34" charset="-122"/>
                          <a:ea typeface="微软雅黑" panose="020B0503020204020204" pitchFamily="34" charset="-122"/>
                          <a:cs typeface="Times New Roman" panose="02020603050405020304"/>
                        </a:rPr>
                        <a:t>数量</a:t>
                      </a: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金字塔</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800" b="1" kern="100" baseline="0" dirty="0">
                          <a:solidFill>
                            <a:srgbClr val="FF0000"/>
                          </a:solidFill>
                          <a:effectLst/>
                          <a:latin typeface="微软雅黑" panose="020B0503020204020204" pitchFamily="34" charset="-122"/>
                          <a:ea typeface="微软雅黑" panose="020B0503020204020204" pitchFamily="34" charset="-122"/>
                          <a:cs typeface="Times New Roman" panose="02020603050405020304"/>
                        </a:rPr>
                        <a:t>生物量</a:t>
                      </a: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金字塔</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3785">
                <a:tc>
                  <a:txBody>
                    <a:bodyPr/>
                    <a:lstStyle/>
                    <a:p>
                      <a:pPr algn="ctr">
                        <a:lnSpc>
                          <a:spcPct val="15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形状</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b="1" kern="100" baseline="0" dirty="0">
                        <a:effectLst/>
                        <a:latin typeface="微软雅黑" panose="020B0503020204020204" pitchFamily="34" charset="-122"/>
                        <a:ea typeface="微软雅黑" panose="020B0503020204020204" pitchFamily="34" charset="-122"/>
                        <a:cs typeface="Courier New" panose="02070309020205020404"/>
                      </a:endParaRPr>
                    </a:p>
                    <a:p>
                      <a:pPr algn="ctr">
                        <a:lnSpc>
                          <a:spcPct val="150000"/>
                        </a:lnSpc>
                        <a:spcAft>
                          <a:spcPts val="0"/>
                        </a:spcAft>
                      </a:pPr>
                      <a:endParaRPr lang="en-US"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b="1" kern="100" baseline="0" dirty="0">
                        <a:effectLst/>
                        <a:latin typeface="微软雅黑" panose="020B0503020204020204" pitchFamily="34" charset="-122"/>
                        <a:ea typeface="微软雅黑" panose="020B0503020204020204" pitchFamily="34" charset="-122"/>
                        <a:cs typeface="Courier New" panose="02070309020205020404"/>
                      </a:endParaRPr>
                    </a:p>
                    <a:p>
                      <a:pPr algn="ctr">
                        <a:lnSpc>
                          <a:spcPct val="150000"/>
                        </a:lnSpc>
                        <a:spcAft>
                          <a:spcPts val="0"/>
                        </a:spcAft>
                      </a:pPr>
                      <a:endParaRPr lang="en-US" sz="2800" b="1" kern="100" baseline="0" dirty="0">
                        <a:effectLst/>
                        <a:latin typeface="微软雅黑" panose="020B0503020204020204" pitchFamily="34" charset="-122"/>
                        <a:ea typeface="微软雅黑" panose="020B0503020204020204" pitchFamily="34" charset="-122"/>
                        <a:cs typeface="Courier New" panose="02070309020205020404"/>
                      </a:endParaRPr>
                    </a:p>
                    <a:p>
                      <a:pPr algn="ctr">
                        <a:lnSpc>
                          <a:spcPct val="150000"/>
                        </a:lnSpc>
                        <a:spcAft>
                          <a:spcPts val="0"/>
                        </a:spcAft>
                      </a:pPr>
                      <a:endParaRPr lang="en-US"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b="1" kern="100" baseline="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9526">
                <a:tc>
                  <a:txBody>
                    <a:bodyPr/>
                    <a:lstStyle/>
                    <a:p>
                      <a:pPr algn="ctr">
                        <a:lnSpc>
                          <a:spcPct val="10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每一阶含义</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0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每一营养级生物所含</a:t>
                      </a:r>
                      <a:r>
                        <a:rPr lang="zh-CN" sz="2800" b="1" kern="100" baseline="0" dirty="0">
                          <a:solidFill>
                            <a:srgbClr val="FF0000"/>
                          </a:solidFill>
                          <a:effectLst/>
                          <a:latin typeface="微软雅黑" panose="020B0503020204020204" pitchFamily="34" charset="-122"/>
                          <a:ea typeface="微软雅黑" panose="020B0503020204020204" pitchFamily="34" charset="-122"/>
                          <a:cs typeface="Times New Roman" panose="02020603050405020304"/>
                        </a:rPr>
                        <a:t>能量</a:t>
                      </a: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的多少</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0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每一营养级生物个体的</a:t>
                      </a:r>
                      <a:r>
                        <a:rPr lang="zh-CN" sz="2800" b="1" kern="100" baseline="0" dirty="0">
                          <a:solidFill>
                            <a:srgbClr val="FF0000"/>
                          </a:solidFill>
                          <a:effectLst/>
                          <a:latin typeface="微软雅黑" panose="020B0503020204020204" pitchFamily="34" charset="-122"/>
                          <a:ea typeface="微软雅黑" panose="020B0503020204020204" pitchFamily="34" charset="-122"/>
                          <a:cs typeface="Times New Roman" panose="02020603050405020304"/>
                        </a:rPr>
                        <a:t>数目</a:t>
                      </a:r>
                      <a:endParaRPr lang="zh-CN" sz="2800" b="1" kern="100" baseline="0" dirty="0">
                        <a:solidFill>
                          <a:srgbClr val="FF0000"/>
                        </a:solidFill>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0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每一营养级生物的</a:t>
                      </a:r>
                      <a:r>
                        <a:rPr lang="zh-CN" sz="2800" b="1" kern="100" baseline="0" dirty="0">
                          <a:solidFill>
                            <a:srgbClr val="FF0000"/>
                          </a:solidFill>
                          <a:effectLst/>
                          <a:latin typeface="微软雅黑" panose="020B0503020204020204" pitchFamily="34" charset="-122"/>
                          <a:ea typeface="微软雅黑" panose="020B0503020204020204" pitchFamily="34" charset="-122"/>
                          <a:cs typeface="Times New Roman" panose="02020603050405020304"/>
                        </a:rPr>
                        <a:t>有机物总量</a:t>
                      </a:r>
                      <a:endParaRPr lang="zh-CN" sz="2800" b="1" kern="100" baseline="0" dirty="0">
                        <a:solidFill>
                          <a:srgbClr val="FF0000"/>
                        </a:solidFill>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0335">
                <a:tc>
                  <a:txBody>
                    <a:bodyPr/>
                    <a:lstStyle/>
                    <a:p>
                      <a:pPr algn="ctr">
                        <a:lnSpc>
                          <a:spcPct val="10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象征含义</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00000"/>
                        </a:lnSpc>
                        <a:spcAft>
                          <a:spcPts val="0"/>
                        </a:spcAft>
                      </a:pP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能量沿食物链流动过程中具有</a:t>
                      </a:r>
                      <a:r>
                        <a:rPr lang="zh-CN" sz="2800" b="1" kern="100" baseline="0" dirty="0">
                          <a:solidFill>
                            <a:srgbClr val="FF0000"/>
                          </a:solidFill>
                          <a:effectLst/>
                          <a:latin typeface="微软雅黑" panose="020B0503020204020204" pitchFamily="34" charset="-122"/>
                          <a:ea typeface="微软雅黑" panose="020B0503020204020204" pitchFamily="34" charset="-122"/>
                          <a:cs typeface="Times New Roman" panose="02020603050405020304"/>
                        </a:rPr>
                        <a:t>逐级递减</a:t>
                      </a: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的特性</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00000"/>
                        </a:lnSpc>
                        <a:spcAft>
                          <a:spcPts val="0"/>
                        </a:spcAft>
                      </a:pPr>
                      <a:r>
                        <a:rPr lang="zh-CN" sz="2800" b="1" kern="100" baseline="0" dirty="0">
                          <a:solidFill>
                            <a:srgbClr val="0000FF"/>
                          </a:solidFill>
                          <a:effectLst/>
                          <a:latin typeface="微软雅黑" panose="020B0503020204020204" pitchFamily="34" charset="-122"/>
                          <a:ea typeface="微软雅黑" panose="020B0503020204020204" pitchFamily="34" charset="-122"/>
                          <a:cs typeface="Times New Roman" panose="02020603050405020304"/>
                        </a:rPr>
                        <a:t>一般</a:t>
                      </a: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生物个体数目在食物链中随营养级升高而逐级递减</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00000"/>
                        </a:lnSpc>
                        <a:spcAft>
                          <a:spcPts val="0"/>
                        </a:spcAft>
                      </a:pPr>
                      <a:r>
                        <a:rPr lang="zh-CN" sz="2800" b="1" kern="100" baseline="0" dirty="0">
                          <a:solidFill>
                            <a:srgbClr val="0000FF"/>
                          </a:solidFill>
                          <a:effectLst/>
                          <a:latin typeface="微软雅黑" panose="020B0503020204020204" pitchFamily="34" charset="-122"/>
                          <a:ea typeface="微软雅黑" panose="020B0503020204020204" pitchFamily="34" charset="-122"/>
                          <a:cs typeface="Times New Roman" panose="02020603050405020304"/>
                        </a:rPr>
                        <a:t>一般</a:t>
                      </a:r>
                      <a:r>
                        <a:rPr lang="zh-CN" sz="2800" b="1" kern="100" baseline="0" dirty="0">
                          <a:effectLst/>
                          <a:latin typeface="微软雅黑" panose="020B0503020204020204" pitchFamily="34" charset="-122"/>
                          <a:ea typeface="微软雅黑" panose="020B0503020204020204" pitchFamily="34" charset="-122"/>
                          <a:cs typeface="Times New Roman" panose="02020603050405020304"/>
                        </a:rPr>
                        <a:t>生物有机物的总质量沿食物链升高而逐级递减</a:t>
                      </a:r>
                      <a:endParaRPr lang="zh-CN" sz="2800" b="1" kern="100" baseline="0" dirty="0">
                        <a:effectLst/>
                        <a:latin typeface="微软雅黑" panose="020B0503020204020204" pitchFamily="34" charset="-122"/>
                        <a:ea typeface="微软雅黑" panose="020B0503020204020204" pitchFamily="34" charset="-122"/>
                        <a:cs typeface="Courier New" panose="02070309020205020404"/>
                      </a:endParaRPr>
                    </a:p>
                  </a:txBody>
                  <a:tcPr marL="30320" marR="303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8462" name="Picture 6" descr="E:\胡美娟\2017\源文件\人教通用\R9-82.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5913" y="1138238"/>
            <a:ext cx="20161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3" name="Picture 4" descr="E:\胡美娟\2017\源文件\人教通用\R9-85.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1163" y="5395913"/>
            <a:ext cx="2144712"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4" name="Picture 3" descr="E:\胡美娟\2017\源文件\人教通用\R9-86.T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40688" y="5638800"/>
            <a:ext cx="34559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5" name="Picture 6" descr="E:\胡美娟\2017\源文件\人教通用\R9-82.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8663" y="1138238"/>
            <a:ext cx="20161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6" name="Picture 6" descr="E:\胡美娟\2017\源文件\人教通用\R9-82.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7775" y="1138238"/>
            <a:ext cx="20161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81025" y="5324475"/>
            <a:ext cx="4535488" cy="1385888"/>
          </a:xfrm>
          <a:prstGeom prst="rect">
            <a:avLst/>
          </a:prstGeom>
        </p:spPr>
        <p:txBody>
          <a:bodyPr anchor="ctr">
            <a:spAutoFit/>
          </a:bodyPr>
          <a:lstStyle/>
          <a:p>
            <a:pPr algn="just">
              <a:spcAft>
                <a:spcPts val="0"/>
              </a:spcAft>
              <a:defRPr/>
            </a:pPr>
            <a:r>
              <a:rPr lang="zh-CN" altLang="en-US"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注：</a:t>
            </a:r>
            <a:r>
              <a:rPr lang="zh-CN" altLang="en-US" sz="2800" b="1" kern="100" dirty="0">
                <a:solidFill>
                  <a:srgbClr val="FF0000"/>
                </a:solidFill>
                <a:latin typeface="微软雅黑" panose="020B0503020204020204" pitchFamily="34" charset="-122"/>
                <a:ea typeface="微软雅黑" panose="020B0503020204020204" pitchFamily="34" charset="-122"/>
                <a:cs typeface="Courier New" panose="02070309020205020404"/>
              </a:rPr>
              <a:t>能量金字塔不可倒置</a:t>
            </a:r>
            <a:r>
              <a:rPr lang="zh-CN" altLang="en-US"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a:t>
            </a:r>
            <a:endPar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endParaRPr>
          </a:p>
          <a:p>
            <a:pPr algn="just">
              <a:spcAft>
                <a:spcPts val="0"/>
              </a:spcAft>
              <a:defRPr/>
            </a:pPr>
            <a:r>
              <a:rPr lang="zh-CN" altLang="en-US"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  但数量和生物量金字塔</a:t>
            </a:r>
            <a:endPar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endParaRPr>
          </a:p>
          <a:p>
            <a:pPr algn="just">
              <a:spcAft>
                <a:spcPts val="0"/>
              </a:spcAft>
              <a:defRPr/>
            </a:pPr>
            <a:r>
              <a:rPr lang="zh-CN" altLang="en-US"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  有可能倒置</a:t>
            </a:r>
            <a:endPar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endParaRPr>
          </a:p>
        </p:txBody>
      </p:sp>
      <p:sp>
        <p:nvSpPr>
          <p:cNvPr id="18468" name="文本框 1"/>
          <p:cNvSpPr txBox="1">
            <a:spLocks noChangeArrowheads="1"/>
          </p:cNvSpPr>
          <p:nvPr/>
        </p:nvSpPr>
        <p:spPr bwMode="auto">
          <a:xfrm>
            <a:off x="10741025" y="190500"/>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4"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4"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4"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782638" y="3640138"/>
            <a:ext cx="10929937" cy="2611437"/>
          </a:xfrm>
          <a:prstGeom prst="rect">
            <a:avLst/>
          </a:prstGeom>
        </p:spPr>
        <p:txBody>
          <a:bodyPr>
            <a:spAutoFit/>
          </a:bodyPr>
          <a:lstStyle/>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）一般来说，生态系统的主要功能包括</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，此外还具有</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信息传递等功能。碳对生物和生态系统具有重要意义，碳在</a:t>
            </a:r>
            <a:r>
              <a:rPr lang="en-US"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___________ </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和</a:t>
            </a:r>
            <a:r>
              <a:rPr lang="en-US"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____________</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之间的循环主要以</a:t>
            </a:r>
            <a:r>
              <a:rPr lang="en-US"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CO</a:t>
            </a:r>
            <a:r>
              <a:rPr lang="en-US" altLang="zh-CN" sz="2800" b="1" kern="100" baseline="-25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的形式进行。</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7" name="表格 6"/>
          <p:cNvGraphicFramePr>
            <a:graphicFrameLocks noGrp="1"/>
          </p:cNvGraphicFramePr>
          <p:nvPr/>
        </p:nvGraphicFramePr>
        <p:xfrm>
          <a:off x="1919288" y="2416175"/>
          <a:ext cx="8929688" cy="1149350"/>
        </p:xfrm>
        <a:graphic>
          <a:graphicData uri="http://schemas.openxmlformats.org/drawingml/2006/table">
            <a:tbl>
              <a:tblPr firstRow="1" firstCol="1" bandRow="1">
                <a:tableStyleId>{5C22544A-7EE6-4342-B048-85BDC9FD1C3A}</a:tableStyleId>
              </a:tblPr>
              <a:tblGrid>
                <a:gridCol w="1487932"/>
                <a:gridCol w="1487932"/>
                <a:gridCol w="1487932"/>
                <a:gridCol w="1487932"/>
                <a:gridCol w="1488980"/>
                <a:gridCol w="1488980"/>
              </a:tblGrid>
              <a:tr h="574675">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种群</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甲</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乙</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丙</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丁</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pitchFamily="49" charset="-122"/>
                          <a:ea typeface="楷体" panose="02010609060101010101" pitchFamily="49" charset="-122"/>
                        </a:rPr>
                        <a:t>戊</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r>
              <a:tr h="574675">
                <a:tc>
                  <a:txBody>
                    <a:bodyPr/>
                    <a:lstStyle/>
                    <a:p>
                      <a:pPr algn="ctr">
                        <a:lnSpc>
                          <a:spcPct val="150000"/>
                        </a:lnSpc>
                        <a:spcAft>
                          <a:spcPts val="0"/>
                        </a:spcAft>
                      </a:pPr>
                      <a:r>
                        <a:rPr lang="zh-CN" sz="2800" kern="100">
                          <a:effectLst/>
                          <a:latin typeface="楷体" panose="02010609060101010101" pitchFamily="49" charset="-122"/>
                          <a:ea typeface="楷体" panose="02010609060101010101" pitchFamily="49" charset="-122"/>
                        </a:rPr>
                        <a:t>能量</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pitchFamily="49" charset="-122"/>
                          <a:ea typeface="楷体" panose="02010609060101010101" pitchFamily="49" charset="-122"/>
                        </a:rPr>
                        <a:t>3.56</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pitchFamily="49" charset="-122"/>
                          <a:ea typeface="楷体" panose="02010609060101010101" pitchFamily="49" charset="-122"/>
                        </a:rPr>
                        <a:t>12.80</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pitchFamily="49" charset="-122"/>
                          <a:ea typeface="楷体" panose="02010609060101010101" pitchFamily="49" charset="-122"/>
                        </a:rPr>
                        <a:t>10.30</a:t>
                      </a:r>
                      <a:endParaRPr lang="zh-CN" sz="28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dirty="0">
                          <a:effectLst/>
                          <a:latin typeface="楷体" panose="02010609060101010101" pitchFamily="49" charset="-122"/>
                          <a:ea typeface="楷体" panose="02010609060101010101" pitchFamily="49" charset="-122"/>
                        </a:rPr>
                        <a:t>0.48</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dirty="0">
                          <a:effectLst/>
                          <a:latin typeface="楷体" panose="02010609060101010101" pitchFamily="49" charset="-122"/>
                          <a:ea typeface="楷体" panose="02010609060101010101" pitchFamily="49" charset="-122"/>
                        </a:rPr>
                        <a:t>226.50</a:t>
                      </a:r>
                      <a:endParaRPr 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5" marR="68585" marT="0" marB="0" anchor="ctr"/>
                </a:tc>
              </a:tr>
            </a:tbl>
          </a:graphicData>
        </a:graphic>
      </p:graphicFrame>
      <p:sp>
        <p:nvSpPr>
          <p:cNvPr id="2" name="矩形 1"/>
          <p:cNvSpPr>
            <a:spLocks noChangeArrowheads="1"/>
          </p:cNvSpPr>
          <p:nvPr/>
        </p:nvSpPr>
        <p:spPr bwMode="auto">
          <a:xfrm>
            <a:off x="7608888" y="4422775"/>
            <a:ext cx="16208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a:solidFill>
                  <a:srgbClr val="FF0000"/>
                </a:solidFill>
                <a:latin typeface="微软雅黑" panose="020B0503020204020204" pitchFamily="34" charset="-122"/>
                <a:ea typeface="微软雅黑" panose="020B0503020204020204" pitchFamily="34" charset="-122"/>
              </a:rPr>
              <a:t>物质循环</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9" name="矩形 8"/>
          <p:cNvSpPr>
            <a:spLocks noChangeArrowheads="1"/>
          </p:cNvSpPr>
          <p:nvPr/>
        </p:nvSpPr>
        <p:spPr bwMode="auto">
          <a:xfrm>
            <a:off x="9409113" y="4422775"/>
            <a:ext cx="16208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a:solidFill>
                  <a:srgbClr val="FF0000"/>
                </a:solidFill>
                <a:latin typeface="微软雅黑" panose="020B0503020204020204" pitchFamily="34" charset="-122"/>
                <a:ea typeface="微软雅黑" panose="020B0503020204020204" pitchFamily="34" charset="-122"/>
              </a:rPr>
              <a:t>能量流动</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1415480" y="5666116"/>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生物群落</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4007768" y="5670280"/>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无机环境</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2801" name="文本框 7"/>
          <p:cNvSpPr txBox="1">
            <a:spLocks noChangeArrowheads="1"/>
          </p:cNvSpPr>
          <p:nvPr/>
        </p:nvSpPr>
        <p:spPr bwMode="auto">
          <a:xfrm>
            <a:off x="9983788" y="214313"/>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a:t>2/2</a:t>
            </a:r>
            <a:endParaRPr lang="zh-CN" altLang="en-US" sz="1800" b="1"/>
          </a:p>
        </p:txBody>
      </p:sp>
      <p:sp>
        <p:nvSpPr>
          <p:cNvPr id="12" name="矩形 3"/>
          <p:cNvSpPr>
            <a:spLocks noChangeArrowheads="1"/>
          </p:cNvSpPr>
          <p:nvPr/>
        </p:nvSpPr>
        <p:spPr bwMode="auto">
          <a:xfrm>
            <a:off x="232767" y="514687"/>
            <a:ext cx="1174174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14</a:t>
            </a:r>
            <a:r>
              <a:rPr lang="zh-CN" altLang="en-US" sz="2800" b="1" dirty="0">
                <a:solidFill>
                  <a:srgbClr val="FF0000"/>
                </a:solidFill>
                <a:latin typeface="黑体" panose="02010609060101010101" pitchFamily="49" charset="-122"/>
                <a:ea typeface="黑体" panose="02010609060101010101" pitchFamily="49" charset="-122"/>
              </a:rPr>
              <a:t>全国</a:t>
            </a:r>
            <a:r>
              <a:rPr lang="en-US" altLang="zh-CN" sz="2800" b="1" dirty="0">
                <a:solidFill>
                  <a:srgbClr val="FF0000"/>
                </a:solidFill>
                <a:latin typeface="黑体" panose="02010609060101010101" pitchFamily="49" charset="-122"/>
                <a:ea typeface="黑体" panose="02010609060101010101" pitchFamily="49" charset="-122"/>
              </a:rPr>
              <a:t>II</a:t>
            </a:r>
            <a:r>
              <a:rPr lang="en-US" altLang="zh-CN" sz="2800" b="1" dirty="0">
                <a:latin typeface="黑体" panose="02010609060101010101" pitchFamily="49" charset="-122"/>
                <a:ea typeface="黑体" panose="02010609060101010101" pitchFamily="49" charset="-122"/>
              </a:rPr>
              <a:t>)31</a:t>
            </a:r>
            <a:r>
              <a:rPr lang="zh-CN" altLang="zh-CN" sz="2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dirty="0">
                <a:latin typeface="黑体" panose="02010609060101010101" pitchFamily="49" charset="-122"/>
                <a:ea typeface="黑体" panose="02010609060101010101" pitchFamily="49" charset="-122"/>
              </a:rPr>
              <a:t>9</a:t>
            </a:r>
            <a:r>
              <a:rPr lang="zh-CN" altLang="zh-CN" sz="2800" b="1" dirty="0">
                <a:latin typeface="黑体" panose="02010609060101010101" pitchFamily="49" charset="-122"/>
                <a:ea typeface="黑体" panose="02010609060101010101" pitchFamily="49" charset="-122"/>
              </a:rPr>
              <a:t>分）某陆地生态系统中，除分解者外，仅有甲、乙、丙、丁、戊</a:t>
            </a:r>
            <a:r>
              <a:rPr lang="en-US" altLang="zh-CN" sz="2800" b="1" dirty="0">
                <a:latin typeface="黑体" panose="02010609060101010101" pitchFamily="49" charset="-122"/>
                <a:ea typeface="黑体" panose="02010609060101010101" pitchFamily="49" charset="-122"/>
              </a:rPr>
              <a:t>5</a:t>
            </a:r>
            <a:r>
              <a:rPr lang="zh-CN" altLang="zh-CN" sz="2800" b="1" dirty="0">
                <a:latin typeface="黑体" panose="02010609060101010101" pitchFamily="49" charset="-122"/>
                <a:ea typeface="黑体" panose="02010609060101010101" pitchFamily="49" charset="-122"/>
              </a:rPr>
              <a:t>个种群。调查得知，该生态系统有</a:t>
            </a:r>
            <a:r>
              <a:rPr lang="en-US" altLang="zh-CN" sz="2800" b="1" dirty="0">
                <a:latin typeface="黑体" panose="02010609060101010101" pitchFamily="49" charset="-122"/>
                <a:ea typeface="黑体" panose="02010609060101010101" pitchFamily="49" charset="-122"/>
              </a:rPr>
              <a:t>4</a:t>
            </a:r>
            <a:r>
              <a:rPr lang="zh-CN" altLang="zh-CN" sz="2800" b="1" dirty="0">
                <a:latin typeface="黑体" panose="02010609060101010101" pitchFamily="49" charset="-122"/>
                <a:ea typeface="黑体" panose="02010609060101010101" pitchFamily="49" charset="-122"/>
              </a:rPr>
              <a:t>个营养级，营养级之间的能量传递效率为</a:t>
            </a:r>
            <a:r>
              <a:rPr lang="en-US" altLang="zh-CN" sz="2800" b="1" dirty="0">
                <a:latin typeface="黑体" panose="02010609060101010101" pitchFamily="49" charset="-122"/>
                <a:ea typeface="黑体" panose="02010609060101010101" pitchFamily="49" charset="-122"/>
              </a:rPr>
              <a:t>10%</a:t>
            </a:r>
            <a:r>
              <a:rPr lang="zh-CN" altLang="zh-CN"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20%</a:t>
            </a:r>
            <a:r>
              <a:rPr lang="zh-CN" altLang="zh-CN" sz="2800" b="1" dirty="0">
                <a:latin typeface="黑体" panose="02010609060101010101" pitchFamily="49" charset="-122"/>
                <a:ea typeface="黑体" panose="02010609060101010101" pitchFamily="49" charset="-122"/>
              </a:rPr>
              <a:t>，且每个种群只处于一个营养级。一年内输入各种群的能量数值如下表所示，表中能量数值的单位相同。</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270411"/>
            <a:ext cx="11409887" cy="6554470"/>
          </a:xfrm>
          <a:prstGeom prst="rect">
            <a:avLst/>
          </a:prstGeom>
        </p:spPr>
        <p:txBody>
          <a:bodyPr>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填空默写：</a:t>
            </a:r>
            <a:endParaRPr lang="zh-CN" altLang="zh-CN" sz="2800"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54</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能量流动：生态系统</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中</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过程。</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56</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生态系统的能量单向流动的原因</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56</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能量流动逐级递减的原因</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__________________________________________________________________________________________________________</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57</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任何生态系统都</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需要</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以便维持生态系统的正常功能</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6920821" y="1052829"/>
            <a:ext cx="4805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能量的输入、传递、转化和散</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459945" y="1691258"/>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失</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8696383" y="2329687"/>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食物链中的捕食关</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24557" y="2968115"/>
            <a:ext cx="11008730"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系是长期自然选择的结果，不可逆转；生产者不能再利用散失的</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能量</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7662392" y="3591689"/>
            <a:ext cx="4094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某个营养级同化的能量自</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409944" y="4086128"/>
            <a:ext cx="11521872" cy="1383665"/>
          </a:xfrm>
          <a:prstGeom prst="rect">
            <a:avLst/>
          </a:prstGeom>
        </p:spPr>
        <p:txBody>
          <a:bodyPr>
            <a:spAutoFit/>
          </a:bodyPr>
          <a:lstStyle/>
          <a:p>
            <a:pPr>
              <a:lnSpc>
                <a:spcPct val="15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身呼吸要消耗一部分，还有一部分被分解者分解利用，还有一部分未被利用，所以不能将全部的能量流入下一个</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营养级</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6634023" y="5526022"/>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不断来自系统外的能量补充</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1" grpId="0"/>
      <p:bldP spid="13" grpId="0"/>
      <p:bldP spid="16"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295" y="542978"/>
            <a:ext cx="11455728" cy="5262245"/>
          </a:xfrm>
          <a:prstGeom prst="rect">
            <a:avLst/>
          </a:prstGeom>
        </p:spPr>
        <p:txBody>
          <a:bodyPr>
            <a:spAutoFit/>
          </a:bodyPr>
          <a:lstStyle/>
          <a:p>
            <a:pPr algn="just">
              <a:lnSpc>
                <a:spcPct val="150000"/>
              </a:lnSpc>
              <a:spcAft>
                <a:spcPct val="0"/>
              </a:spcAft>
            </a:pPr>
            <a:r>
              <a:rPr lang="en-US" altLang="zh-CN" sz="2800" kern="100" smtClean="0">
                <a:latin typeface="Times New Roman" panose="02020603050405020304" pitchFamily="18" charset="0"/>
                <a:ea typeface="方正中等线简体" panose="03000509000000000000" pitchFamily="65" charset="-122"/>
                <a:cs typeface="Courier New" panose="02070309020205020404" pitchFamily="49" charset="0"/>
              </a:rPr>
              <a:t>5</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57</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能量金字塔直观地反映出生态系统各营养级间能量的关系，由于能量在流动过程中</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总是</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因此能量金字塔通常</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都是</a:t>
            </a:r>
            <a:endPar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58</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从能量流动的角度分析建设</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沼气池</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的意义</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7.(</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58</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从能量流动的角度分析，合理确定草场载畜量的目的</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_____________________________________________________________</a:t>
            </a:r>
            <a:endPar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9" name="矩形 8"/>
          <p:cNvSpPr/>
          <p:nvPr/>
        </p:nvSpPr>
        <p:spPr>
          <a:xfrm>
            <a:off x="5726662" y="1331790"/>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逐级递减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71118" y="1960696"/>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上窄下宽的金字塔形</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10813905" y="260598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408580" y="3232221"/>
            <a:ext cx="8918854"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了对能量的多级利用，从而大大提高了能量的</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利用率</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372421" y="4366536"/>
            <a:ext cx="11407794" cy="1383665"/>
          </a:xfrm>
          <a:prstGeom prst="rect">
            <a:avLst/>
          </a:prstGeom>
        </p:spPr>
        <p:txBody>
          <a:bodyPr>
            <a:spAutoFit/>
          </a:bodyPr>
          <a:lstStyle/>
          <a:p>
            <a:pPr>
              <a:lnSpc>
                <a:spcPct val="150000"/>
              </a:lnSpc>
            </a:pP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调整</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生态系统中的能量流动关系，使能量持续高效地流向对人类最有益的部分</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290" name="New picture"/>
          <p:cNvPicPr/>
          <p:nvPr/>
        </p:nvPicPr>
        <p:blipFill>
          <a:blip r:embed="rId1"/>
          <a:stretch>
            <a:fillRect/>
          </a:stretch>
        </p:blipFill>
        <p:spPr>
          <a:xfrm>
            <a:off x="10325269" y="11618348"/>
            <a:ext cx="355534" cy="266651"/>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01688" y="3244334"/>
            <a:ext cx="588623" cy="369332"/>
          </a:xfrm>
          <a:prstGeom prst="rect">
            <a:avLst/>
          </a:prstGeom>
          <a:noFill/>
        </p:spPr>
        <p:txBody>
          <a:bodyPr wrap="none" rtlCol="0">
            <a:spAutoFit/>
          </a:bodyPr>
          <a:lstStyle/>
          <a:p>
            <a:r>
              <a:rPr lang="en-US" altLang="zh-CN" dirty="0"/>
              <a:t>END</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5050" y="260350"/>
            <a:ext cx="5519738" cy="585788"/>
          </a:xfrm>
          <a:prstGeom prst="rect">
            <a:avLst/>
          </a:prstGeom>
        </p:spPr>
        <p:txBody>
          <a:bodyPr wrap="none">
            <a:spAutoFit/>
          </a:bodyPr>
          <a:lstStyle/>
          <a:p>
            <a:pPr>
              <a:defRPr/>
            </a:pPr>
            <a:r>
              <a:rPr lang="zh-CN" altLang="en-US" sz="3200" b="1" kern="100" dirty="0">
                <a:solidFill>
                  <a:srgbClr val="0000FF"/>
                </a:solidFill>
                <a:latin typeface="微软雅黑" panose="020B0503020204020204" pitchFamily="34" charset="-122"/>
                <a:ea typeface="微软雅黑" panose="020B0503020204020204" pitchFamily="34" charset="-122"/>
                <a:cs typeface="Courier New" panose="02070309020205020404"/>
              </a:rPr>
              <a:t>每一营养级能量的来源与去路</a:t>
            </a:r>
            <a:endParaRPr lang="zh-CN" altLang="en-US" sz="3200" dirty="0">
              <a:latin typeface="微软雅黑" panose="020B0503020204020204" pitchFamily="34" charset="-122"/>
              <a:ea typeface="微软雅黑" panose="020B0503020204020204" pitchFamily="34" charset="-122"/>
            </a:endParaRPr>
          </a:p>
        </p:txBody>
      </p:sp>
      <p:grpSp>
        <p:nvGrpSpPr>
          <p:cNvPr id="23555" name="组合 13"/>
          <p:cNvGrpSpPr/>
          <p:nvPr/>
        </p:nvGrpSpPr>
        <p:grpSpPr bwMode="auto">
          <a:xfrm>
            <a:off x="839788" y="1047750"/>
            <a:ext cx="10512425" cy="4224338"/>
            <a:chOff x="839788" y="1047750"/>
            <a:chExt cx="10512425" cy="4224338"/>
          </a:xfrm>
        </p:grpSpPr>
        <p:sp>
          <p:nvSpPr>
            <p:cNvPr id="13" name="矩形 12"/>
            <p:cNvSpPr/>
            <p:nvPr/>
          </p:nvSpPr>
          <p:spPr>
            <a:xfrm>
              <a:off x="4603750" y="4165600"/>
              <a:ext cx="1511300" cy="504825"/>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4583113" y="2259013"/>
              <a:ext cx="1152525" cy="88265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7050088" y="2565400"/>
              <a:ext cx="3744912" cy="9858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9318625" y="4657725"/>
              <a:ext cx="1241425" cy="50323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9318625" y="3752850"/>
              <a:ext cx="1908175" cy="5048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7032625" y="1755775"/>
              <a:ext cx="3095625" cy="503238"/>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2135188" y="1122363"/>
              <a:ext cx="4321175" cy="436562"/>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2063750" y="2708275"/>
              <a:ext cx="2016125" cy="194468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947738" y="1250950"/>
              <a:ext cx="503237" cy="3817938"/>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3568" name="Picture 2" descr="\\胡美娟\e\胡美娟\2017\源文件\人教通用\R9-89.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788" y="1047750"/>
              <a:ext cx="10512425"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479425" y="5373688"/>
            <a:ext cx="11377613" cy="660400"/>
          </a:xfrm>
          <a:prstGeom prst="rect">
            <a:avLst/>
          </a:prstGeom>
        </p:spPr>
        <p:txBody>
          <a:bodyPr>
            <a:spAutoFit/>
          </a:bodyPr>
          <a:lstStyle/>
          <a:p>
            <a:pPr algn="just">
              <a:lnSpc>
                <a:spcPct val="150000"/>
              </a:lnSpc>
              <a:spcAft>
                <a:spcPts val="0"/>
              </a:spcAft>
              <a:defRPr/>
            </a:pPr>
            <a:r>
              <a:rPr lang="en-US" altLang="zh-CN" sz="2800" b="1" kern="100" dirty="0">
                <a:solidFill>
                  <a:srgbClr val="0000FF"/>
                </a:solidFill>
                <a:latin typeface="微软雅黑" panose="020B0503020204020204" pitchFamily="34" charset="-122"/>
                <a:ea typeface="微软雅黑" panose="020B0503020204020204" pitchFamily="34" charset="-122"/>
              </a:rPr>
              <a:t>a.</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自身呼吸消耗；</a:t>
            </a:r>
            <a:r>
              <a:rPr lang="en-US" altLang="zh-CN" sz="2800" b="1" kern="100" dirty="0">
                <a:solidFill>
                  <a:srgbClr val="0000FF"/>
                </a:solidFill>
                <a:latin typeface="微软雅黑" panose="020B0503020204020204" pitchFamily="34" charset="-122"/>
                <a:ea typeface="微软雅黑" panose="020B0503020204020204" pitchFamily="34" charset="-122"/>
              </a:rPr>
              <a:t>b.</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流入下一营养级；</a:t>
            </a:r>
            <a:r>
              <a:rPr lang="en-US" altLang="zh-CN" sz="2800" b="1" kern="100" dirty="0">
                <a:solidFill>
                  <a:srgbClr val="0000FF"/>
                </a:solidFill>
                <a:latin typeface="微软雅黑" panose="020B0503020204020204" pitchFamily="34" charset="-122"/>
                <a:ea typeface="微软雅黑" panose="020B0503020204020204" pitchFamily="34" charset="-122"/>
              </a:rPr>
              <a:t>c.</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被分解者分解利用；</a:t>
            </a:r>
            <a:r>
              <a:rPr lang="en-US" altLang="zh-CN" sz="2800" b="1" kern="100" dirty="0">
                <a:solidFill>
                  <a:srgbClr val="0000FF"/>
                </a:solidFill>
                <a:latin typeface="微软雅黑" panose="020B0503020204020204" pitchFamily="34" charset="-122"/>
                <a:ea typeface="微软雅黑" panose="020B0503020204020204" pitchFamily="34" charset="-122"/>
              </a:rPr>
              <a:t>d.</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未利用</a:t>
            </a:r>
            <a:endPar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endParaRPr>
          </a:p>
        </p:txBody>
      </p:sp>
      <p:sp>
        <p:nvSpPr>
          <p:cNvPr id="5" name="矩形 4"/>
          <p:cNvSpPr/>
          <p:nvPr/>
        </p:nvSpPr>
        <p:spPr>
          <a:xfrm>
            <a:off x="9383712" y="6237658"/>
            <a:ext cx="2714625" cy="430212"/>
          </a:xfrm>
          <a:prstGeom prst="rect">
            <a:avLst/>
          </a:prstGeom>
        </p:spPr>
        <p:txBody>
          <a:bodyPr wrap="square" lIns="121898" tIns="60948" rIns="121898" bIns="60948">
            <a:spAutoFit/>
          </a:bodyPr>
          <a:lstStyle/>
          <a:p>
            <a:pPr algn="just">
              <a:spcAft>
                <a:spcPts val="0"/>
              </a:spcAft>
              <a:defRPr/>
            </a:pPr>
            <a:r>
              <a:rPr lang="zh-CN" altLang="en-US" sz="2000" b="1" kern="100" dirty="0">
                <a:latin typeface="微软雅黑" panose="020B0503020204020204" pitchFamily="34" charset="-122"/>
                <a:ea typeface="微软雅黑" panose="020B0503020204020204" pitchFamily="34" charset="-122"/>
                <a:cs typeface="Courier New" panose="02070309020205020404"/>
                <a:hlinkClick r:id="rId2" action="ppaction://hlinksldjump"/>
              </a:rPr>
              <a:t>各级</a:t>
            </a:r>
            <a:r>
              <a:rPr lang="en-US" altLang="zh-CN" sz="2000" b="1" kern="100" dirty="0">
                <a:latin typeface="微软雅黑" panose="020B0503020204020204" pitchFamily="34" charset="-122"/>
                <a:ea typeface="微软雅黑" panose="020B0503020204020204" pitchFamily="34" charset="-122"/>
                <a:cs typeface="Courier New" panose="02070309020205020404"/>
                <a:hlinkClick r:id="rId2" action="ppaction://hlinksldjump"/>
              </a:rPr>
              <a:t>1</a:t>
            </a:r>
            <a:r>
              <a:rPr lang="en-US" altLang="zh-CN" sz="2000" b="1" kern="100" dirty="0">
                <a:latin typeface="微软雅黑" panose="020B0503020204020204" pitchFamily="34" charset="-122"/>
                <a:ea typeface="微软雅黑" panose="020B0503020204020204" pitchFamily="34" charset="-122"/>
                <a:cs typeface="Courier New" panose="02070309020205020404"/>
              </a:rPr>
              <a:t>   </a:t>
            </a:r>
            <a:r>
              <a:rPr lang="zh-CN" altLang="en-US" sz="2000" b="1" kern="100" dirty="0">
                <a:latin typeface="微软雅黑" panose="020B0503020204020204" pitchFamily="34" charset="-122"/>
                <a:ea typeface="微软雅黑" panose="020B0503020204020204" pitchFamily="34" charset="-122"/>
                <a:cs typeface="Courier New" panose="02070309020205020404"/>
                <a:hlinkClick r:id="rId3" action="ppaction://hlinksldjump"/>
              </a:rPr>
              <a:t>各级</a:t>
            </a:r>
            <a:r>
              <a:rPr lang="en-US" altLang="zh-CN" sz="2000" b="1" kern="100" dirty="0">
                <a:latin typeface="微软雅黑" panose="020B0503020204020204" pitchFamily="34" charset="-122"/>
                <a:ea typeface="微软雅黑" panose="020B0503020204020204" pitchFamily="34" charset="-122"/>
                <a:cs typeface="Courier New" panose="02070309020205020404"/>
                <a:hlinkClick r:id="rId3" action="ppaction://hlinksldjump"/>
              </a:rPr>
              <a:t>2</a:t>
            </a:r>
            <a:r>
              <a:rPr lang="en-US" altLang="zh-CN" sz="2000" b="1" kern="100" dirty="0">
                <a:latin typeface="微软雅黑" panose="020B0503020204020204" pitchFamily="34" charset="-122"/>
                <a:ea typeface="微软雅黑" panose="020B0503020204020204" pitchFamily="34" charset="-122"/>
                <a:cs typeface="Courier New" panose="02070309020205020404"/>
              </a:rPr>
              <a:t>   </a:t>
            </a:r>
            <a:r>
              <a:rPr lang="zh-CN" altLang="en-US" sz="2000" b="1" kern="100" dirty="0">
                <a:latin typeface="微软雅黑" panose="020B0503020204020204" pitchFamily="34" charset="-122"/>
                <a:ea typeface="微软雅黑" panose="020B0503020204020204" pitchFamily="34" charset="-122"/>
                <a:cs typeface="Courier New" panose="02070309020205020404"/>
                <a:hlinkClick r:id="rId4" action="ppaction://hlinksldjump"/>
              </a:rPr>
              <a:t>图示</a:t>
            </a:r>
            <a:endParaRPr lang="en-US" altLang="zh-CN" sz="2000" b="1" kern="100" dirty="0">
              <a:latin typeface="微软雅黑" panose="020B0503020204020204" pitchFamily="34" charset="-122"/>
              <a:ea typeface="微软雅黑" panose="020B0503020204020204" pitchFamily="34" charset="-122"/>
              <a:cs typeface="Courier New" panose="02070309020205020404"/>
            </a:endParaRPr>
          </a:p>
        </p:txBody>
      </p:sp>
      <p:sp>
        <p:nvSpPr>
          <p:cNvPr id="23558" name="文本框 1"/>
          <p:cNvSpPr txBox="1">
            <a:spLocks noChangeArrowheads="1"/>
          </p:cNvSpPr>
          <p:nvPr/>
        </p:nvSpPr>
        <p:spPr bwMode="auto">
          <a:xfrm>
            <a:off x="10741025" y="190500"/>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5"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5"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5"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18"/>
          <p:cNvGrpSpPr/>
          <p:nvPr/>
        </p:nvGrpSpPr>
        <p:grpSpPr bwMode="auto">
          <a:xfrm>
            <a:off x="344488" y="44450"/>
            <a:ext cx="5967412" cy="6570663"/>
            <a:chOff x="551384" y="2213"/>
            <a:chExt cx="5966834" cy="6570385"/>
          </a:xfrm>
        </p:grpSpPr>
        <p:sp>
          <p:nvSpPr>
            <p:cNvPr id="18" name="矩形 17"/>
            <p:cNvSpPr/>
            <p:nvPr/>
          </p:nvSpPr>
          <p:spPr>
            <a:xfrm>
              <a:off x="2567314" y="410184"/>
              <a:ext cx="1657189" cy="919123"/>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4502288" y="4624817"/>
              <a:ext cx="1873069" cy="49845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2567314" y="4580369"/>
              <a:ext cx="1657189" cy="94769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14"/>
            <p:cNvSpPr/>
            <p:nvPr/>
          </p:nvSpPr>
          <p:spPr>
            <a:xfrm>
              <a:off x="767263" y="2421461"/>
              <a:ext cx="576206" cy="21589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2351435" y="3104057"/>
              <a:ext cx="2160378" cy="869913"/>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2567314" y="1713466"/>
              <a:ext cx="1657189" cy="869913"/>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4595" name="Picture 2" descr="\\胡美娟\e\胡美娟\2017\源文件\人教通用\R9-79.TIF"/>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384" y="2213"/>
              <a:ext cx="5966834" cy="657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矩形 2"/>
          <p:cNvSpPr/>
          <p:nvPr/>
        </p:nvSpPr>
        <p:spPr>
          <a:xfrm>
            <a:off x="6456363" y="366713"/>
            <a:ext cx="5257800" cy="5873750"/>
          </a:xfrm>
          <a:prstGeom prst="rect">
            <a:avLst/>
          </a:prstGeom>
        </p:spPr>
        <p:txBody>
          <a:bodyPr lIns="121898" tIns="60948" rIns="121898" bIns="60948">
            <a:spAutoFit/>
          </a:bodyPr>
          <a:lstStyle/>
          <a:p>
            <a:pPr algn="just">
              <a:lnSpc>
                <a:spcPct val="150000"/>
              </a:lnSpc>
              <a:defRPr/>
            </a:pPr>
            <a:r>
              <a:rPr lang="en-US" altLang="zh-CN" sz="2800" b="1" kern="100" dirty="0">
                <a:solidFill>
                  <a:prstClr val="black"/>
                </a:solidFill>
                <a:latin typeface="+mn-ea"/>
                <a:cs typeface="Times New Roman" panose="02020603050405020304"/>
              </a:rPr>
              <a:t>①</a:t>
            </a:r>
            <a:r>
              <a:rPr lang="zh-CN" altLang="zh-CN" sz="2800" b="1" kern="100" dirty="0">
                <a:solidFill>
                  <a:prstClr val="black"/>
                </a:solidFill>
                <a:latin typeface="+mn-ea"/>
                <a:cs typeface="Times New Roman" panose="02020603050405020304"/>
              </a:rPr>
              <a:t>输入一个营养级的能量：是指该营养级</a:t>
            </a:r>
            <a:r>
              <a:rPr lang="en-US" altLang="zh-CN" sz="2800" b="1" u="sng" kern="100" dirty="0">
                <a:solidFill>
                  <a:prstClr val="black"/>
                </a:solidFill>
                <a:latin typeface="+mn-ea"/>
                <a:cs typeface="Times New Roman" panose="02020603050405020304"/>
              </a:rPr>
              <a:t>          </a:t>
            </a:r>
            <a:r>
              <a:rPr lang="zh-CN" altLang="zh-CN" sz="2800" b="1" kern="100" dirty="0">
                <a:solidFill>
                  <a:prstClr val="black"/>
                </a:solidFill>
                <a:latin typeface="+mn-ea"/>
                <a:cs typeface="Times New Roman" panose="02020603050405020304"/>
              </a:rPr>
              <a:t>的能量，也就是</a:t>
            </a:r>
            <a:r>
              <a:rPr lang="en-US" altLang="zh-CN" sz="2800" b="1" kern="100" dirty="0">
                <a:solidFill>
                  <a:prstClr val="black"/>
                </a:solidFill>
                <a:latin typeface="+mn-ea"/>
                <a:cs typeface="Times New Roman" panose="02020603050405020304"/>
              </a:rPr>
              <a:t>_______________________________</a:t>
            </a:r>
            <a:r>
              <a:rPr lang="zh-CN" altLang="zh-CN" sz="2800" b="1" kern="100" dirty="0">
                <a:solidFill>
                  <a:prstClr val="black"/>
                </a:solidFill>
                <a:latin typeface="+mn-ea"/>
                <a:cs typeface="Times New Roman" panose="02020603050405020304"/>
              </a:rPr>
              <a:t>。</a:t>
            </a:r>
            <a:endParaRPr lang="zh-CN" altLang="zh-CN" sz="2800" b="1" kern="100" dirty="0">
              <a:solidFill>
                <a:prstClr val="black"/>
              </a:solidFill>
              <a:latin typeface="+mn-ea"/>
              <a:cs typeface="Courier New" panose="02070309020205020404"/>
            </a:endParaRPr>
          </a:p>
          <a:p>
            <a:pPr algn="just">
              <a:lnSpc>
                <a:spcPct val="150000"/>
              </a:lnSpc>
              <a:spcAft>
                <a:spcPts val="0"/>
              </a:spcAft>
              <a:defRPr/>
            </a:pPr>
            <a:r>
              <a:rPr lang="en-US" altLang="zh-CN" sz="2800" b="1" kern="100" dirty="0">
                <a:latin typeface="+mn-ea"/>
                <a:cs typeface="Times New Roman" panose="02020603050405020304"/>
              </a:rPr>
              <a:t>②</a:t>
            </a:r>
            <a:r>
              <a:rPr lang="zh-CN" altLang="zh-CN" sz="2800" b="1" kern="100" dirty="0">
                <a:latin typeface="+mn-ea"/>
                <a:cs typeface="Times New Roman" panose="02020603050405020304"/>
              </a:rPr>
              <a:t>流入某一营养级</a:t>
            </a:r>
            <a:r>
              <a:rPr lang="en-US" altLang="zh-CN" sz="2800" b="1" kern="100" dirty="0">
                <a:latin typeface="+mn-ea"/>
                <a:cs typeface="Courier New" panose="02070309020205020404"/>
              </a:rPr>
              <a:t>(</a:t>
            </a:r>
            <a:r>
              <a:rPr lang="zh-CN" altLang="zh-CN" sz="2800" b="1" kern="100" dirty="0">
                <a:latin typeface="+mn-ea"/>
                <a:cs typeface="Times New Roman" panose="02020603050405020304"/>
              </a:rPr>
              <a:t>最高营养级除外</a:t>
            </a:r>
            <a:r>
              <a:rPr lang="en-US" altLang="zh-CN" sz="2800" b="1" kern="100" dirty="0">
                <a:latin typeface="+mn-ea"/>
                <a:cs typeface="Courier New" panose="02070309020205020404"/>
              </a:rPr>
              <a:t>)</a:t>
            </a:r>
            <a:r>
              <a:rPr lang="zh-CN" altLang="zh-CN" sz="2800" b="1" kern="100" dirty="0">
                <a:latin typeface="+mn-ea"/>
                <a:cs typeface="Times New Roman" panose="02020603050405020304"/>
              </a:rPr>
              <a:t>的能量可存在的去向：</a:t>
            </a:r>
            <a:endParaRPr lang="en-US" altLang="zh-CN" sz="2800" b="1" kern="100" dirty="0">
              <a:latin typeface="+mn-ea"/>
              <a:cs typeface="Times New Roman" panose="02020603050405020304"/>
            </a:endParaRPr>
          </a:p>
          <a:p>
            <a:pPr algn="just">
              <a:lnSpc>
                <a:spcPct val="150000"/>
              </a:lnSpc>
              <a:spcAft>
                <a:spcPts val="0"/>
              </a:spcAft>
              <a:defRPr/>
            </a:pPr>
            <a:r>
              <a:rPr lang="en-US" altLang="zh-CN" sz="2800" b="1" kern="100" dirty="0">
                <a:latin typeface="+mn-ea"/>
                <a:cs typeface="Courier New" panose="02070309020205020404"/>
              </a:rPr>
              <a:t>d.</a:t>
            </a:r>
            <a:r>
              <a:rPr lang="zh-CN" altLang="zh-CN" sz="2800" b="1" kern="100" dirty="0">
                <a:latin typeface="+mn-ea"/>
                <a:cs typeface="Times New Roman" panose="02020603050405020304"/>
              </a:rPr>
              <a:t>自身</a:t>
            </a:r>
            <a:r>
              <a:rPr lang="en-US" altLang="zh-CN" sz="2800" b="1" u="sng" kern="100" dirty="0">
                <a:latin typeface="+mn-ea"/>
                <a:cs typeface="Times New Roman" panose="02020603050405020304"/>
              </a:rPr>
              <a:t>	                     </a:t>
            </a:r>
            <a:r>
              <a:rPr lang="zh-CN" altLang="zh-CN" sz="2800" b="1" kern="100" dirty="0">
                <a:latin typeface="+mn-ea"/>
                <a:cs typeface="Times New Roman" panose="02020603050405020304"/>
              </a:rPr>
              <a:t>；</a:t>
            </a:r>
            <a:endParaRPr lang="en-US" altLang="zh-CN" sz="2800" b="1" kern="100" dirty="0">
              <a:latin typeface="+mn-ea"/>
              <a:cs typeface="Times New Roman" panose="02020603050405020304"/>
            </a:endParaRPr>
          </a:p>
          <a:p>
            <a:pPr algn="just">
              <a:lnSpc>
                <a:spcPct val="150000"/>
              </a:lnSpc>
              <a:spcAft>
                <a:spcPts val="0"/>
              </a:spcAft>
              <a:defRPr/>
            </a:pPr>
            <a:r>
              <a:rPr lang="en-US" altLang="zh-CN" sz="2800" b="1" kern="100" dirty="0" err="1">
                <a:latin typeface="+mn-ea"/>
                <a:cs typeface="Courier New" panose="02070309020205020404"/>
              </a:rPr>
              <a:t>i</a:t>
            </a:r>
            <a:r>
              <a:rPr lang="en-US" altLang="zh-CN" sz="2800" b="1" kern="100" dirty="0">
                <a:latin typeface="+mn-ea"/>
                <a:cs typeface="Courier New" panose="02070309020205020404"/>
              </a:rPr>
              <a:t>.</a:t>
            </a:r>
            <a:r>
              <a:rPr lang="zh-CN" altLang="zh-CN" sz="2800" b="1" kern="100" dirty="0">
                <a:latin typeface="+mn-ea"/>
                <a:cs typeface="Times New Roman" panose="02020603050405020304"/>
              </a:rPr>
              <a:t>流入</a:t>
            </a:r>
            <a:r>
              <a:rPr lang="en-US" altLang="zh-CN" sz="2800" b="1" u="sng" kern="100" dirty="0">
                <a:latin typeface="+mn-ea"/>
                <a:cs typeface="Times New Roman" panose="02020603050405020304"/>
              </a:rPr>
              <a:t>	                     </a:t>
            </a:r>
            <a:r>
              <a:rPr lang="zh-CN" altLang="zh-CN" sz="2800" b="1" kern="100" dirty="0">
                <a:latin typeface="+mn-ea"/>
                <a:cs typeface="Times New Roman" panose="02020603050405020304"/>
              </a:rPr>
              <a:t>；</a:t>
            </a:r>
            <a:endParaRPr lang="en-US" altLang="zh-CN" sz="2800" b="1" kern="100" dirty="0">
              <a:latin typeface="+mn-ea"/>
              <a:cs typeface="Times New Roman" panose="02020603050405020304"/>
            </a:endParaRPr>
          </a:p>
          <a:p>
            <a:pPr algn="just">
              <a:lnSpc>
                <a:spcPct val="150000"/>
              </a:lnSpc>
              <a:spcAft>
                <a:spcPts val="0"/>
              </a:spcAft>
              <a:defRPr/>
            </a:pPr>
            <a:r>
              <a:rPr lang="en-US" altLang="zh-CN" sz="2800" b="1" kern="100" dirty="0">
                <a:latin typeface="+mn-ea"/>
                <a:cs typeface="Courier New" panose="02070309020205020404"/>
              </a:rPr>
              <a:t>g.</a:t>
            </a:r>
            <a:r>
              <a:rPr lang="zh-CN" altLang="zh-CN" sz="2800" b="1" kern="100" dirty="0">
                <a:latin typeface="+mn-ea"/>
                <a:cs typeface="Times New Roman" panose="02020603050405020304"/>
              </a:rPr>
              <a:t>被</a:t>
            </a:r>
            <a:r>
              <a:rPr lang="en-US" altLang="zh-CN" sz="2800" b="1" u="sng" kern="100" dirty="0">
                <a:latin typeface="+mn-ea"/>
                <a:cs typeface="Times New Roman" panose="02020603050405020304"/>
              </a:rPr>
              <a:t>	            </a:t>
            </a:r>
            <a:r>
              <a:rPr lang="zh-CN" altLang="zh-CN" sz="2800" b="1" kern="100" dirty="0">
                <a:latin typeface="+mn-ea"/>
                <a:cs typeface="Times New Roman" panose="02020603050405020304"/>
              </a:rPr>
              <a:t>分解利用；</a:t>
            </a:r>
            <a:endParaRPr lang="en-US" altLang="zh-CN" sz="2800" b="1" kern="100" dirty="0">
              <a:latin typeface="+mn-ea"/>
              <a:cs typeface="Times New Roman" panose="02020603050405020304"/>
            </a:endParaRPr>
          </a:p>
          <a:p>
            <a:pPr algn="just">
              <a:lnSpc>
                <a:spcPct val="150000"/>
              </a:lnSpc>
              <a:spcAft>
                <a:spcPts val="0"/>
              </a:spcAft>
              <a:defRPr/>
            </a:pPr>
            <a:r>
              <a:rPr lang="en-US" altLang="zh-CN" sz="2800" b="1" kern="100" dirty="0">
                <a:latin typeface="+mn-ea"/>
                <a:cs typeface="Courier New" panose="02070309020205020404"/>
              </a:rPr>
              <a:t>j.</a:t>
            </a:r>
            <a:r>
              <a:rPr lang="en-US" altLang="zh-CN" sz="2800" b="1" u="sng" kern="100" dirty="0">
                <a:latin typeface="+mn-ea"/>
                <a:cs typeface="Times New Roman" panose="02020603050405020304"/>
              </a:rPr>
              <a:t> 	                 </a:t>
            </a:r>
            <a:r>
              <a:rPr lang="zh-CN" altLang="zh-CN" sz="2800" b="1" kern="100" dirty="0">
                <a:latin typeface="+mn-ea"/>
                <a:cs typeface="Times New Roman" panose="02020603050405020304"/>
              </a:rPr>
              <a:t>的能量。</a:t>
            </a:r>
            <a:endParaRPr lang="zh-CN" altLang="zh-CN" sz="2800" b="1" kern="100" dirty="0">
              <a:latin typeface="+mn-ea"/>
              <a:cs typeface="Courier New" panose="02070309020205020404"/>
            </a:endParaRPr>
          </a:p>
        </p:txBody>
      </p:sp>
      <p:sp>
        <p:nvSpPr>
          <p:cNvPr id="4" name="矩形 3"/>
          <p:cNvSpPr/>
          <p:nvPr/>
        </p:nvSpPr>
        <p:spPr>
          <a:xfrm>
            <a:off x="6369050" y="2310130"/>
            <a:ext cx="5345113" cy="523875"/>
          </a:xfrm>
          <a:prstGeom prst="rect">
            <a:avLst/>
          </a:prstGeom>
        </p:spPr>
        <p:txBody>
          <a:bodyPr>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摄入能量</a:t>
            </a: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i="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 －粪便中能量</a:t>
            </a: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i="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7694930" y="5048250"/>
            <a:ext cx="1762125" cy="522288"/>
          </a:xfrm>
          <a:prstGeom prst="rect">
            <a:avLst/>
          </a:prstGeom>
        </p:spPr>
        <p:txBody>
          <a:bodyPr>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呼吸消耗</a:t>
            </a:r>
            <a:endPar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6" name="矩形 5"/>
          <p:cNvSpPr/>
          <p:nvPr/>
        </p:nvSpPr>
        <p:spPr>
          <a:xfrm>
            <a:off x="6978968" y="5570855"/>
            <a:ext cx="2159000" cy="523875"/>
          </a:xfrm>
          <a:prstGeom prst="rect">
            <a:avLst/>
          </a:prstGeom>
        </p:spPr>
        <p:txBody>
          <a:bodyPr>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下一营养级</a:t>
            </a:r>
            <a:endPar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7" name="矩形 6"/>
          <p:cNvSpPr/>
          <p:nvPr/>
        </p:nvSpPr>
        <p:spPr>
          <a:xfrm>
            <a:off x="7694613" y="6190933"/>
            <a:ext cx="1368425" cy="522287"/>
          </a:xfrm>
          <a:prstGeom prst="rect">
            <a:avLst/>
          </a:prstGeom>
        </p:spPr>
        <p:txBody>
          <a:bodyPr>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分解者</a:t>
            </a:r>
            <a:endPar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8" name="矩形 7"/>
          <p:cNvSpPr/>
          <p:nvPr/>
        </p:nvSpPr>
        <p:spPr>
          <a:xfrm>
            <a:off x="8107363" y="1171575"/>
            <a:ext cx="936625" cy="523875"/>
          </a:xfrm>
          <a:prstGeom prst="rect">
            <a:avLst/>
          </a:prstGeom>
        </p:spPr>
        <p:txBody>
          <a:bodyPr>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同化</a:t>
            </a:r>
            <a:endPar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endParaRPr>
          </a:p>
        </p:txBody>
      </p:sp>
      <p:sp>
        <p:nvSpPr>
          <p:cNvPr id="20" name="矩形 19"/>
          <p:cNvSpPr/>
          <p:nvPr/>
        </p:nvSpPr>
        <p:spPr>
          <a:xfrm>
            <a:off x="9383395" y="5570855"/>
            <a:ext cx="1620838" cy="523875"/>
          </a:xfrm>
          <a:prstGeom prst="rect">
            <a:avLst/>
          </a:prstGeom>
        </p:spPr>
        <p:txBody>
          <a:bodyPr wrap="none">
            <a:spAutoFit/>
          </a:bodyPr>
          <a:lstStyle/>
          <a:p>
            <a:pPr>
              <a:defRPr/>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未被利用</a:t>
            </a:r>
            <a:endParaRPr lang="zh-CN" altLang="en-US" sz="2800" dirty="0"/>
          </a:p>
        </p:txBody>
      </p:sp>
      <p:sp>
        <p:nvSpPr>
          <p:cNvPr id="24588" name="文本框 22"/>
          <p:cNvSpPr txBox="1">
            <a:spLocks noChangeArrowheads="1"/>
          </p:cNvSpPr>
          <p:nvPr/>
        </p:nvSpPr>
        <p:spPr bwMode="auto">
          <a:xfrm>
            <a:off x="1384300" y="3860800"/>
            <a:ext cx="58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800" i="1"/>
              <a:t>(g)</a:t>
            </a:r>
            <a:endParaRPr lang="zh-CN" altLang="en-US" sz="2800" i="1"/>
          </a:p>
        </p:txBody>
      </p:sp>
      <p:sp>
        <p:nvSpPr>
          <p:cNvPr id="23" name="文本框 1"/>
          <p:cNvSpPr txBox="1">
            <a:spLocks noChangeArrowheads="1"/>
          </p:cNvSpPr>
          <p:nvPr/>
        </p:nvSpPr>
        <p:spPr bwMode="auto">
          <a:xfrm>
            <a:off x="10741025" y="190500"/>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2"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2"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9383712" y="6237658"/>
            <a:ext cx="2714625" cy="430212"/>
          </a:xfrm>
          <a:prstGeom prst="rect">
            <a:avLst/>
          </a:prstGeom>
        </p:spPr>
        <p:txBody>
          <a:bodyPr wrap="square" lIns="121898" tIns="60948" rIns="121898" bIns="60948">
            <a:spAutoFit/>
          </a:bodyPr>
          <a:lstStyle/>
          <a:p>
            <a:pPr algn="just">
              <a:spcAft>
                <a:spcPts val="0"/>
              </a:spcAft>
              <a:defRPr/>
            </a:pPr>
            <a:r>
              <a:rPr lang="zh-CN" altLang="en-US" sz="2000" b="1" kern="100" dirty="0">
                <a:latin typeface="微软雅黑" panose="020B0503020204020204" pitchFamily="34" charset="-122"/>
                <a:ea typeface="微软雅黑" panose="020B0503020204020204" pitchFamily="34" charset="-122"/>
                <a:cs typeface="Courier New" panose="02070309020205020404"/>
                <a:hlinkClick r:id="rId3" action="ppaction://hlinksldjump"/>
              </a:rPr>
              <a:t>各级</a:t>
            </a:r>
            <a:r>
              <a:rPr lang="en-US" altLang="zh-CN" sz="2000" b="1" kern="100" dirty="0">
                <a:latin typeface="微软雅黑" panose="020B0503020204020204" pitchFamily="34" charset="-122"/>
                <a:ea typeface="微软雅黑" panose="020B0503020204020204" pitchFamily="34" charset="-122"/>
                <a:cs typeface="Courier New" panose="02070309020205020404"/>
                <a:hlinkClick r:id="rId3" action="ppaction://hlinksldjump"/>
              </a:rPr>
              <a:t>1</a:t>
            </a:r>
            <a:r>
              <a:rPr lang="en-US" altLang="zh-CN" sz="2000" b="1" kern="100" dirty="0">
                <a:latin typeface="微软雅黑" panose="020B0503020204020204" pitchFamily="34" charset="-122"/>
                <a:ea typeface="微软雅黑" panose="020B0503020204020204" pitchFamily="34" charset="-122"/>
                <a:cs typeface="Courier New" panose="02070309020205020404"/>
              </a:rPr>
              <a:t>   </a:t>
            </a:r>
            <a:r>
              <a:rPr lang="zh-CN" altLang="en-US" sz="2000" b="1" kern="100" dirty="0">
                <a:latin typeface="微软雅黑" panose="020B0503020204020204" pitchFamily="34" charset="-122"/>
                <a:ea typeface="微软雅黑" panose="020B0503020204020204" pitchFamily="34" charset="-122"/>
                <a:cs typeface="Courier New" panose="02070309020205020404"/>
                <a:hlinkClick r:id="rId4" action="ppaction://hlinksldjump"/>
              </a:rPr>
              <a:t>各级</a:t>
            </a:r>
            <a:r>
              <a:rPr lang="en-US" altLang="zh-CN" sz="2000" b="1" kern="100" dirty="0">
                <a:latin typeface="微软雅黑" panose="020B0503020204020204" pitchFamily="34" charset="-122"/>
                <a:ea typeface="微软雅黑" panose="020B0503020204020204" pitchFamily="34" charset="-122"/>
                <a:cs typeface="Courier New" panose="02070309020205020404"/>
                <a:hlinkClick r:id="rId4" action="ppaction://hlinksldjump"/>
              </a:rPr>
              <a:t>2</a:t>
            </a:r>
            <a:r>
              <a:rPr lang="en-US" altLang="zh-CN" sz="2000" b="1" kern="100" dirty="0">
                <a:latin typeface="微软雅黑" panose="020B0503020204020204" pitchFamily="34" charset="-122"/>
                <a:ea typeface="微软雅黑" panose="020B0503020204020204" pitchFamily="34" charset="-122"/>
                <a:cs typeface="Courier New" panose="02070309020205020404"/>
              </a:rPr>
              <a:t>   </a:t>
            </a:r>
            <a:r>
              <a:rPr lang="zh-CN" altLang="en-US" sz="2000" b="1" kern="100" dirty="0">
                <a:latin typeface="微软雅黑" panose="020B0503020204020204" pitchFamily="34" charset="-122"/>
                <a:ea typeface="微软雅黑" panose="020B0503020204020204" pitchFamily="34" charset="-122"/>
                <a:cs typeface="Courier New" panose="02070309020205020404"/>
                <a:hlinkClick r:id="rId5" action="ppaction://hlinksldjump"/>
              </a:rPr>
              <a:t>图示</a:t>
            </a:r>
            <a:endParaRPr lang="en-US" altLang="zh-CN" sz="2000" b="1" kern="100" dirty="0">
              <a:latin typeface="微软雅黑" panose="020B0503020204020204" pitchFamily="34" charset="-122"/>
              <a:ea typeface="微软雅黑" panose="020B0503020204020204" pitchFamily="34" charset="-122"/>
              <a:cs typeface="Courier New" panose="020703090202050204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88640"/>
            <a:ext cx="11449272" cy="6552728"/>
          </a:xfrm>
          <a:prstGeom prst="rect">
            <a:avLst/>
          </a:prstGeom>
          <a:solidFill>
            <a:srgbClr val="CCFFCC"/>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935760" y="2988241"/>
            <a:ext cx="4698722"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生产者固定的全部太阳能</a:t>
            </a:r>
            <a:endParaRPr lang="zh-CN" altLang="en-US" sz="3200" b="1" dirty="0">
              <a:latin typeface="微软雅黑" panose="020B0503020204020204" pitchFamily="34" charset="-122"/>
              <a:ea typeface="微软雅黑" panose="020B0503020204020204" pitchFamily="34" charset="-122"/>
            </a:endParaRPr>
          </a:p>
        </p:txBody>
      </p:sp>
      <p:sp>
        <p:nvSpPr>
          <p:cNvPr id="12" name="等腰三角形 11">
            <a:hlinkClick r:id="" action="ppaction://hlinkshowjump?jump=nextslide"/>
          </p:cNvPr>
          <p:cNvSpPr/>
          <p:nvPr/>
        </p:nvSpPr>
        <p:spPr>
          <a:xfrm rot="5400000">
            <a:off x="11861893" y="3352838"/>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hlinkClick r:id="rId1" action="ppaction://hlinksldjump"/>
          </p:cNvPr>
          <p:cNvSpPr/>
          <p:nvPr/>
        </p:nvSpPr>
        <p:spPr>
          <a:xfrm>
            <a:off x="11911738"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68" y="188640"/>
            <a:ext cx="11449272" cy="6552728"/>
          </a:xfrm>
          <a:prstGeom prst="rect">
            <a:avLst/>
          </a:prstGeom>
          <a:solidFill>
            <a:srgbClr val="FBE5D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a:hlinkClick r:id="" action="ppaction://hlinkshowjump?jump=nextslide"/>
          </p:cNvPr>
          <p:cNvSpPr/>
          <p:nvPr/>
        </p:nvSpPr>
        <p:spPr>
          <a:xfrm rot="5400000">
            <a:off x="11861893" y="3352838"/>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07368" y="2132856"/>
            <a:ext cx="11449272" cy="4608512"/>
          </a:xfrm>
          <a:prstGeom prst="rect">
            <a:avLst/>
          </a:prstGeom>
          <a:solidFill>
            <a:srgbClr val="CCFFCC"/>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999656" y="980728"/>
            <a:ext cx="675056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生产者通过呼吸作用以热能形式散失</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071664" y="3898503"/>
            <a:ext cx="6750566" cy="1077218"/>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生产者用于自身生长、发育、繁殖；</a:t>
            </a:r>
            <a:endParaRPr lang="en-US" altLang="zh-CN" sz="3200" b="1" dirty="0">
              <a:latin typeface="微软雅黑" panose="020B0503020204020204" pitchFamily="34" charset="-122"/>
              <a:ea typeface="微软雅黑" panose="020B0503020204020204" pitchFamily="34" charset="-122"/>
            </a:endParaRPr>
          </a:p>
          <a:p>
            <a:r>
              <a:rPr lang="zh-CN" altLang="en-US" sz="3200" b="1" dirty="0">
                <a:latin typeface="微软雅黑" panose="020B0503020204020204" pitchFamily="34" charset="-122"/>
                <a:ea typeface="微软雅黑" panose="020B0503020204020204" pitchFamily="34" charset="-122"/>
              </a:rPr>
              <a:t>储存于生产者体内</a:t>
            </a:r>
            <a:endParaRPr lang="zh-CN" altLang="en-US" sz="3200" b="1" dirty="0">
              <a:latin typeface="微软雅黑" panose="020B0503020204020204" pitchFamily="34" charset="-122"/>
              <a:ea typeface="微软雅黑" panose="020B0503020204020204" pitchFamily="34" charset="-122"/>
            </a:endParaRPr>
          </a:p>
        </p:txBody>
      </p:sp>
      <p:sp>
        <p:nvSpPr>
          <p:cNvPr id="10" name="等腰三角形 9">
            <a:hlinkClick r:id="" action="ppaction://hlinkshowjump?jump=previousslide"/>
          </p:cNvPr>
          <p:cNvSpPr/>
          <p:nvPr/>
        </p:nvSpPr>
        <p:spPr>
          <a:xfrm rot="16200000" flipH="1">
            <a:off x="115180" y="3343832"/>
            <a:ext cx="270025" cy="170335"/>
          </a:xfrm>
          <a:prstGeom prst="triangl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hlinkClick r:id="rId1" action="ppaction://hlinksldjump"/>
          </p:cNvPr>
          <p:cNvSpPr/>
          <p:nvPr/>
        </p:nvSpPr>
        <p:spPr>
          <a:xfrm>
            <a:off x="11911738"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UNIT_TABLE_BEAUTIFY" val="smartTable{6aeb6660-58ce-48da-a18c-b8d6d5e99f1d}"/>
</p:tagLst>
</file>

<file path=ppt/tags/tag2.xml><?xml version="1.0" encoding="utf-8"?>
<p:tagLst xmlns:p="http://schemas.openxmlformats.org/presentationml/2006/main">
  <p:tag name="KSO_WM_UNIT_PLACING_PICTURE_USER_VIEWPORT" val="{&quot;height&quot;:2325,&quot;width&quot;:3450}"/>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10199</Words>
  <Application>WPS 演示</Application>
  <PresentationFormat>宽屏</PresentationFormat>
  <Paragraphs>835</Paragraphs>
  <Slides>53</Slides>
  <Notes>19</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75" baseType="lpstr">
      <vt:lpstr>Arial</vt:lpstr>
      <vt:lpstr>宋体</vt:lpstr>
      <vt:lpstr>Wingdings</vt:lpstr>
      <vt:lpstr>Calibri</vt:lpstr>
      <vt:lpstr>Calibri Light</vt:lpstr>
      <vt:lpstr>微软雅黑</vt:lpstr>
      <vt:lpstr>Times New Roman</vt:lpstr>
      <vt:lpstr>Courier New</vt:lpstr>
      <vt:lpstr>MS Mincho</vt:lpstr>
      <vt:lpstr>Times New Roman</vt:lpstr>
      <vt:lpstr>Arial Unicode MS</vt:lpstr>
      <vt:lpstr>等线 Light</vt:lpstr>
      <vt:lpstr>等线</vt:lpstr>
      <vt:lpstr>楷体</vt:lpstr>
      <vt:lpstr>黑体</vt:lpstr>
      <vt:lpstr>华文细黑</vt:lpstr>
      <vt:lpstr>Courier New</vt:lpstr>
      <vt:lpstr>IPAPANNEW</vt:lpstr>
      <vt:lpstr>Segoe Print</vt:lpstr>
      <vt:lpstr>方正中等线简体</vt:lpstr>
      <vt:lpstr>默认设计模板</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Sky123.Org</dc:creator>
  <cp:lastModifiedBy>刘华</cp:lastModifiedBy>
  <cp:revision>762</cp:revision>
  <dcterms:created xsi:type="dcterms:W3CDTF">2017-08-16T16:54:00Z</dcterms:created>
  <dcterms:modified xsi:type="dcterms:W3CDTF">2022-12-18T13:33:41Z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