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 华林" initials="薛" lastIdx="0" clrIdx="0"/>
  <p:cmAuthor id="2" name="Administrator" initials="A" lastIdx="0" clrIdx="0"/>
  <p:cmAuthor id="3" name="ZGT" initials="Z" lastIdx="0" clrIdx="2"/>
  <p:cmAuthor id="0" name="lenovo" initials="" lastIdx="0" clrIdx="0"/>
  <p:cmAuthor id="4" name="kingsoft" initials="k" lastIdx="0" clrIdx="0"/>
  <p:cmAuthor id="7" name="1206988966@qq.com" initials="1" lastIdx="0" clrIdx="2"/>
  <p:cmAuthor id="8" name="姜伟光" initials="姜" lastIdx="0" clrIdx="0"/>
  <p:cmAuthor id="5" name="宋洁然" initials="宋" lastIdx="0" clrIdx="1"/>
  <p:cmAuthor id="6" name="ming qiu" initials="m" lastIdx="0" clrIdx="1"/>
  <p:cmAuthor id="9" name="作者" initials="作" lastIdx="0" clrIdx="24"/>
  <p:cmAuthor id="10" name="yyyaogd@126.com" initials="y" lastIdx="0" clrIdx="0"/>
  <p:cmAuthor id="11" name="wucj" initials="w" lastIdx="0" clrIdx="0"/>
  <p:cmAuthor id="12" name="SkyUser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CB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22530" name="文本占位符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318" cy="6858318"/>
          </a:xfrm>
          <a:prstGeom prst="rect">
            <a:avLst/>
          </a:prstGeom>
          <a:blipFill dpi="0" rotWithShape="1">
            <a:blip r:embed="rId2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27020" y="126976"/>
            <a:ext cx="12192318" cy="6858318"/>
          </a:xfrm>
          <a:prstGeom prst="rect">
            <a:avLst/>
          </a:prstGeom>
          <a:blipFill dpi="0" rotWithShape="1">
            <a:blip r:embed="rId2">
              <a:alphaModFix amt="9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6513" y="-16507"/>
            <a:ext cx="12192318" cy="6858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09550" y="6629400"/>
            <a:ext cx="6896100" cy="1905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5076190" y="203200"/>
            <a:ext cx="6896100" cy="1905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972290" y="203200"/>
            <a:ext cx="13970" cy="203708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209550" y="4622800"/>
            <a:ext cx="13970" cy="2037080"/>
          </a:xfrm>
          <a:prstGeom prst="line">
            <a:avLst/>
          </a:prstGeom>
          <a:ln w="50800" cmpd="sng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tags" Target="../tags/tag67.xml"/><Relationship Id="rId4" Type="http://schemas.openxmlformats.org/officeDocument/2006/relationships/image" Target="../media/image19.png"/><Relationship Id="rId3" Type="http://schemas.openxmlformats.org/officeDocument/2006/relationships/tags" Target="../tags/tag66.xml"/><Relationship Id="rId2" Type="http://schemas.openxmlformats.org/officeDocument/2006/relationships/image" Target="../media/image18.png"/><Relationship Id="rId1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NULL" TargetMode="Externa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solidFill>
                  <a:srgbClr val="FF0000"/>
                </a:solidFill>
              </a:rPr>
              <a:t>生长素的生理作用</a:t>
            </a:r>
            <a:endParaRPr lang="zh-CN" altLang="zh-CN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Image0215.jpeg"/>
          <p:cNvPicPr>
            <a:picLocks noChangeAspect="1"/>
          </p:cNvPicPr>
          <p:nvPr/>
        </p:nvPicPr>
        <p:blipFill>
          <a:blip r:embed="rId1"/>
          <a:srcRect l="4903" t="4340" b="7654"/>
          <a:stretch>
            <a:fillRect/>
          </a:stretch>
        </p:blipFill>
        <p:spPr>
          <a:xfrm>
            <a:off x="2712394" y="1629108"/>
            <a:ext cx="5802825" cy="27928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文本框 69635"/>
          <p:cNvSpPr txBox="1"/>
          <p:nvPr/>
        </p:nvSpPr>
        <p:spPr>
          <a:xfrm>
            <a:off x="264287" y="4652418"/>
            <a:ext cx="1187738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>
                <a:solidFill>
                  <a:srgbClr val="071CBB"/>
                </a:solidFill>
                <a:latin typeface="Calibri" panose="020F0502020204030204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不同浓度的生长素作用于同一器官上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引起的生理功效可能不同。</a:t>
            </a:r>
            <a:endParaRPr lang="zh-CN" altLang="en-US" sz="2800" b="1">
              <a:solidFill>
                <a:srgbClr val="071C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solidFill>
                  <a:srgbClr val="071CBB"/>
                </a:solidFill>
                <a:latin typeface="Calibri" panose="020F0502020204030204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同一浓度的生长素作用于不同器官上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引起的生理功效也可能不同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这是因为不同的器官对生长素的敏感程度不同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也说明不同器官正常生长要求的生长素浓度不同。</a:t>
            </a:r>
            <a:endParaRPr lang="zh-CN" altLang="en-US" sz="2800" b="1">
              <a:solidFill>
                <a:srgbClr val="071C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1" name="文本框 8195"/>
          <p:cNvSpPr txBox="1"/>
          <p:nvPr/>
        </p:nvSpPr>
        <p:spPr>
          <a:xfrm>
            <a:off x="49697" y="1036763"/>
            <a:ext cx="658246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）不同器官对生长素的敏感度不同   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文本框 8195"/>
          <p:cNvSpPr/>
          <p:nvPr/>
        </p:nvSpPr>
        <p:spPr>
          <a:xfrm>
            <a:off x="-23314" y="494573"/>
            <a:ext cx="3536930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3.曲线解读：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Image0215.jpeg"/>
          <p:cNvPicPr>
            <a:picLocks noChangeAspect="1"/>
          </p:cNvPicPr>
          <p:nvPr/>
        </p:nvPicPr>
        <p:blipFill>
          <a:blip r:embed="rId1"/>
          <a:srcRect l="4903" t="4340" b="7654"/>
          <a:stretch>
            <a:fillRect/>
          </a:stretch>
        </p:blipFill>
        <p:spPr>
          <a:xfrm>
            <a:off x="6096317" y="494573"/>
            <a:ext cx="5802825" cy="27928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文本框 69635"/>
          <p:cNvSpPr txBox="1"/>
          <p:nvPr/>
        </p:nvSpPr>
        <p:spPr>
          <a:xfrm>
            <a:off x="312539" y="3594704"/>
            <a:ext cx="1187738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>
                <a:solidFill>
                  <a:srgbClr val="071CBB"/>
                </a:solidFill>
                <a:latin typeface="Calibri" panose="020F0502020204030204"/>
                <a:ea typeface="微软雅黑" panose="020B0503020204020204" pitchFamily="34" charset="-122"/>
                <a:sym typeface="+mn-ea"/>
              </a:rPr>
              <a:t>③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曲线在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点以上的部分体现了不同浓度生长素不同的促进效果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三点代表最佳促进效果点。</a:t>
            </a:r>
            <a:endParaRPr lang="zh-CN" altLang="en-US" sz="2800" b="1">
              <a:solidFill>
                <a:srgbClr val="071C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④“高浓度”生长素是指分别大于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点对应的浓度的生长素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,“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低浓度”生长素是指分别小于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点对应的浓度的生长素。</a:t>
            </a:r>
            <a:endParaRPr lang="zh-CN" altLang="en-US" sz="2800" b="1">
              <a:solidFill>
                <a:srgbClr val="071CB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⑤图中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AA′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BB′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CC′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段仍体现生长素的</a:t>
            </a: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促进作用</a:t>
            </a:r>
            <a:r>
              <a:rPr lang="en-US" altLang="zh-CN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变化特点是促进作用</a:t>
            </a: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逐渐降低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1" name="文本框 8195"/>
          <p:cNvSpPr txBox="1"/>
          <p:nvPr/>
        </p:nvSpPr>
        <p:spPr>
          <a:xfrm>
            <a:off x="49697" y="1036763"/>
            <a:ext cx="658246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）不同器官对生长素的敏感度不同   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文本框 8195"/>
          <p:cNvSpPr/>
          <p:nvPr/>
        </p:nvSpPr>
        <p:spPr>
          <a:xfrm>
            <a:off x="-23314" y="494573"/>
            <a:ext cx="3536930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3.曲线解读：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Image0215.jpeg"/>
          <p:cNvPicPr>
            <a:picLocks noChangeAspect="1"/>
          </p:cNvPicPr>
          <p:nvPr/>
        </p:nvPicPr>
        <p:blipFill>
          <a:blip r:embed="rId1"/>
          <a:srcRect l="4903" t="4340" b="7654"/>
          <a:stretch>
            <a:fillRect/>
          </a:stretch>
        </p:blipFill>
        <p:spPr>
          <a:xfrm>
            <a:off x="3373942" y="2065273"/>
            <a:ext cx="5802825" cy="27928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文本框 69635"/>
          <p:cNvSpPr txBox="1"/>
          <p:nvPr/>
        </p:nvSpPr>
        <p:spPr>
          <a:xfrm>
            <a:off x="336664" y="5084773"/>
            <a:ext cx="1187738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总结：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敏感程度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最适浓度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呈</a:t>
            </a: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负相关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，敏感性越强，其正常生长发育要求的最适生长素浓度越低，反之，则越高。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1" name="文本框 8195"/>
          <p:cNvSpPr txBox="1"/>
          <p:nvPr/>
        </p:nvSpPr>
        <p:spPr>
          <a:xfrm>
            <a:off x="49697" y="1036763"/>
            <a:ext cx="658246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）不同器官对生长素的敏感度不同   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文本框 8195"/>
          <p:cNvSpPr/>
          <p:nvPr/>
        </p:nvSpPr>
        <p:spPr>
          <a:xfrm>
            <a:off x="-23314" y="494573"/>
            <a:ext cx="3536930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3.曲线解读：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组合 14337"/>
          <p:cNvGrpSpPr/>
          <p:nvPr/>
        </p:nvGrpSpPr>
        <p:grpSpPr>
          <a:xfrm>
            <a:off x="3353625" y="1804971"/>
            <a:ext cx="6216769" cy="4232126"/>
            <a:chOff x="0" y="0"/>
            <a:chExt cx="5616624" cy="3891225"/>
          </a:xfrm>
        </p:grpSpPr>
        <p:pic>
          <p:nvPicPr>
            <p:cNvPr id="20482" name="Picture 3" descr="-16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5616624" cy="38912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83" name="Rectangle 4"/>
            <p:cNvSpPr/>
            <p:nvPr/>
          </p:nvSpPr>
          <p:spPr>
            <a:xfrm>
              <a:off x="696864" y="288032"/>
              <a:ext cx="1850201" cy="4933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黑体" panose="02010609060101010101" charset="-122"/>
                  <a:ea typeface="黑体" panose="02010609060101010101" charset="-122"/>
                </a:rPr>
                <a:t>幼根</a:t>
              </a:r>
              <a:endParaRPr lang="zh-CN" altLang="en-US" sz="2800" b="1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484" name="Rectangle 5"/>
            <p:cNvSpPr/>
            <p:nvPr/>
          </p:nvSpPr>
          <p:spPr>
            <a:xfrm>
              <a:off x="2981960" y="658774"/>
              <a:ext cx="2035384" cy="49335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r>
                <a:rPr lang="zh-CN" altLang="en-US" sz="2800" b="1">
                  <a:solidFill>
                    <a:srgbClr val="0000CC"/>
                  </a:solidFill>
                  <a:latin typeface="黑体" panose="02010609060101010101" charset="-122"/>
                  <a:ea typeface="黑体" panose="02010609060101010101" charset="-122"/>
                </a:rPr>
                <a:t>老根</a:t>
              </a:r>
              <a:endParaRPr lang="zh-CN" altLang="en-US" sz="2800" b="1">
                <a:solidFill>
                  <a:srgbClr val="0000CC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4342" name="Text Box 6"/>
          <p:cNvSpPr txBox="1"/>
          <p:nvPr/>
        </p:nvSpPr>
        <p:spPr>
          <a:xfrm>
            <a:off x="3722633" y="6037174"/>
            <a:ext cx="53498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幼嫩细胞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衰老细胞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6" name="矩形 6"/>
          <p:cNvSpPr/>
          <p:nvPr/>
        </p:nvSpPr>
        <p:spPr>
          <a:xfrm>
            <a:off x="49809" y="981245"/>
            <a:ext cx="9144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）植物细胞的成熟程度不同对生长素的敏感不同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文本框 8195"/>
          <p:cNvSpPr/>
          <p:nvPr/>
        </p:nvSpPr>
        <p:spPr>
          <a:xfrm>
            <a:off x="-23314" y="494573"/>
            <a:ext cx="3536930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3.曲线解读：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框 1"/>
          <p:cNvSpPr/>
          <p:nvPr/>
        </p:nvSpPr>
        <p:spPr>
          <a:xfrm>
            <a:off x="-23314" y="482511"/>
            <a:ext cx="2968075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4.实例分析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14" name="文本框 99"/>
          <p:cNvSpPr txBox="1"/>
          <p:nvPr/>
        </p:nvSpPr>
        <p:spPr>
          <a:xfrm>
            <a:off x="2716" y="1052635"/>
            <a:ext cx="12006262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）将幼小的植株在适宜条件下横放，一段时间后，茎弯曲向上生长，根弯曲向下生长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。根据图示回答下列问题：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5" name="图片 -2147482558"/>
          <p:cNvPicPr>
            <a:picLocks noChangeAspect="1"/>
          </p:cNvPicPr>
          <p:nvPr/>
        </p:nvPicPr>
        <p:blipFill>
          <a:blip r:embed="rId1" r:link="rId2"/>
          <a:srcRect l="3989" t="2121" r="1765" b="966"/>
          <a:stretch>
            <a:fillRect/>
          </a:stretch>
        </p:blipFill>
        <p:spPr>
          <a:xfrm>
            <a:off x="6959758" y="2117333"/>
            <a:ext cx="4900657" cy="4375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文本框 2"/>
          <p:cNvSpPr txBox="1"/>
          <p:nvPr/>
        </p:nvSpPr>
        <p:spPr>
          <a:xfrm>
            <a:off x="264287" y="2053845"/>
            <a:ext cx="6413582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当幼苗横放时，由于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的作用，生长素在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侧浓度较高，即：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；茎对生长素敏感性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两侧都是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作用，且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侧促进作用更强，使茎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生长；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茎的背地性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8332" y="2053729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重力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2602" y="242142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617" y="2925607"/>
            <a:ext cx="21107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D&gt;C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B&gt;A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6107" y="2943464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20964" y="3287664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促进生长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2441" y="3287118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04382" y="3717042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7" name="文本框 1"/>
          <p:cNvSpPr txBox="1"/>
          <p:nvPr/>
        </p:nvSpPr>
        <p:spPr>
          <a:xfrm>
            <a:off x="264287" y="4940655"/>
            <a:ext cx="5932341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Calibri" panose="020F0502020204030204"/>
                <a:ea typeface="微软雅黑" panose="020B0503020204020204" pitchFamily="34" charset="-122"/>
              </a:rPr>
              <a:t>②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根对生长素敏感性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侧浓度高，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生长，因此生长速度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，使根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生长，（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根的向地性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48001" y="4923532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高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990" y="5363909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抑制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2541" y="5364006"/>
            <a:ext cx="9740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C&gt;D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6833" y="5772627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向地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84004" y="5970854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抑制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31247" y="5012852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促进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59240" y="5013135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促进慢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75185" y="588578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促进快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2" grpId="0"/>
      <p:bldP spid="3" grpId="0"/>
      <p:bldP spid="11" grpId="0"/>
      <p:bldP spid="12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-2147482558"/>
          <p:cNvPicPr>
            <a:picLocks noChangeAspect="1"/>
          </p:cNvPicPr>
          <p:nvPr/>
        </p:nvPicPr>
        <p:blipFill>
          <a:blip r:embed="rId1" r:link="rId2"/>
          <a:srcRect l="3989" t="2119" r="1765" b="966"/>
          <a:stretch>
            <a:fillRect/>
          </a:stretch>
        </p:blipFill>
        <p:spPr>
          <a:xfrm>
            <a:off x="8832026" y="1989087"/>
            <a:ext cx="2881096" cy="295220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480147" y="2420807"/>
            <a:ext cx="7272578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附：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若该植物在太空中的空间站横放生长，情况会如何？</a:t>
            </a:r>
            <a:endParaRPr lang="zh-CN" altLang="en-US" sz="2800" b="1" u="sng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00739" y="3573118"/>
            <a:ext cx="6302478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由于没有受到单一方向刺激，根和茎将水平生长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3" name="文本框 1"/>
          <p:cNvSpPr/>
          <p:nvPr/>
        </p:nvSpPr>
        <p:spPr>
          <a:xfrm>
            <a:off x="-23314" y="482511"/>
            <a:ext cx="2968075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4.实例分析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14" name="文本框 99"/>
          <p:cNvSpPr txBox="1"/>
          <p:nvPr/>
        </p:nvSpPr>
        <p:spPr>
          <a:xfrm>
            <a:off x="2716" y="1052635"/>
            <a:ext cx="12006262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）将幼小的植株在适宜条件下横放，一段时间后，茎弯曲向上生长，根弯曲向下生长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。根据图示回答下列问题：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65557" y="1917345"/>
            <a:ext cx="1960517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</a:pPr>
            <a:r>
              <a:rPr 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739" y="3487796"/>
            <a:ext cx="610903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</a:pPr>
            <a:endParaRPr lang="en-US" altLang="zh-CN" sz="2800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4749" y="1965596"/>
            <a:ext cx="6678328" cy="4770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3" name="文本框 1"/>
          <p:cNvSpPr/>
          <p:nvPr/>
        </p:nvSpPr>
        <p:spPr>
          <a:xfrm>
            <a:off x="-23314" y="482511"/>
            <a:ext cx="2968075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4.实例分析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14" name="文本框 99"/>
          <p:cNvSpPr txBox="1"/>
          <p:nvPr/>
        </p:nvSpPr>
        <p:spPr>
          <a:xfrm>
            <a:off x="-23314" y="1012637"/>
            <a:ext cx="12006262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）将幼小的植株在适宜条件下横放，一段时间后，茎弯曲向上生长，根弯曲向下生长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。根据图示回答下列问题：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框 1"/>
          <p:cNvSpPr txBox="1"/>
          <p:nvPr/>
        </p:nvSpPr>
        <p:spPr>
          <a:xfrm>
            <a:off x="115725" y="750431"/>
            <a:ext cx="11950392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将植物横放，测量根和茎生长素浓度与其生长状况的关系如甲图所示，则曲线上P点最可能对应于乙图中的位置是</a:t>
            </a:r>
            <a:r>
              <a:rPr lang="zh-CN" altLang="en-US" sz="36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3195038"/>
            <a:ext cx="8909050" cy="2992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90520" y="1920086"/>
            <a:ext cx="4864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</a:t>
            </a:r>
            <a:endParaRPr lang="en-US" altLang="zh-CN" sz="3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0367" y="3195038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根</a:t>
            </a:r>
            <a:endParaRPr lang="zh-CN" altLang="en-US" sz="32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8668" y="4542829"/>
            <a:ext cx="58928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茎</a:t>
            </a:r>
            <a:endParaRPr lang="zh-CN" altLang="en-US" sz="32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97977" y="4542501"/>
            <a:ext cx="738188" cy="895350"/>
          </a:xfrm>
          <a:prstGeom prst="ellipse">
            <a:avLst/>
          </a:prstGeom>
          <a:noFill/>
          <a:ln w="95250" cmpd="sng">
            <a:solidFill>
              <a:srgbClr val="FF0000">
                <a:alpha val="8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99"/>
          <p:cNvSpPr txBox="1"/>
          <p:nvPr/>
        </p:nvSpPr>
        <p:spPr>
          <a:xfrm>
            <a:off x="169055" y="655199"/>
            <a:ext cx="119364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如图所示，如果根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侧的生长素浓度在曲线的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32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mol·L</a:t>
            </a:r>
            <a:r>
              <a:rPr lang="zh-CN" altLang="en-US" sz="32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3200" b="1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，下列有关描述正确的是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543275" y="1751006"/>
            <a:ext cx="5562205" cy="33147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文本框 100"/>
          <p:cNvSpPr txBox="1"/>
          <p:nvPr/>
        </p:nvSpPr>
        <p:spPr>
          <a:xfrm>
            <a:off x="142390" y="1751006"/>
            <a:ext cx="6576112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．在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FC(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不含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的范围内均能促进生长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AD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属于生长抑制范围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侧的生长素浓度低于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侧，相当于曲线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段浓度，因而细胞伸长生长慢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．在太空中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重力为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，根的生长将不同于图中的弯曲生长，坐标图中生长素的曲线也不适用于根的生长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48206" y="1133130"/>
            <a:ext cx="48831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A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413" name="文本框 2"/>
          <p:cNvSpPr txBox="1"/>
          <p:nvPr/>
        </p:nvSpPr>
        <p:spPr>
          <a:xfrm>
            <a:off x="6672156" y="5084773"/>
            <a:ext cx="527777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生长素在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“a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→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b”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的运输不需要能量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72705"/>
          <p:cNvSpPr txBox="1"/>
          <p:nvPr/>
        </p:nvSpPr>
        <p:spPr>
          <a:xfrm>
            <a:off x="49803" y="1012656"/>
            <a:ext cx="9144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）植物种类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双子叶植物一般比单子叶植物敏感。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4" name="Image0216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792" y="1916710"/>
            <a:ext cx="5239050" cy="282840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69019" y="4796537"/>
            <a:ext cx="11178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可以用一定浓度的生长素或生长素类似物除去双子叶杂草</a:t>
            </a:r>
            <a:endParaRPr lang="zh-CN" altLang="en-US" sz="28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3" name="文本框 1"/>
          <p:cNvSpPr/>
          <p:nvPr/>
        </p:nvSpPr>
        <p:spPr>
          <a:xfrm>
            <a:off x="-23314" y="482511"/>
            <a:ext cx="2968075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4.实例分析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3633" y="-8888"/>
            <a:ext cx="2475407" cy="838045"/>
            <a:chOff x="-9" y="-14"/>
            <a:chExt cx="3899" cy="1320"/>
          </a:xfrm>
        </p:grpSpPr>
        <p:grpSp>
          <p:nvGrpSpPr>
            <p:cNvPr id="42" name="组合 41"/>
            <p:cNvGrpSpPr/>
            <p:nvPr/>
          </p:nvGrpSpPr>
          <p:grpSpPr>
            <a:xfrm>
              <a:off x="416" y="355"/>
              <a:ext cx="518" cy="755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4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86" tIns="25386" rIns="25386" bIns="25386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 MT" panose="020B0502020104020203" charset="0"/>
                  <a:sym typeface="Gill Sans MT" panose="020B0502020104020203" charset="0"/>
                </a:endParaRPr>
              </a:p>
            </p:txBody>
          </p:sp>
          <p:sp>
            <p:nvSpPr>
              <p:cNvPr id="4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386" tIns="25386" rIns="25386" bIns="25386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 MT" panose="020B0502020104020203" charset="0"/>
                  <a:sym typeface="Gill Sans MT" panose="020B0502020104020203" charset="0"/>
                </a:endParaRPr>
              </a:p>
            </p:txBody>
          </p:sp>
        </p:grpSp>
        <p:sp>
          <p:nvSpPr>
            <p:cNvPr id="3" name="矩形 2" descr="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"/>
            <p:cNvSpPr/>
            <p:nvPr/>
          </p:nvSpPr>
          <p:spPr>
            <a:xfrm>
              <a:off x="1210" y="187"/>
              <a:ext cx="2680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3200" b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概念图</a:t>
              </a:r>
              <a:endParaRPr lang="zh-CN" altLang="en-US" sz="32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9" y="-14"/>
              <a:ext cx="1332" cy="1320"/>
              <a:chOff x="558" y="2325"/>
              <a:chExt cx="1332" cy="132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558" y="2325"/>
                <a:ext cx="1332" cy="1321"/>
              </a:xfrm>
              <a:prstGeom prst="ellipse">
                <a:avLst/>
              </a:prstGeom>
              <a:solidFill>
                <a:schemeClr val="accent6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Freeform 9"/>
              <p:cNvSpPr>
                <a:spLocks noEditPoints="1"/>
              </p:cNvSpPr>
              <p:nvPr/>
            </p:nvSpPr>
            <p:spPr bwMode="auto">
              <a:xfrm>
                <a:off x="810" y="2550"/>
                <a:ext cx="828" cy="821"/>
              </a:xfrm>
              <a:custGeom>
                <a:avLst/>
                <a:gdLst>
                  <a:gd name="T0" fmla="*/ 606 w 701"/>
                  <a:gd name="T1" fmla="*/ 701 h 701"/>
                  <a:gd name="T2" fmla="*/ 105 w 701"/>
                  <a:gd name="T3" fmla="*/ 701 h 701"/>
                  <a:gd name="T4" fmla="*/ 32 w 701"/>
                  <a:gd name="T5" fmla="*/ 670 h 701"/>
                  <a:gd name="T6" fmla="*/ 0 w 701"/>
                  <a:gd name="T7" fmla="*/ 600 h 701"/>
                  <a:gd name="T8" fmla="*/ 0 w 701"/>
                  <a:gd name="T9" fmla="*/ 93 h 701"/>
                  <a:gd name="T10" fmla="*/ 34 w 701"/>
                  <a:gd name="T11" fmla="*/ 26 h 701"/>
                  <a:gd name="T12" fmla="*/ 105 w 701"/>
                  <a:gd name="T13" fmla="*/ 3 h 701"/>
                  <a:gd name="T14" fmla="*/ 374 w 701"/>
                  <a:gd name="T15" fmla="*/ 3 h 701"/>
                  <a:gd name="T16" fmla="*/ 399 w 701"/>
                  <a:gd name="T17" fmla="*/ 27 h 701"/>
                  <a:gd name="T18" fmla="*/ 374 w 701"/>
                  <a:gd name="T19" fmla="*/ 51 h 701"/>
                  <a:gd name="T20" fmla="*/ 105 w 701"/>
                  <a:gd name="T21" fmla="*/ 51 h 701"/>
                  <a:gd name="T22" fmla="*/ 49 w 701"/>
                  <a:gd name="T23" fmla="*/ 93 h 701"/>
                  <a:gd name="T24" fmla="*/ 49 w 701"/>
                  <a:gd name="T25" fmla="*/ 600 h 701"/>
                  <a:gd name="T26" fmla="*/ 105 w 701"/>
                  <a:gd name="T27" fmla="*/ 653 h 701"/>
                  <a:gd name="T28" fmla="*/ 606 w 701"/>
                  <a:gd name="T29" fmla="*/ 653 h 701"/>
                  <a:gd name="T30" fmla="*/ 647 w 701"/>
                  <a:gd name="T31" fmla="*/ 600 h 701"/>
                  <a:gd name="T32" fmla="*/ 647 w 701"/>
                  <a:gd name="T33" fmla="*/ 341 h 701"/>
                  <a:gd name="T34" fmla="*/ 672 w 701"/>
                  <a:gd name="T35" fmla="*/ 317 h 701"/>
                  <a:gd name="T36" fmla="*/ 697 w 701"/>
                  <a:gd name="T37" fmla="*/ 341 h 701"/>
                  <a:gd name="T38" fmla="*/ 697 w 701"/>
                  <a:gd name="T39" fmla="*/ 600 h 701"/>
                  <a:gd name="T40" fmla="*/ 674 w 701"/>
                  <a:gd name="T41" fmla="*/ 668 h 701"/>
                  <a:gd name="T42" fmla="*/ 606 w 701"/>
                  <a:gd name="T43" fmla="*/ 701 h 701"/>
                  <a:gd name="T44" fmla="*/ 340 w 701"/>
                  <a:gd name="T45" fmla="*/ 382 h 701"/>
                  <a:gd name="T46" fmla="*/ 318 w 701"/>
                  <a:gd name="T47" fmla="*/ 373 h 701"/>
                  <a:gd name="T48" fmla="*/ 318 w 701"/>
                  <a:gd name="T49" fmla="*/ 331 h 701"/>
                  <a:gd name="T50" fmla="*/ 645 w 701"/>
                  <a:gd name="T51" fmla="*/ 12 h 701"/>
                  <a:gd name="T52" fmla="*/ 689 w 701"/>
                  <a:gd name="T53" fmla="*/ 12 h 701"/>
                  <a:gd name="T54" fmla="*/ 689 w 701"/>
                  <a:gd name="T55" fmla="*/ 64 h 701"/>
                  <a:gd name="T56" fmla="*/ 371 w 701"/>
                  <a:gd name="T57" fmla="*/ 373 h 701"/>
                  <a:gd name="T58" fmla="*/ 340 w 701"/>
                  <a:gd name="T59" fmla="*/ 382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01" h="701">
                    <a:moveTo>
                      <a:pt x="606" y="701"/>
                    </a:moveTo>
                    <a:cubicBezTo>
                      <a:pt x="105" y="701"/>
                      <a:pt x="105" y="701"/>
                      <a:pt x="105" y="701"/>
                    </a:cubicBezTo>
                    <a:cubicBezTo>
                      <a:pt x="79" y="701"/>
                      <a:pt x="52" y="690"/>
                      <a:pt x="32" y="670"/>
                    </a:cubicBezTo>
                    <a:cubicBezTo>
                      <a:pt x="12" y="651"/>
                      <a:pt x="0" y="625"/>
                      <a:pt x="0" y="600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67"/>
                      <a:pt x="12" y="43"/>
                      <a:pt x="34" y="26"/>
                    </a:cubicBezTo>
                    <a:cubicBezTo>
                      <a:pt x="54" y="12"/>
                      <a:pt x="79" y="3"/>
                      <a:pt x="105" y="3"/>
                    </a:cubicBezTo>
                    <a:cubicBezTo>
                      <a:pt x="374" y="3"/>
                      <a:pt x="374" y="3"/>
                      <a:pt x="374" y="3"/>
                    </a:cubicBezTo>
                    <a:cubicBezTo>
                      <a:pt x="388" y="3"/>
                      <a:pt x="399" y="14"/>
                      <a:pt x="399" y="27"/>
                    </a:cubicBezTo>
                    <a:cubicBezTo>
                      <a:pt x="399" y="40"/>
                      <a:pt x="388" y="51"/>
                      <a:pt x="374" y="51"/>
                    </a:cubicBezTo>
                    <a:cubicBezTo>
                      <a:pt x="105" y="51"/>
                      <a:pt x="105" y="51"/>
                      <a:pt x="105" y="51"/>
                    </a:cubicBezTo>
                    <a:cubicBezTo>
                      <a:pt x="78" y="51"/>
                      <a:pt x="49" y="68"/>
                      <a:pt x="49" y="93"/>
                    </a:cubicBezTo>
                    <a:cubicBezTo>
                      <a:pt x="49" y="600"/>
                      <a:pt x="49" y="600"/>
                      <a:pt x="49" y="600"/>
                    </a:cubicBezTo>
                    <a:cubicBezTo>
                      <a:pt x="49" y="626"/>
                      <a:pt x="78" y="653"/>
                      <a:pt x="105" y="653"/>
                    </a:cubicBezTo>
                    <a:cubicBezTo>
                      <a:pt x="606" y="653"/>
                      <a:pt x="606" y="653"/>
                      <a:pt x="606" y="653"/>
                    </a:cubicBezTo>
                    <a:cubicBezTo>
                      <a:pt x="632" y="653"/>
                      <a:pt x="647" y="626"/>
                      <a:pt x="647" y="600"/>
                    </a:cubicBezTo>
                    <a:cubicBezTo>
                      <a:pt x="647" y="341"/>
                      <a:pt x="647" y="341"/>
                      <a:pt x="647" y="341"/>
                    </a:cubicBezTo>
                    <a:cubicBezTo>
                      <a:pt x="647" y="328"/>
                      <a:pt x="659" y="317"/>
                      <a:pt x="672" y="317"/>
                    </a:cubicBezTo>
                    <a:cubicBezTo>
                      <a:pt x="686" y="317"/>
                      <a:pt x="697" y="328"/>
                      <a:pt x="697" y="341"/>
                    </a:cubicBezTo>
                    <a:cubicBezTo>
                      <a:pt x="697" y="600"/>
                      <a:pt x="697" y="600"/>
                      <a:pt x="697" y="600"/>
                    </a:cubicBezTo>
                    <a:cubicBezTo>
                      <a:pt x="697" y="626"/>
                      <a:pt x="689" y="649"/>
                      <a:pt x="674" y="668"/>
                    </a:cubicBezTo>
                    <a:cubicBezTo>
                      <a:pt x="656" y="690"/>
                      <a:pt x="633" y="701"/>
                      <a:pt x="606" y="701"/>
                    </a:cubicBezTo>
                    <a:close/>
                    <a:moveTo>
                      <a:pt x="340" y="382"/>
                    </a:moveTo>
                    <a:cubicBezTo>
                      <a:pt x="332" y="382"/>
                      <a:pt x="324" y="379"/>
                      <a:pt x="318" y="373"/>
                    </a:cubicBezTo>
                    <a:cubicBezTo>
                      <a:pt x="306" y="361"/>
                      <a:pt x="306" y="342"/>
                      <a:pt x="318" y="331"/>
                    </a:cubicBezTo>
                    <a:cubicBezTo>
                      <a:pt x="645" y="12"/>
                      <a:pt x="645" y="12"/>
                      <a:pt x="645" y="12"/>
                    </a:cubicBezTo>
                    <a:cubicBezTo>
                      <a:pt x="657" y="0"/>
                      <a:pt x="677" y="0"/>
                      <a:pt x="689" y="12"/>
                    </a:cubicBezTo>
                    <a:cubicBezTo>
                      <a:pt x="701" y="23"/>
                      <a:pt x="701" y="52"/>
                      <a:pt x="689" y="64"/>
                    </a:cubicBezTo>
                    <a:cubicBezTo>
                      <a:pt x="371" y="373"/>
                      <a:pt x="371" y="373"/>
                      <a:pt x="371" y="373"/>
                    </a:cubicBezTo>
                    <a:cubicBezTo>
                      <a:pt x="365" y="379"/>
                      <a:pt x="348" y="382"/>
                      <a:pt x="340" y="3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391" tIns="45694" rIns="91391" bIns="45694" numCol="1" anchor="t" anchorCtr="0" compatLnSpc="1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微软雅黑 Light" panose="020B0502040204020203" charset="-122"/>
                  <a:cs typeface="+mn-cs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928254" y="175862"/>
            <a:ext cx="7415427" cy="6484689"/>
            <a:chOff x="4609" y="277"/>
            <a:chExt cx="11680" cy="10214"/>
          </a:xfrm>
        </p:grpSpPr>
        <p:pic>
          <p:nvPicPr>
            <p:cNvPr id="45058" name="Picture 2" descr="R8-191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09" y="277"/>
              <a:ext cx="11680" cy="10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4968" y="3653"/>
              <a:ext cx="1200" cy="5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"/>
          <p:cNvSpPr txBox="1"/>
          <p:nvPr/>
        </p:nvSpPr>
        <p:spPr>
          <a:xfrm>
            <a:off x="93504" y="466639"/>
            <a:ext cx="11955471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农田中农作物大多数是单子叶植物，杂草以双子叶植物为主；果园中的果树和杂草则相反．图表示双子叶植物和单子叶植物对不同浓度的生长素的反应效果．据此可知用生长素类似物作除草剂可用于农田还是果园？理由是（　　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8" name="文本框 2"/>
          <p:cNvSpPr txBox="1"/>
          <p:nvPr/>
        </p:nvSpPr>
        <p:spPr>
          <a:xfrm>
            <a:off x="93504" y="2255737"/>
            <a:ext cx="6583096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果园，果园中低浓度除草剂溶液既可以促进果  树生长，又可以抑制杂草生长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果园，果园中高浓度除草剂溶液既可以促进果 树生长，又可以抑制杂草生长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9" name="图片 3"/>
          <p:cNvPicPr>
            <a:picLocks noChangeAspect="1"/>
          </p:cNvPicPr>
          <p:nvPr/>
        </p:nvPicPr>
        <p:blipFill>
          <a:blip r:embed="rId1"/>
          <a:srcRect r="2936"/>
          <a:stretch>
            <a:fillRect/>
          </a:stretch>
        </p:blipFill>
        <p:spPr>
          <a:xfrm>
            <a:off x="7104511" y="1916710"/>
            <a:ext cx="4730509" cy="32607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0" name="文本框 4"/>
          <p:cNvSpPr txBox="1"/>
          <p:nvPr/>
        </p:nvSpPr>
        <p:spPr>
          <a:xfrm>
            <a:off x="153183" y="4541314"/>
            <a:ext cx="12036736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农田，农田中低浓度除草剂溶液既可以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促进农作物生长，又可以抑制杂草生长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农田，农田中高浓度除草剂溶液既可以促进农作物生长，又可以抑制杂草生长</a:t>
            </a:r>
            <a:endParaRPr lang="zh-CN" altLang="en-US" sz="280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8840" y="1783705"/>
            <a:ext cx="4641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框 100"/>
          <p:cNvSpPr txBox="1"/>
          <p:nvPr/>
        </p:nvSpPr>
        <p:spPr>
          <a:xfrm>
            <a:off x="1651000" y="740926"/>
            <a:ext cx="4217988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据图回答问题：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6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629619" y="644406"/>
            <a:ext cx="5414912" cy="343471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101"/>
          <p:cNvSpPr txBox="1"/>
          <p:nvPr/>
        </p:nvSpPr>
        <p:spPr>
          <a:xfrm>
            <a:off x="134771" y="1418962"/>
            <a:ext cx="6230736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若某植物幼苗已表现出向光性，且测得其向光面的生长素浓度为</a:t>
            </a:r>
            <a:r>
              <a:rPr lang="en-US" altLang="zh-CN" sz="3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，则其背光面生长素浓度范围是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8" name="文本框 2"/>
          <p:cNvSpPr txBox="1"/>
          <p:nvPr/>
        </p:nvSpPr>
        <p:spPr>
          <a:xfrm>
            <a:off x="134137" y="3973094"/>
            <a:ext cx="11911029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若某水平放置的植物幼苗表现出根的向地性、茎的背地性，且测得其茎的近地侧生长素浓度为</a:t>
            </a:r>
            <a:r>
              <a:rPr lang="en-US" altLang="zh-CN" sz="3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，则茎的远地侧生长素浓度范围应为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__________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除草剂灭草的原理是使杂草的生长素浓度处于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______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状态下。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endParaRPr lang="zh-CN" altLang="en-US" sz="320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8702" y="2896207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3200" b="1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3200" b="1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3200" b="1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9256" y="4957644"/>
            <a:ext cx="20034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</a:t>
            </a:r>
            <a:r>
              <a:rPr lang="en-US" altLang="zh-CN" sz="3200" b="1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en-US" altLang="zh-CN" sz="3200" b="1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08835" y="5887265"/>
            <a:ext cx="14862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3200" b="1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sz="3200" b="1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框 1"/>
          <p:cNvSpPr txBox="1"/>
          <p:nvPr/>
        </p:nvSpPr>
        <p:spPr>
          <a:xfrm>
            <a:off x="120169" y="765033"/>
            <a:ext cx="6560875" cy="20612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(4)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若某植物顶芽的生长素浓度为</a:t>
            </a:r>
            <a:r>
              <a:rPr lang="en-US" altLang="zh-CN" sz="3200" b="1" i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g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，产生顶端优势现象的侧芽生长素浓度是图中曲线的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______________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区间。</a:t>
            </a:r>
            <a:endParaRPr lang="zh-CN" altLang="en-US" sz="320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3326" y="1786216"/>
            <a:ext cx="19510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点之后</a:t>
            </a:r>
            <a:endParaRPr lang="zh-CN" altLang="en-US" sz="3200" b="1" i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44" y="3616925"/>
            <a:ext cx="11954201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：判断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点表示促进茎生长的最适浓度，则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点分别表示促进根、芽生长的最适浓度（    ）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9600" y="5532438"/>
            <a:ext cx="7977188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敏感度依次是根芽茎，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根本不可能表示芽的最适浓度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7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619" y="31744"/>
            <a:ext cx="5332378" cy="373564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3760966" y="4585888"/>
            <a:ext cx="60833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4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4"/>
          <p:cNvSpPr txBox="1"/>
          <p:nvPr/>
        </p:nvSpPr>
        <p:spPr>
          <a:xfrm>
            <a:off x="264922" y="599329"/>
            <a:ext cx="66142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已知甲为生长素类似物，图2为其X、Y和Z三种浓度下对微型月季茎段侧芽生长的影响，则：①．X浓度的甲对微型月季茎段侧芽生长具有_________作用。②．X浓度、Y浓度和Z浓度之间大小的关系是_____。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1366" b="4585"/>
          <a:stretch>
            <a:fillRect/>
          </a:stretch>
        </p:blipFill>
        <p:spPr>
          <a:xfrm>
            <a:off x="7104511" y="1039303"/>
            <a:ext cx="4676544" cy="3886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863240" y="1844947"/>
            <a:ext cx="195103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9150" y="2709333"/>
            <a:ext cx="797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X&gt;Y，X&gt;Z，Y与Z之间大小关系不确定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11962" y="3855641"/>
            <a:ext cx="4065787" cy="232747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b="9242"/>
          <a:stretch>
            <a:fillRect/>
          </a:stretch>
        </p:blipFill>
        <p:spPr>
          <a:xfrm>
            <a:off x="480782" y="3860720"/>
            <a:ext cx="4117847" cy="2692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-2147482559"/>
          <p:cNvPicPr>
            <a:picLocks noChangeAspect="1"/>
          </p:cNvPicPr>
          <p:nvPr/>
        </p:nvPicPr>
        <p:blipFill>
          <a:blip r:embed="rId1" r:link="rId2"/>
          <a:srcRect l="1741" r="3175" b="2844"/>
          <a:stretch>
            <a:fillRect/>
          </a:stretch>
        </p:blipFill>
        <p:spPr>
          <a:xfrm>
            <a:off x="1596390" y="1052016"/>
            <a:ext cx="899795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文本框 101"/>
          <p:cNvSpPr txBox="1"/>
          <p:nvPr/>
        </p:nvSpPr>
        <p:spPr>
          <a:xfrm>
            <a:off x="412850" y="4253077"/>
            <a:ext cx="11482484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①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中，顶芽产生的生长素向下运输，使侧芽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的生长素浓度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，其生长发育受到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。顶芽生长素浓度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，优先发育，植株表现为顶端优势。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761" y="4652418"/>
            <a:ext cx="118342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过高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6426" y="4652418"/>
            <a:ext cx="118342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12069" y="4652418"/>
            <a:ext cx="118342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较低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4" name="文本框 4"/>
          <p:cNvSpPr txBox="1"/>
          <p:nvPr/>
        </p:nvSpPr>
        <p:spPr>
          <a:xfrm>
            <a:off x="330315" y="5659977"/>
            <a:ext cx="11243768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中，顶芽被去掉，侧芽的生长素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，浓度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被解除，侧芽得以发育，顶端优势被打破。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1049" y="5659977"/>
            <a:ext cx="212431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运输来源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2596" y="5659977"/>
            <a:ext cx="118342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9019" y="6091062"/>
            <a:ext cx="118342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6" name="文本框 72705"/>
          <p:cNvSpPr txBox="1"/>
          <p:nvPr/>
        </p:nvSpPr>
        <p:spPr>
          <a:xfrm>
            <a:off x="49697" y="1012637"/>
            <a:ext cx="281125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顶端优势</a:t>
            </a:r>
            <a:endParaRPr 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3" name="文本框 1"/>
          <p:cNvSpPr/>
          <p:nvPr/>
        </p:nvSpPr>
        <p:spPr>
          <a:xfrm>
            <a:off x="-23314" y="482511"/>
            <a:ext cx="2968075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4.实例分析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727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-2147482559"/>
          <p:cNvPicPr>
            <a:picLocks noChangeAspect="1"/>
          </p:cNvPicPr>
          <p:nvPr/>
        </p:nvPicPr>
        <p:blipFill>
          <a:blip r:embed="rId1" r:link="rId2"/>
          <a:srcRect l="1741" r="3175" b="2844"/>
          <a:stretch>
            <a:fillRect/>
          </a:stretch>
        </p:blipFill>
        <p:spPr>
          <a:xfrm>
            <a:off x="1596390" y="1052016"/>
            <a:ext cx="899795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6" name="文本框 72705"/>
          <p:cNvSpPr txBox="1"/>
          <p:nvPr/>
        </p:nvSpPr>
        <p:spPr>
          <a:xfrm>
            <a:off x="49697" y="1012637"/>
            <a:ext cx="281125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顶端优势</a:t>
            </a:r>
            <a:endParaRPr 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3" name="文本框 1"/>
          <p:cNvSpPr/>
          <p:nvPr/>
        </p:nvSpPr>
        <p:spPr>
          <a:xfrm>
            <a:off x="-23314" y="482511"/>
            <a:ext cx="2968075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4.实例分析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4" name="文本框 101"/>
          <p:cNvSpPr txBox="1"/>
          <p:nvPr/>
        </p:nvSpPr>
        <p:spPr>
          <a:xfrm>
            <a:off x="408406" y="4220064"/>
            <a:ext cx="11464707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中，去掉顶芽后用含生长素的琼脂块代替，推测侧芽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的发育情况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，说明顶端优势是由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分布不均匀造成的。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顶芽具有顶端优势，作为地表下的植物的根有顶端优势吗？原理与地上部分相同吗？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0238" y="4642956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仍受抑制</a:t>
            </a:r>
            <a:endParaRPr lang="zh-CN" altLang="en-US" sz="2800" b="1" u="sng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44102" y="4652882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生长素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7025" y="6165850"/>
            <a:ext cx="44500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提示：有，原理是相同的。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5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204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688" y="934240"/>
            <a:ext cx="2547937" cy="4191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2" name="矩形 20482"/>
          <p:cNvSpPr/>
          <p:nvPr/>
        </p:nvSpPr>
        <p:spPr>
          <a:xfrm>
            <a:off x="6548751" y="3015452"/>
            <a:ext cx="287338" cy="3603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84" name="文本框 20483"/>
          <p:cNvSpPr txBox="1"/>
          <p:nvPr/>
        </p:nvSpPr>
        <p:spPr>
          <a:xfrm>
            <a:off x="8382409" y="5011367"/>
            <a:ext cx="3429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2&gt;3&gt;4&gt;1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直接连接符 20484"/>
          <p:cNvSpPr/>
          <p:nvPr/>
        </p:nvSpPr>
        <p:spPr>
          <a:xfrm>
            <a:off x="8306209" y="5925767"/>
            <a:ext cx="1828800" cy="0"/>
          </a:xfrm>
          <a:prstGeom prst="line">
            <a:avLst/>
          </a:prstGeom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86" name="文本框 20485"/>
          <p:cNvSpPr txBox="1"/>
          <p:nvPr/>
        </p:nvSpPr>
        <p:spPr>
          <a:xfrm>
            <a:off x="8531634" y="6001967"/>
            <a:ext cx="1371600" cy="52197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抑制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7" name="直接连接符 20486"/>
          <p:cNvSpPr/>
          <p:nvPr/>
        </p:nvSpPr>
        <p:spPr>
          <a:xfrm>
            <a:off x="10433459" y="5927355"/>
            <a:ext cx="685800" cy="0"/>
          </a:xfrm>
          <a:prstGeom prst="line">
            <a:avLst/>
          </a:prstGeom>
          <a:ln w="57150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/>
        </p:txBody>
      </p:sp>
      <p:sp>
        <p:nvSpPr>
          <p:cNvPr id="20488" name="文本框 20487"/>
          <p:cNvSpPr txBox="1"/>
          <p:nvPr/>
        </p:nvSpPr>
        <p:spPr>
          <a:xfrm>
            <a:off x="10363609" y="6001967"/>
            <a:ext cx="1371600" cy="52197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促进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20488"/>
          <p:cNvSpPr txBox="1"/>
          <p:nvPr/>
        </p:nvSpPr>
        <p:spPr>
          <a:xfrm>
            <a:off x="2568889" y="934240"/>
            <a:ext cx="61753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Calibri" panose="020F0502020204030204"/>
                <a:ea typeface="黑体" panose="02010609060101010101" charset="-122"/>
              </a:rPr>
              <a:t>1</a:t>
            </a:r>
            <a:endParaRPr lang="en-US" altLang="zh-CN" sz="4400" b="1">
              <a:solidFill>
                <a:srgbClr val="FF0000"/>
              </a:solidFill>
              <a:latin typeface="Calibri" panose="020F0502020204030204"/>
              <a:ea typeface="黑体" panose="02010609060101010101" charset="-122"/>
            </a:endParaRPr>
          </a:p>
        </p:txBody>
      </p:sp>
      <p:sp>
        <p:nvSpPr>
          <p:cNvPr id="20490" name="椭圆 20489"/>
          <p:cNvSpPr/>
          <p:nvPr/>
        </p:nvSpPr>
        <p:spPr>
          <a:xfrm>
            <a:off x="9601609" y="15823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1" name="椭圆 20490"/>
          <p:cNvSpPr/>
          <p:nvPr/>
        </p:nvSpPr>
        <p:spPr>
          <a:xfrm>
            <a:off x="9449210" y="15061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2" name="椭圆 20491"/>
          <p:cNvSpPr/>
          <p:nvPr/>
        </p:nvSpPr>
        <p:spPr>
          <a:xfrm>
            <a:off x="9449210" y="16585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3" name="椭圆 20492"/>
          <p:cNvSpPr/>
          <p:nvPr/>
        </p:nvSpPr>
        <p:spPr>
          <a:xfrm>
            <a:off x="9449210" y="16585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4" name="椭圆 20493"/>
          <p:cNvSpPr/>
          <p:nvPr/>
        </p:nvSpPr>
        <p:spPr>
          <a:xfrm>
            <a:off x="9525409" y="18871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5" name="椭圆 20494"/>
          <p:cNvSpPr/>
          <p:nvPr/>
        </p:nvSpPr>
        <p:spPr>
          <a:xfrm>
            <a:off x="9601609" y="17347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6" name="椭圆 20495"/>
          <p:cNvSpPr/>
          <p:nvPr/>
        </p:nvSpPr>
        <p:spPr>
          <a:xfrm>
            <a:off x="9677809" y="18871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7" name="椭圆 20496"/>
          <p:cNvSpPr/>
          <p:nvPr/>
        </p:nvSpPr>
        <p:spPr>
          <a:xfrm>
            <a:off x="9525409" y="18109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8" name="椭圆 20497"/>
          <p:cNvSpPr/>
          <p:nvPr/>
        </p:nvSpPr>
        <p:spPr>
          <a:xfrm>
            <a:off x="9449210" y="17347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499" name="椭圆 20498"/>
          <p:cNvSpPr/>
          <p:nvPr/>
        </p:nvSpPr>
        <p:spPr>
          <a:xfrm>
            <a:off x="9373010" y="18109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00" name="椭圆 20499"/>
          <p:cNvSpPr/>
          <p:nvPr/>
        </p:nvSpPr>
        <p:spPr>
          <a:xfrm>
            <a:off x="9068209" y="44017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01" name="椭圆 20500"/>
          <p:cNvSpPr/>
          <p:nvPr/>
        </p:nvSpPr>
        <p:spPr>
          <a:xfrm>
            <a:off x="9906409" y="39445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02" name="椭圆 20501"/>
          <p:cNvSpPr/>
          <p:nvPr/>
        </p:nvSpPr>
        <p:spPr>
          <a:xfrm>
            <a:off x="9906409" y="40969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03" name="椭圆 20502"/>
          <p:cNvSpPr/>
          <p:nvPr/>
        </p:nvSpPr>
        <p:spPr>
          <a:xfrm>
            <a:off x="9754009" y="4020766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04" name="椭圆 20503"/>
          <p:cNvSpPr/>
          <p:nvPr/>
        </p:nvSpPr>
        <p:spPr>
          <a:xfrm>
            <a:off x="9220609" y="31063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05" name="椭圆 20504"/>
          <p:cNvSpPr/>
          <p:nvPr/>
        </p:nvSpPr>
        <p:spPr>
          <a:xfrm>
            <a:off x="9144409" y="30301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06" name="椭圆 20505"/>
          <p:cNvSpPr/>
          <p:nvPr/>
        </p:nvSpPr>
        <p:spPr>
          <a:xfrm>
            <a:off x="9144409" y="31825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507" name="椭圆 20506"/>
          <p:cNvSpPr/>
          <p:nvPr/>
        </p:nvSpPr>
        <p:spPr>
          <a:xfrm>
            <a:off x="9220609" y="45541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8" name="椭圆 20507"/>
          <p:cNvSpPr/>
          <p:nvPr/>
        </p:nvSpPr>
        <p:spPr>
          <a:xfrm>
            <a:off x="9068209" y="4554167"/>
            <a:ext cx="144463" cy="128588"/>
          </a:xfrm>
          <a:prstGeom prst="ellipse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509" name="组合 20508"/>
          <p:cNvGrpSpPr/>
          <p:nvPr/>
        </p:nvGrpSpPr>
        <p:grpSpPr>
          <a:xfrm>
            <a:off x="8382409" y="286967"/>
            <a:ext cx="2562225" cy="4800600"/>
            <a:chOff x="0" y="0"/>
            <a:chExt cx="1614" cy="3024"/>
          </a:xfrm>
        </p:grpSpPr>
        <p:grpSp>
          <p:nvGrpSpPr>
            <p:cNvPr id="30749" name="组合 20509"/>
            <p:cNvGrpSpPr/>
            <p:nvPr/>
          </p:nvGrpSpPr>
          <p:grpSpPr>
            <a:xfrm>
              <a:off x="432" y="720"/>
              <a:ext cx="672" cy="2304"/>
              <a:chOff x="0" y="0"/>
              <a:chExt cx="1814" cy="1950"/>
            </a:xfrm>
          </p:grpSpPr>
          <p:sp>
            <p:nvSpPr>
              <p:cNvPr id="30750" name="任意多边形 20510"/>
              <p:cNvSpPr/>
              <p:nvPr/>
            </p:nvSpPr>
            <p:spPr>
              <a:xfrm flipH="1">
                <a:off x="0" y="0"/>
                <a:ext cx="907" cy="1949"/>
              </a:xfrm>
              <a:custGeom>
                <a:avLst/>
                <a:gdLst/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l" t="t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1" name="任意多边形 20511"/>
              <p:cNvSpPr/>
              <p:nvPr/>
            </p:nvSpPr>
            <p:spPr>
              <a:xfrm>
                <a:off x="907" y="0"/>
                <a:ext cx="907" cy="1950"/>
              </a:xfrm>
              <a:custGeom>
                <a:avLst/>
                <a:gdLst/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l" t="t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52" name="椭圆 20512"/>
            <p:cNvSpPr/>
            <p:nvPr/>
          </p:nvSpPr>
          <p:spPr>
            <a:xfrm>
              <a:off x="624" y="384"/>
              <a:ext cx="276" cy="376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53" name="椭圆 20513"/>
            <p:cNvSpPr/>
            <p:nvPr/>
          </p:nvSpPr>
          <p:spPr>
            <a:xfrm rot="1684350">
              <a:off x="188" y="2546"/>
              <a:ext cx="292" cy="143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54" name="椭圆 20514"/>
            <p:cNvSpPr/>
            <p:nvPr/>
          </p:nvSpPr>
          <p:spPr>
            <a:xfrm rot="1684350">
              <a:off x="238" y="1702"/>
              <a:ext cx="289" cy="133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55" name="椭圆 20515"/>
            <p:cNvSpPr/>
            <p:nvPr/>
          </p:nvSpPr>
          <p:spPr>
            <a:xfrm rot="1684350" flipH="1" flipV="1">
              <a:off x="1104" y="2160"/>
              <a:ext cx="126" cy="294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56" name="文本框 20516"/>
            <p:cNvSpPr txBox="1"/>
            <p:nvPr/>
          </p:nvSpPr>
          <p:spPr>
            <a:xfrm>
              <a:off x="48" y="1440"/>
              <a:ext cx="3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2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0757" name="文本框 20517"/>
            <p:cNvSpPr txBox="1"/>
            <p:nvPr/>
          </p:nvSpPr>
          <p:spPr>
            <a:xfrm>
              <a:off x="624" y="0"/>
              <a:ext cx="24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1</a:t>
              </a:r>
              <a:endParaRPr lang="en-US" altLang="zh-CN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0758" name="文本框 20518"/>
            <p:cNvSpPr txBox="1"/>
            <p:nvPr/>
          </p:nvSpPr>
          <p:spPr>
            <a:xfrm>
              <a:off x="1248" y="2016"/>
              <a:ext cx="3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3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0759" name="文本框 20519"/>
            <p:cNvSpPr txBox="1"/>
            <p:nvPr/>
          </p:nvSpPr>
          <p:spPr>
            <a:xfrm>
              <a:off x="0" y="2304"/>
              <a:ext cx="3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4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0521" name="组合 20520"/>
          <p:cNvGrpSpPr/>
          <p:nvPr/>
        </p:nvGrpSpPr>
        <p:grpSpPr>
          <a:xfrm>
            <a:off x="8382409" y="286967"/>
            <a:ext cx="2562225" cy="4800600"/>
            <a:chOff x="0" y="0"/>
            <a:chExt cx="1614" cy="3024"/>
          </a:xfrm>
        </p:grpSpPr>
        <p:grpSp>
          <p:nvGrpSpPr>
            <p:cNvPr id="30761" name="组合 20521"/>
            <p:cNvGrpSpPr/>
            <p:nvPr/>
          </p:nvGrpSpPr>
          <p:grpSpPr>
            <a:xfrm>
              <a:off x="432" y="720"/>
              <a:ext cx="672" cy="2304"/>
              <a:chOff x="0" y="0"/>
              <a:chExt cx="1814" cy="1950"/>
            </a:xfrm>
          </p:grpSpPr>
          <p:sp>
            <p:nvSpPr>
              <p:cNvPr id="30762" name="任意多边形 20522"/>
              <p:cNvSpPr/>
              <p:nvPr/>
            </p:nvSpPr>
            <p:spPr>
              <a:xfrm flipH="1">
                <a:off x="0" y="0"/>
                <a:ext cx="907" cy="1949"/>
              </a:xfrm>
              <a:custGeom>
                <a:avLst/>
                <a:gdLst/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l" t="t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3" name="任意多边形 20523"/>
              <p:cNvSpPr/>
              <p:nvPr/>
            </p:nvSpPr>
            <p:spPr>
              <a:xfrm>
                <a:off x="907" y="0"/>
                <a:ext cx="907" cy="1950"/>
              </a:xfrm>
              <a:custGeom>
                <a:avLst/>
                <a:gdLst/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l" t="t" r="r" b="b"/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64" name="椭圆 20524"/>
            <p:cNvSpPr/>
            <p:nvPr/>
          </p:nvSpPr>
          <p:spPr>
            <a:xfrm>
              <a:off x="624" y="384"/>
              <a:ext cx="276" cy="376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65" name="椭圆 20525"/>
            <p:cNvSpPr/>
            <p:nvPr/>
          </p:nvSpPr>
          <p:spPr>
            <a:xfrm rot="1684350">
              <a:off x="188" y="2546"/>
              <a:ext cx="292" cy="143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66" name="椭圆 20526"/>
            <p:cNvSpPr/>
            <p:nvPr/>
          </p:nvSpPr>
          <p:spPr>
            <a:xfrm rot="1684350">
              <a:off x="238" y="1702"/>
              <a:ext cx="289" cy="133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67" name="椭圆 20527"/>
            <p:cNvSpPr/>
            <p:nvPr/>
          </p:nvSpPr>
          <p:spPr>
            <a:xfrm rot="1684350" flipH="1" flipV="1">
              <a:off x="1104" y="2160"/>
              <a:ext cx="126" cy="294"/>
            </a:xfrm>
            <a:prstGeom prst="ellipse">
              <a:avLst/>
            </a:prstGeom>
            <a:solidFill>
              <a:srgbClr val="009900"/>
            </a:solidFill>
            <a:ln w="952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768" name="文本框 20528"/>
            <p:cNvSpPr txBox="1"/>
            <p:nvPr/>
          </p:nvSpPr>
          <p:spPr>
            <a:xfrm>
              <a:off x="48" y="1440"/>
              <a:ext cx="3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2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0769" name="文本框 20529"/>
            <p:cNvSpPr txBox="1"/>
            <p:nvPr/>
          </p:nvSpPr>
          <p:spPr>
            <a:xfrm>
              <a:off x="624" y="0"/>
              <a:ext cx="24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1</a:t>
              </a:r>
              <a:endParaRPr lang="en-US" altLang="zh-CN" sz="32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0770" name="文本框 20530"/>
            <p:cNvSpPr txBox="1"/>
            <p:nvPr/>
          </p:nvSpPr>
          <p:spPr>
            <a:xfrm>
              <a:off x="1248" y="2016"/>
              <a:ext cx="3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3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30771" name="文本框 20531"/>
            <p:cNvSpPr txBox="1"/>
            <p:nvPr/>
          </p:nvSpPr>
          <p:spPr>
            <a:xfrm>
              <a:off x="0" y="2304"/>
              <a:ext cx="36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4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pic>
        <p:nvPicPr>
          <p:cNvPr id="30772" name="图片 4"/>
          <p:cNvPicPr>
            <a:picLocks noChangeAspect="1"/>
          </p:cNvPicPr>
          <p:nvPr/>
        </p:nvPicPr>
        <p:blipFill>
          <a:blip r:embed="rId2"/>
          <a:srcRect l="18494" r="20915"/>
          <a:stretch>
            <a:fillRect/>
          </a:stretch>
        </p:blipFill>
        <p:spPr>
          <a:xfrm>
            <a:off x="4151626" y="934240"/>
            <a:ext cx="2514600" cy="415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20488"/>
          <p:cNvSpPr txBox="1"/>
          <p:nvPr/>
        </p:nvSpPr>
        <p:spPr>
          <a:xfrm>
            <a:off x="2021200" y="1989926"/>
            <a:ext cx="6572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Calibri" panose="020F0502020204030204"/>
                <a:ea typeface="黑体" panose="02010609060101010101" charset="-122"/>
              </a:rPr>
              <a:t>2</a:t>
            </a:r>
            <a:endParaRPr lang="en-US" altLang="zh-CN" sz="4400" b="1">
              <a:solidFill>
                <a:srgbClr val="FF0000"/>
              </a:solidFill>
              <a:latin typeface="Calibri" panose="020F0502020204030204"/>
              <a:ea typeface="黑体" panose="02010609060101010101" charset="-122"/>
            </a:endParaRPr>
          </a:p>
        </p:txBody>
      </p:sp>
      <p:sp>
        <p:nvSpPr>
          <p:cNvPr id="7" name="文本框 20488"/>
          <p:cNvSpPr txBox="1"/>
          <p:nvPr/>
        </p:nvSpPr>
        <p:spPr>
          <a:xfrm>
            <a:off x="3478525" y="2458240"/>
            <a:ext cx="617538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Calibri" panose="020F0502020204030204"/>
                <a:ea typeface="黑体" panose="02010609060101010101" charset="-122"/>
              </a:rPr>
              <a:t>3</a:t>
            </a:r>
            <a:endParaRPr lang="en-US" altLang="zh-CN" sz="4400" b="1">
              <a:solidFill>
                <a:srgbClr val="FF0000"/>
              </a:solidFill>
              <a:latin typeface="Calibri" panose="020F0502020204030204"/>
              <a:ea typeface="黑体" panose="02010609060101010101" charset="-122"/>
            </a:endParaRPr>
          </a:p>
        </p:txBody>
      </p:sp>
      <p:sp>
        <p:nvSpPr>
          <p:cNvPr id="8" name="文本框 20488"/>
          <p:cNvSpPr txBox="1"/>
          <p:nvPr/>
        </p:nvSpPr>
        <p:spPr>
          <a:xfrm>
            <a:off x="1603688" y="3304377"/>
            <a:ext cx="61753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4400" b="1">
                <a:solidFill>
                  <a:srgbClr val="FF0000"/>
                </a:solidFill>
                <a:latin typeface="Calibri" panose="020F0502020204030204"/>
                <a:ea typeface="黑体" panose="02010609060101010101" charset="-122"/>
              </a:rPr>
              <a:t>4</a:t>
            </a:r>
            <a:endParaRPr lang="en-US" altLang="zh-CN" sz="4400" b="1">
              <a:solidFill>
                <a:srgbClr val="FF0000"/>
              </a:solidFill>
              <a:latin typeface="Calibri" panose="020F0502020204030204"/>
              <a:ea typeface="黑体" panose="02010609060101010101" charset="-122"/>
            </a:endParaRPr>
          </a:p>
        </p:txBody>
      </p:sp>
      <p:sp>
        <p:nvSpPr>
          <p:cNvPr id="21507" name="文本框 21506"/>
          <p:cNvSpPr txBox="1"/>
          <p:nvPr/>
        </p:nvSpPr>
        <p:spPr>
          <a:xfrm>
            <a:off x="264287" y="5156515"/>
            <a:ext cx="7685887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生长受到抑制而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生长较快，是由于与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相比，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距离顶芽较远，故生长素在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处不会大量积累，导致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生长受到抑制而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生长较快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2706" name="文本框 72705"/>
          <p:cNvSpPr txBox="1"/>
          <p:nvPr/>
        </p:nvSpPr>
        <p:spPr>
          <a:xfrm>
            <a:off x="2784771" y="477432"/>
            <a:ext cx="281125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顶端优势</a:t>
            </a:r>
            <a:endParaRPr 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3" name="文本框 1"/>
          <p:cNvSpPr/>
          <p:nvPr/>
        </p:nvSpPr>
        <p:spPr>
          <a:xfrm>
            <a:off x="-23314" y="482511"/>
            <a:ext cx="2968075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4.实例分析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6 -3.33333E-06 L 0.01666 0.34445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" y="1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7 -2.59259E-06 L -0.03281 0.36852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06 -1.48148E-06 L -0.01614 0.20185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926 L 0.03385 0.32407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6 -2.59259E-06 L -0.04948 0.1463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06 L -0.03333 0.18889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6" grpId="0" bldLvl="0" animBg="1"/>
      <p:bldP spid="20488" grpId="0" bldLvl="0" animBg="1"/>
      <p:bldP spid="2" grpId="0"/>
      <p:bldP spid="6" grpId="0"/>
      <p:bldP spid="7" grpId="0"/>
      <p:bldP spid="8" grpId="0"/>
      <p:bldP spid="21507" grpId="0"/>
      <p:bldP spid="7270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>
          <a:xfrm>
            <a:off x="2928254" y="981528"/>
            <a:ext cx="8229346" cy="549173"/>
          </a:xfrm>
        </p:spPr>
        <p:txBody>
          <a:bodyPr wrap="square" anchor="ctr">
            <a:normAutofit fontScale="90000"/>
          </a:bodyPr>
          <a:lstStyle/>
          <a:p>
            <a:pPr algn="l" fontAlgn="auto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⑥顶端优势的应用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1152488" y="1587206"/>
            <a:ext cx="4778760" cy="2271609"/>
          </a:xfrm>
        </p:spPr>
        <p:txBody>
          <a:bodyPr wrap="square" anchor="t"/>
          <a:lstStyle/>
          <a:p>
            <a:pPr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树木修剪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改善树型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棉花摘心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增加产量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树木粗壮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——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木材质量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1748" name="组合 23555"/>
          <p:cNvGrpSpPr/>
          <p:nvPr/>
        </p:nvGrpSpPr>
        <p:grpSpPr>
          <a:xfrm>
            <a:off x="5375873" y="1947142"/>
            <a:ext cx="3643312" cy="1888858"/>
            <a:chOff x="0" y="0"/>
            <a:chExt cx="3643306" cy="1889049"/>
          </a:xfrm>
        </p:grpSpPr>
        <p:sp>
          <p:nvSpPr>
            <p:cNvPr id="31749" name="右大括号 24"/>
            <p:cNvSpPr/>
            <p:nvPr/>
          </p:nvSpPr>
          <p:spPr>
            <a:xfrm>
              <a:off x="142848" y="0"/>
              <a:ext cx="220939" cy="960674"/>
            </a:xfrm>
            <a:prstGeom prst="rightBrace">
              <a:avLst>
                <a:gd name="adj1" fmla="val 8260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algn="ctr" rotWithShape="0">
                <a:srgbClr val="000000">
                  <a:alpha val="25000"/>
                </a:srgbClr>
              </a:outerShdw>
            </a:effectLst>
          </p:spPr>
          <p:txBody>
            <a:bodyPr anchor="ctr"/>
            <a:lstStyle/>
            <a:p>
              <a:pPr algn="ctr"/>
              <a:endPara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0" name="TextBox 25"/>
            <p:cNvSpPr txBox="1"/>
            <p:nvPr/>
          </p:nvSpPr>
          <p:spPr>
            <a:xfrm>
              <a:off x="642936" y="214334"/>
              <a:ext cx="3000370" cy="5220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解除顶端优势</a:t>
              </a:r>
              <a:endPara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751" name="直接连接符 26"/>
            <p:cNvCxnSpPr/>
            <p:nvPr/>
          </p:nvCxnSpPr>
          <p:spPr>
            <a:xfrm>
              <a:off x="0" y="1583926"/>
              <a:ext cx="642936" cy="158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3000" dir="5400000" algn="ctr" rotWithShape="0">
                <a:srgbClr val="000000">
                  <a:alpha val="25000"/>
                </a:srgbClr>
              </a:outerShdw>
            </a:effectLst>
          </p:spPr>
        </p:cxnSp>
        <p:sp>
          <p:nvSpPr>
            <p:cNvPr id="31752" name="TextBox 27"/>
            <p:cNvSpPr txBox="1"/>
            <p:nvPr/>
          </p:nvSpPr>
          <p:spPr>
            <a:xfrm>
              <a:off x="642936" y="1367026"/>
              <a:ext cx="3000370" cy="5220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利用顶端优势</a:t>
              </a:r>
              <a:endPara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1754" name="Picture 16"/>
          <p:cNvPicPr>
            <a:picLocks noChangeAspect="1"/>
          </p:cNvPicPr>
          <p:nvPr/>
        </p:nvPicPr>
        <p:blipFill>
          <a:blip r:embed="rId1"/>
          <a:srcRect b="6029"/>
          <a:stretch>
            <a:fillRect/>
          </a:stretch>
        </p:blipFill>
        <p:spPr>
          <a:xfrm>
            <a:off x="5876477" y="3789098"/>
            <a:ext cx="3743325" cy="2744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55" name="图片 23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08" y="3805288"/>
            <a:ext cx="3311525" cy="2728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6" name="文本框 72705"/>
          <p:cNvSpPr txBox="1"/>
          <p:nvPr/>
        </p:nvSpPr>
        <p:spPr>
          <a:xfrm>
            <a:off x="49697" y="1012637"/>
            <a:ext cx="2811259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顶端优势</a:t>
            </a:r>
            <a:endParaRPr 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3" name="文本框 1"/>
          <p:cNvSpPr/>
          <p:nvPr/>
        </p:nvSpPr>
        <p:spPr>
          <a:xfrm>
            <a:off x="-23314" y="482511"/>
            <a:ext cx="2968075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4.实例分析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14260"/>
          <a:stretch>
            <a:fillRect/>
          </a:stretch>
        </p:blipFill>
        <p:spPr>
          <a:xfrm>
            <a:off x="8327929" y="3644860"/>
            <a:ext cx="3598514" cy="25173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427" y="533301"/>
            <a:ext cx="12100224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某植物长势一致的黄化苗上切取等长幼茎段（无叶和侧芽）。自茎段顶端向下对称纵切至约3/4处。将切开的茎段浸没在蒸馏水中。一段时间后，观察到半边茎向外弯曲生长，如图所示。若上述黄化苗茎段中的生长素浓度是促进生长的，放入水中后半边茎内、外两侧细胞中的生长素浓度都不会升高。请仅根据生长素的作用特点分析半边茎向外弯曲生长这一现象，推测出现该现象的两种可能原因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287" y="3526772"/>
            <a:ext cx="7320194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原因1∶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内侧细胞中的生长素浓度比外侧高，所以内侧细胞生长较快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922" y="4796537"/>
            <a:ext cx="7838893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原因2∶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内外两侧细胞中的生长素浓度相同，但内外侧细胞对生长素敏感性不同，该浓度的生长素更有利于内侧细胞的生长</a:t>
            </a:r>
            <a:endParaRPr lang="zh-CN" altLang="en-US" sz="2800" b="1">
              <a:solidFill>
                <a:srgbClr val="071C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192" r="31280" b="45140"/>
          <a:stretch>
            <a:fillRect/>
          </a:stretch>
        </p:blipFill>
        <p:spPr>
          <a:xfrm>
            <a:off x="5585237" y="891278"/>
            <a:ext cx="6534845" cy="29598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54766" y="4067583"/>
            <a:ext cx="6113283" cy="2245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生长素的生理作用具有低浓度促进生长高浓度抑制生长的特点，最适生长素浓度产生最大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α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值，高于最适浓度时有可能出现与低于最适浓度相同的弯曲生长，从而产生相同的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α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值。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4922" y="620280"/>
            <a:ext cx="5690451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从某植物长势一致的黄化苗上切取等长幼茎段（无叶和侧芽），将茎段自顶端向下对称纵切至约3/4 处后，浸没在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不同浓度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的生长素溶液中，一段时后，茎段的半边茎会向切面侧弯曲生长形成弯曲角度（α）如图甲。与生长浓度的关系如图乙。请回答∶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（1）从图乙可知，在两个不同浓度的生长素溶液中，茎段半边茎生长产生的弯曲角度可以相同，请根据生长素作用的特性，解释产生这种结果的原因，原因是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1"/>
          <p:cNvPicPr>
            <a:picLocks noChangeAspect="1"/>
          </p:cNvPicPr>
          <p:nvPr/>
        </p:nvPicPr>
        <p:blipFill>
          <a:blip r:embed="rId1"/>
          <a:srcRect l="2434" r="31271" b="3169"/>
          <a:stretch>
            <a:fillRect/>
          </a:stretch>
        </p:blipFill>
        <p:spPr>
          <a:xfrm>
            <a:off x="2568276" y="1700850"/>
            <a:ext cx="6118997" cy="40486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文本框 8195"/>
          <p:cNvSpPr txBox="1"/>
          <p:nvPr/>
        </p:nvSpPr>
        <p:spPr>
          <a:xfrm>
            <a:off x="888377" y="692022"/>
            <a:ext cx="118507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下图是科学家研究不同浓度生长素对植物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的作用所得到结果是：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0068" y="2636716"/>
            <a:ext cx="33893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促进和抑制作用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192" r="31280" b="45140"/>
          <a:stretch>
            <a:fillRect/>
          </a:stretch>
        </p:blipFill>
        <p:spPr>
          <a:xfrm>
            <a:off x="2444474" y="388548"/>
            <a:ext cx="7566529" cy="34486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427" y="3711523"/>
            <a:ext cx="12240533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（2）将切割后的茎段浸没在一未知浓度的生长素溶液中，测得其半边茎的弯曲角度α1，从图乙中可查到与α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两个生长素浓度，即低浓度（A）和高浓度（B）。为进一步确定待测溶液中生长素的真实浓度，有人将待测溶液稀释至原浓度的80%，另取切割后的茎段浸没在其中，一段时间后测量半边茎的弯曲角度将得到α2。请预测α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与α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相比较的可能结果，并得出相应的结论∶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b="1" u="sng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         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9019" y="5877107"/>
            <a:ext cx="11238689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若α2小于α1，则该溶液的生长素浓度为A;若α2大于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α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1，则该溶液的生长素浓度为B。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42129" y="549377"/>
            <a:ext cx="6447155" cy="52197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Aft>
                <a:spcPct val="0"/>
              </a:spcAft>
            </a:pPr>
            <a:r>
              <a:rPr lang="zh-CN" altLang="en-US" sz="2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辨析生长素作用特点分析中的</a:t>
            </a:r>
            <a:r>
              <a:rPr lang="en-US" altLang="zh-CN" sz="2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kern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个易错点</a:t>
            </a:r>
            <a:endParaRPr lang="zh-CN" altLang="en-US" sz="2800" b="1" kern="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23314" y="1196753"/>
            <a:ext cx="1206975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070735" algn="l"/>
              </a:tabLs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易错点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误认为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抑制生长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就是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不生长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070735" algn="l"/>
              </a:tabLst>
            </a:pP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点拨：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抑制生长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≠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不生长，所谓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抑制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促进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均是相对于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对照组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”(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即自然生长或加蒸馏水处理的组别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而言的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——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凡生长状况差于对照组者可谓生长受抑制，生长状况好于对照组者可谓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促进生长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071" y="3309007"/>
            <a:ext cx="12011341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070735" algn="l"/>
              </a:tabLst>
            </a:pPr>
            <a:r>
              <a:rPr lang="zh-CN" altLang="zh-CN" sz="2800" b="1" kern="1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错点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不能准确界定生长素作用是否体现出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低浓度促进生长高浓度抑制生长</a:t>
            </a:r>
            <a:r>
              <a:rPr lang="en-US" altLang="zh-CN" sz="2800" b="1" kern="100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070735" algn="l"/>
              </a:tabLst>
            </a:pP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点拨：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确认能否体现两重性的关键在于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浓度与生长状况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070735" algn="l"/>
              </a:tabLst>
            </a:pP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若生长较慢处的生长素浓度＞生长较快处的生长素浓度则可体现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低浓度促进生长高浓度抑制生长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，如根背地生长、顶端优势等。</a:t>
            </a:r>
            <a:endParaRPr lang="zh-CN" altLang="zh-CN"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若生长较慢处的生长素浓度＜生长较快处的生长素浓度，则不能体现</a:t>
            </a:r>
            <a:r>
              <a:rPr lang="zh-CN" altLang="en-US" sz="2800" b="1">
                <a:solidFill>
                  <a:srgbClr val="071C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低浓度促进生长高浓度抑制生长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，只能表明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低浓度促进生长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。如茎的向光性和茎背地生长。</a:t>
            </a:r>
            <a:endParaRPr lang="zh-CN" altLang="zh-CN" sz="2800" b="1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6798" y="1340694"/>
            <a:ext cx="1169959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070735" algn="l"/>
              </a:tabLst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易错点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　误将高于最适浓度的浓度都当做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抑制浓度</a:t>
            </a:r>
            <a:r>
              <a:rPr lang="en-US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endParaRPr lang="en-US" altLang="zh-CN" sz="2800" b="1" kern="10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4211"/>
          <a:stretch>
            <a:fillRect/>
          </a:stretch>
        </p:blipFill>
        <p:spPr bwMode="auto">
          <a:xfrm>
            <a:off x="3890736" y="2133205"/>
            <a:ext cx="4313391" cy="32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64287" y="5300633"/>
            <a:ext cx="11566288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  <a:tabLst>
                <a:tab pos="2070735" algn="l"/>
              </a:tabLst>
            </a:pPr>
            <a:r>
              <a:rPr lang="zh-CN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点拨：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曲线中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HC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段表明随生长素浓度升高，促进生长作用减弱，但仍为促进生长的浓度，不是抑制浓度，高于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时才会抑制植物生长，才是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抑制浓度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800" b="1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9695" y="475527"/>
            <a:ext cx="1201261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</a:t>
            </a:r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2021·</a:t>
            </a:r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广东高考真题）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乙烯可促进香焦果皮逐渐变黄、果肉逐渐变甜变软的成熟过程。同学们去香蕉种植合作社开展研学活动，以乙烯利溶液为处理剂，研究乙烯对香蕉的催熟过程，设计的技术路线如下图，下列分析正确的是（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062" y="2349065"/>
            <a:ext cx="7247818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．对照组香蕉果实的成熟不会受到乙烯影响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．实验材料应选择已经开始成熟的香蕉果实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．根据实验安排第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次取样的时间为第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天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．处理组</a:t>
            </a:r>
            <a:r>
              <a:rPr lang="en-US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个指标的总体变化趋势基本一致
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1560717" y="1772592"/>
            <a:ext cx="133960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+mj-ea"/>
                <a:ea typeface="+mj-ea"/>
              </a:rPr>
              <a:t>C</a:t>
            </a:r>
            <a:endParaRPr lang="en-US" altLang="zh-CN" sz="3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6664" y="4868913"/>
            <a:ext cx="6725944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图示表明每两天取样一次，共</a:t>
            </a:r>
            <a:r>
              <a:rPr 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</a:t>
            </a:r>
            <a:r>
              <a:rPr 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次，为了了解香蕉实验前本身的还原糖量、淀粉量、果皮色素量，应该从</a:t>
            </a:r>
            <a:r>
              <a:rPr 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r>
              <a:rPr 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天开始，故第</a:t>
            </a:r>
            <a:r>
              <a:rPr 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</a:t>
            </a:r>
            <a:r>
              <a:rPr 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次取样的时间为第</a:t>
            </a:r>
            <a:r>
              <a:rPr 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10</a:t>
            </a:r>
            <a:r>
              <a:rPr 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天，</a:t>
            </a:r>
            <a:r>
              <a:rPr 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正确；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0561" y="2060584"/>
            <a:ext cx="4175573" cy="4324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92546" y="765033"/>
            <a:ext cx="1180119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9.</a:t>
            </a:r>
            <a:r>
              <a:rPr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（2021·河北高考真题）</a:t>
            </a:r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关于植物激素的叙述，错误的是（    ）</a:t>
            </a:r>
            <a:endParaRPr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A．基因突变导致脱落酸受体与脱落酸亲和力降低时，种子休眠时间比野生型延长</a:t>
            </a:r>
            <a:endParaRPr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B．赤霉素受体表达量增加的大麦种子萌发时，胚乳中淀粉分解速度比野生型更快</a:t>
            </a:r>
            <a:endParaRPr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C．细胞分裂素受体表达量增加的植株，其生长速度比野生型更快</a:t>
            </a:r>
            <a:endParaRPr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28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D．插条浸泡在低浓度NAA溶液中，野生型比生长素受体活性减弱的株系更易生根</a:t>
            </a:r>
            <a:endParaRPr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10055444" y="765033"/>
            <a:ext cx="133960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lang="en-US" altLang="zh-CN" sz="3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8254" y="5517128"/>
            <a:ext cx="8993744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脱落酸有促进种子休眠的作用，基因突变导致脱落酸受体与脱落酸亲和力降低时，种子休眠时间比野生型缩短</a:t>
            </a:r>
            <a:endParaRPr lang="zh-CN" altLang="en-US" sz="28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9062" y="837410"/>
            <a:ext cx="1201261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10.</a:t>
            </a:r>
            <a:r>
              <a:rPr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（2021·全国高考真题）</a:t>
            </a:r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生长素具有促进植物生长等多种生理功能。下列与生长素有关的叙述，错误的是（    ）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A．植物生长的“顶端优势”现象可以通过去除顶芽而解除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B．顶芽产生的生长素可以运到侧芽附近从而抑制侧芽生长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C．生长素可以调节植物体内某些基因的表达从而影响植物生长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D．在促进根、茎两种器官生长时，茎是对生长素更敏感的器官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8040327" y="1269130"/>
            <a:ext cx="133960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+mj-ea"/>
                <a:ea typeface="+mj-ea"/>
              </a:rPr>
              <a:t>D</a:t>
            </a:r>
            <a:endParaRPr lang="en-US" altLang="zh-CN" sz="3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9062" y="1125012"/>
            <a:ext cx="1201261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11.</a:t>
            </a:r>
            <a:r>
              <a:rPr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（2021·浙江高考真题）</a:t>
            </a:r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脱落酸与植物的衰老、成熟、对不良环境发生响应有关。下列叙述错误的是（　　）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A．脱落酸在植物体内起着信息传递的作用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B．缺水使脱落酸含量上升导致气孔关闭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C．提高脱落酸含量可解除种子的休眠状态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D．植物体内脱落酸含量的变化是植物适应环境的一种方式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7392112" y="1629108"/>
            <a:ext cx="133960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+mj-ea"/>
                <a:ea typeface="+mj-ea"/>
              </a:rPr>
              <a:t>C</a:t>
            </a:r>
            <a:endParaRPr lang="en-US" altLang="zh-CN" sz="3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9062" y="980893"/>
            <a:ext cx="12012610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12.</a:t>
            </a:r>
            <a:r>
              <a:rPr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（2021·浙江高考真题）</a:t>
            </a:r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苹果果实成熟到一定程度，呼吸作用突然增强，然后又突然减弱，这种现象称为呼吸跃变，呼吸跃变标志着果实进入衰老阶段。下列叙述正确的是（　　）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A．呼吸作用增强，果实内乳酸含量上升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B．呼吸作用减弱，糖酵解产生的CO</a:t>
            </a:r>
            <a:r>
              <a:rPr sz="3200" b="1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减少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C．用乙烯合成抑制剂处理，可延缓呼吸跃变现象的出现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D．果实贮藏在低温条件下，可使呼吸跃变提前发生</a:t>
            </a:r>
            <a:endParaRPr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8184446" y="1917345"/>
            <a:ext cx="1339602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+mj-ea"/>
                <a:ea typeface="+mj-ea"/>
              </a:rPr>
              <a:t>C</a:t>
            </a:r>
            <a:endParaRPr lang="en-US" altLang="zh-CN" sz="32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04727" y="5157150"/>
            <a:ext cx="6145662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糖酵解属于细胞呼吸第一阶段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7413" y="1767032"/>
            <a:ext cx="11409887" cy="2676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填空默写：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93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生长素在细胞水平上起着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促进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</a:t>
            </a:r>
            <a:endParaRPr lang="en-US" altLang="zh-CN" sz="2800" b="1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作用；在器官水平上则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影响</a:t>
            </a: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促进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</a:t>
            </a:r>
            <a:endParaRPr lang="en-US" altLang="zh-CN" sz="2800" b="1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发生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影响</a:t>
            </a: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等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280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99520" y="2507483"/>
            <a:ext cx="3738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细胞伸长生长、诱导细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738" y="3167775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胞分化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67900" y="3167711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器官的生长、发育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15839" y="3170251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侧根和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6575" y="3860717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不定根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54153" y="385988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花、叶和果实发育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615" y="1271878"/>
            <a:ext cx="11409887" cy="46158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94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生长素在浓度较低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时</a:t>
            </a: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在浓度过高时则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会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</a:t>
            </a:r>
            <a:endParaRPr lang="en-US" altLang="zh-CN" sz="2800" b="1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94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植物表现顶端优势的原因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</a:t>
            </a:r>
            <a:endParaRPr lang="en-US" altLang="zh-CN" sz="2800" b="1" u="sng" kern="100" smtClean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____________________________________________________________________________________________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b="1" kern="1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4.(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选择性必修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 P</a:t>
            </a:r>
            <a:r>
              <a:rPr lang="en-US" altLang="zh-CN" sz="2800" b="1" kern="100" baseline="-250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94</a:t>
            </a:r>
            <a:r>
              <a:rPr lang="en-US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幼嫩的细胞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对</a:t>
            </a:r>
            <a:r>
              <a:rPr lang="zh-CN" altLang="en-US" sz="2800" b="1" u="sng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　　　　　　　　　　　　　　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；</a:t>
            </a:r>
            <a:r>
              <a:rPr lang="zh-CN" altLang="zh-CN" sz="2800" b="1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不同器官对生长素的敏感程度也不一样。</a:t>
            </a:r>
            <a:endParaRPr lang="zh-CN" altLang="zh-CN" sz="1050" b="1" kern="10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71218" y="1402778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促进生长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1548" y="1417287"/>
            <a:ext cx="538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092" y="2050616"/>
            <a:ext cx="1249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制生长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74710" y="2689045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顶芽产生的生长素逐渐向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814" y="3164552"/>
            <a:ext cx="11407794" cy="1383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下运输，枝条上部的侧芽处生长素浓度较高，由于侧芽对生长素浓度比较敏感，因此它的发育受到抑制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42531" y="4589476"/>
            <a:ext cx="5516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生长素敏感，衰老细胞则比较迟钝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New picture"/>
          <p:cNvPicPr/>
          <p:nvPr/>
        </p:nvPicPr>
        <p:blipFill>
          <a:blip r:embed="rId1"/>
          <a:stretch>
            <a:fillRect/>
          </a:stretch>
        </p:blipFill>
        <p:spPr>
          <a:xfrm>
            <a:off x="11671220" y="10424769"/>
            <a:ext cx="368232" cy="266651"/>
          </a:xfrm>
          <a:prstGeom prst="cube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-23314" y="476797"/>
            <a:ext cx="5579347" cy="5219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 fontAlgn="auto">
              <a:lnSpc>
                <a:spcPct val="100000"/>
              </a:lnSpc>
              <a:spcAft>
                <a:spcPct val="0"/>
              </a:spcAft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kern="10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800" b="1" kern="1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生长素的生理</a:t>
            </a:r>
            <a:r>
              <a:rPr lang="zh-CN" altLang="zh-CN" sz="2800" b="1" kern="1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</a:t>
            </a:r>
            <a:endParaRPr lang="zh-CN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7282" y="1558056"/>
            <a:ext cx="7997754" cy="429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075235" y="1961455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传达信息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10545" y="2606302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伸长生长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40338" y="3060421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细胞分化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86356" y="4418683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受体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43945" y="5345090"/>
            <a:ext cx="1503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spc="-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特定基因</a:t>
            </a:r>
            <a:endParaRPr lang="zh-CN" altLang="zh-CN" sz="2800" b="1" kern="100" spc="-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23314" y="476797"/>
            <a:ext cx="4374975" cy="5219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2.生长素的作用特点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8633" y="1341085"/>
            <a:ext cx="7964289" cy="474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568173" y="2507325"/>
            <a:ext cx="538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6602" y="2488278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促进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0381" y="3812752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侧芽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90969" y="3837130"/>
            <a:ext cx="538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36059" y="4321933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抑制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31547" y="1482682"/>
            <a:ext cx="10329223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zh-CN" altLang="zh-CN" sz="2800" b="1" kern="100">
                <a:solidFill>
                  <a:srgbClr val="0070C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教材隐性知识：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源于选择性必修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P</a:t>
            </a:r>
            <a:r>
              <a:rPr lang="en-US" altLang="zh-CN" sz="2800" b="1" kern="100" baseline="-250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94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思考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·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讨论</a:t>
            </a:r>
            <a:r>
              <a:rPr lang="en-US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endParaRPr lang="zh-CN" altLang="zh-CN" sz="2800" b="1" kern="10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(1)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不同浓度的生长素对茎生长的促进作用一定不同吗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？</a:t>
            </a:r>
            <a:r>
              <a:rPr lang="en-US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____________________________________________________________________________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800" b="1" kern="1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spcAft>
                <a:spcPct val="0"/>
              </a:spcAft>
            </a:pP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(2)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不同浓度的生长素对根生长的抑制作用一定不同吗</a:t>
            </a:r>
            <a:r>
              <a:rPr lang="zh-CN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？</a:t>
            </a:r>
            <a:r>
              <a:rPr lang="zh-CN" altLang="en-US" sz="2800" b="1" u="sng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　　</a:t>
            </a:r>
            <a:r>
              <a:rPr lang="en-US" altLang="zh-CN" sz="2800" b="1" kern="100" smtClean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填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一定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不一定</a:t>
            </a:r>
            <a:r>
              <a:rPr lang="en-US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”)</a:t>
            </a:r>
            <a:r>
              <a:rPr lang="zh-CN" altLang="zh-CN" sz="2800" b="1" kern="1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800" b="1" kern="100">
              <a:effectLst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58553" y="2249703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不一定，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5014" y="2734440"/>
            <a:ext cx="1034233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在最适浓度的两侧，会有两个不同浓度的生长素对植物产生相同的促进效果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01115" y="4163847"/>
            <a:ext cx="894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一定</a:t>
            </a:r>
            <a:endParaRPr lang="zh-CN" altLang="zh-CN" sz="2800" b="1" kern="1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1"/>
          <p:cNvPicPr>
            <a:picLocks noChangeAspect="1"/>
          </p:cNvPicPr>
          <p:nvPr/>
        </p:nvPicPr>
        <p:blipFill>
          <a:blip r:embed="rId1"/>
          <a:srcRect l="2434" r="31271" b="3169"/>
          <a:stretch>
            <a:fillRect/>
          </a:stretch>
        </p:blipFill>
        <p:spPr>
          <a:xfrm>
            <a:off x="1598810" y="2480486"/>
            <a:ext cx="6052969" cy="40994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2" name="文本框 8195"/>
          <p:cNvSpPr/>
          <p:nvPr/>
        </p:nvSpPr>
        <p:spPr>
          <a:xfrm>
            <a:off x="-23314" y="494573"/>
            <a:ext cx="3536930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3.曲线解读：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13403" y="1916688"/>
            <a:ext cx="5629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点，促进生长的最适浓度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4291" y="2536123"/>
            <a:ext cx="672623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点：既不促进也不抑制生长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0544" y="3155366"/>
            <a:ext cx="67399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两点：浓度不同，但促进效果相同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72386" y="3855693"/>
            <a:ext cx="494506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a-c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段（不含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点）：仍是促进，但逐渐减弱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8716" y="5011762"/>
            <a:ext cx="6065032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c-d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段（不含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点）：抑制作用，逐渐增强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8" name="文本框 7"/>
          <p:cNvSpPr txBox="1"/>
          <p:nvPr/>
        </p:nvSpPr>
        <p:spPr>
          <a:xfrm>
            <a:off x="49836" y="1064183"/>
            <a:ext cx="88693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）不同浓度的生长素对同一器官的影响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1"/>
          <p:cNvSpPr txBox="1"/>
          <p:nvPr/>
        </p:nvSpPr>
        <p:spPr>
          <a:xfrm>
            <a:off x="49062" y="765033"/>
            <a:ext cx="11926266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某研究小组探究避光条件下生长素浓度对燕麦胚芽鞘生长的影响。胚芽鞘去顶静置一段时间后，将含有不同浓度生长素的琼脂块分别放置在不同的去顶胚芽鞘一侧，一段时间后测量并记录弯曲度(α)。左下图为实验示意图。下图曲线中能正确表示实验结果的是</a:t>
            </a:r>
            <a:r>
              <a:rPr lang="zh-CN" altLang="en-US" sz="28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α的范围_____(180°≥α&gt;0°、180°≥α≥90°、90°≥α&gt;0°)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3541713"/>
            <a:ext cx="9067800" cy="3278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240382" y="2060980"/>
            <a:ext cx="41973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424888" y="2276586"/>
            <a:ext cx="2016125" cy="936625"/>
          </a:xfrm>
          <a:prstGeom prst="ellipse">
            <a:avLst/>
          </a:prstGeom>
          <a:noFill/>
          <a:ln w="95250" cmpd="sng">
            <a:solidFill>
              <a:srgbClr val="FF0000">
                <a:alpha val="83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800" strike="noStrike" noProof="1"/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157" y="1578953"/>
            <a:ext cx="6637061" cy="4888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框 8195"/>
          <p:cNvSpPr txBox="1"/>
          <p:nvPr/>
        </p:nvSpPr>
        <p:spPr>
          <a:xfrm>
            <a:off x="49697" y="1036763"/>
            <a:ext cx="6582461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）不同器官对生长素的敏感度不同   </a:t>
            </a:r>
            <a:endParaRPr lang="en-US" altLang="zh-CN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" name="文本框 8195"/>
          <p:cNvSpPr/>
          <p:nvPr/>
        </p:nvSpPr>
        <p:spPr>
          <a:xfrm>
            <a:off x="-23314" y="494573"/>
            <a:ext cx="3536930" cy="521970"/>
          </a:xfrm>
          <a:prstGeom prst="rect">
            <a:avLst/>
          </a:prstGeom>
          <a:solidFill>
            <a:srgbClr val="FFC000"/>
          </a:solidFill>
        </p:spPr>
        <p:txBody>
          <a:bodyPr wrap="square" anchor="t">
            <a:spAutoFit/>
          </a:bodyPr>
          <a:lstStyle/>
          <a:p>
            <a:pPr lvl="0" algn="just">
              <a:spcAft>
                <a:spcPct val="0"/>
              </a:spcAft>
              <a:buClrTx/>
              <a:buSzTx/>
              <a:buFontTx/>
            </a:pPr>
            <a:r>
              <a:rPr lang="en-US" altLang="zh-CN" sz="28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3.曲线解读：</a:t>
            </a:r>
            <a:endParaRPr lang="en-US" altLang="zh-CN" sz="2800" b="1" kern="1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97" name="标题 1"/>
          <p:cNvSpPr>
            <a:spLocks noGrp="1"/>
          </p:cNvSpPr>
          <p:nvPr/>
        </p:nvSpPr>
        <p:spPr>
          <a:xfrm>
            <a:off x="-23314" y="-26665"/>
            <a:ext cx="6129155" cy="50092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ctr"/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植物生长素的生理作用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PLACING_PICTURE_USER_VIEWPORT" val="{&quot;height&quot;:6121,&quot;width&quot;:7366}"/>
</p:tagLst>
</file>

<file path=ppt/tags/tag66.xml><?xml version="1.0" encoding="utf-8"?>
<p:tagLst xmlns:p="http://schemas.openxmlformats.org/presentationml/2006/main">
  <p:tag name="KSO_WM_UNIT_PLACING_PICTURE_USER_VIEWPORT" val="{&quot;height&quot;:3430.6346456692913,&quot;width&quot;:5993.609448818897}"/>
</p:tagLst>
</file>

<file path=ppt/tags/tag67.xml><?xml version="1.0" encoding="utf-8"?>
<p:tagLst xmlns:p="http://schemas.openxmlformats.org/presentationml/2006/main">
  <p:tag name="KSO_WM_UNIT_PLACING_PICTURE_USER_VIEWPORT" val="{&quot;height&quot;:4673.363779527559,&quot;width&quot;:6486.2015748031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6137</Words>
  <Application>WPS 演示</Application>
  <PresentationFormat>宽屏</PresentationFormat>
  <Paragraphs>483</Paragraphs>
  <Slides>39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楷体</vt:lpstr>
      <vt:lpstr>Gill Sans MT</vt:lpstr>
      <vt:lpstr>Calibri</vt:lpstr>
      <vt:lpstr>Calibri Light</vt:lpstr>
      <vt:lpstr>微软雅黑 Light</vt:lpstr>
      <vt:lpstr>Times New Roman</vt:lpstr>
      <vt:lpstr>方正中等线简体</vt:lpstr>
      <vt:lpstr>黑体</vt:lpstr>
      <vt:lpstr>Courier New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⑥顶端优势的应用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刘华</cp:lastModifiedBy>
  <cp:revision>153</cp:revision>
  <dcterms:created xsi:type="dcterms:W3CDTF">2019-06-19T02:08:00Z</dcterms:created>
  <dcterms:modified xsi:type="dcterms:W3CDTF">2022-11-30T14:27:21Z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