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华林" initials="薛" lastIdx="0" clrIdx="0"/>
  <p:cmAuthor id="2" name="Administrator" initials="A" lastIdx="0" clrIdx="0"/>
  <p:cmAuthor id="3" name="ZGT" initials="Z" lastIdx="0" clrIdx="2"/>
  <p:cmAuthor id="0" name="lenovo" initials="" lastIdx="0" clrIdx="0"/>
  <p:cmAuthor id="4" name="kingsoft" initials="k" lastIdx="0" clrIdx="0"/>
  <p:cmAuthor id="7" name="1206988966@qq.com" initials="1" lastIdx="0" clrIdx="2"/>
  <p:cmAuthor id="8" name="姜伟光" initials="姜" lastIdx="0" clrIdx="0"/>
  <p:cmAuthor id="5" name="宋洁然" initials="宋" lastIdx="0" clrIdx="1"/>
  <p:cmAuthor id="6" name="ming qiu" initials="m" lastIdx="0" clrIdx="1"/>
  <p:cmAuthor id="9" name="作者" initials="作" lastIdx="0" clrIdx="24"/>
  <p:cmAuthor id="10" name="yyyaogd@126.com" initials="y" lastIdx="0" clrIdx="0"/>
  <p:cmAuthor id="11" name="wucj" initials="w" lastIdx="0" clrIdx="0"/>
  <p:cmAuthor id="12" name="SkyUser"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幻灯片图像占位符 1"/>
          <p:cNvSpPr>
            <a:spLocks noGrp="1" noRot="1" noChangeAspect="1"/>
          </p:cNvSpPr>
          <p:nvPr>
            <p:ph type="sldImg"/>
          </p:nvPr>
        </p:nvSpPr>
        <p:spPr bwMode="auto">
          <a:xfrm>
            <a:off x="382588" y="685800"/>
            <a:ext cx="6092825" cy="3429000"/>
          </a:xfrm>
          <a:noFill/>
          <a:ln>
            <a:solidFill>
              <a:srgbClr val="000000"/>
            </a:solidFill>
            <a:miter lim="800000"/>
          </a:ln>
        </p:spPr>
      </p:sp>
      <p:sp>
        <p:nvSpPr>
          <p:cNvPr id="29286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92867" name="灯片编号占位符 3"/>
          <p:cNvSpPr>
            <a:spLocks noGrp="1"/>
          </p:cNvSpPr>
          <p:nvPr>
            <p:ph type="sldNum" sz="quarter" idx="5"/>
          </p:nvPr>
        </p:nvSpPr>
        <p:spPr bwMode="auto">
          <a:ln>
            <a:miter lim="800000"/>
          </a:ln>
        </p:spPr>
        <p:txBody>
          <a:bodyPr wrap="square" numCol="1" anchorCtr="0" compatLnSpc="1"/>
          <a:lstStyle/>
          <a:p>
            <a:pPr defTabSz="1217295" fontAlgn="base">
              <a:spcBef>
                <a:spcPct val="0"/>
              </a:spcBef>
              <a:spcAft>
                <a:spcPct val="0"/>
              </a:spcAft>
              <a:defRPr/>
            </a:pPr>
            <a:fld id="{8434232D-77A3-48F2-BDAE-7B774E249B18}" type="slidenum">
              <a:rPr lang="zh-CN" altLang="en-US">
                <a:solidFill>
                  <a:prstClr val="black"/>
                </a:solidFill>
              </a:rPr>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
        <p:nvSpPr>
          <p:cNvPr id="7" name="矩形 6"/>
          <p:cNvSpPr/>
          <p:nvPr userDrawn="1"/>
        </p:nvSpPr>
        <p:spPr>
          <a:xfrm>
            <a:off x="0" y="0"/>
            <a:ext cx="12192318" cy="6858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nvCxnSpPr>
        <p:spPr>
          <a:xfrm>
            <a:off x="209550" y="66294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5076190" y="2032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1972290" y="2032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209550" y="46228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16" name="文本框 15"/>
          <p:cNvSpPr txBox="1"/>
          <p:nvPr userDrawn="1"/>
        </p:nvSpPr>
        <p:spPr>
          <a:xfrm>
            <a:off x="9464040" y="-76200"/>
            <a:ext cx="2789555" cy="337185"/>
          </a:xfrm>
          <a:prstGeom prst="rect">
            <a:avLst/>
          </a:prstGeom>
          <a:noFill/>
        </p:spPr>
        <p:txBody>
          <a:bodyPr wrap="square" rtlCol="0">
            <a:spAutoFit/>
          </a:bodyPr>
          <a:lstStyle/>
          <a:p>
            <a:pPr algn="ctr"/>
            <a:r>
              <a:rPr lang="zh-CN" altLang="en-US" sz="1600" b="1">
                <a:solidFill>
                  <a:srgbClr val="FF0000"/>
                </a:solidFill>
                <a:latin typeface="楷体" panose="02010609060101010101" charset="-122"/>
                <a:ea typeface="楷体" panose="02010609060101010101" charset="-122"/>
              </a:rPr>
              <a:t>鱼票月半出品，必是精品</a:t>
            </a:r>
            <a:endParaRPr lang="zh-CN" altLang="en-US" sz="1600" b="1">
              <a:solidFill>
                <a:srgbClr val="FF0000"/>
              </a:solidFill>
              <a:latin typeface="楷体" panose="02010609060101010101" charset="-122"/>
              <a:ea typeface="楷体" panose="02010609060101010101" charset="-122"/>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solidFill>
                  <a:srgbClr val="FF0000"/>
                </a:solidFill>
              </a:rPr>
              <a:t>神经调节与体液调节的关系</a:t>
            </a:r>
            <a:endParaRPr lang="zh-CN" altLang="zh-CN">
              <a:solidFill>
                <a:srgbClr val="FF0000"/>
              </a:solidFill>
            </a:endParaRPr>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477770" y="622300"/>
            <a:ext cx="78613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25502" y="5138638"/>
            <a:ext cx="2418236" cy="953135"/>
          </a:xfrm>
          <a:prstGeom prst="rect">
            <a:avLst/>
          </a:prstGeom>
        </p:spPr>
        <p:txBody>
          <a:bodyPr wrap="squar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甲状腺激素</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增加</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4233453" y="2778446"/>
            <a:ext cx="719808" cy="2245360"/>
          </a:xfrm>
          <a:prstGeom prst="rect">
            <a:avLst/>
          </a:prstGeom>
        </p:spPr>
        <p:txBody>
          <a:bodyPr wrap="square">
            <a:spAutoFit/>
          </a:bodyPr>
          <a:lstStyle/>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骨</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骼</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肌</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战</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栗</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3323156" y="5925347"/>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394752" y="3573646"/>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收缩</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6303507" y="3593734"/>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减少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p:cNvSpPr/>
          <p:nvPr/>
        </p:nvSpPr>
        <p:spPr>
          <a:xfrm>
            <a:off x="5563120" y="5379001"/>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减少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8005607" y="4811758"/>
            <a:ext cx="538480" cy="953135"/>
          </a:xfrm>
          <a:prstGeom prst="rect">
            <a:avLst/>
          </a:prstGeom>
        </p:spPr>
        <p:txBody>
          <a:bodyPr wrap="none">
            <a:spAutoFit/>
          </a:bodyPr>
          <a:lstStyle/>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多</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p:cNvSpPr/>
          <p:nvPr/>
        </p:nvSpPr>
        <p:spPr>
          <a:xfrm>
            <a:off x="8752020" y="4803044"/>
            <a:ext cx="538480" cy="953135"/>
          </a:xfrm>
          <a:prstGeom prst="rect">
            <a:avLst/>
          </a:prstGeom>
        </p:spPr>
        <p:txBody>
          <a:bodyPr wrap="none">
            <a:spAutoFit/>
          </a:bodyPr>
          <a:lstStyle/>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舒</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张</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7887390" y="5748497"/>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p:cNvSpPr/>
          <p:nvPr/>
        </p:nvSpPr>
        <p:spPr>
          <a:xfrm>
            <a:off x="336029" y="549173"/>
            <a:ext cx="2623334" cy="521970"/>
          </a:xfrm>
          <a:prstGeom prst="rect">
            <a:avLst/>
          </a:prstGeom>
        </p:spPr>
        <p:txBody>
          <a:bodyPr wrap="square">
            <a:spAutoFit/>
          </a:bodyPr>
          <a:lstStyle/>
          <a:p>
            <a:pPr algn="just" fontAlgn="auto">
              <a:lnSpc>
                <a:spcPct val="100000"/>
              </a:lnSpc>
              <a:spcAft>
                <a:spcPct val="0"/>
              </a:spcAft>
            </a:pPr>
            <a:r>
              <a:rPr lang="en-US" altLang="zh-CN" sz="2800" b="1" kern="100">
                <a:latin typeface="Calibri" panose="020F0502020204030204"/>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调节过程</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5" grpId="0"/>
      <p:bldP spid="7" grpId="0"/>
      <p:bldP spid="13" grpId="0"/>
      <p:bldP spid="26" grpId="0"/>
      <p:bldP spid="28" grpId="0"/>
      <p:bldP spid="29"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1984712"/>
            <a:ext cx="11409887" cy="461581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调节方式</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体温调节的中枢</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体温感觉中枢</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感受器</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为</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，分为</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感受温度变化而非绝对温度，既存在于皮肤中，也存在于黏膜、内脏器官中</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人体受到寒冷刺激时，会起鸡皮疙瘩</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或打寒战</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时反射类型</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该反射的反射弧</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2530327" y="2115612"/>
            <a:ext cx="270065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体液调节</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13"/>
          <p:cNvSpPr/>
          <p:nvPr/>
        </p:nvSpPr>
        <p:spPr>
          <a:xfrm>
            <a:off x="3585868" y="2769635"/>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下丘脑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7502896" y="2763564"/>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大脑皮层</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2198923" y="3401879"/>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温度感受器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5063855" y="3416734"/>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冷觉感受器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7214171" y="3416734"/>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热觉感受器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10300419" y="4688260"/>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非条件</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400738" y="5326803"/>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反射</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4388405" y="5311947"/>
            <a:ext cx="7370954" cy="521970"/>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皮肤冷觉感受器</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传入神经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下丘脑</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体温调节</a:t>
            </a:r>
            <a:endPar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矩形 21"/>
          <p:cNvSpPr/>
          <p:nvPr/>
        </p:nvSpPr>
        <p:spPr>
          <a:xfrm>
            <a:off x="421461" y="5921806"/>
            <a:ext cx="614934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中枢</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传出神经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立毛肌</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骨骼肌</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收缩</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104297" y="1124377"/>
            <a:ext cx="4936846" cy="953135"/>
          </a:xfrm>
          <a:prstGeom prst="rect">
            <a:avLst/>
          </a:prstGeom>
        </p:spPr>
        <p:txBody>
          <a:bodyPr wrap="square">
            <a:spAutoFit/>
          </a:bodyPr>
          <a:lstStyle/>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体温平衡及调节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a:latin typeface="Calibri" panose="020F0502020204030204"/>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调节过程</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linds(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57" y="2133280"/>
            <a:ext cx="11409887"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E.</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绘出人体散热量随环境温度变化的曲线。</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6096317" y="2710948"/>
            <a:ext cx="3241075" cy="521970"/>
          </a:xfrm>
          <a:prstGeom prst="rect">
            <a:avLst/>
          </a:prstGeom>
        </p:spPr>
        <p:txBody>
          <a:bodyPr wrap="square">
            <a:spAutoFit/>
          </a:bodyPr>
          <a:lstStyle/>
          <a:p>
            <a:pPr algn="just" fontAlgn="auto">
              <a:lnSpc>
                <a:spcPct val="10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答案：如图所示</a:t>
            </a:r>
            <a:endParaRPr lang="zh-CN" altLang="zh-CN" sz="2800" b="1"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12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24580" y="3501465"/>
            <a:ext cx="3904851" cy="20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808047" y="3397491"/>
            <a:ext cx="4071886" cy="2267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104297" y="1124377"/>
            <a:ext cx="4936846" cy="953135"/>
          </a:xfrm>
          <a:prstGeom prst="rect">
            <a:avLst/>
          </a:prstGeom>
        </p:spPr>
        <p:txBody>
          <a:bodyPr wrap="square">
            <a:spAutoFit/>
          </a:bodyPr>
          <a:lstStyle/>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体温平衡及调节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a:latin typeface="Calibri" panose="020F0502020204030204"/>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调节过程</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blinds(horizontal)">
                                      <p:cBhvr>
                                        <p:cTn id="10"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65607" y="2217838"/>
            <a:ext cx="11659977" cy="982345"/>
          </a:xfrm>
          <a:prstGeom prst="rect">
            <a:avLst/>
          </a:prstGeom>
        </p:spPr>
        <p:txBody>
          <a:bodyPr wrap="square" lIns="121875" tIns="60936" rIns="121875" bIns="60936">
            <a:spAutoFit/>
          </a:bodyPr>
          <a:lstStyle/>
          <a:p>
            <a:pPr lvl="0" algn="just" fontAlgn="auto">
              <a:lnSpc>
                <a:spcPct val="10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➊寒冷环境中比炎热环境中散热更快、更多。寒冷环境中机体代谢旺盛，产热也增加，以维持体温的恒定。</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984244" y="1693231"/>
            <a:ext cx="9537204" cy="521970"/>
          </a:xfrm>
          <a:prstGeom prst="rect">
            <a:avLst/>
          </a:prstGeom>
          <a:solidFill>
            <a:srgbClr val="FF0000"/>
          </a:solidFill>
        </p:spPr>
        <p:txBody>
          <a:bodyPr wrap="square" rtlCol="0">
            <a:spAutoFit/>
          </a:bodyPr>
          <a:lstStyle/>
          <a:p>
            <a:pPr fontAlgn="auto">
              <a:lnSpc>
                <a:spcPct val="100000"/>
              </a:lnSpc>
            </a:pPr>
            <a:r>
              <a:rPr lang="zh-CN" altLang="en-US" sz="2800" b="1">
                <a:solidFill>
                  <a:schemeClr val="bg1"/>
                </a:solidFill>
                <a:latin typeface="微软雅黑" panose="020B0503020204020204" pitchFamily="34" charset="-122"/>
                <a:ea typeface="微软雅黑" panose="020B0503020204020204" pitchFamily="34" charset="-122"/>
                <a:sym typeface="+mn-ea"/>
              </a:rPr>
              <a:t>易混易错：</a:t>
            </a:r>
            <a:r>
              <a:rPr lang="zh-CN" altLang="zh-CN"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体温调节中的几点提醒</a:t>
            </a:r>
            <a:endParaRPr lang="zh-CN" altLang="zh-CN"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4" name="矩形 3"/>
          <p:cNvSpPr/>
          <p:nvPr/>
        </p:nvSpPr>
        <p:spPr>
          <a:xfrm>
            <a:off x="104297" y="1124377"/>
            <a:ext cx="9184209" cy="521970"/>
          </a:xfrm>
          <a:prstGeom prst="rect">
            <a:avLst/>
          </a:prstGeom>
        </p:spPr>
        <p:txBody>
          <a:bodyPr wrap="square">
            <a:spAutoFit/>
          </a:bodyPr>
          <a:lstStyle/>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体温平衡及调节</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a:latin typeface="Calibri" panose="020F0502020204030204"/>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调节过程</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64972" y="3141592"/>
            <a:ext cx="11659977" cy="982345"/>
          </a:xfrm>
          <a:prstGeom prst="rect">
            <a:avLst/>
          </a:prstGeom>
        </p:spPr>
        <p:txBody>
          <a:bodyPr wrap="square" lIns="121875" tIns="60936" rIns="121875" bIns="60936">
            <a:spAutoFit/>
          </a:bodyPr>
          <a:lstStyle/>
          <a:p>
            <a:pPr lvl="0" algn="just">
              <a:spcAft>
                <a:spcPct val="0"/>
              </a:spcAft>
              <a:buClrTx/>
              <a:buSzTx/>
              <a:buFontTx/>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➋体温调节中的反射活动为非条件反射。参与体温调节的激素主要有甲状腺激素和肾上腺素，两者在调节体温方面表现为协同作用。</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矩形 5"/>
          <p:cNvSpPr/>
          <p:nvPr/>
        </p:nvSpPr>
        <p:spPr>
          <a:xfrm>
            <a:off x="273811" y="4309582"/>
            <a:ext cx="11863413" cy="1844040"/>
          </a:xfrm>
          <a:prstGeom prst="rect">
            <a:avLst/>
          </a:prstGeom>
        </p:spPr>
        <p:txBody>
          <a:bodyPr wrap="square" lIns="121875" tIns="60936" rIns="121875" bIns="60936">
            <a:spAutoFit/>
          </a:bodyPr>
          <a:lstStyle/>
          <a:p>
            <a:pPr lvl="0" algn="just">
              <a:spcAft>
                <a:spcPct val="0"/>
              </a:spcAft>
              <a:buClrTx/>
              <a:buSzTx/>
              <a:buFontTx/>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➌恒温动物才有体温调节机制，变温动物的体温随外界环境温度的改变而改变。</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a:spcAft>
                <a:spcPct val="0"/>
              </a:spcAft>
              <a:buClrTx/>
              <a:buSzTx/>
              <a:buFontTx/>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➍体温的相对恒定是机体产热量和散热量保持动态平衡的结果。无论是在炎热条件还是在寒冷条件下，体温只要维持稳定则产热量一定 = 散热量。</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4290" y="1988452"/>
            <a:ext cx="11725644" cy="3998595"/>
          </a:xfrm>
          <a:prstGeom prst="rect">
            <a:avLst/>
          </a:prstGeom>
        </p:spPr>
        <p:txBody>
          <a:bodyPr wrap="square" lIns="121875" tIns="60936" rIns="121875" bIns="60936">
            <a:spAutoFit/>
          </a:bodyPr>
          <a:lstStyle/>
          <a:p>
            <a:pPr lvl="0" algn="just">
              <a:spcAft>
                <a:spcPct val="0"/>
              </a:spcAft>
              <a:buClrTx/>
              <a:buSzTx/>
              <a:buFontTx/>
            </a:pP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a:spcAft>
                <a:spcPct val="0"/>
              </a:spcAft>
              <a:buClrTx/>
              <a:buSzTx/>
              <a:buFontTx/>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➊“发烧”本身不是疾病，而是一种症状。它是体内抵抗感染的机制之一，甚至可能有它的用途：缩短疾病时间、增强抗生素的效果、使感染不具传染性。</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a:spcAft>
                <a:spcPct val="0"/>
              </a:spcAft>
              <a:buClrTx/>
              <a:buSzTx/>
              <a:buFontTx/>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➋发烧过程中(体温持续升高)，体内产热大于散热；退烧过程中(体温持续下降)，体内散热大于产热。但只要体温恒定，不论是否发烧，产热都等于散热。</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a:spcAft>
                <a:spcPct val="0"/>
              </a:spcAft>
              <a:buClrTx/>
              <a:buSzTx/>
              <a:buFontTx/>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➌高烧不退的病人不应加盖棉被。因为高烧不退，体温调节功能暂时丧失，加盖棉被不但不会排汗，反而影响热量的散失。</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984244" y="1693231"/>
            <a:ext cx="9537204" cy="521970"/>
          </a:xfrm>
          <a:prstGeom prst="rect">
            <a:avLst/>
          </a:prstGeom>
          <a:solidFill>
            <a:srgbClr val="FF0000"/>
          </a:solidFill>
        </p:spPr>
        <p:txBody>
          <a:bodyPr wrap="square" rtlCol="0">
            <a:spAutoFit/>
          </a:bodyPr>
          <a:lstStyle/>
          <a:p>
            <a:pPr fontAlgn="auto">
              <a:lnSpc>
                <a:spcPct val="100000"/>
              </a:lnSpc>
            </a:pPr>
            <a:r>
              <a:rPr lang="zh-CN" altLang="en-US" sz="2800" b="1">
                <a:solidFill>
                  <a:schemeClr val="bg1"/>
                </a:solidFill>
                <a:latin typeface="微软雅黑" panose="020B0503020204020204" pitchFamily="34" charset="-122"/>
                <a:ea typeface="微软雅黑" panose="020B0503020204020204" pitchFamily="34" charset="-122"/>
                <a:sym typeface="+mn-ea"/>
              </a:rPr>
              <a:t>正确认识发烧</a:t>
            </a:r>
            <a:endParaRPr lang="zh-CN" altLang="zh-CN"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5" name="矩形 4"/>
          <p:cNvSpPr/>
          <p:nvPr/>
        </p:nvSpPr>
        <p:spPr>
          <a:xfrm>
            <a:off x="104297" y="1124377"/>
            <a:ext cx="9184209" cy="521970"/>
          </a:xfrm>
          <a:prstGeom prst="rect">
            <a:avLst/>
          </a:prstGeom>
        </p:spPr>
        <p:txBody>
          <a:bodyPr wrap="square">
            <a:spAutoFit/>
          </a:bodyPr>
          <a:lstStyle/>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体温平衡及调节</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a:latin typeface="Calibri" panose="020F0502020204030204"/>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调节过程</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062" y="1053905"/>
            <a:ext cx="5647279" cy="1383665"/>
          </a:xfrm>
          <a:prstGeom prst="rect">
            <a:avLst/>
          </a:prstGeom>
        </p:spPr>
        <p:txBody>
          <a:bodyPr wrap="square">
            <a:spAutoFit/>
          </a:bodyPr>
          <a:lstStyle/>
          <a:p>
            <a:pPr lvl="0" algn="just">
              <a:spcAft>
                <a:spcPct val="0"/>
              </a:spcAft>
              <a:buClrTx/>
              <a:buSzTx/>
              <a:buFontTx/>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（2）水和无机盐平衡的调节</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a:spcAft>
                <a:spcPct val="0"/>
              </a:spcAft>
              <a:buClrTx/>
              <a:buSzTx/>
              <a:buFontTx/>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①水盐调节机制、相关结构和参与激素</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14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970208" y="207939"/>
            <a:ext cx="5517203" cy="672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676336" y="221753"/>
            <a:ext cx="198945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体液</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nvSpPr>
        <p:spPr>
          <a:xfrm>
            <a:off x="9011722" y="673809"/>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下丘脑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8986644" y="1095212"/>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大脑皮层</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10432568" y="1546227"/>
            <a:ext cx="1173480" cy="521970"/>
          </a:xfrm>
          <a:prstGeom prst="rect">
            <a:avLst/>
          </a:prstGeom>
        </p:spPr>
        <p:txBody>
          <a:bodyPr wrap="none">
            <a:spAutoFit/>
          </a:bodyPr>
          <a:lstStyle/>
          <a:p>
            <a:r>
              <a:rPr lang="zh-CN" altLang="zh-CN" sz="2800" b="1" kern="100" spc="-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下丘脑</a:t>
            </a:r>
            <a:endParaRPr lang="zh-CN" altLang="zh-CN" sz="2800" b="1" kern="100" spc="-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8800674" y="2684427"/>
            <a:ext cx="1173480" cy="521970"/>
          </a:xfrm>
          <a:prstGeom prst="rect">
            <a:avLst/>
          </a:prstGeom>
        </p:spPr>
        <p:txBody>
          <a:bodyPr wrap="none">
            <a:spAutoFit/>
          </a:bodyPr>
          <a:lstStyle/>
          <a:p>
            <a:r>
              <a:rPr lang="zh-CN" altLang="zh-CN" sz="2800" b="1" kern="100" spc="-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下丘脑</a:t>
            </a:r>
            <a:endParaRPr lang="zh-CN" altLang="zh-CN" sz="2800" b="1" kern="100" spc="-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9230260" y="3567409"/>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肾小管和集合管</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8938338" y="4901406"/>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肾上腺皮质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9211375" y="5343939"/>
            <a:ext cx="2494280" cy="521970"/>
          </a:xfrm>
          <a:prstGeom prst="rect">
            <a:avLst/>
          </a:prstGeom>
        </p:spPr>
        <p:txBody>
          <a:bodyPr wrap="none">
            <a:spAutoFit/>
          </a:bodyPr>
          <a:lstStyle/>
          <a:p>
            <a:r>
              <a:rPr lang="zh-CN" altLang="zh-CN" sz="2800" b="1" kern="100" spc="-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肾小管和集合管</a:t>
            </a:r>
            <a:endParaRPr lang="zh-CN" altLang="zh-CN" sz="2800" b="1" kern="100" spc="-2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3"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4" grpId="0"/>
      <p:bldP spid="17" grpId="0"/>
      <p:bldP spid="18" grpId="0"/>
      <p:bldP spid="16"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312395" y="176047"/>
            <a:ext cx="4464495" cy="673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305674" y="2234474"/>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升高</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9840279" y="2233313"/>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降低</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6422330" y="2894151"/>
            <a:ext cx="1529080" cy="521970"/>
          </a:xfrm>
          <a:prstGeom prst="rect">
            <a:avLst/>
          </a:prstGeom>
        </p:spPr>
        <p:txBody>
          <a:bodyPr wrap="none">
            <a:spAutoFit/>
          </a:bodyPr>
          <a:lstStyle/>
          <a:p>
            <a:r>
              <a:rPr lang="zh-CN" altLang="zh-CN" sz="2800" b="1" kern="100" spc="-15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大脑皮层</a:t>
            </a:r>
            <a:endParaRPr lang="zh-CN" altLang="zh-CN" sz="2800" b="1" kern="100" spc="-15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8740519" y="2875105"/>
            <a:ext cx="2202180" cy="521970"/>
          </a:xfrm>
          <a:prstGeom prst="rect">
            <a:avLst/>
          </a:prstGeom>
        </p:spPr>
        <p:txBody>
          <a:bodyPr wrap="none">
            <a:spAutoFit/>
          </a:bodyPr>
          <a:lstStyle/>
          <a:p>
            <a:r>
              <a:rPr lang="zh-CN" altLang="zh-CN" sz="2800" b="1" kern="100" spc="-15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渗透压感受器</a:t>
            </a:r>
            <a:endParaRPr lang="zh-CN" altLang="zh-CN" sz="2800" b="1" kern="100" spc="-15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8467316" y="4024818"/>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抗利尿激素</a:t>
            </a:r>
            <a:endParaRPr lang="zh-CN" altLang="zh-CN" sz="2800" b="1" kern="100" spc="-15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49062" y="1053905"/>
            <a:ext cx="5647279" cy="953135"/>
          </a:xfrm>
          <a:prstGeom prst="rect">
            <a:avLst/>
          </a:prstGeom>
        </p:spPr>
        <p:txBody>
          <a:bodyPr wrap="square">
            <a:spAutoFit/>
          </a:bodyPr>
          <a:lstStyle/>
          <a:p>
            <a:pPr lvl="0" algn="just">
              <a:spcAft>
                <a:spcPct val="0"/>
              </a:spcAft>
              <a:buClrTx/>
              <a:buSzTx/>
              <a:buFontTx/>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（2）水和无机盐平衡的调节</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a:spcAft>
                <a:spcPct val="0"/>
              </a:spcAft>
              <a:buClrTx/>
              <a:buSzTx/>
              <a:buFontTx/>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②</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sym typeface="+mn-ea"/>
              </a:rPr>
              <a:t>水盐平衡调节示意图</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4"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9"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993351" y="2261847"/>
            <a:ext cx="8205615" cy="290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515472" y="2927661"/>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减少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49062" y="1053905"/>
            <a:ext cx="5647279" cy="953135"/>
          </a:xfrm>
          <a:prstGeom prst="rect">
            <a:avLst/>
          </a:prstGeom>
        </p:spPr>
        <p:txBody>
          <a:bodyPr wrap="square">
            <a:spAutoFit/>
          </a:bodyPr>
          <a:lstStyle/>
          <a:p>
            <a:pPr lvl="0" algn="just">
              <a:spcAft>
                <a:spcPct val="0"/>
              </a:spcAft>
              <a:buClrTx/>
              <a:buSzTx/>
              <a:buFontTx/>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（2）水和无机盐平衡的调节</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a:spcAft>
                <a:spcPct val="0"/>
              </a:spcAft>
              <a:buClrTx/>
              <a:buSzTx/>
              <a:buFontTx/>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     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血钠的平衡</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5"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4238" y="3067172"/>
            <a:ext cx="11409887" cy="953135"/>
          </a:xfrm>
          <a:prstGeom prst="rect">
            <a:avLst/>
          </a:prstGeom>
        </p:spPr>
        <p:txBody>
          <a:bodyPr wrap="square">
            <a:spAutoFit/>
          </a:bodyPr>
          <a:lstStyle/>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水和无机盐的平衡，对于维持人体的稳态起着非常重要的作用，是人体各种生命活动正常进行</a:t>
            </a:r>
            <a:r>
              <a:rPr lang="zh-CN"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2800" b="1" u="sng" kern="10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050" b="1" kern="10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矩形 5"/>
          <p:cNvSpPr/>
          <p:nvPr/>
        </p:nvSpPr>
        <p:spPr>
          <a:xfrm>
            <a:off x="4224168" y="3498981"/>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必要条件</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696007" y="1575778"/>
            <a:ext cx="5647279"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④</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水盐平衡的意义</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49062" y="1053905"/>
            <a:ext cx="5647279" cy="521970"/>
          </a:xfrm>
          <a:prstGeom prst="rect">
            <a:avLst/>
          </a:prstGeom>
        </p:spPr>
        <p:txBody>
          <a:bodyPr wrap="square">
            <a:spAutoFit/>
          </a:bodyPr>
          <a:lstStyle/>
          <a:p>
            <a:pPr lvl="0" algn="just">
              <a:spcAft>
                <a:spcPct val="0"/>
              </a:spcAft>
              <a:buClrTx/>
              <a:buSzTx/>
              <a:buFontTx/>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（2）水和无机盐平衡的调节</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10"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2697" y="635517"/>
            <a:ext cx="11199326" cy="5908040"/>
          </a:xfrm>
          <a:prstGeom prst="rect">
            <a:avLst/>
          </a:prstGeom>
        </p:spPr>
        <p:txBody>
          <a:bodyPr wrap="square">
            <a:spAutoFit/>
          </a:bodyPr>
          <a:lstStyle/>
          <a:p>
            <a:pPr algn="just">
              <a:lnSpc>
                <a:spcPct val="150000"/>
              </a:lnSpc>
              <a:spcAft>
                <a:spcPct val="0"/>
              </a:spcAft>
            </a:pPr>
            <a:r>
              <a:rPr lang="zh-CN" altLang="en-US" sz="2800" b="1" kern="10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教材隐性知识：</a:t>
            </a:r>
            <a:r>
              <a:rPr lang="en-US" altLang="zh-CN" sz="2800" b="1" kern="100">
                <a:solidFill>
                  <a:srgbClr val="0070C0"/>
                </a:solidFill>
                <a:latin typeface="楷体" panose="02010609060101010101" charset="-122"/>
                <a:ea typeface="楷体" panose="02010609060101010101" charset="-122"/>
                <a:cs typeface="楷体" panose="02010609060101010101" charset="-122"/>
              </a:rPr>
              <a:t>(1)</a:t>
            </a:r>
            <a:r>
              <a:rPr lang="zh-CN" altLang="zh-CN" sz="2800" b="1" kern="100">
                <a:solidFill>
                  <a:srgbClr val="0070C0"/>
                </a:solidFill>
                <a:latin typeface="楷体" panose="02010609060101010101" charset="-122"/>
                <a:ea typeface="楷体" panose="02010609060101010101" charset="-122"/>
                <a:cs typeface="楷体" panose="02010609060101010101" charset="-122"/>
              </a:rPr>
              <a:t>源于选择性必修</a:t>
            </a:r>
            <a:r>
              <a:rPr lang="en-US" altLang="zh-CN" sz="2800" b="1" kern="100">
                <a:solidFill>
                  <a:srgbClr val="0070C0"/>
                </a:solidFill>
                <a:latin typeface="楷体" panose="02010609060101010101" charset="-122"/>
                <a:ea typeface="楷体" panose="02010609060101010101" charset="-122"/>
                <a:cs typeface="楷体" panose="02010609060101010101" charset="-122"/>
              </a:rPr>
              <a:t>1 P</a:t>
            </a:r>
            <a:r>
              <a:rPr lang="en-US" altLang="zh-CN" sz="2800" b="1" kern="100" baseline="-25000">
                <a:solidFill>
                  <a:srgbClr val="0070C0"/>
                </a:solidFill>
                <a:latin typeface="楷体" panose="02010609060101010101" charset="-122"/>
                <a:ea typeface="楷体" panose="02010609060101010101" charset="-122"/>
                <a:cs typeface="楷体" panose="02010609060101010101" charset="-122"/>
              </a:rPr>
              <a:t>60</a:t>
            </a:r>
            <a:r>
              <a:rPr lang="en-US" altLang="zh-CN" sz="2800" b="1" kern="100">
                <a:solidFill>
                  <a:srgbClr val="0070C0"/>
                </a:solidFill>
                <a:latin typeface="楷体" panose="02010609060101010101" charset="-122"/>
                <a:ea typeface="楷体" panose="02010609060101010101" charset="-122"/>
                <a:cs typeface="楷体" panose="02010609060101010101" charset="-122"/>
              </a:rPr>
              <a:t>“</a:t>
            </a:r>
            <a:r>
              <a:rPr lang="zh-CN" altLang="zh-CN" sz="2800" b="1" kern="100">
                <a:solidFill>
                  <a:srgbClr val="0070C0"/>
                </a:solidFill>
                <a:latin typeface="楷体" panose="02010609060101010101" charset="-122"/>
                <a:ea typeface="楷体" panose="02010609060101010101" charset="-122"/>
                <a:cs typeface="楷体" panose="02010609060101010101" charset="-122"/>
              </a:rPr>
              <a:t>旁栏思考</a:t>
            </a:r>
            <a:r>
              <a:rPr lang="en-US" altLang="zh-CN" sz="2800" b="1" kern="100">
                <a:solidFill>
                  <a:srgbClr val="0070C0"/>
                </a:solidFill>
                <a:latin typeface="楷体" panose="02010609060101010101" charset="-122"/>
                <a:ea typeface="楷体" panose="02010609060101010101" charset="-122"/>
                <a:cs typeface="楷体" panose="02010609060101010101" charset="-122"/>
              </a:rPr>
              <a:t>”</a:t>
            </a:r>
            <a:r>
              <a:rPr lang="zh-CN" altLang="zh-CN" sz="2800" b="1" kern="100">
                <a:solidFill>
                  <a:srgbClr val="0070C0"/>
                </a:solidFill>
                <a:latin typeface="楷体" panose="02010609060101010101" charset="-122"/>
                <a:ea typeface="楷体" panose="02010609060101010101" charset="-122"/>
                <a:cs typeface="楷体" panose="02010609060101010101" charset="-122"/>
              </a:rPr>
              <a:t>：</a:t>
            </a:r>
            <a:r>
              <a:rPr lang="zh-CN" altLang="zh-CN" sz="2800" b="1" kern="100">
                <a:latin typeface="楷体" panose="02010609060101010101" charset="-122"/>
                <a:ea typeface="楷体" panose="02010609060101010101" charset="-122"/>
                <a:cs typeface="楷体" panose="02010609060101010101" charset="-122"/>
              </a:rPr>
              <a:t>一般情况下，冬天人的尿较多，夏天人的尿较少的原因：冬天相比于夏天</a:t>
            </a:r>
            <a:r>
              <a:rPr lang="zh-CN" altLang="zh-CN" sz="2800" b="1" kern="100" smtClean="0">
                <a:latin typeface="楷体" panose="02010609060101010101" charset="-122"/>
                <a:ea typeface="楷体" panose="02010609060101010101" charset="-122"/>
                <a:cs typeface="楷体" panose="02010609060101010101" charset="-122"/>
              </a:rPr>
              <a:t>，</a:t>
            </a:r>
            <a:r>
              <a:rPr lang="zh-CN" altLang="en-US" sz="2800" b="1" u="sng" kern="100" smtClean="0">
                <a:latin typeface="楷体" panose="02010609060101010101" charset="-122"/>
                <a:ea typeface="楷体" panose="02010609060101010101" charset="-122"/>
                <a:cs typeface="楷体" panose="02010609060101010101" charset="-122"/>
              </a:rPr>
              <a:t>　　</a:t>
            </a:r>
            <a:r>
              <a:rPr lang="zh-CN" altLang="zh-CN" sz="2800" b="1" kern="100" smtClean="0">
                <a:latin typeface="楷体" panose="02010609060101010101" charset="-122"/>
                <a:ea typeface="楷体" panose="02010609060101010101" charset="-122"/>
                <a:cs typeface="楷体" panose="02010609060101010101" charset="-122"/>
              </a:rPr>
              <a:t>分泌</a:t>
            </a:r>
            <a:r>
              <a:rPr lang="zh-CN" altLang="zh-CN" sz="2800" b="1" kern="100">
                <a:latin typeface="楷体" panose="02010609060101010101" charset="-122"/>
                <a:ea typeface="楷体" panose="02010609060101010101" charset="-122"/>
                <a:cs typeface="楷体" panose="02010609060101010101" charset="-122"/>
              </a:rPr>
              <a:t>减少，同时由于环境温度低，机体</a:t>
            </a:r>
            <a:r>
              <a:rPr lang="zh-CN" altLang="zh-CN" sz="2800" b="1" kern="100" smtClean="0">
                <a:latin typeface="楷体" panose="02010609060101010101" charset="-122"/>
                <a:ea typeface="楷体" panose="02010609060101010101" charset="-122"/>
                <a:cs typeface="楷体" panose="02010609060101010101" charset="-122"/>
              </a:rPr>
              <a:t>因</a:t>
            </a:r>
            <a:r>
              <a:rPr lang="zh-CN" altLang="en-US" sz="2800" b="1" u="sng" kern="100" smtClean="0">
                <a:latin typeface="楷体" panose="02010609060101010101" charset="-122"/>
                <a:ea typeface="楷体" panose="02010609060101010101" charset="-122"/>
                <a:cs typeface="楷体" panose="02010609060101010101" charset="-122"/>
              </a:rPr>
              <a:t>　　</a:t>
            </a:r>
            <a:r>
              <a:rPr lang="zh-CN" altLang="zh-CN" sz="2800" b="1" kern="100" smtClean="0">
                <a:latin typeface="楷体" panose="02010609060101010101" charset="-122"/>
                <a:ea typeface="楷体" panose="02010609060101010101" charset="-122"/>
                <a:cs typeface="楷体" panose="02010609060101010101" charset="-122"/>
              </a:rPr>
              <a:t>生成</a:t>
            </a:r>
            <a:r>
              <a:rPr lang="zh-CN" altLang="zh-CN" sz="2800" b="1" kern="100">
                <a:latin typeface="楷体" panose="02010609060101010101" charset="-122"/>
                <a:ea typeface="楷体" panose="02010609060101010101" charset="-122"/>
                <a:cs typeface="楷体" panose="02010609060101010101" charset="-122"/>
              </a:rPr>
              <a:t>的水增加，会导致尿液量增加。</a:t>
            </a:r>
            <a:endParaRPr lang="zh-CN" altLang="zh-CN" sz="2800" b="1" kern="100">
              <a:latin typeface="楷体" panose="02010609060101010101" charset="-122"/>
              <a:ea typeface="楷体" panose="02010609060101010101" charset="-122"/>
              <a:cs typeface="楷体" panose="02010609060101010101" charset="-122"/>
            </a:endParaRPr>
          </a:p>
          <a:p>
            <a:pPr algn="just">
              <a:lnSpc>
                <a:spcPct val="150000"/>
              </a:lnSpc>
              <a:spcAft>
                <a:spcPct val="0"/>
              </a:spcAft>
            </a:pPr>
            <a:r>
              <a:rPr lang="en-US" altLang="zh-CN" sz="2800" b="1" kern="100">
                <a:solidFill>
                  <a:srgbClr val="0070C0"/>
                </a:solidFill>
                <a:latin typeface="楷体" panose="02010609060101010101" charset="-122"/>
                <a:ea typeface="楷体" panose="02010609060101010101" charset="-122"/>
                <a:cs typeface="楷体" panose="02010609060101010101" charset="-122"/>
              </a:rPr>
              <a:t>(2)</a:t>
            </a:r>
            <a:r>
              <a:rPr lang="zh-CN" altLang="zh-CN" sz="2800" b="1" kern="100">
                <a:solidFill>
                  <a:srgbClr val="0070C0"/>
                </a:solidFill>
                <a:latin typeface="楷体" panose="02010609060101010101" charset="-122"/>
                <a:ea typeface="楷体" panose="02010609060101010101" charset="-122"/>
                <a:cs typeface="楷体" panose="02010609060101010101" charset="-122"/>
              </a:rPr>
              <a:t>源于选择性必修</a:t>
            </a:r>
            <a:r>
              <a:rPr lang="en-US" altLang="zh-CN" sz="2800" b="1" kern="100">
                <a:solidFill>
                  <a:srgbClr val="0070C0"/>
                </a:solidFill>
                <a:latin typeface="楷体" panose="02010609060101010101" charset="-122"/>
                <a:ea typeface="楷体" panose="02010609060101010101" charset="-122"/>
                <a:cs typeface="楷体" panose="02010609060101010101" charset="-122"/>
              </a:rPr>
              <a:t>1 P</a:t>
            </a:r>
            <a:r>
              <a:rPr lang="en-US" altLang="zh-CN" sz="2800" b="1" kern="100" baseline="-25000">
                <a:solidFill>
                  <a:srgbClr val="0070C0"/>
                </a:solidFill>
                <a:latin typeface="楷体" panose="02010609060101010101" charset="-122"/>
                <a:ea typeface="楷体" panose="02010609060101010101" charset="-122"/>
                <a:cs typeface="楷体" panose="02010609060101010101" charset="-122"/>
              </a:rPr>
              <a:t>62</a:t>
            </a:r>
            <a:r>
              <a:rPr lang="en-US" altLang="zh-CN" sz="2800" b="1" kern="100">
                <a:solidFill>
                  <a:srgbClr val="0070C0"/>
                </a:solidFill>
                <a:latin typeface="楷体" panose="02010609060101010101" charset="-122"/>
                <a:ea typeface="楷体" panose="02010609060101010101" charset="-122"/>
                <a:cs typeface="楷体" panose="02010609060101010101" charset="-122"/>
              </a:rPr>
              <a:t>“</a:t>
            </a:r>
            <a:r>
              <a:rPr lang="zh-CN" altLang="zh-CN" sz="2800" b="1" kern="100">
                <a:solidFill>
                  <a:srgbClr val="0070C0"/>
                </a:solidFill>
                <a:latin typeface="楷体" panose="02010609060101010101" charset="-122"/>
                <a:ea typeface="楷体" panose="02010609060101010101" charset="-122"/>
                <a:cs typeface="楷体" panose="02010609060101010101" charset="-122"/>
              </a:rPr>
              <a:t>正文小字</a:t>
            </a:r>
            <a:r>
              <a:rPr lang="en-US" altLang="zh-CN" sz="2800" b="1" kern="100">
                <a:solidFill>
                  <a:srgbClr val="0070C0"/>
                </a:solidFill>
                <a:latin typeface="楷体" panose="02010609060101010101" charset="-122"/>
                <a:ea typeface="楷体" panose="02010609060101010101" charset="-122"/>
                <a:cs typeface="楷体" panose="02010609060101010101" charset="-122"/>
              </a:rPr>
              <a:t>”</a:t>
            </a:r>
            <a:r>
              <a:rPr lang="zh-CN" altLang="zh-CN" sz="2800" b="1" kern="100">
                <a:solidFill>
                  <a:srgbClr val="0070C0"/>
                </a:solidFill>
                <a:latin typeface="楷体" panose="02010609060101010101" charset="-122"/>
                <a:ea typeface="楷体" panose="02010609060101010101" charset="-122"/>
                <a:cs typeface="楷体" panose="02010609060101010101" charset="-122"/>
              </a:rPr>
              <a:t>：</a:t>
            </a:r>
            <a:r>
              <a:rPr lang="en-US" altLang="zh-CN" sz="2800" b="1" kern="100">
                <a:latin typeface="楷体" panose="02010609060101010101" charset="-122"/>
                <a:ea typeface="楷体" panose="02010609060101010101" charset="-122"/>
                <a:cs typeface="楷体" panose="02010609060101010101" charset="-122"/>
              </a:rPr>
              <a:t>K</a:t>
            </a:r>
            <a:r>
              <a:rPr lang="zh-CN" altLang="zh-CN" sz="2800" b="1" kern="100" baseline="30000">
                <a:latin typeface="楷体" panose="02010609060101010101" charset="-122"/>
                <a:ea typeface="楷体" panose="02010609060101010101" charset="-122"/>
                <a:cs typeface="楷体" panose="02010609060101010101" charset="-122"/>
              </a:rPr>
              <a:t>＋</a:t>
            </a:r>
            <a:r>
              <a:rPr lang="zh-CN" altLang="zh-CN" sz="2800" b="1" kern="100">
                <a:latin typeface="楷体" panose="02010609060101010101" charset="-122"/>
                <a:ea typeface="楷体" panose="02010609060101010101" charset="-122"/>
                <a:cs typeface="楷体" panose="02010609060101010101" charset="-122"/>
              </a:rPr>
              <a:t>不仅在</a:t>
            </a:r>
            <a:r>
              <a:rPr lang="zh-CN" altLang="zh-CN" sz="2800" b="1" kern="100" smtClean="0">
                <a:latin typeface="楷体" panose="02010609060101010101" charset="-122"/>
                <a:ea typeface="楷体" panose="02010609060101010101" charset="-122"/>
                <a:cs typeface="楷体" panose="02010609060101010101" charset="-122"/>
              </a:rPr>
              <a:t>维持</a:t>
            </a:r>
            <a:r>
              <a:rPr lang="zh-CN" altLang="en-US" sz="2800" b="1" u="sng" kern="100" smtClean="0">
                <a:latin typeface="楷体" panose="02010609060101010101" charset="-122"/>
                <a:ea typeface="楷体" panose="02010609060101010101" charset="-122"/>
                <a:cs typeface="楷体" panose="02010609060101010101" charset="-122"/>
              </a:rPr>
              <a:t>　　　　</a:t>
            </a:r>
            <a:r>
              <a:rPr lang="zh-CN" altLang="zh-CN" sz="2800" b="1" kern="100" smtClean="0">
                <a:latin typeface="楷体" panose="02010609060101010101" charset="-122"/>
                <a:ea typeface="楷体" panose="02010609060101010101" charset="-122"/>
                <a:cs typeface="楷体" panose="02010609060101010101" charset="-122"/>
              </a:rPr>
              <a:t>的</a:t>
            </a:r>
            <a:r>
              <a:rPr lang="zh-CN" altLang="zh-CN" sz="2800" b="1" kern="100">
                <a:latin typeface="楷体" panose="02010609060101010101" charset="-122"/>
                <a:ea typeface="楷体" panose="02010609060101010101" charset="-122"/>
                <a:cs typeface="楷体" panose="02010609060101010101" charset="-122"/>
              </a:rPr>
              <a:t>渗透压上起决定性作用，而且还具有维持心肌舒张、保持心肌正常兴奋等重要作用。</a:t>
            </a:r>
            <a:endParaRPr lang="zh-CN" altLang="zh-CN" sz="2800" b="1" kern="100">
              <a:latin typeface="楷体" panose="02010609060101010101" charset="-122"/>
              <a:ea typeface="楷体" panose="02010609060101010101" charset="-122"/>
              <a:cs typeface="楷体" panose="02010609060101010101" charset="-122"/>
            </a:endParaRPr>
          </a:p>
          <a:p>
            <a:pPr algn="just">
              <a:lnSpc>
                <a:spcPct val="150000"/>
              </a:lnSpc>
              <a:spcAft>
                <a:spcPct val="0"/>
              </a:spcAft>
            </a:pPr>
            <a:r>
              <a:rPr lang="en-US" altLang="zh-CN" sz="2800" b="1" kern="100">
                <a:latin typeface="楷体" panose="02010609060101010101" charset="-122"/>
                <a:ea typeface="楷体" panose="02010609060101010101" charset="-122"/>
                <a:cs typeface="楷体" panose="02010609060101010101" charset="-122"/>
              </a:rPr>
              <a:t>(3)</a:t>
            </a:r>
            <a:r>
              <a:rPr lang="zh-CN" altLang="zh-CN" sz="2800" b="1" kern="100">
                <a:latin typeface="楷体" panose="02010609060101010101" charset="-122"/>
                <a:ea typeface="楷体" panose="02010609060101010101" charset="-122"/>
                <a:cs typeface="楷体" panose="02010609060101010101" charset="-122"/>
              </a:rPr>
              <a:t>源于选择性必修</a:t>
            </a:r>
            <a:r>
              <a:rPr lang="en-US" altLang="zh-CN" sz="2800" b="1" kern="100">
                <a:latin typeface="楷体" panose="02010609060101010101" charset="-122"/>
                <a:ea typeface="楷体" panose="02010609060101010101" charset="-122"/>
                <a:cs typeface="楷体" panose="02010609060101010101" charset="-122"/>
              </a:rPr>
              <a:t>1 P</a:t>
            </a:r>
            <a:r>
              <a:rPr lang="en-US" altLang="zh-CN" sz="2800" b="1" kern="100" baseline="-25000">
                <a:latin typeface="楷体" panose="02010609060101010101" charset="-122"/>
                <a:ea typeface="楷体" panose="02010609060101010101" charset="-122"/>
                <a:cs typeface="楷体" panose="02010609060101010101" charset="-122"/>
              </a:rPr>
              <a:t>64</a:t>
            </a:r>
            <a:r>
              <a:rPr lang="en-US" altLang="zh-CN" sz="2800" b="1" kern="100">
                <a:latin typeface="楷体" panose="02010609060101010101" charset="-122"/>
                <a:ea typeface="楷体" panose="02010609060101010101" charset="-122"/>
                <a:cs typeface="楷体" panose="02010609060101010101" charset="-122"/>
              </a:rPr>
              <a:t>“</a:t>
            </a:r>
            <a:r>
              <a:rPr lang="zh-CN" altLang="zh-CN" sz="2800" b="1" kern="100">
                <a:latin typeface="楷体" panose="02010609060101010101" charset="-122"/>
                <a:ea typeface="楷体" panose="02010609060101010101" charset="-122"/>
                <a:cs typeface="楷体" panose="02010609060101010101" charset="-122"/>
              </a:rPr>
              <a:t>复习与提高</a:t>
            </a:r>
            <a:r>
              <a:rPr lang="en-US" altLang="zh-CN" sz="2800" b="1" kern="100">
                <a:latin typeface="楷体" panose="02010609060101010101" charset="-122"/>
                <a:ea typeface="楷体" panose="02010609060101010101" charset="-122"/>
                <a:cs typeface="楷体" panose="02010609060101010101" charset="-122"/>
              </a:rPr>
              <a:t>·</a:t>
            </a:r>
            <a:r>
              <a:rPr lang="zh-CN" altLang="zh-CN" sz="2800" b="1" kern="100">
                <a:latin typeface="楷体" panose="02010609060101010101" charset="-122"/>
                <a:ea typeface="楷体" panose="02010609060101010101" charset="-122"/>
                <a:cs typeface="楷体" panose="02010609060101010101" charset="-122"/>
              </a:rPr>
              <a:t>选择题</a:t>
            </a:r>
            <a:r>
              <a:rPr lang="en-US" altLang="zh-CN" sz="2800" b="1" kern="100">
                <a:latin typeface="楷体" panose="02010609060101010101" charset="-122"/>
                <a:ea typeface="楷体" panose="02010609060101010101" charset="-122"/>
                <a:cs typeface="楷体" panose="02010609060101010101" charset="-122"/>
              </a:rPr>
              <a:t>4”</a:t>
            </a:r>
            <a:r>
              <a:rPr lang="zh-CN" altLang="zh-CN" sz="2800" b="1" kern="100">
                <a:latin typeface="楷体" panose="02010609060101010101" charset="-122"/>
                <a:ea typeface="楷体" panose="02010609060101010101" charset="-122"/>
                <a:cs typeface="楷体" panose="02010609060101010101" charset="-122"/>
              </a:rPr>
              <a:t>：醛固酮</a:t>
            </a:r>
            <a:r>
              <a:rPr lang="zh-CN" altLang="zh-CN" sz="2800" b="1" kern="100" smtClean="0">
                <a:latin typeface="楷体" panose="02010609060101010101" charset="-122"/>
                <a:ea typeface="楷体" panose="02010609060101010101" charset="-122"/>
                <a:cs typeface="楷体" panose="02010609060101010101" charset="-122"/>
              </a:rPr>
              <a:t>具有</a:t>
            </a:r>
            <a:r>
              <a:rPr lang="en-US" altLang="zh-CN" sz="2800" b="1" kern="100" smtClean="0">
                <a:latin typeface="楷体" panose="02010609060101010101" charset="-122"/>
                <a:ea typeface="楷体" panose="02010609060101010101" charset="-122"/>
                <a:cs typeface="楷体" panose="02010609060101010101" charset="-122"/>
              </a:rPr>
              <a:t>____</a:t>
            </a:r>
            <a:endParaRPr lang="en-US" altLang="zh-CN" sz="2800" b="1" kern="100" smtClean="0">
              <a:latin typeface="楷体" panose="02010609060101010101" charset="-122"/>
              <a:ea typeface="楷体" panose="02010609060101010101" charset="-122"/>
              <a:cs typeface="楷体" panose="02010609060101010101" charset="-122"/>
            </a:endParaRPr>
          </a:p>
          <a:p>
            <a:pPr algn="just">
              <a:lnSpc>
                <a:spcPct val="150000"/>
              </a:lnSpc>
              <a:spcAft>
                <a:spcPct val="0"/>
              </a:spcAft>
            </a:pPr>
            <a:r>
              <a:rPr lang="zh-CN" altLang="en-US" sz="2800" b="1" u="sng" kern="100" smtClean="0">
                <a:latin typeface="楷体" panose="02010609060101010101" charset="-122"/>
                <a:ea typeface="楷体" panose="02010609060101010101" charset="-122"/>
                <a:cs typeface="楷体" panose="02010609060101010101" charset="-122"/>
              </a:rPr>
              <a:t>　　</a:t>
            </a:r>
            <a:r>
              <a:rPr lang="zh-CN" altLang="zh-CN" sz="2800" b="1" kern="100" smtClean="0">
                <a:latin typeface="楷体" panose="02010609060101010101" charset="-122"/>
                <a:ea typeface="楷体" panose="02010609060101010101" charset="-122"/>
                <a:cs typeface="楷体" panose="02010609060101010101" charset="-122"/>
              </a:rPr>
              <a:t>的</a:t>
            </a:r>
            <a:r>
              <a:rPr lang="zh-CN" altLang="zh-CN" sz="2800" b="1" kern="100">
                <a:latin typeface="楷体" panose="02010609060101010101" charset="-122"/>
                <a:ea typeface="楷体" panose="02010609060101010101" charset="-122"/>
                <a:cs typeface="楷体" panose="02010609060101010101" charset="-122"/>
              </a:rPr>
              <a:t>作用</a:t>
            </a:r>
            <a:r>
              <a:rPr lang="zh-CN" altLang="zh-CN" sz="2800" b="1" kern="100" smtClean="0">
                <a:latin typeface="楷体" panose="02010609060101010101" charset="-122"/>
                <a:ea typeface="楷体" panose="02010609060101010101" charset="-122"/>
                <a:cs typeface="楷体" panose="02010609060101010101" charset="-122"/>
              </a:rPr>
              <a:t>。</a:t>
            </a:r>
            <a:endParaRPr lang="en-US" altLang="zh-CN" sz="2800" b="1" kern="100" smtClean="0">
              <a:latin typeface="楷体" panose="02010609060101010101" charset="-122"/>
              <a:ea typeface="楷体" panose="02010609060101010101" charset="-122"/>
              <a:cs typeface="楷体" panose="02010609060101010101" charset="-122"/>
            </a:endParaRPr>
          </a:p>
        </p:txBody>
      </p:sp>
      <p:sp>
        <p:nvSpPr>
          <p:cNvPr id="7" name="矩形 6"/>
          <p:cNvSpPr/>
          <p:nvPr/>
        </p:nvSpPr>
        <p:spPr>
          <a:xfrm>
            <a:off x="10199900" y="1412668"/>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汗液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600543" y="2060620"/>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代谢</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9120359" y="3284718"/>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细胞内液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10487816" y="5228788"/>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吸钠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320522" y="5895012"/>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排钾</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857" y="534083"/>
            <a:ext cx="5126355" cy="521970"/>
          </a:xfrm>
          <a:prstGeom prst="rect">
            <a:avLst/>
          </a:prstGeom>
          <a:solidFill>
            <a:srgbClr val="FFC000"/>
          </a:solidFill>
          <a:ln w="9525">
            <a:noFill/>
          </a:ln>
        </p:spPr>
        <p:txBody>
          <a:bodyPr wrap="non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体液调节和激素调节的概念：</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084" name="Text Box 4"/>
          <p:cNvSpPr txBox="1">
            <a:spLocks noChangeArrowheads="1"/>
          </p:cNvSpPr>
          <p:nvPr/>
        </p:nvSpPr>
        <p:spPr bwMode="auto">
          <a:xfrm>
            <a:off x="778055" y="1176677"/>
            <a:ext cx="8408988" cy="1014730"/>
          </a:xfrm>
          <a:prstGeom prst="rect">
            <a:avLst/>
          </a:prstGeom>
          <a:noFill/>
          <a:ln w="9525">
            <a:noFill/>
            <a:miter lim="800000"/>
          </a:ln>
          <a:effectLst/>
        </p:spPr>
        <p:txBody>
          <a:bodyPr>
            <a:spAutoFit/>
          </a:bodyPr>
          <a:lstStyle/>
          <a:p>
            <a:pPr marR="0" defTabSz="914400">
              <a:buClrTx/>
              <a:buSzTx/>
              <a:buFontTx/>
              <a:buNone/>
              <a:defRPr/>
            </a:pPr>
            <a:r>
              <a:rPr kumimoji="0" lang="zh-CN" altLang="en-US" sz="3200" b="1" kern="1200" cap="none" spc="0" normalizeH="0" baseline="0" noProof="0">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3200" b="1" kern="1200" cap="none" spc="0" normalizeH="0" baseline="0" noProof="0">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3200" b="1" kern="1200" cap="none" spc="0" normalizeH="0" baseline="0" noProof="0">
                <a:latin typeface="微软雅黑" panose="020B0503020204020204" pitchFamily="34" charset="-122"/>
                <a:ea typeface="微软雅黑" panose="020B0503020204020204" pitchFamily="34" charset="-122"/>
                <a:cs typeface="微软雅黑" panose="020B0503020204020204" pitchFamily="34" charset="-122"/>
              </a:rPr>
              <a:t>）激素调节：</a:t>
            </a:r>
            <a:r>
              <a:rPr kumimoji="1" lang="zh-CN" altLang="en-US" sz="2800" b="1" kern="1200" cap="none" spc="0" normalizeH="0" baseline="0" noProof="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由</a:t>
            </a:r>
            <a:r>
              <a:rPr kumimoji="1" lang="zh-CN" altLang="en-US" sz="2800" b="1" kern="1200" cap="none" spc="0" normalizeH="0" baseline="0" noProof="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内分泌器官（或细胞）</a:t>
            </a:r>
            <a:r>
              <a:rPr kumimoji="1" lang="zh-CN" altLang="en-US" sz="2800" b="1" kern="1200" cap="none" spc="0" normalizeH="0" baseline="0" noProof="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分泌的化学物质</a:t>
            </a:r>
            <a:r>
              <a:rPr kumimoji="1" lang="en-US" altLang="zh-CN" sz="2800" b="1" kern="1200" cap="none" spc="0" normalizeH="0" baseline="0" noProof="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b="1" kern="1200" cap="none" spc="0" normalizeH="0" baseline="0" noProof="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激素</a:t>
            </a:r>
            <a:r>
              <a:rPr kumimoji="1" lang="en-US" altLang="zh-CN" sz="2800" b="1" kern="1200" cap="none" spc="0" normalizeH="0" baseline="0" noProof="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b="1" kern="1200" cap="none" spc="0" normalizeH="0" baseline="0" noProof="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进行调节，这就是激素调节。</a:t>
            </a:r>
            <a:endParaRPr kumimoji="0" lang="zh-CN" altLang="en-US" sz="2800" b="1" kern="1200" cap="none" spc="0" normalizeH="0" baseline="0" noProof="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085" name="Rectangle 5"/>
          <p:cNvSpPr>
            <a:spLocks noChangeArrowheads="1"/>
          </p:cNvSpPr>
          <p:nvPr/>
        </p:nvSpPr>
        <p:spPr bwMode="auto">
          <a:xfrm>
            <a:off x="2133600" y="2743200"/>
            <a:ext cx="7950200" cy="58356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黑体" panose="02010609060101010101" charset="-122"/>
                <a:cs typeface="+mn-cs"/>
              </a:rPr>
              <a:t>               </a:t>
            </a:r>
            <a:endParaRPr kumimoji="1" lang="en-US" altLang="zh-CN"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Arial" panose="020B0604020202020204" pitchFamily="34" charset="0"/>
              <a:ea typeface="黑体" panose="02010609060101010101" charset="-122"/>
              <a:cs typeface="+mn-cs"/>
            </a:endParaRPr>
          </a:p>
        </p:txBody>
      </p:sp>
      <p:sp>
        <p:nvSpPr>
          <p:cNvPr id="46086" name="Text Box 6"/>
          <p:cNvSpPr txBox="1"/>
          <p:nvPr/>
        </p:nvSpPr>
        <p:spPr>
          <a:xfrm>
            <a:off x="802816" y="2190767"/>
            <a:ext cx="8943975" cy="1445260"/>
          </a:xfrm>
          <a:prstGeom prst="rect">
            <a:avLst/>
          </a:prstGeom>
          <a:noFill/>
          <a:ln w="9525">
            <a:noFill/>
          </a:ln>
        </p:spPr>
        <p:txBody>
          <a:bodyPr anchor="t">
            <a:spAutoFit/>
          </a:bodyPr>
          <a:lstStyle/>
          <a:p>
            <a:r>
              <a:rPr lang="zh-CN" altLang="en-US" sz="3200" b="1">
                <a:latin typeface="微软雅黑" panose="020B0503020204020204" pitchFamily="34" charset="-122"/>
                <a:ea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）体液调节：</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激素等化学物质</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（如</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等），通过</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体液传送</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的方式对生命活动进行</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调节</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，称为体液调节。</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激素调节是体液调节的主要内容</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095" name="Text Box 15"/>
          <p:cNvSpPr txBox="1"/>
          <p:nvPr/>
        </p:nvSpPr>
        <p:spPr>
          <a:xfrm>
            <a:off x="2209800" y="1524000"/>
            <a:ext cx="7874000" cy="583565"/>
          </a:xfrm>
          <a:prstGeom prst="rect">
            <a:avLst/>
          </a:prstGeom>
          <a:noFill/>
          <a:ln w="9525">
            <a:noFill/>
          </a:ln>
        </p:spPr>
        <p:txBody>
          <a:bodyPr anchor="t">
            <a:spAutoFit/>
          </a:bodyPr>
          <a:lstStyle/>
          <a:p>
            <a:pPr>
              <a:spcBef>
                <a:spcPct val="50000"/>
              </a:spcBef>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对呼吸运动的调节：</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16"/>
          <p:cNvGrpSpPr/>
          <p:nvPr/>
        </p:nvGrpSpPr>
        <p:grpSpPr>
          <a:xfrm>
            <a:off x="7696221" y="898359"/>
            <a:ext cx="3383288" cy="1849413"/>
            <a:chOff x="3470" y="2886"/>
            <a:chExt cx="2177" cy="1361"/>
          </a:xfrm>
        </p:grpSpPr>
        <p:pic>
          <p:nvPicPr>
            <p:cNvPr id="6160" name="Picture 17" descr="t133"/>
            <p:cNvPicPr>
              <a:picLocks noChangeAspect="1"/>
            </p:cNvPicPr>
            <p:nvPr/>
          </p:nvPicPr>
          <p:blipFill>
            <a:blip r:embed="rId1"/>
            <a:stretch>
              <a:fillRect/>
            </a:stretch>
          </p:blipFill>
          <p:spPr>
            <a:xfrm>
              <a:off x="3470" y="2886"/>
              <a:ext cx="2177" cy="1346"/>
            </a:xfrm>
            <a:prstGeom prst="rect">
              <a:avLst/>
            </a:prstGeom>
            <a:noFill/>
            <a:ln w="9525">
              <a:noFill/>
            </a:ln>
          </p:spPr>
        </p:pic>
        <p:sp>
          <p:nvSpPr>
            <p:cNvPr id="6161" name="Rectangle 18"/>
            <p:cNvSpPr/>
            <p:nvPr/>
          </p:nvSpPr>
          <p:spPr>
            <a:xfrm>
              <a:off x="3470" y="2886"/>
              <a:ext cx="2177" cy="1361"/>
            </a:xfrm>
            <a:prstGeom prst="rect">
              <a:avLst/>
            </a:prstGeom>
            <a:noFill/>
            <a:ln w="76200" cap="sq" cmpd="tri">
              <a:solidFill>
                <a:schemeClr val="accent2"/>
              </a:solidFill>
              <a:prstDash val="solid"/>
              <a:miter/>
              <a:headEnd type="none" w="sm" len="sm"/>
              <a:tailEnd type="none" w="sm" len="sm"/>
            </a:ln>
          </p:spPr>
          <p:txBody>
            <a:bodyPr wrap="none" anchor="ctr"/>
            <a:lstStyle/>
            <a:p>
              <a:endParaRPr lang="zh-CN" altLang="en-US">
                <a:latin typeface="Arial" panose="020B0604020202020204" pitchFamily="34" charset="0"/>
                <a:ea typeface="宋体" panose="02010600030101010101" pitchFamily="2" charset="-122"/>
              </a:endParaRPr>
            </a:p>
          </p:txBody>
        </p:sp>
      </p:grpSp>
      <p:grpSp>
        <p:nvGrpSpPr>
          <p:cNvPr id="7" name="组合 6"/>
          <p:cNvGrpSpPr/>
          <p:nvPr/>
        </p:nvGrpSpPr>
        <p:grpSpPr>
          <a:xfrm>
            <a:off x="336029" y="3458839"/>
            <a:ext cx="11890078" cy="3226473"/>
            <a:chOff x="526" y="5448"/>
            <a:chExt cx="18728" cy="5082"/>
          </a:xfrm>
        </p:grpSpPr>
        <p:sp>
          <p:nvSpPr>
            <p:cNvPr id="46088" name="Text Box 8"/>
            <p:cNvSpPr txBox="1"/>
            <p:nvPr/>
          </p:nvSpPr>
          <p:spPr>
            <a:xfrm>
              <a:off x="10178" y="5448"/>
              <a:ext cx="1801" cy="822"/>
            </a:xfrm>
            <a:prstGeom prst="rect">
              <a:avLst/>
            </a:prstGeom>
            <a:solidFill>
              <a:schemeClr val="bg1">
                <a:lumMod val="85000"/>
              </a:schemeClr>
            </a:solidFill>
            <a:ln w="9525" cap="flat" cmpd="sng">
              <a:solidFill>
                <a:schemeClr val="bg1"/>
              </a:solidFill>
              <a:prstDash val="solid"/>
              <a:miter/>
              <a:headEnd type="none" w="med" len="med"/>
              <a:tailEnd type="none" w="med" len="med"/>
            </a:ln>
          </p:spPr>
          <p:txBody>
            <a:bodyPr wrap="square" anchor="ctr" anchorCtr="1">
              <a:spAutoFit/>
            </a:bodyPr>
            <a:lstStyle/>
            <a:p>
              <a:pPr>
                <a:spcBef>
                  <a:spcPct val="50000"/>
                </a:spcBef>
              </a:pPr>
              <a:r>
                <a:rPr lang="zh-CN" altLang="en-US" sz="2800" b="1">
                  <a:latin typeface="微软雅黑" panose="020B0503020204020204" pitchFamily="34" charset="-122"/>
                  <a:ea typeface="微软雅黑" panose="020B0503020204020204" pitchFamily="34" charset="-122"/>
                </a:rPr>
                <a:t>脑干</a:t>
              </a:r>
              <a:endParaRPr lang="zh-CN" altLang="en-US" sz="2800" b="1">
                <a:latin typeface="微软雅黑" panose="020B0503020204020204" pitchFamily="34" charset="-122"/>
                <a:ea typeface="微软雅黑" panose="020B0503020204020204" pitchFamily="34" charset="-122"/>
              </a:endParaRPr>
            </a:p>
          </p:txBody>
        </p:sp>
        <p:sp>
          <p:nvSpPr>
            <p:cNvPr id="46092" name="Text Box 12"/>
            <p:cNvSpPr txBox="1"/>
            <p:nvPr/>
          </p:nvSpPr>
          <p:spPr>
            <a:xfrm>
              <a:off x="11753" y="6647"/>
              <a:ext cx="6551" cy="1016"/>
            </a:xfrm>
            <a:prstGeom prst="rect">
              <a:avLst/>
            </a:prstGeom>
            <a:noFill/>
            <a:ln w="9525">
              <a:noFill/>
            </a:ln>
          </p:spPr>
          <p:txBody>
            <a:bodyPr wrap="square" anchor="t">
              <a:spAutoFit/>
            </a:bodyPr>
            <a:lstStyle/>
            <a:p>
              <a:pPr>
                <a:spcBef>
                  <a:spcPct val="50000"/>
                </a:spcBef>
              </a:pPr>
              <a:r>
                <a:rPr lang="zh-CN" altLang="en-US" b="1">
                  <a:solidFill>
                    <a:srgbClr val="0000FF"/>
                  </a:solidFill>
                  <a:latin typeface="宋体" panose="02010600030101010101" pitchFamily="2" charset="-122"/>
                  <a:ea typeface="宋体" panose="02010600030101010101" pitchFamily="2" charset="-122"/>
                </a:rPr>
                <a:t>呼吸肌运动加强加快，</a:t>
              </a:r>
              <a:r>
                <a:rPr lang="zh-CN" altLang="en-US" b="1">
                  <a:latin typeface="宋体" panose="02010600030101010101" pitchFamily="2" charset="-122"/>
                  <a:ea typeface="宋体" panose="02010600030101010101" pitchFamily="2" charset="-122"/>
                  <a:sym typeface="+mn-ea"/>
                </a:rPr>
                <a:t>呼吸加深加快，肺的通气量增大</a:t>
              </a:r>
              <a:endParaRPr lang="zh-CN" altLang="en-US" b="1">
                <a:solidFill>
                  <a:srgbClr val="0000FF"/>
                </a:solidFill>
                <a:latin typeface="宋体" panose="02010600030101010101" pitchFamily="2" charset="-122"/>
                <a:ea typeface="宋体" panose="02010600030101010101" pitchFamily="2" charset="-122"/>
              </a:endParaRPr>
            </a:p>
          </p:txBody>
        </p:sp>
        <p:sp>
          <p:nvSpPr>
            <p:cNvPr id="3" name="Rectangle 3"/>
            <p:cNvSpPr/>
            <p:nvPr/>
          </p:nvSpPr>
          <p:spPr>
            <a:xfrm>
              <a:off x="10769" y="9029"/>
              <a:ext cx="8485" cy="1501"/>
            </a:xfrm>
            <a:prstGeom prst="rect">
              <a:avLst/>
            </a:prstGeom>
            <a:noFill/>
            <a:ln w="9525">
              <a:noFill/>
            </a:ln>
          </p:spPr>
          <p:txBody>
            <a:bodyPr wrap="square" anchor="t">
              <a:spAutoFit/>
            </a:bodyPr>
            <a:lstStyle/>
            <a:p>
              <a:r>
                <a:rPr lang="zh-CN" altLang="en-US" sz="2800" b="1">
                  <a:solidFill>
                    <a:srgbClr val="FF0000"/>
                  </a:solidFill>
                  <a:latin typeface="楷体" panose="02010609060101010101" charset="-122"/>
                  <a:ea typeface="楷体" panose="02010609060101010101" charset="-122"/>
                  <a:cs typeface="楷体" panose="02010609060101010101" charset="-122"/>
                </a:rPr>
                <a:t>神经系统对呼吸运动强度的调节有利于维持血液</a:t>
              </a:r>
              <a:r>
                <a:rPr lang="en-US" altLang="zh-CN" sz="2800" b="1">
                  <a:solidFill>
                    <a:srgbClr val="FF0000"/>
                  </a:solidFill>
                  <a:latin typeface="楷体" panose="02010609060101010101" charset="-122"/>
                  <a:ea typeface="楷体" panose="02010609060101010101" charset="-122"/>
                  <a:cs typeface="楷体" panose="02010609060101010101" charset="-122"/>
                </a:rPr>
                <a:t>pH</a:t>
              </a:r>
              <a:r>
                <a:rPr lang="zh-CN" altLang="en-US" sz="2800" b="1">
                  <a:solidFill>
                    <a:srgbClr val="FF0000"/>
                  </a:solidFill>
                  <a:latin typeface="楷体" panose="02010609060101010101" charset="-122"/>
                  <a:ea typeface="楷体" panose="02010609060101010101" charset="-122"/>
                  <a:cs typeface="楷体" panose="02010609060101010101" charset="-122"/>
                </a:rPr>
                <a:t>的相对稳定</a:t>
              </a:r>
              <a:endParaRPr lang="zh-CN" altLang="en-US" sz="2800" b="1">
                <a:solidFill>
                  <a:srgbClr val="FF0000"/>
                </a:solidFill>
                <a:latin typeface="楷体" panose="02010609060101010101" charset="-122"/>
                <a:ea typeface="楷体" panose="02010609060101010101" charset="-122"/>
                <a:cs typeface="楷体" panose="02010609060101010101" charset="-122"/>
              </a:endParaRPr>
            </a:p>
          </p:txBody>
        </p:sp>
        <p:pic>
          <p:nvPicPr>
            <p:cNvPr id="1026" name="Picture 2" descr="8+2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261" y="6308"/>
              <a:ext cx="10538" cy="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 3"/>
            <p:cNvSpPr/>
            <p:nvPr/>
          </p:nvSpPr>
          <p:spPr>
            <a:xfrm>
              <a:off x="11866" y="6648"/>
              <a:ext cx="5897" cy="1247"/>
            </a:xfrm>
            <a:prstGeom prst="roundRect">
              <a:avLst/>
            </a:prstGeom>
            <a:noFill/>
            <a:ln w="15875" cmpd="sng">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667" y="6938"/>
              <a:ext cx="648" cy="580"/>
            </a:xfrm>
            <a:prstGeom prst="rect">
              <a:avLst/>
            </a:prstGeom>
            <a:noFill/>
          </p:spPr>
          <p:txBody>
            <a:bodyPr wrap="none" rtlCol="0" anchor="t">
              <a:spAutoFit/>
            </a:bodyPr>
            <a:lstStyle/>
            <a:p>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6" name="文本框 5"/>
            <p:cNvSpPr txBox="1"/>
            <p:nvPr/>
          </p:nvSpPr>
          <p:spPr>
            <a:xfrm>
              <a:off x="526" y="8916"/>
              <a:ext cx="648" cy="580"/>
            </a:xfrm>
            <a:prstGeom prst="rect">
              <a:avLst/>
            </a:prstGeom>
            <a:noFill/>
          </p:spPr>
          <p:txBody>
            <a:bodyPr wrap="none" rtlCol="0" anchor="t">
              <a:spAutoFit/>
            </a:bodyPr>
            <a:lstStyle/>
            <a:p>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6"/>
                                        </p:tgtEl>
                                        <p:attrNameLst>
                                          <p:attrName>style.visibility</p:attrName>
                                        </p:attrNameLst>
                                      </p:cBhvr>
                                      <p:to>
                                        <p:strVal val="visible"/>
                                      </p:to>
                                    </p:set>
                                    <p:anim calcmode="lin" valueType="num">
                                      <p:cBhvr additive="base">
                                        <p:cTn id="13" dur="500" fill="hold"/>
                                        <p:tgtEl>
                                          <p:spTgt spid="46086"/>
                                        </p:tgtEl>
                                        <p:attrNameLst>
                                          <p:attrName>ppt_x</p:attrName>
                                        </p:attrNameLst>
                                      </p:cBhvr>
                                      <p:tavLst>
                                        <p:tav tm="0">
                                          <p:val>
                                            <p:strVal val="#ppt_x"/>
                                          </p:val>
                                        </p:tav>
                                        <p:tav tm="100000">
                                          <p:val>
                                            <p:strVal val="#ppt_x"/>
                                          </p:val>
                                        </p:tav>
                                      </p:tavLst>
                                    </p:anim>
                                    <p:anim calcmode="lin" valueType="num">
                                      <p:cBhvr additive="base">
                                        <p:cTn id="14" dur="500" fill="hold"/>
                                        <p:tgtEl>
                                          <p:spTgt spid="460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46084"/>
                                        </p:tgtEl>
                                        <p:attrNameLst>
                                          <p:attrName>ppt_x</p:attrName>
                                        </p:attrNameLst>
                                      </p:cBhvr>
                                      <p:tavLst>
                                        <p:tav tm="0">
                                          <p:val>
                                            <p:strVal val="ppt_x"/>
                                          </p:val>
                                        </p:tav>
                                        <p:tav tm="100000">
                                          <p:val>
                                            <p:strVal val="ppt_x"/>
                                          </p:val>
                                        </p:tav>
                                      </p:tavLst>
                                    </p:anim>
                                    <p:anim calcmode="lin" valueType="num">
                                      <p:cBhvr additive="base">
                                        <p:cTn id="19" dur="500"/>
                                        <p:tgtEl>
                                          <p:spTgt spid="46084"/>
                                        </p:tgtEl>
                                        <p:attrNameLst>
                                          <p:attrName>ppt_y</p:attrName>
                                        </p:attrNameLst>
                                      </p:cBhvr>
                                      <p:tavLst>
                                        <p:tav tm="0">
                                          <p:val>
                                            <p:strVal val="ppt_y"/>
                                          </p:val>
                                        </p:tav>
                                        <p:tav tm="100000">
                                          <p:val>
                                            <p:strVal val="1+ppt_h/2"/>
                                          </p:val>
                                        </p:tav>
                                      </p:tavLst>
                                    </p:anim>
                                    <p:set>
                                      <p:cBhvr>
                                        <p:cTn id="20" dur="1" fill="hold">
                                          <p:stCondLst>
                                            <p:cond delay="499"/>
                                          </p:stCondLst>
                                        </p:cTn>
                                        <p:tgtEl>
                                          <p:spTgt spid="46084"/>
                                        </p:tgtEl>
                                        <p:attrNameLst>
                                          <p:attrName>style.visibility</p:attrName>
                                        </p:attrNameLst>
                                      </p:cBhvr>
                                      <p:to>
                                        <p:strVal val="hidden"/>
                                      </p:to>
                                    </p:set>
                                  </p:childTnLst>
                                </p:cTn>
                              </p:par>
                            </p:childTnLst>
                          </p:cTn>
                        </p:par>
                        <p:par>
                          <p:cTn id="21" fill="hold">
                            <p:stCondLst>
                              <p:cond delay="500"/>
                            </p:stCondLst>
                            <p:childTnLst>
                              <p:par>
                                <p:cTn id="22" presetID="2" presetClass="exit" presetSubtype="4" fill="hold" grpId="1" nodeType="afterEffect">
                                  <p:stCondLst>
                                    <p:cond delay="0"/>
                                  </p:stCondLst>
                                  <p:childTnLst>
                                    <p:anim calcmode="lin" valueType="num">
                                      <p:cBhvr additive="base">
                                        <p:cTn id="23" dur="500"/>
                                        <p:tgtEl>
                                          <p:spTgt spid="46086"/>
                                        </p:tgtEl>
                                        <p:attrNameLst>
                                          <p:attrName>ppt_x</p:attrName>
                                        </p:attrNameLst>
                                      </p:cBhvr>
                                      <p:tavLst>
                                        <p:tav tm="0">
                                          <p:val>
                                            <p:strVal val="ppt_x"/>
                                          </p:val>
                                        </p:tav>
                                        <p:tav tm="100000">
                                          <p:val>
                                            <p:strVal val="ppt_x"/>
                                          </p:val>
                                        </p:tav>
                                      </p:tavLst>
                                    </p:anim>
                                    <p:anim calcmode="lin" valueType="num">
                                      <p:cBhvr additive="base">
                                        <p:cTn id="24" dur="500"/>
                                        <p:tgtEl>
                                          <p:spTgt spid="46086"/>
                                        </p:tgtEl>
                                        <p:attrNameLst>
                                          <p:attrName>ppt_y</p:attrName>
                                        </p:attrNameLst>
                                      </p:cBhvr>
                                      <p:tavLst>
                                        <p:tav tm="0">
                                          <p:val>
                                            <p:strVal val="ppt_y"/>
                                          </p:val>
                                        </p:tav>
                                        <p:tav tm="100000">
                                          <p:val>
                                            <p:strVal val="1+ppt_h/2"/>
                                          </p:val>
                                        </p:tav>
                                      </p:tavLst>
                                    </p:anim>
                                    <p:set>
                                      <p:cBhvr>
                                        <p:cTn id="25" dur="1" fill="hold">
                                          <p:stCondLst>
                                            <p:cond delay="499"/>
                                          </p:stCondLst>
                                        </p:cTn>
                                        <p:tgtEl>
                                          <p:spTgt spid="4608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46095"/>
                                        </p:tgtEl>
                                        <p:attrNameLst>
                                          <p:attrName>style.visibility</p:attrName>
                                        </p:attrNameLst>
                                      </p:cBhvr>
                                      <p:to>
                                        <p:strVal val="visible"/>
                                      </p:to>
                                    </p:set>
                                    <p:animEffect transition="in" filter="wedge">
                                      <p:cBhvr>
                                        <p:cTn id="30" dur="500"/>
                                        <p:tgtEl>
                                          <p:spTgt spid="46095"/>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ldLvl="0" animBg="1"/>
      <p:bldP spid="46084" grpId="1" bldLvl="0" animBg="1"/>
      <p:bldP spid="46086" grpId="0"/>
      <p:bldP spid="46086" grpId="1"/>
      <p:bldP spid="460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31535" y="4579407"/>
            <a:ext cx="5437133" cy="427990"/>
          </a:xfrm>
          <a:prstGeom prst="rect">
            <a:avLst/>
          </a:prstGeom>
        </p:spPr>
        <p:txBody>
          <a:bodyPr wrap="square" lIns="121875" tIns="60936" rIns="121875" bIns="60936">
            <a:spAutoFit/>
          </a:bodyPr>
          <a:lstStyle/>
          <a:p>
            <a:pPr lvl="0" algn="just" fontAlgn="auto">
              <a:lnSpc>
                <a:spcPct val="100000"/>
              </a:lnSpc>
              <a:spcAft>
                <a:spcPct val="0"/>
              </a:spcAft>
            </a:pPr>
            <a:r>
              <a:rPr lang="en-US" altLang="zh-CN" sz="2000" b="1" kern="100" smtClean="0">
                <a:solidFill>
                  <a:srgbClr val="FF0000"/>
                </a:solidFill>
                <a:latin typeface="楷体" panose="02010609060101010101" charset="-122"/>
                <a:ea typeface="楷体" panose="02010609060101010101" charset="-122"/>
                <a:cs typeface="微软雅黑" panose="020B0503020204020204" pitchFamily="34" charset="-122"/>
                <a:sym typeface="+mn-ea"/>
              </a:rPr>
              <a:t>血浆渗透压、抗利尿激素含量和尿量的关系</a:t>
            </a:r>
            <a:endParaRPr lang="en-US" altLang="zh-CN" sz="2000" b="1" kern="100" smtClean="0">
              <a:solidFill>
                <a:srgbClr val="FF0000"/>
              </a:solidFill>
              <a:latin typeface="楷体" panose="02010609060101010101" charset="-122"/>
              <a:ea typeface="楷体" panose="02010609060101010101" charset="-122"/>
              <a:cs typeface="微软雅黑" panose="020B0503020204020204" pitchFamily="34" charset="-122"/>
              <a:sym typeface="+mn-ea"/>
            </a:endParaRPr>
          </a:p>
        </p:txBody>
      </p:sp>
      <p:sp>
        <p:nvSpPr>
          <p:cNvPr id="8" name="矩形 7"/>
          <p:cNvSpPr/>
          <p:nvPr/>
        </p:nvSpPr>
        <p:spPr>
          <a:xfrm>
            <a:off x="323898" y="5156287"/>
            <a:ext cx="11544531" cy="982345"/>
          </a:xfrm>
          <a:prstGeom prst="rect">
            <a:avLst/>
          </a:prstGeom>
        </p:spPr>
        <p:txBody>
          <a:bodyPr wrap="square" lIns="121875" tIns="60936" rIns="121875" bIns="60936">
            <a:spAutoFit/>
          </a:bodyPr>
          <a:lstStyle/>
          <a:p>
            <a:pPr lvl="0" algn="just" fontAlgn="auto">
              <a:lnSpc>
                <a:spcPct val="10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rPr>
              <a:t>血浆渗透压升高，抗利尿激素分泌增多，二者呈正相关；抗利尿激素促进肾小管和集合管对水分的重吸收，使尿量减少，二者呈负相关。</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7320371" y="2275419"/>
            <a:ext cx="4042296" cy="2332558"/>
          </a:xfrm>
          <a:prstGeom prst="rect">
            <a:avLst/>
          </a:prstGeom>
        </p:spPr>
      </p:pic>
      <p:sp>
        <p:nvSpPr>
          <p:cNvPr id="11" name="文本框 10"/>
          <p:cNvSpPr txBox="1"/>
          <p:nvPr/>
        </p:nvSpPr>
        <p:spPr>
          <a:xfrm>
            <a:off x="1055986" y="1575778"/>
            <a:ext cx="5837109" cy="521970"/>
          </a:xfrm>
          <a:prstGeom prst="rect">
            <a:avLst/>
          </a:prstGeom>
          <a:solidFill>
            <a:srgbClr val="FF0000"/>
          </a:solidFill>
        </p:spPr>
        <p:txBody>
          <a:bodyPr wrap="square" rtlCol="0">
            <a:spAutoFit/>
          </a:bodyPr>
          <a:lstStyle/>
          <a:p>
            <a:pPr fontAlgn="auto">
              <a:lnSpc>
                <a:spcPct val="100000"/>
              </a:lnSpc>
            </a:pPr>
            <a:r>
              <a:rPr lang="zh-CN" altLang="en-US" sz="2800" b="1">
                <a:solidFill>
                  <a:schemeClr val="bg1"/>
                </a:solidFill>
                <a:latin typeface="微软雅黑" panose="020B0503020204020204" pitchFamily="34" charset="-122"/>
                <a:ea typeface="微软雅黑" panose="020B0503020204020204" pitchFamily="34" charset="-122"/>
                <a:sym typeface="+mn-ea"/>
              </a:rPr>
              <a:t>归纳提升</a:t>
            </a:r>
            <a:r>
              <a:rPr lang="en-US" altLang="zh-CN" sz="2800" b="1">
                <a:solidFill>
                  <a:schemeClr val="bg1"/>
                </a:solidFill>
                <a:latin typeface="微软雅黑" panose="020B0503020204020204" pitchFamily="34" charset="-122"/>
                <a:ea typeface="微软雅黑" panose="020B0503020204020204" pitchFamily="34" charset="-122"/>
                <a:sym typeface="+mn-ea"/>
              </a:rPr>
              <a:t>1</a:t>
            </a:r>
            <a:endParaRPr lang="en-US" altLang="zh-CN"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 name="矩形 1"/>
          <p:cNvSpPr/>
          <p:nvPr/>
        </p:nvSpPr>
        <p:spPr>
          <a:xfrm>
            <a:off x="49062" y="1053905"/>
            <a:ext cx="5647279" cy="521970"/>
          </a:xfrm>
          <a:prstGeom prst="rect">
            <a:avLst/>
          </a:prstGeom>
        </p:spPr>
        <p:txBody>
          <a:bodyPr wrap="square">
            <a:spAutoFit/>
          </a:bodyPr>
          <a:lstStyle/>
          <a:p>
            <a:pPr lvl="0" algn="just">
              <a:spcAft>
                <a:spcPct val="0"/>
              </a:spcAft>
              <a:buClrTx/>
              <a:buSzTx/>
              <a:buFontTx/>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（2）水和无机盐平衡的调节</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3"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
          <p:cNvSpPr txBox="1"/>
          <p:nvPr/>
        </p:nvSpPr>
        <p:spPr>
          <a:xfrm>
            <a:off x="264287" y="1125012"/>
            <a:ext cx="11952931"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下列是关于抗利尿激素调节的曲线图，下列叙述正确的是（　　）</a:t>
            </a:r>
            <a:endParaRPr lang="zh-CN" altLang="en-US" sz="2800" b="1">
              <a:latin typeface="微软雅黑" panose="020B0503020204020204" pitchFamily="34" charset="-122"/>
              <a:ea typeface="微软雅黑" panose="020B0503020204020204" pitchFamily="34" charset="-122"/>
            </a:endParaRPr>
          </a:p>
        </p:txBody>
      </p:sp>
      <p:pic>
        <p:nvPicPr>
          <p:cNvPr id="30723" name="图片 3"/>
          <p:cNvPicPr>
            <a:picLocks noChangeAspect="1"/>
          </p:cNvPicPr>
          <p:nvPr/>
        </p:nvPicPr>
        <p:blipFill>
          <a:blip r:embed="rId1"/>
          <a:stretch>
            <a:fillRect/>
          </a:stretch>
        </p:blipFill>
        <p:spPr>
          <a:xfrm>
            <a:off x="336664" y="2204947"/>
            <a:ext cx="9933370" cy="2324305"/>
          </a:xfrm>
          <a:prstGeom prst="rect">
            <a:avLst/>
          </a:prstGeom>
          <a:noFill/>
          <a:ln w="9525">
            <a:noFill/>
          </a:ln>
        </p:spPr>
      </p:pic>
      <p:sp>
        <p:nvSpPr>
          <p:cNvPr id="30724" name="文本框 4"/>
          <p:cNvSpPr txBox="1"/>
          <p:nvPr/>
        </p:nvSpPr>
        <p:spPr>
          <a:xfrm>
            <a:off x="165881" y="4868913"/>
            <a:ext cx="11952297" cy="181483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A. 甲图表示食物过咸时，抗利尿激素分泌与渗透压变化的关系.</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B. 乙图表示饮水过多时，抗利尿激素分泌与渗透压变化的关系.</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C. 丙图表示渗透压升高时，抗利尿激素分泌变化.</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D. 丁图a点时注射的可能是抗利尿激素.</a:t>
            </a:r>
            <a:endParaRPr lang="zh-CN" altLang="en-US" sz="2800" b="1">
              <a:latin typeface="微软雅黑" panose="020B0503020204020204" pitchFamily="34" charset="-122"/>
              <a:ea typeface="微软雅黑" panose="020B0503020204020204" pitchFamily="34" charset="-122"/>
            </a:endParaRPr>
          </a:p>
        </p:txBody>
      </p:sp>
      <p:sp>
        <p:nvSpPr>
          <p:cNvPr id="6" name="文本框 5"/>
          <p:cNvSpPr txBox="1"/>
          <p:nvPr/>
        </p:nvSpPr>
        <p:spPr>
          <a:xfrm>
            <a:off x="10270246" y="1124880"/>
            <a:ext cx="1341437" cy="521970"/>
          </a:xfrm>
          <a:prstGeom prst="rect">
            <a:avLst/>
          </a:prstGeom>
          <a:noFill/>
          <a:ln w="9525">
            <a:noFill/>
          </a:ln>
        </p:spPr>
        <p:txBody>
          <a:bodyPr wrap="square" anchor="t">
            <a:spAutoFit/>
          </a:bodyPr>
          <a:lstStyle/>
          <a:p>
            <a:r>
              <a:rPr lang="en-US" altLang="zh-CN" sz="2800" b="1">
                <a:solidFill>
                  <a:srgbClr val="FF0000"/>
                </a:solidFill>
                <a:latin typeface="微软雅黑" panose="020B0503020204020204" pitchFamily="34" charset="-122"/>
                <a:ea typeface="微软雅黑" panose="020B0503020204020204" pitchFamily="34" charset="-122"/>
              </a:rPr>
              <a:t>D</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9"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1215" y="2114838"/>
            <a:ext cx="11409887" cy="1814830"/>
          </a:xfrm>
          <a:prstGeom prst="rect">
            <a:avLst/>
          </a:prstGeom>
        </p:spPr>
        <p:txBody>
          <a:bodyPr wrap="square">
            <a:spAutoFit/>
          </a:bodyPr>
          <a:lstStyle/>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水平衡调节的考查侧重于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抗利尿激素</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的来源</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下丘脑产生</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、作用部位及作用效果，此外对抗利尿激素分泌的诱发因素即渗透压变化也多有考查。解题时，可采用如下方法简洁记忆</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项指标的变化</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记两头联中间，即两头一致中间相反</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479464" y="5588816"/>
            <a:ext cx="11409887" cy="953135"/>
          </a:xfrm>
          <a:prstGeom prst="rect">
            <a:avLst/>
          </a:prstGeom>
        </p:spPr>
        <p:txBody>
          <a:bodyPr wrap="square">
            <a:spAutoFit/>
          </a:bodyPr>
          <a:lstStyle/>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此外，做题时常混淆</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渴觉感受器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渴觉形成场所</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前者为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下丘脑</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，后者为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大脑皮层</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21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296317" y="3500915"/>
            <a:ext cx="5449732" cy="212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055986" y="1575778"/>
            <a:ext cx="5837109" cy="521970"/>
          </a:xfrm>
          <a:prstGeom prst="rect">
            <a:avLst/>
          </a:prstGeom>
          <a:solidFill>
            <a:srgbClr val="FF0000"/>
          </a:solidFill>
        </p:spPr>
        <p:txBody>
          <a:bodyPr wrap="square" rtlCol="0">
            <a:spAutoFit/>
          </a:bodyPr>
          <a:lstStyle/>
          <a:p>
            <a:pPr fontAlgn="auto">
              <a:lnSpc>
                <a:spcPct val="100000"/>
              </a:lnSpc>
            </a:pPr>
            <a:r>
              <a:rPr lang="zh-CN" altLang="en-US" sz="2800" b="1">
                <a:solidFill>
                  <a:schemeClr val="bg1"/>
                </a:solidFill>
                <a:latin typeface="微软雅黑" panose="020B0503020204020204" pitchFamily="34" charset="-122"/>
                <a:ea typeface="微软雅黑" panose="020B0503020204020204" pitchFamily="34" charset="-122"/>
                <a:sym typeface="+mn-ea"/>
              </a:rPr>
              <a:t>归纳提升</a:t>
            </a:r>
            <a:r>
              <a:rPr lang="en-US" altLang="zh-CN" sz="2800" b="1">
                <a:solidFill>
                  <a:schemeClr val="bg1"/>
                </a:solidFill>
                <a:latin typeface="微软雅黑" panose="020B0503020204020204" pitchFamily="34" charset="-122"/>
                <a:ea typeface="微软雅黑" panose="020B0503020204020204" pitchFamily="34" charset="-122"/>
                <a:sym typeface="+mn-ea"/>
              </a:rPr>
              <a:t>2</a:t>
            </a:r>
            <a:endParaRPr lang="en-US" altLang="zh-CN"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矩形 2"/>
          <p:cNvSpPr/>
          <p:nvPr/>
        </p:nvSpPr>
        <p:spPr>
          <a:xfrm>
            <a:off x="49062" y="1053905"/>
            <a:ext cx="5647279" cy="521970"/>
          </a:xfrm>
          <a:prstGeom prst="rect">
            <a:avLst/>
          </a:prstGeom>
        </p:spPr>
        <p:txBody>
          <a:bodyPr wrap="square">
            <a:spAutoFit/>
          </a:bodyPr>
          <a:lstStyle/>
          <a:p>
            <a:pPr lvl="0" algn="just">
              <a:spcAft>
                <a:spcPct val="0"/>
              </a:spcAft>
              <a:buClrTx/>
              <a:buSzTx/>
              <a:buFontTx/>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（2）水和无机盐平衡的调节</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5"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23953" y="2481805"/>
            <a:ext cx="10642208" cy="138366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Courier New" panose="02070309020205020404" pitchFamily="49" charset="0"/>
              </a:rPr>
              <a:t>①</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若人体内水和无机盐都减少，但细胞外液渗透压不变，机体能进行水盐平衡的调节吗？试说明理由。</a:t>
            </a:r>
            <a:endParaRPr lang="zh-CN" altLang="zh-CN" sz="1050" b="1" kern="10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7" name="矩形 6"/>
          <p:cNvSpPr/>
          <p:nvPr/>
        </p:nvSpPr>
        <p:spPr>
          <a:xfrm>
            <a:off x="775055" y="4248999"/>
            <a:ext cx="10642208" cy="2030095"/>
          </a:xfrm>
          <a:prstGeom prst="rect">
            <a:avLst/>
          </a:prstGeom>
        </p:spPr>
        <p:txBody>
          <a:bodyPr wrap="square">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不能。</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机体是靠感受细胞外液渗透压的变化进行调节的，而不是直接感受水盐含量的变化。</a:t>
            </a:r>
            <a:endParaRPr lang="zh-CN" altLang="zh-CN" sz="2800" b="1"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1055986" y="1575778"/>
            <a:ext cx="5837109" cy="521970"/>
          </a:xfrm>
          <a:prstGeom prst="rect">
            <a:avLst/>
          </a:prstGeom>
          <a:solidFill>
            <a:srgbClr val="FF0000"/>
          </a:solidFill>
        </p:spPr>
        <p:txBody>
          <a:bodyPr wrap="square" rtlCol="0">
            <a:spAutoFit/>
          </a:bodyPr>
          <a:lstStyle/>
          <a:p>
            <a:pPr fontAlgn="auto">
              <a:lnSpc>
                <a:spcPct val="100000"/>
              </a:lnSpc>
            </a:pPr>
            <a:r>
              <a:rPr lang="zh-CN" altLang="en-US" sz="2800" b="1">
                <a:solidFill>
                  <a:schemeClr val="bg1"/>
                </a:solidFill>
                <a:latin typeface="微软雅黑" panose="020B0503020204020204" pitchFamily="34" charset="-122"/>
                <a:ea typeface="微软雅黑" panose="020B0503020204020204" pitchFamily="34" charset="-122"/>
                <a:sym typeface="+mn-ea"/>
              </a:rPr>
              <a:t>归纳提升</a:t>
            </a:r>
            <a:r>
              <a:rPr lang="en-US" altLang="zh-CN" sz="2800" b="1">
                <a:solidFill>
                  <a:schemeClr val="bg1"/>
                </a:solidFill>
                <a:latin typeface="微软雅黑" panose="020B0503020204020204" pitchFamily="34" charset="-122"/>
                <a:ea typeface="微软雅黑" panose="020B0503020204020204" pitchFamily="34" charset="-122"/>
                <a:sym typeface="+mn-ea"/>
              </a:rPr>
              <a:t>2</a:t>
            </a:r>
            <a:endParaRPr lang="en-US" altLang="zh-CN"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矩形 2"/>
          <p:cNvSpPr/>
          <p:nvPr/>
        </p:nvSpPr>
        <p:spPr>
          <a:xfrm>
            <a:off x="49062" y="1053905"/>
            <a:ext cx="5647279" cy="521970"/>
          </a:xfrm>
          <a:prstGeom prst="rect">
            <a:avLst/>
          </a:prstGeom>
        </p:spPr>
        <p:txBody>
          <a:bodyPr wrap="square">
            <a:spAutoFit/>
          </a:bodyPr>
          <a:lstStyle/>
          <a:p>
            <a:pPr lvl="0" algn="just">
              <a:spcAft>
                <a:spcPct val="0"/>
              </a:spcAft>
              <a:buClrTx/>
              <a:buSzTx/>
              <a:buFontTx/>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（2）水和无机盐平衡的调节</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5"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75055" y="2273956"/>
            <a:ext cx="10642208" cy="138366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Courier New" panose="02070309020205020404" pitchFamily="49" charset="0"/>
              </a:rPr>
              <a:t>②</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某同学为减少上厕所的次数而很少喝水，你认为这种做法是否可取？为什么？</a:t>
            </a:r>
            <a:endParaRPr lang="zh-CN" altLang="zh-CN" sz="1050" b="1" kern="10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7" name="矩形 6"/>
          <p:cNvSpPr/>
          <p:nvPr/>
        </p:nvSpPr>
        <p:spPr>
          <a:xfrm>
            <a:off x="775368" y="3649939"/>
            <a:ext cx="11050764" cy="2676525"/>
          </a:xfrm>
          <a:prstGeom prst="rect">
            <a:avLst/>
          </a:prstGeom>
        </p:spPr>
        <p:txBody>
          <a:bodyPr wrap="square">
            <a:spAutoFit/>
          </a:bodyPr>
          <a:lstStyle/>
          <a:p>
            <a:pPr algn="just">
              <a:lnSpc>
                <a:spcPct val="15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不可取。</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虽然人体每天摄入和排出的水量是基本相等的，但还是需要一定的水量来维持正常的生命活动。如果喝水过少，尿量就会很少，那么应通过尿液排出的体内代谢废物无法正常排出，就会造成内环境的紊乱。</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1055986" y="1575778"/>
            <a:ext cx="5837109" cy="521970"/>
          </a:xfrm>
          <a:prstGeom prst="rect">
            <a:avLst/>
          </a:prstGeom>
          <a:solidFill>
            <a:srgbClr val="FF0000"/>
          </a:solidFill>
        </p:spPr>
        <p:txBody>
          <a:bodyPr wrap="square" rtlCol="0">
            <a:spAutoFit/>
          </a:bodyPr>
          <a:lstStyle/>
          <a:p>
            <a:pPr fontAlgn="auto">
              <a:lnSpc>
                <a:spcPct val="100000"/>
              </a:lnSpc>
            </a:pPr>
            <a:r>
              <a:rPr lang="zh-CN" altLang="en-US" sz="2800" b="1">
                <a:solidFill>
                  <a:schemeClr val="bg1"/>
                </a:solidFill>
                <a:latin typeface="微软雅黑" panose="020B0503020204020204" pitchFamily="34" charset="-122"/>
                <a:ea typeface="微软雅黑" panose="020B0503020204020204" pitchFamily="34" charset="-122"/>
                <a:sym typeface="+mn-ea"/>
              </a:rPr>
              <a:t>归纳提升</a:t>
            </a:r>
            <a:r>
              <a:rPr lang="en-US" altLang="zh-CN" sz="2800" b="1">
                <a:solidFill>
                  <a:schemeClr val="bg1"/>
                </a:solidFill>
                <a:latin typeface="微软雅黑" panose="020B0503020204020204" pitchFamily="34" charset="-122"/>
                <a:ea typeface="微软雅黑" panose="020B0503020204020204" pitchFamily="34" charset="-122"/>
                <a:sym typeface="+mn-ea"/>
              </a:rPr>
              <a:t>2</a:t>
            </a:r>
            <a:endParaRPr lang="en-US" altLang="zh-CN" sz="2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矩形 2"/>
          <p:cNvSpPr/>
          <p:nvPr/>
        </p:nvSpPr>
        <p:spPr>
          <a:xfrm>
            <a:off x="49062" y="1053905"/>
            <a:ext cx="5647279" cy="521970"/>
          </a:xfrm>
          <a:prstGeom prst="rect">
            <a:avLst/>
          </a:prstGeom>
        </p:spPr>
        <p:txBody>
          <a:bodyPr wrap="square">
            <a:spAutoFit/>
          </a:bodyPr>
          <a:lstStyle/>
          <a:p>
            <a:pPr lvl="0" algn="just">
              <a:spcAft>
                <a:spcPct val="0"/>
              </a:spcAft>
              <a:buClrTx/>
              <a:buSzTx/>
              <a:buFontTx/>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rPr>
              <a:t>（2）水和无机盐平衡的调节</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5"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53212" y="696154"/>
            <a:ext cx="11523986" cy="5515610"/>
          </a:xfrm>
          <a:prstGeom prst="rect">
            <a:avLst/>
          </a:prstGeom>
        </p:spPr>
        <p:txBody>
          <a:bodyPr wrap="square">
            <a:spAutoFit/>
          </a:bodyPr>
          <a:lstStyle/>
          <a:p>
            <a:pPr algn="just">
              <a:lnSpc>
                <a:spcPct val="140000"/>
              </a:lnSpc>
              <a:spcAft>
                <a:spcPct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下丘脑体温调节中枢存在冷敏神经元和热敏神经元，它们的放电频率因体温变化而相应改变，如图中实线所示，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W</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曲线交于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点，此点对应的温度为正常体温。下列说法正确的</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冷敏神经元的放电频率低于热敏神经元</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放电</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频率时，体温低于正常值</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人感染流感病毒后</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点左移，干活出汗时</a:t>
            </a:r>
            <a:r>
              <a:rPr lang="en-US" altLang="zh-CN" sz="2800" b="1" kern="100" spc="-100" smtClean="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b="1" kern="100" spc="-100" smtClean="0">
                <a:latin typeface="微软雅黑" panose="020B0503020204020204" pitchFamily="34" charset="-122"/>
                <a:ea typeface="微软雅黑" panose="020B0503020204020204" pitchFamily="34" charset="-122"/>
                <a:cs typeface="微软雅黑" panose="020B0503020204020204" pitchFamily="34" charset="-122"/>
              </a:rPr>
              <a:t>点</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右移</a:t>
            </a:r>
            <a:endPar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某人体温</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小时处在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点，则该时间段的</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产</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热量</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大于散热量</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体温持续偏高会导致内环境稳态失调，需要采取降温</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措施</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24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040642" y="2419419"/>
            <a:ext cx="3964685" cy="317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p:cNvSpPr txBox="1"/>
          <p:nvPr/>
        </p:nvSpPr>
        <p:spPr>
          <a:xfrm>
            <a:off x="7463737" y="2060495"/>
            <a:ext cx="719867" cy="521970"/>
          </a:xfrm>
          <a:prstGeom prst="rect">
            <a:avLst/>
          </a:prstGeom>
          <a:noFill/>
        </p:spPr>
        <p:txBody>
          <a:bodyPr wrap="square" rtlCol="0">
            <a:spAutoFit/>
          </a:bodyPr>
          <a:lstStyle/>
          <a:p>
            <a:r>
              <a:rPr lang="en-US" altLang="zh-CN" sz="2800" b="1" smtClean="0">
                <a:solidFill>
                  <a:srgbClr val="FF0000"/>
                </a:solidFill>
                <a:latin typeface="微软雅黑" panose="020B0503020204020204" pitchFamily="34" charset="-122"/>
                <a:ea typeface="微软雅黑" panose="020B0503020204020204" pitchFamily="34" charset="-122"/>
              </a:rPr>
              <a:t>D</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
        <p:nvSpPr>
          <p:cNvPr id="4"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894127"/>
            <a:ext cx="11409887" cy="4831080"/>
          </a:xfrm>
          <a:prstGeom prst="rect">
            <a:avLst/>
          </a:prstGeom>
        </p:spPr>
        <p:txBody>
          <a:bodyPr wrap="square">
            <a:spAutoFit/>
          </a:bodyPr>
          <a:lstStyle/>
          <a:p>
            <a:pPr algn="just" fontAlgn="auto">
              <a:lnSpc>
                <a:spcPct val="100000"/>
              </a:lnSpc>
              <a:spcAft>
                <a:spcPct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饮水不足导致血浆渗透压升高时，抗利尿激素</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(ADH)</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分泌增加，调节肾小管和集合管细胞对水分的重吸收，机理如下图所示。则下列叙述正确的</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A.ADH</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由垂体合成并释放到血液，</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运</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输</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至靶细胞</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结合</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ADH</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的受体促进</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①ATP</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水解</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过</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程</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M</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蛋白供能</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C.H</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O</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通过</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自由扩散进入肾小管</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和</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集合</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管腔内</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侧</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D.M</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蛋白促进</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过程，增加膜上水通</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道蛋白</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数量</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29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456175" y="2133123"/>
            <a:ext cx="5409685" cy="39194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14" name="TextBox 20"/>
          <p:cNvSpPr txBox="1"/>
          <p:nvPr/>
        </p:nvSpPr>
        <p:spPr>
          <a:xfrm>
            <a:off x="2207546" y="1773529"/>
            <a:ext cx="719867" cy="521970"/>
          </a:xfrm>
          <a:prstGeom prst="rect">
            <a:avLst/>
          </a:prstGeom>
          <a:noFill/>
        </p:spPr>
        <p:txBody>
          <a:bodyPr wrap="square" rtlCol="0">
            <a:spAutoFit/>
          </a:bodyPr>
          <a:lstStyle/>
          <a:p>
            <a:r>
              <a:rPr lang="en-US" altLang="zh-CN" sz="2800" b="1" smtClean="0">
                <a:solidFill>
                  <a:srgbClr val="FF0000"/>
                </a:solidFill>
                <a:latin typeface="微软雅黑" panose="020B0503020204020204" pitchFamily="34" charset="-122"/>
                <a:ea typeface="微软雅黑" panose="020B0503020204020204" pitchFamily="34" charset="-122"/>
              </a:rPr>
              <a:t>D</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4238" y="620613"/>
            <a:ext cx="11409887" cy="2030095"/>
          </a:xfrm>
          <a:prstGeom prst="rect">
            <a:avLst/>
          </a:prstGeom>
        </p:spPr>
        <p:txBody>
          <a:bodyPr wrap="square">
            <a:spAutoFit/>
          </a:bodyPr>
          <a:lstStyle/>
          <a:p>
            <a:pPr algn="just">
              <a:lnSpc>
                <a:spcPct val="150000"/>
              </a:lnSpc>
              <a:spcAft>
                <a:spcPct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10</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只月龄、体重等相同的健康大鼠随机分为甲、乙两组，将甲组从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25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的实验室移至</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的低温室，乙组仍在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25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实验室，测得其中一组的平均体温变化如下图。请分析回答下列问题：</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391215" y="2584269"/>
            <a:ext cx="6496884" cy="3969385"/>
          </a:xfrm>
          <a:prstGeom prst="rect">
            <a:avLst/>
          </a:prstGeom>
        </p:spPr>
        <p:txBody>
          <a:bodyPr wrap="square">
            <a:spAutoFit/>
          </a:bodyPr>
          <a:lstStyle/>
          <a:p>
            <a:pPr algn="just">
              <a:lnSpc>
                <a:spcPct val="150000"/>
              </a:lnSpc>
              <a:spcAft>
                <a:spcPct val="0"/>
              </a:spcAf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该实验的目的是</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___________________</a:t>
            </a:r>
            <a:endPar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_____________________</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图示体温应是</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___</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大鼠的体温，设置对照组大鼠的目的是</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_______________________________</a:t>
            </a:r>
            <a:endPar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______________________________________________________________</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smtClean="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31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018123" y="3025420"/>
            <a:ext cx="4782979" cy="271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394075" y="2690166"/>
            <a:ext cx="330454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探究环境</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外界</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温</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度</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399056" y="3366574"/>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变化对大鼠体温的影响</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6311717" y="3356901"/>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1118839" y="4475286"/>
            <a:ext cx="6140583" cy="737235"/>
          </a:xfrm>
          <a:prstGeom prst="rect">
            <a:avLst/>
          </a:prstGeom>
        </p:spPr>
        <p:txBody>
          <a:bodyPr wrap="square">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排除</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环境温度</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以外因素对</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实验</a:t>
            </a:r>
            <a:endParaRPr lang="zh-CN" altLang="zh-CN" sz="2800" b="1" kern="100" smtClean="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矩形 17"/>
          <p:cNvSpPr/>
          <p:nvPr/>
        </p:nvSpPr>
        <p:spPr>
          <a:xfrm>
            <a:off x="433927" y="5092575"/>
            <a:ext cx="6276282" cy="1383665"/>
          </a:xfrm>
          <a:prstGeom prst="rect">
            <a:avLst/>
          </a:prstGeom>
        </p:spPr>
        <p:txBody>
          <a:bodyPr>
            <a:spAutoFit/>
          </a:bodyPr>
          <a:lstStyle/>
          <a:p>
            <a:pPr lvl="0" algn="just">
              <a:lnSpc>
                <a:spcPct val="150000"/>
              </a:lnSpc>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结果的影响，以保证本实验的结果是由</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环境温度变化</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引起的</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P spid="16"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724770"/>
            <a:ext cx="11409887" cy="267652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图中</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0</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 h</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期间，大鼠皮肤发生的生理反应是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大鼠还通过</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填</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体液</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神经</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体液</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调节促进甲状腺激素分泌，还通过负反馈调节，确保甲状腺激素的分泌量不会过多。</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704669" y="3388572"/>
            <a:ext cx="4782979" cy="271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108849" y="849713"/>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毛细血管收缩，汗液</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461880" y="1497665"/>
            <a:ext cx="1249680" cy="521970"/>
          </a:xfrm>
          <a:prstGeom prst="rect">
            <a:avLst/>
          </a:prstGeom>
        </p:spPr>
        <p:txBody>
          <a:bodyPr wrap="none">
            <a:spAutoFit/>
          </a:bodyPr>
          <a:lstStyle/>
          <a:p>
            <a:pPr lvl="0"/>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泌减少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3604275" y="1507188"/>
            <a:ext cx="198945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体液</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580" y="621014"/>
            <a:ext cx="11409887" cy="396938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对于上述甲状腺激素的负反馈调节存在两种观点。</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观点一：这是促甲状腺激素</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(TSH)</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直接对下丘脑进行反馈调节的结果；</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观点二：这是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TSH</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通过促进甲状腺分泌甲状腺激素，进而对下丘脑进行反馈调节的结果。</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用生理状态相同、生长健壮的大鼠为实验材料，试证实观点一或观点二，设计实验写出简要实验思路。</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91611" y="2089785"/>
            <a:ext cx="10209096" cy="2030095"/>
          </a:xfrm>
          <a:prstGeom prst="rect">
            <a:avLst/>
          </a:prstGeom>
        </p:spPr>
        <p:txBody>
          <a:bodyPr>
            <a:spAutoFit/>
          </a:bodyPr>
          <a:lstStyle/>
          <a:p>
            <a:pPr algn="just">
              <a:lnSpc>
                <a:spcPct val="150000"/>
              </a:lnSpc>
              <a:spcAft>
                <a:spcPct val="0"/>
              </a:spcAft>
            </a:pPr>
            <a:r>
              <a:rPr lang="zh-CN" altLang="en-US" sz="2800" b="1" kern="100" smtClean="0">
                <a:solidFill>
                  <a:srgbClr val="0070C0"/>
                </a:solidFill>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en-US" sz="2800" b="1" kern="1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教材隐性知识：</a:t>
            </a:r>
            <a:r>
              <a:rPr lang="zh-CN" altLang="zh-CN" sz="2800" b="1" kern="100" smtClean="0">
                <a:solidFill>
                  <a:srgbClr val="0070C0"/>
                </a:solidFill>
                <a:latin typeface="楷体" panose="02010609060101010101" charset="-122"/>
                <a:ea typeface="楷体" panose="02010609060101010101" charset="-122"/>
                <a:cs typeface="楷体" panose="02010609060101010101" charset="-122"/>
              </a:rPr>
              <a:t>选择性</a:t>
            </a:r>
            <a:r>
              <a:rPr lang="zh-CN" altLang="zh-CN" sz="2800" b="1" kern="100">
                <a:solidFill>
                  <a:srgbClr val="0070C0"/>
                </a:solidFill>
                <a:latin typeface="楷体" panose="02010609060101010101" charset="-122"/>
                <a:ea typeface="楷体" panose="02010609060101010101" charset="-122"/>
                <a:cs typeface="楷体" panose="02010609060101010101" charset="-122"/>
              </a:rPr>
              <a:t>必修</a:t>
            </a:r>
            <a:r>
              <a:rPr lang="en-US" altLang="zh-CN" sz="2800" b="1" kern="100">
                <a:solidFill>
                  <a:srgbClr val="0070C0"/>
                </a:solidFill>
                <a:latin typeface="楷体" panose="02010609060101010101" charset="-122"/>
                <a:ea typeface="楷体" panose="02010609060101010101" charset="-122"/>
                <a:cs typeface="楷体" panose="02010609060101010101" charset="-122"/>
              </a:rPr>
              <a:t>1 P</a:t>
            </a:r>
            <a:r>
              <a:rPr lang="en-US" altLang="zh-CN" sz="2800" b="1" kern="100" baseline="-25000">
                <a:solidFill>
                  <a:srgbClr val="0070C0"/>
                </a:solidFill>
                <a:latin typeface="楷体" panose="02010609060101010101" charset="-122"/>
                <a:ea typeface="楷体" panose="02010609060101010101" charset="-122"/>
                <a:cs typeface="楷体" panose="02010609060101010101" charset="-122"/>
              </a:rPr>
              <a:t>57</a:t>
            </a:r>
            <a:r>
              <a:rPr lang="en-US" altLang="zh-CN" sz="2800" b="1" kern="100">
                <a:solidFill>
                  <a:srgbClr val="0070C0"/>
                </a:solidFill>
                <a:latin typeface="楷体" panose="02010609060101010101" charset="-122"/>
                <a:ea typeface="楷体" panose="02010609060101010101" charset="-122"/>
                <a:cs typeface="楷体" panose="02010609060101010101" charset="-122"/>
              </a:rPr>
              <a:t>“</a:t>
            </a:r>
            <a:r>
              <a:rPr lang="zh-CN" altLang="zh-CN" sz="2800" b="1" kern="100">
                <a:solidFill>
                  <a:srgbClr val="0070C0"/>
                </a:solidFill>
                <a:latin typeface="楷体" panose="02010609060101010101" charset="-122"/>
                <a:ea typeface="楷体" panose="02010609060101010101" charset="-122"/>
                <a:cs typeface="楷体" panose="02010609060101010101" charset="-122"/>
              </a:rPr>
              <a:t>相关信息</a:t>
            </a:r>
            <a:r>
              <a:rPr lang="en-US" altLang="zh-CN" sz="2800" b="1" kern="100">
                <a:solidFill>
                  <a:srgbClr val="0070C0"/>
                </a:solidFill>
                <a:latin typeface="楷体" panose="02010609060101010101" charset="-122"/>
                <a:ea typeface="楷体" panose="02010609060101010101" charset="-122"/>
                <a:cs typeface="楷体" panose="02010609060101010101" charset="-122"/>
              </a:rPr>
              <a:t>”</a:t>
            </a:r>
            <a:r>
              <a:rPr lang="zh-CN" altLang="zh-CN" sz="2800" b="1" kern="100">
                <a:solidFill>
                  <a:srgbClr val="0070C0"/>
                </a:solidFill>
                <a:latin typeface="楷体" panose="02010609060101010101" charset="-122"/>
                <a:ea typeface="楷体" panose="02010609060101010101" charset="-122"/>
                <a:cs typeface="楷体" panose="02010609060101010101" charset="-122"/>
              </a:rPr>
              <a:t>：</a:t>
            </a:r>
            <a:r>
              <a:rPr lang="zh-CN" altLang="zh-CN" sz="2800" b="1" kern="100">
                <a:latin typeface="楷体" panose="02010609060101010101" charset="-122"/>
                <a:ea typeface="楷体" panose="02010609060101010101" charset="-122"/>
                <a:cs typeface="楷体" panose="02010609060101010101" charset="-122"/>
              </a:rPr>
              <a:t>临床上给患者输入</a:t>
            </a:r>
            <a:r>
              <a:rPr lang="en-US" altLang="zh-CN" sz="2800" b="1" kern="100">
                <a:latin typeface="楷体" panose="02010609060101010101" charset="-122"/>
                <a:ea typeface="楷体" panose="02010609060101010101" charset="-122"/>
                <a:cs typeface="楷体" panose="02010609060101010101" charset="-122"/>
              </a:rPr>
              <a:t>O</a:t>
            </a:r>
            <a:r>
              <a:rPr lang="en-US" altLang="zh-CN" sz="2800" b="1" kern="100" baseline="-25000">
                <a:latin typeface="楷体" panose="02010609060101010101" charset="-122"/>
                <a:ea typeface="楷体" panose="02010609060101010101" charset="-122"/>
                <a:cs typeface="楷体" panose="02010609060101010101" charset="-122"/>
              </a:rPr>
              <a:t>2</a:t>
            </a:r>
            <a:r>
              <a:rPr lang="zh-CN" altLang="zh-CN" sz="2800" b="1" kern="100">
                <a:latin typeface="楷体" panose="02010609060101010101" charset="-122"/>
                <a:ea typeface="楷体" panose="02010609060101010101" charset="-122"/>
                <a:cs typeface="楷体" panose="02010609060101010101" charset="-122"/>
              </a:rPr>
              <a:t>时，往往采用含有</a:t>
            </a:r>
            <a:r>
              <a:rPr lang="en-US" altLang="zh-CN" sz="2800" b="1" kern="100">
                <a:latin typeface="楷体" panose="02010609060101010101" charset="-122"/>
                <a:ea typeface="楷体" panose="02010609060101010101" charset="-122"/>
                <a:cs typeface="楷体" panose="02010609060101010101" charset="-122"/>
              </a:rPr>
              <a:t>5%</a:t>
            </a:r>
            <a:r>
              <a:rPr lang="zh-CN" altLang="zh-CN" sz="2800" b="1" kern="100">
                <a:latin typeface="楷体" panose="02010609060101010101" charset="-122"/>
                <a:ea typeface="楷体" panose="02010609060101010101" charset="-122"/>
                <a:cs typeface="楷体" panose="02010609060101010101" charset="-122"/>
              </a:rPr>
              <a:t>左右</a:t>
            </a:r>
            <a:r>
              <a:rPr lang="zh-CN" altLang="zh-CN" sz="2800" b="1" kern="100" smtClean="0">
                <a:latin typeface="楷体" panose="02010609060101010101" charset="-122"/>
                <a:ea typeface="楷体" panose="02010609060101010101" charset="-122"/>
                <a:cs typeface="楷体" panose="02010609060101010101" charset="-122"/>
              </a:rPr>
              <a:t>的</a:t>
            </a:r>
            <a:r>
              <a:rPr lang="en-US" altLang="zh-CN" sz="2800" b="1" u="sng" kern="100" smtClean="0">
                <a:latin typeface="楷体" panose="02010609060101010101" charset="-122"/>
                <a:ea typeface="楷体" panose="02010609060101010101" charset="-122"/>
                <a:cs typeface="楷体" panose="02010609060101010101" charset="-122"/>
              </a:rPr>
              <a:t>　　</a:t>
            </a:r>
            <a:r>
              <a:rPr lang="zh-CN" altLang="zh-CN" sz="2800" b="1" kern="100" smtClean="0">
                <a:latin typeface="楷体" panose="02010609060101010101" charset="-122"/>
                <a:ea typeface="楷体" panose="02010609060101010101" charset="-122"/>
                <a:cs typeface="楷体" panose="02010609060101010101" charset="-122"/>
              </a:rPr>
              <a:t>的</a:t>
            </a:r>
            <a:r>
              <a:rPr lang="zh-CN" altLang="zh-CN" sz="2800" b="1" kern="100">
                <a:latin typeface="楷体" panose="02010609060101010101" charset="-122"/>
                <a:ea typeface="楷体" panose="02010609060101010101" charset="-122"/>
                <a:cs typeface="楷体" panose="02010609060101010101" charset="-122"/>
              </a:rPr>
              <a:t>混合气体，以达到刺激呼吸中枢的目的。</a:t>
            </a:r>
            <a:endParaRPr lang="zh-CN" altLang="zh-CN" sz="1050" b="1" kern="100">
              <a:effectLst/>
              <a:latin typeface="楷体" panose="02010609060101010101" charset="-122"/>
              <a:ea typeface="楷体" panose="02010609060101010101" charset="-122"/>
              <a:cs typeface="楷体" panose="02010609060101010101" charset="-122"/>
            </a:endParaRPr>
          </a:p>
        </p:txBody>
      </p:sp>
      <p:sp>
        <p:nvSpPr>
          <p:cNvPr id="14" name="矩形 13"/>
          <p:cNvSpPr/>
          <p:nvPr/>
        </p:nvSpPr>
        <p:spPr>
          <a:xfrm>
            <a:off x="7103959" y="2853202"/>
            <a:ext cx="850265"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CO</a:t>
            </a:r>
            <a:r>
              <a:rPr lang="en-US" altLang="zh-CN" sz="2800" b="1" kern="100" baseline="-25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altLang="zh-CN" sz="2800" b="1" kern="100" baseline="-25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857" y="534083"/>
            <a:ext cx="5126355" cy="521970"/>
          </a:xfrm>
          <a:prstGeom prst="rect">
            <a:avLst/>
          </a:prstGeom>
          <a:solidFill>
            <a:srgbClr val="FFC000"/>
          </a:solidFill>
          <a:ln w="9525">
            <a:noFill/>
          </a:ln>
        </p:spPr>
        <p:txBody>
          <a:bodyPr wrap="non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体液调节和激素调节的概念：</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685227"/>
            <a:ext cx="11409887" cy="4615815"/>
          </a:xfrm>
          <a:prstGeom prst="rect">
            <a:avLst/>
          </a:prstGeom>
        </p:spPr>
        <p:txBody>
          <a:bodyPr wrap="square">
            <a:spAutoFit/>
          </a:bodyPr>
          <a:lstStyle/>
          <a:p>
            <a:pPr algn="just">
              <a:lnSpc>
                <a:spcPct val="15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实验设计思路：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____________________________________________________________________________________________________________________________________________________________________________________________________________________________________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预期实验结果：</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434397" y="641802"/>
            <a:ext cx="11251528" cy="3322955"/>
          </a:xfrm>
          <a:prstGeom prst="rect">
            <a:avLst/>
          </a:prstGeom>
        </p:spPr>
        <p:txBody>
          <a:bodyPr wrap="square">
            <a:spAutoFit/>
          </a:bodyPr>
          <a:lstStyle/>
          <a:p>
            <a:pPr algn="just">
              <a:lnSpc>
                <a:spcPct val="150000"/>
              </a:lnSpc>
              <a:spcAft>
                <a:spcPct val="0"/>
              </a:spcAft>
            </a:pPr>
            <a:r>
              <a:rPr lang="zh-CN" altLang="en-US"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将</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生理状态相同的大鼠平均分为</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两组，测定两组大鼠血液中促甲状腺激素释放激素</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(TRH)</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的含量。将</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组大鼠的甲状腺切除，</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组手术但不切除甲状腺。向</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两组大鼠注射等量的一定浓度的促甲状腺激素</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(TSH)</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溶液，饲养一段时间后，分别测定</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两组大鼠血液中促甲状腺激素释放激素</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(TRH)</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的含量</a:t>
            </a:r>
            <a:endParaRPr lang="zh-CN" altLang="zh-CN" sz="2800" b="1" kern="1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434397" y="3852992"/>
            <a:ext cx="11251528" cy="1383665"/>
          </a:xfrm>
          <a:prstGeom prst="rect">
            <a:avLst/>
          </a:prstGeom>
        </p:spPr>
        <p:txBody>
          <a:bodyPr wrap="square">
            <a:spAutoFit/>
          </a:bodyPr>
          <a:lstStyle/>
          <a:p>
            <a:pPr algn="just">
              <a:lnSpc>
                <a:spcPct val="150000"/>
              </a:lnSpc>
              <a:spcAft>
                <a:spcPct val="0"/>
              </a:spcAft>
            </a:pPr>
            <a:r>
              <a:rPr lang="zh-CN" altLang="en-US"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TRH</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不减少、</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TRH</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减少，则观点二正确；若</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组大鼠和</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组大鼠</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TRH</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减少的量相等，则观点一正确</a:t>
            </a:r>
            <a:endParaRPr lang="zh-CN" altLang="zh-CN" sz="2800" b="1" kern="1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836339"/>
            <a:ext cx="11409887" cy="5262245"/>
          </a:xfrm>
          <a:prstGeom prst="rect">
            <a:avLst/>
          </a:prstGeom>
        </p:spPr>
        <p:txBody>
          <a:bodyPr wrap="square">
            <a:spAutoFit/>
          </a:bodyPr>
          <a:lstStyle/>
          <a:p>
            <a:pPr algn="just">
              <a:lnSpc>
                <a:spcPct val="150000"/>
              </a:lnSpc>
              <a:spcAft>
                <a:spcPct val="0"/>
              </a:spcAf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2021·</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河北，</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17</a:t>
            </a:r>
            <a:r>
              <a:rPr lang="zh-CN" altLang="en-US"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改编</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高盐饮食后一段时间内，虽然通过调节饮水和泌尿可以使细胞外液渗透压回归</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Na</a:t>
            </a:r>
            <a:r>
              <a:rPr lang="zh-CN"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摄入前的水平，但机体依旧处于正钠平衡</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总</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Na</a:t>
            </a:r>
            <a:r>
              <a:rPr lang="zh-CN"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摄入多于排泄</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状态。下列</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叙述</a:t>
            </a:r>
            <a:r>
              <a:rPr lang="zh-CN" altLang="en-US" sz="2800" b="1" kern="100" smtClean="0">
                <a:latin typeface="微软雅黑" panose="020B0503020204020204" pitchFamily="34" charset="-122"/>
                <a:ea typeface="微软雅黑" panose="020B0503020204020204" pitchFamily="34" charset="-122"/>
                <a:cs typeface="微软雅黑" panose="020B0503020204020204" pitchFamily="34" charset="-122"/>
              </a:rPr>
              <a:t>不</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正确</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细胞外液渗透压主要来源于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Na</a:t>
            </a:r>
            <a:r>
              <a:rPr lang="zh-CN"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b="1" kern="100" err="1">
                <a:latin typeface="微软雅黑" panose="020B0503020204020204" pitchFamily="34" charset="-122"/>
                <a:ea typeface="微软雅黑" panose="020B0503020204020204" pitchFamily="34" charset="-122"/>
                <a:cs typeface="微软雅黑" panose="020B0503020204020204" pitchFamily="34" charset="-122"/>
              </a:rPr>
              <a:t>Cl</a:t>
            </a:r>
            <a:r>
              <a:rPr lang="zh-CN"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细胞外液渗透压回归与主动饮水、抗利尿激素分泌增加有关</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细胞内液不参与细胞外液渗透压的调节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细胞外液渗透压回归但机体处于正钠平衡时，细胞外液总量和体液</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总</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量</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均增多</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TextBox 20"/>
          <p:cNvSpPr txBox="1"/>
          <p:nvPr/>
        </p:nvSpPr>
        <p:spPr>
          <a:xfrm>
            <a:off x="9405073" y="2275653"/>
            <a:ext cx="719867" cy="521970"/>
          </a:xfrm>
          <a:prstGeom prst="rect">
            <a:avLst/>
          </a:prstGeom>
          <a:noFill/>
        </p:spPr>
        <p:txBody>
          <a:bodyPr wrap="square" rtlCol="0">
            <a:spAutoFit/>
          </a:bodyPr>
          <a:lstStyle/>
          <a:p>
            <a:r>
              <a:rPr lang="en-US" altLang="zh-CN" sz="2800" b="1" smtClean="0">
                <a:solidFill>
                  <a:srgbClr val="FF0000"/>
                </a:solidFill>
                <a:latin typeface="微软雅黑" panose="020B0503020204020204" pitchFamily="34" charset="-122"/>
                <a:ea typeface="微软雅黑" panose="020B0503020204020204" pitchFamily="34" charset="-122"/>
              </a:rPr>
              <a:t>C</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
        <p:nvSpPr>
          <p:cNvPr id="4"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620102"/>
            <a:ext cx="11409887" cy="5908040"/>
          </a:xfrm>
          <a:prstGeom prst="rect">
            <a:avLst/>
          </a:prstGeom>
        </p:spPr>
        <p:txBody>
          <a:bodyPr>
            <a:spAutoFit/>
          </a:bodyPr>
          <a:lstStyle/>
          <a:p>
            <a:pPr algn="just">
              <a:lnSpc>
                <a:spcPct val="150000"/>
              </a:lnSpc>
              <a:spcAft>
                <a:spcPct val="0"/>
              </a:spcAft>
            </a:pPr>
            <a:r>
              <a:rPr lang="zh-CN" altLang="zh-CN" sz="2800" b="1" kern="1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填空默写</a:t>
            </a:r>
            <a:endParaRPr lang="zh-CN" altLang="zh-CN" sz="2800" b="1" kern="100">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57</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体液调节</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57</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激素调节</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58</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神经</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体液调节</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62</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神经调节和体液调节的关系：一方面</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地</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受中枢神经系统调节，体液调节可以看作是神经调节的一个环节；另一方面，激素又</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能</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nvSpPr>
        <p:spPr>
          <a:xfrm>
            <a:off x="5175087" y="1402406"/>
            <a:ext cx="6583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激素等化学物质，通过体液传送的方式对</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399056" y="2040949"/>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生命活动进行调节</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5152668" y="2679264"/>
            <a:ext cx="3383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体液调节的主要内容</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223536" y="3308283"/>
            <a:ext cx="5516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通过神经影响激素的分泌，再由激</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389533" y="3941380"/>
            <a:ext cx="4805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素对机体功能实施调节的方式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9435545" y="4585141"/>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不少内分泌腺</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408580" y="5237284"/>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直接或间接</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5006715" y="5875599"/>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影响神经系统的发育和功能</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14" grpId="0"/>
      <p:bldP spid="15"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332629"/>
            <a:ext cx="11409887" cy="6554470"/>
          </a:xfrm>
          <a:prstGeom prst="rect">
            <a:avLst/>
          </a:prstGeom>
        </p:spPr>
        <p:txBody>
          <a:bodyPr>
            <a:spAutoFit/>
          </a:bodyPr>
          <a:lstStyle/>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5.</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人在寒冷环境中经常会打</a:t>
            </a:r>
            <a:r>
              <a:rPr lang="en-US" altLang="zh-CN" sz="2800" b="1"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寒战</a:t>
            </a:r>
            <a:r>
              <a:rPr lang="en-US" altLang="zh-CN" sz="2800" b="1"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，反射过程</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a:t>
            </a:r>
            <a:endParaRPr lang="en-US" altLang="zh-CN" sz="2800" b="1" u="sng" kern="100" smtClean="0">
              <a:latin typeface="宋体" panose="02010600030101010101" pitchFamily="2" charset="-122"/>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6.</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由于室内外温差很大，人体维持稳态的调节能力有限，同学们的身体会受到一定的影响。即使是在夏季，医生也建议，在剧烈运动导致大汗淋漓之后最好不要立即到温度很低的空调间</a:t>
            </a:r>
            <a:r>
              <a:rPr lang="en-US" altLang="zh-CN" sz="2800" b="1"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乘凉</a:t>
            </a:r>
            <a:r>
              <a:rPr lang="en-US" altLang="zh-CN" sz="2800" b="1"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，其主要依据</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__________________________________________________________________</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7.</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长跑运动员在比赛中尿液产生的很少，原因是</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运动员</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细胞外液</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，通过</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nvSpPr>
        <p:spPr>
          <a:xfrm>
            <a:off x="8171112" y="376307"/>
            <a:ext cx="3383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皮肤的冷觉感受器</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395850" y="1024259"/>
            <a:ext cx="9280995" cy="521970"/>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传入神经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下丘脑体温调节中枢</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传出神经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骨骼肌</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收缩</a:t>
            </a:r>
            <a:endPar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447937" y="3587384"/>
            <a:ext cx="11407794" cy="953135"/>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低温环境的刺激，使机体产热作用增强、皮肤血管收缩、出汗减少，</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最终</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导致机体内热量不能及时散出</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9106720" y="4868199"/>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大量出汗</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1498023" y="5513193"/>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渗透压升高</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430758" y="5487815"/>
            <a:ext cx="7294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下丘脑的调节，垂体释放的抗利尿激素增加，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398414" y="6145404"/>
            <a:ext cx="7444663" cy="521970"/>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促进肾小管和集合管对水的重吸收，尿量</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减少</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1341314"/>
            <a:ext cx="11409887" cy="2030095"/>
          </a:xfrm>
          <a:prstGeom prst="rect">
            <a:avLst/>
          </a:prstGeom>
        </p:spPr>
        <p:txBody>
          <a:bodyPr>
            <a:spAutoFit/>
          </a:bodyPr>
          <a:lstStyle/>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8.</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以小鼠为实验材料，验证下丘脑是水盐调节的中枢。写出实验思路</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_______________________________________________________________</a:t>
            </a:r>
            <a:endPar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4" name="矩形 3"/>
          <p:cNvSpPr/>
          <p:nvPr/>
        </p:nvSpPr>
        <p:spPr>
          <a:xfrm>
            <a:off x="381692" y="2108083"/>
            <a:ext cx="11342307" cy="521970"/>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将小鼠分为实验组与对照组两组，实验组破坏下丘脑，对照组不作处理</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381692" y="2746397"/>
            <a:ext cx="6939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两组供给相同的水量，测定各组小鼠的尿量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pic>
        <p:nvPicPr>
          <p:cNvPr id="8" name="New picture"/>
          <p:cNvPicPr/>
          <p:nvPr/>
        </p:nvPicPr>
        <p:blipFill>
          <a:blip r:embed="rId1"/>
          <a:stretch>
            <a:fillRect/>
          </a:stretch>
        </p:blipFill>
        <p:spPr>
          <a:xfrm>
            <a:off x="10553827" y="11212024"/>
            <a:ext cx="304744" cy="228558"/>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custDataLst>
              <p:tags r:id="rId1"/>
            </p:custDataLst>
          </p:nvPr>
        </p:nvGraphicFramePr>
        <p:xfrm>
          <a:off x="391215" y="1420532"/>
          <a:ext cx="11409680" cy="5101590"/>
        </p:xfrm>
        <a:graphic>
          <a:graphicData uri="http://schemas.openxmlformats.org/drawingml/2006/table">
            <a:tbl>
              <a:tblPr/>
              <a:tblGrid>
                <a:gridCol w="1752600"/>
                <a:gridCol w="4831715"/>
                <a:gridCol w="4825365"/>
              </a:tblGrid>
              <a:tr h="510540">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比较项目</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神经调节</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体液调节</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905">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作用途径</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rPr>
                        <a:t>_______</a:t>
                      </a:r>
                      <a:endPar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rPr>
                        <a:t>________</a:t>
                      </a:r>
                      <a:endPar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905">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反应速度</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rPr>
                        <a:t>_____</a:t>
                      </a:r>
                      <a:endPar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较缓慢</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905">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作用范围</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rPr>
                        <a:t>______________</a:t>
                      </a:r>
                      <a:endPar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较广泛</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540">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作用时间</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短暂</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rPr>
                        <a:t>_______</a:t>
                      </a:r>
                      <a:endParaRPr lang="en-US" altLang="zh-CN" sz="2800" b="1" kern="100" baseline="0" smtClean="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0350">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联系</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wrap="square"/>
                    <a:lstStyle/>
                    <a:p>
                      <a:pPr marL="71755" algn="l" fontAlgn="auto">
                        <a:lnSpc>
                          <a:spcPct val="100000"/>
                        </a:lnSpc>
                        <a:spcAft>
                          <a:spcPct val="0"/>
                        </a:spcAft>
                      </a:pPr>
                      <a:r>
                        <a:rPr lang="en-US"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①</a:t>
                      </a: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不少内分泌腺本身直接或间接地</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受</a:t>
                      </a:r>
                      <a:r>
                        <a:rPr lang="zh-CN" altLang="en-US" sz="2800" b="1" u="sng"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调节</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endParaRPr>
                    </a:p>
                    <a:p>
                      <a:pPr marL="71755" algn="l" fontAlgn="auto">
                        <a:lnSpc>
                          <a:spcPct val="100000"/>
                        </a:lnSpc>
                        <a:spcAft>
                          <a:spcPct val="0"/>
                        </a:spcAft>
                      </a:pPr>
                      <a:r>
                        <a:rPr lang="zh-CN" altLang="en-US" sz="2800" b="1" u="sng"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可以看作</a:t>
                      </a:r>
                      <a:r>
                        <a:rPr lang="zh-CN" altLang="en-US" sz="2800" b="1" u="sng"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一个环节；</a:t>
                      </a:r>
                      <a:endParaRPr lang="zh-CN" sz="2800" b="1" kern="100" baseline="0">
                        <a:effectLst/>
                        <a:latin typeface="微软雅黑" panose="020B0503020204020204" pitchFamily="34" charset="-122"/>
                        <a:ea typeface="微软雅黑" panose="020B0503020204020204" pitchFamily="34" charset="-122"/>
                        <a:cs typeface="Courier New" panose="02070309020205020404" pitchFamily="49" charset="0"/>
                      </a:endParaRPr>
                    </a:p>
                    <a:p>
                      <a:pPr marL="71755" algn="l" fontAlgn="auto">
                        <a:lnSpc>
                          <a:spcPct val="100000"/>
                        </a:lnSpc>
                        <a:spcAft>
                          <a:spcPct val="0"/>
                        </a:spcAft>
                      </a:pPr>
                      <a:r>
                        <a:rPr lang="en-US"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②</a:t>
                      </a:r>
                      <a:r>
                        <a:rPr lang="zh-CN" altLang="en-US" sz="2800" b="1" u="sng"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也</a:t>
                      </a: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影响神经系统的发育和功能</a:t>
                      </a:r>
                      <a:endParaRPr lang="zh-CN" sz="2800" b="1" kern="100" baseline="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020445">
                <a:tc>
                  <a:txBody>
                    <a:bodyPr wrap="square"/>
                    <a:lstStyle/>
                    <a:p>
                      <a:pPr algn="ctr"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协调意义</a:t>
                      </a:r>
                      <a:endPar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wrap="square"/>
                    <a:lstStyle/>
                    <a:p>
                      <a:pPr marL="71755" algn="l" fontAlgn="auto">
                        <a:lnSpc>
                          <a:spcPct val="100000"/>
                        </a:lnSpc>
                        <a:spcAft>
                          <a:spcPct val="0"/>
                        </a:spcAft>
                      </a:pP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神经调节和体液调节相互协调，共同</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维持</a:t>
                      </a:r>
                      <a:r>
                        <a:rPr lang="zh-CN" altLang="en-US" sz="2800" b="1" u="sng"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稳态</a:t>
                      </a: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，保证</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各项</a:t>
                      </a:r>
                      <a:r>
                        <a:rPr lang="zh-CN" altLang="en-US" sz="2800" b="1" u="sng"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800" b="1" kern="100" baseline="0" smtClean="0">
                          <a:effectLst/>
                          <a:latin typeface="微软雅黑" panose="020B0503020204020204" pitchFamily="34" charset="-122"/>
                          <a:ea typeface="微软雅黑" panose="020B0503020204020204" pitchFamily="34" charset="-122"/>
                          <a:cs typeface="Times New Roman" panose="02020603050405020304" pitchFamily="18" charset="0"/>
                        </a:rPr>
                        <a:t>正常</a:t>
                      </a:r>
                      <a:r>
                        <a:rPr lang="zh-CN" sz="2800" b="1" kern="100" baseline="0">
                          <a:effectLst/>
                          <a:latin typeface="微软雅黑" panose="020B0503020204020204" pitchFamily="34" charset="-122"/>
                          <a:ea typeface="微软雅黑" panose="020B0503020204020204" pitchFamily="34" charset="-122"/>
                          <a:cs typeface="Times New Roman" panose="02020603050405020304" pitchFamily="18" charset="0"/>
                        </a:rPr>
                        <a:t>进行，机体才能适应环境的不断变化</a:t>
                      </a:r>
                      <a:endParaRPr lang="zh-CN" sz="2800" b="1" kern="100" baseline="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67" marR="68567"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bl>
          </a:graphicData>
        </a:graphic>
      </p:graphicFrame>
      <p:sp>
        <p:nvSpPr>
          <p:cNvPr id="9" name="矩形 8"/>
          <p:cNvSpPr/>
          <p:nvPr/>
        </p:nvSpPr>
        <p:spPr>
          <a:xfrm>
            <a:off x="264208" y="643216"/>
            <a:ext cx="11409887" cy="521970"/>
          </a:xfrm>
          <a:prstGeom prst="rect">
            <a:avLst/>
          </a:prstGeom>
        </p:spPr>
        <p:txBody>
          <a:bodyPr wrap="square">
            <a:spAutoFit/>
          </a:bodyPr>
          <a:lstStyle/>
          <a:p>
            <a:pPr algn="just" fontAlgn="auto">
              <a:lnSpc>
                <a:spcPct val="100000"/>
              </a:lnSpc>
            </a:pPr>
            <a:r>
              <a:rPr lang="zh-CN" altLang="en-US"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体液调节和神经调节的区别、联系和协调意义</a:t>
            </a:r>
            <a:endParaRPr lang="zh-CN" alt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3926989" y="1922350"/>
            <a:ext cx="1249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反射弧</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8614702" y="1917906"/>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体液运输</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4113595" y="2443921"/>
            <a:ext cx="8940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迅速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235030" y="2951278"/>
            <a:ext cx="26720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准确、比较局限</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8794215" y="3489670"/>
            <a:ext cx="1249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比较长</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7870709" y="4028563"/>
            <a:ext cx="23164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中枢神经系统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2198923" y="4417283"/>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体液调节</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050140" y="4418575"/>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神经调节</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8630456" y="5541463"/>
            <a:ext cx="1249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内环境</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2568420" y="4874249"/>
            <a:ext cx="3383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内分泌腺分泌的激素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920189" y="5924856"/>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生命活动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linds(horizontal)">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9" grpId="0"/>
      <p:bldP spid="10" grpId="0"/>
      <p:bldP spid="11" grpId="0"/>
      <p:bldP spid="5" grpId="0"/>
      <p:bldP spid="6" grpId="0"/>
      <p:bldP spid="7" grpId="0"/>
      <p:bldP spid="12" grpId="0"/>
      <p:bldP spid="1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0580" y="1988839"/>
            <a:ext cx="11409887" cy="3969385"/>
          </a:xfrm>
          <a:prstGeom prst="rect">
            <a:avLst/>
          </a:prstGeom>
        </p:spPr>
        <p:txBody>
          <a:bodyPr wrap="square">
            <a:spAutoFit/>
          </a:bodyPr>
          <a:lstStyle/>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调节特点成因分析</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反应速度：</a:t>
            </a:r>
            <a:r>
              <a:rPr lang="zh-CN" altLang="zh-CN" sz="2800" b="1" kern="100">
                <a:latin typeface="楷体" panose="02010609060101010101" charset="-122"/>
                <a:ea typeface="楷体" panose="02010609060101010101" charset="-122"/>
                <a:cs typeface="微软雅黑" panose="020B0503020204020204" pitchFamily="34" charset="-122"/>
              </a:rPr>
              <a:t>神经调节过程中信号以局部电流形式直达效应器；而体液调节中激素等化学物质通过体液运输。</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作用范围：</a:t>
            </a:r>
            <a:r>
              <a:rPr lang="zh-CN" altLang="zh-CN" sz="2800" b="1" kern="100">
                <a:latin typeface="楷体" panose="02010609060101010101" charset="-122"/>
                <a:ea typeface="楷体" panose="02010609060101010101" charset="-122"/>
                <a:cs typeface="微软雅黑" panose="020B0503020204020204" pitchFamily="34" charset="-122"/>
              </a:rPr>
              <a:t>神经调节过程中由反射弧决定，直达并针对效应器，作用范围准确、比较局限；而体液调节中有相应受体的细胞都可以受到有关激素的调控，作用范围较广泛。</a:t>
            </a:r>
            <a:endParaRPr lang="zh-CN" altLang="zh-CN" sz="2800" b="1" kern="100">
              <a:latin typeface="楷体" panose="02010609060101010101" charset="-122"/>
              <a:ea typeface="楷体" panose="02010609060101010101" charset="-122"/>
              <a:cs typeface="微软雅黑" panose="020B0503020204020204" pitchFamily="34" charset="-122"/>
            </a:endParaRPr>
          </a:p>
          <a:p>
            <a:pPr fontAlgn="auto">
              <a:lnSpc>
                <a:spcPct val="100000"/>
              </a:lnSpc>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作用时间：</a:t>
            </a:r>
            <a:r>
              <a:rPr lang="zh-CN" altLang="zh-CN" sz="2800" b="1" kern="100">
                <a:latin typeface="楷体" panose="02010609060101010101" charset="-122"/>
                <a:ea typeface="楷体" panose="02010609060101010101" charset="-122"/>
                <a:cs typeface="微软雅黑" panose="020B0503020204020204" pitchFamily="34" charset="-122"/>
              </a:rPr>
              <a:t>神经调节过程中神经递质作用后立即被分解或移走，作用时间短暂；而体液调节中激素与靶细胞结合后产生作用后会被灭活，但是血液中的各种激素的活性可以保持一段时间，作用时间长。</a:t>
            </a:r>
            <a:endParaRPr lang="zh-CN" altLang="zh-CN" sz="2800" b="1" kern="100">
              <a:solidFill>
                <a:prstClr val="black"/>
              </a:solidFill>
              <a:latin typeface="楷体" panose="02010609060101010101" charset="-122"/>
              <a:ea typeface="楷体" panose="02010609060101010101" charset="-122"/>
              <a:cs typeface="微软雅黑" panose="020B0503020204020204" pitchFamily="34" charset="-122"/>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857" y="534083"/>
            <a:ext cx="5126355" cy="521970"/>
          </a:xfrm>
          <a:prstGeom prst="rect">
            <a:avLst/>
          </a:prstGeom>
          <a:solidFill>
            <a:srgbClr val="FFC000"/>
          </a:solidFill>
          <a:ln w="9525">
            <a:noFill/>
          </a:ln>
        </p:spPr>
        <p:txBody>
          <a:bodyPr wrap="non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体液调节和激素调节的概念：</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120725" y="1001924"/>
            <a:ext cx="11409887" cy="521970"/>
          </a:xfrm>
          <a:prstGeom prst="rect">
            <a:avLst/>
          </a:prstGeom>
        </p:spPr>
        <p:txBody>
          <a:bodyPr wrap="square">
            <a:spAutoFit/>
          </a:bodyPr>
          <a:lstStyle/>
          <a:p>
            <a:pPr algn="just" fontAlgn="auto">
              <a:lnSpc>
                <a:spcPct val="100000"/>
              </a:lnSpc>
            </a:pPr>
            <a:r>
              <a:rPr lang="zh-CN" altLang="en-US"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体液调节和神经调节的区别、联系和协调意义</a:t>
            </a:r>
            <a:endParaRPr lang="zh-CN" alt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91215" y="678567"/>
            <a:ext cx="11409887" cy="5908040"/>
          </a:xfrm>
          <a:prstGeom prst="rect">
            <a:avLst/>
          </a:prstGeom>
        </p:spPr>
        <p:txBody>
          <a:bodyPr wrap="square">
            <a:spAutoFit/>
          </a:bodyPr>
          <a:lstStyle/>
          <a:p>
            <a:pPr algn="just">
              <a:lnSpc>
                <a:spcPct val="150000"/>
              </a:lnSpc>
              <a:spcAft>
                <a:spcPct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教材</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800" b="1" kern="100"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62</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，拓展应用，</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，原创</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人在遇到危险等紧急情况下会出现心率加速、呼吸频率加快、警觉性提高、反应灵敏的现象，这与肾上腺髓质在内脏神经的直接支配下分泌的肾上腺素的作用有关。下列叙述错误的是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体液调节有时可以看作神经调节的一个环节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内分泌腺分泌的激素可能会影响神经系统的功能</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在紧急情况下，肾上腺髓质分泌肾上腺素的过程属于神经</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体液调节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紧急因素消除后，心率不会马上恢复正常水平，说明体液调节持续</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时</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间</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较长</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TextBox 20"/>
          <p:cNvSpPr txBox="1"/>
          <p:nvPr/>
        </p:nvSpPr>
        <p:spPr>
          <a:xfrm>
            <a:off x="1704337" y="2781500"/>
            <a:ext cx="719867" cy="521970"/>
          </a:xfrm>
          <a:prstGeom prst="rect">
            <a:avLst/>
          </a:prstGeom>
          <a:noFill/>
        </p:spPr>
        <p:txBody>
          <a:bodyPr wrap="square" rtlCol="0">
            <a:spAutoFit/>
          </a:bodyPr>
          <a:lstStyle/>
          <a:p>
            <a:r>
              <a:rPr lang="en-US" altLang="zh-CN" sz="2800" b="1" smtClean="0">
                <a:solidFill>
                  <a:srgbClr val="FF0000"/>
                </a:solidFill>
                <a:latin typeface="微软雅黑" panose="020B0503020204020204" pitchFamily="34" charset="-122"/>
                <a:ea typeface="微软雅黑" panose="020B0503020204020204" pitchFamily="34" charset="-122"/>
              </a:rPr>
              <a:t>C</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04297" y="1124377"/>
            <a:ext cx="4936846" cy="953135"/>
          </a:xfrm>
          <a:prstGeom prst="rect">
            <a:avLst/>
          </a:prstGeom>
        </p:spPr>
        <p:txBody>
          <a:bodyPr wrap="square">
            <a:spAutoFit/>
          </a:bodyPr>
          <a:lstStyle/>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体温平衡及调节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体温平衡</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5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551738" y="901072"/>
            <a:ext cx="4962894" cy="592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156798" y="928392"/>
            <a:ext cx="1910080" cy="368300"/>
          </a:xfrm>
          <a:prstGeom prst="rect">
            <a:avLst/>
          </a:prstGeom>
        </p:spPr>
        <p:txBody>
          <a:bodyPr wrap="none">
            <a:spAutoFit/>
          </a:bodyPr>
          <a:lstStyle/>
          <a:p>
            <a:r>
              <a:rPr lang="zh-CN" altLang="zh-CN"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有机物的氧化放能</a:t>
            </a:r>
            <a:endParaRPr lang="zh-CN" altLang="zh-CN"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7673910" y="1455691"/>
            <a:ext cx="8686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产热量</a:t>
            </a:r>
            <a:endParaRPr lang="zh-CN" altLang="zh-CN"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9157229" y="1456733"/>
            <a:ext cx="8686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散热量</a:t>
            </a:r>
            <a:endParaRPr lang="zh-CN" altLang="zh-CN"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9075012" y="3611241"/>
            <a:ext cx="8686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骨骼肌</a:t>
            </a:r>
            <a:endParaRPr lang="zh-CN" altLang="zh-CN"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9670016" y="4450898"/>
            <a:ext cx="6400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传导</a:t>
            </a:r>
            <a:endParaRPr lang="zh-CN" altLang="zh-CN"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9935703" y="6044304"/>
            <a:ext cx="4114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酶</a:t>
            </a:r>
            <a:endParaRPr lang="zh-CN" altLang="zh-CN"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482" name="Text Box 2"/>
          <p:cNvSpPr txBox="1"/>
          <p:nvPr/>
        </p:nvSpPr>
        <p:spPr>
          <a:xfrm>
            <a:off x="120804" y="2564925"/>
            <a:ext cx="4469572" cy="368300"/>
          </a:xfrm>
          <a:prstGeom prst="rect">
            <a:avLst/>
          </a:prstGeom>
          <a:solidFill>
            <a:schemeClr val="bg1">
              <a:lumMod val="85000"/>
            </a:schemeClr>
          </a:solidFill>
          <a:ln w="9525">
            <a:noFill/>
          </a:ln>
        </p:spPr>
        <p:txBody>
          <a:bodyPr wrap="square" anchor="t">
            <a:spAutoFit/>
          </a:bodyPr>
          <a:lstStyle/>
          <a:p>
            <a:r>
              <a:rPr lang="zh-CN" altLang="en-US" b="1">
                <a:solidFill>
                  <a:srgbClr val="0033CC"/>
                </a:solidFill>
                <a:latin typeface="楷体" panose="02010609060101010101" charset="-122"/>
                <a:ea typeface="楷体" panose="02010609060101010101" charset="-122"/>
              </a:rPr>
              <a:t>人体调节体温的能力是有限的</a:t>
            </a:r>
            <a:endParaRPr lang="zh-CN" altLang="en-US" b="1">
              <a:solidFill>
                <a:srgbClr val="0033CC"/>
              </a:solidFill>
              <a:latin typeface="楷体" panose="02010609060101010101" charset="-122"/>
              <a:ea typeface="楷体" panose="02010609060101010101" charset="-122"/>
            </a:endParaRPr>
          </a:p>
        </p:txBody>
      </p:sp>
      <p:sp>
        <p:nvSpPr>
          <p:cNvPr id="20483" name="Text Box 3"/>
          <p:cNvSpPr txBox="1"/>
          <p:nvPr/>
        </p:nvSpPr>
        <p:spPr>
          <a:xfrm>
            <a:off x="136676" y="3063308"/>
            <a:ext cx="5303808" cy="700405"/>
          </a:xfrm>
          <a:prstGeom prst="rect">
            <a:avLst/>
          </a:prstGeom>
          <a:noFill/>
          <a:ln w="9525">
            <a:noFill/>
          </a:ln>
        </p:spPr>
        <p:txBody>
          <a:bodyPr wrap="square" anchor="t">
            <a:spAutoFit/>
          </a:bodyPr>
          <a:lstStyle/>
          <a:p>
            <a:pPr>
              <a:lnSpc>
                <a:spcPct val="110000"/>
              </a:lnSpc>
              <a:buFont typeface="Wingdings" panose="05000000000000000000" pitchFamily="2" charset="2"/>
              <a:buChar char="l"/>
            </a:pPr>
            <a:r>
              <a:rPr lang="zh-CN" altLang="en-US" b="1">
                <a:latin typeface="楷体" panose="02010609060101010101" charset="-122"/>
                <a:ea typeface="楷体" panose="02010609060101010101" charset="-122"/>
                <a:cs typeface="楷体" panose="02010609060101010101" charset="-122"/>
              </a:rPr>
              <a:t>长时间处于寒冷环境</a:t>
            </a:r>
            <a:r>
              <a:rPr lang="en-US" altLang="zh-CN" b="1">
                <a:latin typeface="楷体" panose="02010609060101010101" charset="-122"/>
                <a:ea typeface="楷体" panose="02010609060101010101" charset="-122"/>
                <a:cs typeface="楷体" panose="02010609060101010101" charset="-122"/>
              </a:rPr>
              <a:t>,</a:t>
            </a:r>
            <a:r>
              <a:rPr lang="zh-CN" altLang="en-US" b="1">
                <a:solidFill>
                  <a:srgbClr val="FF0000"/>
                </a:solidFill>
                <a:latin typeface="楷体" panose="02010609060101010101" charset="-122"/>
                <a:ea typeface="楷体" panose="02010609060101010101" charset="-122"/>
                <a:cs typeface="楷体" panose="02010609060101010101" charset="-122"/>
              </a:rPr>
              <a:t>产生的热量不足以补偿散失的热量</a:t>
            </a:r>
            <a:r>
              <a:rPr lang="en-US" altLang="zh-CN" b="1">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引起体温降低。</a:t>
            </a:r>
            <a:endParaRPr lang="zh-CN" altLang="en-US" b="1">
              <a:latin typeface="楷体" panose="02010609060101010101" charset="-122"/>
              <a:ea typeface="楷体" panose="02010609060101010101" charset="-122"/>
              <a:cs typeface="楷体" panose="02010609060101010101" charset="-122"/>
            </a:endParaRPr>
          </a:p>
        </p:txBody>
      </p:sp>
      <p:sp>
        <p:nvSpPr>
          <p:cNvPr id="20484" name="Text Box 4"/>
          <p:cNvSpPr txBox="1"/>
          <p:nvPr/>
        </p:nvSpPr>
        <p:spPr>
          <a:xfrm>
            <a:off x="336029" y="3966111"/>
            <a:ext cx="4575598" cy="368300"/>
          </a:xfrm>
          <a:prstGeom prst="rect">
            <a:avLst/>
          </a:prstGeom>
          <a:noFill/>
          <a:ln w="9525">
            <a:noFill/>
          </a:ln>
        </p:spPr>
        <p:txBody>
          <a:bodyPr wrap="square" anchor="t">
            <a:spAutoFit/>
          </a:bodyPr>
          <a:lstStyle/>
          <a:p>
            <a:r>
              <a:rPr lang="en-US" altLang="zh-CN" b="1">
                <a:latin typeface="楷体" panose="02010609060101010101" charset="-122"/>
                <a:ea typeface="楷体" panose="02010609060101010101" charset="-122"/>
                <a:cs typeface="楷体" panose="02010609060101010101" charset="-122"/>
              </a:rPr>
              <a:t>(</a:t>
            </a:r>
            <a:r>
              <a:rPr lang="zh-CN" altLang="en-US" b="1">
                <a:solidFill>
                  <a:srgbClr val="FF0000"/>
                </a:solidFill>
                <a:latin typeface="楷体" panose="02010609060101010101" charset="-122"/>
                <a:ea typeface="楷体" panose="02010609060101010101" charset="-122"/>
                <a:cs typeface="楷体" panose="02010609060101010101" charset="-122"/>
              </a:rPr>
              <a:t>冻疮</a:t>
            </a:r>
            <a:r>
              <a:rPr lang="en-US" altLang="zh-CN" b="1">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皮肤血管持久性收缩引起</a:t>
            </a:r>
            <a:r>
              <a:rPr lang="en-US" altLang="zh-CN" b="1">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组织坏死</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p:txBody>
      </p:sp>
      <p:sp>
        <p:nvSpPr>
          <p:cNvPr id="20485" name="Text Box 5"/>
          <p:cNvSpPr txBox="1"/>
          <p:nvPr/>
        </p:nvSpPr>
        <p:spPr>
          <a:xfrm>
            <a:off x="136676" y="5152706"/>
            <a:ext cx="5373010" cy="700405"/>
          </a:xfrm>
          <a:prstGeom prst="rect">
            <a:avLst/>
          </a:prstGeom>
          <a:noFill/>
          <a:ln w="9525">
            <a:noFill/>
          </a:ln>
        </p:spPr>
        <p:txBody>
          <a:bodyPr wrap="square" anchor="t">
            <a:spAutoFit/>
          </a:bodyPr>
          <a:lstStyle/>
          <a:p>
            <a:pPr>
              <a:lnSpc>
                <a:spcPct val="110000"/>
              </a:lnSpc>
              <a:buFont typeface="Wingdings" panose="05000000000000000000" pitchFamily="2" charset="2"/>
              <a:buChar char="l"/>
            </a:pPr>
            <a:r>
              <a:rPr lang="zh-CN" altLang="en-US" b="1">
                <a:latin typeface="楷体" panose="02010609060101010101" charset="-122"/>
                <a:ea typeface="楷体" panose="02010609060101010101" charset="-122"/>
                <a:cs typeface="楷体" panose="02010609060101010101" charset="-122"/>
              </a:rPr>
              <a:t>长时间处于高温环境</a:t>
            </a:r>
            <a:r>
              <a:rPr lang="en-US" altLang="zh-CN" b="1">
                <a:latin typeface="楷体" panose="02010609060101010101" charset="-122"/>
                <a:ea typeface="楷体" panose="02010609060101010101" charset="-122"/>
                <a:cs typeface="楷体" panose="02010609060101010101" charset="-122"/>
              </a:rPr>
              <a:t>,</a:t>
            </a:r>
            <a:r>
              <a:rPr lang="zh-CN" altLang="en-US" b="1">
                <a:solidFill>
                  <a:srgbClr val="FF0000"/>
                </a:solidFill>
                <a:latin typeface="楷体" panose="02010609060101010101" charset="-122"/>
                <a:ea typeface="楷体" panose="02010609060101010101" charset="-122"/>
                <a:cs typeface="楷体" panose="02010609060101010101" charset="-122"/>
              </a:rPr>
              <a:t>产热多而散热困难</a:t>
            </a:r>
            <a:r>
              <a:rPr lang="en-US" altLang="zh-CN" b="1">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引起体温升高</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p:txBody>
      </p:sp>
      <p:sp>
        <p:nvSpPr>
          <p:cNvPr id="20486" name="Text Box 6"/>
          <p:cNvSpPr txBox="1"/>
          <p:nvPr/>
        </p:nvSpPr>
        <p:spPr>
          <a:xfrm>
            <a:off x="337073" y="6055207"/>
            <a:ext cx="873760" cy="368300"/>
          </a:xfrm>
          <a:prstGeom prst="rect">
            <a:avLst/>
          </a:prstGeom>
          <a:noFill/>
          <a:ln w="9525">
            <a:noFill/>
          </a:ln>
        </p:spPr>
        <p:txBody>
          <a:bodyPr wrap="none" anchor="t">
            <a:spAutoFit/>
          </a:bodyPr>
          <a:lstStyle/>
          <a:p>
            <a:r>
              <a:rPr lang="en-US" altLang="zh-CN" b="1">
                <a:latin typeface="楷体" panose="02010609060101010101" charset="-122"/>
                <a:ea typeface="楷体" panose="02010609060101010101" charset="-122"/>
                <a:cs typeface="楷体" panose="02010609060101010101" charset="-122"/>
              </a:rPr>
              <a:t>(</a:t>
            </a:r>
            <a:r>
              <a:rPr lang="zh-CN" altLang="en-US" b="1">
                <a:solidFill>
                  <a:srgbClr val="FF0000"/>
                </a:solidFill>
                <a:latin typeface="楷体" panose="02010609060101010101" charset="-122"/>
                <a:ea typeface="楷体" panose="02010609060101010101" charset="-122"/>
                <a:cs typeface="楷体" panose="02010609060101010101" charset="-122"/>
              </a:rPr>
              <a:t>中暑</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3"/>
                                        </p:tgtEl>
                                        <p:attrNameLst>
                                          <p:attrName>style.visibility</p:attrName>
                                        </p:attrNameLst>
                                      </p:cBhvr>
                                      <p:to>
                                        <p:strVal val="visible"/>
                                      </p:to>
                                    </p:set>
                                    <p:animEffect transition="in" filter="blinds(horizontal)">
                                      <p:cBhvr>
                                        <p:cTn id="27" dur="500"/>
                                        <p:tgtEl>
                                          <p:spTgt spid="2048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485"/>
                                        </p:tgtEl>
                                        <p:attrNameLst>
                                          <p:attrName>style.visibility</p:attrName>
                                        </p:attrNameLst>
                                      </p:cBhvr>
                                      <p:to>
                                        <p:strVal val="visible"/>
                                      </p:to>
                                    </p:set>
                                    <p:animEffect transition="in" filter="blinds(horizontal)">
                                      <p:cBhvr>
                                        <p:cTn id="30" dur="500"/>
                                        <p:tgtEl>
                                          <p:spTgt spid="2048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0484"/>
                                        </p:tgtEl>
                                        <p:attrNameLst>
                                          <p:attrName>style.visibility</p:attrName>
                                        </p:attrNameLst>
                                      </p:cBhvr>
                                      <p:to>
                                        <p:strVal val="visible"/>
                                      </p:to>
                                    </p:set>
                                    <p:animEffect transition="in" filter="blinds(horizontal)">
                                      <p:cBhvr>
                                        <p:cTn id="35" dur="500"/>
                                        <p:tgtEl>
                                          <p:spTgt spid="2048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0486"/>
                                        </p:tgtEl>
                                        <p:attrNameLst>
                                          <p:attrName>style.visibility</p:attrName>
                                        </p:attrNameLst>
                                      </p:cBhvr>
                                      <p:to>
                                        <p:strVal val="visible"/>
                                      </p:to>
                                    </p:set>
                                    <p:animEffect transition="in" filter="blinds(horizontal)">
                                      <p:cBhvr>
                                        <p:cTn id="40"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8" grpId="0"/>
      <p:bldP spid="19" grpId="0"/>
      <p:bldP spid="20" grpId="0"/>
      <p:bldP spid="21" grpId="0"/>
      <p:bldP spid="20483" grpId="0"/>
      <p:bldP spid="20484" grpId="0"/>
      <p:bldP spid="20485" grpId="0"/>
      <p:bldP spid="204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04297" y="1124377"/>
            <a:ext cx="4936846" cy="953135"/>
          </a:xfrm>
          <a:prstGeom prst="rect">
            <a:avLst/>
          </a:prstGeom>
        </p:spPr>
        <p:txBody>
          <a:bodyPr wrap="square">
            <a:spAutoFit/>
          </a:bodyPr>
          <a:lstStyle/>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体温平衡及调节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体温平衡</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5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551738" y="901072"/>
            <a:ext cx="4962894" cy="592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156798" y="885847"/>
            <a:ext cx="2926080" cy="521970"/>
          </a:xfrm>
          <a:prstGeom prst="rect">
            <a:avLst/>
          </a:prstGeom>
        </p:spPr>
        <p:txBody>
          <a:bodyPr wrap="none">
            <a:spAutoFit/>
          </a:bodyPr>
          <a:lstStyle/>
          <a:p>
            <a:r>
              <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有机物的氧化放能</a:t>
            </a:r>
            <a:endPar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7673910" y="1413146"/>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产热量</a:t>
            </a:r>
            <a:endPar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9157229" y="1428793"/>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散热量</a:t>
            </a:r>
            <a:endPar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9075012" y="3597271"/>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骨骼肌</a:t>
            </a:r>
            <a:endPar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9670016" y="4436928"/>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传导</a:t>
            </a:r>
            <a:endPar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9935703" y="6044304"/>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酶</a:t>
            </a:r>
            <a:endPar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482" name="Text Box 2"/>
          <p:cNvSpPr txBox="1"/>
          <p:nvPr/>
        </p:nvSpPr>
        <p:spPr>
          <a:xfrm>
            <a:off x="118261" y="2229070"/>
            <a:ext cx="5023190" cy="1383665"/>
          </a:xfrm>
          <a:prstGeom prst="rect">
            <a:avLst/>
          </a:prstGeom>
          <a:solidFill>
            <a:schemeClr val="bg1">
              <a:lumMod val="85000"/>
            </a:schemeClr>
          </a:solidFill>
          <a:ln w="9525">
            <a:noFill/>
          </a:ln>
        </p:spPr>
        <p:txBody>
          <a:bodyPr wrap="square" anchor="t">
            <a:spAutoFit/>
          </a:bodyPr>
          <a:lstStyle/>
          <a:p>
            <a:pPr lvl="0" algn="l">
              <a:buClrTx/>
              <a:buSzTx/>
              <a:buFontTx/>
            </a:pPr>
            <a:r>
              <a:rPr lang="zh-CN" altLang="en-US" sz="2800" b="1">
                <a:solidFill>
                  <a:srgbClr val="0033CC"/>
                </a:solidFill>
                <a:latin typeface="楷体" panose="02010609060101010101" charset="-122"/>
                <a:ea typeface="楷体" panose="02010609060101010101" charset="-122"/>
                <a:sym typeface="+mn-ea"/>
              </a:rPr>
              <a:t>有人认为一个人持续发烧39 ℃时，他的产热量大于散热量。你认为对不对，为什么？</a:t>
            </a:r>
            <a:endParaRPr lang="zh-CN" altLang="en-US" sz="2800" b="1">
              <a:solidFill>
                <a:srgbClr val="0033CC"/>
              </a:solidFill>
              <a:latin typeface="楷体" panose="02010609060101010101" charset="-122"/>
              <a:ea typeface="楷体" panose="02010609060101010101" charset="-122"/>
              <a:sym typeface="+mn-ea"/>
            </a:endParaRPr>
          </a:p>
        </p:txBody>
      </p:sp>
      <p:sp>
        <p:nvSpPr>
          <p:cNvPr id="20485" name="Text Box 5"/>
          <p:cNvSpPr txBox="1"/>
          <p:nvPr/>
        </p:nvSpPr>
        <p:spPr>
          <a:xfrm>
            <a:off x="278257" y="3574388"/>
            <a:ext cx="5228892" cy="3107690"/>
          </a:xfrm>
          <a:prstGeom prst="rect">
            <a:avLst/>
          </a:prstGeom>
          <a:noFill/>
          <a:ln w="9525">
            <a:noFill/>
          </a:ln>
        </p:spPr>
        <p:txBody>
          <a:bodyPr wrap="square" anchor="t">
            <a:spAutoFit/>
          </a:bodyPr>
          <a:lstStyle/>
          <a:p>
            <a:pPr algn="just" fontAlgn="auto">
              <a:lnSpc>
                <a:spcPct val="10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不对。因为当一个人持续发烧</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39 ℃</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时，产热量等于散热量体温才能维持在</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39 ℃</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不变，如果他的产热量大于散热量，那么他的体温会继续上升。这个人的体温由</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37 ℃</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发烧到</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39 ℃</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的过程中是产热量大于散热量。</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485"/>
                                        </p:tgtEl>
                                        <p:attrNameLst>
                                          <p:attrName>style.visibility</p:attrName>
                                        </p:attrNameLst>
                                      </p:cBhvr>
                                      <p:to>
                                        <p:strVal val="visible"/>
                                      </p:to>
                                    </p:set>
                                    <p:animEffect transition="in" filter="blinds(horizontal)">
                                      <p:cBhvr>
                                        <p:cTn id="25"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8" grpId="0"/>
      <p:bldP spid="19" grpId="0"/>
      <p:bldP spid="20" grpId="0"/>
      <p:bldP spid="21" grpId="0"/>
      <p:bldP spid="204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817620" y="1124585"/>
            <a:ext cx="8374380" cy="516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104297" y="1124377"/>
            <a:ext cx="4936846" cy="953135"/>
          </a:xfrm>
          <a:prstGeom prst="rect">
            <a:avLst/>
          </a:prstGeom>
        </p:spPr>
        <p:txBody>
          <a:bodyPr wrap="square">
            <a:spAutoFit/>
          </a:bodyPr>
          <a:lstStyle/>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体温平衡及调节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a:latin typeface="Calibri" panose="020F0502020204030204"/>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调节过程</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5" name="Rectangle 2"/>
          <p:cNvSpPr/>
          <p:nvPr/>
        </p:nvSpPr>
        <p:spPr>
          <a:xfrm>
            <a:off x="23667" y="9523"/>
            <a:ext cx="6135504" cy="521970"/>
          </a:xfrm>
          <a:prstGeom prst="rect">
            <a:avLst/>
          </a:prstGeom>
          <a:gradFill>
            <a:gsLst>
              <a:gs pos="100000">
                <a:srgbClr val="9EE256"/>
              </a:gs>
              <a:gs pos="100000">
                <a:srgbClr val="52762D"/>
              </a:gs>
            </a:gsLst>
            <a:lin ang="5400000" scaled="0"/>
          </a:gradFill>
          <a:ln w="9525">
            <a:noFill/>
          </a:ln>
        </p:spPr>
        <p:txBody>
          <a:bodyPr wrap="squar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一</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kern="100" smtClean="0">
                <a:latin typeface="Times New Roman" panose="02020603050405020304"/>
                <a:ea typeface="微软雅黑" panose="020B0503020204020204" pitchFamily="34" charset="-122"/>
                <a:cs typeface="Times New Roman" panose="02020603050405020304"/>
                <a:sym typeface="+mn-ea"/>
              </a:rPr>
              <a:t>神经调节与体液调节的关系</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146" name="Rectangle 3"/>
          <p:cNvSpPr/>
          <p:nvPr/>
        </p:nvSpPr>
        <p:spPr>
          <a:xfrm>
            <a:off x="23667" y="533936"/>
            <a:ext cx="5680293" cy="521970"/>
          </a:xfrm>
          <a:prstGeom prst="rect">
            <a:avLst/>
          </a:prstGeom>
          <a:solidFill>
            <a:srgbClr val="FFC000"/>
          </a:solid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体液调节和激素调节的协调实例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TABLE_BEAUTIFY" val="smartTable{12b10047-fd4b-4958-9436-abecb8a30cf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6952</Words>
  <Application>WPS 演示</Application>
  <PresentationFormat>宽屏</PresentationFormat>
  <Paragraphs>569</Paragraphs>
  <Slides>34</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Arial</vt:lpstr>
      <vt:lpstr>宋体</vt:lpstr>
      <vt:lpstr>Wingdings</vt:lpstr>
      <vt:lpstr>微软雅黑</vt:lpstr>
      <vt:lpstr>Wingdings</vt:lpstr>
      <vt:lpstr>Arial Unicode MS</vt:lpstr>
      <vt:lpstr>Calibri</vt:lpstr>
      <vt:lpstr>楷体</vt:lpstr>
      <vt:lpstr>Times New Roman</vt:lpstr>
      <vt:lpstr>黑体</vt:lpstr>
      <vt:lpstr>Times New Roman</vt:lpstr>
      <vt:lpstr>方正中等线简体</vt:lpstr>
      <vt:lpstr>Courier New</vt:lpstr>
      <vt:lpstr>Calibri</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150</cp:revision>
  <dcterms:created xsi:type="dcterms:W3CDTF">2019-06-19T02:08:00Z</dcterms:created>
  <dcterms:modified xsi:type="dcterms:W3CDTF">2022-11-12T14:24:21Z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