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31" r:id="rId7"/>
    <p:sldId id="430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 华林" initials="薛" lastIdx="0" clrIdx="0"/>
  <p:cmAuthor id="2" name="Administrator" initials="A" lastIdx="0" clrIdx="0"/>
  <p:cmAuthor id="0" name="未知用户1" initials="未知用户1" lastIdx="0" clrIdx="2"/>
  <p:cmAuthor id="3" name="靳曼" initials="靳" lastIdx="0" clrIdx="2"/>
  <p:cmAuthor id="4" name="Lenovo" initials="L" lastIdx="0" clrIdx="2"/>
  <p:cmAuthor id="7" name="1206988966@qq.com" initials="1" lastIdx="0" clrIdx="2"/>
  <p:cmAuthor id="8" name="姜伟光" initials="姜" lastIdx="0" clrIdx="0"/>
  <p:cmAuthor id="5" name="宋洁然" initials="宋" lastIdx="0" clrIdx="1"/>
  <p:cmAuthor id="6" name="ming qiu" initials="m" lastIdx="0" clrIdx="1"/>
  <p:cmAuthor id="9" name="作者" initials="作" lastIdx="0" clrIdx="24"/>
  <p:cmAuthor id="10" name="yyyaogd@126.com" initials="y" lastIdx="0" clrIdx="0"/>
  <p:cmAuthor id="11" name="wucj" initials="w" lastIdx="0" clrIdx="0"/>
  <p:cmAuthor id="12" name="SkyUser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318" cy="6858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09550" y="6629400"/>
            <a:ext cx="6896100" cy="1905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5076190" y="203200"/>
            <a:ext cx="6896100" cy="1905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972290" y="203200"/>
            <a:ext cx="13970" cy="203708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209550" y="4622800"/>
            <a:ext cx="13970" cy="203708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sv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zh-CN">
              <a:solidFill>
                <a:srgbClr val="FF00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3163" y="797244"/>
            <a:ext cx="11405992" cy="5515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4.(2022·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潍坊市安丘一中高三考前模拟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800" b="1" i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en-US" altLang="zh-CN" sz="2800" b="1" kern="1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i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en-US" altLang="zh-CN" sz="2800" b="1" kern="1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i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en-US" altLang="zh-CN" sz="2800" b="1" kern="1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时刻分别给予某神经纤维三次强度相同的刺激，测得神经纤维电位变化如下图所示。下列相关叙述正确的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是（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28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</a:t>
            </a:r>
            <a:r>
              <a:rPr lang="en-US" altLang="zh-CN" sz="2800" b="1" i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en-US" altLang="zh-CN" sz="2800" b="1" kern="1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时的刺激强度过小，无法引起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神经纤维</a:t>
            </a:r>
            <a:endParaRPr lang="en-US" altLang="zh-CN" sz="28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</a:t>
            </a:r>
            <a:r>
              <a:rPr lang="zh-CN" altLang="zh-CN" sz="2800" b="1" kern="10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＋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通道打开</a:t>
            </a:r>
            <a:endParaRPr lang="zh-CN" altLang="zh-CN" sz="105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适当提高细胞内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zh-CN" sz="2800" b="1" kern="10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＋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浓度，测得的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静息电</a:t>
            </a:r>
            <a:endParaRPr lang="en-US" altLang="zh-CN" sz="28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位可能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位于－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65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～－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55 mV</a:t>
            </a:r>
            <a:endParaRPr lang="zh-CN" altLang="zh-CN" sz="105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</a:t>
            </a:r>
            <a:r>
              <a:rPr lang="en-US" altLang="zh-CN" sz="2800" b="1" i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en-US" altLang="zh-CN" sz="2800" b="1" kern="1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i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en-US" altLang="zh-CN" sz="2800" b="1" kern="1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时的刺激可以累加并引起神经纤维产生动作电位</a:t>
            </a:r>
            <a:endParaRPr lang="zh-CN" altLang="zh-CN" sz="105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</a:t>
            </a:r>
            <a:r>
              <a:rPr lang="en-US" altLang="zh-CN" sz="2800" b="1" i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en-US" altLang="zh-CN" sz="2800" b="1" kern="1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后，细胞恢复静息状态不需要消耗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ATP</a:t>
            </a:r>
            <a:endParaRPr lang="zh-CN" altLang="zh-CN" sz="105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1076" y="2656528"/>
            <a:ext cx="4508078" cy="296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0"/>
          <p:cNvSpPr txBox="1"/>
          <p:nvPr/>
        </p:nvSpPr>
        <p:spPr>
          <a:xfrm>
            <a:off x="4079157" y="2132603"/>
            <a:ext cx="7196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8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25327" b="60409"/>
          <a:stretch>
            <a:fillRect/>
          </a:stretch>
        </p:blipFill>
        <p:spPr>
          <a:xfrm>
            <a:off x="1200104" y="1411344"/>
            <a:ext cx="10096535" cy="311727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76968" y="938437"/>
            <a:ext cx="6756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192" y="547269"/>
            <a:ext cx="11983406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·黑龙江大庆铁人中学期末）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下图表示动作电位传导的示意图。下列叙述正确的是（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199" y="4435289"/>
            <a:ext cx="12104034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A.轴突膜处于②状态时，钾离子通道关闭，钠离子通道大量开放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B.处于③与④之间的轴突膜，由于钠离子通道大量开放，膜外钠离子大量涌入膜内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C.轴突膜外侧局部电流的方向与兴奋传导方向相同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D.a处只有在兴奋传到后才能合成神经递质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568" y="549173"/>
            <a:ext cx="8330927" cy="52197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en-US" altLang="zh-CN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altLang="zh-CN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血液中钙离子浓度变化对骨骼肌收缩的影响”</a:t>
            </a:r>
            <a:endParaRPr altLang="zh-CN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174" y="1697041"/>
            <a:ext cx="12051338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）哺乳动物的血液中必须含有一定量的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en-US" altLang="zh-CN" sz="2800" b="1" kern="10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2+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en-US" altLang="zh-CN" sz="2800" b="1" kern="10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2+</a:t>
            </a: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的含量太低，动物会出现抽搐等症状。</a:t>
            </a: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en-US" sz="2800" b="1" kern="100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kern="100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22</a:t>
            </a: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，）</a:t>
            </a:r>
            <a:endParaRPr lang="zh-CN" altLang="en-US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3" y="2776976"/>
            <a:ext cx="120513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）如果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en-US" altLang="zh-CN" sz="2800" b="1" kern="10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2+</a:t>
            </a: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的含量太高，动物会引起肌无力。</a:t>
            </a:r>
            <a:endParaRPr lang="en-US" altLang="zh-CN" sz="2800" b="1" kern="100" baseline="-25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5557" y="3353449"/>
            <a:ext cx="11781513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zh-CN" sz="28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例</a:t>
            </a:r>
            <a:r>
              <a:rPr lang="en-US" altLang="zh-CN" sz="28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6.</a:t>
            </a:r>
            <a:r>
              <a:rPr lang="zh-CN" sz="28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</a:t>
            </a:r>
            <a:r>
              <a:rPr sz="28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2019年深圳一模</a:t>
            </a:r>
            <a:r>
              <a:rPr lang="zh-CN" sz="28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sz="28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31</a:t>
            </a:r>
            <a:r>
              <a:rPr lang="zh-CN" sz="28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</a:t>
            </a:r>
            <a:r>
              <a:rPr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人体细胞外液钙离子会抑制神经的兴奋性。请回答：</a:t>
            </a:r>
            <a:endParaRPr sz="28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endParaRPr sz="28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(2)神经肌肉突触结构的组织液中钙离子过多时，突触结构中________释放的Ach（一种兴奋性神经递质）将会____（“增多”、“减少”或“不变”），理由是________。</a:t>
            </a:r>
            <a:endParaRPr sz="28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87512" y="4576867"/>
            <a:ext cx="205955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突触前膜</a:t>
            </a:r>
            <a:endParaRPr lang="zh-CN" altLang="en-US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86459" y="5010492"/>
            <a:ext cx="205955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减少</a:t>
            </a:r>
            <a:endParaRPr lang="zh-CN" altLang="en-US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6599" y="5896788"/>
            <a:ext cx="1018351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组织液中钙离子过多</a:t>
            </a:r>
            <a:r>
              <a:rPr 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钠离子内流量减少，动作电位降低，导致递质释放减少</a:t>
            </a:r>
            <a:endParaRPr lang="zh-CN" altLang="en-US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3314" y="1105965"/>
            <a:ext cx="120513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）血液中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en-US" altLang="zh-CN" sz="2800" b="1" kern="10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2+</a:t>
            </a: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的含量太高，动物会引起肌无力。</a:t>
            </a:r>
            <a:endParaRPr lang="en-US" altLang="zh-CN" sz="2800" b="1" kern="100" baseline="-25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535" y="1556385"/>
            <a:ext cx="1177988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zh-CN" altLang="en-US" sz="24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原因：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①血钙浓度正常时，当兴奋传递到突触小体时，由于</a:t>
            </a:r>
            <a:r>
              <a:rPr lang="en-US" altLang="zh-CN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Na</a:t>
            </a:r>
            <a:r>
              <a:rPr lang="en-US" altLang="zh-CN" sz="2400" b="1" kern="100" baseline="30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+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内流，使得突触小体膜上的</a:t>
            </a:r>
            <a:r>
              <a:rPr lang="en-US" altLang="zh-CN" sz="24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Ca</a:t>
            </a:r>
            <a:r>
              <a:rPr lang="en-US" altLang="zh-CN" sz="2400" b="1" kern="100" baseline="30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2+</a:t>
            </a:r>
            <a:r>
              <a:rPr lang="zh-CN" altLang="en-US" sz="24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通道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开放，引起</a:t>
            </a:r>
            <a:r>
              <a:rPr lang="en-US" altLang="zh-CN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Ca</a:t>
            </a:r>
            <a:r>
              <a:rPr lang="en-US" altLang="zh-CN" sz="2400" b="1" kern="100" baseline="30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2+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内流，内流的</a:t>
            </a:r>
            <a:r>
              <a:rPr lang="en-US" altLang="zh-CN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Ca</a:t>
            </a:r>
            <a:r>
              <a:rPr lang="en-US" altLang="zh-CN" sz="2400" b="1" kern="100" baseline="30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2+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与突触小泡结合，促使突触小泡向突触前膜移动，从而促进Ach的释放。</a:t>
            </a:r>
            <a:r>
              <a:rPr lang="en-US" altLang="zh-CN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②细胞外的</a:t>
            </a:r>
            <a:r>
              <a:rPr lang="en-US" altLang="zh-CN" sz="24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Ca</a:t>
            </a:r>
            <a:r>
              <a:rPr lang="en-US" altLang="zh-CN" sz="2400" b="1" kern="100" baseline="30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2+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浓度会影响神经细胞的兴奋性，</a:t>
            </a:r>
            <a:r>
              <a:rPr lang="en-US" altLang="zh-CN" sz="24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Ca</a:t>
            </a:r>
            <a:r>
              <a:rPr lang="en-US" altLang="zh-CN" sz="2400" b="1" kern="100" baseline="30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2+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浓度升高时，</a:t>
            </a:r>
            <a:r>
              <a:rPr lang="en-US" altLang="zh-CN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Na</a:t>
            </a:r>
            <a:r>
              <a:rPr lang="en-US" altLang="zh-CN" sz="2400" b="1" kern="100" baseline="30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+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通道被竞争性抑制（Ca</a:t>
            </a:r>
            <a:r>
              <a:rPr lang="zh-CN" altLang="en-US" sz="2400" b="1" kern="100" baseline="30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2+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能与Na</a:t>
            </a:r>
            <a:r>
              <a:rPr lang="zh-CN" altLang="en-US" sz="2400" b="1" kern="100" baseline="30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+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通道蛋白争夺结合位点），使运动神经元的阈</a:t>
            </a:r>
            <a:r>
              <a:rPr lang="zh-CN" altLang="zh-CN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[yù]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电位</a:t>
            </a:r>
            <a:r>
              <a:rPr lang="en-US" altLang="zh-CN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(当膜电位去极化达到某一临界值时，就出现膜上的Na</a:t>
            </a:r>
            <a:r>
              <a:rPr lang="en-US" altLang="zh-CN" sz="2400" b="1" kern="100" baseline="30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+</a:t>
            </a:r>
            <a:r>
              <a:rPr lang="en-US" altLang="zh-CN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通道大</a:t>
            </a:r>
            <a:endParaRPr lang="en-US" altLang="zh-CN" sz="24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en-US" altLang="zh-CN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量开放)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上升，导致</a:t>
            </a:r>
            <a:r>
              <a:rPr lang="en-US" altLang="zh-CN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Na</a:t>
            </a:r>
            <a:r>
              <a:rPr lang="en-US" altLang="zh-CN" sz="2400" b="1" kern="100" baseline="30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+</a:t>
            </a:r>
            <a:r>
              <a:rPr lang="zh-CN" altLang="en-US" sz="24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不易内流，兴奋性下降。</a:t>
            </a:r>
            <a:endParaRPr lang="zh-CN" altLang="en-US" sz="24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35" y="4149090"/>
            <a:ext cx="64014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zh-CN" altLang="en-US" sz="24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总结：</a:t>
            </a:r>
            <a:r>
              <a:rPr lang="zh-CN" altLang="en-US" sz="24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细胞外</a:t>
            </a:r>
            <a:r>
              <a:rPr lang="en-US" altLang="zh-CN" sz="24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en-US" altLang="zh-CN" sz="2400" b="1" kern="100" baseline="30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2+</a:t>
            </a:r>
            <a:r>
              <a:rPr lang="zh-CN" altLang="en-US" sz="24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浓度升高时，首先是运动神经元的兴奋性下降，进而影响了突触小体膜上钙离子通道的开放。</a:t>
            </a:r>
            <a:r>
              <a:rPr lang="en-US" altLang="zh-CN" sz="24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en-US" altLang="zh-CN" sz="2400" b="1" kern="100" baseline="30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2+</a:t>
            </a:r>
            <a:r>
              <a:rPr lang="zh-CN" altLang="en-US" sz="24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内流并没有增加，反而减少了，神经递质的释放量减少。这就是细胞外</a:t>
            </a:r>
            <a:r>
              <a:rPr lang="en-US" altLang="zh-CN" sz="24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en-US" altLang="zh-CN" sz="2400" b="1" kern="100" baseline="30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2+</a:t>
            </a:r>
            <a:r>
              <a:rPr lang="zh-CN" altLang="en-US" sz="24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过多引起肌无力的原因。</a:t>
            </a:r>
            <a:endParaRPr lang="zh-CN" altLang="en-US" sz="24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04511" y="3585816"/>
            <a:ext cx="5036522" cy="3257582"/>
            <a:chOff x="11187" y="5648"/>
            <a:chExt cx="7933" cy="513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187" y="5648"/>
              <a:ext cx="5041" cy="513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1216" y="6195"/>
              <a:ext cx="106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altLang="zh-CN" b="1" kern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Ca</a:t>
              </a:r>
              <a:r>
                <a:rPr lang="en-US" altLang="zh-CN" b="1" kern="100" baseline="30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2+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723" y="9484"/>
              <a:ext cx="9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b="1" kern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Ach</a:t>
              </a:r>
              <a:endParaRPr lang="zh-CN" altLang="en-US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432" y="6535"/>
              <a:ext cx="2688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 sz="2000" b="1" kern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运动神经元</a:t>
              </a:r>
              <a:endParaRPr lang="zh-CN" altLang="en-US" sz="20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r>
                <a:rPr lang="zh-CN" altLang="en-US" sz="2000" b="1" kern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（传出神经）</a:t>
              </a:r>
              <a:endParaRPr lang="zh-CN" altLang="en-US" sz="20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803" y="8252"/>
              <a:ext cx="1888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 sz="2000" b="1" kern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肌细胞膜</a:t>
              </a:r>
              <a:endParaRPr lang="zh-CN" altLang="en-US" sz="20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4475" y="6989"/>
              <a:ext cx="2154" cy="0"/>
            </a:xfrm>
            <a:prstGeom prst="line">
              <a:avLst/>
            </a:prstGeom>
            <a:ln w="508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7" idx="1"/>
            </p:cNvCxnSpPr>
            <p:nvPr/>
          </p:nvCxnSpPr>
          <p:spPr>
            <a:xfrm flipV="1">
              <a:off x="15829" y="8566"/>
              <a:ext cx="974" cy="394"/>
            </a:xfrm>
            <a:prstGeom prst="line">
              <a:avLst/>
            </a:prstGeom>
            <a:ln w="508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-31568" y="549173"/>
            <a:ext cx="8330927" cy="52197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en-US" altLang="zh-CN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altLang="zh-CN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血液中钙离子浓度变化对骨骼肌收缩的影响”</a:t>
            </a:r>
            <a:endParaRPr altLang="zh-CN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648" y="1123107"/>
            <a:ext cx="120513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）血液中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en-US" altLang="zh-CN" sz="2800" b="1" kern="10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2+</a:t>
            </a: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的含量太低，动物会引起肌肉抽搐。</a:t>
            </a:r>
            <a:endParaRPr lang="en-US" altLang="zh-CN" sz="2800" b="1" kern="100" baseline="-25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3" y="1699580"/>
            <a:ext cx="12051338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原因：</a:t>
            </a:r>
            <a:r>
              <a:rPr lang="zh-CN" altLang="en-US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①</a:t>
            </a:r>
            <a:r>
              <a:rPr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低钙时，对神经元上的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Na</a:t>
            </a:r>
            <a:r>
              <a:rPr lang="en-US" altLang="zh-CN" sz="2800" b="1" kern="100" baseline="30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+</a:t>
            </a:r>
            <a:r>
              <a:rPr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通道的抑制性下降，</a:t>
            </a:r>
            <a:r>
              <a:rPr 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突触前膜释放的</a:t>
            </a:r>
            <a:r>
              <a:rPr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兴奋性</a:t>
            </a:r>
            <a:r>
              <a:rPr 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递质增多，兴奋性</a:t>
            </a:r>
            <a:r>
              <a:rPr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增强。</a:t>
            </a:r>
            <a:endParaRPr sz="28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</a:t>
            </a:r>
            <a:r>
              <a:rPr lang="zh-CN" altLang="en-US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②</a:t>
            </a:r>
            <a:r>
              <a:rPr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正常情况下细胞内外的钙浓度比例是1：20000，缺钙一般还不至影响到突触小体膜上的</a:t>
            </a:r>
            <a:r>
              <a:rPr lang="en-US" altLang="zh-CN" sz="2800" b="1" kern="1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Ca</a:t>
            </a:r>
            <a:r>
              <a:rPr lang="en-US" altLang="zh-CN" sz="2800" b="1" kern="100" baseline="30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2+</a:t>
            </a:r>
            <a:r>
              <a:rPr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内流。</a:t>
            </a:r>
            <a:endParaRPr sz="28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</a:t>
            </a:r>
            <a:r>
              <a:rPr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③钙</a:t>
            </a:r>
            <a:r>
              <a:rPr 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</a:t>
            </a:r>
            <a:r>
              <a:rPr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神经细胞兴奋和骨骼肌收缩相偶联的关键因子，这与肌质网（特殊的内质网）中有丰富的钙相关，</a:t>
            </a:r>
            <a:endParaRPr sz="28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血钙降低一般不会影响到肌质网中的钙浓度。</a:t>
            </a:r>
            <a:endParaRPr sz="28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357" y="4868913"/>
            <a:ext cx="6652933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总结：</a:t>
            </a:r>
            <a:r>
              <a:rPr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当细胞外低钙时</a:t>
            </a:r>
            <a:r>
              <a:rPr 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对突触小体膜上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en-US" altLang="zh-CN" sz="2800" b="1" kern="10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2+</a:t>
            </a:r>
            <a:r>
              <a:rPr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内流和肌质网中的钙浓度影响很小，但是对神经细胞的兴奋性影响很大。这就是胞外钙过低引起肌肉抽搐的原因</a:t>
            </a:r>
            <a:r>
              <a:rPr 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379415" y="4025789"/>
            <a:ext cx="4761618" cy="2817608"/>
            <a:chOff x="10958" y="5648"/>
            <a:chExt cx="8162" cy="513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187" y="5648"/>
              <a:ext cx="5041" cy="513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958" y="6195"/>
              <a:ext cx="1524" cy="14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zh-CN" sz="2800" b="1" kern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Ca</a:t>
              </a:r>
              <a:r>
                <a:rPr lang="en-US" altLang="zh-CN" sz="2800" b="1" kern="100" baseline="30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2+</a:t>
              </a:r>
              <a:endParaRPr lang="zh-CN" altLang="en-US" sz="28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723" y="9484"/>
              <a:ext cx="1498" cy="9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800" b="1" kern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Ach</a:t>
              </a:r>
              <a:endPara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432" y="6535"/>
              <a:ext cx="2688" cy="33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800" b="1" kern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运动神经元</a:t>
              </a:r>
              <a:endPara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ctr"/>
              <a:r>
                <a:rPr lang="zh-CN" altLang="en-US" sz="2800" b="1" kern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（传出神经）</a:t>
              </a:r>
              <a:endPara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803" y="8252"/>
              <a:ext cx="2198" cy="173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800" b="1" kern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肌细胞膜</a:t>
              </a:r>
              <a:endPara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4475" y="6989"/>
              <a:ext cx="2154" cy="0"/>
            </a:xfrm>
            <a:prstGeom prst="line">
              <a:avLst/>
            </a:prstGeom>
            <a:ln w="508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14" idx="1"/>
            </p:cNvCxnSpPr>
            <p:nvPr/>
          </p:nvCxnSpPr>
          <p:spPr>
            <a:xfrm flipV="1">
              <a:off x="15829" y="9121"/>
              <a:ext cx="974" cy="394"/>
            </a:xfrm>
            <a:prstGeom prst="line">
              <a:avLst/>
            </a:prstGeom>
            <a:ln w="508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-31568" y="549173"/>
            <a:ext cx="8330927" cy="52197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en-US" altLang="zh-CN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altLang="zh-CN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血液中钙离子浓度变化对骨骼肌收缩的影响”</a:t>
            </a:r>
            <a:endParaRPr altLang="zh-CN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3314" y="549173"/>
            <a:ext cx="4008648" cy="52197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en-US" altLang="zh-CN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altLang="zh-CN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突触前抑制的机理</a:t>
            </a:r>
            <a:endParaRPr altLang="zh-CN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684" y="1319863"/>
            <a:ext cx="659008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sz="2400" b="1" kern="10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突触前抑制</a:t>
            </a:r>
            <a:r>
              <a:rPr sz="2400" b="1" kern="10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是通过改变突触前膜的活动，最终使突触后神经元兴奋性降低，从而引起抑制的现象。</a:t>
            </a:r>
            <a:endParaRPr sz="2400" b="1" kern="100"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sz="2400" b="1" kern="10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机制：</a:t>
            </a:r>
            <a:r>
              <a:rPr sz="2400" b="1" kern="10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神经元B与神经元A构成</a:t>
            </a:r>
            <a:r>
              <a:rPr sz="2400" b="1" kern="10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轴突-轴突式突触；</a:t>
            </a:r>
            <a:r>
              <a:rPr sz="2400" b="1" kern="10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神经元A与神经元C构成轴突-胞体式突触。神经元B没有对神经元C直接产生作用，但它可通过对神经元A的作用来影响神经元C的递质释放。  即A的突触前膜被B释放的兴奋性递质去极化</a:t>
            </a:r>
            <a:r>
              <a:rPr lang="zh-CN" sz="2400" b="1" kern="10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sz="2400" b="1" kern="10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静息电位向膜内负值减小的方向变化</a:t>
            </a:r>
            <a:r>
              <a:rPr lang="zh-CN" sz="2400" b="1" kern="10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endParaRPr lang="zh-CN" sz="2400" b="1" kern="100"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lang="zh-CN" sz="2400" b="1" kern="10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</a:t>
            </a:r>
            <a:r>
              <a:rPr lang="en-US" altLang="zh-CN" sz="2400" b="1" kern="10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-70mV</a:t>
            </a:r>
            <a:r>
              <a:rPr lang="en-US" altLang="zh-CN" sz="2400" b="1" kern="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400" b="1" kern="10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-60mV</a:t>
            </a:r>
            <a:r>
              <a:rPr lang="zh-CN" sz="2400" b="1" kern="10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z="2400" b="1" kern="10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，使膜电位绝对值减少，</a:t>
            </a:r>
            <a:r>
              <a:rPr lang="en-US" altLang="zh-CN" sz="24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</a:t>
            </a:r>
            <a:r>
              <a:rPr lang="en-US" altLang="zh-CN" sz="2400" b="1" kern="10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24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内流量减少，</a:t>
            </a:r>
            <a:r>
              <a:rPr sz="2400" b="1" kern="10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当其发生兴奋时动作电位的幅度减少，释放的递质减少，表现为抑制。</a:t>
            </a:r>
            <a:endParaRPr sz="2400" b="1" kern="100"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886746" y="1119933"/>
            <a:ext cx="5145722" cy="4618135"/>
            <a:chOff x="10392" y="1764"/>
            <a:chExt cx="8105" cy="72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rcRect r="6387"/>
            <a:stretch>
              <a:fillRect/>
            </a:stretch>
          </p:blipFill>
          <p:spPr>
            <a:xfrm>
              <a:off x="10846" y="1764"/>
              <a:ext cx="7651" cy="727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392" y="5061"/>
              <a:ext cx="2088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t">
              <a:spAutoFit/>
            </a:bodyPr>
            <a:lstStyle/>
            <a:p>
              <a:r>
                <a:rPr b="1" kern="100">
                  <a:solidFill>
                    <a:srgbClr val="FF0000"/>
                  </a:solidFill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突触前抑制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382" y="2793"/>
              <a:ext cx="548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t">
              <a:spAutoFit/>
            </a:bodyPr>
            <a:lstStyle/>
            <a:p>
              <a:r>
                <a:rPr lang="en-US" b="1" kern="100">
                  <a:solidFill>
                    <a:srgbClr val="FF0000"/>
                  </a:solidFill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</a:t>
              </a:r>
              <a:endParaRPr lang="en-US" b="1" kern="10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660" y="3133"/>
              <a:ext cx="770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b="1" kern="100">
                  <a:solidFill>
                    <a:srgbClr val="FF0000"/>
                  </a:solidFill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</a:t>
              </a:r>
              <a:endParaRPr lang="en-US" b="1" kern="10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989" y="7329"/>
              <a:ext cx="102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b="1" kern="100">
                  <a:solidFill>
                    <a:srgbClr val="FF0000"/>
                  </a:solidFill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</a:t>
              </a:r>
              <a:endParaRPr lang="en-US" b="1" kern="10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2547" y="6308"/>
              <a:ext cx="1979" cy="0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10619" y="5945"/>
              <a:ext cx="1728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t">
              <a:spAutoFit/>
            </a:bodyPr>
            <a:lstStyle/>
            <a:p>
              <a:r>
                <a:rPr b="1" kern="100">
                  <a:solidFill>
                    <a:srgbClr val="FF0000"/>
                  </a:solidFill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突触前</a:t>
              </a:r>
              <a:r>
                <a:rPr lang="zh-CN" b="1" kern="100">
                  <a:solidFill>
                    <a:srgbClr val="FF0000"/>
                  </a:solidFill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膜</a:t>
              </a:r>
              <a:endParaRPr lang="zh-CN" b="1" kern="10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3" name="直接连接符 2"/>
            <p:cNvCxnSpPr>
              <a:stCxn id="10" idx="3"/>
            </p:cNvCxnSpPr>
            <p:nvPr/>
          </p:nvCxnSpPr>
          <p:spPr>
            <a:xfrm flipV="1">
              <a:off x="12360" y="6548"/>
              <a:ext cx="1660" cy="346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0632" y="6604"/>
              <a:ext cx="1728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t">
              <a:spAutoFit/>
            </a:bodyPr>
            <a:lstStyle/>
            <a:p>
              <a:r>
                <a:rPr b="1" kern="100">
                  <a:solidFill>
                    <a:srgbClr val="FF0000"/>
                  </a:solidFill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突触</a:t>
              </a:r>
              <a:r>
                <a:rPr lang="zh-CN" b="1" kern="100">
                  <a:solidFill>
                    <a:srgbClr val="FF0000"/>
                  </a:solidFill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后膜</a:t>
              </a:r>
              <a:endParaRPr lang="zh-CN" b="1" kern="10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648" y="620915"/>
            <a:ext cx="12072289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sz="24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sz="24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sz="24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（2021年5月浙江北斗星联盟）</a:t>
            </a:r>
            <a:r>
              <a:rPr sz="24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突触前细胞传来的信号，突触可分为兴奋性突触和抑制性突触。使下一个神经元产生兴奋的为兴奋性突触，对下一个神经元产生抑制效应的为抑制性突触。图甲为某种动物体内神经调节的局部图。图乙为给予电刺激后，通过微电极分别测量某一突触前、后膜的膜电位。下列叙述正确的是（   ）</a:t>
            </a:r>
            <a:endParaRPr sz="24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169" y="2189075"/>
            <a:ext cx="1206848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+mj-ea"/>
                <a:ea typeface="+mj-ea"/>
                <a:cs typeface="+mj-ea"/>
              </a:rPr>
              <a:t>A.突触3的信号传递可用乙图表示</a:t>
            </a:r>
            <a:endParaRPr lang="zh-CN" altLang="en-US" sz="2800" b="1">
              <a:latin typeface="+mj-ea"/>
              <a:ea typeface="+mj-ea"/>
              <a:cs typeface="+mj-ea"/>
            </a:endParaRPr>
          </a:p>
          <a:p>
            <a:r>
              <a:rPr lang="zh-CN" altLang="en-US" sz="2800" b="1">
                <a:latin typeface="+mj-ea"/>
                <a:ea typeface="+mj-ea"/>
                <a:cs typeface="+mj-ea"/>
              </a:rPr>
              <a:t>B.突触2释放的递质导致后膜钠离子通道打开</a:t>
            </a:r>
            <a:endParaRPr lang="zh-CN" altLang="en-US" sz="2800" b="1">
              <a:latin typeface="+mj-ea"/>
              <a:ea typeface="+mj-ea"/>
              <a:cs typeface="+mj-ea"/>
            </a:endParaRPr>
          </a:p>
          <a:p>
            <a:r>
              <a:rPr lang="zh-CN" altLang="en-US" sz="2800" b="1">
                <a:latin typeface="+mj-ea"/>
                <a:ea typeface="+mj-ea"/>
                <a:cs typeface="+mj-ea"/>
              </a:rPr>
              <a:t>C.图甲中的突触类型有轴突-树突型、轴突-肌肉型、轴突-轴突型</a:t>
            </a:r>
            <a:endParaRPr lang="zh-CN" altLang="en-US" sz="2800" b="1">
              <a:latin typeface="+mj-ea"/>
              <a:ea typeface="+mj-ea"/>
              <a:cs typeface="+mj-ea"/>
            </a:endParaRPr>
          </a:p>
          <a:p>
            <a:r>
              <a:rPr lang="zh-CN" altLang="en-US" sz="2800" b="1">
                <a:latin typeface="+mj-ea"/>
                <a:ea typeface="+mj-ea"/>
                <a:cs typeface="+mj-ea"/>
              </a:rPr>
              <a:t>D.当兴奋传至突触3时，其突触后膜的电位变为内正外负，处于未兴奋状态</a:t>
            </a:r>
            <a:endParaRPr lang="zh-CN" altLang="en-US" sz="2800" b="1">
              <a:latin typeface="+mj-ea"/>
              <a:ea typeface="+mj-ea"/>
              <a:cs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362" y="3925478"/>
            <a:ext cx="9701004" cy="2932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903768" y="1629108"/>
            <a:ext cx="2059559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A</a:t>
            </a:r>
            <a:endParaRPr lang="en-US" altLang="zh-CN" sz="32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648" y="620915"/>
            <a:ext cx="12072289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lnSpc>
                <a:spcPct val="100000"/>
              </a:lnSpc>
              <a:spcAft>
                <a:spcPct val="0"/>
              </a:spcAft>
              <a:tabLst>
                <a:tab pos="2430780" algn="l"/>
              </a:tabLst>
            </a:pPr>
            <a:r>
              <a:rPr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（2021年5月浙江强基联盟）</a:t>
            </a:r>
            <a:r>
              <a:rPr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神经元a、b、c之间形成突触。单独让a神经元兴奋可使神经元c产生一个兴奋性动作电位如图所示。若先使b兴奋可使a去极化,此时适宜刺激使a神经元兴奋,由此c神经元产生的兴奋性电位的幅度较单独刺激a时小,称为突触前抑制。下列有关说法正确的是</a:t>
            </a:r>
            <a:r>
              <a:rPr 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     )</a:t>
            </a:r>
            <a:endParaRPr lang="en-US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74" y="2493183"/>
            <a:ext cx="6684677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 单独刺激 b 神经元可在 c 神经元检测到电位变化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 神经元 b 兴奋可能释放抑制性递质作用于a神经元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C.突触前抑制产生的原因可能是 a 神经元释放的神经递质减少引起的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D.b兴奋引起a神经膜上K</a:t>
            </a:r>
            <a:r>
              <a:rPr lang="zh-CN" altLang="en-US" sz="28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大量外流,使得a受刺激后产生的动作电位幅度变小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67843" y="1844968"/>
            <a:ext cx="2059559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C</a:t>
            </a:r>
            <a:endParaRPr lang="en-US" altLang="zh-CN" sz="32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72156" y="2545244"/>
            <a:ext cx="5207306" cy="3061403"/>
            <a:chOff x="10506" y="4009"/>
            <a:chExt cx="8202" cy="482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rcRect r="4149" b="11151"/>
            <a:stretch>
              <a:fillRect/>
            </a:stretch>
          </p:blipFill>
          <p:spPr>
            <a:xfrm>
              <a:off x="10506" y="4009"/>
              <a:ext cx="8202" cy="422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1980" y="8009"/>
              <a:ext cx="8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sz="2800" b="1" kern="1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</a:t>
              </a:r>
              <a:endPara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6995" y="6032018"/>
            <a:ext cx="12026578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若先使b兴奋可使a去极化，神经元 b 兴奋释放的不是抑制性递质，</a:t>
            </a:r>
            <a:r>
              <a:rPr lang="zh-CN" altLang="en-US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B错误；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若b兴奋引起a神经膜上K</a:t>
            </a:r>
            <a:r>
              <a:rPr lang="zh-CN" altLang="en-US" b="1" baseline="30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+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大量外流，则a不会去极化，而是静息电位的绝对值增大，</a:t>
            </a:r>
            <a:r>
              <a:rPr lang="zh-CN" altLang="en-US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D错误；</a:t>
            </a:r>
            <a:endParaRPr lang="zh-CN" altLang="en-US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420" y="522962"/>
            <a:ext cx="11511159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在外界压力刺激下,大脑“反奖励中心”脑区中的神经元胞外K</a:t>
            </a:r>
            <a:r>
              <a:rPr lang="zh-CN" altLang="en-US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浓度下降,引起神经元上N、T通道蛋白活性变化,使神经元输出抑制信号,抑制大脑“奖赏中心”的脑区活动,从而产生抑郁,具体机制如下图所示。研究发现,适量的氯胺酮可以阻断N通道的开放,从而缓解抑郁症。下列相关叙述不正确的是(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5" y="2203868"/>
            <a:ext cx="4079751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外界压力刺激使“反奖励中心”脑区神经元周围的神经胶质细胞K+通道数目增加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9429" y="3470261"/>
            <a:ext cx="3866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神经元胞外K+浓度下降引起膜电位变化可能引起N和T通道开放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95" y="4668731"/>
            <a:ext cx="4312082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“反奖励中心”脑区的神经元可以电信号方式向“奖赏中心”脑区输出抑制信号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169" y="6107150"/>
            <a:ext cx="8115069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T通道蛋白的激活剂可以作为治疗抑郁症的药物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3947" y="2439373"/>
            <a:ext cx="7668816" cy="342782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60871" y="1647164"/>
            <a:ext cx="439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sym typeface="+mn-ea"/>
              </a:rPr>
              <a:t>D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289" y="522962"/>
            <a:ext cx="11634307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缺氧是神经元损伤的常见因素,为探究不同缺氧时间对中枢神经细胞兴奋性的影响,某科研团队用大鼠的海马神经元进行实验。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4855" y="1475772"/>
            <a:ext cx="11284541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〔一〕具体方法如下: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〔1〕海马神经元原代培养。别离大鼠海马并剪碎,用</a:t>
            </a:r>
            <a:r>
              <a:rPr lang="zh-CN" altLang="en-US" sz="28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_胰蛋白酶_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处理后制成细胞悬液,经离心后收集细胞悬液,置于温度为37℃的</a:t>
            </a:r>
            <a:r>
              <a:rPr lang="zh-CN" altLang="en-US" sz="28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_二氧化碳培养箱_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内培养。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〔2〕海马神经元电生理记录。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对照组,用95%O</a:t>
            </a:r>
            <a:r>
              <a:rPr lang="zh-CN" altLang="en-US" sz="2800" b="1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和5%CO</a:t>
            </a:r>
            <a:r>
              <a:rPr lang="zh-CN" altLang="en-US" sz="2800" b="1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的混合气体和人工脑脊液进行灌流处理并测定神经细胞阈强度。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实验组:用95%N</a:t>
            </a:r>
            <a:r>
              <a:rPr lang="zh-CN" altLang="en-US" sz="2800" b="1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和5%CO</a:t>
            </a:r>
            <a:r>
              <a:rPr lang="zh-CN" altLang="en-US" sz="2800" b="1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的混合气体和人工脑脊液进行灌流缺氧处理,分别测定灌流10、15、20、25、30、35、40、45分钟后的神经细胞阈强度。结果如下: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387" y="1546778"/>
            <a:ext cx="9585227" cy="39420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23314" y="549173"/>
            <a:ext cx="418768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时间电位和位置电位</a:t>
            </a:r>
            <a:endParaRPr lang="zh-CN" altLang="zh-CN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289" y="522962"/>
            <a:ext cx="11634307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缺氧是神经元损伤的常见因素,为探究不同缺氧时间对中枢神经细胞兴奋性的影响,某科研团队用大鼠的海马神经元进行实验。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4855" y="1475772"/>
            <a:ext cx="11284541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〔二〕根据上图阈强度结果预测静息电位的变化趋势,并在以下图坐标系中用曲线表示_________________。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8861" y="2842461"/>
            <a:ext cx="6111058" cy="3298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39" y="2708521"/>
            <a:ext cx="5750501" cy="34322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43473" y="6140794"/>
            <a:ext cx="475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不同缺氧时间对中枢神经细胞静息电位的影响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09958" y="2825862"/>
            <a:ext cx="7035132" cy="40511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289" y="522962"/>
            <a:ext cx="11634307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缺氧是神经元损伤的常见因素,为探究不同缺氧时间对中枢神经细胞兴奋性的影响,某科研团队用大鼠的海马神经元进行实验。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4855" y="1475772"/>
            <a:ext cx="11284541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〔三〕分析与讨论: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〔1〕据图分析,在缺氧处理20min时,给予细胞25pA强度的单个电刺激不能记录到神经冲动的原因是__________。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〔2〕静息电位水平是影响细胞兴奋性水平的因素之一。当静息电位由-60mV变为-65mV时,神经细胞的兴奋性水平_________。用生物学知识分析缺氧引起神经细胞兴奋性改变的可能机制__________。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8009" y="2300355"/>
            <a:ext cx="3383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刺激强度低于阈强度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1790" y="3601026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降低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7803" y="4582401"/>
            <a:ext cx="10972228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脑细胞缺氧导致细胞内ATP合成减少，Na</a:t>
            </a:r>
            <a:r>
              <a:rPr lang="zh-CN" altLang="en-US" sz="2800" b="1" baseline="30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和K</a:t>
            </a:r>
            <a:r>
              <a:rPr lang="zh-CN" altLang="en-US" sz="2800" b="1" baseline="30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跨膜主动转运受影响，导致细胞膜两侧离子梯度无法维持，出现细胞内Na</a:t>
            </a:r>
            <a:r>
              <a:rPr lang="zh-CN" altLang="en-US" sz="2800" b="1" baseline="30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和细胞外K</a:t>
            </a:r>
            <a:r>
              <a:rPr lang="zh-CN" altLang="en-US" sz="2800" b="1" baseline="30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增高，膜电位减小。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3931933"/>
            <a:ext cx="6064885" cy="26504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79" y="908517"/>
            <a:ext cx="5406659" cy="31090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8175" y="5975958"/>
            <a:ext cx="359664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3600"/>
              <a:t>                                          </a:t>
            </a:r>
            <a:endParaRPr lang="en-US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-23314" y="549173"/>
            <a:ext cx="418768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时间电位和位置电位</a:t>
            </a:r>
            <a:endParaRPr lang="zh-CN" altLang="zh-CN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1143635"/>
            <a:ext cx="9744710" cy="54406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-23314" y="549173"/>
            <a:ext cx="418768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时间电位和位置电位</a:t>
            </a:r>
            <a:endParaRPr lang="zh-CN" altLang="zh-CN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  <p:pic>
        <p:nvPicPr>
          <p:cNvPr id="7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671220" y="12189743"/>
            <a:ext cx="355534" cy="266651"/>
          </a:xfrm>
          <a:prstGeom prst="cube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384935"/>
            <a:ext cx="10117455" cy="5100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-23314" y="549173"/>
            <a:ext cx="418768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时间电位和位置电位</a:t>
            </a:r>
            <a:endParaRPr lang="zh-CN" altLang="zh-CN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  <p:pic>
        <p:nvPicPr>
          <p:cNvPr id="7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671220" y="12189743"/>
            <a:ext cx="355534" cy="266651"/>
          </a:xfrm>
          <a:prstGeom prst="cube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007" y="1071050"/>
            <a:ext cx="10520637" cy="54530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-23314" y="549173"/>
            <a:ext cx="418768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时间电位和位置电位</a:t>
            </a:r>
            <a:endParaRPr lang="zh-CN" altLang="zh-CN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51867" t="14956"/>
          <a:stretch>
            <a:fillRect/>
          </a:stretch>
        </p:blipFill>
        <p:spPr>
          <a:xfrm>
            <a:off x="7176252" y="2709043"/>
            <a:ext cx="4230857" cy="3944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6664" y="549173"/>
            <a:ext cx="11283131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如图是某神经纤维动作电位的模式图，下列叙述正确的是（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A.K</a:t>
            </a:r>
            <a:r>
              <a:rPr lang="en-US" altLang="zh-CN" sz="28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的大量内流是神经纤维形成静息电位的主要原因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B.bc段Na</a:t>
            </a:r>
            <a:r>
              <a:rPr lang="en-US" altLang="zh-CN" sz="28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大量内流，需要载体蛋白的协助，并消耗能量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C.cd段Na'通道多处于关闭状态，K</a:t>
            </a:r>
            <a:r>
              <a:rPr lang="en-US" altLang="zh-CN" sz="28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通道多处于开放状态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D.动作电位大小随有效刺激的增强而不断加大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6518" name="矩形 576517"/>
          <p:cNvSpPr/>
          <p:nvPr/>
        </p:nvSpPr>
        <p:spPr>
          <a:xfrm>
            <a:off x="10343979" y="476472"/>
            <a:ext cx="494523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44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zh-CN" altLang="en-US" sz="244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6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081" y="549173"/>
            <a:ext cx="11916743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某神经细胞在产生动作电位个过程中，钠钾离子通过通道的流动造成的跨膜电流如图所示（内向电流是指正离子由膜外向膜内流动，外向电流则相反）。下列说法正确的是（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6518" name="矩形 576517"/>
          <p:cNvSpPr/>
          <p:nvPr/>
        </p:nvSpPr>
        <p:spPr>
          <a:xfrm>
            <a:off x="4440207" y="1412624"/>
            <a:ext cx="49452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4120" t="25676"/>
          <a:stretch>
            <a:fillRect/>
          </a:stretch>
        </p:blipFill>
        <p:spPr>
          <a:xfrm>
            <a:off x="6312177" y="2492548"/>
            <a:ext cx="5321585" cy="35039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6664" y="2492548"/>
            <a:ext cx="553744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A.a点之间神经纤维膜内外没有正离子的流动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B.ab段钠离子通道开放，bc段钠离子通道关闭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C.c点时神经纤维的膜内电位等于0mV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Dcd段钾离子排出细胞不需要消耗ATP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6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8" name="矩形 576517"/>
          <p:cNvSpPr/>
          <p:nvPr/>
        </p:nvSpPr>
        <p:spPr>
          <a:xfrm>
            <a:off x="11423914" y="620926"/>
            <a:ext cx="49452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9235" b="28181"/>
          <a:stretch>
            <a:fillRect/>
          </a:stretch>
        </p:blipFill>
        <p:spPr>
          <a:xfrm>
            <a:off x="1344857" y="1484990"/>
            <a:ext cx="9194367" cy="28984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9041" y="4508935"/>
            <a:ext cx="11523751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 随着传导距离的增加，a点将逐渐下移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B.图中兴奋的传导方向是从右到左，横坐标为距刺激点的距离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C.轴突膜处于b状态时，钠离子通道关闭，钾离子通道大量开放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D.动作电位的传导是局部电流触发邻近质膜依次产生新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的负电波的过程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27" y="620915"/>
            <a:ext cx="12045624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例3.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如图表示动作电位在神经纤维上的传导示意图，下列叙述正确的是（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1" y="0"/>
            <a:ext cx="6631982" cy="521970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2800" b="1"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神经调节的典型事例分析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6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4064</Words>
  <Application>WPS 演示</Application>
  <PresentationFormat>宽屏</PresentationFormat>
  <Paragraphs>235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楷体</vt:lpstr>
      <vt:lpstr>Times New Roman</vt:lpstr>
      <vt:lpstr>Office 主题​​</vt:lpstr>
      <vt:lpstr>神经调节的典型事例分析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刘华</cp:lastModifiedBy>
  <cp:revision>151</cp:revision>
  <dcterms:created xsi:type="dcterms:W3CDTF">2019-06-19T02:08:00Z</dcterms:created>
  <dcterms:modified xsi:type="dcterms:W3CDTF">2022-11-06T15:03:31Z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