
<file path=[Content_Types].xml><?xml version="1.0" encoding="utf-8"?>
<Types xmlns="http://schemas.openxmlformats.org/package/2006/content-types">
  <Default Extension="vml" ContentType="application/vnd.openxmlformats-officedocument.vmlDrawing"/>
  <Default Extension="docx" ContentType="application/vnd.openxmlformats-officedocument.wordprocessingml.document"/>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09" r:id="rId3"/>
    <p:sldId id="41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 华林" initials="薛" lastIdx="0" clrIdx="0"/>
  <p:cmAuthor id="2" name="Administrator" initials="A" lastIdx="0" clrIdx="0"/>
  <p:cmAuthor id="0" name="lenovo" initials="" lastIdx="0" clrIdx="0"/>
  <p:cmAuthor id="4" name="kingsoft" initials="k" lastIdx="0" clrIdx="0"/>
  <p:cmAuthor id="3" name="ZGT" initials="Z" lastIdx="0" clrIdx="2"/>
  <p:cmAuthor id="7" name="1206988966@qq.com" initials="1" lastIdx="0" clrIdx="2"/>
  <p:cmAuthor id="8" name="姜伟光" initials="姜" lastIdx="0" clrIdx="0"/>
  <p:cmAuthor id="5" name="宋洁然" initials="宋" lastIdx="0" clrIdx="1"/>
  <p:cmAuthor id="6" name="ming qiu" initials="m" lastIdx="0" clrIdx="1"/>
  <p:cmAuthor id="9" name="作者" initials="作" lastIdx="0" clrIdx="24"/>
  <p:cmAuthor id="10" name="yyyaogd@126.com" initials="y" lastIdx="0" clrIdx="0"/>
  <p:cmAuthor id="11" name="wucj" initials="w" lastIdx="0" clrIdx="0"/>
  <p:cmAuthor id="12" name="SkyUser"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1DCC"/>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commentAuthors" Target="commentAuthors.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2-12-09T21:57:10"/>
    </inkml:context>
    <inkml:brush xml:id="br0">
      <inkml:brushProperty name="width" value="0.09701" units="cm"/>
      <inkml:brushProperty name="height" value="0.09701" units="cm"/>
      <inkml:brushProperty name="color" value="#ff0000"/>
    </inkml:brush>
  </inkml:definitions>
  <inkml:trace contextRef="#ctx0" brushRef="#br0">1066 679,'-3'0,"0"2,0 0,-3 0,1 2,2-3,-1 0,1 0,-1 1,3 2,-1 0,-1-3,-1 1,3 1,1 0,-1 2,-1-1,1-1,1 0,0 0,3-1,0-1,0 0,3 2,-3-2,0 0,2 2,0-2,-2 0,0 1,1-4,0 1,2 1,-1 0,0 0,-2 0,1-2,1 1,0-1,-2 1,-4-4,1 2,0 0,1 0,0-2,-1 2,0 0,0 0,-2-1,2 1,-1-1,0 0,-1 0,-2 2,1 2,0 0,-1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p:cNvSpPr>
          <p:nvPr>
            <p:ph type="sldImg"/>
          </p:nvPr>
        </p:nvSpPr>
        <p:spPr/>
      </p:sp>
      <p:sp>
        <p:nvSpPr>
          <p:cNvPr id="8194" name="文本占位符 2"/>
          <p:cNvSpPr>
            <a:spLocks noGrp="1"/>
          </p:cNvSpPr>
          <p:nvPr>
            <p:ph type="body" idx="1"/>
          </p:nvPr>
        </p:nvSpPr>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p:cNvSpPr>
          <p:nvPr>
            <p:ph type="sldImg"/>
          </p:nvPr>
        </p:nvSpPr>
        <p:spPr/>
      </p:sp>
      <p:sp>
        <p:nvSpPr>
          <p:cNvPr id="10242" name="文本占位符 2"/>
          <p:cNvSpPr>
            <a:spLocks noGrp="1"/>
          </p:cNvSpPr>
          <p:nvPr>
            <p:ph type="body" idx="1"/>
          </p:nvPr>
        </p:nvSpPr>
        <p:spPr/>
        <p:txBody>
          <a:bodyPr lIns="91440" tIns="45720" rIns="91440" bIns="45720" anchor="t"/>
          <a:lstStyle/>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
        <p:nvSpPr>
          <p:cNvPr id="3" name="矩形 2"/>
          <p:cNvSpPr/>
          <p:nvPr userDrawn="1"/>
        </p:nvSpPr>
        <p:spPr>
          <a:xfrm>
            <a:off x="0" y="0"/>
            <a:ext cx="12192318" cy="6858318"/>
          </a:xfrm>
          <a:prstGeom prst="rect">
            <a:avLst/>
          </a:prstGeom>
          <a:blipFill dpi="0" rotWithShape="1">
            <a:blip r:embed="rId2">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27020" y="126976"/>
            <a:ext cx="12192318" cy="6858318"/>
          </a:xfrm>
          <a:prstGeom prst="rect">
            <a:avLst/>
          </a:prstGeom>
          <a:blipFill dpi="0" rotWithShape="1">
            <a:blip r:embed="rId2">
              <a:alphaModFix amt="97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16513" y="-16507"/>
            <a:ext cx="12192318" cy="6858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userDrawn="1"/>
        </p:nvCxnSpPr>
        <p:spPr>
          <a:xfrm>
            <a:off x="209550" y="66294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5076190" y="203200"/>
            <a:ext cx="6896100" cy="1905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11972290" y="2032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a:off x="209550" y="4622800"/>
            <a:ext cx="13970" cy="2037080"/>
          </a:xfrm>
          <a:prstGeom prst="line">
            <a:avLst/>
          </a:prstGeom>
          <a:ln w="50800" cmpd="sng">
            <a:solidFill>
              <a:srgbClr val="7030A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14.png"/><Relationship Id="rId3" Type="http://schemas.openxmlformats.org/officeDocument/2006/relationships/tags" Target="../tags/tag68.xml"/><Relationship Id="rId2" Type="http://schemas.openxmlformats.org/officeDocument/2006/relationships/image" Target="../media/image13.png"/><Relationship Id="rId1" Type="http://schemas.openxmlformats.org/officeDocument/2006/relationships/tags" Target="../tags/tag6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9" Type="http://schemas.openxmlformats.org/officeDocument/2006/relationships/hyperlink" Target="http://liushuai3000.photo.hexun.com/17449952_d.html" TargetMode="External"/><Relationship Id="rId8" Type="http://schemas.openxmlformats.org/officeDocument/2006/relationships/image" Target="../media/image25.jpeg"/><Relationship Id="rId7" Type="http://schemas.openxmlformats.org/officeDocument/2006/relationships/hyperlink" Target="http://liushuai3000.photo.hexun.com/17450008_d.html" TargetMode="External"/><Relationship Id="rId6" Type="http://schemas.openxmlformats.org/officeDocument/2006/relationships/image" Target="../media/image24.jpeg"/><Relationship Id="rId5" Type="http://schemas.openxmlformats.org/officeDocument/2006/relationships/hyperlink" Target="http://liushuai3000.photo.hexun.com/17450004_d.html" TargetMode="External"/><Relationship Id="rId4" Type="http://schemas.openxmlformats.org/officeDocument/2006/relationships/image" Target="../media/image23.jpeg"/><Relationship Id="rId3" Type="http://schemas.openxmlformats.org/officeDocument/2006/relationships/hyperlink" Target="http://liushuai3000.photo.hexun.com/17449990_d.html" TargetMode="External"/><Relationship Id="rId2" Type="http://schemas.openxmlformats.org/officeDocument/2006/relationships/image" Target="../media/image22.jpeg"/><Relationship Id="rId11" Type="http://schemas.openxmlformats.org/officeDocument/2006/relationships/slideLayout" Target="../slideLayouts/slideLayout7.xml"/><Relationship Id="rId10" Type="http://schemas.openxmlformats.org/officeDocument/2006/relationships/image" Target="../media/image26.jpeg"/><Relationship Id="rId1" Type="http://schemas.openxmlformats.org/officeDocument/2006/relationships/hyperlink" Target="http://liushuai3000.photo.hexun.com/17449969_d.html" TargetMode="Externa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8.jpeg"/><Relationship Id="rId1"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png"/><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jpeg"/><Relationship Id="rId1" Type="http://schemas.openxmlformats.org/officeDocument/2006/relationships/image" Target="../media/image3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6.png"/><Relationship Id="rId2" Type="http://schemas.openxmlformats.org/officeDocument/2006/relationships/image" Target="../media/image1.svg"/><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0.png"/><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NULL" TargetMode="External"/><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45.emf"/><Relationship Id="rId3" Type="http://schemas.openxmlformats.org/officeDocument/2006/relationships/package" Target="../embeddings/Document2.docx"/><Relationship Id="rId2" Type="http://schemas.openxmlformats.org/officeDocument/2006/relationships/image" Target="../media/image44.emf"/><Relationship Id="rId1" Type="http://schemas.openxmlformats.org/officeDocument/2006/relationships/package" Target="../embeddings/Document1.docx"/></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solidFill>
                  <a:srgbClr val="FF0000"/>
                </a:solidFill>
                <a:latin typeface="微软雅黑" panose="020B0503020204020204" pitchFamily="34" charset="-122"/>
                <a:cs typeface="微软雅黑" panose="020B0503020204020204" pitchFamily="34" charset="-122"/>
                <a:sym typeface="+mn-ea"/>
              </a:rPr>
              <a:t>种群的</a:t>
            </a:r>
            <a:r>
              <a:rPr lang="zh-CN" altLang="en-US">
                <a:solidFill>
                  <a:srgbClr val="FF0000"/>
                </a:solidFill>
                <a:latin typeface="微软雅黑" panose="020B0503020204020204" pitchFamily="34" charset="-122"/>
                <a:cs typeface="微软雅黑" panose="020B0503020204020204" pitchFamily="34" charset="-122"/>
                <a:sym typeface="+mn-ea"/>
              </a:rPr>
              <a:t>数量变化及影响因素</a:t>
            </a:r>
            <a:endParaRPr lang="zh-CN" altLang="en-US">
              <a:solidFill>
                <a:srgbClr val="FF0000"/>
              </a:solidFill>
              <a:latin typeface="微软雅黑" panose="020B0503020204020204" pitchFamily="34" charset="-122"/>
              <a:cs typeface="微软雅黑" panose="020B0503020204020204" pitchFamily="34" charset="-122"/>
              <a:sym typeface="+mn-ea"/>
            </a:endParaRPr>
          </a:p>
        </p:txBody>
      </p:sp>
      <p:sp>
        <p:nvSpPr>
          <p:cNvPr id="3" name="副标题 2"/>
          <p:cNvSpPr>
            <a:spLocks noGrp="1"/>
          </p:cNvSpPr>
          <p:nvPr>
            <p:ph type="subTitle" idx="1"/>
            <p:custDataLst>
              <p:tags r:id="rId2"/>
            </p:custDataLst>
          </p:nvPr>
        </p:nvSpPr>
        <p:spPr/>
        <p:txBody>
          <a:bodyPr/>
          <a:p>
            <a:r>
              <a:rPr lang="zh-CN" altLang="en-US"/>
              <a:t>单击输入您的封面副标题</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1215" y="1267042"/>
            <a:ext cx="11409887" cy="203009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下图表示的是种群数量增长曲线，图中阴影部分表示的含义是在生存斗争中被淘汰的个体数量。图中</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曲线的形成过程中出现了环境阻力的时间</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1217452" y="2687889"/>
            <a:ext cx="610933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曲线的形成过程中始终存在环境阻力</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233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626358" y="3408985"/>
            <a:ext cx="2939603" cy="304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1215" y="1474639"/>
            <a:ext cx="11409887" cy="461581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对于鼠、蚊虫等有害生物的控制，应该采取的措施</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_______________________________________________________________________________________________________________________________________________________________________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依据自然界</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种群增长</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的特点，人们在进行狩猎或海洋捕捞作业时，应使种群数量剩余在</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左右，原因</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9004544" y="1609105"/>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从环境容纳量的</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416611" y="2090624"/>
            <a:ext cx="11409887" cy="2030095"/>
          </a:xfrm>
          <a:prstGeom prst="rect">
            <a:avLst/>
          </a:prstGeom>
        </p:spPr>
        <p:txBody>
          <a:bodyPr wrap="square">
            <a:spAutoFit/>
          </a:bodyPr>
          <a:lstStyle/>
          <a:p>
            <a:pPr>
              <a:lnSpc>
                <a:spcPct val="150000"/>
              </a:lnSpc>
              <a:spcAft>
                <a:spcPct val="0"/>
              </a:spcAft>
            </a:pPr>
            <a:r>
              <a:rPr lang="zh-CN" altLang="zh-CN" sz="2800" b="1" kern="100">
                <a:solidFill>
                  <a:srgbClr val="FF0000"/>
                </a:solidFill>
                <a:latin typeface="微软雅黑" panose="020B0503020204020204" pitchFamily="34" charset="-122"/>
                <a:ea typeface="微软雅黑" panose="020B0503020204020204" pitchFamily="34" charset="-122"/>
              </a:rPr>
              <a:t>角度思考，可以采取措施降低有害动物种群的环境容纳量，如将食物储存在安全处，断绝或减少它们的食物来源；室内采取地面硬化，减少它们挖造巢穴的场所；养殖或释放它们的天敌等</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6306916" y="4796344"/>
            <a:ext cx="543941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种群数量在</a:t>
            </a:r>
            <a:r>
              <a:rPr lang="en-US" altLang="zh-CN" sz="2800" b="1" i="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时种群的增长速率</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410514" y="5443869"/>
            <a:ext cx="11407794" cy="953135"/>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最大，捕捞剩余在</a:t>
            </a:r>
            <a:r>
              <a:rPr lang="en-US" altLang="zh-CN" sz="2800" b="1" i="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能使种群数量快速增长，有利于获得最大持续产量</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35895" y="1266031"/>
            <a:ext cx="11320528" cy="224536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下图是某自然区域中甲、乙两个种群的数量比随时间变化的曲线图。则</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O</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800" b="1" kern="100" baseline="-250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，甲、乙两种群的数量均呈</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形曲线增长吗</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填</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不是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。其理由</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___________________________________________________________________________________________________________________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9292494" y="1680103"/>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rPr>
              <a:t>不是</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61412" y="2159870"/>
            <a:ext cx="11313605" cy="521970"/>
          </a:xfrm>
          <a:prstGeom prst="rect">
            <a:avLst/>
          </a:prstGeom>
        </p:spPr>
        <p:txBody>
          <a:bodyPr wrap="square">
            <a:spAutoFit/>
          </a:bodyPr>
          <a:lstStyle/>
          <a:p>
            <a:pPr algn="just" fontAlgn="auto">
              <a:lnSpc>
                <a:spcPct val="100000"/>
              </a:lnSpc>
            </a:pP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pc="-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有限的环境条件下，乙种群最终呈现</a:t>
            </a:r>
            <a:r>
              <a:rPr lang="en-US"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形</a:t>
            </a:r>
            <a:endParaRPr lang="zh-CN" altLang="zh-CN" sz="2800" b="1" kern="100" spc="-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457461" y="2563958"/>
            <a:ext cx="11407794" cy="953135"/>
          </a:xfrm>
          <a:prstGeom prst="rect">
            <a:avLst/>
          </a:prstGeom>
        </p:spPr>
        <p:txBody>
          <a:bodyPr>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增长。随时间的推移，甲、乙种群的数量比先增加后减少，最后在</a:t>
            </a:r>
            <a:r>
              <a:rPr lang="en-US" altLang="zh-CN" sz="2800" b="1" i="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800" b="1" kern="100"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时刻降为零，说明甲种生物的数量先增加后减少，最终被</a:t>
            </a:r>
            <a:r>
              <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淘汰</a:t>
            </a:r>
            <a:endParaRPr lang="zh-CN"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336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4243778" y="3885356"/>
            <a:ext cx="3704763" cy="266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idx="4294967295"/>
          </p:nvPr>
        </p:nvSpPr>
        <p:spPr>
          <a:xfrm>
            <a:off x="169055" y="1844968"/>
            <a:ext cx="11854525" cy="3489949"/>
          </a:xfrm>
          <a:solidFill>
            <a:schemeClr val="bg1">
              <a:alpha val="50195"/>
            </a:schemeClr>
          </a:solidFill>
        </p:spPr>
        <p:txBody>
          <a:bodyPr wrap="square" lIns="91439" tIns="45719" rIns="91439" bIns="45719" anchor="t">
            <a:normAutofit fontScale="80000"/>
          </a:bodyPr>
          <a:lstStyle/>
          <a:p>
            <a:pPr eaLnBrk="1" hangingPunct="1">
              <a:buNone/>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5</a:t>
            </a:r>
            <a:r>
              <a:rPr lang="zh-CN" altLang="en-US" sz="2800" b="1">
                <a:latin typeface="微软雅黑" panose="020B0503020204020204" pitchFamily="34" charset="-122"/>
                <a:ea typeface="微软雅黑" panose="020B0503020204020204" pitchFamily="34" charset="-122"/>
              </a:rPr>
              <a:t>）为野生生物资源的合理利用及保护提供理论指导 。</a:t>
            </a:r>
            <a:endParaRPr lang="zh-CN" altLang="en-US" sz="2800" b="1">
              <a:latin typeface="微软雅黑" panose="020B0503020204020204" pitchFamily="34" charset="-122"/>
              <a:ea typeface="微软雅黑" panose="020B0503020204020204" pitchFamily="34" charset="-122"/>
            </a:endParaRPr>
          </a:p>
          <a:p>
            <a:pPr eaLnBrk="1" hangingPunct="1">
              <a:buNone/>
            </a:pPr>
            <a:r>
              <a:rPr lang="zh-CN" altLang="en-US" sz="2800" b="1">
                <a:solidFill>
                  <a:srgbClr val="003366"/>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   既要使生物资源的产量达到最大，又不危害生物资源的可持续发展，砍伐、捕捞、狩猎后，保证种群的增长速率为最大值。</a:t>
            </a:r>
            <a:endParaRPr lang="zh-CN" altLang="en-US" sz="2800" b="1">
              <a:solidFill>
                <a:srgbClr val="FF0000"/>
              </a:solidFill>
              <a:latin typeface="微软雅黑" panose="020B0503020204020204" pitchFamily="34" charset="-122"/>
              <a:ea typeface="微软雅黑" panose="020B0503020204020204" pitchFamily="34" charset="-122"/>
            </a:endParaRPr>
          </a:p>
          <a:p>
            <a:pPr eaLnBrk="1" hangingPunct="1">
              <a:buNone/>
            </a:pPr>
            <a:endParaRPr lang="zh-CN" altLang="en-US" sz="2800" b="1">
              <a:solidFill>
                <a:srgbClr val="FF0000"/>
              </a:solidFill>
              <a:latin typeface="微软雅黑" panose="020B0503020204020204" pitchFamily="34" charset="-122"/>
              <a:ea typeface="微软雅黑" panose="020B0503020204020204" pitchFamily="34" charset="-122"/>
            </a:endParaRPr>
          </a:p>
          <a:p>
            <a:pPr eaLnBrk="1" hangingPunct="1">
              <a:buNone/>
            </a:pPr>
            <a:r>
              <a:rPr lang="zh-CN" altLang="en-US" sz="2800" b="1">
                <a:latin typeface="微软雅黑" panose="020B0503020204020204" pitchFamily="34" charset="-122"/>
                <a:ea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rPr>
              <a:t>6)</a:t>
            </a:r>
            <a:r>
              <a:rPr lang="zh-CN" altLang="en-US" sz="2800" b="1">
                <a:latin typeface="微软雅黑" panose="020B0503020204020204" pitchFamily="34" charset="-122"/>
                <a:ea typeface="微软雅黑" panose="020B0503020204020204" pitchFamily="34" charset="-122"/>
              </a:rPr>
              <a:t>、为引进外来物种提供理性的思考。</a:t>
            </a:r>
            <a:endParaRPr lang="zh-CN" altLang="en-US" sz="2800" b="1">
              <a:latin typeface="微软雅黑" panose="020B0503020204020204" pitchFamily="34" charset="-122"/>
              <a:ea typeface="微软雅黑" panose="020B0503020204020204" pitchFamily="34" charset="-122"/>
            </a:endParaRPr>
          </a:p>
          <a:p>
            <a:pPr eaLnBrk="1" hangingPunct="1">
              <a:buNone/>
            </a:pPr>
            <a:r>
              <a:rPr lang="zh-CN" altLang="en-US" sz="2800" b="1">
                <a:solidFill>
                  <a:srgbClr val="003366"/>
                </a:solidFill>
                <a:latin typeface="微软雅黑" panose="020B0503020204020204" pitchFamily="34" charset="-122"/>
                <a:ea typeface="微软雅黑" panose="020B0503020204020204" pitchFamily="34" charset="-122"/>
              </a:rPr>
              <a:t>     </a:t>
            </a:r>
            <a:r>
              <a:rPr lang="zh-CN" altLang="en-US" sz="2800" b="1">
                <a:solidFill>
                  <a:srgbClr val="FF0000"/>
                </a:solidFill>
                <a:latin typeface="微软雅黑" panose="020B0503020204020204" pitchFamily="34" charset="-122"/>
                <a:ea typeface="微软雅黑" panose="020B0503020204020204" pitchFamily="34" charset="-122"/>
              </a:rPr>
              <a:t>必须考虑所引入的外来物种是否会构成对原来物种的危害，即是否会构成生物入侵。</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xEl>
                                              <p:charRg st="26" end="86"/>
                                            </p:txEl>
                                          </p:spTgt>
                                        </p:tgtEl>
                                        <p:attrNameLst>
                                          <p:attrName>style.visibility</p:attrName>
                                        </p:attrNameLst>
                                      </p:cBhvr>
                                      <p:to>
                                        <p:strVal val="visible"/>
                                      </p:to>
                                    </p:set>
                                    <p:animEffect transition="in" filter="wipe(left)">
                                      <p:cBhvr>
                                        <p:cTn id="7" dur="500"/>
                                        <p:tgtEl>
                                          <p:spTgt spid="79874">
                                            <p:txEl>
                                              <p:charRg st="26" end="8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4">
                                            <p:txEl>
                                              <p:charRg st="214" end="232"/>
                                            </p:txEl>
                                          </p:spTgt>
                                        </p:tgtEl>
                                        <p:attrNameLst>
                                          <p:attrName>style.visibility</p:attrName>
                                        </p:attrNameLst>
                                      </p:cBhvr>
                                      <p:to>
                                        <p:strVal val="visible"/>
                                      </p:to>
                                    </p:set>
                                    <p:animEffect transition="in" filter="wipe(left)">
                                      <p:cBhvr>
                                        <p:cTn id="12" dur="500"/>
                                        <p:tgtEl>
                                          <p:spTgt spid="79874">
                                            <p:txEl>
                                              <p:charRg st="214" end="2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9874">
                                            <p:txEl>
                                              <p:charRg st="232" end="275"/>
                                            </p:txEl>
                                          </p:spTgt>
                                        </p:tgtEl>
                                        <p:attrNameLst>
                                          <p:attrName>style.visibility</p:attrName>
                                        </p:attrNameLst>
                                      </p:cBhvr>
                                      <p:to>
                                        <p:strVal val="visible"/>
                                      </p:to>
                                    </p:set>
                                    <p:animEffect transition="in" filter="wipe(left)">
                                      <p:cBhvr>
                                        <p:cTn id="17" dur="500"/>
                                        <p:tgtEl>
                                          <p:spTgt spid="79874">
                                            <p:txEl>
                                              <p:charRg st="232"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0"/>
          <p:cNvPicPr>
            <a:picLocks noChangeAspect="1"/>
          </p:cNvPicPr>
          <p:nvPr/>
        </p:nvPicPr>
        <p:blipFill>
          <a:blip r:embed="rId1"/>
          <a:stretch>
            <a:fillRect/>
          </a:stretch>
        </p:blipFill>
        <p:spPr>
          <a:xfrm>
            <a:off x="1752600" y="2057809"/>
            <a:ext cx="4291013" cy="4508500"/>
          </a:xfrm>
          <a:prstGeom prst="rect">
            <a:avLst/>
          </a:prstGeom>
          <a:noFill/>
          <a:ln w="9525">
            <a:noFill/>
          </a:ln>
        </p:spPr>
      </p:pic>
      <p:sp>
        <p:nvSpPr>
          <p:cNvPr id="22549" name="Text Box 21"/>
          <p:cNvSpPr txBox="1"/>
          <p:nvPr/>
        </p:nvSpPr>
        <p:spPr>
          <a:xfrm>
            <a:off x="3238500" y="3877084"/>
            <a:ext cx="854075" cy="368300"/>
          </a:xfrm>
          <a:prstGeom prst="rect">
            <a:avLst/>
          </a:prstGeom>
          <a:noFill/>
          <a:ln w="9525">
            <a:noFill/>
          </a:ln>
        </p:spPr>
        <p:txBody>
          <a:bodyPr anchor="t">
            <a:spAutoFit/>
          </a:bodyPr>
          <a:lstStyle/>
          <a:p>
            <a:pPr>
              <a:spcBef>
                <a:spcPct val="50000"/>
              </a:spcBef>
            </a:pPr>
            <a:r>
              <a:rPr lang="en-US" altLang="zh-CN" b="1">
                <a:latin typeface="微软雅黑" panose="020B0503020204020204" pitchFamily="34" charset="-122"/>
                <a:ea typeface="微软雅黑" panose="020B0503020204020204" pitchFamily="34" charset="-122"/>
              </a:rPr>
              <a:t>K/2</a:t>
            </a:r>
            <a:endParaRPr lang="en-US" altLang="zh-CN" b="1">
              <a:latin typeface="微软雅黑" panose="020B0503020204020204" pitchFamily="34" charset="-122"/>
              <a:ea typeface="微软雅黑" panose="020B0503020204020204" pitchFamily="34" charset="-122"/>
            </a:endParaRPr>
          </a:p>
        </p:txBody>
      </p:sp>
      <p:sp>
        <p:nvSpPr>
          <p:cNvPr id="22550" name="Line 22"/>
          <p:cNvSpPr/>
          <p:nvPr/>
        </p:nvSpPr>
        <p:spPr>
          <a:xfrm>
            <a:off x="2012950" y="4205697"/>
            <a:ext cx="1944688" cy="0"/>
          </a:xfrm>
          <a:prstGeom prst="line">
            <a:avLst/>
          </a:prstGeom>
          <a:ln w="57150" cap="flat" cmpd="sng">
            <a:solidFill>
              <a:srgbClr val="009900"/>
            </a:solidFill>
            <a:prstDash val="solid"/>
            <a:miter/>
            <a:headEnd type="none" w="med" len="med"/>
            <a:tailEnd type="none" w="med" len="med"/>
          </a:ln>
        </p:spPr>
        <p:txBody>
          <a:bodyPr/>
          <a:lstStyle/>
          <a:p/>
        </p:txBody>
      </p:sp>
      <p:sp>
        <p:nvSpPr>
          <p:cNvPr id="22551" name="Oval 23"/>
          <p:cNvSpPr/>
          <p:nvPr/>
        </p:nvSpPr>
        <p:spPr>
          <a:xfrm>
            <a:off x="3881438" y="4167597"/>
            <a:ext cx="152400" cy="76200"/>
          </a:xfrm>
          <a:prstGeom prst="ellipse">
            <a:avLst/>
          </a:prstGeom>
          <a:solidFill>
            <a:srgbClr val="FF0000"/>
          </a:solidFill>
          <a:ln w="9525" cap="flat" cmpd="sng">
            <a:solidFill>
              <a:srgbClr val="FF0000"/>
            </a:solidFill>
            <a:prstDash val="solid"/>
            <a:miter/>
            <a:headEnd type="none" w="med" len="med"/>
            <a:tailEnd type="none" w="med" len="med"/>
          </a:ln>
        </p:spPr>
        <p:txBody>
          <a:bodyPr wrap="none" anchor="ctr"/>
          <a:lstStyle/>
          <a:p>
            <a:endParaRPr lang="zh-CN" altLang="zh-CN">
              <a:latin typeface="微软雅黑" panose="020B0503020204020204" pitchFamily="34" charset="-122"/>
              <a:ea typeface="微软雅黑" panose="020B0503020204020204" pitchFamily="34" charset="-122"/>
            </a:endParaRPr>
          </a:p>
        </p:txBody>
      </p:sp>
      <p:sp>
        <p:nvSpPr>
          <p:cNvPr id="22552" name="AutoShape 24"/>
          <p:cNvSpPr>
            <a:spLocks noChangeArrowheads="1"/>
          </p:cNvSpPr>
          <p:nvPr/>
        </p:nvSpPr>
        <p:spPr bwMode="auto">
          <a:xfrm>
            <a:off x="4495800" y="3810409"/>
            <a:ext cx="3505200" cy="533400"/>
          </a:xfrm>
          <a:prstGeom prst="wedgeRectCallout">
            <a:avLst>
              <a:gd name="adj1" fmla="val -63722"/>
              <a:gd name="adj2" fmla="val 22917"/>
            </a:avLst>
          </a:prstGeom>
          <a:solidFill>
            <a:srgbClr val="00FF00"/>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转折期，增长速率最快</a:t>
            </a:r>
            <a:endParaRPr kumimoji="0" lang="zh-CN" altLang="en-US" b="1" i="0" u="none" strike="noStrike" kern="1200" cap="none" spc="0" normalizeH="0" baseline="0" noProof="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2557" name="AutoShape 29"/>
          <p:cNvSpPr>
            <a:spLocks noChangeArrowheads="1"/>
          </p:cNvSpPr>
          <p:nvPr/>
        </p:nvSpPr>
        <p:spPr bwMode="auto">
          <a:xfrm>
            <a:off x="3886200" y="4724809"/>
            <a:ext cx="5486400" cy="479425"/>
          </a:xfrm>
          <a:prstGeom prst="wedgeRectCallout">
            <a:avLst>
              <a:gd name="adj1" fmla="val -58046"/>
              <a:gd name="adj2" fmla="val 27153"/>
            </a:avLst>
          </a:prstGeom>
          <a:solidFill>
            <a:srgbClr val="00FFFF"/>
          </a:solidFill>
          <a:ln w="9525">
            <a:solidFill>
              <a:schemeClr val="tx1"/>
            </a:solidFill>
            <a:miter lim="800000"/>
          </a:ln>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加速期，</a:t>
            </a:r>
            <a:r>
              <a:rPr kumimoji="0"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增长速率增快</a:t>
            </a:r>
            <a:endParaRPr kumimoji="0"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2800" b="1" i="0" u="none" strike="noStrike" kern="120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2558" name="AutoShape 30"/>
          <p:cNvSpPr>
            <a:spLocks noChangeArrowheads="1"/>
          </p:cNvSpPr>
          <p:nvPr/>
        </p:nvSpPr>
        <p:spPr bwMode="auto">
          <a:xfrm>
            <a:off x="3429000" y="5486809"/>
            <a:ext cx="5715000" cy="533400"/>
          </a:xfrm>
          <a:prstGeom prst="wedgeRectCallout">
            <a:avLst>
              <a:gd name="adj1" fmla="val -69750"/>
              <a:gd name="adj2" fmla="val 45833"/>
            </a:avLst>
          </a:prstGeom>
          <a:solidFill>
            <a:srgbClr val="00FF00"/>
          </a:solidFill>
          <a:ln w="9525">
            <a:solidFill>
              <a:schemeClr val="tx1"/>
            </a:solidFill>
            <a:miter lim="800000"/>
          </a:ln>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800"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停滞期，</a:t>
            </a:r>
            <a:r>
              <a:rPr kumimoji="0"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个体数量较少增长缓慢</a:t>
            </a:r>
            <a:endParaRPr kumimoji="0"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2800" b="1" i="0" u="none" strike="noStrike" kern="120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2560" name="AutoShape 32"/>
          <p:cNvSpPr>
            <a:spLocks noChangeArrowheads="1"/>
          </p:cNvSpPr>
          <p:nvPr/>
        </p:nvSpPr>
        <p:spPr bwMode="auto">
          <a:xfrm>
            <a:off x="5105400" y="3048409"/>
            <a:ext cx="3276600" cy="457200"/>
          </a:xfrm>
          <a:prstGeom prst="wedgeRectCallout">
            <a:avLst>
              <a:gd name="adj1" fmla="val -69042"/>
              <a:gd name="adj2" fmla="val 15972"/>
            </a:avLst>
          </a:prstGeom>
          <a:solidFill>
            <a:srgbClr val="00FFFF"/>
          </a:solidFill>
          <a:ln w="9525">
            <a:solidFill>
              <a:schemeClr val="tx1"/>
            </a:solidFill>
            <a:miter lim="800000"/>
          </a:ln>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mn-cs"/>
              </a:rPr>
              <a:t>减速期</a:t>
            </a:r>
            <a:r>
              <a:rPr kumimoji="0" lang="zh-CN" altLang="en-US"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，增长速率减慢</a:t>
            </a:r>
            <a:endParaRPr kumimoji="0" lang="zh-CN" altLang="en-US"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b="1" i="0" u="none" strike="noStrike" kern="120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2561" name="AutoShape 33"/>
          <p:cNvSpPr>
            <a:spLocks noChangeArrowheads="1"/>
          </p:cNvSpPr>
          <p:nvPr/>
        </p:nvSpPr>
        <p:spPr bwMode="auto">
          <a:xfrm>
            <a:off x="6324600" y="2134009"/>
            <a:ext cx="3743325" cy="631825"/>
          </a:xfrm>
          <a:prstGeom prst="wedgeRectCallout">
            <a:avLst>
              <a:gd name="adj1" fmla="val -66921"/>
              <a:gd name="adj2" fmla="val 51255"/>
            </a:avLst>
          </a:prstGeom>
          <a:solidFill>
            <a:srgbClr val="00FF00"/>
          </a:solidFill>
          <a:ln w="9525">
            <a:solidFill>
              <a:schemeClr val="tx1"/>
            </a:solidFill>
            <a:miter lim="800000"/>
          </a:ln>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b="1" i="0" u="none" strike="noStrike" kern="120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稳定期，增长速率为零</a:t>
            </a:r>
            <a:endParaRPr kumimoji="0" lang="zh-CN" altLang="en-US" b="1" i="0" u="none" strike="noStrike" kern="120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22564" name="Freeform 36"/>
          <p:cNvSpPr/>
          <p:nvPr/>
        </p:nvSpPr>
        <p:spPr>
          <a:xfrm>
            <a:off x="2012950" y="5904323"/>
            <a:ext cx="506413" cy="142875"/>
          </a:xfrm>
          <a:custGeom>
            <a:avLst/>
            <a:gdLst/>
            <a:ahLst/>
            <a:cxnLst>
              <a:cxn ang="0">
                <a:pos x="0" y="2147483647"/>
              </a:cxn>
              <a:cxn ang="0">
                <a:pos x="2147483647" y="2147483647"/>
              </a:cxn>
              <a:cxn ang="0">
                <a:pos x="2147483647" y="2147483647"/>
              </a:cxn>
              <a:cxn ang="0">
                <a:pos x="2147483647" y="0"/>
              </a:cxn>
            </a:cxnLst>
            <a:rect l="l" t="t" r="r" b="b"/>
            <a:pathLst>
              <a:path w="344" h="85">
                <a:moveTo>
                  <a:pt x="0" y="56"/>
                </a:moveTo>
                <a:cubicBezTo>
                  <a:pt x="87" y="85"/>
                  <a:pt x="177" y="36"/>
                  <a:pt x="264" y="24"/>
                </a:cubicBezTo>
                <a:cubicBezTo>
                  <a:pt x="322" y="5"/>
                  <a:pt x="250" y="28"/>
                  <a:pt x="320" y="8"/>
                </a:cubicBezTo>
                <a:cubicBezTo>
                  <a:pt x="328" y="6"/>
                  <a:pt x="344" y="0"/>
                  <a:pt x="344" y="0"/>
                </a:cubicBezTo>
              </a:path>
            </a:pathLst>
          </a:custGeom>
          <a:noFill/>
          <a:ln w="50800" cap="flat" cmpd="sng">
            <a:solidFill>
              <a:srgbClr val="FF0000"/>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575" name="Freeform 47"/>
          <p:cNvSpPr/>
          <p:nvPr/>
        </p:nvSpPr>
        <p:spPr>
          <a:xfrm>
            <a:off x="2514600" y="4267609"/>
            <a:ext cx="1358900" cy="1617663"/>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l" t="t" r="r" b="b"/>
            <a:pathLst>
              <a:path w="856" h="1019">
                <a:moveTo>
                  <a:pt x="856" y="0"/>
                </a:moveTo>
                <a:cubicBezTo>
                  <a:pt x="831" y="38"/>
                  <a:pt x="843" y="15"/>
                  <a:pt x="824" y="72"/>
                </a:cubicBezTo>
                <a:cubicBezTo>
                  <a:pt x="818" y="90"/>
                  <a:pt x="803" y="104"/>
                  <a:pt x="792" y="120"/>
                </a:cubicBezTo>
                <a:cubicBezTo>
                  <a:pt x="783" y="134"/>
                  <a:pt x="781" y="152"/>
                  <a:pt x="776" y="168"/>
                </a:cubicBezTo>
                <a:cubicBezTo>
                  <a:pt x="771" y="184"/>
                  <a:pt x="765" y="200"/>
                  <a:pt x="760" y="216"/>
                </a:cubicBezTo>
                <a:cubicBezTo>
                  <a:pt x="754" y="234"/>
                  <a:pt x="728" y="264"/>
                  <a:pt x="728" y="264"/>
                </a:cubicBezTo>
                <a:cubicBezTo>
                  <a:pt x="719" y="301"/>
                  <a:pt x="720" y="315"/>
                  <a:pt x="688" y="336"/>
                </a:cubicBezTo>
                <a:cubicBezTo>
                  <a:pt x="677" y="369"/>
                  <a:pt x="657" y="402"/>
                  <a:pt x="640" y="432"/>
                </a:cubicBezTo>
                <a:cubicBezTo>
                  <a:pt x="631" y="449"/>
                  <a:pt x="608" y="480"/>
                  <a:pt x="608" y="480"/>
                </a:cubicBezTo>
                <a:cubicBezTo>
                  <a:pt x="595" y="533"/>
                  <a:pt x="583" y="566"/>
                  <a:pt x="528" y="584"/>
                </a:cubicBezTo>
                <a:cubicBezTo>
                  <a:pt x="493" y="619"/>
                  <a:pt x="494" y="641"/>
                  <a:pt x="448" y="672"/>
                </a:cubicBezTo>
                <a:cubicBezTo>
                  <a:pt x="434" y="713"/>
                  <a:pt x="401" y="762"/>
                  <a:pt x="360" y="776"/>
                </a:cubicBezTo>
                <a:cubicBezTo>
                  <a:pt x="357" y="784"/>
                  <a:pt x="358" y="794"/>
                  <a:pt x="352" y="800"/>
                </a:cubicBezTo>
                <a:cubicBezTo>
                  <a:pt x="338" y="814"/>
                  <a:pt x="304" y="832"/>
                  <a:pt x="304" y="832"/>
                </a:cubicBezTo>
                <a:cubicBezTo>
                  <a:pt x="282" y="866"/>
                  <a:pt x="253" y="884"/>
                  <a:pt x="216" y="896"/>
                </a:cubicBezTo>
                <a:cubicBezTo>
                  <a:pt x="195" y="928"/>
                  <a:pt x="163" y="937"/>
                  <a:pt x="128" y="952"/>
                </a:cubicBezTo>
                <a:cubicBezTo>
                  <a:pt x="99" y="964"/>
                  <a:pt x="77" y="982"/>
                  <a:pt x="48" y="992"/>
                </a:cubicBezTo>
                <a:cubicBezTo>
                  <a:pt x="12" y="1019"/>
                  <a:pt x="29" y="1016"/>
                  <a:pt x="0" y="1016"/>
                </a:cubicBezTo>
              </a:path>
            </a:pathLst>
          </a:custGeom>
          <a:noFill/>
          <a:ln w="50800" cap="flat" cmpd="sng">
            <a:solidFill>
              <a:srgbClr val="000080"/>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596" name="Freeform 68"/>
          <p:cNvSpPr/>
          <p:nvPr/>
        </p:nvSpPr>
        <p:spPr>
          <a:xfrm>
            <a:off x="3965575" y="2813459"/>
            <a:ext cx="1385888" cy="13208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l" t="t" r="r" b="b"/>
            <a:pathLst>
              <a:path w="873" h="832">
                <a:moveTo>
                  <a:pt x="873" y="0"/>
                </a:moveTo>
                <a:cubicBezTo>
                  <a:pt x="862" y="1"/>
                  <a:pt x="800" y="3"/>
                  <a:pt x="777" y="16"/>
                </a:cubicBezTo>
                <a:cubicBezTo>
                  <a:pt x="741" y="37"/>
                  <a:pt x="729" y="46"/>
                  <a:pt x="689" y="56"/>
                </a:cubicBezTo>
                <a:cubicBezTo>
                  <a:pt x="655" y="79"/>
                  <a:pt x="626" y="81"/>
                  <a:pt x="585" y="88"/>
                </a:cubicBezTo>
                <a:cubicBezTo>
                  <a:pt x="561" y="104"/>
                  <a:pt x="537" y="120"/>
                  <a:pt x="513" y="136"/>
                </a:cubicBezTo>
                <a:cubicBezTo>
                  <a:pt x="505" y="141"/>
                  <a:pt x="489" y="152"/>
                  <a:pt x="489" y="152"/>
                </a:cubicBezTo>
                <a:cubicBezTo>
                  <a:pt x="459" y="197"/>
                  <a:pt x="418" y="205"/>
                  <a:pt x="377" y="232"/>
                </a:cubicBezTo>
                <a:cubicBezTo>
                  <a:pt x="353" y="267"/>
                  <a:pt x="330" y="290"/>
                  <a:pt x="289" y="304"/>
                </a:cubicBezTo>
                <a:cubicBezTo>
                  <a:pt x="276" y="342"/>
                  <a:pt x="284" y="353"/>
                  <a:pt x="249" y="376"/>
                </a:cubicBezTo>
                <a:cubicBezTo>
                  <a:pt x="212" y="431"/>
                  <a:pt x="182" y="488"/>
                  <a:pt x="145" y="544"/>
                </a:cubicBezTo>
                <a:cubicBezTo>
                  <a:pt x="112" y="593"/>
                  <a:pt x="134" y="645"/>
                  <a:pt x="81" y="680"/>
                </a:cubicBezTo>
                <a:cubicBezTo>
                  <a:pt x="70" y="696"/>
                  <a:pt x="55" y="710"/>
                  <a:pt x="49" y="728"/>
                </a:cubicBezTo>
                <a:cubicBezTo>
                  <a:pt x="44" y="744"/>
                  <a:pt x="42" y="762"/>
                  <a:pt x="33" y="776"/>
                </a:cubicBezTo>
                <a:cubicBezTo>
                  <a:pt x="0" y="826"/>
                  <a:pt x="1" y="805"/>
                  <a:pt x="1" y="832"/>
                </a:cubicBezTo>
              </a:path>
            </a:pathLst>
          </a:custGeom>
          <a:noFill/>
          <a:ln w="50800" cap="flat" cmpd="sng">
            <a:solidFill>
              <a:srgbClr val="993300"/>
            </a:solidFill>
            <a:prstDash val="solid"/>
            <a:round/>
            <a:headEnd type="none" w="med" len="med"/>
            <a:tailEnd type="none" w="med" len="med"/>
          </a:ln>
        </p:spPr>
        <p:txBody>
          <a:bodyPr/>
          <a:lstStyle/>
          <a:p>
            <a:endParaRPr lang="zh-CN" altLang="en-US">
              <a:latin typeface="微软雅黑" panose="020B0503020204020204" pitchFamily="34" charset="-122"/>
              <a:ea typeface="微软雅黑" panose="020B0503020204020204" pitchFamily="34" charset="-122"/>
            </a:endParaRPr>
          </a:p>
        </p:txBody>
      </p:sp>
      <p:sp>
        <p:nvSpPr>
          <p:cNvPr id="22597" name="Line 69"/>
          <p:cNvSpPr/>
          <p:nvPr/>
        </p:nvSpPr>
        <p:spPr>
          <a:xfrm flipV="1">
            <a:off x="5334000" y="2743609"/>
            <a:ext cx="533400" cy="76200"/>
          </a:xfrm>
          <a:prstGeom prst="line">
            <a:avLst/>
          </a:prstGeom>
          <a:ln w="50800" cap="flat" cmpd="sng">
            <a:solidFill>
              <a:srgbClr val="0000FF"/>
            </a:solidFill>
            <a:prstDash val="solid"/>
            <a:round/>
            <a:headEnd type="none" w="med" len="med"/>
            <a:tailEnd type="none" w="med" len="med"/>
          </a:ln>
        </p:spPr>
        <p:txBody>
          <a:bodyPr/>
          <a:lstStyle/>
          <a:p/>
        </p:txBody>
      </p:sp>
      <p:sp>
        <p:nvSpPr>
          <p:cNvPr id="24590" name="Text Box 19"/>
          <p:cNvSpPr txBox="1"/>
          <p:nvPr/>
        </p:nvSpPr>
        <p:spPr>
          <a:xfrm>
            <a:off x="618062" y="1124708"/>
            <a:ext cx="3602355"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曲线图分析：</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6460740" y="5531096"/>
              <a:ext cx="521238" cy="419022"/>
            </p14:xfrm>
          </p:contentPart>
        </mc:Choice>
        <mc:Fallback xmlns="">
          <p:pic>
            <p:nvPicPr>
              <p:cNvPr id="2" name="墨迹 1"/>
            </p:nvPicPr>
            <p:blipFill>
              <a:blip r:embed="rId3"/>
            </p:blipFill>
            <p:spPr>
              <a:xfrm>
                <a:off x="6460740" y="5531096"/>
                <a:ext cx="521238" cy="419022"/>
              </a:xfrm>
              <a:prstGeom prst="rect"/>
            </p:spPr>
          </p:pic>
        </mc:Fallback>
      </mc:AlternateContent>
      <p:sp>
        <p:nvSpPr>
          <p:cNvPr id="3" name="矩形 2"/>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64"/>
                                        </p:tgtEl>
                                        <p:attrNameLst>
                                          <p:attrName>style.visibility</p:attrName>
                                        </p:attrNameLst>
                                      </p:cBhvr>
                                      <p:to>
                                        <p:strVal val="visible"/>
                                      </p:to>
                                    </p:set>
                                    <p:animEffect transition="in" filter="wipe(down)">
                                      <p:cBhvr>
                                        <p:cTn id="7" dur="1000"/>
                                        <p:tgtEl>
                                          <p:spTgt spid="22564"/>
                                        </p:tgtEl>
                                      </p:cBhvr>
                                    </p:animEffect>
                                  </p:childTnLst>
                                </p:cTn>
                              </p:par>
                            </p:childTnLst>
                          </p:cTn>
                        </p:par>
                        <p:par>
                          <p:cTn id="8" fill="hold">
                            <p:stCondLst>
                              <p:cond delay="1000"/>
                            </p:stCondLst>
                            <p:childTnLst>
                              <p:par>
                                <p:cTn id="9" presetID="9" presetClass="entr" presetSubtype="0" fill="hold" grpId="0" nodeType="afterEffect">
                                  <p:stCondLst>
                                    <p:cond delay="0"/>
                                  </p:stCondLst>
                                  <p:childTnLst>
                                    <p:set>
                                      <p:cBhvr>
                                        <p:cTn id="10" dur="1" fill="hold">
                                          <p:stCondLst>
                                            <p:cond delay="0"/>
                                          </p:stCondLst>
                                        </p:cTn>
                                        <p:tgtEl>
                                          <p:spTgt spid="22558"/>
                                        </p:tgtEl>
                                        <p:attrNameLst>
                                          <p:attrName>style.visibility</p:attrName>
                                        </p:attrNameLst>
                                      </p:cBhvr>
                                      <p:to>
                                        <p:strVal val="visible"/>
                                      </p:to>
                                    </p:set>
                                    <p:animEffect transition="in" filter="dissolve">
                                      <p:cBhvr>
                                        <p:cTn id="11" dur="500"/>
                                        <p:tgtEl>
                                          <p:spTgt spid="2255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2575"/>
                                        </p:tgtEl>
                                        <p:attrNameLst>
                                          <p:attrName>style.visibility</p:attrName>
                                        </p:attrNameLst>
                                      </p:cBhvr>
                                      <p:to>
                                        <p:strVal val="visible"/>
                                      </p:to>
                                    </p:set>
                                    <p:animEffect transition="in" filter="wipe(down)">
                                      <p:cBhvr>
                                        <p:cTn id="16" dur="1000"/>
                                        <p:tgtEl>
                                          <p:spTgt spid="22575"/>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22557"/>
                                        </p:tgtEl>
                                        <p:attrNameLst>
                                          <p:attrName>style.visibility</p:attrName>
                                        </p:attrNameLst>
                                      </p:cBhvr>
                                      <p:to>
                                        <p:strVal val="visible"/>
                                      </p:to>
                                    </p:set>
                                    <p:animEffect transition="in" filter="dissolve">
                                      <p:cBhvr>
                                        <p:cTn id="20" dur="500"/>
                                        <p:tgtEl>
                                          <p:spTgt spid="2255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550"/>
                                        </p:tgtEl>
                                        <p:attrNameLst>
                                          <p:attrName>style.visibility</p:attrName>
                                        </p:attrNameLst>
                                      </p:cBhvr>
                                      <p:to>
                                        <p:strVal val="visible"/>
                                      </p:to>
                                    </p:set>
                                    <p:animEffect transition="in" filter="wipe(left)">
                                      <p:cBhvr>
                                        <p:cTn id="25" dur="500"/>
                                        <p:tgtEl>
                                          <p:spTgt spid="22550"/>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22549"/>
                                        </p:tgtEl>
                                        <p:attrNameLst>
                                          <p:attrName>style.visibility</p:attrName>
                                        </p:attrNameLst>
                                      </p:cBhvr>
                                      <p:to>
                                        <p:strVal val="visible"/>
                                      </p:to>
                                    </p:set>
                                    <p:animEffect transition="in" filter="blinds(horizontal)">
                                      <p:cBhvr>
                                        <p:cTn id="29" dur="500"/>
                                        <p:tgtEl>
                                          <p:spTgt spid="22549"/>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22551"/>
                                        </p:tgtEl>
                                        <p:attrNameLst>
                                          <p:attrName>style.visibility</p:attrName>
                                        </p:attrNameLst>
                                      </p:cBhvr>
                                      <p:to>
                                        <p:strVal val="visible"/>
                                      </p:to>
                                    </p:set>
                                    <p:animEffect transition="in" filter="dissolve">
                                      <p:cBhvr>
                                        <p:cTn id="33" dur="500"/>
                                        <p:tgtEl>
                                          <p:spTgt spid="22551"/>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22552"/>
                                        </p:tgtEl>
                                        <p:attrNameLst>
                                          <p:attrName>style.visibility</p:attrName>
                                        </p:attrNameLst>
                                      </p:cBhvr>
                                      <p:to>
                                        <p:strVal val="visible"/>
                                      </p:to>
                                    </p:set>
                                    <p:animEffect transition="in" filter="dissolve">
                                      <p:cBhvr>
                                        <p:cTn id="37" dur="500"/>
                                        <p:tgtEl>
                                          <p:spTgt spid="225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2596"/>
                                        </p:tgtEl>
                                        <p:attrNameLst>
                                          <p:attrName>style.visibility</p:attrName>
                                        </p:attrNameLst>
                                      </p:cBhvr>
                                      <p:to>
                                        <p:strVal val="visible"/>
                                      </p:to>
                                    </p:set>
                                    <p:animEffect transition="in" filter="wipe(down)">
                                      <p:cBhvr>
                                        <p:cTn id="42" dur="500"/>
                                        <p:tgtEl>
                                          <p:spTgt spid="22596"/>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22560"/>
                                        </p:tgtEl>
                                        <p:attrNameLst>
                                          <p:attrName>style.visibility</p:attrName>
                                        </p:attrNameLst>
                                      </p:cBhvr>
                                      <p:to>
                                        <p:strVal val="visible"/>
                                      </p:to>
                                    </p:set>
                                    <p:animEffect transition="in" filter="dissolve">
                                      <p:cBhvr>
                                        <p:cTn id="46" dur="500"/>
                                        <p:tgtEl>
                                          <p:spTgt spid="2256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2597"/>
                                        </p:tgtEl>
                                        <p:attrNameLst>
                                          <p:attrName>style.visibility</p:attrName>
                                        </p:attrNameLst>
                                      </p:cBhvr>
                                      <p:to>
                                        <p:strVal val="visible"/>
                                      </p:to>
                                    </p:set>
                                    <p:animEffect transition="in" filter="wipe(down)">
                                      <p:cBhvr>
                                        <p:cTn id="51" dur="500"/>
                                        <p:tgtEl>
                                          <p:spTgt spid="22597"/>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22561"/>
                                        </p:tgtEl>
                                        <p:attrNameLst>
                                          <p:attrName>style.visibility</p:attrName>
                                        </p:attrNameLst>
                                      </p:cBhvr>
                                      <p:to>
                                        <p:strVal val="visible"/>
                                      </p:to>
                                    </p:set>
                                    <p:animEffect transition="in" filter="blinds(horizontal)">
                                      <p:cBhvr>
                                        <p:cTn id="55" dur="500"/>
                                        <p:tgtEl>
                                          <p:spTgt spid="22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p:bldP spid="22551" grpId="0" bldLvl="0" animBg="1"/>
      <p:bldP spid="22552" grpId="0" bldLvl="0" animBg="1"/>
      <p:bldP spid="22557" grpId="0" bldLvl="0" animBg="1"/>
      <p:bldP spid="22558" grpId="0" bldLvl="0" animBg="1"/>
      <p:bldP spid="22560" grpId="0" bldLvl="0" animBg="1"/>
      <p:bldP spid="2256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1" name="Picture 3"/>
          <p:cNvPicPr>
            <a:picLocks noChangeAspect="1" noChangeArrowheads="1"/>
          </p:cNvPicPr>
          <p:nvPr>
            <p:custDataLst>
              <p:tags r:id="rId1"/>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1843"/>
          <a:stretch>
            <a:fillRect/>
          </a:stretch>
        </p:blipFill>
        <p:spPr bwMode="auto">
          <a:xfrm>
            <a:off x="9828156" y="2132570"/>
            <a:ext cx="2347160" cy="297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文本框 2"/>
          <p:cNvSpPr txBox="1"/>
          <p:nvPr/>
        </p:nvSpPr>
        <p:spPr>
          <a:xfrm>
            <a:off x="5076600" y="3932978"/>
            <a:ext cx="1417637" cy="368300"/>
          </a:xfrm>
          <a:prstGeom prst="rect">
            <a:avLst/>
          </a:prstGeom>
          <a:noFill/>
          <a:ln w="9525">
            <a:noFill/>
          </a:ln>
        </p:spPr>
        <p:txBody>
          <a:bodyPr wrap="square" anchor="t">
            <a:spAutoFit/>
          </a:bodyPr>
          <a:lstStyle/>
          <a:p>
            <a:r>
              <a:rPr lang="en-US" altLang="zh-CN" b="1">
                <a:solidFill>
                  <a:srgbClr val="FF0000"/>
                </a:solidFill>
                <a:latin typeface="微软雅黑" panose="020B0503020204020204" pitchFamily="34" charset="-122"/>
                <a:ea typeface="微软雅黑" panose="020B0503020204020204" pitchFamily="34" charset="-122"/>
              </a:rPr>
              <a:t>K</a:t>
            </a:r>
            <a:r>
              <a:rPr lang="zh-CN" altLang="en-US" b="1">
                <a:solidFill>
                  <a:srgbClr val="FF0000"/>
                </a:solidFill>
                <a:latin typeface="微软雅黑" panose="020B0503020204020204" pitchFamily="34" charset="-122"/>
                <a:ea typeface="微软雅黑" panose="020B0503020204020204" pitchFamily="34" charset="-122"/>
              </a:rPr>
              <a:t>值时</a:t>
            </a:r>
            <a:endParaRPr lang="zh-CN" altLang="en-US" b="1">
              <a:solidFill>
                <a:srgbClr val="FF0000"/>
              </a:solidFill>
              <a:latin typeface="微软雅黑" panose="020B0503020204020204" pitchFamily="34" charset="-122"/>
              <a:ea typeface="微软雅黑" panose="020B0503020204020204" pitchFamily="34" charset="-122"/>
            </a:endParaRPr>
          </a:p>
        </p:txBody>
      </p:sp>
      <p:sp>
        <p:nvSpPr>
          <p:cNvPr id="25604" name="文本框 3"/>
          <p:cNvSpPr txBox="1"/>
          <p:nvPr/>
        </p:nvSpPr>
        <p:spPr>
          <a:xfrm>
            <a:off x="4080688" y="2853405"/>
            <a:ext cx="1485900" cy="368300"/>
          </a:xfrm>
          <a:prstGeom prst="rect">
            <a:avLst/>
          </a:prstGeom>
          <a:noFill/>
          <a:ln w="9525">
            <a:noFill/>
          </a:ln>
        </p:spPr>
        <p:txBody>
          <a:bodyPr wrap="square" anchor="t">
            <a:spAutoFit/>
          </a:bodyPr>
          <a:lstStyle/>
          <a:p>
            <a:r>
              <a:rPr lang="en-US" altLang="zh-CN"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K/2</a:t>
            </a:r>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值时</a:t>
            </a:r>
            <a:endPar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24590" name="Text Box 19"/>
          <p:cNvSpPr txBox="1"/>
          <p:nvPr/>
        </p:nvSpPr>
        <p:spPr>
          <a:xfrm>
            <a:off x="618062" y="1124708"/>
            <a:ext cx="5904865" cy="521970"/>
          </a:xfrm>
          <a:prstGeom prst="rect">
            <a:avLst/>
          </a:prstGeom>
          <a:noFill/>
          <a:ln w="9525">
            <a:noFill/>
          </a:ln>
        </p:spPr>
        <p:txBody>
          <a:bodyPr wrap="none"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latin typeface="微软雅黑" panose="020B0503020204020204" pitchFamily="34" charset="-122"/>
                <a:ea typeface="微软雅黑" panose="020B0503020204020204" pitchFamily="34" charset="-122"/>
                <a:sym typeface="+mn-ea"/>
              </a:rPr>
              <a:t>K</a:t>
            </a:r>
            <a:r>
              <a:rPr lang="zh-CN" altLang="en-US" sz="2800" b="1">
                <a:latin typeface="微软雅黑" panose="020B0503020204020204" pitchFamily="34" charset="-122"/>
                <a:ea typeface="微软雅黑" panose="020B0503020204020204" pitchFamily="34" charset="-122"/>
                <a:sym typeface="+mn-ea"/>
              </a:rPr>
              <a:t>值、</a:t>
            </a:r>
            <a:r>
              <a:rPr lang="en-US" altLang="zh-CN" sz="2800" b="1">
                <a:latin typeface="微软雅黑" panose="020B0503020204020204" pitchFamily="34" charset="-122"/>
                <a:ea typeface="微软雅黑" panose="020B0503020204020204" pitchFamily="34" charset="-122"/>
                <a:sym typeface="+mn-ea"/>
              </a:rPr>
              <a:t>K/2</a:t>
            </a:r>
            <a:r>
              <a:rPr lang="zh-CN" altLang="en-US" sz="2800" b="1">
                <a:latin typeface="微软雅黑" panose="020B0503020204020204" pitchFamily="34" charset="-122"/>
                <a:ea typeface="微软雅黑" panose="020B0503020204020204" pitchFamily="34" charset="-122"/>
                <a:sym typeface="+mn-ea"/>
              </a:rPr>
              <a:t>的不同表示方法：</a:t>
            </a:r>
            <a:endParaRPr lang="zh-CN" altLang="en-US" sz="28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pic>
        <p:nvPicPr>
          <p:cNvPr id="145410" name="Picture 2"/>
          <p:cNvPicPr>
            <a:picLocks noChangeAspect="1" noChangeArrowheads="1"/>
          </p:cNvPicPr>
          <p:nvPr>
            <p:custDataLst>
              <p:tags r:id="rId3"/>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1090"/>
          <a:stretch>
            <a:fillRect/>
          </a:stretch>
        </p:blipFill>
        <p:spPr bwMode="auto">
          <a:xfrm>
            <a:off x="3539646" y="2276688"/>
            <a:ext cx="2452551" cy="278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custDataLst>
              <p:tags r:id="rId5"/>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89" r="58803"/>
          <a:stretch>
            <a:fillRect/>
          </a:stretch>
        </p:blipFill>
        <p:spPr bwMode="auto">
          <a:xfrm>
            <a:off x="696642" y="2276688"/>
            <a:ext cx="2338907" cy="2781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noChangeArrowheads="1"/>
          </p:cNvPicPr>
          <p:nvPr>
            <p:custDataLst>
              <p:tags r:id="rId6"/>
            </p:custDataLst>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005" r="54237"/>
          <a:stretch>
            <a:fillRect/>
          </a:stretch>
        </p:blipFill>
        <p:spPr bwMode="auto">
          <a:xfrm>
            <a:off x="6744532" y="2204947"/>
            <a:ext cx="2568734" cy="2976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879823" y="521882"/>
            <a:ext cx="5809809" cy="3191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20169" y="1700850"/>
            <a:ext cx="5489193" cy="1844040"/>
          </a:xfrm>
          <a:prstGeom prst="rect">
            <a:avLst/>
          </a:prstGeom>
        </p:spPr>
        <p:txBody>
          <a:bodyPr wrap="square" lIns="121875" tIns="60936" rIns="121875" bIns="60936">
            <a:spAutoFit/>
          </a:bodyPr>
          <a:lstStyle/>
          <a:p>
            <a:pPr algn="just">
              <a:lnSpc>
                <a:spcPct val="100000"/>
              </a:lnSpc>
              <a:spcAft>
                <a:spcPct val="0"/>
              </a:spcAft>
            </a:pPr>
            <a:r>
              <a:rPr lang="en-US"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1" i="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值不是一成不变的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值会随着环境的改变而发生变化，当环境遭到破坏时，</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值会下降；当环境条件状况改善时，</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值会上升。</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90" name="Text Box 19"/>
          <p:cNvSpPr txBox="1"/>
          <p:nvPr/>
        </p:nvSpPr>
        <p:spPr>
          <a:xfrm>
            <a:off x="617917" y="1125012"/>
            <a:ext cx="4434654" cy="521970"/>
          </a:xfrm>
          <a:prstGeom prst="rect">
            <a:avLst/>
          </a:prstGeom>
          <a:noFill/>
          <a:ln w="9525">
            <a:noFill/>
          </a:ln>
        </p:spPr>
        <p:txBody>
          <a:bodyPr wrap="square" anchor="t">
            <a:spAutoFit/>
          </a:bodyPr>
          <a:lstStyle/>
          <a:p>
            <a:pPr algn="l"/>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i="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值的易误点解读</a:t>
            </a:r>
            <a:endParaRPr lang="zh-CN" altLang="en-US"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 name="矩形 2"/>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
        <p:nvSpPr>
          <p:cNvPr id="5" name="矩形 4"/>
          <p:cNvSpPr/>
          <p:nvPr/>
        </p:nvSpPr>
        <p:spPr>
          <a:xfrm>
            <a:off x="332220" y="3716602"/>
            <a:ext cx="11526925" cy="1412875"/>
          </a:xfrm>
          <a:prstGeom prst="rect">
            <a:avLst/>
          </a:prstGeom>
        </p:spPr>
        <p:txBody>
          <a:bodyPr wrap="square" lIns="121875" tIns="60936" rIns="121875" bIns="60936">
            <a:spAutoFit/>
          </a:bodyPr>
          <a:lstStyle/>
          <a:p>
            <a:pPr>
              <a:lnSpc>
                <a:spcPct val="100000"/>
              </a:lnSpc>
            </a:pPr>
            <a:r>
              <a:rPr lang="en-US"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在环境条件稳定，</a:t>
            </a:r>
            <a:r>
              <a:rPr lang="en-US" altLang="zh-CN" sz="2800" b="1" i="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值一定的情况下，种群数量也不是一成不变的：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会在</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值附近上下波动。当种群数量偏离</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值的时候，会通过负反馈调节使种群数量回到</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p:nvPr/>
        </p:nvSpPr>
        <p:spPr>
          <a:xfrm>
            <a:off x="303650" y="5212385"/>
            <a:ext cx="11650727" cy="1383665"/>
          </a:xfrm>
          <a:prstGeom prst="rect">
            <a:avLst/>
          </a:prstGeom>
        </p:spPr>
        <p:txBody>
          <a:bodyPr wrap="square">
            <a:spAutoFit/>
          </a:bodyPr>
          <a:lstStyle/>
          <a:p>
            <a:pPr lvl="0" fontAlgn="auto">
              <a:lnSpc>
                <a:spcPct val="100000"/>
              </a:lnSpc>
            </a:pPr>
            <a:r>
              <a:rPr lang="en-US"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800" b="1" i="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srgbClr val="141DCC"/>
                </a:solidFill>
                <a:latin typeface="微软雅黑" panose="020B0503020204020204" pitchFamily="34" charset="-122"/>
                <a:ea typeface="微软雅黑" panose="020B0503020204020204" pitchFamily="34" charset="-122"/>
                <a:cs typeface="微软雅黑" panose="020B0503020204020204" pitchFamily="34" charset="-122"/>
              </a:rPr>
              <a:t>值并不是种群数量的最大值：</a:t>
            </a:r>
            <a:r>
              <a:rPr lang="en-US" altLang="zh-CN" sz="2800" b="1" i="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值是环境容纳量，即在保证环境不被破坏前提下所能容纳的最大值；种群所达到的最大值会超过</a:t>
            </a:r>
            <a:r>
              <a:rPr lang="en-US" altLang="zh-CN" sz="2800" b="1" i="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值，但这个值存在的时间很短，因为环境已遭到破坏。</a:t>
            </a:r>
            <a:endParaRPr lang="en-US" altLang="zh-CN" sz="2800" b="1" kern="10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0580" y="1413218"/>
            <a:ext cx="11409887" cy="3322955"/>
          </a:xfrm>
          <a:prstGeom prst="rect">
            <a:avLst/>
          </a:prstGeom>
        </p:spPr>
        <p:txBody>
          <a:bodyPr wrap="square">
            <a:spAutoFit/>
          </a:bodyPr>
          <a:lstStyle/>
          <a:p>
            <a:pPr algn="just">
              <a:lnSpc>
                <a:spcPct val="150000"/>
              </a:lnSpc>
              <a:spcAft>
                <a:spcPct val="0"/>
              </a:spcAft>
            </a:pPr>
            <a:r>
              <a:rPr lang="en-US"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大多数生物的种群数量总是</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在</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中</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处于</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状态</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的种群，在某些特定条件下可能出现</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种群</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当种群长久处于不利条件下，种群数量会出现持续性的或急剧</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当一个种群的数量过少，种群可能会</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由于</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等</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原因</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而</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5490997" y="160047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波动</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7660360" y="158469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波动</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5" name="矩形 4"/>
          <p:cNvSpPr/>
          <p:nvPr/>
        </p:nvSpPr>
        <p:spPr>
          <a:xfrm>
            <a:off x="4285519" y="2229375"/>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爆发</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0880458" y="2886850"/>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下降</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7319433" y="3500901"/>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近亲繁殖</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10" name="矩形 9"/>
          <p:cNvSpPr/>
          <p:nvPr/>
        </p:nvSpPr>
        <p:spPr>
          <a:xfrm>
            <a:off x="10449105" y="3500901"/>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衰退、</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88283" y="413932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消亡</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三</a:t>
            </a:r>
            <a:r>
              <a:rPr lang="en-US" altLang="zh-CN" sz="2800" b="1">
                <a:latin typeface="微软雅黑" panose="020B0503020204020204" pitchFamily="34" charset="-122"/>
                <a:ea typeface="微软雅黑" panose="020B0503020204020204" pitchFamily="34" charset="-122"/>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种群数量的</a:t>
            </a:r>
            <a:r>
              <a:rPr lang="zh-CN" altLang="zh-CN" sz="2800" b="1" kern="100" smtClean="0">
                <a:latin typeface="Times New Roman" panose="02020603050405020304" pitchFamily="18" charset="0"/>
                <a:ea typeface="微软雅黑" panose="020B0503020204020204" pitchFamily="34" charset="-122"/>
                <a:cs typeface="Times New Roman" panose="02020603050405020304" pitchFamily="18" charset="0"/>
                <a:sym typeface="+mn-ea"/>
              </a:rPr>
              <a:t>波动</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8"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71855" y="1413510"/>
            <a:ext cx="969073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四</a:t>
            </a:r>
            <a:r>
              <a:rPr lang="en-US" altLang="zh-CN" sz="2800" b="1">
                <a:latin typeface="微软雅黑" panose="020B0503020204020204" pitchFamily="34" charset="-122"/>
                <a:ea typeface="微软雅黑" panose="020B0503020204020204" pitchFamily="34" charset="-122"/>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影响种群数量变化的</a:t>
            </a:r>
            <a:r>
              <a:rPr lang="zh-CN" altLang="zh-CN" sz="2800" b="1" kern="100" smtClean="0">
                <a:latin typeface="Times New Roman" panose="02020603050405020304" pitchFamily="18" charset="0"/>
                <a:ea typeface="微软雅黑" panose="020B0503020204020204" pitchFamily="34" charset="-122"/>
                <a:cs typeface="Times New Roman" panose="02020603050405020304" pitchFamily="18" charset="0"/>
                <a:sym typeface="+mn-ea"/>
              </a:rPr>
              <a:t>因素</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75055" y="550890"/>
            <a:ext cx="10642208" cy="5908040"/>
          </a:xfrm>
          <a:prstGeom prst="rect">
            <a:avLst/>
          </a:prstGeom>
        </p:spPr>
        <p:txBody>
          <a:bodyPr wrap="square">
            <a:spAutoFit/>
          </a:bodyPr>
          <a:lstStyle/>
          <a:p>
            <a:pPr algn="just">
              <a:lnSpc>
                <a:spcPct val="150000"/>
              </a:lnSpc>
              <a:spcAft>
                <a:spcPct val="0"/>
              </a:spcAft>
            </a:pPr>
            <a:r>
              <a:rPr lang="zh-CN" altLang="en-US" sz="2800" b="1" kern="100">
                <a:solidFill>
                  <a:srgbClr val="0070C0"/>
                </a:solidFill>
                <a:latin typeface="微软雅黑" panose="020B0503020204020204" pitchFamily="34" charset="-122"/>
                <a:ea typeface="微软雅黑" panose="020B0503020204020204" pitchFamily="34" charset="-122"/>
                <a:cs typeface="Courier New" panose="02070309020205020404" pitchFamily="49" charset="0"/>
              </a:rPr>
              <a:t>教材隐性知识：</a:t>
            </a:r>
            <a:endParaRPr lang="zh-CN" altLang="en-US" sz="2800" b="1" kern="100">
              <a:solidFill>
                <a:srgbClr val="0070C0"/>
              </a:solidFill>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(1)</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源于选择性必修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2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16</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小字部分</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食物和天敌等生物因素对种群数量的作用强度与该种群的密度是相关的，</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称为</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b="1" kern="100">
                <a:latin typeface="楷体" panose="02010609060101010101" pitchFamily="49" charset="-122"/>
                <a:ea typeface="楷体" panose="02010609060101010101" pitchFamily="49" charset="-122"/>
                <a:cs typeface="Times New Roman" panose="02020603050405020304" pitchFamily="18" charset="0"/>
              </a:rPr>
              <a:t>而气温和干旱等气候因素以及地震、火灾等自然灾害，对种群的作用强度与该种群的密度无关，</a:t>
            </a:r>
            <a:r>
              <a:rPr lang="zh-CN" altLang="zh-CN" sz="2800" b="1" kern="100" smtClean="0">
                <a:latin typeface="楷体" panose="02010609060101010101" pitchFamily="49" charset="-122"/>
                <a:ea typeface="楷体" panose="02010609060101010101" pitchFamily="49" charset="-122"/>
                <a:cs typeface="Times New Roman" panose="02020603050405020304" pitchFamily="18" charset="0"/>
              </a:rPr>
              <a:t>称为</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a:p>
            <a:pPr algn="l">
              <a:lnSpc>
                <a:spcPct val="150000"/>
              </a:lnSpc>
              <a:spcAft>
                <a:spcPct val="0"/>
              </a:spcAft>
            </a:pP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(2)</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源于选择性必修</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2 P</a:t>
            </a:r>
            <a:r>
              <a:rPr lang="en-US" altLang="zh-CN" sz="2800" b="1" kern="100" baseline="-25000">
                <a:solidFill>
                  <a:srgbClr val="0070C0"/>
                </a:solidFill>
                <a:latin typeface="楷体" panose="02010609060101010101" pitchFamily="49" charset="-122"/>
                <a:ea typeface="楷体" panose="02010609060101010101" pitchFamily="49" charset="-122"/>
                <a:cs typeface="楷体" panose="02010609060101010101" pitchFamily="49" charset="-122"/>
              </a:rPr>
              <a:t>17</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思维训练</a:t>
            </a:r>
            <a:r>
              <a:rPr lang="en-US"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solidFill>
                  <a:srgbClr val="0070C0"/>
                </a:solidFill>
                <a:latin typeface="楷体" panose="02010609060101010101" pitchFamily="49" charset="-122"/>
                <a:ea typeface="楷体" panose="02010609060101010101" pitchFamily="49" charset="-122"/>
                <a:cs typeface="楷体" panose="02010609060101010101" pitchFamily="49" charset="-122"/>
              </a:rPr>
              <a:t>：</a:t>
            </a:r>
            <a:r>
              <a:rPr lang="zh-CN" altLang="zh-CN" sz="2800" b="1" kern="100">
                <a:latin typeface="楷体" panose="02010609060101010101" pitchFamily="49" charset="-122"/>
                <a:ea typeface="楷体" panose="02010609060101010101" pitchFamily="49" charset="-122"/>
                <a:cs typeface="楷体" panose="02010609060101010101" pitchFamily="49" charset="-122"/>
              </a:rPr>
              <a:t>据循环因果关系分析猎物和捕食者种群数量变化的相关性</a:t>
            </a:r>
            <a:r>
              <a:rPr lang="zh-CN" altLang="zh-CN" sz="2800" b="1" kern="100" smtClean="0">
                <a:latin typeface="楷体" panose="02010609060101010101" pitchFamily="49" charset="-122"/>
                <a:ea typeface="楷体" panose="02010609060101010101" pitchFamily="49" charset="-122"/>
                <a:cs typeface="楷体" panose="02010609060101010101" pitchFamily="49" charset="-122"/>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___________________________________________________________________________________________________________________</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1050" kern="100">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8999312" y="1978870"/>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密度制约因素</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3" name="矩形 2"/>
          <p:cNvSpPr/>
          <p:nvPr/>
        </p:nvSpPr>
        <p:spPr>
          <a:xfrm>
            <a:off x="6105711" y="3265250"/>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非密度制约因素</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5872580" y="4593315"/>
            <a:ext cx="5516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rPr>
              <a:t>自然生态系统中猎物增多会导致捕</a:t>
            </a:r>
            <a:endParaRPr lang="zh-CN" altLang="zh-CN" sz="2800" b="1" kern="10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768553" y="5030773"/>
            <a:ext cx="10579174" cy="1383665"/>
          </a:xfrm>
          <a:prstGeom prst="rect">
            <a:avLst/>
          </a:prstGeom>
        </p:spPr>
        <p:txBody>
          <a:bodyPr>
            <a:spAutoFit/>
          </a:bodyPr>
          <a:lstStyle/>
          <a:p>
            <a:pPr>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食者增多，捕食者增多会使猎物数量减少，猎物减少会引起捕食者数量减少，最终使猎物和捕食者在一定水平上</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动态平衡</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四</a:t>
            </a:r>
            <a:r>
              <a:rPr lang="en-US" altLang="zh-CN" sz="2800" b="1">
                <a:latin typeface="微软雅黑" panose="020B0503020204020204" pitchFamily="34" charset="-122"/>
                <a:ea typeface="微软雅黑" panose="020B0503020204020204" pitchFamily="34" charset="-122"/>
              </a:rPr>
              <a:t>.</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影响种群数量变化的</a:t>
            </a:r>
            <a:r>
              <a:rPr lang="zh-CN" altLang="zh-CN" sz="2800" b="1" kern="100" smtClean="0">
                <a:latin typeface="Times New Roman" panose="02020603050405020304" pitchFamily="18" charset="0"/>
                <a:ea typeface="微软雅黑" panose="020B0503020204020204" pitchFamily="34" charset="-122"/>
                <a:cs typeface="Times New Roman" panose="02020603050405020304" pitchFamily="18" charset="0"/>
                <a:sym typeface="+mn-ea"/>
              </a:rPr>
              <a:t>因素</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801768" y="477373"/>
            <a:ext cx="6587512" cy="5858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组合 6"/>
          <p:cNvGrpSpPr/>
          <p:nvPr/>
        </p:nvGrpSpPr>
        <p:grpSpPr>
          <a:xfrm>
            <a:off x="-3633" y="-8888"/>
            <a:ext cx="2475407" cy="838045"/>
            <a:chOff x="-9" y="-14"/>
            <a:chExt cx="3899" cy="1320"/>
          </a:xfrm>
        </p:grpSpPr>
        <p:grpSp>
          <p:nvGrpSpPr>
            <p:cNvPr id="42" name="组合 41"/>
            <p:cNvGrpSpPr/>
            <p:nvPr/>
          </p:nvGrpSpPr>
          <p:grpSpPr>
            <a:xfrm>
              <a:off x="416" y="355"/>
              <a:ext cx="518" cy="755"/>
              <a:chOff x="2528974" y="2863357"/>
              <a:chExt cx="246811" cy="359779"/>
            </a:xfrm>
            <a:solidFill>
              <a:schemeClr val="bg1"/>
            </a:solidFill>
          </p:grpSpPr>
          <p:sp>
            <p:nvSpPr>
              <p:cNvPr id="43"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sp>
            <p:nvSpPr>
              <p:cNvPr id="44"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386" tIns="25386" rIns="25386" bIns="25386"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MT" panose="020B0502020104020203" charset="0"/>
                  <a:sym typeface="Gill Sans MT" panose="020B0502020104020203" charset="0"/>
                </a:endParaRPr>
              </a:p>
            </p:txBody>
          </p:sp>
        </p:grpSp>
        <p:sp>
          <p:nvSpPr>
            <p:cNvPr id="3" name="矩形 2" descr="e7d195523061f1c09e9d68d7cf438b91ef959ecb14fc25d26BBA7F7DBC18E55DFF4014AF651F0BF2569D4B6C1DA7F1A4683A481403BD872FC687266AD13265C1DE7C373772FD8728ABDD69ADD03BFF5BE2862BC891DBB79EC884C45A5F465464F4471A44E2E9B6024498CDCB4F20168DAB66C7FAB51F4DF2191988BC51E8947C5543912A7B2AB33F8B6FFDD33C59E19B"/>
            <p:cNvSpPr/>
            <p:nvPr/>
          </p:nvSpPr>
          <p:spPr>
            <a:xfrm>
              <a:off x="1210" y="187"/>
              <a:ext cx="2680" cy="919"/>
            </a:xfrm>
            <a:prstGeom prst="rect">
              <a:avLst/>
            </a:prstGeom>
          </p:spPr>
          <p:txBody>
            <a:bodyPr wrap="square">
              <a:spAutoFit/>
            </a:bodyPr>
            <a:lstStyle/>
            <a:p>
              <a:pPr algn="l"/>
              <a:r>
                <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rPr>
                <a:t>概念图</a:t>
              </a:r>
              <a:endParaRPr lang="zh-CN" altLang="en-US" sz="3200" b="1">
                <a:solidFill>
                  <a:schemeClr val="accent6"/>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grpSp>
          <p:nvGrpSpPr>
            <p:cNvPr id="15" name="组合 14"/>
            <p:cNvGrpSpPr/>
            <p:nvPr/>
          </p:nvGrpSpPr>
          <p:grpSpPr>
            <a:xfrm>
              <a:off x="-9" y="-14"/>
              <a:ext cx="1332" cy="1320"/>
              <a:chOff x="558" y="2325"/>
              <a:chExt cx="1332" cy="1320"/>
            </a:xfrm>
          </p:grpSpPr>
          <p:sp>
            <p:nvSpPr>
              <p:cNvPr id="17" name="椭圆 16"/>
              <p:cNvSpPr/>
              <p:nvPr/>
            </p:nvSpPr>
            <p:spPr>
              <a:xfrm>
                <a:off x="558" y="2325"/>
                <a:ext cx="1332" cy="1321"/>
              </a:xfrm>
              <a:prstGeom prst="ellipse">
                <a:avLst/>
              </a:prstGeom>
              <a:solidFill>
                <a:schemeClr val="accent6"/>
              </a:solidFill>
              <a:ln w="12700" cap="flat" cmpd="sng" algn="ctr">
                <a:solidFill>
                  <a:schemeClr val="bg1"/>
                </a:solidFill>
                <a:prstDash val="solid"/>
                <a:miter lim="800000"/>
              </a:ln>
              <a:effectLst/>
            </p:spPr>
            <p:txBody>
              <a:bodyPr rtlCol="0"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b="0" i="0" u="none" strike="noStrike" kern="0" cap="none" spc="0" normalizeH="0" baseline="0" noProof="0">
                  <a:ln>
                    <a:noFill/>
                  </a:ln>
                  <a:solidFill>
                    <a:prstClr val="white"/>
                  </a:solidFill>
                  <a:effectLst/>
                  <a:uLnTx/>
                  <a:uFillTx/>
                  <a:latin typeface="Calibri" panose="020F0502020204030204"/>
                  <a:ea typeface="微软雅黑" panose="020B0503020204020204" pitchFamily="34" charset="-122"/>
                  <a:cs typeface="+mn-cs"/>
                </a:endParaRPr>
              </a:p>
            </p:txBody>
          </p:sp>
          <p:sp>
            <p:nvSpPr>
              <p:cNvPr id="18" name="Freeform 9"/>
              <p:cNvSpPr>
                <a:spLocks noEditPoints="1"/>
              </p:cNvSpPr>
              <p:nvPr/>
            </p:nvSpPr>
            <p:spPr bwMode="auto">
              <a:xfrm>
                <a:off x="810" y="2550"/>
                <a:ext cx="828" cy="821"/>
              </a:xfrm>
              <a:custGeom>
                <a:avLst/>
                <a:gdLst>
                  <a:gd name="T0" fmla="*/ 606 w 701"/>
                  <a:gd name="T1" fmla="*/ 701 h 701"/>
                  <a:gd name="T2" fmla="*/ 105 w 701"/>
                  <a:gd name="T3" fmla="*/ 701 h 701"/>
                  <a:gd name="T4" fmla="*/ 32 w 701"/>
                  <a:gd name="T5" fmla="*/ 670 h 701"/>
                  <a:gd name="T6" fmla="*/ 0 w 701"/>
                  <a:gd name="T7" fmla="*/ 600 h 701"/>
                  <a:gd name="T8" fmla="*/ 0 w 701"/>
                  <a:gd name="T9" fmla="*/ 93 h 701"/>
                  <a:gd name="T10" fmla="*/ 34 w 701"/>
                  <a:gd name="T11" fmla="*/ 26 h 701"/>
                  <a:gd name="T12" fmla="*/ 105 w 701"/>
                  <a:gd name="T13" fmla="*/ 3 h 701"/>
                  <a:gd name="T14" fmla="*/ 374 w 701"/>
                  <a:gd name="T15" fmla="*/ 3 h 701"/>
                  <a:gd name="T16" fmla="*/ 399 w 701"/>
                  <a:gd name="T17" fmla="*/ 27 h 701"/>
                  <a:gd name="T18" fmla="*/ 374 w 701"/>
                  <a:gd name="T19" fmla="*/ 51 h 701"/>
                  <a:gd name="T20" fmla="*/ 105 w 701"/>
                  <a:gd name="T21" fmla="*/ 51 h 701"/>
                  <a:gd name="T22" fmla="*/ 49 w 701"/>
                  <a:gd name="T23" fmla="*/ 93 h 701"/>
                  <a:gd name="T24" fmla="*/ 49 w 701"/>
                  <a:gd name="T25" fmla="*/ 600 h 701"/>
                  <a:gd name="T26" fmla="*/ 105 w 701"/>
                  <a:gd name="T27" fmla="*/ 653 h 701"/>
                  <a:gd name="T28" fmla="*/ 606 w 701"/>
                  <a:gd name="T29" fmla="*/ 653 h 701"/>
                  <a:gd name="T30" fmla="*/ 647 w 701"/>
                  <a:gd name="T31" fmla="*/ 600 h 701"/>
                  <a:gd name="T32" fmla="*/ 647 w 701"/>
                  <a:gd name="T33" fmla="*/ 341 h 701"/>
                  <a:gd name="T34" fmla="*/ 672 w 701"/>
                  <a:gd name="T35" fmla="*/ 317 h 701"/>
                  <a:gd name="T36" fmla="*/ 697 w 701"/>
                  <a:gd name="T37" fmla="*/ 341 h 701"/>
                  <a:gd name="T38" fmla="*/ 697 w 701"/>
                  <a:gd name="T39" fmla="*/ 600 h 701"/>
                  <a:gd name="T40" fmla="*/ 674 w 701"/>
                  <a:gd name="T41" fmla="*/ 668 h 701"/>
                  <a:gd name="T42" fmla="*/ 606 w 701"/>
                  <a:gd name="T43" fmla="*/ 701 h 701"/>
                  <a:gd name="T44" fmla="*/ 340 w 701"/>
                  <a:gd name="T45" fmla="*/ 382 h 701"/>
                  <a:gd name="T46" fmla="*/ 318 w 701"/>
                  <a:gd name="T47" fmla="*/ 373 h 701"/>
                  <a:gd name="T48" fmla="*/ 318 w 701"/>
                  <a:gd name="T49" fmla="*/ 331 h 701"/>
                  <a:gd name="T50" fmla="*/ 645 w 701"/>
                  <a:gd name="T51" fmla="*/ 12 h 701"/>
                  <a:gd name="T52" fmla="*/ 689 w 701"/>
                  <a:gd name="T53" fmla="*/ 12 h 701"/>
                  <a:gd name="T54" fmla="*/ 689 w 701"/>
                  <a:gd name="T55" fmla="*/ 64 h 701"/>
                  <a:gd name="T56" fmla="*/ 371 w 701"/>
                  <a:gd name="T57" fmla="*/ 373 h 701"/>
                  <a:gd name="T58" fmla="*/ 340 w 701"/>
                  <a:gd name="T59" fmla="*/ 382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01" h="701">
                    <a:moveTo>
                      <a:pt x="606" y="701"/>
                    </a:moveTo>
                    <a:cubicBezTo>
                      <a:pt x="105" y="701"/>
                      <a:pt x="105" y="701"/>
                      <a:pt x="105" y="701"/>
                    </a:cubicBezTo>
                    <a:cubicBezTo>
                      <a:pt x="79" y="701"/>
                      <a:pt x="52" y="690"/>
                      <a:pt x="32" y="670"/>
                    </a:cubicBezTo>
                    <a:cubicBezTo>
                      <a:pt x="12" y="651"/>
                      <a:pt x="0" y="625"/>
                      <a:pt x="0" y="600"/>
                    </a:cubicBezTo>
                    <a:cubicBezTo>
                      <a:pt x="0" y="93"/>
                      <a:pt x="0" y="93"/>
                      <a:pt x="0" y="93"/>
                    </a:cubicBezTo>
                    <a:cubicBezTo>
                      <a:pt x="0" y="67"/>
                      <a:pt x="12" y="43"/>
                      <a:pt x="34" y="26"/>
                    </a:cubicBezTo>
                    <a:cubicBezTo>
                      <a:pt x="54" y="12"/>
                      <a:pt x="79" y="3"/>
                      <a:pt x="105" y="3"/>
                    </a:cubicBezTo>
                    <a:cubicBezTo>
                      <a:pt x="374" y="3"/>
                      <a:pt x="374" y="3"/>
                      <a:pt x="374" y="3"/>
                    </a:cubicBezTo>
                    <a:cubicBezTo>
                      <a:pt x="388" y="3"/>
                      <a:pt x="399" y="14"/>
                      <a:pt x="399" y="27"/>
                    </a:cubicBezTo>
                    <a:cubicBezTo>
                      <a:pt x="399" y="40"/>
                      <a:pt x="388" y="51"/>
                      <a:pt x="374" y="51"/>
                    </a:cubicBezTo>
                    <a:cubicBezTo>
                      <a:pt x="105" y="51"/>
                      <a:pt x="105" y="51"/>
                      <a:pt x="105" y="51"/>
                    </a:cubicBezTo>
                    <a:cubicBezTo>
                      <a:pt x="78" y="51"/>
                      <a:pt x="49" y="68"/>
                      <a:pt x="49" y="93"/>
                    </a:cubicBezTo>
                    <a:cubicBezTo>
                      <a:pt x="49" y="600"/>
                      <a:pt x="49" y="600"/>
                      <a:pt x="49" y="600"/>
                    </a:cubicBezTo>
                    <a:cubicBezTo>
                      <a:pt x="49" y="626"/>
                      <a:pt x="78" y="653"/>
                      <a:pt x="105" y="653"/>
                    </a:cubicBezTo>
                    <a:cubicBezTo>
                      <a:pt x="606" y="653"/>
                      <a:pt x="606" y="653"/>
                      <a:pt x="606" y="653"/>
                    </a:cubicBezTo>
                    <a:cubicBezTo>
                      <a:pt x="632" y="653"/>
                      <a:pt x="647" y="626"/>
                      <a:pt x="647" y="600"/>
                    </a:cubicBezTo>
                    <a:cubicBezTo>
                      <a:pt x="647" y="341"/>
                      <a:pt x="647" y="341"/>
                      <a:pt x="647" y="341"/>
                    </a:cubicBezTo>
                    <a:cubicBezTo>
                      <a:pt x="647" y="328"/>
                      <a:pt x="659" y="317"/>
                      <a:pt x="672" y="317"/>
                    </a:cubicBezTo>
                    <a:cubicBezTo>
                      <a:pt x="686" y="317"/>
                      <a:pt x="697" y="328"/>
                      <a:pt x="697" y="341"/>
                    </a:cubicBezTo>
                    <a:cubicBezTo>
                      <a:pt x="697" y="600"/>
                      <a:pt x="697" y="600"/>
                      <a:pt x="697" y="600"/>
                    </a:cubicBezTo>
                    <a:cubicBezTo>
                      <a:pt x="697" y="626"/>
                      <a:pt x="689" y="649"/>
                      <a:pt x="674" y="668"/>
                    </a:cubicBezTo>
                    <a:cubicBezTo>
                      <a:pt x="656" y="690"/>
                      <a:pt x="633" y="701"/>
                      <a:pt x="606" y="701"/>
                    </a:cubicBezTo>
                    <a:close/>
                    <a:moveTo>
                      <a:pt x="340" y="382"/>
                    </a:moveTo>
                    <a:cubicBezTo>
                      <a:pt x="332" y="382"/>
                      <a:pt x="324" y="379"/>
                      <a:pt x="318" y="373"/>
                    </a:cubicBezTo>
                    <a:cubicBezTo>
                      <a:pt x="306" y="361"/>
                      <a:pt x="306" y="342"/>
                      <a:pt x="318" y="331"/>
                    </a:cubicBezTo>
                    <a:cubicBezTo>
                      <a:pt x="645" y="12"/>
                      <a:pt x="645" y="12"/>
                      <a:pt x="645" y="12"/>
                    </a:cubicBezTo>
                    <a:cubicBezTo>
                      <a:pt x="657" y="0"/>
                      <a:pt x="677" y="0"/>
                      <a:pt x="689" y="12"/>
                    </a:cubicBezTo>
                    <a:cubicBezTo>
                      <a:pt x="701" y="23"/>
                      <a:pt x="701" y="52"/>
                      <a:pt x="689" y="64"/>
                    </a:cubicBezTo>
                    <a:cubicBezTo>
                      <a:pt x="371" y="373"/>
                      <a:pt x="371" y="373"/>
                      <a:pt x="371" y="373"/>
                    </a:cubicBezTo>
                    <a:cubicBezTo>
                      <a:pt x="365" y="379"/>
                      <a:pt x="348" y="382"/>
                      <a:pt x="340" y="382"/>
                    </a:cubicBezTo>
                    <a:close/>
                  </a:path>
                </a:pathLst>
              </a:custGeom>
              <a:solidFill>
                <a:schemeClr val="bg1"/>
              </a:solidFill>
              <a:ln>
                <a:noFill/>
              </a:ln>
            </p:spPr>
            <p:txBody>
              <a:bodyPr vert="horz" wrap="square" lIns="91391" tIns="45694" rIns="91391" bIns="45694" numCol="1" anchor="t" anchorCtr="0" compatLnSpc="1"/>
              <a:lstStyle/>
              <a:p>
                <a:pPr marL="0" marR="0" lvl="0" indent="0" algn="l" defTabSz="6858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prstClr val="white"/>
                  </a:solidFill>
                  <a:effectLst/>
                  <a:uLnTx/>
                  <a:uFillTx/>
                  <a:latin typeface="Calibri Light" panose="020F0302020204030204"/>
                  <a:ea typeface="微软雅黑 Light" panose="020B0502040204020203" charset="-122"/>
                  <a:cs typeface="+mn-cs"/>
                </a:endParaRPr>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9image20.jpg"/>
          <p:cNvPicPr>
            <a:picLocks noChangeAspect="1"/>
          </p:cNvPicPr>
          <p:nvPr/>
        </p:nvPicPr>
        <p:blipFill>
          <a:blip r:embed="rId1"/>
          <a:stretch>
            <a:fillRect/>
          </a:stretch>
        </p:blipFill>
        <p:spPr>
          <a:xfrm>
            <a:off x="1324541" y="1573874"/>
            <a:ext cx="8862324" cy="3475346"/>
          </a:xfrm>
          <a:prstGeom prst="rect">
            <a:avLst/>
          </a:prstGeom>
        </p:spPr>
      </p:pic>
      <p:sp>
        <p:nvSpPr>
          <p:cNvPr id="30722" name="文本框 2"/>
          <p:cNvSpPr txBox="1"/>
          <p:nvPr/>
        </p:nvSpPr>
        <p:spPr>
          <a:xfrm>
            <a:off x="209688" y="570124"/>
            <a:ext cx="11771990" cy="953135"/>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图1表示某种群数量变化的相关曲线图,图2是在理想环境和自然条件下的种群数量增长曲线。下列有关叙述错误的是	(　　)</a:t>
            </a:r>
            <a:endParaRPr lang="zh-CN" altLang="en-US" sz="2800" b="1">
              <a:latin typeface="微软雅黑" panose="020B0503020204020204" pitchFamily="34" charset="-122"/>
              <a:ea typeface="微软雅黑" panose="020B0503020204020204" pitchFamily="34" charset="-122"/>
            </a:endParaRPr>
          </a:p>
        </p:txBody>
      </p:sp>
      <p:sp>
        <p:nvSpPr>
          <p:cNvPr id="30723" name="文本框 3"/>
          <p:cNvSpPr txBox="1"/>
          <p:nvPr/>
        </p:nvSpPr>
        <p:spPr>
          <a:xfrm>
            <a:off x="217941" y="4868913"/>
            <a:ext cx="12187203" cy="1814830"/>
          </a:xfrm>
          <a:prstGeom prst="rect">
            <a:avLst/>
          </a:prstGeom>
          <a:noFill/>
          <a:ln w="9525">
            <a:noFill/>
          </a:ln>
        </p:spPr>
        <p:txBody>
          <a:bodyPr wrap="square" anchor="t">
            <a:spAutoFit/>
          </a:bodyPr>
          <a:lstStyle/>
          <a:p>
            <a:r>
              <a:rPr sz="2800" b="1">
                <a:latin typeface="微软雅黑" panose="020B0503020204020204" pitchFamily="34" charset="-122"/>
                <a:ea typeface="微软雅黑" panose="020B0503020204020204" pitchFamily="34" charset="-122"/>
              </a:rPr>
              <a:t>A.图2中曲线X可表示图1中前5年种群数量的增长情况</a:t>
            </a:r>
            <a:endParaRPr sz="2800" b="1">
              <a:latin typeface="微软雅黑" panose="020B0503020204020204" pitchFamily="34" charset="-122"/>
              <a:ea typeface="微软雅黑" panose="020B0503020204020204" pitchFamily="34" charset="-122"/>
            </a:endParaRPr>
          </a:p>
          <a:p>
            <a:r>
              <a:rPr sz="2800" b="1">
                <a:latin typeface="微软雅黑" panose="020B0503020204020204" pitchFamily="34" charset="-122"/>
                <a:ea typeface="微软雅黑" panose="020B0503020204020204" pitchFamily="34" charset="-122"/>
              </a:rPr>
              <a:t>B.图1中第10年种群数量对应图2中曲线Y上的C点</a:t>
            </a:r>
            <a:endParaRPr sz="2800" b="1">
              <a:latin typeface="微软雅黑" panose="020B0503020204020204" pitchFamily="34" charset="-122"/>
              <a:ea typeface="微软雅黑" panose="020B0503020204020204" pitchFamily="34" charset="-122"/>
            </a:endParaRPr>
          </a:p>
          <a:p>
            <a:r>
              <a:rPr sz="2800" b="1">
                <a:latin typeface="微软雅黑" panose="020B0503020204020204" pitchFamily="34" charset="-122"/>
                <a:ea typeface="微软雅黑" panose="020B0503020204020204" pitchFamily="34" charset="-122"/>
              </a:rPr>
              <a:t>C.图2中B点时种群增长速率最大</a:t>
            </a:r>
            <a:endParaRPr sz="2800" b="1">
              <a:latin typeface="微软雅黑" panose="020B0503020204020204" pitchFamily="34" charset="-122"/>
              <a:ea typeface="微软雅黑" panose="020B0503020204020204" pitchFamily="34" charset="-122"/>
            </a:endParaRPr>
          </a:p>
          <a:p>
            <a:r>
              <a:rPr sz="2800" b="1">
                <a:latin typeface="微软雅黑" panose="020B0503020204020204" pitchFamily="34" charset="-122"/>
                <a:ea typeface="微软雅黑" panose="020B0503020204020204" pitchFamily="34" charset="-122"/>
              </a:rPr>
              <a:t>D.图1中第15年种群数量最少</a:t>
            </a:r>
            <a:endParaRPr sz="2800" b="1">
              <a:latin typeface="微软雅黑" panose="020B0503020204020204" pitchFamily="34" charset="-122"/>
              <a:ea typeface="微软雅黑" panose="020B0503020204020204" pitchFamily="34" charset="-122"/>
            </a:endParaRPr>
          </a:p>
        </p:txBody>
      </p:sp>
      <p:sp>
        <p:nvSpPr>
          <p:cNvPr id="2" name="Text Box 4"/>
          <p:cNvSpPr txBox="1"/>
          <p:nvPr/>
        </p:nvSpPr>
        <p:spPr>
          <a:xfrm>
            <a:off x="7896201" y="981635"/>
            <a:ext cx="460375" cy="521970"/>
          </a:xfrm>
          <a:prstGeom prst="rect">
            <a:avLst/>
          </a:prstGeom>
          <a:noFill/>
          <a:ln w="22225">
            <a:noFill/>
          </a:ln>
        </p:spPr>
        <p:txBody>
          <a:bodyPr wrap="none" anchor="t">
            <a:spAutoFit/>
          </a:bodyPr>
          <a:lstStyle/>
          <a:p>
            <a:pPr algn="ctr"/>
            <a:r>
              <a:rPr lang="en-US" altLang="zh-CN" sz="2800" b="1">
                <a:solidFill>
                  <a:srgbClr val="FF0000"/>
                </a:solidFill>
                <a:latin typeface="Arial Black" panose="020B0A04020102020204"/>
                <a:ea typeface="宋体" panose="02010600030101010101" pitchFamily="2" charset="-122"/>
              </a:rPr>
              <a:t>D</a:t>
            </a:r>
            <a:endParaRPr lang="en-US" altLang="zh-CN" sz="2800" b="1">
              <a:solidFill>
                <a:srgbClr val="FF0000"/>
              </a:solidFill>
              <a:latin typeface="Arial Black" panose="020B0A04020102020204"/>
              <a:ea typeface="宋体" panose="02010600030101010101" pitchFamily="2"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1"/>
          <p:cNvPicPr>
            <a:picLocks noChangeAspect="1"/>
          </p:cNvPicPr>
          <p:nvPr/>
        </p:nvPicPr>
        <p:blipFill>
          <a:blip r:embed="rId1"/>
          <a:stretch>
            <a:fillRect/>
          </a:stretch>
        </p:blipFill>
        <p:spPr>
          <a:xfrm>
            <a:off x="208418" y="1353569"/>
            <a:ext cx="11782783" cy="3053784"/>
          </a:xfrm>
          <a:prstGeom prst="rect">
            <a:avLst/>
          </a:prstGeom>
          <a:noFill/>
          <a:ln w="9525">
            <a:noFill/>
          </a:ln>
        </p:spPr>
      </p:pic>
      <p:sp>
        <p:nvSpPr>
          <p:cNvPr id="30722" name="文本框 2"/>
          <p:cNvSpPr txBox="1"/>
          <p:nvPr/>
        </p:nvSpPr>
        <p:spPr>
          <a:xfrm>
            <a:off x="2081" y="505366"/>
            <a:ext cx="12187838"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如图是某养殖鱼类种群的有关曲线．以下分析错误的是（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723" name="文本框 3"/>
          <p:cNvSpPr txBox="1"/>
          <p:nvPr/>
        </p:nvSpPr>
        <p:spPr>
          <a:xfrm>
            <a:off x="217941" y="4434019"/>
            <a:ext cx="12187203" cy="224536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A．图</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、2、3都可以表示该种群在自然环境条件下的增长规律</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B．b、c、f点种群都达到了环境容纳量</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C．a点和e点的增长速率与c点对应</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D．b、d点捕捞可获得最大日捕获量</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E .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建立自然保护区，改善其栖息环境，可使图</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K</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值提高</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1924" name="Text Box 4"/>
          <p:cNvSpPr txBox="1"/>
          <p:nvPr/>
        </p:nvSpPr>
        <p:spPr>
          <a:xfrm>
            <a:off x="9857356" y="476904"/>
            <a:ext cx="42608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B</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lide(fromBottom)">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图片 1"/>
          <p:cNvPicPr>
            <a:picLocks noChangeAspect="1"/>
          </p:cNvPicPr>
          <p:nvPr/>
        </p:nvPicPr>
        <p:blipFill>
          <a:blip r:embed="rId1"/>
          <a:stretch>
            <a:fillRect/>
          </a:stretch>
        </p:blipFill>
        <p:spPr>
          <a:xfrm>
            <a:off x="80806" y="1281828"/>
            <a:ext cx="11991024" cy="3107749"/>
          </a:xfrm>
          <a:prstGeom prst="rect">
            <a:avLst/>
          </a:prstGeom>
          <a:noFill/>
          <a:ln w="9525">
            <a:noFill/>
          </a:ln>
        </p:spPr>
      </p:pic>
      <p:sp>
        <p:nvSpPr>
          <p:cNvPr id="31746" name="文本框 2"/>
          <p:cNvSpPr txBox="1"/>
          <p:nvPr/>
        </p:nvSpPr>
        <p:spPr>
          <a:xfrm>
            <a:off x="2081" y="577108"/>
            <a:ext cx="12084987"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如图是某养殖鱼类种群的有关曲线．以下分析错误的是（　　）</a:t>
            </a:r>
            <a:endParaRPr lang="zh-CN" altLang="en-US" sz="2800" b="1">
              <a:latin typeface="微软雅黑" panose="020B0503020204020204" pitchFamily="34" charset="-122"/>
              <a:ea typeface="微软雅黑" panose="020B0503020204020204" pitchFamily="34" charset="-122"/>
            </a:endParaRPr>
          </a:p>
        </p:txBody>
      </p:sp>
      <p:sp>
        <p:nvSpPr>
          <p:cNvPr id="31747" name="文本框 3"/>
          <p:cNvSpPr txBox="1"/>
          <p:nvPr/>
        </p:nvSpPr>
        <p:spPr>
          <a:xfrm>
            <a:off x="238257" y="4414338"/>
            <a:ext cx="12187203" cy="224536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A．图</a:t>
            </a:r>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表示该种群数量的增长可能受其本身密度增加的制约</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B．图</a:t>
            </a: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表示的种群增长规律可以用于指导渔业捕捞等</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C．渔业捕捞时，为保证持续获得高产量应使捕捞后的剩余量维持在</a:t>
            </a:r>
            <a:r>
              <a:rPr lang="en-US" altLang="zh-CN" sz="2800" b="1">
                <a:latin typeface="微软雅黑" panose="020B0503020204020204" pitchFamily="34" charset="-122"/>
                <a:ea typeface="微软雅黑" panose="020B0503020204020204" pitchFamily="34" charset="-122"/>
              </a:rPr>
              <a:t>a</a:t>
            </a:r>
            <a:r>
              <a:rPr lang="zh-CN" altLang="en-US" sz="2800" b="1">
                <a:latin typeface="微软雅黑" panose="020B0503020204020204" pitchFamily="34" charset="-122"/>
                <a:ea typeface="微软雅黑" panose="020B0503020204020204" pitchFamily="34" charset="-122"/>
              </a:rPr>
              <a:t>点对应的种群数量</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D．</a:t>
            </a:r>
            <a:r>
              <a:rPr lang="en-US" altLang="zh-CN" sz="2800" b="1">
                <a:latin typeface="微软雅黑" panose="020B0503020204020204" pitchFamily="34" charset="-122"/>
                <a:ea typeface="微软雅黑" panose="020B0503020204020204" pitchFamily="34" charset="-122"/>
              </a:rPr>
              <a:t>a</a:t>
            </a:r>
            <a:r>
              <a:rPr lang="zh-CN" altLang="en-US" sz="2800" b="1">
                <a:latin typeface="微软雅黑" panose="020B0503020204020204" pitchFamily="34" charset="-122"/>
                <a:ea typeface="微软雅黑" panose="020B0503020204020204" pitchFamily="34" charset="-122"/>
              </a:rPr>
              <a:t>点之前的种群数量的增长不受环境阻力影响</a:t>
            </a:r>
            <a:endParaRPr lang="zh-CN" altLang="en-US" sz="2800" b="1">
              <a:latin typeface="微软雅黑" panose="020B0503020204020204" pitchFamily="34" charset="-122"/>
              <a:ea typeface="微软雅黑" panose="020B0503020204020204" pitchFamily="34" charset="-122"/>
            </a:endParaRPr>
          </a:p>
        </p:txBody>
      </p:sp>
      <p:sp>
        <p:nvSpPr>
          <p:cNvPr id="81924" name="Text Box 4"/>
          <p:cNvSpPr txBox="1"/>
          <p:nvPr/>
        </p:nvSpPr>
        <p:spPr>
          <a:xfrm>
            <a:off x="9840211" y="549280"/>
            <a:ext cx="460375" cy="521970"/>
          </a:xfrm>
          <a:prstGeom prst="rect">
            <a:avLst/>
          </a:prstGeom>
          <a:noFill/>
          <a:ln w="22225">
            <a:noFill/>
          </a:ln>
        </p:spPr>
        <p:txBody>
          <a:bodyPr wrap="none" anchor="t">
            <a:spAutoFit/>
          </a:bodyPr>
          <a:lstStyle/>
          <a:p>
            <a:pPr algn="ctr"/>
            <a:r>
              <a:rPr lang="en-US" altLang="zh-CN" sz="2800" b="1">
                <a:solidFill>
                  <a:srgbClr val="FF0000"/>
                </a:solidFill>
                <a:latin typeface="Arial Black" panose="020B0A04020102020204"/>
                <a:ea typeface="宋体" panose="02010600030101010101" pitchFamily="2" charset="-122"/>
              </a:rPr>
              <a:t>D</a:t>
            </a:r>
            <a:endParaRPr lang="en-US" altLang="zh-CN" sz="2800" b="1">
              <a:solidFill>
                <a:srgbClr val="FF0000"/>
              </a:solidFill>
              <a:latin typeface="Arial Black" panose="020B0A04020102020204"/>
              <a:ea typeface="宋体" panose="02010600030101010101" pitchFamily="2"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slide(fromBottom)">
                                      <p:cBhvr>
                                        <p:cTn id="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图片 1"/>
          <p:cNvPicPr>
            <a:picLocks noChangeAspect="1"/>
          </p:cNvPicPr>
          <p:nvPr/>
        </p:nvPicPr>
        <p:blipFill>
          <a:blip r:embed="rId1"/>
          <a:stretch>
            <a:fillRect/>
          </a:stretch>
        </p:blipFill>
        <p:spPr>
          <a:xfrm>
            <a:off x="88425" y="941531"/>
            <a:ext cx="11947218" cy="3096322"/>
          </a:xfrm>
          <a:prstGeom prst="rect">
            <a:avLst/>
          </a:prstGeom>
          <a:noFill/>
          <a:ln w="9525">
            <a:noFill/>
          </a:ln>
        </p:spPr>
      </p:pic>
      <p:sp>
        <p:nvSpPr>
          <p:cNvPr id="32770" name="文本框 3"/>
          <p:cNvSpPr txBox="1"/>
          <p:nvPr/>
        </p:nvSpPr>
        <p:spPr>
          <a:xfrm>
            <a:off x="217306" y="3955318"/>
            <a:ext cx="12033562" cy="267652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A．根据</a:t>
            </a:r>
            <a:r>
              <a:rPr lang="en-US" altLang="zh-CN" sz="2800" b="1">
                <a:latin typeface="微软雅黑" panose="020B0503020204020204" pitchFamily="34" charset="-122"/>
                <a:ea typeface="微软雅黑" panose="020B0503020204020204" pitchFamily="34" charset="-122"/>
              </a:rPr>
              <a:t>“J”</a:t>
            </a:r>
            <a:r>
              <a:rPr lang="zh-CN" altLang="en-US" sz="2800" b="1">
                <a:latin typeface="微软雅黑" panose="020B0503020204020204" pitchFamily="34" charset="-122"/>
                <a:ea typeface="微软雅黑" panose="020B0503020204020204" pitchFamily="34" charset="-122"/>
              </a:rPr>
              <a:t>型增长曲线的数学模型</a:t>
            </a:r>
            <a:r>
              <a:rPr lang="en-US" altLang="zh-CN" sz="2800" b="1">
                <a:latin typeface="微软雅黑" panose="020B0503020204020204" pitchFamily="34" charset="-122"/>
                <a:ea typeface="微软雅黑" panose="020B0503020204020204" pitchFamily="34" charset="-122"/>
              </a:rPr>
              <a:t>N</a:t>
            </a:r>
            <a:r>
              <a:rPr lang="en-US" altLang="zh-CN" sz="2800" b="1" baseline="-25000">
                <a:latin typeface="微软雅黑" panose="020B0503020204020204" pitchFamily="34" charset="-122"/>
                <a:ea typeface="微软雅黑" panose="020B0503020204020204" pitchFamily="34" charset="-122"/>
              </a:rPr>
              <a:t>t</a:t>
            </a:r>
            <a:r>
              <a:rPr lang="en-US" altLang="zh-CN" sz="2800" b="1">
                <a:latin typeface="微软雅黑" panose="020B0503020204020204" pitchFamily="34" charset="-122"/>
                <a:ea typeface="微软雅黑" panose="020B0503020204020204" pitchFamily="34" charset="-122"/>
              </a:rPr>
              <a:t>=N</a:t>
            </a:r>
            <a:r>
              <a:rPr lang="en-US" altLang="zh-CN" sz="2800" b="1" baseline="30000">
                <a:latin typeface="微软雅黑" panose="020B0503020204020204" pitchFamily="34" charset="-122"/>
                <a:ea typeface="微软雅黑" panose="020B0503020204020204" pitchFamily="34" charset="-122"/>
              </a:rPr>
              <a:t>0</a:t>
            </a:r>
            <a:r>
              <a:rPr lang="en-US" altLang="zh-CN" sz="2800" b="1">
                <a:latin typeface="宋体" panose="02010600030101010101" pitchFamily="2" charset="-122"/>
                <a:ea typeface="宋体" panose="02010600030101010101" pitchFamily="2" charset="-122"/>
              </a:rPr>
              <a:t>•</a:t>
            </a:r>
            <a:r>
              <a:rPr lang="en-US" altLang="zh-CN" sz="2800" b="1">
                <a:latin typeface="黑体" panose="02010609060101010101" charset="-122"/>
                <a:ea typeface="黑体" panose="02010609060101010101" charset="-122"/>
              </a:rPr>
              <a:t>λ</a:t>
            </a:r>
            <a:r>
              <a:rPr lang="en-US" altLang="zh-CN" sz="2800" b="1" baseline="30000">
                <a:latin typeface="微软雅黑" panose="020B0503020204020204" pitchFamily="34" charset="-122"/>
                <a:ea typeface="微软雅黑" panose="020B0503020204020204" pitchFamily="34" charset="-122"/>
              </a:rPr>
              <a:t>t</a:t>
            </a:r>
            <a:r>
              <a:rPr lang="zh-CN" altLang="en-US" sz="2800" b="1">
                <a:latin typeface="微软雅黑" panose="020B0503020204020204" pitchFamily="34" charset="-122"/>
                <a:ea typeface="微软雅黑" panose="020B0503020204020204" pitchFamily="34" charset="-122"/>
              </a:rPr>
              <a:t>可知，种群呈</a:t>
            </a:r>
            <a:r>
              <a:rPr lang="en-US" altLang="zh-CN" sz="2800" b="1">
                <a:latin typeface="微软雅黑" panose="020B0503020204020204" pitchFamily="34" charset="-122"/>
                <a:ea typeface="微软雅黑" panose="020B0503020204020204" pitchFamily="34" charset="-122"/>
              </a:rPr>
              <a:t>“J”</a:t>
            </a:r>
            <a:r>
              <a:rPr lang="zh-CN" altLang="en-US" sz="2800" b="1">
                <a:latin typeface="微软雅黑" panose="020B0503020204020204" pitchFamily="34" charset="-122"/>
                <a:ea typeface="微软雅黑" panose="020B0503020204020204" pitchFamily="34" charset="-122"/>
              </a:rPr>
              <a:t>型增长时其增长速率不能用图</a:t>
            </a:r>
            <a:r>
              <a:rPr lang="en-US" altLang="zh-CN" sz="2800" b="1">
                <a:latin typeface="微软雅黑" panose="020B0503020204020204" pitchFamily="34" charset="-122"/>
                <a:ea typeface="微软雅黑" panose="020B0503020204020204" pitchFamily="34" charset="-122"/>
              </a:rPr>
              <a:t>2</a:t>
            </a:r>
            <a:r>
              <a:rPr lang="zh-CN" altLang="en-US" sz="2800" b="1">
                <a:latin typeface="微软雅黑" panose="020B0503020204020204" pitchFamily="34" charset="-122"/>
                <a:ea typeface="微软雅黑" panose="020B0503020204020204" pitchFamily="34" charset="-122"/>
              </a:rPr>
              <a:t>表示</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B．灭鼠时如果仅杀死一半的鼠，效果可能适得其反</a:t>
            </a:r>
            <a:endParaRPr lang="zh-CN" altLang="en-US"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C．</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涸泽而渔</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会使鱼的数量下降到</a:t>
            </a:r>
            <a:r>
              <a:rPr lang="en-US" altLang="zh-CN" sz="2800" b="1">
                <a:latin typeface="微软雅黑" panose="020B0503020204020204" pitchFamily="34" charset="-122"/>
                <a:ea typeface="微软雅黑" panose="020B0503020204020204" pitchFamily="34" charset="-122"/>
              </a:rPr>
              <a:t>a</a:t>
            </a:r>
            <a:r>
              <a:rPr lang="zh-CN" altLang="en-US" sz="2800" b="1">
                <a:latin typeface="微软雅黑" panose="020B0503020204020204" pitchFamily="34" charset="-122"/>
                <a:ea typeface="微软雅黑" panose="020B0503020204020204" pitchFamily="34" charset="-122"/>
              </a:rPr>
              <a:t>点对应的种群数量以下，不利于长远的发展</a:t>
            </a:r>
            <a:endParaRPr lang="zh-CN" altLang="en-US" sz="2800" b="1">
              <a:latin typeface="微软雅黑" panose="020B0503020204020204" pitchFamily="34" charset="-122"/>
              <a:ea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rPr>
              <a:t>D .</a:t>
            </a:r>
            <a:r>
              <a:rPr lang="zh-CN" altLang="en-US" sz="2800" b="1">
                <a:latin typeface="微软雅黑" panose="020B0503020204020204" pitchFamily="34" charset="-122"/>
                <a:ea typeface="微软雅黑" panose="020B0503020204020204" pitchFamily="34" charset="-122"/>
              </a:rPr>
              <a:t>外来物种入侵，种群的数量一定呈</a:t>
            </a:r>
            <a:r>
              <a:rPr lang="en-US" altLang="zh-CN" sz="2800" b="1">
                <a:latin typeface="微软雅黑" panose="020B0503020204020204" pitchFamily="34" charset="-122"/>
                <a:ea typeface="微软雅黑" panose="020B0503020204020204" pitchFamily="34" charset="-122"/>
              </a:rPr>
              <a:t>“J”</a:t>
            </a:r>
            <a:r>
              <a:rPr lang="zh-CN" altLang="en-US" sz="2800" b="1">
                <a:latin typeface="微软雅黑" panose="020B0503020204020204" pitchFamily="34" charset="-122"/>
                <a:ea typeface="微软雅黑" panose="020B0503020204020204" pitchFamily="34" charset="-122"/>
              </a:rPr>
              <a:t>型增长</a:t>
            </a:r>
            <a:endParaRPr lang="zh-CN" altLang="en-US" sz="2800" b="1">
              <a:latin typeface="微软雅黑" panose="020B0503020204020204" pitchFamily="34" charset="-122"/>
              <a:ea typeface="微软雅黑" panose="020B0503020204020204" pitchFamily="34" charset="-122"/>
            </a:endParaRPr>
          </a:p>
        </p:txBody>
      </p:sp>
      <p:sp>
        <p:nvSpPr>
          <p:cNvPr id="5" name="Text Box 4"/>
          <p:cNvSpPr txBox="1"/>
          <p:nvPr/>
        </p:nvSpPr>
        <p:spPr>
          <a:xfrm>
            <a:off x="10056031" y="476492"/>
            <a:ext cx="460375" cy="521970"/>
          </a:xfrm>
          <a:prstGeom prst="rect">
            <a:avLst/>
          </a:prstGeom>
          <a:noFill/>
          <a:ln w="22225">
            <a:noFill/>
          </a:ln>
        </p:spPr>
        <p:txBody>
          <a:bodyPr wrap="none" anchor="t">
            <a:spAutoFit/>
          </a:bodyPr>
          <a:lstStyle/>
          <a:p>
            <a:pPr algn="ctr"/>
            <a:r>
              <a:rPr lang="en-US" altLang="zh-CN" sz="2800" b="1">
                <a:solidFill>
                  <a:srgbClr val="FF0000"/>
                </a:solidFill>
                <a:latin typeface="Arial Black" panose="020B0A04020102020204"/>
                <a:ea typeface="宋体" panose="02010600030101010101" pitchFamily="2" charset="-122"/>
              </a:rPr>
              <a:t>D</a:t>
            </a:r>
            <a:endParaRPr lang="en-US" altLang="zh-CN" sz="2800" b="1">
              <a:solidFill>
                <a:srgbClr val="FF0000"/>
              </a:solidFill>
              <a:latin typeface="Arial Black" panose="020B0A04020102020204"/>
              <a:ea typeface="宋体" panose="02010600030101010101" pitchFamily="2" charset="-122"/>
            </a:endParaRPr>
          </a:p>
        </p:txBody>
      </p:sp>
      <p:sp>
        <p:nvSpPr>
          <p:cNvPr id="31746" name="文本框 2"/>
          <p:cNvSpPr txBox="1"/>
          <p:nvPr/>
        </p:nvSpPr>
        <p:spPr>
          <a:xfrm>
            <a:off x="235083" y="476162"/>
            <a:ext cx="12084987"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如图是某养殖鱼类种群的有关曲线．以下分析错误的是（　　）</a:t>
            </a:r>
            <a:endParaRPr lang="zh-CN" altLang="en-US" sz="2800" b="1">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1"/>
          <p:cNvPicPr>
            <a:picLocks noChangeAspect="1"/>
          </p:cNvPicPr>
          <p:nvPr/>
        </p:nvPicPr>
        <p:blipFill>
          <a:blip r:embed="rId1"/>
          <a:stretch>
            <a:fillRect/>
          </a:stretch>
        </p:blipFill>
        <p:spPr>
          <a:xfrm>
            <a:off x="137311" y="1492609"/>
            <a:ext cx="11949757" cy="3096956"/>
          </a:xfrm>
          <a:prstGeom prst="rect">
            <a:avLst/>
          </a:prstGeom>
          <a:noFill/>
          <a:ln w="9525">
            <a:noFill/>
          </a:ln>
        </p:spPr>
      </p:pic>
      <p:sp>
        <p:nvSpPr>
          <p:cNvPr id="33794" name="文本框 3"/>
          <p:cNvSpPr txBox="1"/>
          <p:nvPr/>
        </p:nvSpPr>
        <p:spPr>
          <a:xfrm>
            <a:off x="217306" y="4868913"/>
            <a:ext cx="12098320" cy="181483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A．图</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2c</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点后，种群数量减少的原因有天敌、资源和空间等</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B．资源量是该种群数量最主要的内源性调节因素</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C．根据某生物的种群密度即可反映该生物种群数量的变化趋势</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型曲线增长中，每年增加的个体数始终不变</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4"/>
          <p:cNvSpPr txBox="1"/>
          <p:nvPr/>
        </p:nvSpPr>
        <p:spPr>
          <a:xfrm>
            <a:off x="9942446" y="573629"/>
            <a:ext cx="45021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A</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2" name="Text Box 4"/>
          <p:cNvSpPr txBox="1"/>
          <p:nvPr/>
        </p:nvSpPr>
        <p:spPr>
          <a:xfrm>
            <a:off x="9504132" y="586961"/>
            <a:ext cx="42608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B</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3" name="Text Box 4"/>
          <p:cNvSpPr txBox="1"/>
          <p:nvPr/>
        </p:nvSpPr>
        <p:spPr>
          <a:xfrm>
            <a:off x="10436329" y="586961"/>
            <a:ext cx="42227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C</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4" name="Text Box 4"/>
          <p:cNvSpPr txBox="1"/>
          <p:nvPr/>
        </p:nvSpPr>
        <p:spPr>
          <a:xfrm>
            <a:off x="10879442" y="586961"/>
            <a:ext cx="46418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D</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31746" name="文本框 2"/>
          <p:cNvSpPr txBox="1"/>
          <p:nvPr/>
        </p:nvSpPr>
        <p:spPr>
          <a:xfrm>
            <a:off x="2081" y="577108"/>
            <a:ext cx="12084987"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如图是某养殖鱼类种群的有关曲线．以下分析错误的是（　　）</a:t>
            </a:r>
            <a:endParaRPr lang="zh-CN" altLang="en-US" sz="2800" b="1">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Bottom)">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45564" y="860901"/>
            <a:ext cx="11844367" cy="5262245"/>
          </a:xfrm>
          <a:prstGeom prst="rect">
            <a:avLst/>
          </a:prstGeom>
          <a:noFill/>
          <a:ln w="9525">
            <a:noFill/>
          </a:ln>
        </p:spPr>
        <p:txBody>
          <a:bodyPr wrap="square">
            <a:spAutoFit/>
          </a:bodyPr>
          <a:lstStyle/>
          <a:p>
            <a:pPr indent="0" fontAlgn="auto">
              <a:lnSpc>
                <a:spcPct val="15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田鼠是主要生活在农田中的植食性鼠类</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当田鼠种群刚迁入一个新的栖息地后</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种群开始增长</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随着时间的推移</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种群停止增长并维持相对稳定。下列有关叙述正确的是</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田鼠种群停止增长时</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出生率和死亡率均为零</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人为地一次性捕杀田鼠后</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其环境容纳量迅速降低</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田鼠的种群数量总是在环境容纳量之下波动</a:t>
            </a:r>
            <a:endPar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D.</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田鼠种群增长速率大于</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时</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其天敌黄鼬的增长速率可能小于</a:t>
            </a:r>
            <a:r>
              <a:rPr 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0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4"/>
          <p:cNvSpPr txBox="1"/>
          <p:nvPr/>
        </p:nvSpPr>
        <p:spPr>
          <a:xfrm>
            <a:off x="8626867" y="2394257"/>
            <a:ext cx="447592" cy="521970"/>
          </a:xfrm>
          <a:prstGeom prst="rect">
            <a:avLst/>
          </a:prstGeom>
          <a:noFill/>
          <a:ln w="22225">
            <a:noFill/>
          </a:ln>
        </p:spPr>
        <p:txBody>
          <a:bodyPr wrap="square" anchor="t">
            <a:spAutoFit/>
          </a:bodyPr>
          <a:lstStyle/>
          <a:p>
            <a:pPr algn="ctr"/>
            <a:r>
              <a:rPr lang="en-US" altLang="zh-CN" sz="2800" b="1">
                <a:solidFill>
                  <a:srgbClr val="FF0000"/>
                </a:solidFill>
                <a:latin typeface="Arial Black" panose="020B0A04020102020204"/>
                <a:ea typeface="宋体" panose="02010600030101010101" pitchFamily="2" charset="-122"/>
              </a:rPr>
              <a:t>D</a:t>
            </a:r>
            <a:endParaRPr lang="en-US" altLang="zh-CN" sz="2800" b="1">
              <a:solidFill>
                <a:srgbClr val="FF0000"/>
              </a:solidFill>
              <a:latin typeface="Arial Black" panose="020B0A04020102020204"/>
              <a:ea typeface="宋体" panose="02010600030101010101" pitchFamily="2"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9image82.jpg"/>
          <p:cNvPicPr>
            <a:picLocks noChangeAspect="1"/>
          </p:cNvPicPr>
          <p:nvPr/>
        </p:nvPicPr>
        <p:blipFill>
          <a:blip r:embed="rId1"/>
          <a:stretch>
            <a:fillRect/>
          </a:stretch>
        </p:blipFill>
        <p:spPr>
          <a:xfrm>
            <a:off x="5880457" y="2427156"/>
            <a:ext cx="5898693" cy="4374340"/>
          </a:xfrm>
          <a:prstGeom prst="rect">
            <a:avLst/>
          </a:prstGeom>
        </p:spPr>
      </p:pic>
      <p:sp>
        <p:nvSpPr>
          <p:cNvPr id="100" name="文本框 99"/>
          <p:cNvSpPr txBox="1"/>
          <p:nvPr/>
        </p:nvSpPr>
        <p:spPr>
          <a:xfrm>
            <a:off x="217306" y="573934"/>
            <a:ext cx="11777069" cy="5692775"/>
          </a:xfrm>
          <a:prstGeom prst="rect">
            <a:avLst/>
          </a:prstGeom>
          <a:noFill/>
          <a:ln w="9525">
            <a:noFill/>
          </a:ln>
        </p:spPr>
        <p:txBody>
          <a:bodyPr wrap="square">
            <a:spAutoFit/>
          </a:bodyPr>
          <a:lstStyle/>
          <a:p>
            <a:pPr indent="0"/>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800" b="1">
                <a:latin typeface="微软雅黑" panose="020B0503020204020204" pitchFamily="34" charset="-122"/>
                <a:ea typeface="微软雅黑" panose="020B0503020204020204" pitchFamily="34" charset="-122"/>
                <a:cs typeface="微软雅黑" panose="020B0503020204020204" pitchFamily="34" charset="-122"/>
              </a:rPr>
              <a:t>以空间变化代替时间变化进行调查是植物群落演替研究的常用方法。近年来人为开发及黄河下游水量的减少造成地下水位下降,使得青龙湖湿地植物群落发生了较显著变化。研究人员对现阶段该湿地的植物群落分布情况进行调查(群落名称以优势种植物命名), 结果如图所示。下列叙述错误的是</a:t>
            </a:r>
            <a:r>
              <a:rPr lang="zh-CN" sz="2800" b="1">
                <a:latin typeface="微软雅黑" panose="020B0503020204020204" pitchFamily="34" charset="-122"/>
                <a:ea typeface="微软雅黑" panose="020B0503020204020204" pitchFamily="34" charset="-122"/>
                <a:cs typeface="微软雅黑" panose="020B0503020204020204" pitchFamily="34" charset="-122"/>
              </a:rPr>
              <a:t>（     ）</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A.通过统计样方内优势种植物</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的个体数可获知物种丰富度</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B.据图推测,随水位下降菹草群</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落逐渐向芦苇群落演替</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C.群落中优势物种的改变可作</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为群落演替的标志之一</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D.群落的丰富度变化与其周围</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a:p>
            <a:pPr indent="0"/>
            <a:r>
              <a:rPr lang="zh-CN" sz="2800" b="1">
                <a:latin typeface="微软雅黑" panose="020B0503020204020204" pitchFamily="34" charset="-122"/>
                <a:ea typeface="微软雅黑" panose="020B0503020204020204" pitchFamily="34" charset="-122"/>
                <a:cs typeface="微软雅黑" panose="020B0503020204020204" pitchFamily="34" charset="-122"/>
              </a:rPr>
              <a:t>的环境因素有关</a:t>
            </a:r>
            <a:endParaRPr lang="zh-CN"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ext Box 4"/>
          <p:cNvSpPr txBox="1"/>
          <p:nvPr/>
        </p:nvSpPr>
        <p:spPr>
          <a:xfrm>
            <a:off x="4301457" y="2204642"/>
            <a:ext cx="450215" cy="521970"/>
          </a:xfrm>
          <a:prstGeom prst="rect">
            <a:avLst/>
          </a:prstGeom>
          <a:noFill/>
          <a:ln w="22225">
            <a:noFill/>
          </a:ln>
        </p:spPr>
        <p:txBody>
          <a:bodyPr wrap="none" anchor="t">
            <a:spAutoFit/>
          </a:bodyPr>
          <a:lstStyle/>
          <a:p>
            <a:pPr algn="ctr"/>
            <a:r>
              <a:rPr lang="en-US" altLang="zh-CN" sz="2800" b="1">
                <a:solidFill>
                  <a:srgbClr val="FF0000"/>
                </a:solidFill>
                <a:latin typeface="微软雅黑" panose="020B0503020204020204" pitchFamily="34" charset="-122"/>
                <a:ea typeface="微软雅黑" panose="020B0503020204020204" pitchFamily="34" charset="-122"/>
              </a:rPr>
              <a:t>A</a:t>
            </a:r>
            <a:endParaRPr lang="en-US" altLang="zh-CN" sz="2800" b="1">
              <a:solidFill>
                <a:srgbClr val="FF0000"/>
              </a:solidFill>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25" y="394845"/>
            <a:ext cx="11409887" cy="6249035"/>
          </a:xfrm>
          <a:prstGeom prst="rect">
            <a:avLst/>
          </a:prstGeom>
        </p:spPr>
        <p:txBody>
          <a:bodyPr wrap="square">
            <a:spAutoFit/>
          </a:bodyPr>
          <a:lstStyle/>
          <a:p>
            <a:pPr algn="just" fontAlgn="auto">
              <a:lnSpc>
                <a:spcPct val="130000"/>
              </a:lnSpc>
              <a:spcAft>
                <a:spcPct val="0"/>
              </a:spcAft>
            </a:pPr>
            <a:r>
              <a:rPr 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生物</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有两种繁殖策略模式：速度策略</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(r</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－策略</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和环境容纳量策略</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－策略</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。采取</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r</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－策略的生物通常是一些小型生物如果蝇、鼠等，适应食物或温度这些波动因素。下列</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说法</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正确</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30000"/>
              </a:lnSpc>
              <a:spcAft>
                <a:spcPct val="0"/>
              </a:spcAft>
            </a:pPr>
            <a:r>
              <a:rPr lang="en-US" altLang="zh-CN" sz="2800" b="1" kern="100" err="1">
                <a:latin typeface="微软雅黑" panose="020B0503020204020204" pitchFamily="34" charset="-122"/>
                <a:ea typeface="微软雅黑" panose="020B0503020204020204" pitchFamily="34" charset="-122"/>
                <a:cs typeface="微软雅黑" panose="020B0503020204020204" pitchFamily="34" charset="-122"/>
              </a:rPr>
              <a:t>A.r</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－策略的生物能在短时间内产生较多的后代，以便在特定的环境中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占据优势</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30000"/>
              </a:lnSpc>
              <a:spcAft>
                <a:spcPct val="0"/>
              </a:spcAft>
            </a:pPr>
            <a:r>
              <a:rPr lang="en-US" altLang="zh-CN" sz="2800" b="1" kern="100" err="1">
                <a:latin typeface="微软雅黑" panose="020B0503020204020204" pitchFamily="34" charset="-122"/>
                <a:ea typeface="微软雅黑" panose="020B0503020204020204" pitchFamily="34" charset="-122"/>
                <a:cs typeface="微软雅黑" panose="020B0503020204020204" pitchFamily="34" charset="-122"/>
              </a:rPr>
              <a:t>B.r</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－策略的种群常受到非生物因素的控制，其种群数量通常不能维持在</a:t>
            </a:r>
            <a:r>
              <a:rPr lang="en-US" altLang="zh-CN" sz="2800" b="1" i="1" kern="100" smtClean="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值</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附近</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3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只要将沙漠蝗虫的数量控制在</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之内，就能有效地控制近期危害非洲</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的蝗灾</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30000"/>
              </a:lnSpc>
              <a:spcAft>
                <a:spcPct val="0"/>
              </a:spcAft>
            </a:pP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虎属于</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－策略的生物，其有效保护措施是改善它们的栖息环境以提高</a:t>
            </a:r>
            <a:r>
              <a:rPr lang="en-US" altLang="zh-CN" sz="2800" b="1" i="1" kern="100" spc="-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值</a:t>
            </a:r>
            <a:endParaRPr lang="zh-CN" altLang="zh-CN" sz="2800" b="1" kern="100" spc="-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TextBox 20"/>
          <p:cNvSpPr txBox="1"/>
          <p:nvPr/>
        </p:nvSpPr>
        <p:spPr>
          <a:xfrm>
            <a:off x="7967646" y="1700635"/>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C</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
        <p:nvSpPr>
          <p:cNvPr id="4" name="文本框 3"/>
          <p:cNvSpPr txBox="1"/>
          <p:nvPr/>
        </p:nvSpPr>
        <p:spPr>
          <a:xfrm>
            <a:off x="7638415" y="168910"/>
            <a:ext cx="2723515" cy="368300"/>
          </a:xfrm>
          <a:prstGeom prst="rect">
            <a:avLst/>
          </a:prstGeom>
          <a:noFill/>
        </p:spPr>
        <p:txBody>
          <a:bodyPr wrap="square" rtlCol="0">
            <a:spAutoFit/>
          </a:bodyPr>
          <a:p>
            <a:r>
              <a:rPr lang="zh-CN" altLang="en-US"/>
              <a:t>步步高</a:t>
            </a:r>
            <a:r>
              <a:rPr lang="en-US" altLang="zh-CN"/>
              <a:t>281--3</a:t>
            </a:r>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91215" y="1758628"/>
            <a:ext cx="11409887" cy="332295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用液体培养基培养酵母菌，种群的增长受培养液</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等</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因素的影响。</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在理想的环境条件下，酵母菌种群的增长</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呈</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曲线</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增长；在有环境阻力的条件下，酵母菌种群的增长</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呈</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曲线</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增长。</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计算酵母菌数量可用抽样检测的方法</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法</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p:nvPr/>
        </p:nvSpPr>
        <p:spPr>
          <a:xfrm>
            <a:off x="8736028" y="1926541"/>
            <a:ext cx="3201035"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成分、空间、</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398442" y="253653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温度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7675423" y="3160227"/>
            <a:ext cx="138620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形</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nvSpPr>
        <p:spPr>
          <a:xfrm>
            <a:off x="6797059" y="3798656"/>
            <a:ext cx="146367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形</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矩形 21"/>
          <p:cNvSpPr/>
          <p:nvPr/>
        </p:nvSpPr>
        <p:spPr>
          <a:xfrm>
            <a:off x="7204648" y="4463372"/>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显微计数</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3429635"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1.</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实验原理</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0" grpId="0"/>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5" name="Picture 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637742" y="814444"/>
            <a:ext cx="6916833" cy="556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5788518" y="990864"/>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液体</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7895410" y="995690"/>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无菌</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 name="矩形 17"/>
          <p:cNvSpPr/>
          <p:nvPr/>
        </p:nvSpPr>
        <p:spPr>
          <a:xfrm>
            <a:off x="6935716" y="1676908"/>
            <a:ext cx="843280" cy="491490"/>
          </a:xfrm>
          <a:prstGeom prst="rect">
            <a:avLst/>
          </a:prstGeom>
        </p:spPr>
        <p:txBody>
          <a:bodyPr wrap="none">
            <a:spAutoFit/>
          </a:bodyPr>
          <a:lstStyle/>
          <a:p>
            <a:r>
              <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均匀</a:t>
            </a:r>
            <a:endParaRPr lang="zh-CN" altLang="zh-CN" sz="26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5133548" y="3213061"/>
            <a:ext cx="3040380" cy="491490"/>
          </a:xfrm>
          <a:prstGeom prst="rect">
            <a:avLst/>
          </a:prstGeom>
        </p:spPr>
        <p:txBody>
          <a:bodyPr wrap="none">
            <a:spAutoFit/>
          </a:bodyPr>
          <a:lstStyle/>
          <a:p>
            <a:r>
              <a:rPr lang="zh-CN" altLang="zh-CN" sz="26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计数板上盖玻片边缘</a:t>
            </a:r>
            <a:endParaRPr lang="zh-CN" altLang="zh-CN" sz="26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p:cNvSpPr/>
          <p:nvPr/>
        </p:nvSpPr>
        <p:spPr>
          <a:xfrm>
            <a:off x="6357854" y="4490033"/>
            <a:ext cx="1770380" cy="491490"/>
          </a:xfrm>
          <a:prstGeom prst="rect">
            <a:avLst/>
          </a:prstGeom>
        </p:spPr>
        <p:txBody>
          <a:bodyPr wrap="none">
            <a:spAutoFit/>
          </a:bodyPr>
          <a:lstStyle/>
          <a:p>
            <a:r>
              <a:rPr lang="zh-CN" altLang="zh-CN" sz="26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计数室底部</a:t>
            </a:r>
            <a:endParaRPr lang="zh-CN" altLang="zh-CN" sz="26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linds(horizontal)">
                                      <p:cBhvr>
                                        <p:cTn id="20" dur="500"/>
                                        <p:tgtEl>
                                          <p:spTgt spid="20"/>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8" grpId="0"/>
      <p:bldP spid="20"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264238" y="2636861"/>
            <a:ext cx="11409887" cy="3538220"/>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研究方法：</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构建</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模型</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，其是用来描述一个系统或它的性质</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一般步骤</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提出合理的假设</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根据实验数据，用适当</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对</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事物的性质进行表达，即建立数学模型</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通过进一步实验或观察等，对模型</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进行</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表达形式</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①</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科学、准确，但不够直观。</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②</a:t>
            </a:r>
            <a:r>
              <a:rPr lang="zh-CN" altLang="en-US" sz="2800" b="1" u="sng"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直观，但不够精确</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3288366" y="2648418"/>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10775832" y="2648418"/>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数学</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230833" y="3068561"/>
            <a:ext cx="8940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形式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2568673" y="3501035"/>
            <a:ext cx="40944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观察研究对象，提出问题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2424603" y="3933127"/>
            <a:ext cx="16052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数学形式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5736185" y="4292857"/>
            <a:ext cx="19608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检验或修正</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1128531" y="5157041"/>
            <a:ext cx="19608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数学方程式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1128238" y="5589004"/>
            <a:ext cx="1249680" cy="521970"/>
          </a:xfrm>
          <a:prstGeom prst="rect">
            <a:avLst/>
          </a:prstGeom>
        </p:spPr>
        <p:txBody>
          <a:bodyPr wrap="none">
            <a:spAutoFit/>
          </a:bodyPr>
          <a:lstStyle/>
          <a:p>
            <a:pPr fontAlgn="auto">
              <a:lnSpc>
                <a:spcPct val="10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曲线图</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一</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
        <p:nvSpPr>
          <p:cNvPr id="7" name="文本框 6"/>
          <p:cNvSpPr txBox="1"/>
          <p:nvPr/>
        </p:nvSpPr>
        <p:spPr>
          <a:xfrm>
            <a:off x="1037768" y="1124787"/>
            <a:ext cx="8940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增长</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08566" y="1114959"/>
            <a:ext cx="894080" cy="521970"/>
          </a:xfrm>
          <a:prstGeom prst="rect">
            <a:avLst/>
          </a:prstGeom>
          <a:noFill/>
          <a:ln w="9525">
            <a:noFill/>
          </a:ln>
        </p:spPr>
        <p:txBody>
          <a:bodyPr wrap="non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下降</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04107" y="1120038"/>
            <a:ext cx="1133475" cy="521970"/>
          </a:xfrm>
          <a:prstGeom prst="rect">
            <a:avLst/>
          </a:prstGeom>
          <a:noFill/>
          <a:ln w="9525">
            <a:noFill/>
          </a:ln>
        </p:spPr>
        <p:txBody>
          <a:bodyPr wrap="square" anchor="t">
            <a:spAutoFit/>
          </a:bodyPr>
          <a:lstStyle/>
          <a:p>
            <a:r>
              <a:rPr lang="zh-CN" altLang="en-US" sz="2800" b="1">
                <a:solidFill>
                  <a:srgbClr val="FF0000"/>
                </a:solidFill>
                <a:latin typeface="微软雅黑" panose="020B0503020204020204" pitchFamily="34" charset="-122"/>
                <a:ea typeface="微软雅黑" panose="020B0503020204020204" pitchFamily="34" charset="-122"/>
              </a:rPr>
              <a:t>波动</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13" name="Rectangle 8"/>
          <p:cNvSpPr/>
          <p:nvPr/>
        </p:nvSpPr>
        <p:spPr>
          <a:xfrm>
            <a:off x="-14426" y="557427"/>
            <a:ext cx="428291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1.</a:t>
            </a:r>
            <a:r>
              <a:rPr lang="zh-CN" altLang="en-US" sz="2800" b="1">
                <a:latin typeface="微软雅黑" panose="020B0503020204020204" pitchFamily="34" charset="-122"/>
                <a:ea typeface="微软雅黑" panose="020B0503020204020204" pitchFamily="34" charset="-122"/>
              </a:rPr>
              <a:t>种群数量的变化</a:t>
            </a:r>
            <a:endParaRPr lang="zh-CN" altLang="en-US" sz="2800" b="1">
              <a:latin typeface="微软雅黑" panose="020B0503020204020204" pitchFamily="34" charset="-122"/>
              <a:ea typeface="微软雅黑" panose="020B0503020204020204" pitchFamily="34" charset="-122"/>
            </a:endParaRPr>
          </a:p>
        </p:txBody>
      </p:sp>
      <p:sp>
        <p:nvSpPr>
          <p:cNvPr id="15" name="Rectangle 8"/>
          <p:cNvSpPr/>
          <p:nvPr/>
        </p:nvSpPr>
        <p:spPr>
          <a:xfrm>
            <a:off x="-23949" y="1796082"/>
            <a:ext cx="482002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种群数量变化的研究方法</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linds(horizontal)">
                                      <p:cBhvr>
                                        <p:cTn id="10" dur="500"/>
                                        <p:tgtEl>
                                          <p:spTgt spid="1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9" grpId="0"/>
      <p:bldP spid="10" grpId="0"/>
      <p:bldP spid="11" grpId="0"/>
      <p:bldP spid="12" grpId="0"/>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235038" y="1638817"/>
            <a:ext cx="7722240" cy="3052202"/>
            <a:chOff x="2233371" y="1639120"/>
            <a:chExt cx="7723670" cy="3052767"/>
          </a:xfrm>
        </p:grpSpPr>
        <p:pic>
          <p:nvPicPr>
            <p:cNvPr id="91138" name="Picture 2" descr="s9-25拆"/>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t="68155"/>
            <a:stretch>
              <a:fillRect/>
            </a:stretch>
          </p:blipFill>
          <p:spPr bwMode="auto">
            <a:xfrm>
              <a:off x="2233371" y="1834836"/>
              <a:ext cx="7723670" cy="2857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1"/>
            <p:cNvSpPr/>
            <p:nvPr/>
          </p:nvSpPr>
          <p:spPr>
            <a:xfrm>
              <a:off x="3459485" y="1703517"/>
              <a:ext cx="357065" cy="199251"/>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062102" y="1639120"/>
              <a:ext cx="4849528" cy="379090"/>
            </a:xfrm>
            <a:prstGeom prst="rect">
              <a:avLst/>
            </a:prstGeom>
            <a:solidFill>
              <a:srgbClr val="F0F0F0"/>
            </a:solidFill>
            <a:ln>
              <a:solidFill>
                <a:srgbClr val="F0F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矩形 17"/>
          <p:cNvSpPr/>
          <p:nvPr/>
        </p:nvSpPr>
        <p:spPr>
          <a:xfrm>
            <a:off x="7056498" y="2186203"/>
            <a:ext cx="401955" cy="521970"/>
          </a:xfrm>
          <a:prstGeom prst="rect">
            <a:avLst/>
          </a:prstGeom>
        </p:spPr>
        <p:txBody>
          <a:bodyPr wrap="none">
            <a:spAutoFit/>
          </a:bodyPr>
          <a:lstStyle/>
          <a:p>
            <a:r>
              <a:rPr lang="en-US" altLang="zh-CN" sz="2800" b="1" kern="100">
                <a:solidFill>
                  <a:srgbClr val="FF0000"/>
                </a:solidFill>
                <a:latin typeface="微软雅黑" panose="020B0503020204020204" pitchFamily="34" charset="-122"/>
                <a:ea typeface="微软雅黑" panose="020B0503020204020204" pitchFamily="34" charset="-122"/>
              </a:rPr>
              <a:t>7</a:t>
            </a:r>
            <a:endParaRPr lang="en-US" altLang="zh-CN" sz="2800" b="1" kern="100">
              <a:solidFill>
                <a:srgbClr val="FF0000"/>
              </a:solidFill>
              <a:latin typeface="微软雅黑" panose="020B0503020204020204" pitchFamily="34" charset="-122"/>
              <a:ea typeface="微软雅黑" panose="020B0503020204020204" pitchFamily="34" charset="-122"/>
            </a:endParaRPr>
          </a:p>
        </p:txBody>
      </p:sp>
      <p:sp>
        <p:nvSpPr>
          <p:cNvPr id="20" name="矩形 19"/>
          <p:cNvSpPr/>
          <p:nvPr/>
        </p:nvSpPr>
        <p:spPr>
          <a:xfrm>
            <a:off x="7406303" y="3083927"/>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曲线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hlinkClick r:id="rId1"/>
          </p:cNvPr>
          <p:cNvPicPr>
            <a:picLocks noChangeAspect="1"/>
          </p:cNvPicPr>
          <p:nvPr/>
        </p:nvPicPr>
        <p:blipFill>
          <a:blip r:embed="rId2"/>
          <a:stretch>
            <a:fillRect/>
          </a:stretch>
        </p:blipFill>
        <p:spPr>
          <a:xfrm>
            <a:off x="4295544" y="1269188"/>
            <a:ext cx="3352800" cy="2128838"/>
          </a:xfrm>
          <a:prstGeom prst="rect">
            <a:avLst/>
          </a:prstGeom>
          <a:noFill/>
          <a:ln w="9525">
            <a:noFill/>
          </a:ln>
        </p:spPr>
      </p:pic>
      <p:pic>
        <p:nvPicPr>
          <p:cNvPr id="15362" name="Picture 3">
            <a:hlinkClick r:id="rId3"/>
          </p:cNvPr>
          <p:cNvPicPr>
            <a:picLocks noChangeAspect="1"/>
          </p:cNvPicPr>
          <p:nvPr/>
        </p:nvPicPr>
        <p:blipFill>
          <a:blip r:embed="rId4"/>
          <a:stretch>
            <a:fillRect/>
          </a:stretch>
        </p:blipFill>
        <p:spPr>
          <a:xfrm>
            <a:off x="7968212" y="1274027"/>
            <a:ext cx="3352800" cy="2063750"/>
          </a:xfrm>
          <a:prstGeom prst="rect">
            <a:avLst/>
          </a:prstGeom>
          <a:noFill/>
          <a:ln w="9525">
            <a:noFill/>
          </a:ln>
        </p:spPr>
      </p:pic>
      <p:pic>
        <p:nvPicPr>
          <p:cNvPr id="15363" name="Picture 4">
            <a:hlinkClick r:id="rId5"/>
          </p:cNvPr>
          <p:cNvPicPr>
            <a:picLocks noChangeAspect="1"/>
          </p:cNvPicPr>
          <p:nvPr/>
        </p:nvPicPr>
        <p:blipFill>
          <a:blip r:embed="rId6"/>
          <a:stretch>
            <a:fillRect/>
          </a:stretch>
        </p:blipFill>
        <p:spPr>
          <a:xfrm>
            <a:off x="408159" y="3503099"/>
            <a:ext cx="3352800" cy="2078038"/>
          </a:xfrm>
          <a:prstGeom prst="rect">
            <a:avLst/>
          </a:prstGeom>
          <a:noFill/>
          <a:ln w="9525">
            <a:noFill/>
          </a:ln>
        </p:spPr>
      </p:pic>
      <p:pic>
        <p:nvPicPr>
          <p:cNvPr id="15364" name="Picture 5">
            <a:hlinkClick r:id="rId7"/>
          </p:cNvPr>
          <p:cNvPicPr>
            <a:picLocks noChangeAspect="1"/>
          </p:cNvPicPr>
          <p:nvPr/>
        </p:nvPicPr>
        <p:blipFill>
          <a:blip r:embed="rId8"/>
          <a:stretch>
            <a:fillRect/>
          </a:stretch>
        </p:blipFill>
        <p:spPr>
          <a:xfrm>
            <a:off x="4296052" y="3500955"/>
            <a:ext cx="3352800" cy="2047875"/>
          </a:xfrm>
          <a:prstGeom prst="rect">
            <a:avLst/>
          </a:prstGeom>
          <a:noFill/>
          <a:ln w="9525">
            <a:noFill/>
          </a:ln>
        </p:spPr>
      </p:pic>
      <p:pic>
        <p:nvPicPr>
          <p:cNvPr id="15365" name="Picture 6">
            <a:hlinkClick r:id="rId9"/>
          </p:cNvPr>
          <p:cNvPicPr>
            <a:picLocks noChangeAspect="1"/>
          </p:cNvPicPr>
          <p:nvPr/>
        </p:nvPicPr>
        <p:blipFill>
          <a:blip r:embed="rId10"/>
          <a:stretch>
            <a:fillRect/>
          </a:stretch>
        </p:blipFill>
        <p:spPr>
          <a:xfrm>
            <a:off x="480408" y="1191716"/>
            <a:ext cx="3352800" cy="2146300"/>
          </a:xfrm>
          <a:prstGeom prst="rect">
            <a:avLst/>
          </a:prstGeom>
          <a:noFill/>
          <a:ln w="9525">
            <a:noFill/>
          </a:ln>
        </p:spPr>
      </p:pic>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noChangeArrowheads="1"/>
          </p:cNvPicPr>
          <p:nvPr/>
        </p:nvPicPr>
        <p:blipFill>
          <a:blip r:embed="rId1"/>
          <a:srcRect l="47324" t="4938" r="4552" b="30864"/>
          <a:stretch>
            <a:fillRect/>
          </a:stretch>
        </p:blipFill>
        <p:spPr bwMode="auto">
          <a:xfrm>
            <a:off x="2004244" y="1075948"/>
            <a:ext cx="3960440" cy="396240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0355" name="Text Box 3"/>
          <p:cNvSpPr txBox="1">
            <a:spLocks noChangeArrowheads="1"/>
          </p:cNvSpPr>
          <p:nvPr/>
        </p:nvSpPr>
        <p:spPr bwMode="auto">
          <a:xfrm>
            <a:off x="2986484" y="5272480"/>
            <a:ext cx="1905001" cy="583565"/>
          </a:xfrm>
          <a:prstGeom prst="rect">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rPr>
              <a:t>第 </a:t>
            </a:r>
            <a:r>
              <a:rPr kumimoji="0" lang="en-US" altLang="zh-CN" sz="3200" b="1" i="0" u="none" strike="noStrike" kern="1200" cap="none" spc="0" normalizeH="0" baseline="0" noProof="0">
                <a:ln>
                  <a:noFill/>
                </a:ln>
                <a:solidFill>
                  <a:srgbClr val="FF0000"/>
                </a:solidFill>
                <a:effectLst/>
                <a:uLnTx/>
                <a:uFillTx/>
                <a:latin typeface="华文行楷" panose="02010800040101010101" pitchFamily="2" charset="-122"/>
                <a:ea typeface="华文行楷" panose="02010800040101010101" pitchFamily="2" charset="-122"/>
                <a:cs typeface="+mn-cs"/>
              </a:rPr>
              <a:t>1 </a:t>
            </a:r>
            <a:r>
              <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rPr>
              <a:t>天</a:t>
            </a:r>
            <a:endPar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pic>
        <p:nvPicPr>
          <p:cNvPr id="4" name="Picture 2"/>
          <p:cNvPicPr>
            <a:picLocks noChangeAspect="1" noChangeArrowheads="1"/>
          </p:cNvPicPr>
          <p:nvPr/>
        </p:nvPicPr>
        <p:blipFill>
          <a:blip r:embed="rId2"/>
          <a:srcRect t="24490" r="54617" b="19734"/>
          <a:stretch>
            <a:fillRect/>
          </a:stretch>
        </p:blipFill>
        <p:spPr bwMode="auto">
          <a:xfrm>
            <a:off x="6168008" y="2780129"/>
            <a:ext cx="3960440" cy="381642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 name="Text Box 3"/>
          <p:cNvSpPr txBox="1">
            <a:spLocks noChangeArrowheads="1"/>
          </p:cNvSpPr>
          <p:nvPr/>
        </p:nvSpPr>
        <p:spPr bwMode="auto">
          <a:xfrm>
            <a:off x="7176119" y="2051338"/>
            <a:ext cx="1676400" cy="583565"/>
          </a:xfrm>
          <a:prstGeom prst="rect">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1">
            <a:schemeClr val="accent6"/>
          </a:lnRef>
          <a:fillRef idx="2">
            <a:schemeClr val="accent6"/>
          </a:fillRef>
          <a:effectRef idx="1">
            <a:schemeClr val="accent6"/>
          </a:effectRef>
          <a:fontRef idx="minor">
            <a:schemeClr val="dk1"/>
          </a:fontRef>
        </p:style>
        <p:txBody>
          <a:bodyPr>
            <a:spAutoFit/>
          </a:body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rPr>
              <a:t>第 </a:t>
            </a:r>
            <a:r>
              <a:rPr kumimoji="0" lang="en-US" altLang="zh-CN" sz="3200" b="1" i="0" u="none" strike="noStrike" kern="1200" cap="none" spc="0" normalizeH="0" baseline="0" noProof="0">
                <a:ln>
                  <a:noFill/>
                </a:ln>
                <a:solidFill>
                  <a:srgbClr val="FF0000"/>
                </a:solidFill>
                <a:effectLst/>
                <a:uLnTx/>
                <a:uFillTx/>
                <a:latin typeface="华文行楷" panose="02010800040101010101" pitchFamily="2" charset="-122"/>
                <a:ea typeface="华文行楷" panose="02010800040101010101" pitchFamily="2" charset="-122"/>
                <a:cs typeface="+mn-cs"/>
              </a:rPr>
              <a:t>3 </a:t>
            </a:r>
            <a:r>
              <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rPr>
              <a:t>天</a:t>
            </a:r>
            <a:endParaRPr kumimoji="0" lang="zh-CN" altLang="en-US" sz="3200" b="1" i="0" u="none" strike="noStrike" kern="1200" cap="none" spc="0" normalizeH="0" baseline="0" noProof="0">
              <a:ln>
                <a:noFill/>
              </a:ln>
              <a:solidFill>
                <a:srgbClr val="FF0000"/>
              </a:solidFill>
              <a:effectLst/>
              <a:uLnTx/>
              <a:uFillTx/>
              <a:latin typeface="华文中宋" panose="02010600040101010101" pitchFamily="2" charset="-122"/>
              <a:ea typeface="华文中宋" panose="02010600040101010101" pitchFamily="2" charset="-122"/>
              <a:cs typeface="+mn-cs"/>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dissolve">
                                      <p:cBhvr>
                                        <p:cTn id="7" dur="500"/>
                                        <p:tgtEl>
                                          <p:spTgt spid="100354"/>
                                        </p:tgtEl>
                                      </p:cBhvr>
                                    </p:animEffect>
                                  </p:childTnLst>
                                </p:cTn>
                              </p:par>
                              <p:par>
                                <p:cTn id="8" presetID="9" presetClass="entr" presetSubtype="0" fill="hold" nodeType="withEffect">
                                  <p:stCondLst>
                                    <p:cond delay="0"/>
                                  </p:stCondLst>
                                  <p:childTnLst>
                                    <p:set>
                                      <p:cBhvr>
                                        <p:cTn id="9" dur="1" fill="hold">
                                          <p:stCondLst>
                                            <p:cond delay="0"/>
                                          </p:stCondLst>
                                        </p:cTn>
                                        <p:tgtEl>
                                          <p:spTgt spid="100355"/>
                                        </p:tgtEl>
                                        <p:attrNameLst>
                                          <p:attrName>style.visibility</p:attrName>
                                        </p:attrNameLst>
                                      </p:cBhvr>
                                      <p:to>
                                        <p:strVal val="visible"/>
                                      </p:to>
                                    </p:set>
                                    <p:animEffect transition="in" filter="dissolve">
                                      <p:cBhvr>
                                        <p:cTn id="10" dur="500"/>
                                        <p:tgtEl>
                                          <p:spTgt spid="100355"/>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dissolve">
                                      <p:cBhvr>
                                        <p:cTn id="14" dur="500"/>
                                        <p:tgtEl>
                                          <p:spTgt spid="5"/>
                                        </p:tgtEl>
                                      </p:cBhvr>
                                    </p:animEffect>
                                  </p:childTnLst>
                                </p:cTn>
                              </p:par>
                              <p:par>
                                <p:cTn id="15" presetID="9"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4"/>
          <p:cNvPicPr>
            <a:picLocks noChangeAspect="1" noChangeArrowheads="1"/>
          </p:cNvPicPr>
          <p:nvPr/>
        </p:nvPicPr>
        <p:blipFill>
          <a:blip r:embed="rId1"/>
          <a:srcRect r="64546" b="58788"/>
          <a:stretch>
            <a:fillRect/>
          </a:stretch>
        </p:blipFill>
        <p:spPr bwMode="auto">
          <a:xfrm>
            <a:off x="1991012" y="619090"/>
            <a:ext cx="4114800" cy="4032448"/>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1381" name="Text Box 5"/>
          <p:cNvSpPr txBox="1">
            <a:spLocks noChangeArrowheads="1"/>
          </p:cNvSpPr>
          <p:nvPr/>
        </p:nvSpPr>
        <p:spPr bwMode="auto">
          <a:xfrm>
            <a:off x="3215147" y="4858851"/>
            <a:ext cx="1752600" cy="583565"/>
          </a:xfrm>
          <a:prstGeom prst="rect">
            <a:avLst/>
          </a:prstGeom>
          <a:solidFill>
            <a:schemeClr val="tx1"/>
          </a:solidFill>
          <a:ln w="38100">
            <a:noFill/>
            <a:miter lim="800000"/>
          </a:ln>
          <a:effectLst/>
          <a:scene3d>
            <a:camera prst="orthographicFront">
              <a:rot lat="0" lon="0" rev="0"/>
            </a:camera>
            <a:lightRig rig="chilly" dir="t">
              <a:rot lat="0" lon="0" rev="18480000"/>
            </a:lightRig>
          </a:scene3d>
          <a:sp3d prstMaterial="clear">
            <a:bevelT h="63500"/>
          </a:sp3d>
        </p:spPr>
        <p:txBody>
          <a:bodyPr>
            <a:spAutoFit/>
          </a:bodyPr>
          <a:lstStyle/>
          <a:p>
            <a:pPr marR="0" algn="ctr" defTabSz="914400" fontAlgn="auto">
              <a:spcBef>
                <a:spcPct val="50000"/>
              </a:spcBef>
              <a:spcAft>
                <a:spcPct val="0"/>
              </a:spcAft>
              <a:buClrTx/>
              <a:buSzTx/>
              <a:buFontTx/>
              <a:buNone/>
              <a:defRPr/>
            </a:pPr>
            <a:r>
              <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rPr>
              <a:t>第 </a:t>
            </a:r>
            <a:r>
              <a:rPr kumimoji="0" lang="en-US" altLang="zh-CN" sz="3200" b="1" kern="1200" cap="none" spc="0" normalizeH="0" baseline="0" noProof="0">
                <a:solidFill>
                  <a:srgbClr val="FF0000"/>
                </a:solidFill>
                <a:latin typeface="华文行楷" panose="02010800040101010101" pitchFamily="2" charset="-122"/>
                <a:ea typeface="华文行楷" panose="02010800040101010101" pitchFamily="2" charset="-122"/>
                <a:cs typeface="+mn-cs"/>
              </a:rPr>
              <a:t>6 </a:t>
            </a:r>
            <a:r>
              <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rPr>
              <a:t>天</a:t>
            </a:r>
            <a:endPar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endParaRPr>
          </a:p>
        </p:txBody>
      </p:sp>
      <p:pic>
        <p:nvPicPr>
          <p:cNvPr id="6" name="Picture 2"/>
          <p:cNvPicPr>
            <a:picLocks noChangeAspect="1" noChangeArrowheads="1"/>
          </p:cNvPicPr>
          <p:nvPr/>
        </p:nvPicPr>
        <p:blipFill>
          <a:blip r:embed="rId2"/>
          <a:srcRect r="37342" b="25215"/>
          <a:stretch>
            <a:fillRect/>
          </a:stretch>
        </p:blipFill>
        <p:spPr bwMode="auto">
          <a:xfrm>
            <a:off x="5989179" y="2275275"/>
            <a:ext cx="4570784" cy="446449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7" name="Text Box 3"/>
          <p:cNvSpPr txBox="1">
            <a:spLocks noChangeArrowheads="1"/>
          </p:cNvSpPr>
          <p:nvPr/>
        </p:nvSpPr>
        <p:spPr bwMode="auto">
          <a:xfrm>
            <a:off x="7391611" y="1474474"/>
            <a:ext cx="1676400" cy="583565"/>
          </a:xfrm>
          <a:prstGeom prst="rect">
            <a:avLst/>
          </a:prstGeom>
          <a:solidFill>
            <a:schemeClr val="tx1"/>
          </a:solidFill>
          <a:ln w="38100">
            <a:noFill/>
            <a:miter lim="800000"/>
          </a:ln>
          <a:effectLst/>
          <a:scene3d>
            <a:camera prst="orthographicFront">
              <a:rot lat="0" lon="0" rev="0"/>
            </a:camera>
            <a:lightRig rig="chilly" dir="t">
              <a:rot lat="0" lon="0" rev="18480000"/>
            </a:lightRig>
          </a:scene3d>
          <a:sp3d prstMaterial="clear">
            <a:bevelT h="63500"/>
          </a:sp3d>
        </p:spPr>
        <p:txBody>
          <a:bodyPr>
            <a:spAutoFit/>
          </a:bodyPr>
          <a:lstStyle/>
          <a:p>
            <a:pPr marR="0" algn="ctr" defTabSz="914400" fontAlgn="auto">
              <a:spcBef>
                <a:spcPct val="50000"/>
              </a:spcBef>
              <a:spcAft>
                <a:spcPct val="0"/>
              </a:spcAft>
              <a:buClrTx/>
              <a:buSzTx/>
              <a:buFontTx/>
              <a:buNone/>
              <a:defRPr/>
            </a:pPr>
            <a:r>
              <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rPr>
              <a:t>第 </a:t>
            </a:r>
            <a:r>
              <a:rPr kumimoji="0" lang="en-US" altLang="zh-CN" sz="3200" b="1" kern="1200" cap="none" spc="0" normalizeH="0" baseline="0" noProof="0">
                <a:solidFill>
                  <a:srgbClr val="FF0000"/>
                </a:solidFill>
                <a:latin typeface="华文行楷" panose="02010800040101010101" pitchFamily="2" charset="-122"/>
                <a:ea typeface="华文行楷" panose="02010800040101010101" pitchFamily="2" charset="-122"/>
                <a:cs typeface="+mn-cs"/>
              </a:rPr>
              <a:t>7</a:t>
            </a:r>
            <a:r>
              <a:rPr kumimoji="0" lang="en-US" altLang="zh-CN" sz="3200" b="1" kern="1200" cap="none" spc="0" normalizeH="0" baseline="0" noProof="0">
                <a:solidFill>
                  <a:srgbClr val="FF0000"/>
                </a:solidFill>
                <a:latin typeface="华文中宋" panose="02010600040101010101" pitchFamily="2" charset="-122"/>
                <a:ea typeface="华文中宋" panose="02010600040101010101" pitchFamily="2" charset="-122"/>
                <a:cs typeface="+mn-cs"/>
              </a:rPr>
              <a:t> </a:t>
            </a:r>
            <a:r>
              <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rPr>
              <a:t>天</a:t>
            </a:r>
            <a:endParaRPr kumimoji="0" lang="zh-CN" altLang="en-US" sz="3200" b="1" kern="1200" cap="none" spc="0" normalizeH="0" baseline="0" noProof="0">
              <a:solidFill>
                <a:srgbClr val="FF0000"/>
              </a:solidFill>
              <a:latin typeface="华文中宋" panose="02010600040101010101" pitchFamily="2" charset="-122"/>
              <a:ea typeface="华文中宋" panose="02010600040101010101" pitchFamily="2" charset="-122"/>
              <a:cs typeface="+mn-cs"/>
            </a:endParaRPr>
          </a:p>
        </p:txBody>
      </p:sp>
      <p:grpSp>
        <p:nvGrpSpPr>
          <p:cNvPr id="2" name="Group 4"/>
          <p:cNvGrpSpPr/>
          <p:nvPr/>
        </p:nvGrpSpPr>
        <p:grpSpPr>
          <a:xfrm>
            <a:off x="6598258" y="3703875"/>
            <a:ext cx="1295400" cy="914400"/>
            <a:chOff x="816" y="1248"/>
            <a:chExt cx="816" cy="576"/>
          </a:xfrm>
        </p:grpSpPr>
        <p:sp>
          <p:nvSpPr>
            <p:cNvPr id="17414" name="Oval 5"/>
            <p:cNvSpPr/>
            <p:nvPr/>
          </p:nvSpPr>
          <p:spPr>
            <a:xfrm>
              <a:off x="816" y="1248"/>
              <a:ext cx="576" cy="576"/>
            </a:xfrm>
            <a:prstGeom prst="ellipse">
              <a:avLst/>
            </a:prstGeom>
            <a:noFill/>
            <a:ln w="38100" cap="flat" cmpd="sng">
              <a:solidFill>
                <a:srgbClr val="FF0000"/>
              </a:solidFill>
              <a:prstDash val="solid"/>
              <a:round/>
              <a:headEnd type="none" w="med" len="med"/>
              <a:tailEnd type="none" w="med" len="med"/>
            </a:ln>
          </p:spPr>
          <p:txBody>
            <a:bodyPr wrap="none" anchor="ctr"/>
            <a:lstStyle/>
            <a:p>
              <a:endParaRPr lang="zh-CN" altLang="zh-CN">
                <a:latin typeface="Calibri" panose="020F0502020204030204"/>
                <a:ea typeface="宋体" panose="02010600030101010101" pitchFamily="2" charset="-122"/>
              </a:endParaRPr>
            </a:p>
          </p:txBody>
        </p:sp>
        <p:sp>
          <p:nvSpPr>
            <p:cNvPr id="17415" name="Line 6"/>
            <p:cNvSpPr/>
            <p:nvPr/>
          </p:nvSpPr>
          <p:spPr>
            <a:xfrm>
              <a:off x="1344" y="1680"/>
              <a:ext cx="288" cy="0"/>
            </a:xfrm>
            <a:prstGeom prst="line">
              <a:avLst/>
            </a:prstGeom>
            <a:ln w="38100" cap="flat" cmpd="sng">
              <a:solidFill>
                <a:srgbClr val="FF0000"/>
              </a:solidFill>
              <a:prstDash val="solid"/>
              <a:round/>
              <a:headEnd type="none" w="med" len="med"/>
              <a:tailEnd type="triangle" w="med" len="med"/>
            </a:ln>
          </p:spPr>
          <p:txBody>
            <a:bodyPr/>
            <a:lstStyle/>
            <a:p/>
          </p:txBody>
        </p:sp>
      </p:grpSp>
      <p:sp>
        <p:nvSpPr>
          <p:cNvPr id="11" name="Text Box 7"/>
          <p:cNvSpPr txBox="1">
            <a:spLocks noChangeArrowheads="1"/>
          </p:cNvSpPr>
          <p:nvPr/>
        </p:nvSpPr>
        <p:spPr bwMode="auto">
          <a:xfrm>
            <a:off x="7894179" y="4085025"/>
            <a:ext cx="990600" cy="368300"/>
          </a:xfrm>
          <a:prstGeom prst="rect">
            <a:avLst/>
          </a:prstGeom>
          <a:solidFill>
            <a:srgbClr val="FF0000"/>
          </a:solidFill>
          <a:ln w="9525">
            <a:noFill/>
            <a:miter lim="800000"/>
          </a:ln>
          <a:effectLst/>
          <a:scene3d>
            <a:camera prst="orthographicFront">
              <a:rot lat="0" lon="0" rev="0"/>
            </a:camera>
            <a:lightRig rig="chilly" dir="t">
              <a:rot lat="0" lon="0" rev="18480000"/>
            </a:lightRig>
          </a:scene3d>
          <a:sp3d prstMaterial="clear">
            <a:bevelT h="63500"/>
          </a:sp3d>
        </p:spPr>
        <p:txBody>
          <a:bodyPr>
            <a:spAutoFit/>
          </a:bodyPr>
          <a:lstStyle/>
          <a:p>
            <a:pPr marR="0" algn="ctr" defTabSz="914400" fontAlgn="auto">
              <a:spcBef>
                <a:spcPct val="50000"/>
              </a:spcBef>
              <a:spcAft>
                <a:spcPct val="0"/>
              </a:spcAft>
              <a:buClrTx/>
              <a:buSzTx/>
              <a:buFontTx/>
              <a:buNone/>
              <a:defRPr/>
            </a:pPr>
            <a:r>
              <a:rPr kumimoji="0" lang="zh-CN" altLang="en-US" b="1" kern="1200" cap="none" spc="0" normalizeH="0" baseline="0" noProof="0">
                <a:effectLst>
                  <a:outerShdw blurRad="38100" dist="38100" dir="2700000" algn="tl">
                    <a:srgbClr val="000000">
                      <a:alpha val="43137"/>
                    </a:srgbClr>
                  </a:outerShdw>
                </a:effectLst>
                <a:latin typeface="+mn-lt"/>
                <a:ea typeface="华文中宋" panose="02010600040101010101" pitchFamily="2" charset="-122"/>
                <a:cs typeface="+mn-cs"/>
              </a:rPr>
              <a:t>死亡</a:t>
            </a:r>
            <a:endParaRPr kumimoji="0" lang="zh-CN" altLang="en-US" b="1" kern="1200" cap="none" spc="0" normalizeH="0" baseline="0" noProof="0">
              <a:effectLst>
                <a:outerShdw blurRad="38100" dist="38100" dir="2700000" algn="tl">
                  <a:srgbClr val="000000">
                    <a:alpha val="43137"/>
                  </a:srgbClr>
                </a:outerShdw>
              </a:effectLst>
              <a:latin typeface="+mn-lt"/>
              <a:ea typeface="华文中宋" panose="02010600040101010101" pitchFamily="2" charset="-122"/>
              <a:cs typeface="+mn-cs"/>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3"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dissolve">
                                      <p:cBhvr>
                                        <p:cTn id="7" dur="500"/>
                                        <p:tgtEl>
                                          <p:spTgt spid="101380"/>
                                        </p:tgtEl>
                                      </p:cBhvr>
                                    </p:animEffect>
                                  </p:childTnLst>
                                </p:cTn>
                              </p:par>
                              <p:par>
                                <p:cTn id="8" presetID="9" presetClass="entr" presetSubtype="0" fill="hold" nodeType="withEffect">
                                  <p:stCondLst>
                                    <p:cond delay="0"/>
                                  </p:stCondLst>
                                  <p:childTnLst>
                                    <p:set>
                                      <p:cBhvr>
                                        <p:cTn id="9" dur="1" fill="hold">
                                          <p:stCondLst>
                                            <p:cond delay="0"/>
                                          </p:stCondLst>
                                        </p:cTn>
                                        <p:tgtEl>
                                          <p:spTgt spid="101381"/>
                                        </p:tgtEl>
                                        <p:attrNameLst>
                                          <p:attrName>style.visibility</p:attrName>
                                        </p:attrNameLst>
                                      </p:cBhvr>
                                      <p:to>
                                        <p:strVal val="visible"/>
                                      </p:to>
                                    </p:set>
                                    <p:animEffect transition="in" filter="dissolve">
                                      <p:cBhvr>
                                        <p:cTn id="10" dur="500"/>
                                        <p:tgtEl>
                                          <p:spTgt spid="101381"/>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par>
                                <p:cTn id="15" presetID="9"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表格 11265"/>
          <p:cNvGraphicFramePr>
            <a:graphicFrameLocks noGrp="1"/>
          </p:cNvGraphicFramePr>
          <p:nvPr/>
        </p:nvGraphicFramePr>
        <p:xfrm>
          <a:off x="1922833" y="2286000"/>
          <a:ext cx="8152765" cy="3961765"/>
        </p:xfrm>
        <a:graphic>
          <a:graphicData uri="http://schemas.openxmlformats.org/drawingml/2006/table">
            <a:tbl>
              <a:tblPr/>
              <a:tblGrid>
                <a:gridCol w="1494790"/>
                <a:gridCol w="951865"/>
                <a:gridCol w="950595"/>
                <a:gridCol w="951865"/>
                <a:gridCol w="951230"/>
                <a:gridCol w="951230"/>
                <a:gridCol w="950595"/>
                <a:gridCol w="950595"/>
              </a:tblGrid>
              <a:tr h="1204595">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时间</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p>
                      <a:pPr lvl="0" eaLnBrk="1" hangingPunct="1">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次数</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381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w="12700" cap="flat" cmpd="sng">
                      <a:solidFill>
                        <a:schemeClr val="tx1"/>
                      </a:solidFill>
                      <a:prstDash val="solid"/>
                      <a:headEnd type="none" w="med" len="med"/>
                      <a:tailEnd type="none" w="med" len="med"/>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1</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2</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3</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4</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5</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6</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7</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38100" cap="flat" cmpd="sng">
                      <a:solidFill>
                        <a:schemeClr val="tx1"/>
                      </a:solidFill>
                      <a:prstDash val="solid"/>
                      <a:headEnd type="none" w="med" len="med"/>
                      <a:tailEnd type="none" w="med" len="med"/>
                    </a:lnR>
                    <a:lnT w="381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0245">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1</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381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381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9610">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2</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381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381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87070">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rPr>
                        <a:t>3</a:t>
                      </a:r>
                      <a:endParaRPr lang="en-US"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381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381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90245">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r>
                        <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rPr>
                        <a:t>平均</a:t>
                      </a:r>
                      <a:endParaRPr lang="zh-CN" altLang="en-US"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381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c>
                  <a:txBody>
                    <a:bodyPr wrap="square"/>
                    <a:lstStyle>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endParaRPr lang="zh-CN" altLang="zh-CN" sz="2800" b="1">
                        <a:effectLst>
                          <a:outerShdw blurRad="38100" dist="38100" dir="2700000">
                            <a:srgbClr val="C0C0C0"/>
                          </a:outerShdw>
                        </a:effectLst>
                        <a:latin typeface="微软雅黑" panose="020B0503020204020204" pitchFamily="34" charset="-122"/>
                        <a:ea typeface="微软雅黑" panose="020B0503020204020204" pitchFamily="34" charset="-122"/>
                      </a:endParaRPr>
                    </a:p>
                  </a:txBody>
                  <a:tcPr marL="91439" marR="91439" marT="45719" marB="45719" vert="horz" anchor="ctr">
                    <a:lnL w="12700" cap="flat" cmpd="sng">
                      <a:solidFill>
                        <a:schemeClr val="tx1"/>
                      </a:solidFill>
                      <a:prstDash val="solid"/>
                      <a:headEnd type="none" w="med" len="med"/>
                      <a:tailEnd type="none" w="med" len="med"/>
                    </a:lnL>
                    <a:lnR w="381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381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8128" name="Rectangle 64"/>
          <p:cNvSpPr>
            <a:spLocks noChangeArrowheads="1"/>
          </p:cNvSpPr>
          <p:nvPr/>
        </p:nvSpPr>
        <p:spPr bwMode="auto">
          <a:xfrm>
            <a:off x="3608488" y="1608768"/>
            <a:ext cx="4907280" cy="521970"/>
          </a:xfrm>
          <a:prstGeom prst="rect">
            <a:avLst/>
          </a:prstGeom>
          <a:noFill/>
          <a:ln w="38100">
            <a:noFill/>
            <a:miter lim="800000"/>
          </a:ln>
          <a:effectLst/>
        </p:spPr>
        <p:txBody>
          <a:bodyPr wrap="none">
            <a:spAutoFit/>
          </a:bodyPr>
          <a:lstStyle/>
          <a:p>
            <a:pPr marL="457200" marR="0" lvl="1"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下表为一周的数据记录表：</a:t>
            </a:r>
            <a:r>
              <a:rPr kumimoji="0" lang="zh-CN" altLang="en-US" sz="2800" b="1"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8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800" b="1" i="0" u="none" strike="noStrike" kern="120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8129" name="Text Box 65"/>
          <p:cNvSpPr txBox="1">
            <a:spLocks noChangeArrowheads="1"/>
          </p:cNvSpPr>
          <p:nvPr/>
        </p:nvSpPr>
        <p:spPr bwMode="auto">
          <a:xfrm>
            <a:off x="279109" y="1196929"/>
            <a:ext cx="1605280" cy="521970"/>
          </a:xfrm>
          <a:prstGeom prst="rect">
            <a:avLst/>
          </a:prstGeom>
          <a:noFill/>
          <a:ln w="38100">
            <a:noFill/>
            <a:miter lim="800000"/>
          </a:ln>
          <a:effectLst/>
        </p:spPr>
        <p:txBody>
          <a:bodyPr wrap="none">
            <a:spAutoFit/>
          </a:bodyPr>
          <a:lstStyle/>
          <a:p>
            <a:pPr marR="0" defTabSz="914400">
              <a:buClrTx/>
              <a:buSzTx/>
              <a:buFontTx/>
              <a:buNone/>
              <a:defRPr/>
            </a:pPr>
            <a:r>
              <a:rPr kumimoji="0" lang="zh-CN" altLang="en-US" sz="2800" b="1" kern="1200" cap="none" spc="0" normalizeH="0" baseline="0" noProof="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rPr>
              <a:t>数据记录</a:t>
            </a:r>
            <a:endParaRPr kumimoji="0" lang="zh-CN" altLang="en-US" sz="2800" b="1" kern="1200" cap="none" spc="0" normalizeH="0" baseline="0" noProof="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2556037"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2.</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实验流程</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ssolv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1215" y="1483026"/>
            <a:ext cx="7504810" cy="332295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开始一段时间内，酵母菌的增长</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符合</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曲线增长模型。</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(2)de</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段曲线下降的原因可能</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a:t>
            </a:r>
            <a:endParaRPr lang="en-US" altLang="zh-CN" sz="2800" b="1" u="sng"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______________________________________________________________</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6550910" y="1622181"/>
            <a:ext cx="1108075" cy="521970"/>
          </a:xfrm>
          <a:prstGeom prst="rect">
            <a:avLst/>
          </a:prstGeom>
        </p:spPr>
        <p:txBody>
          <a:bodyPr wrap="none">
            <a:spAutoFit/>
          </a:bodyPr>
          <a:lstStyle/>
          <a:p>
            <a:r>
              <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800" b="1" kern="100" smtClean="0">
                <a:solidFill>
                  <a:srgbClr val="FF0000"/>
                </a:solidFill>
                <a:latin typeface="微软雅黑" panose="020B0503020204020204" pitchFamily="34" charset="-122"/>
                <a:ea typeface="微软雅黑" panose="020B0503020204020204" pitchFamily="34" charset="-122"/>
                <a:cs typeface="Courier New" panose="02070309020205020404" pitchFamily="49" charset="0"/>
              </a:rPr>
              <a:t>S</a:t>
            </a:r>
            <a:r>
              <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426956" y="3347641"/>
            <a:ext cx="7484594" cy="1383665"/>
          </a:xfrm>
          <a:prstGeom prst="rect">
            <a:avLst/>
          </a:prstGeom>
        </p:spPr>
        <p:txBody>
          <a:bodyPr wrap="square">
            <a:spAutoFit/>
          </a:bodyPr>
          <a:lstStyle/>
          <a:p>
            <a:pPr lvl="0">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耗逐渐减少，有害产物逐渐积累，培养液的</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pH</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等理化性质发生改变等</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257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968020" y="1809814"/>
            <a:ext cx="3615305" cy="262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5260062" y="2881771"/>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营养物质随着消</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4" name="Rectangle 8"/>
          <p:cNvSpPr/>
          <p:nvPr/>
        </p:nvSpPr>
        <p:spPr>
          <a:xfrm>
            <a:off x="-23314" y="556157"/>
            <a:ext cx="3180761"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3.</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实验结果分析</a:t>
            </a:r>
            <a:r>
              <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3625" y="1333908"/>
            <a:ext cx="11185068" cy="461581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显微镜计数时，对于压在小方格界线上的酵母菌，应遵循</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计上不计下，计左不计右</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的原则。</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从试管中吸出培养液进行计数前，需将试管轻轻振荡几次，目的是使培养液中的酵母菌均匀分布，减小误差。</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本实验不需要设置对照实验，因不同时间取样已形成自身对照；需要做重复实验，目的是尽量减小误差，应对每个样品计数三次，取其平均值</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2" name="Rectangle 8"/>
          <p:cNvSpPr/>
          <p:nvPr/>
        </p:nvSpPr>
        <p:spPr>
          <a:xfrm>
            <a:off x="-23314" y="556157"/>
            <a:ext cx="4665116"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4.</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实验注意事项及分析</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1215" y="1402128"/>
            <a:ext cx="11409887" cy="2676525"/>
          </a:xfrm>
          <a:prstGeom prst="rect">
            <a:avLst/>
          </a:prstGeom>
        </p:spPr>
        <p:txBody>
          <a:bodyPr wrap="square">
            <a:spAutoFit/>
          </a:bodyPr>
          <a:lstStyle/>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如果一个小方格内酵母菌过多，难以数清，应当稀释培养液重新计数。稀释的目的是便于酵母菌悬液的计数，以每个小方格内含有</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4</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个酵母细胞为宜。</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(5)</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每天计数酵母菌数量的时间要固定。</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3" name="Rectangle 8"/>
          <p:cNvSpPr/>
          <p:nvPr/>
        </p:nvSpPr>
        <p:spPr>
          <a:xfrm>
            <a:off x="-23314" y="556157"/>
            <a:ext cx="4665116"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4.</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实验注意事项及分析</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546" y="1040572"/>
            <a:ext cx="5324124"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血细胞计数板</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如下图所示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360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208974" y="1482242"/>
            <a:ext cx="5774370" cy="2294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3"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3208974" y="3933999"/>
            <a:ext cx="5774370" cy="2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
        <p:nvSpPr>
          <p:cNvPr id="3" name="Rectangle 8"/>
          <p:cNvSpPr/>
          <p:nvPr/>
        </p:nvSpPr>
        <p:spPr>
          <a:xfrm>
            <a:off x="-23314" y="556157"/>
            <a:ext cx="4665116" cy="521970"/>
          </a:xfrm>
          <a:prstGeom prst="rect">
            <a:avLst/>
          </a:prstGeom>
          <a:solidFill>
            <a:srgbClr val="FFC000"/>
          </a:solidFill>
          <a:ln w="9525">
            <a:noFill/>
          </a:ln>
        </p:spPr>
        <p:txBody>
          <a:bodyPr wrap="square" anchor="t">
            <a:spAutoFit/>
          </a:bodyPr>
          <a:lstStyle/>
          <a:p>
            <a:pPr latinLnBrk="1">
              <a:spcBef>
                <a:spcPct val="50000"/>
              </a:spcBef>
            </a:pPr>
            <a:r>
              <a:rPr lang="en-US" altLang="zh-CN" sz="2800" b="1">
                <a:latin typeface="微软雅黑" panose="020B0503020204020204" pitchFamily="34" charset="-122"/>
                <a:ea typeface="微软雅黑" panose="020B0503020204020204" pitchFamily="34" charset="-122"/>
              </a:rPr>
              <a:t>5.</a:t>
            </a:r>
            <a:r>
              <a:rPr lang="zh-CN" altLang="zh-CN" sz="2800" b="1" kern="100">
                <a:latin typeface="Times New Roman" panose="02020603050405020304" pitchFamily="18" charset="0"/>
                <a:ea typeface="微软雅黑" panose="020B0503020204020204" pitchFamily="34" charset="-122"/>
                <a:cs typeface="Times New Roman" panose="02020603050405020304" pitchFamily="18" charset="0"/>
                <a:sym typeface="+mn-ea"/>
              </a:rPr>
              <a:t>血细胞计数板及相关计算</a:t>
            </a:r>
            <a:endParaRPr lang="en-US" altLang="zh-CN" sz="2800" b="1" smtClean="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l="55589" t="4478" r="1932" b="2942"/>
          <a:stretch>
            <a:fillRect/>
          </a:stretch>
        </p:blipFill>
        <p:spPr>
          <a:xfrm>
            <a:off x="5330825" y="20638"/>
            <a:ext cx="5446713" cy="6815137"/>
          </a:xfrm>
          <a:prstGeom prst="rect">
            <a:avLst/>
          </a:prstGeom>
          <a:noFill/>
          <a:ln w="9525">
            <a:noFill/>
          </a:ln>
        </p:spPr>
      </p:pic>
      <p:pic>
        <p:nvPicPr>
          <p:cNvPr id="6146" name="图片 2"/>
          <p:cNvPicPr>
            <a:picLocks noChangeAspect="1"/>
          </p:cNvPicPr>
          <p:nvPr/>
        </p:nvPicPr>
        <p:blipFill>
          <a:blip r:embed="rId2"/>
          <a:srcRect l="2756" t="375" r="14526" b="45905"/>
          <a:stretch>
            <a:fillRect/>
          </a:stretch>
        </p:blipFill>
        <p:spPr>
          <a:xfrm rot="5400000">
            <a:off x="438245" y="2569369"/>
            <a:ext cx="4868913" cy="2021466"/>
          </a:xfrm>
          <a:prstGeom prst="rect">
            <a:avLst/>
          </a:prstGeom>
          <a:noFill/>
          <a:ln w="9525">
            <a:noFill/>
          </a:ln>
        </p:spPr>
      </p:pic>
      <p:sp>
        <p:nvSpPr>
          <p:cNvPr id="4" name="椭圆 3"/>
          <p:cNvSpPr/>
          <p:nvPr/>
        </p:nvSpPr>
        <p:spPr>
          <a:xfrm>
            <a:off x="2927959" y="3356827"/>
            <a:ext cx="550863" cy="523875"/>
          </a:xfrm>
          <a:prstGeom prst="ellipse">
            <a:avLst/>
          </a:prstGeom>
          <a:no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5" name="直接箭头连接符 4"/>
          <p:cNvCxnSpPr>
            <a:stCxn id="4" idx="6"/>
          </p:cNvCxnSpPr>
          <p:nvPr/>
        </p:nvCxnSpPr>
        <p:spPr>
          <a:xfrm flipV="1">
            <a:off x="3479332" y="3140763"/>
            <a:ext cx="1896394" cy="478066"/>
          </a:xfrm>
          <a:prstGeom prst="straightConnector1">
            <a:avLst/>
          </a:prstGeom>
          <a:ln w="38100" cap="flat" cmpd="sng">
            <a:solidFill>
              <a:srgbClr val="FF0000"/>
            </a:solidFill>
            <a:prstDash val="solid"/>
            <a:round/>
            <a:headEnd type="none" w="med" len="med"/>
            <a:tailEnd type="arrow" w="med" len="med"/>
          </a:ln>
        </p:spPr>
      </p:cxnSp>
      <p:sp>
        <p:nvSpPr>
          <p:cNvPr id="6" name="矩形 5"/>
          <p:cNvSpPr/>
          <p:nvPr/>
        </p:nvSpPr>
        <p:spPr>
          <a:xfrm>
            <a:off x="7058025" y="2146300"/>
            <a:ext cx="1908175" cy="1779588"/>
          </a:xfrm>
          <a:prstGeom prst="rect">
            <a:avLst/>
          </a:prstGeom>
          <a:no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7" name="直接箭头连接符 6"/>
          <p:cNvCxnSpPr/>
          <p:nvPr/>
        </p:nvCxnSpPr>
        <p:spPr>
          <a:xfrm flipH="1">
            <a:off x="5663963" y="3880401"/>
            <a:ext cx="1444992" cy="2211930"/>
          </a:xfrm>
          <a:prstGeom prst="straightConnector1">
            <a:avLst/>
          </a:prstGeom>
          <a:ln w="38100" cap="flat" cmpd="sng">
            <a:solidFill>
              <a:srgbClr val="FF0000"/>
            </a:solidFill>
            <a:prstDash val="solid"/>
            <a:round/>
            <a:headEnd type="none" w="med" len="med"/>
            <a:tailEnd type="arrow" w="med" len="med"/>
          </a:ln>
        </p:spPr>
      </p:cxnSp>
      <p:sp>
        <p:nvSpPr>
          <p:cNvPr id="2051" name="Rectangle 10"/>
          <p:cNvSpPr/>
          <p:nvPr/>
        </p:nvSpPr>
        <p:spPr>
          <a:xfrm>
            <a:off x="1629729" y="6108556"/>
            <a:ext cx="9147175" cy="521970"/>
          </a:xfrm>
          <a:prstGeom prst="rect">
            <a:avLst/>
          </a:prstGeom>
          <a:gradFill rotWithShape="1">
            <a:gsLst>
              <a:gs pos="100000">
                <a:srgbClr val="FECF40"/>
              </a:gs>
              <a:gs pos="100000">
                <a:srgbClr val="846C21"/>
              </a:gs>
            </a:gsLst>
            <a:lin ang="5400000"/>
          </a:gradFill>
          <a:ln w="9525">
            <a:noFill/>
          </a:ln>
        </p:spPr>
        <p:txBody>
          <a:bodyPr wrap="square" anchor="ctr">
            <a:spAutoFit/>
          </a:bodyPr>
          <a:lstStyle/>
          <a:p>
            <a:r>
              <a:rPr lang="zh-CN" altLang="en-US" sz="2800" b="1">
                <a:latin typeface="微软雅黑" panose="020B0503020204020204" pitchFamily="34" charset="-122"/>
                <a:ea typeface="微软雅黑" panose="020B0503020204020204" pitchFamily="34" charset="-122"/>
              </a:rPr>
              <a:t>只有中间的一个</a:t>
            </a:r>
            <a:r>
              <a:rPr lang="zh-CN" altLang="en-US" sz="2800" b="1" u="sng">
                <a:solidFill>
                  <a:srgbClr val="FF0000"/>
                </a:solidFill>
                <a:latin typeface="微软雅黑" panose="020B0503020204020204" pitchFamily="34" charset="-122"/>
                <a:ea typeface="微软雅黑" panose="020B0503020204020204" pitchFamily="34" charset="-122"/>
              </a:rPr>
              <a:t>大方格</a:t>
            </a:r>
            <a:r>
              <a:rPr lang="zh-CN" altLang="en-US" sz="2800" b="1">
                <a:latin typeface="微软雅黑" panose="020B0503020204020204" pitchFamily="34" charset="-122"/>
                <a:ea typeface="微软雅黑" panose="020B0503020204020204" pitchFamily="34" charset="-122"/>
              </a:rPr>
              <a:t>为计数室，供计数用</a:t>
            </a:r>
            <a:endParaRPr lang="zh-CN" altLang="en-US" sz="2800" b="1">
              <a:latin typeface="微软雅黑" panose="020B0503020204020204" pitchFamily="34" charset="-122"/>
              <a:ea typeface="微软雅黑" panose="020B0503020204020204" pitchFamily="34" charset="-122"/>
            </a:endParaRPr>
          </a:p>
        </p:txBody>
      </p:sp>
      <p:sp>
        <p:nvSpPr>
          <p:cNvPr id="3" name="矩形 2"/>
          <p:cNvSpPr/>
          <p:nvPr/>
        </p:nvSpPr>
        <p:spPr>
          <a:xfrm>
            <a:off x="192546" y="549173"/>
            <a:ext cx="5324124"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血细胞计数板</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如下图所示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51"/>
                                        </p:tgtEl>
                                        <p:attrNameLst>
                                          <p:attrName>style.visibility</p:attrName>
                                        </p:attrNameLst>
                                      </p:cBhvr>
                                      <p:to>
                                        <p:strVal val="visible"/>
                                      </p:to>
                                    </p:set>
                                    <p:animEffect transition="in" filter="blinds(horizontal)">
                                      <p:cBhvr>
                                        <p:cTn id="28"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205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1.种群的“J”形增长</a:t>
            </a:r>
            <a:endParaRPr lang="en-US" altLang="zh-CN" sz="2800" b="1">
              <a:latin typeface="微软雅黑" panose="020B0503020204020204" pitchFamily="34" charset="-122"/>
              <a:ea typeface="微软雅黑" panose="020B0503020204020204" pitchFamily="34" charset="-122"/>
              <a:sym typeface="+mn-ea"/>
            </a:endParaRPr>
          </a:p>
        </p:txBody>
      </p:sp>
      <p:pic>
        <p:nvPicPr>
          <p:cNvPr id="14233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889409" y="898391"/>
            <a:ext cx="5830796" cy="57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223211" y="3535194"/>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食物和空间</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870681" y="5695034"/>
            <a:ext cx="3135793" cy="953135"/>
          </a:xfrm>
          <a:prstGeom prst="rect">
            <a:avLst/>
          </a:prstGeom>
        </p:spPr>
        <p:txBody>
          <a:bodyPr wrap="square">
            <a:spAutoFit/>
          </a:bodyPr>
          <a:lstStyle/>
          <a:p>
            <a:r>
              <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该种群数量是前一年种群数量的倍数</a:t>
            </a:r>
            <a:endParaRPr lang="zh-CN" altLang="zh-CN" sz="2800" b="1" kern="100" spc="-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
        <p:nvSpPr>
          <p:cNvPr id="51208" name="Rectangle 8"/>
          <p:cNvSpPr/>
          <p:nvPr/>
        </p:nvSpPr>
        <p:spPr>
          <a:xfrm>
            <a:off x="7679714" y="3644860"/>
            <a:ext cx="4439098" cy="645160"/>
          </a:xfrm>
          <a:prstGeom prst="rect">
            <a:avLst/>
          </a:prstGeom>
          <a:noFill/>
          <a:ln w="9525">
            <a:noFill/>
          </a:ln>
        </p:spPr>
        <p:txBody>
          <a:bodyPr wrap="square" anchor="t">
            <a:spAutoFit/>
          </a:bodyPr>
          <a:lstStyle/>
          <a:p>
            <a:r>
              <a:rPr lang="zh-CN" altLang="en-US" b="1">
                <a:solidFill>
                  <a:srgbClr val="FF0000"/>
                </a:solidFill>
                <a:latin typeface="楷体" panose="02010609060101010101" pitchFamily="49" charset="-122"/>
                <a:ea typeface="楷体" panose="02010609060101010101" pitchFamily="49" charset="-122"/>
              </a:rPr>
              <a:t>实验室条件下、外来物种入侵、迁移入新环境。</a:t>
            </a:r>
            <a:endParaRPr lang="zh-CN" altLang="en-US" b="1">
              <a:solidFill>
                <a:srgbClr val="FF0000"/>
              </a:solidFill>
              <a:latin typeface="楷体" panose="02010609060101010101" pitchFamily="49" charset="-122"/>
              <a:ea typeface="楷体" panose="02010609060101010101" pitchFamily="49" charset="-122"/>
            </a:endParaRPr>
          </a:p>
        </p:txBody>
      </p:sp>
      <p:pic>
        <p:nvPicPr>
          <p:cNvPr id="18443" name="Picture 20"/>
          <p:cNvPicPr>
            <a:picLocks noChangeAspect="1"/>
          </p:cNvPicPr>
          <p:nvPr/>
        </p:nvPicPr>
        <p:blipFill>
          <a:blip r:embed="rId2"/>
          <a:stretch>
            <a:fillRect/>
          </a:stretch>
        </p:blipFill>
        <p:spPr>
          <a:xfrm>
            <a:off x="8288566" y="4507665"/>
            <a:ext cx="3901353" cy="2305893"/>
          </a:xfrm>
          <a:prstGeom prst="rect">
            <a:avLst/>
          </a:prstGeom>
          <a:noFill/>
          <a:ln w="9525">
            <a:noFill/>
          </a:ln>
        </p:spPr>
      </p:pic>
      <p:sp>
        <p:nvSpPr>
          <p:cNvPr id="18444" name="Rectangle 21"/>
          <p:cNvSpPr/>
          <p:nvPr/>
        </p:nvSpPr>
        <p:spPr>
          <a:xfrm>
            <a:off x="9533571" y="6353268"/>
            <a:ext cx="2656348" cy="368300"/>
          </a:xfrm>
          <a:prstGeom prst="rect">
            <a:avLst/>
          </a:prstGeom>
          <a:noFill/>
          <a:ln w="9525">
            <a:noFill/>
          </a:ln>
        </p:spPr>
        <p:txBody>
          <a:bodyPr wrap="square" anchor="t">
            <a:spAutoFit/>
          </a:bodyPr>
          <a:lstStyle/>
          <a:p>
            <a:r>
              <a:rPr lang="zh-CN" altLang="en-US" b="1">
                <a:solidFill>
                  <a:srgbClr val="FF0000"/>
                </a:solidFill>
                <a:latin typeface="楷体" panose="02010609060101010101" pitchFamily="49" charset="-122"/>
                <a:ea typeface="楷体" panose="02010609060101010101" pitchFamily="49" charset="-122"/>
              </a:rPr>
              <a:t>凤眼莲（水葫芦）</a:t>
            </a:r>
            <a:endParaRPr lang="zh-CN" altLang="en-US" b="1">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1208"/>
                                        </p:tgtEl>
                                        <p:attrNameLst>
                                          <p:attrName>style.visibility</p:attrName>
                                        </p:attrNameLst>
                                      </p:cBhvr>
                                      <p:to>
                                        <p:strVal val="visible"/>
                                      </p:to>
                                    </p:set>
                                    <p:anim calcmode="lin" valueType="num">
                                      <p:cBhvr additive="base">
                                        <p:cTn id="15" dur="500" fill="hold"/>
                                        <p:tgtEl>
                                          <p:spTgt spid="51208"/>
                                        </p:tgtEl>
                                        <p:attrNameLst>
                                          <p:attrName>ppt_x</p:attrName>
                                        </p:attrNameLst>
                                      </p:cBhvr>
                                      <p:tavLst>
                                        <p:tav tm="0">
                                          <p:val>
                                            <p:strVal val="#ppt_x"/>
                                          </p:val>
                                        </p:tav>
                                        <p:tav tm="100000">
                                          <p:val>
                                            <p:strVal val="#ppt_x"/>
                                          </p:val>
                                        </p:tav>
                                      </p:tavLst>
                                    </p:anim>
                                    <p:anim calcmode="lin" valueType="num">
                                      <p:cBhvr additive="base">
                                        <p:cTn id="16" dur="500" fill="hold"/>
                                        <p:tgtEl>
                                          <p:spTgt spid="51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512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图片 1"/>
          <p:cNvPicPr>
            <a:picLocks noChangeAspect="1"/>
          </p:cNvPicPr>
          <p:nvPr/>
        </p:nvPicPr>
        <p:blipFill>
          <a:blip r:embed="rId1"/>
          <a:srcRect l="2209" t="35080" r="55449" b="19148"/>
          <a:stretch>
            <a:fillRect/>
          </a:stretch>
        </p:blipFill>
        <p:spPr>
          <a:xfrm>
            <a:off x="1536700" y="2063750"/>
            <a:ext cx="2476500" cy="2386013"/>
          </a:xfrm>
          <a:prstGeom prst="rect">
            <a:avLst/>
          </a:prstGeom>
          <a:noFill/>
          <a:ln w="9525">
            <a:noFill/>
          </a:ln>
        </p:spPr>
      </p:pic>
      <p:pic>
        <p:nvPicPr>
          <p:cNvPr id="3" name="图片 2"/>
          <p:cNvPicPr>
            <a:picLocks noChangeAspect="1"/>
          </p:cNvPicPr>
          <p:nvPr/>
        </p:nvPicPr>
        <p:blipFill>
          <a:blip r:embed="rId1"/>
          <a:srcRect l="48157" t="37202" r="10649" b="18192"/>
          <a:stretch>
            <a:fillRect/>
          </a:stretch>
        </p:blipFill>
        <p:spPr>
          <a:xfrm>
            <a:off x="4535488" y="1054100"/>
            <a:ext cx="4608512" cy="4445000"/>
          </a:xfrm>
          <a:prstGeom prst="rect">
            <a:avLst/>
          </a:prstGeom>
          <a:noFill/>
          <a:ln w="9525">
            <a:noFill/>
          </a:ln>
        </p:spPr>
      </p:pic>
      <p:sp>
        <p:nvSpPr>
          <p:cNvPr id="5" name="矩形 4"/>
          <p:cNvSpPr/>
          <p:nvPr/>
        </p:nvSpPr>
        <p:spPr>
          <a:xfrm>
            <a:off x="2362200" y="2895600"/>
            <a:ext cx="825500" cy="762000"/>
          </a:xfrm>
          <a:prstGeom prst="rect">
            <a:avLst/>
          </a:prstGeom>
          <a:no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6" name="直接箭头连接符 5"/>
          <p:cNvCxnSpPr>
            <a:stCxn id="5" idx="3"/>
          </p:cNvCxnSpPr>
          <p:nvPr/>
        </p:nvCxnSpPr>
        <p:spPr>
          <a:xfrm flipV="1">
            <a:off x="3187700" y="1066800"/>
            <a:ext cx="1308100" cy="2209800"/>
          </a:xfrm>
          <a:prstGeom prst="straightConnector1">
            <a:avLst/>
          </a:prstGeom>
          <a:ln w="38100" cap="flat" cmpd="sng">
            <a:solidFill>
              <a:srgbClr val="FF0000"/>
            </a:solidFill>
            <a:prstDash val="solid"/>
            <a:round/>
            <a:headEnd type="none" w="med" len="med"/>
            <a:tailEnd type="arrow" w="med" len="med"/>
          </a:ln>
        </p:spPr>
      </p:cxnSp>
      <p:cxnSp>
        <p:nvCxnSpPr>
          <p:cNvPr id="7" name="直接箭头连接符 6"/>
          <p:cNvCxnSpPr>
            <a:stCxn id="5" idx="3"/>
          </p:cNvCxnSpPr>
          <p:nvPr/>
        </p:nvCxnSpPr>
        <p:spPr>
          <a:xfrm>
            <a:off x="3187700" y="3276600"/>
            <a:ext cx="1308100" cy="2057400"/>
          </a:xfrm>
          <a:prstGeom prst="straightConnector1">
            <a:avLst/>
          </a:prstGeom>
          <a:ln w="38100" cap="flat" cmpd="sng">
            <a:solidFill>
              <a:srgbClr val="FF0000"/>
            </a:solidFill>
            <a:prstDash val="solid"/>
            <a:round/>
            <a:headEnd type="none" w="med" len="med"/>
            <a:tailEnd type="arrow" w="med" len="med"/>
          </a:ln>
        </p:spPr>
      </p:cxnSp>
      <p:sp>
        <p:nvSpPr>
          <p:cNvPr id="8" name="文本框 7"/>
          <p:cNvSpPr txBox="1"/>
          <p:nvPr/>
        </p:nvSpPr>
        <p:spPr>
          <a:xfrm>
            <a:off x="2149475" y="4565650"/>
            <a:ext cx="868680" cy="368300"/>
          </a:xfrm>
          <a:prstGeom prst="rect">
            <a:avLst/>
          </a:prstGeom>
          <a:noFill/>
          <a:ln w="9525">
            <a:noFill/>
          </a:ln>
        </p:spPr>
        <p:txBody>
          <a:bodyPr wrap="none" anchor="t">
            <a:spAutoFit/>
          </a:bodyPr>
          <a:lstStyle/>
          <a:p>
            <a:r>
              <a:rPr lang="zh-CN" altLang="en-US" b="1" u="sng">
                <a:solidFill>
                  <a:srgbClr val="FF0000"/>
                </a:solidFill>
                <a:latin typeface="微软雅黑" panose="020B0503020204020204" pitchFamily="34" charset="-122"/>
                <a:ea typeface="微软雅黑" panose="020B0503020204020204" pitchFamily="34" charset="-122"/>
              </a:rPr>
              <a:t>大方格</a:t>
            </a:r>
            <a:endParaRPr lang="zh-CN" altLang="en-US">
              <a:latin typeface="Arial" panose="020B0604020202020204" pitchFamily="34" charset="0"/>
              <a:ea typeface="宋体" panose="02010600030101010101" pitchFamily="2" charset="-122"/>
            </a:endParaRPr>
          </a:p>
        </p:txBody>
      </p:sp>
      <p:sp>
        <p:nvSpPr>
          <p:cNvPr id="9" name="文本框 8"/>
          <p:cNvSpPr txBox="1"/>
          <p:nvPr/>
        </p:nvSpPr>
        <p:spPr>
          <a:xfrm>
            <a:off x="4581525" y="5499100"/>
            <a:ext cx="4462463" cy="368300"/>
          </a:xfrm>
          <a:prstGeom prst="rect">
            <a:avLst/>
          </a:prstGeom>
          <a:solidFill>
            <a:schemeClr val="bg1">
              <a:lumMod val="85000"/>
            </a:schemeClr>
          </a:solidFill>
          <a:ln w="9525">
            <a:noFill/>
          </a:ln>
        </p:spPr>
        <p:txBody>
          <a:bodyPr wrap="square" anchor="t">
            <a:spAutoFit/>
          </a:bodyPr>
          <a:lstStyle/>
          <a:p>
            <a:r>
              <a:rPr lang="zh-CN" altLang="en-US" b="1" u="sng">
                <a:latin typeface="微软雅黑" panose="020B0503020204020204" pitchFamily="34" charset="-122"/>
                <a:ea typeface="微软雅黑" panose="020B0503020204020204" pitchFamily="34" charset="-122"/>
                <a:sym typeface="宋体" panose="02010600030101010101" pitchFamily="2" charset="-122"/>
              </a:rPr>
              <a:t>大方格</a:t>
            </a:r>
            <a:r>
              <a:rPr lang="en-US" altLang="zh-CN" b="1" u="sng">
                <a:latin typeface="微软雅黑" panose="020B0503020204020204" pitchFamily="34" charset="-122"/>
                <a:ea typeface="微软雅黑" panose="020B0503020204020204" pitchFamily="34" charset="-122"/>
                <a:sym typeface="宋体" panose="02010600030101010101" pitchFamily="2" charset="-122"/>
              </a:rPr>
              <a:t>(25</a:t>
            </a:r>
            <a:r>
              <a:rPr lang="zh-CN" altLang="en-US" b="1" u="sng">
                <a:latin typeface="微软雅黑" panose="020B0503020204020204" pitchFamily="34" charset="-122"/>
                <a:ea typeface="微软雅黑" panose="020B0503020204020204" pitchFamily="34" charset="-122"/>
                <a:sym typeface="宋体" panose="02010600030101010101" pitchFamily="2" charset="-122"/>
              </a:rPr>
              <a:t>个中方格</a:t>
            </a:r>
            <a:r>
              <a:rPr lang="en-US" altLang="zh-CN" b="1" u="sng">
                <a:latin typeface="微软雅黑" panose="020B0503020204020204" pitchFamily="34" charset="-122"/>
                <a:ea typeface="微软雅黑" panose="020B0503020204020204" pitchFamily="34" charset="-122"/>
                <a:sym typeface="宋体" panose="02010600030101010101" pitchFamily="2" charset="-122"/>
              </a:rPr>
              <a:t>)</a:t>
            </a:r>
            <a:endParaRPr lang="en-US" altLang="zh-CN"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9"/>
          <p:cNvSpPr/>
          <p:nvPr/>
        </p:nvSpPr>
        <p:spPr>
          <a:xfrm>
            <a:off x="8121592" y="1066602"/>
            <a:ext cx="830426" cy="838045"/>
          </a:xfrm>
          <a:prstGeom prst="rect">
            <a:avLst/>
          </a:prstGeom>
          <a:noFill/>
          <a:ln w="47625"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sp>
        <p:nvSpPr>
          <p:cNvPr id="11" name="文本框 10"/>
          <p:cNvSpPr txBox="1"/>
          <p:nvPr/>
        </p:nvSpPr>
        <p:spPr>
          <a:xfrm>
            <a:off x="9566585" y="520604"/>
            <a:ext cx="499018" cy="922020"/>
          </a:xfrm>
          <a:prstGeom prst="rect">
            <a:avLst/>
          </a:prstGeom>
          <a:solidFill>
            <a:schemeClr val="bg1">
              <a:lumMod val="85000"/>
            </a:schemeClr>
          </a:solidFill>
          <a:ln w="9525">
            <a:noFill/>
          </a:ln>
        </p:spPr>
        <p:txBody>
          <a:bodyPr wrap="square" anchor="t">
            <a:spAutoFit/>
          </a:bodyPr>
          <a:lstStyle/>
          <a:p>
            <a:r>
              <a:rPr lang="zh-CN" altLang="en-US" b="1">
                <a:latin typeface="微软雅黑" panose="020B0503020204020204" pitchFamily="34" charset="-122"/>
                <a:ea typeface="微软雅黑" panose="020B0503020204020204" pitchFamily="34" charset="-122"/>
                <a:sym typeface="宋体" panose="02010600030101010101" pitchFamily="2" charset="-122"/>
              </a:rPr>
              <a:t>中方格</a:t>
            </a:r>
            <a:endParaRPr lang="zh-CN" altLang="en-US"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12" name="直接箭头连接符 11"/>
          <p:cNvCxnSpPr/>
          <p:nvPr/>
        </p:nvCxnSpPr>
        <p:spPr>
          <a:xfrm flipV="1">
            <a:off x="8952195" y="1193786"/>
            <a:ext cx="614680" cy="365760"/>
          </a:xfrm>
          <a:prstGeom prst="straightConnector1">
            <a:avLst/>
          </a:prstGeom>
          <a:ln w="38100" cap="flat" cmpd="sng">
            <a:solidFill>
              <a:srgbClr val="FF0000"/>
            </a:solidFill>
            <a:prstDash val="solid"/>
            <a:round/>
            <a:headEnd type="none" w="med" len="med"/>
            <a:tailEnd type="arrow" w="med" len="med"/>
          </a:ln>
        </p:spPr>
      </p:cxnSp>
      <p:sp>
        <p:nvSpPr>
          <p:cNvPr id="13" name="矩形 12"/>
          <p:cNvSpPr/>
          <p:nvPr/>
        </p:nvSpPr>
        <p:spPr>
          <a:xfrm>
            <a:off x="8305800" y="3175000"/>
            <a:ext cx="203200" cy="177800"/>
          </a:xfrm>
          <a:prstGeom prst="rect">
            <a:avLst/>
          </a:prstGeom>
          <a:gradFill rotWithShape="1">
            <a:gsLst>
              <a:gs pos="0">
                <a:srgbClr val="E30000"/>
              </a:gs>
              <a:gs pos="100000">
                <a:srgbClr val="760303"/>
              </a:gs>
            </a:gsLst>
            <a:lin ang="5400000"/>
          </a:grad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14" name="直接箭头连接符 13"/>
          <p:cNvCxnSpPr/>
          <p:nvPr/>
        </p:nvCxnSpPr>
        <p:spPr>
          <a:xfrm>
            <a:off x="8613626" y="3243614"/>
            <a:ext cx="2162410" cy="401246"/>
          </a:xfrm>
          <a:prstGeom prst="straightConnector1">
            <a:avLst/>
          </a:prstGeom>
          <a:ln w="38100" cap="flat" cmpd="sng">
            <a:solidFill>
              <a:srgbClr val="FF0000"/>
            </a:solidFill>
            <a:prstDash val="solid"/>
            <a:round/>
            <a:headEnd type="none" w="med" len="med"/>
            <a:tailEnd type="arrow" w="med" len="med"/>
          </a:ln>
        </p:spPr>
      </p:cxnSp>
      <p:sp>
        <p:nvSpPr>
          <p:cNvPr id="15" name="文本框 14"/>
          <p:cNvSpPr txBox="1"/>
          <p:nvPr/>
        </p:nvSpPr>
        <p:spPr>
          <a:xfrm>
            <a:off x="10914786" y="2895652"/>
            <a:ext cx="563563" cy="922020"/>
          </a:xfrm>
          <a:prstGeom prst="rect">
            <a:avLst/>
          </a:prstGeom>
          <a:solidFill>
            <a:schemeClr val="bg1">
              <a:lumMod val="85000"/>
            </a:schemeClr>
          </a:solidFill>
          <a:ln w="9525">
            <a:noFill/>
          </a:ln>
        </p:spPr>
        <p:txBody>
          <a:bodyPr wrap="square" anchor="t">
            <a:spAutoFit/>
          </a:bodyPr>
          <a:lstStyle/>
          <a:p>
            <a:r>
              <a:rPr lang="zh-CN" altLang="en-US" b="1">
                <a:latin typeface="微软雅黑" panose="020B0503020204020204" pitchFamily="34" charset="-122"/>
                <a:ea typeface="微软雅黑" panose="020B0503020204020204" pitchFamily="34" charset="-122"/>
                <a:sym typeface="宋体" panose="02010600030101010101" pitchFamily="2" charset="-122"/>
              </a:rPr>
              <a:t>小方格</a:t>
            </a:r>
            <a:endParaRPr lang="zh-CN" altLang="en-US"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5"/>
          <p:cNvSpPr txBox="1"/>
          <p:nvPr/>
        </p:nvSpPr>
        <p:spPr>
          <a:xfrm>
            <a:off x="10671571" y="4199337"/>
            <a:ext cx="834390" cy="368300"/>
          </a:xfrm>
          <a:prstGeom prst="rect">
            <a:avLst/>
          </a:prstGeom>
          <a:noFill/>
          <a:ln w="9525">
            <a:noFill/>
          </a:ln>
        </p:spPr>
        <p:txBody>
          <a:bodyPr wrap="none" anchor="t">
            <a:spAutoFit/>
          </a:bodyPr>
          <a:lstStyle/>
          <a:p>
            <a:r>
              <a:rPr lang="en-US" altLang="zh-CN" b="1">
                <a:latin typeface="微软雅黑" panose="020B0503020204020204" pitchFamily="34" charset="-122"/>
                <a:ea typeface="微软雅黑" panose="020B0503020204020204" pitchFamily="34" charset="-122"/>
                <a:sym typeface="宋体" panose="02010600030101010101" pitchFamily="2" charset="-122"/>
              </a:rPr>
              <a:t>400</a:t>
            </a:r>
            <a:r>
              <a:rPr lang="zh-CN" altLang="en-US" b="1">
                <a:latin typeface="微软雅黑" panose="020B0503020204020204" pitchFamily="34" charset="-122"/>
                <a:ea typeface="微软雅黑" panose="020B0503020204020204" pitchFamily="34" charset="-122"/>
                <a:sym typeface="宋体" panose="02010600030101010101" pitchFamily="2" charset="-122"/>
              </a:rPr>
              <a:t>个</a:t>
            </a:r>
            <a:endParaRPr lang="zh-CN" altLang="en-US">
              <a:latin typeface="Arial" panose="020B0604020202020204" pitchFamily="34" charset="0"/>
              <a:ea typeface="宋体" panose="02010600030101010101" pitchFamily="2" charset="-122"/>
            </a:endParaRPr>
          </a:p>
        </p:txBody>
      </p:sp>
      <p:sp>
        <p:nvSpPr>
          <p:cNvPr id="17" name="文本框 16"/>
          <p:cNvSpPr txBox="1"/>
          <p:nvPr/>
        </p:nvSpPr>
        <p:spPr>
          <a:xfrm>
            <a:off x="5185896" y="6205341"/>
            <a:ext cx="1551653" cy="583565"/>
          </a:xfrm>
          <a:prstGeom prst="rect">
            <a:avLst/>
          </a:prstGeom>
          <a:solidFill>
            <a:schemeClr val="bg1">
              <a:lumMod val="65000"/>
            </a:schemeClr>
          </a:solidFill>
          <a:ln w="9525">
            <a:solidFill>
              <a:schemeClr val="bg1">
                <a:lumMod val="65000"/>
              </a:schemeClr>
            </a:solid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规格一</a:t>
            </a:r>
            <a:endParaRPr lang="zh-CN" altLang="en-US" sz="3200" b="1">
              <a:latin typeface="微软雅黑" panose="020B0503020204020204" pitchFamily="34" charset="-122"/>
              <a:ea typeface="微软雅黑" panose="020B0503020204020204" pitchFamily="34" charset="-122"/>
            </a:endParaRPr>
          </a:p>
        </p:txBody>
      </p:sp>
      <p:sp>
        <p:nvSpPr>
          <p:cNvPr id="18" name="文本框 17"/>
          <p:cNvSpPr txBox="1"/>
          <p:nvPr/>
        </p:nvSpPr>
        <p:spPr>
          <a:xfrm>
            <a:off x="4608896" y="548240"/>
            <a:ext cx="4462463" cy="368300"/>
          </a:xfrm>
          <a:prstGeom prst="rect">
            <a:avLst/>
          </a:prstGeom>
          <a:solidFill>
            <a:srgbClr val="7030A0"/>
          </a:solidFill>
          <a:ln w="9525">
            <a:noFill/>
          </a:ln>
        </p:spPr>
        <p:txBody>
          <a:bodyPr wrap="square" anchor="t">
            <a:spAutoFit/>
          </a:bodyPr>
          <a:lstStyle/>
          <a:p>
            <a:r>
              <a:rPr lang="zh-CN" altLang="en-US" b="1" u="sng">
                <a:solidFill>
                  <a:schemeClr val="bg1"/>
                </a:solidFill>
                <a:latin typeface="微软雅黑" panose="020B0503020204020204" pitchFamily="34" charset="-122"/>
                <a:ea typeface="微软雅黑" panose="020B0503020204020204" pitchFamily="34" charset="-122"/>
                <a:sym typeface="宋体" panose="02010600030101010101" pitchFamily="2" charset="-122"/>
              </a:rPr>
              <a:t>阴影部分为取样部分</a:t>
            </a:r>
            <a:endParaRPr lang="zh-CN" altLang="en-US" b="1" u="sng">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2" name="矩形 21"/>
          <p:cNvSpPr/>
          <p:nvPr/>
        </p:nvSpPr>
        <p:spPr>
          <a:xfrm>
            <a:off x="6737549" y="6205341"/>
            <a:ext cx="2272879" cy="583565"/>
          </a:xfrm>
          <a:prstGeom prst="rect">
            <a:avLst/>
          </a:prstGeom>
          <a:noFill/>
          <a:ln w="9525">
            <a:solidFill>
              <a:schemeClr val="bg1">
                <a:lumMod val="65000"/>
              </a:schemeClr>
            </a:solidFill>
          </a:ln>
        </p:spPr>
        <p:txBody>
          <a:bodyPr wrap="square">
            <a:spAutoFit/>
          </a:bodyPr>
          <a:lstStyle/>
          <a:p>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25×16</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型</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
        <p:nvSpPr>
          <p:cNvPr id="14337" name="Rectangle 8"/>
          <p:cNvSpPr/>
          <p:nvPr/>
        </p:nvSpPr>
        <p:spPr>
          <a:xfrm>
            <a:off x="2081" y="12698"/>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linds(horizontal)">
                                      <p:cBhvr>
                                        <p:cTn id="35" dur="500"/>
                                        <p:tgtEl>
                                          <p:spTgt spid="10"/>
                                        </p:tgtEl>
                                      </p:cBhvr>
                                    </p:animEffect>
                                  </p:childTnLst>
                                </p:cTn>
                              </p:par>
                              <p:par>
                                <p:cTn id="36" presetID="3" presetClass="entr" presetSubtype="1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500"/>
                                        <p:tgtEl>
                                          <p:spTgt spid="1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par>
                                <p:cTn id="47" presetID="3" presetClass="entr" presetSubtype="1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linds(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linds(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bldLvl="0" animBg="1"/>
      <p:bldP spid="10" grpId="0" bldLvl="0" animBg="1"/>
      <p:bldP spid="11" grpId="0" bldLvl="0" animBg="1"/>
      <p:bldP spid="13" grpId="0" bldLvl="0" animBg="1"/>
      <p:bldP spid="15" grpId="0" bldLvl="0" animBg="1"/>
      <p:bldP spid="16" grpId="0"/>
      <p:bldP spid="17" grpId="0" bldLvl="0" animBg="1"/>
      <p:bldP spid="18" grpId="0" bldLvl="0" animBg="1"/>
      <p:bldP spid="22"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96DAC541-7B7A-43D3-8B79-37D633B846F1}">
                <asvg:svgBlip xmlns:asvg="http://schemas.microsoft.com/office/drawing/2016/SVG/main" r:embed="rId2"/>
              </a:ext>
            </a:extLst>
          </a:blip>
          <a:srcRect b="50806"/>
          <a:stretch>
            <a:fillRect/>
          </a:stretch>
        </p:blipFill>
        <p:spPr>
          <a:xfrm>
            <a:off x="4407530" y="907882"/>
            <a:ext cx="4549567" cy="4514649"/>
          </a:xfrm>
          <a:prstGeom prst="rect">
            <a:avLst/>
          </a:prstGeom>
        </p:spPr>
      </p:pic>
      <p:pic>
        <p:nvPicPr>
          <p:cNvPr id="9218" name="图片 1"/>
          <p:cNvPicPr>
            <a:picLocks noChangeAspect="1"/>
          </p:cNvPicPr>
          <p:nvPr/>
        </p:nvPicPr>
        <p:blipFill>
          <a:blip r:embed="rId3"/>
          <a:srcRect l="2209" t="35080" r="55449" b="19148"/>
          <a:stretch>
            <a:fillRect/>
          </a:stretch>
        </p:blipFill>
        <p:spPr>
          <a:xfrm>
            <a:off x="1536700" y="2063750"/>
            <a:ext cx="2476500" cy="2386013"/>
          </a:xfrm>
          <a:prstGeom prst="rect">
            <a:avLst/>
          </a:prstGeom>
          <a:noFill/>
          <a:ln w="9525">
            <a:noFill/>
          </a:ln>
        </p:spPr>
      </p:pic>
      <p:sp>
        <p:nvSpPr>
          <p:cNvPr id="5" name="矩形 4"/>
          <p:cNvSpPr/>
          <p:nvPr/>
        </p:nvSpPr>
        <p:spPr>
          <a:xfrm>
            <a:off x="2362200" y="2895600"/>
            <a:ext cx="825500" cy="762000"/>
          </a:xfrm>
          <a:prstGeom prst="rect">
            <a:avLst/>
          </a:prstGeom>
          <a:no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6" name="直接箭头连接符 5"/>
          <p:cNvCxnSpPr>
            <a:stCxn id="5" idx="3"/>
          </p:cNvCxnSpPr>
          <p:nvPr/>
        </p:nvCxnSpPr>
        <p:spPr>
          <a:xfrm flipV="1">
            <a:off x="3187700" y="1066800"/>
            <a:ext cx="1308100" cy="2209800"/>
          </a:xfrm>
          <a:prstGeom prst="straightConnector1">
            <a:avLst/>
          </a:prstGeom>
          <a:ln w="38100" cap="flat" cmpd="sng">
            <a:solidFill>
              <a:srgbClr val="FF0000"/>
            </a:solidFill>
            <a:prstDash val="solid"/>
            <a:round/>
            <a:headEnd type="none" w="med" len="med"/>
            <a:tailEnd type="arrow" w="med" len="med"/>
          </a:ln>
        </p:spPr>
      </p:cxnSp>
      <p:cxnSp>
        <p:nvCxnSpPr>
          <p:cNvPr id="7" name="直接箭头连接符 6"/>
          <p:cNvCxnSpPr>
            <a:stCxn id="5" idx="3"/>
          </p:cNvCxnSpPr>
          <p:nvPr/>
        </p:nvCxnSpPr>
        <p:spPr>
          <a:xfrm>
            <a:off x="3187700" y="3276600"/>
            <a:ext cx="1308100" cy="2057400"/>
          </a:xfrm>
          <a:prstGeom prst="straightConnector1">
            <a:avLst/>
          </a:prstGeom>
          <a:ln w="38100" cap="flat" cmpd="sng">
            <a:solidFill>
              <a:srgbClr val="FF0000"/>
            </a:solidFill>
            <a:prstDash val="solid"/>
            <a:round/>
            <a:headEnd type="none" w="med" len="med"/>
            <a:tailEnd type="arrow" w="med" len="med"/>
          </a:ln>
        </p:spPr>
      </p:cxnSp>
      <p:sp>
        <p:nvSpPr>
          <p:cNvPr id="8" name="文本框 7"/>
          <p:cNvSpPr txBox="1"/>
          <p:nvPr/>
        </p:nvSpPr>
        <p:spPr>
          <a:xfrm>
            <a:off x="2149475" y="4565650"/>
            <a:ext cx="868680" cy="368300"/>
          </a:xfrm>
          <a:prstGeom prst="rect">
            <a:avLst/>
          </a:prstGeom>
          <a:noFill/>
          <a:ln w="9525">
            <a:noFill/>
          </a:ln>
        </p:spPr>
        <p:txBody>
          <a:bodyPr wrap="none" anchor="t">
            <a:spAutoFit/>
          </a:bodyPr>
          <a:lstStyle/>
          <a:p>
            <a:r>
              <a:rPr lang="zh-CN" altLang="en-US" b="1" u="sng">
                <a:solidFill>
                  <a:srgbClr val="FF0000"/>
                </a:solidFill>
                <a:latin typeface="微软雅黑" panose="020B0503020204020204" pitchFamily="34" charset="-122"/>
                <a:ea typeface="微软雅黑" panose="020B0503020204020204" pitchFamily="34" charset="-122"/>
                <a:sym typeface="宋体" panose="02010600030101010101" pitchFamily="2" charset="-122"/>
              </a:rPr>
              <a:t>大方格</a:t>
            </a:r>
            <a:endParaRPr lang="zh-CN" altLang="en-US">
              <a:latin typeface="Arial" panose="020B0604020202020204" pitchFamily="34" charset="0"/>
              <a:ea typeface="宋体" panose="02010600030101010101" pitchFamily="2" charset="-122"/>
            </a:endParaRPr>
          </a:p>
        </p:txBody>
      </p:sp>
      <p:sp>
        <p:nvSpPr>
          <p:cNvPr id="9" name="文本框 8"/>
          <p:cNvSpPr txBox="1"/>
          <p:nvPr/>
        </p:nvSpPr>
        <p:spPr>
          <a:xfrm>
            <a:off x="4581488" y="5499352"/>
            <a:ext cx="4239745" cy="368300"/>
          </a:xfrm>
          <a:prstGeom prst="rect">
            <a:avLst/>
          </a:prstGeom>
          <a:solidFill>
            <a:schemeClr val="bg1">
              <a:lumMod val="85000"/>
            </a:schemeClr>
          </a:solidFill>
          <a:ln w="9525">
            <a:noFill/>
          </a:ln>
        </p:spPr>
        <p:txBody>
          <a:bodyPr wrap="square" anchor="t">
            <a:spAutoFit/>
          </a:bodyPr>
          <a:lstStyle/>
          <a:p>
            <a:pPr algn="ctr"/>
            <a:r>
              <a:rPr lang="zh-CN" altLang="en-US" b="1" u="sng">
                <a:latin typeface="微软雅黑" panose="020B0503020204020204" pitchFamily="34" charset="-122"/>
                <a:ea typeface="微软雅黑" panose="020B0503020204020204" pitchFamily="34" charset="-122"/>
                <a:sym typeface="宋体" panose="02010600030101010101" pitchFamily="2" charset="-122"/>
              </a:rPr>
              <a:t>大方格</a:t>
            </a:r>
            <a:r>
              <a:rPr lang="en-US" altLang="zh-CN" b="1" u="sng">
                <a:latin typeface="微软雅黑" panose="020B0503020204020204" pitchFamily="34" charset="-122"/>
                <a:ea typeface="微软雅黑" panose="020B0503020204020204" pitchFamily="34" charset="-122"/>
                <a:sym typeface="宋体" panose="02010600030101010101" pitchFamily="2" charset="-122"/>
              </a:rPr>
              <a:t>(16</a:t>
            </a:r>
            <a:r>
              <a:rPr lang="zh-CN" altLang="en-US" b="1" u="sng">
                <a:latin typeface="微软雅黑" panose="020B0503020204020204" pitchFamily="34" charset="-122"/>
                <a:ea typeface="微软雅黑" panose="020B0503020204020204" pitchFamily="34" charset="-122"/>
                <a:sym typeface="宋体" panose="02010600030101010101" pitchFamily="2" charset="-122"/>
              </a:rPr>
              <a:t>个中方格</a:t>
            </a:r>
            <a:r>
              <a:rPr lang="en-US" altLang="zh-CN" b="1" u="sng">
                <a:latin typeface="微软雅黑" panose="020B0503020204020204" pitchFamily="34" charset="-122"/>
                <a:ea typeface="微软雅黑" panose="020B0503020204020204" pitchFamily="34" charset="-122"/>
                <a:sym typeface="宋体" panose="02010600030101010101" pitchFamily="2" charset="-122"/>
              </a:rPr>
              <a:t>)</a:t>
            </a:r>
            <a:endParaRPr lang="en-US" altLang="zh-CN"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9"/>
          <p:cNvSpPr/>
          <p:nvPr/>
        </p:nvSpPr>
        <p:spPr>
          <a:xfrm>
            <a:off x="7748282" y="1066602"/>
            <a:ext cx="1072951" cy="1089458"/>
          </a:xfrm>
          <a:prstGeom prst="rect">
            <a:avLst/>
          </a:prstGeom>
          <a:noFill/>
          <a:ln w="47625"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sp>
        <p:nvSpPr>
          <p:cNvPr id="11" name="文本框 10"/>
          <p:cNvSpPr txBox="1"/>
          <p:nvPr/>
        </p:nvSpPr>
        <p:spPr>
          <a:xfrm>
            <a:off x="9621820" y="520604"/>
            <a:ext cx="526952" cy="922020"/>
          </a:xfrm>
          <a:prstGeom prst="rect">
            <a:avLst/>
          </a:prstGeom>
          <a:solidFill>
            <a:schemeClr val="bg1">
              <a:lumMod val="85000"/>
            </a:schemeClr>
          </a:solidFill>
          <a:ln w="9525">
            <a:noFill/>
          </a:ln>
        </p:spPr>
        <p:txBody>
          <a:bodyPr wrap="square" anchor="t">
            <a:spAutoFit/>
          </a:bodyPr>
          <a:lstStyle/>
          <a:p>
            <a:r>
              <a:rPr lang="zh-CN" altLang="en-US" b="1">
                <a:latin typeface="微软雅黑" panose="020B0503020204020204" pitchFamily="34" charset="-122"/>
                <a:ea typeface="微软雅黑" panose="020B0503020204020204" pitchFamily="34" charset="-122"/>
                <a:sym typeface="宋体" panose="02010600030101010101" pitchFamily="2" charset="-122"/>
              </a:rPr>
              <a:t>中方格</a:t>
            </a:r>
            <a:endParaRPr lang="zh-CN" altLang="en-US"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12" name="直接箭头连接符 11"/>
          <p:cNvCxnSpPr/>
          <p:nvPr/>
        </p:nvCxnSpPr>
        <p:spPr>
          <a:xfrm flipV="1">
            <a:off x="8821053" y="1147440"/>
            <a:ext cx="822960" cy="572135"/>
          </a:xfrm>
          <a:prstGeom prst="straightConnector1">
            <a:avLst/>
          </a:prstGeom>
          <a:ln w="38100" cap="flat" cmpd="sng">
            <a:solidFill>
              <a:srgbClr val="FF0000"/>
            </a:solidFill>
            <a:prstDash val="solid"/>
            <a:round/>
            <a:headEnd type="none" w="med" len="med"/>
            <a:tailEnd type="arrow" w="med" len="med"/>
          </a:ln>
        </p:spPr>
      </p:cxnSp>
      <p:sp>
        <p:nvSpPr>
          <p:cNvPr id="13" name="矩形 12"/>
          <p:cNvSpPr/>
          <p:nvPr/>
        </p:nvSpPr>
        <p:spPr>
          <a:xfrm>
            <a:off x="8374910" y="3399795"/>
            <a:ext cx="153007" cy="185386"/>
          </a:xfrm>
          <a:prstGeom prst="rect">
            <a:avLst/>
          </a:prstGeom>
          <a:gradFill rotWithShape="1">
            <a:gsLst>
              <a:gs pos="100000">
                <a:srgbClr val="E30000"/>
              </a:gs>
              <a:gs pos="100000">
                <a:srgbClr val="760303"/>
              </a:gs>
            </a:gsLst>
            <a:lin ang="5400000"/>
          </a:gradFill>
          <a:ln w="38100" cap="flat" cmpd="sng">
            <a:solidFill>
              <a:srgbClr val="FF0000"/>
            </a:solidFill>
            <a:prstDash val="solid"/>
            <a:round/>
            <a:headEnd type="none" w="med" len="med"/>
            <a:tailEnd type="none" w="med" len="med"/>
          </a:ln>
        </p:spPr>
        <p:txBody>
          <a:bodyPr wrap="square" lIns="91439" tIns="45719" rIns="91439" bIns="45719" anchor="t"/>
          <a:lstStyle/>
          <a:p>
            <a:pPr defTabSz="914400"/>
            <a:endParaRPr lang="zh-CN" altLang="en-US">
              <a:latin typeface="Arial" panose="020B0604020202020204" pitchFamily="34" charset="0"/>
              <a:ea typeface="宋体" panose="02010600030101010101" pitchFamily="2" charset="-122"/>
            </a:endParaRPr>
          </a:p>
        </p:txBody>
      </p:sp>
      <p:cxnSp>
        <p:nvCxnSpPr>
          <p:cNvPr id="14" name="直接箭头连接符 13"/>
          <p:cNvCxnSpPr>
            <a:stCxn id="13" idx="3"/>
            <a:endCxn id="15" idx="1"/>
          </p:cNvCxnSpPr>
          <p:nvPr/>
        </p:nvCxnSpPr>
        <p:spPr>
          <a:xfrm>
            <a:off x="8527917" y="3492488"/>
            <a:ext cx="1149350" cy="143510"/>
          </a:xfrm>
          <a:prstGeom prst="straightConnector1">
            <a:avLst/>
          </a:prstGeom>
          <a:ln w="38100" cap="flat" cmpd="sng">
            <a:solidFill>
              <a:srgbClr val="FF0000"/>
            </a:solidFill>
            <a:prstDash val="solid"/>
            <a:round/>
            <a:headEnd type="none" w="med" len="med"/>
            <a:tailEnd type="arrow" w="med" len="med"/>
          </a:ln>
        </p:spPr>
      </p:cxnSp>
      <p:sp>
        <p:nvSpPr>
          <p:cNvPr id="15" name="文本框 14"/>
          <p:cNvSpPr txBox="1"/>
          <p:nvPr/>
        </p:nvSpPr>
        <p:spPr>
          <a:xfrm>
            <a:off x="9677689" y="3175047"/>
            <a:ext cx="500922" cy="922020"/>
          </a:xfrm>
          <a:prstGeom prst="rect">
            <a:avLst/>
          </a:prstGeom>
          <a:solidFill>
            <a:schemeClr val="bg1">
              <a:lumMod val="85000"/>
            </a:schemeClr>
          </a:solidFill>
          <a:ln w="9525">
            <a:noFill/>
          </a:ln>
        </p:spPr>
        <p:txBody>
          <a:bodyPr wrap="square" anchor="t">
            <a:spAutoFit/>
          </a:bodyPr>
          <a:lstStyle/>
          <a:p>
            <a:r>
              <a:rPr lang="zh-CN" altLang="en-US" b="1">
                <a:latin typeface="微软雅黑" panose="020B0503020204020204" pitchFamily="34" charset="-122"/>
                <a:ea typeface="微软雅黑" panose="020B0503020204020204" pitchFamily="34" charset="-122"/>
                <a:sym typeface="宋体" panose="02010600030101010101" pitchFamily="2" charset="-122"/>
              </a:rPr>
              <a:t>小方格</a:t>
            </a:r>
            <a:endParaRPr lang="zh-CN" altLang="en-US"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16" name="文本框 15"/>
          <p:cNvSpPr txBox="1"/>
          <p:nvPr/>
        </p:nvSpPr>
        <p:spPr>
          <a:xfrm>
            <a:off x="9382125" y="4641850"/>
            <a:ext cx="834390" cy="368300"/>
          </a:xfrm>
          <a:prstGeom prst="rect">
            <a:avLst/>
          </a:prstGeom>
          <a:noFill/>
          <a:ln w="9525">
            <a:noFill/>
          </a:ln>
        </p:spPr>
        <p:txBody>
          <a:bodyPr wrap="none" anchor="t">
            <a:spAutoFit/>
          </a:bodyPr>
          <a:lstStyle/>
          <a:p>
            <a:r>
              <a:rPr lang="en-US" altLang="zh-CN" b="1">
                <a:latin typeface="微软雅黑" panose="020B0503020204020204" pitchFamily="34" charset="-122"/>
                <a:ea typeface="微软雅黑" panose="020B0503020204020204" pitchFamily="34" charset="-122"/>
                <a:sym typeface="宋体" panose="02010600030101010101" pitchFamily="2" charset="-122"/>
              </a:rPr>
              <a:t>400</a:t>
            </a:r>
            <a:r>
              <a:rPr lang="zh-CN" altLang="en-US" b="1">
                <a:latin typeface="微软雅黑" panose="020B0503020204020204" pitchFamily="34" charset="-122"/>
                <a:ea typeface="微软雅黑" panose="020B0503020204020204" pitchFamily="34" charset="-122"/>
                <a:sym typeface="宋体" panose="02010600030101010101" pitchFamily="2" charset="-122"/>
              </a:rPr>
              <a:t>个</a:t>
            </a:r>
            <a:endParaRPr lang="zh-CN" altLang="en-US">
              <a:latin typeface="Arial" panose="020B0604020202020204" pitchFamily="34" charset="0"/>
              <a:ea typeface="宋体" panose="02010600030101010101" pitchFamily="2" charset="-122"/>
            </a:endParaRPr>
          </a:p>
        </p:txBody>
      </p:sp>
      <p:sp>
        <p:nvSpPr>
          <p:cNvPr id="17" name="文本框 16"/>
          <p:cNvSpPr txBox="1"/>
          <p:nvPr/>
        </p:nvSpPr>
        <p:spPr>
          <a:xfrm>
            <a:off x="5006224" y="6205341"/>
            <a:ext cx="1482450" cy="583565"/>
          </a:xfrm>
          <a:prstGeom prst="rect">
            <a:avLst/>
          </a:prstGeom>
          <a:solidFill>
            <a:schemeClr val="bg1">
              <a:lumMod val="65000"/>
            </a:schemeClr>
          </a:solidFill>
          <a:ln w="9525">
            <a:solidFill>
              <a:schemeClr val="bg1">
                <a:lumMod val="65000"/>
              </a:schemeClr>
            </a:solidFill>
          </a:ln>
        </p:spPr>
        <p:txBody>
          <a:bodyPr wrap="square" anchor="t">
            <a:spAutoFit/>
          </a:bodyPr>
          <a:lstStyle/>
          <a:p>
            <a:r>
              <a:rPr lang="zh-CN" altLang="en-US" sz="3200" b="1">
                <a:latin typeface="微软雅黑" panose="020B0503020204020204" pitchFamily="34" charset="-122"/>
                <a:ea typeface="微软雅黑" panose="020B0503020204020204" pitchFamily="34" charset="-122"/>
              </a:rPr>
              <a:t>规格二</a:t>
            </a:r>
            <a:endParaRPr lang="zh-CN" altLang="en-US" sz="3200" b="1">
              <a:latin typeface="微软雅黑" panose="020B0503020204020204" pitchFamily="34" charset="-122"/>
              <a:ea typeface="微软雅黑" panose="020B0503020204020204" pitchFamily="34" charset="-122"/>
            </a:endParaRPr>
          </a:p>
        </p:txBody>
      </p:sp>
      <p:sp>
        <p:nvSpPr>
          <p:cNvPr id="18" name="文本框 17"/>
          <p:cNvSpPr txBox="1"/>
          <p:nvPr/>
        </p:nvSpPr>
        <p:spPr>
          <a:xfrm>
            <a:off x="4584135" y="546013"/>
            <a:ext cx="4462463" cy="368300"/>
          </a:xfrm>
          <a:prstGeom prst="rect">
            <a:avLst/>
          </a:prstGeom>
          <a:solidFill>
            <a:srgbClr val="7030A0"/>
          </a:solidFill>
          <a:ln w="9525">
            <a:noFill/>
          </a:ln>
        </p:spPr>
        <p:txBody>
          <a:bodyPr wrap="square" anchor="t">
            <a:spAutoFit/>
          </a:bodyPr>
          <a:lstStyle/>
          <a:p>
            <a:r>
              <a:rPr lang="zh-CN" altLang="en-US" b="1" u="sng">
                <a:latin typeface="微软雅黑" panose="020B0503020204020204" pitchFamily="34" charset="-122"/>
                <a:ea typeface="微软雅黑" panose="020B0503020204020204" pitchFamily="34" charset="-122"/>
                <a:sym typeface="宋体" panose="02010600030101010101" pitchFamily="2" charset="-122"/>
              </a:rPr>
              <a:t>阴影部分为取样部分</a:t>
            </a:r>
            <a:endParaRPr lang="zh-CN" altLang="en-US"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21" name="矩形 20"/>
          <p:cNvSpPr/>
          <p:nvPr/>
        </p:nvSpPr>
        <p:spPr>
          <a:xfrm>
            <a:off x="6488675" y="6205341"/>
            <a:ext cx="2039242" cy="583565"/>
          </a:xfrm>
          <a:prstGeom prst="rect">
            <a:avLst/>
          </a:prstGeom>
          <a:noFill/>
          <a:ln w="9525">
            <a:solidFill>
              <a:schemeClr val="bg1">
                <a:lumMod val="65000"/>
              </a:schemeClr>
            </a:solidFill>
          </a:ln>
        </p:spPr>
        <p:txBody>
          <a:bodyPr wrap="square">
            <a:spAutoFit/>
          </a:bodyPr>
          <a:lstStyle/>
          <a:p>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16×25</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型</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
        <p:nvSpPr>
          <p:cNvPr id="14337" name="Rectangle 8"/>
          <p:cNvSpPr/>
          <p:nvPr/>
        </p:nvSpPr>
        <p:spPr>
          <a:xfrm>
            <a:off x="2081" y="12698"/>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par>
                                <p:cTn id="18" presetID="3" presetClass="entr" presetSubtype="1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par>
                                <p:cTn id="31" presetID="3" presetClass="entr" presetSubtype="1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blinds(horizontal)">
                                      <p:cBhvr>
                                        <p:cTn id="41" dur="500"/>
                                        <p:tgtEl>
                                          <p:spTgt spid="13"/>
                                        </p:tgtEl>
                                      </p:cBhvr>
                                    </p:animEffect>
                                  </p:childTnLst>
                                </p:cTn>
                              </p:par>
                              <p:par>
                                <p:cTn id="42" presetID="3" presetClass="entr" presetSubtype="1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linds(horizontal)">
                                      <p:cBhvr>
                                        <p:cTn id="44" dur="500"/>
                                        <p:tgtEl>
                                          <p:spTgt spid="14"/>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linds(horizontal)">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linds(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linds(horizontal)">
                                      <p:cBhvr>
                                        <p:cTn id="62" dur="500"/>
                                        <p:tgtEl>
                                          <p:spTgt spid="18"/>
                                        </p:tgtEl>
                                      </p:cBhvr>
                                    </p:animEffect>
                                  </p:childTnLst>
                                </p:cTn>
                              </p:par>
                              <p:par>
                                <p:cTn id="63" presetID="22" presetClass="entr" presetSubtype="4" fill="hold"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down)">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down)">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p:bldP spid="9" grpId="0" bldLvl="0" animBg="1"/>
      <p:bldP spid="10" grpId="0" bldLvl="0" animBg="1"/>
      <p:bldP spid="11" grpId="0" bldLvl="0" animBg="1"/>
      <p:bldP spid="13" grpId="0" bldLvl="0" animBg="1"/>
      <p:bldP spid="15" grpId="0" bldLvl="0" animBg="1"/>
      <p:bldP spid="16" grpId="0"/>
      <p:bldP spid="17" grpId="0" bldLvl="0" animBg="1"/>
      <p:bldP spid="18" grpId="0" bldLvl="0" animBg="1"/>
      <p:bldP spid="21"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文本框 17"/>
          <p:cNvSpPr txBox="1"/>
          <p:nvPr/>
        </p:nvSpPr>
        <p:spPr>
          <a:xfrm>
            <a:off x="1536700" y="1316750"/>
            <a:ext cx="5637213" cy="521970"/>
          </a:xfrm>
          <a:prstGeom prst="rect">
            <a:avLst/>
          </a:prstGeom>
          <a:solidFill>
            <a:schemeClr val="bg1">
              <a:lumMod val="50000"/>
            </a:schemeClr>
          </a:solidFill>
          <a:ln w="9525">
            <a:noFill/>
          </a:ln>
        </p:spPr>
        <p:txBody>
          <a:bodyPr wrap="square" anchor="t">
            <a:spAutoFit/>
          </a:bodyPr>
          <a:lstStyle/>
          <a:p>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以规格一（</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25</a:t>
            </a:r>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格</a:t>
            </a:r>
            <a:r>
              <a:rPr lang="zh-CN" altLang="en-US" sz="2800" b="1" u="sng">
                <a:latin typeface="Arial" panose="020B0604020202020204" pitchFamily="34" charset="0"/>
                <a:ea typeface="微软雅黑" panose="020B0503020204020204" pitchFamily="34" charset="-122"/>
                <a:sym typeface="宋体" panose="02010600030101010101" pitchFamily="2" charset="-122"/>
              </a:rPr>
              <a:t>×</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16</a:t>
            </a:r>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格）为例：</a:t>
            </a:r>
            <a:endParaRPr lang="zh-CN" altLang="en-US" sz="2800" b="1" u="sng">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1266" name="图片 2"/>
          <p:cNvPicPr>
            <a:picLocks noChangeAspect="1"/>
          </p:cNvPicPr>
          <p:nvPr/>
        </p:nvPicPr>
        <p:blipFill>
          <a:blip r:embed="rId1"/>
          <a:srcRect l="48157" t="37202" r="10651" b="18192"/>
          <a:stretch>
            <a:fillRect/>
          </a:stretch>
        </p:blipFill>
        <p:spPr>
          <a:xfrm>
            <a:off x="7752005" y="1844972"/>
            <a:ext cx="3198813" cy="3082925"/>
          </a:xfrm>
          <a:prstGeom prst="rect">
            <a:avLst/>
          </a:prstGeom>
          <a:noFill/>
          <a:ln w="9525">
            <a:noFill/>
          </a:ln>
        </p:spPr>
      </p:pic>
      <p:sp>
        <p:nvSpPr>
          <p:cNvPr id="4" name="文本框 3"/>
          <p:cNvSpPr txBox="1"/>
          <p:nvPr/>
        </p:nvSpPr>
        <p:spPr>
          <a:xfrm>
            <a:off x="1560825" y="1916604"/>
            <a:ext cx="5637213" cy="521970"/>
          </a:xfrm>
          <a:prstGeom prst="rect">
            <a:avLst/>
          </a:prstGeom>
          <a:solidFill>
            <a:schemeClr val="bg1">
              <a:lumMod val="85000"/>
            </a:schemeClr>
          </a:solidFill>
          <a:ln w="9525">
            <a:noFill/>
          </a:ln>
        </p:spPr>
        <p:txBody>
          <a:bodyPr wrap="square" anchor="t">
            <a:spAutoFit/>
          </a:bodyPr>
          <a:lstStyle/>
          <a:p>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1ml=1(cm</a:t>
            </a:r>
            <a:r>
              <a:rPr lang="en-US" altLang="zh-CN" sz="2800" b="1" u="sng" baseline="30000">
                <a:latin typeface="微软雅黑" panose="020B0503020204020204" pitchFamily="34" charset="-122"/>
                <a:ea typeface="微软雅黑" panose="020B0503020204020204" pitchFamily="34" charset="-122"/>
                <a:sym typeface="宋体" panose="02010600030101010101" pitchFamily="2" charset="-122"/>
              </a:rPr>
              <a:t>3</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)=10</a:t>
            </a:r>
            <a:r>
              <a:rPr lang="en-US" altLang="zh-CN" sz="2800" b="1" u="sng" baseline="30000">
                <a:latin typeface="微软雅黑" panose="020B0503020204020204" pitchFamily="34" charset="-122"/>
                <a:ea typeface="微软雅黑" panose="020B0503020204020204" pitchFamily="34" charset="-122"/>
                <a:sym typeface="宋体" panose="02010600030101010101" pitchFamily="2" charset="-122"/>
              </a:rPr>
              <a:t>3</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(mm</a:t>
            </a:r>
            <a:r>
              <a:rPr lang="en-US" altLang="zh-CN" sz="2800" b="1" u="sng" baseline="30000">
                <a:latin typeface="微软雅黑" panose="020B0503020204020204" pitchFamily="34" charset="-122"/>
                <a:ea typeface="微软雅黑" panose="020B0503020204020204" pitchFamily="34" charset="-122"/>
                <a:sym typeface="宋体" panose="02010600030101010101" pitchFamily="2" charset="-122"/>
              </a:rPr>
              <a:t>3</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a:t>
            </a:r>
            <a:endParaRPr lang="en-US" altLang="zh-CN" sz="2800"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5" name="文本框 4"/>
          <p:cNvSpPr txBox="1"/>
          <p:nvPr/>
        </p:nvSpPr>
        <p:spPr>
          <a:xfrm>
            <a:off x="1536700" y="2564050"/>
            <a:ext cx="5637213" cy="1383665"/>
          </a:xfrm>
          <a:prstGeom prst="rect">
            <a:avLst/>
          </a:prstGeom>
          <a:solidFill>
            <a:schemeClr val="bg1">
              <a:lumMod val="85000"/>
            </a:schemeClr>
          </a:solidFill>
          <a:ln w="9525">
            <a:noFill/>
          </a:ln>
        </p:spPr>
        <p:txBody>
          <a:bodyPr wrap="square" anchor="t">
            <a:spAutoFit/>
          </a:bodyPr>
          <a:lstStyle/>
          <a:p>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大方格长、宽均为</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1mm,</a:t>
            </a:r>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高</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0.1mm</a:t>
            </a:r>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，每个大方格的体积为</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0.1mm</a:t>
            </a:r>
            <a:r>
              <a:rPr lang="en-US" altLang="zh-CN" sz="2800" b="1" u="sng" baseline="30000">
                <a:latin typeface="微软雅黑" panose="020B0503020204020204" pitchFamily="34" charset="-122"/>
                <a:ea typeface="微软雅黑" panose="020B0503020204020204" pitchFamily="34" charset="-122"/>
                <a:sym typeface="宋体" panose="02010600030101010101" pitchFamily="2" charset="-122"/>
              </a:rPr>
              <a:t>3</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(10</a:t>
            </a:r>
            <a:r>
              <a:rPr lang="en-US" altLang="zh-CN" sz="2800" b="1" u="sng" baseline="30000">
                <a:latin typeface="微软雅黑" panose="020B0503020204020204" pitchFamily="34" charset="-122"/>
                <a:ea typeface="微软雅黑" panose="020B0503020204020204" pitchFamily="34" charset="-122"/>
                <a:sym typeface="宋体" panose="02010600030101010101" pitchFamily="2" charset="-122"/>
              </a:rPr>
              <a:t>-4</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ml)</a:t>
            </a:r>
            <a:endParaRPr lang="en-US" altLang="zh-CN" sz="2800"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文本框 5"/>
          <p:cNvSpPr txBox="1"/>
          <p:nvPr/>
        </p:nvSpPr>
        <p:spPr>
          <a:xfrm>
            <a:off x="1536700" y="4929425"/>
            <a:ext cx="5637213" cy="521970"/>
          </a:xfrm>
          <a:prstGeom prst="rect">
            <a:avLst/>
          </a:prstGeom>
          <a:solidFill>
            <a:schemeClr val="bg1">
              <a:lumMod val="85000"/>
            </a:schemeClr>
          </a:solidFill>
          <a:ln w="9525">
            <a:noFill/>
          </a:ln>
        </p:spPr>
        <p:txBody>
          <a:bodyPr wrap="square" anchor="t">
            <a:spAutoFit/>
          </a:bodyPr>
          <a:lstStyle/>
          <a:p>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故</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1ml</a:t>
            </a:r>
            <a:r>
              <a:rPr lang="zh-CN" altLang="en-US" sz="2800" b="1" u="sng">
                <a:latin typeface="微软雅黑" panose="020B0503020204020204" pitchFamily="34" charset="-122"/>
                <a:ea typeface="微软雅黑" panose="020B0503020204020204" pitchFamily="34" charset="-122"/>
                <a:sym typeface="宋体" panose="02010600030101010101" pitchFamily="2" charset="-122"/>
              </a:rPr>
              <a:t>培养液中细胞个数</a:t>
            </a:r>
            <a:r>
              <a:rPr lang="en-US" altLang="zh-CN" sz="2800" b="1" u="sng">
                <a:latin typeface="微软雅黑" panose="020B0503020204020204" pitchFamily="34" charset="-122"/>
                <a:ea typeface="微软雅黑" panose="020B0503020204020204" pitchFamily="34" charset="-122"/>
                <a:sym typeface="宋体" panose="02010600030101010101" pitchFamily="2" charset="-122"/>
              </a:rPr>
              <a:t>=</a:t>
            </a:r>
            <a:endParaRPr lang="zh-CN" altLang="en-US" sz="2800" b="1" u="sng">
              <a:latin typeface="微软雅黑" panose="020B0503020204020204" pitchFamily="34" charset="-122"/>
              <a:ea typeface="微软雅黑" panose="020B0503020204020204" pitchFamily="34" charset="-122"/>
              <a:sym typeface="宋体" panose="02010600030101010101" pitchFamily="2" charset="-122"/>
            </a:endParaRPr>
          </a:p>
        </p:txBody>
      </p:sp>
      <p:sp>
        <p:nvSpPr>
          <p:cNvPr id="7" name="文本框 6"/>
          <p:cNvSpPr txBox="1"/>
          <p:nvPr/>
        </p:nvSpPr>
        <p:spPr>
          <a:xfrm>
            <a:off x="1846263" y="5465763"/>
            <a:ext cx="5637212" cy="583565"/>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sym typeface="宋体" panose="02010600030101010101" pitchFamily="2" charset="-122"/>
              </a:rPr>
              <a:t>中方格中的细胞总数</a:t>
            </a:r>
            <a:endParaRPr lang="zh-CN" altLang="en-US" sz="3200" b="1">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文本框 7"/>
          <p:cNvSpPr txBox="1"/>
          <p:nvPr/>
        </p:nvSpPr>
        <p:spPr>
          <a:xfrm>
            <a:off x="1846263" y="6048375"/>
            <a:ext cx="5637212" cy="583565"/>
          </a:xfrm>
          <a:prstGeom prst="rect">
            <a:avLst/>
          </a:prstGeom>
          <a:noFill/>
          <a:ln w="9525">
            <a:noFill/>
          </a:ln>
        </p:spPr>
        <p:txBody>
          <a:bodyPr wrap="square" anchor="t">
            <a:spAutoFit/>
          </a:bodyPr>
          <a:lstStyle/>
          <a:p>
            <a:r>
              <a:rPr lang="zh-CN" altLang="en-US" sz="3200" b="1">
                <a:latin typeface="微软雅黑" panose="020B0503020204020204" pitchFamily="34" charset="-122"/>
                <a:ea typeface="微软雅黑" panose="020B0503020204020204" pitchFamily="34" charset="-122"/>
                <a:sym typeface="宋体" panose="02010600030101010101" pitchFamily="2" charset="-122"/>
              </a:rPr>
              <a:t>中方格中小方格个数</a:t>
            </a:r>
            <a:endParaRPr lang="zh-CN" altLang="en-US" sz="3200" b="1">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9" name="直接连接符 8"/>
          <p:cNvCxnSpPr/>
          <p:nvPr/>
        </p:nvCxnSpPr>
        <p:spPr>
          <a:xfrm>
            <a:off x="1600200" y="6096000"/>
            <a:ext cx="4419600" cy="0"/>
          </a:xfrm>
          <a:prstGeom prst="line">
            <a:avLst/>
          </a:prstGeom>
          <a:ln w="63500" cap="flat" cmpd="sng">
            <a:solidFill>
              <a:srgbClr val="FF0000"/>
            </a:solidFill>
            <a:prstDash val="solid"/>
            <a:round/>
            <a:headEnd type="none" w="med" len="med"/>
            <a:tailEnd type="none" w="med" len="med"/>
          </a:ln>
        </p:spPr>
      </p:cxnSp>
      <p:sp>
        <p:nvSpPr>
          <p:cNvPr id="10" name="文本框 9"/>
          <p:cNvSpPr txBox="1"/>
          <p:nvPr/>
        </p:nvSpPr>
        <p:spPr>
          <a:xfrm>
            <a:off x="6019800" y="5835650"/>
            <a:ext cx="4522788" cy="583565"/>
          </a:xfrm>
          <a:prstGeom prst="rect">
            <a:avLst/>
          </a:prstGeom>
          <a:noFill/>
          <a:ln w="9525">
            <a:noFill/>
          </a:ln>
        </p:spPr>
        <p:txBody>
          <a:bodyPr wrap="square" anchor="t">
            <a:spAutoFit/>
          </a:bodyPr>
          <a:lstStyle/>
          <a:p>
            <a:r>
              <a:rPr lang="zh-CN" altLang="en-US" sz="3200" b="1">
                <a:latin typeface="Arial" panose="020B0604020202020204" pitchFamily="34" charset="0"/>
                <a:ea typeface="微软雅黑" panose="020B0503020204020204" pitchFamily="34" charset="-122"/>
                <a:sym typeface="宋体" panose="02010600030101010101" pitchFamily="2" charset="-122"/>
              </a:rPr>
              <a:t>× </a:t>
            </a:r>
            <a:r>
              <a:rPr lang="en-US" altLang="zh-CN" sz="3200" b="1">
                <a:latin typeface="Arial" panose="020B0604020202020204" pitchFamily="34" charset="0"/>
                <a:ea typeface="微软雅黑" panose="020B0503020204020204" pitchFamily="34" charset="-122"/>
                <a:sym typeface="宋体" panose="02010600030101010101" pitchFamily="2" charset="-122"/>
              </a:rPr>
              <a:t>400</a:t>
            </a:r>
            <a:r>
              <a:rPr lang="zh-CN" altLang="en-US" sz="3200" b="1">
                <a:latin typeface="Arial" panose="020B0604020202020204" pitchFamily="34" charset="0"/>
                <a:ea typeface="微软雅黑" panose="020B0503020204020204" pitchFamily="34" charset="-122"/>
                <a:sym typeface="宋体" panose="02010600030101010101" pitchFamily="2" charset="-122"/>
              </a:rPr>
              <a:t>× </a:t>
            </a:r>
            <a:r>
              <a:rPr lang="en-US" altLang="zh-CN" sz="3200" b="1">
                <a:latin typeface="微软雅黑" panose="020B0503020204020204" pitchFamily="34" charset="-122"/>
                <a:ea typeface="微软雅黑" panose="020B0503020204020204" pitchFamily="34" charset="-122"/>
                <a:sym typeface="宋体" panose="02010600030101010101" pitchFamily="2" charset="-122"/>
              </a:rPr>
              <a:t>10</a:t>
            </a:r>
            <a:r>
              <a:rPr lang="en-US" altLang="zh-CN" sz="3200" b="1" baseline="30000">
                <a:latin typeface="微软雅黑" panose="020B0503020204020204" pitchFamily="34" charset="-122"/>
                <a:ea typeface="微软雅黑" panose="020B0503020204020204" pitchFamily="34" charset="-122"/>
                <a:sym typeface="宋体" panose="02010600030101010101" pitchFamily="2" charset="-122"/>
              </a:rPr>
              <a:t>4 </a:t>
            </a:r>
            <a:r>
              <a:rPr lang="zh-CN" altLang="en-US" sz="3200" b="1">
                <a:latin typeface="Arial" panose="020B0604020202020204" pitchFamily="34" charset="0"/>
                <a:ea typeface="微软雅黑" panose="020B0503020204020204" pitchFamily="34" charset="-122"/>
                <a:sym typeface="宋体" panose="02010600030101010101" pitchFamily="2" charset="-122"/>
              </a:rPr>
              <a:t>×稀释倍数</a:t>
            </a:r>
            <a:endParaRPr lang="zh-CN" altLang="en-US" sz="3200" b="1">
              <a:latin typeface="Arial" panose="020B0604020202020204" pitchFamily="34" charset="0"/>
              <a:ea typeface="微软雅黑" panose="020B0503020204020204" pitchFamily="34" charset="-122"/>
              <a:sym typeface="宋体" panose="02010600030101010101" pitchFamily="2" charset="-122"/>
            </a:endParaRPr>
          </a:p>
        </p:txBody>
      </p:sp>
      <p:sp>
        <p:nvSpPr>
          <p:cNvPr id="3" name="矩形 2"/>
          <p:cNvSpPr/>
          <p:nvPr/>
        </p:nvSpPr>
        <p:spPr>
          <a:xfrm>
            <a:off x="192546" y="549173"/>
            <a:ext cx="5324124" cy="521970"/>
          </a:xfrm>
          <a:prstGeom prst="rect">
            <a:avLst/>
          </a:prstGeom>
        </p:spPr>
        <p:txBody>
          <a:bodyPr wrap="square">
            <a:spAutoFit/>
          </a:bodyPr>
          <a:lstStyle/>
          <a:p>
            <a:pPr fontAlgn="auto">
              <a:lnSpc>
                <a:spcPct val="100000"/>
              </a:lnSpc>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a:t>
            </a:r>
            <a:r>
              <a:rPr lang="zh-CN" sz="2800" b="1" kern="100">
                <a:latin typeface="微软雅黑" panose="020B0503020204020204" pitchFamily="34" charset="-122"/>
                <a:ea typeface="微软雅黑" panose="020B0503020204020204" pitchFamily="34" charset="-122"/>
                <a:cs typeface="微软雅黑" panose="020B0503020204020204" pitchFamily="34" charset="-122"/>
              </a:rPr>
              <a:t>计算公式</a:t>
            </a:r>
            <a:endParaRPr 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p:bldP spid="8"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81" y="876138"/>
            <a:ext cx="12094510" cy="2748280"/>
          </a:xfrm>
          <a:prstGeom prst="rect">
            <a:avLst/>
          </a:prstGeom>
          <a:noFill/>
        </p:spPr>
        <p:txBody>
          <a:bodyPr wrap="square" rtlCol="0" anchor="t">
            <a:spAutoFit/>
          </a:bodyPr>
          <a:lstStyle/>
          <a:p>
            <a:pPr algn="l">
              <a:lnSpc>
                <a:spcPct val="120000"/>
              </a:lnSpc>
            </a:pPr>
            <a:r>
              <a:rPr lang="en-US" altLang="en-US" sz="3600" b="1">
                <a:solidFill>
                  <a:srgbClr val="FF0000"/>
                </a:solidFill>
                <a:latin typeface="微软雅黑" panose="020B0503020204020204" pitchFamily="34" charset="-122"/>
                <a:ea typeface="微软雅黑" panose="020B0503020204020204" pitchFamily="34" charset="-122"/>
              </a:rPr>
              <a:t>例</a:t>
            </a:r>
            <a:r>
              <a:rPr lang="en-US" altLang="zh-CN" sz="3600" b="1">
                <a:solidFill>
                  <a:srgbClr val="FF0000"/>
                </a:solidFill>
                <a:latin typeface="微软雅黑" panose="020B0503020204020204" pitchFamily="34" charset="-122"/>
                <a:ea typeface="微软雅黑" panose="020B0503020204020204" pitchFamily="34" charset="-122"/>
              </a:rPr>
              <a:t>1</a:t>
            </a:r>
            <a:r>
              <a:rPr lang="zh-CN" altLang="en-US" sz="3600" b="1">
                <a:solidFill>
                  <a:srgbClr val="FF0000"/>
                </a:solidFill>
                <a:latin typeface="微软雅黑" panose="020B0503020204020204" pitchFamily="34" charset="-122"/>
                <a:ea typeface="微软雅黑" panose="020B0503020204020204" pitchFamily="34" charset="-122"/>
              </a:rPr>
              <a:t>：</a:t>
            </a:r>
            <a:r>
              <a:rPr lang="en-US" altLang="en-US" sz="3600" b="1">
                <a:solidFill>
                  <a:schemeClr val="tx1"/>
                </a:solidFill>
                <a:latin typeface="微软雅黑" panose="020B0503020204020204" pitchFamily="34" charset="-122"/>
                <a:ea typeface="微软雅黑" panose="020B0503020204020204" pitchFamily="34" charset="-122"/>
              </a:rPr>
              <a:t>通常用血球计数板对培养液中酵母菌进行计数，若计数室为1mm×1mm×0.1mm方格，由400个小方格组成。若多次重复计数后，算得每个小方格中平均有5个酵母菌，则10mL该培养液中酵母菌总数有______________个。</a:t>
            </a:r>
            <a:endParaRPr lang="en-US" altLang="en-US" sz="3600" b="1">
              <a:solidFill>
                <a:schemeClr val="tx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286782" y="3840404"/>
            <a:ext cx="5688547" cy="1432930"/>
          </a:xfrm>
          <a:prstGeom prst="rect">
            <a:avLst/>
          </a:prstGeom>
        </p:spPr>
      </p:pic>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3"/>
          <p:cNvSpPr txBox="1"/>
          <p:nvPr/>
        </p:nvSpPr>
        <p:spPr>
          <a:xfrm>
            <a:off x="2081" y="430450"/>
            <a:ext cx="12112287" cy="1863090"/>
          </a:xfrm>
          <a:prstGeom prst="rect">
            <a:avLst/>
          </a:prstGeom>
          <a:noFill/>
          <a:ln w="9525">
            <a:noFill/>
          </a:ln>
        </p:spPr>
        <p:txBody>
          <a:bodyPr wrap="square" anchor="t">
            <a:spAutoFit/>
          </a:bodyPr>
          <a:lstStyle/>
          <a:p>
            <a:pPr>
              <a:lnSpc>
                <a:spcPct val="12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附</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该同学用长和宽为</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2mm</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，深度为</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0.1mm</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的血球计数板，用五点取样法读取酵母菌有</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40</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个，其中稀释了</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倍，则</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1mL</a:t>
            </a: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菌液中所含的酵母菌个数为</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sym typeface="+mn-ea"/>
              </a:rPr>
              <a:t>_____</a:t>
            </a:r>
            <a:r>
              <a:rPr lang="en-US" altLang="zh-CN" sz="3200" b="1">
                <a:latin typeface="微软雅黑" panose="020B0503020204020204" pitchFamily="34" charset="-122"/>
                <a:ea typeface="微软雅黑" panose="020B0503020204020204" pitchFamily="34" charset="-122"/>
                <a:cs typeface="微软雅黑" panose="020B0503020204020204" pitchFamily="34" charset="-122"/>
              </a:rPr>
              <a:t>___</a:t>
            </a:r>
            <a:endParaRPr lang="en-US" altLang="zh-CN" sz="32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3864964" y="1611111"/>
            <a:ext cx="1568731" cy="681990"/>
          </a:xfrm>
          <a:prstGeom prst="rect">
            <a:avLst/>
          </a:prstGeom>
          <a:noFill/>
        </p:spPr>
        <p:txBody>
          <a:bodyPr wrap="square" rtlCol="0" anchor="t">
            <a:spAutoFit/>
          </a:bodyPr>
          <a:lstStyle/>
          <a:p>
            <a:pPr algn="l">
              <a:lnSpc>
                <a:spcPct val="120000"/>
              </a:lnSpc>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10</a:t>
            </a:r>
            <a:r>
              <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a:t>
            </a:r>
            <a:endPar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3"/>
          <p:cNvSpPr txBox="1"/>
          <p:nvPr/>
        </p:nvSpPr>
        <p:spPr>
          <a:xfrm>
            <a:off x="1446" y="3204887"/>
            <a:ext cx="12188473" cy="3044190"/>
          </a:xfrm>
          <a:prstGeom prst="rect">
            <a:avLst/>
          </a:prstGeom>
          <a:noFill/>
          <a:ln w="9525">
            <a:noFill/>
          </a:ln>
        </p:spPr>
        <p:txBody>
          <a:bodyPr wrap="square" anchor="t">
            <a:spAutoFit/>
          </a:bodyPr>
          <a:lstStyle/>
          <a:p>
            <a:pPr lvl="0" algn="l">
              <a:lnSpc>
                <a:spcPct val="120000"/>
              </a:lnSpc>
              <a:buClrTx/>
              <a:buSzTx/>
              <a:buFontTx/>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附2：</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若该同学用长和宽为1mm，深度为0.1mm的血球计数板，为监测酵母的活细胞密度，将发酵液稀释1 000倍后，经等体积台盼蓝染液染色，用25×16型血细胞计数板计数5个中格中的细胞数，理论上______色细胞的个数应不少于______，才能达到每毫升3×10</a:t>
            </a:r>
            <a:r>
              <a:rPr lang="zh-CN" altLang="en-US" sz="3200" b="1" baseline="30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个活细胞的预期密度。</a:t>
            </a:r>
            <a:endParaRPr lang="zh-CN" altLang="en-US" sz="32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文本框 10"/>
          <p:cNvSpPr txBox="1"/>
          <p:nvPr/>
        </p:nvSpPr>
        <p:spPr>
          <a:xfrm>
            <a:off x="1349936" y="4974304"/>
            <a:ext cx="1427851" cy="681990"/>
          </a:xfrm>
          <a:prstGeom prst="rect">
            <a:avLst/>
          </a:prstGeom>
          <a:noFill/>
        </p:spPr>
        <p:txBody>
          <a:bodyPr wrap="square" rtlCol="0" anchor="t">
            <a:spAutoFit/>
          </a:bodyPr>
          <a:lstStyle/>
          <a:p>
            <a:pPr lvl="0" algn="l">
              <a:lnSpc>
                <a:spcPct val="120000"/>
              </a:lnSpc>
              <a:buClrTx/>
              <a:buSzTx/>
              <a:buFontTx/>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无</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2" name="文本框 11"/>
          <p:cNvSpPr txBox="1"/>
          <p:nvPr/>
        </p:nvSpPr>
        <p:spPr>
          <a:xfrm>
            <a:off x="6487405" y="4974304"/>
            <a:ext cx="1821478" cy="681990"/>
          </a:xfrm>
          <a:prstGeom prst="rect">
            <a:avLst/>
          </a:prstGeom>
          <a:noFill/>
        </p:spPr>
        <p:txBody>
          <a:bodyPr wrap="square" rtlCol="0" anchor="t">
            <a:spAutoFit/>
          </a:bodyPr>
          <a:lstStyle/>
          <a:p>
            <a:pPr lvl="0" algn="l">
              <a:lnSpc>
                <a:spcPct val="120000"/>
              </a:lnSpc>
              <a:buClrTx/>
              <a:buSzTx/>
              <a:buFontTx/>
            </a:pP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30</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1" name="矩形 20"/>
          <p:cNvSpPr/>
          <p:nvPr/>
        </p:nvSpPr>
        <p:spPr>
          <a:xfrm>
            <a:off x="2463520" y="6248513"/>
            <a:ext cx="9266744" cy="583565"/>
          </a:xfrm>
          <a:prstGeom prst="rect">
            <a:avLst/>
          </a:prstGeom>
          <a:noFill/>
          <a:ln w="9525">
            <a:noFill/>
          </a:ln>
        </p:spPr>
        <p:txBody>
          <a:bodyPr wrap="square">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A/16x5</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400 x 10</a:t>
            </a:r>
            <a:r>
              <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 </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10</a:t>
            </a:r>
            <a:r>
              <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 </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2=3 x 10</a:t>
            </a:r>
            <a:r>
              <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9</a:t>
            </a:r>
            <a:endParaRPr lang="en-US" altLang="zh-CN" sz="3200" b="1"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6059494" y="1608792"/>
            <a:ext cx="5949483" cy="681990"/>
          </a:xfrm>
          <a:prstGeom prst="rect">
            <a:avLst/>
          </a:prstGeom>
          <a:noFill/>
        </p:spPr>
        <p:txBody>
          <a:bodyPr wrap="square" rtlCol="0" anchor="t">
            <a:spAutoFit/>
          </a:bodyPr>
          <a:lstStyle/>
          <a:p>
            <a:pPr algn="l">
              <a:lnSpc>
                <a:spcPct val="120000"/>
              </a:lnSpc>
            </a:pP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体积是边长</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1mm</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倍</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2196235" y="2425886"/>
            <a:ext cx="7308132" cy="1076325"/>
          </a:xfrm>
          <a:prstGeom prst="rect">
            <a:avLst/>
          </a:prstGeom>
          <a:noFill/>
          <a:ln w="9525">
            <a:noFill/>
          </a:ln>
        </p:spPr>
        <p:txBody>
          <a:bodyPr wrap="square">
            <a:spAutoFit/>
          </a:bodyPr>
          <a:lstStyle/>
          <a:p>
            <a:r>
              <a:rPr lang="zh-CN" altLang="en-US"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40/16x5</a:t>
            </a:r>
            <a:r>
              <a:rPr lang="zh-CN" altLang="en-US"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400 x 10</a:t>
            </a:r>
            <a:r>
              <a:rPr lang="en-US" altLang="zh-CN" sz="3200" b="1" u="sng" baseline="30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 </a:t>
            </a:r>
            <a:r>
              <a:rPr lang="en-US" altLang="zh-CN"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x 10 </a:t>
            </a:r>
            <a:endParaRPr lang="en-US" altLang="zh-CN" sz="3200" b="1" u="sng">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                        4</a:t>
            </a:r>
            <a:endPar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931248" y="5665056"/>
            <a:ext cx="4091305" cy="583565"/>
          </a:xfrm>
          <a:prstGeom prst="rect">
            <a:avLst/>
          </a:prstGeom>
          <a:noFill/>
        </p:spPr>
        <p:txBody>
          <a:bodyPr wrap="none" rtlCol="0" anchor="t">
            <a:spAutoFit/>
          </a:bodyPr>
          <a:lstStyle/>
          <a:p>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等体积混合算稀释</a:t>
            </a:r>
            <a:r>
              <a:rPr lang="en-US" altLang="zh-CN"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倍</a:t>
            </a:r>
            <a:endParaRPr lang="zh-CN" altLang="en-US" sz="32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P spid="21" grpId="0"/>
      <p:bldP spid="2"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497" y="691720"/>
            <a:ext cx="11409887" cy="2245360"/>
          </a:xfrm>
          <a:prstGeom prst="rect">
            <a:avLst/>
          </a:prstGeom>
        </p:spPr>
        <p:txBody>
          <a:bodyPr wrap="square">
            <a:spAutoFit/>
          </a:bodyPr>
          <a:lstStyle/>
          <a:p>
            <a:pPr algn="just" fontAlgn="auto">
              <a:lnSpc>
                <a:spcPct val="10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某课题小组利用无菌培养液培养酵母菌，探究不同条件下酵母菌种群</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数量的变化规律。实验人员抽取每种条件下的酵母菌培养液各</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1 mL</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，分别稀释</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10</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倍后，用血细胞计数板</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规格为</a:t>
            </a:r>
            <a:r>
              <a:rPr lang="en-US" altLang="zh-CN" sz="2800" b="1" kern="100" spc="-100">
                <a:latin typeface="微软雅黑" panose="020B0503020204020204" pitchFamily="34" charset="-122"/>
                <a:ea typeface="微软雅黑" panose="020B0503020204020204" pitchFamily="34" charset="-122"/>
                <a:cs typeface="微软雅黑" panose="020B0503020204020204" pitchFamily="34" charset="-122"/>
              </a:rPr>
              <a:t>1 mm×1 mm×0.1 mm</a:t>
            </a:r>
            <a:r>
              <a:rPr lang="zh-CN" altLang="zh-CN" sz="2800" b="1" kern="100" spc="-100">
                <a:latin typeface="微软雅黑" panose="020B0503020204020204" pitchFamily="34" charset="-122"/>
                <a:ea typeface="微软雅黑" panose="020B0503020204020204" pitchFamily="34" charset="-122"/>
                <a:cs typeface="微软雅黑" panose="020B0503020204020204" pitchFamily="34" charset="-122"/>
              </a:rPr>
              <a:t>，计数室</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25×16</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型</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进行计数，测得不同条件下每毫升培养液中酵母菌的数量，实验结果见下图。下列相关叙述正确的是（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5650"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68682" y="4004661"/>
            <a:ext cx="4916807" cy="15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671481" y="3107322"/>
            <a:ext cx="4916807" cy="337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4620" y="1339935"/>
            <a:ext cx="11409887" cy="4399915"/>
          </a:xfrm>
          <a:prstGeom prst="rect">
            <a:avLst/>
          </a:prstGeom>
        </p:spPr>
        <p:txBody>
          <a:bodyPr wrap="square">
            <a:spAutoFit/>
          </a:bodyPr>
          <a:lstStyle/>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依据</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20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24 h</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条件下酵母菌种群</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数量</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值</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，可推算所用血细胞计数</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板中</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格中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酵</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母</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菌的数量平均为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个</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温度是该实验的自变量，酵母菌菌种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酵母菌</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数量、培养液成分等</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为无关</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变量</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酵母菌种群数量变化过程中出现了</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形</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增长，达到</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值后</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稳定时间的</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长短</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与</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培养液</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中营养物质的含量有关</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酵母菌在</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15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环境中存活的时间最长</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15 </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是酵母菌种群数量增长的最适温度</a:t>
            </a:r>
            <a:endParaRPr lang="zh-CN" altLang="zh-CN" sz="2800" b="1" kern="100">
              <a:effectLst/>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960094" y="568424"/>
            <a:ext cx="4916807" cy="151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7032089" y="2506848"/>
            <a:ext cx="4916807" cy="337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0"/>
          <p:cNvSpPr txBox="1"/>
          <p:nvPr/>
        </p:nvSpPr>
        <p:spPr>
          <a:xfrm>
            <a:off x="4223464" y="765321"/>
            <a:ext cx="719867" cy="521970"/>
          </a:xfrm>
          <a:prstGeom prst="rect">
            <a:avLst/>
          </a:prstGeom>
          <a:noFill/>
        </p:spPr>
        <p:txBody>
          <a:bodyPr wrap="square" rtlCol="0">
            <a:spAutoFit/>
          </a:bodyPr>
          <a:lstStyle/>
          <a:p>
            <a:pPr fontAlgn="auto">
              <a:lnSpc>
                <a:spcPct val="100000"/>
              </a:lnSpc>
            </a:pPr>
            <a:r>
              <a:rPr lang="en-US" altLang="zh-CN" sz="2800" b="1" smtClean="0">
                <a:solidFill>
                  <a:srgbClr val="FF0000"/>
                </a:solidFill>
                <a:latin typeface="+mj-ea"/>
                <a:ea typeface="+mj-ea"/>
              </a:rPr>
              <a:t>C</a:t>
            </a:r>
            <a:endParaRPr lang="en-US" altLang="zh-CN" sz="2800" b="1" smtClean="0">
              <a:solidFill>
                <a:srgbClr val="FF0000"/>
              </a:solidFill>
              <a:latin typeface="+mj-ea"/>
              <a:ea typeface="+mj-ea"/>
            </a:endParaRPr>
          </a:p>
        </p:txBody>
      </p:sp>
      <p:sp>
        <p:nvSpPr>
          <p:cNvPr id="4" name="文本框 3"/>
          <p:cNvSpPr txBox="1"/>
          <p:nvPr/>
        </p:nvSpPr>
        <p:spPr>
          <a:xfrm>
            <a:off x="264287" y="736464"/>
            <a:ext cx="4874260" cy="521970"/>
          </a:xfrm>
          <a:prstGeom prst="rect">
            <a:avLst/>
          </a:prstGeom>
          <a:noFill/>
        </p:spPr>
        <p:txBody>
          <a:bodyPr wrap="none" rtlCol="0" anchor="t">
            <a:spAutoFit/>
          </a:bodyPr>
          <a:lstStyle/>
          <a:p>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下列相关叙述正确的是（</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800"/>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框 3"/>
          <p:cNvSpPr txBox="1"/>
          <p:nvPr/>
        </p:nvSpPr>
        <p:spPr>
          <a:xfrm>
            <a:off x="41444" y="573934"/>
            <a:ext cx="12108478" cy="1814830"/>
          </a:xfrm>
          <a:prstGeom prst="rect">
            <a:avLst/>
          </a:prstGeom>
          <a:noFill/>
          <a:ln w="9525">
            <a:noFill/>
          </a:ln>
        </p:spPr>
        <p:txBody>
          <a:bodyPr wrap="square" anchor="t">
            <a:spAutoFit/>
          </a:bodyPr>
          <a:lstStyle/>
          <a:p>
            <a:pPr>
              <a:lnSpc>
                <a:spcPct val="100000"/>
              </a:lnSpc>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2020</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，浙江）</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下图表示在锥形瓶中用不同方式培养酵母菌时的种群增长曲线。图中曲线⑤是空白对照组，其余曲线代表每3 h、12 h、24 h换一次培养液及不换培养液但保持pH恒定4种不同情况下酵母菌种群增长曲线。下列叙述不正确的是(　　)</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74" name="文本框 4"/>
          <p:cNvSpPr txBox="1"/>
          <p:nvPr/>
        </p:nvSpPr>
        <p:spPr>
          <a:xfrm>
            <a:off x="184927" y="2603018"/>
            <a:ext cx="6176771" cy="3107690"/>
          </a:xfrm>
          <a:prstGeom prst="rect">
            <a:avLst/>
          </a:prstGeom>
          <a:noFill/>
          <a:ln w="9525">
            <a:noFill/>
          </a:ln>
        </p:spPr>
        <p:txBody>
          <a:bodyPr wrap="square" anchor="t">
            <a:spAutoFit/>
          </a:bodyPr>
          <a:lstStyle/>
          <a:p>
            <a:pPr>
              <a:lnSpc>
                <a:spcPct val="10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A．①②③分别代表每3 h、12 h、24 h换一次培养液的种群增长曲线</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B．在保持培养液的更换频率不变的情况下，曲线①将保持“J”型增长</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a:p>
            <a:pPr>
              <a:lnSpc>
                <a:spcPct val="10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C．造成曲线⑤K值较小的原因可能是代谢产物的积累、pH变化、溶解氧不足等</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75" name="文本框 5"/>
          <p:cNvSpPr txBox="1"/>
          <p:nvPr/>
        </p:nvSpPr>
        <p:spPr>
          <a:xfrm>
            <a:off x="217306" y="5710133"/>
            <a:ext cx="11434867" cy="953135"/>
          </a:xfrm>
          <a:prstGeom prst="rect">
            <a:avLst/>
          </a:prstGeom>
          <a:noFill/>
          <a:ln w="9525">
            <a:noFill/>
          </a:ln>
        </p:spPr>
        <p:txBody>
          <a:bodyPr wrap="square" anchor="t">
            <a:spAutoFit/>
          </a:bodyPr>
          <a:lstStyle/>
          <a:p>
            <a:pPr>
              <a:lnSpc>
                <a:spcPct val="10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D．若用血细胞计数板统计细胞数量，不能直接从静置的培养瓶中取出培养原液进行计数</a:t>
            </a: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8676" name="图片 -2147482577"/>
          <p:cNvPicPr>
            <a:picLocks noChangeAspect="1"/>
          </p:cNvPicPr>
          <p:nvPr/>
        </p:nvPicPr>
        <p:blipFill>
          <a:blip r:embed="rId1" r:link="rId2">
            <a:lum contrast="6000"/>
          </a:blip>
          <a:stretch>
            <a:fillRect/>
          </a:stretch>
        </p:blipFill>
        <p:spPr>
          <a:xfrm>
            <a:off x="6620095" y="1991626"/>
            <a:ext cx="5539349" cy="3789613"/>
          </a:xfrm>
          <a:prstGeom prst="rect">
            <a:avLst/>
          </a:prstGeom>
          <a:solidFill>
            <a:srgbClr val="FFFFFF"/>
          </a:solidFill>
          <a:ln w="9525">
            <a:noFill/>
          </a:ln>
        </p:spPr>
      </p:pic>
      <p:sp>
        <p:nvSpPr>
          <p:cNvPr id="2" name="文本框 9217"/>
          <p:cNvSpPr txBox="1"/>
          <p:nvPr/>
        </p:nvSpPr>
        <p:spPr>
          <a:xfrm>
            <a:off x="3648195" y="1844819"/>
            <a:ext cx="440328" cy="565150"/>
          </a:xfrm>
          <a:prstGeom prst="rect">
            <a:avLst/>
          </a:prstGeom>
          <a:noFill/>
          <a:ln w="9525">
            <a:noFill/>
          </a:ln>
        </p:spPr>
        <p:txBody>
          <a:bodyPr wrap="square" anchor="t">
            <a:spAutoFit/>
          </a:bodyPr>
          <a:lstStyle/>
          <a:p>
            <a:pPr>
              <a:lnSpc>
                <a:spcPct val="110000"/>
              </a:lnSpc>
            </a:pPr>
            <a:r>
              <a:rPr 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rPr>
              <a:t>B</a:t>
            </a:r>
            <a:endParaRPr lang="en-US" sz="2800" b="1">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6423917" y="3649304"/>
            <a:ext cx="1605280" cy="521970"/>
          </a:xfrm>
          <a:prstGeom prst="rect">
            <a:avLst/>
          </a:prstGeom>
          <a:solidFill>
            <a:schemeClr val="bg1">
              <a:lumMod val="95000"/>
            </a:schemeClr>
          </a:solidFill>
        </p:spPr>
        <p:txBody>
          <a:bodyPr wrap="none" rtlCol="0" anchor="t">
            <a:spAutoFit/>
          </a:bodyPr>
          <a:lstStyle/>
          <a:p>
            <a:r>
              <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空间有限</a:t>
            </a:r>
            <a:endParaRPr 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2935" y="907828"/>
            <a:ext cx="8273037" cy="2676525"/>
          </a:xfrm>
          <a:prstGeom prst="rect">
            <a:avLst/>
          </a:prstGeom>
        </p:spPr>
        <p:txBody>
          <a:bodyPr wrap="square">
            <a:spAutoFit/>
          </a:bodyPr>
          <a:lstStyle/>
          <a:p>
            <a:pPr algn="just">
              <a:lnSpc>
                <a:spcPct val="150000"/>
              </a:lnSpc>
              <a:spcAft>
                <a:spcPct val="0"/>
              </a:spcAft>
            </a:pPr>
            <a:r>
              <a:rPr lang="zh-CN" altLang="en-US"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4.(2021·</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广东，</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如图所示为某</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S</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形增长种群的出生率和死亡率与种群数量的关系。当种群达到环境容纳量</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时，其对应的种群数量</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05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err="1">
                <a:latin typeface="微软雅黑" panose="020B0503020204020204" pitchFamily="34" charset="-122"/>
                <a:ea typeface="微软雅黑" panose="020B0503020204020204" pitchFamily="34" charset="-122"/>
                <a:cs typeface="微软雅黑" panose="020B0503020204020204" pitchFamily="34" charset="-122"/>
              </a:rPr>
              <a:t>A.a  </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B.b  		C.c  		D.d</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7698"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615972" y="979823"/>
            <a:ext cx="2898777" cy="279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6743740" y="2420932"/>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B</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91215" y="613232"/>
            <a:ext cx="11409887" cy="5908040"/>
          </a:xfrm>
          <a:prstGeom prst="rect">
            <a:avLst/>
          </a:prstGeom>
        </p:spPr>
        <p:txBody>
          <a:bodyPr wrap="square">
            <a:spAutoFit/>
          </a:bodyPr>
          <a:lstStyle/>
          <a:p>
            <a:pPr algn="just">
              <a:lnSpc>
                <a:spcPct val="150000"/>
              </a:lnSpc>
              <a:spcAft>
                <a:spcPct val="0"/>
              </a:spcAft>
            </a:pP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a:t>
            </a:r>
            <a:r>
              <a:rPr lang="en-US"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2021·</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山东，</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19</a:t>
            </a:r>
            <a:r>
              <a:rPr lang="zh-CN" altLang="en-US"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改编</a:t>
            </a:r>
            <a:r>
              <a:rPr lang="en-US" altLang="zh-CN" sz="2800" b="1" kern="100" smtClean="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种群增长率是出生率与死亡率之差，若某种水蚤种群密度与种群增长率的关系如图所示。下列相关</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说法</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正确</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的是（</a:t>
            </a: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水蚤的出生率随种群密度增加</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而</a:t>
            </a:r>
            <a:r>
              <a:rPr lang="zh-CN" altLang="en-US" sz="2800" b="1" kern="100" smtClean="0">
                <a:latin typeface="微软雅黑" panose="020B0503020204020204" pitchFamily="34" charset="-122"/>
                <a:ea typeface="微软雅黑" panose="020B0503020204020204" pitchFamily="34" charset="-122"/>
                <a:cs typeface="微软雅黑" panose="020B0503020204020204" pitchFamily="34" charset="-122"/>
              </a:rPr>
              <a:t>升高</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水蚤种群密度为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/cm</a:t>
            </a:r>
            <a:r>
              <a:rPr lang="en-US"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时，种群数量增长最快</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单位时间内水蚤种群的增加量随种群密度的</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增加</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zh-CN" altLang="en-US" sz="2800" b="1" kern="10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而</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降低</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若在水蚤种群密度为</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32</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个</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/cm</a:t>
            </a:r>
            <a:r>
              <a:rPr lang="en-US" altLang="zh-CN" sz="2800" b="1" kern="100" baseline="30000">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时进行培养，其种群的增长率会为</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负值</a:t>
            </a:r>
            <a:endParaRPr lang="zh-CN" altLang="zh-CN" sz="2800" b="1" kern="1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extBox 20"/>
          <p:cNvSpPr txBox="1"/>
          <p:nvPr/>
        </p:nvSpPr>
        <p:spPr>
          <a:xfrm>
            <a:off x="768132" y="2133248"/>
            <a:ext cx="719867" cy="521970"/>
          </a:xfrm>
          <a:prstGeom prst="rect">
            <a:avLst/>
          </a:prstGeom>
          <a:noFill/>
        </p:spPr>
        <p:txBody>
          <a:bodyPr wrap="square" rtlCol="0">
            <a:spAutoFit/>
          </a:bodyPr>
          <a:lstStyle/>
          <a:p>
            <a:r>
              <a:rPr lang="en-US" altLang="zh-CN" sz="2800" b="1" smtClean="0">
                <a:solidFill>
                  <a:srgbClr val="FF0000"/>
                </a:solidFill>
                <a:latin typeface="微软雅黑" panose="020B0503020204020204" pitchFamily="34" charset="-122"/>
                <a:ea typeface="微软雅黑" panose="020B0503020204020204" pitchFamily="34" charset="-122"/>
              </a:rPr>
              <a:t>D</a:t>
            </a:r>
            <a:endParaRPr lang="en-US" altLang="zh-CN" sz="2800" b="1" smtClean="0">
              <a:solidFill>
                <a:srgbClr val="FF0000"/>
              </a:solidFill>
              <a:latin typeface="微软雅黑" panose="020B0503020204020204" pitchFamily="34" charset="-122"/>
              <a:ea typeface="微软雅黑" panose="020B0503020204020204" pitchFamily="34" charset="-122"/>
            </a:endParaRPr>
          </a:p>
        </p:txBody>
      </p:sp>
      <p:pic>
        <p:nvPicPr>
          <p:cNvPr id="15872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8411491" y="1951133"/>
            <a:ext cx="3470363" cy="244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Text Box 7"/>
          <p:cNvSpPr txBox="1"/>
          <p:nvPr/>
        </p:nvSpPr>
        <p:spPr>
          <a:xfrm>
            <a:off x="367576" y="1418957"/>
            <a:ext cx="2940050" cy="521970"/>
          </a:xfrm>
          <a:prstGeom prst="rect">
            <a:avLst/>
          </a:prstGeom>
          <a:noFill/>
          <a:ln w="9525">
            <a:noFill/>
          </a:ln>
        </p:spPr>
        <p:txBody>
          <a:bodyPr anchor="t">
            <a:spAutoFit/>
          </a:bodyPr>
          <a:lstStyle/>
          <a:p>
            <a:r>
              <a:rPr lang="en-US" altLang="zh-CN"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意义：</a:t>
            </a:r>
            <a:endPar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208" name="Rectangle 8"/>
          <p:cNvSpPr/>
          <p:nvPr/>
        </p:nvSpPr>
        <p:spPr>
          <a:xfrm>
            <a:off x="1848444" y="1413351"/>
            <a:ext cx="8870950" cy="521970"/>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反应了种群增长的潜力或者趋势</a:t>
            </a:r>
            <a:endParaRPr lang="zh-CN" altLang="en-US" sz="2800" b="1">
              <a:latin typeface="微软雅黑" panose="020B0503020204020204" pitchFamily="34" charset="-122"/>
              <a:ea typeface="微软雅黑" panose="020B0503020204020204" pitchFamily="34" charset="-122"/>
            </a:endParaRPr>
          </a:p>
        </p:txBody>
      </p:sp>
      <p:sp>
        <p:nvSpPr>
          <p:cNvPr id="2" name="Text Box 7"/>
          <p:cNvSpPr txBox="1"/>
          <p:nvPr/>
        </p:nvSpPr>
        <p:spPr>
          <a:xfrm>
            <a:off x="367898" y="2277507"/>
            <a:ext cx="2940050" cy="521970"/>
          </a:xfrm>
          <a:prstGeom prst="rect">
            <a:avLst/>
          </a:prstGeom>
          <a:noFill/>
          <a:ln w="9525">
            <a:noFill/>
          </a:ln>
        </p:spPr>
        <p:txBody>
          <a:bodyPr anchor="t">
            <a:spAutoFit/>
          </a:bodyPr>
          <a:lstStyle/>
          <a:p>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特点：</a:t>
            </a:r>
            <a:endPar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Rectangle 8"/>
          <p:cNvSpPr/>
          <p:nvPr/>
        </p:nvSpPr>
        <p:spPr>
          <a:xfrm>
            <a:off x="1625475" y="2709043"/>
            <a:ext cx="10142882" cy="953135"/>
          </a:xfrm>
          <a:prstGeom prst="rect">
            <a:avLst/>
          </a:prstGeom>
          <a:noFill/>
          <a:ln w="9525">
            <a:noFill/>
          </a:ln>
        </p:spPr>
        <p:txBody>
          <a:bodyPr wrap="square" anchor="t">
            <a:spAutoFit/>
          </a:bodyPr>
          <a:lstStyle/>
          <a:p>
            <a:r>
              <a:rPr lang="zh-CN" altLang="en-US" sz="2800" b="1">
                <a:latin typeface="微软雅黑" panose="020B0503020204020204" pitchFamily="34" charset="-122"/>
                <a:ea typeface="微软雅黑" panose="020B0503020204020204" pitchFamily="34" charset="-122"/>
              </a:rPr>
              <a:t>种群的增长率是一定的，种群的数量持续上升，没有上限（没有最大值）；</a:t>
            </a:r>
            <a:r>
              <a:rPr lang="zh-CN" altLang="en-US" sz="2800" b="1" u="sng">
                <a:solidFill>
                  <a:srgbClr val="FF0000"/>
                </a:solidFill>
                <a:latin typeface="微软雅黑" panose="020B0503020204020204" pitchFamily="34" charset="-122"/>
                <a:ea typeface="微软雅黑" panose="020B0503020204020204" pitchFamily="34" charset="-122"/>
              </a:rPr>
              <a:t>增长速率</a:t>
            </a:r>
            <a:r>
              <a:rPr lang="zh-CN" altLang="en-US" sz="2800" b="1">
                <a:latin typeface="微软雅黑" panose="020B0503020204020204" pitchFamily="34" charset="-122"/>
                <a:ea typeface="微软雅黑" panose="020B0503020204020204" pitchFamily="34" charset="-122"/>
              </a:rPr>
              <a:t>是逐渐增大的</a:t>
            </a:r>
            <a:endParaRPr lang="zh-CN" altLang="en-US" sz="2800" b="1">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custDataLst>
              <p:tags r:id="rId1"/>
            </p:custDataLst>
          </p:nvPr>
        </p:nvGraphicFramePr>
        <p:xfrm>
          <a:off x="336664" y="4004838"/>
          <a:ext cx="11771630" cy="2514600"/>
        </p:xfrm>
        <a:graphic>
          <a:graphicData uri="http://schemas.openxmlformats.org/drawingml/2006/table">
            <a:tbl>
              <a:tblPr firstRow="1" bandRow="1">
                <a:tableStyleId>{616DA210-FB5B-4158-B5E0-FEB733F419BA}</a:tableStyleId>
              </a:tblPr>
              <a:tblGrid>
                <a:gridCol w="2080260"/>
                <a:gridCol w="4559300"/>
                <a:gridCol w="5132070"/>
              </a:tblGrid>
              <a:tr h="579120">
                <a:tc>
                  <a:txBody>
                    <a:bodyPr wrap="square"/>
                    <a:lstStyle/>
                    <a:p>
                      <a:pPr>
                        <a:buNone/>
                      </a:pPr>
                      <a:endParaRPr lang="zh-CN" altLang="en-US" sz="2800">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lgn="ctr">
                        <a:buNone/>
                      </a:pPr>
                      <a:r>
                        <a:rPr lang="zh-CN" altLang="en-US" sz="2800">
                          <a:solidFill>
                            <a:srgbClr val="FF0000"/>
                          </a:solidFill>
                          <a:latin typeface="微软雅黑" panose="020B0503020204020204" pitchFamily="34" charset="-122"/>
                          <a:ea typeface="微软雅黑" panose="020B0503020204020204" pitchFamily="34" charset="-122"/>
                        </a:rPr>
                        <a:t>增长率</a:t>
                      </a:r>
                      <a:endParaRPr lang="zh-CN" altLang="en-US" sz="2800">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lgn="ctr">
                        <a:buNone/>
                      </a:pPr>
                      <a:r>
                        <a:rPr lang="zh-CN" altLang="en-US" sz="2800">
                          <a:latin typeface="微软雅黑" panose="020B0503020204020204" pitchFamily="34" charset="-122"/>
                          <a:ea typeface="微软雅黑" panose="020B0503020204020204" pitchFamily="34" charset="-122"/>
                        </a:rPr>
                        <a:t>增长速率</a:t>
                      </a:r>
                      <a:endParaRPr lang="zh-CN" altLang="en-US" sz="2800">
                        <a:latin typeface="微软雅黑" panose="020B0503020204020204" pitchFamily="34" charset="-122"/>
                        <a:ea typeface="微软雅黑" panose="020B0503020204020204" pitchFamily="34" charset="-122"/>
                      </a:endParaRPr>
                    </a:p>
                  </a:txBody>
                  <a:tcPr marL="91439" marR="91439" marT="45719" marB="45719" vert="horz"/>
                </a:tc>
              </a:tr>
              <a:tr h="944880">
                <a:tc>
                  <a:txBody>
                    <a:bodyPr wrap="square"/>
                    <a:lstStyle/>
                    <a:p>
                      <a:pPr>
                        <a:buNone/>
                      </a:pPr>
                      <a:r>
                        <a:rPr lang="zh-CN" altLang="en-US" sz="2800" b="1">
                          <a:latin typeface="微软雅黑" panose="020B0503020204020204" pitchFamily="34" charset="-122"/>
                          <a:ea typeface="微软雅黑" panose="020B0503020204020204" pitchFamily="34" charset="-122"/>
                        </a:rPr>
                        <a:t>含义</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单位时间内净增加的个体数占原来个体数的比例</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单位时间内增加的个体数量</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r>
              <a:tr h="990600">
                <a:tc>
                  <a:txBody>
                    <a:bodyPr wrap="square"/>
                    <a:lstStyle/>
                    <a:p>
                      <a:pPr>
                        <a:buNone/>
                      </a:pPr>
                      <a:r>
                        <a:rPr lang="zh-CN" altLang="en-US" sz="2800" b="1">
                          <a:latin typeface="微软雅黑" panose="020B0503020204020204" pitchFamily="34" charset="-122"/>
                          <a:ea typeface="微软雅黑" panose="020B0503020204020204" pitchFamily="34" charset="-122"/>
                        </a:rPr>
                        <a:t>计算公式</a:t>
                      </a:r>
                      <a:endParaRPr lang="zh-CN" altLang="en-US" sz="2800" b="1">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solidFill>
                            <a:srgbClr val="FF0000"/>
                          </a:solidFill>
                          <a:latin typeface="微软雅黑" panose="020B0503020204020204" pitchFamily="34" charset="-122"/>
                          <a:ea typeface="微软雅黑" panose="020B0503020204020204" pitchFamily="34" charset="-122"/>
                        </a:rPr>
                        <a:t>增长率</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（现有个体数</a:t>
                      </a:r>
                      <a:r>
                        <a:rPr lang="en-US" altLang="zh-CN" sz="2800" b="1">
                          <a:solidFill>
                            <a:srgbClr val="FF0000"/>
                          </a:solidFill>
                          <a:latin typeface="微软雅黑" panose="020B0503020204020204" pitchFamily="34" charset="-122"/>
                          <a:ea typeface="微软雅黑" panose="020B0503020204020204" pitchFamily="34" charset="-122"/>
                        </a:rPr>
                        <a:t>-</a:t>
                      </a:r>
                      <a:r>
                        <a:rPr lang="zh-CN" altLang="en-US" sz="2800" b="1">
                          <a:solidFill>
                            <a:srgbClr val="FF0000"/>
                          </a:solidFill>
                          <a:latin typeface="微软雅黑" panose="020B0503020204020204" pitchFamily="34" charset="-122"/>
                          <a:ea typeface="微软雅黑" panose="020B0503020204020204" pitchFamily="34" charset="-122"/>
                        </a:rPr>
                        <a:t>原有个体数）/种群原有个体数</a:t>
                      </a:r>
                      <a:endParaRPr lang="zh-CN" altLang="en-US" sz="2800" b="1">
                        <a:solidFill>
                          <a:srgbClr val="FF0000"/>
                        </a:solidFill>
                        <a:latin typeface="微软雅黑" panose="020B0503020204020204" pitchFamily="34" charset="-122"/>
                        <a:ea typeface="微软雅黑" panose="020B0503020204020204" pitchFamily="34" charset="-122"/>
                      </a:endParaRPr>
                    </a:p>
                  </a:txBody>
                  <a:tcPr marL="91439" marR="91439" marT="45719" marB="45719" vert="horz"/>
                </a:tc>
                <a:tc>
                  <a:txBody>
                    <a:bodyPr wrap="square"/>
                    <a:lstStyle/>
                    <a:p>
                      <a:pPr>
                        <a:buNone/>
                      </a:pPr>
                      <a:r>
                        <a:rPr lang="zh-CN" altLang="en-US" sz="2800" b="1">
                          <a:latin typeface="微软雅黑" panose="020B0503020204020204" pitchFamily="34" charset="-122"/>
                          <a:ea typeface="微软雅黑" panose="020B0503020204020204" pitchFamily="34" charset="-122"/>
                        </a:rPr>
                        <a:t>增长速率</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sym typeface="+mn-ea"/>
                        </a:rPr>
                        <a:t>（现有个体数</a:t>
                      </a:r>
                      <a:r>
                        <a:rPr lang="en-US" altLang="zh-CN" sz="2800" b="1">
                          <a:latin typeface="微软雅黑" panose="020B0503020204020204" pitchFamily="34" charset="-122"/>
                          <a:ea typeface="微软雅黑" panose="020B0503020204020204" pitchFamily="34" charset="-122"/>
                          <a:sym typeface="+mn-ea"/>
                        </a:rPr>
                        <a:t>-</a:t>
                      </a:r>
                      <a:r>
                        <a:rPr lang="zh-CN" altLang="en-US" sz="2800" b="1">
                          <a:latin typeface="微软雅黑" panose="020B0503020204020204" pitchFamily="34" charset="-122"/>
                          <a:ea typeface="微软雅黑" panose="020B0503020204020204" pitchFamily="34" charset="-122"/>
                          <a:sym typeface="+mn-ea"/>
                        </a:rPr>
                        <a:t>原有个体数）/增长时间</a:t>
                      </a:r>
                      <a:endParaRPr lang="en-US" altLang="zh-CN" sz="2800" b="1">
                        <a:latin typeface="微软雅黑" panose="020B0503020204020204" pitchFamily="34" charset="-122"/>
                        <a:ea typeface="微软雅黑" panose="020B0503020204020204" pitchFamily="34" charset="-122"/>
                      </a:endParaRPr>
                    </a:p>
                  </a:txBody>
                  <a:tcPr marL="91439" marR="91439" marT="45719" marB="45719" vert="horz"/>
                </a:tc>
              </a:tr>
            </a:tbl>
          </a:graphicData>
        </a:graphic>
      </p:graphicFrame>
      <p:sp>
        <p:nvSpPr>
          <p:cNvPr id="5" name="矩形 4"/>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1.种群的“J”形增长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8"/>
                                        </p:tgtEl>
                                        <p:attrNameLst>
                                          <p:attrName>style.visibility</p:attrName>
                                        </p:attrNameLst>
                                      </p:cBhvr>
                                      <p:to>
                                        <p:strVal val="visible"/>
                                      </p:to>
                                    </p:set>
                                    <p:anim calcmode="lin" valueType="num">
                                      <p:cBhvr>
                                        <p:cTn id="7" dur="500" fill="hold"/>
                                        <p:tgtEl>
                                          <p:spTgt spid="51208"/>
                                        </p:tgtEl>
                                        <p:attrNameLst>
                                          <p:attrName>ppt_x</p:attrName>
                                        </p:attrNameLst>
                                      </p:cBhvr>
                                      <p:tavLst>
                                        <p:tav tm="0">
                                          <p:val>
                                            <p:strVal val="#ppt_x"/>
                                          </p:val>
                                        </p:tav>
                                        <p:tav tm="100000">
                                          <p:val>
                                            <p:strVal val="#ppt_x"/>
                                          </p:val>
                                        </p:tav>
                                      </p:tavLst>
                                    </p:anim>
                                    <p:anim calcmode="lin" valueType="num">
                                      <p:cBhvr>
                                        <p:cTn id="8" dur="500" fill="hold"/>
                                        <p:tgtEl>
                                          <p:spTgt spid="5120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8295" y="614973"/>
            <a:ext cx="11455728" cy="5262245"/>
          </a:xfrm>
          <a:prstGeom prst="rect">
            <a:avLst/>
          </a:prstGeom>
        </p:spPr>
        <p:txBody>
          <a:bodyPr>
            <a:spAutoFit/>
          </a:bodyPr>
          <a:lstStyle/>
          <a:p>
            <a:pPr algn="just">
              <a:lnSpc>
                <a:spcPct val="150000"/>
              </a:lnSpc>
              <a:spcAft>
                <a:spcPct val="0"/>
              </a:spcAft>
            </a:pPr>
            <a:r>
              <a:rPr lang="zh-CN" altLang="zh-CN" sz="2800" b="1" kern="100">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填空默写：</a:t>
            </a:r>
            <a:endParaRPr lang="zh-CN" altLang="zh-CN" sz="2800" kern="100">
              <a:latin typeface="微软雅黑" panose="020B0503020204020204" pitchFamily="34" charset="-122"/>
              <a:ea typeface="微软雅黑" panose="020B0503020204020204" pitchFamily="34"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1.(</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8</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种群增长的</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J</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形曲线：自然界有类似细菌在理想条件下种群增长的形式，如果</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以</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表示</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，曲线则大致呈</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J</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种群增长的</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S</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形曲线：</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种群</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后，</a:t>
            </a:r>
            <a:endPar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的</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增长曲线，称为</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S</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形曲线。</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3.(</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环境容纳量</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2" name="矩形 1"/>
          <p:cNvSpPr/>
          <p:nvPr/>
        </p:nvSpPr>
        <p:spPr>
          <a:xfrm>
            <a:off x="5055197" y="2013644"/>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时间为横坐标，种群数量为纵坐标画出曲</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矩形 3"/>
          <p:cNvSpPr/>
          <p:nvPr/>
        </p:nvSpPr>
        <p:spPr>
          <a:xfrm>
            <a:off x="407965" y="2671119"/>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线来</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8083439" y="3319071"/>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经过一定时间的增长</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365155" y="3952168"/>
            <a:ext cx="2316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数量趋于稳定</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5457908" y="4580841"/>
            <a:ext cx="6228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一定的环境条件所能维持的种群最大数</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18103" y="5228912"/>
            <a:ext cx="469646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量称为环境容纳量，又称</a:t>
            </a:r>
            <a:r>
              <a:rPr lang="en-US" altLang="zh-CN" sz="2800" b="1" i="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值</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P spid="10"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1215" y="635210"/>
            <a:ext cx="11409887" cy="5908040"/>
          </a:xfrm>
          <a:prstGeom prst="rect">
            <a:avLst/>
          </a:prstGeom>
        </p:spPr>
        <p:txBody>
          <a:bodyPr>
            <a:spAutoFit/>
          </a:bodyPr>
          <a:lstStyle/>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4.(</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在理想条件下，种群数量会实现快速增长，其数学模型为</a:t>
            </a:r>
            <a:r>
              <a:rPr lang="en-US" altLang="zh-CN" sz="2800" i="1" kern="100" err="1">
                <a:latin typeface="Times New Roman" panose="02020603050405020304" pitchFamily="18" charset="0"/>
                <a:ea typeface="方正中等线简体" panose="03000509000000000000" pitchFamily="65" charset="-122"/>
                <a:cs typeface="Courier New" panose="02070309020205020404" pitchFamily="49" charset="0"/>
              </a:rPr>
              <a:t>N</a:t>
            </a:r>
            <a:r>
              <a:rPr lang="en-US" altLang="zh-CN" sz="2800" i="1" kern="100" baseline="-25000" err="1">
                <a:latin typeface="Times New Roman" panose="02020603050405020304" pitchFamily="18" charset="0"/>
                <a:ea typeface="方正中等线简体" panose="03000509000000000000" pitchFamily="65" charset="-122"/>
                <a:cs typeface="Courier New" panose="02070309020205020404" pitchFamily="49" charset="0"/>
              </a:rPr>
              <a:t>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i="1" kern="100">
                <a:latin typeface="Times New Roman" panose="02020603050405020304" pitchFamily="18" charset="0"/>
                <a:ea typeface="方正中等线简体" panose="03000509000000000000" pitchFamily="65" charset="-122"/>
                <a:cs typeface="Courier New" panose="02070309020205020404" pitchFamily="49" charset="0"/>
              </a:rPr>
              <a:t>N</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0</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λ</a:t>
            </a:r>
            <a:r>
              <a:rPr lang="en-US" altLang="zh-CN" sz="2800" i="1" kern="100" baseline="30000">
                <a:latin typeface="Times New Roman" panose="02020603050405020304" pitchFamily="18" charset="0"/>
                <a:ea typeface="方正中等线简体" panose="03000509000000000000" pitchFamily="65" charset="-122"/>
                <a:cs typeface="Courier New" panose="02070309020205020404" pitchFamily="49" charset="0"/>
              </a:rPr>
              <a:t>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，呈</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J</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形曲线。然而在自然界中，</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由于</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种群数量不可能无限增长。有些种群的</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数量</a:t>
            </a: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后</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能保持相对稳定，使种群增长曲线呈</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S</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5.(</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J</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形增长曲线的形成条件</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等</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6.(</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S</a:t>
            </a:r>
            <a:r>
              <a:rPr lang="en-US" altLang="zh-CN" sz="2800" kern="100">
                <a:latin typeface="宋体" panose="02010600030101010101" pitchFamily="2" charset="-122"/>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形增长曲线的成因</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____________________________________________________________________</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endParaRPr lang="zh-CN" altLang="zh-CN" sz="280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5" name="矩形 4"/>
          <p:cNvSpPr/>
          <p:nvPr/>
        </p:nvSpPr>
        <p:spPr>
          <a:xfrm>
            <a:off x="8951596" y="1408105"/>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资源和空间的限</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27626" y="2056057"/>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制</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8023992" y="2046534"/>
            <a:ext cx="256286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快速增长到</a:t>
            </a:r>
            <a:r>
              <a:rPr lang="en-US" altLang="zh-CN" sz="2800" b="1" i="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K</a:t>
            </a:r>
            <a:r>
              <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值</a:t>
            </a:r>
            <a:endParaRPr lang="zh-CN" altLang="zh-CN" sz="2800" b="1" kern="1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nvSpPr>
        <p:spPr>
          <a:xfrm>
            <a:off x="8052468" y="3323392"/>
            <a:ext cx="3738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食物和空间条件充裕、</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37149" y="3952297"/>
            <a:ext cx="5872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气候适宜、没有天敌和其他竞争物种</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7454534" y="4604440"/>
            <a:ext cx="4094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资源和空间条件有限，随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矩形 14"/>
          <p:cNvSpPr/>
          <p:nvPr/>
        </p:nvSpPr>
        <p:spPr>
          <a:xfrm>
            <a:off x="428572" y="5089357"/>
            <a:ext cx="11455730" cy="1383665"/>
          </a:xfrm>
          <a:prstGeom prst="rect">
            <a:avLst/>
          </a:prstGeom>
        </p:spPr>
        <p:txBody>
          <a:bodyPr>
            <a:spAutoFit/>
          </a:bodyPr>
          <a:lstStyle/>
          <a:p>
            <a:pPr>
              <a:lnSpc>
                <a:spcPct val="150000"/>
              </a:lnSpc>
            </a:pPr>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种群密度增大，种内竞争加剧，从而使出生率降低、死亡率升高，直至</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平衡</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3"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nvGraphicFramePr>
        <p:xfrm>
          <a:off x="535382" y="1054502"/>
          <a:ext cx="10799350" cy="3066482"/>
        </p:xfrm>
        <a:graphic>
          <a:graphicData uri="http://schemas.openxmlformats.org/presentationml/2006/ole">
            <mc:AlternateContent xmlns:mc="http://schemas.openxmlformats.org/markup-compatibility/2006">
              <mc:Choice xmlns:v="urn:schemas-microsoft-com:vml" Requires="v">
                <p:oleObj spid="_x0000_s1038" name="文档" r:id="rId1" imgW="11151235" imgH="3166745" progId="Word.Document.12">
                  <p:embed/>
                </p:oleObj>
              </mc:Choice>
              <mc:Fallback>
                <p:oleObj name="文档" r:id="rId1" imgW="11151235" imgH="3166745" progId="Word.Document.12">
                  <p:embed/>
                  <p:pic>
                    <p:nvPicPr>
                      <p:cNvPr id="0" name="OLE substitute image"/>
                      <p:cNvPicPr/>
                      <p:nvPr/>
                    </p:nvPicPr>
                    <p:blipFill>
                      <a:blip r:embed="rId2">
                        <a:extLst>
                          <a:ext uri="{28A0092B-C50C-407E-A947-70E740481C1C}">
                            <a14:useLocalDpi xmlns:a14="http://schemas.microsoft.com/office/drawing/2010/main" val="0"/>
                          </a:ext>
                        </a:extLst>
                      </a:blip>
                      <a:stretch>
                        <a:fillRect/>
                      </a:stretch>
                    </p:blipFill>
                    <p:spPr>
                      <a:xfrm>
                        <a:off x="535382" y="1054502"/>
                        <a:ext cx="10799350" cy="3066482"/>
                      </a:xfrm>
                      <a:prstGeom prst="rect">
                        <a:avLst/>
                      </a:prstGeom>
                      <a:noFill/>
                    </p:spPr>
                  </p:pic>
                </p:oleObj>
              </mc:Fallback>
            </mc:AlternateContent>
          </a:graphicData>
        </a:graphic>
      </p:graphicFrame>
      <p:sp>
        <p:nvSpPr>
          <p:cNvPr id="4" name="矩形 3"/>
          <p:cNvSpPr/>
          <p:nvPr/>
        </p:nvSpPr>
        <p:spPr>
          <a:xfrm>
            <a:off x="425006" y="4061438"/>
            <a:ext cx="11214742" cy="138366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8.(</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9</a:t>
            </a:r>
            <a:r>
              <a:rPr lang="en-US" altLang="zh-CN" sz="2800" kern="100" smtClean="0">
                <a:latin typeface="Times New Roman" panose="02020603050405020304" pitchFamily="18" charset="0"/>
                <a:ea typeface="方正中等线简体" panose="03000509000000000000" pitchFamily="65" charset="-122"/>
                <a:cs typeface="Courier New" panose="02070309020205020404" pitchFamily="49" charset="0"/>
              </a:rPr>
              <a:t>)_____________________________________________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是保护大熊猫的根本措施。</a:t>
            </a:r>
            <a:endParaRPr lang="zh-CN" altLang="zh-CN" sz="1050" kern="100">
              <a:effectLst/>
              <a:latin typeface="宋体" panose="02010600030101010101" pitchFamily="2" charset="-122"/>
              <a:ea typeface="宋体" panose="02010600030101010101" pitchFamily="2" charset="-122"/>
              <a:cs typeface="Courier New" panose="02070309020205020404" pitchFamily="49" charset="0"/>
            </a:endParaRPr>
          </a:p>
        </p:txBody>
      </p:sp>
      <p:graphicFrame>
        <p:nvGraphicFramePr>
          <p:cNvPr id="10" name="对象 9"/>
          <p:cNvGraphicFramePr>
            <a:graphicFrameLocks noChangeAspect="1"/>
          </p:cNvGraphicFramePr>
          <p:nvPr/>
        </p:nvGraphicFramePr>
        <p:xfrm>
          <a:off x="3989267" y="1465245"/>
          <a:ext cx="3514074" cy="999940"/>
        </p:xfrm>
        <a:graphic>
          <a:graphicData uri="http://schemas.openxmlformats.org/presentationml/2006/ole">
            <mc:AlternateContent xmlns:mc="http://schemas.openxmlformats.org/markup-compatibility/2006">
              <mc:Choice xmlns:v="urn:schemas-microsoft-com:vml" Requires="v">
                <p:oleObj spid="_x0000_s1039" name="文档" r:id="rId3" imgW="3668395" imgH="1043940" progId="Word.Document.12">
                  <p:embed/>
                </p:oleObj>
              </mc:Choice>
              <mc:Fallback>
                <p:oleObj name="文档" r:id="rId3" imgW="3668395" imgH="1043940" progId="Word.Document.12">
                  <p:embed/>
                  <p:pic>
                    <p:nvPicPr>
                      <p:cNvPr id="0" name="OLE substitute image"/>
                      <p:cNvPicPr/>
                      <p:nvPr/>
                    </p:nvPicPr>
                    <p:blipFill>
                      <a:blip r:embed="rId4">
                        <a:extLst>
                          <a:ext uri="{28A0092B-C50C-407E-A947-70E740481C1C}">
                            <a14:useLocalDpi xmlns:a14="http://schemas.microsoft.com/office/drawing/2010/main" val="0"/>
                          </a:ext>
                        </a:extLst>
                      </a:blip>
                      <a:stretch>
                        <a:fillRect/>
                      </a:stretch>
                    </p:blipFill>
                    <p:spPr>
                      <a:xfrm>
                        <a:off x="3989267" y="1465245"/>
                        <a:ext cx="3514074" cy="999940"/>
                      </a:xfrm>
                      <a:prstGeom prst="rect">
                        <a:avLst/>
                      </a:prstGeom>
                      <a:noFill/>
                    </p:spPr>
                  </p:pic>
                </p:oleObj>
              </mc:Fallback>
            </mc:AlternateContent>
          </a:graphicData>
        </a:graphic>
      </p:graphicFrame>
      <p:sp>
        <p:nvSpPr>
          <p:cNvPr id="3" name="矩形 2"/>
          <p:cNvSpPr/>
          <p:nvPr/>
        </p:nvSpPr>
        <p:spPr>
          <a:xfrm>
            <a:off x="1207172" y="2791372"/>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增长速率</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3365693" y="4191405"/>
            <a:ext cx="8108050" cy="521970"/>
          </a:xfrm>
          <a:prstGeom prst="rect">
            <a:avLst/>
          </a:prstGeom>
        </p:spPr>
        <p:txBody>
          <a:bodyPr>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建立自然保护区，给大熊猫更宽广的生存空间，</a:t>
            </a:r>
            <a:r>
              <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改</a:t>
            </a:r>
            <a:endParaRPr lang="zh-CN" altLang="zh-CN" sz="2800" b="1" kern="10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418103" y="4848880"/>
            <a:ext cx="6583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善它们的栖息环境，从而提高环境容纳量</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1215" y="1043936"/>
            <a:ext cx="11409887" cy="4615815"/>
          </a:xfrm>
          <a:prstGeom prst="rect">
            <a:avLst/>
          </a:prstGeom>
        </p:spPr>
        <p:txBody>
          <a:bodyPr wrap="square">
            <a:spAutoFit/>
          </a:bodyPr>
          <a:lstStyle/>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9.(</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14</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在自然界，种群的数量变化</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受到</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等</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非生物因素的影响。应当指出的是，非生物因素对种群数量变化的影响往往</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是</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例如，春夏时节动植物种群普遍迅速增长，</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除</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外，</a:t>
            </a:r>
            <a:r>
              <a:rPr lang="zh-CN" altLang="en-US"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也</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是重要原因，而对于动物来说</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也</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是导致种群增长的重要因素，这就涉及生物因素了。</a:t>
            </a:r>
            <a:endParaRPr lang="zh-CN" altLang="zh-CN" sz="2800" kern="100">
              <a:latin typeface="宋体" panose="02010600030101010101" pitchFamily="2" charset="-122"/>
              <a:ea typeface="宋体" panose="02010600030101010101" pitchFamily="2" charset="-122"/>
              <a:cs typeface="Courier New" panose="02070309020205020404" pitchFamily="49" charset="0"/>
            </a:endParaRPr>
          </a:p>
          <a:p>
            <a:pPr algn="just">
              <a:lnSpc>
                <a:spcPct val="150000"/>
              </a:lnSpc>
              <a:spcAft>
                <a:spcPct val="0"/>
              </a:spcAft>
            </a:pP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10.(</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选择性必修</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2 P</a:t>
            </a:r>
            <a:r>
              <a:rPr lang="en-US" altLang="zh-CN" sz="2800" kern="100" baseline="-25000">
                <a:latin typeface="Times New Roman" panose="02020603050405020304" pitchFamily="18" charset="0"/>
                <a:ea typeface="方正中等线简体" panose="03000509000000000000" pitchFamily="65" charset="-122"/>
                <a:cs typeface="Courier New" panose="02070309020205020404" pitchFamily="49" charset="0"/>
              </a:rPr>
              <a:t>16</a:t>
            </a:r>
            <a:r>
              <a:rPr lang="en-US" altLang="zh-CN" sz="2800" kern="100">
                <a:latin typeface="Times New Roman" panose="02020603050405020304" pitchFamily="18" charset="0"/>
                <a:ea typeface="方正中等线简体" panose="03000509000000000000" pitchFamily="65" charset="-122"/>
                <a:cs typeface="Courier New" panose="02070309020205020404" pitchFamily="49" charset="0"/>
              </a:rPr>
              <a:t>)</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细菌或病毒引起传染病，也会</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影响</a:t>
            </a:r>
            <a:r>
              <a:rPr lang="en-US"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_______________</a:t>
            </a:r>
            <a:endPar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endParaRPr>
          </a:p>
          <a:p>
            <a:pPr algn="just">
              <a:lnSpc>
                <a:spcPct val="150000"/>
              </a:lnSpc>
              <a:spcAft>
                <a:spcPct val="0"/>
              </a:spcAft>
            </a:pPr>
            <a:r>
              <a:rPr lang="en-US" altLang="zh-CN" sz="2800" u="sng" kern="100" smtClean="0">
                <a:latin typeface="Times New Roman" panose="02020603050405020304" pitchFamily="18" charset="0"/>
                <a:ea typeface="方正中等线简体" panose="03000509000000000000" pitchFamily="65" charset="-122"/>
                <a:cs typeface="Times New Roman" panose="02020603050405020304" pitchFamily="18" charset="0"/>
              </a:rPr>
              <a:t>              </a:t>
            </a:r>
            <a:r>
              <a:rPr lang="zh-CN" altLang="zh-CN" sz="2800" kern="100" smtClean="0">
                <a:latin typeface="Times New Roman" panose="02020603050405020304" pitchFamily="18" charset="0"/>
                <a:ea typeface="方正中等线简体" panose="03000509000000000000" pitchFamily="65" charset="-122"/>
                <a:cs typeface="Times New Roman" panose="02020603050405020304" pitchFamily="18" charset="0"/>
              </a:rPr>
              <a:t>等</a:t>
            </a:r>
            <a:r>
              <a:rPr lang="zh-CN" altLang="zh-CN" sz="2800" kern="100">
                <a:latin typeface="Times New Roman" panose="02020603050405020304" pitchFamily="18" charset="0"/>
                <a:ea typeface="方正中等线简体" panose="03000509000000000000" pitchFamily="65" charset="-122"/>
                <a:cs typeface="Times New Roman" panose="02020603050405020304" pitchFamily="18" charset="0"/>
              </a:rPr>
              <a:t>特征，进而影响种群的数量变化。</a:t>
            </a:r>
            <a:endParaRPr lang="zh-CN" altLang="zh-CN" sz="2800" kern="100">
              <a:effectLst/>
              <a:latin typeface="宋体" panose="02010600030101010101" pitchFamily="2" charset="-122"/>
              <a:ea typeface="宋体" panose="02010600030101010101" pitchFamily="2" charset="-122"/>
              <a:cs typeface="Courier New" panose="02070309020205020404" pitchFamily="49" charset="0"/>
            </a:endParaRPr>
          </a:p>
        </p:txBody>
      </p:sp>
      <p:sp>
        <p:nvSpPr>
          <p:cNvPr id="3" name="矩形 2"/>
          <p:cNvSpPr/>
          <p:nvPr/>
        </p:nvSpPr>
        <p:spPr>
          <a:xfrm>
            <a:off x="8419034" y="1178402"/>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阳光、温度、水</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110799" y="2445736"/>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综合性的</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019091" y="2445736"/>
            <a:ext cx="1605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气温升高</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094625" y="3103211"/>
            <a:ext cx="33832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日照延长、降水增多</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9706119" y="3083818"/>
            <a:ext cx="19608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食物日益充</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431376" y="3732003"/>
            <a:ext cx="5384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足</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8951596" y="4367010"/>
            <a:ext cx="2672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种群的出生率和</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矩形 11"/>
          <p:cNvSpPr/>
          <p:nvPr/>
        </p:nvSpPr>
        <p:spPr>
          <a:xfrm>
            <a:off x="499020" y="5022689"/>
            <a:ext cx="12496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死亡率</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7" name="Rectangle 8"/>
          <p:cNvSpPr/>
          <p:nvPr/>
        </p:nvSpPr>
        <p:spPr>
          <a:xfrm>
            <a:off x="-23949" y="0"/>
            <a:ext cx="6839588"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五</a:t>
            </a:r>
            <a:r>
              <a:rPr lang="en-US" altLang="zh-CN" sz="2800" b="1">
                <a:latin typeface="微软雅黑" panose="020B0503020204020204" pitchFamily="34" charset="-122"/>
                <a:ea typeface="微软雅黑" panose="020B0503020204020204" pitchFamily="34" charset="-122"/>
              </a:rPr>
              <a:t>.</a:t>
            </a:r>
            <a:r>
              <a:rPr lang="zh-CN" altLang="en-US" sz="2800" b="1" smtClean="0">
                <a:latin typeface="微软雅黑" panose="020B0503020204020204" pitchFamily="34" charset="-122"/>
                <a:ea typeface="微软雅黑" panose="020B0503020204020204" pitchFamily="34" charset="-122"/>
                <a:cs typeface="微软雅黑" panose="020B0503020204020204" pitchFamily="34" charset="-122"/>
                <a:sym typeface="+mn-ea"/>
              </a:rPr>
              <a:t>探究</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sym typeface="+mn-ea"/>
              </a:rPr>
              <a:t>培养液中酵母菌种群数量的变化</a:t>
            </a:r>
            <a:endParaRPr lang="zh-CN" altLang="en-US" sz="2800" b="1">
              <a:latin typeface="微软雅黑" panose="020B0503020204020204" pitchFamily="34" charset="-122"/>
              <a:ea typeface="微软雅黑" panose="020B0503020204020204" pitchFamily="34" charset="-122"/>
            </a:endParaRPr>
          </a:p>
        </p:txBody>
      </p:sp>
      <p:pic>
        <p:nvPicPr>
          <p:cNvPr id="14338" name="New picture"/>
          <p:cNvPicPr/>
          <p:nvPr/>
        </p:nvPicPr>
        <p:blipFill>
          <a:blip r:embed="rId1"/>
          <a:stretch>
            <a:fillRect/>
          </a:stretch>
        </p:blipFill>
        <p:spPr>
          <a:xfrm>
            <a:off x="11442662" y="12418300"/>
            <a:ext cx="330139" cy="241255"/>
          </a:xfrm>
          <a:prstGeom prst="cube">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68071" y="2204940"/>
            <a:ext cx="10642208" cy="3538220"/>
          </a:xfrm>
          <a:prstGeom prst="rect">
            <a:avLst/>
          </a:prstGeom>
        </p:spPr>
        <p:txBody>
          <a:bodyPr wrap="square">
            <a:spAutoFit/>
          </a:bodyPr>
          <a:lstStyle/>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➊</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a</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——λ&gt;1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且恒定，种群数量</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呈</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J”</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形增长。</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➋</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b</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尽管下降，但仍大于</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此</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段种群出生率大于死亡率，则</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种</a:t>
            </a:r>
            <a:endParaRPr lang="en-US" altLang="zh-CN" sz="280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群</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数量一直增长。</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➌</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c</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，种群数量维持相对稳定。</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➍</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d</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——λ&lt;1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，种群数量逐年下降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050" b="1" kern="100" smtClean="0">
              <a:latin typeface="微软雅黑" panose="020B0503020204020204" pitchFamily="34" charset="-122"/>
              <a:ea typeface="微软雅黑" panose="020B0503020204020204" pitchFamily="34" charset="-122"/>
              <a:cs typeface="微软雅黑" panose="020B0503020204020204" pitchFamily="34" charset="-122"/>
            </a:endParaRPr>
          </a:p>
          <a:p>
            <a:pPr algn="just" fontAlgn="auto">
              <a:lnSpc>
                <a:spcPct val="100000"/>
              </a:lnSpc>
              <a:spcAft>
                <a:spcPct val="0"/>
              </a:spcAft>
            </a:pP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➎</a:t>
            </a:r>
            <a:r>
              <a:rPr lang="en-US" altLang="zh-CN" sz="2800" b="1" i="1" kern="100">
                <a:latin typeface="微软雅黑" panose="020B0503020204020204" pitchFamily="34" charset="-122"/>
                <a:ea typeface="微软雅黑" panose="020B0503020204020204" pitchFamily="34" charset="-122"/>
                <a:cs typeface="微软雅黑" panose="020B0503020204020204" pitchFamily="34" charset="-122"/>
              </a:rPr>
              <a:t>e</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段</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尽管</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λ</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呈上升趋势，但仍未达到</a:t>
            </a:r>
            <a:r>
              <a:rPr lang="en-US" altLang="zh-CN" sz="2800" b="1" kern="100">
                <a:latin typeface="微软雅黑" panose="020B0503020204020204" pitchFamily="34" charset="-122"/>
                <a:ea typeface="微软雅黑" panose="020B0503020204020204" pitchFamily="34" charset="-122"/>
                <a:cs typeface="微软雅黑" panose="020B0503020204020204" pitchFamily="34" charset="-122"/>
              </a:rPr>
              <a:t>1</a:t>
            </a:r>
            <a:r>
              <a:rPr lang="zh-CN" altLang="zh-CN" sz="2800" b="1" kern="100">
                <a:latin typeface="微软雅黑" panose="020B0503020204020204" pitchFamily="34" charset="-122"/>
                <a:ea typeface="微软雅黑" panose="020B0503020204020204" pitchFamily="34" charset="-122"/>
                <a:cs typeface="微软雅黑" panose="020B0503020204020204" pitchFamily="34" charset="-122"/>
              </a:rPr>
              <a:t>，故种群数量逐年下降</a:t>
            </a:r>
            <a:r>
              <a:rPr lang="zh-CN" altLang="zh-CN" sz="2800" b="1" kern="100" smtClean="0">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1050" b="1" kern="1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43362"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528037" y="2011308"/>
            <a:ext cx="5566014" cy="224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336029" y="1125012"/>
            <a:ext cx="4538140" cy="521970"/>
          </a:xfrm>
          <a:prstGeom prst="rect">
            <a:avLst/>
          </a:prstGeom>
        </p:spPr>
        <p:txBody>
          <a:bodyPr wrap="square">
            <a:spAutoFit/>
          </a:bodyPr>
          <a:lstStyle/>
          <a:p>
            <a:pPr algn="l" defTabSz="1219200" fontAlgn="auto">
              <a:lnSpc>
                <a:spcPct val="100000"/>
              </a:lnSpc>
              <a:spcAft>
                <a:spcPct val="0"/>
              </a:spcAft>
            </a:pP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准确分析</a:t>
            </a:r>
            <a:r>
              <a:rPr lang="en-US"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“λ”</a:t>
            </a:r>
            <a:r>
              <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曲线</a:t>
            </a:r>
            <a:endParaRPr lang="zh-CN" altLang="zh-CN" sz="2800" b="1" kern="1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1.种群的“J”形增长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
        <p:nvSpPr>
          <p:cNvPr id="3" name="左大括号 2"/>
          <p:cNvSpPr/>
          <p:nvPr/>
        </p:nvSpPr>
        <p:spPr>
          <a:xfrm>
            <a:off x="448403" y="2400490"/>
            <a:ext cx="337123" cy="3145842"/>
          </a:xfrm>
          <a:prstGeom prst="leftBrace">
            <a:avLst/>
          </a:prstGeom>
          <a:ln w="38100"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p:nvPr/>
        </p:nvSpPr>
        <p:spPr>
          <a:xfrm>
            <a:off x="2081" y="1124377"/>
            <a:ext cx="12094510" cy="1986280"/>
          </a:xfrm>
          <a:prstGeom prst="rect">
            <a:avLst/>
          </a:prstGeom>
          <a:noFill/>
          <a:ln w="9525">
            <a:noFill/>
          </a:ln>
        </p:spPr>
        <p:txBody>
          <a:bodyPr wrap="square" anchor="t">
            <a:spAutoFit/>
          </a:bodyPr>
          <a:lstStyle/>
          <a:p>
            <a:pPr>
              <a:spcBef>
                <a:spcPct val="20000"/>
              </a:spcBef>
            </a:pPr>
            <a:r>
              <a:rPr lang="zh-CN" altLang="en-US"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思考：</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在一个培养基中，细菌的数量会一直按照</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800" b="1" baseline="-25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0</a:t>
            </a:r>
            <a:r>
              <a:rPr lang="en-US" altLang="zh-CN" sz="28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λ</a:t>
            </a:r>
            <a:r>
              <a:rPr lang="en-US" altLang="zh-CN" sz="2800" b="1" baseline="5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t </a:t>
            </a: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个公式增长吗？为什么？</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20000"/>
              </a:spcBef>
            </a:pP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a:spcBef>
                <a:spcPct val="20000"/>
              </a:spcBef>
            </a:pPr>
            <a:r>
              <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如何验证这个观点？</a:t>
            </a:r>
            <a:endParaRPr lang="zh-CN" altLang="en-US" sz="28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894" name="Text Box 6"/>
          <p:cNvSpPr txBox="1"/>
          <p:nvPr/>
        </p:nvSpPr>
        <p:spPr>
          <a:xfrm>
            <a:off x="2438400" y="1802050"/>
            <a:ext cx="7162800" cy="521970"/>
          </a:xfrm>
          <a:prstGeom prst="rect">
            <a:avLst/>
          </a:prstGeom>
          <a:noFill/>
          <a:ln w="9525">
            <a:noFill/>
          </a:ln>
        </p:spPr>
        <p:txBody>
          <a:bodyPr anchor="t">
            <a:spAutoFit/>
          </a:bodyPr>
          <a:lstStyle/>
          <a:p>
            <a:pPr algn="r"/>
            <a:r>
              <a:rPr lang="zh-CN" altLang="en-US" sz="2800" b="1">
                <a:solidFill>
                  <a:srgbClr val="FF0000"/>
                </a:solidFill>
                <a:latin typeface="微软雅黑" panose="020B0503020204020204" pitchFamily="34" charset="-122"/>
                <a:ea typeface="微软雅黑" panose="020B0503020204020204" pitchFamily="34" charset="-122"/>
              </a:rPr>
              <a:t>不会。原因是资源和空间是有限的。</a:t>
            </a:r>
            <a:endParaRPr lang="zh-CN" altLang="en-US" sz="2800" b="1">
              <a:solidFill>
                <a:srgbClr val="FF0000"/>
              </a:solidFill>
              <a:latin typeface="微软雅黑" panose="020B0503020204020204" pitchFamily="34" charset="-122"/>
              <a:ea typeface="微软雅黑" panose="020B0503020204020204" pitchFamily="34" charset="-122"/>
            </a:endParaRPr>
          </a:p>
        </p:txBody>
      </p:sp>
      <p:sp>
        <p:nvSpPr>
          <p:cNvPr id="37895" name="Text Box 7"/>
          <p:cNvSpPr txBox="1"/>
          <p:nvPr/>
        </p:nvSpPr>
        <p:spPr>
          <a:xfrm>
            <a:off x="1592263" y="3465075"/>
            <a:ext cx="4275137" cy="3107690"/>
          </a:xfrm>
          <a:prstGeom prst="rect">
            <a:avLst/>
          </a:prstGeom>
          <a:noFill/>
          <a:ln w="9525">
            <a:noFill/>
          </a:ln>
        </p:spPr>
        <p:txBody>
          <a:bodyPr wrap="square" anchor="t">
            <a:spAutoFit/>
          </a:bodyPr>
          <a:lstStyle/>
          <a:p>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生态学家高斯曾经做过这样一个实验：在</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0.5ml</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培养液中放入</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个大草履虫，然后每隔</a:t>
            </a:r>
            <a:r>
              <a:rPr lang="en-US" altLang="zh-CN" sz="2800" b="1">
                <a:latin typeface="微软雅黑" panose="020B0503020204020204" pitchFamily="34" charset="-122"/>
                <a:ea typeface="微软雅黑" panose="020B0503020204020204" pitchFamily="34" charset="-122"/>
                <a:cs typeface="微软雅黑" panose="020B0503020204020204" pitchFamily="34" charset="-122"/>
              </a:rPr>
              <a:t>24h</a:t>
            </a: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统计一次大草履虫的数量。经过反复实验，得出了如图所示的结果。</a:t>
            </a:r>
            <a:r>
              <a:rPr lang="zh-CN" altLang="en-US" sz="2800" b="1">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800">
              <a:solidFill>
                <a:srgbClr val="0000F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7896" name="Picture 8"/>
          <p:cNvPicPr>
            <a:picLocks noChangeAspect="1"/>
          </p:cNvPicPr>
          <p:nvPr/>
        </p:nvPicPr>
        <p:blipFill>
          <a:blip r:embed="rId1">
            <a:clrChange>
              <a:clrFrom>
                <a:srgbClr val="FFFFFF"/>
              </a:clrFrom>
              <a:clrTo>
                <a:srgbClr val="FFFFFF">
                  <a:alpha val="0"/>
                </a:srgbClr>
              </a:clrTo>
            </a:clrChange>
            <a:biLevel thresh="50000"/>
            <a:grayscl/>
            <a:lum bright="-66000" contrast="94000"/>
          </a:blip>
          <a:stretch>
            <a:fillRect/>
          </a:stretch>
        </p:blipFill>
        <p:spPr>
          <a:xfrm>
            <a:off x="6019800" y="3182567"/>
            <a:ext cx="4205288" cy="3352800"/>
          </a:xfrm>
          <a:prstGeom prst="rect">
            <a:avLst/>
          </a:prstGeom>
          <a:solidFill>
            <a:schemeClr val="bg1">
              <a:alpha val="70195"/>
            </a:schemeClr>
          </a:solidFill>
          <a:ln w="9525">
            <a:noFill/>
          </a:ln>
        </p:spPr>
      </p:pic>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wipe(left)">
                                      <p:cBhvr>
                                        <p:cTn id="7" dur="500"/>
                                        <p:tgtEl>
                                          <p:spTgt spid="378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893">
                                            <p:txEl>
                                              <p:pRg st="2" end="2"/>
                                            </p:txEl>
                                          </p:spTgt>
                                        </p:tgtEl>
                                        <p:attrNameLst>
                                          <p:attrName>style.visibility</p:attrName>
                                        </p:attrNameLst>
                                      </p:cBhvr>
                                      <p:to>
                                        <p:strVal val="visible"/>
                                      </p:to>
                                    </p:set>
                                    <p:animEffect transition="in" filter="wipe(left)">
                                      <p:cBhvr>
                                        <p:cTn id="12" dur="500"/>
                                        <p:tgtEl>
                                          <p:spTgt spid="378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5"/>
                                        </p:tgtEl>
                                        <p:attrNameLst>
                                          <p:attrName>style.visibility</p:attrName>
                                        </p:attrNameLst>
                                      </p:cBhvr>
                                      <p:to>
                                        <p:strVal val="visible"/>
                                      </p:to>
                                    </p:set>
                                    <p:animEffect transition="in" filter="wipe(left)">
                                      <p:cBhvr>
                                        <p:cTn id="17" dur="500"/>
                                        <p:tgtEl>
                                          <p:spTgt spid="37895"/>
                                        </p:tgtEl>
                                      </p:cBhvr>
                                    </p:animEffect>
                                  </p:childTnLst>
                                </p:cTn>
                              </p:par>
                              <p:par>
                                <p:cTn id="18" presetID="3" presetClass="entr" presetSubtype="10" fill="hold" nodeType="withEffect">
                                  <p:stCondLst>
                                    <p:cond delay="0"/>
                                  </p:stCondLst>
                                  <p:childTnLst>
                                    <p:set>
                                      <p:cBhvr>
                                        <p:cTn id="19" dur="1" fill="hold">
                                          <p:stCondLst>
                                            <p:cond delay="0"/>
                                          </p:stCondLst>
                                        </p:cTn>
                                        <p:tgtEl>
                                          <p:spTgt spid="37896"/>
                                        </p:tgtEl>
                                        <p:attrNameLst>
                                          <p:attrName>style.visibility</p:attrName>
                                        </p:attrNameLst>
                                      </p:cBhvr>
                                      <p:to>
                                        <p:strVal val="visible"/>
                                      </p:to>
                                    </p:set>
                                    <p:animEffect transition="in" filter="blinds(horizontal)">
                                      <p:cBhvr>
                                        <p:cTn id="20"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p:bldP spid="378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386" name="Picture 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b="47957"/>
          <a:stretch>
            <a:fillRect/>
          </a:stretch>
        </p:blipFill>
        <p:spPr bwMode="auto">
          <a:xfrm>
            <a:off x="2622721" y="501096"/>
            <a:ext cx="6946877" cy="610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70975" y="3732214"/>
            <a:ext cx="17830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资源、空间条件</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7891839" y="3752302"/>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种群密度</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矩形 15"/>
          <p:cNvSpPr/>
          <p:nvPr/>
        </p:nvSpPr>
        <p:spPr>
          <a:xfrm>
            <a:off x="5213176" y="4184270"/>
            <a:ext cx="10972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种内竞争</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8410210" y="4174747"/>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出生率</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p:cNvSpPr/>
          <p:nvPr/>
        </p:nvSpPr>
        <p:spPr>
          <a:xfrm>
            <a:off x="5391766" y="4620528"/>
            <a:ext cx="8686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死亡率</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6393984" y="5287527"/>
            <a:ext cx="589915" cy="368300"/>
          </a:xfrm>
          <a:prstGeom prst="rect">
            <a:avLst/>
          </a:prstGeom>
        </p:spPr>
        <p:txBody>
          <a:bodyPr wrap="none">
            <a:spAutoFit/>
          </a:bodyPr>
          <a:lstStyle/>
          <a:p>
            <a:r>
              <a:rPr lang="en-US" altLang="zh-CN" b="1" i="1" kern="100">
                <a:solidFill>
                  <a:srgbClr val="FF0000"/>
                </a:solidFill>
                <a:latin typeface="微软雅黑" panose="020B0503020204020204" pitchFamily="34" charset="-122"/>
                <a:ea typeface="微软雅黑" panose="020B0503020204020204" pitchFamily="34" charset="-122"/>
              </a:rPr>
              <a:t>K</a:t>
            </a:r>
            <a:r>
              <a:rPr lang="en-US"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p:cNvSpPr/>
          <p:nvPr/>
        </p:nvSpPr>
        <p:spPr>
          <a:xfrm>
            <a:off x="6412707" y="5821101"/>
            <a:ext cx="1325880" cy="368300"/>
          </a:xfrm>
          <a:prstGeom prst="rect">
            <a:avLst/>
          </a:prstGeom>
        </p:spPr>
        <p:txBody>
          <a:bodyPr wrap="none">
            <a:spAutoFit/>
          </a:bodyPr>
          <a:lstStyle/>
          <a:p>
            <a:r>
              <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环境容纳量</a:t>
            </a:r>
            <a:endParaRPr lang="zh-CN" altLang="zh-CN"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linds(horizontal)">
                                      <p:cBhvr>
                                        <p:cTn id="13" dur="500"/>
                                        <p:tgtEl>
                                          <p:spTgt spid="1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linds(horizontal)">
                                      <p:cBhvr>
                                        <p:cTn id="19" dur="500"/>
                                        <p:tgtEl>
                                          <p:spTgt spid="1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6" grpId="0"/>
      <p:bldP spid="17"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3" name="Picture 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2371363" y="563327"/>
            <a:ext cx="7449590" cy="5745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752036" y="486901"/>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增大</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7752036" y="1557298"/>
            <a:ext cx="894080" cy="521970"/>
          </a:xfrm>
          <a:prstGeom prst="rect">
            <a:avLst/>
          </a:prstGeom>
        </p:spPr>
        <p:txBody>
          <a:bodyPr wrap="none">
            <a:spAutoFit/>
          </a:bodyPr>
          <a:lstStyle/>
          <a:p>
            <a:r>
              <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降低</a:t>
            </a:r>
            <a:endParaRPr lang="zh-CN" altLang="zh-CN" sz="2800" b="1" kern="1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p:cNvSpPr/>
          <p:nvPr/>
        </p:nvSpPr>
        <p:spPr>
          <a:xfrm>
            <a:off x="5383507" y="5291497"/>
            <a:ext cx="1121410" cy="521970"/>
          </a:xfrm>
          <a:prstGeom prst="rect">
            <a:avLst/>
          </a:prstGeom>
        </p:spPr>
        <p:txBody>
          <a:bodyPr wrap="none">
            <a:spAutoFit/>
          </a:bodyPr>
          <a:lstStyle/>
          <a:p>
            <a:r>
              <a:rPr lang="en-US" altLang="zh-CN" sz="2800" i="1" kern="100">
                <a:solidFill>
                  <a:srgbClr val="C00000"/>
                </a:solidFill>
                <a:latin typeface="IPAPANNEW" panose="02000500070000020004" pitchFamily="2" charset="0"/>
                <a:ea typeface="方正中等线简体" panose="03000509000000000000" pitchFamily="65" charset="-122"/>
                <a:cs typeface="Times New Roman" panose="02020603050405020304" pitchFamily="18" charset="0"/>
              </a:rPr>
              <a:t>K</a:t>
            </a:r>
            <a:r>
              <a:rPr lang="en-US" altLang="zh-CN" sz="2800" kern="100">
                <a:solidFill>
                  <a:srgbClr val="C00000"/>
                </a:solidFill>
                <a:latin typeface="IPAPANNEW" panose="02000500070000020004" pitchFamily="2" charset="0"/>
                <a:ea typeface="方正中等线简体" panose="03000509000000000000" pitchFamily="65" charset="-122"/>
                <a:cs typeface="Times New Roman" panose="02020603050405020304" pitchFamily="18" charset="0"/>
              </a:rPr>
              <a:t>/</a:t>
            </a:r>
            <a:r>
              <a:rPr lang="en-US" altLang="zh-CN" sz="2800" kern="100">
                <a:solidFill>
                  <a:srgbClr val="C00000"/>
                </a:solidFill>
                <a:latin typeface="Times New Roman" panose="02020603050405020304" pitchFamily="18" charset="0"/>
                <a:ea typeface="方正中等线简体" panose="03000509000000000000" pitchFamily="65" charset="-122"/>
              </a:rPr>
              <a:t>2</a:t>
            </a:r>
            <a:r>
              <a:rPr lang="zh-CN" altLang="zh-CN" sz="2800" kern="100">
                <a:solidFill>
                  <a:srgbClr val="C00000"/>
                </a:solidFill>
                <a:latin typeface="Times New Roman" panose="02020603050405020304" pitchFamily="18" charset="0"/>
                <a:ea typeface="方正中等线简体" panose="03000509000000000000" pitchFamily="65" charset="-122"/>
                <a:cs typeface="Times New Roman" panose="02020603050405020304" pitchFamily="18" charset="0"/>
              </a:rPr>
              <a:t>前</a:t>
            </a:r>
            <a:endParaRPr lang="zh-CN" altLang="en-US" sz="2800"/>
          </a:p>
        </p:txBody>
      </p:sp>
      <p:sp>
        <p:nvSpPr>
          <p:cNvPr id="2" name="矩形 1"/>
          <p:cNvSpPr/>
          <p:nvPr/>
        </p:nvSpPr>
        <p:spPr>
          <a:xfrm>
            <a:off x="-23949" y="549173"/>
            <a:ext cx="4315296" cy="521970"/>
          </a:xfrm>
          <a:prstGeom prst="rect">
            <a:avLst/>
          </a:prstGeom>
          <a:solidFill>
            <a:srgbClr val="FFC000"/>
          </a:solidFill>
          <a:ln w="9525">
            <a:noFill/>
          </a:ln>
        </p:spPr>
        <p:txBody>
          <a:bodyPr wrap="square" anchor="t">
            <a:spAutoFit/>
          </a:bodyPr>
          <a:lstStyle/>
          <a:p>
            <a:pPr lvl="0" algn="l" latinLnBrk="1">
              <a:spcBef>
                <a:spcPct val="50000"/>
              </a:spcBef>
              <a:buClrTx/>
              <a:buSzTx/>
              <a:buFontTx/>
            </a:pPr>
            <a:r>
              <a:rPr lang="en-US" altLang="zh-CN" sz="2800" b="1">
                <a:latin typeface="微软雅黑" panose="020B0503020204020204" pitchFamily="34" charset="-122"/>
                <a:ea typeface="微软雅黑" panose="020B0503020204020204" pitchFamily="34" charset="-122"/>
                <a:sym typeface="+mn-ea"/>
              </a:rPr>
              <a:t>2.种群的“S”形增长</a:t>
            </a:r>
            <a:endParaRPr lang="en-US" altLang="zh-CN" sz="2800" b="1">
              <a:latin typeface="微软雅黑" panose="020B0503020204020204" pitchFamily="34" charset="-122"/>
              <a:ea typeface="微软雅黑" panose="020B0503020204020204" pitchFamily="34" charset="-122"/>
              <a:sym typeface="+mn-ea"/>
            </a:endParaRPr>
          </a:p>
        </p:txBody>
      </p:sp>
      <p:sp>
        <p:nvSpPr>
          <p:cNvPr id="14337" name="Rectangle 8"/>
          <p:cNvSpPr/>
          <p:nvPr/>
        </p:nvSpPr>
        <p:spPr>
          <a:xfrm>
            <a:off x="-23949" y="0"/>
            <a:ext cx="6084713" cy="521970"/>
          </a:xfrm>
          <a:prstGeom prst="rect">
            <a:avLst/>
          </a:prstGeom>
          <a:solidFill>
            <a:srgbClr val="92D050"/>
          </a:solidFill>
          <a:ln w="9525">
            <a:noFill/>
          </a:ln>
        </p:spPr>
        <p:txBody>
          <a:bodyPr wrap="square" anchor="t">
            <a:spAutoFit/>
          </a:bodyPr>
          <a:lstStyle/>
          <a:p>
            <a:pPr latinLnBrk="1">
              <a:spcBef>
                <a:spcPct val="50000"/>
              </a:spcBef>
            </a:pPr>
            <a:r>
              <a:rPr lang="zh-CN" altLang="en-US" sz="2800" b="1">
                <a:latin typeface="微软雅黑" panose="020B0503020204020204" pitchFamily="34" charset="-122"/>
                <a:ea typeface="微软雅黑" panose="020B0503020204020204" pitchFamily="34" charset="-122"/>
              </a:rPr>
              <a:t>二</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种群数量的增长</a:t>
            </a:r>
            <a:endParaRPr lang="zh-CN" altLang="en-US" sz="28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TABLE_BEAUTIFY" val="smartTable{1a2254ea-501b-453e-9526-11f13251fae7}"/>
</p:tagLst>
</file>

<file path=ppt/tags/tag67.xml><?xml version="1.0" encoding="utf-8"?>
<p:tagLst xmlns:p="http://schemas.openxmlformats.org/presentationml/2006/main">
  <p:tag name="KSO_WM_UNIT_PLACING_PICTURE_USER_VIEWPORT" val="{&quot;height&quot;:3798.335433070866,&quot;width&quot;:7848.029921259842}"/>
</p:tagLst>
</file>

<file path=ppt/tags/tag68.xml><?xml version="1.0" encoding="utf-8"?>
<p:tagLst xmlns:p="http://schemas.openxmlformats.org/presentationml/2006/main">
  <p:tag name="KSO_WM_UNIT_PLACING_PICTURE_USER_VIEWPORT" val="{&quot;height&quot;:3463.1842519685038,&quot;width&quot;:7848.029921259842}"/>
</p:tagLst>
</file>

<file path=ppt/tags/tag69.xml><?xml version="1.0" encoding="utf-8"?>
<p:tagLst xmlns:p="http://schemas.openxmlformats.org/presentationml/2006/main">
  <p:tag name="KSO_WM_UNIT_PLACING_PICTURE_USER_VIEWPORT" val="{&quot;height&quot;:3463.1842519685038,&quot;width&quot;:7848.02992125984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3798.335433070866,&quot;width&quot;:7848.02992125984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8604</Words>
  <Application>WPS 演示</Application>
  <PresentationFormat>宽屏</PresentationFormat>
  <Paragraphs>712</Paragraphs>
  <Slides>53</Slides>
  <Notes>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2</vt:i4>
      </vt:variant>
      <vt:variant>
        <vt:lpstr>幻灯片标题</vt:lpstr>
      </vt:variant>
      <vt:variant>
        <vt:i4>53</vt:i4>
      </vt:variant>
    </vt:vector>
  </HeadingPairs>
  <TitlesOfParts>
    <vt:vector size="77" baseType="lpstr">
      <vt:lpstr>Arial</vt:lpstr>
      <vt:lpstr>宋体</vt:lpstr>
      <vt:lpstr>Wingdings</vt:lpstr>
      <vt:lpstr>微软雅黑</vt:lpstr>
      <vt:lpstr>Wingdings</vt:lpstr>
      <vt:lpstr>Arial Unicode MS</vt:lpstr>
      <vt:lpstr>Calibri</vt:lpstr>
      <vt:lpstr>楷体</vt:lpstr>
      <vt:lpstr>Gill Sans MT</vt:lpstr>
      <vt:lpstr>Calibri</vt:lpstr>
      <vt:lpstr>Calibri Light</vt:lpstr>
      <vt:lpstr>微软雅黑 Light</vt:lpstr>
      <vt:lpstr>Times New Roman</vt:lpstr>
      <vt:lpstr>IPAPANNEW</vt:lpstr>
      <vt:lpstr>Sitka Text</vt:lpstr>
      <vt:lpstr>方正中等线简体</vt:lpstr>
      <vt:lpstr>Courier New</vt:lpstr>
      <vt:lpstr>Arial Black</vt:lpstr>
      <vt:lpstr>黑体</vt:lpstr>
      <vt:lpstr>华文中宋</vt:lpstr>
      <vt:lpstr>华文行楷</vt:lpstr>
      <vt:lpstr>Office 主题​​</vt:lpstr>
      <vt:lpstr>Word.Document.12</vt:lpstr>
      <vt:lpstr>Word.Document.12</vt:lpstr>
      <vt:lpstr>空白演示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刘华</cp:lastModifiedBy>
  <cp:revision>151</cp:revision>
  <dcterms:created xsi:type="dcterms:W3CDTF">2019-06-19T02:08:00Z</dcterms:created>
  <dcterms:modified xsi:type="dcterms:W3CDTF">2022-12-09T14:11:48Z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