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华林" initials="薛" lastIdx="0" clrIdx="0"/>
  <p:cmAuthor id="2" name="Administrator" initials="A" lastIdx="0" clrIdx="0"/>
  <p:cmAuthor id="0" name="lenovo" initials="" lastIdx="0" clrIdx="0"/>
  <p:cmAuthor id="4" name="kingsoft" initials="k" lastIdx="0" clrIdx="0"/>
  <p:cmAuthor id="3" name="ZGT" initials="Z" lastIdx="0" clrIdx="2"/>
  <p:cmAuthor id="7" name="1206988966@qq.com" initials="1" lastIdx="0" clrIdx="2"/>
  <p:cmAuthor id="8" name="姜伟光" initials="姜" lastIdx="0" clrIdx="0"/>
  <p:cmAuthor id="5" name="宋洁然" initials="宋" lastIdx="0" clrIdx="1"/>
  <p:cmAuthor id="6" name="ming qiu" initials="m" lastIdx="0" clrIdx="1"/>
  <p:cmAuthor id="9" name="作者" initials="作" lastIdx="0" clrIdx="24"/>
  <p:cmAuthor id="10" name="yyyaogd@126.com" initials="y" lastIdx="0" clrIdx="0"/>
  <p:cmAuthor id="11" name="wucj" initials="w" lastIdx="0" clrIdx="0"/>
  <p:cmAuthor id="12" name="SkyUs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38914" name="Rectangle 2"/>
          <p:cNvSpPr>
            <a:spLocks noRot="1" noTextEdit="1"/>
          </p:cNvSpPr>
          <p:nvPr>
            <p:ph type="sldImg" idx="1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2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8130" name="Rectangle 2"/>
          <p:cNvSpPr>
            <a:spLocks noRot="1" noTextEdit="1"/>
          </p:cNvSpPr>
          <p:nvPr>
            <p:ph type="sldImg" idx="1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2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217295" fontAlgn="base">
              <a:spcBef>
                <a:spcPct val="0"/>
              </a:spcBef>
              <a:spcAft>
                <a:spcPct val="0"/>
              </a:spcAft>
              <a:defRPr/>
            </a:pPr>
            <a:fld id="{8434232D-77A3-48F2-BDAE-7B774E249B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27020" y="126976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6513" y="-16507"/>
            <a:ext cx="12192318" cy="685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09550" y="66294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76190" y="2032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972290" y="2032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209550" y="46228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package" Target="../embeddings/Document2.docx"/><Relationship Id="rId3" Type="http://schemas.openxmlformats.org/officeDocument/2006/relationships/image" Target="../media/image16.emf"/><Relationship Id="rId2" Type="http://schemas.openxmlformats.org/officeDocument/2006/relationships/package" Target="../embeddings/Document1.docx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emf"/><Relationship Id="rId1" Type="http://schemas.openxmlformats.org/officeDocument/2006/relationships/package" Target="../embeddings/Document3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hyperlink" Target="http://www.wallcoo.com/animal/W_swan/html/image24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FF0000"/>
                </a:solidFill>
              </a:rPr>
              <a:t>种群的数量特征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5358" y="980062"/>
            <a:ext cx="8115896" cy="508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79743" y="90833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078" y="90833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适中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41479" y="2257186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总面积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06379" y="337225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五点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49538" y="3377342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等距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3427" y="53624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方形地块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06449" y="53624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狭长地块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3314" y="497748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8824" y="528857"/>
            <a:ext cx="4453700" cy="368300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 kern="1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随机取样</a:t>
            </a:r>
            <a:r>
              <a:rPr lang="zh-CN" altLang="en-US" b="1" kern="1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：保证调查结果可靠</a:t>
            </a:r>
            <a:endParaRPr lang="zh-CN" altLang="en-US" b="1" kern="1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  <p:bldP spid="16" grpId="0"/>
      <p:bldP spid="1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616" y="477378"/>
            <a:ext cx="8033084" cy="571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083763" y="3376211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全部计数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8183" y="3822920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样方相邻两边及其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89831" y="4264525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角上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3314" y="497748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6495" y="1955633"/>
            <a:ext cx="7599327" cy="179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23314" y="497748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1215" y="835580"/>
            <a:ext cx="11409887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样方大小确定方法为根据被调查生物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　　　　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样方的大小。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样方法调查时要强调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取样，原因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</a:t>
            </a:r>
            <a:endParaRPr lang="en-US" altLang="zh-CN" sz="2800" b="1" u="sng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________________________________________________________________________________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样方多少会影响调查结果吗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___________________________________</a:t>
            </a:r>
            <a:endParaRPr lang="en-US" altLang="zh-CN" sz="2800" b="1" u="sng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___________________________________________________________________________________________________________________________________________________________________________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6309" y="970046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种类和分布情况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3104" y="2256427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为了确保所选择的样方具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08" y="2726245"/>
            <a:ext cx="11407794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有代表性，不受主观因素的影响，使通过样方法统计的结果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估算值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能更接近真实的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情况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3740" y="4156858"/>
            <a:ext cx="6228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调查时若样方的数量太少，其统计结果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070" y="4658076"/>
            <a:ext cx="1145573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的误差可能就较大；一般而言，样方越多，其统计结果越接近真实情况。但是，样方数量太多，整体取样花费的时间、精力就越多。从统计学上看，一定数量的样方即可以保证统计结果的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真实性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14" y="497748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5706" y="1097077"/>
            <a:ext cx="1152311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某兴趣小组调查某种双子叶草本植物种群密度的结果如表所示。其中，第四个样方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中该植物的分布情况如图所示，则该植物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/m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72102" y="1527974"/>
            <a:ext cx="4019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en-US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5466" y="1989087"/>
            <a:ext cx="2126221" cy="19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4311" y="2349338"/>
          <a:ext cx="8926830" cy="1414145"/>
        </p:xfrm>
        <a:graphic>
          <a:graphicData uri="http://schemas.openxmlformats.org/drawingml/2006/table">
            <a:tbl>
              <a:tblPr/>
              <a:tblGrid>
                <a:gridCol w="2703195"/>
                <a:gridCol w="1244600"/>
                <a:gridCol w="1244600"/>
                <a:gridCol w="1245235"/>
                <a:gridCol w="1244600"/>
                <a:gridCol w="1244600"/>
              </a:tblGrid>
              <a:tr h="426720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样方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b="1" kern="100" baseline="-25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b="1" kern="100" baseline="-25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b="1" kern="100" baseline="-25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b="1" kern="100" baseline="-25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b="1" kern="100" baseline="-25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42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种群密度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株</a:t>
                      </a: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/m</a:t>
                      </a:r>
                      <a:r>
                        <a:rPr lang="en-US" sz="28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8</a:t>
                      </a:r>
                      <a:endParaRPr lang="en-US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7</a:t>
                      </a:r>
                      <a:endParaRPr lang="en-US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8</a:t>
                      </a:r>
                      <a:endParaRPr lang="en-US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i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i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9</a:t>
                      </a:r>
                      <a:endParaRPr lang="en-US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58287" marR="5828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23314" y="497748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850" name="Rectangle 2"/>
          <p:cNvSpPr/>
          <p:nvPr/>
        </p:nvSpPr>
        <p:spPr>
          <a:xfrm>
            <a:off x="409041" y="4148749"/>
            <a:ext cx="11625967" cy="2244090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ctr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样方的大小：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样方的大小应该根据所调查对象的大小和分布情况而定。一般，乔木为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100m</a:t>
            </a:r>
            <a:r>
              <a:rPr lang="en-US" altLang="zh-CN" sz="2800" b="1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灌木为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16m</a:t>
            </a:r>
            <a:r>
              <a:rPr lang="en-US" altLang="zh-CN" sz="2800" b="1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，草本为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1m</a:t>
            </a:r>
            <a:r>
              <a:rPr lang="en-US" altLang="zh-CN" sz="2800" b="1" baseline="30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样方的数量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相对多一些较好，样方数量越多，统计的结果越接近真实情况。</a:t>
            </a:r>
            <a:endParaRPr lang="zh-CN" altLang="en-US" sz="28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36577" y="2200444"/>
          <a:ext cx="9246235" cy="4292600"/>
        </p:xfrm>
        <a:graphic>
          <a:graphicData uri="http://schemas.openxmlformats.org/drawingml/2006/table">
            <a:tbl>
              <a:tblPr/>
              <a:tblGrid>
                <a:gridCol w="1444625"/>
                <a:gridCol w="7801610"/>
              </a:tblGrid>
              <a:tr h="103949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调查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71755" algn="l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800" u="sng" kern="10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　　　　</a:t>
                      </a:r>
                      <a:r>
                        <a:rPr lang="zh-CN" altLang="en-US" sz="2800" b="1" u="sng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　　　　　　　</a:t>
                      </a:r>
                      <a:r>
                        <a:rPr lang="zh-CN" sz="2800" b="1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动物，如哺乳类、鸟类、爬行类、两栖类、鱼类和昆虫等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10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调查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程序</a:t>
                      </a:r>
                      <a:endParaRPr lang="zh-CN" sz="2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确定调查对象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↓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捕获并标记数量为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800" kern="100" baseline="-250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 smtClean="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↓</a:t>
                      </a:r>
                      <a:endParaRPr lang="zh-CN" sz="28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800" kern="10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                                      </a:t>
                      </a:r>
                      <a:r>
                        <a:rPr lang="zh-CN" sz="2800" kern="100" smtClean="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重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捕、计数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effectLst/>
                          <a:latin typeface="宋体" panose="02010600030101010101" pitchFamily="2" charset="-122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↓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计算种群密度</a:t>
                      </a:r>
                      <a:r>
                        <a:rPr lang="en-US" sz="2800" i="1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ea typeface="方正中等线简体" panose="03000509000000000000" pitchFamily="65" charset="-122"/>
                          <a:cs typeface="Times New Roman" panose="02020603050405020304" pitchFamily="18" charset="0"/>
                        </a:rPr>
                        <a:t>＝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81" y="2059559"/>
            <a:ext cx="2457630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➋标记重捕法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5563" y="2200315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活动能力强、活动范围大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55194" y="4580419"/>
          <a:ext cx="2849035" cy="157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2" imgW="2856230" imgH="1575435" progId="Word.Document.12">
                  <p:embed/>
                </p:oleObj>
              </mc:Choice>
              <mc:Fallback>
                <p:oleObj name="文档" r:id="rId2" imgW="2856230" imgH="157543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255194" y="4580419"/>
                        <a:ext cx="2849035" cy="1571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58989" y="5587982"/>
          <a:ext cx="1628473" cy="110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4" imgW="1637665" imgH="1108075" progId="Word.Document.12">
                  <p:embed/>
                </p:oleObj>
              </mc:Choice>
              <mc:Fallback>
                <p:oleObj name="文档" r:id="rId4" imgW="1637665" imgH="11080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258989" y="5587982"/>
                        <a:ext cx="1628473" cy="1104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" name="Text Box 2"/>
          <p:cNvSpPr txBox="1"/>
          <p:nvPr/>
        </p:nvSpPr>
        <p:spPr>
          <a:xfrm>
            <a:off x="625030" y="1468517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④调查种群密度的方法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9898" y="1468434"/>
            <a:ext cx="624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“两看法”选择种群密度的调查方法</a:t>
            </a:r>
            <a:endParaRPr lang="zh-CN" altLang="en-US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36456" y="3284947"/>
          <a:ext cx="11446510" cy="2303780"/>
        </p:xfrm>
        <a:graphic>
          <a:graphicData uri="http://schemas.openxmlformats.org/drawingml/2006/table">
            <a:tbl>
              <a:tblPr/>
              <a:tblGrid>
                <a:gridCol w="1224280"/>
                <a:gridCol w="10222230"/>
              </a:tblGrid>
              <a:tr h="2303780">
                <a:tc>
                  <a:txBody>
                    <a:bodyPr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注意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事项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调查期间，被调查个体没有迁入和迁出、出生和死亡；标记物不能过于醒目，不能影响标记对象正常的生命活动；标记物不易脱落，要能维持一定时间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81" y="2059559"/>
            <a:ext cx="2457630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➋标记重捕法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409" name="Text Box 2"/>
          <p:cNvSpPr txBox="1"/>
          <p:nvPr/>
        </p:nvSpPr>
        <p:spPr>
          <a:xfrm>
            <a:off x="625030" y="1468517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④调查种群密度的方法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9898" y="1468434"/>
            <a:ext cx="624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“两看法”选择种群密度的调查方法</a:t>
            </a:r>
            <a:endParaRPr lang="zh-CN" altLang="en-US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055" y="981340"/>
            <a:ext cx="10642208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在对某种鼠的调查中，调查范围为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公顷，第一次捕获并标记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只鼠，第二次捕获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只鼠，其中有标记的鼠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只。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这个种群中鼠的种群密度大约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若捕捉后该鼠不易再被捕捉，则估算的种群密度</a:t>
            </a:r>
            <a:r>
              <a:rPr lang="zh-CN" altLang="zh-CN" sz="2800" b="1" kern="100" spc="-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zh-CN" altLang="en-US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 　</a:t>
            </a:r>
            <a:r>
              <a:rPr lang="en-US" altLang="zh-CN" sz="2800" b="1" kern="100" spc="-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偏高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zh-CN" sz="2800" b="1" kern="100" spc="-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800" b="1" kern="100" spc="-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偏低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，理由</a:t>
            </a:r>
            <a:r>
              <a:rPr lang="zh-CN" altLang="zh-CN" sz="2800" b="1" kern="100" spc="-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________________________________________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b="1" u="sng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________________________________________________________________________________________________________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7676" y="2421234"/>
            <a:ext cx="6210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88</a:t>
            </a:r>
            <a:endParaRPr lang="en-US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673" y="3037199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偏高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0698" y="3669407"/>
            <a:ext cx="733582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该鼠被捕捉一次之后不易再被捕捉</a:t>
            </a:r>
            <a:r>
              <a:rPr lang="zh-CN" altLang="zh-CN" sz="2800" b="1" kern="100" spc="-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再次</a:t>
            </a:r>
            <a:r>
              <a:rPr lang="zh-CN" altLang="zh-CN" sz="2800" b="1" kern="100" spc="-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捕获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lang="zh-CN" altLang="zh-CN" sz="2800" b="1" kern="100" spc="-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076" y="4344008"/>
            <a:ext cx="10518442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spc="-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</a:t>
            </a:r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标记的个体数减少</a:t>
            </a:r>
            <a:r>
              <a:rPr lang="zh-CN" altLang="zh-CN" sz="2800" b="1" kern="100" spc="-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由种群数量</a:t>
            </a:r>
            <a:r>
              <a:rPr lang="zh-CN" altLang="zh-CN" sz="2800" b="1" kern="100" spc="-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endParaRPr lang="zh-CN" altLang="zh-CN" sz="2800" b="1" kern="100" spc="-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177676" y="4220847"/>
          <a:ext cx="5396501" cy="123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文档" r:id="rId1" imgW="5398135" imgH="1233170" progId="Word.Document.12">
                  <p:embed/>
                </p:oleObj>
              </mc:Choice>
              <mc:Fallback>
                <p:oleObj name="文档" r:id="rId1" imgW="5398135" imgH="12331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77676" y="4220847"/>
                        <a:ext cx="5396501" cy="123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29986" y="5448306"/>
            <a:ext cx="8918854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可知，种群数量变大，即估算值大于实际的</a:t>
            </a:r>
            <a:r>
              <a:rPr lang="zh-CN" altLang="zh-CN" sz="2800" b="1" kern="100" spc="-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种群密度。</a:t>
            </a:r>
            <a:endParaRPr lang="zh-CN" altLang="zh-CN" sz="2800" b="1" kern="100" spc="-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3314" y="497748"/>
            <a:ext cx="2457630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➋标记重捕法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5055" y="1333616"/>
            <a:ext cx="1064220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若由于某种原因，如标记物易脱落、标记物导致被标记个体易于被捕食、在被标记个体稀少处捕获等，则估算的种群密度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zh-CN" altLang="en-US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偏高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偏低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若由于某种原因，如被标记个体放回后还未充分融入该种群中就再次被捕获、在被标记个体密集处捕获等，则估算的种群密度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_(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偏高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偏低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45727" y="2104685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偏高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4788" y="4653068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偏低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14" y="497748"/>
            <a:ext cx="2457630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➋标记重捕法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/>
          <p:nvPr/>
        </p:nvSpPr>
        <p:spPr>
          <a:xfrm>
            <a:off x="4009459" y="1484990"/>
            <a:ext cx="805475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黑光灯诱捕法：</a:t>
            </a:r>
            <a:r>
              <a:rPr lang="zh-CN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不属于样方法，是：</a:t>
            </a:r>
            <a:r>
              <a:rPr lang="zh-CN" sz="2800" b="1" u="sng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去除取样法</a:t>
            </a:r>
            <a:endParaRPr lang="zh-CN" altLang="zh-CN" sz="2800" b="1" u="sng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" y="2463979"/>
            <a:ext cx="1936391" cy="31109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8472" y="2059559"/>
            <a:ext cx="101809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原理是：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一个封闭的种群里，用同样的方法连续捕捉被调查动物，随着连续的捕捉，导致种群内个体数逐渐减少，造成每次捕获数逐次递减，但捕获的总累积数则逐渐增加，当单次捕获数降到0时，捕获的总累积数就等于该种群的总个体数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2437" y="3943255"/>
            <a:ext cx="26734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误差比较大，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和历年的数据进行比较得出种群数量的等级评估出危害程度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546" y="6142488"/>
            <a:ext cx="12086257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判断：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利用黑光灯发出的物理信息可调查趋光性昆虫的种群密度（     ）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078" name="Rectangle 14"/>
          <p:cNvSpPr/>
          <p:nvPr/>
        </p:nvSpPr>
        <p:spPr>
          <a:xfrm>
            <a:off x="10639473" y="6169575"/>
            <a:ext cx="431165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√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09" name="Text Box 2"/>
          <p:cNvSpPr txBox="1"/>
          <p:nvPr/>
        </p:nvSpPr>
        <p:spPr>
          <a:xfrm>
            <a:off x="338063" y="1468517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④调查种群密度的方法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64663" y="3979443"/>
            <a:ext cx="4584947" cy="2057195"/>
            <a:chOff x="8257" y="6956"/>
            <a:chExt cx="10752" cy="5006"/>
          </a:xfrm>
        </p:grpSpPr>
        <p:cxnSp>
          <p:nvCxnSpPr>
            <p:cNvPr id="15" name="直接箭头连接符 14"/>
            <p:cNvCxnSpPr/>
            <p:nvPr/>
          </p:nvCxnSpPr>
          <p:spPr>
            <a:xfrm flipH="1" flipV="1">
              <a:off x="9496" y="7284"/>
              <a:ext cx="0" cy="373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489" y="10997"/>
              <a:ext cx="880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395" y="10992"/>
              <a:ext cx="4614" cy="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累积捕获数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(x)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57" y="6956"/>
              <a:ext cx="1294" cy="4281"/>
            </a:xfrm>
            <a:prstGeom prst="rect">
              <a:avLst/>
            </a:prstGeom>
            <a:noFill/>
          </p:spPr>
          <p:txBody>
            <a:bodyPr vert="eaVert" wrap="square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每次捕获数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(y)</a:t>
              </a:r>
              <a:endParaRPr lang="en-US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556" y="8257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534" y="8756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152" y="9309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147" y="8044"/>
              <a:ext cx="6075" cy="2395"/>
            </a:xfrm>
            <a:prstGeom prst="line">
              <a:avLst/>
            </a:prstGeom>
            <a:ln w="412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253" y="9433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328" y="8314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680" y="8780"/>
              <a:ext cx="205" cy="2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线形标注 1(带强调线) 20"/>
            <p:cNvSpPr/>
            <p:nvPr/>
          </p:nvSpPr>
          <p:spPr>
            <a:xfrm>
              <a:off x="13735" y="7692"/>
              <a:ext cx="4655" cy="943"/>
            </a:xfrm>
            <a:prstGeom prst="accentCallout1">
              <a:avLst>
                <a:gd name="adj1" fmla="val 21102"/>
                <a:gd name="adj2" fmla="val -1740"/>
                <a:gd name="adj3" fmla="val 97985"/>
                <a:gd name="adj4" fmla="val -458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000" b="1">
                  <a:solidFill>
                    <a:schemeClr val="tx1"/>
                  </a:solidFill>
                </a:rPr>
                <a:t>y=-0.2x+18.7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293" y="1785289"/>
            <a:ext cx="8484569" cy="493494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63964" y="1942740"/>
            <a:ext cx="2571274" cy="546634"/>
          </a:xfrm>
          <a:prstGeom prst="roundRect">
            <a:avLst/>
          </a:prstGeom>
          <a:gradFill>
            <a:gsLst>
              <a:gs pos="100000">
                <a:srgbClr val="FFECB7"/>
              </a:gs>
              <a:gs pos="100000">
                <a:srgbClr val="838309"/>
              </a:gs>
            </a:gsLst>
            <a:lin ang="738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种群的遗传特征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12370" y="892010"/>
            <a:ext cx="2571274" cy="546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种群的基本特征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398007" y="1438644"/>
            <a:ext cx="0" cy="504097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中括号 12"/>
          <p:cNvSpPr/>
          <p:nvPr/>
        </p:nvSpPr>
        <p:spPr>
          <a:xfrm rot="5400000">
            <a:off x="4105961" y="-854552"/>
            <a:ext cx="245700" cy="5249843"/>
          </a:xfrm>
          <a:prstGeom prst="leftBracket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3964" y="3126796"/>
            <a:ext cx="2545879" cy="1980833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3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进化、遗传、繁殖的单位； 种群有一定的基因库，以区别其他物种</a:t>
            </a:r>
            <a:endParaRPr lang="zh-CN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560717" y="2492548"/>
            <a:ext cx="0" cy="64821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3633" y="-8888"/>
            <a:ext cx="2475407" cy="838045"/>
            <a:chOff x="-9" y="-14"/>
            <a:chExt cx="3899" cy="1320"/>
          </a:xfrm>
        </p:grpSpPr>
        <p:grpSp>
          <p:nvGrpSpPr>
            <p:cNvPr id="42" name="组合 41"/>
            <p:cNvGrpSpPr/>
            <p:nvPr/>
          </p:nvGrpSpPr>
          <p:grpSpPr>
            <a:xfrm>
              <a:off x="416" y="355"/>
              <a:ext cx="518" cy="755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4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  <p:sp>
            <p:nvSpPr>
              <p:cNvPr id="4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</p:grpSp>
        <p:sp>
          <p:nvSpPr>
            <p:cNvPr id="4" name="矩形 3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  <p:cNvSpPr/>
            <p:nvPr/>
          </p:nvSpPr>
          <p:spPr>
            <a:xfrm>
              <a:off x="1210" y="187"/>
              <a:ext cx="2680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概念图</a:t>
              </a:r>
              <a:endParaRPr lang="zh-CN" altLang="en-US" sz="32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9" y="-14"/>
              <a:ext cx="1332" cy="1320"/>
              <a:chOff x="558" y="2325"/>
              <a:chExt cx="1332" cy="13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58" y="2325"/>
                <a:ext cx="1332" cy="1321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810" y="2550"/>
                <a:ext cx="828" cy="821"/>
              </a:xfrm>
              <a:custGeom>
                <a:avLst/>
                <a:gdLst>
                  <a:gd name="T0" fmla="*/ 606 w 701"/>
                  <a:gd name="T1" fmla="*/ 701 h 701"/>
                  <a:gd name="T2" fmla="*/ 105 w 701"/>
                  <a:gd name="T3" fmla="*/ 701 h 701"/>
                  <a:gd name="T4" fmla="*/ 32 w 701"/>
                  <a:gd name="T5" fmla="*/ 670 h 701"/>
                  <a:gd name="T6" fmla="*/ 0 w 701"/>
                  <a:gd name="T7" fmla="*/ 600 h 701"/>
                  <a:gd name="T8" fmla="*/ 0 w 701"/>
                  <a:gd name="T9" fmla="*/ 93 h 701"/>
                  <a:gd name="T10" fmla="*/ 34 w 701"/>
                  <a:gd name="T11" fmla="*/ 26 h 701"/>
                  <a:gd name="T12" fmla="*/ 105 w 701"/>
                  <a:gd name="T13" fmla="*/ 3 h 701"/>
                  <a:gd name="T14" fmla="*/ 374 w 701"/>
                  <a:gd name="T15" fmla="*/ 3 h 701"/>
                  <a:gd name="T16" fmla="*/ 399 w 701"/>
                  <a:gd name="T17" fmla="*/ 27 h 701"/>
                  <a:gd name="T18" fmla="*/ 374 w 701"/>
                  <a:gd name="T19" fmla="*/ 51 h 701"/>
                  <a:gd name="T20" fmla="*/ 105 w 701"/>
                  <a:gd name="T21" fmla="*/ 51 h 701"/>
                  <a:gd name="T22" fmla="*/ 49 w 701"/>
                  <a:gd name="T23" fmla="*/ 93 h 701"/>
                  <a:gd name="T24" fmla="*/ 49 w 701"/>
                  <a:gd name="T25" fmla="*/ 600 h 701"/>
                  <a:gd name="T26" fmla="*/ 105 w 701"/>
                  <a:gd name="T27" fmla="*/ 653 h 701"/>
                  <a:gd name="T28" fmla="*/ 606 w 701"/>
                  <a:gd name="T29" fmla="*/ 653 h 701"/>
                  <a:gd name="T30" fmla="*/ 647 w 701"/>
                  <a:gd name="T31" fmla="*/ 600 h 701"/>
                  <a:gd name="T32" fmla="*/ 647 w 701"/>
                  <a:gd name="T33" fmla="*/ 341 h 701"/>
                  <a:gd name="T34" fmla="*/ 672 w 701"/>
                  <a:gd name="T35" fmla="*/ 317 h 701"/>
                  <a:gd name="T36" fmla="*/ 697 w 701"/>
                  <a:gd name="T37" fmla="*/ 341 h 701"/>
                  <a:gd name="T38" fmla="*/ 697 w 701"/>
                  <a:gd name="T39" fmla="*/ 600 h 701"/>
                  <a:gd name="T40" fmla="*/ 674 w 701"/>
                  <a:gd name="T41" fmla="*/ 668 h 701"/>
                  <a:gd name="T42" fmla="*/ 606 w 701"/>
                  <a:gd name="T43" fmla="*/ 701 h 701"/>
                  <a:gd name="T44" fmla="*/ 340 w 701"/>
                  <a:gd name="T45" fmla="*/ 382 h 701"/>
                  <a:gd name="T46" fmla="*/ 318 w 701"/>
                  <a:gd name="T47" fmla="*/ 373 h 701"/>
                  <a:gd name="T48" fmla="*/ 318 w 701"/>
                  <a:gd name="T49" fmla="*/ 331 h 701"/>
                  <a:gd name="T50" fmla="*/ 645 w 701"/>
                  <a:gd name="T51" fmla="*/ 12 h 701"/>
                  <a:gd name="T52" fmla="*/ 689 w 701"/>
                  <a:gd name="T53" fmla="*/ 12 h 701"/>
                  <a:gd name="T54" fmla="*/ 689 w 701"/>
                  <a:gd name="T55" fmla="*/ 64 h 701"/>
                  <a:gd name="T56" fmla="*/ 371 w 701"/>
                  <a:gd name="T57" fmla="*/ 373 h 701"/>
                  <a:gd name="T58" fmla="*/ 340 w 701"/>
                  <a:gd name="T59" fmla="*/ 382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1" h="701">
                    <a:moveTo>
                      <a:pt x="606" y="701"/>
                    </a:moveTo>
                    <a:cubicBezTo>
                      <a:pt x="105" y="701"/>
                      <a:pt x="105" y="701"/>
                      <a:pt x="105" y="701"/>
                    </a:cubicBezTo>
                    <a:cubicBezTo>
                      <a:pt x="79" y="701"/>
                      <a:pt x="52" y="690"/>
                      <a:pt x="32" y="670"/>
                    </a:cubicBezTo>
                    <a:cubicBezTo>
                      <a:pt x="12" y="651"/>
                      <a:pt x="0" y="625"/>
                      <a:pt x="0" y="60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67"/>
                      <a:pt x="12" y="43"/>
                      <a:pt x="34" y="26"/>
                    </a:cubicBezTo>
                    <a:cubicBezTo>
                      <a:pt x="54" y="12"/>
                      <a:pt x="79" y="3"/>
                      <a:pt x="105" y="3"/>
                    </a:cubicBezTo>
                    <a:cubicBezTo>
                      <a:pt x="374" y="3"/>
                      <a:pt x="374" y="3"/>
                      <a:pt x="374" y="3"/>
                    </a:cubicBezTo>
                    <a:cubicBezTo>
                      <a:pt x="388" y="3"/>
                      <a:pt x="399" y="14"/>
                      <a:pt x="399" y="27"/>
                    </a:cubicBezTo>
                    <a:cubicBezTo>
                      <a:pt x="399" y="40"/>
                      <a:pt x="388" y="51"/>
                      <a:pt x="374" y="51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78" y="51"/>
                      <a:pt x="49" y="68"/>
                      <a:pt x="49" y="93"/>
                    </a:cubicBezTo>
                    <a:cubicBezTo>
                      <a:pt x="49" y="600"/>
                      <a:pt x="49" y="600"/>
                      <a:pt x="49" y="600"/>
                    </a:cubicBezTo>
                    <a:cubicBezTo>
                      <a:pt x="49" y="626"/>
                      <a:pt x="78" y="653"/>
                      <a:pt x="105" y="653"/>
                    </a:cubicBezTo>
                    <a:cubicBezTo>
                      <a:pt x="606" y="653"/>
                      <a:pt x="606" y="653"/>
                      <a:pt x="606" y="653"/>
                    </a:cubicBezTo>
                    <a:cubicBezTo>
                      <a:pt x="632" y="653"/>
                      <a:pt x="647" y="626"/>
                      <a:pt x="647" y="600"/>
                    </a:cubicBezTo>
                    <a:cubicBezTo>
                      <a:pt x="647" y="341"/>
                      <a:pt x="647" y="341"/>
                      <a:pt x="647" y="341"/>
                    </a:cubicBezTo>
                    <a:cubicBezTo>
                      <a:pt x="647" y="328"/>
                      <a:pt x="659" y="317"/>
                      <a:pt x="672" y="317"/>
                    </a:cubicBezTo>
                    <a:cubicBezTo>
                      <a:pt x="686" y="317"/>
                      <a:pt x="697" y="328"/>
                      <a:pt x="697" y="341"/>
                    </a:cubicBezTo>
                    <a:cubicBezTo>
                      <a:pt x="697" y="600"/>
                      <a:pt x="697" y="600"/>
                      <a:pt x="697" y="600"/>
                    </a:cubicBezTo>
                    <a:cubicBezTo>
                      <a:pt x="697" y="626"/>
                      <a:pt x="689" y="649"/>
                      <a:pt x="674" y="668"/>
                    </a:cubicBezTo>
                    <a:cubicBezTo>
                      <a:pt x="656" y="690"/>
                      <a:pt x="633" y="701"/>
                      <a:pt x="606" y="701"/>
                    </a:cubicBezTo>
                    <a:close/>
                    <a:moveTo>
                      <a:pt x="340" y="382"/>
                    </a:moveTo>
                    <a:cubicBezTo>
                      <a:pt x="332" y="382"/>
                      <a:pt x="324" y="379"/>
                      <a:pt x="318" y="373"/>
                    </a:cubicBezTo>
                    <a:cubicBezTo>
                      <a:pt x="306" y="361"/>
                      <a:pt x="306" y="342"/>
                      <a:pt x="318" y="331"/>
                    </a:cubicBezTo>
                    <a:cubicBezTo>
                      <a:pt x="645" y="12"/>
                      <a:pt x="645" y="12"/>
                      <a:pt x="645" y="12"/>
                    </a:cubicBezTo>
                    <a:cubicBezTo>
                      <a:pt x="657" y="0"/>
                      <a:pt x="677" y="0"/>
                      <a:pt x="689" y="12"/>
                    </a:cubicBezTo>
                    <a:cubicBezTo>
                      <a:pt x="701" y="23"/>
                      <a:pt x="701" y="52"/>
                      <a:pt x="689" y="64"/>
                    </a:cubicBezTo>
                    <a:cubicBezTo>
                      <a:pt x="371" y="373"/>
                      <a:pt x="371" y="373"/>
                      <a:pt x="371" y="373"/>
                    </a:cubicBezTo>
                    <a:cubicBezTo>
                      <a:pt x="365" y="379"/>
                      <a:pt x="348" y="382"/>
                      <a:pt x="340" y="3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1" tIns="45694" rIns="91391" bIns="45694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微软雅黑 Light" panose="020B0502040204020203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80123" y="1053270"/>
            <a:ext cx="10714911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教材隐性知识：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黑光灯诱捕昆虫和性外激素诱杀害虫的原理相同吗？分别属于生态系统中的何种信息传递？</a:t>
            </a:r>
            <a:endParaRPr lang="zh-CN" altLang="zh-CN" sz="105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901" y="2339716"/>
            <a:ext cx="1043251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zh-CN" altLang="zh-CN" sz="2800" b="1" kern="1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原理不同。前者利用了昆虫的趋光性，后者利用了昆虫之间通过化学物质传递信息的原理。前者属于物理信息，后者属于化学信息。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901" y="4227226"/>
            <a:ext cx="1043251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生物科技进展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调查种群数量的其他方法：</a:t>
            </a:r>
            <a:r>
              <a:rPr lang="en-US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用红外触发相机拍摄照片和视频；</a:t>
            </a:r>
            <a:r>
              <a:rPr lang="en-US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根据动物</a:t>
            </a:r>
            <a:r>
              <a:rPr lang="zh-CN" altLang="zh-CN" sz="2800" b="1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800" b="1" u="sng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</a:t>
            </a:r>
            <a:r>
              <a:rPr lang="zh-CN" altLang="zh-CN" sz="2800" b="1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特征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计数；</a:t>
            </a:r>
            <a:r>
              <a:rPr lang="en-US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通过动物</a:t>
            </a:r>
            <a:r>
              <a:rPr lang="zh-CN" altLang="zh-CN" sz="2800" b="1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800" b="1" u="sng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  　</a:t>
            </a:r>
            <a:r>
              <a:rPr lang="zh-CN" altLang="zh-CN" sz="2800" b="1" kern="10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特征</a:t>
            </a:r>
            <a:r>
              <a:rPr lang="zh-CN" altLang="zh-CN" sz="2800" b="1" kern="1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进行计数。</a:t>
            </a:r>
            <a:endParaRPr lang="zh-CN" altLang="zh-CN" sz="105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43280" y="5013906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粪便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49441" y="564183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声音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15" y="4336520"/>
            <a:ext cx="11409887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为了结果的可靠性，标记物对标记对象的生理习性不能有影响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根据统计结果估算该区域灰喜鹊大约有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344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只，画眉大约有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148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由于标记的个体被再次捕获的概率下降，所以鸟的实际数量可能更少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若第二次捕获引起鸟死亡，会直接影响估算的结果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80" y="549288"/>
            <a:ext cx="11409887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某科技小组调查一块方圆为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 hm</a:t>
            </a:r>
            <a:r>
              <a:rPr lang="en-US" altLang="zh-CN" sz="2800" b="1" kern="10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的森林里灰喜鹊和画眉的种群密度，在该区域内随机设置了若干捕鸟网。一天捕获鸟共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306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只，将捕获的鸟做好标记后在原地放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天后，在同一地点再放置同样数量的捕鸟网，捕获鸟共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298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只，捕获结果统计如下表，下列叙述错误的是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   )</a:t>
            </a:r>
            <a:endParaRPr lang="en-US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476" y="2392664"/>
          <a:ext cx="10870565" cy="1799590"/>
        </p:xfrm>
        <a:graphic>
          <a:graphicData uri="http://schemas.openxmlformats.org/drawingml/2006/table">
            <a:tbl>
              <a:tblPr/>
              <a:tblGrid>
                <a:gridCol w="2338705"/>
                <a:gridCol w="2041525"/>
                <a:gridCol w="3245485"/>
                <a:gridCol w="3244850"/>
              </a:tblGrid>
              <a:tr h="595630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 </a:t>
                      </a:r>
                      <a:endParaRPr lang="en-US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捕获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总鸟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灰喜鹊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画眉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9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第一次捕捉</a:t>
                      </a:r>
                      <a:endParaRPr lang="zh-CN" sz="2800" b="1" kern="100" baseline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306</a:t>
                      </a:r>
                      <a:endParaRPr lang="en-US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48(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标记后放生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37(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标记后放生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65"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第二</a:t>
                      </a:r>
                      <a:r>
                        <a:rPr lang="zh-CN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次捕捉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298</a:t>
                      </a:r>
                      <a:endParaRPr lang="en-US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43(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其中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只标记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sz="2800" b="1" kern="100" baseline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32(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其中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r>
                        <a:rPr lang="zh-CN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只标记</a:t>
                      </a:r>
                      <a:r>
                        <a:rPr lang="en-US" sz="2800" b="1" kern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sz="2800" b="1" kern="1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67" marR="68567" marT="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0"/>
          <p:cNvSpPr txBox="1"/>
          <p:nvPr/>
        </p:nvSpPr>
        <p:spPr>
          <a:xfrm>
            <a:off x="9551096" y="1870692"/>
            <a:ext cx="719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/>
          <p:nvPr/>
        </p:nvSpPr>
        <p:spPr>
          <a:xfrm>
            <a:off x="49697" y="1053270"/>
            <a:ext cx="4200382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（2）出生率和死亡率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866" name="Rectangle 5"/>
          <p:cNvSpPr/>
          <p:nvPr/>
        </p:nvSpPr>
        <p:spPr>
          <a:xfrm>
            <a:off x="912664" y="1629348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38" name="Rectangle 6"/>
          <p:cNvSpPr/>
          <p:nvPr/>
        </p:nvSpPr>
        <p:spPr>
          <a:xfrm>
            <a:off x="2223062" y="1629362"/>
            <a:ext cx="8382000" cy="95186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单位时间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新产生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或死亡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的个体数目占该种群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个体总数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的比率。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39" name="Rectangle 7"/>
          <p:cNvSpPr/>
          <p:nvPr/>
        </p:nvSpPr>
        <p:spPr>
          <a:xfrm>
            <a:off x="912678" y="2780714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40" name="Rectangle 8"/>
          <p:cNvSpPr/>
          <p:nvPr/>
        </p:nvSpPr>
        <p:spPr>
          <a:xfrm>
            <a:off x="2352592" y="2779444"/>
            <a:ext cx="8462963" cy="95186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1983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年我国平均每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人口出生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1862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个孩子，该年度人口出生率为多少？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51" name="Rectangle 19"/>
          <p:cNvSpPr/>
          <p:nvPr/>
        </p:nvSpPr>
        <p:spPr>
          <a:xfrm>
            <a:off x="5235935" y="4119368"/>
            <a:ext cx="178562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=1.862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52" name="Rectangle 20"/>
          <p:cNvSpPr/>
          <p:nvPr/>
        </p:nvSpPr>
        <p:spPr>
          <a:xfrm>
            <a:off x="3940535" y="4394006"/>
            <a:ext cx="97536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253" name="Rectangle 21"/>
          <p:cNvSpPr/>
          <p:nvPr/>
        </p:nvSpPr>
        <p:spPr>
          <a:xfrm>
            <a:off x="3864335" y="3860606"/>
            <a:ext cx="10579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1862</a:t>
            </a:r>
            <a:endParaRPr lang="en-US" altLang="zh-CN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54" name="Line 22"/>
          <p:cNvSpPr/>
          <p:nvPr/>
        </p:nvSpPr>
        <p:spPr>
          <a:xfrm>
            <a:off x="3788135" y="4394006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1" grpId="0"/>
      <p:bldP spid="95252" grpId="0"/>
      <p:bldP spid="952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/>
          <p:nvPr/>
        </p:nvSpPr>
        <p:spPr>
          <a:xfrm>
            <a:off x="2169134" y="2368350"/>
            <a:ext cx="5761038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1421" tIns="45711" rIns="91421" bIns="457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出生率＞死亡率：种群密度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43" name="Text Box 3"/>
          <p:cNvSpPr txBox="1"/>
          <p:nvPr/>
        </p:nvSpPr>
        <p:spPr>
          <a:xfrm>
            <a:off x="8298153" y="2295326"/>
            <a:ext cx="892810" cy="520700"/>
          </a:xfrm>
          <a:prstGeom prst="rect">
            <a:avLst/>
          </a:prstGeom>
          <a:noFill/>
          <a:ln w="76200">
            <a:noFill/>
          </a:ln>
        </p:spPr>
        <p:txBody>
          <a:bodyPr wrap="none" lIns="91421" tIns="45711" rIns="91421" bIns="45711" anchor="t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44" name="Text Box 4"/>
          <p:cNvSpPr txBox="1"/>
          <p:nvPr/>
        </p:nvSpPr>
        <p:spPr>
          <a:xfrm>
            <a:off x="2154846" y="3160514"/>
            <a:ext cx="5761037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1421" tIns="45711" rIns="91421" bIns="457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出生率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死亡率：种群密度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3845" name="Text Box 5"/>
          <p:cNvSpPr txBox="1"/>
          <p:nvPr/>
        </p:nvSpPr>
        <p:spPr>
          <a:xfrm>
            <a:off x="8221953" y="3160514"/>
            <a:ext cx="892810" cy="520700"/>
          </a:xfrm>
          <a:prstGeom prst="rect">
            <a:avLst/>
          </a:prstGeom>
          <a:noFill/>
          <a:ln w="76200">
            <a:noFill/>
          </a:ln>
        </p:spPr>
        <p:txBody>
          <a:bodyPr wrap="none" lIns="91421" tIns="45711" rIns="91421" bIns="45711" anchor="t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46" name="Text Box 6"/>
          <p:cNvSpPr txBox="1"/>
          <p:nvPr/>
        </p:nvSpPr>
        <p:spPr>
          <a:xfrm>
            <a:off x="2169134" y="4024114"/>
            <a:ext cx="5761038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1421" tIns="45711" rIns="91421" bIns="457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出生率＜死亡率：种群密度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47" name="Text Box 7"/>
          <p:cNvSpPr txBox="1"/>
          <p:nvPr/>
        </p:nvSpPr>
        <p:spPr>
          <a:xfrm>
            <a:off x="8241004" y="4033639"/>
            <a:ext cx="892810" cy="520700"/>
          </a:xfrm>
          <a:prstGeom prst="rect">
            <a:avLst/>
          </a:prstGeom>
          <a:noFill/>
          <a:ln w="76200">
            <a:noFill/>
          </a:ln>
        </p:spPr>
        <p:txBody>
          <a:bodyPr wrap="none" lIns="91421" tIns="45711" rIns="91421" bIns="45711" anchor="t">
            <a:spAutoFit/>
          </a:bodyPr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减小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49" name="Text Box 9"/>
          <p:cNvSpPr txBox="1"/>
          <p:nvPr/>
        </p:nvSpPr>
        <p:spPr>
          <a:xfrm>
            <a:off x="2405746" y="1577683"/>
            <a:ext cx="6289145" cy="5207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lIns="91421" tIns="45711" rIns="91421" bIns="45711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自然增长率＝出生率－死亡率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0" name="Rectangle 10"/>
          <p:cNvSpPr/>
          <p:nvPr/>
        </p:nvSpPr>
        <p:spPr>
          <a:xfrm>
            <a:off x="636853" y="4940778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32543" y="5593949"/>
            <a:ext cx="11962455" cy="951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403" tIns="45703" rIns="91403" bIns="45703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出生率和死亡率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决定</a:t>
            </a: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种群大小和种群密度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的重要因素。</a:t>
            </a: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直接影响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种群大小和种群密度</a:t>
            </a:r>
            <a:endParaRPr kumimoji="0" lang="zh-CN" altLang="en-US" sz="2800" b="1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65" name="Rectangle 4"/>
          <p:cNvSpPr/>
          <p:nvPr/>
        </p:nvSpPr>
        <p:spPr>
          <a:xfrm>
            <a:off x="49697" y="1053270"/>
            <a:ext cx="4200382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（2）出生率和死亡率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5" grpId="0"/>
      <p:bldP spid="163847" grpId="0"/>
      <p:bldP spid="1638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99"/>
          <p:cNvSpPr txBox="1"/>
          <p:nvPr/>
        </p:nvSpPr>
        <p:spPr>
          <a:xfrm>
            <a:off x="1429297" y="2487469"/>
            <a:ext cx="10238114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➊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若某动物的婚配制为一雌一雄，生殖期个体的雌雄比例越接近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1∶1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，则出生率较高（   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599" y="4508935"/>
            <a:ext cx="10390486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➋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若通过调控环境条件，使某动物的性成熟推迟，则出生率会更高（    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文本框 2"/>
          <p:cNvSpPr txBox="1"/>
          <p:nvPr/>
        </p:nvSpPr>
        <p:spPr>
          <a:xfrm>
            <a:off x="768860" y="1661847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0729" y="4940707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×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490" y="2917887"/>
            <a:ext cx="6991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6724" y="5710656"/>
            <a:ext cx="45481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出生率降低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65" name="Rectangle 4"/>
          <p:cNvSpPr/>
          <p:nvPr/>
        </p:nvSpPr>
        <p:spPr>
          <a:xfrm>
            <a:off x="49697" y="1053270"/>
            <a:ext cx="4200382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（2）出生率和死亡率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/>
          <p:nvPr/>
        </p:nvSpPr>
        <p:spPr>
          <a:xfrm>
            <a:off x="8430" y="1053270"/>
            <a:ext cx="4988906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（3）迁入率和迁出率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058" name="Rectangle 9"/>
          <p:cNvSpPr/>
          <p:nvPr/>
        </p:nvSpPr>
        <p:spPr>
          <a:xfrm>
            <a:off x="696804" y="1845137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概念：</a:t>
            </a:r>
            <a:endParaRPr lang="zh-CN" altLang="en-US" sz="28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530" name="Rectangle 10"/>
          <p:cNvSpPr/>
          <p:nvPr/>
        </p:nvSpPr>
        <p:spPr>
          <a:xfrm>
            <a:off x="624266" y="2420807"/>
            <a:ext cx="5955832" cy="951865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r>
              <a:rPr lang="en-US" altLang="zh-CN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在单位时间内迁入</a:t>
            </a:r>
            <a:r>
              <a:rPr lang="en-US" altLang="zh-CN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或迁出</a:t>
            </a:r>
            <a:r>
              <a:rPr lang="en-US" altLang="zh-CN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的个体数目占该种群个体总数的比率。</a:t>
            </a:r>
            <a:endParaRPr lang="zh-CN" altLang="en-US" sz="2800" b="1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-63312" y="5445387"/>
            <a:ext cx="12032292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403" tIns="45703" rIns="91403" bIns="4570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迁入率和迁出率也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决定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了种群密度的大小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直接影响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种群大小和种群密度。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532" name="Rectangle 12"/>
          <p:cNvSpPr/>
          <p:nvPr/>
        </p:nvSpPr>
        <p:spPr>
          <a:xfrm>
            <a:off x="768546" y="4881128"/>
            <a:ext cx="18938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</a:t>
            </a:r>
            <a:endParaRPr lang="zh-CN" altLang="en-US" sz="28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5062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959" y="909259"/>
            <a:ext cx="49530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8269" y="5982497"/>
            <a:ext cx="12032927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403" tIns="45703" rIns="91403" bIns="4570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研究一座城市的人口变化，迁入率和迁出率是不可忽略的因素。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/>
      <p:bldP spid="107531" grpId="0" bldLvl="0" animBg="1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1632459" y="2881731"/>
            <a:ext cx="10064791" cy="951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403" tIns="45703" rIns="91403" bIns="4570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➊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估算一种群的出生率和死亡率，即可确定种群密度和大小（     ）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2459" y="4508935"/>
            <a:ext cx="104209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➋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在自然开放的生态系统中，种群密度会受环境因素影响而波动（     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文本框 2"/>
          <p:cNvSpPr txBox="1"/>
          <p:nvPr/>
        </p:nvSpPr>
        <p:spPr>
          <a:xfrm>
            <a:off x="912630" y="2242135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9229" y="3311602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×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6529" y="3648456"/>
            <a:ext cx="2938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迁入率和迁出率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9066" y="4940058"/>
            <a:ext cx="6991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7" name="Rectangle 6"/>
          <p:cNvSpPr/>
          <p:nvPr/>
        </p:nvSpPr>
        <p:spPr>
          <a:xfrm>
            <a:off x="8430" y="1053270"/>
            <a:ext cx="4988906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（3）迁入率和迁出率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/>
          <p:nvPr/>
        </p:nvSpPr>
        <p:spPr>
          <a:xfrm>
            <a:off x="1761516" y="5486400"/>
            <a:ext cx="7848600" cy="3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Rectangle 5"/>
          <p:cNvSpPr/>
          <p:nvPr/>
        </p:nvSpPr>
        <p:spPr>
          <a:xfrm>
            <a:off x="29381" y="1053270"/>
            <a:ext cx="4161019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（4）年龄组成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3430" name="Rectangle 6"/>
          <p:cNvSpPr/>
          <p:nvPr/>
        </p:nvSpPr>
        <p:spPr>
          <a:xfrm>
            <a:off x="2516405" y="1680802"/>
            <a:ext cx="6226810" cy="43434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一个种群中各年龄期个体数目的比例。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Rectangle 7"/>
          <p:cNvSpPr/>
          <p:nvPr/>
        </p:nvSpPr>
        <p:spPr>
          <a:xfrm>
            <a:off x="912692" y="1629249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①概念：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/>
          <p:nvPr/>
        </p:nvSpPr>
        <p:spPr>
          <a:xfrm>
            <a:off x="932360" y="2114525"/>
            <a:ext cx="4804410" cy="541655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类型：（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一般分三种类型）</a:t>
            </a:r>
            <a:endParaRPr lang="zh-CN" altLang="en-US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43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9345" y="3644860"/>
            <a:ext cx="3650574" cy="19122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9732" y="2929827"/>
          <a:ext cx="8352790" cy="3185795"/>
        </p:xfrm>
        <a:graphic>
          <a:graphicData uri="http://schemas.openxmlformats.org/drawingml/2006/table">
            <a:tbl>
              <a:tblPr/>
              <a:tblGrid>
                <a:gridCol w="1732915"/>
                <a:gridCol w="2337435"/>
                <a:gridCol w="2195830"/>
                <a:gridCol w="2086610"/>
              </a:tblGrid>
              <a:tr h="621030"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7345"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特        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420"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种群密度的变化趋势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63" marR="89963" marT="46783" marB="46783" vert="horz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496" name="Rectangle 24"/>
          <p:cNvSpPr/>
          <p:nvPr/>
        </p:nvSpPr>
        <p:spPr>
          <a:xfrm>
            <a:off x="2168935" y="3573118"/>
            <a:ext cx="2042417" cy="638057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年老个体少，年幼个体多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97" name="Rectangle 25"/>
          <p:cNvSpPr/>
          <p:nvPr/>
        </p:nvSpPr>
        <p:spPr>
          <a:xfrm>
            <a:off x="4375151" y="3582007"/>
            <a:ext cx="2085589" cy="717417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各年龄期个体数比例适中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98" name="Rectangle 26"/>
          <p:cNvSpPr/>
          <p:nvPr/>
        </p:nvSpPr>
        <p:spPr>
          <a:xfrm>
            <a:off x="6601049" y="3661367"/>
            <a:ext cx="2050035" cy="638057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年老个体多，年幼个体少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99" name="Rectangle 27"/>
          <p:cNvSpPr/>
          <p:nvPr/>
        </p:nvSpPr>
        <p:spPr>
          <a:xfrm>
            <a:off x="2511444" y="5299966"/>
            <a:ext cx="1873250" cy="63817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越来越大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500" name="Rectangle 28"/>
          <p:cNvSpPr/>
          <p:nvPr/>
        </p:nvSpPr>
        <p:spPr>
          <a:xfrm>
            <a:off x="4600594" y="5299966"/>
            <a:ext cx="1800225" cy="63817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基本不变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501" name="Rectangle 29"/>
          <p:cNvSpPr/>
          <p:nvPr/>
        </p:nvSpPr>
        <p:spPr>
          <a:xfrm>
            <a:off x="6724670" y="5299966"/>
            <a:ext cx="1765300" cy="63817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越来越小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522" name="Rectangle 50"/>
          <p:cNvSpPr>
            <a:spLocks noChangeArrowheads="1"/>
          </p:cNvSpPr>
          <p:nvPr/>
        </p:nvSpPr>
        <p:spPr bwMode="auto">
          <a:xfrm>
            <a:off x="838221" y="6101220"/>
            <a:ext cx="9906071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1403" tIns="45703" rIns="91403" bIns="4570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③意义：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年龄组成是预测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种群数量的变化趋势的重要依据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537" name="Rectangle 65"/>
          <p:cNvSpPr>
            <a:spLocks noChangeArrowheads="1"/>
          </p:cNvSpPr>
          <p:nvPr/>
        </p:nvSpPr>
        <p:spPr bwMode="auto">
          <a:xfrm>
            <a:off x="2001248" y="4610685"/>
            <a:ext cx="1727200" cy="367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12" tIns="45708" rIns="91412" bIns="4570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出生率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死亡率</a:t>
            </a:r>
            <a:endParaRPr kumimoji="1" lang="zh-CN" altLang="en-US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5546" name="Rectangle 74"/>
          <p:cNvSpPr/>
          <p:nvPr/>
        </p:nvSpPr>
        <p:spPr>
          <a:xfrm>
            <a:off x="4279920" y="4606227"/>
            <a:ext cx="1727200" cy="367030"/>
          </a:xfrm>
          <a:prstGeom prst="rect">
            <a:avLst/>
          </a:prstGeom>
          <a:noFill/>
          <a:ln w="9525">
            <a:noFill/>
          </a:ln>
        </p:spPr>
        <p:txBody>
          <a:bodyPr wrap="none" lIns="91412" tIns="45708" rIns="91412" bIns="45708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出生率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死亡率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5547" name="Rectangle 75"/>
          <p:cNvSpPr>
            <a:spLocks noChangeArrowheads="1"/>
          </p:cNvSpPr>
          <p:nvPr/>
        </p:nvSpPr>
        <p:spPr bwMode="auto">
          <a:xfrm>
            <a:off x="6411932" y="4606227"/>
            <a:ext cx="1727200" cy="367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12" tIns="45708" rIns="91412" bIns="4570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出生率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死亡率</a:t>
            </a:r>
            <a:endParaRPr kumimoji="1" lang="zh-CN" altLang="en-US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  <p:bldP spid="105496" grpId="0"/>
      <p:bldP spid="105497" grpId="0"/>
      <p:bldP spid="105498" grpId="0"/>
      <p:bldP spid="105499" grpId="0"/>
      <p:bldP spid="105500" grpId="0"/>
      <p:bldP spid="105501" grpId="0"/>
      <p:bldP spid="105522" grpId="0" bldLvl="0" animBg="1"/>
      <p:bldP spid="105537" grpId="0" bldLvl="0" animBg="1"/>
      <p:bldP spid="105546" grpId="0"/>
      <p:bldP spid="10554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22" name="Rectangle 50"/>
          <p:cNvSpPr>
            <a:spLocks noChangeArrowheads="1"/>
          </p:cNvSpPr>
          <p:nvPr/>
        </p:nvSpPr>
        <p:spPr bwMode="auto">
          <a:xfrm>
            <a:off x="1920495" y="1629005"/>
            <a:ext cx="8839200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03" tIns="45703" rIns="91403" bIns="4570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增长型种群的数量一定会不断增加（      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02" name="文本框 2"/>
          <p:cNvSpPr txBox="1"/>
          <p:nvPr/>
        </p:nvSpPr>
        <p:spPr>
          <a:xfrm>
            <a:off x="697405" y="1608522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8028" y="1629310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×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522" y="2133205"/>
            <a:ext cx="1159422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在一定的环境条件下（正常条件），在没有自然灾害、战争的情况下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106" name="Rectangle 5"/>
          <p:cNvSpPr/>
          <p:nvPr/>
        </p:nvSpPr>
        <p:spPr>
          <a:xfrm>
            <a:off x="29381" y="1053270"/>
            <a:ext cx="4161019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（4）年龄组成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225" name="文本框 2"/>
          <p:cNvSpPr txBox="1"/>
          <p:nvPr/>
        </p:nvSpPr>
        <p:spPr>
          <a:xfrm>
            <a:off x="289176" y="2701790"/>
            <a:ext cx="5445125" cy="5219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④常见的年龄组成模式图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6" name="文本框 1"/>
          <p:cNvSpPr txBox="1"/>
          <p:nvPr/>
        </p:nvSpPr>
        <p:spPr>
          <a:xfrm>
            <a:off x="625029" y="3285729"/>
            <a:ext cx="24949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、柱形图：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7" name="图片 -2147482590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543050" y="4031918"/>
            <a:ext cx="9037638" cy="149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543050" y="5668631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衰退型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7013" y="5668631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0313" y="5668631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663" y="5668631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3" grpId="0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1"/>
          <p:cNvSpPr txBox="1"/>
          <p:nvPr/>
        </p:nvSpPr>
        <p:spPr>
          <a:xfrm>
            <a:off x="912630" y="2061675"/>
            <a:ext cx="24707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、曲线图：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251" name="图片 -2147482591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768475" y="2892292"/>
            <a:ext cx="8791575" cy="252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173288" y="5314817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825" y="5413243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9788" y="5413243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衰退型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6" name="Rectangle 5"/>
          <p:cNvSpPr/>
          <p:nvPr/>
        </p:nvSpPr>
        <p:spPr>
          <a:xfrm>
            <a:off x="29381" y="1053270"/>
            <a:ext cx="4161019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（4）年龄组成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910" y="1538685"/>
            <a:ext cx="5445125" cy="5219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④常见的年龄组成模式图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1215" y="2622788"/>
            <a:ext cx="1140988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全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包括各个年龄段的个体，有性别差异的生物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包括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二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指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种群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　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也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________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三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同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：指同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同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同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全部个体。种群具有一定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　　　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限制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，离开一定的时间和空间的种群是不存在的。</a:t>
            </a:r>
            <a:endParaRPr lang="zh-CN" altLang="zh-CN" sz="280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5613" y="2565238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全部个体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60295" y="2996581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雌雄个体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5640" y="342915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基本单位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59857" y="3429159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生物繁殖的基本单位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815" y="384109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生物进化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8466" y="3873082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基本单位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5531" y="4293249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物种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5426" y="4292857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时段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5322" y="4292971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52922" y="4685459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时间和空间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81" y="1484990"/>
            <a:ext cx="12158633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种群：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内，</a:t>
            </a:r>
            <a:r>
              <a:rPr lang="zh-CN" altLang="en-US" sz="2800" b="1" u="sng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形成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的集合就是种群。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569" y="1497753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一定空间范围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6905" y="149786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同种生物所有个体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/>
          <p:nvPr/>
        </p:nvSpPr>
        <p:spPr>
          <a:xfrm>
            <a:off x="4862869" y="1539167"/>
            <a:ext cx="24669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、统计图：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277" y="2281133"/>
            <a:ext cx="6600238" cy="3863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91450" y="6143929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90682" y="6143929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增长型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6" name="Rectangle 5"/>
          <p:cNvSpPr/>
          <p:nvPr/>
        </p:nvSpPr>
        <p:spPr>
          <a:xfrm>
            <a:off x="29381" y="1053270"/>
            <a:ext cx="4161019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（4）年龄组成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910" y="1538685"/>
            <a:ext cx="5445125" cy="5219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④常见的年龄组成模式图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>
            <a:hlinkClick r:id="rId1"/>
          </p:cNvPr>
          <p:cNvPicPr>
            <a:picLocks noChangeAspect="1"/>
          </p:cNvPicPr>
          <p:nvPr/>
        </p:nvPicPr>
        <p:blipFill>
          <a:blip r:embed="rId2"/>
          <a:srcRect b="17924"/>
          <a:stretch>
            <a:fillRect/>
          </a:stretch>
        </p:blipFill>
        <p:spPr>
          <a:xfrm>
            <a:off x="1488976" y="2349065"/>
            <a:ext cx="8964540" cy="31791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59" name="Rectangle 3"/>
          <p:cNvSpPr/>
          <p:nvPr/>
        </p:nvSpPr>
        <p:spPr>
          <a:xfrm>
            <a:off x="2085084" y="1499661"/>
            <a:ext cx="7772400" cy="58483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种群中雄性个体和雌性个体所占的比例。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0" name="Rectangle 4"/>
          <p:cNvSpPr/>
          <p:nvPr/>
        </p:nvSpPr>
        <p:spPr>
          <a:xfrm>
            <a:off x="552524" y="5660247"/>
            <a:ext cx="1127551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ctr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不合理的性别比例会导致出生率下降进而引起种群密度下降。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192546" y="1053270"/>
            <a:ext cx="404801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(5)性别比例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5301" name="Rectangle 6"/>
          <p:cNvSpPr/>
          <p:nvPr/>
        </p:nvSpPr>
        <p:spPr>
          <a:xfrm>
            <a:off x="695877" y="1556542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/>
          <p:nvPr/>
        </p:nvSpPr>
        <p:spPr>
          <a:xfrm>
            <a:off x="480147" y="1556564"/>
            <a:ext cx="11970708" cy="1813560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ctr">
            <a:spAutoFit/>
          </a:bodyPr>
          <a:lstStyle/>
          <a:p>
            <a:r>
              <a:rPr lang="en-US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类型：（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一般分三种类型）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雌雄相当型：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特点是雌性和雄性个体数目大体相等。这种类型多见于高等动物。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5" name="Rectangle 2"/>
          <p:cNvSpPr/>
          <p:nvPr/>
        </p:nvSpPr>
        <p:spPr>
          <a:xfrm>
            <a:off x="479513" y="3460616"/>
            <a:ext cx="11446295" cy="1382395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ctr">
            <a:spAutoFit/>
          </a:bodyPr>
          <a:lstStyle/>
          <a:p>
            <a:r>
              <a:rPr lang="en-US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雌多雄少型：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特点是雌性个体显著多于雄性个体。这种类型常见于人工控制的种群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如鸡等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及海豹等。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4931" name="Rectangle 3"/>
          <p:cNvSpPr/>
          <p:nvPr/>
        </p:nvSpPr>
        <p:spPr>
          <a:xfrm>
            <a:off x="506178" y="4986239"/>
            <a:ext cx="11526925" cy="1382395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ctr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C.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雌少雄多型：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特点是雄性个体明显多于雌性个体。这种类型较为罕见。如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白蚁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等营社会性生活的动物</a:t>
            </a:r>
            <a:endParaRPr lang="zh-CN" altLang="en-US" sz="2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192546" y="1053270"/>
            <a:ext cx="404801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(5)性别比例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/>
          <p:nvPr/>
        </p:nvSpPr>
        <p:spPr>
          <a:xfrm>
            <a:off x="840761" y="2205582"/>
            <a:ext cx="10789827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性引诱剂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诱杀害虫的雄性个体，破坏害虫种群正常的性别比例，从而达到杀虫效果。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939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146" y="3291865"/>
            <a:ext cx="3744537" cy="268364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3" y="3293135"/>
            <a:ext cx="3742632" cy="26823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2039" name="Text Box 7"/>
          <p:cNvSpPr txBox="1"/>
          <p:nvPr/>
        </p:nvSpPr>
        <p:spPr>
          <a:xfrm>
            <a:off x="4087895" y="6020725"/>
            <a:ext cx="7010400" cy="52197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2800" b="1" u="sng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出生率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，间接影响种群密度。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040" name="Rectangle 8"/>
          <p:cNvSpPr/>
          <p:nvPr/>
        </p:nvSpPr>
        <p:spPr>
          <a:xfrm>
            <a:off x="552729" y="1557395"/>
            <a:ext cx="48044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③性别比例的应用：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控制虫害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041" name="Rectangle 9"/>
          <p:cNvSpPr/>
          <p:nvPr/>
        </p:nvSpPr>
        <p:spPr>
          <a:xfrm>
            <a:off x="623211" y="5950145"/>
            <a:ext cx="3382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④性别比例的意义：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192546" y="1053270"/>
            <a:ext cx="404801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91403" tIns="45703" rIns="91403" bIns="45703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(5)性别比例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09041" y="2420807"/>
            <a:ext cx="11625967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年龄组成为稳定型的种群，种群数量不一定保持稳定。原因有以下两点：</a:t>
            </a:r>
            <a:endParaRPr 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(1)出生率和死亡率不完全取决于年龄组成，还与气候、食物、天敌等因素有关，譬如遇到剧烈的气候变化，可使种群数量急剧减少。
</a:t>
            </a:r>
            <a:endParaRPr 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(2)种群数量还与迁入率、迁出率直接相关。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4222" y="1340872"/>
            <a:ext cx="9554981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lvl="0" algn="l"/>
            <a:r>
              <a:rPr 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</a:t>
            </a:r>
            <a:r>
              <a:rPr lang="en-US" alt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年龄组成稳定 ≠ 种群数量稳定。</a:t>
            </a:r>
            <a:endParaRPr lang="zh-CN" altLang="en-US" sz="2800" b="1" u="sng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36664" y="2493183"/>
            <a:ext cx="12108478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(1)城市人口的剧增——迁入率&gt;迁出率造成的。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(2)中国人口的增长——出生率&gt;死亡率造成的，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不能单纯说是出生率高造成的。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(3)利用性外激素诱捕雄蛾——通过改变性别比例来降低出生率。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(4)将性外激素释放到大田里，通过干扰雌雄蛾正常交尾——降低出生率。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4857" y="1340872"/>
            <a:ext cx="9554981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lvl="0" algn="l"/>
            <a:r>
              <a:rPr 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</a:t>
            </a:r>
            <a:r>
              <a:rPr lang="en-US" alt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有关种群特征的实际应用归纳</a:t>
            </a:r>
            <a:endParaRPr lang="zh-CN" altLang="en-US" sz="2800" b="1" u="sng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64922" y="2306528"/>
            <a:ext cx="11674853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(1)使用性引诱剂控制种群性别比例；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(2)引入天敌；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(3)培养寄生在害虫体内的寄生虫；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(4)培育抗虫作物；</a:t>
            </a:r>
            <a:endParaRPr 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(5)轮作：改变营养结构，减少病虫害，同时可防止土壤营养枯竭。</a:t>
            </a:r>
            <a:endParaRPr 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4857" y="1340872"/>
            <a:ext cx="9554981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lvl="0" algn="l"/>
            <a:r>
              <a:rPr 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</a:t>
            </a:r>
            <a:r>
              <a:rPr lang="en-US" altLang="zh-CN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800" b="1" u="sng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减少害虫种群数量的生物方法</a:t>
            </a:r>
            <a:endParaRPr lang="zh-CN" altLang="en-US" sz="2800" b="1" u="sng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9062" y="1125012"/>
            <a:ext cx="1204816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如图是有关种群特征的概念图，据图分析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图中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⑤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</a:t>
            </a:r>
            <a:endParaRPr lang="en-US" altLang="zh-CN" sz="28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的什么特征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215" y="5229657"/>
            <a:ext cx="1140988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分别代表种群密度、出生率、死亡率、年龄组成和性别比例。其中，年龄组成既影响出生率又影响死亡率，但性别比例只影响出生率。</a:t>
            </a:r>
            <a:endParaRPr lang="zh-CN" altLang="zh-CN" sz="2800" b="1" kern="1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0480" y="1628853"/>
            <a:ext cx="8029000" cy="35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91215" y="1051311"/>
            <a:ext cx="11409887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lang="zh-CN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春运期间，影响北京、广州等大城市人口数量变化的主要因素是什么？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215" y="5616806"/>
            <a:ext cx="11409887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zh-CN" altLang="zh-CN" sz="26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迁入率和迁出率。</a:t>
            </a:r>
            <a:endParaRPr lang="zh-CN" altLang="zh-CN" sz="26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659" y="1843253"/>
            <a:ext cx="8029000" cy="35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91215" y="979570"/>
            <a:ext cx="11409887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利用性引诱剂诱杀害虫会降低害虫的种群密度，原理是怎样的？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215" y="5329839"/>
            <a:ext cx="11409887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zh-CN" altLang="zh-CN" sz="26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性引诱剂诱杀害虫会导致害虫的性别比例失调，降低出生率，从而降低种群密度。</a:t>
            </a:r>
            <a:endParaRPr lang="zh-CN" altLang="zh-CN" sz="26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659" y="1771511"/>
            <a:ext cx="8029000" cy="35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31950" y="2635792"/>
            <a:ext cx="2808288" cy="270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83113" y="2635792"/>
            <a:ext cx="2952750" cy="2630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80325" y="2635792"/>
            <a:ext cx="2987675" cy="255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 Box 5"/>
          <p:cNvSpPr txBox="1"/>
          <p:nvPr/>
        </p:nvSpPr>
        <p:spPr>
          <a:xfrm>
            <a:off x="-23314" y="497748"/>
            <a:ext cx="3322340" cy="52451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种群的空间特征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48427" y="1609427"/>
            <a:ext cx="12017055" cy="955675"/>
          </a:xfrm>
          <a:prstGeom prst="rect">
            <a:avLst/>
          </a:prstGeom>
          <a:noFill/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pPr inden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组成种群的个体，在其生活空间中的位置状态或布局，叫种群的空间特征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1893888" y="5337717"/>
            <a:ext cx="2284412" cy="52451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4023" tIns="47011" rIns="94023" bIns="470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均匀分布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8" name="Text Box 8"/>
          <p:cNvSpPr txBox="1"/>
          <p:nvPr/>
        </p:nvSpPr>
        <p:spPr>
          <a:xfrm>
            <a:off x="5143500" y="5337717"/>
            <a:ext cx="1905000" cy="52451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4023" tIns="47011" rIns="94023" bIns="470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随机分布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8153400" y="5337717"/>
            <a:ext cx="2198688" cy="52451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lIns="94023" tIns="47011" rIns="94023" bIns="47011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集群分布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9275" y="6033413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农田、人工林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2263" y="5863550"/>
            <a:ext cx="231648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微生物菌落，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人类的分布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91215" y="979570"/>
            <a:ext cx="11409887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</a:t>
            </a:r>
            <a:r>
              <a:rPr lang="zh-CN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某生物学家对某地的蝗虫种群进行研究后大胆预测：不久后蝗灾会更加严重，他得出此结论的依据最可能是什么？</a:t>
            </a:r>
            <a:endParaRPr lang="zh-CN" altLang="zh-CN" sz="105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215" y="5905796"/>
            <a:ext cx="11409887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zh-CN" altLang="zh-CN" sz="26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蝗虫的年龄组成为增长型。</a:t>
            </a:r>
            <a:endParaRPr lang="zh-CN" altLang="zh-CN" sz="26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659" y="2347468"/>
            <a:ext cx="8029000" cy="35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9062" y="476797"/>
            <a:ext cx="1203991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下列为种群数量特征的两个概念图，有关分析错误的是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多选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中预测种群数量未来变化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趋势的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主要依据是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为种群最基本的数量特征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中丁与图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表示的含义相同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中丙为性别比例，主要通过影响出生率来间接影响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019" y="3860720"/>
            <a:ext cx="9683862" cy="26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/>
          <p:cNvSpPr txBox="1"/>
          <p:nvPr/>
        </p:nvSpPr>
        <p:spPr>
          <a:xfrm>
            <a:off x="10560176" y="621550"/>
            <a:ext cx="13332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19473" y="503318"/>
            <a:ext cx="11409887" cy="609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zh-CN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只影响出生率，而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既影响出生率也影响死亡率，从而判断出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为性别比例，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为年龄组成，进而可知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为种群密度。图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的变式，图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中甲使种群密度增加，应为出生率和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迁</a:t>
            </a:r>
            <a:endParaRPr lang="en-US" altLang="zh-CN" sz="2600" b="1" kern="10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入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率；乙使种群密度减小，应为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死</a:t>
            </a:r>
            <a:endParaRPr lang="en-US" altLang="zh-CN" sz="2600" b="1" kern="10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亡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率和迁出率；丙只影响出生率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endParaRPr lang="en-US" altLang="zh-CN" sz="2600" b="1" kern="10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应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性别比例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；丁为年龄组成。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endParaRPr lang="en-US" altLang="zh-CN" sz="2600" b="1" kern="10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年龄组成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，是预测种群数量未来</a:t>
            </a: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变化趋势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的主要依据</a:t>
            </a:r>
            <a:r>
              <a:rPr lang="zh-CN" altLang="zh-CN" sz="26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项错误</a:t>
            </a:r>
            <a:r>
              <a:rPr lang="zh-CN" altLang="zh-CN" sz="26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6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为种群密度，是种群最基本的数量特征，</a:t>
            </a:r>
            <a:r>
              <a:rPr lang="en-US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项正确</a:t>
            </a:r>
            <a:r>
              <a:rPr lang="zh-CN" altLang="zh-CN" sz="26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6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中丁为年龄组成，而图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</a:t>
            </a:r>
            <a:r>
              <a:rPr lang="en-US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zh-CN" sz="26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为性别比例，</a:t>
            </a:r>
            <a:r>
              <a:rPr lang="en-US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项错误</a:t>
            </a:r>
            <a:r>
              <a:rPr lang="zh-CN" altLang="zh-CN" sz="26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600" b="1" kern="1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图2中丙为性别比例，主要通过影响出生率来间接影响种群密度，</a:t>
            </a:r>
            <a:r>
              <a:rPr lang="en-US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zh-CN" sz="26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项正确。</a:t>
            </a:r>
            <a:endParaRPr lang="zh-CN" altLang="zh-CN" sz="2600" b="1" kern="1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4443" y="1845782"/>
            <a:ext cx="6107161" cy="16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75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75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15" y="617151"/>
            <a:ext cx="11409887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4.(2021·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山东，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11)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调查一公顷范围内某种鼠的种群密度时，第一次捕获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并标记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只鼠，第二次捕获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34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只鼠，其中有标记的鼠</a:t>
            </a:r>
            <a:r>
              <a:rPr lang="en-US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lang="zh-CN" altLang="zh-CN" sz="2800" b="1" kern="100" spc="-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只。标记物不影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响鼠的生存和活动并可用于探测鼠的状态，若探测到第一次标记的鼠在重捕前有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只由于竞争、天敌等自然因素死亡，但因该段时间内有鼠出生而种群总数量稳定，则该区域该种鼠的实际种群密度最接近于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结果取整数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A.66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	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B.77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C.83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	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D.88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公顷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2546" y="4004690"/>
            <a:ext cx="719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215" y="543415"/>
            <a:ext cx="11409887" cy="39693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填空默写</a:t>
            </a:r>
            <a:endParaRPr lang="zh-CN" altLang="zh-CN" sz="2800" kern="1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P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就是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种群密度。种群密度是种群最基本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P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估算种群密度常用的方法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前者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适用于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后者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适用于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</a:t>
            </a:r>
            <a:endParaRPr lang="en-US" altLang="zh-CN" sz="2800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动物。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7432" y="1331790"/>
            <a:ext cx="6228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种群在单位面积或单位体积中的个体数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8087" y="1970219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数量特征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51501" y="2599125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样方法和标记重捕法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9877" y="3237439"/>
            <a:ext cx="6228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植物及活动能力弱、活动范围小的动物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06667" y="3246884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身体较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366" y="3875982"/>
            <a:ext cx="4805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大、活动能力强、活动范围大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7" grpId="0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215" y="548613"/>
            <a:ext cx="11409887" cy="59080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P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种群的其他数量特征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包括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</a:t>
            </a:r>
            <a:endParaRPr lang="en-US" altLang="zh-CN" sz="2800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，这些特征是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影响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重要因素，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其中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直接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决定种群的密度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</a:t>
            </a:r>
            <a:endParaRPr lang="en-US" altLang="zh-CN" sz="2800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影响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出生率和死亡率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影响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出生率。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P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春运期间，影响北京、广州等大城市人口数量变化的主要因素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P</a:t>
            </a:r>
            <a:r>
              <a:rPr lang="en-US" altLang="zh-CN" sz="2800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利用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诱杀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害虫的雄性个体会降低害虫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</a:t>
            </a: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原理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_________________________________________</a:t>
            </a:r>
            <a:endParaRPr lang="en-US" altLang="zh-CN" sz="2800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　　　　　　　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4145" y="683080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出生率和死亡率、迁入率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785" y="1331032"/>
            <a:ext cx="5161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和迁出率、年龄结构、性别比例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2233" y="133499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种群密度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5048" y="1978984"/>
            <a:ext cx="5516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出生率和死亡率、迁入率和迁出率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0052" y="1982828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年龄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843" y="2617526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6742" y="260777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性别比例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8086" y="3873453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迁入率和迁出率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5986" y="4526623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人工合成的性引诱剂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0618" y="516514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种群密度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77245" y="5171013"/>
            <a:ext cx="7791676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性引诱剂诱杀害虫会导致害虫的性别比例失调</a:t>
            </a: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2800" b="1" kern="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0291" y="5802756"/>
            <a:ext cx="815320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从而降低出生率，导致该害虫的种群密度明显降低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0922059" y="11465977"/>
            <a:ext cx="342837" cy="266651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/>
          <p:nvPr/>
        </p:nvSpPr>
        <p:spPr>
          <a:xfrm>
            <a:off x="408201" y="1053524"/>
            <a:ext cx="5003800" cy="2244090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>
            <a:spAutoFit/>
          </a:bodyPr>
          <a:lstStyle/>
          <a:p>
            <a:pPr fontAlgn="auto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出生率和死亡率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迁入率和迁出率 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年龄组成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性别比例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2" name="Text Box 8"/>
          <p:cNvSpPr txBox="1"/>
          <p:nvPr/>
        </p:nvSpPr>
        <p:spPr>
          <a:xfrm>
            <a:off x="2209856" y="1005301"/>
            <a:ext cx="4038600" cy="520700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（最基本的数量特征）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689" y="693292"/>
            <a:ext cx="5905676" cy="546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16484" y="726521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增长型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56460" y="692725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稳定型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2412" y="693179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衰退型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4235" y="24933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年龄组成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53059" y="3573395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出生率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84648" y="4944595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性别比例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16038" y="3584506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zh-CN" sz="20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死亡率</a:t>
            </a:r>
            <a:endParaRPr lang="zh-CN" altLang="zh-CN" sz="20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546" y="3428365"/>
            <a:ext cx="5630137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直接决定种群密度的因素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年龄组成和性别比例不直接决定种群密度，年龄组成通过影响种群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_______________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从而预测种群数量变化趋势，性别比例能够影响种群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_______</a:t>
            </a:r>
            <a:r>
              <a:rPr lang="zh-CN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影响种群密度。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3" y="3861069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出生率和死亡率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6715" y="3861349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迁入率和迁出率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997" y="5157675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出生率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04529" y="516453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和死亡率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3212" y="5941631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出生率</a:t>
            </a:r>
            <a:endParaRPr lang="zh-CN" altLang="zh-CN" sz="2800" b="1" kern="1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7" grpId="0"/>
      <p:bldP spid="13" grpId="0"/>
      <p:bldP spid="9" grpId="0"/>
      <p:bldP spid="6" grpId="0"/>
      <p:bldP spid="3" grpId="0"/>
      <p:bldP spid="2" grpId="0"/>
      <p:bldP spid="5" grpId="0"/>
      <p:bldP spid="10" grpId="0"/>
      <p:bldP spid="11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624901" y="1538955"/>
            <a:ext cx="10666025" cy="951865"/>
          </a:xfrm>
          <a:prstGeom prst="rect">
            <a:avLst/>
          </a:prstGeom>
          <a:noFill/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①定义：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指种群在单位面积或单位体积中的个体数。种群密度是种群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8" name="Rectangle 8"/>
          <p:cNvSpPr/>
          <p:nvPr/>
        </p:nvSpPr>
        <p:spPr>
          <a:xfrm>
            <a:off x="1759598" y="2691719"/>
            <a:ext cx="8305800" cy="951865"/>
          </a:xfrm>
          <a:prstGeom prst="rect">
            <a:avLst/>
          </a:prstGeom>
          <a:noFill/>
          <a:ln w="9525">
            <a:noFill/>
          </a:ln>
        </p:spPr>
        <p:txBody>
          <a:bodyPr lIns="91403" tIns="45703" rIns="91403" bIns="45703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如：每平方米草地的蒲公英数量；每立方米水体中鲫鱼的数量。</a:t>
            </a:r>
            <a:endParaRPr lang="zh-CN" altLang="en-US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329" name="Rectangle 9"/>
          <p:cNvSpPr/>
          <p:nvPr/>
        </p:nvSpPr>
        <p:spPr>
          <a:xfrm>
            <a:off x="625007" y="2709128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②计算：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190119" y="4645659"/>
            <a:ext cx="7764463" cy="1076325"/>
            <a:chOff x="703" y="2928"/>
            <a:chExt cx="4891" cy="678"/>
          </a:xfrm>
        </p:grpSpPr>
        <p:sp>
          <p:nvSpPr>
            <p:cNvPr id="14343" name="Text Box 11"/>
            <p:cNvSpPr txBox="1"/>
            <p:nvPr/>
          </p:nvSpPr>
          <p:spPr>
            <a:xfrm>
              <a:off x="703" y="3113"/>
              <a:ext cx="1315" cy="271"/>
            </a:xfrm>
            <a:prstGeom prst="rect">
              <a:avLst/>
            </a:prstGeom>
            <a:noFill/>
            <a:ln w="63500">
              <a:noFill/>
            </a:ln>
          </p:spPr>
          <p:txBody>
            <a:bodyPr lIns="0" tIns="0" rIns="0" bIns="0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种群密度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Line 12"/>
            <p:cNvSpPr/>
            <p:nvPr/>
          </p:nvSpPr>
          <p:spPr>
            <a:xfrm>
              <a:off x="1882" y="3243"/>
              <a:ext cx="363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/>
            <a:lstStyle/>
            <a:p/>
          </p:txBody>
        </p:sp>
        <p:sp>
          <p:nvSpPr>
            <p:cNvPr id="14345" name="Line 13"/>
            <p:cNvSpPr/>
            <p:nvPr/>
          </p:nvSpPr>
          <p:spPr>
            <a:xfrm>
              <a:off x="1882" y="3329"/>
              <a:ext cx="363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/>
            <a:lstStyle/>
            <a:p/>
          </p:txBody>
        </p:sp>
        <p:sp>
          <p:nvSpPr>
            <p:cNvPr id="14346" name="Text Box 14"/>
            <p:cNvSpPr txBox="1"/>
            <p:nvPr/>
          </p:nvSpPr>
          <p:spPr>
            <a:xfrm>
              <a:off x="2389" y="2928"/>
              <a:ext cx="3205" cy="678"/>
            </a:xfrm>
            <a:prstGeom prst="rect">
              <a:avLst/>
            </a:prstGeom>
            <a:noFill/>
            <a:ln w="63500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种群的个体数量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空间大小（面积或体积）</a:t>
              </a:r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Line 15"/>
            <p:cNvSpPr/>
            <p:nvPr/>
          </p:nvSpPr>
          <p:spPr>
            <a:xfrm>
              <a:off x="2472" y="3299"/>
              <a:ext cx="3039" cy="0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</p:spPr>
          <p:txBody>
            <a:bodyPr/>
            <a:lstStyle/>
            <a:p/>
          </p:txBody>
        </p:sp>
      </p:grp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/>
          <p:cNvPicPr>
            <a:picLocks noChangeAspect="1"/>
          </p:cNvPicPr>
          <p:nvPr/>
        </p:nvPicPr>
        <p:blipFill>
          <a:blip r:embed="rId1"/>
          <a:srcRect l="1663" t="1817" r="2260" b="13115"/>
          <a:stretch>
            <a:fillRect/>
          </a:stretch>
        </p:blipFill>
        <p:spPr>
          <a:xfrm>
            <a:off x="6154738" y="3573463"/>
            <a:ext cx="4211637" cy="248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32" y="693433"/>
            <a:ext cx="3962400" cy="2724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828800" y="3581400"/>
          <a:ext cx="41910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3" imgW="5715000" imgH="4019550" progId="MSPhotoEd.3">
                  <p:embed/>
                </p:oleObj>
              </mc:Choice>
              <mc:Fallback>
                <p:oleObj name="" r:id="rId3" imgW="5715000" imgH="4019550" progId="MSPhotoEd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rcRect b="5214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4191000" cy="243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/>
          <p:cNvSpPr txBox="1"/>
          <p:nvPr/>
        </p:nvSpPr>
        <p:spPr>
          <a:xfrm>
            <a:off x="3356165" y="6096141"/>
            <a:ext cx="658881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12" tIns="45707" rIns="91412" bIns="45707" anchor="t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B.</a:t>
            </a:r>
            <a:r>
              <a:rPr lang="zh-CN" altLang="en-US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生物资源的合理利用和保护</a:t>
            </a:r>
            <a:endParaRPr lang="zh-CN" altLang="en-US" sz="28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7703" name="Text Box 7"/>
          <p:cNvSpPr txBox="1"/>
          <p:nvPr/>
        </p:nvSpPr>
        <p:spPr>
          <a:xfrm>
            <a:off x="8832005" y="1773537"/>
            <a:ext cx="2819400" cy="520700"/>
          </a:xfrm>
          <a:prstGeom prst="rect">
            <a:avLst/>
          </a:prstGeom>
          <a:noFill/>
          <a:ln w="9525">
            <a:noFill/>
          </a:ln>
        </p:spPr>
        <p:txBody>
          <a:bodyPr lIns="91412" tIns="45707" rIns="91412" bIns="45707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害虫的防治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6" name="Text Box 8"/>
          <p:cNvSpPr txBox="1"/>
          <p:nvPr/>
        </p:nvSpPr>
        <p:spPr>
          <a:xfrm>
            <a:off x="625024" y="1485006"/>
            <a:ext cx="40932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03" tIns="45703" rIns="91403" bIns="45703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③研究种群密度的意义：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107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696642" y="2834750"/>
            <a:ext cx="9881310" cy="368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09" name="Text Box 2"/>
          <p:cNvSpPr txBox="1"/>
          <p:nvPr/>
        </p:nvSpPr>
        <p:spPr>
          <a:xfrm>
            <a:off x="625030" y="1468517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④调查种群密度的方法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9898" y="1468434"/>
            <a:ext cx="624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“两看法”选择种群密度的调查方法</a:t>
            </a:r>
            <a:endParaRPr lang="zh-CN" altLang="en-US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424157" y="2142728"/>
            <a:ext cx="5727909" cy="603138"/>
          </a:xfrm>
          <a:prstGeom prst="wedgeRoundRectCallout">
            <a:avLst>
              <a:gd name="adj1" fmla="val -33041"/>
              <a:gd name="adj2" fmla="val 15568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Text Box 3"/>
          <p:cNvSpPr txBox="1"/>
          <p:nvPr/>
        </p:nvSpPr>
        <p:spPr>
          <a:xfrm>
            <a:off x="2568276" y="2204947"/>
            <a:ext cx="5011127" cy="5219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分布范围小、个体较大的种群</a:t>
            </a:r>
            <a:endParaRPr lang="zh-CN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200739" y="5876472"/>
            <a:ext cx="4803520" cy="676150"/>
          </a:xfrm>
          <a:prstGeom prst="wedgeRoundRectCallout">
            <a:avLst>
              <a:gd name="adj1" fmla="val -4705"/>
              <a:gd name="adj2" fmla="val -19563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 Box 4"/>
          <p:cNvSpPr txBox="1"/>
          <p:nvPr/>
        </p:nvSpPr>
        <p:spPr>
          <a:xfrm>
            <a:off x="1851638" y="5954073"/>
            <a:ext cx="35020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取样调查法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5" grpId="0" bldLvl="0" animBg="1"/>
      <p:bldP spid="6" grpId="0" bldLvl="0" animBg="1"/>
      <p:bldP spid="17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3314" y="1989087"/>
            <a:ext cx="2228437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➊</a:t>
            </a: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样方法</a:t>
            </a:r>
            <a:endParaRPr lang="zh-CN" altLang="zh-CN" sz="2800" b="1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6423" y="2533717"/>
            <a:ext cx="7999471" cy="276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73640" y="2552763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活动范围小和活动能力弱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33" y="3498162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丛生或蔓生的单子叶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55232" y="3939653"/>
            <a:ext cx="429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pc="-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个体数目易于辨别的双子叶</a:t>
            </a:r>
            <a:endParaRPr lang="zh-CN" altLang="zh-CN" sz="2800" b="1" kern="100" spc="-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09" name="Text Box 2"/>
          <p:cNvSpPr txBox="1"/>
          <p:nvPr/>
        </p:nvSpPr>
        <p:spPr>
          <a:xfrm>
            <a:off x="625030" y="1468517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④调查种群密度的方法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9898" y="1468434"/>
            <a:ext cx="624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</a:t>
            </a:r>
            <a:r>
              <a:rPr lang="zh-CN" altLang="en-US" sz="2800" b="1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“两看法”选择种群密度的调查方法</a:t>
            </a:r>
            <a:endParaRPr lang="zh-CN" altLang="en-US" sz="2800" b="1" kern="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337" name="Rectangle 4"/>
          <p:cNvSpPr/>
          <p:nvPr/>
        </p:nvSpPr>
        <p:spPr>
          <a:xfrm>
            <a:off x="192678" y="1018372"/>
            <a:ext cx="4724400" cy="5207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lIns="91403" tIns="45703" rIns="91403" bIns="45703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种群密度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-23314" y="497748"/>
            <a:ext cx="3804216" cy="5207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 lIns="91403" tIns="45703" rIns="91403" bIns="4570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种群的数量特征：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3314" y="-26665"/>
            <a:ext cx="6066936" cy="52451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lIns="94023" tIns="47011" rIns="94023" bIns="47011" anchor="t">
            <a:spAutoFit/>
          </a:bodyPr>
          <a:lstStyle/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种群的基本特征特征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790f957b-e084-4b5f-ac58-50da5be9d85e}"/>
</p:tagLst>
</file>

<file path=ppt/tags/tag67.xml><?xml version="1.0" encoding="utf-8"?>
<p:tagLst xmlns:p="http://schemas.openxmlformats.org/presentationml/2006/main">
  <p:tag name="KSO_WM_UNIT_TABLE_BEAUTIFY" val="smartTable{e6105a02-563e-436b-941f-f107cc4a6d9b}"/>
</p:tagLst>
</file>

<file path=ppt/tags/tag68.xml><?xml version="1.0" encoding="utf-8"?>
<p:tagLst xmlns:p="http://schemas.openxmlformats.org/presentationml/2006/main">
  <p:tag name="KSO_WM_UNIT_TABLE_BEAUTIFY" val="smartTable{9581a76c-7908-430c-bb5e-6ebe36ea4ed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6982</Words>
  <Application>WPS 演示</Application>
  <PresentationFormat>宽屏</PresentationFormat>
  <Paragraphs>789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楷体</vt:lpstr>
      <vt:lpstr>Gill Sans MT</vt:lpstr>
      <vt:lpstr>Calibri</vt:lpstr>
      <vt:lpstr>Calibri Light</vt:lpstr>
      <vt:lpstr>微软雅黑 Light</vt:lpstr>
      <vt:lpstr>Times New Roman</vt:lpstr>
      <vt:lpstr>Courier New</vt:lpstr>
      <vt:lpstr>方正中等线简体</vt:lpstr>
      <vt:lpstr>Office 主题​​</vt:lpstr>
      <vt:lpstr>Word.Document.12</vt:lpstr>
      <vt:lpstr>Word.Document.12</vt:lpstr>
      <vt:lpstr>Word.Document.12</vt:lpstr>
      <vt:lpstr>MSPhotoEd.3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150</cp:revision>
  <dcterms:created xsi:type="dcterms:W3CDTF">2019-06-19T02:08:00Z</dcterms:created>
  <dcterms:modified xsi:type="dcterms:W3CDTF">2022-12-09T13:35:30Z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