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DEA52BA-334A-49A7-9740-FD577341ED6D}" type="datetimeFigureOut">
              <a:rPr lang="zh-CN" altLang="en-US" smtClean="0"/>
              <a:t>2019/5/23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526E86-6594-431D-BA5F-28B07265AAB1}" type="slidenum">
              <a:rPr lang="zh-CN" altLang="en-US" smtClean="0"/>
              <a:t>‹#›</a:t>
            </a:fld>
            <a:endParaRPr lang="zh-CN" altLang="en-US"/>
          </a:p>
        </p:txBody>
      </p:sp>
    </p:spTree>
    <p:extLst>
      <p:ext uri="{BB962C8B-B14F-4D97-AF65-F5344CB8AC3E}">
        <p14:creationId xmlns:p14="http://schemas.microsoft.com/office/powerpoint/2010/main" val="1907348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DEA52BA-334A-49A7-9740-FD577341ED6D}" type="datetimeFigureOut">
              <a:rPr lang="zh-CN" altLang="en-US" smtClean="0"/>
              <a:t>2019/5/23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526E86-6594-431D-BA5F-28B07265AAB1}" type="slidenum">
              <a:rPr lang="zh-CN" altLang="en-US" smtClean="0"/>
              <a:t>‹#›</a:t>
            </a:fld>
            <a:endParaRPr lang="zh-CN" altLang="en-US"/>
          </a:p>
        </p:txBody>
      </p:sp>
    </p:spTree>
    <p:extLst>
      <p:ext uri="{BB962C8B-B14F-4D97-AF65-F5344CB8AC3E}">
        <p14:creationId xmlns:p14="http://schemas.microsoft.com/office/powerpoint/2010/main" val="2302194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DEA52BA-334A-49A7-9740-FD577341ED6D}" type="datetimeFigureOut">
              <a:rPr lang="zh-CN" altLang="en-US" smtClean="0"/>
              <a:t>2019/5/23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526E86-6594-431D-BA5F-28B07265AAB1}" type="slidenum">
              <a:rPr lang="zh-CN" altLang="en-US" smtClean="0"/>
              <a:t>‹#›</a:t>
            </a:fld>
            <a:endParaRPr lang="zh-CN" altLang="en-US"/>
          </a:p>
        </p:txBody>
      </p:sp>
    </p:spTree>
    <p:extLst>
      <p:ext uri="{BB962C8B-B14F-4D97-AF65-F5344CB8AC3E}">
        <p14:creationId xmlns:p14="http://schemas.microsoft.com/office/powerpoint/2010/main" val="3722086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DEA52BA-334A-49A7-9740-FD577341ED6D}" type="datetimeFigureOut">
              <a:rPr lang="zh-CN" altLang="en-US" smtClean="0"/>
              <a:t>2019/5/23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526E86-6594-431D-BA5F-28B07265AAB1}" type="slidenum">
              <a:rPr lang="zh-CN" altLang="en-US" smtClean="0"/>
              <a:t>‹#›</a:t>
            </a:fld>
            <a:endParaRPr lang="zh-CN" altLang="en-US"/>
          </a:p>
        </p:txBody>
      </p:sp>
    </p:spTree>
    <p:extLst>
      <p:ext uri="{BB962C8B-B14F-4D97-AF65-F5344CB8AC3E}">
        <p14:creationId xmlns:p14="http://schemas.microsoft.com/office/powerpoint/2010/main" val="2530528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DEA52BA-334A-49A7-9740-FD577341ED6D}" type="datetimeFigureOut">
              <a:rPr lang="zh-CN" altLang="en-US" smtClean="0"/>
              <a:t>2019/5/23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526E86-6594-431D-BA5F-28B07265AAB1}" type="slidenum">
              <a:rPr lang="zh-CN" altLang="en-US" smtClean="0"/>
              <a:t>‹#›</a:t>
            </a:fld>
            <a:endParaRPr lang="zh-CN" altLang="en-US"/>
          </a:p>
        </p:txBody>
      </p:sp>
    </p:spTree>
    <p:extLst>
      <p:ext uri="{BB962C8B-B14F-4D97-AF65-F5344CB8AC3E}">
        <p14:creationId xmlns:p14="http://schemas.microsoft.com/office/powerpoint/2010/main" val="2576939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DEA52BA-334A-49A7-9740-FD577341ED6D}" type="datetimeFigureOut">
              <a:rPr lang="zh-CN" altLang="en-US" smtClean="0"/>
              <a:t>2019/5/23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526E86-6594-431D-BA5F-28B07265AAB1}" type="slidenum">
              <a:rPr lang="zh-CN" altLang="en-US" smtClean="0"/>
              <a:t>‹#›</a:t>
            </a:fld>
            <a:endParaRPr lang="zh-CN" altLang="en-US"/>
          </a:p>
        </p:txBody>
      </p:sp>
    </p:spTree>
    <p:extLst>
      <p:ext uri="{BB962C8B-B14F-4D97-AF65-F5344CB8AC3E}">
        <p14:creationId xmlns:p14="http://schemas.microsoft.com/office/powerpoint/2010/main" val="3105896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DEA52BA-334A-49A7-9740-FD577341ED6D}" type="datetimeFigureOut">
              <a:rPr lang="zh-CN" altLang="en-US" smtClean="0"/>
              <a:t>2019/5/23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A526E86-6594-431D-BA5F-28B07265AAB1}" type="slidenum">
              <a:rPr lang="zh-CN" altLang="en-US" smtClean="0"/>
              <a:t>‹#›</a:t>
            </a:fld>
            <a:endParaRPr lang="zh-CN" altLang="en-US"/>
          </a:p>
        </p:txBody>
      </p:sp>
    </p:spTree>
    <p:extLst>
      <p:ext uri="{BB962C8B-B14F-4D97-AF65-F5344CB8AC3E}">
        <p14:creationId xmlns:p14="http://schemas.microsoft.com/office/powerpoint/2010/main" val="1533019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DEA52BA-334A-49A7-9740-FD577341ED6D}" type="datetimeFigureOut">
              <a:rPr lang="zh-CN" altLang="en-US" smtClean="0"/>
              <a:t>2019/5/23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A526E86-6594-431D-BA5F-28B07265AAB1}" type="slidenum">
              <a:rPr lang="zh-CN" altLang="en-US" smtClean="0"/>
              <a:t>‹#›</a:t>
            </a:fld>
            <a:endParaRPr lang="zh-CN" altLang="en-US"/>
          </a:p>
        </p:txBody>
      </p:sp>
    </p:spTree>
    <p:extLst>
      <p:ext uri="{BB962C8B-B14F-4D97-AF65-F5344CB8AC3E}">
        <p14:creationId xmlns:p14="http://schemas.microsoft.com/office/powerpoint/2010/main" val="3452155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DEA52BA-334A-49A7-9740-FD577341ED6D}" type="datetimeFigureOut">
              <a:rPr lang="zh-CN" altLang="en-US" smtClean="0"/>
              <a:t>2019/5/23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A526E86-6594-431D-BA5F-28B07265AAB1}" type="slidenum">
              <a:rPr lang="zh-CN" altLang="en-US" smtClean="0"/>
              <a:t>‹#›</a:t>
            </a:fld>
            <a:endParaRPr lang="zh-CN" altLang="en-US"/>
          </a:p>
        </p:txBody>
      </p:sp>
    </p:spTree>
    <p:extLst>
      <p:ext uri="{BB962C8B-B14F-4D97-AF65-F5344CB8AC3E}">
        <p14:creationId xmlns:p14="http://schemas.microsoft.com/office/powerpoint/2010/main" val="1423258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DEA52BA-334A-49A7-9740-FD577341ED6D}" type="datetimeFigureOut">
              <a:rPr lang="zh-CN" altLang="en-US" smtClean="0"/>
              <a:t>2019/5/23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526E86-6594-431D-BA5F-28B07265AAB1}" type="slidenum">
              <a:rPr lang="zh-CN" altLang="en-US" smtClean="0"/>
              <a:t>‹#›</a:t>
            </a:fld>
            <a:endParaRPr lang="zh-CN" altLang="en-US"/>
          </a:p>
        </p:txBody>
      </p:sp>
    </p:spTree>
    <p:extLst>
      <p:ext uri="{BB962C8B-B14F-4D97-AF65-F5344CB8AC3E}">
        <p14:creationId xmlns:p14="http://schemas.microsoft.com/office/powerpoint/2010/main" val="2644412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DEA52BA-334A-49A7-9740-FD577341ED6D}" type="datetimeFigureOut">
              <a:rPr lang="zh-CN" altLang="en-US" smtClean="0"/>
              <a:t>2019/5/23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526E86-6594-431D-BA5F-28B07265AAB1}" type="slidenum">
              <a:rPr lang="zh-CN" altLang="en-US" smtClean="0"/>
              <a:t>‹#›</a:t>
            </a:fld>
            <a:endParaRPr lang="zh-CN" altLang="en-US"/>
          </a:p>
        </p:txBody>
      </p:sp>
    </p:spTree>
    <p:extLst>
      <p:ext uri="{BB962C8B-B14F-4D97-AF65-F5344CB8AC3E}">
        <p14:creationId xmlns:p14="http://schemas.microsoft.com/office/powerpoint/2010/main" val="1418005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EA52BA-334A-49A7-9740-FD577341ED6D}" type="datetimeFigureOut">
              <a:rPr lang="zh-CN" altLang="en-US" smtClean="0"/>
              <a:t>2019/5/23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526E86-6594-431D-BA5F-28B07265AAB1}" type="slidenum">
              <a:rPr lang="zh-CN" altLang="en-US" smtClean="0"/>
              <a:t>‹#›</a:t>
            </a:fld>
            <a:endParaRPr lang="zh-CN" altLang="en-US"/>
          </a:p>
        </p:txBody>
      </p:sp>
    </p:spTree>
    <p:extLst>
      <p:ext uri="{BB962C8B-B14F-4D97-AF65-F5344CB8AC3E}">
        <p14:creationId xmlns:p14="http://schemas.microsoft.com/office/powerpoint/2010/main" val="3046468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散文</a:t>
            </a:r>
            <a:r>
              <a:rPr lang="zh-CN" altLang="en-US" dirty="0" smtClean="0"/>
              <a:t>化小说</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536523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251520" y="1412776"/>
            <a:ext cx="8640960" cy="5328592"/>
          </a:xfrm>
        </p:spPr>
        <p:txBody>
          <a:bodyPr>
            <a:normAutofit fontScale="92500" lnSpcReduction="20000"/>
          </a:bodyPr>
          <a:lstStyle/>
          <a:p>
            <a:r>
              <a:rPr lang="en-US" altLang="zh-CN" dirty="0"/>
              <a:t>8. </a:t>
            </a:r>
            <a:r>
              <a:rPr lang="zh-CN" altLang="zh-CN" dirty="0"/>
              <a:t>①</a:t>
            </a:r>
            <a:r>
              <a:rPr lang="zh-CN" altLang="zh-CN" b="1" dirty="0">
                <a:solidFill>
                  <a:srgbClr val="FF0000"/>
                </a:solidFill>
              </a:rPr>
              <a:t>从俗</a:t>
            </a:r>
            <a:r>
              <a:rPr lang="en-US" altLang="zh-CN" b="1" dirty="0">
                <a:solidFill>
                  <a:srgbClr val="FF0000"/>
                </a:solidFill>
              </a:rPr>
              <a:t>/</a:t>
            </a:r>
            <a:r>
              <a:rPr lang="zh-CN" altLang="zh-CN" b="1" dirty="0">
                <a:solidFill>
                  <a:srgbClr val="FF0000"/>
                </a:solidFill>
              </a:rPr>
              <a:t>从众心理。</a:t>
            </a:r>
            <a:r>
              <a:rPr lang="zh-CN" altLang="zh-CN" dirty="0"/>
              <a:t>村里人都习惯叫别人小名，不叫别人户口簿上的正式名字，这是一种惯性，体现了村民从众</a:t>
            </a:r>
            <a:r>
              <a:rPr lang="en-US" altLang="zh-CN" dirty="0"/>
              <a:t>/</a:t>
            </a:r>
            <a:r>
              <a:rPr lang="zh-CN" altLang="zh-CN" dirty="0"/>
              <a:t>从俗的心理。</a:t>
            </a:r>
          </a:p>
          <a:p>
            <a:r>
              <a:rPr lang="en-US" altLang="zh-CN" dirty="0"/>
              <a:t>  </a:t>
            </a:r>
            <a:r>
              <a:rPr lang="zh-CN" altLang="zh-CN" dirty="0"/>
              <a:t>②</a:t>
            </a:r>
            <a:r>
              <a:rPr lang="zh-CN" altLang="zh-CN" b="1" dirty="0">
                <a:solidFill>
                  <a:srgbClr val="FF0000"/>
                </a:solidFill>
              </a:rPr>
              <a:t>狭隘自私心理</a:t>
            </a:r>
            <a:r>
              <a:rPr lang="zh-CN" altLang="zh-CN" dirty="0"/>
              <a:t>。冯三大名冯德财，村民害怕村里财富都被冯家得去</a:t>
            </a:r>
            <a:r>
              <a:rPr lang="zh-CN" altLang="zh-CN" dirty="0" smtClean="0"/>
              <a:t>而自</a:t>
            </a:r>
            <a:r>
              <a:rPr lang="zh-CN" altLang="zh-CN" dirty="0"/>
              <a:t>己受穷，提防、戒备，不叫冯三的大名，这是一种狭隘自私的心理。</a:t>
            </a:r>
          </a:p>
          <a:p>
            <a:r>
              <a:rPr lang="en-US" altLang="zh-CN" dirty="0"/>
              <a:t>  </a:t>
            </a:r>
            <a:r>
              <a:rPr lang="zh-CN" altLang="zh-CN" dirty="0"/>
              <a:t>③</a:t>
            </a:r>
            <a:r>
              <a:rPr lang="zh-CN" altLang="zh-CN" b="1" dirty="0">
                <a:solidFill>
                  <a:srgbClr val="FF0000"/>
                </a:solidFill>
              </a:rPr>
              <a:t>封闭的心理。</a:t>
            </a:r>
            <a:r>
              <a:rPr lang="zh-CN" altLang="zh-CN" dirty="0"/>
              <a:t>村里人互叫着小名，在村子里生活一辈子，计较着村里的财富被别人得去，从没有想过走出去创造财富或者把村外的财富引进来。</a:t>
            </a:r>
          </a:p>
          <a:p>
            <a:r>
              <a:rPr lang="en-US" altLang="zh-CN" dirty="0"/>
              <a:t>  </a:t>
            </a:r>
            <a:r>
              <a:rPr lang="zh-CN" altLang="zh-CN" dirty="0"/>
              <a:t>④</a:t>
            </a:r>
            <a:r>
              <a:rPr lang="zh-CN" altLang="zh-CN" b="1" dirty="0">
                <a:solidFill>
                  <a:srgbClr val="FF0000"/>
                </a:solidFill>
              </a:rPr>
              <a:t>冷漠的心理。</a:t>
            </a:r>
            <a:r>
              <a:rPr lang="zh-CN" altLang="zh-CN" dirty="0"/>
              <a:t>冯三渴望名字被擦亮”，自己可以“大大方方”做人，村里人根本不理睬，不会彼此呼呼，互相擦亮，是一种冷漠的心理。</a:t>
            </a:r>
          </a:p>
          <a:p>
            <a:endParaRPr lang="zh-CN" altLang="en-US" dirty="0"/>
          </a:p>
        </p:txBody>
      </p:sp>
    </p:spTree>
    <p:extLst>
      <p:ext uri="{BB962C8B-B14F-4D97-AF65-F5344CB8AC3E}">
        <p14:creationId xmlns:p14="http://schemas.microsoft.com/office/powerpoint/2010/main" val="2857967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1412776"/>
            <a:ext cx="8352928" cy="5445224"/>
          </a:xfrm>
        </p:spPr>
        <p:txBody>
          <a:bodyPr>
            <a:normAutofit fontScale="92500" lnSpcReduction="10000"/>
          </a:bodyPr>
          <a:lstStyle/>
          <a:p>
            <a:r>
              <a:rPr lang="en-US" altLang="zh-CN" dirty="0"/>
              <a:t>9. </a:t>
            </a:r>
            <a:r>
              <a:rPr lang="zh-CN" altLang="zh-CN" b="1" dirty="0">
                <a:solidFill>
                  <a:srgbClr val="FF0000"/>
                </a:solidFill>
              </a:rPr>
              <a:t>①淡化情节。</a:t>
            </a:r>
            <a:r>
              <a:rPr lang="zh-CN" altLang="zh-CN" dirty="0"/>
              <a:t>小说只有冯七大摆酒席，冯三自叫大名，王五爷细说原因等生活片段的叙写，没有引人入胜的故事，甚至没有完整的情节链。</a:t>
            </a:r>
          </a:p>
          <a:p>
            <a:r>
              <a:rPr lang="en-US" altLang="zh-CN" dirty="0"/>
              <a:t> </a:t>
            </a:r>
            <a:r>
              <a:rPr lang="en-US" altLang="zh-CN" b="1" dirty="0">
                <a:solidFill>
                  <a:srgbClr val="FF0000"/>
                </a:solidFill>
              </a:rPr>
              <a:t> </a:t>
            </a:r>
            <a:r>
              <a:rPr lang="zh-CN" altLang="zh-CN" b="1" dirty="0">
                <a:solidFill>
                  <a:srgbClr val="FF0000"/>
                </a:solidFill>
              </a:rPr>
              <a:t>②虚化人物。</a:t>
            </a:r>
            <a:r>
              <a:rPr lang="zh-CN" altLang="zh-CN" dirty="0"/>
              <a:t>小说主要人物是冯三，但缺少个性化的特征，除了大名叫冯德财外，与村中其他人并没有大不同。</a:t>
            </a:r>
          </a:p>
          <a:p>
            <a:r>
              <a:rPr lang="en-US" altLang="zh-CN" b="1" dirty="0">
                <a:solidFill>
                  <a:srgbClr val="FF0000"/>
                </a:solidFill>
              </a:rPr>
              <a:t>  </a:t>
            </a:r>
            <a:r>
              <a:rPr lang="zh-CN" altLang="zh-CN" b="1" dirty="0">
                <a:solidFill>
                  <a:srgbClr val="FF0000"/>
                </a:solidFill>
              </a:rPr>
              <a:t>③营造意境。</a:t>
            </a:r>
            <a:r>
              <a:rPr lang="zh-CN" altLang="zh-CN" dirty="0"/>
              <a:t>摆脱对人物生活现实的叙写，着力于对风土习俗的描绘以及精神世界的刻画，营造出一种迷蒙的氛围。</a:t>
            </a:r>
          </a:p>
          <a:p>
            <a:r>
              <a:rPr lang="en-US" altLang="zh-CN" dirty="0"/>
              <a:t>  </a:t>
            </a:r>
            <a:r>
              <a:rPr lang="zh-CN" altLang="zh-CN" b="1" dirty="0">
                <a:solidFill>
                  <a:srgbClr val="FF0000"/>
                </a:solidFill>
              </a:rPr>
              <a:t>④抒情性味浓。</a:t>
            </a:r>
            <a:r>
              <a:rPr lang="zh-CN" altLang="zh-CN" dirty="0"/>
              <a:t>小说语言叙事性弱化，多人物心理描写和作家直接的议论，具有很强的抒情性。（</a:t>
            </a:r>
            <a:r>
              <a:rPr lang="en-US" altLang="zh-CN" dirty="0"/>
              <a:t>6</a:t>
            </a:r>
            <a:r>
              <a:rPr lang="zh-CN" altLang="zh-CN" dirty="0"/>
              <a:t>分，每点</a:t>
            </a:r>
            <a:r>
              <a:rPr lang="en-US" altLang="zh-CN" dirty="0"/>
              <a:t>2</a:t>
            </a:r>
            <a:r>
              <a:rPr lang="zh-CN" altLang="zh-CN" dirty="0"/>
              <a:t>分，答对任意</a:t>
            </a:r>
            <a:r>
              <a:rPr lang="en-US" altLang="zh-CN" dirty="0"/>
              <a:t>3</a:t>
            </a:r>
            <a:r>
              <a:rPr lang="zh-CN" altLang="zh-CN" dirty="0"/>
              <a:t>点满分）</a:t>
            </a:r>
          </a:p>
          <a:p>
            <a:endParaRPr lang="zh-CN" altLang="en-US" dirty="0"/>
          </a:p>
        </p:txBody>
      </p:sp>
    </p:spTree>
    <p:extLst>
      <p:ext uri="{BB962C8B-B14F-4D97-AF65-F5344CB8AC3E}">
        <p14:creationId xmlns:p14="http://schemas.microsoft.com/office/powerpoint/2010/main" val="357799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548680"/>
            <a:ext cx="8964488" cy="6309320"/>
          </a:xfrm>
        </p:spPr>
        <p:txBody>
          <a:bodyPr>
            <a:normAutofit fontScale="92500" lnSpcReduction="10000"/>
          </a:bodyPr>
          <a:lstStyle/>
          <a:p>
            <a:r>
              <a:rPr lang="zh-CN" altLang="en-US" dirty="0"/>
              <a:t>江苏卷文学类文本阅读热衷于选择“散文化小说”，并依据其特点命题。究其原因，主要有以下几点：一是散文化小说虽然在情节的复杂性、人物的典型性和宏大主题的关注上比不上传统小说，但却长于日常性主题的表达，这种小说叙述贴近生活，有着大量体验性内容，是真实的个体生存中的“小话语”“小叙事”，颇能传达创作主体内在的情感与体验，满足创作主体某种表达自我的需要，并体现创作主体的审美情趣，也能够引起读者的共鸣。二是从命题的便利上来说，命题者所需要的文本材料最好兼具小说与散文的主要特点。三是篇幅短小，文本字数在</a:t>
            </a:r>
            <a:r>
              <a:rPr lang="en-US" altLang="zh-CN" dirty="0"/>
              <a:t>1500</a:t>
            </a:r>
            <a:r>
              <a:rPr lang="zh-CN" altLang="en-US" dirty="0"/>
              <a:t>字左右，特别符合高考命题的字数需要，即使是节选部分也具有一般文章的整体性，命题者只需要对其稍微增删修饰即可。 </a:t>
            </a:r>
            <a:r>
              <a:rPr lang="zh-CN" altLang="en-US" dirty="0" smtClean="0"/>
              <a:t/>
            </a:r>
            <a:br>
              <a:rPr lang="zh-CN" altLang="en-US" dirty="0" smtClean="0"/>
            </a:br>
            <a:r>
              <a:rPr lang="zh-CN" altLang="en-US" dirty="0"/>
              <a:t>　　</a:t>
            </a:r>
          </a:p>
        </p:txBody>
      </p:sp>
    </p:spTree>
    <p:extLst>
      <p:ext uri="{BB962C8B-B14F-4D97-AF65-F5344CB8AC3E}">
        <p14:creationId xmlns:p14="http://schemas.microsoft.com/office/powerpoint/2010/main" val="3145570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7245424"/>
          </a:xfrm>
        </p:spPr>
        <p:txBody>
          <a:bodyPr>
            <a:normAutofit fontScale="85000" lnSpcReduction="20000"/>
          </a:bodyPr>
          <a:lstStyle/>
          <a:p>
            <a:r>
              <a:rPr lang="zh-CN" altLang="en-US" dirty="0"/>
              <a:t>二、解题技巧 </a:t>
            </a:r>
            <a:r>
              <a:rPr lang="zh-CN" altLang="en-US" dirty="0" smtClean="0"/>
              <a:t/>
            </a:r>
            <a:br>
              <a:rPr lang="zh-CN" altLang="en-US" dirty="0" smtClean="0"/>
            </a:br>
            <a:r>
              <a:rPr lang="zh-CN" altLang="en-US" dirty="0"/>
              <a:t>　　江苏卷小说命题总体上围绕小说的情节、人物、环境、主题等要素展开，但从不套路化，非常讲究命题的具体性和文本的针对性，对考生文本阅读要求高，尤其是对文本的细读、深读能力要求更高。对考生的思维素养要求高，要求思考具有严谨性、全面性、清晰性，突出围绕人物形象的设题。 </a:t>
            </a:r>
            <a:r>
              <a:rPr lang="zh-CN" altLang="en-US" dirty="0" smtClean="0"/>
              <a:t/>
            </a:r>
            <a:br>
              <a:rPr lang="zh-CN" altLang="en-US" dirty="0" smtClean="0"/>
            </a:br>
            <a:r>
              <a:rPr lang="zh-CN" altLang="en-US" dirty="0"/>
              <a:t>　　</a:t>
            </a:r>
            <a:r>
              <a:rPr lang="zh-CN" altLang="en-US" b="1" dirty="0">
                <a:solidFill>
                  <a:srgbClr val="FF0000"/>
                </a:solidFill>
              </a:rPr>
              <a:t>（一）以文体为抓手 </a:t>
            </a:r>
            <a:r>
              <a:rPr lang="zh-CN" altLang="en-US" dirty="0" smtClean="0"/>
              <a:t/>
            </a:r>
            <a:br>
              <a:rPr lang="zh-CN" altLang="en-US" dirty="0" smtClean="0"/>
            </a:br>
            <a:r>
              <a:rPr lang="zh-CN" altLang="en-US" dirty="0"/>
              <a:t>　　依托小说文体特征，要有“统合”意识</a:t>
            </a:r>
            <a:r>
              <a:rPr lang="zh-CN" altLang="en-US" dirty="0" smtClean="0"/>
              <a:t>。要按</a:t>
            </a:r>
            <a:r>
              <a:rPr lang="zh-CN" altLang="en-US" dirty="0"/>
              <a:t>小说的阅读方法去读它。命题者会根据小说文本命题总体要求来命题，也就是说设置题目仍然会围绕小说三要素来命题。命题者一般会选择散文化小说与小说文本阅读的考点的“契合点”来命题</a:t>
            </a:r>
            <a:r>
              <a:rPr lang="zh-CN" altLang="en-US" dirty="0" smtClean="0"/>
              <a:t>。</a:t>
            </a:r>
            <a:br>
              <a:rPr lang="zh-CN" altLang="en-US" dirty="0" smtClean="0"/>
            </a:br>
            <a:r>
              <a:rPr lang="zh-CN" altLang="en-US" dirty="0"/>
              <a:t>　　小说答题有特殊的规律要求，就是一道题，往往要综合考虑情节、人物、环境、手法、主题等多个要</a:t>
            </a:r>
            <a:r>
              <a:rPr lang="zh-CN" altLang="en-US" dirty="0" smtClean="0"/>
              <a:t>素。把</a:t>
            </a:r>
            <a:r>
              <a:rPr lang="zh-CN" altLang="en-US" dirty="0"/>
              <a:t>复习的重心放在对文本的阅读上。既要做整体把握阅读训练，如勾画核心句，划分层次，提炼要点，概括主旨，感知形象及特点等，又要做文本局部的精读或深读训练，如局部文字的内部层次，关键词语的含意，以及该文字与上下文的关联等。 </a:t>
            </a:r>
          </a:p>
        </p:txBody>
      </p:sp>
    </p:spTree>
    <p:extLst>
      <p:ext uri="{BB962C8B-B14F-4D97-AF65-F5344CB8AC3E}">
        <p14:creationId xmlns:p14="http://schemas.microsoft.com/office/powerpoint/2010/main" val="175479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332656"/>
            <a:ext cx="8964488" cy="6768752"/>
          </a:xfrm>
        </p:spPr>
        <p:txBody>
          <a:bodyPr>
            <a:normAutofit fontScale="85000" lnSpcReduction="20000"/>
          </a:bodyPr>
          <a:lstStyle/>
          <a:p>
            <a:r>
              <a:rPr lang="zh-CN" altLang="en-US" dirty="0"/>
              <a:t>（二）以特征为突破 </a:t>
            </a:r>
            <a:r>
              <a:rPr lang="zh-CN" altLang="en-US" dirty="0" smtClean="0"/>
              <a:t/>
            </a:r>
            <a:br>
              <a:rPr lang="zh-CN" altLang="en-US" dirty="0" smtClean="0"/>
            </a:br>
            <a:r>
              <a:rPr lang="zh-CN" altLang="en-US" dirty="0"/>
              <a:t>　　散文化小说是作家在淡化了情节、人物和背景这三个小说的主要构成要素之后，将散文抒情性的艺术审美特征和创作笔法渗透到小说创作中，形成的一种新的小说文体</a:t>
            </a:r>
            <a:r>
              <a:rPr lang="zh-CN" altLang="en-US" dirty="0" smtClean="0"/>
              <a:t>。其</a:t>
            </a:r>
            <a:r>
              <a:rPr lang="zh-CN" altLang="en-US" dirty="0"/>
              <a:t>文体特征有以下几点： </a:t>
            </a:r>
            <a:r>
              <a:rPr lang="zh-CN" altLang="en-US" dirty="0" smtClean="0"/>
              <a:t/>
            </a:r>
            <a:br>
              <a:rPr lang="zh-CN" altLang="en-US" dirty="0" smtClean="0"/>
            </a:br>
            <a:r>
              <a:rPr lang="zh-CN" altLang="en-US" dirty="0"/>
              <a:t>　　</a:t>
            </a:r>
            <a:r>
              <a:rPr lang="en-US" altLang="zh-CN" b="1" dirty="0">
                <a:solidFill>
                  <a:srgbClr val="FF0000"/>
                </a:solidFill>
              </a:rPr>
              <a:t>1.</a:t>
            </a:r>
            <a:r>
              <a:rPr lang="zh-CN" altLang="en-US" b="1" dirty="0">
                <a:solidFill>
                  <a:srgbClr val="FF0000"/>
                </a:solidFill>
              </a:rPr>
              <a:t>淡化情节</a:t>
            </a:r>
            <a:r>
              <a:rPr lang="zh-CN" altLang="en-US" dirty="0"/>
              <a:t>。在“散文化”小说的展开中，少有冲突，缺少悬念。作家使小说呈现如日常生活的自然形态，主张“不装饰，事实都恢复原状”，展示生活的“本色”。让叙述者的情致，自然地融贯、浸润在色调平淡的描述中。这些小说不以扣人心弦的情节取胜，甚至没有一个完整的故事情节。情节又与结构不可分割，散文化微型小说，不仅少有冲突，缺少悬念，而且找不到“开端一发展一高潮</a:t>
            </a:r>
            <a:r>
              <a:rPr lang="en-US" altLang="zh-CN" dirty="0"/>
              <a:t>—</a:t>
            </a:r>
            <a:r>
              <a:rPr lang="zh-CN" altLang="en-US" dirty="0"/>
              <a:t>结局”式的结构模式。自然也编织不出引人入胜的故事。体现在试卷的命制上，命题者会独辟蹊径，从淡化情节特征上来命题。如</a:t>
            </a:r>
            <a:r>
              <a:rPr lang="en-US" altLang="zh-CN" dirty="0"/>
              <a:t>2012</a:t>
            </a:r>
            <a:r>
              <a:rPr lang="zh-CN" altLang="en-US" dirty="0"/>
              <a:t>年考师陀的</a:t>
            </a:r>
            <a:r>
              <a:rPr lang="en-US" altLang="zh-CN" dirty="0"/>
              <a:t>《</a:t>
            </a:r>
            <a:r>
              <a:rPr lang="zh-CN" altLang="en-US" dirty="0"/>
              <a:t>邮差先生</a:t>
            </a:r>
            <a:r>
              <a:rPr lang="en-US" altLang="zh-CN" dirty="0"/>
              <a:t>》</a:t>
            </a:r>
            <a:r>
              <a:rPr lang="zh-CN" altLang="en-US" dirty="0"/>
              <a:t>第</a:t>
            </a:r>
            <a:r>
              <a:rPr lang="en-US" altLang="zh-CN" dirty="0"/>
              <a:t>14</a:t>
            </a:r>
            <a:r>
              <a:rPr lang="zh-CN" altLang="en-US" dirty="0"/>
              <a:t>题是这样命制的：作品叙述缓慢，没有太强的故事性，这样写对小说的内容有什么作用？少有甚至没有概括情节结构类型的题目。 </a:t>
            </a:r>
            <a:r>
              <a:rPr lang="zh-CN" altLang="en-US" dirty="0" smtClean="0"/>
              <a:t/>
            </a:r>
            <a:br>
              <a:rPr lang="zh-CN" altLang="en-US" dirty="0" smtClean="0"/>
            </a:br>
            <a:r>
              <a:rPr lang="zh-CN" altLang="en-US" dirty="0"/>
              <a:t>　　</a:t>
            </a:r>
          </a:p>
        </p:txBody>
      </p:sp>
    </p:spTree>
    <p:extLst>
      <p:ext uri="{BB962C8B-B14F-4D97-AF65-F5344CB8AC3E}">
        <p14:creationId xmlns:p14="http://schemas.microsoft.com/office/powerpoint/2010/main" val="2989040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332656"/>
            <a:ext cx="8964488" cy="6525344"/>
          </a:xfrm>
        </p:spPr>
        <p:txBody>
          <a:bodyPr>
            <a:normAutofit/>
          </a:bodyPr>
          <a:lstStyle/>
          <a:p>
            <a:r>
              <a:rPr lang="zh-CN" altLang="en-US" dirty="0"/>
              <a:t>（二）以特征为突破 </a:t>
            </a:r>
            <a:r>
              <a:rPr lang="zh-CN" altLang="en-US" dirty="0" smtClean="0"/>
              <a:t/>
            </a:r>
            <a:br>
              <a:rPr lang="zh-CN" altLang="en-US" dirty="0" smtClean="0"/>
            </a:br>
            <a:r>
              <a:rPr lang="zh-CN" altLang="en-US" dirty="0"/>
              <a:t>　　</a:t>
            </a:r>
            <a:r>
              <a:rPr lang="zh-CN" altLang="en-US" dirty="0" smtClean="0"/>
              <a:t/>
            </a:r>
            <a:br>
              <a:rPr lang="zh-CN" altLang="en-US" dirty="0" smtClean="0"/>
            </a:br>
            <a:r>
              <a:rPr lang="zh-CN" altLang="en-US" dirty="0"/>
              <a:t>　　</a:t>
            </a:r>
            <a:r>
              <a:rPr lang="en-US" altLang="zh-CN" dirty="0"/>
              <a:t>2.</a:t>
            </a:r>
            <a:r>
              <a:rPr lang="zh-CN" altLang="en-US" dirty="0"/>
              <a:t>虚化人物。传统小说理论强调塑造“典型环境”中的“典型人物”。而散文诗化小说却反其道而行之，故意淡化人物的脸谱化，呈现人物本真的原貌，其小说中的人物常常无主次之分。也正有此特点，</a:t>
            </a:r>
            <a:r>
              <a:rPr lang="en-US" altLang="zh-CN" dirty="0"/>
              <a:t>2008</a:t>
            </a:r>
            <a:r>
              <a:rPr lang="zh-CN" altLang="en-US" dirty="0"/>
              <a:t>年考汪曾祺的</a:t>
            </a:r>
            <a:r>
              <a:rPr lang="en-US" altLang="zh-CN" dirty="0"/>
              <a:t>《</a:t>
            </a:r>
            <a:r>
              <a:rPr lang="zh-CN" altLang="en-US" dirty="0"/>
              <a:t>侯银匠</a:t>
            </a:r>
            <a:r>
              <a:rPr lang="en-US" altLang="zh-CN" dirty="0"/>
              <a:t>》</a:t>
            </a:r>
            <a:r>
              <a:rPr lang="zh-CN" altLang="en-US" dirty="0"/>
              <a:t>这篇文章时第</a:t>
            </a:r>
            <a:r>
              <a:rPr lang="en-US" altLang="zh-CN" dirty="0"/>
              <a:t>15</a:t>
            </a:r>
            <a:r>
              <a:rPr lang="zh-CN" altLang="en-US" dirty="0"/>
              <a:t>题是这样命制的：小说题为“侯银匠”，但写侯菊的文字多，请结合全文探究作者这样安排的理由。 </a:t>
            </a:r>
          </a:p>
        </p:txBody>
      </p:sp>
    </p:spTree>
    <p:extLst>
      <p:ext uri="{BB962C8B-B14F-4D97-AF65-F5344CB8AC3E}">
        <p14:creationId xmlns:p14="http://schemas.microsoft.com/office/powerpoint/2010/main" val="1969878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260648"/>
            <a:ext cx="8784976" cy="6480720"/>
          </a:xfrm>
        </p:spPr>
        <p:txBody>
          <a:bodyPr>
            <a:normAutofit fontScale="85000" lnSpcReduction="20000"/>
          </a:bodyPr>
          <a:lstStyle/>
          <a:p>
            <a:r>
              <a:rPr lang="en-US" altLang="zh-CN" b="1" dirty="0">
                <a:solidFill>
                  <a:srgbClr val="FF0000"/>
                </a:solidFill>
              </a:rPr>
              <a:t>3.</a:t>
            </a:r>
            <a:r>
              <a:rPr lang="zh-CN" altLang="en-US" b="1" dirty="0">
                <a:solidFill>
                  <a:srgbClr val="FF0000"/>
                </a:solidFill>
              </a:rPr>
              <a:t>营造意境</a:t>
            </a:r>
            <a:r>
              <a:rPr lang="zh-CN" altLang="en-US" dirty="0" smtClean="0"/>
              <a:t>。</a:t>
            </a:r>
            <a:endParaRPr lang="en-US" altLang="zh-CN" dirty="0" smtClean="0"/>
          </a:p>
          <a:p>
            <a:r>
              <a:rPr lang="en-US" altLang="zh-CN" dirty="0"/>
              <a:t> </a:t>
            </a:r>
            <a:r>
              <a:rPr lang="zh-CN" altLang="en-US" dirty="0" smtClean="0"/>
              <a:t>在</a:t>
            </a:r>
            <a:r>
              <a:rPr lang="zh-CN" altLang="en-US" dirty="0"/>
              <a:t>散文化的小说中，意境主要表现在气氛之中。所谓“气氛”，既包括作者的情感、情绪的自然流露，也包括自然风光、民情风俗、生存状态的客观再现。散文化小说一大特点，即追求意境之美。成功的意境往往能使人物、景物和情感融会贯通，产生虚实相映的效果。沈从文是描写自然景物的高手，读他的作品就会使人感到强烈的意境之美。如</a:t>
            </a:r>
            <a:r>
              <a:rPr lang="en-US" altLang="zh-CN" dirty="0"/>
              <a:t>《</a:t>
            </a:r>
            <a:r>
              <a:rPr lang="zh-CN" altLang="en-US" dirty="0"/>
              <a:t>边城</a:t>
            </a:r>
            <a:r>
              <a:rPr lang="en-US" altLang="zh-CN" dirty="0"/>
              <a:t>》</a:t>
            </a:r>
            <a:r>
              <a:rPr lang="zh-CN" altLang="en-US" dirty="0"/>
              <a:t>中的自然景物描写用笔很浅很淡，但就是这种自然状态的描写，才会形成翠翠自然的形象。如同山间的日月一样明净，好似清澈的溪水那样柔美，宛若雨后的青竹一般富有生机。翠翠不仅是翠翠，她跟整个自然界是气脉相通的，达到了天人合一的境界。又如</a:t>
            </a:r>
            <a:r>
              <a:rPr lang="en-US" altLang="zh-CN" dirty="0"/>
              <a:t>2010</a:t>
            </a:r>
            <a:r>
              <a:rPr lang="zh-CN" altLang="en-US" dirty="0"/>
              <a:t>年阿城的</a:t>
            </a:r>
            <a:r>
              <a:rPr lang="en-US" altLang="zh-CN" dirty="0"/>
              <a:t>《</a:t>
            </a:r>
            <a:r>
              <a:rPr lang="zh-CN" altLang="en-US" dirty="0"/>
              <a:t>溜索</a:t>
            </a:r>
            <a:r>
              <a:rPr lang="en-US" altLang="zh-CN" dirty="0"/>
              <a:t>》</a:t>
            </a:r>
            <a:r>
              <a:rPr lang="zh-CN" altLang="en-US" dirty="0"/>
              <a:t>这篇小说，用大量篇幅描写峡谷险峻气势，</a:t>
            </a:r>
            <a:r>
              <a:rPr lang="en-US" altLang="zh-CN" dirty="0"/>
              <a:t>2011</a:t>
            </a:r>
            <a:r>
              <a:rPr lang="zh-CN" altLang="en-US" dirty="0"/>
              <a:t>年</a:t>
            </a:r>
            <a:r>
              <a:rPr lang="en-US" altLang="zh-CN" dirty="0"/>
              <a:t>《</a:t>
            </a:r>
            <a:r>
              <a:rPr lang="zh-CN" altLang="en-US" dirty="0"/>
              <a:t>这是你的战争</a:t>
            </a:r>
            <a:r>
              <a:rPr lang="en-US" altLang="zh-CN" dirty="0"/>
              <a:t>》</a:t>
            </a:r>
            <a:r>
              <a:rPr lang="zh-CN" altLang="en-US" dirty="0"/>
              <a:t>则侧重自然景物的描写。而这个特点也分别体现在试题的命制上：</a:t>
            </a:r>
            <a:r>
              <a:rPr lang="en-US" altLang="zh-CN" dirty="0"/>
              <a:t>11.</a:t>
            </a:r>
            <a:r>
              <a:rPr lang="zh-CN" altLang="en-US" dirty="0"/>
              <a:t>文中画线部分描写了峡谷险峻气势，请分析其表现特色。（</a:t>
            </a:r>
            <a:r>
              <a:rPr lang="en-US" altLang="zh-CN" dirty="0"/>
              <a:t>《</a:t>
            </a:r>
            <a:r>
              <a:rPr lang="zh-CN" altLang="en-US" dirty="0"/>
              <a:t>溜索</a:t>
            </a:r>
            <a:r>
              <a:rPr lang="en-US" altLang="zh-CN" dirty="0"/>
              <a:t>》</a:t>
            </a:r>
            <a:r>
              <a:rPr lang="zh-CN" altLang="en-US" dirty="0"/>
              <a:t>）</a:t>
            </a:r>
            <a:r>
              <a:rPr lang="en-US" altLang="zh-CN" dirty="0"/>
              <a:t>14.</a:t>
            </a:r>
            <a:r>
              <a:rPr lang="zh-CN" altLang="en-US" dirty="0"/>
              <a:t>请探究文中自然景物叙写的深刻寓意，以及对表现人物的作用。（</a:t>
            </a:r>
            <a:r>
              <a:rPr lang="en-US" altLang="zh-CN" dirty="0"/>
              <a:t>《</a:t>
            </a:r>
            <a:r>
              <a:rPr lang="zh-CN" altLang="en-US" dirty="0"/>
              <a:t>这是你的战争</a:t>
            </a:r>
            <a:r>
              <a:rPr lang="en-US" altLang="zh-CN" dirty="0"/>
              <a:t>》</a:t>
            </a:r>
            <a:r>
              <a:rPr lang="zh-CN" altLang="en-US" dirty="0"/>
              <a:t>） </a:t>
            </a:r>
          </a:p>
        </p:txBody>
      </p:sp>
    </p:spTree>
    <p:extLst>
      <p:ext uri="{BB962C8B-B14F-4D97-AF65-F5344CB8AC3E}">
        <p14:creationId xmlns:p14="http://schemas.microsoft.com/office/powerpoint/2010/main" val="590486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3905"/>
            <a:ext cx="9144000" cy="6408712"/>
          </a:xfrm>
        </p:spPr>
        <p:txBody>
          <a:bodyPr>
            <a:noAutofit/>
          </a:bodyPr>
          <a:lstStyle/>
          <a:p>
            <a:r>
              <a:rPr lang="en-US" altLang="zh-CN" sz="2400" b="1" dirty="0">
                <a:solidFill>
                  <a:srgbClr val="FF0000"/>
                </a:solidFill>
              </a:rPr>
              <a:t>4.</a:t>
            </a:r>
            <a:r>
              <a:rPr lang="zh-CN" altLang="en-US" sz="2400" b="1" dirty="0">
                <a:solidFill>
                  <a:srgbClr val="FF0000"/>
                </a:solidFill>
              </a:rPr>
              <a:t>突出情调。“</a:t>
            </a:r>
            <a:r>
              <a:rPr lang="zh-CN" altLang="en-US" sz="2400" dirty="0"/>
              <a:t>散文化小说”的主旨往往比较含蓄，较多的是通过作者的情感、情绪的自然流露，也包括自然风光、民情风俗、生存状态的客观再现，反映人与自然的关系（和谐、抗争）、人在社会中的生存状态（思考人的命运），突出人与人之间的情感纠葛（爱与恨、情与欲）、人性的复杂多变（鲜活的、动态的）等主旨。汪曾祺在谈及现代小说散文化的问题时曾指出：“所谓小说的散文化，即不是写人物的部分，不是直接写人物的性格、心理活动，有时只是一点点气氛。”如汪曾祺的小说并不十分注意人物性格和心理的描写，而是着力于氛围的渲染，从而构成另一种情调。甚至有的作品把氛围的渲染作为整篇小说的结构中心，以至人物反倒成了点缀，</a:t>
            </a:r>
            <a:r>
              <a:rPr lang="en-US" altLang="zh-CN" sz="2400" dirty="0"/>
              <a:t>《</a:t>
            </a:r>
            <a:r>
              <a:rPr lang="zh-CN" altLang="en-US" sz="2400" dirty="0"/>
              <a:t>陈四</a:t>
            </a:r>
            <a:r>
              <a:rPr lang="en-US" altLang="zh-CN" sz="2400" dirty="0"/>
              <a:t>》</a:t>
            </a:r>
            <a:r>
              <a:rPr lang="zh-CN" altLang="en-US" sz="2400" dirty="0"/>
              <a:t>便是这样的代表作。全篇四千多字，作者竟用了三千多字来抒写迎神赛会的民俗风情，酿造出一股朴实粗犷的文化氛围，文章的后部分只用了几百字点出了踩高跷的陈四就在这种蒙昧的氛围中挨打、大病、卖灯等，人物被浸泡在这浓重的古风习俗之中。其实，这种淡化人物性格而着意氛围营造的方式反而更加浓化了人物的性格，丰富了作品的抒情容量令人油然而生怜悯、同情、伤感。情绪如何酝酿，氛围怎样营造，首要的便是对自然景物的描写</a:t>
            </a:r>
            <a:r>
              <a:rPr lang="zh-CN" altLang="en-US" sz="2400" dirty="0" smtClean="0"/>
              <a:t>。</a:t>
            </a:r>
            <a:endParaRPr lang="zh-CN" altLang="en-US" sz="2400" dirty="0"/>
          </a:p>
        </p:txBody>
      </p:sp>
    </p:spTree>
    <p:extLst>
      <p:ext uri="{BB962C8B-B14F-4D97-AF65-F5344CB8AC3E}">
        <p14:creationId xmlns:p14="http://schemas.microsoft.com/office/powerpoint/2010/main" val="2821308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88640"/>
            <a:ext cx="9036496" cy="7056784"/>
          </a:xfrm>
        </p:spPr>
        <p:txBody>
          <a:bodyPr>
            <a:normAutofit fontScale="85000" lnSpcReduction="20000"/>
          </a:bodyPr>
          <a:lstStyle/>
          <a:p>
            <a:r>
              <a:rPr lang="zh-CN" altLang="en-US" dirty="0"/>
              <a:t>根据以上特征，散文化小说命题的热点主要是以下几个方面： </a:t>
            </a:r>
            <a:r>
              <a:rPr lang="zh-CN" altLang="en-US" dirty="0" smtClean="0"/>
              <a:t/>
            </a:r>
            <a:br>
              <a:rPr lang="zh-CN" altLang="en-US" dirty="0" smtClean="0"/>
            </a:br>
            <a:r>
              <a:rPr lang="zh-CN" altLang="en-US" dirty="0"/>
              <a:t>　　</a:t>
            </a:r>
            <a:r>
              <a:rPr lang="en-US" altLang="zh-CN" b="1" dirty="0"/>
              <a:t>1.</a:t>
            </a:r>
            <a:r>
              <a:rPr lang="zh-CN" altLang="en-US" b="1" dirty="0"/>
              <a:t>情节分析题</a:t>
            </a:r>
            <a:r>
              <a:rPr lang="zh-CN" altLang="en-US" dirty="0"/>
              <a:t>：散文化的小说不会考查梳理、概括故事情节，而是抓住某段落或某段中的内容（或句子）要求分析它在全文情节中的作用，即重点考查小说情节的内在关联性。如</a:t>
            </a:r>
            <a:r>
              <a:rPr lang="en-US" altLang="zh-CN" dirty="0"/>
              <a:t>2016</a:t>
            </a:r>
            <a:r>
              <a:rPr lang="zh-CN" altLang="en-US" dirty="0"/>
              <a:t>年江苏卷第</a:t>
            </a:r>
            <a:r>
              <a:rPr lang="en-US" altLang="zh-CN" dirty="0"/>
              <a:t>15</a:t>
            </a:r>
            <a:r>
              <a:rPr lang="zh-CN" altLang="en-US" dirty="0"/>
              <a:t>题：文中多处写到“插军旗”，请说明这个细节在全文中的主要作用。 </a:t>
            </a:r>
            <a:r>
              <a:rPr lang="zh-CN" altLang="en-US" dirty="0" smtClean="0"/>
              <a:t/>
            </a:r>
            <a:br>
              <a:rPr lang="zh-CN" altLang="en-US" dirty="0" smtClean="0"/>
            </a:br>
            <a:r>
              <a:rPr lang="zh-CN" altLang="en-US" dirty="0"/>
              <a:t>　　</a:t>
            </a:r>
            <a:r>
              <a:rPr lang="en-US" altLang="zh-CN" b="1" dirty="0"/>
              <a:t>2.</a:t>
            </a:r>
            <a:r>
              <a:rPr lang="zh-CN" altLang="en-US" b="1" dirty="0"/>
              <a:t>形象鉴赏题</a:t>
            </a:r>
            <a:r>
              <a:rPr lang="zh-CN" altLang="en-US" dirty="0"/>
              <a:t>：小说形象有人物形象和物象两种，但重点是人物形象。而且几乎整个试题布局都围绕人物形象展开，充分体现了“文学就是人学”的理念。在人物形象考查方面，既注意整体与局部相结合（所谓整体，就是结合全文对人物作整体分析或概括；所谓局部，就是结合文中一处人物描写去考查对人物性格特点的把握，情感、心理活动的分析），又注意直接与间接相结合（所谓直接，就是题干直接要求概括或分析人物形象；所谓间接，就是借助文中其他题型，如情节分析题、物象题等来考查人物形象）。如</a:t>
            </a:r>
            <a:r>
              <a:rPr lang="en-US" altLang="zh-CN" dirty="0"/>
              <a:t>2012</a:t>
            </a:r>
            <a:r>
              <a:rPr lang="zh-CN" altLang="en-US" dirty="0"/>
              <a:t>年江苏卷第</a:t>
            </a:r>
            <a:r>
              <a:rPr lang="en-US" altLang="zh-CN" dirty="0"/>
              <a:t>12</a:t>
            </a:r>
            <a:r>
              <a:rPr lang="zh-CN" altLang="en-US" dirty="0"/>
              <a:t>题：文中两处画线的句子写出了邮差什么样的性格？请简要分析。 </a:t>
            </a:r>
            <a:r>
              <a:rPr lang="zh-CN" altLang="en-US" dirty="0" smtClean="0"/>
              <a:t/>
            </a:r>
            <a:br>
              <a:rPr lang="zh-CN" altLang="en-US" dirty="0" smtClean="0"/>
            </a:br>
            <a:r>
              <a:rPr lang="zh-CN" altLang="en-US" dirty="0"/>
              <a:t>　　</a:t>
            </a:r>
          </a:p>
        </p:txBody>
      </p:sp>
    </p:spTree>
    <p:extLst>
      <p:ext uri="{BB962C8B-B14F-4D97-AF65-F5344CB8AC3E}">
        <p14:creationId xmlns:p14="http://schemas.microsoft.com/office/powerpoint/2010/main" val="3797702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88640"/>
            <a:ext cx="9036496" cy="6669360"/>
          </a:xfrm>
        </p:spPr>
        <p:txBody>
          <a:bodyPr>
            <a:normAutofit fontScale="70000" lnSpcReduction="20000"/>
          </a:bodyPr>
          <a:lstStyle/>
          <a:p>
            <a:r>
              <a:rPr lang="zh-CN" altLang="en-US" dirty="0"/>
              <a:t>根据以上特征，散文化小说命题的热点主要是以下几个方面： </a:t>
            </a:r>
            <a:endParaRPr lang="en-US" altLang="zh-CN" dirty="0"/>
          </a:p>
          <a:p>
            <a:r>
              <a:rPr lang="zh-CN" altLang="en-US" dirty="0"/>
              <a:t>　　</a:t>
            </a:r>
            <a:r>
              <a:rPr lang="en-US" altLang="zh-CN" b="1" dirty="0"/>
              <a:t>3.</a:t>
            </a:r>
            <a:r>
              <a:rPr lang="zh-CN" altLang="en-US" b="1" dirty="0"/>
              <a:t>环境鉴赏题</a:t>
            </a:r>
            <a:r>
              <a:rPr lang="zh-CN" altLang="en-US" dirty="0"/>
              <a:t>：社会环境是事件发生和人物活动的社会条件，是人物性格形成、发展的土壤，影响着人物的思想、性格和人物对客观生活的理解、认识，从而使人物对现实生活采取不同的态度。散文化小说特别钟情于自然环境的描写。自然环境包括人物活动的时间、地点、时令、气候、地理风貌等。小说中自然环境的描写，常常是为制造气氛，衬托人物的情趣、心境，表现人物的心理而安排的，一般都带有作者的感情色彩。如在阿城的小说</a:t>
            </a:r>
            <a:r>
              <a:rPr lang="en-US" altLang="zh-CN" dirty="0"/>
              <a:t>《</a:t>
            </a:r>
            <a:r>
              <a:rPr lang="zh-CN" altLang="en-US" dirty="0"/>
              <a:t>峡谷</a:t>
            </a:r>
            <a:r>
              <a:rPr lang="en-US" altLang="zh-CN" dirty="0"/>
              <a:t>》</a:t>
            </a:r>
            <a:r>
              <a:rPr lang="zh-CN" altLang="en-US" dirty="0"/>
              <a:t>中，“峽谷”是作者有意塑造的一个自然形象，是骑手的主要活动空间，作家对“峡谷”的描写，使人与物有机融合，峡谷的原始沉静与骑手的孤独沉默相辅相成，互为比照映衬；同时，对“峡谷”的描写中还蕴含着作者对大自然原始美与生命力的赞叹之情，这不仅丰富了小说内涵，也使小说的主题更为鲜明</a:t>
            </a:r>
            <a:r>
              <a:rPr lang="zh-CN" altLang="en-US" dirty="0" smtClean="0"/>
              <a:t>。</a:t>
            </a:r>
            <a:endParaRPr lang="en-US" altLang="zh-CN" dirty="0" smtClean="0"/>
          </a:p>
          <a:p>
            <a:r>
              <a:rPr lang="zh-CN" altLang="en-US" dirty="0"/>
              <a:t>　　</a:t>
            </a:r>
            <a:r>
              <a:rPr lang="en-US" altLang="zh-CN" b="1" dirty="0"/>
              <a:t>4.</a:t>
            </a:r>
            <a:r>
              <a:rPr lang="zh-CN" altLang="en-US" b="1" dirty="0"/>
              <a:t>文本意蕴探究题</a:t>
            </a:r>
            <a:r>
              <a:rPr lang="zh-CN" altLang="en-US" dirty="0"/>
              <a:t>：散文化的小说探究题与散文探究题一样，都是基于文本内不同角度和层面的探究；基于文本内的探究，多放在文本的思想、情感和主题的丰富意蕴方面。散文化小说突出情调的特点加大了学生阅读的难度，而偏偏又是命题者热衷的命题角度。因为情感、情调是最难把握的，说不清、道不明，小说中没有明确语句表明作者的观点态度，有情感取向，无明显褒贬，这些特点正适合命制“探究”类题型。但从近几年小说探究题来看，重点放在了小说的审美意蕴（即小说的艺术形式）上。如</a:t>
            </a:r>
            <a:r>
              <a:rPr lang="en-US" altLang="zh-CN" dirty="0"/>
              <a:t>2016</a:t>
            </a:r>
            <a:r>
              <a:rPr lang="zh-CN" altLang="en-US" dirty="0"/>
              <a:t>年江苏卷第</a:t>
            </a:r>
            <a:r>
              <a:rPr lang="en-US" altLang="zh-CN" dirty="0"/>
              <a:t>16</a:t>
            </a:r>
            <a:r>
              <a:rPr lang="zh-CN" altLang="en-US" dirty="0"/>
              <a:t>题：请探究小说结尾“微笑的意义”的意蕴。 </a:t>
            </a:r>
          </a:p>
        </p:txBody>
      </p:sp>
    </p:spTree>
    <p:extLst>
      <p:ext uri="{BB962C8B-B14F-4D97-AF65-F5344CB8AC3E}">
        <p14:creationId xmlns:p14="http://schemas.microsoft.com/office/powerpoint/2010/main" val="33657580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1757</Words>
  <Application>Microsoft Office PowerPoint</Application>
  <PresentationFormat>全屏显示(4:3)</PresentationFormat>
  <Paragraphs>20</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散文化小说</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散文化小说</dc:title>
  <dc:creator>xb21cn</dc:creator>
  <cp:lastModifiedBy>xb21cn</cp:lastModifiedBy>
  <cp:revision>4</cp:revision>
  <dcterms:created xsi:type="dcterms:W3CDTF">2019-05-23T01:23:05Z</dcterms:created>
  <dcterms:modified xsi:type="dcterms:W3CDTF">2019-05-23T02:38:02Z</dcterms:modified>
</cp:coreProperties>
</file>