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7" r:id="rId4"/>
    <p:sldId id="318" r:id="rId5"/>
    <p:sldId id="319" r:id="rId6"/>
    <p:sldId id="257" r:id="rId7"/>
    <p:sldId id="309" r:id="rId8"/>
    <p:sldId id="310" r:id="rId9"/>
    <p:sldId id="311" r:id="rId10"/>
    <p:sldId id="258" r:id="rId11"/>
    <p:sldId id="259" r:id="rId12"/>
    <p:sldId id="272" r:id="rId13"/>
    <p:sldId id="274" r:id="rId14"/>
    <p:sldId id="273" r:id="rId15"/>
    <p:sldId id="269" r:id="rId16"/>
    <p:sldId id="270" r:id="rId17"/>
    <p:sldId id="312" r:id="rId18"/>
    <p:sldId id="271" r:id="rId19"/>
    <p:sldId id="313" r:id="rId20"/>
    <p:sldId id="267" r:id="rId21"/>
    <p:sldId id="266" r:id="rId22"/>
    <p:sldId id="268" r:id="rId23"/>
    <p:sldId id="263" r:id="rId24"/>
    <p:sldId id="264" r:id="rId25"/>
    <p:sldId id="265" r:id="rId26"/>
    <p:sldId id="260" r:id="rId27"/>
    <p:sldId id="315" r:id="rId28"/>
    <p:sldId id="314" r:id="rId29"/>
    <p:sldId id="316" r:id="rId30"/>
    <p:sldId id="344" r:id="rId31"/>
    <p:sldId id="345" r:id="rId32"/>
    <p:sldId id="346"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C" initials="P"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2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76"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97706D-B403-4BCB-97A5-E4553CD4B8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28AC64-A14D-49B8-A92F-90C2B64F7F3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197706D-B403-4BCB-97A5-E4553CD4B847}"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228AC64-A14D-49B8-A92F-90C2B64F7F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高考小说题</a:t>
            </a:r>
            <a:endParaRPr lang="zh-CN" altLang="en-US" dirty="0"/>
          </a:p>
        </p:txBody>
      </p:sp>
      <p:sp>
        <p:nvSpPr>
          <p:cNvPr id="3" name="副标题 2"/>
          <p:cNvSpPr>
            <a:spLocks noGrp="1"/>
          </p:cNvSpPr>
          <p:nvPr>
            <p:ph type="subTitle" idx="1"/>
          </p:nvPr>
        </p:nvSpPr>
        <p:spPr/>
        <p:txBody>
          <a:bodyPr/>
          <a:lstStyle/>
          <a:p>
            <a:r>
              <a:rPr lang="en-US" altLang="zh-CN" dirty="0" smtClean="0"/>
              <a:t>——2011-2019</a:t>
            </a:r>
            <a:r>
              <a:rPr lang="zh-CN" altLang="en-US" dirty="0"/>
              <a:t>全国卷</a:t>
            </a:r>
            <a:endParaRPr lang="zh-CN" alt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87474"/>
            <a:ext cx="9324528" cy="5542080"/>
          </a:xfrm>
        </p:spPr>
        <p:txBody>
          <a:bodyPr>
            <a:normAutofit fontScale="40000" lnSpcReduction="20000"/>
          </a:bodyPr>
          <a:lstStyle/>
          <a:p>
            <a:r>
              <a:rPr lang="zh-CN" altLang="zh-CN" dirty="0"/>
              <a:t>解析：</a:t>
            </a:r>
            <a:r>
              <a:rPr lang="en-US" altLang="zh-CN" dirty="0"/>
              <a:t>(1)</a:t>
            </a:r>
            <a:r>
              <a:rPr lang="zh-CN" altLang="zh-CN" dirty="0"/>
              <a:t>本题考查对小说情节、人物形象、艺术手法和主题等方面的分析综合、鉴赏评价。</a:t>
            </a:r>
            <a:r>
              <a:rPr lang="en-US" altLang="zh-CN" dirty="0"/>
              <a:t>A.“</a:t>
            </a:r>
            <a:r>
              <a:rPr lang="zh-CN" altLang="zh-CN" dirty="0"/>
              <a:t>六安爷这个勤劳而孤僻的老农形象</a:t>
            </a:r>
            <a:r>
              <a:rPr lang="en-US" altLang="zh-CN" dirty="0"/>
              <a:t>”</a:t>
            </a:r>
            <a:r>
              <a:rPr lang="zh-CN" altLang="zh-CN" dirty="0"/>
              <a:t>分析错误，开头的对话主要表现六安爷温和、固执、热爱土地的形象特点；</a:t>
            </a:r>
            <a:r>
              <a:rPr lang="en-US" altLang="zh-CN" dirty="0"/>
              <a:t>“</a:t>
            </a:r>
            <a:r>
              <a:rPr lang="zh-CN" altLang="zh-CN" dirty="0"/>
              <a:t>他与村人的分歧</a:t>
            </a:r>
            <a:r>
              <a:rPr lang="en-US" altLang="zh-CN" dirty="0"/>
              <a:t>”</a:t>
            </a:r>
            <a:r>
              <a:rPr lang="zh-CN" altLang="zh-CN" dirty="0"/>
              <a:t>于文无据。</a:t>
            </a:r>
            <a:r>
              <a:rPr lang="en-US" altLang="zh-CN" dirty="0"/>
              <a:t>C.“</a:t>
            </a:r>
            <a:r>
              <a:rPr lang="zh-CN" altLang="zh-CN" dirty="0"/>
              <a:t>深化了作者关于生态问题的思考及小说的环保主题</a:t>
            </a:r>
            <a:r>
              <a:rPr lang="en-US" altLang="zh-CN" dirty="0"/>
              <a:t>”</a:t>
            </a:r>
            <a:r>
              <a:rPr lang="zh-CN" altLang="zh-CN" dirty="0"/>
              <a:t>分析错误，从全文看，本文的主题应是表现土地在现代社会发展中不断沦陷的命运，表达六安爷对土地的热爱和留恋。</a:t>
            </a:r>
            <a:r>
              <a:rPr lang="en-US" altLang="zh-CN" dirty="0"/>
              <a:t>E.“</a:t>
            </a:r>
            <a:r>
              <a:rPr lang="zh-CN" altLang="zh-CN" dirty="0"/>
              <a:t>看透世事变迁</a:t>
            </a:r>
            <a:r>
              <a:rPr lang="en-US" altLang="zh-CN" dirty="0"/>
              <a:t>”“</a:t>
            </a:r>
            <a:r>
              <a:rPr lang="zh-CN" altLang="zh-CN" dirty="0"/>
              <a:t>无法与时俱进</a:t>
            </a:r>
            <a:r>
              <a:rPr lang="en-US" altLang="zh-CN" dirty="0"/>
              <a:t>”</a:t>
            </a:r>
            <a:r>
              <a:rPr lang="zh-CN" altLang="zh-CN" dirty="0"/>
              <a:t>分析不恰当，六安爷的</a:t>
            </a:r>
            <a:r>
              <a:rPr lang="en-US" altLang="zh-CN" dirty="0"/>
              <a:t>“</a:t>
            </a:r>
            <a:r>
              <a:rPr lang="zh-CN" altLang="zh-CN" dirty="0"/>
              <a:t>平静固执</a:t>
            </a:r>
            <a:r>
              <a:rPr lang="en-US" altLang="zh-CN" dirty="0"/>
              <a:t>”</a:t>
            </a:r>
            <a:r>
              <a:rPr lang="zh-CN" altLang="zh-CN" dirty="0"/>
              <a:t>主要是由于对土地的深厚感情和多年形成的劳作习惯。</a:t>
            </a:r>
            <a:endParaRPr lang="zh-CN" altLang="zh-CN" dirty="0"/>
          </a:p>
          <a:p>
            <a:r>
              <a:rPr lang="en-US" altLang="zh-CN" dirty="0"/>
              <a:t>(2)</a:t>
            </a:r>
            <a:r>
              <a:rPr lang="zh-CN" altLang="zh-CN" dirty="0"/>
              <a:t>本题从分析小说标题寓意的角度考查赏析作品的内涵。主要从标题的字面意思和标题与小说人物、主题等方面的关系来考虑。</a:t>
            </a:r>
            <a:r>
              <a:rPr lang="en-US" altLang="zh-CN" dirty="0"/>
              <a:t>“</a:t>
            </a:r>
            <a:r>
              <a:rPr lang="zh-CN" altLang="zh-CN" dirty="0"/>
              <a:t>锄</a:t>
            </a:r>
            <a:r>
              <a:rPr lang="en-US" altLang="zh-CN" dirty="0"/>
              <a:t>”</a:t>
            </a:r>
            <a:r>
              <a:rPr lang="zh-CN" altLang="zh-CN" dirty="0"/>
              <a:t>是一种农具，代表着传统的农业生产方式；同时是六安爷的一种劳作行为，代表着他的生活和生产方式，象征着六安爷的人生和精神，蕴含着他对土地的感情等。</a:t>
            </a:r>
            <a:endParaRPr lang="zh-CN" altLang="zh-CN" dirty="0"/>
          </a:p>
          <a:p>
            <a:r>
              <a:rPr lang="en-US" altLang="zh-CN" dirty="0"/>
              <a:t>(3)</a:t>
            </a:r>
            <a:r>
              <a:rPr lang="zh-CN" altLang="zh-CN" dirty="0"/>
              <a:t>本题从句段作用的角度考查分析作品的结构。小说第八段前半部分作为小说中不可或缺的部分，其作用是：内容上，强调百亩园对西湾村人的重要意义，将百亩园抽象为一种生活方式的象征；结构上，这些夸张性的词语也与下文百亩园的被毁形成对比，为表现六安爷的形象做铺垫。</a:t>
            </a:r>
            <a:endParaRPr lang="zh-CN" altLang="zh-CN" dirty="0"/>
          </a:p>
          <a:p>
            <a:r>
              <a:rPr lang="en-US" altLang="zh-CN" dirty="0"/>
              <a:t>(4)</a:t>
            </a:r>
            <a:r>
              <a:rPr lang="zh-CN" altLang="zh-CN" dirty="0"/>
              <a:t>本题从体会重要语句的丰富含意的角度考查分析作品的形象和主题。</a:t>
            </a:r>
            <a:r>
              <a:rPr lang="en-US" altLang="zh-CN" dirty="0"/>
              <a:t>“</a:t>
            </a:r>
            <a:r>
              <a:rPr lang="zh-CN" altLang="zh-CN" dirty="0"/>
              <a:t>我不是锄地，我是过瘾</a:t>
            </a:r>
            <a:r>
              <a:rPr lang="en-US" altLang="zh-CN" dirty="0"/>
              <a:t>”</a:t>
            </a:r>
            <a:r>
              <a:rPr lang="zh-CN" altLang="zh-CN" dirty="0"/>
              <a:t>是六安爷平静又固执地说了无数遍的一句话，从中可见六安爷的温和与固执；他为什么说是</a:t>
            </a:r>
            <a:r>
              <a:rPr lang="en-US" altLang="zh-CN" dirty="0"/>
              <a:t>“</a:t>
            </a:r>
            <a:r>
              <a:rPr lang="zh-CN" altLang="zh-CN" dirty="0"/>
              <a:t>过瘾</a:t>
            </a:r>
            <a:r>
              <a:rPr lang="en-US" altLang="zh-CN" dirty="0"/>
              <a:t>”</a:t>
            </a:r>
            <a:r>
              <a:rPr lang="zh-CN" altLang="zh-CN" dirty="0"/>
              <a:t>呢？这又表现了他的什么心理呢？联系全文可以分析出其中表现的是六安爷对土地的留恋和不舍</a:t>
            </a:r>
            <a:r>
              <a:rPr lang="en-US" altLang="zh-CN" dirty="0"/>
              <a:t>(</a:t>
            </a:r>
            <a:r>
              <a:rPr lang="zh-CN" altLang="zh-CN" dirty="0"/>
              <a:t>难过</a:t>
            </a:r>
            <a:r>
              <a:rPr lang="en-US" altLang="zh-CN" dirty="0"/>
              <a:t>)</a:t>
            </a:r>
            <a:r>
              <a:rPr lang="zh-CN" altLang="zh-CN" dirty="0"/>
              <a:t>等。从六安爷对锄地的</a:t>
            </a:r>
            <a:r>
              <a:rPr lang="en-US" altLang="zh-CN" dirty="0"/>
              <a:t>“</a:t>
            </a:r>
            <a:r>
              <a:rPr lang="zh-CN" altLang="zh-CN" dirty="0"/>
              <a:t>瘾</a:t>
            </a:r>
            <a:r>
              <a:rPr lang="en-US" altLang="zh-CN" dirty="0"/>
              <a:t>”</a:t>
            </a:r>
            <a:r>
              <a:rPr lang="zh-CN" altLang="zh-CN" dirty="0"/>
              <a:t>中也可以挖掘出小说的主题：劳动者对土地的深情，在即将失去土地时的痛，以及生产、生活方式的改变给他们带来的生存处境的变化等。</a:t>
            </a:r>
            <a:endParaRPr lang="zh-CN" altLang="zh-CN" dirty="0"/>
          </a:p>
          <a:p>
            <a:r>
              <a:rPr lang="zh-CN" altLang="zh-CN" dirty="0"/>
              <a:t>答案：</a:t>
            </a:r>
            <a:r>
              <a:rPr lang="en-US" altLang="zh-CN" dirty="0"/>
              <a:t>(1)</a:t>
            </a:r>
            <a:r>
              <a:rPr lang="zh-CN" altLang="zh-CN" dirty="0"/>
              <a:t>答</a:t>
            </a:r>
            <a:r>
              <a:rPr lang="en-US" altLang="zh-CN" dirty="0"/>
              <a:t>D</a:t>
            </a:r>
            <a:r>
              <a:rPr lang="zh-CN" altLang="zh-CN" dirty="0"/>
              <a:t>给</a:t>
            </a:r>
            <a:r>
              <a:rPr lang="en-US" altLang="zh-CN" dirty="0"/>
              <a:t>3</a:t>
            </a:r>
            <a:r>
              <a:rPr lang="zh-CN" altLang="zh-CN" dirty="0"/>
              <a:t>分，答</a:t>
            </a:r>
            <a:r>
              <a:rPr lang="en-US" altLang="zh-CN" dirty="0"/>
              <a:t>B</a:t>
            </a:r>
            <a:r>
              <a:rPr lang="zh-CN" altLang="zh-CN" dirty="0"/>
              <a:t>给</a:t>
            </a:r>
            <a:r>
              <a:rPr lang="en-US" altLang="zh-CN" dirty="0"/>
              <a:t>2</a:t>
            </a:r>
            <a:r>
              <a:rPr lang="zh-CN" altLang="zh-CN" dirty="0"/>
              <a:t>分，答</a:t>
            </a:r>
            <a:r>
              <a:rPr lang="en-US" altLang="zh-CN" dirty="0"/>
              <a:t>E</a:t>
            </a:r>
            <a:r>
              <a:rPr lang="zh-CN" altLang="zh-CN" dirty="0"/>
              <a:t>给</a:t>
            </a:r>
            <a:r>
              <a:rPr lang="en-US" altLang="zh-CN" dirty="0"/>
              <a:t>1</a:t>
            </a:r>
            <a:r>
              <a:rPr lang="zh-CN" altLang="zh-CN" dirty="0"/>
              <a:t>分；答</a:t>
            </a:r>
            <a:r>
              <a:rPr lang="en-US" altLang="zh-CN" dirty="0"/>
              <a:t>A</a:t>
            </a:r>
            <a:r>
              <a:rPr lang="zh-CN" altLang="zh-CN" dirty="0"/>
              <a:t>、</a:t>
            </a:r>
            <a:r>
              <a:rPr lang="en-US" altLang="zh-CN" dirty="0"/>
              <a:t>C</a:t>
            </a:r>
            <a:r>
              <a:rPr lang="zh-CN" altLang="zh-CN" dirty="0"/>
              <a:t>不给分。回答三项或三项以上，不给分。</a:t>
            </a:r>
            <a:endParaRPr lang="zh-CN" altLang="zh-CN" dirty="0"/>
          </a:p>
          <a:p>
            <a:r>
              <a:rPr lang="en-US" altLang="zh-CN" dirty="0"/>
              <a:t>(2)①</a:t>
            </a:r>
            <a:r>
              <a:rPr lang="zh-CN" altLang="zh-CN" dirty="0"/>
              <a:t>锄作为一种农具，象征六安爷的人生和精神；</a:t>
            </a:r>
            <a:r>
              <a:rPr lang="en-US" altLang="zh-CN" dirty="0"/>
              <a:t>②</a:t>
            </a:r>
            <a:r>
              <a:rPr lang="zh-CN" altLang="zh-CN" dirty="0"/>
              <a:t>锄喻示劳动者与土地的亲密关系；</a:t>
            </a:r>
            <a:r>
              <a:rPr lang="en-US" altLang="zh-CN" dirty="0"/>
              <a:t>③</a:t>
            </a:r>
            <a:r>
              <a:rPr lang="zh-CN" altLang="zh-CN" dirty="0"/>
              <a:t>锄意味着传统的农业生产和生活方式；</a:t>
            </a:r>
            <a:r>
              <a:rPr lang="en-US" altLang="zh-CN" dirty="0"/>
              <a:t>④</a:t>
            </a:r>
            <a:r>
              <a:rPr lang="zh-CN" altLang="zh-CN" dirty="0"/>
              <a:t>锄作为一种劳作行为，蕴含着六安爷对土地的热爱，又暗含着他对土地的告别。</a:t>
            </a:r>
            <a:endParaRPr lang="zh-CN" altLang="zh-CN" dirty="0"/>
          </a:p>
          <a:p>
            <a:r>
              <a:rPr lang="en-US" altLang="zh-CN" dirty="0"/>
              <a:t>(3)①</a:t>
            </a:r>
            <a:r>
              <a:rPr lang="zh-CN" altLang="zh-CN" dirty="0"/>
              <a:t>强调百亩园是西湾村人安身立命的物质基础；</a:t>
            </a:r>
            <a:r>
              <a:rPr lang="en-US" altLang="zh-CN" dirty="0"/>
              <a:t>②</a:t>
            </a:r>
            <a:r>
              <a:rPr lang="zh-CN" altLang="zh-CN" dirty="0"/>
              <a:t>将百亩园抽象为一种生活方式的象征；</a:t>
            </a:r>
            <a:r>
              <a:rPr lang="en-US" altLang="zh-CN" dirty="0"/>
              <a:t>③</a:t>
            </a:r>
            <a:r>
              <a:rPr lang="zh-CN" altLang="zh-CN" dirty="0"/>
              <a:t>与下文百亩园的一朝被毁构成鲜明尖锐的对比。</a:t>
            </a:r>
            <a:endParaRPr lang="zh-CN" altLang="zh-CN" dirty="0"/>
          </a:p>
          <a:p>
            <a:r>
              <a:rPr lang="en-US" altLang="zh-CN" dirty="0"/>
              <a:t>(4)</a:t>
            </a:r>
            <a:r>
              <a:rPr lang="zh-CN" altLang="zh-CN" dirty="0"/>
              <a:t>六安爷层面</a:t>
            </a:r>
            <a:r>
              <a:rPr lang="en-US" altLang="zh-CN" dirty="0"/>
              <a:t>(4</a:t>
            </a:r>
            <a:r>
              <a:rPr lang="zh-CN" altLang="zh-CN" dirty="0"/>
              <a:t>分</a:t>
            </a:r>
            <a:r>
              <a:rPr lang="en-US" altLang="zh-CN" dirty="0"/>
              <a:t>)</a:t>
            </a:r>
            <a:r>
              <a:rPr lang="zh-CN" altLang="zh-CN" dirty="0"/>
              <a:t>：</a:t>
            </a:r>
            <a:endParaRPr lang="zh-CN" altLang="zh-CN" dirty="0"/>
          </a:p>
          <a:p>
            <a:r>
              <a:rPr lang="en-US" altLang="zh-CN" dirty="0"/>
              <a:t>①</a:t>
            </a:r>
            <a:r>
              <a:rPr lang="zh-CN" altLang="zh-CN" dirty="0"/>
              <a:t>六安爷用这句话来回应村人的劝阻，由此能感受到他温和而又固执的性格特征；</a:t>
            </a:r>
            <a:r>
              <a:rPr lang="en-US" altLang="zh-CN" dirty="0"/>
              <a:t>②</a:t>
            </a:r>
            <a:r>
              <a:rPr lang="zh-CN" altLang="zh-CN" dirty="0"/>
              <a:t>百亩园即将不复存在，六安爷的眼睛也快要失明，他要过在百亩园劳作的</a:t>
            </a:r>
            <a:r>
              <a:rPr lang="en-US" altLang="zh-CN" dirty="0"/>
              <a:t>“</a:t>
            </a:r>
            <a:r>
              <a:rPr lang="zh-CN" altLang="zh-CN" dirty="0"/>
              <a:t>瘾</a:t>
            </a:r>
            <a:r>
              <a:rPr lang="en-US" altLang="zh-CN" dirty="0"/>
              <a:t>”</a:t>
            </a:r>
            <a:r>
              <a:rPr lang="zh-CN" altLang="zh-CN" dirty="0"/>
              <a:t>，由此能体会到他内心的隐痛。</a:t>
            </a:r>
            <a:endParaRPr lang="zh-CN" altLang="zh-CN" dirty="0"/>
          </a:p>
          <a:p>
            <a:r>
              <a:rPr lang="zh-CN" altLang="zh-CN" dirty="0"/>
              <a:t>小说主旨层面</a:t>
            </a:r>
            <a:r>
              <a:rPr lang="en-US" altLang="zh-CN" dirty="0"/>
              <a:t>(4</a:t>
            </a:r>
            <a:r>
              <a:rPr lang="zh-CN" altLang="zh-CN" dirty="0"/>
              <a:t>分</a:t>
            </a:r>
            <a:r>
              <a:rPr lang="en-US" altLang="zh-CN" dirty="0"/>
              <a:t>)</a:t>
            </a:r>
            <a:r>
              <a:rPr lang="zh-CN" altLang="zh-CN" dirty="0"/>
              <a:t>：</a:t>
            </a:r>
            <a:endParaRPr lang="zh-CN" altLang="zh-CN" dirty="0"/>
          </a:p>
          <a:p>
            <a:r>
              <a:rPr lang="en-US" altLang="zh-CN" dirty="0"/>
              <a:t>①</a:t>
            </a:r>
            <a:r>
              <a:rPr lang="zh-CN" altLang="zh-CN" dirty="0"/>
              <a:t>在大地上劳作是一种</a:t>
            </a:r>
            <a:r>
              <a:rPr lang="en-US" altLang="zh-CN" dirty="0"/>
              <a:t>“</a:t>
            </a:r>
            <a:r>
              <a:rPr lang="zh-CN" altLang="zh-CN" dirty="0"/>
              <a:t>瘾</a:t>
            </a:r>
            <a:r>
              <a:rPr lang="en-US" altLang="zh-CN" dirty="0"/>
              <a:t>”</a:t>
            </a:r>
            <a:r>
              <a:rPr lang="zh-CN" altLang="zh-CN" dirty="0"/>
              <a:t>，即劳动者的精神需要；</a:t>
            </a:r>
            <a:r>
              <a:rPr lang="en-US" altLang="zh-CN" dirty="0"/>
              <a:t>②</a:t>
            </a:r>
            <a:r>
              <a:rPr lang="zh-CN" altLang="zh-CN" dirty="0"/>
              <a:t>随着传统的农业生产、生活方式的结束，耕种的意义只剩下</a:t>
            </a:r>
            <a:r>
              <a:rPr lang="en-US" altLang="zh-CN" dirty="0"/>
              <a:t>“</a:t>
            </a:r>
            <a:r>
              <a:rPr lang="zh-CN" altLang="zh-CN" dirty="0"/>
              <a:t>过瘾</a:t>
            </a:r>
            <a:r>
              <a:rPr lang="en-US" altLang="zh-CN" dirty="0"/>
              <a:t>”</a:t>
            </a:r>
            <a:r>
              <a:rPr lang="zh-CN" altLang="zh-CN" dirty="0"/>
              <a:t>，令人叹惋又发人深思。</a:t>
            </a:r>
            <a:endParaRPr lang="zh-CN"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367550"/>
          </a:xfrm>
        </p:spPr>
        <p:txBody>
          <a:bodyPr>
            <a:normAutofit fontScale="90000"/>
          </a:bodyPr>
          <a:lstStyle/>
          <a:p>
            <a:pPr algn="l"/>
            <a:r>
              <a:rPr lang="en-US" altLang="zh-CN" dirty="0" smtClean="0"/>
              <a:t>2016</a:t>
            </a:r>
            <a:r>
              <a:rPr lang="zh-CN" altLang="zh-CN" dirty="0" smtClean="0"/>
              <a:t>全国</a:t>
            </a:r>
            <a:r>
              <a:rPr lang="en-US" altLang="zh-CN" dirty="0" smtClean="0"/>
              <a:t>Ⅱ</a:t>
            </a:r>
            <a:r>
              <a:rPr lang="zh-CN" altLang="zh-CN" dirty="0" smtClean="0"/>
              <a:t>卷</a:t>
            </a:r>
            <a:r>
              <a:rPr lang="en-US" altLang="zh-CN" dirty="0" smtClean="0"/>
              <a:t>《</a:t>
            </a:r>
            <a:r>
              <a:rPr lang="zh-CN" altLang="en-US" dirty="0" smtClean="0"/>
              <a:t>战争</a:t>
            </a:r>
            <a:r>
              <a:rPr lang="en-US" altLang="zh-CN" dirty="0" smtClean="0"/>
              <a:t>》</a:t>
            </a:r>
            <a:endParaRPr lang="zh-CN" altLang="en-US" dirty="0"/>
          </a:p>
        </p:txBody>
      </p:sp>
      <p:sp>
        <p:nvSpPr>
          <p:cNvPr id="3" name="内容占位符 2"/>
          <p:cNvSpPr>
            <a:spLocks noGrp="1"/>
          </p:cNvSpPr>
          <p:nvPr>
            <p:ph idx="1"/>
          </p:nvPr>
        </p:nvSpPr>
        <p:spPr>
          <a:xfrm>
            <a:off x="-180528" y="735546"/>
            <a:ext cx="9217024" cy="5616624"/>
          </a:xfrm>
        </p:spPr>
        <p:txBody>
          <a:bodyPr>
            <a:normAutofit/>
          </a:bodyPr>
          <a:lstStyle/>
          <a:p>
            <a:pPr>
              <a:lnSpc>
                <a:spcPct val="120000"/>
              </a:lnSpc>
            </a:pPr>
            <a:r>
              <a:rPr lang="en-US" altLang="zh-CN" sz="2800" dirty="0" smtClean="0"/>
              <a:t>(</a:t>
            </a:r>
            <a:r>
              <a:rPr lang="en-US" altLang="zh-CN" sz="2800" dirty="0"/>
              <a:t>2)</a:t>
            </a:r>
            <a:r>
              <a:rPr lang="zh-CN" altLang="zh-CN" sz="2800" b="1" dirty="0">
                <a:solidFill>
                  <a:srgbClr val="FF0000"/>
                </a:solidFill>
              </a:rPr>
              <a:t>小说中的女主人公有哪些性格特点？请简要分析。</a:t>
            </a:r>
            <a:r>
              <a:rPr lang="en-US" altLang="zh-CN" sz="2800" b="1" dirty="0">
                <a:solidFill>
                  <a:srgbClr val="FF0000"/>
                </a:solidFill>
              </a:rPr>
              <a:t>(6</a:t>
            </a:r>
            <a:r>
              <a:rPr lang="zh-CN" altLang="zh-CN" sz="2800" b="1" dirty="0">
                <a:solidFill>
                  <a:srgbClr val="FF0000"/>
                </a:solidFill>
              </a:rPr>
              <a:t>分</a:t>
            </a:r>
            <a:r>
              <a:rPr lang="en-US" altLang="zh-CN" sz="2800" b="1" dirty="0" smtClean="0">
                <a:solidFill>
                  <a:srgbClr val="FF0000"/>
                </a:solidFill>
              </a:rPr>
              <a:t>)</a:t>
            </a:r>
            <a:endParaRPr lang="en-US" altLang="zh-CN" sz="2800" b="1" dirty="0" smtClean="0">
              <a:solidFill>
                <a:srgbClr val="FF0000"/>
              </a:solidFill>
            </a:endParaRPr>
          </a:p>
          <a:p>
            <a:pPr>
              <a:lnSpc>
                <a:spcPct val="120000"/>
              </a:lnSpc>
            </a:pPr>
            <a:endParaRPr lang="zh-CN" altLang="zh-CN" sz="1100" b="1" dirty="0">
              <a:solidFill>
                <a:srgbClr val="FF0000"/>
              </a:solidFill>
            </a:endParaRPr>
          </a:p>
          <a:p>
            <a:pPr>
              <a:lnSpc>
                <a:spcPct val="120000"/>
              </a:lnSpc>
            </a:pPr>
            <a:r>
              <a:rPr lang="en-US" altLang="zh-CN" sz="2800" b="1" dirty="0" smtClean="0">
                <a:solidFill>
                  <a:srgbClr val="FF0000"/>
                </a:solidFill>
              </a:rPr>
              <a:t>(</a:t>
            </a:r>
            <a:r>
              <a:rPr lang="en-US" altLang="zh-CN" sz="2800" b="1" dirty="0">
                <a:solidFill>
                  <a:srgbClr val="FF0000"/>
                </a:solidFill>
              </a:rPr>
              <a:t>3)</a:t>
            </a:r>
            <a:r>
              <a:rPr lang="zh-CN" altLang="zh-CN" sz="2800" b="1" dirty="0">
                <a:solidFill>
                  <a:srgbClr val="FF0000"/>
                </a:solidFill>
              </a:rPr>
              <a:t>小说以</a:t>
            </a:r>
            <a:r>
              <a:rPr lang="en-US" altLang="zh-CN" sz="2800" b="1" dirty="0">
                <a:solidFill>
                  <a:srgbClr val="FF0000"/>
                </a:solidFill>
              </a:rPr>
              <a:t>“</a:t>
            </a:r>
            <a:r>
              <a:rPr lang="zh-CN" altLang="zh-CN" sz="2800" b="1" dirty="0">
                <a:solidFill>
                  <a:srgbClr val="FF0000"/>
                </a:solidFill>
              </a:rPr>
              <a:t>电话</a:t>
            </a:r>
            <a:r>
              <a:rPr lang="en-US" altLang="zh-CN" sz="2800" b="1" dirty="0">
                <a:solidFill>
                  <a:srgbClr val="FF0000"/>
                </a:solidFill>
              </a:rPr>
              <a:t>”</a:t>
            </a:r>
            <a:r>
              <a:rPr lang="zh-CN" altLang="zh-CN" sz="2800" b="1" dirty="0">
                <a:solidFill>
                  <a:srgbClr val="FF0000"/>
                </a:solidFill>
              </a:rPr>
              <a:t>为枢纽连接人物、安排情节，这样处理有什么作用？请简要分析。</a:t>
            </a:r>
            <a:r>
              <a:rPr lang="en-US" altLang="zh-CN" sz="2800" b="1" dirty="0">
                <a:solidFill>
                  <a:srgbClr val="FF0000"/>
                </a:solidFill>
              </a:rPr>
              <a:t>(6</a:t>
            </a:r>
            <a:r>
              <a:rPr lang="zh-CN" altLang="zh-CN" sz="2800" b="1" dirty="0">
                <a:solidFill>
                  <a:srgbClr val="FF0000"/>
                </a:solidFill>
              </a:rPr>
              <a:t>分</a:t>
            </a:r>
            <a:r>
              <a:rPr lang="en-US" altLang="zh-CN" sz="2800" b="1" dirty="0" smtClean="0">
                <a:solidFill>
                  <a:srgbClr val="FF0000"/>
                </a:solidFill>
              </a:rPr>
              <a:t>)</a:t>
            </a:r>
            <a:endParaRPr lang="en-US" altLang="zh-CN" sz="2800" b="1" dirty="0" smtClean="0">
              <a:solidFill>
                <a:srgbClr val="FF0000"/>
              </a:solidFill>
            </a:endParaRPr>
          </a:p>
          <a:p>
            <a:pPr>
              <a:lnSpc>
                <a:spcPct val="120000"/>
              </a:lnSpc>
            </a:pPr>
            <a:endParaRPr lang="zh-CN" altLang="zh-CN" sz="1100" b="1" dirty="0">
              <a:solidFill>
                <a:srgbClr val="FF0000"/>
              </a:solidFill>
            </a:endParaRPr>
          </a:p>
          <a:p>
            <a:pPr>
              <a:lnSpc>
                <a:spcPct val="120000"/>
              </a:lnSpc>
            </a:pPr>
            <a:r>
              <a:rPr lang="en-US" altLang="zh-CN" sz="2800" b="1" dirty="0" smtClean="0">
                <a:solidFill>
                  <a:srgbClr val="FF0000"/>
                </a:solidFill>
              </a:rPr>
              <a:t>(</a:t>
            </a:r>
            <a:r>
              <a:rPr lang="en-US" altLang="zh-CN" sz="2800" b="1" dirty="0">
                <a:solidFill>
                  <a:srgbClr val="FF0000"/>
                </a:solidFill>
              </a:rPr>
              <a:t>4)</a:t>
            </a:r>
            <a:r>
              <a:rPr lang="zh-CN" altLang="zh-CN" sz="2800" b="1" dirty="0">
                <a:solidFill>
                  <a:srgbClr val="FF0000"/>
                </a:solidFill>
              </a:rPr>
              <a:t>小说写的只是战争中的一个小故事，却用了</a:t>
            </a:r>
            <a:r>
              <a:rPr lang="en-US" altLang="zh-CN" sz="2800" b="1" dirty="0">
                <a:solidFill>
                  <a:srgbClr val="FF0000"/>
                </a:solidFill>
              </a:rPr>
              <a:t>“</a:t>
            </a:r>
            <a:r>
              <a:rPr lang="zh-CN" altLang="zh-CN" sz="2800" b="1" dirty="0">
                <a:solidFill>
                  <a:srgbClr val="FF0000"/>
                </a:solidFill>
              </a:rPr>
              <a:t>战争</a:t>
            </a:r>
            <a:r>
              <a:rPr lang="en-US" altLang="zh-CN" sz="2800" b="1" dirty="0">
                <a:solidFill>
                  <a:srgbClr val="FF0000"/>
                </a:solidFill>
              </a:rPr>
              <a:t>”</a:t>
            </a:r>
            <a:r>
              <a:rPr lang="zh-CN" altLang="zh-CN" sz="2800" b="1" dirty="0">
                <a:solidFill>
                  <a:srgbClr val="FF0000"/>
                </a:solidFill>
              </a:rPr>
              <a:t>这样一个大题目，你认为这样处理合适吗？请结合全文，谈谈你的观点。</a:t>
            </a:r>
            <a:r>
              <a:rPr lang="en-US" altLang="zh-CN" sz="2800" b="1" dirty="0">
                <a:solidFill>
                  <a:srgbClr val="FF0000"/>
                </a:solidFill>
              </a:rPr>
              <a:t>(8</a:t>
            </a:r>
            <a:r>
              <a:rPr lang="zh-CN" altLang="zh-CN" sz="2800" b="1" dirty="0">
                <a:solidFill>
                  <a:srgbClr val="FF0000"/>
                </a:solidFill>
              </a:rPr>
              <a:t>分</a:t>
            </a:r>
            <a:r>
              <a:rPr lang="en-US" altLang="zh-CN" sz="2800" b="1" dirty="0">
                <a:solidFill>
                  <a:srgbClr val="FF0000"/>
                </a:solidFill>
              </a:rPr>
              <a:t>)</a:t>
            </a:r>
            <a:endParaRPr lang="zh-CN" altLang="zh-CN" sz="2800" b="1" dirty="0">
              <a:solidFill>
                <a:srgbClr val="FF0000"/>
              </a:solidFill>
            </a:endParaRPr>
          </a:p>
          <a:p>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0"/>
            <a:ext cx="9324528" cy="5143500"/>
          </a:xfrm>
        </p:spPr>
        <p:txBody>
          <a:bodyPr>
            <a:normAutofit fontScale="62500" lnSpcReduction="20000"/>
          </a:bodyPr>
          <a:lstStyle/>
          <a:p>
            <a:r>
              <a:rPr lang="en-US" altLang="zh-CN" dirty="0" smtClean="0"/>
              <a:t>(</a:t>
            </a:r>
            <a:r>
              <a:rPr lang="en-US" altLang="zh-CN" dirty="0"/>
              <a:t>2)①</a:t>
            </a:r>
            <a:r>
              <a:rPr lang="zh-CN" altLang="zh-CN" dirty="0"/>
              <a:t>大方热情、机智幽默，懂得及时化解生活矛盾；</a:t>
            </a:r>
            <a:r>
              <a:rPr lang="en-US" altLang="zh-CN" dirty="0"/>
              <a:t>②</a:t>
            </a:r>
            <a:r>
              <a:rPr lang="zh-CN" altLang="zh-CN" dirty="0"/>
              <a:t>乐观向上、热爱生活，战争和不幸都不能阻止她对美好生活和爱情的追求；</a:t>
            </a:r>
            <a:r>
              <a:rPr lang="en-US" altLang="zh-CN" dirty="0"/>
              <a:t>③</a:t>
            </a:r>
            <a:r>
              <a:rPr lang="zh-CN" altLang="zh-CN" dirty="0"/>
              <a:t>善良真诚、理性克制，有责任感，关心母亲，思念儿子，真诚待</a:t>
            </a:r>
            <a:r>
              <a:rPr lang="en-US" altLang="zh-CN" dirty="0"/>
              <a:t>“</a:t>
            </a:r>
            <a:r>
              <a:rPr lang="zh-CN" altLang="zh-CN" dirty="0"/>
              <a:t>我</a:t>
            </a:r>
            <a:r>
              <a:rPr lang="en-US" altLang="zh-CN" dirty="0"/>
              <a:t>”</a:t>
            </a:r>
            <a:r>
              <a:rPr lang="zh-CN" altLang="zh-CN" dirty="0"/>
              <a:t>。</a:t>
            </a:r>
            <a:r>
              <a:rPr lang="en-US" altLang="zh-CN" dirty="0"/>
              <a:t>(</a:t>
            </a:r>
            <a:r>
              <a:rPr lang="zh-CN" altLang="zh-CN" dirty="0"/>
              <a:t>每答出一点给</a:t>
            </a:r>
            <a:r>
              <a:rPr lang="en-US" altLang="zh-CN" dirty="0"/>
              <a:t>2</a:t>
            </a:r>
            <a:r>
              <a:rPr lang="zh-CN" altLang="zh-CN" dirty="0"/>
              <a:t>分。意思答对即可。</a:t>
            </a:r>
            <a:r>
              <a:rPr lang="en-US" altLang="zh-CN" dirty="0"/>
              <a:t>)</a:t>
            </a:r>
            <a:endParaRPr lang="zh-CN" altLang="zh-CN" dirty="0"/>
          </a:p>
          <a:p>
            <a:r>
              <a:rPr lang="en-US" altLang="zh-CN" dirty="0"/>
              <a:t>(3)①</a:t>
            </a:r>
            <a:r>
              <a:rPr lang="zh-CN" altLang="zh-CN" dirty="0"/>
              <a:t>一个电话将两人命运连在一起，偶然与必然交错，凸显了战争背景，强化了戏剧性情节；</a:t>
            </a:r>
            <a:r>
              <a:rPr lang="en-US" altLang="zh-CN" dirty="0"/>
              <a:t>②</a:t>
            </a:r>
            <a:r>
              <a:rPr lang="zh-CN" altLang="zh-CN" dirty="0"/>
              <a:t>主人公言行主要通过电话聊天呈现出来，便于透露人物心声，使人物形象更真实；</a:t>
            </a:r>
            <a:r>
              <a:rPr lang="en-US" altLang="zh-CN" dirty="0"/>
              <a:t>③</a:t>
            </a:r>
            <a:r>
              <a:rPr lang="zh-CN" altLang="zh-CN" dirty="0"/>
              <a:t>电话交流的限制性给小说留下较多空白，丰富了人物与主题的想象空间。</a:t>
            </a:r>
            <a:r>
              <a:rPr lang="en-US" altLang="zh-CN" dirty="0"/>
              <a:t>(</a:t>
            </a:r>
            <a:r>
              <a:rPr lang="zh-CN" altLang="zh-CN" dirty="0"/>
              <a:t>每答出一点给</a:t>
            </a:r>
            <a:r>
              <a:rPr lang="en-US" altLang="zh-CN" dirty="0"/>
              <a:t>2</a:t>
            </a:r>
            <a:r>
              <a:rPr lang="zh-CN" altLang="zh-CN" dirty="0"/>
              <a:t>分。意思答对即可。</a:t>
            </a:r>
            <a:r>
              <a:rPr lang="en-US" altLang="zh-CN" dirty="0"/>
              <a:t>)</a:t>
            </a:r>
            <a:endParaRPr lang="zh-CN" altLang="zh-CN" dirty="0"/>
          </a:p>
          <a:p>
            <a:r>
              <a:rPr lang="en-US" altLang="zh-CN" dirty="0"/>
              <a:t>(4)</a:t>
            </a:r>
            <a:r>
              <a:rPr lang="zh-CN" altLang="zh-CN" dirty="0"/>
              <a:t>观点一：合适。</a:t>
            </a:r>
            <a:endParaRPr lang="zh-CN" altLang="zh-CN" dirty="0"/>
          </a:p>
          <a:p>
            <a:r>
              <a:rPr lang="en-US" altLang="zh-CN" dirty="0"/>
              <a:t>①</a:t>
            </a:r>
            <a:r>
              <a:rPr lang="zh-CN" altLang="zh-CN" dirty="0"/>
              <a:t>小故事冠以大题目，对比鲜明，强化了艺术张力；</a:t>
            </a:r>
            <a:r>
              <a:rPr lang="en-US" altLang="zh-CN" dirty="0"/>
              <a:t>②</a:t>
            </a:r>
            <a:r>
              <a:rPr lang="zh-CN" altLang="zh-CN" dirty="0"/>
              <a:t>战争是故事发生的契机与悲剧的根源，是小说构思的基础；</a:t>
            </a:r>
            <a:r>
              <a:rPr lang="en-US" altLang="zh-CN" dirty="0"/>
              <a:t>③</a:t>
            </a:r>
            <a:r>
              <a:rPr lang="zh-CN" altLang="zh-CN" dirty="0"/>
              <a:t>小说写的虽是爱情故事，但主题却是对战争的</a:t>
            </a:r>
            <a:r>
              <a:rPr lang="en-US" altLang="zh-CN" dirty="0"/>
              <a:t>“</a:t>
            </a:r>
            <a:r>
              <a:rPr lang="zh-CN" altLang="zh-CN" dirty="0"/>
              <a:t>失望</a:t>
            </a:r>
            <a:r>
              <a:rPr lang="en-US" altLang="zh-CN" dirty="0"/>
              <a:t>”</a:t>
            </a:r>
            <a:r>
              <a:rPr lang="zh-CN" altLang="zh-CN" dirty="0"/>
              <a:t>与反思。</a:t>
            </a:r>
            <a:endParaRPr lang="zh-CN" altLang="zh-CN" dirty="0"/>
          </a:p>
          <a:p>
            <a:r>
              <a:rPr lang="zh-CN" altLang="zh-CN" dirty="0"/>
              <a:t>观点二：不合适。</a:t>
            </a:r>
            <a:endParaRPr lang="zh-CN" altLang="zh-CN" dirty="0"/>
          </a:p>
          <a:p>
            <a:r>
              <a:rPr lang="en-US" altLang="zh-CN" dirty="0"/>
              <a:t>①</a:t>
            </a:r>
            <a:r>
              <a:rPr lang="zh-CN" altLang="zh-CN" dirty="0"/>
              <a:t>小故事冠以大题目，故作高深，不符合写作的一般原则；</a:t>
            </a:r>
            <a:r>
              <a:rPr lang="en-US" altLang="zh-CN" dirty="0"/>
              <a:t>②</a:t>
            </a:r>
            <a:r>
              <a:rPr lang="zh-CN" altLang="zh-CN" dirty="0"/>
              <a:t>小说的艺术感染力源自战争中的爱情，而不是战争；</a:t>
            </a:r>
            <a:r>
              <a:rPr lang="en-US" altLang="zh-CN" dirty="0"/>
              <a:t>③</a:t>
            </a:r>
            <a:r>
              <a:rPr lang="zh-CN" altLang="zh-CN" dirty="0"/>
              <a:t>小说情节设置以小人物的坚强与不幸为主干，战争只是引起情节变化的背景。</a:t>
            </a:r>
            <a:r>
              <a:rPr lang="en-US" altLang="zh-CN" dirty="0"/>
              <a:t>(</a:t>
            </a:r>
            <a:r>
              <a:rPr lang="zh-CN" altLang="zh-CN" dirty="0"/>
              <a:t>答出一点给</a:t>
            </a:r>
            <a:r>
              <a:rPr lang="en-US" altLang="zh-CN" dirty="0"/>
              <a:t>2</a:t>
            </a:r>
            <a:r>
              <a:rPr lang="zh-CN" altLang="zh-CN" dirty="0"/>
              <a:t>分，答出两点给</a:t>
            </a:r>
            <a:r>
              <a:rPr lang="en-US" altLang="zh-CN" dirty="0"/>
              <a:t>5</a:t>
            </a:r>
            <a:r>
              <a:rPr lang="zh-CN" altLang="zh-CN" dirty="0"/>
              <a:t>分，答出三点给</a:t>
            </a:r>
            <a:r>
              <a:rPr lang="en-US" altLang="zh-CN" dirty="0"/>
              <a:t>8</a:t>
            </a:r>
            <a:r>
              <a:rPr lang="zh-CN" altLang="zh-CN" dirty="0"/>
              <a:t>分。意思答对即可。如有其他答案，可根据观点明确、理由充分、论述合理的程度，酌情给分。</a:t>
            </a:r>
            <a:r>
              <a:rPr lang="en-US" altLang="zh-CN" dirty="0"/>
              <a:t>)</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2016</a:t>
            </a:r>
            <a:r>
              <a:rPr lang="zh-CN" altLang="zh-CN" dirty="0" smtClean="0"/>
              <a:t>全国</a:t>
            </a:r>
            <a:r>
              <a:rPr lang="en-US" altLang="zh-CN" dirty="0" smtClean="0"/>
              <a:t>Ⅲ</a:t>
            </a:r>
            <a:r>
              <a:rPr lang="zh-CN" altLang="zh-CN" dirty="0" smtClean="0"/>
              <a:t>卷</a:t>
            </a:r>
            <a:r>
              <a:rPr lang="en-US" altLang="zh-CN" dirty="0" smtClean="0"/>
              <a:t>《</a:t>
            </a:r>
            <a:r>
              <a:rPr lang="zh-CN" altLang="en-US" dirty="0" smtClean="0"/>
              <a:t>玻璃</a:t>
            </a:r>
            <a:r>
              <a:rPr lang="en-US" altLang="zh-CN" dirty="0" smtClean="0"/>
              <a:t>》</a:t>
            </a:r>
            <a:br>
              <a:rPr lang="zh-CN" altLang="zh-CN" dirty="0"/>
            </a:br>
            <a:endParaRPr lang="zh-CN" altLang="en-US" dirty="0"/>
          </a:p>
        </p:txBody>
      </p:sp>
      <p:sp>
        <p:nvSpPr>
          <p:cNvPr id="3" name="内容占位符 2"/>
          <p:cNvSpPr>
            <a:spLocks noGrp="1"/>
          </p:cNvSpPr>
          <p:nvPr>
            <p:ph idx="1"/>
          </p:nvPr>
        </p:nvSpPr>
        <p:spPr>
          <a:xfrm>
            <a:off x="-108520" y="681540"/>
            <a:ext cx="9252520" cy="4806534"/>
          </a:xfrm>
        </p:spPr>
        <p:txBody>
          <a:bodyPr>
            <a:normAutofit/>
          </a:bodyPr>
          <a:lstStyle/>
          <a:p>
            <a:r>
              <a:rPr lang="en-US" altLang="zh-CN" sz="3400" dirty="0" smtClean="0"/>
              <a:t>(</a:t>
            </a:r>
            <a:r>
              <a:rPr lang="en-US" altLang="zh-CN" sz="3400" dirty="0"/>
              <a:t>2)“</a:t>
            </a:r>
            <a:r>
              <a:rPr lang="zh-CN" altLang="zh-CN" sz="3400" b="1" dirty="0">
                <a:solidFill>
                  <a:srgbClr val="FF0000"/>
                </a:solidFill>
              </a:rPr>
              <a:t>我</a:t>
            </a:r>
            <a:r>
              <a:rPr lang="en-US" altLang="zh-CN" sz="3400" b="1" dirty="0">
                <a:solidFill>
                  <a:srgbClr val="FF0000"/>
                </a:solidFill>
              </a:rPr>
              <a:t>”</a:t>
            </a:r>
            <a:r>
              <a:rPr lang="zh-CN" altLang="zh-CN" sz="3400" b="1" dirty="0">
                <a:solidFill>
                  <a:srgbClr val="FF0000"/>
                </a:solidFill>
              </a:rPr>
              <a:t>在小说中的主要作用是什么？请简要分析</a:t>
            </a:r>
            <a:r>
              <a:rPr lang="zh-CN" altLang="zh-CN" sz="3400" dirty="0"/>
              <a:t>。</a:t>
            </a:r>
            <a:r>
              <a:rPr lang="en-US" altLang="zh-CN" sz="3400" dirty="0"/>
              <a:t>(6</a:t>
            </a:r>
            <a:r>
              <a:rPr lang="zh-CN" altLang="zh-CN" sz="3400" dirty="0"/>
              <a:t>分</a:t>
            </a:r>
            <a:r>
              <a:rPr lang="en-US" altLang="zh-CN" sz="3400" dirty="0" smtClean="0"/>
              <a:t>)</a:t>
            </a:r>
            <a:endParaRPr lang="en-US" altLang="zh-CN" sz="3400" dirty="0" smtClean="0"/>
          </a:p>
          <a:p>
            <a:endParaRPr lang="zh-CN" altLang="zh-CN" sz="1600" dirty="0"/>
          </a:p>
          <a:p>
            <a:r>
              <a:rPr lang="en-US" altLang="zh-CN" sz="3400" dirty="0" smtClean="0"/>
              <a:t>(</a:t>
            </a:r>
            <a:r>
              <a:rPr lang="en-US" altLang="zh-CN" sz="3400" dirty="0"/>
              <a:t>3)</a:t>
            </a:r>
            <a:r>
              <a:rPr lang="zh-CN" altLang="zh-CN" sz="3400" b="1" dirty="0">
                <a:solidFill>
                  <a:srgbClr val="FF0000"/>
                </a:solidFill>
              </a:rPr>
              <a:t>小说中的王有福有哪些性格特点？请简要分析。</a:t>
            </a:r>
            <a:r>
              <a:rPr lang="en-US" altLang="zh-CN" sz="3400" dirty="0"/>
              <a:t>(6</a:t>
            </a:r>
            <a:r>
              <a:rPr lang="zh-CN" altLang="zh-CN" sz="3400" dirty="0"/>
              <a:t>分</a:t>
            </a:r>
            <a:r>
              <a:rPr lang="en-US" altLang="zh-CN" sz="3400" dirty="0" smtClean="0"/>
              <a:t>)</a:t>
            </a:r>
            <a:endParaRPr lang="en-US" altLang="zh-CN" sz="3400" dirty="0" smtClean="0"/>
          </a:p>
          <a:p>
            <a:endParaRPr lang="zh-CN" altLang="zh-CN" sz="1600" dirty="0"/>
          </a:p>
          <a:p>
            <a:r>
              <a:rPr lang="en-US" altLang="zh-CN" sz="3400" dirty="0" smtClean="0"/>
              <a:t>(</a:t>
            </a:r>
            <a:r>
              <a:rPr lang="en-US" altLang="zh-CN" sz="3400" dirty="0"/>
              <a:t>4)</a:t>
            </a:r>
            <a:r>
              <a:rPr lang="zh-CN" altLang="zh-CN" sz="3400" b="1" dirty="0">
                <a:solidFill>
                  <a:srgbClr val="FF0000"/>
                </a:solidFill>
              </a:rPr>
              <a:t>是否状告酒店，</a:t>
            </a:r>
            <a:r>
              <a:rPr lang="en-US" altLang="zh-CN" sz="3400" b="1" dirty="0">
                <a:solidFill>
                  <a:srgbClr val="FF0000"/>
                </a:solidFill>
              </a:rPr>
              <a:t>“</a:t>
            </a:r>
            <a:r>
              <a:rPr lang="zh-CN" altLang="zh-CN" sz="3400" b="1" dirty="0">
                <a:solidFill>
                  <a:srgbClr val="FF0000"/>
                </a:solidFill>
              </a:rPr>
              <a:t>我</a:t>
            </a:r>
            <a:r>
              <a:rPr lang="en-US" altLang="zh-CN" sz="3400" b="1" dirty="0">
                <a:solidFill>
                  <a:srgbClr val="FF0000"/>
                </a:solidFill>
              </a:rPr>
              <a:t>”</a:t>
            </a:r>
            <a:r>
              <a:rPr lang="zh-CN" altLang="zh-CN" sz="3400" b="1" dirty="0">
                <a:solidFill>
                  <a:srgbClr val="FF0000"/>
                </a:solidFill>
              </a:rPr>
              <a:t>与王有福的态度不同。你更认同谁的态度？请结合全文</a:t>
            </a:r>
            <a:r>
              <a:rPr lang="zh-CN" altLang="zh-CN" sz="3400" b="1" dirty="0" smtClean="0">
                <a:solidFill>
                  <a:srgbClr val="FF0000"/>
                </a:solidFill>
              </a:rPr>
              <a:t>，谈</a:t>
            </a:r>
            <a:r>
              <a:rPr lang="zh-CN" altLang="en-US" sz="3400" b="1" dirty="0" smtClean="0">
                <a:solidFill>
                  <a:srgbClr val="FF0000"/>
                </a:solidFill>
              </a:rPr>
              <a:t>谈</a:t>
            </a:r>
            <a:r>
              <a:rPr lang="zh-CN" altLang="zh-CN" sz="3400" b="1" dirty="0" smtClean="0">
                <a:solidFill>
                  <a:srgbClr val="FF0000"/>
                </a:solidFill>
              </a:rPr>
              <a:t>你</a:t>
            </a:r>
            <a:r>
              <a:rPr lang="zh-CN" altLang="zh-CN" sz="3400" b="1" dirty="0">
                <a:solidFill>
                  <a:srgbClr val="FF0000"/>
                </a:solidFill>
              </a:rPr>
              <a:t>的观点。</a:t>
            </a:r>
            <a:r>
              <a:rPr lang="en-US" altLang="zh-CN" sz="3400" dirty="0"/>
              <a:t>(8</a:t>
            </a:r>
            <a:r>
              <a:rPr lang="zh-CN" altLang="zh-CN" sz="3400" dirty="0"/>
              <a:t>分</a:t>
            </a:r>
            <a:r>
              <a:rPr lang="en-US" altLang="zh-CN" sz="3400" dirty="0"/>
              <a:t>)</a:t>
            </a:r>
            <a:endParaRPr lang="zh-CN" altLang="en-US" sz="3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r>
              <a:rPr lang="zh-CN" altLang="zh-CN" dirty="0"/>
              <a:t>解析：</a:t>
            </a:r>
            <a:r>
              <a:rPr lang="en-US" altLang="zh-CN" dirty="0"/>
              <a:t>(1)</a:t>
            </a:r>
            <a:r>
              <a:rPr lang="zh-CN" altLang="zh-CN" dirty="0"/>
              <a:t>本题考查对小说相关内容和艺术特色的分析鉴赏。</a:t>
            </a:r>
            <a:r>
              <a:rPr lang="en-US" altLang="zh-CN" dirty="0"/>
              <a:t>A.“</a:t>
            </a:r>
            <a:r>
              <a:rPr lang="zh-CN" altLang="zh-CN" dirty="0"/>
              <a:t>是对地下斗争题材影视作品的模仿</a:t>
            </a:r>
            <a:r>
              <a:rPr lang="en-US" altLang="zh-CN" dirty="0"/>
              <a:t>”</a:t>
            </a:r>
            <a:r>
              <a:rPr lang="zh-CN" altLang="zh-CN" dirty="0"/>
              <a:t>错，牵强附会。</a:t>
            </a:r>
            <a:r>
              <a:rPr lang="en-US" altLang="zh-CN" dirty="0"/>
              <a:t>B.“</a:t>
            </a:r>
            <a:r>
              <a:rPr lang="zh-CN" altLang="zh-CN" dirty="0"/>
              <a:t>也有打官司的经验</a:t>
            </a:r>
            <a:r>
              <a:rPr lang="en-US" altLang="zh-CN" dirty="0"/>
              <a:t>”</a:t>
            </a:r>
            <a:r>
              <a:rPr lang="zh-CN" altLang="zh-CN" dirty="0"/>
              <a:t>，无中生有。</a:t>
            </a:r>
            <a:r>
              <a:rPr lang="en-US" altLang="zh-CN" dirty="0"/>
              <a:t>D.“</a:t>
            </a:r>
            <a:r>
              <a:rPr lang="zh-CN" altLang="zh-CN" dirty="0"/>
              <a:t>暗示此地这类纠纷不少，王有福担心的</a:t>
            </a:r>
            <a:r>
              <a:rPr lang="en-US" altLang="zh-CN" dirty="0"/>
              <a:t>‘</a:t>
            </a:r>
            <a:r>
              <a:rPr lang="zh-CN" altLang="zh-CN" dirty="0"/>
              <a:t>投案自首</a:t>
            </a:r>
            <a:r>
              <a:rPr lang="en-US" altLang="zh-CN" dirty="0"/>
              <a:t>’</a:t>
            </a:r>
            <a:r>
              <a:rPr lang="zh-CN" altLang="zh-CN" dirty="0"/>
              <a:t>之事是经常发生的</a:t>
            </a:r>
            <a:r>
              <a:rPr lang="en-US" altLang="zh-CN" dirty="0"/>
              <a:t>”</a:t>
            </a:r>
            <a:r>
              <a:rPr lang="zh-CN" altLang="zh-CN" dirty="0"/>
              <a:t>仅是表层含义，更主要的是暗示并深化主题。</a:t>
            </a:r>
            <a:endParaRPr lang="zh-CN" altLang="zh-CN" dirty="0"/>
          </a:p>
          <a:p>
            <a:r>
              <a:rPr lang="en-US" altLang="zh-CN" dirty="0"/>
              <a:t>(2)</a:t>
            </a:r>
            <a:r>
              <a:rPr lang="zh-CN" altLang="zh-CN" dirty="0"/>
              <a:t>本题考查小说中次要人物的作用。</a:t>
            </a:r>
            <a:r>
              <a:rPr lang="en-US" altLang="zh-CN" dirty="0"/>
              <a:t>“</a:t>
            </a:r>
            <a:r>
              <a:rPr lang="zh-CN" altLang="zh-CN" dirty="0"/>
              <a:t>我</a:t>
            </a:r>
            <a:r>
              <a:rPr lang="en-US" altLang="zh-CN" dirty="0"/>
              <a:t>”</a:t>
            </a:r>
            <a:r>
              <a:rPr lang="zh-CN" altLang="zh-CN" dirty="0"/>
              <a:t>是小说中的线索人物，是整个故事的讲述者，可从小说的情节发展、表现主要人物形象等方面分析其作用。</a:t>
            </a:r>
            <a:endParaRPr lang="zh-CN" altLang="zh-CN" dirty="0"/>
          </a:p>
          <a:p>
            <a:r>
              <a:rPr lang="en-US" altLang="zh-CN" dirty="0"/>
              <a:t>(3)</a:t>
            </a:r>
            <a:r>
              <a:rPr lang="zh-CN" altLang="zh-CN" dirty="0"/>
              <a:t>本题考查分析人物形象的特点。分析人物的性格特点，主要应根据小说对该人物的肖像描写、语言描写、动作描写和心理描写以及其他叙述性语言。要注意透过表象挖掘人物的心理特征。根据小说描写内容，先用概括性词语表述其特点，然后结合文本简要分析。</a:t>
            </a:r>
            <a:endParaRPr lang="zh-CN" altLang="zh-CN" dirty="0"/>
          </a:p>
          <a:p>
            <a:r>
              <a:rPr lang="en-US" altLang="zh-CN" dirty="0"/>
              <a:t>(4)</a:t>
            </a:r>
            <a:r>
              <a:rPr lang="zh-CN" altLang="zh-CN" dirty="0"/>
              <a:t>本题为探究性题目，具有开放性。可以对王有福持肯定态度，也可以对</a:t>
            </a:r>
            <a:r>
              <a:rPr lang="en-US" altLang="zh-CN" dirty="0"/>
              <a:t>“</a:t>
            </a:r>
            <a:r>
              <a:rPr lang="zh-CN" altLang="zh-CN" dirty="0"/>
              <a:t>我</a:t>
            </a:r>
            <a:r>
              <a:rPr lang="en-US" altLang="zh-CN" dirty="0"/>
              <a:t>”</a:t>
            </a:r>
            <a:r>
              <a:rPr lang="zh-CN" altLang="zh-CN" dirty="0"/>
              <a:t>持肯定态度，结合文本，运用掌握的相关知识，进行具体分析。</a:t>
            </a:r>
            <a:endParaRPr lang="zh-CN" altLang="zh-CN" dirty="0"/>
          </a:p>
          <a:p>
            <a:r>
              <a:rPr lang="zh-CN" altLang="zh-CN" dirty="0"/>
              <a:t>答案：</a:t>
            </a:r>
            <a:r>
              <a:rPr lang="en-US" altLang="zh-CN" dirty="0"/>
              <a:t>(1)</a:t>
            </a:r>
            <a:r>
              <a:rPr lang="zh-CN" altLang="zh-CN" dirty="0"/>
              <a:t>答</a:t>
            </a:r>
            <a:r>
              <a:rPr lang="en-US" altLang="zh-CN" dirty="0"/>
              <a:t>E</a:t>
            </a:r>
            <a:r>
              <a:rPr lang="zh-CN" altLang="zh-CN" dirty="0"/>
              <a:t>给</a:t>
            </a:r>
            <a:r>
              <a:rPr lang="en-US" altLang="zh-CN" dirty="0"/>
              <a:t>3</a:t>
            </a:r>
            <a:r>
              <a:rPr lang="zh-CN" altLang="zh-CN" dirty="0"/>
              <a:t>分，答</a:t>
            </a:r>
            <a:r>
              <a:rPr lang="en-US" altLang="zh-CN" dirty="0"/>
              <a:t>C</a:t>
            </a:r>
            <a:r>
              <a:rPr lang="zh-CN" altLang="zh-CN" dirty="0"/>
              <a:t>给</a:t>
            </a:r>
            <a:r>
              <a:rPr lang="en-US" altLang="zh-CN" dirty="0"/>
              <a:t>2</a:t>
            </a:r>
            <a:r>
              <a:rPr lang="zh-CN" altLang="zh-CN" dirty="0"/>
              <a:t>分，答</a:t>
            </a:r>
            <a:r>
              <a:rPr lang="en-US" altLang="zh-CN" dirty="0"/>
              <a:t>D</a:t>
            </a:r>
            <a:r>
              <a:rPr lang="zh-CN" altLang="zh-CN" dirty="0"/>
              <a:t>给</a:t>
            </a:r>
            <a:r>
              <a:rPr lang="en-US" altLang="zh-CN" dirty="0"/>
              <a:t>1</a:t>
            </a:r>
            <a:r>
              <a:rPr lang="zh-CN" altLang="zh-CN" dirty="0"/>
              <a:t>分，答</a:t>
            </a:r>
            <a:r>
              <a:rPr lang="en-US" altLang="zh-CN" dirty="0"/>
              <a:t>A</a:t>
            </a:r>
            <a:r>
              <a:rPr lang="zh-CN" altLang="zh-CN" dirty="0"/>
              <a:t>、</a:t>
            </a:r>
            <a:r>
              <a:rPr lang="en-US" altLang="zh-CN" dirty="0"/>
              <a:t>B</a:t>
            </a:r>
            <a:r>
              <a:rPr lang="zh-CN" altLang="zh-CN" dirty="0"/>
              <a:t>不给分。回答三项或三项以上，不给分。</a:t>
            </a:r>
            <a:endParaRPr lang="zh-CN" altLang="zh-CN" dirty="0"/>
          </a:p>
          <a:p>
            <a:r>
              <a:rPr lang="en-US" altLang="zh-CN" dirty="0"/>
              <a:t>(2)①</a:t>
            </a:r>
            <a:r>
              <a:rPr lang="zh-CN" altLang="zh-CN" dirty="0"/>
              <a:t>讲述故事：小说故事是由</a:t>
            </a:r>
            <a:r>
              <a:rPr lang="en-US" altLang="zh-CN" dirty="0"/>
              <a:t>“</a:t>
            </a:r>
            <a:r>
              <a:rPr lang="zh-CN" altLang="zh-CN" dirty="0"/>
              <a:t>我</a:t>
            </a:r>
            <a:r>
              <a:rPr lang="en-US" altLang="zh-CN" dirty="0"/>
              <a:t>”</a:t>
            </a:r>
            <a:r>
              <a:rPr lang="zh-CN" altLang="zh-CN" dirty="0"/>
              <a:t>叙述出来的，真实可信；</a:t>
            </a:r>
            <a:r>
              <a:rPr lang="en-US" altLang="zh-CN" dirty="0"/>
              <a:t>②</a:t>
            </a:r>
            <a:r>
              <a:rPr lang="zh-CN" altLang="zh-CN" dirty="0"/>
              <a:t>推进情节：</a:t>
            </a:r>
            <a:r>
              <a:rPr lang="en-US" altLang="zh-CN" dirty="0"/>
              <a:t>“</a:t>
            </a:r>
            <a:r>
              <a:rPr lang="zh-CN" altLang="zh-CN" dirty="0"/>
              <a:t>我</a:t>
            </a:r>
            <a:r>
              <a:rPr lang="en-US" altLang="zh-CN" dirty="0"/>
              <a:t>”</a:t>
            </a:r>
            <a:r>
              <a:rPr lang="zh-CN" altLang="zh-CN" dirty="0"/>
              <a:t>是事件的参与者，由于</a:t>
            </a:r>
            <a:r>
              <a:rPr lang="en-US" altLang="zh-CN" dirty="0"/>
              <a:t>“</a:t>
            </a:r>
            <a:r>
              <a:rPr lang="zh-CN" altLang="zh-CN" dirty="0"/>
              <a:t>我</a:t>
            </a:r>
            <a:r>
              <a:rPr lang="en-US" altLang="zh-CN" dirty="0"/>
              <a:t>”</a:t>
            </a:r>
            <a:r>
              <a:rPr lang="zh-CN" altLang="zh-CN" dirty="0"/>
              <a:t>的提议，情节得以发展变化；</a:t>
            </a:r>
            <a:r>
              <a:rPr lang="en-US" altLang="zh-CN" dirty="0"/>
              <a:t>③</a:t>
            </a:r>
            <a:r>
              <a:rPr lang="zh-CN" altLang="zh-CN" dirty="0"/>
              <a:t>衬托人物：小说主人公王有福的性格，由于</a:t>
            </a:r>
            <a:r>
              <a:rPr lang="en-US" altLang="zh-CN" dirty="0"/>
              <a:t>“</a:t>
            </a:r>
            <a:r>
              <a:rPr lang="zh-CN" altLang="zh-CN" dirty="0"/>
              <a:t>我</a:t>
            </a:r>
            <a:r>
              <a:rPr lang="en-US" altLang="zh-CN" dirty="0"/>
              <a:t>”</a:t>
            </a:r>
            <a:r>
              <a:rPr lang="zh-CN" altLang="zh-CN" dirty="0"/>
              <a:t>的存在而更加鲜明。</a:t>
            </a:r>
            <a:r>
              <a:rPr lang="en-US" altLang="zh-CN" dirty="0"/>
              <a:t>(</a:t>
            </a:r>
            <a:r>
              <a:rPr lang="zh-CN" altLang="zh-CN" dirty="0"/>
              <a:t>每答出一点给</a:t>
            </a:r>
            <a:r>
              <a:rPr lang="en-US" altLang="zh-CN" dirty="0"/>
              <a:t>2</a:t>
            </a:r>
            <a:r>
              <a:rPr lang="zh-CN" altLang="zh-CN" dirty="0"/>
              <a:t>分。意思答对即可。</a:t>
            </a:r>
            <a:r>
              <a:rPr lang="en-US" altLang="zh-CN" dirty="0"/>
              <a:t>)</a:t>
            </a:r>
            <a:endParaRPr lang="zh-CN" altLang="zh-CN" dirty="0"/>
          </a:p>
          <a:p>
            <a:r>
              <a:rPr lang="en-US" altLang="zh-CN" dirty="0"/>
              <a:t>(3)①</a:t>
            </a:r>
            <a:r>
              <a:rPr lang="zh-CN" altLang="zh-CN" dirty="0"/>
              <a:t>性情谦卑，甚至有点窝囊：见了晚辈，也弯腰鞠躬，说话谦和；</a:t>
            </a:r>
            <a:r>
              <a:rPr lang="en-US" altLang="zh-CN" dirty="0"/>
              <a:t>②</a:t>
            </a:r>
            <a:r>
              <a:rPr lang="zh-CN" altLang="zh-CN" dirty="0"/>
              <a:t>胆小怕事，有些狡黠：撞了玻璃偷偷溜掉，别人问起也不敢承认；</a:t>
            </a:r>
            <a:r>
              <a:rPr lang="en-US" altLang="zh-CN" dirty="0"/>
              <a:t>③</a:t>
            </a:r>
            <a:r>
              <a:rPr lang="zh-CN" altLang="zh-CN" dirty="0"/>
              <a:t>有点固执，但不失本分善良：怀疑酒店诚意，承认自己责任，不愿借机发财。</a:t>
            </a:r>
            <a:r>
              <a:rPr lang="en-US" altLang="zh-CN" dirty="0"/>
              <a:t>(</a:t>
            </a:r>
            <a:r>
              <a:rPr lang="zh-CN" altLang="zh-CN" dirty="0"/>
              <a:t>每答出一点给</a:t>
            </a:r>
            <a:r>
              <a:rPr lang="en-US" altLang="zh-CN" dirty="0"/>
              <a:t>2</a:t>
            </a:r>
            <a:r>
              <a:rPr lang="zh-CN" altLang="zh-CN" dirty="0"/>
              <a:t>分。意思答对即可。</a:t>
            </a:r>
            <a:r>
              <a:rPr lang="en-US" altLang="zh-CN" dirty="0"/>
              <a:t>)</a:t>
            </a:r>
            <a:endParaRPr lang="zh-CN" altLang="zh-CN" dirty="0"/>
          </a:p>
          <a:p>
            <a:r>
              <a:rPr lang="en-US" altLang="zh-CN" dirty="0"/>
              <a:t>(4)</a:t>
            </a:r>
            <a:r>
              <a:rPr lang="zh-CN" altLang="zh-CN" dirty="0"/>
              <a:t>观点一：认同王有福的态度。</a:t>
            </a:r>
            <a:r>
              <a:rPr lang="en-US" altLang="zh-CN" dirty="0"/>
              <a:t>①</a:t>
            </a:r>
            <a:r>
              <a:rPr lang="zh-CN" altLang="zh-CN" dirty="0"/>
              <a:t>王有福受伤与酒店管理有关，但他是有行为能力的成年人，应负一定责任；</a:t>
            </a:r>
            <a:r>
              <a:rPr lang="en-US" altLang="zh-CN" dirty="0"/>
              <a:t>②</a:t>
            </a:r>
            <a:r>
              <a:rPr lang="zh-CN" altLang="zh-CN" dirty="0"/>
              <a:t>王有福害怕赔偿溜走，逃避责任在先，索赔的理由不够正当充分；</a:t>
            </a:r>
            <a:r>
              <a:rPr lang="en-US" altLang="zh-CN" dirty="0"/>
              <a:t>③</a:t>
            </a:r>
            <a:r>
              <a:rPr lang="zh-CN" altLang="zh-CN" dirty="0"/>
              <a:t>王有福害怕被骗而拒绝索赔，在当时情况下，未尝不是理性的选择。</a:t>
            </a:r>
            <a:endParaRPr lang="zh-CN" altLang="zh-CN" dirty="0"/>
          </a:p>
          <a:p>
            <a:r>
              <a:rPr lang="zh-CN" altLang="zh-CN" dirty="0"/>
              <a:t>观点二：认同</a:t>
            </a:r>
            <a:r>
              <a:rPr lang="en-US" altLang="zh-CN" dirty="0"/>
              <a:t>“</a:t>
            </a:r>
            <a:r>
              <a:rPr lang="zh-CN" altLang="zh-CN" dirty="0"/>
              <a:t>我</a:t>
            </a:r>
            <a:r>
              <a:rPr lang="en-US" altLang="zh-CN" dirty="0"/>
              <a:t>”</a:t>
            </a:r>
            <a:r>
              <a:rPr lang="zh-CN" altLang="zh-CN" dirty="0"/>
              <a:t>的态度。</a:t>
            </a:r>
            <a:r>
              <a:rPr lang="en-US" altLang="zh-CN" dirty="0"/>
              <a:t>①</a:t>
            </a:r>
            <a:r>
              <a:rPr lang="zh-CN" altLang="zh-CN" dirty="0"/>
              <a:t>酒店失误导致王有福受伤，要求赔偿正当合理；</a:t>
            </a:r>
            <a:r>
              <a:rPr lang="en-US" altLang="zh-CN" dirty="0"/>
              <a:t>②</a:t>
            </a:r>
            <a:r>
              <a:rPr lang="zh-CN" altLang="zh-CN" dirty="0"/>
              <a:t>王有福放弃赔偿是担心被骗，说明他缺乏法律意识，更应进行法律启蒙；</a:t>
            </a:r>
            <a:r>
              <a:rPr lang="en-US" altLang="zh-CN" dirty="0"/>
              <a:t>③</a:t>
            </a:r>
            <a:r>
              <a:rPr lang="zh-CN" altLang="zh-CN" dirty="0"/>
              <a:t>王有福式的宽容是对不良行为的纵容，有害无益。</a:t>
            </a:r>
            <a:r>
              <a:rPr lang="en-US" altLang="zh-CN" dirty="0"/>
              <a:t>(</a:t>
            </a:r>
            <a:r>
              <a:rPr lang="zh-CN" altLang="zh-CN" dirty="0"/>
              <a:t>答出一点给</a:t>
            </a:r>
            <a:r>
              <a:rPr lang="en-US" altLang="zh-CN" dirty="0"/>
              <a:t>2</a:t>
            </a:r>
            <a:r>
              <a:rPr lang="zh-CN" altLang="zh-CN" dirty="0"/>
              <a:t>分，答出两点给</a:t>
            </a:r>
            <a:r>
              <a:rPr lang="en-US" altLang="zh-CN" dirty="0"/>
              <a:t>5</a:t>
            </a:r>
            <a:r>
              <a:rPr lang="zh-CN" altLang="zh-CN" dirty="0"/>
              <a:t>分，答出三点给</a:t>
            </a:r>
            <a:r>
              <a:rPr lang="en-US" altLang="zh-CN" dirty="0"/>
              <a:t>8</a:t>
            </a:r>
            <a:r>
              <a:rPr lang="zh-CN" altLang="zh-CN" dirty="0"/>
              <a:t>分。意思答对即可。如有其他答案，可根据观点明确、理由充分、论述合理的程度，酌情给分。</a:t>
            </a:r>
            <a:r>
              <a:rPr lang="en-US" altLang="zh-CN" dirty="0"/>
              <a:t>)</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57504"/>
            <a:ext cx="8229600" cy="367550"/>
          </a:xfrm>
        </p:spPr>
        <p:txBody>
          <a:bodyPr>
            <a:normAutofit fontScale="90000"/>
          </a:bodyPr>
          <a:lstStyle/>
          <a:p>
            <a:pPr algn="l"/>
            <a:r>
              <a:rPr lang="en-US" altLang="zh-CN" dirty="0" smtClean="0"/>
              <a:t>2015</a:t>
            </a:r>
            <a:r>
              <a:rPr lang="en-US" altLang="zh-CN" dirty="0"/>
              <a:t>·</a:t>
            </a:r>
            <a:r>
              <a:rPr lang="zh-CN" altLang="zh-CN" dirty="0"/>
              <a:t>全国</a:t>
            </a:r>
            <a:r>
              <a:rPr lang="en-US" altLang="zh-CN" dirty="0" smtClean="0"/>
              <a:t>Ⅰ</a:t>
            </a:r>
            <a:r>
              <a:rPr lang="zh-CN" altLang="en-US" dirty="0" smtClean="0"/>
              <a:t>卷</a:t>
            </a:r>
            <a:r>
              <a:rPr lang="en-US" altLang="zh-CN" dirty="0" smtClean="0"/>
              <a:t>《</a:t>
            </a:r>
            <a:r>
              <a:rPr lang="zh-CN" altLang="en-US" dirty="0" smtClean="0"/>
              <a:t>马兰花</a:t>
            </a:r>
            <a:r>
              <a:rPr lang="en-US" altLang="zh-CN" dirty="0" smtClean="0"/>
              <a:t>》</a:t>
            </a:r>
            <a:endParaRPr lang="zh-CN" altLang="en-US" dirty="0"/>
          </a:p>
        </p:txBody>
      </p:sp>
      <p:sp>
        <p:nvSpPr>
          <p:cNvPr id="3" name="内容占位符 2"/>
          <p:cNvSpPr>
            <a:spLocks noGrp="1"/>
          </p:cNvSpPr>
          <p:nvPr>
            <p:ph idx="1"/>
          </p:nvPr>
        </p:nvSpPr>
        <p:spPr>
          <a:xfrm>
            <a:off x="0" y="1059582"/>
            <a:ext cx="9144000" cy="4266474"/>
          </a:xfrm>
        </p:spPr>
        <p:txBody>
          <a:bodyPr>
            <a:normAutofit fontScale="92500" lnSpcReduction="10000"/>
          </a:bodyPr>
          <a:lstStyle/>
          <a:p>
            <a:r>
              <a:rPr lang="en-US" altLang="zh-CN" dirty="0" smtClean="0"/>
              <a:t>(2).</a:t>
            </a:r>
            <a:r>
              <a:rPr lang="zh-CN" altLang="zh-CN" dirty="0"/>
              <a:t>小说有明暗两条线索，分别是什么？这样处理有什么好处？请简要分析</a:t>
            </a:r>
            <a:r>
              <a:rPr lang="zh-CN" altLang="zh-CN" dirty="0" smtClean="0"/>
              <a:t>。</a:t>
            </a:r>
            <a:endParaRPr lang="en-US" altLang="zh-CN" dirty="0" smtClean="0"/>
          </a:p>
          <a:p>
            <a:endParaRPr lang="zh-CN" altLang="zh-CN" dirty="0"/>
          </a:p>
          <a:p>
            <a:r>
              <a:rPr lang="en-US" altLang="zh-CN" dirty="0" smtClean="0"/>
              <a:t>(3).</a:t>
            </a:r>
            <a:r>
              <a:rPr lang="zh-CN" altLang="zh-CN" dirty="0"/>
              <a:t>小说在刻画马兰花这个形象时，突出了她的哪些性格特征？请简要分析</a:t>
            </a:r>
            <a:r>
              <a:rPr lang="zh-CN" altLang="zh-CN" dirty="0" smtClean="0"/>
              <a:t>。</a:t>
            </a:r>
            <a:endParaRPr lang="en-US" altLang="zh-CN" dirty="0" smtClean="0"/>
          </a:p>
          <a:p>
            <a:endParaRPr lang="zh-CN" altLang="zh-CN" dirty="0"/>
          </a:p>
          <a:p>
            <a:r>
              <a:rPr lang="en-US" altLang="zh-CN" dirty="0" smtClean="0"/>
              <a:t>(4).</a:t>
            </a:r>
            <a:r>
              <a:rPr lang="zh-CN" altLang="zh-CN" dirty="0"/>
              <a:t>小说三次写马兰花流泪，每次流泪的表现都不同，心情也不一样。请结合小说内容进行具体分析，并说明这样写有什么效果。</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367550"/>
          </a:xfrm>
        </p:spPr>
        <p:txBody>
          <a:bodyPr>
            <a:normAutofit fontScale="90000"/>
          </a:bodyPr>
          <a:lstStyle/>
          <a:p>
            <a:pPr algn="l"/>
            <a:r>
              <a:rPr lang="en-US" altLang="zh-CN" dirty="0" smtClean="0"/>
              <a:t>2015</a:t>
            </a:r>
            <a:r>
              <a:rPr lang="en-US" altLang="zh-CN" dirty="0"/>
              <a:t>·</a:t>
            </a:r>
            <a:r>
              <a:rPr lang="zh-CN" altLang="zh-CN" dirty="0"/>
              <a:t>全国</a:t>
            </a:r>
            <a:r>
              <a:rPr lang="en-US" altLang="zh-CN" dirty="0" smtClean="0"/>
              <a:t>Ⅰ</a:t>
            </a:r>
            <a:r>
              <a:rPr lang="zh-CN" altLang="en-US" dirty="0" smtClean="0"/>
              <a:t>卷</a:t>
            </a:r>
            <a:r>
              <a:rPr lang="en-US" altLang="zh-CN" dirty="0" smtClean="0"/>
              <a:t>《</a:t>
            </a:r>
            <a:r>
              <a:rPr lang="zh-CN" altLang="en-US" dirty="0" smtClean="0"/>
              <a:t>马兰花</a:t>
            </a:r>
            <a:r>
              <a:rPr lang="en-US" altLang="zh-CN" dirty="0" smtClean="0"/>
              <a:t>》</a:t>
            </a:r>
            <a:endParaRPr lang="zh-CN" altLang="en-US" dirty="0"/>
          </a:p>
        </p:txBody>
      </p:sp>
      <p:sp>
        <p:nvSpPr>
          <p:cNvPr id="3" name="内容占位符 2"/>
          <p:cNvSpPr>
            <a:spLocks noGrp="1"/>
          </p:cNvSpPr>
          <p:nvPr>
            <p:ph idx="1"/>
          </p:nvPr>
        </p:nvSpPr>
        <p:spPr>
          <a:xfrm>
            <a:off x="-180528" y="681540"/>
            <a:ext cx="9324528" cy="4644516"/>
          </a:xfrm>
        </p:spPr>
        <p:txBody>
          <a:bodyPr>
            <a:normAutofit fontScale="32500" lnSpcReduction="20000"/>
          </a:bodyPr>
          <a:lstStyle/>
          <a:p>
            <a:r>
              <a:rPr lang="en-US" altLang="zh-CN" dirty="0" smtClean="0"/>
              <a:t>2</a:t>
            </a:r>
            <a:r>
              <a:rPr lang="en-US" altLang="zh-CN" dirty="0"/>
              <a:t>.</a:t>
            </a:r>
            <a:r>
              <a:rPr lang="zh-CN" altLang="zh-CN" dirty="0"/>
              <a:t>小说有明暗两条线索，分别是什么？这样处理有什么好处？请简要分析。</a:t>
            </a:r>
            <a:endParaRPr lang="zh-CN" altLang="zh-CN" dirty="0"/>
          </a:p>
          <a:p>
            <a:r>
              <a:rPr lang="zh-CN" altLang="zh-CN" dirty="0" smtClean="0"/>
              <a:t>答</a:t>
            </a:r>
            <a:r>
              <a:rPr lang="zh-CN" altLang="zh-CN" dirty="0"/>
              <a:t>案　</a:t>
            </a:r>
            <a:r>
              <a:rPr lang="en-US" altLang="zh-CN" dirty="0"/>
              <a:t>①</a:t>
            </a:r>
            <a:r>
              <a:rPr lang="zh-CN" altLang="zh-CN" dirty="0"/>
              <a:t>认真审题，注意题干两问，线索是什么，有什么作用，还要注意简要分析。</a:t>
            </a:r>
            <a:r>
              <a:rPr lang="en-US" altLang="zh-CN" dirty="0"/>
              <a:t>②</a:t>
            </a:r>
            <a:r>
              <a:rPr lang="zh-CN" altLang="zh-CN" dirty="0"/>
              <a:t>梳理文本，确定答题点，阅读过程中要梳理小说的情节，本文的情节分明暗双线，明线的主人公是马兰花，故事情节也是围绕马兰花借给麻婶钱，看病人不提钱，为钱与丈夫产生矛盾，收到麻婶女儿的信和钱来展开的。所以明线是马兰花一家为借款而引发的冲突。而暗线则是麻婶借钱、记账、住院、去世，女儿还钱感恩。暗线情节着墨不多，且与明线情节交织，梳理概括时要注意，分开各自主人公的情节线。第二问考查线索的作用，对应文本阅读属于鉴赏性阅读。阅读鉴赏时要综合考虑情节、形象、主题等方面。一般而言，设置线索有三方面好处：一可使小说结构清晰，情节集中；二可巧妙安排结构，揭示主题；三可丰富人物形象。对于本题而言，更要注意暗线的重要作用。</a:t>
            </a:r>
            <a:endParaRPr lang="zh-CN" altLang="zh-CN" dirty="0"/>
          </a:p>
          <a:p>
            <a:r>
              <a:rPr lang="zh-CN" altLang="zh-CN" dirty="0" smtClean="0"/>
              <a:t>答</a:t>
            </a:r>
            <a:r>
              <a:rPr lang="zh-CN" altLang="zh-CN" dirty="0"/>
              <a:t>案　第一问：明线是马兰花一家为借款而引发的冲突，暗线是麻婶母女的还款过程。</a:t>
            </a:r>
            <a:endParaRPr lang="zh-CN" altLang="zh-CN" dirty="0"/>
          </a:p>
          <a:p>
            <a:r>
              <a:rPr lang="zh-CN" altLang="zh-CN" dirty="0"/>
              <a:t>第二问：</a:t>
            </a:r>
            <a:r>
              <a:rPr lang="en-US" altLang="zh-CN" dirty="0"/>
              <a:t>①</a:t>
            </a:r>
            <a:r>
              <a:rPr lang="zh-CN" altLang="zh-CN" dirty="0"/>
              <a:t>设置麻婶母女还款这一暗线，虽然着墨不多，但仍可展现她们的品质，丰富小说的主题；</a:t>
            </a:r>
            <a:r>
              <a:rPr lang="en-US" altLang="zh-CN" dirty="0"/>
              <a:t>②</a:t>
            </a:r>
            <a:r>
              <a:rPr lang="zh-CN" altLang="zh-CN" dirty="0"/>
              <a:t>明暗线索交织，使小说情节更为集中紧凑，突出了主人公的形象。</a:t>
            </a:r>
            <a:endParaRPr lang="zh-CN" altLang="zh-CN" dirty="0"/>
          </a:p>
          <a:p>
            <a:r>
              <a:rPr lang="en-US" altLang="zh-CN" dirty="0" smtClean="0"/>
              <a:t>3</a:t>
            </a:r>
            <a:r>
              <a:rPr lang="en-US" altLang="zh-CN" dirty="0"/>
              <a:t>.</a:t>
            </a:r>
            <a:r>
              <a:rPr lang="zh-CN" altLang="zh-CN" dirty="0"/>
              <a:t>小说在刻画马兰花这个形象时，突出了她的哪些性格特征？请简要分析。</a:t>
            </a:r>
            <a:endParaRPr lang="zh-CN" altLang="zh-CN" dirty="0"/>
          </a:p>
          <a:p>
            <a:r>
              <a:rPr lang="zh-CN" altLang="zh-CN" dirty="0" smtClean="0"/>
              <a:t>答</a:t>
            </a:r>
            <a:r>
              <a:rPr lang="zh-CN" altLang="zh-CN" dirty="0"/>
              <a:t>案　</a:t>
            </a:r>
            <a:r>
              <a:rPr lang="en-US" altLang="zh-CN" dirty="0"/>
              <a:t>①</a:t>
            </a:r>
            <a:r>
              <a:rPr lang="zh-CN" altLang="zh-CN" dirty="0"/>
              <a:t>认真审题，题干要求概括性格特征，要求简要分析。</a:t>
            </a:r>
            <a:r>
              <a:rPr lang="en-US" altLang="zh-CN" dirty="0"/>
              <a:t>②</a:t>
            </a:r>
            <a:r>
              <a:rPr lang="zh-CN" altLang="zh-CN" dirty="0"/>
              <a:t>梳理文本，确定答题点，在阅读文本时从人物的语言、动作、神态及与其他人物的对比入手。麻婶重病住院，三孬想到的是让马兰花向麻婶的女儿要钱，而马兰花想到的却不是要钱，她整整一上午都提不起精神，不时地想起往昔与麻婶交往的点滴。到医院探望麻婶时，她买了一大兜水果，并不提麻婶借钱一事。这些都表现出她的朴实善良。在医院见麻婶的女儿伤心，她不顾丈夫多次提醒，绝口不提还钱的事，可以看出她的善解人意。此后对丈夫的唠叨，能忍则忍。而从对马兰花的不多的语言描写</a:t>
            </a:r>
            <a:r>
              <a:rPr lang="en-US" altLang="zh-CN" dirty="0"/>
              <a:t>“</a:t>
            </a:r>
            <a:r>
              <a:rPr lang="zh-CN" altLang="zh-CN" dirty="0"/>
              <a:t>你也不看看，那是提钱的时候吗？</a:t>
            </a:r>
            <a:r>
              <a:rPr lang="en-US" altLang="zh-CN" dirty="0"/>
              <a:t>”“</a:t>
            </a:r>
            <a:r>
              <a:rPr lang="zh-CN" altLang="zh-CN" dirty="0"/>
              <a:t>你咋尽往坏处想啊</a:t>
            </a:r>
            <a:r>
              <a:rPr lang="en-US" altLang="zh-CN" dirty="0"/>
              <a:t>……</a:t>
            </a:r>
            <a:r>
              <a:rPr lang="zh-CN" altLang="zh-CN" dirty="0"/>
              <a:t>啥人啊！</a:t>
            </a:r>
            <a:r>
              <a:rPr lang="en-US" altLang="zh-CN" dirty="0"/>
              <a:t>”“</a:t>
            </a:r>
            <a:r>
              <a:rPr lang="zh-CN" altLang="zh-CN" dirty="0"/>
              <a:t>你有完没完</a:t>
            </a:r>
            <a:r>
              <a:rPr lang="en-US" altLang="zh-CN" dirty="0"/>
              <a:t>……</a:t>
            </a:r>
            <a:r>
              <a:rPr lang="zh-CN" altLang="zh-CN" dirty="0"/>
              <a:t>成了吧？</a:t>
            </a:r>
            <a:r>
              <a:rPr lang="en-US" altLang="zh-CN" dirty="0"/>
              <a:t>”</a:t>
            </a:r>
            <a:r>
              <a:rPr lang="zh-CN" altLang="zh-CN" dirty="0"/>
              <a:t>可以看出，马兰花虽挣钱不易，生活艰苦，但做人有自己的原则，绝不会为了钱而伤害情义，对丈夫过分的行为也据理力争，绝不退让。需要特别关注的是马兰花最突出的特点不是她的善良，也不是她的善解人意，而是她做人有原则，这个原则就是虽然她靠辛苦的体力劳动谋生，挣钱不易，但绝不为六百元钱就做出伤害情义的事情，宁愿自己吃亏，也绝不做让自己良心不安的事。</a:t>
            </a:r>
            <a:endParaRPr lang="zh-CN" altLang="zh-CN" dirty="0"/>
          </a:p>
          <a:p>
            <a:r>
              <a:rPr lang="zh-CN" altLang="zh-CN" dirty="0" smtClean="0"/>
              <a:t>答</a:t>
            </a:r>
            <a:r>
              <a:rPr lang="zh-CN" altLang="zh-CN" dirty="0"/>
              <a:t>案　</a:t>
            </a:r>
            <a:r>
              <a:rPr lang="en-US" altLang="zh-CN" dirty="0"/>
              <a:t>①</a:t>
            </a:r>
            <a:r>
              <a:rPr lang="zh-CN" altLang="zh-CN" dirty="0"/>
              <a:t>朴实善良。听说麻婶的不幸后，不时发呆，并及时到医院探视。</a:t>
            </a:r>
            <a:r>
              <a:rPr lang="en-US" altLang="zh-CN" dirty="0"/>
              <a:t>②</a:t>
            </a:r>
            <a:r>
              <a:rPr lang="zh-CN" altLang="zh-CN" dirty="0"/>
              <a:t>善解人意。见麻婶的女儿伤心，便不再提借钱的事；丈夫对她不满，她尽量忍让。</a:t>
            </a:r>
            <a:r>
              <a:rPr lang="en-US" altLang="zh-CN" dirty="0"/>
              <a:t>③</a:t>
            </a:r>
            <a:r>
              <a:rPr lang="zh-CN" altLang="zh-CN" dirty="0"/>
              <a:t>做人有原则。尽管挣钱不易，但不为钱伤害情义；丈夫言行过分，她会据理力争。</a:t>
            </a:r>
            <a:endParaRPr lang="zh-CN" altLang="zh-CN" dirty="0"/>
          </a:p>
          <a:p>
            <a:r>
              <a:rPr lang="en-US" altLang="zh-CN" dirty="0" smtClean="0"/>
              <a:t>4</a:t>
            </a:r>
            <a:r>
              <a:rPr lang="en-US" altLang="zh-CN" dirty="0"/>
              <a:t>.</a:t>
            </a:r>
            <a:r>
              <a:rPr lang="zh-CN" altLang="zh-CN" dirty="0"/>
              <a:t>小说三次写马兰花流泪，每次流泪的表现都不同，心情也不一样。请结合小说内容进行具体分析，并说明这样写有什么效果。</a:t>
            </a:r>
            <a:endParaRPr lang="zh-CN" altLang="zh-CN" dirty="0"/>
          </a:p>
          <a:p>
            <a:r>
              <a:rPr lang="zh-CN" altLang="zh-CN" dirty="0" smtClean="0"/>
              <a:t>答</a:t>
            </a:r>
            <a:r>
              <a:rPr lang="zh-CN" altLang="zh-CN" dirty="0"/>
              <a:t>案　</a:t>
            </a:r>
            <a:r>
              <a:rPr lang="en-US" altLang="zh-CN" dirty="0"/>
              <a:t>①</a:t>
            </a:r>
            <a:r>
              <a:rPr lang="zh-CN" altLang="zh-CN" dirty="0"/>
              <a:t>认真审题，抓住</a:t>
            </a:r>
            <a:r>
              <a:rPr lang="en-US" altLang="zh-CN" dirty="0"/>
              <a:t>“</a:t>
            </a:r>
            <a:r>
              <a:rPr lang="zh-CN" altLang="zh-CN" dirty="0"/>
              <a:t>流泪</a:t>
            </a:r>
            <a:r>
              <a:rPr lang="en-US" altLang="zh-CN" dirty="0"/>
              <a:t>”“</a:t>
            </a:r>
            <a:r>
              <a:rPr lang="zh-CN" altLang="zh-CN" dirty="0"/>
              <a:t>表现</a:t>
            </a:r>
            <a:r>
              <a:rPr lang="en-US" altLang="zh-CN" dirty="0"/>
              <a:t>”“</a:t>
            </a:r>
            <a:r>
              <a:rPr lang="zh-CN" altLang="zh-CN" dirty="0"/>
              <a:t>心情</a:t>
            </a:r>
            <a:r>
              <a:rPr lang="en-US" altLang="zh-CN" dirty="0"/>
              <a:t>”“</a:t>
            </a:r>
            <a:r>
              <a:rPr lang="zh-CN" altLang="zh-CN" dirty="0"/>
              <a:t>效果</a:t>
            </a:r>
            <a:r>
              <a:rPr lang="en-US" altLang="zh-CN" dirty="0"/>
              <a:t>”</a:t>
            </a:r>
            <a:r>
              <a:rPr lang="zh-CN" altLang="zh-CN" dirty="0"/>
              <a:t>四个关键词，这四个关键词固然是答题的指向，但背后还有一个关键词：原因。只有把流泪的原因找出来，才能准确说明其心情。</a:t>
            </a:r>
            <a:r>
              <a:rPr lang="en-US" altLang="zh-CN" dirty="0"/>
              <a:t>②</a:t>
            </a:r>
            <a:r>
              <a:rPr lang="zh-CN" altLang="zh-CN" dirty="0"/>
              <a:t>认真读文，找出原因。第一次流泪是丈夫对马兰花的行为不理解，并做出了将菜篓子踢翻的过分举动时，马兰花面对丈夫的指责，内心虽满是委屈，但隐忍不发。第二次流泪是当丈夫不停地唠叨指责时</a:t>
            </a:r>
            <a:r>
              <a:rPr lang="en-US" altLang="zh-CN" dirty="0"/>
              <a:t>“</a:t>
            </a:r>
            <a:r>
              <a:rPr lang="zh-CN" altLang="zh-CN" dirty="0"/>
              <a:t>眼里含着泪</a:t>
            </a:r>
            <a:r>
              <a:rPr lang="en-US" altLang="zh-CN" dirty="0"/>
              <a:t>”</a:t>
            </a:r>
            <a:r>
              <a:rPr lang="zh-CN" altLang="zh-CN" dirty="0"/>
              <a:t>，这是对丈夫不通情达理的气愤不满。第三次流泪是看到麻婶女儿的来信时</a:t>
            </a:r>
            <a:r>
              <a:rPr lang="en-US" altLang="zh-CN" dirty="0"/>
              <a:t>“</a:t>
            </a:r>
            <a:r>
              <a:rPr lang="zh-CN" altLang="zh-CN" dirty="0"/>
              <a:t>满眼的泪水</a:t>
            </a:r>
            <a:r>
              <a:rPr lang="en-US" altLang="zh-CN" dirty="0"/>
              <a:t>”</a:t>
            </a:r>
            <a:r>
              <a:rPr lang="zh-CN" altLang="zh-CN" dirty="0"/>
              <a:t>，这泪水有对麻婶借钱记账的感慨，对麻婶去世的惋惜，对麻婶女儿知恩图报的感激，更有对丈夫思想行为转变的释然。至于</a:t>
            </a:r>
            <a:r>
              <a:rPr lang="en-US" altLang="zh-CN" dirty="0"/>
              <a:t>“</a:t>
            </a:r>
            <a:r>
              <a:rPr lang="zh-CN" altLang="zh-CN" dirty="0"/>
              <a:t>效果</a:t>
            </a:r>
            <a:r>
              <a:rPr lang="en-US" altLang="zh-CN" dirty="0"/>
              <a:t>”</a:t>
            </a:r>
            <a:r>
              <a:rPr lang="zh-CN" altLang="zh-CN" dirty="0"/>
              <a:t>，答案较为概括，更为具体的表述是：第一次流泪是</a:t>
            </a:r>
            <a:r>
              <a:rPr lang="en-US" altLang="zh-CN" dirty="0"/>
              <a:t>“</a:t>
            </a:r>
            <a:r>
              <a:rPr lang="zh-CN" altLang="zh-CN" dirty="0"/>
              <a:t>打转转</a:t>
            </a:r>
            <a:r>
              <a:rPr lang="en-US" altLang="zh-CN" dirty="0"/>
              <a:t>”</a:t>
            </a:r>
            <a:r>
              <a:rPr lang="zh-CN" altLang="zh-CN" dirty="0"/>
              <a:t>，第二次是</a:t>
            </a:r>
            <a:r>
              <a:rPr lang="en-US" altLang="zh-CN" dirty="0"/>
              <a:t>“</a:t>
            </a:r>
            <a:r>
              <a:rPr lang="zh-CN" altLang="zh-CN" dirty="0"/>
              <a:t>含着泪</a:t>
            </a:r>
            <a:r>
              <a:rPr lang="en-US" altLang="zh-CN" dirty="0"/>
              <a:t>”</a:t>
            </a:r>
            <a:r>
              <a:rPr lang="zh-CN" altLang="zh-CN" dirty="0"/>
              <a:t>，第三次是</a:t>
            </a:r>
            <a:r>
              <a:rPr lang="en-US" altLang="zh-CN" dirty="0"/>
              <a:t>“</a:t>
            </a:r>
            <a:r>
              <a:rPr lang="zh-CN" altLang="zh-CN" dirty="0"/>
              <a:t>满眼的泪水</a:t>
            </a:r>
            <a:r>
              <a:rPr lang="en-US" altLang="zh-CN" dirty="0"/>
              <a:t>”</a:t>
            </a:r>
            <a:r>
              <a:rPr lang="zh-CN" altLang="zh-CN" dirty="0"/>
              <a:t>。一次比一次表现强烈，说明马兰花的情绪在不断变化，正是在这种层层递进的过程中，马兰花朴实善良、与人为善、做人有原则的美好形象逐渐丰满起来，</a:t>
            </a:r>
            <a:r>
              <a:rPr lang="en-US" altLang="zh-CN" dirty="0"/>
              <a:t>“</a:t>
            </a:r>
            <a:r>
              <a:rPr lang="zh-CN" altLang="zh-CN" dirty="0"/>
              <a:t>人间自有真情在</a:t>
            </a:r>
            <a:r>
              <a:rPr lang="en-US" altLang="zh-CN" dirty="0"/>
              <a:t>”</a:t>
            </a:r>
            <a:r>
              <a:rPr lang="zh-CN" altLang="zh-CN" dirty="0"/>
              <a:t>的思想主题也得到了充分体现。</a:t>
            </a:r>
            <a:endParaRPr lang="zh-CN" altLang="zh-CN" dirty="0"/>
          </a:p>
          <a:p>
            <a:r>
              <a:rPr lang="zh-CN" altLang="zh-CN" dirty="0" smtClean="0"/>
              <a:t>答</a:t>
            </a:r>
            <a:r>
              <a:rPr lang="zh-CN" altLang="zh-CN" dirty="0"/>
              <a:t>案　具体分析：</a:t>
            </a:r>
            <a:r>
              <a:rPr lang="en-US" altLang="zh-CN" dirty="0"/>
              <a:t>①</a:t>
            </a:r>
            <a:r>
              <a:rPr lang="zh-CN" altLang="zh-CN" dirty="0"/>
              <a:t>第一次是</a:t>
            </a:r>
            <a:r>
              <a:rPr lang="en-US" altLang="zh-CN" dirty="0"/>
              <a:t>“</a:t>
            </a:r>
            <a:r>
              <a:rPr lang="zh-CN" altLang="zh-CN" dirty="0"/>
              <a:t>眼泪在眼眶里打转转</a:t>
            </a:r>
            <a:r>
              <a:rPr lang="en-US" altLang="zh-CN" dirty="0"/>
              <a:t>”</a:t>
            </a:r>
            <a:r>
              <a:rPr lang="zh-CN" altLang="zh-CN" dirty="0"/>
              <a:t>，强忍泪水的背后，是受到丈夫指责后的委屈与隐忍；</a:t>
            </a:r>
            <a:r>
              <a:rPr lang="en-US" altLang="zh-CN" dirty="0"/>
              <a:t>②</a:t>
            </a:r>
            <a:r>
              <a:rPr lang="zh-CN" altLang="zh-CN" dirty="0"/>
              <a:t>第二次是</a:t>
            </a:r>
            <a:r>
              <a:rPr lang="en-US" altLang="zh-CN" dirty="0"/>
              <a:t>“</a:t>
            </a:r>
            <a:r>
              <a:rPr lang="zh-CN" altLang="zh-CN" dirty="0"/>
              <a:t>眼里含着泪</a:t>
            </a:r>
            <a:r>
              <a:rPr lang="en-US" altLang="zh-CN" dirty="0"/>
              <a:t>”</a:t>
            </a:r>
            <a:r>
              <a:rPr lang="zh-CN" altLang="zh-CN" dirty="0"/>
              <a:t>，含着泪水的背后，是对丈夫不明人情事理、斤斤计较的气愤与不满；</a:t>
            </a:r>
            <a:r>
              <a:rPr lang="en-US" altLang="zh-CN" dirty="0"/>
              <a:t>③</a:t>
            </a:r>
            <a:r>
              <a:rPr lang="zh-CN" altLang="zh-CN" dirty="0"/>
              <a:t>最后一次是</a:t>
            </a:r>
            <a:r>
              <a:rPr lang="en-US" altLang="zh-CN" dirty="0"/>
              <a:t>“</a:t>
            </a:r>
            <a:r>
              <a:rPr lang="zh-CN" altLang="zh-CN" dirty="0"/>
              <a:t>满眼的泪水</a:t>
            </a:r>
            <a:r>
              <a:rPr lang="en-US" altLang="zh-CN" dirty="0"/>
              <a:t>”</a:t>
            </a:r>
            <a:r>
              <a:rPr lang="zh-CN" altLang="zh-CN" dirty="0"/>
              <a:t>，满眼泪水的背后，是对麻婶去世的惋惜，对麻婶女儿知恩图报的感激，以及对丈夫终于不再唠叨埋怨的释然。</a:t>
            </a:r>
            <a:endParaRPr lang="zh-CN" altLang="zh-CN" dirty="0"/>
          </a:p>
          <a:p>
            <a:r>
              <a:rPr lang="zh-CN" altLang="zh-CN" dirty="0"/>
              <a:t>说明效果：三次描写，层层递进，丰富了马兰花的人物形象，凸显了小说</a:t>
            </a:r>
            <a:r>
              <a:rPr lang="en-US" altLang="zh-CN" dirty="0"/>
              <a:t>“</a:t>
            </a:r>
            <a:r>
              <a:rPr lang="zh-CN" altLang="zh-CN" dirty="0"/>
              <a:t>人间自有真情在</a:t>
            </a:r>
            <a:r>
              <a:rPr lang="en-US" altLang="zh-CN" dirty="0"/>
              <a:t>”</a:t>
            </a:r>
            <a:r>
              <a:rPr lang="zh-CN" altLang="zh-CN" dirty="0"/>
              <a:t>的主题。</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2015·</a:t>
            </a:r>
            <a:r>
              <a:rPr lang="zh-CN" altLang="zh-CN" dirty="0"/>
              <a:t>全国</a:t>
            </a:r>
            <a:r>
              <a:rPr lang="en-US" altLang="zh-CN" dirty="0" smtClean="0"/>
              <a:t>Ⅱ</a:t>
            </a:r>
            <a:r>
              <a:rPr lang="zh-CN" altLang="en-US" dirty="0" smtClean="0"/>
              <a:t>卷</a:t>
            </a:r>
            <a:r>
              <a:rPr lang="en-US" altLang="zh-CN" dirty="0" smtClean="0"/>
              <a:t>《</a:t>
            </a:r>
            <a:r>
              <a:rPr lang="zh-CN" altLang="en-US" dirty="0" smtClean="0"/>
              <a:t>塾师老汪</a:t>
            </a:r>
            <a:r>
              <a:rPr lang="en-US" altLang="zh-CN" dirty="0" smtClean="0"/>
              <a:t>》</a:t>
            </a:r>
            <a:endParaRPr lang="zh-CN" altLang="en-US" dirty="0"/>
          </a:p>
        </p:txBody>
      </p:sp>
      <p:sp>
        <p:nvSpPr>
          <p:cNvPr id="3" name="内容占位符 2"/>
          <p:cNvSpPr>
            <a:spLocks noGrp="1"/>
          </p:cNvSpPr>
          <p:nvPr>
            <p:ph idx="1"/>
          </p:nvPr>
        </p:nvSpPr>
        <p:spPr>
          <a:xfrm>
            <a:off x="323528" y="1059582"/>
            <a:ext cx="8496944" cy="3672408"/>
          </a:xfrm>
        </p:spPr>
        <p:txBody>
          <a:bodyPr>
            <a:normAutofit fontScale="85000" lnSpcReduction="10000"/>
          </a:bodyPr>
          <a:lstStyle/>
          <a:p>
            <a:r>
              <a:rPr lang="en-US" altLang="zh-CN" dirty="0" smtClean="0"/>
              <a:t>2</a:t>
            </a:r>
            <a:r>
              <a:rPr lang="en-US" altLang="zh-CN" dirty="0"/>
              <a:t>.</a:t>
            </a:r>
            <a:r>
              <a:rPr lang="zh-CN" altLang="zh-CN" dirty="0"/>
              <a:t>东家老范是一个什么样的人？请结合全文简要分析</a:t>
            </a:r>
            <a:r>
              <a:rPr lang="zh-CN" altLang="zh-CN" dirty="0" smtClean="0"/>
              <a:t>。</a:t>
            </a:r>
            <a:endParaRPr lang="en-US" altLang="zh-CN" dirty="0" smtClean="0"/>
          </a:p>
          <a:p>
            <a:endParaRPr lang="zh-CN" altLang="zh-CN" dirty="0"/>
          </a:p>
          <a:p>
            <a:r>
              <a:rPr lang="en-US" altLang="zh-CN" dirty="0" smtClean="0"/>
              <a:t>3</a:t>
            </a:r>
            <a:r>
              <a:rPr lang="en-US" altLang="zh-CN" dirty="0"/>
              <a:t>.</a:t>
            </a:r>
            <a:r>
              <a:rPr lang="zh-CN" altLang="zh-CN" dirty="0"/>
              <a:t>老汪对《论语》中</a:t>
            </a:r>
            <a:r>
              <a:rPr lang="en-US" altLang="zh-CN" dirty="0"/>
              <a:t>“</a:t>
            </a:r>
            <a:r>
              <a:rPr lang="zh-CN" altLang="zh-CN" dirty="0"/>
              <a:t>有朋自远方来</a:t>
            </a:r>
            <a:r>
              <a:rPr lang="en-US" altLang="zh-CN" dirty="0"/>
              <a:t>”</a:t>
            </a:r>
            <a:r>
              <a:rPr lang="zh-CN" altLang="zh-CN" dirty="0"/>
              <a:t>一句的独特理解，其实源于自身人际关系的体验，请结合全文简要分析</a:t>
            </a:r>
            <a:r>
              <a:rPr lang="zh-CN" altLang="zh-CN" dirty="0" smtClean="0"/>
              <a:t>。</a:t>
            </a:r>
            <a:endParaRPr lang="en-US" altLang="zh-CN" dirty="0" smtClean="0"/>
          </a:p>
          <a:p>
            <a:endParaRPr lang="zh-CN" altLang="zh-CN" dirty="0"/>
          </a:p>
          <a:p>
            <a:r>
              <a:rPr lang="en-US" altLang="zh-CN" dirty="0" smtClean="0"/>
              <a:t>4</a:t>
            </a:r>
            <a:r>
              <a:rPr lang="en-US" altLang="zh-CN" dirty="0"/>
              <a:t>.</a:t>
            </a:r>
            <a:r>
              <a:rPr lang="zh-CN" altLang="zh-CN" dirty="0"/>
              <a:t>老汪这一形象与鲁迅笔下的孔乙己在性情气质上有不少相似之处，但二人精神困境的根源实则不同。请简要分析这种相似与不同。</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2015·</a:t>
            </a:r>
            <a:r>
              <a:rPr lang="zh-CN" altLang="zh-CN" dirty="0"/>
              <a:t>全国</a:t>
            </a:r>
            <a:r>
              <a:rPr lang="en-US" altLang="zh-CN" dirty="0" smtClean="0"/>
              <a:t>Ⅱ</a:t>
            </a:r>
            <a:r>
              <a:rPr lang="zh-CN" altLang="en-US" dirty="0" smtClean="0"/>
              <a:t>卷</a:t>
            </a:r>
            <a:r>
              <a:rPr lang="en-US" altLang="zh-CN" dirty="0" smtClean="0"/>
              <a:t>《</a:t>
            </a:r>
            <a:r>
              <a:rPr lang="zh-CN" altLang="en-US" dirty="0" smtClean="0"/>
              <a:t>塾师老汪</a:t>
            </a:r>
            <a:r>
              <a:rPr lang="en-US" altLang="zh-CN" dirty="0" smtClean="0"/>
              <a:t>》</a:t>
            </a: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dirty="0"/>
              <a:t>1.</a:t>
            </a:r>
            <a:r>
              <a:rPr lang="zh-CN" altLang="zh-CN" dirty="0"/>
              <a:t>下列对本文相关内容和艺术特色的分析和鉴赏，最恰当的两项是</a:t>
            </a:r>
            <a:r>
              <a:rPr lang="en-US" altLang="zh-CN" dirty="0"/>
              <a:t>(</a:t>
            </a:r>
            <a:r>
              <a:rPr lang="zh-CN" altLang="zh-CN" dirty="0"/>
              <a:t>　　</a:t>
            </a:r>
            <a:r>
              <a:rPr lang="en-US" altLang="zh-CN" dirty="0"/>
              <a:t>)</a:t>
            </a:r>
            <a:endParaRPr lang="zh-CN" altLang="zh-CN" dirty="0"/>
          </a:p>
          <a:p>
            <a:r>
              <a:rPr lang="en-US" altLang="zh-CN" dirty="0"/>
              <a:t>A.</a:t>
            </a:r>
            <a:r>
              <a:rPr lang="zh-CN" altLang="zh-CN" dirty="0"/>
              <a:t>本文擅长以经典文句的使用来表现人物性格，如老汪翻来覆去讲不清楚</a:t>
            </a:r>
            <a:r>
              <a:rPr lang="en-US" altLang="zh-CN" dirty="0"/>
              <a:t>“</a:t>
            </a:r>
            <a:r>
              <a:rPr lang="zh-CN" altLang="zh-CN" dirty="0"/>
              <a:t>四海困穷，天禄永终</a:t>
            </a:r>
            <a:r>
              <a:rPr lang="en-US" altLang="zh-CN" dirty="0"/>
              <a:t>”</a:t>
            </a:r>
            <a:r>
              <a:rPr lang="zh-CN" altLang="zh-CN" dirty="0"/>
              <a:t>，就说明了作为乡村塾师的他迂腐无能。</a:t>
            </a:r>
            <a:endParaRPr lang="zh-CN" altLang="zh-CN" dirty="0"/>
          </a:p>
          <a:p>
            <a:r>
              <a:rPr lang="en-US" altLang="zh-CN" dirty="0"/>
              <a:t>B.</a:t>
            </a:r>
            <a:r>
              <a:rPr lang="zh-CN" altLang="zh-CN" dirty="0"/>
              <a:t>文中老汪每月两次的</a:t>
            </a:r>
            <a:r>
              <a:rPr lang="en-US" altLang="zh-CN" dirty="0"/>
              <a:t>“</a:t>
            </a:r>
            <a:r>
              <a:rPr lang="zh-CN" altLang="zh-CN" dirty="0"/>
              <a:t>乱走</a:t>
            </a:r>
            <a:r>
              <a:rPr lang="en-US" altLang="zh-CN" dirty="0"/>
              <a:t>”</a:t>
            </a:r>
            <a:r>
              <a:rPr lang="zh-CN" altLang="zh-CN" dirty="0"/>
              <a:t>令人备感困惑，直到端午节老汪酒后吐真言，暴露内心秘密，说出</a:t>
            </a:r>
            <a:r>
              <a:rPr lang="en-US" altLang="zh-CN" dirty="0"/>
              <a:t>“</a:t>
            </a:r>
            <a:r>
              <a:rPr lang="zh-CN" altLang="zh-CN" dirty="0"/>
              <a:t>总想一个人</a:t>
            </a:r>
            <a:r>
              <a:rPr lang="en-US" altLang="zh-CN" dirty="0"/>
              <a:t>”</a:t>
            </a:r>
            <a:r>
              <a:rPr lang="zh-CN" altLang="zh-CN" dirty="0"/>
              <a:t>时，才真相大白。</a:t>
            </a:r>
            <a:endParaRPr lang="zh-CN" altLang="zh-CN" dirty="0"/>
          </a:p>
          <a:p>
            <a:r>
              <a:rPr lang="en-US" altLang="zh-CN" dirty="0"/>
              <a:t>C.</a:t>
            </a:r>
            <a:r>
              <a:rPr lang="zh-CN" altLang="zh-CN" dirty="0"/>
              <a:t>本文在人物关系的参照之中塑造老汪的形象，如他对学生、银瓶及老范等不同的人就有不同的言谈、态度，很好地表现了他的个性。</a:t>
            </a:r>
            <a:endParaRPr lang="zh-CN" altLang="zh-CN" dirty="0"/>
          </a:p>
          <a:p>
            <a:r>
              <a:rPr lang="en-US" altLang="zh-CN" dirty="0"/>
              <a:t>D.</a:t>
            </a:r>
            <a:r>
              <a:rPr lang="zh-CN" altLang="zh-CN" dirty="0"/>
              <a:t>本文以白话口语为主，又掺入了方言和文言，读来别有风味，同时，这样的语言既契合老汪的身份和生活环境，也暗合他的尴尬处境。</a:t>
            </a:r>
            <a:endParaRPr lang="zh-CN" altLang="zh-CN" dirty="0"/>
          </a:p>
          <a:p>
            <a:r>
              <a:rPr lang="en-US" altLang="zh-CN" dirty="0"/>
              <a:t>E.</a:t>
            </a:r>
            <a:r>
              <a:rPr lang="zh-CN" altLang="zh-CN" dirty="0"/>
              <a:t>本文虽只是选段，但故事情节相对完整，作者以简约沉稳的白描手法，生动地塑造了人物群像，展开了一幅北方村镇的风俗画卷。</a:t>
            </a:r>
            <a:endParaRPr lang="zh-CN" altLang="zh-CN" dirty="0"/>
          </a:p>
          <a:p>
            <a:r>
              <a:rPr lang="zh-CN" altLang="zh-CN" dirty="0"/>
              <a:t>答案及理由：</a:t>
            </a:r>
            <a:r>
              <a:rPr lang="en-US" altLang="zh-CN" dirty="0"/>
              <a:t>________________________________________________________________</a:t>
            </a:r>
            <a:r>
              <a:rPr lang="zh-CN" altLang="zh-CN" dirty="0"/>
              <a:t>。</a:t>
            </a:r>
            <a:endParaRPr lang="zh-CN" altLang="zh-CN" dirty="0"/>
          </a:p>
          <a:p>
            <a:r>
              <a:rPr lang="zh-CN" altLang="zh-CN" dirty="0"/>
              <a:t>答案　选</a:t>
            </a:r>
            <a:r>
              <a:rPr lang="en-US" altLang="zh-CN" dirty="0"/>
              <a:t>CD</a:t>
            </a:r>
            <a:r>
              <a:rPr lang="zh-CN" altLang="zh-CN" dirty="0"/>
              <a:t>。</a:t>
            </a:r>
            <a:r>
              <a:rPr lang="en-US" altLang="zh-CN" dirty="0"/>
              <a:t>A</a:t>
            </a:r>
            <a:r>
              <a:rPr lang="zh-CN" altLang="zh-CN" dirty="0"/>
              <a:t>项</a:t>
            </a:r>
            <a:r>
              <a:rPr lang="en-US" altLang="zh-CN" dirty="0"/>
              <a:t>“</a:t>
            </a:r>
            <a:r>
              <a:rPr lang="zh-CN" altLang="zh-CN" dirty="0"/>
              <a:t>本文擅长以经典文句的使用来表现人物性格</a:t>
            </a:r>
            <a:r>
              <a:rPr lang="en-US" altLang="zh-CN" dirty="0"/>
              <a:t>”</a:t>
            </a:r>
            <a:r>
              <a:rPr lang="zh-CN" altLang="zh-CN" dirty="0"/>
              <a:t>错，本文主要是通过语言描写展现人物性格；且</a:t>
            </a:r>
            <a:r>
              <a:rPr lang="en-US" altLang="zh-CN" dirty="0"/>
              <a:t>“</a:t>
            </a:r>
            <a:r>
              <a:rPr lang="zh-CN" altLang="zh-CN" dirty="0"/>
              <a:t>迂腐无能</a:t>
            </a:r>
            <a:r>
              <a:rPr lang="en-US" altLang="zh-CN" dirty="0"/>
              <a:t>”</a:t>
            </a:r>
            <a:r>
              <a:rPr lang="zh-CN" altLang="zh-CN" dirty="0"/>
              <a:t>的说法不恰当。</a:t>
            </a:r>
            <a:r>
              <a:rPr lang="en-US" altLang="zh-CN" dirty="0"/>
              <a:t>B</a:t>
            </a:r>
            <a:r>
              <a:rPr lang="zh-CN" altLang="zh-CN" dirty="0"/>
              <a:t>项</a:t>
            </a:r>
            <a:r>
              <a:rPr lang="en-US" altLang="zh-CN" dirty="0"/>
              <a:t>“</a:t>
            </a:r>
            <a:r>
              <a:rPr lang="zh-CN" altLang="zh-CN" dirty="0"/>
              <a:t>真相大白</a:t>
            </a:r>
            <a:r>
              <a:rPr lang="en-US" altLang="zh-CN" dirty="0"/>
              <a:t>”</a:t>
            </a:r>
            <a:r>
              <a:rPr lang="zh-CN" altLang="zh-CN" dirty="0"/>
              <a:t>不太恰当，老汪虽说出</a:t>
            </a:r>
            <a:r>
              <a:rPr lang="en-US" altLang="zh-CN" dirty="0"/>
              <a:t>“</a:t>
            </a:r>
            <a:r>
              <a:rPr lang="zh-CN" altLang="zh-CN" dirty="0"/>
              <a:t>总想一个人</a:t>
            </a:r>
            <a:r>
              <a:rPr lang="en-US" altLang="zh-CN" dirty="0"/>
              <a:t>”</a:t>
            </a:r>
            <a:r>
              <a:rPr lang="zh-CN" altLang="zh-CN" dirty="0"/>
              <a:t>，但并没有说出想谁。</a:t>
            </a:r>
            <a:r>
              <a:rPr lang="en-US" altLang="zh-CN" dirty="0"/>
              <a:t>E</a:t>
            </a:r>
            <a:r>
              <a:rPr lang="zh-CN" altLang="zh-CN" dirty="0"/>
              <a:t>项</a:t>
            </a:r>
            <a:r>
              <a:rPr lang="en-US" altLang="zh-CN" dirty="0"/>
              <a:t>“</a:t>
            </a:r>
            <a:r>
              <a:rPr lang="zh-CN" altLang="zh-CN" dirty="0"/>
              <a:t>简约沉稳的白描手法</a:t>
            </a:r>
            <a:r>
              <a:rPr lang="en-US" altLang="zh-CN" dirty="0"/>
              <a:t>”</a:t>
            </a:r>
            <a:r>
              <a:rPr lang="zh-CN" altLang="zh-CN" dirty="0"/>
              <a:t>错，文中对人物的描写主要是工笔刻画。</a:t>
            </a:r>
            <a:endParaRPr lang="zh-CN" altLang="zh-CN" dirty="0"/>
          </a:p>
          <a:p>
            <a:r>
              <a:rPr lang="en-US" altLang="zh-CN" dirty="0"/>
              <a:t>2.</a:t>
            </a:r>
            <a:r>
              <a:rPr lang="zh-CN" altLang="zh-CN" dirty="0"/>
              <a:t>东家老范是一个什么样的人？请结合全文简要分析。</a:t>
            </a:r>
            <a:endParaRPr lang="zh-CN" altLang="zh-CN" dirty="0"/>
          </a:p>
          <a:p>
            <a:r>
              <a:rPr lang="zh-CN" altLang="zh-CN" dirty="0"/>
              <a:t>解题思路：</a:t>
            </a:r>
            <a:r>
              <a:rPr lang="en-US" altLang="zh-CN" dirty="0"/>
              <a:t>_________________________________________________________________</a:t>
            </a:r>
            <a:endParaRPr lang="zh-CN" altLang="zh-CN" dirty="0"/>
          </a:p>
          <a:p>
            <a:r>
              <a:rPr lang="zh-CN" altLang="zh-CN" dirty="0"/>
              <a:t>答案　</a:t>
            </a:r>
            <a:r>
              <a:rPr lang="en-US" altLang="zh-CN" dirty="0"/>
              <a:t>①</a:t>
            </a:r>
            <a:r>
              <a:rPr lang="zh-CN" altLang="zh-CN" dirty="0"/>
              <a:t>认真审题，问的是</a:t>
            </a:r>
            <a:r>
              <a:rPr lang="en-US" altLang="zh-CN" dirty="0"/>
              <a:t>“</a:t>
            </a:r>
            <a:r>
              <a:rPr lang="zh-CN" altLang="zh-CN" dirty="0"/>
              <a:t>老范是一个什么样的人</a:t>
            </a:r>
            <a:r>
              <a:rPr lang="en-US" altLang="zh-CN" dirty="0"/>
              <a:t>”</a:t>
            </a:r>
            <a:r>
              <a:rPr lang="zh-CN" altLang="zh-CN" dirty="0"/>
              <a:t>，且简要分析。</a:t>
            </a:r>
            <a:r>
              <a:rPr lang="en-US" altLang="zh-CN" dirty="0"/>
              <a:t>②</a:t>
            </a:r>
            <a:r>
              <a:rPr lang="zh-CN" altLang="zh-CN" dirty="0"/>
              <a:t>梳理文本，确定答题点，阅读鉴赏时要结合情节，如老范设立私塾，但是允许别家孩子来随听；老范关心老汪，却不打听老汪的隐情；老范并不辞退老汪，也容忍老汪媳妇偷庄稼。一个为人大方、友善，做事有分寸、识大体、能包容的老范跃然纸上。其次是结合人物的相关描写。</a:t>
            </a:r>
            <a:r>
              <a:rPr lang="en-US" altLang="zh-CN" dirty="0"/>
              <a:t>③</a:t>
            </a:r>
            <a:r>
              <a:rPr lang="zh-CN" altLang="zh-CN" dirty="0"/>
              <a:t>明确答题规范，每一点可以先分析其行为，再概括</a:t>
            </a:r>
            <a:r>
              <a:rPr lang="en-US" altLang="zh-CN" dirty="0"/>
              <a:t>“</a:t>
            </a:r>
            <a:r>
              <a:rPr lang="zh-CN" altLang="zh-CN" dirty="0"/>
              <a:t>是一个什么样的人</a:t>
            </a:r>
            <a:r>
              <a:rPr lang="en-US" altLang="zh-CN" dirty="0"/>
              <a:t>”</a:t>
            </a:r>
            <a:r>
              <a:rPr lang="zh-CN" altLang="zh-CN" dirty="0"/>
              <a:t>，也可以先概括</a:t>
            </a:r>
            <a:r>
              <a:rPr lang="en-US" altLang="zh-CN" dirty="0"/>
              <a:t>“</a:t>
            </a:r>
            <a:r>
              <a:rPr lang="zh-CN" altLang="zh-CN" dirty="0"/>
              <a:t>是一个什么样的人</a:t>
            </a:r>
            <a:r>
              <a:rPr lang="en-US" altLang="zh-CN" dirty="0"/>
              <a:t>”</a:t>
            </a:r>
            <a:r>
              <a:rPr lang="zh-CN" altLang="zh-CN" dirty="0"/>
              <a:t>，再具体分析。</a:t>
            </a:r>
            <a:endParaRPr lang="zh-CN" altLang="zh-CN" dirty="0"/>
          </a:p>
          <a:p>
            <a:r>
              <a:rPr lang="zh-CN" altLang="zh-CN" dirty="0"/>
              <a:t>形成答案：</a:t>
            </a:r>
            <a:r>
              <a:rPr lang="en-US" altLang="zh-CN" dirty="0"/>
              <a:t>__________________________________________________________________</a:t>
            </a:r>
            <a:endParaRPr lang="zh-CN" altLang="zh-CN" dirty="0"/>
          </a:p>
          <a:p>
            <a:r>
              <a:rPr lang="zh-CN" altLang="zh-CN" dirty="0"/>
              <a:t>答案　</a:t>
            </a:r>
            <a:r>
              <a:rPr lang="en-US" altLang="zh-CN" dirty="0"/>
              <a:t>①</a:t>
            </a:r>
            <a:r>
              <a:rPr lang="zh-CN" altLang="zh-CN" dirty="0"/>
              <a:t>自家设私塾而允许别家孩子随听，是个大方的人；</a:t>
            </a:r>
            <a:r>
              <a:rPr lang="en-US" altLang="zh-CN" dirty="0"/>
              <a:t>②</a:t>
            </a:r>
            <a:r>
              <a:rPr lang="zh-CN" altLang="zh-CN" dirty="0"/>
              <a:t>关注老汪的</a:t>
            </a:r>
            <a:r>
              <a:rPr lang="en-US" altLang="zh-CN" dirty="0"/>
              <a:t>“</a:t>
            </a:r>
            <a:r>
              <a:rPr lang="zh-CN" altLang="zh-CN" dirty="0"/>
              <a:t>乱走</a:t>
            </a:r>
            <a:r>
              <a:rPr lang="en-US" altLang="zh-CN" dirty="0"/>
              <a:t>”</a:t>
            </a:r>
            <a:r>
              <a:rPr lang="zh-CN" altLang="zh-CN" dirty="0"/>
              <a:t>，并尽力开导安慰，是个友善的人；</a:t>
            </a:r>
            <a:r>
              <a:rPr lang="en-US" altLang="zh-CN" dirty="0"/>
              <a:t>③</a:t>
            </a:r>
            <a:r>
              <a:rPr lang="zh-CN" altLang="zh-CN" dirty="0"/>
              <a:t>不再追问老汪的隐情，是个有分寸的人；</a:t>
            </a:r>
            <a:r>
              <a:rPr lang="en-US" altLang="zh-CN" dirty="0"/>
              <a:t>④</a:t>
            </a:r>
            <a:r>
              <a:rPr lang="zh-CN" altLang="zh-CN" dirty="0"/>
              <a:t>不因银瓶而辞退老汪，是个识大体的人。</a:t>
            </a:r>
            <a:endParaRPr lang="zh-CN" altLang="zh-CN" dirty="0"/>
          </a:p>
          <a:p>
            <a:r>
              <a:rPr lang="zh-CN" altLang="zh-CN" dirty="0"/>
              <a:t>题型归类：</a:t>
            </a:r>
            <a:r>
              <a:rPr lang="zh-CN" altLang="zh-CN" u="sng" dirty="0"/>
              <a:t>人物形象分析概括题</a:t>
            </a:r>
            <a:endParaRPr lang="zh-CN" altLang="zh-CN" dirty="0"/>
          </a:p>
          <a:p>
            <a:r>
              <a:rPr lang="zh-CN" altLang="zh-CN" dirty="0"/>
              <a:t>对应考点：</a:t>
            </a:r>
            <a:r>
              <a:rPr lang="en-US" altLang="zh-CN" u="sng" dirty="0"/>
              <a:t>D—(2)</a:t>
            </a:r>
            <a:endParaRPr lang="zh-CN" altLang="zh-CN" dirty="0"/>
          </a:p>
          <a:p>
            <a:r>
              <a:rPr lang="en-US" altLang="zh-CN" dirty="0"/>
              <a:t>3.</a:t>
            </a:r>
            <a:r>
              <a:rPr lang="zh-CN" altLang="zh-CN" dirty="0"/>
              <a:t>老汪对《论语》中</a:t>
            </a:r>
            <a:r>
              <a:rPr lang="en-US" altLang="zh-CN" dirty="0"/>
              <a:t>“</a:t>
            </a:r>
            <a:r>
              <a:rPr lang="zh-CN" altLang="zh-CN" dirty="0"/>
              <a:t>有朋自远方来</a:t>
            </a:r>
            <a:r>
              <a:rPr lang="en-US" altLang="zh-CN" dirty="0"/>
              <a:t>”</a:t>
            </a:r>
            <a:r>
              <a:rPr lang="zh-CN" altLang="zh-CN" dirty="0"/>
              <a:t>一句的独特理解，其实源于自身人际关系的体验，请结合全文简要分析。</a:t>
            </a:r>
            <a:endParaRPr lang="zh-CN" altLang="zh-CN" dirty="0"/>
          </a:p>
          <a:p>
            <a:r>
              <a:rPr lang="zh-CN" altLang="zh-CN" dirty="0"/>
              <a:t>解题思路：</a:t>
            </a:r>
            <a:r>
              <a:rPr lang="en-US" altLang="zh-CN" dirty="0"/>
              <a:t>_________________________________________________________________</a:t>
            </a:r>
            <a:endParaRPr lang="zh-CN" altLang="zh-CN" dirty="0"/>
          </a:p>
          <a:p>
            <a:r>
              <a:rPr lang="zh-CN" altLang="zh-CN" dirty="0"/>
              <a:t>答案　</a:t>
            </a:r>
            <a:r>
              <a:rPr lang="en-US" altLang="zh-CN" dirty="0"/>
              <a:t>①</a:t>
            </a:r>
            <a:r>
              <a:rPr lang="zh-CN" altLang="zh-CN" dirty="0"/>
              <a:t>认真审题，题干要求分析老汪对《论语》中</a:t>
            </a:r>
            <a:r>
              <a:rPr lang="en-US" altLang="zh-CN" dirty="0"/>
              <a:t>“</a:t>
            </a:r>
            <a:r>
              <a:rPr lang="zh-CN" altLang="zh-CN" dirty="0"/>
              <a:t>有朋自远方来</a:t>
            </a:r>
            <a:r>
              <a:rPr lang="en-US" altLang="zh-CN" dirty="0"/>
              <a:t>”</a:t>
            </a:r>
            <a:r>
              <a:rPr lang="zh-CN" altLang="zh-CN" dirty="0"/>
              <a:t>一句的独特理解和自身性格的关系，注意结合全文简要分析。特别注意提示语：</a:t>
            </a:r>
            <a:r>
              <a:rPr lang="en-US" altLang="zh-CN" dirty="0"/>
              <a:t>“</a:t>
            </a:r>
            <a:r>
              <a:rPr lang="zh-CN" altLang="zh-CN" dirty="0"/>
              <a:t>源于自身人际关系的体验</a:t>
            </a:r>
            <a:r>
              <a:rPr lang="en-US" altLang="zh-CN" dirty="0"/>
              <a:t>”</a:t>
            </a:r>
            <a:r>
              <a:rPr lang="zh-CN" altLang="zh-CN" dirty="0"/>
              <a:t>。</a:t>
            </a:r>
            <a:r>
              <a:rPr lang="en-US" altLang="zh-CN" dirty="0"/>
              <a:t>②</a:t>
            </a:r>
            <a:r>
              <a:rPr lang="zh-CN" altLang="zh-CN" dirty="0"/>
              <a:t>梳理文本，确定答题点，阅读时要结合人物性格理解鉴赏人物的语言。抓住老汪对</a:t>
            </a:r>
            <a:r>
              <a:rPr lang="en-US" altLang="zh-CN" dirty="0"/>
              <a:t>“</a:t>
            </a:r>
            <a:r>
              <a:rPr lang="zh-CN" altLang="zh-CN" dirty="0"/>
              <a:t>有朋自远方来</a:t>
            </a:r>
            <a:r>
              <a:rPr lang="en-US" altLang="zh-CN" dirty="0"/>
              <a:t>”</a:t>
            </a:r>
            <a:r>
              <a:rPr lang="zh-CN" altLang="zh-CN" dirty="0"/>
              <a:t>两度解读的不同的具体语境。第一处语境是说老汪教书很认真，但徒儿们无心向学，师徒间彼此缺乏理解。老汪的解读正是自己心境的写照。第二处是在结尾，是在听了老宋的转述，感动于老范的知己之言，</a:t>
            </a:r>
            <a:r>
              <a:rPr lang="en-US" altLang="zh-CN" dirty="0"/>
              <a:t>“</a:t>
            </a:r>
            <a:r>
              <a:rPr lang="zh-CN" altLang="zh-CN" dirty="0"/>
              <a:t>潸然泪下</a:t>
            </a:r>
            <a:r>
              <a:rPr lang="en-US" altLang="zh-CN" dirty="0"/>
              <a:t>”</a:t>
            </a:r>
            <a:r>
              <a:rPr lang="zh-CN" altLang="zh-CN" dirty="0"/>
              <a:t>，由衷地感受到朋友的温暖。由此可得，正是借助于老汪两度解读的不同，我们发现老汪内心的孤独与渴求，进而把握小说的主旨。</a:t>
            </a:r>
            <a:r>
              <a:rPr lang="en-US" altLang="zh-CN" dirty="0"/>
              <a:t>③</a:t>
            </a:r>
            <a:r>
              <a:rPr lang="zh-CN" altLang="zh-CN" dirty="0"/>
              <a:t>明确答题规范，注意本题与其他形象概括类题型的不同，本题侧重分析人物性格与人物语言的对应关系的理解。</a:t>
            </a:r>
            <a:endParaRPr lang="zh-CN" altLang="zh-CN" dirty="0"/>
          </a:p>
          <a:p>
            <a:r>
              <a:rPr lang="zh-CN" altLang="zh-CN" dirty="0"/>
              <a:t>形成答案：</a:t>
            </a:r>
            <a:r>
              <a:rPr lang="en-US" altLang="zh-CN" dirty="0"/>
              <a:t>__________________________________________________________________</a:t>
            </a:r>
            <a:endParaRPr lang="zh-CN" altLang="zh-CN" dirty="0"/>
          </a:p>
          <a:p>
            <a:r>
              <a:rPr lang="zh-CN" altLang="zh-CN" dirty="0"/>
              <a:t>答案　</a:t>
            </a:r>
            <a:r>
              <a:rPr lang="en-US" altLang="zh-CN" dirty="0"/>
              <a:t>①</a:t>
            </a:r>
            <a:r>
              <a:rPr lang="zh-CN" altLang="zh-CN" dirty="0"/>
              <a:t>老汪自己孤独不乐，所以从《论语》中读出的也是孤独不乐，反映的是其个人心境；</a:t>
            </a:r>
            <a:r>
              <a:rPr lang="en-US" altLang="zh-CN" dirty="0"/>
              <a:t>②</a:t>
            </a:r>
            <a:r>
              <a:rPr lang="zh-CN" altLang="zh-CN" dirty="0"/>
              <a:t>老汪通过曲解《论语》来证明</a:t>
            </a:r>
            <a:r>
              <a:rPr lang="en-US" altLang="zh-CN" dirty="0"/>
              <a:t>“</a:t>
            </a:r>
            <a:r>
              <a:rPr lang="zh-CN" altLang="zh-CN" dirty="0"/>
              <a:t>圣人</a:t>
            </a:r>
            <a:r>
              <a:rPr lang="en-US" altLang="zh-CN" dirty="0"/>
              <a:t>”</a:t>
            </a:r>
            <a:r>
              <a:rPr lang="zh-CN" altLang="zh-CN" dirty="0"/>
              <a:t>也有同样的孤独感，以此抚慰自己的孤独；</a:t>
            </a:r>
            <a:r>
              <a:rPr lang="en-US" altLang="zh-CN" dirty="0"/>
              <a:t>③</a:t>
            </a:r>
            <a:r>
              <a:rPr lang="zh-CN" altLang="zh-CN" dirty="0"/>
              <a:t>结尾处老汪</a:t>
            </a:r>
            <a:r>
              <a:rPr lang="en-US" altLang="zh-CN" dirty="0"/>
              <a:t>“</a:t>
            </a:r>
            <a:r>
              <a:rPr lang="zh-CN" altLang="zh-CN" dirty="0"/>
              <a:t>发现</a:t>
            </a:r>
            <a:r>
              <a:rPr lang="en-US" altLang="zh-CN" dirty="0"/>
              <a:t>”</a:t>
            </a:r>
            <a:r>
              <a:rPr lang="zh-CN" altLang="zh-CN" dirty="0"/>
              <a:t>老范就是自己的朋友，虽常在身边却宛如远来，这也照应了他此前的理解。</a:t>
            </a:r>
            <a:endParaRPr lang="zh-CN" altLang="zh-CN" dirty="0"/>
          </a:p>
          <a:p>
            <a:r>
              <a:rPr lang="zh-CN" altLang="zh-CN" dirty="0"/>
              <a:t>题型归类：</a:t>
            </a:r>
            <a:r>
              <a:rPr lang="zh-CN" altLang="zh-CN" u="sng" dirty="0"/>
              <a:t>人物形象分析概括题</a:t>
            </a:r>
            <a:endParaRPr lang="zh-CN" altLang="zh-CN" dirty="0"/>
          </a:p>
          <a:p>
            <a:r>
              <a:rPr lang="zh-CN" altLang="zh-CN" dirty="0"/>
              <a:t>对应考点：</a:t>
            </a:r>
            <a:r>
              <a:rPr lang="en-US" altLang="zh-CN" u="sng" dirty="0"/>
              <a:t>D—(2)</a:t>
            </a:r>
            <a:endParaRPr lang="zh-CN" altLang="zh-CN" dirty="0"/>
          </a:p>
          <a:p>
            <a:r>
              <a:rPr lang="en-US" altLang="zh-CN" dirty="0"/>
              <a:t>4.</a:t>
            </a:r>
            <a:r>
              <a:rPr lang="zh-CN" altLang="zh-CN" dirty="0"/>
              <a:t>老汪这一形象与鲁迅笔下的孔乙己在性情气质上有不少相似之处，但二人精神困境的根源实则不同。请简要分析这种相似与不同。</a:t>
            </a:r>
            <a:endParaRPr lang="zh-CN" altLang="zh-CN" dirty="0"/>
          </a:p>
          <a:p>
            <a:r>
              <a:rPr lang="zh-CN" altLang="zh-CN" dirty="0"/>
              <a:t>解题思路：</a:t>
            </a:r>
            <a:r>
              <a:rPr lang="en-US" altLang="zh-CN" dirty="0"/>
              <a:t>_________________________________________________________________</a:t>
            </a:r>
            <a:endParaRPr lang="zh-CN" altLang="zh-CN" dirty="0"/>
          </a:p>
          <a:p>
            <a:r>
              <a:rPr lang="zh-CN" altLang="zh-CN" dirty="0"/>
              <a:t>答案形成　</a:t>
            </a:r>
            <a:r>
              <a:rPr lang="en-US" altLang="zh-CN" dirty="0"/>
              <a:t>①</a:t>
            </a:r>
            <a:r>
              <a:rPr lang="zh-CN" altLang="zh-CN" dirty="0"/>
              <a:t>认真审题，要求分析</a:t>
            </a:r>
            <a:r>
              <a:rPr lang="en-US" altLang="zh-CN" dirty="0"/>
              <a:t>“</a:t>
            </a:r>
            <a:r>
              <a:rPr lang="zh-CN" altLang="zh-CN" dirty="0"/>
              <a:t>相似</a:t>
            </a:r>
            <a:r>
              <a:rPr lang="en-US" altLang="zh-CN" dirty="0"/>
              <a:t>”</a:t>
            </a:r>
            <a:r>
              <a:rPr lang="zh-CN" altLang="zh-CN" dirty="0"/>
              <a:t>与</a:t>
            </a:r>
            <a:r>
              <a:rPr lang="en-US" altLang="zh-CN" dirty="0"/>
              <a:t>“</a:t>
            </a:r>
            <a:r>
              <a:rPr lang="zh-CN" altLang="zh-CN" dirty="0"/>
              <a:t>不同</a:t>
            </a:r>
            <a:r>
              <a:rPr lang="en-US" altLang="zh-CN" dirty="0"/>
              <a:t>”</a:t>
            </a:r>
            <a:r>
              <a:rPr lang="zh-CN" altLang="zh-CN" dirty="0"/>
              <a:t>，</a:t>
            </a:r>
            <a:r>
              <a:rPr lang="en-US" altLang="zh-CN" dirty="0"/>
              <a:t>“</a:t>
            </a:r>
            <a:r>
              <a:rPr lang="zh-CN" altLang="zh-CN" dirty="0"/>
              <a:t>相似</a:t>
            </a:r>
            <a:r>
              <a:rPr lang="en-US" altLang="zh-CN" dirty="0"/>
              <a:t>”</a:t>
            </a:r>
            <a:r>
              <a:rPr lang="zh-CN" altLang="zh-CN" dirty="0"/>
              <a:t>指二人的</a:t>
            </a:r>
            <a:r>
              <a:rPr lang="en-US" altLang="zh-CN" dirty="0"/>
              <a:t>“</a:t>
            </a:r>
            <a:r>
              <a:rPr lang="zh-CN" altLang="zh-CN" dirty="0"/>
              <a:t>性情气质</a:t>
            </a:r>
            <a:r>
              <a:rPr lang="en-US" altLang="zh-CN" dirty="0"/>
              <a:t>”</a:t>
            </a:r>
            <a:r>
              <a:rPr lang="zh-CN" altLang="zh-CN" dirty="0"/>
              <a:t>，</a:t>
            </a:r>
            <a:r>
              <a:rPr lang="en-US" altLang="zh-CN" dirty="0"/>
              <a:t>“</a:t>
            </a:r>
            <a:r>
              <a:rPr lang="zh-CN" altLang="zh-CN" dirty="0"/>
              <a:t>不同</a:t>
            </a:r>
            <a:r>
              <a:rPr lang="en-US" altLang="zh-CN" dirty="0"/>
              <a:t>”</a:t>
            </a:r>
            <a:r>
              <a:rPr lang="zh-CN" altLang="zh-CN" dirty="0"/>
              <a:t>指二人</a:t>
            </a:r>
            <a:r>
              <a:rPr lang="en-US" altLang="zh-CN" dirty="0"/>
              <a:t>“</a:t>
            </a:r>
            <a:r>
              <a:rPr lang="zh-CN" altLang="zh-CN" dirty="0"/>
              <a:t>精神困境的根源</a:t>
            </a:r>
            <a:r>
              <a:rPr lang="en-US" altLang="zh-CN" dirty="0"/>
              <a:t>”</a:t>
            </a:r>
            <a:r>
              <a:rPr lang="zh-CN" altLang="zh-CN" dirty="0"/>
              <a:t>。</a:t>
            </a:r>
            <a:r>
              <a:rPr lang="en-US" altLang="zh-CN" dirty="0"/>
              <a:t>②</a:t>
            </a:r>
            <a:r>
              <a:rPr lang="zh-CN" altLang="zh-CN" dirty="0"/>
              <a:t>梳理文本，确定答题点，阅读鉴赏时要把两篇小说结合起来，注意鉴赏探究的不同指向。求同：性情气质。求异：精神困境的根源。前者较易，后者较难。因为两人所处的时代、周遭环境、个人际遇、职业身份不同，最根本的是精神困境的表现不同：孔乙己表现为</a:t>
            </a:r>
            <a:r>
              <a:rPr lang="en-US" altLang="zh-CN" dirty="0"/>
              <a:t>“</a:t>
            </a:r>
            <a:r>
              <a:rPr lang="zh-CN" altLang="zh-CN" dirty="0"/>
              <a:t>颓唐</a:t>
            </a:r>
            <a:r>
              <a:rPr lang="en-US" altLang="zh-CN" dirty="0"/>
              <a:t>”</a:t>
            </a:r>
            <a:r>
              <a:rPr lang="zh-CN" altLang="zh-CN" dirty="0"/>
              <a:t>，老汪表现为</a:t>
            </a:r>
            <a:r>
              <a:rPr lang="en-US" altLang="zh-CN" dirty="0"/>
              <a:t>“</a:t>
            </a:r>
            <a:r>
              <a:rPr lang="zh-CN" altLang="zh-CN" dirty="0"/>
              <a:t>憋得慌</a:t>
            </a:r>
            <a:r>
              <a:rPr lang="en-US" altLang="zh-CN" dirty="0"/>
              <a:t>”</a:t>
            </a:r>
            <a:r>
              <a:rPr lang="zh-CN" altLang="zh-CN" dirty="0"/>
              <a:t>。孔乙己与</a:t>
            </a:r>
            <a:r>
              <a:rPr lang="en-US" altLang="zh-CN" dirty="0"/>
              <a:t>“</a:t>
            </a:r>
            <a:r>
              <a:rPr lang="zh-CN" altLang="zh-CN" dirty="0"/>
              <a:t>外在环境</a:t>
            </a:r>
            <a:r>
              <a:rPr lang="en-US" altLang="zh-CN" dirty="0"/>
              <a:t>”</a:t>
            </a:r>
            <a:r>
              <a:rPr lang="zh-CN" altLang="zh-CN" dirty="0"/>
              <a:t>关系很大，老汪更多的是与发自内心的苦闷有关。</a:t>
            </a:r>
            <a:endParaRPr lang="zh-CN" altLang="zh-CN" dirty="0"/>
          </a:p>
          <a:p>
            <a:r>
              <a:rPr lang="zh-CN" altLang="zh-CN" dirty="0"/>
              <a:t>形成答案：</a:t>
            </a:r>
            <a:r>
              <a:rPr lang="en-US" altLang="zh-CN" dirty="0"/>
              <a:t>_________________________________________________________________</a:t>
            </a:r>
            <a:endParaRPr lang="zh-CN" altLang="zh-CN" dirty="0"/>
          </a:p>
          <a:p>
            <a:r>
              <a:rPr lang="zh-CN" altLang="zh-CN" dirty="0"/>
              <a:t>答案　相似之处：</a:t>
            </a:r>
            <a:r>
              <a:rPr lang="en-US" altLang="zh-CN" dirty="0"/>
              <a:t>①</a:t>
            </a:r>
            <a:r>
              <a:rPr lang="zh-CN" altLang="zh-CN" dirty="0"/>
              <a:t>都温和善良，诚挚率真；</a:t>
            </a:r>
            <a:r>
              <a:rPr lang="en-US" altLang="zh-CN" dirty="0"/>
              <a:t>②</a:t>
            </a:r>
            <a:r>
              <a:rPr lang="zh-CN" altLang="zh-CN" dirty="0"/>
              <a:t>都有些懦弱，也比较落魄；</a:t>
            </a:r>
            <a:r>
              <a:rPr lang="en-US" altLang="zh-CN" dirty="0"/>
              <a:t>③</a:t>
            </a:r>
            <a:r>
              <a:rPr lang="zh-CN" altLang="zh-CN" dirty="0"/>
              <a:t>都有些书呆子气，喜欢引经据典来自我辩解、自我安慰。</a:t>
            </a:r>
            <a:endParaRPr lang="zh-CN" altLang="zh-CN" dirty="0"/>
          </a:p>
          <a:p>
            <a:r>
              <a:rPr lang="zh-CN" altLang="zh-CN" dirty="0"/>
              <a:t>不同之处：</a:t>
            </a:r>
            <a:r>
              <a:rPr lang="en-US" altLang="zh-CN" dirty="0"/>
              <a:t>①</a:t>
            </a:r>
            <a:r>
              <a:rPr lang="zh-CN" altLang="zh-CN" dirty="0"/>
              <a:t>孔乙己的精神困境主要源自封建文化比如等级观念的压制，以及生活的窘迫；</a:t>
            </a:r>
            <a:r>
              <a:rPr lang="en-US" altLang="zh-CN" dirty="0"/>
              <a:t>②</a:t>
            </a:r>
            <a:r>
              <a:rPr lang="zh-CN" altLang="zh-CN" dirty="0"/>
              <a:t>老汪的精神困境主要源自内心的憋闷，即难以排解的孤独。</a:t>
            </a:r>
            <a:endParaRPr lang="zh-CN" altLang="zh-CN" dirty="0"/>
          </a:p>
          <a:p>
            <a:r>
              <a:rPr lang="zh-CN" altLang="zh-CN" dirty="0"/>
              <a:t>题型归类：</a:t>
            </a:r>
            <a:r>
              <a:rPr lang="zh-CN" altLang="zh-CN" u="sng" dirty="0"/>
              <a:t>人物形象比较探究题</a:t>
            </a:r>
            <a:endParaRPr lang="zh-CN" altLang="zh-CN" dirty="0"/>
          </a:p>
          <a:p>
            <a:r>
              <a:rPr lang="zh-CN" altLang="zh-CN" dirty="0"/>
              <a:t>对应考点：</a:t>
            </a:r>
            <a:r>
              <a:rPr lang="en-US" altLang="zh-CN" u="sng" dirty="0"/>
              <a:t>F—(1)</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indent="266700">
              <a:lnSpc>
                <a:spcPct val="120000"/>
              </a:lnSpc>
              <a:spcAft>
                <a:spcPts val="0"/>
              </a:spcAft>
              <a:tabLst>
                <a:tab pos="1029335" algn="l"/>
                <a:tab pos="1850390" algn="l"/>
                <a:tab pos="2538095" algn="l"/>
                <a:tab pos="3221990" algn="l"/>
              </a:tabLst>
            </a:pPr>
            <a:r>
              <a:rPr lang="en-US" altLang="zh-CN" dirty="0" smtClean="0">
                <a:solidFill>
                  <a:srgbClr val="000000"/>
                </a:solidFill>
                <a:latin typeface="Times New Roman" panose="02020603050405020304" pitchFamily="18" charset="0"/>
                <a:cs typeface="Times New Roman" panose="02020603050405020304" pitchFamily="18" charset="0"/>
              </a:rPr>
              <a:t>2014·</a:t>
            </a:r>
            <a:r>
              <a:rPr lang="zh-CN" altLang="zh-CN"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全国</a:t>
            </a:r>
            <a:r>
              <a:rPr lang="zh-CN" altLang="zh-CN" dirty="0" smtClean="0">
                <a:solidFill>
                  <a:srgbClr val="000000"/>
                </a:solidFill>
                <a:latin typeface="Times New Roman" panose="02020603050405020304" pitchFamily="18" charset="0"/>
                <a:cs typeface="Times New Roman" panose="02020603050405020304" pitchFamily="18" charset="0"/>
              </a:rPr>
              <a:t>Ⅰ</a:t>
            </a:r>
            <a:r>
              <a:rPr lang="zh-CN" altLang="zh-CN"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卷</a:t>
            </a:r>
            <a:r>
              <a:rPr lang="en-US" altLang="zh-CN" dirty="0" smtClean="0">
                <a:solidFill>
                  <a:srgbClr val="000000"/>
                </a:solidFill>
                <a:latin typeface="NEU-BZ-S92"/>
                <a:ea typeface="方正书宋_GBK"/>
                <a:cs typeface="Times New Roman" panose="02020603050405020304" pitchFamily="18" charset="0"/>
              </a:rPr>
              <a:t>《</a:t>
            </a:r>
            <a:r>
              <a:rPr lang="zh-CN" altLang="en-US" dirty="0" smtClean="0">
                <a:solidFill>
                  <a:srgbClr val="000000"/>
                </a:solidFill>
                <a:latin typeface="NEU-BZ-S92"/>
                <a:ea typeface="方正书宋_GBK"/>
                <a:cs typeface="Times New Roman" panose="02020603050405020304" pitchFamily="18" charset="0"/>
              </a:rPr>
              <a:t>古渡头</a:t>
            </a:r>
            <a:r>
              <a:rPr lang="en-US" altLang="zh-CN" dirty="0" smtClean="0">
                <a:solidFill>
                  <a:srgbClr val="000000"/>
                </a:solidFill>
                <a:latin typeface="NEU-BZ-S92"/>
                <a:ea typeface="方正书宋_GBK"/>
                <a:cs typeface="Times New Roman" panose="02020603050405020304" pitchFamily="18" charset="0"/>
              </a:rPr>
              <a:t>》</a:t>
            </a:r>
            <a:br>
              <a:rPr lang="zh-CN" altLang="zh-CN" dirty="0" smtClean="0">
                <a:solidFill>
                  <a:srgbClr val="000000"/>
                </a:solidFill>
                <a:latin typeface="NEU-BZ-S92"/>
                <a:ea typeface="方正书宋_GBK"/>
                <a:cs typeface="Times New Roman" panose="02020603050405020304" pitchFamily="18" charset="0"/>
              </a:rPr>
            </a:br>
            <a:endParaRPr lang="zh-CN" altLang="en-US" dirty="0"/>
          </a:p>
        </p:txBody>
      </p:sp>
      <p:sp>
        <p:nvSpPr>
          <p:cNvPr id="3" name="内容占位符 2"/>
          <p:cNvSpPr>
            <a:spLocks noGrp="1"/>
          </p:cNvSpPr>
          <p:nvPr>
            <p:ph idx="1"/>
          </p:nvPr>
        </p:nvSpPr>
        <p:spPr>
          <a:xfrm>
            <a:off x="323528" y="987574"/>
            <a:ext cx="8229600" cy="3643052"/>
          </a:xfrm>
        </p:spPr>
        <p:txBody>
          <a:bodyPr>
            <a:normAutofit fontScale="92500" lnSpcReduction="20000"/>
          </a:bodyPr>
          <a:lstStyle/>
          <a:p>
            <a:r>
              <a:rPr lang="en-US" altLang="zh-CN" dirty="0"/>
              <a:t>2</a:t>
            </a:r>
            <a:r>
              <a:rPr lang="zh-CN" altLang="zh-CN" dirty="0"/>
              <a:t>．作品中的渡夫有哪些性格特点？请简要分析。</a:t>
            </a:r>
            <a:r>
              <a:rPr lang="en-US" altLang="zh-CN" dirty="0"/>
              <a:t>(6</a:t>
            </a:r>
            <a:r>
              <a:rPr lang="zh-CN" altLang="zh-CN" dirty="0"/>
              <a:t>分</a:t>
            </a:r>
            <a:r>
              <a:rPr lang="en-US" altLang="zh-CN" dirty="0"/>
              <a:t>)</a:t>
            </a:r>
            <a:endParaRPr lang="zh-CN" altLang="zh-CN" dirty="0"/>
          </a:p>
          <a:p>
            <a:endParaRPr lang="en-US" altLang="zh-CN" dirty="0" smtClean="0">
              <a:solidFill>
                <a:srgbClr val="000000"/>
              </a:solidFill>
              <a:latin typeface="Times New Roman" panose="02020603050405020304" pitchFamily="18" charset="0"/>
              <a:cs typeface="Times New Roman" panose="02020603050405020304" pitchFamily="18" charset="0"/>
            </a:endParaRPr>
          </a:p>
          <a:p>
            <a:r>
              <a:rPr lang="en-US" altLang="zh-CN" dirty="0" smtClean="0">
                <a:solidFill>
                  <a:srgbClr val="000000"/>
                </a:solidFill>
                <a:latin typeface="Times New Roman" panose="02020603050405020304" pitchFamily="18" charset="0"/>
                <a:cs typeface="Times New Roman" panose="02020603050405020304" pitchFamily="18" charset="0"/>
              </a:rPr>
              <a:t>3.</a:t>
            </a:r>
            <a:r>
              <a:rPr lang="zh-CN" altLang="zh-CN" dirty="0" smtClean="0">
                <a:solidFill>
                  <a:srgbClr val="000000"/>
                </a:solidFill>
                <a:latin typeface="Times New Roman" panose="02020603050405020304" pitchFamily="18" charset="0"/>
                <a:cs typeface="Times New Roman" panose="02020603050405020304" pitchFamily="18" charset="0"/>
              </a:rPr>
              <a:t>作品是怎样叙述渡夫的故事的</a:t>
            </a:r>
            <a:r>
              <a:rPr lang="en-US" altLang="zh-CN" dirty="0" smtClean="0">
                <a:solidFill>
                  <a:srgbClr val="000000"/>
                </a:solidFill>
                <a:latin typeface="Times New Roman" panose="02020603050405020304" pitchFamily="18" charset="0"/>
                <a:cs typeface="Times New Roman" panose="02020603050405020304" pitchFamily="18" charset="0"/>
              </a:rPr>
              <a:t>?</a:t>
            </a:r>
            <a:r>
              <a:rPr lang="zh-CN" altLang="zh-CN" dirty="0" smtClean="0">
                <a:solidFill>
                  <a:srgbClr val="000000"/>
                </a:solidFill>
                <a:latin typeface="Times New Roman" panose="02020603050405020304" pitchFamily="18" charset="0"/>
                <a:cs typeface="Times New Roman" panose="02020603050405020304" pitchFamily="18" charset="0"/>
              </a:rPr>
              <a:t>这样写有什么好处</a:t>
            </a:r>
            <a:r>
              <a:rPr lang="en-US" altLang="zh-CN" dirty="0" smtClean="0">
                <a:solidFill>
                  <a:srgbClr val="000000"/>
                </a:solidFill>
                <a:latin typeface="Times New Roman" panose="02020603050405020304" pitchFamily="18" charset="0"/>
                <a:cs typeface="Times New Roman" panose="02020603050405020304" pitchFamily="18" charset="0"/>
              </a:rPr>
              <a:t>?</a:t>
            </a:r>
            <a:r>
              <a:rPr lang="zh-CN" altLang="zh-CN" dirty="0" smtClean="0">
                <a:solidFill>
                  <a:srgbClr val="000000"/>
                </a:solidFill>
                <a:latin typeface="Times New Roman" panose="02020603050405020304" pitchFamily="18" charset="0"/>
                <a:cs typeface="Times New Roman" panose="02020603050405020304" pitchFamily="18" charset="0"/>
              </a:rPr>
              <a:t>请简要分析。</a:t>
            </a:r>
            <a:r>
              <a:rPr lang="en-US" altLang="zh-CN" dirty="0" smtClean="0">
                <a:solidFill>
                  <a:srgbClr val="000000"/>
                </a:solidFill>
                <a:latin typeface="Times New Roman" panose="02020603050405020304" pitchFamily="18" charset="0"/>
                <a:cs typeface="Times New Roman" panose="02020603050405020304" pitchFamily="18" charset="0"/>
              </a:rPr>
              <a:t>(6</a:t>
            </a:r>
            <a:r>
              <a:rPr lang="zh-CN" altLang="zh-CN" dirty="0" smtClean="0">
                <a:solidFill>
                  <a:srgbClr val="000000"/>
                </a:solidFill>
                <a:latin typeface="Times New Roman" panose="02020603050405020304" pitchFamily="18" charset="0"/>
                <a:cs typeface="Times New Roman" panose="02020603050405020304" pitchFamily="18" charset="0"/>
              </a:rPr>
              <a:t>分</a:t>
            </a:r>
            <a:r>
              <a:rPr lang="en-US" altLang="zh-CN" dirty="0" smtClean="0">
                <a:solidFill>
                  <a:srgbClr val="000000"/>
                </a:solidFill>
                <a:latin typeface="Times New Roman" panose="02020603050405020304" pitchFamily="18" charset="0"/>
                <a:cs typeface="Times New Roman" panose="02020603050405020304" pitchFamily="18" charset="0"/>
              </a:rPr>
              <a:t>)</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Times New Roman" panose="02020603050405020304" pitchFamily="18" charset="0"/>
              <a:ea typeface="方正书宋_GBK"/>
              <a:cs typeface="Times New Roman" panose="02020603050405020304" pitchFamily="18" charset="0"/>
            </a:endParaRPr>
          </a:p>
          <a:p>
            <a:r>
              <a:rPr lang="en-US" altLang="zh-CN" dirty="0"/>
              <a:t>4</a:t>
            </a:r>
            <a:r>
              <a:rPr lang="zh-CN" altLang="zh-CN" dirty="0"/>
              <a:t>．作品为什么以渡夫的任情高歌为结尾？结合全文，谈谈你的看法。</a:t>
            </a:r>
            <a:r>
              <a:rPr lang="en-US" altLang="zh-CN" dirty="0"/>
              <a:t>(8</a:t>
            </a:r>
            <a:r>
              <a:rPr lang="zh-CN" altLang="zh-CN" dirty="0"/>
              <a:t>分</a:t>
            </a:r>
            <a:r>
              <a:rPr lang="en-US" altLang="zh-CN" dirty="0"/>
              <a:t>)</a:t>
            </a:r>
            <a:endParaRPr lang="zh-CN" altLang="zh-CN" dirty="0"/>
          </a:p>
          <a:p>
            <a:endParaRPr lang="zh-CN" altLang="zh-CN" dirty="0" smtClean="0">
              <a:solidFill>
                <a:srgbClr val="000000"/>
              </a:solidFill>
              <a:latin typeface="NEU-BZ-S92"/>
              <a:ea typeface="方正书宋_GBK"/>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fontAlgn="ctr"/>
            <a:r>
              <a:rPr lang="en-US" altLang="zh-CN" dirty="0" smtClean="0"/>
              <a:t>8</a:t>
            </a:r>
            <a:r>
              <a:rPr lang="zh-CN" altLang="zh-CN" dirty="0" smtClean="0"/>
              <a:t>．鲁迅说：</a:t>
            </a:r>
            <a:r>
              <a:rPr lang="en-US" altLang="zh-CN" dirty="0" smtClean="0"/>
              <a:t>“</a:t>
            </a:r>
            <a:r>
              <a:rPr lang="zh-CN" altLang="zh-CN" dirty="0" smtClean="0"/>
              <a:t>我们从古以来，就有埋头苦干的人，有拼命硬干的人，有为民请命的人，有舍身求法的人，</a:t>
            </a:r>
            <a:r>
              <a:rPr lang="en-US" altLang="zh-CN" dirty="0" smtClean="0"/>
              <a:t>……</a:t>
            </a:r>
            <a:r>
              <a:rPr lang="zh-CN" altLang="zh-CN" dirty="0" smtClean="0"/>
              <a:t>这就是中国的脊梁。</a:t>
            </a:r>
            <a:r>
              <a:rPr lang="en-US" altLang="zh-CN" dirty="0" smtClean="0"/>
              <a:t>”</a:t>
            </a:r>
            <a:r>
              <a:rPr lang="zh-CN" altLang="zh-CN" dirty="0" smtClean="0"/>
              <a:t>请谈谈本文是如何具体塑造这样的</a:t>
            </a:r>
            <a:r>
              <a:rPr lang="en-US" altLang="zh-CN" dirty="0" smtClean="0"/>
              <a:t>“</a:t>
            </a:r>
            <a:r>
              <a:rPr lang="zh-CN" altLang="zh-CN" dirty="0" smtClean="0"/>
              <a:t>中国的脊梁</a:t>
            </a:r>
            <a:r>
              <a:rPr lang="en-US" altLang="zh-CN" dirty="0" smtClean="0"/>
              <a:t>”</a:t>
            </a:r>
            <a:r>
              <a:rPr lang="zh-CN" altLang="zh-CN" dirty="0" smtClean="0"/>
              <a:t>的。（</a:t>
            </a:r>
            <a:r>
              <a:rPr lang="en-US" altLang="zh-CN" dirty="0" smtClean="0"/>
              <a:t>6</a:t>
            </a:r>
            <a:r>
              <a:rPr lang="zh-CN" altLang="zh-CN" dirty="0" smtClean="0"/>
              <a:t>分）</a:t>
            </a:r>
            <a:endParaRPr lang="zh-CN" altLang="zh-CN" dirty="0" smtClean="0"/>
          </a:p>
          <a:p>
            <a:pPr fontAlgn="ctr"/>
            <a:r>
              <a:rPr lang="en-US" altLang="zh-CN" dirty="0" smtClean="0"/>
              <a:t>9</a:t>
            </a:r>
            <a:r>
              <a:rPr lang="zh-CN" altLang="zh-CN" dirty="0" smtClean="0"/>
              <a:t>．《理水》是鲁迅小说集《故事新编》中的一篇，请从</a:t>
            </a:r>
            <a:r>
              <a:rPr lang="en-US" altLang="zh-CN" dirty="0" smtClean="0"/>
              <a:t>“</a:t>
            </a:r>
            <a:r>
              <a:rPr lang="zh-CN" altLang="zh-CN" dirty="0" smtClean="0"/>
              <a:t>故事</a:t>
            </a:r>
            <a:r>
              <a:rPr lang="en-US" altLang="zh-CN" dirty="0" smtClean="0"/>
              <a:t>”</a:t>
            </a:r>
            <a:r>
              <a:rPr lang="zh-CN" altLang="zh-CN" dirty="0" smtClean="0"/>
              <a:t>与</a:t>
            </a:r>
            <a:r>
              <a:rPr lang="en-US" altLang="zh-CN" dirty="0" smtClean="0"/>
              <a:t>“</a:t>
            </a:r>
            <a:r>
              <a:rPr lang="zh-CN" altLang="zh-CN" dirty="0" smtClean="0"/>
              <a:t>新编</a:t>
            </a:r>
            <a:r>
              <a:rPr lang="en-US" altLang="zh-CN" dirty="0" smtClean="0"/>
              <a:t>”</a:t>
            </a:r>
            <a:r>
              <a:rPr lang="zh-CN" altLang="zh-CN" dirty="0" smtClean="0"/>
              <a:t>的角度简析本文的基本特征。（</a:t>
            </a:r>
            <a:r>
              <a:rPr lang="en-US" altLang="zh-CN" dirty="0" smtClean="0"/>
              <a:t>6</a:t>
            </a:r>
            <a:r>
              <a:rPr lang="zh-CN" altLang="zh-CN" dirty="0" smtClean="0"/>
              <a:t>分）</a:t>
            </a:r>
            <a:endParaRPr lang="zh-CN" altLang="zh-CN" dirty="0" smtClean="0"/>
          </a:p>
          <a:p>
            <a:endParaRPr lang="zh-CN" altLang="en-US" dirty="0"/>
          </a:p>
        </p:txBody>
      </p:sp>
      <p:sp>
        <p:nvSpPr>
          <p:cNvPr id="4" name="标题 1"/>
          <p:cNvSpPr txBox="1"/>
          <p:nvPr/>
        </p:nvSpPr>
        <p:spPr>
          <a:xfrm>
            <a:off x="179512" y="357504"/>
            <a:ext cx="8229600" cy="3240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0" normalizeH="0" baseline="0" noProof="0" dirty="0" smtClean="0">
                <a:ln>
                  <a:noFill/>
                </a:ln>
                <a:solidFill>
                  <a:schemeClr val="tx1"/>
                </a:solidFill>
                <a:effectLst/>
                <a:uLnTx/>
                <a:uFillTx/>
                <a:latin typeface="+mj-lt"/>
                <a:ea typeface="+mj-ea"/>
                <a:cs typeface="+mj-cs"/>
              </a:rPr>
              <a:t>2019</a:t>
            </a: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年全国</a:t>
            </a:r>
            <a:r>
              <a:rPr kumimoji="0" lang="en-US" altLang="zh-CN" sz="3200" b="0" i="0" u="none" strike="noStrike" kern="1200" cap="none" spc="0" normalizeH="0" baseline="0" noProof="0" dirty="0" smtClean="0">
                <a:ln>
                  <a:noFill/>
                </a:ln>
                <a:solidFill>
                  <a:schemeClr val="tx1"/>
                </a:solidFill>
                <a:effectLst/>
                <a:uLnTx/>
                <a:uFillTx/>
                <a:latin typeface="+mj-lt"/>
                <a:ea typeface="+mj-ea"/>
                <a:cs typeface="+mj-cs"/>
              </a:rPr>
              <a:t>Ⅰ</a:t>
            </a: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卷鲁迅</a:t>
            </a:r>
            <a:r>
              <a:rPr kumimoji="0" lang="en-US" altLang="zh-CN" sz="3200" b="0" i="0" u="none" strike="noStrike" kern="1200" cap="none" spc="0" normalizeH="0" baseline="0" noProof="0" dirty="0" smtClean="0">
                <a:ln>
                  <a:noFill/>
                </a:ln>
                <a:solidFill>
                  <a:schemeClr val="tx1"/>
                </a:solidFill>
                <a:effectLst/>
                <a:uLnTx/>
                <a:uFillTx/>
                <a:latin typeface="+mj-lt"/>
                <a:ea typeface="+mj-ea"/>
                <a:cs typeface="+mj-cs"/>
              </a:rPr>
              <a:t>《</a:t>
            </a: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理水</a:t>
            </a:r>
            <a:r>
              <a:rPr kumimoji="0" lang="en-US" altLang="zh-CN" sz="3200" b="0" i="0" u="none" strike="noStrike" kern="1200" cap="none" spc="0" normalizeH="0" baseline="0" noProof="0" dirty="0" smtClean="0">
                <a:ln>
                  <a:noFill/>
                </a:ln>
                <a:solidFill>
                  <a:schemeClr val="tx1"/>
                </a:solidFill>
                <a:effectLst/>
                <a:uLnTx/>
                <a:uFillTx/>
                <a:latin typeface="+mj-lt"/>
                <a:ea typeface="+mj-ea"/>
                <a:cs typeface="+mj-cs"/>
              </a:rPr>
              <a:t>》</a:t>
            </a:r>
            <a:endParaRPr kumimoji="0" lang="zh-CN" alt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357504"/>
            <a:ext cx="9324528" cy="4785996"/>
          </a:xfrm>
        </p:spPr>
        <p:txBody>
          <a:bodyPr>
            <a:normAutofit fontScale="25000" lnSpcReduction="20000"/>
          </a:bodyPr>
          <a:lstStyle/>
          <a:p>
            <a:r>
              <a:rPr lang="en-US" altLang="zh-CN" dirty="0"/>
              <a:t>1</a:t>
            </a:r>
            <a:r>
              <a:rPr lang="zh-CN" altLang="zh-CN" dirty="0"/>
              <a:t>．下列对作品有关内容的分析和概括，最恰当的两项是</a:t>
            </a:r>
            <a:r>
              <a:rPr lang="en-US" altLang="zh-CN" dirty="0"/>
              <a:t>(5</a:t>
            </a:r>
            <a:r>
              <a:rPr lang="zh-CN" altLang="zh-CN" dirty="0"/>
              <a:t>分</a:t>
            </a:r>
            <a:r>
              <a:rPr lang="en-US" altLang="zh-CN" dirty="0"/>
              <a:t>)(</a:t>
            </a:r>
            <a:r>
              <a:rPr lang="zh-CN" altLang="zh-CN" dirty="0"/>
              <a:t>　　</a:t>
            </a:r>
            <a:r>
              <a:rPr lang="en-US" altLang="zh-CN" dirty="0"/>
              <a:t>)</a:t>
            </a:r>
            <a:endParaRPr lang="zh-CN" altLang="zh-CN" dirty="0"/>
          </a:p>
          <a:p>
            <a:r>
              <a:rPr lang="en-US" altLang="zh-CN" dirty="0"/>
              <a:t>A</a:t>
            </a:r>
            <a:r>
              <a:rPr lang="zh-CN" altLang="zh-CN" dirty="0"/>
              <a:t>．作品以抒情的笔调叙述了渡夫的人生遭遇和心灵世界，反映了动荡不安的现实，表达了作者对底层劳动人民的同情和对当时社会的不满。</a:t>
            </a:r>
            <a:endParaRPr lang="zh-CN" altLang="zh-CN" dirty="0"/>
          </a:p>
          <a:p>
            <a:r>
              <a:rPr lang="en-US" altLang="zh-CN" dirty="0"/>
              <a:t>B</a:t>
            </a:r>
            <a:r>
              <a:rPr lang="zh-CN" altLang="zh-CN" dirty="0"/>
              <a:t>．渡夫不愿马上开船送我过湖，还教训我：</a:t>
            </a:r>
            <a:r>
              <a:rPr lang="en-US" altLang="zh-CN" dirty="0"/>
              <a:t>“</a:t>
            </a:r>
            <a:r>
              <a:rPr lang="zh-CN" altLang="zh-CN" dirty="0"/>
              <a:t>年纪轻轻，开口就是</a:t>
            </a:r>
            <a:r>
              <a:rPr lang="en-US" altLang="zh-CN" dirty="0"/>
              <a:t>‘</a:t>
            </a:r>
            <a:r>
              <a:rPr lang="zh-CN" altLang="zh-CN" dirty="0"/>
              <a:t>钱</a:t>
            </a:r>
            <a:r>
              <a:rPr lang="en-US" altLang="zh-CN" dirty="0"/>
              <a:t>’</a:t>
            </a:r>
            <a:r>
              <a:rPr lang="zh-CN" altLang="zh-CN" dirty="0"/>
              <a:t>，有钱就命都不要了吗？</a:t>
            </a:r>
            <a:r>
              <a:rPr lang="en-US" altLang="zh-CN" dirty="0"/>
              <a:t>”</a:t>
            </a:r>
            <a:r>
              <a:rPr lang="zh-CN" altLang="zh-CN" dirty="0"/>
              <a:t>这让我暗自吃惊，因为我担心他谋财害命。</a:t>
            </a:r>
            <a:endParaRPr lang="zh-CN" altLang="zh-CN" dirty="0"/>
          </a:p>
          <a:p>
            <a:r>
              <a:rPr lang="en-US" altLang="zh-CN" dirty="0"/>
              <a:t>C</a:t>
            </a:r>
            <a:r>
              <a:rPr lang="zh-CN" altLang="zh-CN" dirty="0"/>
              <a:t>．渡夫没有让我回到岸上去，而是让我在他船里过一宵，因为他看我太年轻，怕我遇到不测，想告诉我一些江湖上的情形和出门在外的经验。</a:t>
            </a:r>
            <a:endParaRPr lang="zh-CN" altLang="zh-CN" dirty="0"/>
          </a:p>
          <a:p>
            <a:r>
              <a:rPr lang="en-US" altLang="zh-CN" dirty="0"/>
              <a:t>D</a:t>
            </a:r>
            <a:r>
              <a:rPr lang="zh-CN" altLang="zh-CN" dirty="0"/>
              <a:t>．渡夫在船里把他儿子桂儿被北佬抓做伕子的事情告诉我，这一方面表达他对我孝顺母亲的赞赏和羡慕之情，一方面表达他失子之后的孤独和忧虑。</a:t>
            </a:r>
            <a:endParaRPr lang="zh-CN" altLang="zh-CN" dirty="0"/>
          </a:p>
          <a:p>
            <a:r>
              <a:rPr lang="en-US" altLang="zh-CN" dirty="0"/>
              <a:t>E</a:t>
            </a:r>
            <a:r>
              <a:rPr lang="zh-CN" altLang="zh-CN" dirty="0"/>
              <a:t>．第二天一早，我被渡夫叫起来之后，目不转睛地瞧着他，发现他的脸上没有什么异样的表情，想知道他为什么把昨夜的事情全都忘记了。</a:t>
            </a:r>
            <a:endParaRPr lang="zh-CN" altLang="zh-CN" dirty="0"/>
          </a:p>
          <a:p>
            <a:r>
              <a:rPr lang="zh-CN" altLang="zh-CN" dirty="0"/>
              <a:t>答案　</a:t>
            </a:r>
            <a:r>
              <a:rPr lang="en-US" altLang="zh-CN" dirty="0"/>
              <a:t>AD</a:t>
            </a:r>
            <a:endParaRPr lang="zh-CN" altLang="zh-CN" dirty="0"/>
          </a:p>
          <a:p>
            <a:r>
              <a:rPr lang="zh-CN" altLang="zh-CN" dirty="0"/>
              <a:t>解析　</a:t>
            </a:r>
            <a:r>
              <a:rPr lang="en-US" altLang="zh-CN" dirty="0"/>
              <a:t>B</a:t>
            </a:r>
            <a:r>
              <a:rPr lang="zh-CN" altLang="zh-CN" dirty="0"/>
              <a:t>项</a:t>
            </a:r>
            <a:r>
              <a:rPr lang="en-US" altLang="zh-CN" dirty="0"/>
              <a:t>“</a:t>
            </a:r>
            <a:r>
              <a:rPr lang="zh-CN" altLang="zh-CN" dirty="0"/>
              <a:t>我担心他谋财害命</a:t>
            </a:r>
            <a:r>
              <a:rPr lang="en-US" altLang="zh-CN" dirty="0"/>
              <a:t>”</a:t>
            </a:r>
            <a:r>
              <a:rPr lang="zh-CN" altLang="zh-CN" dirty="0"/>
              <a:t>的说法有些牵强。</a:t>
            </a:r>
            <a:r>
              <a:rPr lang="en-US" altLang="zh-CN" dirty="0"/>
              <a:t>C</a:t>
            </a:r>
            <a:r>
              <a:rPr lang="zh-CN" altLang="zh-CN" dirty="0"/>
              <a:t>项</a:t>
            </a:r>
            <a:r>
              <a:rPr lang="en-US" altLang="zh-CN" dirty="0"/>
              <a:t>“</a:t>
            </a:r>
            <a:r>
              <a:rPr lang="zh-CN" altLang="zh-CN" dirty="0"/>
              <a:t>想告诉我一些江湖上的情形和出门在外的经验</a:t>
            </a:r>
            <a:r>
              <a:rPr lang="en-US" altLang="zh-CN" dirty="0"/>
              <a:t>”</a:t>
            </a:r>
            <a:r>
              <a:rPr lang="zh-CN" altLang="zh-CN" dirty="0"/>
              <a:t>不正确。</a:t>
            </a:r>
            <a:r>
              <a:rPr lang="en-US" altLang="zh-CN" dirty="0"/>
              <a:t>E</a:t>
            </a:r>
            <a:r>
              <a:rPr lang="zh-CN" altLang="zh-CN" dirty="0"/>
              <a:t>项</a:t>
            </a:r>
            <a:r>
              <a:rPr lang="en-US" altLang="zh-CN" dirty="0"/>
              <a:t>“</a:t>
            </a:r>
            <a:r>
              <a:rPr lang="zh-CN" altLang="zh-CN" dirty="0"/>
              <a:t>把昨夜的事情全都忘记了</a:t>
            </a:r>
            <a:r>
              <a:rPr lang="en-US" altLang="zh-CN" dirty="0"/>
              <a:t>”</a:t>
            </a:r>
            <a:r>
              <a:rPr lang="zh-CN" altLang="zh-CN" dirty="0"/>
              <a:t>不正确。</a:t>
            </a:r>
            <a:endParaRPr lang="zh-CN" altLang="zh-CN" dirty="0"/>
          </a:p>
          <a:p>
            <a:r>
              <a:rPr lang="zh-CN" altLang="zh-CN" dirty="0"/>
              <a:t>试题评点</a:t>
            </a:r>
            <a:r>
              <a:rPr lang="en-US" altLang="zh-CN" dirty="0"/>
              <a:t> </a:t>
            </a:r>
            <a:r>
              <a:rPr lang="zh-CN" altLang="zh-CN" dirty="0"/>
              <a:t>　该题依然用</a:t>
            </a:r>
            <a:r>
              <a:rPr lang="en-US" altLang="zh-CN" dirty="0"/>
              <a:t>“</a:t>
            </a:r>
            <a:r>
              <a:rPr lang="zh-CN" altLang="zh-CN" dirty="0"/>
              <a:t>五选二</a:t>
            </a:r>
            <a:r>
              <a:rPr lang="en-US" altLang="zh-CN" dirty="0"/>
              <a:t>”</a:t>
            </a:r>
            <a:r>
              <a:rPr lang="zh-CN" altLang="zh-CN" dirty="0"/>
              <a:t>的形式考查对小说内容、人物形象、艺术技巧等方面的分析概括。命题者在设题项时，把重心放在了小说文体的基本要素上，即对小说主人公渡夫的形象特点的分析和对小说主要的艺术表现手法的分析上，这是阅读本小说最关键的两个问题。试题难度不大。</a:t>
            </a:r>
            <a:endParaRPr lang="zh-CN" altLang="zh-CN" dirty="0"/>
          </a:p>
          <a:p>
            <a:r>
              <a:rPr lang="en-US" altLang="zh-CN" dirty="0"/>
              <a:t>2</a:t>
            </a:r>
            <a:r>
              <a:rPr lang="zh-CN" altLang="zh-CN" dirty="0"/>
              <a:t>．作品中的渡夫有哪些性格特点？请简要分析。</a:t>
            </a:r>
            <a:r>
              <a:rPr lang="en-US" altLang="zh-CN" dirty="0"/>
              <a:t>(6</a:t>
            </a:r>
            <a:r>
              <a:rPr lang="zh-CN" altLang="zh-CN" dirty="0"/>
              <a:t>分</a:t>
            </a:r>
            <a:r>
              <a:rPr lang="en-US" altLang="zh-CN" dirty="0"/>
              <a:t>)</a:t>
            </a:r>
            <a:endParaRPr lang="zh-CN" altLang="zh-CN" dirty="0"/>
          </a:p>
          <a:p>
            <a:r>
              <a:rPr lang="zh-CN" altLang="zh-CN" dirty="0"/>
              <a:t>答：</a:t>
            </a:r>
            <a:r>
              <a:rPr lang="en-US" altLang="zh-CN" dirty="0"/>
              <a:t>________________________________________________________________________</a:t>
            </a:r>
            <a:endParaRPr lang="zh-CN" altLang="zh-CN" dirty="0"/>
          </a:p>
          <a:p>
            <a:r>
              <a:rPr lang="zh-CN" altLang="zh-CN" dirty="0"/>
              <a:t>答案　</a:t>
            </a:r>
            <a:r>
              <a:rPr lang="en-US" altLang="zh-CN" dirty="0"/>
              <a:t>①</a:t>
            </a:r>
            <a:r>
              <a:rPr lang="zh-CN" altLang="zh-CN" dirty="0"/>
              <a:t>热情坦诚，乐于助人，喜欢孝顺父母的子女；</a:t>
            </a:r>
            <a:r>
              <a:rPr lang="en-US" altLang="zh-CN" dirty="0"/>
              <a:t>②</a:t>
            </a:r>
            <a:r>
              <a:rPr lang="zh-CN" altLang="zh-CN" dirty="0"/>
              <a:t>刚强不屈，不畏身心劳苦，靠自己的气力赚钱；</a:t>
            </a:r>
            <a:r>
              <a:rPr lang="en-US" altLang="zh-CN" dirty="0"/>
              <a:t>③</a:t>
            </a:r>
            <a:r>
              <a:rPr lang="zh-CN" altLang="zh-CN" dirty="0"/>
              <a:t>坚韧不拔，不向命运低头，坚持自由自在的生活信念。</a:t>
            </a:r>
            <a:endParaRPr lang="zh-CN" altLang="zh-CN" dirty="0"/>
          </a:p>
          <a:p>
            <a:r>
              <a:rPr lang="zh-CN" altLang="zh-CN" dirty="0"/>
              <a:t>解析　本题考查分析概括人物的性格特点。分析人物性格时要点出人物形象的主要特征，本文着重描写人物的语言。要结合文本中渡夫对</a:t>
            </a:r>
            <a:r>
              <a:rPr lang="en-US" altLang="zh-CN" dirty="0"/>
              <a:t>“</a:t>
            </a:r>
            <a:r>
              <a:rPr lang="zh-CN" altLang="zh-CN" dirty="0"/>
              <a:t>我</a:t>
            </a:r>
            <a:r>
              <a:rPr lang="en-US" altLang="zh-CN" dirty="0"/>
              <a:t>”</a:t>
            </a:r>
            <a:r>
              <a:rPr lang="zh-CN" altLang="zh-CN" dirty="0"/>
              <a:t>的教训、与</a:t>
            </a:r>
            <a:r>
              <a:rPr lang="en-US" altLang="zh-CN" dirty="0"/>
              <a:t>“</a:t>
            </a:r>
            <a:r>
              <a:rPr lang="zh-CN" altLang="zh-CN" dirty="0"/>
              <a:t>我</a:t>
            </a:r>
            <a:r>
              <a:rPr lang="en-US" altLang="zh-CN" dirty="0"/>
              <a:t>”</a:t>
            </a:r>
            <a:r>
              <a:rPr lang="zh-CN" altLang="zh-CN" dirty="0"/>
              <a:t>的对话以及最后的高歌分析。</a:t>
            </a:r>
            <a:endParaRPr lang="zh-CN" altLang="zh-CN" dirty="0"/>
          </a:p>
          <a:p>
            <a:r>
              <a:rPr lang="zh-CN" altLang="zh-CN" dirty="0"/>
              <a:t>试题评点</a:t>
            </a:r>
            <a:r>
              <a:rPr lang="en-US" altLang="zh-CN" dirty="0"/>
              <a:t> </a:t>
            </a:r>
            <a:r>
              <a:rPr lang="zh-CN" altLang="zh-CN" dirty="0"/>
              <a:t>　这是课标卷小说考查中最稳定且最重要的题型</a:t>
            </a:r>
            <a:r>
              <a:rPr lang="en-US" altLang="zh-CN" dirty="0"/>
              <a:t>——</a:t>
            </a:r>
            <a:r>
              <a:rPr lang="zh-CN" altLang="zh-CN" dirty="0"/>
              <a:t>概括人物形象特点并作分析题。答该题，要从全文入手，找出有关渡夫形象的故事情节和描写内容，从肖像、神态、心理、语言、行为等方面进行提炼并加以分析。重点抓好三个方面内容：</a:t>
            </a:r>
            <a:r>
              <a:rPr lang="en-US" altLang="zh-CN" dirty="0"/>
              <a:t>“</a:t>
            </a:r>
            <a:r>
              <a:rPr lang="zh-CN" altLang="zh-CN" dirty="0"/>
              <a:t>我</a:t>
            </a:r>
            <a:r>
              <a:rPr lang="en-US" altLang="zh-CN" dirty="0"/>
              <a:t>”</a:t>
            </a:r>
            <a:r>
              <a:rPr lang="zh-CN" altLang="zh-CN" dirty="0"/>
              <a:t>过湖和留宿前与他之间的对话、他自叙的人生遭遇和充满抗争的歌词。</a:t>
            </a:r>
            <a:endParaRPr lang="zh-CN" altLang="zh-CN" dirty="0"/>
          </a:p>
          <a:p>
            <a:r>
              <a:rPr lang="en-US" altLang="zh-CN" dirty="0"/>
              <a:t>3</a:t>
            </a:r>
            <a:r>
              <a:rPr lang="zh-CN" altLang="zh-CN" dirty="0"/>
              <a:t>．作品是怎样叙述渡夫的故事的？这样写有什么好处？请简要分析。</a:t>
            </a:r>
            <a:r>
              <a:rPr lang="en-US" altLang="zh-CN" dirty="0"/>
              <a:t>(6</a:t>
            </a:r>
            <a:r>
              <a:rPr lang="zh-CN" altLang="zh-CN" dirty="0"/>
              <a:t>分</a:t>
            </a:r>
            <a:r>
              <a:rPr lang="en-US" altLang="zh-CN" dirty="0"/>
              <a:t>)</a:t>
            </a:r>
            <a:endParaRPr lang="zh-CN" altLang="zh-CN" dirty="0"/>
          </a:p>
          <a:p>
            <a:r>
              <a:rPr lang="zh-CN" altLang="zh-CN" dirty="0"/>
              <a:t>答：</a:t>
            </a:r>
            <a:r>
              <a:rPr lang="en-US" altLang="zh-CN" dirty="0"/>
              <a:t>________________________________________________________________________</a:t>
            </a:r>
            <a:endParaRPr lang="zh-CN" altLang="zh-CN" dirty="0"/>
          </a:p>
          <a:p>
            <a:r>
              <a:rPr lang="zh-CN" altLang="zh-CN" dirty="0"/>
              <a:t>答案　</a:t>
            </a:r>
            <a:r>
              <a:rPr lang="en-US" altLang="zh-CN" dirty="0"/>
              <a:t>①</a:t>
            </a:r>
            <a:r>
              <a:rPr lang="zh-CN" altLang="zh-CN" dirty="0"/>
              <a:t>以</a:t>
            </a:r>
            <a:r>
              <a:rPr lang="en-US" altLang="zh-CN" dirty="0"/>
              <a:t>“</a:t>
            </a:r>
            <a:r>
              <a:rPr lang="zh-CN" altLang="zh-CN" dirty="0"/>
              <a:t>我</a:t>
            </a:r>
            <a:r>
              <a:rPr lang="en-US" altLang="zh-CN" dirty="0"/>
              <a:t>”</a:t>
            </a:r>
            <a:r>
              <a:rPr lang="zh-CN" altLang="zh-CN" dirty="0"/>
              <a:t>的视角来叙事，使事件显得真实可信；</a:t>
            </a:r>
            <a:r>
              <a:rPr lang="en-US" altLang="zh-CN" dirty="0"/>
              <a:t>②</a:t>
            </a:r>
            <a:r>
              <a:rPr lang="zh-CN" altLang="zh-CN" dirty="0"/>
              <a:t>以</a:t>
            </a:r>
            <a:r>
              <a:rPr lang="en-US" altLang="zh-CN" dirty="0"/>
              <a:t>“</a:t>
            </a:r>
            <a:r>
              <a:rPr lang="zh-CN" altLang="zh-CN" dirty="0"/>
              <a:t>钱</a:t>
            </a:r>
            <a:r>
              <a:rPr lang="en-US" altLang="zh-CN" dirty="0"/>
              <a:t>”</a:t>
            </a:r>
            <a:r>
              <a:rPr lang="zh-CN" altLang="zh-CN" dirty="0"/>
              <a:t>为话题，引入渡夫的故事，唤起读者的阅读兴趣；</a:t>
            </a:r>
            <a:r>
              <a:rPr lang="en-US" altLang="zh-CN" dirty="0"/>
              <a:t>③</a:t>
            </a:r>
            <a:r>
              <a:rPr lang="zh-CN" altLang="zh-CN" dirty="0"/>
              <a:t>多用对话形式，以渡夫之口自述他的经历，使叙事更加集中；</a:t>
            </a:r>
            <a:r>
              <a:rPr lang="en-US" altLang="zh-CN" dirty="0"/>
              <a:t>④</a:t>
            </a:r>
            <a:r>
              <a:rPr lang="zh-CN" altLang="zh-CN" dirty="0"/>
              <a:t>情景描写与渡夫讲述相结合，赋予渡夫的故事哀而不伤的诗意美。</a:t>
            </a:r>
            <a:endParaRPr lang="zh-CN" altLang="zh-CN" dirty="0"/>
          </a:p>
          <a:p>
            <a:r>
              <a:rPr lang="zh-CN" altLang="zh-CN" dirty="0"/>
              <a:t>解析　本题考查分析行文构思的妙处。解答本题应从全文的角度去看。快速地读完这篇短篇小说后，我们不难发现文章的叙述视角以</a:t>
            </a:r>
            <a:r>
              <a:rPr lang="en-US" altLang="zh-CN" dirty="0"/>
              <a:t>“</a:t>
            </a:r>
            <a:r>
              <a:rPr lang="zh-CN" altLang="zh-CN" dirty="0"/>
              <a:t>我</a:t>
            </a:r>
            <a:r>
              <a:rPr lang="en-US" altLang="zh-CN" dirty="0"/>
              <a:t>”</a:t>
            </a:r>
            <a:r>
              <a:rPr lang="zh-CN" altLang="zh-CN" dirty="0"/>
              <a:t>为主，叙述方式以对话为主。文章讲述了一个凄惨的故事，但并不影响文章的诗意。</a:t>
            </a:r>
            <a:endParaRPr lang="zh-CN" altLang="zh-CN" dirty="0"/>
          </a:p>
          <a:p>
            <a:r>
              <a:rPr lang="zh-CN" altLang="zh-CN" dirty="0"/>
              <a:t>试题评点</a:t>
            </a:r>
            <a:r>
              <a:rPr lang="en-US" altLang="zh-CN" dirty="0"/>
              <a:t> </a:t>
            </a:r>
            <a:r>
              <a:rPr lang="zh-CN" altLang="zh-CN" dirty="0"/>
              <a:t>　该题考查鉴赏小说的艺术表现手法，主要从</a:t>
            </a:r>
            <a:r>
              <a:rPr lang="en-US" altLang="zh-CN" dirty="0"/>
              <a:t>“</a:t>
            </a:r>
            <a:r>
              <a:rPr lang="zh-CN" altLang="zh-CN" dirty="0"/>
              <a:t>情节</a:t>
            </a:r>
            <a:r>
              <a:rPr lang="en-US" altLang="zh-CN" dirty="0"/>
              <a:t>”</a:t>
            </a:r>
            <a:r>
              <a:rPr lang="zh-CN" altLang="zh-CN" dirty="0"/>
              <a:t>的角度考查对作品艺术特色的理解，即要求在阅读中理解作品构思、思路的特点。首先要理清文章结构层次，理解作者这样安排的匠心用意。其次要注意答题角度，注意情节本身，以及人物与环境的关系，也要注意人称的选取，叙述故事的形式、顺序，组织的方式等。</a:t>
            </a:r>
            <a:endParaRPr lang="zh-CN" altLang="zh-CN" dirty="0"/>
          </a:p>
          <a:p>
            <a:r>
              <a:rPr lang="zh-CN" altLang="zh-CN" dirty="0"/>
              <a:t>因为是首次整体考查小说的艺术技巧，所以该题有一定的难度。</a:t>
            </a:r>
            <a:endParaRPr lang="zh-CN" altLang="zh-CN" dirty="0"/>
          </a:p>
          <a:p>
            <a:r>
              <a:rPr lang="en-US" altLang="zh-CN" dirty="0"/>
              <a:t>4</a:t>
            </a:r>
            <a:r>
              <a:rPr lang="zh-CN" altLang="zh-CN" dirty="0"/>
              <a:t>．作品为什么以渡夫的任情高歌为结尾？结合全文，谈谈你的看法。</a:t>
            </a:r>
            <a:r>
              <a:rPr lang="en-US" altLang="zh-CN" dirty="0"/>
              <a:t>(8</a:t>
            </a:r>
            <a:r>
              <a:rPr lang="zh-CN" altLang="zh-CN" dirty="0"/>
              <a:t>分</a:t>
            </a:r>
            <a:r>
              <a:rPr lang="en-US" altLang="zh-CN" dirty="0"/>
              <a:t>)</a:t>
            </a:r>
            <a:endParaRPr lang="zh-CN" altLang="zh-CN" dirty="0"/>
          </a:p>
          <a:p>
            <a:r>
              <a:rPr lang="zh-CN" altLang="zh-CN" dirty="0"/>
              <a:t>答：</a:t>
            </a:r>
            <a:r>
              <a:rPr lang="en-US" altLang="zh-CN" dirty="0"/>
              <a:t>________________________________________________________________________</a:t>
            </a:r>
            <a:endParaRPr lang="zh-CN" altLang="zh-CN" dirty="0"/>
          </a:p>
          <a:p>
            <a:r>
              <a:rPr lang="zh-CN" altLang="zh-CN" dirty="0"/>
              <a:t>答案　</a:t>
            </a:r>
            <a:r>
              <a:rPr lang="en-US" altLang="zh-CN" dirty="0"/>
              <a:t>①</a:t>
            </a:r>
            <a:r>
              <a:rPr lang="zh-CN" altLang="zh-CN" dirty="0"/>
              <a:t>艺术结构上，通过突转产生戏剧性效果，最后以歌声结尾，余韵悠长，耐人寻味；</a:t>
            </a:r>
            <a:r>
              <a:rPr lang="en-US" altLang="zh-CN" dirty="0"/>
              <a:t>②</a:t>
            </a:r>
            <a:r>
              <a:rPr lang="zh-CN" altLang="zh-CN" dirty="0"/>
              <a:t>情感表现上，以渡夫的无表情代替哭泣，以任情高歌代替诉苦，强化了表现苦难的力度；</a:t>
            </a:r>
            <a:r>
              <a:rPr lang="en-US" altLang="zh-CN" dirty="0"/>
              <a:t>③</a:t>
            </a:r>
            <a:r>
              <a:rPr lang="zh-CN" altLang="zh-CN" dirty="0"/>
              <a:t>人物形象上，既表现渡夫的洒脱豪放，也反衬他的现实痛苦之深，使渡夫的形象更加丰满；</a:t>
            </a:r>
            <a:r>
              <a:rPr lang="en-US" altLang="zh-CN" dirty="0"/>
              <a:t>④</a:t>
            </a:r>
            <a:r>
              <a:rPr lang="zh-CN" altLang="zh-CN" dirty="0"/>
              <a:t>思想内容上，从批判社会现实的黑暗到表现渡夫追求自由生活的信念，深化了作品的主题。</a:t>
            </a:r>
            <a:endParaRPr lang="zh-CN" altLang="zh-CN" dirty="0"/>
          </a:p>
          <a:p>
            <a:r>
              <a:rPr lang="zh-CN" altLang="zh-CN" dirty="0"/>
              <a:t>解析　本题考查小说结尾的特点及其艺术效果。小说的结尾宁静且富有诗意，分析艺术效果要考虑到其在结构安排、刻画人物形象和表达主题方面的作用。</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2014·</a:t>
            </a:r>
            <a:r>
              <a:rPr lang="zh-CN" altLang="zh-CN" dirty="0"/>
              <a:t>新课标全国</a:t>
            </a:r>
            <a:r>
              <a:rPr lang="en-US" altLang="zh-CN" dirty="0" smtClean="0"/>
              <a:t>Ⅱ《</a:t>
            </a:r>
            <a:r>
              <a:rPr lang="zh-CN" altLang="en-US" dirty="0" smtClean="0"/>
              <a:t>鞋</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2</a:t>
            </a:r>
            <a:r>
              <a:rPr lang="zh-CN" altLang="zh-CN" dirty="0"/>
              <a:t>．小说以</a:t>
            </a:r>
            <a:r>
              <a:rPr lang="en-US" altLang="zh-CN" dirty="0"/>
              <a:t>“</a:t>
            </a:r>
            <a:r>
              <a:rPr lang="zh-CN" altLang="zh-CN" dirty="0"/>
              <a:t>鞋</a:t>
            </a:r>
            <a:r>
              <a:rPr lang="en-US" altLang="zh-CN" dirty="0"/>
              <a:t>”</a:t>
            </a:r>
            <a:r>
              <a:rPr lang="zh-CN" altLang="zh-CN" dirty="0"/>
              <a:t>为中心叙事写人，这样处理有什么好处？请简要分析。</a:t>
            </a:r>
            <a:r>
              <a:rPr lang="en-US" altLang="zh-CN" dirty="0"/>
              <a:t>(6</a:t>
            </a:r>
            <a:r>
              <a:rPr lang="zh-CN" altLang="zh-CN" dirty="0"/>
              <a:t>分</a:t>
            </a:r>
            <a:r>
              <a:rPr lang="en-US" altLang="zh-CN" dirty="0"/>
              <a:t>)</a:t>
            </a:r>
            <a:endParaRPr lang="zh-CN" altLang="zh-CN" dirty="0"/>
          </a:p>
          <a:p>
            <a:endParaRPr lang="zh-CN" altLang="zh-CN" dirty="0"/>
          </a:p>
          <a:p>
            <a:r>
              <a:rPr lang="en-US" altLang="zh-CN" dirty="0"/>
              <a:t>3</a:t>
            </a:r>
            <a:r>
              <a:rPr lang="zh-CN" altLang="zh-CN" dirty="0"/>
              <a:t>．小说中守明是一个什么样的人物形象？她有什么样的心态？请简要分析。</a:t>
            </a:r>
            <a:r>
              <a:rPr lang="en-US" altLang="zh-CN" dirty="0"/>
              <a:t>(6</a:t>
            </a:r>
            <a:r>
              <a:rPr lang="zh-CN" altLang="zh-CN" dirty="0"/>
              <a:t>分</a:t>
            </a:r>
            <a:r>
              <a:rPr lang="en-US" altLang="zh-CN" dirty="0" smtClean="0"/>
              <a:t>)</a:t>
            </a:r>
            <a:endParaRPr lang="en-US" altLang="zh-CN" dirty="0" smtClean="0"/>
          </a:p>
          <a:p>
            <a:endParaRPr lang="zh-CN" altLang="zh-CN" dirty="0"/>
          </a:p>
          <a:p>
            <a:r>
              <a:rPr lang="en-US" altLang="zh-CN" dirty="0" smtClean="0"/>
              <a:t>4</a:t>
            </a:r>
            <a:r>
              <a:rPr lang="zh-CN" altLang="zh-CN" dirty="0"/>
              <a:t>．文末</a:t>
            </a:r>
            <a:r>
              <a:rPr lang="en-US" altLang="zh-CN" dirty="0"/>
              <a:t>“</a:t>
            </a:r>
            <a:r>
              <a:rPr lang="zh-CN" altLang="zh-CN" dirty="0"/>
              <a:t>后记</a:t>
            </a:r>
            <a:r>
              <a:rPr lang="en-US" altLang="zh-CN" dirty="0"/>
              <a:t>”</a:t>
            </a:r>
            <a:r>
              <a:rPr lang="zh-CN" altLang="zh-CN" dirty="0"/>
              <a:t>是独立于小说外的写作说明，还是属于小说的有机组成部分？请结合全文，谈谈你的观点和理由。</a:t>
            </a:r>
            <a:r>
              <a:rPr lang="en-US" altLang="zh-CN" dirty="0"/>
              <a:t>(8</a:t>
            </a:r>
            <a:r>
              <a:rPr lang="zh-CN" altLang="zh-CN" dirty="0"/>
              <a:t>分</a:t>
            </a:r>
            <a:r>
              <a:rPr lang="en-US" altLang="zh-CN" dirty="0" smtClean="0"/>
              <a:t>)</a:t>
            </a:r>
            <a:endParaRPr lang="zh-CN"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7474"/>
            <a:ext cx="11017224" cy="378042"/>
          </a:xfrm>
        </p:spPr>
        <p:txBody>
          <a:bodyPr>
            <a:noAutofit/>
          </a:bodyPr>
          <a:lstStyle/>
          <a:p>
            <a:pPr algn="l"/>
            <a:r>
              <a:rPr lang="en-US" altLang="zh-CN" sz="3600" dirty="0"/>
              <a:t>2013</a:t>
            </a:r>
            <a:r>
              <a:rPr lang="en-US" altLang="zh-CN" sz="3600" dirty="0" smtClean="0"/>
              <a:t>·</a:t>
            </a:r>
            <a:r>
              <a:rPr lang="zh-CN" altLang="zh-CN" sz="3600" dirty="0" smtClean="0"/>
              <a:t>全</a:t>
            </a:r>
            <a:r>
              <a:rPr lang="zh-CN" altLang="zh-CN" sz="3600" dirty="0"/>
              <a:t>国</a:t>
            </a:r>
            <a:r>
              <a:rPr lang="en-US" altLang="zh-CN" sz="3600" dirty="0" smtClean="0"/>
              <a:t>Ⅰ</a:t>
            </a:r>
            <a:r>
              <a:rPr lang="zh-CN" altLang="en-US" sz="3600" dirty="0" smtClean="0"/>
              <a:t>卷</a:t>
            </a:r>
            <a:r>
              <a:rPr lang="en-US" altLang="zh-CN" sz="3600" dirty="0" smtClean="0"/>
              <a:t>《</a:t>
            </a:r>
            <a:r>
              <a:rPr lang="zh-CN" altLang="zh-CN" sz="3600" dirty="0"/>
              <a:t>喂自己影子吃饭的</a:t>
            </a:r>
            <a:r>
              <a:rPr lang="zh-CN" altLang="zh-CN" sz="3600" dirty="0" smtClean="0"/>
              <a:t>人</a:t>
            </a:r>
            <a:r>
              <a:rPr lang="en-US" altLang="zh-CN" sz="3600" dirty="0" smtClean="0"/>
              <a:t>》</a:t>
            </a:r>
            <a:endParaRPr lang="zh-CN" altLang="en-US" sz="3600" dirty="0"/>
          </a:p>
        </p:txBody>
      </p:sp>
      <p:sp>
        <p:nvSpPr>
          <p:cNvPr id="3" name="内容占位符 2"/>
          <p:cNvSpPr>
            <a:spLocks noGrp="1"/>
          </p:cNvSpPr>
          <p:nvPr>
            <p:ph idx="1"/>
          </p:nvPr>
        </p:nvSpPr>
        <p:spPr>
          <a:xfrm>
            <a:off x="0" y="897564"/>
            <a:ext cx="9144000" cy="4752528"/>
          </a:xfrm>
        </p:spPr>
        <p:txBody>
          <a:bodyPr>
            <a:normAutofit fontScale="92500" lnSpcReduction="10000"/>
          </a:bodyPr>
          <a:lstStyle/>
          <a:p>
            <a:r>
              <a:rPr lang="en-US" altLang="zh-CN" dirty="0" smtClean="0"/>
              <a:t>2</a:t>
            </a:r>
            <a:r>
              <a:rPr lang="zh-CN" altLang="zh-CN" dirty="0"/>
              <a:t>．</a:t>
            </a:r>
            <a:r>
              <a:rPr lang="en-US" altLang="zh-CN" dirty="0"/>
              <a:t>“</a:t>
            </a:r>
            <a:r>
              <a:rPr lang="zh-CN" altLang="zh-CN" dirty="0"/>
              <a:t>影子</a:t>
            </a:r>
            <a:r>
              <a:rPr lang="en-US" altLang="zh-CN" dirty="0"/>
              <a:t>”</a:t>
            </a:r>
            <a:r>
              <a:rPr lang="zh-CN" altLang="zh-CN" dirty="0"/>
              <a:t>对小说的艺术表现有什么作用？请简要分析。</a:t>
            </a:r>
            <a:r>
              <a:rPr lang="en-US" altLang="zh-CN" dirty="0"/>
              <a:t>(6</a:t>
            </a:r>
            <a:r>
              <a:rPr lang="zh-CN" altLang="zh-CN" dirty="0"/>
              <a:t>分</a:t>
            </a:r>
            <a:r>
              <a:rPr lang="en-US" altLang="zh-CN" dirty="0" smtClean="0"/>
              <a:t>)</a:t>
            </a:r>
            <a:endParaRPr lang="en-US" altLang="zh-CN" dirty="0" smtClean="0"/>
          </a:p>
          <a:p>
            <a:endParaRPr lang="zh-CN" altLang="zh-CN" dirty="0"/>
          </a:p>
          <a:p>
            <a:r>
              <a:rPr lang="en-US" altLang="zh-CN" dirty="0" smtClean="0"/>
              <a:t>3</a:t>
            </a:r>
            <a:r>
              <a:rPr lang="zh-CN" altLang="zh-CN" dirty="0"/>
              <a:t>．小说主人公马里诺这一形象有哪些特点？请简要分析。</a:t>
            </a:r>
            <a:r>
              <a:rPr lang="en-US" altLang="zh-CN" dirty="0"/>
              <a:t>(6</a:t>
            </a:r>
            <a:r>
              <a:rPr lang="zh-CN" altLang="zh-CN" dirty="0"/>
              <a:t>分</a:t>
            </a:r>
            <a:r>
              <a:rPr lang="en-US" altLang="zh-CN" dirty="0" smtClean="0"/>
              <a:t>)</a:t>
            </a:r>
            <a:endParaRPr lang="en-US" altLang="zh-CN" dirty="0" smtClean="0"/>
          </a:p>
          <a:p>
            <a:endParaRPr lang="zh-CN" altLang="zh-CN" dirty="0"/>
          </a:p>
          <a:p>
            <a:r>
              <a:rPr lang="en-US" altLang="zh-CN" dirty="0" smtClean="0"/>
              <a:t>4</a:t>
            </a:r>
            <a:r>
              <a:rPr lang="zh-CN" altLang="zh-CN" dirty="0"/>
              <a:t>．小说前半部分侧重写马里诺的影子表演，后半部分侧重写马里诺的现实生活。作者这样安排有什么用意？请结合全文，谈谈你的看法。</a:t>
            </a:r>
            <a:r>
              <a:rPr lang="en-US" altLang="zh-CN" dirty="0"/>
              <a:t>(8</a:t>
            </a:r>
            <a:r>
              <a:rPr lang="zh-CN" altLang="zh-CN" dirty="0"/>
              <a:t>分</a:t>
            </a:r>
            <a:r>
              <a:rPr lang="en-US" altLang="zh-CN" dirty="0"/>
              <a:t>)</a:t>
            </a:r>
            <a:endParaRPr lang="zh-CN" altLang="zh-CN" dirty="0"/>
          </a:p>
          <a:p>
            <a:r>
              <a:rPr lang="zh-CN" altLang="zh-CN" dirty="0"/>
              <a:t>　</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367550"/>
          </a:xfrm>
        </p:spPr>
        <p:txBody>
          <a:bodyPr>
            <a:normAutofit fontScale="90000"/>
          </a:bodyPr>
          <a:lstStyle/>
          <a:p>
            <a:r>
              <a:rPr lang="en-US" altLang="zh-CN" dirty="0"/>
              <a:t>2013</a:t>
            </a:r>
            <a:r>
              <a:rPr lang="en-US" altLang="zh-CN" dirty="0" smtClean="0"/>
              <a:t>·</a:t>
            </a:r>
            <a:r>
              <a:rPr lang="zh-CN" altLang="zh-CN" dirty="0" smtClean="0"/>
              <a:t>全</a:t>
            </a:r>
            <a:r>
              <a:rPr lang="zh-CN" altLang="zh-CN" dirty="0"/>
              <a:t>国</a:t>
            </a:r>
            <a:r>
              <a:rPr lang="en-US" altLang="zh-CN" dirty="0" smtClean="0"/>
              <a:t>Ⅱ</a:t>
            </a:r>
            <a:r>
              <a:rPr lang="zh-CN" altLang="en-US" dirty="0" smtClean="0"/>
              <a:t>卷</a:t>
            </a:r>
            <a:r>
              <a:rPr lang="en-US" altLang="zh-CN" dirty="0" smtClean="0"/>
              <a:t>《</a:t>
            </a:r>
            <a:r>
              <a:rPr lang="zh-CN" altLang="en-US" dirty="0" smtClean="0"/>
              <a:t>峡谷</a:t>
            </a:r>
            <a:r>
              <a:rPr lang="en-US" altLang="zh-CN" dirty="0" smtClean="0"/>
              <a:t>》</a:t>
            </a:r>
            <a:endParaRPr lang="zh-CN" altLang="en-US" dirty="0"/>
          </a:p>
        </p:txBody>
      </p:sp>
      <p:sp>
        <p:nvSpPr>
          <p:cNvPr id="3" name="内容占位符 2"/>
          <p:cNvSpPr>
            <a:spLocks noGrp="1"/>
          </p:cNvSpPr>
          <p:nvPr>
            <p:ph idx="1"/>
          </p:nvPr>
        </p:nvSpPr>
        <p:spPr>
          <a:xfrm>
            <a:off x="539552" y="1005577"/>
            <a:ext cx="8409112" cy="3556490"/>
          </a:xfrm>
        </p:spPr>
        <p:txBody>
          <a:bodyPr>
            <a:normAutofit fontScale="85000" lnSpcReduction="10000"/>
          </a:bodyPr>
          <a:lstStyle/>
          <a:p>
            <a:r>
              <a:rPr lang="en-US" altLang="zh-CN" dirty="0" smtClean="0"/>
              <a:t>2</a:t>
            </a:r>
            <a:r>
              <a:rPr lang="zh-CN" altLang="zh-CN" dirty="0"/>
              <a:t>．小说中三次写到鹰，分别表现了什么意图？请简要分析。</a:t>
            </a:r>
            <a:r>
              <a:rPr lang="en-US" altLang="zh-CN" dirty="0"/>
              <a:t>(6</a:t>
            </a:r>
            <a:r>
              <a:rPr lang="zh-CN" altLang="zh-CN" dirty="0"/>
              <a:t>分</a:t>
            </a:r>
            <a:r>
              <a:rPr lang="en-US" altLang="zh-CN" dirty="0" smtClean="0"/>
              <a:t>)</a:t>
            </a:r>
            <a:endParaRPr lang="en-US" altLang="zh-CN" dirty="0" smtClean="0"/>
          </a:p>
          <a:p>
            <a:endParaRPr lang="zh-CN" altLang="zh-CN" dirty="0"/>
          </a:p>
          <a:p>
            <a:r>
              <a:rPr lang="en-US" altLang="zh-CN" dirty="0" smtClean="0"/>
              <a:t>3</a:t>
            </a:r>
            <a:r>
              <a:rPr lang="zh-CN" altLang="zh-CN" dirty="0"/>
              <a:t>．小说中的</a:t>
            </a:r>
            <a:r>
              <a:rPr lang="en-US" altLang="zh-CN" dirty="0"/>
              <a:t>“</a:t>
            </a:r>
            <a:r>
              <a:rPr lang="zh-CN" altLang="zh-CN" dirty="0"/>
              <a:t>骑手</a:t>
            </a:r>
            <a:r>
              <a:rPr lang="en-US" altLang="zh-CN" dirty="0"/>
              <a:t>”</a:t>
            </a:r>
            <a:r>
              <a:rPr lang="zh-CN" altLang="zh-CN" dirty="0"/>
              <a:t>有哪些特点？请简要说明。</a:t>
            </a:r>
            <a:r>
              <a:rPr lang="en-US" altLang="zh-CN" dirty="0"/>
              <a:t>(6</a:t>
            </a:r>
            <a:r>
              <a:rPr lang="zh-CN" altLang="zh-CN" dirty="0"/>
              <a:t>分</a:t>
            </a:r>
            <a:r>
              <a:rPr lang="en-US" altLang="zh-CN" dirty="0" smtClean="0"/>
              <a:t>)</a:t>
            </a:r>
            <a:endParaRPr lang="en-US" altLang="zh-CN" dirty="0" smtClean="0"/>
          </a:p>
          <a:p>
            <a:endParaRPr lang="zh-CN" altLang="zh-CN" dirty="0"/>
          </a:p>
          <a:p>
            <a:r>
              <a:rPr lang="en-US" altLang="zh-CN" dirty="0" smtClean="0"/>
              <a:t>4</a:t>
            </a:r>
            <a:r>
              <a:rPr lang="zh-CN" altLang="zh-CN" dirty="0"/>
              <a:t>．小说中的主要人物是骑手，但几乎一半篇幅是在写峡谷。作者为什么要这样处理？请结合全文，谈谈你的看法。</a:t>
            </a:r>
            <a:r>
              <a:rPr lang="en-US" altLang="zh-CN" dirty="0"/>
              <a:t>(8</a:t>
            </a:r>
            <a:r>
              <a:rPr lang="zh-CN" altLang="zh-CN" dirty="0"/>
              <a:t>分</a:t>
            </a:r>
            <a:r>
              <a:rPr lang="en-US" altLang="zh-CN" dirty="0" smtClean="0"/>
              <a:t>)</a:t>
            </a:r>
            <a:endParaRPr lang="zh-CN"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75606"/>
            <a:ext cx="8352928" cy="2985510"/>
          </a:xfrm>
        </p:spPr>
        <p:txBody>
          <a:bodyPr>
            <a:normAutofit fontScale="85000" lnSpcReduction="20000"/>
          </a:bodyPr>
          <a:lstStyle/>
          <a:p>
            <a:r>
              <a:rPr lang="en-US" altLang="zh-CN" dirty="0" smtClean="0"/>
              <a:t>(2)</a:t>
            </a:r>
            <a:r>
              <a:rPr lang="zh-CN" altLang="en-US" dirty="0" smtClean="0"/>
              <a:t>小说开头第一段就描写马裤先生的衣着言行，这样写的意图是什么？请简要分析。</a:t>
            </a:r>
            <a:endParaRPr lang="en-US" altLang="zh-CN" dirty="0" smtClean="0"/>
          </a:p>
          <a:p>
            <a:endParaRPr lang="en-US" altLang="zh-CN" dirty="0" smtClean="0"/>
          </a:p>
          <a:p>
            <a:r>
              <a:rPr lang="en-US" altLang="zh-CN" dirty="0" smtClean="0"/>
              <a:t>(3)</a:t>
            </a:r>
            <a:r>
              <a:rPr lang="zh-CN" altLang="en-US" dirty="0" smtClean="0"/>
              <a:t>马裤先生有哪些性格特点？请简要分析。</a:t>
            </a:r>
            <a:endParaRPr lang="en-US" altLang="zh-CN" dirty="0" smtClean="0"/>
          </a:p>
          <a:p>
            <a:endParaRPr lang="en-US" altLang="zh-CN" dirty="0" smtClean="0"/>
          </a:p>
          <a:p>
            <a:r>
              <a:rPr lang="en-US" altLang="zh-CN" dirty="0" smtClean="0"/>
              <a:t>(4)</a:t>
            </a:r>
            <a:r>
              <a:rPr lang="zh-CN" altLang="en-US" dirty="0" smtClean="0"/>
              <a:t>有人认为，小说中的“我”也有人性弱点，你同意这种观点吗？谈谈你的具体理由。</a:t>
            </a:r>
            <a:endParaRPr lang="en-US" altLang="zh-CN" dirty="0" smtClean="0"/>
          </a:p>
          <a:p>
            <a:endParaRPr lang="en-US" altLang="zh-CN" dirty="0" smtClean="0"/>
          </a:p>
        </p:txBody>
      </p:sp>
      <p:sp>
        <p:nvSpPr>
          <p:cNvPr id="4" name="标题 1"/>
          <p:cNvSpPr txBox="1"/>
          <p:nvPr/>
        </p:nvSpPr>
        <p:spPr>
          <a:xfrm>
            <a:off x="323528" y="330501"/>
            <a:ext cx="11017224" cy="3780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smtClean="0"/>
              <a:t>2012·</a:t>
            </a:r>
            <a:r>
              <a:rPr lang="zh-CN" altLang="zh-CN" sz="3600" dirty="0" smtClean="0"/>
              <a:t>全国</a:t>
            </a:r>
            <a:r>
              <a:rPr lang="zh-CN" altLang="en-US" sz="3600" dirty="0" smtClean="0"/>
              <a:t>新课标卷</a:t>
            </a:r>
            <a:r>
              <a:rPr lang="en-US" altLang="zh-CN" sz="3600" dirty="0" smtClean="0"/>
              <a:t>《</a:t>
            </a:r>
            <a:r>
              <a:rPr lang="zh-CN" altLang="en-US" sz="3600" dirty="0" smtClean="0"/>
              <a:t>马裤先生</a:t>
            </a:r>
            <a:r>
              <a:rPr lang="en-US" altLang="zh-CN" sz="3600" dirty="0" smtClean="0"/>
              <a:t>》</a:t>
            </a:r>
            <a:endParaRPr lang="zh-CN" alt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7574"/>
            <a:ext cx="8229600" cy="3394472"/>
          </a:xfrm>
        </p:spPr>
        <p:txBody>
          <a:bodyPr>
            <a:normAutofit fontScale="92500" lnSpcReduction="20000"/>
          </a:bodyPr>
          <a:lstStyle/>
          <a:p>
            <a:r>
              <a:rPr lang="zh-CN" altLang="en-US" dirty="0" smtClean="0"/>
              <a:t>（</a:t>
            </a:r>
            <a:r>
              <a:rPr lang="en-US" altLang="zh-CN" dirty="0" smtClean="0"/>
              <a:t>2</a:t>
            </a:r>
            <a:r>
              <a:rPr lang="zh-CN" altLang="en-US" dirty="0" smtClean="0"/>
              <a:t>）小说一开始就会乘凉会上“南腔北调”，这样写有什么好处？（</a:t>
            </a:r>
            <a:r>
              <a:rPr lang="en-US" altLang="zh-CN" dirty="0" smtClean="0"/>
              <a:t>6</a:t>
            </a:r>
            <a:r>
              <a:rPr lang="zh-CN" altLang="en-US" dirty="0" smtClean="0"/>
              <a:t>分） </a:t>
            </a:r>
            <a:endParaRPr lang="en-US" altLang="zh-CN" dirty="0" smtClean="0"/>
          </a:p>
          <a:p>
            <a:r>
              <a:rPr lang="zh-CN" altLang="en-US" dirty="0" smtClean="0"/>
              <a:t>（</a:t>
            </a:r>
            <a:r>
              <a:rPr lang="en-US" altLang="zh-CN" dirty="0" smtClean="0"/>
              <a:t>3</a:t>
            </a:r>
            <a:r>
              <a:rPr lang="zh-CN" altLang="en-US" dirty="0" smtClean="0"/>
              <a:t>）“外省郎”彭先生有哪些性格特点？请简要分析。（</a:t>
            </a:r>
            <a:r>
              <a:rPr lang="en-US" altLang="zh-CN" dirty="0" smtClean="0"/>
              <a:t>6</a:t>
            </a:r>
            <a:r>
              <a:rPr lang="zh-CN" altLang="en-US" dirty="0" smtClean="0"/>
              <a:t>分）</a:t>
            </a:r>
            <a:endParaRPr lang="en-US" altLang="zh-CN" dirty="0" smtClean="0"/>
          </a:p>
          <a:p>
            <a:r>
              <a:rPr lang="zh-CN" altLang="en-US" dirty="0" smtClean="0"/>
              <a:t>（</a:t>
            </a:r>
            <a:r>
              <a:rPr lang="en-US" altLang="zh-CN" dirty="0" smtClean="0"/>
              <a:t>4</a:t>
            </a:r>
            <a:r>
              <a:rPr lang="zh-CN" altLang="en-US" dirty="0" smtClean="0"/>
              <a:t>）小说的题目是“血的故事”，但主要内容是围绕血型而展开的，如果以“血型的故事”为题，你认为是否合适？请谈谈你的观点和具体理由。（</a:t>
            </a:r>
            <a:r>
              <a:rPr lang="en-US" altLang="zh-CN" dirty="0" smtClean="0"/>
              <a:t>8</a:t>
            </a:r>
            <a:r>
              <a:rPr lang="zh-CN" altLang="en-US" dirty="0" smtClean="0"/>
              <a:t>分）</a:t>
            </a:r>
            <a:endParaRPr lang="zh-CN" altLang="en-US" dirty="0"/>
          </a:p>
        </p:txBody>
      </p:sp>
      <p:sp>
        <p:nvSpPr>
          <p:cNvPr id="4" name="标题 1"/>
          <p:cNvSpPr txBox="1">
            <a:spLocks noGrp="1"/>
          </p:cNvSpPr>
          <p:nvPr>
            <p:ph type="title"/>
          </p:nvPr>
        </p:nvSpPr>
        <p:spPr>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smtClean="0"/>
              <a:t>2011·</a:t>
            </a:r>
            <a:r>
              <a:rPr lang="zh-CN" altLang="zh-CN" sz="3600" dirty="0" smtClean="0"/>
              <a:t>全国</a:t>
            </a:r>
            <a:r>
              <a:rPr lang="zh-CN" altLang="en-US" sz="3600" dirty="0" smtClean="0"/>
              <a:t>新课标卷</a:t>
            </a:r>
            <a:r>
              <a:rPr lang="en-US" altLang="zh-CN" sz="3600" dirty="0" smtClean="0"/>
              <a:t>《</a:t>
            </a:r>
            <a:r>
              <a:rPr lang="zh-CN" altLang="en-US" sz="3600" dirty="0" smtClean="0"/>
              <a:t>血的故事</a:t>
            </a:r>
            <a:r>
              <a:rPr lang="en-US" altLang="zh-CN" sz="3600" dirty="0" smtClean="0"/>
              <a:t>》</a:t>
            </a:r>
            <a:endParaRPr lang="zh-CN" alt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82960"/>
            <a:ext cx="9036496" cy="4860540"/>
          </a:xfrm>
        </p:spPr>
        <p:txBody>
          <a:bodyPr>
            <a:normAutofit fontScale="70000" lnSpcReduction="20000"/>
          </a:bodyPr>
          <a:lstStyle/>
          <a:p>
            <a:pPr marL="0" indent="0">
              <a:lnSpc>
                <a:spcPct val="110000"/>
              </a:lnSpc>
              <a:buNone/>
            </a:pPr>
            <a:r>
              <a:rPr lang="zh-CN" altLang="en-US" b="1" dirty="0" smtClean="0">
                <a:solidFill>
                  <a:srgbClr val="FF0000"/>
                </a:solidFill>
              </a:rPr>
              <a:t>（</a:t>
            </a:r>
            <a:r>
              <a:rPr lang="en-US" altLang="zh-CN" b="1" dirty="0" smtClean="0">
                <a:solidFill>
                  <a:srgbClr val="FF0000"/>
                </a:solidFill>
              </a:rPr>
              <a:t>2011《</a:t>
            </a:r>
            <a:r>
              <a:rPr lang="zh-CN" altLang="en-US" b="1" dirty="0" smtClean="0">
                <a:solidFill>
                  <a:srgbClr val="FF0000"/>
                </a:solidFill>
              </a:rPr>
              <a:t>血的故事</a:t>
            </a:r>
            <a:r>
              <a:rPr lang="en-US" altLang="zh-CN" b="1" dirty="0" smtClean="0">
                <a:solidFill>
                  <a:srgbClr val="FF0000"/>
                </a:solidFill>
              </a:rPr>
              <a:t>》</a:t>
            </a:r>
            <a:r>
              <a:rPr lang="zh-CN" altLang="en-US" b="1" dirty="0" smtClean="0">
                <a:solidFill>
                  <a:srgbClr val="FF0000"/>
                </a:solidFill>
              </a:rPr>
              <a:t>）</a:t>
            </a:r>
            <a:r>
              <a:rPr lang="zh-CN" altLang="en-US" dirty="0" smtClean="0"/>
              <a:t> “</a:t>
            </a:r>
            <a:r>
              <a:rPr lang="zh-CN" altLang="en-US" b="1" dirty="0"/>
              <a:t>外省郎”彭先生有哪些性格特点？请简要分析</a:t>
            </a:r>
            <a:r>
              <a:rPr lang="zh-CN" altLang="en-US" b="1" dirty="0" smtClean="0"/>
              <a:t>。</a:t>
            </a:r>
            <a:r>
              <a:rPr lang="zh-CN" altLang="en-US" b="1" dirty="0" smtClean="0">
                <a:solidFill>
                  <a:srgbClr val="FF0000"/>
                </a:solidFill>
              </a:rPr>
              <a:t>（</a:t>
            </a:r>
            <a:r>
              <a:rPr lang="en-US" altLang="zh-CN" b="1" dirty="0" smtClean="0">
                <a:solidFill>
                  <a:srgbClr val="FF0000"/>
                </a:solidFill>
              </a:rPr>
              <a:t>2012《</a:t>
            </a:r>
            <a:r>
              <a:rPr lang="zh-CN" altLang="en-US" b="1" dirty="0" smtClean="0">
                <a:solidFill>
                  <a:srgbClr val="FF0000"/>
                </a:solidFill>
              </a:rPr>
              <a:t>马裤先生</a:t>
            </a:r>
            <a:r>
              <a:rPr lang="en-US" altLang="zh-CN" b="1" dirty="0" smtClean="0">
                <a:solidFill>
                  <a:srgbClr val="FF0000"/>
                </a:solidFill>
              </a:rPr>
              <a:t>》</a:t>
            </a:r>
            <a:r>
              <a:rPr lang="zh-CN" altLang="en-US" b="1" dirty="0" smtClean="0">
                <a:solidFill>
                  <a:srgbClr val="FF0000"/>
                </a:solidFill>
              </a:rPr>
              <a:t>）</a:t>
            </a:r>
            <a:r>
              <a:rPr lang="zh-CN" altLang="en-US" b="1" dirty="0"/>
              <a:t>马裤先生有哪些性格特点？请简要分析。</a:t>
            </a:r>
            <a:endParaRPr lang="en-US" altLang="zh-CN" b="1" dirty="0" smtClean="0">
              <a:solidFill>
                <a:srgbClr val="FF0000"/>
              </a:solidFill>
            </a:endParaRPr>
          </a:p>
          <a:p>
            <a:pPr marL="0" indent="0">
              <a:lnSpc>
                <a:spcPct val="110000"/>
              </a:lnSpc>
              <a:buNone/>
            </a:pPr>
            <a:r>
              <a:rPr lang="zh-CN" altLang="en-US" b="1" dirty="0" smtClean="0">
                <a:solidFill>
                  <a:srgbClr val="FF0000"/>
                </a:solidFill>
              </a:rPr>
              <a:t>（</a:t>
            </a:r>
            <a:r>
              <a:rPr lang="en-US" altLang="zh-CN" b="1" dirty="0" smtClean="0">
                <a:solidFill>
                  <a:srgbClr val="FF0000"/>
                </a:solidFill>
              </a:rPr>
              <a:t>2013</a:t>
            </a:r>
            <a:r>
              <a:rPr lang="zh-CN" altLang="zh-CN" dirty="0" smtClean="0">
                <a:solidFill>
                  <a:srgbClr val="FF0000"/>
                </a:solidFill>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Ⅰ卷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喂自己影子吃饭的人</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rPr>
              <a:t>）</a:t>
            </a:r>
            <a:r>
              <a:rPr lang="zh-CN" altLang="zh-CN" b="1" dirty="0"/>
              <a:t>小说主人公马里诺这一形象有哪些特点？请简要分析。</a:t>
            </a:r>
            <a:r>
              <a:rPr lang="en-US" altLang="zh-CN" b="1" dirty="0"/>
              <a:t>(6</a:t>
            </a:r>
            <a:r>
              <a:rPr lang="zh-CN" altLang="zh-CN" b="1" dirty="0"/>
              <a:t>分</a:t>
            </a:r>
            <a:r>
              <a:rPr lang="en-US" altLang="zh-CN" b="1" dirty="0"/>
              <a:t>)</a:t>
            </a:r>
            <a:endParaRPr lang="en-US" altLang="zh-CN" b="1" dirty="0" smtClean="0">
              <a:solidFill>
                <a:srgbClr val="FF0000"/>
              </a:solidFill>
            </a:endParaRPr>
          </a:p>
          <a:p>
            <a:pPr marL="0" indent="0">
              <a:lnSpc>
                <a:spcPct val="110000"/>
              </a:lnSpc>
              <a:buNone/>
            </a:pPr>
            <a:r>
              <a:rPr lang="zh-CN" altLang="en-US" b="1" dirty="0">
                <a:solidFill>
                  <a:srgbClr val="FF0000"/>
                </a:solidFill>
              </a:rPr>
              <a:t>（</a:t>
            </a:r>
            <a:r>
              <a:rPr lang="en-US" altLang="zh-CN" b="1" dirty="0" smtClean="0">
                <a:solidFill>
                  <a:srgbClr val="FF0000"/>
                </a:solidFill>
              </a:rPr>
              <a:t>2013</a:t>
            </a:r>
            <a:r>
              <a:rPr lang="zh-CN"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Ⅱ</a:t>
            </a:r>
            <a:r>
              <a:rPr lang="zh-CN" altLang="zh-CN" dirty="0" smtClean="0">
                <a:solidFill>
                  <a:srgbClr val="FF0000"/>
                </a:solidFill>
                <a:latin typeface="Times New Roman" panose="02020603050405020304" pitchFamily="18" charset="0"/>
                <a:cs typeface="Times New Roman" panose="02020603050405020304" pitchFamily="18" charset="0"/>
              </a:rPr>
              <a:t>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峡谷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rPr>
              <a:t>）</a:t>
            </a:r>
            <a:r>
              <a:rPr lang="zh-CN" altLang="zh-CN" b="1" dirty="0"/>
              <a:t>小说中的</a:t>
            </a:r>
            <a:r>
              <a:rPr lang="en-US" altLang="zh-CN" b="1" dirty="0"/>
              <a:t>“</a:t>
            </a:r>
            <a:r>
              <a:rPr lang="zh-CN" altLang="zh-CN" b="1" dirty="0"/>
              <a:t>骑手</a:t>
            </a:r>
            <a:r>
              <a:rPr lang="en-US" altLang="zh-CN" b="1" dirty="0"/>
              <a:t>”</a:t>
            </a:r>
            <a:r>
              <a:rPr lang="zh-CN" altLang="zh-CN" b="1" dirty="0"/>
              <a:t>有哪些特点？请简要说明。</a:t>
            </a:r>
            <a:r>
              <a:rPr lang="en-US" altLang="zh-CN" b="1" dirty="0"/>
              <a:t>(6</a:t>
            </a:r>
            <a:r>
              <a:rPr lang="zh-CN" altLang="zh-CN" b="1" dirty="0"/>
              <a:t>分</a:t>
            </a:r>
            <a:r>
              <a:rPr lang="en-US" altLang="zh-CN" b="1" dirty="0"/>
              <a:t>)</a:t>
            </a:r>
            <a:endParaRPr lang="en-US" altLang="zh-CN" b="1" dirty="0" smtClean="0">
              <a:solidFill>
                <a:srgbClr val="FF0000"/>
              </a:solidFill>
            </a:endParaRPr>
          </a:p>
          <a:p>
            <a:pPr marL="0" indent="0">
              <a:lnSpc>
                <a:spcPct val="110000"/>
              </a:lnSpc>
              <a:buNone/>
            </a:pPr>
            <a:r>
              <a:rPr lang="zh-CN" altLang="en-US" b="1" dirty="0" smtClean="0">
                <a:solidFill>
                  <a:srgbClr val="FF0000"/>
                </a:solidFill>
              </a:rPr>
              <a:t>（</a:t>
            </a:r>
            <a:r>
              <a:rPr lang="en-US" altLang="zh-CN" b="1" dirty="0" smtClean="0">
                <a:solidFill>
                  <a:srgbClr val="FF0000"/>
                </a:solidFill>
              </a:rPr>
              <a:t>2014</a:t>
            </a:r>
            <a:r>
              <a:rPr lang="zh-CN" altLang="zh-CN" dirty="0" smtClean="0">
                <a:solidFill>
                  <a:srgbClr val="FF0000"/>
                </a:solidFill>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Ⅰ卷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古渡头</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rPr>
              <a:t>）</a:t>
            </a:r>
            <a:r>
              <a:rPr lang="zh-CN" altLang="zh-CN" b="1" dirty="0"/>
              <a:t>作品中的渡夫有哪些性格特点？请简要分析</a:t>
            </a:r>
            <a:r>
              <a:rPr lang="zh-CN" altLang="zh-CN" b="1" dirty="0" smtClean="0"/>
              <a:t>。</a:t>
            </a:r>
            <a:endParaRPr lang="en-US" altLang="zh-CN" b="1" dirty="0" smtClean="0"/>
          </a:p>
          <a:p>
            <a:pPr marL="0" indent="0">
              <a:lnSpc>
                <a:spcPct val="110000"/>
              </a:lnSpc>
              <a:buNone/>
            </a:pPr>
            <a:r>
              <a:rPr lang="zh-CN" altLang="en-US" b="1" dirty="0" smtClean="0">
                <a:solidFill>
                  <a:srgbClr val="FF0000"/>
                </a:solidFill>
              </a:rPr>
              <a:t>（</a:t>
            </a:r>
            <a:r>
              <a:rPr lang="en-US" altLang="zh-CN" b="1" dirty="0" smtClean="0">
                <a:solidFill>
                  <a:srgbClr val="FF0000"/>
                </a:solidFill>
              </a:rPr>
              <a:t>2014</a:t>
            </a:r>
            <a:r>
              <a:rPr lang="en-US" altLang="zh-CN" dirty="0">
                <a:solidFill>
                  <a:srgbClr val="FF0000"/>
                </a:solidFill>
                <a:latin typeface="Times New Roman" panose="02020603050405020304" pitchFamily="18" charset="0"/>
                <a:cs typeface="Times New Roman" panose="02020603050405020304" pitchFamily="18" charset="0"/>
              </a:rPr>
              <a:t> Ⅱ</a:t>
            </a:r>
            <a:r>
              <a:rPr lang="zh-CN" altLang="en-US" dirty="0" smtClean="0">
                <a:solidFill>
                  <a:srgbClr val="FF0000"/>
                </a:solidFill>
                <a:latin typeface="Times New Roman" panose="02020603050405020304" pitchFamily="18" charset="0"/>
                <a:cs typeface="Times New Roman" panose="02020603050405020304" pitchFamily="18" charset="0"/>
              </a:rPr>
              <a:t>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鞋</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rPr>
              <a:t>）</a:t>
            </a:r>
            <a:r>
              <a:rPr lang="zh-CN" altLang="zh-CN" b="1" dirty="0"/>
              <a:t>小说中守明是一个什么样的人物形象？她有什么样的心态？请简要分析。</a:t>
            </a:r>
            <a:r>
              <a:rPr lang="en-US" altLang="zh-CN" b="1" dirty="0"/>
              <a:t>(6</a:t>
            </a:r>
            <a:r>
              <a:rPr lang="zh-CN" altLang="zh-CN" b="1" dirty="0"/>
              <a:t>分</a:t>
            </a:r>
            <a:r>
              <a:rPr lang="en-US" altLang="zh-CN" b="1" dirty="0"/>
              <a:t>)</a:t>
            </a:r>
            <a:endParaRPr lang="en-US" altLang="zh-CN" b="1" dirty="0" smtClean="0">
              <a:solidFill>
                <a:srgbClr val="FF0000"/>
              </a:solidFill>
            </a:endParaRPr>
          </a:p>
          <a:p>
            <a:pPr marL="0" indent="0">
              <a:lnSpc>
                <a:spcPct val="110000"/>
              </a:lnSpc>
              <a:buNone/>
            </a:pPr>
            <a:r>
              <a:rPr lang="zh-CN" altLang="en-US" b="1" dirty="0" smtClean="0">
                <a:solidFill>
                  <a:srgbClr val="FF0000"/>
                </a:solidFill>
              </a:rPr>
              <a:t>（</a:t>
            </a:r>
            <a:r>
              <a:rPr lang="en-US" altLang="zh-CN" b="1" dirty="0" smtClean="0">
                <a:solidFill>
                  <a:srgbClr val="FF0000"/>
                </a:solidFill>
              </a:rPr>
              <a:t>2015</a:t>
            </a:r>
            <a:r>
              <a:rPr lang="zh-CN" altLang="zh-CN" dirty="0">
                <a:solidFill>
                  <a:srgbClr val="FF0000"/>
                </a:solidFill>
                <a:latin typeface="Times New Roman" panose="02020603050405020304" pitchFamily="18" charset="0"/>
                <a:cs typeface="Times New Roman" panose="02020603050405020304" pitchFamily="18" charset="0"/>
              </a:rPr>
              <a:t> Ⅰ</a:t>
            </a:r>
            <a:r>
              <a:rPr lang="zh-CN" altLang="zh-CN" dirty="0" smtClean="0">
                <a:solidFill>
                  <a:srgbClr val="FF0000"/>
                </a:solidFill>
                <a:latin typeface="Times New Roman" panose="02020603050405020304" pitchFamily="18" charset="0"/>
                <a:cs typeface="Times New Roman" panose="02020603050405020304" pitchFamily="18" charset="0"/>
              </a:rPr>
              <a:t>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马兰花</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rPr>
              <a:t>）</a:t>
            </a:r>
            <a:r>
              <a:rPr lang="zh-CN" altLang="zh-CN" b="1" dirty="0"/>
              <a:t>小说在刻画马兰花这个形象时，突出了她的哪些性格特征？请简要分析。</a:t>
            </a:r>
            <a:endParaRPr lang="en-US" altLang="zh-CN" b="1" dirty="0" smtClean="0">
              <a:solidFill>
                <a:srgbClr val="FF0000"/>
              </a:solidFill>
            </a:endParaRPr>
          </a:p>
          <a:p>
            <a:pPr marL="0" indent="0">
              <a:lnSpc>
                <a:spcPct val="110000"/>
              </a:lnSpc>
              <a:buNone/>
            </a:pPr>
            <a:r>
              <a:rPr lang="zh-CN" altLang="en-US" b="1" dirty="0" smtClean="0">
                <a:solidFill>
                  <a:srgbClr val="FF0000"/>
                </a:solidFill>
              </a:rPr>
              <a:t>（</a:t>
            </a:r>
            <a:r>
              <a:rPr lang="en-US" altLang="zh-CN" b="1" dirty="0" smtClean="0">
                <a:solidFill>
                  <a:srgbClr val="FF0000"/>
                </a:solidFill>
              </a:rPr>
              <a:t>2015</a:t>
            </a:r>
            <a:r>
              <a:rPr lang="en-US" altLang="zh-CN" dirty="0">
                <a:solidFill>
                  <a:srgbClr val="FF0000"/>
                </a:solidFill>
                <a:latin typeface="Times New Roman" panose="02020603050405020304" pitchFamily="18" charset="0"/>
                <a:cs typeface="Times New Roman" panose="02020603050405020304" pitchFamily="18" charset="0"/>
              </a:rPr>
              <a:t> Ⅱ</a:t>
            </a:r>
            <a:r>
              <a:rPr lang="zh-CN" altLang="en-US" dirty="0" smtClean="0">
                <a:solidFill>
                  <a:srgbClr val="FF0000"/>
                </a:solidFill>
                <a:latin typeface="Times New Roman" panose="02020603050405020304" pitchFamily="18" charset="0"/>
                <a:cs typeface="Times New Roman" panose="02020603050405020304" pitchFamily="18" charset="0"/>
              </a:rPr>
              <a:t>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塾师老汪</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rPr>
              <a:t>）</a:t>
            </a:r>
            <a:r>
              <a:rPr lang="zh-CN" altLang="zh-CN" b="1" dirty="0">
                <a:solidFill>
                  <a:srgbClr val="0070C0"/>
                </a:solidFill>
              </a:rPr>
              <a:t>东家老范是一个什么样的人？请结合全文简要分析。</a:t>
            </a:r>
            <a:endParaRPr lang="en-US" altLang="zh-CN" b="1" dirty="0" smtClean="0">
              <a:solidFill>
                <a:srgbClr val="0070C0"/>
              </a:solidFill>
            </a:endParaRPr>
          </a:p>
          <a:p>
            <a:pPr marL="0" indent="0">
              <a:lnSpc>
                <a:spcPct val="110000"/>
              </a:lnSpc>
              <a:buNone/>
            </a:pPr>
            <a:r>
              <a:rPr lang="zh-CN" altLang="en-US" b="1" dirty="0" smtClean="0">
                <a:solidFill>
                  <a:srgbClr val="FF0000"/>
                </a:solidFill>
              </a:rPr>
              <a:t>（</a:t>
            </a:r>
            <a:r>
              <a:rPr lang="en-US" altLang="zh-CN" b="1" dirty="0" smtClean="0">
                <a:solidFill>
                  <a:srgbClr val="FF0000"/>
                </a:solidFill>
              </a:rPr>
              <a:t>2016</a:t>
            </a:r>
            <a:r>
              <a:rPr lang="en-US" altLang="zh-CN" dirty="0">
                <a:solidFill>
                  <a:srgbClr val="FF0000"/>
                </a:solidFill>
                <a:latin typeface="Times New Roman" panose="02020603050405020304" pitchFamily="18" charset="0"/>
                <a:cs typeface="Times New Roman" panose="02020603050405020304" pitchFamily="18" charset="0"/>
              </a:rPr>
              <a:t> Ⅱ</a:t>
            </a:r>
            <a:r>
              <a:rPr lang="zh-CN" altLang="en-US" dirty="0" smtClean="0">
                <a:solidFill>
                  <a:srgbClr val="FF0000"/>
                </a:solidFill>
                <a:latin typeface="Times New Roman" panose="02020603050405020304" pitchFamily="18" charset="0"/>
                <a:cs typeface="Times New Roman" panose="02020603050405020304" pitchFamily="18" charset="0"/>
              </a:rPr>
              <a:t>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战争</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rPr>
              <a:t>）</a:t>
            </a:r>
            <a:r>
              <a:rPr lang="zh-CN" altLang="zh-CN" b="1" dirty="0" smtClean="0"/>
              <a:t>小</a:t>
            </a:r>
            <a:r>
              <a:rPr lang="zh-CN" altLang="zh-CN" b="1" dirty="0"/>
              <a:t>说中的女主人公有哪些性</a:t>
            </a:r>
            <a:r>
              <a:rPr lang="zh-CN" altLang="zh-CN" b="1" dirty="0" smtClean="0"/>
              <a:t>格特</a:t>
            </a:r>
            <a:r>
              <a:rPr lang="zh-CN" altLang="zh-CN" b="1" dirty="0"/>
              <a:t>点？请简要分析</a:t>
            </a:r>
            <a:r>
              <a:rPr lang="zh-CN" altLang="zh-CN" b="1" dirty="0" smtClean="0"/>
              <a:t>。</a:t>
            </a:r>
            <a:endParaRPr lang="en-US" altLang="zh-CN" b="1" dirty="0"/>
          </a:p>
          <a:p>
            <a:pPr marL="0" indent="0">
              <a:lnSpc>
                <a:spcPct val="110000"/>
              </a:lnSpc>
              <a:buNone/>
            </a:pPr>
            <a:r>
              <a:rPr lang="zh-CN" altLang="en-US" dirty="0" smtClean="0"/>
              <a:t>（</a:t>
            </a:r>
            <a:r>
              <a:rPr lang="en-US" altLang="zh-CN" dirty="0" smtClean="0">
                <a:solidFill>
                  <a:srgbClr val="FF0000"/>
                </a:solidFill>
                <a:latin typeface="Times New Roman" panose="02020603050405020304" pitchFamily="18" charset="0"/>
                <a:cs typeface="Times New Roman" panose="02020603050405020304" pitchFamily="18" charset="0"/>
              </a:rPr>
              <a:t>2016 </a:t>
            </a:r>
            <a:r>
              <a:rPr lang="en-US" altLang="zh-CN" dirty="0">
                <a:solidFill>
                  <a:srgbClr val="FF0000"/>
                </a:solidFill>
                <a:latin typeface="Times New Roman" panose="02020603050405020304" pitchFamily="18" charset="0"/>
                <a:cs typeface="Times New Roman" panose="02020603050405020304" pitchFamily="18" charset="0"/>
              </a:rPr>
              <a:t>Ⅲ</a:t>
            </a:r>
            <a:r>
              <a:rPr lang="zh-CN" altLang="zh-CN" dirty="0" smtClean="0">
                <a:solidFill>
                  <a:srgbClr val="FF0000"/>
                </a:solidFill>
                <a:latin typeface="Times New Roman" panose="02020603050405020304" pitchFamily="18" charset="0"/>
                <a:cs typeface="Times New Roman" panose="02020603050405020304" pitchFamily="18" charset="0"/>
              </a:rPr>
              <a:t>卷</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玻璃</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t>）</a:t>
            </a:r>
            <a:r>
              <a:rPr lang="zh-CN" altLang="zh-CN" b="1" dirty="0"/>
              <a:t>小说中的王有福有哪些性格特点？请简要分析</a:t>
            </a:r>
            <a:r>
              <a:rPr lang="zh-CN" altLang="zh-CN" b="1" dirty="0" smtClean="0"/>
              <a:t>。</a:t>
            </a:r>
            <a:endParaRPr lang="zh-CN" altLang="en-US" dirty="0"/>
          </a:p>
        </p:txBody>
      </p:sp>
      <p:sp>
        <p:nvSpPr>
          <p:cNvPr id="4" name="标题 1"/>
          <p:cNvSpPr txBox="1"/>
          <p:nvPr/>
        </p:nvSpPr>
        <p:spPr>
          <a:xfrm>
            <a:off x="395536" y="0"/>
            <a:ext cx="8229600" cy="475562"/>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mtClean="0"/>
              <a:t>人物分析题</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75562"/>
          </a:xfrm>
        </p:spPr>
        <p:txBody>
          <a:bodyPr>
            <a:normAutofit fontScale="90000"/>
          </a:bodyPr>
          <a:lstStyle/>
          <a:p>
            <a:r>
              <a:rPr lang="zh-CN" altLang="en-US" dirty="0" smtClean="0"/>
              <a:t>人物分析题</a:t>
            </a:r>
            <a:endParaRPr lang="zh-CN" altLang="en-US" dirty="0"/>
          </a:p>
        </p:txBody>
      </p:sp>
      <p:sp>
        <p:nvSpPr>
          <p:cNvPr id="3" name="内容占位符 2"/>
          <p:cNvSpPr>
            <a:spLocks noGrp="1"/>
          </p:cNvSpPr>
          <p:nvPr>
            <p:ph idx="1"/>
          </p:nvPr>
        </p:nvSpPr>
        <p:spPr>
          <a:xfrm>
            <a:off x="539552" y="1113589"/>
            <a:ext cx="8229600" cy="3394472"/>
          </a:xfrm>
        </p:spPr>
        <p:txBody>
          <a:bodyPr>
            <a:normAutofit fontScale="77500" lnSpcReduction="20000"/>
          </a:bodyPr>
          <a:lstStyle/>
          <a:p>
            <a:r>
              <a:rPr lang="zh-CN" altLang="en-US" dirty="0" smtClean="0">
                <a:solidFill>
                  <a:srgbClr val="FF0000"/>
                </a:solidFill>
                <a:latin typeface="Times New Roman" panose="02020603050405020304" pitchFamily="18" charset="0"/>
                <a:cs typeface="Times New Roman" panose="02020603050405020304" pitchFamily="18" charset="0"/>
              </a:rPr>
              <a:t>（</a:t>
            </a:r>
            <a:r>
              <a:rPr lang="en-US" altLang="zh-CN" dirty="0" smtClean="0">
                <a:solidFill>
                  <a:srgbClr val="FF0000"/>
                </a:solidFill>
                <a:latin typeface="Times New Roman" panose="02020603050405020304" pitchFamily="18" charset="0"/>
                <a:cs typeface="Times New Roman" panose="02020603050405020304" pitchFamily="18" charset="0"/>
              </a:rPr>
              <a:t>2018</a:t>
            </a:r>
            <a:r>
              <a:rPr lang="zh-CN" altLang="zh-CN" dirty="0">
                <a:solidFill>
                  <a:srgbClr val="000000"/>
                </a:solidFill>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Ⅰ卷</a:t>
            </a:r>
            <a:r>
              <a:rPr lang="zh-CN" altLang="en-US" dirty="0" smtClean="0">
                <a:solidFill>
                  <a:srgbClr val="FF0000"/>
                </a:solidFill>
                <a:latin typeface="Times New Roman" panose="02020603050405020304" pitchFamily="18" charset="0"/>
                <a:cs typeface="Times New Roman" panose="02020603050405020304" pitchFamily="18" charset="0"/>
              </a:rPr>
              <a:t>）</a:t>
            </a:r>
            <a:r>
              <a:rPr lang="zh-CN" altLang="zh-CN" b="1" dirty="0" smtClean="0">
                <a:latin typeface="Times New Roman" panose="02020603050405020304" pitchFamily="18" charset="0"/>
                <a:cs typeface="Times New Roman" panose="02020603050405020304" pitchFamily="18" charset="0"/>
              </a:rPr>
              <a:t>小</a:t>
            </a:r>
            <a:r>
              <a:rPr lang="zh-CN" altLang="zh-CN" b="1" dirty="0">
                <a:latin typeface="Times New Roman" panose="02020603050405020304" pitchFamily="18" charset="0"/>
                <a:cs typeface="Times New Roman" panose="02020603050405020304" pitchFamily="18" charset="0"/>
              </a:rPr>
              <a:t>说中说赵一曼</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身上弥漫着拔俗的文人气质和职业军人的冷峻</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请结合作品简要分析。</a:t>
            </a:r>
            <a:r>
              <a:rPr lang="en-US" altLang="zh-CN" b="1" dirty="0">
                <a:latin typeface="Times New Roman" panose="02020603050405020304" pitchFamily="18" charset="0"/>
                <a:cs typeface="Times New Roman" panose="02020603050405020304" pitchFamily="18" charset="0"/>
              </a:rPr>
              <a:t>(6</a:t>
            </a:r>
            <a:r>
              <a:rPr lang="zh-CN" altLang="zh-CN" b="1" dirty="0">
                <a:latin typeface="Times New Roman" panose="02020603050405020304" pitchFamily="18" charset="0"/>
                <a:cs typeface="Times New Roman" panose="02020603050405020304" pitchFamily="18" charset="0"/>
              </a:rPr>
              <a:t>分</a:t>
            </a:r>
            <a:r>
              <a:rPr lang="en-US" altLang="zh-CN" b="1" dirty="0">
                <a:latin typeface="Times New Roman" panose="02020603050405020304" pitchFamily="18" charset="0"/>
                <a:cs typeface="Times New Roman" panose="02020603050405020304" pitchFamily="18" charset="0"/>
              </a:rPr>
              <a:t>)</a:t>
            </a:r>
            <a:endParaRPr lang="zh-CN" altLang="zh-CN" b="1" dirty="0">
              <a:latin typeface="NEU-BZ-S92"/>
              <a:ea typeface="方正书宋_GBK" panose="03000509000000000000" pitchFamily="65" charset="-122"/>
              <a:cs typeface="Times New Roman" panose="02020603050405020304" pitchFamily="18" charset="0"/>
            </a:endParaRPr>
          </a:p>
          <a:p>
            <a:r>
              <a:rPr lang="zh-CN" altLang="en-US" b="1" dirty="0" smtClean="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2018 Ⅱ</a:t>
            </a:r>
            <a:r>
              <a:rPr lang="zh-CN" altLang="en-US" dirty="0">
                <a:solidFill>
                  <a:srgbClr val="FF0000"/>
                </a:solidFill>
                <a:latin typeface="Times New Roman" panose="02020603050405020304" pitchFamily="18" charset="0"/>
                <a:cs typeface="Times New Roman" panose="02020603050405020304" pitchFamily="18" charset="0"/>
              </a:rPr>
              <a:t>卷</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请</a:t>
            </a:r>
            <a:r>
              <a:rPr lang="zh-CN" altLang="en-US" b="1" dirty="0">
                <a:latin typeface="Times New Roman" panose="02020603050405020304" pitchFamily="18" charset="0"/>
                <a:cs typeface="Times New Roman" panose="02020603050405020304" pitchFamily="18" charset="0"/>
              </a:rPr>
              <a:t>结合二姐等人看有声电影的经过，简要分析小说所揭示的市民面对新奇事物的具体心态。（</a:t>
            </a:r>
            <a:r>
              <a:rPr lang="en-US" altLang="zh-CN" b="1" dirty="0">
                <a:latin typeface="Times New Roman" panose="02020603050405020304" pitchFamily="18" charset="0"/>
                <a:cs typeface="Times New Roman" panose="02020603050405020304" pitchFamily="18" charset="0"/>
              </a:rPr>
              <a:t>6</a:t>
            </a:r>
            <a:r>
              <a:rPr lang="zh-CN" altLang="en-US" b="1" dirty="0">
                <a:latin typeface="Times New Roman" panose="02020603050405020304" pitchFamily="18" charset="0"/>
                <a:cs typeface="Times New Roman" panose="02020603050405020304" pitchFamily="18" charset="0"/>
              </a:rPr>
              <a:t>分）</a:t>
            </a:r>
            <a:endParaRPr lang="en-US" altLang="zh-CN" b="1" dirty="0">
              <a:latin typeface="Times New Roman" panose="02020603050405020304" pitchFamily="18" charset="0"/>
              <a:cs typeface="Times New Roman" panose="02020603050405020304" pitchFamily="18" charset="0"/>
            </a:endParaRPr>
          </a:p>
          <a:p>
            <a:r>
              <a:rPr lang="zh-CN" altLang="en-US" dirty="0" smtClean="0"/>
              <a:t>（</a:t>
            </a:r>
            <a:r>
              <a:rPr lang="en-US" altLang="zh-CN" dirty="0">
                <a:solidFill>
                  <a:srgbClr val="FF0000"/>
                </a:solidFill>
                <a:latin typeface="Times New Roman" panose="02020603050405020304" pitchFamily="18" charset="0"/>
                <a:cs typeface="Times New Roman" panose="02020603050405020304" pitchFamily="18" charset="0"/>
              </a:rPr>
              <a:t>2018 Ⅲ</a:t>
            </a:r>
            <a:r>
              <a:rPr lang="zh-CN" altLang="zh-CN" dirty="0">
                <a:solidFill>
                  <a:srgbClr val="FF0000"/>
                </a:solidFill>
                <a:latin typeface="Times New Roman" panose="02020603050405020304" pitchFamily="18" charset="0"/>
                <a:cs typeface="Times New Roman" panose="02020603050405020304" pitchFamily="18" charset="0"/>
              </a:rPr>
              <a:t>卷</a:t>
            </a:r>
            <a:r>
              <a:rPr lang="zh-CN" altLang="en-US" dirty="0" smtClean="0"/>
              <a:t>）</a:t>
            </a:r>
            <a:r>
              <a:rPr lang="en-US" altLang="zh-CN" b="1" dirty="0"/>
              <a:t>5.</a:t>
            </a:r>
            <a:r>
              <a:rPr lang="zh-CN" altLang="en-US" b="1" dirty="0"/>
              <a:t>请简要分析文中先行者的心理变化过程。</a:t>
            </a:r>
            <a:r>
              <a:rPr lang="en-US" altLang="zh-CN" b="1" dirty="0"/>
              <a:t>(6</a:t>
            </a:r>
            <a:r>
              <a:rPr lang="zh-CN" altLang="en-US" b="1" dirty="0"/>
              <a:t>分</a:t>
            </a:r>
            <a:r>
              <a:rPr lang="en-US" altLang="zh-CN" b="1" dirty="0"/>
              <a:t>)</a:t>
            </a:r>
            <a:endParaRPr lang="en-US" altLang="zh-CN" b="1" dirty="0"/>
          </a:p>
          <a:p>
            <a:r>
              <a:rPr lang="zh-CN" altLang="en-US" b="1" dirty="0" smtClean="0">
                <a:solidFill>
                  <a:srgbClr val="FF0000"/>
                </a:solidFill>
                <a:latin typeface="Times New Roman" panose="02020603050405020304" pitchFamily="18" charset="0"/>
                <a:cs typeface="Times New Roman" panose="02020603050405020304" pitchFamily="18" charset="0"/>
              </a:rPr>
              <a:t>（</a:t>
            </a:r>
            <a:r>
              <a:rPr lang="en-US" altLang="zh-CN" dirty="0" smtClean="0">
                <a:solidFill>
                  <a:srgbClr val="FF0000"/>
                </a:solidFill>
                <a:latin typeface="Times New Roman" panose="02020603050405020304" pitchFamily="18" charset="0"/>
                <a:cs typeface="Times New Roman" panose="02020603050405020304" pitchFamily="18" charset="0"/>
              </a:rPr>
              <a:t>2019 </a:t>
            </a:r>
            <a:r>
              <a:rPr lang="en-US" altLang="zh-CN" dirty="0" smtClean="0">
                <a:solidFill>
                  <a:srgbClr val="FF0000"/>
                </a:solidFill>
                <a:latin typeface="Times New Roman" panose="02020603050405020304" pitchFamily="18" charset="0"/>
                <a:cs typeface="Times New Roman" panose="02020603050405020304" pitchFamily="18" charset="0"/>
              </a:rPr>
              <a:t>Ⅱ</a:t>
            </a:r>
            <a:r>
              <a:rPr lang="zh-CN" altLang="en-US" dirty="0" smtClean="0">
                <a:solidFill>
                  <a:srgbClr val="FF0000"/>
                </a:solidFill>
                <a:latin typeface="Times New Roman" panose="02020603050405020304" pitchFamily="18" charset="0"/>
                <a:cs typeface="Times New Roman" panose="02020603050405020304" pitchFamily="18" charset="0"/>
              </a:rPr>
              <a:t>卷</a:t>
            </a:r>
            <a:r>
              <a:rPr lang="zh-CN" altLang="en-US" b="1" dirty="0" smtClean="0">
                <a:solidFill>
                  <a:srgbClr val="FF0000"/>
                </a:solidFill>
                <a:latin typeface="Times New Roman" panose="02020603050405020304" pitchFamily="18" charset="0"/>
                <a:cs typeface="Times New Roman" panose="02020603050405020304" pitchFamily="18" charset="0"/>
              </a:rPr>
              <a:t>） </a:t>
            </a:r>
            <a:r>
              <a:rPr lang="en-US" altLang="zh-CN" dirty="0" smtClean="0"/>
              <a:t>8</a:t>
            </a:r>
            <a:r>
              <a:rPr lang="en-US" altLang="zh-CN" dirty="0" smtClean="0"/>
              <a:t>. </a:t>
            </a:r>
            <a:r>
              <a:rPr lang="zh-CN" altLang="zh-CN" dirty="0" smtClean="0"/>
              <a:t>请以老舞蹈师形象为例，谈谈小说塑造人物形象时运用了哪些表现手法。</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65516"/>
            <a:ext cx="8568952" cy="4266474"/>
          </a:xfrm>
        </p:spPr>
        <p:txBody>
          <a:bodyPr>
            <a:normAutofit fontScale="85000" lnSpcReduction="20000"/>
          </a:bodyPr>
          <a:lstStyle/>
          <a:p>
            <a:pPr marL="0" indent="0">
              <a:buNone/>
            </a:pPr>
            <a:r>
              <a:rPr lang="en-US" altLang="zh-CN" dirty="0" smtClean="0"/>
              <a:t>2015Ⅱ</a:t>
            </a:r>
            <a:r>
              <a:rPr lang="zh-CN" altLang="en-US" dirty="0"/>
              <a:t>卷</a:t>
            </a:r>
            <a:r>
              <a:rPr lang="en-US" altLang="zh-CN" dirty="0"/>
              <a:t>《</a:t>
            </a:r>
            <a:r>
              <a:rPr lang="zh-CN" altLang="en-US" dirty="0"/>
              <a:t>塾师老汪</a:t>
            </a:r>
            <a:r>
              <a:rPr lang="en-US" altLang="zh-CN" dirty="0" smtClean="0"/>
              <a:t>》</a:t>
            </a:r>
            <a:r>
              <a:rPr lang="en-US" altLang="zh-CN" b="1" dirty="0">
                <a:solidFill>
                  <a:schemeClr val="accent6">
                    <a:lumMod val="75000"/>
                  </a:schemeClr>
                </a:solidFill>
              </a:rPr>
              <a:t>3.</a:t>
            </a:r>
            <a:r>
              <a:rPr lang="zh-CN" altLang="zh-CN" b="1" dirty="0">
                <a:solidFill>
                  <a:schemeClr val="accent6">
                    <a:lumMod val="75000"/>
                  </a:schemeClr>
                </a:solidFill>
              </a:rPr>
              <a:t>老汪对《论语》中</a:t>
            </a:r>
            <a:r>
              <a:rPr lang="en-US" altLang="zh-CN" b="1" dirty="0">
                <a:solidFill>
                  <a:schemeClr val="accent6">
                    <a:lumMod val="75000"/>
                  </a:schemeClr>
                </a:solidFill>
              </a:rPr>
              <a:t>“</a:t>
            </a:r>
            <a:r>
              <a:rPr lang="zh-CN" altLang="zh-CN" b="1" dirty="0">
                <a:solidFill>
                  <a:schemeClr val="accent6">
                    <a:lumMod val="75000"/>
                  </a:schemeClr>
                </a:solidFill>
              </a:rPr>
              <a:t>有朋自远方来</a:t>
            </a:r>
            <a:r>
              <a:rPr lang="en-US" altLang="zh-CN" b="1" dirty="0">
                <a:solidFill>
                  <a:schemeClr val="accent6">
                    <a:lumMod val="75000"/>
                  </a:schemeClr>
                </a:solidFill>
              </a:rPr>
              <a:t>”</a:t>
            </a:r>
            <a:r>
              <a:rPr lang="zh-CN" altLang="zh-CN" b="1" dirty="0">
                <a:solidFill>
                  <a:schemeClr val="accent6">
                    <a:lumMod val="75000"/>
                  </a:schemeClr>
                </a:solidFill>
              </a:rPr>
              <a:t>一句的独特理解，其实源于自身人际关系的体验，请结合全文简要分析。</a:t>
            </a:r>
            <a:endParaRPr lang="zh-CN" altLang="zh-CN" b="1" dirty="0">
              <a:solidFill>
                <a:schemeClr val="accent6">
                  <a:lumMod val="75000"/>
                </a:schemeClr>
              </a:solidFill>
            </a:endParaRPr>
          </a:p>
          <a:p>
            <a:pPr marL="0" indent="0">
              <a:buNone/>
            </a:pPr>
            <a:r>
              <a:rPr lang="en-US" altLang="zh-CN" dirty="0"/>
              <a:t>2015Ⅱ</a:t>
            </a:r>
            <a:r>
              <a:rPr lang="zh-CN" altLang="en-US" dirty="0"/>
              <a:t>卷</a:t>
            </a:r>
            <a:r>
              <a:rPr lang="en-US" altLang="zh-CN" dirty="0"/>
              <a:t>《</a:t>
            </a:r>
            <a:r>
              <a:rPr lang="zh-CN" altLang="en-US" dirty="0"/>
              <a:t>塾师老汪</a:t>
            </a:r>
            <a:r>
              <a:rPr lang="en-US" altLang="zh-CN" dirty="0"/>
              <a:t>》 </a:t>
            </a:r>
            <a:r>
              <a:rPr lang="en-US" altLang="zh-CN" b="1" dirty="0">
                <a:solidFill>
                  <a:schemeClr val="accent6">
                    <a:lumMod val="75000"/>
                  </a:schemeClr>
                </a:solidFill>
              </a:rPr>
              <a:t>4.</a:t>
            </a:r>
            <a:r>
              <a:rPr lang="zh-CN" altLang="zh-CN" b="1" dirty="0">
                <a:solidFill>
                  <a:schemeClr val="accent6">
                    <a:lumMod val="75000"/>
                  </a:schemeClr>
                </a:solidFill>
              </a:rPr>
              <a:t>老汪这一形象与鲁迅笔下的孔乙己在性情气质上有不少相似之处，但二人精神困境的根源实则不同。请简要分析这种相似与不同。</a:t>
            </a:r>
            <a:endParaRPr lang="zh-CN" altLang="zh-CN" b="1" dirty="0">
              <a:solidFill>
                <a:schemeClr val="accent6">
                  <a:lumMod val="75000"/>
                </a:schemeClr>
              </a:solidFill>
            </a:endParaRPr>
          </a:p>
          <a:p>
            <a:pPr marL="0" indent="0">
              <a:buNone/>
            </a:pPr>
            <a:r>
              <a:rPr lang="en-US" altLang="zh-CN" dirty="0" smtClean="0"/>
              <a:t>2012《</a:t>
            </a:r>
            <a:r>
              <a:rPr lang="zh-CN" altLang="en-US" dirty="0"/>
              <a:t>马裤先生</a:t>
            </a:r>
            <a:r>
              <a:rPr lang="en-US" altLang="zh-CN" dirty="0"/>
              <a:t>》</a:t>
            </a:r>
            <a:r>
              <a:rPr lang="en-US" altLang="zh-CN" b="1" dirty="0">
                <a:solidFill>
                  <a:schemeClr val="accent6">
                    <a:lumMod val="75000"/>
                  </a:schemeClr>
                </a:solidFill>
              </a:rPr>
              <a:t>(4)</a:t>
            </a:r>
            <a:r>
              <a:rPr lang="zh-CN" altLang="en-US" b="1" dirty="0">
                <a:solidFill>
                  <a:schemeClr val="accent6">
                    <a:lumMod val="75000"/>
                  </a:schemeClr>
                </a:solidFill>
              </a:rPr>
              <a:t>有人认为，小说中的“我”也有人性弱点，你同意这种观点吗？谈谈你的具体理由。</a:t>
            </a:r>
            <a:endParaRPr lang="en-US" altLang="zh-CN" b="1" dirty="0">
              <a:solidFill>
                <a:schemeClr val="accent6">
                  <a:lumMod val="75000"/>
                </a:schemeClr>
              </a:solidFill>
            </a:endParaRPr>
          </a:p>
          <a:p>
            <a:pPr marL="0" indent="0">
              <a:buNone/>
            </a:pPr>
            <a:r>
              <a:rPr lang="en-US" altLang="zh-CN" dirty="0"/>
              <a:t>2015·</a:t>
            </a:r>
            <a:r>
              <a:rPr lang="zh-CN" altLang="zh-CN" dirty="0"/>
              <a:t>全国</a:t>
            </a:r>
            <a:r>
              <a:rPr lang="en-US" altLang="zh-CN" dirty="0"/>
              <a:t>Ⅰ</a:t>
            </a:r>
            <a:r>
              <a:rPr lang="zh-CN" altLang="en-US" dirty="0"/>
              <a:t>卷</a:t>
            </a:r>
            <a:r>
              <a:rPr lang="en-US" altLang="zh-CN" dirty="0"/>
              <a:t>《</a:t>
            </a:r>
            <a:r>
              <a:rPr lang="zh-CN" altLang="en-US" dirty="0"/>
              <a:t>马兰花</a:t>
            </a:r>
            <a:r>
              <a:rPr lang="en-US" altLang="zh-CN" dirty="0"/>
              <a:t>》</a:t>
            </a:r>
            <a:r>
              <a:rPr lang="en-US" altLang="zh-CN" b="1" dirty="0">
                <a:solidFill>
                  <a:schemeClr val="accent6">
                    <a:lumMod val="75000"/>
                  </a:schemeClr>
                </a:solidFill>
              </a:rPr>
              <a:t>(4).</a:t>
            </a:r>
            <a:r>
              <a:rPr lang="zh-CN" altLang="zh-CN" b="1" dirty="0">
                <a:solidFill>
                  <a:schemeClr val="accent6">
                    <a:lumMod val="75000"/>
                  </a:schemeClr>
                </a:solidFill>
              </a:rPr>
              <a:t>小说三次写马兰花流泪，每次流泪的表现都不同，心情也不一样。请结合小说内容进行具体分析，并说明这样写有什么效果。</a:t>
            </a:r>
            <a:endParaRPr lang="en-US" altLang="zh-CN" b="1" dirty="0">
              <a:solidFill>
                <a:schemeClr val="accent6">
                  <a:lumMod val="75000"/>
                </a:schemeClr>
              </a:solidFill>
            </a:endParaRPr>
          </a:p>
          <a:p>
            <a:endParaRPr lang="zh-CN" altLang="en-US" dirty="0"/>
          </a:p>
          <a:p>
            <a:endParaRPr lang="zh-CN" altLang="en-US" dirty="0"/>
          </a:p>
        </p:txBody>
      </p:sp>
      <p:sp>
        <p:nvSpPr>
          <p:cNvPr id="4" name="右箭头 3"/>
          <p:cNvSpPr/>
          <p:nvPr/>
        </p:nvSpPr>
        <p:spPr>
          <a:xfrm>
            <a:off x="8028384" y="4731990"/>
            <a:ext cx="1008112" cy="411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7815" y="353696"/>
            <a:ext cx="8229600" cy="2991668"/>
          </a:xfrm>
        </p:spPr>
        <p:txBody>
          <a:bodyPr>
            <a:normAutofit lnSpcReduction="10000"/>
          </a:bodyPr>
          <a:lstStyle/>
          <a:p>
            <a:pPr marL="0" indent="0" algn="l">
              <a:spcAft>
                <a:spcPts val="0"/>
              </a:spcAft>
              <a:buNone/>
            </a:pPr>
            <a:r>
              <a:rPr lang="en-US" altLang="zh-CN" sz="2400" b="1" kern="100" dirty="0">
                <a:solidFill>
                  <a:srgbClr val="000000"/>
                </a:solidFill>
                <a:latin typeface="Batang" panose="02030600000101010101" pitchFamily="18" charset="-127"/>
                <a:ea typeface="宋体" panose="02010600030101010101" pitchFamily="2" charset="-122"/>
                <a:cs typeface="宋体" panose="02010600030101010101" pitchFamily="2" charset="-122"/>
              </a:rPr>
              <a:t>2020</a:t>
            </a:r>
            <a:r>
              <a:rPr lang="zh-CN" altLang="zh-CN" sz="2400" b="1" kern="100" dirty="0">
                <a:solidFill>
                  <a:srgbClr val="000000"/>
                </a:solidFill>
                <a:latin typeface="Batang" panose="02030600000101010101" pitchFamily="18" charset="-127"/>
                <a:ea typeface="宋体" panose="02010600030101010101" pitchFamily="2" charset="-122"/>
                <a:cs typeface="宋体" panose="02010600030101010101" pitchFamily="2" charset="-122"/>
              </a:rPr>
              <a:t>湛江一模</a:t>
            </a:r>
            <a:endParaRPr lang="zh-CN" altLang="zh-CN" sz="2400" b="1" kern="100" dirty="0">
              <a:solidFill>
                <a:srgbClr val="000000"/>
              </a:solidFill>
              <a:latin typeface="Batang" panose="02030600000101010101" pitchFamily="18" charset="-127"/>
              <a:ea typeface="宋体" panose="02010600030101010101" pitchFamily="2" charset="-122"/>
              <a:cs typeface="宋体" panose="02010600030101010101" pitchFamily="2" charset="-122"/>
            </a:endParaRPr>
          </a:p>
          <a:p>
            <a:pPr marL="0" indent="0" algn="ctr">
              <a:spcAft>
                <a:spcPts val="0"/>
              </a:spcAft>
              <a:buNone/>
            </a:pPr>
            <a:r>
              <a:rPr lang="zh-CN" altLang="zh-CN" sz="2400" b="1" kern="100" dirty="0">
                <a:solidFill>
                  <a:srgbClr val="000000"/>
                </a:solidFill>
                <a:latin typeface="Batang" panose="02030600000101010101" pitchFamily="18" charset="-127"/>
                <a:ea typeface="宋体" panose="02010600030101010101" pitchFamily="2" charset="-122"/>
                <a:cs typeface="宋体" panose="02010600030101010101" pitchFamily="2" charset="-122"/>
              </a:rPr>
              <a:t>村里第一个穿裙子的女孩</a:t>
            </a:r>
            <a:endParaRPr lang="zh-CN" altLang="zh-CN" sz="2400" kern="100" dirty="0">
              <a:solidFill>
                <a:srgbClr val="000000"/>
              </a:solidFill>
              <a:latin typeface="Batang" panose="02030600000101010101" pitchFamily="18" charset="-127"/>
              <a:ea typeface="Batang" panose="02030600000101010101" pitchFamily="18" charset="-127"/>
              <a:cs typeface="楷体" panose="02010609060101010101" pitchFamily="49" charset="-122"/>
            </a:endParaRPr>
          </a:p>
          <a:p>
            <a:pPr marL="0" indent="0" algn="ctr">
              <a:spcAft>
                <a:spcPts val="0"/>
              </a:spcAft>
              <a:buNone/>
            </a:pPr>
            <a:r>
              <a:rPr lang="zh-CN" altLang="zh-CN" sz="2400" kern="100" dirty="0">
                <a:solidFill>
                  <a:srgbClr val="000000"/>
                </a:solidFill>
                <a:latin typeface="Batang" panose="02030600000101010101" pitchFamily="18" charset="-127"/>
                <a:ea typeface="华文仿宋" panose="02010600040101010101" pitchFamily="2" charset="-122"/>
                <a:cs typeface="华文仿宋" panose="02010600040101010101" pitchFamily="2" charset="-122"/>
              </a:rPr>
              <a:t>赵淑萍</a:t>
            </a:r>
            <a:endParaRPr lang="zh-CN" altLang="zh-CN" sz="2400" kern="100" dirty="0">
              <a:solidFill>
                <a:srgbClr val="000000"/>
              </a:solidFill>
              <a:latin typeface="Batang" panose="02030600000101010101" pitchFamily="18" charset="-127"/>
              <a:ea typeface="Batang" panose="02030600000101010101" pitchFamily="18" charset="-127"/>
              <a:cs typeface="楷体" panose="02010609060101010101" pitchFamily="49" charset="-122"/>
            </a:endParaRPr>
          </a:p>
          <a:p>
            <a:pPr indent="0" algn="just">
              <a:spcAft>
                <a:spcPts val="0"/>
              </a:spcAft>
              <a:buNone/>
            </a:pPr>
            <a:r>
              <a:rPr lang="en-US" altLang="zh-CN" sz="2400" kern="100" dirty="0" smtClean="0">
                <a:solidFill>
                  <a:srgbClr val="000000"/>
                </a:solidFill>
                <a:latin typeface="Times New Roman" panose="02020603050405020304" pitchFamily="18" charset="0"/>
                <a:ea typeface="楷体" panose="02010609060101010101" pitchFamily="49" charset="-122"/>
                <a:cs typeface="楷体" panose="02010609060101010101" pitchFamily="49" charset="-122"/>
              </a:rPr>
              <a:t>        1980</a:t>
            </a:r>
            <a:r>
              <a:rPr lang="zh-CN" altLang="zh-CN" sz="2400" kern="100" dirty="0">
                <a:solidFill>
                  <a:srgbClr val="000000"/>
                </a:solidFill>
                <a:latin typeface="Times New Roman" panose="02020603050405020304" pitchFamily="18" charset="0"/>
                <a:ea typeface="楷体" panose="02010609060101010101" pitchFamily="49" charset="-122"/>
                <a:cs typeface="楷体" panose="02010609060101010101" pitchFamily="49" charset="-122"/>
              </a:rPr>
              <a:t>年的夏天，酷暑，狗都热得吐舌头。我却忙着串门，从这家的葡萄架穿到那家的丝瓜架，脚下不时被南瓜藤缠绕，不时有热浪夹着青草被烤的香味阵阵袭来。我要挨个去看那一年未曾见面的小伙伴以及村里的男女老少。</a:t>
            </a:r>
            <a:endParaRPr lang="zh-CN" altLang="zh-CN" sz="2400" kern="100" dirty="0">
              <a:solidFill>
                <a:srgbClr val="000000"/>
              </a:solidFill>
              <a:latin typeface="Batang" panose="02030600000101010101" pitchFamily="18" charset="-127"/>
              <a:ea typeface="Batang" panose="02030600000101010101" pitchFamily="18" charset="-127"/>
              <a:cs typeface="楷体" panose="02010609060101010101" pitchFamily="49" charset="-122"/>
            </a:endParaRPr>
          </a:p>
          <a:p>
            <a:pPr marL="0" indent="0">
              <a:buNone/>
            </a:pPr>
            <a:r>
              <a:rPr lang="en-US" altLang="zh-CN" sz="1800" dirty="0" smtClean="0">
                <a:latin typeface="楷体" panose="02010609060101010101" pitchFamily="49" charset="-122"/>
                <a:ea typeface="楷体" panose="02010609060101010101" pitchFamily="49" charset="-122"/>
              </a:rPr>
              <a:t>    ……  ……</a:t>
            </a:r>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ctr"/>
            <a:r>
              <a:rPr lang="en-US" altLang="zh-CN" dirty="0" smtClean="0"/>
              <a:t>8. </a:t>
            </a:r>
            <a:r>
              <a:rPr lang="zh-CN" altLang="zh-CN" dirty="0" smtClean="0"/>
              <a:t>请以老舞蹈师形象为例，谈谈小说塑造人物形象时运用了哪些表现手法。</a:t>
            </a:r>
            <a:endParaRPr lang="zh-CN" altLang="zh-CN" dirty="0" smtClean="0"/>
          </a:p>
          <a:p>
            <a:pPr fontAlgn="ctr"/>
            <a:r>
              <a:rPr lang="en-US" altLang="zh-CN" dirty="0" smtClean="0"/>
              <a:t>9. </a:t>
            </a:r>
            <a:r>
              <a:rPr lang="zh-CN" altLang="zh-CN" dirty="0" smtClean="0"/>
              <a:t>小说中的卢森堡公园苗圃在情节发展中有重要作用，这种作用体现在哪些方面？请结合作品简要分析。</a:t>
            </a:r>
            <a:endParaRPr lang="zh-CN" altLang="zh-CN" dirty="0" smtClean="0"/>
          </a:p>
          <a:p>
            <a:endParaRPr lang="zh-CN" altLang="en-US" dirty="0"/>
          </a:p>
        </p:txBody>
      </p:sp>
      <p:sp>
        <p:nvSpPr>
          <p:cNvPr id="4" name="标题 1"/>
          <p:cNvSpPr txBox="1"/>
          <p:nvPr/>
        </p:nvSpPr>
        <p:spPr>
          <a:xfrm>
            <a:off x="-180528" y="357504"/>
            <a:ext cx="8229600" cy="357504"/>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(2019·</a:t>
            </a:r>
            <a:r>
              <a:rPr kumimoji="0" lang="zh-CN" altLang="zh-CN" sz="4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全国</a:t>
            </a:r>
            <a:r>
              <a:rPr kumimoji="0" lang="zh-CN" altLang="zh-CN" sz="4400" b="0" i="0" u="none" strike="noStrike" kern="1200" cap="none" spc="0" normalizeH="0" baseline="0" noProof="0" dirty="0" smtClean="0">
                <a:ln>
                  <a:noFill/>
                </a:ln>
                <a:solidFill>
                  <a:srgbClr val="000000"/>
                </a:solidFill>
                <a:effectLst/>
                <a:uLnTx/>
                <a:uFillTx/>
                <a:latin typeface="NEU-BZ-S92"/>
                <a:ea typeface="+mj-ea"/>
                <a:cs typeface="宋体" panose="02010600030101010101" pitchFamily="2" charset="-122"/>
              </a:rPr>
              <a:t>Ⅱ</a:t>
            </a:r>
            <a:r>
              <a:rPr kumimoji="0" lang="zh-CN" altLang="zh-CN" sz="44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卷</a:t>
            </a:r>
            <a:r>
              <a:rPr kumimoji="0" lang="en-US" altLang="zh-CN" sz="4400" b="0" i="0" u="none" strike="noStrike" kern="1200" cap="none" spc="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a:t>
            </a:r>
            <a:r>
              <a:rPr kumimoji="0" lang="zh-CN" altLang="en-US" sz="4400" b="0" i="0" u="none" strike="noStrike" kern="1200" cap="none" spc="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小步舞</a:t>
            </a:r>
            <a:r>
              <a:rPr kumimoji="0" lang="en-US" altLang="zh-CN" sz="4400" b="0" i="0" u="none" strike="noStrike" kern="1200" cap="none" spc="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a:t>
            </a:r>
            <a:r>
              <a:rPr kumimoji="0" lang="zh-CN" altLang="en-US" sz="4400" b="0" i="0" u="none" strike="noStrike" kern="1200" cap="none" spc="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莫泊桑</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 y="258445"/>
            <a:ext cx="8906510" cy="3663950"/>
          </a:xfrm>
        </p:spPr>
        <p:txBody>
          <a:bodyPr>
            <a:normAutofit fontScale="90000" lnSpcReduction="20000"/>
          </a:bodyPr>
          <a:lstStyle/>
          <a:p>
            <a:pPr marL="0" indent="0">
              <a:buNone/>
            </a:pPr>
            <a:r>
              <a:rPr lang="en-US" altLang="zh-CN" sz="2400" dirty="0">
                <a:latin typeface="+mn-ea"/>
                <a:cs typeface="+mn-ea"/>
              </a:rPr>
              <a:t>8.</a:t>
            </a:r>
            <a:r>
              <a:rPr lang="zh-CN" altLang="zh-CN" sz="2400" dirty="0">
                <a:latin typeface="+mn-ea"/>
                <a:cs typeface="+mn-ea"/>
              </a:rPr>
              <a:t>小说通过“我”的视角来叙述故事，这样的构思有什么好处？请结合作品简要分析。（</a:t>
            </a:r>
            <a:r>
              <a:rPr lang="en-US" altLang="zh-CN" sz="2400" dirty="0">
                <a:latin typeface="+mn-ea"/>
                <a:cs typeface="+mn-ea"/>
              </a:rPr>
              <a:t>6</a:t>
            </a:r>
            <a:r>
              <a:rPr lang="zh-CN" altLang="zh-CN" sz="2400" dirty="0">
                <a:latin typeface="+mn-ea"/>
                <a:cs typeface="+mn-ea"/>
              </a:rPr>
              <a:t>分）</a:t>
            </a:r>
            <a:endParaRPr lang="zh-CN" altLang="zh-CN" sz="2400" dirty="0">
              <a:latin typeface="+mn-ea"/>
              <a:cs typeface="+mn-ea"/>
            </a:endParaRPr>
          </a:p>
          <a:p>
            <a:pPr marL="0" indent="0">
              <a:buNone/>
            </a:pPr>
            <a:endParaRPr lang="zh-CN" altLang="zh-CN" sz="2400" dirty="0">
              <a:latin typeface="+mn-ea"/>
              <a:cs typeface="+mn-ea"/>
            </a:endParaRPr>
          </a:p>
          <a:p>
            <a:pPr marL="0" indent="0">
              <a:buNone/>
            </a:pPr>
            <a:endParaRPr lang="zh-CN" altLang="zh-CN" sz="2400" dirty="0">
              <a:latin typeface="+mn-ea"/>
              <a:cs typeface="+mn-ea"/>
            </a:endParaRPr>
          </a:p>
          <a:p>
            <a:pPr marL="0" indent="0">
              <a:buNone/>
            </a:pPr>
            <a:endParaRPr lang="zh-CN" altLang="zh-CN" sz="2400" dirty="0">
              <a:latin typeface="+mn-ea"/>
              <a:cs typeface="+mn-ea"/>
            </a:endParaRPr>
          </a:p>
          <a:p>
            <a:pPr marL="0" indent="0">
              <a:buNone/>
            </a:pPr>
            <a:endParaRPr lang="zh-CN" altLang="zh-CN" sz="2400" dirty="0">
              <a:latin typeface="+mn-ea"/>
              <a:cs typeface="+mn-ea"/>
            </a:endParaRPr>
          </a:p>
          <a:p>
            <a:pPr marL="0" indent="0">
              <a:buNone/>
            </a:pPr>
            <a:endParaRPr lang="zh-CN" altLang="zh-CN" sz="2400" dirty="0">
              <a:latin typeface="+mn-ea"/>
              <a:cs typeface="+mn-ea"/>
            </a:endParaRPr>
          </a:p>
          <a:p>
            <a:pPr marL="0" indent="0">
              <a:buNone/>
            </a:pPr>
            <a:r>
              <a:rPr lang="en-US" altLang="zh-CN" sz="2400" dirty="0">
                <a:latin typeface="+mn-ea"/>
                <a:cs typeface="+mn-ea"/>
              </a:rPr>
              <a:t>9.</a:t>
            </a:r>
            <a:r>
              <a:rPr lang="zh-CN" altLang="zh-CN" sz="2400" dirty="0">
                <a:latin typeface="+mn-ea"/>
                <a:cs typeface="+mn-ea"/>
              </a:rPr>
              <a:t>小说常常以小见大来反映社会，表现主题。文章通过写陈金莲穿裙子的故事，反映了上世纪八十年代改革开放初期怎样的社会现实？请结合作品简要分</a:t>
            </a:r>
            <a:endParaRPr lang="zh-CN" altLang="zh-CN" sz="2400" dirty="0">
              <a:latin typeface="+mn-ea"/>
              <a:cs typeface="+mn-ea"/>
            </a:endParaRPr>
          </a:p>
          <a:p>
            <a:pPr marL="0" indent="0">
              <a:buNone/>
            </a:pPr>
            <a:r>
              <a:rPr lang="zh-CN" altLang="zh-CN" sz="2400" dirty="0">
                <a:latin typeface="+mn-ea"/>
                <a:cs typeface="+mn-ea"/>
              </a:rPr>
              <a:t>  析。（</a:t>
            </a:r>
            <a:r>
              <a:rPr lang="en-US" altLang="zh-CN" sz="2400" dirty="0">
                <a:latin typeface="+mn-ea"/>
                <a:cs typeface="+mn-ea"/>
              </a:rPr>
              <a:t>6</a:t>
            </a:r>
            <a:r>
              <a:rPr lang="zh-CN" altLang="zh-CN" sz="2400" dirty="0">
                <a:latin typeface="+mn-ea"/>
                <a:cs typeface="+mn-ea"/>
              </a:rPr>
              <a:t>分）</a:t>
            </a:r>
            <a:endParaRPr lang="zh-CN" altLang="zh-CN" sz="2400" dirty="0">
              <a:latin typeface="+mn-ea"/>
              <a:cs typeface="+mn-ea"/>
            </a:endParaRPr>
          </a:p>
          <a:p>
            <a:pPr marL="0" indent="0">
              <a:buNone/>
            </a:pPr>
            <a:endParaRPr lang="zh-CN" altLang="zh-CN" sz="2400" dirty="0">
              <a:latin typeface="+mn-ea"/>
              <a:cs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lnSpcReduction="20000"/>
          </a:bodyPr>
          <a:p>
            <a:r>
              <a:rPr lang="zh-CN" altLang="en-US"/>
              <a:t>①作为抗洪事件的参与者，“我”见证了老田超强的治洪能力，使老田的形象更加真实可信；②作为故事的叙述者，“我”既参与了抗洪事件的始终，还从旁了解到老田在1954年防汛排涝中受伤的情况，在小说结尾处补叙出来，使老田形象更加丰满感人；③作为老田的下级，“我”在最初认识老田时觉得他疲沓散漫，后来才发现实际上他精通业务、果敢有魄力，叙述上先抑后扬，使老田的形象更加鲜明高大。</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fontAlgn="ctr"/>
            <a:r>
              <a:rPr lang="en-US" altLang="zh-CN" dirty="0" smtClean="0"/>
              <a:t>8. </a:t>
            </a:r>
            <a:r>
              <a:rPr lang="zh-CN" altLang="zh-CN" dirty="0" smtClean="0"/>
              <a:t>小说中有多处景物描写，请分析其功能。</a:t>
            </a:r>
            <a:endParaRPr lang="zh-CN" altLang="zh-CN" dirty="0" smtClean="0"/>
          </a:p>
          <a:p>
            <a:pPr fontAlgn="ctr"/>
            <a:r>
              <a:rPr lang="en-US" altLang="zh-CN" dirty="0" smtClean="0"/>
              <a:t>9. </a:t>
            </a:r>
            <a:r>
              <a:rPr lang="zh-CN" altLang="zh-CN" dirty="0" smtClean="0"/>
              <a:t>两个乘客为什么沉默？小说为什么首尾均有这一细节？请结合全文分析。</a:t>
            </a:r>
            <a:endParaRPr lang="zh-CN" altLang="zh-CN" dirty="0" smtClean="0"/>
          </a:p>
          <a:p>
            <a:endParaRPr lang="zh-CN" altLang="en-US" dirty="0"/>
          </a:p>
        </p:txBody>
      </p:sp>
      <p:sp>
        <p:nvSpPr>
          <p:cNvPr id="4" name="标题 1"/>
          <p:cNvSpPr txBox="1"/>
          <p:nvPr/>
        </p:nvSpPr>
        <p:spPr>
          <a:xfrm>
            <a:off x="0" y="303498"/>
            <a:ext cx="8229600" cy="857250"/>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2019</a:t>
            </a:r>
            <a:r>
              <a:rPr lang="zh-CN" altLang="zh-CN" dirty="0" smtClean="0"/>
              <a:t>全</a:t>
            </a:r>
            <a:r>
              <a:rPr lang="zh-CN" altLang="zh-CN" dirty="0" smtClean="0"/>
              <a:t>国</a:t>
            </a:r>
            <a:r>
              <a:rPr lang="en-US" altLang="zh-CN" dirty="0" smtClean="0"/>
              <a:t>Ⅲ</a:t>
            </a:r>
            <a:r>
              <a:rPr lang="zh-CN" altLang="zh-CN" dirty="0" smtClean="0"/>
              <a:t>卷</a:t>
            </a:r>
            <a:r>
              <a:rPr lang="zh-CN" altLang="en-US" dirty="0" smtClean="0"/>
              <a:t>何士光</a:t>
            </a:r>
            <a:r>
              <a:rPr lang="en-US" altLang="zh-CN" dirty="0" smtClean="0"/>
              <a:t>《</a:t>
            </a:r>
            <a:r>
              <a:rPr lang="zh-CN" altLang="en-US" dirty="0" smtClean="0"/>
              <a:t>到梨花屯去</a:t>
            </a:r>
            <a:r>
              <a:rPr lang="en-US" altLang="zh-CN" dirty="0" smtClean="0"/>
              <a:t>》</a:t>
            </a:r>
            <a:br>
              <a:rPr lang="zh-CN" altLang="zh-CN" dirty="0" smtClean="0"/>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57504"/>
            <a:ext cx="8229600" cy="324036"/>
          </a:xfrm>
        </p:spPr>
        <p:txBody>
          <a:bodyPr>
            <a:normAutofit fontScale="90000"/>
          </a:bodyPr>
          <a:lstStyle/>
          <a:p>
            <a:r>
              <a:rPr lang="en-US" altLang="zh-CN" dirty="0" smtClean="0"/>
              <a:t>2018</a:t>
            </a:r>
            <a:r>
              <a:rPr lang="zh-CN" altLang="en-US" dirty="0" smtClean="0"/>
              <a:t>年全国</a:t>
            </a:r>
            <a:r>
              <a:rPr lang="en-US" altLang="zh-CN" dirty="0" smtClean="0"/>
              <a:t>Ⅰ</a:t>
            </a:r>
            <a:r>
              <a:rPr lang="zh-CN" altLang="en-US" dirty="0" smtClean="0"/>
              <a:t>卷</a:t>
            </a:r>
            <a:r>
              <a:rPr lang="en-US" altLang="zh-CN" dirty="0" smtClean="0"/>
              <a:t>《</a:t>
            </a:r>
            <a:r>
              <a:rPr lang="zh-CN" altLang="en-US" dirty="0" smtClean="0"/>
              <a:t>赵一曼女士</a:t>
            </a:r>
            <a:r>
              <a:rPr lang="en-US" altLang="zh-CN" dirty="0" smtClean="0"/>
              <a:t>》</a:t>
            </a:r>
            <a:endParaRPr lang="zh-CN" altLang="en-US" dirty="0"/>
          </a:p>
        </p:txBody>
      </p:sp>
      <p:sp>
        <p:nvSpPr>
          <p:cNvPr id="3" name="内容占位符 2"/>
          <p:cNvSpPr>
            <a:spLocks noGrp="1"/>
          </p:cNvSpPr>
          <p:nvPr>
            <p:ph idx="1"/>
          </p:nvPr>
        </p:nvSpPr>
        <p:spPr>
          <a:xfrm>
            <a:off x="179512" y="1275606"/>
            <a:ext cx="9144000" cy="4623978"/>
          </a:xfrm>
        </p:spPr>
        <p:txBody>
          <a:bodyPr>
            <a:normAutofit/>
          </a:bodyPr>
          <a:lstStyle/>
          <a:p>
            <a:r>
              <a:rPr lang="en-US" altLang="zh-CN" dirty="0" smtClean="0">
                <a:solidFill>
                  <a:srgbClr val="000000"/>
                </a:solidFill>
                <a:latin typeface="Times New Roman" panose="02020603050405020304" pitchFamily="18" charset="0"/>
                <a:cs typeface="Times New Roman" panose="02020603050405020304" pitchFamily="18" charset="0"/>
              </a:rPr>
              <a:t>5.</a:t>
            </a:r>
            <a:r>
              <a:rPr lang="zh-CN" altLang="zh-CN" dirty="0" smtClean="0">
                <a:solidFill>
                  <a:srgbClr val="FF0000"/>
                </a:solidFill>
                <a:latin typeface="Times New Roman" panose="02020603050405020304" pitchFamily="18" charset="0"/>
                <a:cs typeface="Times New Roman" panose="02020603050405020304" pitchFamily="18" charset="0"/>
              </a:rPr>
              <a:t>小说中说赵一曼</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zh-CN" dirty="0" smtClean="0">
                <a:solidFill>
                  <a:srgbClr val="FF0000"/>
                </a:solidFill>
                <a:latin typeface="Times New Roman" panose="02020603050405020304" pitchFamily="18" charset="0"/>
                <a:cs typeface="Times New Roman" panose="02020603050405020304" pitchFamily="18" charset="0"/>
              </a:rPr>
              <a:t>身上弥漫着拔俗的文人气质和职业军人的冷峻</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zh-CN" dirty="0" smtClean="0">
                <a:solidFill>
                  <a:srgbClr val="FF0000"/>
                </a:solidFill>
                <a:latin typeface="Times New Roman" panose="02020603050405020304" pitchFamily="18" charset="0"/>
                <a:cs typeface="Times New Roman" panose="02020603050405020304" pitchFamily="18" charset="0"/>
              </a:rPr>
              <a:t>请结合作品简要分析。</a:t>
            </a:r>
            <a:r>
              <a:rPr lang="en-US" altLang="zh-CN" dirty="0" smtClean="0">
                <a:solidFill>
                  <a:srgbClr val="FF0000"/>
                </a:solidFill>
                <a:latin typeface="Times New Roman" panose="02020603050405020304" pitchFamily="18" charset="0"/>
                <a:cs typeface="Times New Roman" panose="02020603050405020304" pitchFamily="18" charset="0"/>
              </a:rPr>
              <a:t>(6</a:t>
            </a:r>
            <a:r>
              <a:rPr lang="zh-CN" altLang="zh-CN" dirty="0" smtClean="0">
                <a:solidFill>
                  <a:srgbClr val="FF0000"/>
                </a:solidFill>
                <a:latin typeface="Times New Roman" panose="02020603050405020304" pitchFamily="18" charset="0"/>
                <a:cs typeface="Times New Roman" panose="02020603050405020304" pitchFamily="18" charset="0"/>
              </a:rPr>
              <a:t>分</a:t>
            </a:r>
            <a:r>
              <a:rPr lang="en-US" altLang="zh-CN" dirty="0" smtClean="0">
                <a:solidFill>
                  <a:srgbClr val="FF0000"/>
                </a:solidFill>
                <a:latin typeface="Times New Roman" panose="02020603050405020304" pitchFamily="18" charset="0"/>
                <a:cs typeface="Times New Roman" panose="02020603050405020304" pitchFamily="18" charset="0"/>
              </a:rPr>
              <a:t>)</a:t>
            </a:r>
            <a:endParaRPr lang="zh-CN" altLang="zh-CN" dirty="0" smtClean="0">
              <a:solidFill>
                <a:srgbClr val="FF0000"/>
              </a:solidFill>
              <a:effectLst/>
              <a:latin typeface="NEU-BZ-S92"/>
              <a:ea typeface="方正书宋_GBK" panose="03000509000000000000" pitchFamily="65" charset="-122"/>
              <a:cs typeface="Times New Roman" panose="02020603050405020304" pitchFamily="18" charset="0"/>
            </a:endParaRPr>
          </a:p>
          <a:p>
            <a:endParaRPr lang="en-US" altLang="zh-CN" dirty="0" smtClean="0">
              <a:solidFill>
                <a:srgbClr val="000000"/>
              </a:solidFill>
              <a:latin typeface="Times New Roman" panose="02020603050405020304" pitchFamily="18" charset="0"/>
              <a:cs typeface="Times New Roman" panose="02020603050405020304" pitchFamily="18" charset="0"/>
            </a:endParaRPr>
          </a:p>
          <a:p>
            <a:r>
              <a:rPr lang="en-US" altLang="zh-CN" dirty="0" smtClean="0">
                <a:solidFill>
                  <a:srgbClr val="000000"/>
                </a:solidFill>
                <a:latin typeface="Times New Roman" panose="02020603050405020304" pitchFamily="18" charset="0"/>
                <a:cs typeface="Times New Roman" panose="02020603050405020304" pitchFamily="18" charset="0"/>
              </a:rPr>
              <a:t>6.</a:t>
            </a:r>
            <a:r>
              <a:rPr lang="zh-CN" altLang="en-US" dirty="0" smtClean="0">
                <a:solidFill>
                  <a:srgbClr val="FF0000"/>
                </a:solidFill>
                <a:latin typeface="Times New Roman" panose="02020603050405020304" pitchFamily="18" charset="0"/>
                <a:cs typeface="Times New Roman" panose="02020603050405020304" pitchFamily="18" charset="0"/>
              </a:rPr>
              <a:t>小说中历史与现实交织穿插，这种叙述方式有哪些好处？请结合作品简析。（</a:t>
            </a:r>
            <a:r>
              <a:rPr lang="en-US" altLang="zh-CN" dirty="0" smtClean="0">
                <a:solidFill>
                  <a:srgbClr val="FF0000"/>
                </a:solidFill>
                <a:latin typeface="Times New Roman" panose="02020603050405020304" pitchFamily="18" charset="0"/>
                <a:cs typeface="Times New Roman" panose="02020603050405020304" pitchFamily="18" charset="0"/>
              </a:rPr>
              <a:t>6</a:t>
            </a:r>
            <a:r>
              <a:rPr lang="zh-CN" altLang="en-US" dirty="0" smtClean="0">
                <a:solidFill>
                  <a:srgbClr val="FF0000"/>
                </a:solidFill>
                <a:latin typeface="Times New Roman" panose="02020603050405020304" pitchFamily="18" charset="0"/>
                <a:cs typeface="Times New Roman" panose="02020603050405020304" pitchFamily="18" charset="0"/>
              </a:rPr>
              <a:t>分）</a:t>
            </a:r>
            <a:endParaRPr lang="zh-CN" altLang="en-US" dirty="0">
              <a:solidFill>
                <a:srgbClr val="FF0000"/>
              </a:solidFill>
            </a:endParaRPr>
          </a:p>
        </p:txBody>
      </p:sp>
      <p:sp>
        <p:nvSpPr>
          <p:cNvPr id="4" name="右箭头 3">
            <a:hlinkClick r:id="rId1" action="ppaction://hlinksldjump"/>
          </p:cNvPr>
          <p:cNvSpPr/>
          <p:nvPr/>
        </p:nvSpPr>
        <p:spPr>
          <a:xfrm>
            <a:off x="7380312" y="4569972"/>
            <a:ext cx="1763688" cy="573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357504"/>
            <a:ext cx="8229600" cy="357504"/>
          </a:xfrm>
        </p:spPr>
        <p:txBody>
          <a:bodyPr>
            <a:normAutofit fontScale="90000"/>
          </a:bodyPr>
          <a:lstStyle/>
          <a:p>
            <a:r>
              <a:rPr lang="en-US" altLang="zh-CN" dirty="0" smtClean="0">
                <a:solidFill>
                  <a:srgbClr val="000000"/>
                </a:solidFill>
                <a:latin typeface="Times New Roman" panose="02020603050405020304" pitchFamily="18" charset="0"/>
                <a:cs typeface="Times New Roman" panose="02020603050405020304" pitchFamily="18" charset="0"/>
              </a:rPr>
              <a:t>(2018·</a:t>
            </a:r>
            <a:r>
              <a:rPr lang="zh-CN" altLang="zh-CN"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全国</a:t>
            </a:r>
            <a:r>
              <a:rPr lang="zh-CN" altLang="zh-CN" dirty="0" smtClean="0">
                <a:solidFill>
                  <a:srgbClr val="000000"/>
                </a:solidFill>
                <a:latin typeface="NEU-BZ-S92"/>
                <a:cs typeface="宋体" panose="02010600030101010101" pitchFamily="2" charset="-122"/>
              </a:rPr>
              <a:t>Ⅱ</a:t>
            </a:r>
            <a:r>
              <a:rPr lang="zh-CN" altLang="zh-CN"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卷</a:t>
            </a:r>
            <a:r>
              <a:rPr lang="en-US" altLang="zh-CN" dirty="0" smtClean="0">
                <a:solidFill>
                  <a:srgbClr val="000000"/>
                </a:solidFill>
                <a:latin typeface="Times New Roman" panose="02020603050405020304" pitchFamily="18" charset="0"/>
                <a:cs typeface="Times New Roman" panose="02020603050405020304" pitchFamily="18" charset="0"/>
              </a:rPr>
              <a:t>)《</a:t>
            </a:r>
            <a:r>
              <a:rPr lang="zh-CN" altLang="en-US" dirty="0" smtClean="0">
                <a:solidFill>
                  <a:srgbClr val="000000"/>
                </a:solidFill>
                <a:latin typeface="Times New Roman" panose="02020603050405020304" pitchFamily="18" charset="0"/>
                <a:cs typeface="Times New Roman" panose="02020603050405020304" pitchFamily="18" charset="0"/>
              </a:rPr>
              <a:t>有声电影</a:t>
            </a:r>
            <a:r>
              <a:rPr lang="en-US" altLang="zh-CN" dirty="0" smtClean="0">
                <a:solidFill>
                  <a:srgbClr val="000000"/>
                </a:solidFill>
                <a:latin typeface="Times New Roman" panose="02020603050405020304" pitchFamily="18" charset="0"/>
                <a:cs typeface="Times New Roman" panose="02020603050405020304" pitchFamily="18" charset="0"/>
              </a:rPr>
              <a:t>》</a:t>
            </a:r>
            <a:endParaRPr lang="zh-CN" altLang="en-US" dirty="0"/>
          </a:p>
        </p:txBody>
      </p:sp>
      <p:sp>
        <p:nvSpPr>
          <p:cNvPr id="3" name="内容占位符 2"/>
          <p:cNvSpPr>
            <a:spLocks noGrp="1"/>
          </p:cNvSpPr>
          <p:nvPr>
            <p:ph idx="1"/>
          </p:nvPr>
        </p:nvSpPr>
        <p:spPr>
          <a:xfrm>
            <a:off x="0" y="1005576"/>
            <a:ext cx="9036496" cy="4569972"/>
          </a:xfrm>
        </p:spPr>
        <p:txBody>
          <a:bodyPr>
            <a:normAutofit/>
          </a:bodyPr>
          <a:lstStyle/>
          <a:p>
            <a:pPr indent="0">
              <a:lnSpc>
                <a:spcPct val="120000"/>
              </a:lnSpc>
              <a:spcAft>
                <a:spcPts val="0"/>
              </a:spcAft>
              <a:buNone/>
              <a:tabLst>
                <a:tab pos="1029335" algn="l"/>
                <a:tab pos="1850390" algn="l"/>
                <a:tab pos="2538095" algn="l"/>
                <a:tab pos="3221990" algn="l"/>
              </a:tabLst>
            </a:pPr>
            <a:r>
              <a:rPr lang="en-US" altLang="zh-CN" b="1" dirty="0" smtClean="0">
                <a:solidFill>
                  <a:srgbClr val="FF0000"/>
                </a:solidFill>
                <a:latin typeface="Times New Roman" panose="02020603050405020304" pitchFamily="18" charset="0"/>
                <a:cs typeface="Times New Roman" panose="02020603050405020304" pitchFamily="18" charset="0"/>
              </a:rPr>
              <a:t>5.</a:t>
            </a:r>
            <a:r>
              <a:rPr lang="zh-CN" altLang="en-US" b="1" dirty="0" smtClean="0">
                <a:solidFill>
                  <a:srgbClr val="FF0000"/>
                </a:solidFill>
                <a:latin typeface="Times New Roman" panose="02020603050405020304" pitchFamily="18" charset="0"/>
                <a:cs typeface="Times New Roman" panose="02020603050405020304" pitchFamily="18" charset="0"/>
              </a:rPr>
              <a:t>请结合二姐等人看有声电影的经过，简要分析小说所揭示的市民面对新奇事物的具体心态</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dirty="0" smtClean="0">
                <a:solidFill>
                  <a:srgbClr val="FF0000"/>
                </a:solidFill>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6</a:t>
            </a:r>
            <a:r>
              <a:rPr lang="zh-CN" altLang="en-US" b="1" dirty="0" smtClean="0">
                <a:solidFill>
                  <a:srgbClr val="FF0000"/>
                </a:solidFill>
                <a:latin typeface="Times New Roman" panose="02020603050405020304" pitchFamily="18" charset="0"/>
                <a:cs typeface="Times New Roman" panose="02020603050405020304" pitchFamily="18" charset="0"/>
              </a:rPr>
              <a:t>分）</a:t>
            </a:r>
            <a:endParaRPr lang="en-US" altLang="zh-CN" b="1" dirty="0" smtClean="0">
              <a:solidFill>
                <a:srgbClr val="FF0000"/>
              </a:solidFill>
              <a:latin typeface="Times New Roman" panose="02020603050405020304" pitchFamily="18" charset="0"/>
              <a:cs typeface="Times New Roman" panose="02020603050405020304" pitchFamily="18" charset="0"/>
            </a:endParaRPr>
          </a:p>
          <a:p>
            <a:pPr indent="0">
              <a:lnSpc>
                <a:spcPct val="120000"/>
              </a:lnSpc>
              <a:spcAft>
                <a:spcPts val="0"/>
              </a:spcAft>
              <a:buNone/>
              <a:tabLst>
                <a:tab pos="1029335" algn="l"/>
                <a:tab pos="1850390" algn="l"/>
                <a:tab pos="2538095" algn="l"/>
                <a:tab pos="3221990" algn="l"/>
              </a:tabLst>
            </a:pPr>
            <a:r>
              <a:rPr lang="en-US" altLang="zh-CN" b="1" dirty="0" smtClean="0">
                <a:solidFill>
                  <a:srgbClr val="FF0000"/>
                </a:solidFill>
                <a:latin typeface="Times New Roman" panose="02020603050405020304" pitchFamily="18" charset="0"/>
                <a:cs typeface="Times New Roman" panose="02020603050405020304" pitchFamily="18" charset="0"/>
              </a:rPr>
              <a:t>6</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zh-CN" altLang="zh-CN" b="1" dirty="0" smtClean="0">
                <a:solidFill>
                  <a:srgbClr val="FF0000"/>
                </a:solidFill>
                <a:latin typeface="Times New Roman" panose="02020603050405020304" pitchFamily="18" charset="0"/>
                <a:cs typeface="Times New Roman" panose="02020603050405020304" pitchFamily="18" charset="0"/>
              </a:rPr>
              <a:t>小说运用多种手法以取得语言的幽默效果</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zh-CN" altLang="zh-CN" b="1" dirty="0" smtClean="0">
                <a:solidFill>
                  <a:srgbClr val="FF0000"/>
                </a:solidFill>
                <a:latin typeface="Times New Roman" panose="02020603050405020304" pitchFamily="18" charset="0"/>
                <a:cs typeface="Times New Roman" panose="02020603050405020304" pitchFamily="18" charset="0"/>
              </a:rPr>
              <a:t>请从文中举出三处手法不同的例子</a:t>
            </a:r>
            <a:r>
              <a:rPr lang="en-US" altLang="zh-CN" b="1" dirty="0" smtClean="0">
                <a:solidFill>
                  <a:srgbClr val="FF0000"/>
                </a:solidFill>
                <a:latin typeface="Times New Roman" panose="02020603050405020304" pitchFamily="18" charset="0"/>
                <a:cs typeface="Times New Roman" panose="02020603050405020304" pitchFamily="18" charset="0"/>
              </a:rPr>
              <a:t>,</a:t>
            </a:r>
            <a:r>
              <a:rPr lang="zh-CN" altLang="zh-CN" b="1" dirty="0" smtClean="0">
                <a:solidFill>
                  <a:srgbClr val="FF0000"/>
                </a:solidFill>
                <a:latin typeface="Times New Roman" panose="02020603050405020304" pitchFamily="18" charset="0"/>
                <a:cs typeface="Times New Roman" panose="02020603050405020304" pitchFamily="18" charset="0"/>
              </a:rPr>
              <a:t>并简要分析。</a:t>
            </a:r>
            <a:r>
              <a:rPr lang="en-US" altLang="zh-CN" b="1" dirty="0" smtClean="0">
                <a:solidFill>
                  <a:srgbClr val="FF0000"/>
                </a:solidFill>
                <a:latin typeface="Times New Roman" panose="02020603050405020304" pitchFamily="18" charset="0"/>
                <a:cs typeface="Times New Roman" panose="02020603050405020304" pitchFamily="18" charset="0"/>
              </a:rPr>
              <a:t>(6</a:t>
            </a:r>
            <a:r>
              <a:rPr lang="zh-CN" altLang="zh-CN" b="1" dirty="0" smtClean="0">
                <a:solidFill>
                  <a:srgbClr val="FF0000"/>
                </a:solidFill>
                <a:latin typeface="Times New Roman" panose="02020603050405020304" pitchFamily="18" charset="0"/>
                <a:cs typeface="Times New Roman" panose="02020603050405020304" pitchFamily="18" charset="0"/>
              </a:rPr>
              <a:t>分</a:t>
            </a:r>
            <a:r>
              <a:rPr lang="en-US" altLang="zh-CN" b="1" dirty="0" smtClean="0">
                <a:solidFill>
                  <a:srgbClr val="FF0000"/>
                </a:solidFill>
                <a:latin typeface="Times New Roman" panose="02020603050405020304" pitchFamily="18" charset="0"/>
                <a:cs typeface="Times New Roman" panose="02020603050405020304" pitchFamily="18" charset="0"/>
              </a:rPr>
              <a:t>)</a:t>
            </a:r>
            <a:endParaRPr lang="zh-CN" altLang="zh-CN" b="1" dirty="0" smtClean="0">
              <a:solidFill>
                <a:srgbClr val="FF0000"/>
              </a:solidFill>
              <a:effectLst/>
              <a:latin typeface="NEU-BZ-S92"/>
              <a:ea typeface="方正书宋_GBK" panose="03000509000000000000" pitchFamily="65" charset="-122"/>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008" y="1131590"/>
            <a:ext cx="8928992" cy="4577153"/>
          </a:xfrm>
        </p:spPr>
        <p:txBody>
          <a:bodyPr>
            <a:normAutofit/>
          </a:bodyPr>
          <a:lstStyle/>
          <a:p>
            <a:pPr marL="0" indent="0">
              <a:buNone/>
            </a:pPr>
            <a:r>
              <a:rPr lang="en-US" altLang="zh-CN" sz="3600" b="1" dirty="0" smtClean="0">
                <a:solidFill>
                  <a:srgbClr val="FF0000"/>
                </a:solidFill>
              </a:rPr>
              <a:t>5</a:t>
            </a:r>
            <a:r>
              <a:rPr lang="en-US" altLang="zh-CN" sz="3600" b="1" dirty="0">
                <a:solidFill>
                  <a:srgbClr val="FF0000"/>
                </a:solidFill>
              </a:rPr>
              <a:t>.</a:t>
            </a:r>
            <a:r>
              <a:rPr lang="zh-CN" altLang="en-US" sz="3600" b="1" dirty="0">
                <a:solidFill>
                  <a:srgbClr val="FF0000"/>
                </a:solidFill>
              </a:rPr>
              <a:t>请简要分析文中先行者的心理变化过程。</a:t>
            </a:r>
            <a:r>
              <a:rPr lang="en-US" altLang="zh-CN" sz="3600" b="1" dirty="0">
                <a:solidFill>
                  <a:srgbClr val="FF0000"/>
                </a:solidFill>
              </a:rPr>
              <a:t>(6</a:t>
            </a:r>
            <a:r>
              <a:rPr lang="zh-CN" altLang="en-US" sz="3600" b="1" dirty="0">
                <a:solidFill>
                  <a:srgbClr val="FF0000"/>
                </a:solidFill>
              </a:rPr>
              <a:t>分</a:t>
            </a:r>
            <a:r>
              <a:rPr lang="en-US" altLang="zh-CN" sz="3600" b="1" dirty="0" smtClean="0">
                <a:solidFill>
                  <a:srgbClr val="FF0000"/>
                </a:solidFill>
              </a:rPr>
              <a:t>)</a:t>
            </a:r>
            <a:endParaRPr lang="en-US" altLang="zh-CN" sz="3600" b="1" dirty="0" smtClean="0">
              <a:solidFill>
                <a:srgbClr val="FF0000"/>
              </a:solidFill>
            </a:endParaRPr>
          </a:p>
          <a:p>
            <a:pPr marL="0" indent="0">
              <a:buNone/>
            </a:pPr>
            <a:endParaRPr lang="en-US" altLang="zh-CN" sz="3600" b="1" dirty="0">
              <a:solidFill>
                <a:srgbClr val="FF0000"/>
              </a:solidFill>
            </a:endParaRPr>
          </a:p>
          <a:p>
            <a:pPr marL="0" indent="0">
              <a:buNone/>
            </a:pPr>
            <a:r>
              <a:rPr lang="en-US" altLang="zh-CN" sz="3600" b="1" dirty="0" smtClean="0">
                <a:solidFill>
                  <a:srgbClr val="FF0000"/>
                </a:solidFill>
              </a:rPr>
              <a:t>6</a:t>
            </a:r>
            <a:r>
              <a:rPr lang="en-US" altLang="zh-CN" sz="3600" b="1" dirty="0">
                <a:solidFill>
                  <a:srgbClr val="FF0000"/>
                </a:solidFill>
              </a:rPr>
              <a:t>.</a:t>
            </a:r>
            <a:r>
              <a:rPr lang="zh-CN" altLang="en-US" sz="3600" b="1" dirty="0">
                <a:solidFill>
                  <a:srgbClr val="FF0000"/>
                </a:solidFill>
              </a:rPr>
              <a:t>结合本文，谈谈科幻小说中“科学”与“幻想”的关系。</a:t>
            </a:r>
            <a:r>
              <a:rPr lang="en-US" altLang="zh-CN" sz="3600" b="1" dirty="0">
                <a:solidFill>
                  <a:srgbClr val="FF0000"/>
                </a:solidFill>
              </a:rPr>
              <a:t>(6</a:t>
            </a:r>
            <a:r>
              <a:rPr lang="zh-CN" altLang="en-US" sz="3600" b="1" dirty="0">
                <a:solidFill>
                  <a:srgbClr val="FF0000"/>
                </a:solidFill>
              </a:rPr>
              <a:t>分</a:t>
            </a:r>
            <a:r>
              <a:rPr lang="en-US" altLang="zh-CN" sz="3600" b="1" dirty="0">
                <a:solidFill>
                  <a:srgbClr val="FF0000"/>
                </a:solidFill>
              </a:rPr>
              <a:t>)</a:t>
            </a:r>
            <a:endParaRPr lang="en-US" altLang="zh-CN" sz="3600" b="1" dirty="0">
              <a:solidFill>
                <a:srgbClr val="FF0000"/>
              </a:solidFill>
            </a:endParaRPr>
          </a:p>
          <a:p>
            <a:endParaRPr lang="zh-CN" altLang="en-US" sz="3600" dirty="0"/>
          </a:p>
        </p:txBody>
      </p:sp>
      <p:sp>
        <p:nvSpPr>
          <p:cNvPr id="4" name="标题 1"/>
          <p:cNvSpPr txBox="1"/>
          <p:nvPr/>
        </p:nvSpPr>
        <p:spPr>
          <a:xfrm>
            <a:off x="0" y="303498"/>
            <a:ext cx="8229600" cy="857250"/>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2018</a:t>
            </a:r>
            <a:r>
              <a:rPr lang="zh-CN" altLang="zh-CN" dirty="0" smtClean="0"/>
              <a:t>全国</a:t>
            </a:r>
            <a:r>
              <a:rPr lang="en-US" altLang="zh-CN" dirty="0" smtClean="0"/>
              <a:t>Ⅲ</a:t>
            </a:r>
            <a:r>
              <a:rPr lang="zh-CN" altLang="zh-CN" dirty="0" smtClean="0"/>
              <a:t>卷</a:t>
            </a:r>
            <a:r>
              <a:rPr lang="en-US" altLang="zh-CN" dirty="0" smtClean="0"/>
              <a:t>《</a:t>
            </a:r>
            <a:r>
              <a:rPr lang="zh-CN" altLang="en-US" dirty="0" smtClean="0"/>
              <a:t>微纪元</a:t>
            </a:r>
            <a:r>
              <a:rPr lang="en-US" altLang="zh-CN" dirty="0" smtClean="0"/>
              <a:t>》</a:t>
            </a:r>
            <a:br>
              <a:rPr lang="zh-CN" altLang="zh-CN" dirty="0" smtClean="0"/>
            </a:b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57504"/>
            <a:ext cx="8229600" cy="627991"/>
          </a:xfrm>
        </p:spPr>
        <p:txBody>
          <a:bodyPr>
            <a:normAutofit fontScale="90000"/>
          </a:bodyPr>
          <a:lstStyle/>
          <a:p>
            <a:r>
              <a:rPr lang="en-US" altLang="zh-CN" dirty="0" smtClean="0"/>
              <a:t>2017</a:t>
            </a:r>
            <a:r>
              <a:rPr lang="zh-CN" altLang="en-US" dirty="0" smtClean="0"/>
              <a:t>年全国</a:t>
            </a:r>
            <a:r>
              <a:rPr lang="en-US" altLang="zh-CN" dirty="0" smtClean="0"/>
              <a:t>Ⅰ</a:t>
            </a:r>
            <a:r>
              <a:rPr lang="zh-CN" altLang="en-US" dirty="0" smtClean="0"/>
              <a:t>卷</a:t>
            </a:r>
            <a:r>
              <a:rPr lang="en-US" altLang="zh-CN" dirty="0" smtClean="0"/>
              <a:t>《</a:t>
            </a:r>
            <a:r>
              <a:rPr lang="zh-CN" altLang="en-US" dirty="0" smtClean="0"/>
              <a:t>天嚣</a:t>
            </a:r>
            <a:r>
              <a:rPr lang="en-US" altLang="zh-CN" dirty="0" smtClean="0"/>
              <a:t>》</a:t>
            </a:r>
            <a:endParaRPr lang="zh-CN" altLang="en-US" dirty="0"/>
          </a:p>
        </p:txBody>
      </p:sp>
      <p:sp>
        <p:nvSpPr>
          <p:cNvPr id="3" name="内容占位符 2"/>
          <p:cNvSpPr>
            <a:spLocks noGrp="1"/>
          </p:cNvSpPr>
          <p:nvPr>
            <p:ph idx="1"/>
          </p:nvPr>
        </p:nvSpPr>
        <p:spPr>
          <a:xfrm>
            <a:off x="251520" y="1131590"/>
            <a:ext cx="8424936" cy="4245936"/>
          </a:xfrm>
        </p:spPr>
        <p:txBody>
          <a:bodyPr>
            <a:normAutofit/>
          </a:bodyPr>
          <a:lstStyle/>
          <a:p>
            <a:pPr marL="0" indent="0">
              <a:buNone/>
            </a:pPr>
            <a:r>
              <a:rPr lang="en-US" altLang="zh-CN" sz="3600" dirty="0" smtClean="0"/>
              <a:t>    5</a:t>
            </a:r>
            <a:r>
              <a:rPr lang="zh-CN" altLang="zh-CN" sz="3600" dirty="0"/>
              <a:t>．小说以</a:t>
            </a:r>
            <a:r>
              <a:rPr lang="en-US" altLang="zh-CN" sz="3600" dirty="0"/>
              <a:t>“</a:t>
            </a:r>
            <a:r>
              <a:rPr lang="zh-CN" altLang="zh-CN" sz="3600" dirty="0"/>
              <a:t>渴</a:t>
            </a:r>
            <a:r>
              <a:rPr lang="en-US" altLang="zh-CN" sz="3600" dirty="0"/>
              <a:t>”</a:t>
            </a:r>
            <a:r>
              <a:rPr lang="zh-CN" altLang="zh-CN" sz="3600" dirty="0"/>
              <a:t>为中心谋篇布局，这有什么好处？请简要说明。</a:t>
            </a:r>
            <a:r>
              <a:rPr lang="en-US" altLang="zh-CN" sz="3600" dirty="0"/>
              <a:t>(5</a:t>
            </a:r>
            <a:r>
              <a:rPr lang="zh-CN" altLang="zh-CN" sz="3600" dirty="0"/>
              <a:t>分</a:t>
            </a:r>
            <a:r>
              <a:rPr lang="en-US" altLang="zh-CN" sz="3600" dirty="0" smtClean="0"/>
              <a:t>)</a:t>
            </a:r>
            <a:endParaRPr lang="en-US" altLang="zh-CN" sz="3600" dirty="0" smtClean="0"/>
          </a:p>
          <a:p>
            <a:pPr marL="0" indent="0">
              <a:buNone/>
            </a:pPr>
            <a:endParaRPr lang="zh-CN" altLang="zh-CN" sz="3600" dirty="0"/>
          </a:p>
          <a:p>
            <a:r>
              <a:rPr lang="en-US" altLang="zh-CN" sz="3600" dirty="0" smtClean="0"/>
              <a:t>6</a:t>
            </a:r>
            <a:r>
              <a:rPr lang="zh-CN" altLang="zh-CN" sz="3600" dirty="0"/>
              <a:t>．小说以一个没有谜底的</a:t>
            </a:r>
            <a:r>
              <a:rPr lang="en-US" altLang="zh-CN" sz="3600" dirty="0"/>
              <a:t>“</a:t>
            </a:r>
            <a:r>
              <a:rPr lang="zh-CN" altLang="zh-CN" sz="3600" dirty="0"/>
              <a:t>美好的谜</a:t>
            </a:r>
            <a:r>
              <a:rPr lang="en-US" altLang="zh-CN" sz="3600" dirty="0"/>
              <a:t>”</a:t>
            </a:r>
            <a:r>
              <a:rPr lang="zh-CN" altLang="zh-CN" sz="3600" dirty="0"/>
              <a:t>结尾，这样处理有怎样的艺术效果？请结合作品进行分析。</a:t>
            </a:r>
            <a:r>
              <a:rPr lang="en-US" altLang="zh-CN" sz="3600" dirty="0"/>
              <a:t>(6</a:t>
            </a:r>
            <a:r>
              <a:rPr lang="zh-CN" altLang="zh-CN" sz="3600" dirty="0"/>
              <a:t>分</a:t>
            </a:r>
            <a:r>
              <a:rPr lang="en-US" altLang="zh-CN" sz="3600" dirty="0" smtClean="0"/>
              <a:t>)</a:t>
            </a:r>
            <a:r>
              <a:rPr lang="zh-CN" altLang="zh-CN" sz="3600" dirty="0"/>
              <a:t>　</a:t>
            </a:r>
            <a:endParaRPr lang="zh-CN" altLang="zh-CN"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03498"/>
            <a:ext cx="8229600" cy="259538"/>
          </a:xfrm>
        </p:spPr>
        <p:txBody>
          <a:bodyPr>
            <a:normAutofit fontScale="90000"/>
          </a:bodyPr>
          <a:lstStyle/>
          <a:p>
            <a:r>
              <a:rPr lang="en-US" altLang="zh-CN" dirty="0" smtClean="0"/>
              <a:t>2016</a:t>
            </a:r>
            <a:r>
              <a:rPr lang="zh-CN" altLang="en-US" dirty="0" smtClean="0"/>
              <a:t>年全国</a:t>
            </a:r>
            <a:r>
              <a:rPr lang="en-US" altLang="zh-CN" dirty="0" smtClean="0"/>
              <a:t>Ⅰ</a:t>
            </a:r>
            <a:r>
              <a:rPr lang="zh-CN" altLang="en-US" dirty="0" smtClean="0"/>
              <a:t>卷</a:t>
            </a:r>
            <a:r>
              <a:rPr lang="en-US" altLang="zh-CN" dirty="0" smtClean="0"/>
              <a:t>《</a:t>
            </a:r>
            <a:r>
              <a:rPr lang="zh-CN" altLang="en-US" dirty="0" smtClean="0"/>
              <a:t>锄</a:t>
            </a:r>
            <a:r>
              <a:rPr lang="en-US" altLang="zh-CN" dirty="0" smtClean="0"/>
              <a:t>》</a:t>
            </a:r>
            <a:endParaRPr lang="zh-CN" altLang="en-US" dirty="0"/>
          </a:p>
        </p:txBody>
      </p:sp>
      <p:sp>
        <p:nvSpPr>
          <p:cNvPr id="3" name="内容占位符 2"/>
          <p:cNvSpPr>
            <a:spLocks noGrp="1"/>
          </p:cNvSpPr>
          <p:nvPr>
            <p:ph idx="1"/>
          </p:nvPr>
        </p:nvSpPr>
        <p:spPr>
          <a:xfrm>
            <a:off x="0" y="699542"/>
            <a:ext cx="9144000" cy="4698522"/>
          </a:xfrm>
        </p:spPr>
        <p:txBody>
          <a:bodyPr>
            <a:noAutofit/>
          </a:bodyPr>
          <a:lstStyle/>
          <a:p>
            <a:r>
              <a:rPr lang="en-US" altLang="zh-CN" sz="2800" b="1" dirty="0" smtClean="0">
                <a:solidFill>
                  <a:srgbClr val="FF0000"/>
                </a:solidFill>
              </a:rPr>
              <a:t>(</a:t>
            </a:r>
            <a:r>
              <a:rPr lang="en-US" altLang="zh-CN" sz="2800" b="1" dirty="0">
                <a:solidFill>
                  <a:srgbClr val="FF0000"/>
                </a:solidFill>
              </a:rPr>
              <a:t>2)</a:t>
            </a:r>
            <a:r>
              <a:rPr lang="zh-CN" altLang="zh-CN" sz="2800" b="1" dirty="0">
                <a:solidFill>
                  <a:srgbClr val="FF0000"/>
                </a:solidFill>
              </a:rPr>
              <a:t>小说以</a:t>
            </a:r>
            <a:r>
              <a:rPr lang="en-US" altLang="zh-CN" sz="2800" b="1" dirty="0">
                <a:solidFill>
                  <a:srgbClr val="FF0000"/>
                </a:solidFill>
              </a:rPr>
              <a:t>“</a:t>
            </a:r>
            <a:r>
              <a:rPr lang="zh-CN" altLang="zh-CN" sz="2800" b="1" dirty="0">
                <a:solidFill>
                  <a:srgbClr val="FF0000"/>
                </a:solidFill>
              </a:rPr>
              <a:t>锄</a:t>
            </a:r>
            <a:r>
              <a:rPr lang="en-US" altLang="zh-CN" sz="2800" b="1" dirty="0">
                <a:solidFill>
                  <a:srgbClr val="FF0000"/>
                </a:solidFill>
              </a:rPr>
              <a:t>”</a:t>
            </a:r>
            <a:r>
              <a:rPr lang="zh-CN" altLang="zh-CN" sz="2800" b="1" dirty="0">
                <a:solidFill>
                  <a:srgbClr val="FF0000"/>
                </a:solidFill>
              </a:rPr>
              <a:t>为标题，有什么寓意？请结合全文简要分析。</a:t>
            </a:r>
            <a:r>
              <a:rPr lang="en-US" altLang="zh-CN" sz="2800" b="1" dirty="0">
                <a:solidFill>
                  <a:srgbClr val="FF0000"/>
                </a:solidFill>
              </a:rPr>
              <a:t>(6</a:t>
            </a:r>
            <a:r>
              <a:rPr lang="zh-CN" altLang="zh-CN" sz="2800" b="1" dirty="0">
                <a:solidFill>
                  <a:srgbClr val="FF0000"/>
                </a:solidFill>
              </a:rPr>
              <a:t>分</a:t>
            </a:r>
            <a:r>
              <a:rPr lang="en-US" altLang="zh-CN" sz="2800" b="1" dirty="0" smtClean="0">
                <a:solidFill>
                  <a:srgbClr val="FF0000"/>
                </a:solidFill>
              </a:rPr>
              <a:t>)</a:t>
            </a:r>
            <a:endParaRPr lang="en-US" altLang="zh-CN" sz="2800" b="1" dirty="0" smtClean="0">
              <a:solidFill>
                <a:srgbClr val="FF0000"/>
              </a:solidFill>
            </a:endParaRPr>
          </a:p>
          <a:p>
            <a:endParaRPr lang="zh-CN" altLang="zh-CN" sz="2000" b="1" dirty="0">
              <a:solidFill>
                <a:srgbClr val="FF0000"/>
              </a:solidFill>
            </a:endParaRPr>
          </a:p>
          <a:p>
            <a:r>
              <a:rPr lang="en-US" altLang="zh-CN" sz="2800" b="1" dirty="0" smtClean="0">
                <a:solidFill>
                  <a:srgbClr val="FF0000"/>
                </a:solidFill>
              </a:rPr>
              <a:t>(</a:t>
            </a:r>
            <a:r>
              <a:rPr lang="en-US" altLang="zh-CN" sz="2800" b="1" dirty="0">
                <a:solidFill>
                  <a:srgbClr val="FF0000"/>
                </a:solidFill>
              </a:rPr>
              <a:t>3)</a:t>
            </a:r>
            <a:r>
              <a:rPr lang="zh-CN" altLang="zh-CN" sz="2800" b="1" dirty="0">
                <a:solidFill>
                  <a:srgbClr val="FF0000"/>
                </a:solidFill>
              </a:rPr>
              <a:t>小说较为夸张地连续使用</a:t>
            </a:r>
            <a:r>
              <a:rPr lang="en-US" altLang="zh-CN" sz="2800" b="1" dirty="0">
                <a:solidFill>
                  <a:srgbClr val="FF0000"/>
                </a:solidFill>
              </a:rPr>
              <a:t>“</a:t>
            </a:r>
            <a:r>
              <a:rPr lang="zh-CN" altLang="zh-CN" sz="2800" b="1" dirty="0">
                <a:solidFill>
                  <a:srgbClr val="FF0000"/>
                </a:solidFill>
              </a:rPr>
              <a:t>几万</a:t>
            </a:r>
            <a:r>
              <a:rPr lang="en-US" altLang="zh-CN" sz="2800" b="1" dirty="0">
                <a:solidFill>
                  <a:srgbClr val="FF0000"/>
                </a:solidFill>
              </a:rPr>
              <a:t>”“</a:t>
            </a:r>
            <a:r>
              <a:rPr lang="zh-CN" altLang="zh-CN" sz="2800" b="1" dirty="0">
                <a:solidFill>
                  <a:srgbClr val="FF0000"/>
                </a:solidFill>
              </a:rPr>
              <a:t>几百万</a:t>
            </a:r>
            <a:r>
              <a:rPr lang="en-US" altLang="zh-CN" sz="2800" b="1" dirty="0">
                <a:solidFill>
                  <a:srgbClr val="FF0000"/>
                </a:solidFill>
              </a:rPr>
              <a:t>”</a:t>
            </a:r>
            <a:r>
              <a:rPr lang="zh-CN" altLang="zh-CN" sz="2800" b="1" dirty="0">
                <a:solidFill>
                  <a:srgbClr val="FF0000"/>
                </a:solidFill>
              </a:rPr>
              <a:t>之类的词语描述百亩园的历史，这样写的作用是什么？请简要分析。</a:t>
            </a:r>
            <a:r>
              <a:rPr lang="en-US" altLang="zh-CN" sz="2800" b="1" dirty="0">
                <a:solidFill>
                  <a:srgbClr val="FF0000"/>
                </a:solidFill>
              </a:rPr>
              <a:t>(6</a:t>
            </a:r>
            <a:r>
              <a:rPr lang="zh-CN" altLang="zh-CN" sz="2800" b="1" dirty="0">
                <a:solidFill>
                  <a:srgbClr val="FF0000"/>
                </a:solidFill>
              </a:rPr>
              <a:t>分</a:t>
            </a:r>
            <a:r>
              <a:rPr lang="en-US" altLang="zh-CN" sz="2800" b="1" dirty="0" smtClean="0">
                <a:solidFill>
                  <a:srgbClr val="FF0000"/>
                </a:solidFill>
              </a:rPr>
              <a:t>)</a:t>
            </a:r>
            <a:endParaRPr lang="en-US" altLang="zh-CN" sz="2800" b="1" dirty="0" smtClean="0">
              <a:solidFill>
                <a:srgbClr val="FF0000"/>
              </a:solidFill>
            </a:endParaRPr>
          </a:p>
          <a:p>
            <a:endParaRPr lang="zh-CN" altLang="zh-CN" sz="2000" b="1" dirty="0">
              <a:solidFill>
                <a:srgbClr val="FF0000"/>
              </a:solidFill>
            </a:endParaRPr>
          </a:p>
          <a:p>
            <a:r>
              <a:rPr lang="en-US" altLang="zh-CN" sz="2800" b="1" dirty="0" smtClean="0">
                <a:solidFill>
                  <a:srgbClr val="FF0000"/>
                </a:solidFill>
              </a:rPr>
              <a:t>(</a:t>
            </a:r>
            <a:r>
              <a:rPr lang="en-US" altLang="zh-CN" sz="2800" b="1" dirty="0">
                <a:solidFill>
                  <a:srgbClr val="FF0000"/>
                </a:solidFill>
              </a:rPr>
              <a:t>4)“</a:t>
            </a:r>
            <a:r>
              <a:rPr lang="zh-CN" altLang="zh-CN" sz="2800" b="1" dirty="0">
                <a:solidFill>
                  <a:srgbClr val="FF0000"/>
                </a:solidFill>
              </a:rPr>
              <a:t>我不是锄地，我是过瘾</a:t>
            </a:r>
            <a:r>
              <a:rPr lang="en-US" altLang="zh-CN" sz="2800" b="1" dirty="0">
                <a:solidFill>
                  <a:srgbClr val="FF0000"/>
                </a:solidFill>
              </a:rPr>
              <a:t>”</a:t>
            </a:r>
            <a:r>
              <a:rPr lang="zh-CN" altLang="zh-CN" sz="2800" b="1" dirty="0">
                <a:solidFill>
                  <a:srgbClr val="FF0000"/>
                </a:solidFill>
              </a:rPr>
              <a:t>这句话，既是理解六安爷的关键，也是理解小说主旨的关键。请结合全文进行分析。</a:t>
            </a:r>
            <a:r>
              <a:rPr lang="en-US" altLang="zh-CN" sz="2800" b="1" dirty="0">
                <a:solidFill>
                  <a:srgbClr val="FF0000"/>
                </a:solidFill>
              </a:rPr>
              <a:t>(8</a:t>
            </a:r>
            <a:r>
              <a:rPr lang="zh-CN" altLang="zh-CN" sz="2800" b="1" dirty="0">
                <a:solidFill>
                  <a:srgbClr val="FF0000"/>
                </a:solidFill>
              </a:rPr>
              <a:t>分</a:t>
            </a:r>
            <a:r>
              <a:rPr lang="en-US" altLang="zh-CN" sz="2800" b="1" dirty="0">
                <a:solidFill>
                  <a:srgbClr val="FF0000"/>
                </a:solidFill>
              </a:rPr>
              <a:t>)</a:t>
            </a:r>
            <a:endParaRPr lang="zh-CN" altLang="zh-CN" sz="2800" b="1" dirty="0">
              <a:solidFill>
                <a:srgbClr val="FF0000"/>
              </a:solidFill>
            </a:endParaRPr>
          </a:p>
          <a:p>
            <a:endParaRPr lang="zh-CN" altLang="en-US" sz="2800"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11859</Words>
  <Application>WPS 演示</Application>
  <PresentationFormat>全屏显示(16:9)</PresentationFormat>
  <Paragraphs>292</Paragraphs>
  <Slides>31</Slides>
  <Notes>0</Notes>
  <HiddenSlides>5</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Times New Roman</vt:lpstr>
      <vt:lpstr>楷体</vt:lpstr>
      <vt:lpstr>NEU-BZ-S92</vt:lpstr>
      <vt:lpstr>Segoe Print</vt:lpstr>
      <vt:lpstr>方正书宋_GBK</vt:lpstr>
      <vt:lpstr>Calibri</vt:lpstr>
      <vt:lpstr>微软雅黑</vt:lpstr>
      <vt:lpstr>Arial Unicode MS</vt:lpstr>
      <vt:lpstr>方正书宋_GBK</vt:lpstr>
      <vt:lpstr>Batang</vt:lpstr>
      <vt:lpstr>华文仿宋</vt:lpstr>
      <vt:lpstr>Office 主题​​</vt:lpstr>
      <vt:lpstr>高考小说题</vt:lpstr>
      <vt:lpstr>PowerPoint 演示文稿</vt:lpstr>
      <vt:lpstr>PowerPoint 演示文稿</vt:lpstr>
      <vt:lpstr>PowerPoint 演示文稿</vt:lpstr>
      <vt:lpstr>2018年全国Ⅰ卷《赵一曼女士》</vt:lpstr>
      <vt:lpstr>(2018·全国Ⅱ卷)《有声电影》</vt:lpstr>
      <vt:lpstr>PowerPoint 演示文稿</vt:lpstr>
      <vt:lpstr>2017年全国Ⅰ卷《天嚣》</vt:lpstr>
      <vt:lpstr>2016年全国Ⅰ卷《锄》</vt:lpstr>
      <vt:lpstr>PowerPoint 演示文稿</vt:lpstr>
      <vt:lpstr>2016全国Ⅱ卷《战争》</vt:lpstr>
      <vt:lpstr>PowerPoint 演示文稿</vt:lpstr>
      <vt:lpstr>2016全国Ⅲ卷《玻璃》 </vt:lpstr>
      <vt:lpstr>PowerPoint 演示文稿</vt:lpstr>
      <vt:lpstr>2015·全国Ⅰ卷《马兰花》</vt:lpstr>
      <vt:lpstr>2015·全国Ⅰ卷《马兰花》</vt:lpstr>
      <vt:lpstr>2015·全国Ⅱ卷《塾师老汪》</vt:lpstr>
      <vt:lpstr>2015·全国Ⅱ卷《塾师老汪》</vt:lpstr>
      <vt:lpstr>2014·全国Ⅰ卷《古渡头》 </vt:lpstr>
      <vt:lpstr>PowerPoint 演示文稿</vt:lpstr>
      <vt:lpstr>2014·新课标全国Ⅱ《鞋》</vt:lpstr>
      <vt:lpstr>2013·全国Ⅰ卷《喂自己影子吃饭的人》</vt:lpstr>
      <vt:lpstr>2013·全国Ⅱ卷《峡谷》</vt:lpstr>
      <vt:lpstr>PowerPoint 演示文稿</vt:lpstr>
      <vt:lpstr>2011·全国新课标卷《血的故事》</vt:lpstr>
      <vt:lpstr>PowerPoint 演示文稿</vt:lpstr>
      <vt:lpstr>人物分析题</vt:lpstr>
      <vt:lpstr>PowerPoint 演示文稿</vt:lpstr>
      <vt:lpstr>PowerPoint 演示文稿</vt:lpstr>
      <vt:lpstr>阅读下面的文字，完成7～9题。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高考全国卷小说题</dc:title>
  <dc:creator>xb21cn</dc:creator>
  <cp:lastModifiedBy>澈麻</cp:lastModifiedBy>
  <cp:revision>22</cp:revision>
  <dcterms:created xsi:type="dcterms:W3CDTF">2019-04-16T11:14:00Z</dcterms:created>
  <dcterms:modified xsi:type="dcterms:W3CDTF">2020-06-16T04:54:46Z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