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  <p:sldMasterId id="2147483693" r:id="rId4"/>
  </p:sldMasterIdLst>
  <p:notesMasterIdLst>
    <p:notesMasterId r:id="rId33"/>
  </p:notesMasterIdLst>
  <p:sldIdLst>
    <p:sldId id="257" r:id="rId5"/>
    <p:sldId id="438" r:id="rId6"/>
    <p:sldId id="258" r:id="rId7"/>
    <p:sldId id="439" r:id="rId8"/>
    <p:sldId id="316" r:id="rId9"/>
    <p:sldId id="388" r:id="rId10"/>
    <p:sldId id="389" r:id="rId11"/>
    <p:sldId id="390" r:id="rId12"/>
    <p:sldId id="391" r:id="rId13"/>
    <p:sldId id="262" r:id="rId14"/>
    <p:sldId id="278" r:id="rId15"/>
    <p:sldId id="279" r:id="rId16"/>
    <p:sldId id="432" r:id="rId17"/>
    <p:sldId id="393" r:id="rId18"/>
    <p:sldId id="395" r:id="rId19"/>
    <p:sldId id="396" r:id="rId20"/>
    <p:sldId id="264" r:id="rId21"/>
    <p:sldId id="283" r:id="rId22"/>
    <p:sldId id="260" r:id="rId23"/>
    <p:sldId id="261" r:id="rId24"/>
    <p:sldId id="317" r:id="rId25"/>
    <p:sldId id="320" r:id="rId26"/>
    <p:sldId id="269" r:id="rId27"/>
    <p:sldId id="469" r:id="rId28"/>
    <p:sldId id="321" r:id="rId29"/>
    <p:sldId id="322" r:id="rId30"/>
    <p:sldId id="323" r:id="rId31"/>
    <p:sldId id="270" r:id="rId32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551B0B"/>
    <a:srgbClr val="5B32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594" y="-96"/>
      </p:cViewPr>
      <p:guideLst>
        <p:guide orient="horz" pos="16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2005-11-22</a:t>
            </a:fld>
            <a:endParaRPr lang="zh-CN" altLang="en-US" strike="noStrike" noProof="1"/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22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26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27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6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9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16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034"/>
            <a:ext cx="3655181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命题调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3378201" y="403623"/>
            <a:ext cx="2130425" cy="278606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课前试做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•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自我诊断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41725" y="648891"/>
            <a:ext cx="1638300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50" y="381000"/>
            <a:ext cx="971550" cy="273844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fld id="{9A0DB2DC-4C9A-4742-B13C-FB6460FD3503}" type="slidenum">
              <a:rPr lang="zh-CN" altLang="en-US" strike="noStrike" noProof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algn="ctr" fontAlgn="base"/>
              <a:t>‹#›</a:t>
            </a:fld>
            <a:r>
              <a:rPr lang="en-US" altLang="zh-CN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endParaRPr lang="zh-CN" altLang="en-US" strike="noStrike" noProof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64D4EF">
                <a:alpha val="100000"/>
              </a:srgbClr>
            </a:gs>
            <a:gs pos="10001">
              <a:srgbClr val="64D4EF">
                <a:alpha val="100000"/>
              </a:srgbClr>
            </a:gs>
            <a:gs pos="100000">
              <a:srgbClr val="06588E">
                <a:alpha val="100000"/>
              </a:srgb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5"/>
          <p:cNvGrpSpPr/>
          <p:nvPr/>
        </p:nvGrpSpPr>
        <p:grpSpPr>
          <a:xfrm>
            <a:off x="4335464" y="877491"/>
            <a:ext cx="4814887" cy="3745706"/>
            <a:chOff x="4334933" y="1169931"/>
            <a:chExt cx="4814835" cy="4993802"/>
          </a:xfrm>
        </p:grpSpPr>
        <p:cxnSp>
          <p:nvCxnSpPr>
            <p:cNvPr id="14" name="Straight Connector 16"/>
            <p:cNvCxnSpPr/>
            <p:nvPr/>
          </p:nvCxnSpPr>
          <p:spPr>
            <a:xfrm flipH="1">
              <a:off x="6009727" y="1169931"/>
              <a:ext cx="3133691" cy="3135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/>
            <p:nvPr/>
          </p:nvCxnSpPr>
          <p:spPr>
            <a:xfrm flipH="1">
              <a:off x="4334933" y="1349301"/>
              <a:ext cx="4814835" cy="4814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0"/>
            <p:cNvCxnSpPr/>
            <p:nvPr/>
          </p:nvCxnSpPr>
          <p:spPr>
            <a:xfrm flipH="1">
              <a:off x="5225510" y="1469940"/>
              <a:ext cx="3911558" cy="3911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1"/>
            <p:cNvCxnSpPr/>
            <p:nvPr/>
          </p:nvCxnSpPr>
          <p:spPr>
            <a:xfrm flipH="1">
              <a:off x="5304885" y="1308030"/>
              <a:ext cx="3838534" cy="38397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2"/>
            <p:cNvCxnSpPr/>
            <p:nvPr/>
          </p:nvCxnSpPr>
          <p:spPr>
            <a:xfrm flipH="1">
              <a:off x="5706518" y="1769949"/>
              <a:ext cx="3430550" cy="34302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0050"/>
            <a:ext cx="6154713" cy="2343151"/>
          </a:xfrm>
        </p:spPr>
        <p:txBody>
          <a:bodyPr anchor="b"/>
          <a:lstStyle>
            <a:lvl1pPr algn="l">
              <a:defRPr sz="440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82901"/>
            <a:ext cx="4954250" cy="1435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0" y="4629150"/>
            <a:ext cx="12017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4629150"/>
            <a:ext cx="58118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988" y="4183857"/>
            <a:ext cx="857250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FDA24-C42B-4816-A476-A2DEA27DDB6D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371850"/>
            <a:ext cx="6554867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400050"/>
            <a:ext cx="6554867" cy="282575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85900"/>
            <a:ext cx="6402468" cy="1739900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365500"/>
            <a:ext cx="6402467" cy="114935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371850"/>
            <a:ext cx="6554867" cy="11430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1" y="400050"/>
            <a:ext cx="3949967" cy="2825750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400050"/>
            <a:ext cx="3948238" cy="2819400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371850"/>
            <a:ext cx="6554867" cy="11430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400050"/>
            <a:ext cx="3716866" cy="4572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857250"/>
            <a:ext cx="3945467" cy="2368550"/>
          </a:xfrm>
        </p:spPr>
        <p:txBody>
          <a:bodyPr anchor="t"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7" y="425053"/>
            <a:ext cx="3764051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3" y="857250"/>
            <a:ext cx="3956705" cy="2362200"/>
          </a:xfrm>
        </p:spPr>
        <p:txBody>
          <a:bodyPr anchor="t"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371850"/>
            <a:ext cx="6554867" cy="11430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400050"/>
            <a:ext cx="3200400" cy="1143000"/>
          </a:xfrm>
        </p:spPr>
        <p:txBody>
          <a:bodyPr anchor="b"/>
          <a:lstStyle>
            <a:lvl1pPr algn="l">
              <a:defRPr sz="20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400050"/>
            <a:ext cx="4438755" cy="4114800"/>
          </a:xfrm>
        </p:spPr>
        <p:txBody>
          <a:bodyPr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1657352"/>
            <a:ext cx="32004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085850"/>
            <a:ext cx="3563258" cy="857250"/>
          </a:xfrm>
        </p:spPr>
        <p:txBody>
          <a:bodyPr anchor="b"/>
          <a:lstStyle>
            <a:lvl1pPr algn="l">
              <a:defRPr sz="24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685800"/>
            <a:ext cx="3280974" cy="36004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8" y="2057400"/>
            <a:ext cx="3564223" cy="15621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371850"/>
            <a:ext cx="6554867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400050"/>
            <a:ext cx="8077200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F49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2882900"/>
            <a:ext cx="7281332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0050"/>
            <a:ext cx="8077200" cy="2171700"/>
          </a:xfrm>
        </p:spPr>
        <p:txBody>
          <a:bodyPr/>
          <a:lstStyle>
            <a:lvl1pPr algn="l">
              <a:defRPr sz="2800" b="0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086100"/>
            <a:ext cx="6383552" cy="14287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bg>
      <p:bgPr>
        <a:gradFill rotWithShape="0">
          <a:gsLst>
            <a:gs pos="0">
              <a:srgbClr val="64D4EF">
                <a:alpha val="100000"/>
              </a:srgbClr>
            </a:gs>
            <a:gs pos="10001">
              <a:srgbClr val="64D4EF">
                <a:alpha val="100000"/>
              </a:srgbClr>
            </a:gs>
            <a:gs pos="100000">
              <a:srgbClr val="06588E">
                <a:alpha val="100000"/>
              </a:srgb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228600" y="533400"/>
            <a:ext cx="45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7696200" y="2076450"/>
            <a:ext cx="45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400050"/>
            <a:ext cx="6859787" cy="21717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1" y="2571750"/>
            <a:ext cx="6402467" cy="3619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3225802"/>
            <a:ext cx="6382361" cy="1289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0" y="4629150"/>
            <a:ext cx="12017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4629150"/>
            <a:ext cx="58118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988" y="4183857"/>
            <a:ext cx="857250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C4EB11-C979-4B21-9AED-12A706C7C3E1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571750"/>
            <a:ext cx="6382361" cy="127305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849735"/>
            <a:ext cx="6383552" cy="6651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bg>
      <p:bgPr>
        <a:gradFill rotWithShape="0">
          <a:gsLst>
            <a:gs pos="0">
              <a:srgbClr val="64D4EF">
                <a:alpha val="100000"/>
              </a:srgbClr>
            </a:gs>
            <a:gs pos="10001">
              <a:srgbClr val="64D4EF">
                <a:alpha val="100000"/>
              </a:srgbClr>
            </a:gs>
            <a:gs pos="100000">
              <a:srgbClr val="06588E">
                <a:alpha val="100000"/>
              </a:srgb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228600" y="533400"/>
            <a:ext cx="45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7696200" y="2076450"/>
            <a:ext cx="45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400050"/>
            <a:ext cx="6859786" cy="21717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1" y="2914650"/>
            <a:ext cx="6382361" cy="7874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14750"/>
            <a:ext cx="63823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0" y="4629150"/>
            <a:ext cx="12017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4629150"/>
            <a:ext cx="58118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988" y="4183857"/>
            <a:ext cx="857250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78281F-82FF-447A-A4A4-160BAC3B95E3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0050"/>
            <a:ext cx="7525658" cy="2171700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1" y="2946401"/>
            <a:ext cx="6382361" cy="62865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575051"/>
            <a:ext cx="6382360" cy="93979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371850"/>
            <a:ext cx="6554867" cy="1143000"/>
          </a:xfrm>
        </p:spPr>
        <p:txBody>
          <a:bodyPr/>
          <a:lstStyle>
            <a:lvl1pPr algn="l"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1" y="400051"/>
            <a:ext cx="6554867" cy="2825753"/>
          </a:xfrm>
        </p:spPr>
        <p:txBody>
          <a:bodyPr vert="eaVert" anchor="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400050"/>
            <a:ext cx="2044194" cy="3314700"/>
          </a:xfrm>
        </p:spPr>
        <p:txBody>
          <a:bodyPr vert="eaVert"/>
          <a:lstStyle>
            <a:lvl1pPr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00050"/>
            <a:ext cx="5850012" cy="4114800"/>
          </a:xfrm>
        </p:spPr>
        <p:txBody>
          <a:bodyPr vert="eaVert" anchor="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gradFill rotWithShape="0">
          <a:gsLst>
            <a:gs pos="0">
              <a:srgbClr val="64D4EF">
                <a:alpha val="100000"/>
              </a:srgbClr>
            </a:gs>
            <a:gs pos="10001">
              <a:srgbClr val="64D4EF">
                <a:alpha val="100000"/>
              </a:srgbClr>
            </a:gs>
            <a:gs pos="100000">
              <a:srgbClr val="06588E">
                <a:alpha val="100000"/>
              </a:srgb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7185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285750" marR="0" lvl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F49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E35592-C8E7-4FBD-A449-E93B3654A978}" type="slidenum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gradFill rotWithShape="0">
          <a:gsLst>
            <a:gs pos="0">
              <a:srgbClr val="64D4EF">
                <a:alpha val="100000"/>
              </a:srgbClr>
            </a:gs>
            <a:gs pos="10001">
              <a:srgbClr val="64D4EF">
                <a:alpha val="100000"/>
              </a:srgbClr>
            </a:gs>
            <a:gs pos="100000">
              <a:srgbClr val="06588E">
                <a:alpha val="100000"/>
              </a:srgb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718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718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D95A4B-613F-4748-9F4A-2D0B1B8B633A}" type="slidenum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034"/>
            <a:ext cx="3655181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034"/>
            <a:ext cx="3655181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4D4EF">
                <a:alpha val="100000"/>
              </a:srgbClr>
            </a:gs>
            <a:gs pos="10001">
              <a:srgbClr val="64D4EF">
                <a:alpha val="100000"/>
              </a:srgbClr>
            </a:gs>
            <a:gs pos="100000">
              <a:srgbClr val="06588E">
                <a:alpha val="100000"/>
              </a:srgb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/>
          <p:nvPr/>
        </p:nvGrpSpPr>
        <p:grpSpPr>
          <a:xfrm>
            <a:off x="6670675" y="2920603"/>
            <a:ext cx="2470150" cy="1994297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746" y="3259666"/>
              <a:ext cx="912188" cy="9118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5724"/>
              <a:ext cx="2981857" cy="29828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1737" y="3581511"/>
              <a:ext cx="1897197" cy="1896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130" y="3433998"/>
              <a:ext cx="1740055" cy="17394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388" y="3985732"/>
              <a:ext cx="1264798" cy="1264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3371850"/>
            <a:ext cx="655478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081" name="Text Placeholder 2"/>
          <p:cNvSpPr>
            <a:spLocks noGrp="1"/>
          </p:cNvSpPr>
          <p:nvPr>
            <p:ph type="body"/>
          </p:nvPr>
        </p:nvSpPr>
        <p:spPr>
          <a:xfrm>
            <a:off x="533400" y="400050"/>
            <a:ext cx="6554788" cy="282535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-28575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857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0" y="4629150"/>
            <a:ext cx="12017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4629150"/>
            <a:ext cx="58118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988" y="4183857"/>
            <a:ext cx="857250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66E67-7770-4FF1-BE28-BD3A3FF6EF08}" type="slidenum"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charset="0"/>
          <a:ea typeface="幼圆" panose="02010509060101010101" pitchFamily="49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charset="0"/>
          <a:ea typeface="幼圆" panose="02010509060101010101" pitchFamily="49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charset="0"/>
          <a:ea typeface="幼圆" panose="02010509060101010101" pitchFamily="49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charset="0"/>
          <a:ea typeface="幼圆" panose="020105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2225" y="-52388"/>
            <a:ext cx="9186863" cy="5248275"/>
          </a:xfrm>
        </p:spPr>
      </p:pic>
      <p:sp>
        <p:nvSpPr>
          <p:cNvPr id="11266" name="文本框 4"/>
          <p:cNvSpPr txBox="1"/>
          <p:nvPr/>
        </p:nvSpPr>
        <p:spPr>
          <a:xfrm>
            <a:off x="1468686" y="1417941"/>
            <a:ext cx="4975523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8000" dirty="0">
                <a:latin typeface="华文新魏" panose="02010800040101010101" charset="-122"/>
                <a:ea typeface="华文新魏" panose="02010800040101010101" charset="-122"/>
              </a:rPr>
              <a:t>读懂小说</a:t>
            </a:r>
          </a:p>
        </p:txBody>
      </p:sp>
      <p:sp>
        <p:nvSpPr>
          <p:cNvPr id="11268" name="文本框 6"/>
          <p:cNvSpPr txBox="1"/>
          <p:nvPr/>
        </p:nvSpPr>
        <p:spPr>
          <a:xfrm>
            <a:off x="342901" y="154781"/>
            <a:ext cx="7757492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活水源流随处满  东风花柳逐时新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29698" name="内容占位符 3" descr="www.pptbz.com_ppt宝藏_00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20763"/>
          <a:stretch>
            <a:fillRect/>
          </a:stretch>
        </p:blipFill>
        <p:spPr>
          <a:xfrm>
            <a:off x="-22224" y="-52388"/>
            <a:ext cx="9166224" cy="5248275"/>
          </a:xfrm>
        </p:spPr>
      </p:pic>
      <p:sp>
        <p:nvSpPr>
          <p:cNvPr id="29699" name="文本框 1"/>
          <p:cNvSpPr txBox="1"/>
          <p:nvPr/>
        </p:nvSpPr>
        <p:spPr>
          <a:xfrm>
            <a:off x="580158" y="935013"/>
            <a:ext cx="7088187" cy="3046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开端：（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1——-4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  试验小分队受困陷入绝境，渴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望得到水源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发展：（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5—-- 15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 由渴望基地救援到却不得不放                                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 弃了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救援希望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高潮：（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16—-23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 试验小分队齐心协力对门外弱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者实施救助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结局：（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24----30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小分队获得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被救助者带来的西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瓜，解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燃眉之急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</a:t>
            </a:r>
          </a:p>
        </p:txBody>
      </p:sp>
      <p:sp>
        <p:nvSpPr>
          <p:cNvPr id="29700" name="文本框 2"/>
          <p:cNvSpPr txBox="1"/>
          <p:nvPr/>
        </p:nvSpPr>
        <p:spPr>
          <a:xfrm>
            <a:off x="557214" y="266700"/>
            <a:ext cx="3222625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梳理情节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文本框 4"/>
          <p:cNvSpPr txBox="1"/>
          <p:nvPr/>
        </p:nvSpPr>
        <p:spPr>
          <a:xfrm>
            <a:off x="395536" y="3939902"/>
            <a:ext cx="701471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概括：</a:t>
            </a:r>
            <a:r>
              <a:rPr lang="zh-CN" altLang="en-US" sz="2800" dirty="0">
                <a:latin typeface="+mn-ea"/>
                <a:ea typeface="+mn-ea"/>
              </a:rPr>
              <a:t>试验小分队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ea typeface="+mn-ea"/>
              </a:rPr>
              <a:t>深陷绝境却调动所有能量开门救助敲门的蒙古族同胞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同时也获得了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ea typeface="+mn-ea"/>
                <a:sym typeface="宋体" panose="02010600030101010101" pitchFamily="2" charset="-122"/>
              </a:rPr>
              <a:t>蒙古族同胞的西瓜救助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CN" altLang="zh-CN" sz="2800" dirty="0">
              <a:latin typeface="+mn-ea"/>
              <a:ea typeface="+mn-ea"/>
            </a:endParaRPr>
          </a:p>
        </p:txBody>
      </p:sp>
      <p:pic>
        <p:nvPicPr>
          <p:cNvPr id="7" name="内容占位符 3" descr="www.pptbz.com_ppt宝藏_002"/>
          <p:cNvPicPr>
            <a:picLocks noChangeAspect="1"/>
          </p:cNvPicPr>
          <p:nvPr/>
        </p:nvPicPr>
        <p:blipFill rotWithShape="1">
          <a:blip r:embed="rId2" cstate="print"/>
          <a:srcRect l="80812" t="15843" b="16439"/>
          <a:stretch>
            <a:fillRect/>
          </a:stretch>
        </p:blipFill>
        <p:spPr>
          <a:xfrm>
            <a:off x="7769246" y="2463738"/>
            <a:ext cx="1339259" cy="270020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30722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2225" y="2381"/>
            <a:ext cx="9186863" cy="5248275"/>
          </a:xfrm>
        </p:spPr>
      </p:pic>
      <p:sp>
        <p:nvSpPr>
          <p:cNvPr id="30723" name="文本框 1"/>
          <p:cNvSpPr txBox="1"/>
          <p:nvPr/>
        </p:nvSpPr>
        <p:spPr>
          <a:xfrm>
            <a:off x="352425" y="195486"/>
            <a:ext cx="754380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二、感知形象</a:t>
            </a:r>
          </a:p>
        </p:txBody>
      </p:sp>
      <p:sp>
        <p:nvSpPr>
          <p:cNvPr id="30724" name="文本框 2"/>
          <p:cNvSpPr txBox="1"/>
          <p:nvPr/>
        </p:nvSpPr>
        <p:spPr>
          <a:xfrm>
            <a:off x="378197" y="1167594"/>
            <a:ext cx="628203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小说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的人物形象特点包括两个方面：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外在特点和内在特点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。外在特点是指人物的外貌、职业、生活习惯等，内在特点是指人物的心理状态、精神品质等。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31746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2225" y="-52388"/>
            <a:ext cx="9186863" cy="5248275"/>
          </a:xfrm>
        </p:spPr>
      </p:pic>
      <p:sp>
        <p:nvSpPr>
          <p:cNvPr id="31747" name="文本框 1"/>
          <p:cNvSpPr txBox="1"/>
          <p:nvPr/>
        </p:nvSpPr>
        <p:spPr>
          <a:xfrm>
            <a:off x="457200" y="141480"/>
            <a:ext cx="735516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感知形象的途径和</a:t>
            </a:r>
            <a:r>
              <a:rPr lang="zh-CN" altLang="en-US" sz="4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  <a:endParaRPr lang="zh-CN" altLang="en-US" sz="44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748" name="文本框 2"/>
          <p:cNvSpPr txBox="1"/>
          <p:nvPr/>
        </p:nvSpPr>
        <p:spPr>
          <a:xfrm>
            <a:off x="482601" y="1005576"/>
            <a:ext cx="660968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、重视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小说中人物的身份、地位、经历、教养和气质等，因为它们直接决定着人物的言行，影响着人物的性格。</a:t>
            </a:r>
          </a:p>
        </p:txBody>
      </p:sp>
      <p:sp>
        <p:nvSpPr>
          <p:cNvPr id="31749" name="文本框 3"/>
          <p:cNvSpPr txBox="1"/>
          <p:nvPr/>
        </p:nvSpPr>
        <p:spPr>
          <a:xfrm>
            <a:off x="482601" y="2330054"/>
            <a:ext cx="6609681" cy="181588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、结合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小说直接描写中的人物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间接描写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的环境和与他人关系等内容，把握人物的思想感情和性格特征。这是最主要的途径和方法。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38914" name="内容占位符 3" descr="www.pptbz.com_ppt宝藏_00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21079"/>
          <a:stretch>
            <a:fillRect/>
          </a:stretch>
        </p:blipFill>
        <p:spPr>
          <a:xfrm>
            <a:off x="-22225" y="-52388"/>
            <a:ext cx="9166225" cy="5248275"/>
          </a:xfrm>
        </p:spPr>
      </p:pic>
      <p:graphicFrame>
        <p:nvGraphicFramePr>
          <p:cNvPr id="2" name="表格 -1"/>
          <p:cNvGraphicFramePr/>
          <p:nvPr/>
        </p:nvGraphicFramePr>
        <p:xfrm>
          <a:off x="533400" y="98823"/>
          <a:ext cx="6890385" cy="4509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355"/>
                <a:gridCol w="426720"/>
                <a:gridCol w="1253490"/>
                <a:gridCol w="3550285"/>
                <a:gridCol w="978535"/>
              </a:tblGrid>
              <a:tr h="228601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提出问题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思考解答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标注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人物活动环境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自然环境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社会环境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4323">
                <a:tc rowSpan="9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人物塑造手法 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正面︵直接︶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神态描写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5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性格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特点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1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动作描写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652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语言描写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867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心理描写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962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细节描写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侧面︵间接︶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前后对比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367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环境衬托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5720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人与人间关系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40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其它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858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人物情感表现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zh-CN" sz="1500" b="1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内容占位符 3" descr="www.pptbz.com_ppt宝藏_002"/>
          <p:cNvPicPr>
            <a:picLocks noChangeAspect="1"/>
          </p:cNvPicPr>
          <p:nvPr/>
        </p:nvPicPr>
        <p:blipFill rotWithShape="1">
          <a:blip r:embed="rId2" cstate="print"/>
          <a:srcRect l="78679" t="18459" b="11227"/>
          <a:stretch>
            <a:fillRect/>
          </a:stretch>
        </p:blipFill>
        <p:spPr>
          <a:xfrm>
            <a:off x="7668344" y="2431897"/>
            <a:ext cx="1440160" cy="271324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14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0" y="0"/>
            <a:ext cx="9144000" cy="4561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像浪一样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梗着头向钢架房冲撞。钢架房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便发疟疾般地一阵阵战栗、摇晃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像是随时都要散架。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难忍难挨的渴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使人的思想退化得十分简单、十分原始。欲望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分解成最简单的元素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只要有一杯水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哪怕半杯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一口也好哇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空气失去了气体的性质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像液体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厚重而凝滞。粉尘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被风化成的极细极小的砂粒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从昏天黑地的旷野钻入小屋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在人的五脏六腑间自由遨游。它无情地和人体争夺着仅有的一点水分。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他躺着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喉头有梗阻感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他怀疑粉尘已经在食道结成硬块。会不会引起别的疾病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比如矽肺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但他懒得想下去。疾病的威胁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似乎已退得十分遥远。</a:t>
            </a: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(5)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他闭上眼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调整头部姿势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让左耳朵不受任何阻碍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他左耳听力比右耳强。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0" y="465516"/>
            <a:ext cx="9144000" cy="7380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1707654"/>
            <a:ext cx="5256584" cy="3667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" name=" 227"/>
          <p:cNvSpPr/>
          <p:nvPr/>
        </p:nvSpPr>
        <p:spPr>
          <a:xfrm>
            <a:off x="6621464" y="42863"/>
            <a:ext cx="2087563" cy="466725"/>
          </a:xfrm>
          <a:prstGeom prst="wedgeEllipseCallout">
            <a:avLst>
              <a:gd name="adj1" fmla="val -16859"/>
              <a:gd name="adj2" fmla="val 24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78614" y="138113"/>
            <a:ext cx="182562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渲染生存的困境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1850" y="4611292"/>
            <a:ext cx="65087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渲染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天嚣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恐怖，小分队危在旦夕</a:t>
            </a:r>
          </a:p>
        </p:txBody>
      </p:sp>
      <p:sp>
        <p:nvSpPr>
          <p:cNvPr id="13" name="云形标注 12"/>
          <p:cNvSpPr/>
          <p:nvPr/>
        </p:nvSpPr>
        <p:spPr>
          <a:xfrm>
            <a:off x="4572000" y="2715766"/>
            <a:ext cx="3127375" cy="338138"/>
          </a:xfrm>
          <a:prstGeom prst="cloudCallout">
            <a:avLst>
              <a:gd name="adj1" fmla="val -32402"/>
              <a:gd name="adj2" fmla="val 157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" name="文本框 13"/>
          <p:cNvSpPr txBox="1"/>
          <p:nvPr/>
        </p:nvSpPr>
        <p:spPr>
          <a:xfrm>
            <a:off x="4859338" y="2715766"/>
            <a:ext cx="255428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粉尘肆虐，生存危机</a:t>
            </a:r>
          </a:p>
        </p:txBody>
      </p:sp>
      <p:sp>
        <p:nvSpPr>
          <p:cNvPr id="8" name=" 8"/>
          <p:cNvSpPr/>
          <p:nvPr/>
        </p:nvSpPr>
        <p:spPr>
          <a:xfrm>
            <a:off x="895350" y="185738"/>
            <a:ext cx="2663825" cy="323850"/>
          </a:xfrm>
          <a:prstGeom prst="wedgeEllipseCallout">
            <a:avLst>
              <a:gd name="adj1" fmla="val -28503"/>
              <a:gd name="adj2" fmla="val 1179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8850" y="209550"/>
            <a:ext cx="253841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风凶猛，工作环境恶劣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931790"/>
            <a:ext cx="4635500" cy="2811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44408" y="2499742"/>
            <a:ext cx="671513" cy="2571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92080" y="3291830"/>
            <a:ext cx="2025650" cy="30122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3291830"/>
            <a:ext cx="779462" cy="30122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568" y="4083918"/>
            <a:ext cx="2898601" cy="3524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  <p:bldP spid="11" grpId="0"/>
      <p:bldP spid="12" grpId="0"/>
      <p:bldP spid="13" grpId="0" bldLvl="0" animBg="1"/>
      <p:bldP spid="14" grpId="0"/>
      <p:bldP spid="8" grpId="0" bldLvl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87824" y="249492"/>
            <a:ext cx="2808312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17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15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6" name="矩形 1"/>
          <p:cNvSpPr>
            <a:spLocks noChangeAspect="1"/>
          </p:cNvSpPr>
          <p:nvPr/>
        </p:nvSpPr>
        <p:spPr>
          <a:xfrm>
            <a:off x="107504" y="80962"/>
            <a:ext cx="9036496" cy="49675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(10)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于是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这间屋子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便沉入无生命状态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……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(11)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忽然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处于混沌状态的他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像被雷电击中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浑身一震。一种声音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他转过头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他相信左耳的听觉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没错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滤去风声、沙声、钢架呻吟声、铁皮震颤声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还有一种虽然微弱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却执着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并带节奏的敲击声。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(12)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有人敲门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他喊起来。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(13)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遭雷击了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都遭雷击了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一个个全从床上跳起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跌跌撞撞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竟全扑到门口。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(14)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真真切切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有人敲门。谁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当然不可能是运水车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运水车会揿喇叭。微弱的敲门声已经明白无误地告诉大家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不是来救他们的天神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而是需要他们援救的弱者。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(15)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人的生命力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也许是最尖端的科研项目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远比上天的导弹玄秘。如果破门而入的是一队救援大军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屋里这几个人准兴奋得瘫倒在地。而此刻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个个都像喝足了人参汤。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2987824" y="123478"/>
            <a:ext cx="2762250" cy="300038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779662"/>
            <a:ext cx="2789238" cy="3667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6336" y="2139702"/>
            <a:ext cx="588963" cy="2976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587974"/>
            <a:ext cx="2284413" cy="366713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2139702"/>
            <a:ext cx="1855788" cy="3667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3707904" y="1347614"/>
            <a:ext cx="1368152" cy="469057"/>
          </a:xfrm>
          <a:prstGeom prst="cloudCallout">
            <a:avLst>
              <a:gd name="adj1" fmla="val -64283"/>
              <a:gd name="adj2" fmla="val 11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文本框 9"/>
          <p:cNvSpPr txBox="1"/>
          <p:nvPr/>
        </p:nvSpPr>
        <p:spPr>
          <a:xfrm>
            <a:off x="3707904" y="1419622"/>
            <a:ext cx="172819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语言描写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6444208" y="1779662"/>
            <a:ext cx="1685925" cy="295275"/>
          </a:xfrm>
          <a:prstGeom prst="cloudCallout">
            <a:avLst>
              <a:gd name="adj1" fmla="val -147655"/>
              <a:gd name="adj2" fmla="val 75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文本框 11"/>
          <p:cNvSpPr txBox="1"/>
          <p:nvPr/>
        </p:nvSpPr>
        <p:spPr>
          <a:xfrm>
            <a:off x="6516216" y="1707654"/>
            <a:ext cx="144145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动作描写 </a:t>
            </a:r>
          </a:p>
        </p:txBody>
      </p:sp>
      <p:sp>
        <p:nvSpPr>
          <p:cNvPr id="13" name="云形标注 12"/>
          <p:cNvSpPr/>
          <p:nvPr/>
        </p:nvSpPr>
        <p:spPr>
          <a:xfrm>
            <a:off x="3203848" y="4299942"/>
            <a:ext cx="1919288" cy="458391"/>
          </a:xfrm>
          <a:prstGeom prst="cloudCallout">
            <a:avLst>
              <a:gd name="adj1" fmla="val -70902"/>
              <a:gd name="adj2" fmla="val 10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" name="文本框 13"/>
          <p:cNvSpPr txBox="1"/>
          <p:nvPr/>
        </p:nvSpPr>
        <p:spPr>
          <a:xfrm>
            <a:off x="3347864" y="4299942"/>
            <a:ext cx="163988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前后对比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987824" y="249492"/>
            <a:ext cx="2808312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6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16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4" name="矩形 1"/>
          <p:cNvSpPr>
            <a:spLocks noChangeAspect="1"/>
          </p:cNvSpPr>
          <p:nvPr/>
        </p:nvSpPr>
        <p:spPr>
          <a:xfrm>
            <a:off x="92076" y="211932"/>
            <a:ext cx="9051924" cy="41549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(16)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桌子上有资料没有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?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当心被风卷出去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(17)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门别开得太大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(18)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找根棍子撑住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(19)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每个人都找到了合适的位置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摆好了下死力的姿势。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(20)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他朝后看看。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开啦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撤掉顶门棍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他慢慢移动门闩。</a:t>
            </a:r>
            <a:endParaRPr lang="zh-CN" altLang="zh-CN" sz="2200" strike="noStrike" noProof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(21)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门闩吱吱叫着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痛苦地撤离自己的岗位。当门闩终于脱离了销眼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那门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便呼地弹开来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紧接着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从门外滚进灰扑扑一团什么东西和打得脸生疼的砂砾石块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屋里霎时一片混乱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像回到神话中的史前状态。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(22)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快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关门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!”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他喊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却喊不出声。但不用喊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谁都调动了每个细胞的力量。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(23)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门终于关上了。一伙人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都顺门板滑到地上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瘫成一堆稀泥。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899592" y="339502"/>
            <a:ext cx="4824536" cy="10636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6372200" y="0"/>
            <a:ext cx="2408238" cy="542925"/>
          </a:xfrm>
          <a:prstGeom prst="cloudCallout">
            <a:avLst>
              <a:gd name="adj1" fmla="val -92222"/>
              <a:gd name="adj2" fmla="val 1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6660232" y="0"/>
            <a:ext cx="21272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语言细节描写</a:t>
            </a:r>
          </a:p>
        </p:txBody>
      </p:sp>
      <p:sp>
        <p:nvSpPr>
          <p:cNvPr id="5" name="矩形 4"/>
          <p:cNvSpPr/>
          <p:nvPr/>
        </p:nvSpPr>
        <p:spPr>
          <a:xfrm>
            <a:off x="6228184" y="3507854"/>
            <a:ext cx="2915816" cy="32623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3" y="3507854"/>
            <a:ext cx="1224136" cy="3143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4250" y="4377929"/>
            <a:ext cx="44767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满满的爱心  强烈的责任感</a:t>
            </a:r>
          </a:p>
        </p:txBody>
      </p:sp>
      <p:sp>
        <p:nvSpPr>
          <p:cNvPr id="2" name="矩形 1"/>
          <p:cNvSpPr/>
          <p:nvPr/>
        </p:nvSpPr>
        <p:spPr>
          <a:xfrm>
            <a:off x="5940153" y="3939902"/>
            <a:ext cx="1872208" cy="291443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7051676" y="4516041"/>
            <a:ext cx="1668463" cy="323850"/>
          </a:xfrm>
          <a:prstGeom prst="cloudCallout">
            <a:avLst>
              <a:gd name="adj1" fmla="val -22366"/>
              <a:gd name="adj2" fmla="val -151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" name="云形标注 17"/>
          <p:cNvSpPr/>
          <p:nvPr/>
        </p:nvSpPr>
        <p:spPr>
          <a:xfrm>
            <a:off x="4597400" y="2836069"/>
            <a:ext cx="1409700" cy="382191"/>
          </a:xfrm>
          <a:prstGeom prst="cloudCallout">
            <a:avLst>
              <a:gd name="adj1" fmla="val 106502"/>
              <a:gd name="adj2" fmla="val 82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文本框 18"/>
          <p:cNvSpPr txBox="1"/>
          <p:nvPr/>
        </p:nvSpPr>
        <p:spPr>
          <a:xfrm>
            <a:off x="6876256" y="3075806"/>
            <a:ext cx="16002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细节描写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81839" y="4494610"/>
            <a:ext cx="16081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前后对比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13" grpId="0"/>
      <p:bldP spid="15" grpId="0" animBg="1"/>
      <p:bldP spid="18" grpId="0" bldLvl="0" animBg="1"/>
      <p:bldP spid="19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39938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2225" y="-52388"/>
            <a:ext cx="9186863" cy="5248275"/>
          </a:xfrm>
        </p:spPr>
      </p:pic>
      <p:sp>
        <p:nvSpPr>
          <p:cNvPr id="39939" name="文本框 1"/>
          <p:cNvSpPr txBox="1"/>
          <p:nvPr/>
        </p:nvSpPr>
        <p:spPr>
          <a:xfrm>
            <a:off x="352425" y="398860"/>
            <a:ext cx="754380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感知形象</a:t>
            </a:r>
          </a:p>
        </p:txBody>
      </p:sp>
      <p:sp>
        <p:nvSpPr>
          <p:cNvPr id="39940" name="文本框 1"/>
          <p:cNvSpPr txBox="1"/>
          <p:nvPr/>
        </p:nvSpPr>
        <p:spPr>
          <a:xfrm>
            <a:off x="352425" y="1470385"/>
            <a:ext cx="23812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试验小分队：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2502496" y="1183481"/>
            <a:ext cx="341313" cy="9810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9942" name="文本框 5"/>
          <p:cNvSpPr txBox="1"/>
          <p:nvPr/>
        </p:nvSpPr>
        <p:spPr>
          <a:xfrm>
            <a:off x="2986088" y="1092343"/>
            <a:ext cx="41830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极大的爱心和悲天悯人的情怀</a:t>
            </a:r>
          </a:p>
        </p:txBody>
      </p:sp>
      <p:sp>
        <p:nvSpPr>
          <p:cNvPr id="39943" name="文本框 6"/>
          <p:cNvSpPr txBox="1"/>
          <p:nvPr/>
        </p:nvSpPr>
        <p:spPr>
          <a:xfrm>
            <a:off x="2987825" y="1848427"/>
            <a:ext cx="44402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强烈的责任感和强大的凝聚力</a:t>
            </a:r>
          </a:p>
        </p:txBody>
      </p:sp>
      <p:sp>
        <p:nvSpPr>
          <p:cNvPr id="39944" name="文本框 7"/>
          <p:cNvSpPr txBox="1"/>
          <p:nvPr/>
        </p:nvSpPr>
        <p:spPr>
          <a:xfrm>
            <a:off x="457200" y="2859882"/>
            <a:ext cx="62658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蒙古族同胞：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冒险送西瓜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关心小分队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5" grpId="0" animBg="1"/>
      <p:bldP spid="39942" grpId="0"/>
      <p:bldP spid="39943" grpId="0"/>
      <p:bldP spid="399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40962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2225" y="-52388"/>
            <a:ext cx="9186863" cy="5248275"/>
          </a:xfrm>
        </p:spPr>
      </p:pic>
      <p:sp>
        <p:nvSpPr>
          <p:cNvPr id="40963" name="文本框 2"/>
          <p:cNvSpPr txBox="1"/>
          <p:nvPr/>
        </p:nvSpPr>
        <p:spPr>
          <a:xfrm>
            <a:off x="490538" y="962025"/>
            <a:ext cx="415448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文本框 3"/>
          <p:cNvSpPr txBox="1"/>
          <p:nvPr/>
        </p:nvSpPr>
        <p:spPr>
          <a:xfrm>
            <a:off x="457200" y="159283"/>
            <a:ext cx="5751513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三、探知主题</a:t>
            </a:r>
          </a:p>
        </p:txBody>
      </p:sp>
      <p:sp>
        <p:nvSpPr>
          <p:cNvPr id="40965" name="文本框 1"/>
          <p:cNvSpPr txBox="1"/>
          <p:nvPr/>
        </p:nvSpPr>
        <p:spPr>
          <a:xfrm>
            <a:off x="599758" y="1005576"/>
            <a:ext cx="6843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小说的主题是小说的灵魂，是作者在描写、叙述人物性格、命运时显示出的对生活的理解和认识，是作者写作目的之所在，也是作品的价值意义之所在。</a:t>
            </a:r>
          </a:p>
        </p:txBody>
      </p:sp>
      <p:sp>
        <p:nvSpPr>
          <p:cNvPr id="40966" name="文本框 2"/>
          <p:cNvSpPr txBox="1"/>
          <p:nvPr/>
        </p:nvSpPr>
        <p:spPr>
          <a:xfrm>
            <a:off x="539552" y="2571750"/>
            <a:ext cx="6770688" cy="230832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小说好读不好懂，这“不好懂”主要体现在对小说主题的把握上。小说的主题具有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多义性、复杂性、模糊性。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在小说中，作者不能直接告诉读者写作意图，只能靠读者自己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借助情节、人物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等感悟出来。从这个角度来说，概括小说主题的具体方法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r>
              <a:rPr lang="en-US" altLang="zh-CN" sz="2400" dirty="0" smtClean="0"/>
              <a:t>……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4" grpId="1"/>
      <p:bldP spid="40965" grpId="0"/>
      <p:bldP spid="40966" grpId="0"/>
      <p:bldP spid="4096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41986" name="内容占位符 3" descr="www.pptbz.com_ppt宝藏_00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21790"/>
          <a:stretch>
            <a:fillRect/>
          </a:stretch>
        </p:blipFill>
        <p:spPr>
          <a:xfrm>
            <a:off x="-22225" y="-52388"/>
            <a:ext cx="9166225" cy="5248275"/>
          </a:xfrm>
        </p:spPr>
      </p:pic>
      <p:sp>
        <p:nvSpPr>
          <p:cNvPr id="41987" name="文本框 1"/>
          <p:cNvSpPr txBox="1"/>
          <p:nvPr/>
        </p:nvSpPr>
        <p:spPr>
          <a:xfrm>
            <a:off x="395536" y="195486"/>
            <a:ext cx="8363272" cy="28007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从题材内容看主题</a:t>
            </a:r>
          </a:p>
          <a:p>
            <a:pPr lvl="1">
              <a:spcBef>
                <a:spcPts val="18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①抓标题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。有的小说的标题除了表面意思外，还有比喻象征义或双关义，隐含着小说的主题，如《祝福》。</a:t>
            </a:r>
          </a:p>
          <a:p>
            <a:pPr lvl="1">
              <a:spcBef>
                <a:spcPts val="18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②抓主要事件。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小说叙述的主要事件把人物、环境、作者的看法等都包括其中，把握住故事的主要事件，也就确定了小说的主题方向。</a:t>
            </a:r>
          </a:p>
        </p:txBody>
      </p:sp>
      <p:pic>
        <p:nvPicPr>
          <p:cNvPr id="7" name="内容占位符 3" descr="www.pptbz.com_ppt宝藏_002"/>
          <p:cNvPicPr>
            <a:picLocks noChangeAspect="1"/>
          </p:cNvPicPr>
          <p:nvPr/>
        </p:nvPicPr>
        <p:blipFill rotWithShape="1">
          <a:blip r:embed="rId2" cstate="print"/>
          <a:srcRect l="77973" t="17641" b="15281"/>
          <a:stretch>
            <a:fillRect/>
          </a:stretch>
        </p:blipFill>
        <p:spPr>
          <a:xfrm>
            <a:off x="7891464" y="3057804"/>
            <a:ext cx="1232737" cy="214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文本框 3"/>
          <p:cNvSpPr txBox="1"/>
          <p:nvPr/>
        </p:nvSpPr>
        <p:spPr>
          <a:xfrm>
            <a:off x="395536" y="4443958"/>
            <a:ext cx="6115050" cy="4924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从情节发展看主题</a:t>
            </a:r>
          </a:p>
        </p:txBody>
      </p:sp>
      <p:sp>
        <p:nvSpPr>
          <p:cNvPr id="41988" name="文本框 2"/>
          <p:cNvSpPr txBox="1"/>
          <p:nvPr/>
        </p:nvSpPr>
        <p:spPr>
          <a:xfrm>
            <a:off x="251520" y="2931790"/>
            <a:ext cx="8136904" cy="1600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从人物塑造看主题</a:t>
            </a:r>
            <a:endParaRPr lang="zh-CN" altLang="en-US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 小说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中的主要人物的某种典型性格及其生成发展的历史，是作品主题所要展现的内容；他的际遇遭逢、命运归宿常常联系着社会生活的本质，显示着作品的主题。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14338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1589" y="-128550"/>
            <a:ext cx="9186863" cy="5248275"/>
          </a:xfrm>
        </p:spPr>
      </p:pic>
      <p:sp>
        <p:nvSpPr>
          <p:cNvPr id="14339" name="文本框 1"/>
          <p:cNvSpPr txBox="1"/>
          <p:nvPr/>
        </p:nvSpPr>
        <p:spPr>
          <a:xfrm>
            <a:off x="115888" y="-57559"/>
            <a:ext cx="6109365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宋体" panose="02010600030101010101" pitchFamily="2" charset="-122"/>
              </a:rPr>
              <a:t>一 、认识小说文体特征</a:t>
            </a:r>
          </a:p>
        </p:txBody>
      </p:sp>
      <p:sp>
        <p:nvSpPr>
          <p:cNvPr id="14340" name="文本框 1"/>
          <p:cNvSpPr txBox="1"/>
          <p:nvPr/>
        </p:nvSpPr>
        <p:spPr>
          <a:xfrm>
            <a:off x="257478" y="633082"/>
            <a:ext cx="6978818" cy="155427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小说是通过完整的故事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情节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和典型的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环境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描写来塑造具有典型性格的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人物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、多角度多层次地反映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现实生活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的文学体裁。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082212" y="2031690"/>
            <a:ext cx="2193645" cy="4860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情节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（骨架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en-US" altLang="zh-CN" sz="2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62532" y="2031690"/>
            <a:ext cx="2193645" cy="4860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环境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（依托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zh-CN" altLang="en-US" sz="2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50364" y="3165816"/>
            <a:ext cx="2193645" cy="4860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人物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（核心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zh-CN" altLang="en-US" sz="2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95736" y="4261656"/>
            <a:ext cx="2736304" cy="47033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现实生活（主题）</a:t>
            </a:r>
          </a:p>
        </p:txBody>
      </p:sp>
      <p:sp>
        <p:nvSpPr>
          <p:cNvPr id="13" name="加号 12"/>
          <p:cNvSpPr/>
          <p:nvPr/>
        </p:nvSpPr>
        <p:spPr>
          <a:xfrm>
            <a:off x="3347864" y="2139702"/>
            <a:ext cx="504056" cy="3780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2261922" y="2517744"/>
            <a:ext cx="221847" cy="5940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左弧形箭头 14"/>
          <p:cNvSpPr/>
          <p:nvPr/>
        </p:nvSpPr>
        <p:spPr>
          <a:xfrm flipH="1">
            <a:off x="4572001" y="2517744"/>
            <a:ext cx="246205" cy="5940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89020" y="2911900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塑造具有典型性格</a:t>
            </a:r>
          </a:p>
        </p:txBody>
      </p:sp>
      <p:sp>
        <p:nvSpPr>
          <p:cNvPr id="17" name="下箭头 16"/>
          <p:cNvSpPr/>
          <p:nvPr/>
        </p:nvSpPr>
        <p:spPr>
          <a:xfrm>
            <a:off x="3491881" y="3705876"/>
            <a:ext cx="163399" cy="540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27487" y="3848948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多角度多层次地反映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 descr="www.pptbz.com_ppt宝藏_002"/>
          <p:cNvPicPr>
            <a:picLocks noChangeAspect="1"/>
          </p:cNvPicPr>
          <p:nvPr/>
        </p:nvPicPr>
        <p:blipFill rotWithShape="1">
          <a:blip r:embed="rId2" cstate="print"/>
          <a:srcRect r="21790"/>
          <a:stretch>
            <a:fillRect/>
          </a:stretch>
        </p:blipFill>
        <p:spPr>
          <a:xfrm>
            <a:off x="-22225" y="-52388"/>
            <a:ext cx="9166225" cy="524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内容占位符 3" descr="www.pptbz.com_ppt宝藏_002"/>
          <p:cNvPicPr>
            <a:picLocks noChangeAspect="1"/>
          </p:cNvPicPr>
          <p:nvPr/>
        </p:nvPicPr>
        <p:blipFill rotWithShape="1">
          <a:blip r:embed="rId2" cstate="print"/>
          <a:srcRect l="77973" t="17641" b="15281"/>
          <a:stretch>
            <a:fillRect/>
          </a:stretch>
        </p:blipFill>
        <p:spPr>
          <a:xfrm>
            <a:off x="7891464" y="3057804"/>
            <a:ext cx="1232737" cy="214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文本框 1"/>
          <p:cNvSpPr txBox="1"/>
          <p:nvPr/>
        </p:nvSpPr>
        <p:spPr>
          <a:xfrm>
            <a:off x="431799" y="309563"/>
            <a:ext cx="7459663" cy="3139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从环境看对主题的暗示</a:t>
            </a:r>
          </a:p>
          <a:p>
            <a:pPr lvl="1">
              <a:spcBef>
                <a:spcPts val="18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①分析环境的特点。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分析环境的特点可以窥见人物的性格，进而能揭示主题。如《变色龙》。</a:t>
            </a:r>
          </a:p>
          <a:p>
            <a:pPr lvl="1">
              <a:spcBef>
                <a:spcPts val="18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②抓背景介绍。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小说中故事的发生离不开它的社会土壤，把故事放在一定的社会背景下去理解，才能准确把握作品的主题。抓背景时要关注文章后的注释和写作时间等。</a:t>
            </a:r>
          </a:p>
        </p:txBody>
      </p:sp>
      <p:sp>
        <p:nvSpPr>
          <p:cNvPr id="43012" name="文本框 2"/>
          <p:cNvSpPr txBox="1"/>
          <p:nvPr/>
        </p:nvSpPr>
        <p:spPr>
          <a:xfrm>
            <a:off x="467544" y="3435846"/>
            <a:ext cx="7459663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从文中重要语句挖掘主题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小说主题虽然不能靠议论、抒情句直接表现出来，但借助文中重要语句还是能或多或少地表现出来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的。如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一些感情强烈的句子、描写人物心理活动的句子等。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21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8" name="矩形 1"/>
          <p:cNvSpPr>
            <a:spLocks noChangeAspect="1"/>
          </p:cNvSpPr>
          <p:nvPr/>
        </p:nvSpPr>
        <p:spPr>
          <a:xfrm>
            <a:off x="508000" y="189310"/>
            <a:ext cx="8128000" cy="448193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(5)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他闭上眼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调整头部姿势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让左耳朵不受任何阻碍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他左耳听力比右耳强。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(6)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风声。丝毫没有减弱的趋势。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(7)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他仍然充满希望地倾听。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(8)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基地首长一定牵挂着这支小试验队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但无能为力。远隔一百公里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运水车不能出动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直升机无法起飞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在狂虐的大自然面前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人暂时还只能居于屈从的地位。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(9)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他不想再费劲去听了。目前最明智的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也许就是进入半昏迷状态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减少消耗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最大限度地保存体力。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(10)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于是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这间屋子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便沉入无生命状态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……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1259632" y="1131590"/>
            <a:ext cx="3960440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5" y="2427734"/>
            <a:ext cx="4464496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22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251520" y="102393"/>
            <a:ext cx="8892480" cy="4858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(24)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谁也不作声。谁也不想动。直到桌上亮起一盏暗淡的马灯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大家才记起滚进来的那团灰扑扑的东西。</a:t>
            </a:r>
            <a:endParaRPr lang="zh-CN" altLang="zh-CN" sz="20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(25)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是个人。马灯就是这人点亮的。穿着毡袍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说着谁也听不懂的蒙语。他知道别人听不懂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所以不多说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便动手解皮口袋。</a:t>
            </a:r>
            <a:endParaRPr lang="zh-CN" altLang="zh-CN" sz="20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(26)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西瓜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从皮口袋里滚出来的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竟是大西瓜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绿生生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油津津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像是刚从藤上摘下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有一只还带着一片叶儿呢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endParaRPr lang="zh-CN" altLang="zh-CN" sz="20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(27)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戈壁滩有好西瓜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西瓜能一直吃到冬天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这不稀罕。稀罕的是现在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当一口水都成了奢侈品的时候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谁还敢想西瓜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(28)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蒙古族同胞利索地剖开西瓜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红红的汁水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顺着刀把滴滴答答淌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馋人极了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(29)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应该是平生吃过的最甜最美的西瓜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但谁也说不出味来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谁都不知道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那几块西瓜是怎么落进肚子里去的。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(30)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至于送瓜人是怎么冲破风沙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奇迹般地来到这里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最终也没弄清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因为谁也听不懂蒙语。只好让它成为一个美好的谜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永久地留在记忆中。</a:t>
            </a:r>
            <a:r>
              <a:rPr lang="en-US" altLang="zh-CN" sz="2000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zh-CN" sz="2000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有删改</a:t>
            </a:r>
            <a:r>
              <a:rPr lang="en-US" altLang="zh-CN" sz="2000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1475656" y="4227934"/>
            <a:ext cx="5328592" cy="2905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3808" y="4587974"/>
            <a:ext cx="2160240" cy="31058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940151" y="3410222"/>
            <a:ext cx="1982788" cy="540544"/>
          </a:xfrm>
          <a:prstGeom prst="cloudCallout">
            <a:avLst>
              <a:gd name="adj1" fmla="val -45708"/>
              <a:gd name="adj2" fmla="val 178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文本框 5"/>
          <p:cNvSpPr txBox="1"/>
          <p:nvPr/>
        </p:nvSpPr>
        <p:spPr>
          <a:xfrm>
            <a:off x="5940152" y="3507854"/>
            <a:ext cx="207962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指向人性美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3435846"/>
            <a:ext cx="3168352" cy="36004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3203848" y="2499742"/>
            <a:ext cx="2160270" cy="593884"/>
          </a:xfrm>
          <a:prstGeom prst="cloudCallout">
            <a:avLst>
              <a:gd name="adj1" fmla="val -31746"/>
              <a:gd name="adj2" fmla="val 103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19872" y="2499742"/>
            <a:ext cx="198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议论抒情句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6" grpId="0"/>
      <p:bldP spid="7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4D4EF">
                <a:alpha val="100000"/>
              </a:srgbClr>
            </a:gs>
            <a:gs pos="10001">
              <a:srgbClr val="64D4EF">
                <a:alpha val="100000"/>
              </a:srgbClr>
            </a:gs>
            <a:gs pos="100000">
              <a:srgbClr val="06588E">
                <a:alpha val="100000"/>
              </a:srgb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endParaRPr lang="zh-CN" altLang="en-US" strike="noStrike" noProof="1"/>
          </a:p>
        </p:txBody>
      </p:sp>
      <p:pic>
        <p:nvPicPr>
          <p:cNvPr id="49155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22225" y="-5953"/>
            <a:ext cx="9186863" cy="5248275"/>
          </a:xfrm>
        </p:spPr>
      </p:pic>
      <p:sp>
        <p:nvSpPr>
          <p:cNvPr id="49156" name="文本框 3"/>
          <p:cNvSpPr txBox="1"/>
          <p:nvPr/>
        </p:nvSpPr>
        <p:spPr>
          <a:xfrm>
            <a:off x="379413" y="357504"/>
            <a:ext cx="5751512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探知主题</a:t>
            </a:r>
          </a:p>
        </p:txBody>
      </p:sp>
      <p:sp>
        <p:nvSpPr>
          <p:cNvPr id="49157" name="文本框 1"/>
          <p:cNvSpPr txBox="1"/>
          <p:nvPr/>
        </p:nvSpPr>
        <p:spPr>
          <a:xfrm>
            <a:off x="273051" y="1923679"/>
            <a:ext cx="7015163" cy="12618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对生命的尊重 ，人性之美。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困境中灾难面前天嚣之下生命力的伟大</a:t>
            </a:r>
          </a:p>
        </p:txBody>
      </p:sp>
      <p:sp>
        <p:nvSpPr>
          <p:cNvPr id="49158" name="文本框 2"/>
          <p:cNvSpPr txBox="1"/>
          <p:nvPr/>
        </p:nvSpPr>
        <p:spPr>
          <a:xfrm>
            <a:off x="179512" y="3363838"/>
            <a:ext cx="7013575" cy="89255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揭示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帮助别人就是帮助自己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的道理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050" y="1195388"/>
            <a:ext cx="61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lang="zh-CN" altLang="zh-CN" sz="2800" b="1" noProof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军民团结、民族和谐</a:t>
            </a:r>
            <a:r>
              <a:rPr lang="zh-CN" altLang="zh-CN" sz="2800" b="1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zh-CN" sz="2800" b="1" kern="1200" cap="none" spc="0" normalizeH="0" baseline="0" noProof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楷体_GB2312" charset="-122"/>
              <a:sym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56322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1589" y="1905"/>
            <a:ext cx="9186863" cy="5248275"/>
          </a:xfrm>
        </p:spPr>
      </p:pic>
      <p:sp>
        <p:nvSpPr>
          <p:cNvPr id="56323" name="文本框 1"/>
          <p:cNvSpPr txBox="1"/>
          <p:nvPr/>
        </p:nvSpPr>
        <p:spPr>
          <a:xfrm>
            <a:off x="3378200" y="282156"/>
            <a:ext cx="2388235" cy="89255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5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  <a:endParaRPr lang="en-US" altLang="zh-CN" sz="52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24" name="文本框 2"/>
          <p:cNvSpPr txBox="1"/>
          <p:nvPr/>
        </p:nvSpPr>
        <p:spPr>
          <a:xfrm>
            <a:off x="1737361" y="1491615"/>
            <a:ext cx="22840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梳理情节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771" y="699542"/>
            <a:ext cx="800219" cy="3960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latin typeface="华文新魏" panose="02010800040101010101" charset="-122"/>
                <a:ea typeface="华文新魏" panose="02010800040101010101" charset="-122"/>
              </a:rPr>
              <a:t>读   懂   小   说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174751" y="1491615"/>
            <a:ext cx="175895" cy="226837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37360" y="2429827"/>
            <a:ext cx="293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感知形象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7360" y="3368516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探知主题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877311" y="1329690"/>
            <a:ext cx="118745" cy="7400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32580" y="1275874"/>
            <a:ext cx="177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按结构梳理</a:t>
            </a:r>
          </a:p>
          <a:p>
            <a:r>
              <a:rPr lang="zh-CN" altLang="en-US" sz="2400" dirty="0"/>
              <a:t>按线索梳理</a:t>
            </a:r>
          </a:p>
          <a:p>
            <a:r>
              <a:rPr lang="zh-CN" altLang="en-US" sz="2400" dirty="0"/>
              <a:t>按场面梳理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877945" y="2301717"/>
            <a:ext cx="128270" cy="7662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32580" y="2247900"/>
            <a:ext cx="2762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身份、地位、经历</a:t>
            </a:r>
          </a:p>
          <a:p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正面描写</a:t>
            </a:r>
          </a:p>
          <a:p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侧面描写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3870325" y="3272314"/>
            <a:ext cx="144145" cy="1219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71315" y="3162300"/>
            <a:ext cx="1667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情节</a:t>
            </a:r>
          </a:p>
          <a:p>
            <a:r>
              <a:rPr lang="zh-CN" altLang="zh-CN" sz="2400" dirty="0"/>
              <a:t>人物</a:t>
            </a:r>
          </a:p>
          <a:p>
            <a:r>
              <a:rPr lang="zh-CN" altLang="zh-CN" sz="2400" dirty="0"/>
              <a:t>环境</a:t>
            </a:r>
          </a:p>
          <a:p>
            <a:r>
              <a:rPr lang="zh-CN" altLang="en-US" sz="2400" dirty="0">
                <a:sym typeface="+mn-ea"/>
              </a:rPr>
              <a:t>标题标题</a:t>
            </a:r>
            <a:endParaRPr lang="zh-CN" altLang="zh-CN" sz="2400" dirty="0"/>
          </a:p>
          <a:p>
            <a:r>
              <a:rPr lang="zh-CN" altLang="zh-CN" sz="2400" dirty="0"/>
              <a:t>重要语句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2" grpId="0"/>
      <p:bldP spid="3" grpId="0" animBg="1"/>
      <p:bldP spid="4" grpId="0"/>
      <p:bldP spid="5" grpId="0"/>
      <p:bldP spid="6" grpId="0" animBg="1"/>
      <p:bldP spid="7" grpId="0"/>
      <p:bldP spid="8" grpId="0" animBg="1"/>
      <p:bldP spid="9" grpId="0"/>
      <p:bldP spid="10" grpId="0" bldLvl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25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78" name="矩形 1"/>
          <p:cNvSpPr>
            <a:spLocks noChangeAspect="1"/>
          </p:cNvSpPr>
          <p:nvPr/>
        </p:nvSpPr>
        <p:spPr>
          <a:xfrm>
            <a:off x="379413" y="570310"/>
            <a:ext cx="8383587" cy="37487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下列对小说相关内容和艺术特色的分析鉴赏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不正确的一项是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小说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开头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不仅形象地描写了风沙的狂暴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也细致具体地表现了人物的直觉印象与切身感受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烘托并渲染了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天嚣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的恐怖气氛。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被困队员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深陷绝境却调动起所有能量开门救助敲门人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送瓜人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在被困队员生死关头奇迹般地出现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这都说明生命奇迹无法解释。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小说善于运用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细节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表现人物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开门前试验队员一句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桌子上有资料没有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当心被风卷出去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就体现了科研工作者高度的责任意识。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试验队被困队员与素不相识的送瓜人之间的故事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不仅令人感动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还揭示出一个朴素而有意味的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人生道理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帮助别人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也是帮助自己。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7812088" y="4786312"/>
            <a:ext cx="1081088" cy="215504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答案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6916738" y="4786312"/>
            <a:ext cx="1079500" cy="215504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解析</a:t>
            </a:r>
          </a:p>
        </p:txBody>
      </p:sp>
      <p:grpSp>
        <p:nvGrpSpPr>
          <p:cNvPr id="3" name="组合 5"/>
          <p:cNvGrpSpPr/>
          <p:nvPr/>
        </p:nvGrpSpPr>
        <p:grpSpPr>
          <a:xfrm>
            <a:off x="250825" y="3468292"/>
            <a:ext cx="8642350" cy="1534715"/>
            <a:chOff x="251520" y="2420298"/>
            <a:chExt cx="8640960" cy="2045789"/>
          </a:xfrm>
        </p:grpSpPr>
        <p:grpSp>
          <p:nvGrpSpPr>
            <p:cNvPr id="50182" name="组合 6"/>
            <p:cNvGrpSpPr/>
            <p:nvPr/>
          </p:nvGrpSpPr>
          <p:grpSpPr>
            <a:xfrm>
              <a:off x="251520" y="2420298"/>
              <a:ext cx="8640960" cy="2045789"/>
              <a:chOff x="251520" y="375099"/>
              <a:chExt cx="8640960" cy="2045789"/>
            </a:xfrm>
          </p:grpSpPr>
          <p:sp>
            <p:nvSpPr>
              <p:cNvPr id="9" name="五边形 8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解析</a:t>
                </a:r>
              </a:p>
            </p:txBody>
          </p:sp>
          <p:sp>
            <p:nvSpPr>
              <p:cNvPr id="10" name="燕尾形 9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50185" name="组合 10"/>
              <p:cNvGrpSpPr/>
              <p:nvPr/>
            </p:nvGrpSpPr>
            <p:grpSpPr>
              <a:xfrm>
                <a:off x="251520" y="375099"/>
                <a:ext cx="8640960" cy="1728781"/>
                <a:chOff x="251520" y="375099"/>
                <a:chExt cx="8640960" cy="1728781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251520" y="375099"/>
                  <a:ext cx="8640960" cy="172878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0187" name="TextBox 28"/>
                <p:cNvSpPr txBox="1"/>
                <p:nvPr/>
              </p:nvSpPr>
              <p:spPr>
                <a:xfrm>
                  <a:off x="8371094" y="444655"/>
                  <a:ext cx="492364" cy="3692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1200" dirty="0">
                      <a:latin typeface="Calibri" panose="020F0502020204030204" charset="0"/>
                      <a:ea typeface="宋体" panose="02010600030101010101" pitchFamily="2" charset="-122"/>
                    </a:rPr>
                    <a:t>关闭</a:t>
                  </a:r>
                </a:p>
              </p:txBody>
            </p:sp>
          </p:grpSp>
        </p:grpSp>
        <p:sp>
          <p:nvSpPr>
            <p:cNvPr id="50188" name="矩形 7"/>
            <p:cNvSpPr>
              <a:spLocks noChangeAspect="1"/>
            </p:cNvSpPr>
            <p:nvPr/>
          </p:nvSpPr>
          <p:spPr>
            <a:xfrm>
              <a:off x="508000" y="2716749"/>
              <a:ext cx="8128000" cy="1353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defTabSz="0">
                <a:lnSpc>
                  <a:spcPct val="150000"/>
                </a:lnSpc>
                <a:tabLst>
                  <a:tab pos="1028700" algn="l"/>
                  <a:tab pos="1849755" algn="l"/>
                  <a:tab pos="2536825" algn="l"/>
                  <a:tab pos="3221355" algn="l"/>
                </a:tabLst>
              </a:pPr>
              <a:r>
                <a:rPr lang="en-US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r>
                <a:rPr lang="zh-CN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项</a:t>
              </a:r>
              <a:r>
                <a:rPr lang="en-US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,“</a:t>
              </a:r>
              <a:r>
                <a:rPr lang="zh-CN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这都说明生命奇迹无法解释</a:t>
              </a:r>
              <a:r>
                <a:rPr lang="en-US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”</a:t>
              </a:r>
              <a:r>
                <a:rPr lang="zh-CN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理解错误</a:t>
              </a:r>
              <a:r>
                <a:rPr lang="en-US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,</a:t>
              </a:r>
              <a:r>
                <a:rPr lang="zh-CN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是送瓜人冒着生命危险救助被困的试验队队员。</a:t>
              </a:r>
              <a:endParaRPr lang="zh-CN" altLang="zh-CN" sz="2000" dirty="0">
                <a:solidFill>
                  <a:srgbClr val="000000"/>
                </a:solidFill>
                <a:latin typeface="NEU-BZ-S92"/>
                <a:ea typeface="方正书宋_GBK"/>
              </a:endParaRPr>
            </a:p>
          </p:txBody>
        </p:sp>
      </p:grpSp>
      <p:grpSp>
        <p:nvGrpSpPr>
          <p:cNvPr id="11" name="组合 13"/>
          <p:cNvGrpSpPr/>
          <p:nvPr/>
        </p:nvGrpSpPr>
        <p:grpSpPr>
          <a:xfrm>
            <a:off x="250825" y="4137423"/>
            <a:ext cx="8642350" cy="864394"/>
            <a:chOff x="251520" y="4752548"/>
            <a:chExt cx="8640960" cy="1152128"/>
          </a:xfrm>
        </p:grpSpPr>
        <p:grpSp>
          <p:nvGrpSpPr>
            <p:cNvPr id="50190" name="组合 14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17" name="五边形 16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  答案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8" name="五边形 17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解析</a:t>
                </a: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195" name="TextBox 48"/>
              <p:cNvSpPr txBox="1"/>
              <p:nvPr/>
            </p:nvSpPr>
            <p:spPr>
              <a:xfrm>
                <a:off x="8388424" y="3872081"/>
                <a:ext cx="492364" cy="3692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1200" dirty="0">
                    <a:latin typeface="Calibri" panose="020F0502020204030204" charset="0"/>
                    <a:ea typeface="宋体" panose="02010600030101010101" pitchFamily="2" charset="-122"/>
                  </a:rPr>
                  <a:t>关闭</a:t>
                </a:r>
              </a:p>
            </p:txBody>
          </p:sp>
        </p:grpSp>
        <p:sp>
          <p:nvSpPr>
            <p:cNvPr id="50196" name="矩形 15"/>
            <p:cNvSpPr>
              <a:spLocks noChangeAspect="1"/>
            </p:cNvSpPr>
            <p:nvPr/>
          </p:nvSpPr>
          <p:spPr>
            <a:xfrm>
              <a:off x="539552" y="4968572"/>
              <a:ext cx="8064896" cy="7384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 sz="20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97" name="文本框 1"/>
          <p:cNvSpPr txBox="1"/>
          <p:nvPr/>
        </p:nvSpPr>
        <p:spPr>
          <a:xfrm>
            <a:off x="600075" y="194073"/>
            <a:ext cx="519112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第二时段(8～10分钟)：做题验证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0075" y="3520440"/>
            <a:ext cx="765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A.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环境描写的作用</a:t>
            </a:r>
            <a:r>
              <a:rPr lang="en-US" altLang="zh-CN"/>
              <a:t>B.D.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故事情节与主旨</a:t>
            </a:r>
            <a:r>
              <a:rPr lang="en-US" altLang="zh-CN">
                <a:sym typeface="+mn-ea"/>
              </a:rPr>
              <a:t>C.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手法与人物形象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26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26" name="矩形 1"/>
          <p:cNvSpPr>
            <a:spLocks noChangeAspect="1"/>
          </p:cNvSpPr>
          <p:nvPr/>
        </p:nvSpPr>
        <p:spPr>
          <a:xfrm>
            <a:off x="593725" y="573528"/>
            <a:ext cx="8128000" cy="9048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情节设置特点分析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小说以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渴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为中心谋篇布局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这有什么好处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请简要说明。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13715" y="1460306"/>
            <a:ext cx="8128000" cy="212365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参考答案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宋体" panose="02010600030101010101" pitchFamily="2" charset="-122"/>
              </a:rPr>
              <a:t>①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省去许多不必要的叙述交代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使情节更简洁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宋体" panose="02010600030101010101" pitchFamily="2" charset="-122"/>
              </a:rPr>
              <a:t>②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集中描写人物在特定环境下的状态与感受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使主题更突出。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解析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从环境看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,“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渴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正显示了环境的恶劣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省去许多不必要的叙述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使情节更简洁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显示了在危难之间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蒙古族同胞对试验队队员的关爱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这正彰显了小说的主题。能从其中的几个角度分析即可。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945" y="3304822"/>
            <a:ext cx="805815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200" dirty="0">
                <a:solidFill>
                  <a:srgbClr val="FF0000"/>
                </a:solidFill>
                <a:ea typeface="黑体" panose="02010609060101010101" charset="-122"/>
                <a:sym typeface="+mn-ea"/>
              </a:rPr>
              <a:t>【考点定位】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赏析作品的内涵，领悟作品的艺术魅力。能力层级为鉴赏评价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27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" name="矩形 1"/>
          <p:cNvSpPr>
            <a:spLocks noChangeAspect="1"/>
          </p:cNvSpPr>
          <p:nvPr/>
        </p:nvSpPr>
        <p:spPr>
          <a:xfrm>
            <a:off x="508000" y="573529"/>
            <a:ext cx="8128000" cy="9048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小说以一个没有谜底的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美好的谜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结尾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这样处理有怎样的艺术效果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请结合作品进行分析。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656282"/>
            <a:ext cx="8128000" cy="252992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参考答案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宋体" panose="02010600030101010101" pitchFamily="2" charset="-122"/>
              </a:rPr>
              <a:t>①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小说人物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他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所知有限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这样写很真实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宋体" panose="02010600030101010101" pitchFamily="2" charset="-122"/>
              </a:rPr>
              <a:t>②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故事戛然而止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强化了小说的神秘色彩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2200" dirty="0">
                <a:solidFill>
                  <a:srgbClr val="000000"/>
                </a:solidFill>
                <a:latin typeface="NEU-BZ-S92"/>
                <a:ea typeface="宋体" panose="02010600030101010101" pitchFamily="2" charset="-122"/>
              </a:rPr>
              <a:t>③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打破了读者的心理预期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留下了更多想象回味的空间。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/>
            </a:endParaRPr>
          </a:p>
          <a:p>
            <a:pPr defTabSz="0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解析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: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此题考查小说的表现手法。从结尾本身的作用、情节上的作用、情感上的作用、主旨上的作用以及给读者的阅读感受等几个角度分析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520" y="4155926"/>
            <a:ext cx="837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>
                <a:solidFill>
                  <a:srgbClr val="FF0000"/>
                </a:solidFill>
                <a:ea typeface="黑体" panose="02010609060101010101" charset="-122"/>
                <a:sym typeface="+mn-ea"/>
              </a:rPr>
              <a:t>【考点定位】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分析作品的体裁特征和表现手法。能力层级为分析综合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56322" name="内容占位符 3" descr="www.pptbz.com_ppt宝藏_00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2225" y="-52388"/>
            <a:ext cx="9186863" cy="5248275"/>
          </a:xfrm>
        </p:spPr>
      </p:pic>
      <p:sp>
        <p:nvSpPr>
          <p:cNvPr id="56323" name="文本框 1"/>
          <p:cNvSpPr txBox="1"/>
          <p:nvPr/>
        </p:nvSpPr>
        <p:spPr>
          <a:xfrm>
            <a:off x="588963" y="465516"/>
            <a:ext cx="5783262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课后巩固练习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 dirty="0"/>
          </a:p>
        </p:txBody>
      </p:sp>
      <p:pic>
        <p:nvPicPr>
          <p:cNvPr id="17410" name="内容占位符 3" descr="www.pptbz.com_ppt宝藏_00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20297"/>
          <a:stretch>
            <a:fillRect/>
          </a:stretch>
        </p:blipFill>
        <p:spPr>
          <a:xfrm>
            <a:off x="-22225" y="-52388"/>
            <a:ext cx="9166225" cy="5248275"/>
          </a:xfrm>
        </p:spPr>
      </p:pic>
      <p:sp>
        <p:nvSpPr>
          <p:cNvPr id="17411" name="文本框 8"/>
          <p:cNvSpPr txBox="1"/>
          <p:nvPr/>
        </p:nvSpPr>
        <p:spPr>
          <a:xfrm>
            <a:off x="539552" y="951570"/>
            <a:ext cx="8064896" cy="29238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3200" b="1" dirty="0" smtClean="0">
                <a:solidFill>
                  <a:srgbClr val="0070C0"/>
                </a:solidFill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</a:rPr>
              <a:t>.</a:t>
            </a:r>
            <a:r>
              <a:rPr lang="zh-CN" altLang="zh-CN" sz="3200" b="1" dirty="0">
                <a:solidFill>
                  <a:srgbClr val="0070C0"/>
                </a:solidFill>
              </a:rPr>
              <a:t>从主人公的角度</a:t>
            </a:r>
            <a:r>
              <a:rPr lang="zh-CN" altLang="zh-CN" sz="3200" b="1" dirty="0" smtClean="0">
                <a:solidFill>
                  <a:srgbClr val="0070C0"/>
                </a:solidFill>
              </a:rPr>
              <a:t>叙述</a:t>
            </a:r>
            <a:endParaRPr lang="zh-CN" altLang="zh-CN" sz="3200" b="1" dirty="0">
              <a:solidFill>
                <a:srgbClr val="0070C0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zh-CN" sz="3200" b="1" dirty="0">
                <a:solidFill>
                  <a:srgbClr val="0070C0"/>
                </a:solidFill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</a:rPr>
              <a:t>叙述要完整。</a:t>
            </a:r>
          </a:p>
          <a:p>
            <a:pPr>
              <a:spcBef>
                <a:spcPts val="2400"/>
              </a:spcBef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 </a:t>
            </a:r>
            <a:r>
              <a:rPr lang="zh-CN" altLang="en-US" sz="2800" dirty="0" smtClean="0"/>
              <a:t>按</a:t>
            </a:r>
            <a:r>
              <a:rPr lang="en-US" altLang="zh-CN" sz="2800" b="1" dirty="0">
                <a:solidFill>
                  <a:srgbClr val="FF0000"/>
                </a:solidFill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</a:rPr>
              <a:t>何时何地何人做何事</a:t>
            </a:r>
            <a:r>
              <a:rPr lang="en-US" altLang="zh-CN" sz="2800" b="1" dirty="0">
                <a:solidFill>
                  <a:srgbClr val="FF0000"/>
                </a:solidFill>
              </a:rPr>
              <a:t>”</a:t>
            </a:r>
            <a:r>
              <a:rPr lang="zh-CN" altLang="en-US" sz="2800" dirty="0"/>
              <a:t>的格式加以叙述、概括</a:t>
            </a:r>
            <a:r>
              <a:rPr lang="zh-CN" altLang="en-US" sz="2800" dirty="0" smtClean="0"/>
              <a:t>。</a:t>
            </a:r>
          </a:p>
          <a:p>
            <a:pPr>
              <a:spcBef>
                <a:spcPts val="2400"/>
              </a:spcBef>
            </a:pPr>
            <a:r>
              <a:rPr lang="en-US" altLang="zh-CN" sz="32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3200" b="1" dirty="0">
                <a:solidFill>
                  <a:srgbClr val="0070C0"/>
                </a:solidFill>
              </a:rPr>
              <a:t>.</a:t>
            </a:r>
            <a:r>
              <a:rPr lang="zh-CN" altLang="en-US" sz="3200" b="1" dirty="0">
                <a:solidFill>
                  <a:srgbClr val="0070C0"/>
                </a:solidFill>
              </a:rPr>
              <a:t>避免相互交错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33468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概括情节</a:t>
            </a:r>
          </a:p>
        </p:txBody>
      </p:sp>
      <p:pic>
        <p:nvPicPr>
          <p:cNvPr id="6" name="内容占位符 3" descr="www.pptbz.com_ppt宝藏_002"/>
          <p:cNvPicPr>
            <a:picLocks noChangeAspect="1"/>
          </p:cNvPicPr>
          <p:nvPr/>
        </p:nvPicPr>
        <p:blipFill rotWithShape="1">
          <a:blip r:embed="rId2" cstate="print"/>
          <a:srcRect l="78210" t="18757" b="18523"/>
          <a:stretch>
            <a:fillRect/>
          </a:stretch>
        </p:blipFill>
        <p:spPr>
          <a:xfrm>
            <a:off x="7910532" y="3219822"/>
            <a:ext cx="1197973" cy="196995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pic>
        <p:nvPicPr>
          <p:cNvPr id="28674" name="内容占位符 3" descr="www.pptbz.com_ppt宝藏_00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19965"/>
          <a:stretch>
            <a:fillRect/>
          </a:stretch>
        </p:blipFill>
        <p:spPr>
          <a:xfrm>
            <a:off x="-22225" y="-52388"/>
            <a:ext cx="9166225" cy="5248275"/>
          </a:xfrm>
        </p:spPr>
      </p:pic>
      <p:graphicFrame>
        <p:nvGraphicFramePr>
          <p:cNvPr id="2" name="表格 -1"/>
          <p:cNvGraphicFramePr/>
          <p:nvPr/>
        </p:nvGraphicFramePr>
        <p:xfrm>
          <a:off x="899592" y="627534"/>
          <a:ext cx="7488832" cy="39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286"/>
                <a:gridCol w="1465694"/>
                <a:gridCol w="4033546"/>
                <a:gridCol w="898306"/>
              </a:tblGrid>
              <a:tr h="5062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提出问题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思考解答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标注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09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什么人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主要人物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整体感知 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次要人物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5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</a:tr>
              <a:tr h="7593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什么事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15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整体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感知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701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事情的经过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开端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文意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归纳 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5088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高潮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5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507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结局</a:t>
                      </a:r>
                    </a:p>
                  </a:txBody>
                  <a:tcPr marL="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5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0" y="0"/>
            <a:ext cx="9144000" cy="49675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(2017·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全国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-BZ-S92"/>
                <a:ea typeface="+mn-ea"/>
                <a:cs typeface="宋体" panose="02010600030101010101" pitchFamily="2" charset="-122"/>
              </a:rPr>
              <a:t>Ⅰ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卷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Times New Roman" panose="02020603050405020304" pitchFamily="18" charset="0"/>
              </a:rPr>
              <a:t>阅读下面的文字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Times New Roman" panose="02020603050405020304" pitchFamily="18" charset="0"/>
              </a:rPr>
              <a:t>完成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1~3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Times New Roman" panose="02020603050405020304" pitchFamily="18" charset="0"/>
              </a:rPr>
              <a:t>题。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-BZ-S92"/>
                <a:ea typeface="方正宋黑_GBK" pitchFamily="65" charset="-122"/>
                <a:cs typeface="Times New Roman" panose="02020603050405020304" pitchFamily="18" charset="0"/>
              </a:rPr>
              <a:t>天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-BZ-S92"/>
                <a:ea typeface="方正宋黑_GBK" pitchFamily="65" charset="-122"/>
                <a:cs typeface="Times New Roman" panose="02020603050405020304" pitchFamily="18" charset="0"/>
              </a:rPr>
              <a:t>嚣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赵长天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像浪一样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梗着头向钢架房冲撞。钢架房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便发疟疾般地一阵阵战栗、摇晃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像是随时都要散架。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难忍难挨的渴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使人的思想退化得十分简单、十分原始。欲望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分解成最简单的元素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只要有一杯水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哪怕半杯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一口也好哇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空气失去了气体的性质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像液体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厚重而凝滞。粉尘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被风化成的极细极小的砂粒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从昏天黑地的旷野钻入小屋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在人的五脏六腑间自由遨游。它无情地和人体争夺着仅有的一点水分。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他躺着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喉头有梗阻感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他怀疑粉尘已经在食道结成硬块。会不会引起别的疾病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比如矽肺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但他懒得想下去。疾病的威胁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似乎已退得十分遥远。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sp>
        <p:nvSpPr>
          <p:cNvPr id="1843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5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683568" y="4083918"/>
            <a:ext cx="292100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7864" y="4083918"/>
            <a:ext cx="292100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7584" y="4731990"/>
            <a:ext cx="18097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渴望水源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2139702"/>
            <a:ext cx="2106613" cy="29289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3728" y="2499742"/>
            <a:ext cx="5184576" cy="29170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5975351" y="610791"/>
            <a:ext cx="2454275" cy="460772"/>
          </a:xfrm>
          <a:prstGeom prst="cloudCallout">
            <a:avLst>
              <a:gd name="adj1" fmla="val -48188"/>
              <a:gd name="adj2" fmla="val 255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" name="文本框 17"/>
          <p:cNvSpPr txBox="1"/>
          <p:nvPr/>
        </p:nvSpPr>
        <p:spPr>
          <a:xfrm>
            <a:off x="6289676" y="703660"/>
            <a:ext cx="182562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渲染生存的困境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7824" y="249492"/>
            <a:ext cx="2808312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"/>
          <p:cNvSpPr>
            <a:spLocks noChangeAspect="1"/>
          </p:cNvSpPr>
          <p:nvPr/>
        </p:nvSpPr>
        <p:spPr>
          <a:xfrm>
            <a:off x="251520" y="287831"/>
            <a:ext cx="8640960" cy="448193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(5)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他闭上眼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调整头部姿势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让左耳朵不受任何阻碍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他左耳听力比右耳强。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(6)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风声。丝毫没有减弱的趋势。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(7)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他仍然充满希望地倾听。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(8)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基地首长一定牵挂着这支小试验队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但无能为力。远隔一百公里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运水车不能出动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直升机无法起飞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在狂虐的大自然面前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人暂时还只能居于屈从的地位。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(9)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他不想再费劲去听了。目前最明智的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也许就是进入半昏迷状态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减少消耗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最大限度地保存体力。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4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(10)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于是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这间屋子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便沉入无生命状态</a:t>
            </a:r>
            <a:r>
              <a:rPr lang="en-US" altLang="zh-CN" sz="24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……</a:t>
            </a:r>
            <a:endParaRPr lang="zh-CN" altLang="zh-CN" sz="24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20481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6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4283968" y="2139702"/>
            <a:ext cx="1477962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1275606"/>
            <a:ext cx="2736304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3435846"/>
            <a:ext cx="2880320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3867894"/>
            <a:ext cx="2880320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" name=" 2050"/>
          <p:cNvSpPr/>
          <p:nvPr/>
        </p:nvSpPr>
        <p:spPr>
          <a:xfrm>
            <a:off x="5103814" y="1175148"/>
            <a:ext cx="1704975" cy="420290"/>
          </a:xfrm>
          <a:custGeom>
            <a:avLst/>
            <a:gdLst/>
            <a:ahLst/>
            <a:cxnLst>
              <a:cxn ang="0">
                <a:pos x="418285720" y="246146195"/>
              </a:cxn>
              <a:cxn ang="0">
                <a:pos x="271751086" y="236473419"/>
              </a:cxn>
              <a:cxn ang="0">
                <a:pos x="0" y="260756610"/>
              </a:cxn>
              <a:cxn ang="0">
                <a:pos x="125216453" y="200285441"/>
              </a:cxn>
              <a:cxn ang="0">
                <a:pos x="41600768" y="123039299"/>
              </a:cxn>
              <a:cxn ang="0">
                <a:pos x="418285720" y="0"/>
              </a:cxn>
              <a:cxn ang="0">
                <a:pos x="794970228" y="123039299"/>
              </a:cxn>
              <a:cxn ang="0">
                <a:pos x="418285720" y="246146195"/>
              </a:cxn>
              <a:cxn ang="0">
                <a:pos x="302796635" y="180669501"/>
              </a:cxn>
              <a:cxn ang="0">
                <a:pos x="356608771" y="198932628"/>
              </a:cxn>
              <a:cxn ang="0">
                <a:pos x="424701682" y="177152128"/>
              </a:cxn>
              <a:cxn ang="0">
                <a:pos x="368819694" y="158415531"/>
              </a:cxn>
              <a:cxn ang="0">
                <a:pos x="302796635" y="180669501"/>
              </a:cxn>
              <a:cxn ang="0">
                <a:pos x="438982456" y="43763791"/>
              </a:cxn>
              <a:cxn ang="0">
                <a:pos x="323907519" y="53368825"/>
              </a:cxn>
              <a:cxn ang="0">
                <a:pos x="336739442" y="75825731"/>
              </a:cxn>
              <a:cxn ang="0">
                <a:pos x="411041463" y="69602731"/>
              </a:cxn>
              <a:cxn ang="0">
                <a:pos x="450572824" y="80290045"/>
              </a:cxn>
              <a:cxn ang="0">
                <a:pos x="396139688" y="104979108"/>
              </a:cxn>
              <a:cxn ang="0">
                <a:pos x="334049035" y="141978832"/>
              </a:cxn>
              <a:cxn ang="0">
                <a:pos x="331979184" y="147728217"/>
              </a:cxn>
              <a:cxn ang="0">
                <a:pos x="427392089" y="147728217"/>
              </a:cxn>
              <a:cxn ang="0">
                <a:pos x="430703939" y="142384560"/>
              </a:cxn>
              <a:cxn ang="0">
                <a:pos x="477064966" y="116139892"/>
              </a:cxn>
              <a:cxn ang="0">
                <a:pos x="551366986" y="74067045"/>
              </a:cxn>
              <a:cxn ang="0">
                <a:pos x="438982456" y="43763791"/>
              </a:cxn>
            </a:cxnLst>
            <a:rect l="0" t="0" r="0" b="0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3608" y="4620280"/>
            <a:ext cx="16843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渴望救援</a:t>
            </a:r>
          </a:p>
        </p:txBody>
      </p:sp>
      <p:sp>
        <p:nvSpPr>
          <p:cNvPr id="7" name="右箭头 6"/>
          <p:cNvSpPr/>
          <p:nvPr/>
        </p:nvSpPr>
        <p:spPr>
          <a:xfrm>
            <a:off x="2699792" y="4731990"/>
            <a:ext cx="1052513" cy="22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3851920" y="4620280"/>
            <a:ext cx="201136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放弃等待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6" grpId="0"/>
      <p:bldP spid="7" grpId="0" bldLvl="0" animBg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87824" y="249492"/>
            <a:ext cx="2808312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06" name="矩形 1"/>
          <p:cNvSpPr>
            <a:spLocks noChangeAspect="1"/>
          </p:cNvSpPr>
          <p:nvPr/>
        </p:nvSpPr>
        <p:spPr>
          <a:xfrm>
            <a:off x="251520" y="59531"/>
            <a:ext cx="8784976" cy="49286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(11)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忽然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处于混沌状态的他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像被雷电击中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浑身一震。一种声音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他转过头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他相信左耳的听觉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没错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滤去风声、沙声、钢架呻吟声、铁皮震颤声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还有一种虽然微弱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却执着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并带节奏的敲击声。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(12)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有人敲门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他喊起来。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(13)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遭雷击了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都遭雷击了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一个个全从床上跳起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跌跌撞撞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竟全扑到门口。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(14)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真真切切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有人敲门。谁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当然不可能是运水车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运水车会揿喇叭。微弱的敲门声已经明白无误地告诉大家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不是来救他们的天神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而是需要他们援救的弱者。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(15)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人的生命力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也许是最尖端的科研项目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远比上天的导弹玄秘。如果破门而入的是一队救援大军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屋里这几个人准兴奋得瘫倒在地。而此刻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个个都像喝足了人参汤。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2252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7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5724128" y="59531"/>
            <a:ext cx="2592289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7" y="2499742"/>
            <a:ext cx="1872208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6056" y="2931790"/>
            <a:ext cx="3944019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" name=" 227"/>
          <p:cNvSpPr/>
          <p:nvPr/>
        </p:nvSpPr>
        <p:spPr>
          <a:xfrm>
            <a:off x="5220072" y="2067694"/>
            <a:ext cx="2205038" cy="432197"/>
          </a:xfrm>
          <a:prstGeom prst="wedgeEllipseCallout">
            <a:avLst>
              <a:gd name="adj1" fmla="val -24462"/>
              <a:gd name="adj2" fmla="val 1843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8900" y="2041923"/>
            <a:ext cx="20193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情节转折二</a:t>
            </a:r>
          </a:p>
        </p:txBody>
      </p:sp>
      <p:sp>
        <p:nvSpPr>
          <p:cNvPr id="8" name="云形标注 7"/>
          <p:cNvSpPr/>
          <p:nvPr/>
        </p:nvSpPr>
        <p:spPr>
          <a:xfrm rot="10800000">
            <a:off x="2987824" y="1923678"/>
            <a:ext cx="2211388" cy="431006"/>
          </a:xfrm>
          <a:prstGeom prst="cloudCallout">
            <a:avLst>
              <a:gd name="adj1" fmla="val -45891"/>
              <a:gd name="adj2" fmla="val 221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文本框 8"/>
          <p:cNvSpPr txBox="1"/>
          <p:nvPr/>
        </p:nvSpPr>
        <p:spPr>
          <a:xfrm>
            <a:off x="3352950" y="1966541"/>
            <a:ext cx="19573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情节转折一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513" y="3363838"/>
            <a:ext cx="2232248" cy="36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  <p:bldP spid="6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87824" y="249492"/>
            <a:ext cx="2808312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77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8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4" name="矩形 1"/>
          <p:cNvSpPr>
            <a:spLocks noChangeAspect="1"/>
          </p:cNvSpPr>
          <p:nvPr/>
        </p:nvSpPr>
        <p:spPr>
          <a:xfrm>
            <a:off x="92076" y="211932"/>
            <a:ext cx="8628063" cy="45223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(16)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桌子上有资料没有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?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当心被风卷出去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(17)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门别开得太大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(18)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找根棍子撑住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(19)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每个人都找到了合适的位置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摆好了下死力的姿势。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(20)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他朝后看看。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开啦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!”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撤掉顶门棍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他慢慢移动门闩。</a:t>
            </a:r>
            <a:endParaRPr lang="zh-CN" altLang="zh-CN" sz="2200" strike="noStrike" noProof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(21)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门闩吱吱叫着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痛苦地撤离自己的岗位。当门闩终于脱离了销眼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那门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便呼地弹开来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紧接着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从门外滚进灰扑扑一团什么东西和打得脸生疼的砂砾石块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屋里霎时一片混乱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像回到神话中的史前状态。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(22)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快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关门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!”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他喊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却喊不出声。但不用喊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谁都调动了每个细胞的力量。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2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(23)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门终于关上了。一伙人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都顺门板滑到地上</a:t>
            </a:r>
            <a:r>
              <a:rPr lang="en-US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22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瘫成一堆稀泥。</a:t>
            </a:r>
            <a:endParaRPr lang="zh-CN" altLang="zh-CN" sz="22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2120" y="3507854"/>
            <a:ext cx="2952328" cy="3127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1" y="3939902"/>
            <a:ext cx="720081" cy="32403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1880" y="2715766"/>
            <a:ext cx="3888432" cy="30503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7667626" y="1375172"/>
            <a:ext cx="1476375" cy="548879"/>
          </a:xfrm>
          <a:prstGeom prst="cloudCallout">
            <a:avLst>
              <a:gd name="adj1" fmla="val -27925"/>
              <a:gd name="adj2" fmla="val 103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文本框 10"/>
          <p:cNvSpPr txBox="1"/>
          <p:nvPr/>
        </p:nvSpPr>
        <p:spPr>
          <a:xfrm>
            <a:off x="7648575" y="1477566"/>
            <a:ext cx="20193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情节转折三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95736" y="4620280"/>
            <a:ext cx="35893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合力救助门外弱者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87824" y="249492"/>
            <a:ext cx="2808312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2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lvl="0" indent="0" algn="ctr"/>
              <a:t>9</a:t>
            </a:fld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179512" y="102393"/>
            <a:ext cx="8964488" cy="4858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(24)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谁也不作声。谁也不想动。直到桌上亮起一盏暗淡的马灯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大家才记起滚进来的那团灰扑扑的东西。</a:t>
            </a:r>
            <a:endParaRPr lang="zh-CN" altLang="zh-CN" sz="20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(25)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是个人。马灯就是这人点亮的。穿着毡袍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说着谁也听不懂的蒙语。他知道别人听不懂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所以不多说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便动手解皮口袋。</a:t>
            </a:r>
            <a:endParaRPr lang="zh-CN" altLang="zh-CN" sz="20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 fontAlgn="base">
              <a:lnSpc>
                <a:spcPct val="120000"/>
              </a:lnSpc>
              <a:tabLst>
                <a:tab pos="1028700" algn="l"/>
                <a:tab pos="1849755" algn="l"/>
                <a:tab pos="2536825" algn="l"/>
                <a:tab pos="3221355" algn="l"/>
              </a:tabLst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(26)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西瓜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从皮口袋里滚出来的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竟是大西瓜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绿生生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油津津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像是刚从藤上摘下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有一只还带着一片叶儿呢</a:t>
            </a:r>
            <a:r>
              <a:rPr lang="en-US" altLang="zh-CN" sz="20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endParaRPr lang="zh-CN" altLang="zh-CN" sz="2000" strike="noStrike" noProof="1">
              <a:solidFill>
                <a:srgbClr val="000000"/>
              </a:solidFill>
              <a:latin typeface="NEU-BZ-S92"/>
              <a:ea typeface="方正书宋_GBK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(27)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戈壁滩有好西瓜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西瓜能一直吃到冬天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这不稀罕。稀罕的是现在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当一口水都成了奢侈品的时候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谁还敢想西瓜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(28)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蒙古族同胞利索地剖开西瓜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红红的汁水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顺着刀把滴滴答答淌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馋人极了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(29)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应该是平生吃过的最甜最美的西瓜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但谁也说不出味来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谁都不知道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那几块西瓜是怎么落进肚子里去的。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  <a:defRPr/>
            </a:pPr>
            <a:r>
              <a:rPr lang="en-US" altLang="zh-CN" sz="2000" strike="noStrike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(30)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至于送瓜人是怎么冲破风沙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奇迹般地来到这里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最终也没弄清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因为谁也听不懂蒙语。只好让它成为一个美好的谜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永久地留在记忆中。</a:t>
            </a:r>
            <a:r>
              <a:rPr lang="en-US" altLang="zh-CN" sz="2000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zh-CN" sz="2000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有删改</a:t>
            </a:r>
            <a:r>
              <a:rPr lang="en-US" altLang="zh-CN" sz="2000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sp>
        <p:nvSpPr>
          <p:cNvPr id="27660" name="矩形 27659"/>
          <p:cNvSpPr/>
          <p:nvPr/>
        </p:nvSpPr>
        <p:spPr>
          <a:xfrm>
            <a:off x="971600" y="3147814"/>
            <a:ext cx="1458168" cy="25674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915566"/>
            <a:ext cx="1085106" cy="2999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2717800" y="102394"/>
            <a:ext cx="2178050" cy="594122"/>
          </a:xfrm>
          <a:prstGeom prst="cloudCallout">
            <a:avLst>
              <a:gd name="adj1" fmla="val -69140"/>
              <a:gd name="adj2" fmla="val 84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文本框 10"/>
          <p:cNvSpPr txBox="1"/>
          <p:nvPr/>
        </p:nvSpPr>
        <p:spPr>
          <a:xfrm>
            <a:off x="2876550" y="250032"/>
            <a:ext cx="164465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情节转折四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02425" y="4497169"/>
            <a:ext cx="2441575" cy="64633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西瓜解渴</a:t>
            </a:r>
          </a:p>
        </p:txBody>
      </p:sp>
      <p:sp>
        <p:nvSpPr>
          <p:cNvPr id="8" name="矩形 7"/>
          <p:cNvSpPr/>
          <p:nvPr/>
        </p:nvSpPr>
        <p:spPr>
          <a:xfrm>
            <a:off x="3851920" y="1635646"/>
            <a:ext cx="1506538" cy="2720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80" y="3435846"/>
            <a:ext cx="3168352" cy="28664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  <p:bldP spid="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切片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3307</Words>
  <Application>Microsoft Office PowerPoint</Application>
  <PresentationFormat>全屏显示(16:9)</PresentationFormat>
  <Paragraphs>264</Paragraphs>
  <Slides>28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默认设计模板</vt:lpstr>
      <vt:lpstr>1_默认设计模板</vt:lpstr>
      <vt:lpstr>切片</vt:lpstr>
      <vt:lpstr>2_默认设计模板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微软用户</cp:lastModifiedBy>
  <cp:revision>76</cp:revision>
  <dcterms:created xsi:type="dcterms:W3CDTF">2017-11-16T10:41:00Z</dcterms:created>
  <dcterms:modified xsi:type="dcterms:W3CDTF">2005-11-21T16:40:28Z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