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887" r:id="rId4"/>
    <p:sldId id="888" r:id="rId6"/>
    <p:sldId id="889" r:id="rId7"/>
    <p:sldId id="890" r:id="rId8"/>
    <p:sldId id="891" r:id="rId9"/>
    <p:sldId id="892" r:id="rId10"/>
    <p:sldId id="893" r:id="rId11"/>
    <p:sldId id="894" r:id="rId12"/>
    <p:sldId id="895" r:id="rId13"/>
    <p:sldId id="896" r:id="rId14"/>
    <p:sldId id="849" r:id="rId15"/>
    <p:sldId id="847" r:id="rId16"/>
    <p:sldId id="848" r:id="rId17"/>
    <p:sldId id="444" r:id="rId18"/>
    <p:sldId id="702" r:id="rId19"/>
    <p:sldId id="851" r:id="rId20"/>
    <p:sldId id="853" r:id="rId21"/>
    <p:sldId id="854" r:id="rId22"/>
    <p:sldId id="855" r:id="rId23"/>
    <p:sldId id="857" r:id="rId24"/>
    <p:sldId id="858" r:id="rId25"/>
    <p:sldId id="859" r:id="rId26"/>
    <p:sldId id="860" r:id="rId27"/>
    <p:sldId id="803" r:id="rId28"/>
    <p:sldId id="805" r:id="rId29"/>
    <p:sldId id="861" r:id="rId30"/>
    <p:sldId id="862" r:id="rId31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s" initials="A" lastIdx="0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gs" Target="tags/tag81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5777-5B9A-4322-9936-3FF393562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87400" y="982345"/>
            <a:ext cx="10975975" cy="3502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</a:t>
            </a:r>
            <a:r>
              <a:rPr lang="zh-CN" altLang="zh-CN" sz="8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学写文学评论</a:t>
            </a:r>
            <a:br>
              <a:rPr lang="zh-CN" altLang="zh-CN" sz="8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endParaRPr lang="zh-CN" altLang="zh-CN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1215" y="240665"/>
            <a:ext cx="11409887" cy="3663950"/>
          </a:xfrm>
          <a:prstGeom prst="rect">
            <a:avLst/>
          </a:prstGeom>
          <a:solidFill>
            <a:schemeClr val="bg1"/>
          </a:solidFill>
        </p:spPr>
        <p:txBody>
          <a:bodyPr wrap="square" lIns="121875" tIns="60936" rIns="121875" bIns="60936">
            <a:spAutoFit/>
          </a:bodyPr>
          <a:lstStyle/>
          <a:p>
            <a:pPr indent="711200" algn="just" fontAlgn="auto">
              <a:lnSpc>
                <a:spcPct val="12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叙述身世，展示悲凉。从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自言本是京城女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梦啼妆泪红阑干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诗人以含泪的笔触，大肆铺陈，叙述了琵琶女从一举成名到沦落乡间的悲惨命运；诗人通过对琵琶女生命轨迹的叙述，将琵琶女一生的命运清晰地展示给读者，琵琶女的形象特点一览无余地表现出来，寄寓了诗人对下层人民不幸命运的关切与同情，诗人也借此抒发了自己的仕途失意之情。</a:t>
            </a:r>
            <a:endParaRPr lang="zh-CN" altLang="zh-CN" sz="3200" b="1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1215" y="3904552"/>
            <a:ext cx="11409887" cy="2705735"/>
          </a:xfrm>
          <a:prstGeom prst="rect">
            <a:avLst/>
          </a:prstGeom>
        </p:spPr>
        <p:txBody>
          <a:bodyPr wrap="square" lIns="121875" tIns="60936" rIns="121875" bIns="60936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【点评】</a:t>
            </a:r>
            <a:r>
              <a:rPr lang="zh-CN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篇短评有以下几个优点：其一，标题新颖，不落俗套。其二，聚焦准确，切点较小。作者从人物塑造角度评价作品的高超艺术。其三，思路清晰，角度全面。作者从五个角度评价了《琵琶行》高超的写人艺术，并在行文中注意引用原句和点评相结合。</a:t>
            </a:r>
            <a:endParaRPr lang="zh-CN" altLang="zh-CN" sz="2800" b="1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返回">
            <a:hlinkClick r:id="rId1" action="ppaction://hlinksldjump"/>
          </p:cNvPr>
          <p:cNvSpPr/>
          <p:nvPr/>
        </p:nvSpPr>
        <p:spPr bwMode="auto">
          <a:xfrm>
            <a:off x="11211218" y="6397603"/>
            <a:ext cx="979019" cy="460715"/>
          </a:xfrm>
          <a:prstGeom prst="rect">
            <a:avLst/>
          </a:prstGeom>
          <a:solidFill>
            <a:srgbClr val="EEECE1">
              <a:lumMod val="90000"/>
              <a:alpha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1219200">
              <a:spcBef>
                <a:spcPct val="50000"/>
              </a:spcBef>
              <a:defRPr/>
            </a:pPr>
            <a:r>
              <a:rPr lang="zh-CN" altLang="en-US" sz="20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返 回</a:t>
            </a:r>
            <a:endParaRPr lang="zh-CN" altLang="en-US" sz="2000" kern="1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414" r="-21583"/>
          <a:stretch>
            <a:fillRect/>
          </a:stretch>
        </p:blipFill>
        <p:spPr>
          <a:xfrm>
            <a:off x="10221595" y="5485765"/>
            <a:ext cx="2835910" cy="13023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4655" y="483870"/>
            <a:ext cx="11415395" cy="5646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" marR="61595">
              <a:spcBef>
                <a:spcPts val="30"/>
              </a:spcBef>
              <a:spcAft>
                <a:spcPct val="0"/>
              </a:spcAft>
            </a:pPr>
            <a:r>
              <a:rPr lang="en-US" altLang="zh-CN" sz="2400" spc="-70" smtClean="0">
                <a:solidFill>
                  <a:srgbClr val="3035B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4000" b="1" spc="-70" smtClean="0">
                <a:solidFill>
                  <a:srgbClr val="3035B4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高考主观题型变化</a:t>
            </a:r>
            <a:endParaRPr lang="zh-CN" altLang="en-US" sz="4000" b="1" spc="-70" smtClean="0">
              <a:solidFill>
                <a:srgbClr val="3035B4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71755" marR="61595">
              <a:spcBef>
                <a:spcPts val="30"/>
              </a:spcBef>
              <a:spcAft>
                <a:spcPct val="0"/>
              </a:spcAft>
            </a:pPr>
            <a:endParaRPr lang="zh-CN" altLang="en-US" sz="4000" b="1" spc="-70" smtClean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71755" marR="61595">
              <a:spcBef>
                <a:spcPts val="30"/>
              </a:spcBef>
              <a:spcAft>
                <a:spcPct val="0"/>
              </a:spcAft>
            </a:pPr>
            <a:r>
              <a:rPr lang="zh-CN" altLang="en-US" sz="4000" b="1" spc="-7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9、如欲以“一则‘新世说’”为题写一则《国文教员》的小评论，请结合文本，列出评论要点。</a:t>
            </a:r>
            <a:r>
              <a:rPr lang="en-US" altLang="zh-CN" sz="4000" b="1" spc="-7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（6分）</a:t>
            </a:r>
            <a:endParaRPr lang="en-US" altLang="zh-CN" sz="4000" b="1" spc="-70" smtClean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71755" marR="61595">
              <a:spcBef>
                <a:spcPts val="30"/>
              </a:spcBef>
              <a:spcAft>
                <a:spcPct val="0"/>
              </a:spcAft>
            </a:pPr>
            <a:endParaRPr lang="en-US" altLang="zh-CN" sz="4000" b="1" spc="-70" smtClean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71755" marR="61595">
              <a:spcBef>
                <a:spcPts val="30"/>
              </a:spcBef>
              <a:spcAft>
                <a:spcPct val="0"/>
              </a:spcAft>
            </a:pPr>
            <a:r>
              <a:rPr lang="zh-CN" altLang="en-US" sz="4000" b="1" spc="-7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创新题</a:t>
            </a:r>
            <a:r>
              <a:rPr lang="en-US" altLang="zh-CN" sz="4000" b="1" spc="-7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-----</a:t>
            </a:r>
            <a:r>
              <a:rPr lang="zh-CN" altLang="en-US" sz="4000" b="1" spc="-7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写文学评论要点。</a:t>
            </a:r>
            <a:r>
              <a:rPr lang="zh-CN" altLang="en-US" sz="4000" b="1" spc="-70" smtClean="0">
                <a:solidFill>
                  <a:srgbClr val="3035B4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这是本次联考题型变化最大之一。反套路，是难点。对学生语文素养考查，显示学生真功夫。</a:t>
            </a:r>
            <a:r>
              <a:rPr lang="en-US" altLang="zh-CN" sz="4000" b="1" spc="-70" smtClean="0">
                <a:solidFill>
                  <a:srgbClr val="3035B4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 </a:t>
            </a:r>
            <a:endParaRPr lang="en-US" altLang="zh-CN" sz="4000" b="1" spc="-70" smtClean="0">
              <a:solidFill>
                <a:srgbClr val="3035B4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7d05aec95501827989e2f5ee4695cb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020" y="-65405"/>
            <a:ext cx="2644140" cy="1797685"/>
          </a:xfrm>
          <a:prstGeom prst="rect">
            <a:avLst/>
          </a:prstGeom>
        </p:spPr>
      </p:pic>
      <p:sp>
        <p:nvSpPr>
          <p:cNvPr id="27651" name="Rectangle 3"/>
          <p:cNvSpPr/>
          <p:nvPr/>
        </p:nvSpPr>
        <p:spPr>
          <a:xfrm>
            <a:off x="1329690" y="1130300"/>
            <a:ext cx="9768205" cy="4043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5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学习目标</a:t>
            </a:r>
            <a:r>
              <a:rPr lang="en-US" altLang="zh-CN" sz="5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 lang="en-US" altLang="zh-CN" sz="54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了解文学短评的定义及基本特征。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学习掌握写作文学短评的基本方法。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区分“评论”和“读后感”的界限；把握“叙”与“议”的尺度与比重。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6530" y="2159000"/>
            <a:ext cx="115443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lang="zh-CN" altLang="en-US" sz="9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什么是文学短评？</a:t>
            </a:r>
            <a:endParaRPr lang="zh-CN" altLang="en-US" sz="9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0745" y="688975"/>
            <a:ext cx="1023874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lang="zh-CN" altLang="en-US" sz="4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文学短评是一种精短的，以作家、作品、文学创作等为评论对象的理论文体，并对对象的某一点进行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深入品评和阐发，进而得出某个评论性观点。</a:t>
            </a:r>
            <a:r>
              <a:rPr lang="zh-CN" altLang="en-US" sz="4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文学短评虽然篇幅短小，但是却是一篇结构完整、层次清晰、观点鲜明、语言流畅的文章。</a:t>
            </a:r>
            <a:endParaRPr lang="zh-CN" altLang="en-US" sz="48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2165" y="1334770"/>
            <a:ext cx="1085024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《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琵琶行》中的</a:t>
            </a:r>
            <a:r>
              <a:rPr lang="en-US" altLang="zh-CN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音乐描写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做到了以声传情、声情交融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把音乐与演奏者的身世之悲、听者(诗人)的主观感受结合在一起，大大加深了读者对乐曲内容及其内在情韵的体验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说琵琵女在校音定调时，已流露出情感。那么，随着正式弹奏的开始，感情的流露渐趋明朗。整个演奏过程，或低回掩抑，如泣如诉;或圆润流美，莺歌玉转;或高亢明快，铁骑交锋，无不生动地传达出演奏者内心深处浪涛般起伏不平的感情，交织着她对人生诸般滋味的深切感受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045" y="112395"/>
            <a:ext cx="84455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6900" y="322580"/>
            <a:ext cx="657225" cy="476250"/>
          </a:xfrm>
          <a:prstGeom prst="rect">
            <a:avLst/>
          </a:prstGeom>
          <a:solidFill>
            <a:srgbClr val="6972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353820" y="744220"/>
            <a:ext cx="6546850" cy="6985"/>
          </a:xfrm>
          <a:prstGeom prst="line">
            <a:avLst/>
          </a:prstGeom>
          <a:ln>
            <a:solidFill>
              <a:srgbClr val="6972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78635" y="99060"/>
            <a:ext cx="8456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  <a:cs typeface="等线" panose="02010600030101010101" charset="-122"/>
              </a:rPr>
              <a:t>音乐描写的评论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  <a:cs typeface="等线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8140" y="1413510"/>
            <a:ext cx="1081532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zh-CN" altLang="en-US" sz="4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有角度：《琵琶行》中的音乐描写；</a:t>
            </a:r>
            <a:endParaRPr lang="zh-CN" altLang="en-US" sz="4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4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有评论观点：</a:t>
            </a:r>
            <a:r>
              <a:rPr lang="en-US" altLang="zh-CN" sz="4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《琵琶行》中的</a:t>
            </a:r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音乐描写</a:t>
            </a:r>
            <a:r>
              <a:rPr lang="en-US" altLang="zh-CN" sz="4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做到了以声传情、声情交融;</a:t>
            </a:r>
            <a:endParaRPr lang="en-US" altLang="zh-CN" sz="4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4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也有结合原文的细致深入的分析评价。体现了写作者对《琵琶行》的深入理解。</a:t>
            </a:r>
            <a:endParaRPr lang="zh-CN" altLang="en-US" sz="4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045" y="112395"/>
            <a:ext cx="84455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6900" y="509270"/>
            <a:ext cx="657225" cy="476250"/>
          </a:xfrm>
          <a:prstGeom prst="rect">
            <a:avLst/>
          </a:prstGeom>
          <a:solidFill>
            <a:srgbClr val="6972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353820" y="744220"/>
            <a:ext cx="6546850" cy="6985"/>
          </a:xfrm>
          <a:prstGeom prst="line">
            <a:avLst/>
          </a:prstGeom>
          <a:ln>
            <a:solidFill>
              <a:srgbClr val="6972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78635" y="99060"/>
            <a:ext cx="8456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  <a:cs typeface="等线" panose="02010600030101010101" charset="-122"/>
                <a:sym typeface="+mn-ea"/>
              </a:rPr>
              <a:t>音乐描写的评论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  <a:cs typeface="等线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0745" y="688975"/>
            <a:ext cx="1023874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文学评论是根据作品的特点和自己的体会来确定评论内容的，可就作品的某一方面评论，在评论中对作品并非要面面俱到、句句评析。</a:t>
            </a:r>
            <a:r>
              <a:rPr lang="zh-CN" altLang="en-US" sz="4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文学短评</a:t>
            </a:r>
            <a:r>
              <a:rPr lang="en-US" altLang="zh-CN" sz="4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4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麻雀虽小</a:t>
            </a:r>
            <a:r>
              <a:rPr lang="en-US" altLang="zh-CN" sz="4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4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，但应</a:t>
            </a:r>
            <a:r>
              <a:rPr lang="en-US" altLang="zh-CN" sz="4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4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五脏俱全</a:t>
            </a:r>
            <a:r>
              <a:rPr lang="en-US" altLang="zh-CN" sz="4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4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。写作时要以作品材料为依据，紧扣作品，有的放矢，评析原文的主要内容或主要特色。</a:t>
            </a:r>
            <a:endParaRPr lang="zh-CN" altLang="en-US" sz="48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6095" y="1102360"/>
            <a:ext cx="11544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1.读懂作品，选好评价点。</a:t>
            </a:r>
            <a:endParaRPr lang="zh-CN" altLang="en-US" sz="4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045" y="112395"/>
            <a:ext cx="84455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6900" y="509270"/>
            <a:ext cx="657225" cy="476250"/>
          </a:xfrm>
          <a:prstGeom prst="rect">
            <a:avLst/>
          </a:prstGeom>
          <a:solidFill>
            <a:srgbClr val="6972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353820" y="744220"/>
            <a:ext cx="6546850" cy="6985"/>
          </a:xfrm>
          <a:prstGeom prst="line">
            <a:avLst/>
          </a:prstGeom>
          <a:ln>
            <a:solidFill>
              <a:srgbClr val="6972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78635" y="99060"/>
            <a:ext cx="8456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  <a:cs typeface="等线" panose="02010600030101010101" charset="-122"/>
              </a:rPr>
              <a:t>方法总结</a:t>
            </a:r>
            <a:r>
              <a:rPr lang="en-US" altLang="zh-CN" sz="36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endParaRPr lang="zh-CN" altLang="en-US" sz="36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000" y="2213610"/>
            <a:ext cx="102870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latin typeface="华文新魏" panose="02010800040101010101" charset="-122"/>
                <a:ea typeface="华文新魏" panose="02010800040101010101" charset="-122"/>
              </a:rPr>
              <a:t>  </a:t>
            </a:r>
            <a:r>
              <a:rPr lang="zh-CN" altLang="en-US" sz="3600" b="1">
                <a:latin typeface="华文新魏" panose="02010800040101010101" charset="-122"/>
                <a:ea typeface="华文新魏" panose="02010800040101010101" charset="-122"/>
              </a:rPr>
              <a:t>写作文学短评先要认真读作品,再结合自己的真切感受,陈述自己的见解。评论的对象应当是作品中最能触动心灵的那些描写;引起困惑或有争议的地方也可以作为评论的切入口;你对作品的独特理解,更应当作为评论的重点。比如，《琵琶行》中的音乐描写；茹志鹃《百合花》中小通讯员衣服上被撕开的口子等细节反复出现,可能会带给你特别的感受,可以写一写。</a:t>
            </a:r>
            <a:endParaRPr lang="zh-CN" altLang="en-US" sz="3600" b="1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6095" y="1102360"/>
            <a:ext cx="11544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.角度集中，观点要鲜明。</a:t>
            </a:r>
            <a:endParaRPr lang="zh-CN" altLang="en-US" sz="4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045" y="112395"/>
            <a:ext cx="84455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6900" y="509270"/>
            <a:ext cx="657225" cy="476250"/>
          </a:xfrm>
          <a:prstGeom prst="rect">
            <a:avLst/>
          </a:prstGeom>
          <a:solidFill>
            <a:srgbClr val="6972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353820" y="744220"/>
            <a:ext cx="6546850" cy="6985"/>
          </a:xfrm>
          <a:prstGeom prst="line">
            <a:avLst/>
          </a:prstGeom>
          <a:ln>
            <a:solidFill>
              <a:srgbClr val="6972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78635" y="99060"/>
            <a:ext cx="8456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  <a:cs typeface="等线" panose="02010600030101010101" charset="-122"/>
              </a:rPr>
              <a:t>方法总结</a:t>
            </a:r>
            <a:r>
              <a:rPr lang="en-US" altLang="zh-CN" sz="36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endParaRPr lang="zh-CN" altLang="en-US" sz="36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000" y="2213610"/>
            <a:ext cx="10287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latin typeface="华文新魏" panose="02010800040101010101" charset="-122"/>
                <a:ea typeface="华文新魏" panose="02010800040101010101" charset="-122"/>
              </a:rPr>
              <a:t>  </a:t>
            </a:r>
            <a:r>
              <a:rPr lang="zh-CN" altLang="en-US" sz="3600" b="1">
                <a:latin typeface="华文新魏" panose="02010800040101010101" charset="-122"/>
                <a:ea typeface="华文新魏" panose="02010800040101010101" charset="-122"/>
              </a:rPr>
              <a:t>写作文学短评要善于聚焦，以小见大。比如，作者怎样渲染气氛，怎么描摹景物，抒发了什么情感，运用了哪些手法，为什么能打动读者，这些都可以作为评论的内容。要选取自己体会最深的一点来写，比如，白居易《琵琶行》怎样传神地描写音乐，李清照《声声慢》怎样别出心裁地运用叠字等。</a:t>
            </a:r>
            <a:endParaRPr lang="en-US" altLang="zh-CN" sz="3600" b="1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0482" y="6107"/>
            <a:ext cx="11669755" cy="658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淘宝网chenying0907出品 14"/>
          <p:cNvSpPr/>
          <p:nvPr/>
        </p:nvSpPr>
        <p:spPr>
          <a:xfrm>
            <a:off x="-29845" y="125730"/>
            <a:ext cx="2432050" cy="431800"/>
          </a:xfrm>
          <a:custGeom>
            <a:avLst/>
            <a:gdLst>
              <a:gd name="connsiteX0" fmla="*/ 0 w 11089232"/>
              <a:gd name="connsiteY0" fmla="*/ 448643 h 2691807"/>
              <a:gd name="connsiteX1" fmla="*/ 448643 w 11089232"/>
              <a:gd name="connsiteY1" fmla="*/ 0 h 2691807"/>
              <a:gd name="connsiteX2" fmla="*/ 10640589 w 11089232"/>
              <a:gd name="connsiteY2" fmla="*/ 0 h 2691807"/>
              <a:gd name="connsiteX3" fmla="*/ 11089232 w 11089232"/>
              <a:gd name="connsiteY3" fmla="*/ 448643 h 2691807"/>
              <a:gd name="connsiteX4" fmla="*/ 11089232 w 11089232"/>
              <a:gd name="connsiteY4" fmla="*/ 2243164 h 2691807"/>
              <a:gd name="connsiteX5" fmla="*/ 10640589 w 11089232"/>
              <a:gd name="connsiteY5" fmla="*/ 2691807 h 2691807"/>
              <a:gd name="connsiteX6" fmla="*/ 448643 w 11089232"/>
              <a:gd name="connsiteY6" fmla="*/ 2691807 h 2691807"/>
              <a:gd name="connsiteX7" fmla="*/ 0 w 11089232"/>
              <a:gd name="connsiteY7" fmla="*/ 2243164 h 2691807"/>
              <a:gd name="connsiteX8" fmla="*/ 0 w 11089232"/>
              <a:gd name="connsiteY8" fmla="*/ 448643 h 2691807"/>
              <a:gd name="connsiteX0-1" fmla="*/ 0 w 11089232"/>
              <a:gd name="connsiteY0-2" fmla="*/ 448643 h 2691807"/>
              <a:gd name="connsiteX1-3" fmla="*/ 1663832 w 11089232"/>
              <a:gd name="connsiteY1-4" fmla="*/ 0 h 2691807"/>
              <a:gd name="connsiteX2-5" fmla="*/ 10640589 w 11089232"/>
              <a:gd name="connsiteY2-6" fmla="*/ 0 h 2691807"/>
              <a:gd name="connsiteX3-7" fmla="*/ 11089232 w 11089232"/>
              <a:gd name="connsiteY3-8" fmla="*/ 448643 h 2691807"/>
              <a:gd name="connsiteX4-9" fmla="*/ 11089232 w 11089232"/>
              <a:gd name="connsiteY4-10" fmla="*/ 2243164 h 2691807"/>
              <a:gd name="connsiteX5-11" fmla="*/ 10640589 w 11089232"/>
              <a:gd name="connsiteY5-12" fmla="*/ 2691807 h 2691807"/>
              <a:gd name="connsiteX6-13" fmla="*/ 448643 w 11089232"/>
              <a:gd name="connsiteY6-14" fmla="*/ 2691807 h 2691807"/>
              <a:gd name="connsiteX7-15" fmla="*/ 0 w 11089232"/>
              <a:gd name="connsiteY7-16" fmla="*/ 2243164 h 2691807"/>
              <a:gd name="connsiteX8-17" fmla="*/ 0 w 11089232"/>
              <a:gd name="connsiteY8-18" fmla="*/ 448643 h 2691807"/>
              <a:gd name="connsiteX0-19" fmla="*/ 0 w 11089232"/>
              <a:gd name="connsiteY0-20" fmla="*/ 448643 h 2703839"/>
              <a:gd name="connsiteX1-21" fmla="*/ 1663832 w 11089232"/>
              <a:gd name="connsiteY1-22" fmla="*/ 0 h 2703839"/>
              <a:gd name="connsiteX2-23" fmla="*/ 10640589 w 11089232"/>
              <a:gd name="connsiteY2-24" fmla="*/ 0 h 2703839"/>
              <a:gd name="connsiteX3-25" fmla="*/ 11089232 w 11089232"/>
              <a:gd name="connsiteY3-26" fmla="*/ 448643 h 2703839"/>
              <a:gd name="connsiteX4-27" fmla="*/ 11089232 w 11089232"/>
              <a:gd name="connsiteY4-28" fmla="*/ 2243164 h 2703839"/>
              <a:gd name="connsiteX5-29" fmla="*/ 10640589 w 11089232"/>
              <a:gd name="connsiteY5-30" fmla="*/ 2691807 h 2703839"/>
              <a:gd name="connsiteX6-31" fmla="*/ 1687895 w 11089232"/>
              <a:gd name="connsiteY6-32" fmla="*/ 2703839 h 2703839"/>
              <a:gd name="connsiteX7-33" fmla="*/ 0 w 11089232"/>
              <a:gd name="connsiteY7-34" fmla="*/ 2243164 h 2703839"/>
              <a:gd name="connsiteX8-35" fmla="*/ 0 w 11089232"/>
              <a:gd name="connsiteY8-36" fmla="*/ 448643 h 2703839"/>
              <a:gd name="connsiteX0-37" fmla="*/ 0 w 11089232"/>
              <a:gd name="connsiteY0-38" fmla="*/ 2243164 h 2703839"/>
              <a:gd name="connsiteX1-39" fmla="*/ 1663832 w 11089232"/>
              <a:gd name="connsiteY1-40" fmla="*/ 0 h 2703839"/>
              <a:gd name="connsiteX2-41" fmla="*/ 10640589 w 11089232"/>
              <a:gd name="connsiteY2-42" fmla="*/ 0 h 2703839"/>
              <a:gd name="connsiteX3-43" fmla="*/ 11089232 w 11089232"/>
              <a:gd name="connsiteY3-44" fmla="*/ 448643 h 2703839"/>
              <a:gd name="connsiteX4-45" fmla="*/ 11089232 w 11089232"/>
              <a:gd name="connsiteY4-46" fmla="*/ 2243164 h 2703839"/>
              <a:gd name="connsiteX5-47" fmla="*/ 10640589 w 11089232"/>
              <a:gd name="connsiteY5-48" fmla="*/ 2691807 h 2703839"/>
              <a:gd name="connsiteX6-49" fmla="*/ 1687895 w 11089232"/>
              <a:gd name="connsiteY6-50" fmla="*/ 2703839 h 2703839"/>
              <a:gd name="connsiteX7-51" fmla="*/ 0 w 11089232"/>
              <a:gd name="connsiteY7-52" fmla="*/ 2243164 h 2703839"/>
              <a:gd name="connsiteX0-53" fmla="*/ 81842 w 9522747"/>
              <a:gd name="connsiteY0-54" fmla="*/ 2146911 h 2703839"/>
              <a:gd name="connsiteX1-55" fmla="*/ 97347 w 9522747"/>
              <a:gd name="connsiteY1-56" fmla="*/ 0 h 2703839"/>
              <a:gd name="connsiteX2-57" fmla="*/ 9074104 w 9522747"/>
              <a:gd name="connsiteY2-58" fmla="*/ 0 h 2703839"/>
              <a:gd name="connsiteX3-59" fmla="*/ 9522747 w 9522747"/>
              <a:gd name="connsiteY3-60" fmla="*/ 448643 h 2703839"/>
              <a:gd name="connsiteX4-61" fmla="*/ 9522747 w 9522747"/>
              <a:gd name="connsiteY4-62" fmla="*/ 2243164 h 2703839"/>
              <a:gd name="connsiteX5-63" fmla="*/ 9074104 w 9522747"/>
              <a:gd name="connsiteY5-64" fmla="*/ 2691807 h 2703839"/>
              <a:gd name="connsiteX6-65" fmla="*/ 121410 w 9522747"/>
              <a:gd name="connsiteY6-66" fmla="*/ 2703839 h 2703839"/>
              <a:gd name="connsiteX7-67" fmla="*/ 81842 w 9522747"/>
              <a:gd name="connsiteY7-68" fmla="*/ 2146911 h 2703839"/>
              <a:gd name="connsiteX0-69" fmla="*/ 81842 w 9522747"/>
              <a:gd name="connsiteY0-70" fmla="*/ 2146911 h 2703839"/>
              <a:gd name="connsiteX1-71" fmla="*/ 97347 w 9522747"/>
              <a:gd name="connsiteY1-72" fmla="*/ 0 h 2703839"/>
              <a:gd name="connsiteX2-73" fmla="*/ 9074104 w 9522747"/>
              <a:gd name="connsiteY2-74" fmla="*/ 0 h 2703839"/>
              <a:gd name="connsiteX3-75" fmla="*/ 9522747 w 9522747"/>
              <a:gd name="connsiteY3-76" fmla="*/ 448643 h 2703839"/>
              <a:gd name="connsiteX4-77" fmla="*/ 9522747 w 9522747"/>
              <a:gd name="connsiteY4-78" fmla="*/ 2243164 h 2703839"/>
              <a:gd name="connsiteX5-79" fmla="*/ 9074104 w 9522747"/>
              <a:gd name="connsiteY5-80" fmla="*/ 2691807 h 2703839"/>
              <a:gd name="connsiteX6-81" fmla="*/ 121410 w 9522747"/>
              <a:gd name="connsiteY6-82" fmla="*/ 2703839 h 2703839"/>
              <a:gd name="connsiteX7-83" fmla="*/ 81842 w 9522747"/>
              <a:gd name="connsiteY7-84" fmla="*/ 2146911 h 2703839"/>
              <a:gd name="connsiteX0-85" fmla="*/ 81842 w 9522747"/>
              <a:gd name="connsiteY0-86" fmla="*/ 2146911 h 2703839"/>
              <a:gd name="connsiteX1-87" fmla="*/ 97347 w 9522747"/>
              <a:gd name="connsiteY1-88" fmla="*/ 0 h 2703839"/>
              <a:gd name="connsiteX2-89" fmla="*/ 9074104 w 9522747"/>
              <a:gd name="connsiteY2-90" fmla="*/ 0 h 2703839"/>
              <a:gd name="connsiteX3-91" fmla="*/ 9522747 w 9522747"/>
              <a:gd name="connsiteY3-92" fmla="*/ 448643 h 2703839"/>
              <a:gd name="connsiteX4-93" fmla="*/ 9522747 w 9522747"/>
              <a:gd name="connsiteY4-94" fmla="*/ 2243164 h 2703839"/>
              <a:gd name="connsiteX5-95" fmla="*/ 9074104 w 9522747"/>
              <a:gd name="connsiteY5-96" fmla="*/ 2691807 h 2703839"/>
              <a:gd name="connsiteX6-97" fmla="*/ 121410 w 9522747"/>
              <a:gd name="connsiteY6-98" fmla="*/ 2703839 h 2703839"/>
              <a:gd name="connsiteX7-99" fmla="*/ 81842 w 9522747"/>
              <a:gd name="connsiteY7-100" fmla="*/ 2146911 h 2703839"/>
              <a:gd name="connsiteX0-101" fmla="*/ 0 w 9440905"/>
              <a:gd name="connsiteY0-102" fmla="*/ 2146911 h 2704560"/>
              <a:gd name="connsiteX1-103" fmla="*/ 15505 w 9440905"/>
              <a:gd name="connsiteY1-104" fmla="*/ 0 h 2704560"/>
              <a:gd name="connsiteX2-105" fmla="*/ 8992262 w 9440905"/>
              <a:gd name="connsiteY2-106" fmla="*/ 0 h 2704560"/>
              <a:gd name="connsiteX3-107" fmla="*/ 9440905 w 9440905"/>
              <a:gd name="connsiteY3-108" fmla="*/ 448643 h 2704560"/>
              <a:gd name="connsiteX4-109" fmla="*/ 9440905 w 9440905"/>
              <a:gd name="connsiteY4-110" fmla="*/ 2243164 h 2704560"/>
              <a:gd name="connsiteX5-111" fmla="*/ 8992262 w 9440905"/>
              <a:gd name="connsiteY5-112" fmla="*/ 2691807 h 2704560"/>
              <a:gd name="connsiteX6-113" fmla="*/ 39568 w 9440905"/>
              <a:gd name="connsiteY6-114" fmla="*/ 2703839 h 2704560"/>
              <a:gd name="connsiteX7-115" fmla="*/ 0 w 9440905"/>
              <a:gd name="connsiteY7-116" fmla="*/ 2146911 h 2704560"/>
              <a:gd name="connsiteX0-117" fmla="*/ 10422 w 9451327"/>
              <a:gd name="connsiteY0-118" fmla="*/ 2146911 h 2704560"/>
              <a:gd name="connsiteX1-119" fmla="*/ 25927 w 9451327"/>
              <a:gd name="connsiteY1-120" fmla="*/ 0 h 2704560"/>
              <a:gd name="connsiteX2-121" fmla="*/ 9002684 w 9451327"/>
              <a:gd name="connsiteY2-122" fmla="*/ 0 h 2704560"/>
              <a:gd name="connsiteX3-123" fmla="*/ 9451327 w 9451327"/>
              <a:gd name="connsiteY3-124" fmla="*/ 448643 h 2704560"/>
              <a:gd name="connsiteX4-125" fmla="*/ 9451327 w 9451327"/>
              <a:gd name="connsiteY4-126" fmla="*/ 2243164 h 2704560"/>
              <a:gd name="connsiteX5-127" fmla="*/ 9002684 w 9451327"/>
              <a:gd name="connsiteY5-128" fmla="*/ 2691807 h 2704560"/>
              <a:gd name="connsiteX6-129" fmla="*/ 1864 w 9451327"/>
              <a:gd name="connsiteY6-130" fmla="*/ 2703839 h 2704560"/>
              <a:gd name="connsiteX7-131" fmla="*/ 10422 w 9451327"/>
              <a:gd name="connsiteY7-132" fmla="*/ 2146911 h 27045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9451327" h="2704560">
                <a:moveTo>
                  <a:pt x="10422" y="2146911"/>
                </a:moveTo>
                <a:lnTo>
                  <a:pt x="25927" y="0"/>
                </a:lnTo>
                <a:lnTo>
                  <a:pt x="9002684" y="0"/>
                </a:lnTo>
                <a:cubicBezTo>
                  <a:pt x="9250463" y="0"/>
                  <a:pt x="9451327" y="200864"/>
                  <a:pt x="9451327" y="448643"/>
                </a:cubicBezTo>
                <a:lnTo>
                  <a:pt x="9451327" y="2243164"/>
                </a:lnTo>
                <a:cubicBezTo>
                  <a:pt x="9451327" y="2490943"/>
                  <a:pt x="9250463" y="2691807"/>
                  <a:pt x="9002684" y="2691807"/>
                </a:cubicBezTo>
                <a:lnTo>
                  <a:pt x="1864" y="2703839"/>
                </a:lnTo>
                <a:cubicBezTo>
                  <a:pt x="-5284" y="2727902"/>
                  <a:pt x="10422" y="2142027"/>
                  <a:pt x="10422" y="214691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solidFill>
              <a:srgbClr val="DED3CF"/>
            </a:solidFill>
          </a:ln>
          <a:effectLst>
            <a:outerShdw blurRad="495300" dist="1270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sp>
        <p:nvSpPr>
          <p:cNvPr id="9" name="文本框 8"/>
          <p:cNvSpPr txBox="1"/>
          <p:nvPr/>
        </p:nvSpPr>
        <p:spPr>
          <a:xfrm>
            <a:off x="167005" y="187325"/>
            <a:ext cx="3406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510EB"/>
                </a:solidFill>
              </a:rPr>
              <a:t>语文必修上册第三单元</a:t>
            </a:r>
            <a:endParaRPr lang="zh-CN" altLang="en-US" sz="1600" b="1" dirty="0">
              <a:solidFill>
                <a:srgbClr val="0510EB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37058" y="83281"/>
            <a:ext cx="97182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学写文学短评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1215" y="1576344"/>
            <a:ext cx="11409887" cy="1412875"/>
          </a:xfrm>
          <a:prstGeom prst="rect">
            <a:avLst/>
          </a:prstGeom>
        </p:spPr>
        <p:txBody>
          <a:bodyPr wrap="square" lIns="121875" tIns="60936" rIns="121875" bIns="60936">
            <a:spAutoFit/>
          </a:bodyPr>
          <a:lstStyle/>
          <a:p>
            <a:pPr indent="7112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从本单元选择一首诗词，就你感触最深的一点，写一则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800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字左右的文学短评。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0845" y="837351"/>
            <a:ext cx="23164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写作文题</a:t>
            </a:r>
            <a:r>
              <a:rPr lang="zh-CN" altLang="zh-CN" sz="28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zh-CN" altLang="zh-CN" sz="2800" b="1" kern="100" dirty="0">
              <a:solidFill>
                <a:prstClr val="black"/>
              </a:solidFill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1215" y="3675210"/>
            <a:ext cx="11409887" cy="2705735"/>
          </a:xfrm>
          <a:prstGeom prst="rect">
            <a:avLst/>
          </a:prstGeom>
        </p:spPr>
        <p:txBody>
          <a:bodyPr wrap="square" lIns="121875" tIns="60936" rIns="121875" bIns="60936">
            <a:spAutoFit/>
          </a:bodyPr>
          <a:lstStyle/>
          <a:p>
            <a:pPr indent="7112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文学短评是一种精短的，以作家、作品等为评论对象的议论性文章。它既有议论性，又有文学性，是理、情、文的统一。文学短评的写作，大致有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阅读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—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定题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—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评论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—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写作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四个步骤。其中，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阅读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须细，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定题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宜小，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评论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贵透。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0845" y="2925196"/>
            <a:ext cx="23164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写作点拨</a:t>
            </a:r>
            <a:r>
              <a:rPr lang="zh-CN" altLang="zh-CN" sz="28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zh-CN" altLang="zh-CN" sz="2800" b="1" kern="100" dirty="0">
              <a:solidFill>
                <a:prstClr val="black"/>
              </a:solidFill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6095" y="1102360"/>
            <a:ext cx="11544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.叙议结合，增强感染力。</a:t>
            </a:r>
            <a:endParaRPr lang="zh-CN" altLang="en-US" sz="4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045" y="112395"/>
            <a:ext cx="84455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6900" y="509270"/>
            <a:ext cx="657225" cy="476250"/>
          </a:xfrm>
          <a:prstGeom prst="rect">
            <a:avLst/>
          </a:prstGeom>
          <a:solidFill>
            <a:srgbClr val="6972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353820" y="744220"/>
            <a:ext cx="6546850" cy="6985"/>
          </a:xfrm>
          <a:prstGeom prst="line">
            <a:avLst/>
          </a:prstGeom>
          <a:ln>
            <a:solidFill>
              <a:srgbClr val="6972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78635" y="99060"/>
            <a:ext cx="8456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  <a:cs typeface="等线" panose="02010600030101010101" charset="-122"/>
              </a:rPr>
              <a:t>方法总结</a:t>
            </a:r>
            <a:r>
              <a:rPr lang="en-US" altLang="zh-CN" sz="36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endParaRPr lang="zh-CN" altLang="en-US" sz="36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570" y="1861185"/>
            <a:ext cx="112522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latin typeface="华文新魏" panose="02010800040101010101" charset="-122"/>
                <a:ea typeface="华文新魏" panose="02010800040101010101" charset="-122"/>
              </a:rPr>
              <a:t>  </a:t>
            </a:r>
            <a:r>
              <a:rPr lang="zh-CN" altLang="en-US" sz="3600" b="1">
                <a:latin typeface="华文新魏" panose="02010800040101010101" charset="-122"/>
                <a:ea typeface="华文新魏" panose="02010800040101010101" charset="-122"/>
              </a:rPr>
              <a:t>文学短评是针对文学作品进行评论,所以对作品的叙述是必不可少的,但“评”是目的,“叙”只是手段。文学短评中的“叙”不同于一般记叙文中的“叙”,它叙述的是能够支撑自己观点的文字作品的相关内容,或简单复述,或概括作品节录。议”则包含分析和评价两方面。“分析”是对作品的思想内容艺术特色等进行揭示的过程;“评价”则是作者通过分析得到的结论,即对作品或作者艺术创造的总的看法,也就是文学短评的中心论点。</a:t>
            </a:r>
            <a:endParaRPr lang="zh-CN" altLang="en-US" sz="3600" b="1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6095" y="1102360"/>
            <a:ext cx="11544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.整体构思,安排好结构。</a:t>
            </a:r>
            <a:endParaRPr lang="zh-CN" altLang="en-US" sz="4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045" y="112395"/>
            <a:ext cx="84455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6900" y="509270"/>
            <a:ext cx="657225" cy="476250"/>
          </a:xfrm>
          <a:prstGeom prst="rect">
            <a:avLst/>
          </a:prstGeom>
          <a:solidFill>
            <a:srgbClr val="6972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353820" y="744220"/>
            <a:ext cx="6546850" cy="6985"/>
          </a:xfrm>
          <a:prstGeom prst="line">
            <a:avLst/>
          </a:prstGeom>
          <a:ln>
            <a:solidFill>
              <a:srgbClr val="6972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78635" y="99060"/>
            <a:ext cx="8456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  <a:cs typeface="等线" panose="02010600030101010101" charset="-122"/>
              </a:rPr>
              <a:t>方法总结</a:t>
            </a:r>
            <a:r>
              <a:rPr lang="en-US" altLang="zh-CN" sz="36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endParaRPr lang="zh-CN" altLang="en-US" sz="36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570" y="1861185"/>
            <a:ext cx="112522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latin typeface="华文新魏" panose="02010800040101010101" charset="-122"/>
                <a:ea typeface="华文新魏" panose="02010800040101010101" charset="-122"/>
              </a:rPr>
              <a:t>  </a:t>
            </a:r>
            <a:r>
              <a:rPr lang="zh-CN" altLang="en-US" sz="4800" b="1">
                <a:latin typeface="华文新魏" panose="02010800040101010101" charset="-122"/>
                <a:ea typeface="华文新魏" panose="02010800040101010101" charset="-122"/>
              </a:rPr>
              <a:t>文学短评虽然篇幅短小,但也是一篇结构完整的文章,因此,写作时一定要注意文学短评结构的完整性。在通常情况下,一般采用以下几种形式:</a:t>
            </a:r>
            <a:endParaRPr lang="zh-CN" altLang="en-US" sz="4800" b="1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6095" y="1102360"/>
            <a:ext cx="11544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.整体构思,安排好结构。</a:t>
            </a:r>
            <a:endParaRPr lang="zh-CN" altLang="en-US" sz="4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045" y="112395"/>
            <a:ext cx="84455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6900" y="509270"/>
            <a:ext cx="657225" cy="476250"/>
          </a:xfrm>
          <a:prstGeom prst="rect">
            <a:avLst/>
          </a:prstGeom>
          <a:solidFill>
            <a:srgbClr val="6972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353820" y="744220"/>
            <a:ext cx="6546850" cy="6985"/>
          </a:xfrm>
          <a:prstGeom prst="line">
            <a:avLst/>
          </a:prstGeom>
          <a:ln>
            <a:solidFill>
              <a:srgbClr val="6972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78635" y="99060"/>
            <a:ext cx="8456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  <a:cs typeface="等线" panose="02010600030101010101" charset="-122"/>
              </a:rPr>
              <a:t>方法总结</a:t>
            </a:r>
            <a:r>
              <a:rPr lang="en-US" altLang="zh-CN" sz="36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endParaRPr lang="zh-CN" altLang="en-US" sz="36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570" y="1861185"/>
            <a:ext cx="112522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latin typeface="华文新魏" panose="02010800040101010101" charset="-122"/>
                <a:ea typeface="华文新魏" panose="02010800040101010101" charset="-122"/>
              </a:rPr>
              <a:t> </a:t>
            </a:r>
            <a:r>
              <a:rPr lang="zh-CN" altLang="en-US" sz="4800" b="1">
                <a:latin typeface="华文新魏" panose="02010800040101010101" charset="-122"/>
                <a:ea typeface="华文新魏" panose="02010800040101010101" charset="-122"/>
              </a:rPr>
              <a:t>“总分总”式结构。开头概括复述原文,点出要强调之处,引出论点。中间分析论证,边节录复述,边分析评论,还可以根据需要联系实际,适当引申发挥。结尾重新照应开头,进步明确、深化论点。</a:t>
            </a:r>
            <a:endParaRPr lang="zh-CN" altLang="en-US" sz="4800" b="1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6095" y="1102360"/>
            <a:ext cx="11544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.整体构思,安排好结构。</a:t>
            </a:r>
            <a:endParaRPr lang="zh-CN" altLang="en-US" sz="4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045" y="112395"/>
            <a:ext cx="84455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6900" y="509270"/>
            <a:ext cx="657225" cy="476250"/>
          </a:xfrm>
          <a:prstGeom prst="rect">
            <a:avLst/>
          </a:prstGeom>
          <a:solidFill>
            <a:srgbClr val="6972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353820" y="744220"/>
            <a:ext cx="6546850" cy="6985"/>
          </a:xfrm>
          <a:prstGeom prst="line">
            <a:avLst/>
          </a:prstGeom>
          <a:ln>
            <a:solidFill>
              <a:srgbClr val="6972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78635" y="99060"/>
            <a:ext cx="8456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  <a:cs typeface="等线" panose="02010600030101010101" charset="-122"/>
              </a:rPr>
              <a:t>方法总结</a:t>
            </a:r>
            <a:r>
              <a:rPr lang="en-US" altLang="zh-CN" sz="36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endParaRPr lang="zh-CN" altLang="en-US" sz="36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570" y="1861185"/>
            <a:ext cx="112522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latin typeface="华文新魏" panose="02010800040101010101" charset="-122"/>
                <a:ea typeface="华文新魏" panose="02010800040101010101" charset="-122"/>
              </a:rPr>
              <a:t>  </a:t>
            </a:r>
            <a:r>
              <a:rPr lang="zh-CN" altLang="en-US" sz="5400" b="1">
                <a:latin typeface="华文新魏" panose="02010800040101010101" charset="-122"/>
                <a:ea typeface="华文新魏" panose="02010800040101010101" charset="-122"/>
              </a:rPr>
              <a:t>论据并列式结构。这种结构开头简明地概括全文观点,然后从作品中搜集论据,一一列举分析。最后简单结尾,或作小结,或作强调,或发感慨,或谈启发等。</a:t>
            </a:r>
            <a:endParaRPr lang="zh-CN" altLang="en-US" sz="5400" b="1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6095" y="1102360"/>
            <a:ext cx="11544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.整体构思,安排好结构。</a:t>
            </a:r>
            <a:endParaRPr lang="zh-CN" altLang="en-US" sz="4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045" y="112395"/>
            <a:ext cx="84455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6900" y="509270"/>
            <a:ext cx="657225" cy="476250"/>
          </a:xfrm>
          <a:prstGeom prst="rect">
            <a:avLst/>
          </a:prstGeom>
          <a:solidFill>
            <a:srgbClr val="6972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353820" y="744220"/>
            <a:ext cx="6546850" cy="6985"/>
          </a:xfrm>
          <a:prstGeom prst="line">
            <a:avLst/>
          </a:prstGeom>
          <a:ln>
            <a:solidFill>
              <a:srgbClr val="6972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78635" y="99060"/>
            <a:ext cx="8456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  <a:cs typeface="等线" panose="02010600030101010101" charset="-122"/>
              </a:rPr>
              <a:t>方法总结</a:t>
            </a:r>
            <a:r>
              <a:rPr lang="en-US" altLang="zh-CN" sz="36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endParaRPr lang="zh-CN" altLang="en-US" sz="36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595" y="1793875"/>
            <a:ext cx="118618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latin typeface="华文新魏" panose="02010800040101010101" charset="-122"/>
                <a:ea typeface="华文新魏" panose="02010800040101010101" charset="-122"/>
              </a:rPr>
              <a:t>  </a:t>
            </a:r>
            <a:r>
              <a:rPr lang="zh-CN" altLang="en-US" sz="5400" b="1">
                <a:latin typeface="华文新魏" panose="02010800040101010101" charset="-122"/>
                <a:ea typeface="华文新魏" panose="02010800040101010101" charset="-122"/>
              </a:rPr>
              <a:t>论点并列式结构。短评虽篇幅短小,但中心明确。这一中心有时还可以“化整为零”,可以分化为几个分论点或具体的方面加以评述。比如对人物形象的赏析,可以用这种模式从不同角度赏析人物的具体性格特点。</a:t>
            </a:r>
            <a:endParaRPr lang="zh-CN" altLang="en-US" sz="5400" b="1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6095" y="1102360"/>
            <a:ext cx="115443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文学短评的写作，大致有</a:t>
            </a:r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阅读</a:t>
            </a:r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定题</a:t>
            </a:r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评论</a:t>
            </a:r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写作</a:t>
            </a:r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四个步骤，其中，</a:t>
            </a:r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阅读</a:t>
            </a:r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须细，</a:t>
            </a:r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定题</a:t>
            </a:r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宜小，</a:t>
            </a:r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评论</a:t>
            </a:r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贵透。</a:t>
            </a:r>
            <a:endParaRPr lang="zh-CN" altLang="en-US" sz="4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045" y="112395"/>
            <a:ext cx="84455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6900" y="509270"/>
            <a:ext cx="657225" cy="476250"/>
          </a:xfrm>
          <a:prstGeom prst="rect">
            <a:avLst/>
          </a:prstGeom>
          <a:solidFill>
            <a:srgbClr val="6972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353820" y="744220"/>
            <a:ext cx="6546850" cy="6985"/>
          </a:xfrm>
          <a:prstGeom prst="line">
            <a:avLst/>
          </a:prstGeom>
          <a:ln>
            <a:solidFill>
              <a:srgbClr val="6972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78635" y="99060"/>
            <a:ext cx="8456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  <a:cs typeface="等线" panose="02010600030101010101" charset="-122"/>
              </a:rPr>
              <a:t>课堂总结</a:t>
            </a:r>
            <a:r>
              <a:rPr lang="en-US" altLang="zh-CN" sz="36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endParaRPr lang="zh-CN" altLang="en-US" sz="36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1805" y="887095"/>
            <a:ext cx="11544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写作文学短评要注意以下方面</a:t>
            </a:r>
            <a:endParaRPr lang="en-US" altLang="zh-CN" sz="4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045" y="112395"/>
            <a:ext cx="84455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6900" y="509270"/>
            <a:ext cx="657225" cy="476250"/>
          </a:xfrm>
          <a:prstGeom prst="rect">
            <a:avLst/>
          </a:prstGeom>
          <a:solidFill>
            <a:srgbClr val="6972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353820" y="744220"/>
            <a:ext cx="6546850" cy="6985"/>
          </a:xfrm>
          <a:prstGeom prst="line">
            <a:avLst/>
          </a:prstGeom>
          <a:ln>
            <a:solidFill>
              <a:srgbClr val="6972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78635" y="99060"/>
            <a:ext cx="8456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课堂总结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0520" y="2315210"/>
            <a:ext cx="114903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latin typeface="华文新魏" panose="02010800040101010101" charset="-122"/>
                <a:ea typeface="华文新魏" panose="02010800040101010101" charset="-122"/>
              </a:rPr>
              <a:t>  </a:t>
            </a:r>
            <a:r>
              <a:rPr lang="zh-CN" altLang="en-US" sz="4800" b="1">
                <a:latin typeface="华文新魏" panose="02010800040101010101" charset="-122"/>
                <a:ea typeface="华文新魏" panose="02010800040101010101" charset="-122"/>
              </a:rPr>
              <a:t>①注意区别“评”(评论)和“感”(读后感)。“评”侧重于分析评价作品思想艺术的优劣高下,带有客观评价的色彩“感”需要结合本人实际,联系社会现实,写出自己的感想、体会、收获,主观感发的色彩更为鲜明。</a:t>
            </a:r>
            <a:endParaRPr lang="zh-CN" altLang="en-US" sz="4800" b="1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1805" y="887095"/>
            <a:ext cx="11544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写作文学短评要注意以下方面</a:t>
            </a:r>
            <a:endParaRPr lang="en-US" altLang="zh-CN" sz="4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045" y="112395"/>
            <a:ext cx="84455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6900" y="509270"/>
            <a:ext cx="657225" cy="476250"/>
          </a:xfrm>
          <a:prstGeom prst="rect">
            <a:avLst/>
          </a:prstGeom>
          <a:solidFill>
            <a:srgbClr val="6972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353820" y="744220"/>
            <a:ext cx="6546850" cy="6985"/>
          </a:xfrm>
          <a:prstGeom prst="line">
            <a:avLst/>
          </a:prstGeom>
          <a:ln>
            <a:solidFill>
              <a:srgbClr val="6972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78635" y="99060"/>
            <a:ext cx="8456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课堂总结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0520" y="2315210"/>
            <a:ext cx="114903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latin typeface="华文新魏" panose="02010800040101010101" charset="-122"/>
                <a:ea typeface="华文新魏" panose="02010800040101010101" charset="-122"/>
              </a:rPr>
              <a:t>  </a:t>
            </a:r>
            <a:r>
              <a:rPr lang="en-US" altLang="zh-CN" sz="5400" b="1">
                <a:latin typeface="华文新魏" panose="02010800040101010101" charset="-122"/>
                <a:ea typeface="华文新魏" panose="02010800040101010101" charset="-122"/>
              </a:rPr>
              <a:t>②要处理好“点”和“面”的关系。倡导写“以小见大”</a:t>
            </a:r>
            <a:r>
              <a:rPr lang="zh-CN" altLang="en-US" sz="5400" b="1">
                <a:latin typeface="华文新魏" panose="02010800040101010101" charset="-122"/>
                <a:ea typeface="华文新魏" panose="02010800040101010101" charset="-122"/>
              </a:rPr>
              <a:t>的文学短评,即精心选择论述范围较小的一个方面,集中笔墨,深入挖掘。</a:t>
            </a:r>
            <a:endParaRPr lang="zh-CN" altLang="en-US" sz="5400" b="1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1805" y="887095"/>
            <a:ext cx="11544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写作文学短评要注意以下方面</a:t>
            </a:r>
            <a:endParaRPr lang="en-US" altLang="zh-CN" sz="4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045" y="112395"/>
            <a:ext cx="84455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6900" y="509270"/>
            <a:ext cx="657225" cy="476250"/>
          </a:xfrm>
          <a:prstGeom prst="rect">
            <a:avLst/>
          </a:prstGeom>
          <a:solidFill>
            <a:srgbClr val="6972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353820" y="744220"/>
            <a:ext cx="6546850" cy="6985"/>
          </a:xfrm>
          <a:prstGeom prst="line">
            <a:avLst/>
          </a:prstGeom>
          <a:ln>
            <a:solidFill>
              <a:srgbClr val="6972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78635" y="99060"/>
            <a:ext cx="8456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课堂总结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1155" y="1985645"/>
            <a:ext cx="1149032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latin typeface="华文新魏" panose="02010800040101010101" charset="-122"/>
                <a:ea typeface="华文新魏" panose="02010800040101010101" charset="-122"/>
              </a:rPr>
              <a:t>  </a:t>
            </a:r>
            <a:r>
              <a:rPr lang="en-US" altLang="zh-CN" sz="4000" b="1">
                <a:latin typeface="华文新魏" panose="02010800040101010101" charset="-122"/>
                <a:ea typeface="华文新魏" panose="02010800040101010101" charset="-122"/>
              </a:rPr>
              <a:t>③要做到“叙”和“议”的有机结合。“叙”指根据评论中心用自己的话有针对性地概述、简介、引用作品内容。“议”包括分析和评价,“分析”作品思想内容或艺术技巧的有关特色,“评价”是分析后得到的结论,是文学短评的中心论点。文学短评在“叙”和“议”之间应做到先叙后议,以叙带议,精叙详议。</a:t>
            </a:r>
            <a:endParaRPr lang="en-US" altLang="zh-CN" sz="4000" b="1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1160" y="481330"/>
            <a:ext cx="10836910" cy="6026150"/>
          </a:xfrm>
          <a:prstGeom prst="rect">
            <a:avLst/>
          </a:prstGeom>
          <a:solidFill>
            <a:schemeClr val="bg1"/>
          </a:solidFill>
        </p:spPr>
        <p:txBody>
          <a:bodyPr wrap="square" lIns="121875" tIns="60936" rIns="121875" bIns="60936">
            <a:spAutoFit/>
          </a:bodyPr>
          <a:lstStyle/>
          <a:p>
            <a:pPr indent="711200" algn="just" fontAlgn="auto">
              <a:lnSpc>
                <a:spcPct val="12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写文学短评，要注意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评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en-US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评论</a:t>
            </a:r>
            <a:r>
              <a:rPr lang="en-US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感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en-US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读后感</a:t>
            </a:r>
            <a:r>
              <a:rPr lang="en-US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的区别：前者重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评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，属于评论体，侧重于分析评价作品思想艺术的优劣高下，带有客观评价的色彩；后者重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感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，属于引申体，需要在写作时结合本人实际，联系社会现实，写出自己的感想、体会、收获，主观感发的色彩更为鲜明。以陶渊明的《归园田居</a:t>
            </a:r>
            <a:r>
              <a:rPr lang="en-US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其一</a:t>
            </a:r>
            <a:r>
              <a:rPr lang="en-US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》和白居易的《琵琶行</a:t>
            </a:r>
            <a:r>
              <a:rPr lang="zh-CN" altLang="zh-C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并序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》为例，写《评〈归园田居</a:t>
            </a:r>
            <a:r>
              <a:rPr lang="en-US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其一</a:t>
            </a:r>
            <a:r>
              <a:rPr lang="en-US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〉中的隐逸情怀》和写《有感于〈归园田居</a:t>
            </a:r>
            <a:r>
              <a:rPr lang="en-US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其一</a:t>
            </a:r>
            <a:r>
              <a:rPr lang="en-US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〉中的隐逸情怀》自是不同，而写《评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琵琶女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的自诉身世》和写《有感于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琵琶女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的自诉身世》也大有区别。</a:t>
            </a:r>
            <a:endParaRPr lang="zh-CN" altLang="zh-CN" sz="3200" b="1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1215" y="136850"/>
            <a:ext cx="11409887" cy="6583680"/>
          </a:xfrm>
          <a:prstGeom prst="rect">
            <a:avLst/>
          </a:prstGeom>
          <a:solidFill>
            <a:schemeClr val="bg1"/>
          </a:solidFill>
        </p:spPr>
        <p:txBody>
          <a:bodyPr wrap="square" lIns="121875" tIns="60936" rIns="121875" bIns="60936">
            <a:spAutoFit/>
          </a:bodyPr>
          <a:lstStyle/>
          <a:p>
            <a:pPr indent="7112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写文学短评，要处理好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点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面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的关系。评论作家作品，可以评析思想内容的某个方面，可以评析艺术技巧上的某一特点，也可以对作家、作品进行全面的评析。从学生的实际考虑，最好不要写全面性的评论，而倡导写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以小见大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的文学短评，即精心选择论述范围较小的一个方面，集中笔墨，深入挖掘。如评论本单元的诗词，围绕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酒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这一意象，紧扣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何以解忧？唯有杜康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艰难苦恨繁霜鬓，潦倒新停浊酒杯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举酒欲饮无管弦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添酒回灯重开宴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血色罗裙翻酒污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往往取酒还独倾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人生如梦，一尊还酹江月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三杯两盏淡酒，怎敌他、晚来风急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等名句，评析其渲染气氛、塑造形象、抒发情感、结构作品等方面的作用，可以收到切口小、开掘深的效果。</a:t>
            </a:r>
            <a:endParaRPr lang="zh-CN" altLang="zh-CN" sz="1050" b="1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1215" y="605214"/>
            <a:ext cx="11409887" cy="5291455"/>
          </a:xfrm>
          <a:prstGeom prst="rect">
            <a:avLst/>
          </a:prstGeom>
          <a:solidFill>
            <a:schemeClr val="bg1"/>
          </a:solidFill>
        </p:spPr>
        <p:txBody>
          <a:bodyPr wrap="square" lIns="121875" tIns="60936" rIns="121875" bIns="60936">
            <a:spAutoFit/>
          </a:bodyPr>
          <a:lstStyle/>
          <a:p>
            <a:pPr indent="7112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写文学短评，还要做到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叙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议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的有机结合。文学短评在表达方式上的特点是叙议结合、以议为主。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叙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指根据评论中心用自己的话有针对性地概述、简介、引用作品内容。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议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包括分析和评价。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分析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是对作品思想内容或艺术技巧的有关特色逐步揭示的过程；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评价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则是分析后得到的结论，是文学短评的中心论点。文学短评在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叙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议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之间应做到先叙后议，以叙带议，精叙详议。有些同学在写作文学短评时，往往重叙轻议，甚至以叙代议，把文学短评写成文学作品的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内容提要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，这就颠倒了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叙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议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的关系。</a:t>
            </a:r>
            <a:endParaRPr lang="zh-CN" altLang="zh-CN" sz="1050" b="1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1215" y="136850"/>
            <a:ext cx="11409887" cy="6583680"/>
          </a:xfrm>
          <a:prstGeom prst="rect">
            <a:avLst/>
          </a:prstGeom>
          <a:solidFill>
            <a:schemeClr val="bg1"/>
          </a:solidFill>
        </p:spPr>
        <p:txBody>
          <a:bodyPr wrap="square" lIns="121875" tIns="60936" rIns="121875" bIns="60936">
            <a:spAutoFit/>
          </a:bodyPr>
          <a:lstStyle/>
          <a:p>
            <a:pPr indent="7112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写文学短评，对风格特点、文学体裁等知识要有所了解。一般来说，诗歌的意象意境、章法结构、妙字佳句等，往往是鉴赏与评论的重点，譬如《归园田居</a:t>
            </a:r>
            <a:r>
              <a:rPr lang="en-US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其一</a:t>
            </a:r>
            <a:r>
              <a:rPr lang="en-US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》中的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村居图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，《登高》的起承转合，《琵琶行》中的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同是天涯沦落人，相逢何必曾相识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等名句，《念奴娇</a:t>
            </a:r>
            <a:r>
              <a:rPr lang="en-US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·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赤壁怀古》的景情相生，《声声慢》</a:t>
            </a:r>
            <a:r>
              <a:rPr lang="en-US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寻寻觅觅</a:t>
            </a:r>
            <a:r>
              <a:rPr lang="en-US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中的九组叠词。另外，还可以使用一些文学鉴赏与评论的概念、术语，如真情与兴会、警策与夸饰、善美与高格、巧拙与刚柔，再如知人论世、以意逆志、涵泳讽诵、沿波讨源，以使文章显得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内行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，也增加一些理论色彩。当然，忠实于自己的感受，本色地、个性化地叙述、评议，也别有情致。</a:t>
            </a:r>
            <a:endParaRPr lang="zh-CN" altLang="zh-CN" sz="1050" b="1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同时参照教材</a:t>
            </a:r>
            <a:r>
              <a:rPr lang="en-US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P</a:t>
            </a:r>
            <a:r>
              <a:rPr lang="en-US" altLang="zh-CN" sz="2800" b="1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69</a:t>
            </a:r>
            <a:r>
              <a:rPr lang="zh-CN" altLang="zh-CN" sz="2800" b="1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～</a:t>
            </a:r>
            <a:r>
              <a:rPr lang="en-US" altLang="zh-CN" sz="2800" b="1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70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学写文学短评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en-US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endParaRPr lang="zh-CN" altLang="zh-CN" sz="1050" b="1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1215" y="554772"/>
            <a:ext cx="11409887" cy="5475605"/>
          </a:xfrm>
          <a:prstGeom prst="rect">
            <a:avLst/>
          </a:prstGeom>
          <a:solidFill>
            <a:schemeClr val="bg1"/>
          </a:solidFill>
        </p:spPr>
        <p:txBody>
          <a:bodyPr wrap="square" lIns="121875" tIns="60936" rIns="121875" bIns="60936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着意点染，尽得风流</a:t>
            </a:r>
            <a:endParaRPr lang="zh-CN" altLang="zh-CN" sz="3600" b="1" kern="100" dirty="0">
              <a:solidFill>
                <a:srgbClr val="C00000"/>
              </a:solidFill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——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《琵琶行》之琵琶女人物塑造技法短评</a:t>
            </a:r>
            <a:endParaRPr lang="zh-CN" altLang="zh-CN" sz="1050" b="1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《琵琶行》在塑造琵琶女时颇有特色，令人称道。</a:t>
            </a:r>
            <a:endParaRPr lang="zh-CN" altLang="zh-CN" sz="1050" b="1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未见其人，先闻其声。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忽闻水上琵琶声，主人忘归客不发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，诗人没有上来就介绍琵琶女的情况，而是先从琵琶声写起，就像《林黛玉进贾府》王熙凤的出场，真是未见其人，先闻其声。而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主人忘归客不发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简单的一句诗，就从侧面烘托了琵琶女高超的琵琶演奏技艺，为琵琶女的出场做了浓厚的渲染。</a:t>
            </a:r>
            <a:endParaRPr lang="zh-CN" altLang="zh-CN" sz="1050" b="1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439" y="189399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【例文】</a:t>
            </a:r>
            <a:endParaRPr lang="zh-CN" altLang="zh-CN" sz="2800" b="1" kern="100" dirty="0">
              <a:solidFill>
                <a:prstClr val="black"/>
              </a:solidFill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1215" y="-310"/>
            <a:ext cx="11409887" cy="6914515"/>
          </a:xfrm>
          <a:prstGeom prst="rect">
            <a:avLst/>
          </a:prstGeom>
          <a:solidFill>
            <a:schemeClr val="bg1"/>
          </a:solidFill>
        </p:spPr>
        <p:txBody>
          <a:bodyPr wrap="square" lIns="121875" tIns="60936" rIns="121875" bIns="60936">
            <a:spAutoFit/>
          </a:bodyPr>
          <a:lstStyle/>
          <a:p>
            <a:pPr indent="711200" algn="just" fontAlgn="auto">
              <a:lnSpc>
                <a:spcPct val="11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细节描写，生动传神。琵琶女出场之时，诗人没有像《孔雀东南飞》里那样对刘兰芝进行工笔细描，避免了具象过多之嫌，但为了配合情节的发展，诗人在恰当之处对人物加以点画，虽着墨不多，但在轻描淡写之时，却能细致传神。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犹抱琵琶半遮面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，简洁的一句细节描写，生动形象地再现了琵琶女出场时的羞涩，也暗示了她孤独、失意的内心世界。而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整顿衣裳起敛容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，这一句通过动作和神态描写，传达了琵琶女复杂、落寞的内心情感。除此之外，诗人在最后一段中，也运用细节描写来刻画琵琶女悲怆的内心世界。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感我此言良久立，却坐促弦弦转急。凄凄不似向前声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，在这里，诗人通过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良久立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”“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却坐促弦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”“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凄凄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等细节描写，细腻传神地传达了琵琶女悲凉的内心。</a:t>
            </a:r>
            <a:endParaRPr lang="zh-CN" altLang="zh-CN" sz="3200" b="1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1215" y="469211"/>
            <a:ext cx="11409887" cy="6026150"/>
          </a:xfrm>
          <a:prstGeom prst="rect">
            <a:avLst/>
          </a:prstGeom>
          <a:solidFill>
            <a:schemeClr val="bg1"/>
          </a:solidFill>
        </p:spPr>
        <p:txBody>
          <a:bodyPr wrap="square" lIns="121875" tIns="60936" rIns="121875" bIns="60936">
            <a:spAutoFit/>
          </a:bodyPr>
          <a:lstStyle/>
          <a:p>
            <a:pPr indent="711200" algn="just" defTabSz="914400" fontAlgn="auto">
              <a:lnSpc>
                <a:spcPct val="12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借助音乐，心理透视。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弦弦掩抑声声思，似诉平生不得志。低眉信手续续弹，说尽心中无限事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，在这里，诗人借助音乐描写，对琵琶女的心理进行了深刻的透视，将其凄凉、悲痛的内心情感表露无遗。</a:t>
            </a:r>
            <a:endParaRPr lang="zh-CN" altLang="zh-CN" sz="3200" b="1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 defTabSz="914400" fontAlgn="auto">
              <a:lnSpc>
                <a:spcPct val="12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不着雕饰，美丽全出。作为京城名伎，琵琶女的容貌自然如出水之芙蓉，令人艳羡。但是纵观整首诗歌，诗人基本上没有从正面对琵琶女的肖像进行描绘，但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曲罢曾教善才服，妆成每被秋娘妒。五陵年少争缠头，一曲红绡不知数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，诗人通过这四句话，从侧面描绘了琵琶女高超的琵琶演奏技艺和众星捧月的美丽姿容。</a:t>
            </a:r>
            <a:endParaRPr lang="zh-CN" altLang="zh-CN" sz="3200" b="1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custom20205081_1*a*1"/>
  <p:tag name="KSO_WM_UNIT_ISCONTENTSTITLE" val="0"/>
  <p:tag name="KSO_WM_UNIT_ISNUMDGMTITLE" val="0"/>
  <p:tag name="KSO_WM_UNIT_LAYERLEVEL" val="1"/>
  <p:tag name="KSO_WM_UNIT_NOCLEAR" val="0"/>
  <p:tag name="KSO_WM_UNIT_PRESET_TEXT" val="空白演示"/>
  <p:tag name="KSO_WM_UNIT_SHOW_EDIT_AREA_INDICATION" val="1"/>
  <p:tag name="KSO_WM_UNIT_VALUE" val="28"/>
</p:tagLst>
</file>

<file path=ppt/tags/tag6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4364</Words>
  <Application>WPS 演示</Application>
  <PresentationFormat/>
  <Paragraphs>132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Wingdings</vt:lpstr>
      <vt:lpstr>楷体</vt:lpstr>
      <vt:lpstr>黑体</vt:lpstr>
      <vt:lpstr>等线</vt:lpstr>
      <vt:lpstr>方正粗黑宋简体</vt:lpstr>
      <vt:lpstr>华文新魏</vt:lpstr>
      <vt:lpstr>Calibri</vt:lpstr>
      <vt:lpstr>Arial Unicode MS</vt:lpstr>
      <vt:lpstr>Times New Roman</vt:lpstr>
      <vt:lpstr>方正中等线简体</vt:lpstr>
      <vt:lpstr>Courier New</vt:lpstr>
      <vt:lpstr>隶书</vt:lpstr>
      <vt:lpstr>楷体_GB2312</vt:lpstr>
      <vt:lpstr>Times New Roman</vt:lpstr>
      <vt:lpstr>Office 主题​​</vt:lpstr>
      <vt:lpstr>      学写文学评论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澈麻</cp:lastModifiedBy>
  <cp:revision>2</cp:revision>
  <cp:lastPrinted>2021-11-11T10:30:00Z</cp:lastPrinted>
  <dcterms:created xsi:type="dcterms:W3CDTF">2021-11-11T10:30:00Z</dcterms:created>
  <dcterms:modified xsi:type="dcterms:W3CDTF">2022-03-09T10:22:43Z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B1B70AD3513C46F18F07AD85AFEAF455</vt:lpwstr>
  </property>
  <property fmtid="{D5CDD505-2E9C-101B-9397-08002B2CF9AE}" pid="7" name="KSOProductBuildVer">
    <vt:lpwstr>2052-11.1.0.11365</vt:lpwstr>
  </property>
</Properties>
</file>