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30"/>
  </p:notesMasterIdLst>
  <p:sldIdLst>
    <p:sldId id="256" r:id="rId4"/>
    <p:sldId id="260" r:id="rId5"/>
    <p:sldId id="261" r:id="rId6"/>
    <p:sldId id="262" r:id="rId7"/>
    <p:sldId id="264" r:id="rId8"/>
    <p:sldId id="263" r:id="rId9"/>
    <p:sldId id="265" r:id="rId10"/>
    <p:sldId id="267" r:id="rId11"/>
    <p:sldId id="268" r:id="rId12"/>
    <p:sldId id="270" r:id="rId13"/>
    <p:sldId id="273" r:id="rId14"/>
    <p:sldId id="274" r:id="rId15"/>
    <p:sldId id="275" r:id="rId16"/>
    <p:sldId id="272" r:id="rId17"/>
    <p:sldId id="276" r:id="rId18"/>
    <p:sldId id="277" r:id="rId19"/>
    <p:sldId id="279" r:id="rId20"/>
    <p:sldId id="281" r:id="rId21"/>
    <p:sldId id="282" r:id="rId22"/>
    <p:sldId id="284" r:id="rId23"/>
    <p:sldId id="285" r:id="rId24"/>
    <p:sldId id="287" r:id="rId25"/>
    <p:sldId id="288" r:id="rId26"/>
    <p:sldId id="289" r:id="rId27"/>
    <p:sldId id="290" r:id="rId28"/>
    <p:sldId id="291" r:id="rId29"/>
    <p:sldId id="292" r:id="rId31"/>
    <p:sldId id="293" r:id="rId32"/>
    <p:sldId id="294" r:id="rId33"/>
    <p:sldId id="295" r:id="rId34"/>
    <p:sldId id="296" r:id="rId35"/>
    <p:sldId id="297" r:id="rId36"/>
    <p:sldId id="298" r:id="rId37"/>
    <p:sldId id="299" r:id="rId38"/>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0" clrIdx="0"/>
  <p:cmAuthor id="1" name="幸全" initials="幸全" lastIdx="0" clrIdx="0"/>
  <p:cmAuthor id="2" name="作者" initials="A" lastIdx="0" clrIdx="1"/>
  <p:cmAuthor id="3" name="fafa" initials="f" lastIdx="0" clrIdx="1"/>
  <p:cmAuthor id="4" name="王习习" initials="王" lastIdx="0" clrIdx="0"/>
  <p:cmAuthor id="5" name="雨林木风" initials="雨" lastIdx="0" clrIdx="0"/>
  <p:cmAuthor id="6" name="kingsoft"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60.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media/image4.png"/><Relationship Id="rId6" Type="http://schemas.openxmlformats.org/officeDocument/2006/relationships/tags" Target="../tags/tag58.xml"/><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image" Target="../media/image2.png"/><Relationship Id="rId2" Type="http://schemas.openxmlformats.org/officeDocument/2006/relationships/tags" Target="../tags/tag56.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5.png"/><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5.pn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media/image6.png"/><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media/image6.png"/><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6.png"/><Relationship Id="rId2" Type="http://schemas.openxmlformats.org/officeDocument/2006/relationships/tags" Target="../tags/tag89.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7.png"/><Relationship Id="rId2" Type="http://schemas.openxmlformats.org/officeDocument/2006/relationships/tags" Target="../tags/tag9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1" Type="http://schemas.openxmlformats.org/officeDocument/2006/relationships/image" Target="../media/image9.png"/><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9" name="图片 8" descr="组 1"/>
          <p:cNvPicPr>
            <a:picLocks noChangeAspect="1"/>
          </p:cNvPicPr>
          <p:nvPr>
            <p:custDataLst>
              <p:tags r:id="rId2"/>
            </p:custDataLst>
          </p:nvPr>
        </p:nvPicPr>
        <p:blipFill>
          <a:blip r:embed="rId3" cstate="email"/>
          <a:srcRect/>
          <a:stretch>
            <a:fillRect/>
          </a:stretch>
        </p:blipFill>
        <p:spPr>
          <a:xfrm>
            <a:off x="0" y="576580"/>
            <a:ext cx="12216765" cy="6281420"/>
          </a:xfrm>
          <a:prstGeom prst="rect">
            <a:avLst/>
          </a:prstGeom>
          <a:noFill/>
        </p:spPr>
      </p:pic>
      <p:sp>
        <p:nvSpPr>
          <p:cNvPr id="3" name="副标题 2"/>
          <p:cNvSpPr>
            <a:spLocks noGrp="1"/>
          </p:cNvSpPr>
          <p:nvPr>
            <p:ph type="subTitle" idx="1" hasCustomPrompt="1"/>
            <p:custDataLst>
              <p:tags r:id="rId4"/>
            </p:custDataLst>
          </p:nvPr>
        </p:nvSpPr>
        <p:spPr>
          <a:xfrm>
            <a:off x="2090419" y="3550774"/>
            <a:ext cx="8011160" cy="560472"/>
          </a:xfrm>
        </p:spPr>
        <p:txBody>
          <a:bodyPr lIns="91440" tIns="45720" rIns="91440" bIns="45720">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2089943" y="4225239"/>
            <a:ext cx="8012112" cy="444500"/>
          </a:xfrm>
        </p:spPr>
        <p:txBody>
          <a:bodyPr lIns="91440" tIns="45720" rIns="91440" bIns="45720">
            <a:normAutofit/>
          </a:bodyPr>
          <a:lstStyle>
            <a:lvl1pPr marL="0" indent="0" algn="ctr">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单击此处编辑正文</a:t>
            </a:r>
            <a:endParaRPr lang="zh-CN" altLang="en-US"/>
          </a:p>
        </p:txBody>
      </p:sp>
      <p:sp>
        <p:nvSpPr>
          <p:cNvPr id="7" name="文本占位符 6"/>
          <p:cNvSpPr>
            <a:spLocks noGrp="1"/>
          </p:cNvSpPr>
          <p:nvPr>
            <p:ph type="body" sz="quarter" idx="14" hasCustomPrompt="1"/>
            <p:custDataLst>
              <p:tags r:id="rId9"/>
            </p:custDataLst>
          </p:nvPr>
        </p:nvSpPr>
        <p:spPr>
          <a:xfrm>
            <a:off x="2090420" y="4783732"/>
            <a:ext cx="8011159" cy="444500"/>
          </a:xfrm>
        </p:spPr>
        <p:txBody>
          <a:bodyPr lIns="91440" tIns="45720" rIns="91440" bIns="45720">
            <a:normAutofit/>
          </a:bodyPr>
          <a:lstStyle>
            <a:lvl1pPr marL="0" indent="0" algn="ctr">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单击此处编辑正文</a:t>
            </a:r>
            <a:endParaRPr lang="zh-CN" altLang="en-US"/>
          </a:p>
        </p:txBody>
      </p:sp>
      <p:sp>
        <p:nvSpPr>
          <p:cNvPr id="2" name="标题 1"/>
          <p:cNvSpPr>
            <a:spLocks noGrp="1"/>
          </p:cNvSpPr>
          <p:nvPr>
            <p:ph type="ctrTitle" hasCustomPrompt="1"/>
            <p:custDataLst>
              <p:tags r:id="rId10"/>
            </p:custDataLst>
          </p:nvPr>
        </p:nvSpPr>
        <p:spPr>
          <a:xfrm>
            <a:off x="990598" y="885372"/>
            <a:ext cx="10210802" cy="2614178"/>
          </a:xfrm>
        </p:spPr>
        <p:txBody>
          <a:bodyPr lIns="91440" tIns="45720" rIns="91440" bIns="45720" anchor="b" anchorCtr="0">
            <a:normAutofit/>
          </a:bodyPr>
          <a:lstStyle>
            <a:lvl1pPr algn="ctr" eaLnBrk="1" fontAlgn="auto" latinLnBrk="0" hangingPunct="1">
              <a:defRPr sz="11500" b="0" spc="300" baseline="0">
                <a:solidFill>
                  <a:schemeClr val="tx1">
                    <a:lumMod val="85000"/>
                    <a:lumOff val="15000"/>
                  </a:schemeClr>
                </a:solidFill>
                <a:latin typeface="Arial" panose="020B0604020202020204" pitchFamily="34" charset="0"/>
                <a:ea typeface="汉仪尚巍手书W"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descr="组 1"/>
          <p:cNvPicPr>
            <a:picLocks noChangeAspect="1"/>
          </p:cNvPicPr>
          <p:nvPr>
            <p:custDataLst>
              <p:tags r:id="rId2"/>
            </p:custDataLst>
          </p:nvPr>
        </p:nvPicPr>
        <p:blipFill>
          <a:blip r:embed="rId3" cstate="email"/>
          <a:srcRect/>
          <a:stretch>
            <a:fillRect/>
          </a:stretch>
        </p:blipFill>
        <p:spPr>
          <a:xfrm>
            <a:off x="0" y="781685"/>
            <a:ext cx="12209780" cy="6085205"/>
          </a:xfrm>
          <a:prstGeom prst="rect">
            <a:avLst/>
          </a:prstGeom>
          <a:noFill/>
        </p:spPr>
      </p:pic>
      <p:pic>
        <p:nvPicPr>
          <p:cNvPr id="7" name="图片 6" descr="图层 22"/>
          <p:cNvPicPr>
            <a:picLocks noChangeAspect="1"/>
          </p:cNvPicPr>
          <p:nvPr>
            <p:custDataLst>
              <p:tags r:id="rId4"/>
            </p:custDataLst>
          </p:nvPr>
        </p:nvPicPr>
        <p:blipFill>
          <a:blip r:embed="rId5" cstate="email"/>
          <a:stretch>
            <a:fillRect/>
          </a:stretch>
        </p:blipFill>
        <p:spPr>
          <a:xfrm>
            <a:off x="434340" y="5936615"/>
            <a:ext cx="628650" cy="619125"/>
          </a:xfrm>
          <a:prstGeom prst="rect">
            <a:avLst/>
          </a:prstGeom>
          <a:effectLst/>
        </p:spPr>
      </p:pic>
      <p:pic>
        <p:nvPicPr>
          <p:cNvPr id="8" name="图片 7" descr="图层 22"/>
          <p:cNvPicPr>
            <a:picLocks noChangeAspect="1"/>
          </p:cNvPicPr>
          <p:nvPr>
            <p:custDataLst>
              <p:tags r:id="rId6"/>
            </p:custDataLst>
          </p:nvPr>
        </p:nvPicPr>
        <p:blipFill>
          <a:blip r:embed="rId7" cstate="email"/>
          <a:stretch>
            <a:fillRect/>
          </a:stretch>
        </p:blipFill>
        <p:spPr>
          <a:xfrm>
            <a:off x="2235835" y="2644458"/>
            <a:ext cx="970280" cy="955675"/>
          </a:xfrm>
          <a:prstGeom prst="rect">
            <a:avLst/>
          </a:prstGeom>
        </p:spPr>
      </p:pic>
      <p:sp>
        <p:nvSpPr>
          <p:cNvPr id="2" name="标题 1"/>
          <p:cNvSpPr>
            <a:spLocks noGrp="1"/>
          </p:cNvSpPr>
          <p:nvPr>
            <p:ph type="title" hasCustomPrompt="1"/>
            <p:custDataLst>
              <p:tags r:id="rId8"/>
            </p:custDataLst>
          </p:nvPr>
        </p:nvSpPr>
        <p:spPr>
          <a:xfrm>
            <a:off x="3356387" y="2377440"/>
            <a:ext cx="6411558" cy="1247885"/>
          </a:xfrm>
        </p:spPr>
        <p:txBody>
          <a:bodyPr vert="horz" lIns="90170" tIns="46990" rIns="90170" bIns="0" rtlCol="0" anchor="b" anchorCtr="0">
            <a:normAutofit/>
          </a:bodyPr>
          <a:lstStyle>
            <a:lvl1pPr marL="0" marR="0" algn="l" defTabSz="914400" rtl="0" eaLnBrk="1" fontAlgn="auto" latinLnBrk="0" hangingPunct="1">
              <a:lnSpc>
                <a:spcPct val="100000"/>
              </a:lnSpc>
              <a:buNone/>
              <a:defRPr kumimoji="0" lang="zh-CN" altLang="en-US" sz="7200" b="0" i="0" u="none" strike="noStrike" kern="1200" cap="none" spc="6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12" name="文本占位符 11"/>
          <p:cNvSpPr>
            <a:spLocks noGrp="1"/>
          </p:cNvSpPr>
          <p:nvPr>
            <p:ph type="body" sz="quarter" idx="13"/>
            <p:custDataLst>
              <p:tags r:id="rId12"/>
            </p:custDataLst>
          </p:nvPr>
        </p:nvSpPr>
        <p:spPr>
          <a:xfrm>
            <a:off x="3355975" y="3690097"/>
            <a:ext cx="6411558" cy="526901"/>
          </a:xfrm>
        </p:spPr>
        <p:txBody>
          <a:bodyPr lIns="90170" tIns="0" rIns="90170" bIns="46990">
            <a:normAutofit/>
          </a:bodyPr>
          <a:lstStyle>
            <a:lvl1pPr marL="0" indent="0">
              <a:lnSpc>
                <a:spcPct val="100000"/>
              </a:lnSpc>
              <a:buNone/>
              <a:defRPr sz="2800" baseline="0">
                <a:ea typeface="隶书" panose="020105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10566400" y="5250562"/>
            <a:ext cx="1625600" cy="1607437"/>
          </a:xfrm>
          <a:prstGeom prst="rect">
            <a:avLst/>
          </a:prstGeom>
        </p:spPr>
      </p:pic>
      <p:sp>
        <p:nvSpPr>
          <p:cNvPr id="2" name="标题 1"/>
          <p:cNvSpPr>
            <a:spLocks noGrp="1"/>
          </p:cNvSpPr>
          <p:nvPr>
            <p:ph type="title"/>
            <p:custDataLst>
              <p:tags r:id="rId4"/>
            </p:custDataLst>
          </p:nvPr>
        </p:nvSpPr>
        <p:spPr/>
        <p:txBody>
          <a:bodyPr/>
          <a:lstStyle>
            <a:lvl1pPr>
              <a:defRPr baseline="0">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3"/>
            </p:custDataLst>
          </p:nvPr>
        </p:nvPicPr>
        <p:blipFill>
          <a:blip r:embed="rId4"/>
          <a:stretch>
            <a:fillRect/>
          </a:stretch>
        </p:blipFill>
        <p:spPr>
          <a:xfrm>
            <a:off x="10566400" y="5250562"/>
            <a:ext cx="1625600" cy="1607437"/>
          </a:xfrm>
          <a:prstGeom prst="rect">
            <a:avLst/>
          </a:prstGeom>
        </p:spPr>
      </p:pic>
      <p:pic>
        <p:nvPicPr>
          <p:cNvPr id="10" name="图片 9"/>
          <p:cNvPicPr>
            <a:picLocks noChangeAspect="1"/>
          </p:cNvPicPr>
          <p:nvPr>
            <p:custDataLst>
              <p:tags r:id="rId5"/>
            </p:custDataLst>
          </p:nvPr>
        </p:nvPicPr>
        <p:blipFill>
          <a:blip r:embed="rId4"/>
          <a:stretch>
            <a:fillRect/>
          </a:stretch>
        </p:blipFill>
        <p:spPr>
          <a:xfrm rot="10800000">
            <a:off x="0" y="-27018"/>
            <a:ext cx="1625600" cy="1607437"/>
          </a:xfrm>
          <a:prstGeom prst="rect">
            <a:avLst/>
          </a:prstGeom>
        </p:spPr>
      </p:pic>
      <p:sp>
        <p:nvSpPr>
          <p:cNvPr id="7" name="内容占位符 6"/>
          <p:cNvSpPr>
            <a:spLocks noGrp="1"/>
          </p:cNvSpPr>
          <p:nvPr>
            <p:ph sz="quarter" idx="13" hasCustomPrompt="1"/>
            <p:custDataLst>
              <p:tags r:id="rId6"/>
            </p:custDataLst>
          </p:nvPr>
        </p:nvSpPr>
        <p:spPr>
          <a:xfrm>
            <a:off x="429260" y="479425"/>
            <a:ext cx="11320780" cy="5896610"/>
          </a:xfrm>
        </p:spPr>
        <p:txBody>
          <a:bodyPr lIns="91440" tIns="45720" rIns="91440" bIns="45720">
            <a:normAutofit/>
          </a:bodyPr>
          <a:lstStyle>
            <a:lvl1pPr marL="0" indent="0">
              <a:lnSpc>
                <a:spcPct val="150000"/>
              </a:lnSpc>
              <a:buNone/>
              <a:defRPr sz="240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a:defRPr sz="240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2pPr>
            <a:lvl3pPr>
              <a:defRPr sz="240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3pPr>
            <a:lvl4pPr>
              <a:defRPr sz="240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4pPr>
            <a:lvl5pPr>
              <a:defRPr sz="240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5pPr>
          </a:lstStyle>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p:cNvPicPr>
            <a:picLocks noChangeAspect="1"/>
          </p:cNvPicPr>
          <p:nvPr>
            <p:custDataLst>
              <p:tags r:id="rId3"/>
            </p:custDataLst>
          </p:nvPr>
        </p:nvPicPr>
        <p:blipFill>
          <a:blip r:embed="rId4"/>
          <a:stretch>
            <a:fillRect/>
          </a:stretch>
        </p:blipFill>
        <p:spPr>
          <a:xfrm>
            <a:off x="1" y="5856114"/>
            <a:ext cx="3403600" cy="1001885"/>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lIns="91440" tIns="45720" rIns="91440" bIns="45720" anchor="ctr">
            <a:normAutofit/>
          </a:bodyPr>
          <a:lstStyle>
            <a:lvl1pPr>
              <a:defRPr sz="36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p:custDataLst>
              <p:tags r:id="rId3"/>
            </p:custDataLst>
          </p:nvPr>
        </p:nvPicPr>
        <p:blipFill>
          <a:blip r:embed="rId4"/>
          <a:stretch>
            <a:fillRect/>
          </a:stretch>
        </p:blipFill>
        <p:spPr>
          <a:xfrm rot="10800000">
            <a:off x="8796800" y="0"/>
            <a:ext cx="3403600" cy="1001885"/>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lIns="91440" tIns="45720" rIns="91440" bIns="45720" anchor="ctr">
            <a:normAutofit/>
          </a:bodyPr>
          <a:lstStyle>
            <a:lvl1pPr algn="ctr">
              <a:defRPr sz="36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lIns="91440" tIns="45720" rIns="91440" bIns="45720">
            <a:normAutofit/>
          </a:bodyPr>
          <a:lstStyle>
            <a:lvl1pPr algn="ct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rot="10800000">
            <a:off x="8796800" y="0"/>
            <a:ext cx="3403600" cy="1001885"/>
          </a:xfrm>
          <a:prstGeom prst="rect">
            <a:avLst/>
          </a:prstGeom>
        </p:spPr>
      </p:pic>
      <p:sp>
        <p:nvSpPr>
          <p:cNvPr id="8" name="矩形 7"/>
          <p:cNvSpPr/>
          <p:nvPr>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lIns="91440" tIns="45720" rIns="91440" bIns="45720" anchor="ctr">
            <a:normAutofit/>
          </a:bodyPr>
          <a:lstStyle>
            <a:lvl1pPr algn="ctr">
              <a:defRPr sz="32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3"/>
          <a:stretch>
            <a:fillRect/>
          </a:stretch>
        </p:blipFill>
        <p:spPr>
          <a:xfrm>
            <a:off x="10914122" y="5594400"/>
            <a:ext cx="1277877" cy="1263599"/>
          </a:xfrm>
          <a:prstGeom prst="rect">
            <a:avLst/>
          </a:prstGeom>
        </p:spPr>
      </p:pic>
      <p:sp>
        <p:nvSpPr>
          <p:cNvPr id="10" name="矩形 9"/>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579600" y="237600"/>
            <a:ext cx="11037600" cy="441964"/>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lIns="91440" tIns="45720" rIns="91440" bIns="45720">
            <a:normAutofit/>
          </a:bodyPr>
          <a:lstStyle>
            <a:lvl1pP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normAutofit/>
          </a:bodyPr>
          <a:lstStyle>
            <a:lvl1pPr algn="ctr">
              <a:defRPr sz="600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normAutofit/>
          </a:bodyPr>
          <a:lstStyle>
            <a:lvl1pPr algn="ctr">
              <a:defRPr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pic>
        <p:nvPicPr>
          <p:cNvPr id="8" name="图片 7"/>
          <p:cNvPicPr>
            <a:picLocks noChangeAspect="1"/>
          </p:cNvPicPr>
          <p:nvPr>
            <p:custDataLst>
              <p:tags r:id="rId8"/>
            </p:custDataLst>
          </p:nvPr>
        </p:nvPicPr>
        <p:blipFill>
          <a:blip r:embed="rId9"/>
          <a:stretch>
            <a:fillRect/>
          </a:stretch>
        </p:blipFill>
        <p:spPr>
          <a:xfrm>
            <a:off x="9093200" y="3793822"/>
            <a:ext cx="3098800" cy="3064177"/>
          </a:xfrm>
          <a:prstGeom prst="rect">
            <a:avLst/>
          </a:prstGeom>
        </p:spPr>
      </p:pic>
      <p:pic>
        <p:nvPicPr>
          <p:cNvPr id="11" name="图片 10"/>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rot="10800000" flipH="1">
            <a:off x="0" y="-4101"/>
            <a:ext cx="5759907" cy="37301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descr="组 1"/>
          <p:cNvPicPr>
            <a:picLocks noChangeAspect="1"/>
          </p:cNvPicPr>
          <p:nvPr>
            <p:custDataLst>
              <p:tags r:id="rId2"/>
            </p:custDataLst>
          </p:nvPr>
        </p:nvPicPr>
        <p:blipFill>
          <a:blip r:embed="rId3" cstate="email"/>
          <a:srcRect/>
          <a:stretch>
            <a:fillRect/>
          </a:stretch>
        </p:blipFill>
        <p:spPr>
          <a:xfrm>
            <a:off x="-28575" y="575945"/>
            <a:ext cx="12216765" cy="6281420"/>
          </a:xfrm>
          <a:prstGeom prst="rect">
            <a:avLst/>
          </a:prstGeom>
        </p:spPr>
      </p:pic>
      <p:sp>
        <p:nvSpPr>
          <p:cNvPr id="2" name="标题 1"/>
          <p:cNvSpPr>
            <a:spLocks noGrp="1"/>
          </p:cNvSpPr>
          <p:nvPr>
            <p:ph type="title" hasCustomPrompt="1"/>
            <p:custDataLst>
              <p:tags r:id="rId4"/>
            </p:custDataLst>
          </p:nvPr>
        </p:nvSpPr>
        <p:spPr>
          <a:xfrm>
            <a:off x="4116001" y="2614109"/>
            <a:ext cx="5060272" cy="872790"/>
          </a:xfrm>
        </p:spPr>
        <p:txBody>
          <a:bodyPr lIns="91440" tIns="45720" rIns="91440" bIns="45720" anchor="b" anchorCtr="0">
            <a:normAutofit/>
          </a:bodyPr>
          <a:lstStyle>
            <a:lvl1pPr>
              <a:defRPr sz="4400" b="0" u="none" strike="noStrike" kern="1200" cap="none" spc="300" normalizeH="0" baseline="0">
                <a:solidFill>
                  <a:schemeClr val="tx1">
                    <a:lumMod val="85000"/>
                    <a:lumOff val="15000"/>
                  </a:schemeClr>
                </a:solidFill>
                <a:uFillTx/>
                <a:latin typeface="Arial" panose="020B0604020202020204" pitchFamily="34" charset="0"/>
                <a:ea typeface="汉仪尚巍手书W"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115996" y="3543482"/>
            <a:ext cx="5060272" cy="1077985"/>
          </a:xfrm>
        </p:spPr>
        <p:txBody>
          <a:bodyPr lIns="91440" tIns="45720" rIns="91440" bIns="45720">
            <a:normAutofit/>
          </a:bodyPr>
          <a:lstStyle>
            <a:lvl1pPr marL="0" indent="0"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隶书" panose="02010509060101010101" pitchFamily="49" charset="-122"/>
              </a:defRPr>
            </a:lvl1pPr>
            <a:lvl2pPr>
              <a:defRPr sz="1600" baseline="0">
                <a:solidFill>
                  <a:schemeClr val="tx1">
                    <a:lumMod val="85000"/>
                    <a:lumOff val="15000"/>
                  </a:schemeClr>
                </a:solidFill>
                <a:latin typeface="Arial" panose="020B0604020202020204" pitchFamily="34" charset="0"/>
                <a:ea typeface="隶书" panose="02010509060101010101" pitchFamily="49" charset="-122"/>
              </a:defRPr>
            </a:lvl2pPr>
            <a:lvl3pPr>
              <a:defRPr sz="1600" baseline="0">
                <a:solidFill>
                  <a:schemeClr val="tx1">
                    <a:lumMod val="85000"/>
                    <a:lumOff val="15000"/>
                  </a:schemeClr>
                </a:solidFill>
                <a:latin typeface="Arial" panose="020B0604020202020204" pitchFamily="34" charset="0"/>
                <a:ea typeface="隶书" panose="02010509060101010101" pitchFamily="49" charset="-122"/>
              </a:defRPr>
            </a:lvl3pPr>
            <a:lvl4pPr>
              <a:defRPr sz="1600" baseline="0">
                <a:solidFill>
                  <a:schemeClr val="tx1">
                    <a:lumMod val="85000"/>
                    <a:lumOff val="15000"/>
                  </a:schemeClr>
                </a:solidFill>
                <a:latin typeface="Arial" panose="020B0604020202020204" pitchFamily="34" charset="0"/>
                <a:ea typeface="隶书" panose="02010509060101010101" pitchFamily="49" charset="-122"/>
              </a:defRPr>
            </a:lvl4pPr>
            <a:lvl5pPr>
              <a:defRPr sz="1600"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20.xml"/><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tags" Target="../tags/tag116.xml"/><Relationship Id="rId20" Type="http://schemas.openxmlformats.org/officeDocument/2006/relationships/tags" Target="../tags/tag115.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6" Type="http://schemas.openxmlformats.org/officeDocument/2006/relationships/theme" Target="../theme/theme2.xml"/><Relationship Id="rId15" Type="http://schemas.openxmlformats.org/officeDocument/2006/relationships/image" Target="file:///D:\qq&#25991;&#20214;\712321467\Image\C2C\Image2\%7b75232B38-A165-1FB7-499C-2E1C792CACB5%7d.png" TargetMode="External"/><Relationship Id="rId14"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pic>
        <p:nvPicPr>
          <p:cNvPr id="7" name="图片 1073743875" descr="学科网 zxxk.com"/>
          <p:cNvPicPr>
            <a:picLocks noChangeAspect="1"/>
          </p:cNvPicPr>
          <p:nvPr/>
        </p:nvPicPr>
        <p:blipFill>
          <a:blip r:embed="rId14" r:link="rId15"/>
          <a:stretch>
            <a:fillRect/>
          </a:stretch>
        </p:blipFill>
        <p:spPr>
          <a:xfrm>
            <a:off x="838200" y="365125"/>
            <a:ext cx="9525" cy="9525"/>
          </a:xfrm>
          <a:prstGeom prst="rect">
            <a:avLst/>
          </a:prstGeom>
          <a:noFill/>
          <a:ln>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2.xml"/><Relationship Id="rId1" Type="http://schemas.openxmlformats.org/officeDocument/2006/relationships/tags" Target="../tags/tag1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3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6.xml"/><Relationship Id="rId2" Type="http://schemas.openxmlformats.org/officeDocument/2006/relationships/image" Target="../media/image14.jpe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1.xml"/><Relationship Id="rId1" Type="http://schemas.openxmlformats.org/officeDocument/2006/relationships/tags" Target="../tags/tag14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image" Target="../media/image15.png"/><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5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5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5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5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15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5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5.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7.xml"/><Relationship Id="rId1" Type="http://schemas.openxmlformats.org/officeDocument/2006/relationships/tags" Target="../tags/tag12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r>
              <a:rPr lang="en-US" altLang="zh-CN">
                <a:latin typeface="楷体" panose="02010609060101010101" charset="-122"/>
                <a:ea typeface="楷体" panose="02010609060101010101" charset="-122"/>
                <a:cs typeface="楷体" panose="02010609060101010101" charset="-122"/>
              </a:rPr>
              <a:t>2013.3.15</a:t>
            </a:r>
            <a:r>
              <a:rPr lang="zh-CN" altLang="en-US">
                <a:latin typeface="楷体" panose="02010609060101010101" charset="-122"/>
                <a:ea typeface="楷体" panose="02010609060101010101" charset="-122"/>
                <a:cs typeface="楷体" panose="02010609060101010101" charset="-122"/>
              </a:rPr>
              <a:t>湛江一模作文讲评</a:t>
            </a:r>
            <a:endParaRPr lang="zh-CN" altLang="en-US">
              <a:latin typeface="楷体" panose="02010609060101010101" charset="-122"/>
              <a:ea typeface="楷体" panose="02010609060101010101" charset="-122"/>
              <a:cs typeface="楷体" panose="02010609060101010101" charset="-122"/>
            </a:endParaRPr>
          </a:p>
        </p:txBody>
      </p:sp>
      <p:sp>
        <p:nvSpPr>
          <p:cNvPr id="5" name="文本占位符 4"/>
          <p:cNvSpPr>
            <a:spLocks noGrp="1"/>
          </p:cNvSpPr>
          <p:nvPr>
            <p:ph type="body" sz="quarter" idx="13"/>
          </p:nvPr>
        </p:nvSpPr>
        <p:spPr/>
        <p:txBody>
          <a:bodyPr>
            <a:noAutofit/>
          </a:bodyPr>
          <a:p>
            <a:pPr algn="r"/>
            <a:endParaRPr lang="zh-CN" altLang="en-US" sz="2400">
              <a:latin typeface="楷体" panose="02010609060101010101" charset="-122"/>
              <a:ea typeface="楷体" panose="02010609060101010101" charset="-122"/>
              <a:cs typeface="楷体" panose="02010609060101010101" charset="-122"/>
            </a:endParaRPr>
          </a:p>
        </p:txBody>
      </p:sp>
      <p:sp>
        <p:nvSpPr>
          <p:cNvPr id="2" name="标题 1"/>
          <p:cNvSpPr>
            <a:spLocks noGrp="1"/>
          </p:cNvSpPr>
          <p:nvPr>
            <p:ph type="ctrTitle"/>
          </p:nvPr>
        </p:nvSpPr>
        <p:spPr/>
        <p:txBody>
          <a:bodyPr/>
          <a:p>
            <a:r>
              <a:rPr lang="en-US" altLang="zh-CN" sz="4800">
                <a:latin typeface="华文楷体" panose="02010600040101010101" charset="-122"/>
                <a:ea typeface="华文楷体" panose="02010600040101010101" charset="-122"/>
                <a:cs typeface="华文楷体" panose="02010600040101010101" charset="-122"/>
              </a:rPr>
              <a:t>“</a:t>
            </a:r>
            <a:r>
              <a:rPr lang="zh-CN" altLang="en-US" sz="4800">
                <a:latin typeface="华文楷体" panose="02010600040101010101" charset="-122"/>
                <a:ea typeface="华文楷体" panose="02010600040101010101" charset="-122"/>
                <a:cs typeface="华文楷体" panose="02010600040101010101" charset="-122"/>
              </a:rPr>
              <a:t>拿得起、放得下、想得开</a:t>
            </a:r>
            <a:r>
              <a:rPr lang="en-US" altLang="zh-CN" sz="4800">
                <a:latin typeface="华文楷体" panose="02010600040101010101" charset="-122"/>
                <a:ea typeface="华文楷体" panose="02010600040101010101" charset="-122"/>
                <a:cs typeface="华文楷体" panose="02010600040101010101" charset="-122"/>
              </a:rPr>
              <a:t>”</a:t>
            </a:r>
            <a:endParaRPr lang="zh-CN" altLang="en-US" sz="480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756285" y="866140"/>
          <a:ext cx="10930890" cy="5705475"/>
        </p:xfrm>
        <a:graphic>
          <a:graphicData uri="http://schemas.openxmlformats.org/drawingml/2006/table">
            <a:tbl>
              <a:tblPr firstRow="1" bandRow="1">
                <a:tableStyleId>{5940675A-B579-460E-94D1-54222C63F5DA}</a:tableStyleId>
              </a:tblPr>
              <a:tblGrid>
                <a:gridCol w="2713355"/>
                <a:gridCol w="8217535"/>
              </a:tblGrid>
              <a:tr h="475615">
                <a:tc>
                  <a:txBody>
                    <a:bodyPr/>
                    <a:p>
                      <a:pPr indent="0" algn="ctr">
                        <a:buNone/>
                      </a:pPr>
                      <a:r>
                        <a:rPr lang="en-US" sz="2400" b="0">
                          <a:latin typeface="微软雅黑" panose="020B0503020204020204" charset="-122"/>
                          <a:ea typeface="微软雅黑" panose="020B0503020204020204" charset="-122"/>
                          <a:cs typeface="Calibri" panose="020F0502020204030204" charset="0"/>
                        </a:rPr>
                        <a:t> </a:t>
                      </a:r>
                      <a:endParaRPr lang="en-US" altLang="en-US" sz="2400" b="0">
                        <a:latin typeface="微软雅黑" panose="020B0503020204020204" charset="-122"/>
                        <a:ea typeface="微软雅黑" panose="020B0503020204020204" charset="-122"/>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具体要求</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①结合材料</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微软雅黑" panose="020B0503020204020204" charset="-122"/>
                          <a:ea typeface="微软雅黑" panose="020B0503020204020204" charset="-122"/>
                          <a:cs typeface="微软雅黑" panose="020B0503020204020204" charset="-122"/>
                        </a:rPr>
                        <a:t>“拿得起”“放得下”“想得开”</a:t>
                      </a:r>
                      <a:endParaRPr lang="en-US" altLang="en-US" sz="2400" b="0">
                        <a:solidFill>
                          <a:srgbClr val="000000"/>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2460">
                <a:tc>
                  <a:txBody>
                    <a:bodyPr/>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②</a:t>
                      </a:r>
                      <a:r>
                        <a:rPr lang="en-US" sz="2400" b="0">
                          <a:solidFill>
                            <a:srgbClr val="000000"/>
                          </a:solidFill>
                          <a:latin typeface="微软雅黑" panose="020B0503020204020204" charset="-122"/>
                          <a:ea typeface="微软雅黑" panose="020B0503020204020204" charset="-122"/>
                          <a:cs typeface="等线" panose="02010600030101010101" charset="-122"/>
                        </a:rPr>
                        <a:t>对三者各有所长及互为补充关系的理解。</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highlight>
                            <a:srgbClr val="FFFF00"/>
                          </a:highlight>
                          <a:latin typeface="微软雅黑" panose="020B0503020204020204" charset="-122"/>
                          <a:ea typeface="微软雅黑" panose="020B0503020204020204" charset="-122"/>
                          <a:cs typeface="微软雅黑" panose="020B0503020204020204" charset="-122"/>
                        </a:rPr>
                        <a:t> 对三家思想的理解要准确，要切合题意；对三者互为补充的关系有所阐述。（</a:t>
                      </a:r>
                      <a:r>
                        <a:rPr lang="en-US" sz="2400" b="0">
                          <a:solidFill>
                            <a:srgbClr val="FF0000"/>
                          </a:solidFill>
                          <a:highlight>
                            <a:srgbClr val="FFFF00"/>
                          </a:highlight>
                          <a:latin typeface="微软雅黑" panose="020B0503020204020204" charset="-122"/>
                          <a:ea typeface="微软雅黑" panose="020B0503020204020204" charset="-122"/>
                          <a:cs typeface="微软雅黑" panose="020B0503020204020204" charset="-122"/>
                        </a:rPr>
                        <a:t>如：“互为补充”可以是并列互补关系、次补主（主次关系）、后补前（先后关系）等。</a:t>
                      </a:r>
                      <a:r>
                        <a:rPr lang="en-US" sz="2400" b="0">
                          <a:highlight>
                            <a:srgbClr val="FFFF00"/>
                          </a:highlight>
                          <a:latin typeface="微软雅黑" panose="020B0503020204020204" charset="-122"/>
                          <a:ea typeface="微软雅黑" panose="020B0503020204020204" charset="-122"/>
                          <a:cs typeface="微软雅黑" panose="020B0503020204020204" charset="-122"/>
                        </a:rPr>
                        <a:t>）</a:t>
                      </a:r>
                      <a:r>
                        <a:rPr lang="en-US" sz="2400" b="0">
                          <a:solidFill>
                            <a:srgbClr val="FF0000"/>
                          </a:solidFill>
                          <a:highlight>
                            <a:srgbClr val="FFFF00"/>
                          </a:highlight>
                          <a:latin typeface="微软雅黑" panose="020B0503020204020204" charset="-122"/>
                          <a:ea typeface="微软雅黑" panose="020B0503020204020204" charset="-122"/>
                          <a:cs typeface="微软雅黑" panose="020B0503020204020204" charset="-122"/>
                        </a:rPr>
                        <a:t> </a:t>
                      </a:r>
                      <a:r>
                        <a:rPr lang="en-US" sz="2400" b="0">
                          <a:highlight>
                            <a:srgbClr val="FFFF00"/>
                          </a:highlight>
                          <a:latin typeface="微软雅黑" panose="020B0503020204020204" charset="-122"/>
                          <a:ea typeface="微软雅黑" panose="020B0503020204020204" charset="-122"/>
                          <a:cs typeface="微软雅黑" panose="020B0503020204020204" charset="-122"/>
                        </a:rPr>
                        <a:t> </a:t>
                      </a:r>
                      <a:endParaRPr lang="en-US" altLang="en-US" sz="2400" b="0">
                        <a:highlight>
                          <a:srgbClr val="FFFF00"/>
                        </a:highlight>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26210">
                <a:tc>
                  <a:txBody>
                    <a:bodyPr/>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③概念内涵</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＂拿得起＂：奋发图强、勇于进取、敢于担当</a:t>
                      </a:r>
                      <a:endParaRPr 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＂放得下＂：放下自我、摆脱私心束缚、超脱对外物的追逐</a:t>
                      </a:r>
                      <a:endParaRPr lang="en-US" sz="2400" b="0">
                        <a:solidFill>
                          <a:srgbClr val="000000"/>
                        </a:solidFill>
                        <a:latin typeface="微软雅黑" panose="020B0503020204020204" charset="-122"/>
                        <a:ea typeface="微软雅黑" panose="020B0503020204020204" charset="-122"/>
                        <a:cs typeface="宋体" panose="02010600030101010101" pitchFamily="2" charset="-122"/>
                      </a:endParaRPr>
                    </a:p>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＂想得开＂：不妄为、依道而行、顺应规律</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0595">
                <a:tc>
                  <a:txBody>
                    <a:bodyPr/>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④启示意义</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微软雅黑" panose="020B0503020204020204" charset="-122"/>
                          <a:ea typeface="微软雅黑" panose="020B0503020204020204" charset="-122"/>
                          <a:cs typeface="Calibri" panose="020F0502020204030204" charset="0"/>
                        </a:rPr>
                        <a:t>对成长</a:t>
                      </a:r>
                      <a:r>
                        <a:rPr lang="en-US" sz="2400" b="0">
                          <a:latin typeface="微软雅黑" panose="020B0503020204020204" charset="-122"/>
                          <a:ea typeface="微软雅黑" panose="020B0503020204020204" charset="-122"/>
                          <a:cs typeface="宋体" panose="02010600030101010101" pitchFamily="2" charset="-122"/>
                        </a:rPr>
                        <a:t>修身</a:t>
                      </a:r>
                      <a:r>
                        <a:rPr lang="en-US" sz="2400" b="0">
                          <a:latin typeface="微软雅黑" panose="020B0503020204020204" charset="-122"/>
                          <a:ea typeface="微软雅黑" panose="020B0503020204020204" charset="-122"/>
                          <a:cs typeface="Calibri" panose="020F0502020204030204" charset="0"/>
                        </a:rPr>
                        <a:t>、</a:t>
                      </a:r>
                      <a:r>
                        <a:rPr lang="en-US" sz="2400" b="0">
                          <a:latin typeface="微软雅黑" panose="020B0503020204020204" charset="-122"/>
                          <a:ea typeface="微软雅黑" panose="020B0503020204020204" charset="-122"/>
                          <a:cs typeface="宋体" panose="02010600030101010101" pitchFamily="2" charset="-122"/>
                        </a:rPr>
                        <a:t>读书治学、治国理政</a:t>
                      </a:r>
                      <a:r>
                        <a:rPr lang="en-US" sz="2400" b="0">
                          <a:latin typeface="微软雅黑" panose="020B0503020204020204" charset="-122"/>
                          <a:ea typeface="微软雅黑" panose="020B0503020204020204" charset="-122"/>
                          <a:cs typeface="Calibri" panose="020F0502020204030204" charset="0"/>
                        </a:rPr>
                        <a:t>、</a:t>
                      </a:r>
                      <a:r>
                        <a:rPr lang="en-US" sz="2400" b="0">
                          <a:latin typeface="微软雅黑" panose="020B0503020204020204" charset="-122"/>
                          <a:ea typeface="微软雅黑" panose="020B0503020204020204" charset="-122"/>
                          <a:cs typeface="宋体" panose="02010600030101010101" pitchFamily="2" charset="-122"/>
                        </a:rPr>
                        <a:t>洞悉社会</a:t>
                      </a:r>
                      <a:r>
                        <a:rPr lang="en-US" sz="2400" b="0">
                          <a:latin typeface="微软雅黑" panose="020B0503020204020204" charset="-122"/>
                          <a:ea typeface="微软雅黑" panose="020B0503020204020204" charset="-122"/>
                          <a:cs typeface="Calibri" panose="020F0502020204030204" charset="0"/>
                        </a:rPr>
                        <a:t>等领域的启示意义</a:t>
                      </a:r>
                      <a:endParaRPr lang="en-US" altLang="en-US" sz="2400" b="0">
                        <a:latin typeface="微软雅黑" panose="020B0503020204020204" charset="-122"/>
                        <a:ea typeface="微软雅黑" panose="020B0503020204020204" charset="-122"/>
                        <a:cs typeface="Calibri" panose="020F0502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2400" b="0">
                          <a:solidFill>
                            <a:srgbClr val="000000"/>
                          </a:solidFill>
                          <a:latin typeface="微软雅黑" panose="020B0503020204020204" charset="-122"/>
                          <a:ea typeface="微软雅黑" panose="020B0503020204020204" charset="-122"/>
                          <a:cs typeface="宋体" panose="02010600030101010101" pitchFamily="2" charset="-122"/>
                        </a:rPr>
                        <a:t>⑤身份意识</a:t>
                      </a:r>
                      <a:endParaRPr lang="en-US" altLang="en-US" sz="2400" b="0">
                        <a:solidFill>
                          <a:srgbClr val="00000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微软雅黑" panose="020B0503020204020204" charset="-122"/>
                          <a:ea typeface="微软雅黑" panose="020B0503020204020204" charset="-122"/>
                          <a:cs typeface="微软雅黑" panose="020B0503020204020204" charset="-122"/>
                        </a:rPr>
                        <a:t>当代青年（“我”或“我们”）</a:t>
                      </a:r>
                      <a:endParaRPr lang="en-US" altLang="en-US" sz="2400" b="0">
                        <a:solidFill>
                          <a:srgbClr val="000000"/>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4772025" y="316865"/>
            <a:ext cx="1605280" cy="607695"/>
          </a:xfrm>
          <a:prstGeom prst="rect">
            <a:avLst/>
          </a:prstGeom>
          <a:noFill/>
        </p:spPr>
        <p:txBody>
          <a:bodyPr wrap="none" rtlCol="0" anchor="t">
            <a:spAutoFit/>
          </a:bodyPr>
          <a:p>
            <a:pPr indent="0" algn="l" fontAlgn="auto">
              <a:lnSpc>
                <a:spcPct val="120000"/>
              </a:lnSpc>
              <a:spcAft>
                <a:spcPts val="500"/>
              </a:spcAft>
            </a:pPr>
            <a:r>
              <a:rPr lang="zh-CN" sz="2800">
                <a:solidFill>
                  <a:srgbClr val="FF0000"/>
                </a:solidFill>
                <a:sym typeface="+mn-ea"/>
              </a:rPr>
              <a:t>审题小结</a:t>
            </a:r>
            <a:endParaRPr lang="zh-CN" sz="2800">
              <a:solidFill>
                <a:srgbClr val="FF0000"/>
              </a:solidFill>
              <a:sym typeface="+mn-ea"/>
            </a:endParaRP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94640"/>
            <a:ext cx="11452860" cy="6179820"/>
          </a:xfrm>
          <a:prstGeom prst="rect">
            <a:avLst/>
          </a:prstGeom>
          <a:noFill/>
        </p:spPr>
        <p:txBody>
          <a:bodyPr wrap="square" rtlCol="0" anchor="t">
            <a:spAutoFit/>
          </a:bodyPr>
          <a:p>
            <a:pPr algn="l">
              <a:lnSpc>
                <a:spcPct val="110000"/>
              </a:lnSpc>
            </a:pPr>
            <a:r>
              <a:rPr lang="zh-CN" altLang="en-US" sz="2400">
                <a:solidFill>
                  <a:srgbClr val="FF0000"/>
                </a:solidFill>
                <a:latin typeface="微软雅黑" panose="020B0503020204020204" charset="-122"/>
                <a:ea typeface="微软雅黑" panose="020B0503020204020204" charset="-122"/>
                <a:cs typeface="微软雅黑" panose="020B0503020204020204" charset="-122"/>
              </a:rPr>
              <a:t>一号选手</a:t>
            </a:r>
            <a:endParaRPr lang="zh-CN" altLang="en-US" sz="2400">
              <a:solidFill>
                <a:srgbClr val="FF0000"/>
              </a:solidFill>
              <a:latin typeface="微软雅黑" panose="020B0503020204020204" charset="-122"/>
              <a:ea typeface="微软雅黑" panose="020B0503020204020204" charset="-122"/>
              <a:cs typeface="微软雅黑" panose="020B0503020204020204" charset="-122"/>
            </a:endParaRPr>
          </a:p>
          <a:p>
            <a:pPr algn="ctr">
              <a:lnSpc>
                <a:spcPct val="110000"/>
              </a:lnSpc>
            </a:pPr>
            <a:r>
              <a:rPr lang="zh-CN" altLang="en-US" sz="2400">
                <a:latin typeface="微软雅黑" panose="020B0503020204020204" charset="-122"/>
                <a:ea typeface="微软雅黑" panose="020B0503020204020204" charset="-122"/>
                <a:cs typeface="微软雅黑" panose="020B0503020204020204" charset="-122"/>
              </a:rPr>
              <a:t>拿得起、放得下、想得开一儒佛道三家哲学的启示</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10000"/>
              </a:lnSpc>
            </a:pPr>
            <a:r>
              <a:rPr lang="zh-CN" altLang="en-US" sz="2400">
                <a:latin typeface="微软雅黑" panose="020B0503020204020204" charset="-122"/>
                <a:ea typeface="微软雅黑" panose="020B0503020204020204" charset="-122"/>
                <a:cs typeface="微软雅黑" panose="020B0503020204020204" charset="-122"/>
              </a:rPr>
              <a:t>       中国传统文化中，儒佛道三家哲学是最为重要的三个流派。它们各自追求着不同的目标，但却都在人类成长和发展方面提供了重要的帮助和指导。这些理念不仅可以应用于个人修身，还可以作为治国理政的基础。如何运用这些思想来实现我们的成才修身和社会进步呢?</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10000"/>
              </a:lnSpc>
            </a:pPr>
            <a:r>
              <a:rPr lang="zh-CN" altLang="en-US" sz="2400">
                <a:latin typeface="微软雅黑" panose="020B0503020204020204" charset="-122"/>
                <a:ea typeface="微软雅黑" panose="020B0503020204020204" charset="-122"/>
                <a:cs typeface="微软雅黑" panose="020B0503020204020204" charset="-122"/>
              </a:rPr>
              <a:t>       首先，拿得起是指勇于担当、奋发图强。儒家思想非常注重教育和人际关系，强调个体责任感和对社会贡献的意识。孔子曾经说过，“君子不器”，即一个人不能只有单一的技能或特长，而应该全面发展自己，并为社会做出贡献。因此，在读书治学时，我们应该多方面地培养自己，并积极投身到社会中去。</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10000"/>
              </a:lnSpc>
            </a:pPr>
            <a:r>
              <a:rPr lang="zh-CN" altLang="en-US" sz="2400">
                <a:latin typeface="微软雅黑" panose="020B0503020204020204" charset="-122"/>
                <a:ea typeface="微软雅黑" panose="020B0503020204020204" charset="-122"/>
                <a:cs typeface="微软雅黑" panose="020B0503020204020204" charset="-122"/>
              </a:rPr>
              <a:t>       其次，放得下是指摆脱私心困扰、超脱对外物追逐。佛家思想强调心灵净化和超越世俗欲望的力量。释迦牟尼曾经说过，“若有所思，则为恶业:若无所思，则为清净。”换句话说，如果我们太过于沉迷于物质世界中某种欲望或者情感之中就很容易被困扰并失去内心平静与清明。因此，在成才修身时，我们需要保持内心平静与清明，并以此来驾驭自己的情感与欲望。</a:t>
            </a:r>
            <a:endParaRPr lang="zh-CN" altLang="en-US" sz="24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2750" y="714375"/>
            <a:ext cx="11442700" cy="5408295"/>
          </a:xfrm>
          <a:prstGeom prst="rect">
            <a:avLst/>
          </a:prstGeom>
          <a:noFill/>
        </p:spPr>
        <p:txBody>
          <a:bodyPr wrap="square" rtlCol="0" anchor="t">
            <a:spAutoFit/>
          </a:bodyPr>
          <a:p>
            <a:pPr>
              <a:lnSpc>
                <a:spcPct val="120000"/>
              </a:lnSpc>
            </a:pP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最后，想得开是指顺应规律、依道而行。道家思想认为万物皆有规律可循，并主张顺应自然规律来生活和工作。老子曾经说过，“天地不仁,以万物为刍狗:圣人不仁,以百姓为刍狗。”也就是说，在治国理政时，领导者需要遵守规律并把百姓放在第一位。</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latin typeface="微软雅黑" panose="020B0503020204020204" charset="-122"/>
                <a:ea typeface="微软雅黑" panose="020B0503020204020204" charset="-122"/>
                <a:cs typeface="微软雅黑" panose="020B0503020204020204" charset="-122"/>
              </a:rPr>
              <a:t>      总之，在读书治学、成才修身甚至是治国理政时都需要具备拿得起、放得下、想得开等品质。这些品质相互补充，并共同构筑了中国传统文化之魂。例如，在现代企业管理中，“拿得起”可以帮助员工更好地完成任务并取得成功:“放得下”则可以让他们更好地处理情感问题并保持良好状态:“想得开”则可以让他们更好地遵守公司制度并达到更高层次上的职业素养。</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a:latin typeface="微软雅黑" panose="020B0503020204020204" charset="-122"/>
                <a:ea typeface="微软雅黑" panose="020B0503020204020204" charset="-122"/>
                <a:cs typeface="微软雅黑" panose="020B0503020204020204" charset="-122"/>
              </a:rPr>
              <a:t>      总之，在实践中运用儒佛道三家哲学进行读书治学、成才修身及其他方面均可收获丰厚回报。通过这些哲学原则来引领我们前行，我们将能够取得更大成功并在生活中享受到更多幸福与满足。(</a:t>
            </a:r>
            <a:r>
              <a:rPr lang="en-US" altLang="zh-CN" sz="2400">
                <a:latin typeface="微软雅黑" panose="020B0503020204020204" charset="-122"/>
                <a:ea typeface="微软雅黑" panose="020B0503020204020204" charset="-122"/>
                <a:cs typeface="微软雅黑" panose="020B0503020204020204" charset="-122"/>
              </a:rPr>
              <a:t>805</a:t>
            </a:r>
            <a:r>
              <a:rPr lang="zh-CN" altLang="en-US" sz="2400">
                <a:latin typeface="微软雅黑" panose="020B0503020204020204" charset="-122"/>
                <a:ea typeface="微软雅黑" panose="020B0503020204020204" charset="-122"/>
                <a:cs typeface="微软雅黑" panose="020B0503020204020204" charset="-122"/>
              </a:rPr>
              <a:t>字)</a:t>
            </a:r>
            <a:endParaRPr lang="zh-CN" altLang="en-US" sz="24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4650" y="1565910"/>
            <a:ext cx="4296410" cy="2330450"/>
          </a:xfrm>
          <a:prstGeom prst="rect">
            <a:avLst/>
          </a:prstGeom>
          <a:noFill/>
        </p:spPr>
        <p:txBody>
          <a:bodyPr wrap="square" rtlCol="0" anchor="t">
            <a:spAutoFit/>
          </a:bodyPr>
          <a:p>
            <a:pPr>
              <a:lnSpc>
                <a:spcPct val="130000"/>
              </a:lnSpc>
            </a:pPr>
            <a:r>
              <a:rPr lang="zh-CN" altLang="en-US" sz="2800">
                <a:latin typeface="微软雅黑" panose="020B0503020204020204" charset="-122"/>
                <a:ea typeface="微软雅黑" panose="020B0503020204020204" charset="-122"/>
                <a:cs typeface="微软雅黑" panose="020B0503020204020204" charset="-122"/>
              </a:rPr>
              <a:t>关键词提取准确，42</a:t>
            </a:r>
            <a:endParaRPr lang="zh-CN" altLang="en-US" sz="28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a:latin typeface="微软雅黑" panose="020B0503020204020204" charset="-122"/>
                <a:ea typeface="微软雅黑" panose="020B0503020204020204" charset="-122"/>
                <a:cs typeface="微软雅黑" panose="020B0503020204020204" charset="-122"/>
              </a:rPr>
              <a:t>关键词内涵准确，44</a:t>
            </a:r>
            <a:endParaRPr lang="zh-CN" altLang="en-US" sz="28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a:latin typeface="微软雅黑" panose="020B0503020204020204" charset="-122"/>
                <a:ea typeface="微软雅黑" panose="020B0503020204020204" charset="-122"/>
                <a:cs typeface="微软雅黑" panose="020B0503020204020204" charset="-122"/>
              </a:rPr>
              <a:t>关键词内涵分析充分，47</a:t>
            </a:r>
            <a:endParaRPr lang="zh-CN" altLang="en-US" sz="280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a:latin typeface="微软雅黑" panose="020B0503020204020204" charset="-122"/>
                <a:ea typeface="微软雅黑" panose="020B0503020204020204" charset="-122"/>
                <a:cs typeface="微软雅黑" panose="020B0503020204020204" charset="-122"/>
              </a:rPr>
              <a:t>关键词内涵有关联——48</a:t>
            </a:r>
            <a:endParaRPr lang="zh-CN" altLang="en-US" sz="28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837555" y="2737485"/>
            <a:ext cx="5191125" cy="1383665"/>
          </a:xfrm>
          <a:prstGeom prst="rect">
            <a:avLst/>
          </a:prstGeom>
          <a:noFill/>
        </p:spPr>
        <p:txBody>
          <a:bodyPr wrap="square" rtlCol="0" anchor="t">
            <a:spAutoFit/>
          </a:bodyPr>
          <a:p>
            <a:pPr fontAlgn="auto">
              <a:lnSpc>
                <a:spcPct val="150000"/>
              </a:lnSpc>
            </a:pP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拿得开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概念理解</a:t>
            </a:r>
            <a:r>
              <a:rPr lang="zh-CN" altLang="en-US" sz="2800">
                <a:latin typeface="微软雅黑" panose="020B0503020204020204" charset="-122"/>
                <a:ea typeface="微软雅黑" panose="020B0503020204020204" charset="-122"/>
                <a:cs typeface="微软雅黑" panose="020B0503020204020204" charset="-122"/>
              </a:rPr>
              <a:t>有一点问题</a:t>
            </a:r>
            <a:endParaRPr lang="zh-CN" altLang="en-US" sz="28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800">
                <a:latin typeface="微软雅黑" panose="020B0503020204020204" charset="-122"/>
                <a:ea typeface="微软雅黑" panose="020B0503020204020204" charset="-122"/>
                <a:cs typeface="微软雅黑" panose="020B0503020204020204" charset="-122"/>
              </a:rPr>
              <a:t>扣两分，</a:t>
            </a:r>
            <a:r>
              <a:rPr lang="en-US" altLang="zh-CN" sz="2800">
                <a:latin typeface="微软雅黑" panose="020B0503020204020204" charset="-122"/>
                <a:ea typeface="微软雅黑" panose="020B0503020204020204" charset="-122"/>
                <a:cs typeface="微软雅黑" panose="020B0503020204020204" charset="-122"/>
              </a:rPr>
              <a:t>46</a:t>
            </a:r>
            <a:endParaRPr lang="en-US" altLang="zh-CN" sz="28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224145" y="1014730"/>
            <a:ext cx="2485390" cy="768350"/>
          </a:xfrm>
          <a:prstGeom prst="rect">
            <a:avLst/>
          </a:prstGeom>
          <a:solidFill>
            <a:srgbClr val="FFFF00"/>
          </a:solidFill>
        </p:spPr>
        <p:txBody>
          <a:bodyPr wrap="square" rtlCol="0" anchor="t">
            <a:spAutoFit/>
          </a:bodyPr>
          <a:p>
            <a:pPr fontAlgn="auto">
              <a:lnSpc>
                <a:spcPct val="110000"/>
              </a:lnSpc>
            </a:pPr>
            <a:r>
              <a:rPr lang="zh-CN" sz="4000">
                <a:solidFill>
                  <a:srgbClr val="FF0000"/>
                </a:solidFill>
                <a:latin typeface="微软雅黑" panose="020B0503020204020204" charset="-122"/>
                <a:ea typeface="微软雅黑" panose="020B0503020204020204" charset="-122"/>
                <a:cs typeface="微软雅黑" panose="020B0503020204020204" charset="-122"/>
              </a:rPr>
              <a:t>谁写的？</a:t>
            </a:r>
            <a:endParaRPr lang="zh-CN" sz="4000">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rcRect t="46080"/>
          <a:stretch>
            <a:fillRect/>
          </a:stretch>
        </p:blipFill>
        <p:spPr>
          <a:xfrm>
            <a:off x="60960" y="391795"/>
            <a:ext cx="6858000" cy="5738495"/>
          </a:xfrm>
          <a:prstGeom prst="rect">
            <a:avLst/>
          </a:prstGeom>
        </p:spPr>
      </p:pic>
      <p:sp>
        <p:nvSpPr>
          <p:cNvPr id="8" name="文本框 7"/>
          <p:cNvSpPr txBox="1"/>
          <p:nvPr/>
        </p:nvSpPr>
        <p:spPr>
          <a:xfrm>
            <a:off x="8133080" y="2134235"/>
            <a:ext cx="3133090" cy="1383665"/>
          </a:xfrm>
          <a:prstGeom prst="rect">
            <a:avLst/>
          </a:prstGeom>
          <a:noFill/>
        </p:spPr>
        <p:txBody>
          <a:bodyPr wrap="square" rtlCol="0" anchor="t">
            <a:spAutoFit/>
          </a:bodyPr>
          <a:p>
            <a:pPr fontAlgn="auto">
              <a:lnSpc>
                <a:spcPct val="150000"/>
              </a:lnSpc>
            </a:pPr>
            <a:r>
              <a:rPr lang="zh-CN" sz="2800">
                <a:solidFill>
                  <a:srgbClr val="FF0000"/>
                </a:solidFill>
                <a:latin typeface="微软雅黑" panose="020B0503020204020204" charset="-122"/>
                <a:ea typeface="微软雅黑" panose="020B0503020204020204" charset="-122"/>
                <a:cs typeface="微软雅黑" panose="020B0503020204020204" charset="-122"/>
              </a:rPr>
              <a:t>你写得比山寨</a:t>
            </a:r>
            <a:r>
              <a:rPr lang="en-US" altLang="zh-CN" sz="2800">
                <a:solidFill>
                  <a:srgbClr val="FF0000"/>
                </a:solidFill>
                <a:latin typeface="微软雅黑" panose="020B0503020204020204" charset="-122"/>
                <a:ea typeface="微软雅黑" panose="020B0503020204020204" charset="-122"/>
                <a:cs typeface="微软雅黑" panose="020B0503020204020204" charset="-122"/>
              </a:rPr>
              <a:t>ChatGPT</a:t>
            </a:r>
            <a:r>
              <a:rPr lang="zh-CN" altLang="en-US" sz="2800">
                <a:solidFill>
                  <a:srgbClr val="FF0000"/>
                </a:solidFill>
                <a:latin typeface="微软雅黑" panose="020B0503020204020204" charset="-122"/>
                <a:ea typeface="微软雅黑" panose="020B0503020204020204" charset="-122"/>
                <a:cs typeface="微软雅黑" panose="020B0503020204020204" charset="-122"/>
              </a:rPr>
              <a:t>好吗？</a:t>
            </a:r>
            <a:endParaRPr lang="zh-CN" altLang="en-US" sz="280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9" name="图片 8" descr="aebf203015ab49a0b851cd8e7f91b644"/>
          <p:cNvPicPr>
            <a:picLocks noChangeAspect="1"/>
          </p:cNvPicPr>
          <p:nvPr/>
        </p:nvPicPr>
        <p:blipFill>
          <a:blip r:embed="rId2"/>
          <a:stretch>
            <a:fillRect/>
          </a:stretch>
        </p:blipFill>
        <p:spPr>
          <a:xfrm>
            <a:off x="6918960" y="870585"/>
            <a:ext cx="5163185" cy="513588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94640"/>
            <a:ext cx="11452860" cy="6179820"/>
          </a:xfrm>
          <a:prstGeom prst="rect">
            <a:avLst/>
          </a:prstGeom>
          <a:noFill/>
        </p:spPr>
        <p:txBody>
          <a:bodyPr wrap="square" rtlCol="0" anchor="t">
            <a:spAutoFit/>
          </a:bodyPr>
          <a:p>
            <a:pPr algn="l">
              <a:lnSpc>
                <a:spcPct val="110000"/>
              </a:lnSpc>
            </a:pPr>
            <a:r>
              <a:rPr lang="zh-CN" altLang="en-US" sz="2400">
                <a:solidFill>
                  <a:srgbClr val="FF0000"/>
                </a:solidFill>
                <a:latin typeface="微软雅黑" panose="020B0503020204020204" charset="-122"/>
                <a:ea typeface="微软雅黑" panose="020B0503020204020204" charset="-122"/>
                <a:cs typeface="微软雅黑" panose="020B0503020204020204" charset="-122"/>
              </a:rPr>
              <a:t>二号选手</a:t>
            </a:r>
            <a:endParaRPr lang="zh-CN" altLang="en-US" sz="2400">
              <a:solidFill>
                <a:srgbClr val="FF0000"/>
              </a:solidFill>
              <a:latin typeface="微软雅黑" panose="020B0503020204020204" charset="-122"/>
              <a:ea typeface="微软雅黑" panose="020B0503020204020204" charset="-122"/>
              <a:cs typeface="微软雅黑" panose="020B0503020204020204" charset="-122"/>
            </a:endParaRPr>
          </a:p>
          <a:p>
            <a:pPr algn="ctr">
              <a:lnSpc>
                <a:spcPct val="110000"/>
              </a:lnSpc>
            </a:pPr>
            <a:r>
              <a:rPr lang="zh-CN" altLang="en-US" sz="2400">
                <a:latin typeface="微软雅黑" panose="020B0503020204020204" charset="-122"/>
                <a:ea typeface="微软雅黑" panose="020B0503020204020204" charset="-122"/>
                <a:cs typeface="微软雅黑" panose="020B0503020204020204" charset="-122"/>
              </a:rPr>
              <a:t>融儒佛道之智，驭大时代之浪</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rPr>
              <a:t>       儒家追求“拿得起”，鼓励人们奋发图强、勇于进取；佛家追求“放得下”，鼓励人们放下自我，摆脱私心；道家追求“想得开”，鼓励人们依道而行，顺应规律。当今时代潮头迭起，无论是青年治学修身，还是家国洞悉治理，都应秉持佛家超然之心态，力行儒家入世之事情，顺应道家自然之规律。</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rPr>
              <a:t>       拿得起是放得下和想得开的前提。</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rPr>
              <a:t>       倘若尚未拿起，就考虑放下与想开；尚未奋斗，就思考享受与躺平，青年将全无朝气，国家将全无希望。当今，青年有广阔的发展空间，中国全民告别贫困，高速铁路、5G建设领先世界，载人航天、火星探测器取得重大突破等，青年当拿起时代的接力棒，踔厉奋发，力行不怠。正如徐梦桃拿起证明自己、为国争光的责任感，北京冬奥会上，奋跃夺冠；亦如陆鸿拿起自强自立、帮助更多残疾人的责任感，“世界吻我以痛，我却报之以歌”，身残志坚；还如钱七虎拿起守护人民保家卫国的责任感，为国铸盾六十年，发白不悔。生逢其时，责任在肩。吾辈青年应敢于拿起，勇于拿起，积极投身到时代发展浪潮中去。</a:t>
            </a:r>
            <a:endParaRPr lang="zh-CN" altLang="en-US" sz="24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94640"/>
            <a:ext cx="11452860" cy="6585585"/>
          </a:xfrm>
          <a:prstGeom prst="rect">
            <a:avLst/>
          </a:prstGeom>
          <a:noFill/>
        </p:spPr>
        <p:txBody>
          <a:bodyPr wrap="square" rtlCol="0" anchor="t">
            <a:spAutoFit/>
          </a:bodyPr>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rPr>
              <a:t>拿起之后，奋斗过程中，应放得下。</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rPr>
              <a:t>放得下是一种心态，一种智慧。它意味着“不以物喜，不以己悲”，放下自我，摆脱私心的困缚。如果说拿得起是“功成必定有我”的姿态，那么放下则是“功成不必在我”的心态。且看杨宁甘当“脱贫领头人”，结对帮扶，借钱、贷款，甚至变卖婚房，完全没有为自己的私利考虑；又看吴天一扎根高原，放弃大城市的优渥条件，以“藏族适应生理学”诊疗救治上万藏族人；更看沈忠芳一辈子都在磨砺国家的剑与盾，隐姓埋名六十余载。吾辈青年在奋斗之路上，当学会放下之智，利在天下者必谋之，无问西东。</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rPr>
              <a:t>拿得起和放得下之后，我们还要想得开，顺应规律。</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rPr>
              <a:t>想得开，是依道而行，顺应时代大潮。当今世界正值百年未有之大变局，美国强权喧嚣，俄乌危机加剧，核战阴云不散。殊不知，这些都是违背团结合作的潮流。“没有人是一座孤岛”，反观中国，以大国之姿，拿起维护和平的责任，放下利益纷争，顺应人类命运共同体的规律。吾辈应当不逆道而行，方能于时代浪潮上翱翔。</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rPr>
              <a:t>大舸中流下，青山两岸移。世界正历百年未有之大变局，中国正经伟大复兴的关键期，新青年当融合儒佛道三家之志，拿起家国情怀，放下个人私欲，想开时代规律，方能在时代浪潮中斩获佳绩。（926字）</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624205"/>
            <a:ext cx="11452860" cy="4961890"/>
          </a:xfrm>
          <a:prstGeom prst="rect">
            <a:avLst/>
          </a:prstGeom>
          <a:noFill/>
        </p:spPr>
        <p:txBody>
          <a:bodyPr wrap="square" rtlCol="0" anchor="t">
            <a:spAutoFit/>
          </a:bodyPr>
          <a:p>
            <a:pPr algn="ctr">
              <a:lnSpc>
                <a:spcPct val="110000"/>
              </a:lnSpc>
            </a:pPr>
            <a:r>
              <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rPr>
              <a:t>哪个关系更高阶？</a:t>
            </a:r>
            <a:endPar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lnSpc>
                <a:spcPct val="110000"/>
              </a:lnSpc>
            </a:pPr>
            <a:endPar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一号文</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首先，拿得起是指勇于担当、奋发图强。</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其次，放得下是指摆脱私心困扰、超脱对外物追逐。</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最后，想得开是指顺应规律、依道而行。</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rPr>
              <a:t>4.</a:t>
            </a:r>
            <a:r>
              <a:rPr lang="zh-CN" altLang="en-US" sz="2400">
                <a:latin typeface="微软雅黑" panose="020B0503020204020204" charset="-122"/>
                <a:ea typeface="微软雅黑" panose="020B0503020204020204" charset="-122"/>
                <a:cs typeface="微软雅黑" panose="020B0503020204020204" charset="-122"/>
                <a:sym typeface="+mn-ea"/>
              </a:rPr>
              <a:t>总之，在读书治学、成才修身甚至是治国理政时都需要具备拿得起、放得下、想得开等品质。</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rPr>
              <a:t>二号文</a:t>
            </a:r>
            <a:endParaRPr lang="en-US" altLang="zh-CN" sz="2400">
              <a:solidFill>
                <a:srgbClr val="0070C0"/>
              </a:solidFill>
              <a:latin typeface="微软雅黑" panose="020B0503020204020204" charset="-122"/>
              <a:ea typeface="微软雅黑" panose="020B0503020204020204" charset="-122"/>
              <a:cs typeface="微软雅黑" panose="020B0503020204020204" charset="-122"/>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拿得起是放得下和想得开的前提。</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拿起之后，奋斗过程中，应放得下。</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拿得起和放得下之后，我们还要想得开，顺应规律。</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7145655" y="3716655"/>
            <a:ext cx="1144905" cy="2214880"/>
          </a:xfrm>
          <a:prstGeom prst="rect">
            <a:avLst/>
          </a:prstGeom>
          <a:noFill/>
        </p:spPr>
        <p:txBody>
          <a:bodyPr wrap="none" rtlCol="0">
            <a:spAutoFit/>
          </a:bodyPr>
          <a:p>
            <a:r>
              <a:rPr lang="en-US" altLang="zh-CN" sz="13800">
                <a:solidFill>
                  <a:srgbClr val="FF0000"/>
                </a:solidFill>
              </a:rPr>
              <a:t>√</a:t>
            </a:r>
            <a:endParaRPr lang="en-US" altLang="zh-CN" sz="138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4000" y="294640"/>
            <a:ext cx="12272645" cy="1376680"/>
          </a:xfrm>
          <a:prstGeom prst="rect">
            <a:avLst/>
          </a:prstGeom>
          <a:noFill/>
        </p:spPr>
        <p:txBody>
          <a:bodyPr wrap="square" rtlCol="0" anchor="t">
            <a:spAutoFit/>
          </a:bodyPr>
          <a:p>
            <a:pPr indent="673100" algn="ctr" fontAlgn="auto">
              <a:lnSpc>
                <a:spcPct val="110000"/>
              </a:lnSpc>
            </a:pPr>
            <a:r>
              <a:rPr lang="zh-CN" altLang="en-US" sz="2800">
                <a:solidFill>
                  <a:schemeClr val="tx1"/>
                </a:solidFill>
                <a:latin typeface="微软雅黑" panose="020B0503020204020204" charset="-122"/>
                <a:ea typeface="微软雅黑" panose="020B0503020204020204" charset="-122"/>
                <a:cs typeface="微软雅黑" panose="020B0503020204020204" charset="-122"/>
              </a:rPr>
              <a:t>关系的搭建</a:t>
            </a:r>
            <a:endParaRPr lang="zh-CN" altLang="en-US" sz="2800">
              <a:solidFill>
                <a:schemeClr val="tx1"/>
              </a:solidFill>
              <a:latin typeface="微软雅黑" panose="020B0503020204020204" charset="-122"/>
              <a:ea typeface="微软雅黑" panose="020B0503020204020204" charset="-122"/>
              <a:cs typeface="微软雅黑" panose="020B0503020204020204" charset="-122"/>
            </a:endParaRPr>
          </a:p>
          <a:p>
            <a:pPr indent="673100" algn="ctr" fontAlgn="auto">
              <a:lnSpc>
                <a:spcPct val="110000"/>
              </a:lnSpc>
            </a:pPr>
            <a:r>
              <a:rPr lang="en-US" altLang="zh-CN" sz="2400" b="1">
                <a:solidFill>
                  <a:srgbClr val="0070C0"/>
                </a:solidFill>
                <a:latin typeface="微软雅黑" panose="020B0503020204020204" charset="-122"/>
                <a:ea typeface="微软雅黑" panose="020B0503020204020204" charset="-122"/>
                <a:cs typeface="微软雅黑" panose="020B0503020204020204" charset="-122"/>
              </a:rPr>
              <a:t>(</a:t>
            </a:r>
            <a:r>
              <a:rPr lang="zh-CN" altLang="en-US" sz="2400" b="1">
                <a:solidFill>
                  <a:srgbClr val="0070C0"/>
                </a:solidFill>
                <a:latin typeface="微软雅黑" panose="020B0503020204020204" charset="-122"/>
                <a:ea typeface="微软雅黑" panose="020B0503020204020204" charset="-122"/>
                <a:cs typeface="微软雅黑" panose="020B0503020204020204" charset="-122"/>
              </a:rPr>
              <a:t>注：仅从分论点形式上看，排除关系是否高阶、逻辑是否合理、内涵是否准确等因素）</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p:nvPr>
            <p:custDataLst>
              <p:tags r:id="rId1"/>
            </p:custDataLst>
          </p:nvPr>
        </p:nvGraphicFramePr>
        <p:xfrm>
          <a:off x="626110" y="1417955"/>
          <a:ext cx="11042015" cy="3387090"/>
        </p:xfrm>
        <a:graphic>
          <a:graphicData uri="http://schemas.openxmlformats.org/drawingml/2006/table">
            <a:tbl>
              <a:tblPr firstRow="1" bandRow="1">
                <a:tableStyleId>{5C22544A-7EE6-4342-B048-85BDC9FD1C3A}</a:tableStyleId>
              </a:tblPr>
              <a:tblGrid>
                <a:gridCol w="831850"/>
                <a:gridCol w="1783715"/>
                <a:gridCol w="2916555"/>
                <a:gridCol w="2564130"/>
                <a:gridCol w="2945765"/>
              </a:tblGrid>
              <a:tr h="1757045">
                <a:tc>
                  <a:txBody>
                    <a:bodyPr/>
                    <a:p>
                      <a:pPr>
                        <a:buNone/>
                      </a:pPr>
                      <a:r>
                        <a:rPr lang="zh-CN" altLang="en-US" sz="2400">
                          <a:solidFill>
                            <a:schemeClr val="tx1"/>
                          </a:solidFill>
                        </a:rPr>
                        <a:t>等级</a:t>
                      </a:r>
                      <a:endParaRPr lang="zh-CN" altLang="en-US" sz="24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2400">
                          <a:solidFill>
                            <a:schemeClr val="tx1"/>
                          </a:solidFill>
                        </a:rPr>
                        <a:t>A</a:t>
                      </a:r>
                      <a:r>
                        <a:rPr lang="zh-CN" altLang="en-US" sz="2400">
                          <a:solidFill>
                            <a:schemeClr val="tx1"/>
                          </a:solidFill>
                        </a:rPr>
                        <a:t>（三个分论点皆有关系）</a:t>
                      </a:r>
                      <a:endParaRPr lang="zh-CN" altLang="en-US" sz="24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2400">
                          <a:solidFill>
                            <a:schemeClr val="tx1"/>
                          </a:solidFill>
                        </a:rPr>
                        <a:t>A-</a:t>
                      </a:r>
                      <a:r>
                        <a:rPr lang="zh-CN" altLang="en-US" sz="2400">
                          <a:solidFill>
                            <a:schemeClr val="tx1"/>
                          </a:solidFill>
                        </a:rPr>
                        <a:t>（第一个分论点没有，其他两个都有）</a:t>
                      </a:r>
                      <a:endParaRPr lang="zh-CN" altLang="en-US" sz="24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2400">
                          <a:solidFill>
                            <a:schemeClr val="tx1"/>
                          </a:solidFill>
                        </a:rPr>
                        <a:t>B</a:t>
                      </a:r>
                      <a:r>
                        <a:rPr lang="zh-CN" altLang="en-US" sz="2400">
                          <a:solidFill>
                            <a:schemeClr val="tx1"/>
                          </a:solidFill>
                        </a:rPr>
                        <a:t>（</a:t>
                      </a:r>
                      <a:r>
                        <a:rPr lang="en-US" altLang="zh-CN" sz="2400">
                          <a:solidFill>
                            <a:schemeClr val="tx1"/>
                          </a:solidFill>
                        </a:rPr>
                        <a:t>AI</a:t>
                      </a:r>
                      <a:r>
                        <a:rPr lang="zh-CN" altLang="en-US" sz="2400">
                          <a:solidFill>
                            <a:schemeClr val="tx1"/>
                          </a:solidFill>
                        </a:rPr>
                        <a:t>写法，第四主体段才拢在一起）</a:t>
                      </a:r>
                      <a:endParaRPr lang="zh-CN" altLang="en-US" sz="24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a:buNone/>
                      </a:pPr>
                      <a:r>
                        <a:rPr lang="en-US" altLang="zh-CN" sz="2400">
                          <a:solidFill>
                            <a:schemeClr val="tx1"/>
                          </a:solidFill>
                        </a:rPr>
                        <a:t>C</a:t>
                      </a:r>
                      <a:r>
                        <a:rPr lang="zh-CN" altLang="en-US" sz="2400">
                          <a:solidFill>
                            <a:schemeClr val="tx1"/>
                          </a:solidFill>
                        </a:rPr>
                        <a:t>（三元拼盘，无关联，仅在结尾点一下也不算；或者有关联，但是找错关键词）</a:t>
                      </a:r>
                      <a:endParaRPr lang="zh-CN" altLang="en-US" sz="24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r>
              <a:tr h="1630045">
                <a:tc>
                  <a:txBody>
                    <a:bodyPr/>
                    <a:p>
                      <a:pPr>
                        <a:buNone/>
                      </a:pPr>
                      <a:endParaRPr lang="zh-CN" altLang="en-US" sz="24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lgn="ctr">
                        <a:buNone/>
                      </a:pPr>
                      <a:endParaRPr lang="en-US" altLang="zh-CN" sz="3200">
                        <a:solidFill>
                          <a:srgbClr val="FF000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lgn="ctr">
                        <a:buNone/>
                      </a:pPr>
                      <a:endParaRPr lang="en-US" altLang="zh-CN" sz="3200">
                        <a:solidFill>
                          <a:srgbClr val="FF000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lgn="ctr">
                        <a:buNone/>
                      </a:pPr>
                      <a:endParaRPr lang="en-US" altLang="zh-CN" sz="32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algn="ctr">
                        <a:buNone/>
                      </a:pPr>
                      <a:endParaRPr lang="en-US" altLang="zh-CN" sz="3200">
                        <a:solidFill>
                          <a:schemeClr val="tx1"/>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r>
            </a:tbl>
          </a:graphicData>
        </a:graphic>
      </p:graphicFrame>
      <p:sp>
        <p:nvSpPr>
          <p:cNvPr id="4" name="文本框 3"/>
          <p:cNvSpPr txBox="1"/>
          <p:nvPr/>
        </p:nvSpPr>
        <p:spPr>
          <a:xfrm>
            <a:off x="626110" y="5431790"/>
            <a:ext cx="11452860" cy="902970"/>
          </a:xfrm>
          <a:prstGeom prst="rect">
            <a:avLst/>
          </a:prstGeom>
          <a:noFill/>
        </p:spPr>
        <p:txBody>
          <a:bodyPr wrap="square" rtlCol="0" anchor="t">
            <a:spAutoFit/>
          </a:bodyPr>
          <a:p>
            <a:pPr indent="673100" algn="l" fontAlgn="auto">
              <a:lnSpc>
                <a:spcPct val="110000"/>
              </a:lnSpc>
            </a:pPr>
            <a:r>
              <a:rPr lang="en-US" altLang="zh-CN" sz="2400">
                <a:solidFill>
                  <a:schemeClr val="tx1"/>
                </a:solidFill>
                <a:latin typeface="微软雅黑" panose="020B0503020204020204" charset="-122"/>
                <a:ea typeface="微软雅黑" panose="020B0503020204020204" charset="-122"/>
                <a:cs typeface="微软雅黑" panose="020B0503020204020204" charset="-122"/>
              </a:rPr>
              <a:t>A-</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举例：</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我们要拿得起。</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拿起之后，要放得下。</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a:solidFill>
                  <a:schemeClr val="tx1"/>
                </a:solidFill>
                <a:latin typeface="微软雅黑" panose="020B0503020204020204" charset="-122"/>
                <a:ea typeface="微软雅黑" panose="020B0503020204020204" charset="-122"/>
                <a:cs typeface="微软雅黑" panose="020B0503020204020204" charset="-122"/>
              </a:rPr>
              <a:t>放得下之后，要想得开。</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b="1">
                <a:solidFill>
                  <a:srgbClr val="FF0000"/>
                </a:solidFill>
                <a:latin typeface="微软雅黑" panose="020B0503020204020204" charset="-122"/>
                <a:ea typeface="微软雅黑" panose="020B0503020204020204" charset="-122"/>
                <a:cs typeface="微软雅黑" panose="020B0503020204020204" charset="-122"/>
              </a:rPr>
              <a:t>         （建议还是尽量做到三个分论点在形式上都有关系搭建。）</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624205"/>
            <a:ext cx="11452860" cy="2120900"/>
          </a:xfrm>
          <a:prstGeom prst="rect">
            <a:avLst/>
          </a:prstGeom>
          <a:noFill/>
        </p:spPr>
        <p:txBody>
          <a:bodyPr wrap="square" rtlCol="0" anchor="t">
            <a:spAutoFit/>
          </a:bodyPr>
          <a:p>
            <a:pPr algn="ctr">
              <a:lnSpc>
                <a:spcPct val="11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试分析这三个分论点之间的关系类型</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rPr>
              <a:t>二号文</a:t>
            </a:r>
            <a:endParaRPr lang="en-US" altLang="zh-CN" sz="2400">
              <a:solidFill>
                <a:srgbClr val="0070C0"/>
              </a:solidFill>
              <a:latin typeface="微软雅黑" panose="020B0503020204020204" charset="-122"/>
              <a:ea typeface="微软雅黑" panose="020B0503020204020204" charset="-122"/>
              <a:cs typeface="微软雅黑" panose="020B0503020204020204" charset="-122"/>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拿得起是放得下和想得开的前提。</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拿起之后，奋斗过程中，应放得下。</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10000"/>
              </a:lnSpc>
            </a:pP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拿得起和放得下之后，我们还要想得开，顺应规律。</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50215" y="2929255"/>
            <a:ext cx="11452860" cy="565150"/>
          </a:xfrm>
          <a:prstGeom prst="rect">
            <a:avLst/>
          </a:prstGeom>
          <a:noFill/>
        </p:spPr>
        <p:txBody>
          <a:bodyPr wrap="square" rtlCol="0" anchor="t">
            <a:spAutoFit/>
          </a:bodyPr>
          <a:p>
            <a:pPr algn="ctr">
              <a:lnSpc>
                <a:spcPct val="110000"/>
              </a:lnSpc>
            </a:pPr>
            <a:r>
              <a:rPr lang="zh-CN" altLang="en-US" sz="2800">
                <a:solidFill>
                  <a:srgbClr val="FF0000"/>
                </a:solidFill>
                <a:latin typeface="微软雅黑" panose="020B0503020204020204" charset="-122"/>
                <a:ea typeface="微软雅黑" panose="020B0503020204020204" charset="-122"/>
                <a:cs typeface="微软雅黑" panose="020B0503020204020204" charset="-122"/>
                <a:sym typeface="+mn-ea"/>
              </a:rPr>
              <a:t>本质上还是属于比较低阶的并列关系，特别是二三分论点之间</a:t>
            </a:r>
            <a:endParaRPr lang="zh-CN" altLang="en-US" sz="28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65785" y="4038600"/>
            <a:ext cx="11452860" cy="632460"/>
          </a:xfrm>
          <a:prstGeom prst="rect">
            <a:avLst/>
          </a:prstGeom>
          <a:solidFill>
            <a:srgbClr val="FFFF00"/>
          </a:solidFill>
        </p:spPr>
        <p:txBody>
          <a:bodyPr wrap="square" rtlCol="0" anchor="t">
            <a:spAutoFit/>
          </a:bodyPr>
          <a:p>
            <a:pPr algn="ctr">
              <a:lnSpc>
                <a:spcPct val="110000"/>
              </a:lnSpc>
            </a:pPr>
            <a:r>
              <a:rPr lang="zh-CN" altLang="en-US" sz="3200">
                <a:solidFill>
                  <a:srgbClr val="FF0000"/>
                </a:solidFill>
                <a:latin typeface="微软雅黑" panose="020B0503020204020204" charset="-122"/>
                <a:ea typeface="微软雅黑" panose="020B0503020204020204" charset="-122"/>
                <a:cs typeface="微软雅黑" panose="020B0503020204020204" charset="-122"/>
                <a:sym typeface="+mn-ea"/>
              </a:rPr>
              <a:t>请你参考以下关系类型，重新给本次作文搭建三元之间的关系</a:t>
            </a:r>
            <a:endParaRPr lang="zh-CN" altLang="en-US" sz="32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5775" y="412750"/>
            <a:ext cx="11292840" cy="6181090"/>
          </a:xfrm>
          <a:prstGeom prst="rect">
            <a:avLst/>
          </a:prstGeom>
          <a:noFill/>
        </p:spPr>
        <p:txBody>
          <a:bodyPr wrap="square" rtlCol="0">
            <a:spAutoFit/>
          </a:bodyPr>
          <a:p>
            <a:pPr algn="just">
              <a:lnSpc>
                <a:spcPct val="120000"/>
              </a:lnSpc>
              <a:spcAft>
                <a:spcPts val="500"/>
              </a:spcAft>
            </a:pPr>
            <a:r>
              <a:rPr lang="zh-CN" altLang="en-US" sz="2400">
                <a:sym typeface="+mn-ea"/>
              </a:rPr>
              <a:t>【原题回顾】</a:t>
            </a:r>
            <a:endParaRPr lang="zh-CN" altLang="en-US" sz="2400"/>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儒家是追求入世的哲学，鼓励人们奋发图强、勇于进取、敢于担当，这可以概括为“拿得起”;佛家是追求出世的哲学，鼓励人们放下自我，摆脱私心的困缚，超脱对外物的追逐，这可以概括为“放得下”;道家追求“不妄为”的智慧，鼓励人们依道而行，顺应规律，这可以概括为“想得开”。</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拿得起，放得下，想得开，儒、佛、道三家各有所长又互为补充，共同构筑了中华传统文化之魂。</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400">
                <a:sym typeface="+mn-ea"/>
              </a:rPr>
              <a:t>以上材料对我们读书治学、成才修身，甚至是洞悉社会、治国理政，都具有一定的启示意义。请结合材料写一篇文章，体现你的感悟与思考。</a:t>
            </a:r>
            <a:endParaRPr lang="zh-CN" altLang="en-US" sz="2400"/>
          </a:p>
          <a:p>
            <a:pPr indent="745490" algn="just">
              <a:lnSpc>
                <a:spcPct val="120000"/>
              </a:lnSpc>
              <a:spcAft>
                <a:spcPts val="500"/>
              </a:spcAft>
            </a:pPr>
            <a:r>
              <a:rPr lang="zh-CN" altLang="en-US" sz="2400">
                <a:sym typeface="+mn-ea"/>
              </a:rPr>
              <a:t>要求:选准角度,确定立意,明确文体,自拟标题;不要套作,不得抄袭;不得泄露个人信息;不少于 800 字。</a:t>
            </a:r>
            <a:endParaRPr lang="zh-CN" altLang="en-US" sz="24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543560"/>
          </a:xfrm>
        </p:spPr>
        <p:txBody>
          <a:bodyPr>
            <a:normAutofit fontScale="90000"/>
          </a:bodyPr>
          <a:lstStyle/>
          <a:p>
            <a:r>
              <a:rPr lang="zh-CN" altLang="en-US"/>
              <a:t>关系类型：</a:t>
            </a:r>
            <a:endParaRPr lang="zh-CN" altLang="en-US"/>
          </a:p>
        </p:txBody>
      </p:sp>
      <p:sp>
        <p:nvSpPr>
          <p:cNvPr id="3" name="内容占位符 2"/>
          <p:cNvSpPr>
            <a:spLocks noGrp="1"/>
          </p:cNvSpPr>
          <p:nvPr>
            <p:ph idx="1"/>
            <p:custDataLst>
              <p:tags r:id="rId2"/>
            </p:custDataLst>
          </p:nvPr>
        </p:nvSpPr>
        <p:spPr>
          <a:xfrm>
            <a:off x="203200" y="1047750"/>
            <a:ext cx="11905615" cy="5380990"/>
          </a:xfrm>
        </p:spPr>
        <p:txBody>
          <a:bodyPr>
            <a:normAutofit fontScale="92500"/>
          </a:bodyPr>
          <a:lstStyle/>
          <a:p>
            <a:pPr marL="0" indent="0" fontAlgn="auto">
              <a:lnSpc>
                <a:spcPct val="120000"/>
              </a:lnSpc>
              <a:spcBef>
                <a:spcPts val="0"/>
              </a:spcBef>
              <a:buNone/>
            </a:pPr>
            <a:r>
              <a:rPr lang="zh-CN" altLang="en-US"/>
              <a:t>(1)先后(转化)关系：</a:t>
            </a:r>
            <a:r>
              <a:rPr lang="zh-CN" altLang="en-US" smtClean="0"/>
              <a:t>如</a:t>
            </a:r>
            <a:r>
              <a:rPr lang="en-US" altLang="zh-CN" smtClean="0">
                <a:latin typeface="黑体" panose="02010609060101010101" pitchFamily="49" charset="-122"/>
                <a:ea typeface="黑体" panose="02010609060101010101" pitchFamily="49" charset="-122"/>
              </a:rPr>
              <a:t>2021</a:t>
            </a:r>
            <a:r>
              <a:rPr lang="zh-CN" altLang="en-US">
                <a:latin typeface="黑体" panose="02010609060101010101" pitchFamily="49" charset="-122"/>
                <a:ea typeface="黑体" panose="02010609060101010101" pitchFamily="49" charset="-122"/>
              </a:rPr>
              <a:t>年新高考</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卷作</a:t>
            </a:r>
            <a:r>
              <a:rPr lang="zh-CN" altLang="en-US" smtClean="0">
                <a:latin typeface="黑体" panose="02010609060101010101" pitchFamily="49" charset="-122"/>
                <a:ea typeface="黑体" panose="02010609060101010101" pitchFamily="49" charset="-122"/>
              </a:rPr>
              <a:t>文</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体育之效</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：强可转化弱，弱可转化强。</a:t>
            </a:r>
            <a:endParaRPr lang="zh-CN" altLang="en-US"/>
          </a:p>
          <a:p>
            <a:pPr marL="0" indent="0" fontAlgn="auto">
              <a:lnSpc>
                <a:spcPct val="120000"/>
              </a:lnSpc>
              <a:spcBef>
                <a:spcPts val="0"/>
              </a:spcBef>
              <a:buNone/>
            </a:pPr>
            <a:r>
              <a:rPr lang="zh-CN" altLang="en-US"/>
              <a:t>(2)并列关系：</a:t>
            </a:r>
            <a:r>
              <a:rPr lang="zh-CN" altLang="en-US" smtClean="0"/>
              <a:t>如深圳一模</a:t>
            </a:r>
            <a:r>
              <a:rPr lang="zh-CN" altLang="en-US" smtClean="0">
                <a:latin typeface="+mn-ea"/>
              </a:rPr>
              <a:t>，时代冲浪</a:t>
            </a:r>
            <a:r>
              <a:rPr lang="zh-CN" altLang="zh-CN" smtClean="0">
                <a:solidFill>
                  <a:srgbClr val="FF0000"/>
                </a:solidFill>
                <a:latin typeface="+mn-ea"/>
                <a:cs typeface="楷体" panose="02010609060101010101" charset="-122"/>
                <a:sym typeface="+mn-ea"/>
              </a:rPr>
              <a:t>要</a:t>
            </a:r>
            <a:r>
              <a:rPr lang="zh-CN" altLang="en-US" smtClean="0">
                <a:latin typeface="+mn-ea"/>
                <a:cs typeface="楷体" panose="02010609060101010101" charset="-122"/>
                <a:sym typeface="+mn-ea"/>
              </a:rPr>
              <a:t>驭浪</a:t>
            </a:r>
            <a:r>
              <a:rPr lang="zh-CN" altLang="zh-CN" smtClean="0">
                <a:latin typeface="+mn-ea"/>
                <a:cs typeface="楷体" panose="02010609060101010101" charset="-122"/>
                <a:sym typeface="+mn-ea"/>
              </a:rPr>
              <a:t>的</a:t>
            </a:r>
            <a:r>
              <a:rPr lang="zh-CN" altLang="zh-CN">
                <a:latin typeface="+mn-ea"/>
                <a:cs typeface="楷体" panose="02010609060101010101" charset="-122"/>
                <a:sym typeface="+mn-ea"/>
              </a:rPr>
              <a:t>慧</a:t>
            </a:r>
            <a:r>
              <a:rPr lang="zh-CN" altLang="zh-CN" smtClean="0">
                <a:latin typeface="+mn-ea"/>
                <a:cs typeface="楷体" panose="02010609060101010101" charset="-122"/>
                <a:sym typeface="+mn-ea"/>
              </a:rPr>
              <a:t>眼</a:t>
            </a:r>
            <a:r>
              <a:rPr lang="zh-CN" altLang="en-US" smtClean="0">
                <a:latin typeface="+mn-ea"/>
                <a:cs typeface="楷体" panose="02010609060101010101" charset="-122"/>
                <a:sym typeface="+mn-ea"/>
              </a:rPr>
              <a:t>，</a:t>
            </a:r>
            <a:r>
              <a:rPr lang="zh-CN" altLang="zh-CN">
                <a:solidFill>
                  <a:srgbClr val="FF0000"/>
                </a:solidFill>
                <a:latin typeface="+mn-ea"/>
                <a:cs typeface="楷体" panose="02010609060101010101" charset="-122"/>
                <a:sym typeface="+mn-ea"/>
              </a:rPr>
              <a:t>要</a:t>
            </a:r>
            <a:r>
              <a:rPr lang="zh-CN" altLang="zh-CN">
                <a:latin typeface="+mn-ea"/>
                <a:cs typeface="楷体" panose="02010609060101010101" charset="-122"/>
                <a:sym typeface="+mn-ea"/>
              </a:rPr>
              <a:t>有</a:t>
            </a:r>
            <a:r>
              <a:rPr lang="zh-CN" altLang="zh-CN" smtClean="0">
                <a:latin typeface="+mn-ea"/>
                <a:cs typeface="楷体" panose="02010609060101010101" charset="-122"/>
                <a:sym typeface="+mn-ea"/>
              </a:rPr>
              <a:t>工具</a:t>
            </a:r>
            <a:r>
              <a:rPr lang="zh-CN" altLang="en-US" smtClean="0">
                <a:latin typeface="+mn-ea"/>
                <a:cs typeface="楷体" panose="02010609060101010101" charset="-122"/>
                <a:sym typeface="+mn-ea"/>
              </a:rPr>
              <a:t>，</a:t>
            </a:r>
            <a:r>
              <a:rPr lang="zh-CN" altLang="en-US" smtClean="0">
                <a:solidFill>
                  <a:srgbClr val="FF0000"/>
                </a:solidFill>
                <a:latin typeface="+mn-ea"/>
                <a:cs typeface="楷体" panose="02010609060101010101" charset="-122"/>
                <a:sym typeface="+mn-ea"/>
              </a:rPr>
              <a:t>还</a:t>
            </a:r>
            <a:r>
              <a:rPr lang="zh-CN" altLang="zh-CN" smtClean="0">
                <a:solidFill>
                  <a:srgbClr val="FF0000"/>
                </a:solidFill>
                <a:latin typeface="+mn-ea"/>
                <a:cs typeface="楷体" panose="02010609060101010101" charset="-122"/>
                <a:sym typeface="+mn-ea"/>
              </a:rPr>
              <a:t>要</a:t>
            </a:r>
            <a:r>
              <a:rPr lang="zh-CN" altLang="zh-CN" smtClean="0">
                <a:latin typeface="+mn-ea"/>
                <a:cs typeface="楷体" panose="02010609060101010101" charset="-122"/>
                <a:sym typeface="+mn-ea"/>
              </a:rPr>
              <a:t>有勇</a:t>
            </a:r>
            <a:r>
              <a:rPr lang="zh-CN" altLang="zh-CN">
                <a:latin typeface="+mn-ea"/>
                <a:cs typeface="楷体" panose="02010609060101010101" charset="-122"/>
                <a:sym typeface="+mn-ea"/>
              </a:rPr>
              <a:t>气和良好的身</a:t>
            </a:r>
            <a:r>
              <a:rPr lang="zh-CN" altLang="zh-CN" smtClean="0">
                <a:latin typeface="+mn-ea"/>
                <a:cs typeface="楷体" panose="02010609060101010101" charset="-122"/>
                <a:sym typeface="+mn-ea"/>
              </a:rPr>
              <a:t>体</a:t>
            </a:r>
            <a:r>
              <a:rPr lang="zh-CN" altLang="en-US" smtClean="0"/>
              <a:t>。</a:t>
            </a:r>
            <a:endParaRPr lang="zh-CN" altLang="en-US"/>
          </a:p>
          <a:p>
            <a:pPr marL="0" indent="0" fontAlgn="auto">
              <a:lnSpc>
                <a:spcPct val="120000"/>
              </a:lnSpc>
              <a:spcBef>
                <a:spcPts val="0"/>
              </a:spcBef>
              <a:buNone/>
            </a:pPr>
            <a:r>
              <a:rPr lang="zh-CN" altLang="en-US"/>
              <a:t>(3)主次关系：如2015全国卷Ⅰ，“情”与“理”，当然重“情”，但更要重“理”。</a:t>
            </a:r>
            <a:endParaRPr lang="zh-CN" altLang="en-US"/>
          </a:p>
          <a:p>
            <a:pPr marL="0" indent="0" fontAlgn="auto">
              <a:lnSpc>
                <a:spcPct val="120000"/>
              </a:lnSpc>
              <a:spcBef>
                <a:spcPts val="0"/>
              </a:spcBef>
              <a:buNone/>
            </a:pPr>
            <a:r>
              <a:rPr lang="zh-CN" altLang="en-US"/>
              <a:t>(4)条件关系</a:t>
            </a:r>
            <a:r>
              <a:rPr lang="zh-CN" altLang="en-US" smtClean="0"/>
              <a:t>：如</a:t>
            </a:r>
            <a:r>
              <a:rPr lang="en-US" altLang="zh-CN" smtClean="0"/>
              <a:t>2022</a:t>
            </a:r>
            <a:r>
              <a:rPr lang="zh-CN" altLang="en-US" smtClean="0"/>
              <a:t>全国</a:t>
            </a:r>
            <a:r>
              <a:rPr lang="en-US" altLang="zh-CN" smtClean="0"/>
              <a:t>1</a:t>
            </a:r>
            <a:r>
              <a:rPr lang="zh-CN" altLang="en-US" smtClean="0"/>
              <a:t>卷，只有对</a:t>
            </a:r>
            <a:r>
              <a:rPr lang="zh-CN" altLang="en-US"/>
              <a:t>本手理解深刻，才可能出</a:t>
            </a:r>
            <a:r>
              <a:rPr lang="zh-CN" altLang="en-US" smtClean="0"/>
              <a:t>现妙手</a:t>
            </a:r>
            <a:endParaRPr lang="zh-CN" altLang="en-US"/>
          </a:p>
          <a:p>
            <a:pPr marL="0" indent="0" fontAlgn="auto">
              <a:lnSpc>
                <a:spcPct val="120000"/>
              </a:lnSpc>
              <a:spcBef>
                <a:spcPts val="0"/>
              </a:spcBef>
              <a:buNone/>
            </a:pPr>
            <a:r>
              <a:rPr lang="zh-CN" altLang="en-US"/>
              <a:t>(5)因果关系：</a:t>
            </a:r>
            <a:r>
              <a:rPr lang="zh-CN" altLang="en-US" smtClean="0"/>
              <a:t>如</a:t>
            </a:r>
            <a:r>
              <a:rPr lang="zh-CN" altLang="en-US"/>
              <a:t>因为</a:t>
            </a:r>
            <a:r>
              <a:rPr lang="zh-CN" altLang="zh-CN" smtClean="0"/>
              <a:t>个</a:t>
            </a:r>
            <a:r>
              <a:rPr lang="zh-CN" altLang="zh-CN"/>
              <a:t>人的“生力”可以汇聚成集体的“勠力”，而由于两者方向相同，“勠力”也就可以是个人的“生力”最大化。</a:t>
            </a:r>
            <a:endParaRPr lang="zh-CN" altLang="en-US"/>
          </a:p>
          <a:p>
            <a:pPr marL="0" indent="0" fontAlgn="auto">
              <a:lnSpc>
                <a:spcPct val="120000"/>
              </a:lnSpc>
              <a:spcBef>
                <a:spcPts val="0"/>
              </a:spcBef>
              <a:buNone/>
            </a:pPr>
            <a:r>
              <a:rPr lang="zh-CN" altLang="en-US"/>
              <a:t>(6)表里关系：如2015安徽卷，蝴蝶翅膀表面上看色彩缤纷，其实本是无色的</a:t>
            </a:r>
            <a:r>
              <a:rPr lang="zh-CN" altLang="en-US" smtClean="0"/>
              <a:t>。</a:t>
            </a:r>
            <a:endParaRPr lang="en-US" altLang="zh-CN" smtClean="0"/>
          </a:p>
          <a:p>
            <a:pPr marL="0" indent="0" fontAlgn="auto">
              <a:lnSpc>
                <a:spcPct val="120000"/>
              </a:lnSpc>
              <a:spcBef>
                <a:spcPts val="0"/>
              </a:spcBef>
              <a:buNone/>
            </a:pPr>
            <a:r>
              <a:rPr lang="en-US" altLang="zh-CN"/>
              <a:t>(</a:t>
            </a:r>
            <a:r>
              <a:rPr lang="zh-CN" altLang="en-US"/>
              <a:t>7</a:t>
            </a:r>
            <a:r>
              <a:rPr lang="en-US" altLang="zh-CN"/>
              <a:t>)</a:t>
            </a:r>
            <a:r>
              <a:rPr lang="zh-CN" altLang="en-US" smtClean="0"/>
              <a:t>递进关系（</a:t>
            </a:r>
            <a:r>
              <a:rPr lang="en-US" altLang="zh-CN" smtClean="0"/>
              <a:t>8</a:t>
            </a:r>
            <a:r>
              <a:rPr lang="zh-CN" altLang="en-US" smtClean="0"/>
              <a:t>）统一关系（</a:t>
            </a:r>
            <a:r>
              <a:rPr lang="en-US" altLang="zh-CN" smtClean="0"/>
              <a:t>9</a:t>
            </a:r>
            <a:r>
              <a:rPr lang="zh-CN" altLang="en-US" smtClean="0"/>
              <a:t>）对立关系</a:t>
            </a:r>
            <a:endParaRPr lang="zh-CN" altLang="en-US"/>
          </a:p>
          <a:p>
            <a:pPr marL="0" indent="0">
              <a:buNone/>
            </a:pPr>
            <a:endParaRPr lang="zh-CN" altLang="en-US"/>
          </a:p>
        </p:txBody>
      </p:sp>
      <p:pic>
        <p:nvPicPr>
          <p:cNvPr id="5" name="图片 4"/>
          <p:cNvPicPr>
            <a:picLocks noChangeAspect="1"/>
          </p:cNvPicPr>
          <p:nvPr>
            <p:custDataLst>
              <p:tags r:id="rId3"/>
            </p:custDataLst>
          </p:nvPr>
        </p:nvPicPr>
        <p:blipFill>
          <a:blip r:embed="rId4"/>
          <a:stretch>
            <a:fillRect/>
          </a:stretch>
        </p:blipFill>
        <p:spPr>
          <a:xfrm flipH="1">
            <a:off x="9144000" y="4281170"/>
            <a:ext cx="3048000" cy="2604135"/>
          </a:xfrm>
          <a:prstGeom prst="rect">
            <a:avLst/>
          </a:prstGeom>
        </p:spPr>
      </p:pic>
    </p:spTree>
  </p:cSld>
  <p:clrMapOvr>
    <a:masterClrMapping/>
  </p:clrMapOvr>
  <p:transition advTm="2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81940"/>
            <a:ext cx="11452860" cy="6294120"/>
          </a:xfrm>
          <a:prstGeom prst="rect">
            <a:avLst/>
          </a:prstGeom>
          <a:noFill/>
        </p:spPr>
        <p:txBody>
          <a:bodyPr wrap="square" rtlCol="0" anchor="t">
            <a:spAutoFit/>
          </a:bodyPr>
          <a:p>
            <a:pPr algn="ctr">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升格参考</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拿得起是放得下和想得开的前提。</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20000"/>
              </a:lnSpc>
            </a:pP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拿起之后，奋斗过程中，应放得下。</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拿得起和放得下之后，我们还要想得开，顺应规律。</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gn="ctr">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文采型</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1.拿得起是儒家积极入世的姿态，是放得下和想得开的前提，我们当以奋发进取为人生的底色。</a:t>
            </a:r>
            <a:endPar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2.路长目多阻，于内，我们要拥有放得下的超然心态，才能更好地拿得起。</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3.路长且多歧，于外，我们要懂得想得开的顺道之举，才能正确地拿得起。</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ctr">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简洁型</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1.拿得起是儒家积极入世的姿态，是放得下和想得开的前提，我们当以奋发进取为人生的底色。</a:t>
            </a:r>
            <a:endPar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2.我们要拥有放得下的超然心态，才能更好地拿得起。</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a:p>
            <a:pPr algn="l">
              <a:lnSpc>
                <a:spcPct val="120000"/>
              </a:lnSpc>
            </a:pPr>
            <a:r>
              <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rPr>
              <a:t>3.我们要懂得想得开的顺道之举，才能正确地拿得起。</a:t>
            </a:r>
            <a:endParaRPr lang="zh-CN" altLang="en-US" sz="2400">
              <a:solidFill>
                <a:srgbClr val="0070C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94640"/>
            <a:ext cx="11452860" cy="6179820"/>
          </a:xfrm>
          <a:prstGeom prst="rect">
            <a:avLst/>
          </a:prstGeom>
          <a:noFill/>
        </p:spPr>
        <p:txBody>
          <a:bodyPr wrap="square" rtlCol="0" anchor="t">
            <a:spAutoFit/>
          </a:bodyPr>
          <a:p>
            <a:pPr algn="l">
              <a:lnSpc>
                <a:spcPct val="110000"/>
              </a:lnSpc>
            </a:pPr>
            <a:r>
              <a:rPr lang="zh-CN" altLang="en-US" sz="2400" b="1">
                <a:solidFill>
                  <a:srgbClr val="FF0000"/>
                </a:solidFill>
                <a:latin typeface="微软雅黑" panose="020B0503020204020204" charset="-122"/>
                <a:ea typeface="微软雅黑" panose="020B0503020204020204" charset="-122"/>
                <a:cs typeface="微软雅黑" panose="020B0503020204020204" charset="-122"/>
              </a:rPr>
              <a:t>升格文</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endParaRPr>
          </a:p>
          <a:p>
            <a:pPr algn="ctr">
              <a:lnSpc>
                <a:spcPct val="110000"/>
              </a:lnSpc>
            </a:pPr>
            <a:r>
              <a:rPr lang="zh-CN" altLang="en-US" sz="2400" b="1">
                <a:latin typeface="微软雅黑" panose="020B0503020204020204" charset="-122"/>
                <a:ea typeface="微软雅黑" panose="020B0503020204020204" charset="-122"/>
                <a:cs typeface="微软雅黑" panose="020B0503020204020204" charset="-122"/>
              </a:rPr>
              <a:t>融儒佛道之智，驭大时代之浪</a:t>
            </a:r>
            <a:endParaRPr lang="zh-CN" altLang="en-US" sz="2400" b="1">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b="1">
                <a:latin typeface="微软雅黑" panose="020B0503020204020204" charset="-122"/>
                <a:ea typeface="微软雅黑" panose="020B0503020204020204" charset="-122"/>
                <a:cs typeface="微软雅黑" panose="020B0503020204020204" charset="-122"/>
              </a:rPr>
              <a:t>       儒家催人奋进，“拿得起”；佛家教人超脱，“放得下”；道家劝人依道，“想得开”。当今时代潮头汹涌，无论是修身齐家，还是治国平天下，任何个人或集体，尤其是吾辈青年，都应以拿得起的奋斗姿态为主基调，内修放得下的超然心态，外炼想得开的顺道之举，方能乘风破浪，勇往直前。</a:t>
            </a:r>
            <a:endParaRPr lang="zh-CN" altLang="en-US" sz="2400" b="1">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b="1">
                <a:latin typeface="微软雅黑" panose="020B0503020204020204" charset="-122"/>
                <a:ea typeface="微软雅黑" panose="020B0503020204020204" charset="-122"/>
                <a:cs typeface="微软雅黑" panose="020B0503020204020204" charset="-122"/>
              </a:rPr>
              <a:t>       </a:t>
            </a:r>
            <a:r>
              <a:rPr lang="zh-CN" altLang="en-US" sz="2400" b="1">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拿得起是儒家积极入世的姿态，是放得下和想得开的前提，我们当以奋发进取为人生的底色。</a:t>
            </a:r>
            <a:endParaRPr lang="zh-CN" altLang="en-US" sz="2400" b="1">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b="1">
                <a:latin typeface="微软雅黑" panose="020B0503020204020204" charset="-122"/>
                <a:ea typeface="微软雅黑" panose="020B0503020204020204" charset="-122"/>
                <a:cs typeface="微软雅黑" panose="020B0503020204020204" charset="-122"/>
              </a:rPr>
              <a:t>       拿得起是“天行健，君子以自强不息”的奋发图强，是“人生在勤，不索何获”的敢于进取，是“天下兴亡，匹夫有责”的勇于担当。且看杨宁拿得起脱贫攻坚的担当，结对帮扶，愈挫愈勇；亦看钱七虎拿得起守护人民的使命，为国铸盾，发白不悔。正因为越来越多的人像他们一样拿得起，中国越来越有希望。没有拿得起，何来放得下，又谈何想得开？当今，青年有广阔的发展空间，我国全面脱贫，蛟龙入海，神舟升天……生逢其时，责任在肩。我们不能做“躺平”族“佛系”党，尚未拿起，就考虑放下与想开。吾辈青年当拿得起时代的接力棒，踔厉奋发，力行不怠。</a:t>
            </a:r>
            <a:endParaRPr lang="zh-CN" altLang="en-US" sz="2400" b="1">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94640"/>
            <a:ext cx="11452860" cy="6249035"/>
          </a:xfrm>
          <a:prstGeom prst="rect">
            <a:avLst/>
          </a:prstGeom>
          <a:noFill/>
        </p:spPr>
        <p:txBody>
          <a:bodyPr wrap="square" rtlCol="0" anchor="t">
            <a:spAutoFit/>
          </a:bodyPr>
          <a:p>
            <a:pPr algn="l">
              <a:lnSpc>
                <a:spcPct val="130000"/>
              </a:lnSpc>
            </a:pP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1">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我们要拥有放得下的超然心态，才能更好地拿得起</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800" b="1">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       放得下是佛家哲学，却不是“佛系”文学，而是在入世奋斗征程中，在迷茫于追逐外物、困缚内心时的“不以物喜，不以己悲”。如果说拿得起是“功成必定有我”的决然，那么放得下则是“功成不必在我”的泰然。正如陆鸿放下对残疾的耿耿于怀，自强自立，帮助更多残疾人；亦如沈忠芳淡泊名利，隐姓埋名，磨砺国家的剑与盾。他们或“不乱于心，不困于情”，或“不戚戚于贫贱，不汲汲于富贵”，放得下心中束缚、外在物质，却拿得起千斤重任。放得下是为了更好地拿得起。吾辈青年在拿得起时代赋予我们的责任时，也要学会放得下之智，方能行稳致远。</a:t>
            </a:r>
            <a:endParaRPr lang="zh-CN" altLang="en-US" sz="2800" b="1">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2800" b="1">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294640"/>
            <a:ext cx="11452860" cy="6732270"/>
          </a:xfrm>
          <a:prstGeom prst="rect">
            <a:avLst/>
          </a:prstGeom>
          <a:noFill/>
        </p:spPr>
        <p:txBody>
          <a:bodyPr wrap="square" rtlCol="0" anchor="t">
            <a:spAutoFit/>
          </a:bodyPr>
          <a:p>
            <a:pPr algn="l">
              <a:lnSpc>
                <a:spcPct val="130000"/>
              </a:lnSpc>
            </a:pPr>
            <a:r>
              <a:rPr lang="en-US" altLang="zh-CN" sz="2400" b="1">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我们要懂得想得开的顺道之举，才能正确地拿得起。</a:t>
            </a:r>
            <a:endParaRPr lang="zh-CN" altLang="en-US" sz="2400" b="1">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zh-CN" altLang="en-US" sz="2400" b="1">
                <a:solidFill>
                  <a:schemeClr val="tx1"/>
                </a:solidFill>
                <a:latin typeface="微软雅黑" panose="020B0503020204020204" charset="-122"/>
                <a:ea typeface="微软雅黑" panose="020B0503020204020204" charset="-122"/>
                <a:cs typeface="微软雅黑" panose="020B0503020204020204" charset="-122"/>
              </a:rPr>
              <a:t>       想得开是道家勘破规律后的“不妄为”，是郭橐驼的“能顺木之天”的顺应规律。歧路面前，唯有顺道而行，才能正确地拿得起。且看，国内“港独“台独”分子上跳下窜，妄想倾覆国家的统一趋势；又看，国外某些霸权国家设置贸易壁垒，奉行零和博弈，试图挑战人类协同合作的发展潮流；再看，全球环境危机加剧，“北溪”管道被炸，日本核废水入海，此类种种都在破坏人与自然和谐相处之道。背道而行，终将自食其果！想不开，如何拿得对？而反观中国，拿得起维护和平的责任，放得下利益纷争，顺应人类命运共同体的规律，尽显大国风范。吾辈拿得起之时，当怀想得开之道，避免妄为之举。</a:t>
            </a:r>
            <a:endParaRPr lang="zh-CN" altLang="en-US" sz="2400" b="1">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zh-CN" altLang="en-US" sz="2400" b="1">
                <a:solidFill>
                  <a:schemeClr val="tx1"/>
                </a:solidFill>
                <a:latin typeface="微软雅黑" panose="020B0503020204020204" charset="-122"/>
                <a:ea typeface="微软雅黑" panose="020B0503020204020204" charset="-122"/>
                <a:cs typeface="微软雅黑" panose="020B0503020204020204" charset="-122"/>
              </a:rPr>
              <a:t>       大舸中流下，青山两岸移。世界正历百年未有之大变局，中国正经伟大复兴的关键期，儒佛道三家之智各有所长，又互为补充。吾辈青年当以入世为奋斗主基调，内修出世超然之心，外行顺应规律之举，敢拿起，懂放下，能想开，方能在时代浪潮中斩获佳绩。（1104字）</a:t>
            </a:r>
            <a:endParaRPr lang="zh-CN" altLang="en-US" sz="2400" b="1">
              <a:solidFill>
                <a:schemeClr val="tx1"/>
              </a:solidFill>
              <a:latin typeface="微软雅黑" panose="020B0503020204020204" charset="-122"/>
              <a:ea typeface="微软雅黑" panose="020B0503020204020204" charset="-122"/>
              <a:cs typeface="微软雅黑" panose="020B0503020204020204" charset="-122"/>
            </a:endParaRPr>
          </a:p>
          <a:p>
            <a:pPr algn="ctr">
              <a:lnSpc>
                <a:spcPct val="110000"/>
              </a:lnSpc>
            </a:pPr>
            <a:endParaRPr lang="zh-CN" altLang="en-US" sz="2400" b="1">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zh-CN" altLang="en-US">
                <a:latin typeface="楷体" panose="02010609060101010101" charset="-122"/>
                <a:ea typeface="楷体" panose="02010609060101010101" charset="-122"/>
              </a:rPr>
              <a:t>对应比照学</a:t>
            </a:r>
            <a:r>
              <a:rPr lang="zh-CN" altLang="en-US">
                <a:latin typeface="楷体" panose="02010609060101010101" charset="-122"/>
                <a:ea typeface="楷体" panose="02010609060101010101" charset="-122"/>
              </a:rPr>
              <a:t>升格</a:t>
            </a:r>
            <a:endParaRPr lang="zh-CN" altLang="en-US">
              <a:latin typeface="楷体" panose="02010609060101010101" charset="-122"/>
              <a:ea typeface="楷体" panose="02010609060101010101"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0" y="48895"/>
            <a:ext cx="12101830" cy="2480310"/>
          </a:xfrm>
          <a:prstGeom prst="rect">
            <a:avLst/>
          </a:prstGeom>
          <a:noFill/>
          <a:ln>
            <a:solidFill>
              <a:schemeClr val="accent1"/>
            </a:solidFill>
          </a:ln>
        </p:spPr>
        <p:txBody>
          <a:bodyPr wrap="square" rtlCol="0">
            <a:spAutoFit/>
          </a:bodyPr>
          <a:p>
            <a:pPr indent="0" algn="just" fontAlgn="auto">
              <a:lnSpc>
                <a:spcPct val="90000"/>
              </a:lnSpc>
              <a:spcAft>
                <a:spcPts val="500"/>
              </a:spcAft>
            </a:pPr>
            <a:r>
              <a:rPr lang="en-US" altLang="zh-CN" sz="2400">
                <a:latin typeface="楷体" panose="02010609060101010101" charset="-122"/>
                <a:ea typeface="楷体" panose="02010609060101010101" charset="-122"/>
                <a:cs typeface="楷体" panose="02010609060101010101" charset="-122"/>
                <a:sym typeface="+mn-ea"/>
              </a:rPr>
              <a:t>    </a:t>
            </a:r>
            <a:r>
              <a:rPr lang="zh-CN" altLang="en-US" sz="2400">
                <a:latin typeface="楷体" panose="02010609060101010101" charset="-122"/>
                <a:ea typeface="楷体" panose="02010609060101010101" charset="-122"/>
                <a:cs typeface="楷体" panose="02010609060101010101" charset="-122"/>
                <a:sym typeface="+mn-ea"/>
              </a:rPr>
              <a:t>儒家是追求入世的哲学，鼓励人们奋发图强、勇于进取、敢于担当，这可以概括为“拿得起”;佛家是追求出世的哲学，鼓励人们放下自我，摆脱私心的困缚，超脱对外物的追逐，这可以概括为“放得下”;道家追求“不妄为”的智慧，鼓励人们依道而行，顺应规律，这可以概括为“想得开”。</a:t>
            </a:r>
            <a:endParaRPr lang="zh-CN" altLang="en-US" sz="2400">
              <a:latin typeface="楷体" panose="02010609060101010101" charset="-122"/>
              <a:ea typeface="楷体" panose="02010609060101010101" charset="-122"/>
              <a:cs typeface="楷体" panose="02010609060101010101" charset="-122"/>
              <a:sym typeface="+mn-ea"/>
            </a:endParaRPr>
          </a:p>
          <a:p>
            <a:pPr indent="0" algn="just" fontAlgn="auto">
              <a:lnSpc>
                <a:spcPct val="90000"/>
              </a:lnSpc>
              <a:spcAft>
                <a:spcPts val="500"/>
              </a:spcAft>
            </a:pPr>
            <a:r>
              <a:rPr lang="zh-CN" altLang="en-US" sz="2400">
                <a:latin typeface="楷体" panose="02010609060101010101" charset="-122"/>
                <a:ea typeface="楷体" panose="02010609060101010101" charset="-122"/>
                <a:cs typeface="楷体" panose="02010609060101010101" charset="-122"/>
                <a:sym typeface="+mn-ea"/>
              </a:rPr>
              <a:t>   拿得起，放得下，想得开，儒、佛、道三家各有所长又互为补充，共同构筑了中华传统文化之魂。（以上材料对我们读书治学、成才修身，甚至是洞悉社会、治国理政，都具有一定的启示意义。请结合材料写一篇文章，体现你的感悟与思考。）</a:t>
            </a:r>
            <a:endParaRPr lang="zh-CN" altLang="en-US" sz="2400">
              <a:latin typeface="楷体" panose="02010609060101010101" charset="-122"/>
              <a:ea typeface="楷体" panose="02010609060101010101" charset="-122"/>
              <a:cs typeface="楷体" panose="02010609060101010101" charset="-122"/>
              <a:sym typeface="+mn-ea"/>
            </a:endParaRPr>
          </a:p>
        </p:txBody>
      </p:sp>
      <p:sp>
        <p:nvSpPr>
          <p:cNvPr id="8" name="文本框 7"/>
          <p:cNvSpPr txBox="1"/>
          <p:nvPr/>
        </p:nvSpPr>
        <p:spPr>
          <a:xfrm>
            <a:off x="137160" y="2707640"/>
            <a:ext cx="4539615" cy="4150360"/>
          </a:xfrm>
          <a:prstGeom prst="rect">
            <a:avLst/>
          </a:prstGeom>
          <a:noFill/>
          <a:ln>
            <a:solidFill>
              <a:srgbClr val="0070C0"/>
            </a:solidFill>
          </a:ln>
        </p:spPr>
        <p:txBody>
          <a:bodyPr wrap="square" rtlCol="0" anchor="t">
            <a:spAutoFit/>
          </a:bodyPr>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旧）儒家追求“拿得起”，鼓励人们奋发图强、勇于进取；佛家追求“放得下”，鼓励人们放下自我，摆脱私心；道家追求“想得开”，鼓励人们依道而行，顺应规律。当今时代潮头迭起，无论是青年治学修身，还是家国洞悉治理，都应秉持佛家超然之心态，力行儒家入世之事情，顺应道家自然之规律。</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7452360" y="2618105"/>
            <a:ext cx="4649470" cy="4150360"/>
          </a:xfrm>
          <a:prstGeom prst="rect">
            <a:avLst/>
          </a:prstGeom>
          <a:noFill/>
          <a:ln>
            <a:solidFill>
              <a:srgbClr val="0070C0"/>
            </a:solidFill>
          </a:ln>
        </p:spPr>
        <p:txBody>
          <a:bodyPr wrap="square" rtlCol="0" anchor="t">
            <a:spAutoFit/>
          </a:bodyPr>
          <a:p>
            <a:pPr lvl="0" algn="l">
              <a:lnSpc>
                <a:spcPct val="110000"/>
              </a:lnSpc>
              <a:buClrTx/>
              <a:buSzTx/>
              <a:buFontTx/>
            </a:pPr>
            <a:r>
              <a:rPr lang="zh-CN" altLang="en-US" sz="2400">
                <a:latin typeface="微软雅黑" panose="020B0503020204020204" charset="-122"/>
                <a:ea typeface="微软雅黑" panose="020B0503020204020204" charset="-122"/>
                <a:cs typeface="微软雅黑" panose="020B0503020204020204" charset="-122"/>
                <a:sym typeface="+mn-ea"/>
              </a:rPr>
              <a:t>（新）</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儒家催人奋进，“拿得起”；佛家教人超脱，“放得下”；道家劝人依道，“想得开”。</a:t>
            </a:r>
            <a:r>
              <a:rPr lang="zh-CN" altLang="en-US" sz="2400">
                <a:latin typeface="微软雅黑" panose="020B0503020204020204" charset="-122"/>
                <a:ea typeface="微软雅黑" panose="020B0503020204020204" charset="-122"/>
                <a:cs typeface="微软雅黑" panose="020B0503020204020204" charset="-122"/>
                <a:sym typeface="+mn-ea"/>
              </a:rPr>
              <a:t>当今时代潮头汹涌，无论是修身齐家，还是治国平天下，任何个人或集体，尤其是吾辈青年，</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都应以拿得起的奋斗姿态为主基调，内修放得下的超然心态，外炼想得开的顺道之举，</a:t>
            </a:r>
            <a:r>
              <a:rPr lang="zh-CN" altLang="en-US" sz="2400">
                <a:latin typeface="微软雅黑" panose="020B0503020204020204" charset="-122"/>
                <a:ea typeface="微软雅黑" panose="020B0503020204020204" charset="-122"/>
                <a:cs typeface="微软雅黑" panose="020B0503020204020204" charset="-122"/>
                <a:sym typeface="+mn-ea"/>
              </a:rPr>
              <a:t>方能乘风破浪，勇往直前。</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4740275" y="2880995"/>
            <a:ext cx="2712085" cy="3046095"/>
          </a:xfrm>
          <a:prstGeom prst="rect">
            <a:avLst/>
          </a:prstGeom>
          <a:noFill/>
        </p:spPr>
        <p:txBody>
          <a:bodyPr wrap="square" rtlCol="0">
            <a:spAutoFit/>
          </a:bodyPr>
          <a:p>
            <a:r>
              <a:rPr lang="en-US" altLang="zh-CN" sz="2400" b="1">
                <a:solidFill>
                  <a:srgbClr val="0070C0"/>
                </a:solidFill>
              </a:rPr>
              <a:t>1.</a:t>
            </a:r>
            <a:r>
              <a:rPr lang="zh-CN" altLang="en-US" sz="2400" b="1">
                <a:solidFill>
                  <a:srgbClr val="0070C0"/>
                </a:solidFill>
              </a:rPr>
              <a:t>引用材料简洁了，原来摘抄太多。</a:t>
            </a:r>
            <a:endParaRPr lang="zh-CN" altLang="en-US" sz="2400" b="1">
              <a:solidFill>
                <a:srgbClr val="0070C0"/>
              </a:solidFill>
            </a:endParaRPr>
          </a:p>
          <a:p>
            <a:endParaRPr lang="zh-CN" altLang="en-US" sz="2400" b="1">
              <a:solidFill>
                <a:srgbClr val="0070C0"/>
              </a:solidFill>
            </a:endParaRPr>
          </a:p>
          <a:p>
            <a:r>
              <a:rPr lang="en-US" altLang="zh-CN" sz="2400" b="1">
                <a:solidFill>
                  <a:srgbClr val="0070C0"/>
                </a:solidFill>
              </a:rPr>
              <a:t>2.</a:t>
            </a:r>
            <a:r>
              <a:rPr lang="zh-CN" altLang="en-US" sz="2400" b="1">
                <a:solidFill>
                  <a:srgbClr val="0070C0"/>
                </a:solidFill>
              </a:rPr>
              <a:t>中间语句表达更有文采。</a:t>
            </a:r>
            <a:endParaRPr lang="zh-CN" altLang="en-US" sz="2400" b="1">
              <a:solidFill>
                <a:srgbClr val="0070C0"/>
              </a:solidFill>
            </a:endParaRPr>
          </a:p>
          <a:p>
            <a:endParaRPr lang="zh-CN" altLang="en-US" sz="2400" b="1">
              <a:solidFill>
                <a:srgbClr val="0070C0"/>
              </a:solidFill>
            </a:endParaRPr>
          </a:p>
          <a:p>
            <a:r>
              <a:rPr lang="en-US" altLang="zh-CN" sz="2400" b="1">
                <a:solidFill>
                  <a:srgbClr val="0070C0"/>
                </a:solidFill>
              </a:rPr>
              <a:t>3.</a:t>
            </a:r>
            <a:r>
              <a:rPr lang="zh-CN" altLang="en-US" sz="2400" b="1">
                <a:solidFill>
                  <a:srgbClr val="0070C0"/>
                </a:solidFill>
              </a:rPr>
              <a:t>中心论点的三元关系更紧密。</a:t>
            </a:r>
            <a:endParaRPr lang="zh-CN" altLang="en-US" sz="2400" b="1">
              <a:solidFill>
                <a:srgbClr val="0070C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0" y="0"/>
            <a:ext cx="5579745" cy="6369685"/>
          </a:xfrm>
          <a:prstGeom prst="rect">
            <a:avLst/>
          </a:prstGeom>
          <a:noFill/>
          <a:ln>
            <a:solidFill>
              <a:srgbClr val="0070C0"/>
            </a:solidFill>
          </a:ln>
        </p:spPr>
        <p:txBody>
          <a:bodyPr wrap="square" rtlCol="0" anchor="t">
            <a:spAutoFit/>
          </a:bodyPr>
          <a:p>
            <a:pPr algn="l">
              <a:lnSpc>
                <a:spcPct val="100000"/>
              </a:lnSpc>
            </a:pPr>
            <a:r>
              <a:rPr lang="en-US" altLang="zh-CN" sz="240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拿得起是放得下和想得开的前提。</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0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倘若尚未拿起，就考虑放下与想开；尚未奋斗，就思考享受与躺平，青年将全无朝气，国家将全无希望。</a:t>
            </a:r>
            <a:r>
              <a:rPr lang="zh-CN" altLang="en-US" sz="2400">
                <a:latin typeface="微软雅黑" panose="020B0503020204020204" charset="-122"/>
                <a:ea typeface="微软雅黑" panose="020B0503020204020204" charset="-122"/>
                <a:cs typeface="微软雅黑" panose="020B0503020204020204" charset="-122"/>
                <a:sym typeface="+mn-ea"/>
              </a:rPr>
              <a:t>当今，青年有广阔的发展空间，中国全民告别贫困，高速铁路、5G建设领先世界，载人航天、火星探测器取得重大突破等，青年当拿起时代的接力棒，踔厉奋发，力行不怠。正如徐梦桃拿起证明自己、为国争光的责任感，北京冬奥会上，奋跃夺冠；亦如陆鸿拿起自强自立、帮助更多残疾人的责任感，“世界吻我以痛，我却报之以歌”，身残志坚；还如钱七虎拿起守护人民保家卫国的责任感，为国铸盾六十年，发白不悔。生逢其时，责任在肩。吾辈青年应敢于拿起，勇于拿起，积极投身到时代发展浪潮中去。</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5925820" y="0"/>
            <a:ext cx="6266180" cy="6991350"/>
          </a:xfrm>
          <a:prstGeom prst="rect">
            <a:avLst/>
          </a:prstGeom>
          <a:noFill/>
          <a:ln>
            <a:solidFill>
              <a:srgbClr val="0070C0"/>
            </a:solidFill>
          </a:ln>
        </p:spPr>
        <p:txBody>
          <a:bodyPr wrap="square" rtlCol="0" anchor="t">
            <a:spAutoFit/>
          </a:bodyPr>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       拿得起是儒家积极入世的姿态，是放得下和想得开的前提，我们当以奋发进取为人生的底色。</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拿得起是“天行健，君子以自强不息”的奋发图强，是“人生在勤，不索何获”的敢于进取，是“天下兴亡，匹夫有责”的勇于担当。</a:t>
            </a:r>
            <a:r>
              <a:rPr lang="zh-CN" altLang="en-US" sz="2400">
                <a:latin typeface="微软雅黑" panose="020B0503020204020204" charset="-122"/>
                <a:ea typeface="微软雅黑" panose="020B0503020204020204" charset="-122"/>
                <a:cs typeface="微软雅黑" panose="020B0503020204020204" charset="-122"/>
                <a:sym typeface="+mn-ea"/>
              </a:rPr>
              <a:t>且看杨宁拿得起脱贫攻坚的担当，结对帮扶，愈挫愈勇；亦看钱七虎拿得起守护人民的使命，为国铸盾，发白不悔。正因为越来越多的人像他们一样拿得起，中国越来越有希望。</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没有拿得起，何来放得下，又谈何想得开？</a:t>
            </a:r>
            <a:r>
              <a:rPr lang="zh-CN" altLang="en-US" sz="2400">
                <a:latin typeface="微软雅黑" panose="020B0503020204020204" charset="-122"/>
                <a:ea typeface="微软雅黑" panose="020B0503020204020204" charset="-122"/>
                <a:cs typeface="微软雅黑" panose="020B0503020204020204" charset="-122"/>
                <a:sym typeface="+mn-ea"/>
              </a:rPr>
              <a:t>当今，青年有广阔的发展空间，我国全面脱贫，蛟龙入海，神舟升天……生逢其时，责任在肩。我们不能做“躺平”族“佛系”党，</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尚未拿起，就考虑放下与想开。</a:t>
            </a:r>
            <a:r>
              <a:rPr lang="zh-CN" altLang="en-US" sz="2400">
                <a:latin typeface="微软雅黑" panose="020B0503020204020204" charset="-122"/>
                <a:ea typeface="微软雅黑" panose="020B0503020204020204" charset="-122"/>
                <a:cs typeface="微软雅黑" panose="020B0503020204020204" charset="-122"/>
                <a:sym typeface="+mn-ea"/>
              </a:rPr>
              <a:t>吾辈青年当拿得起时代的接力棒，踔厉奋发，力行不怠。</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433070" y="2338070"/>
            <a:ext cx="5492750" cy="2453640"/>
          </a:xfrm>
          <a:prstGeom prst="rect">
            <a:avLst/>
          </a:prstGeom>
          <a:solidFill>
            <a:srgbClr val="FFFF00"/>
          </a:solidFill>
        </p:spPr>
        <p:txBody>
          <a:bodyPr wrap="square" rtlCol="0">
            <a:spAutoFit/>
          </a:bodyPr>
          <a:p>
            <a:pPr>
              <a:lnSpc>
                <a:spcPct val="160000"/>
              </a:lnSpc>
            </a:pPr>
            <a:r>
              <a:rPr lang="zh-CN" altLang="en-US" sz="2400">
                <a:solidFill>
                  <a:srgbClr val="FF0000"/>
                </a:solidFill>
              </a:rPr>
              <a:t>旧文开头两者关系阐释太突兀，加了拿得起的概念阐释，使论证更透彻，避免有空喊口号之疑。两者关系句后移，而且表达更简洁，并有增多一处照应。</a:t>
            </a:r>
            <a:endParaRPr lang="zh-CN" altLang="en-US"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0" y="0"/>
            <a:ext cx="5579745" cy="6369685"/>
          </a:xfrm>
          <a:prstGeom prst="rect">
            <a:avLst/>
          </a:prstGeom>
          <a:noFill/>
          <a:ln>
            <a:solidFill>
              <a:srgbClr val="0070C0"/>
            </a:solidFill>
          </a:ln>
        </p:spPr>
        <p:txBody>
          <a:bodyPr wrap="square" rtlCol="0" anchor="t">
            <a:spAutoFit/>
          </a:bodyPr>
          <a:p>
            <a:pPr algn="l">
              <a:lnSpc>
                <a:spcPct val="100000"/>
              </a:lnSpc>
            </a:pPr>
            <a:r>
              <a:rPr lang="en-US" altLang="zh-CN" sz="240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拿得起是放得下和想得开的前提。</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0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倘若尚未拿起，就考虑放下与想开；尚未奋斗，就思考享受与躺平，青年将全无朝气，国家将全无希望。</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当今，青年有广阔的发展空间，中国全民告别贫困，高速铁路、5G建设领先世界，载人航天、火星探测器取得重大突破等，青年当拿起时代的接力棒，踔厉奋发，力行不怠。</a:t>
            </a:r>
            <a:r>
              <a:rPr lang="zh-CN" altLang="en-US" sz="2400">
                <a:latin typeface="微软雅黑" panose="020B0503020204020204" charset="-122"/>
                <a:ea typeface="微软雅黑" panose="020B0503020204020204" charset="-122"/>
                <a:cs typeface="微软雅黑" panose="020B0503020204020204" charset="-122"/>
                <a:sym typeface="+mn-ea"/>
              </a:rPr>
              <a:t>正如徐梦桃拿起证明自己、为国争光的责任感，北京冬奥会上，奋跃夺冠；亦如陆鸿拿起自强自立、帮助更多残疾人的责任感，“世界吻我以痛，我却报之以歌”，身残志坚；还如钱七虎拿起守护人民保家卫国的责任感，为国铸盾六十年，发白不悔。生逢其时，责任在肩。吾辈青年应敢于拿起，勇于拿起，积极投身到时代发展浪潮中去。</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5925820" y="0"/>
            <a:ext cx="6266180" cy="6991350"/>
          </a:xfrm>
          <a:prstGeom prst="rect">
            <a:avLst/>
          </a:prstGeom>
          <a:noFill/>
          <a:ln>
            <a:solidFill>
              <a:srgbClr val="0070C0"/>
            </a:solidFill>
          </a:ln>
        </p:spPr>
        <p:txBody>
          <a:bodyPr wrap="square" rtlCol="0" anchor="t">
            <a:spAutoFit/>
          </a:bodyPr>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       拿得起是儒家积极入世的姿态，是放得下和想得开的前提，我们当以奋发进取为人生的底色。</a:t>
            </a:r>
            <a:endParaRPr lang="zh-CN" altLang="en-US" sz="2400">
              <a:latin typeface="微软雅黑" panose="020B0503020204020204" charset="-122"/>
              <a:ea typeface="微软雅黑" panose="020B0503020204020204" charset="-122"/>
              <a:cs typeface="微软雅黑" panose="020B0503020204020204" charset="-122"/>
            </a:endParaRPr>
          </a:p>
          <a:p>
            <a:pPr algn="l">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拿得起是“天行健，君子以自强不息”的奋发图强，是“人生在勤，不索何获”的敢于进取，是“天下兴亡，匹夫有责”的勇于担当。且看杨宁拿得起脱贫攻坚的担当，结对帮扶，愈挫愈勇；亦看钱七虎拿得起守护人民的使命，为国铸盾，发白不悔。正因为越来越多的人像他们一样拿得起，中国越来越有希望。没有拿得起，何来放得下，又谈何想得开？</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当今，青年有广阔的发展空间，我国全面脱贫，蛟龙入海，神舟升天……生逢其时，责任在肩。</a:t>
            </a:r>
            <a:r>
              <a:rPr lang="zh-CN" altLang="en-US" sz="24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我们不能做“躺平”族“佛系”党，尚未拿起，就考虑放下与想开。</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吾辈青年当拿得起时代的接力棒，踔厉奋发，力行不怠。</a:t>
            </a:r>
            <a:endPar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68275" y="3574415"/>
            <a:ext cx="5492750" cy="3044190"/>
          </a:xfrm>
          <a:prstGeom prst="rect">
            <a:avLst/>
          </a:prstGeom>
          <a:solidFill>
            <a:srgbClr val="FFFF00"/>
          </a:solidFill>
        </p:spPr>
        <p:txBody>
          <a:bodyPr wrap="square" rtlCol="0">
            <a:spAutoFit/>
          </a:bodyPr>
          <a:p>
            <a:pPr>
              <a:lnSpc>
                <a:spcPct val="160000"/>
              </a:lnSpc>
            </a:pPr>
            <a:r>
              <a:rPr lang="zh-CN" altLang="en-US" sz="2400">
                <a:solidFill>
                  <a:srgbClr val="FF0000"/>
                </a:solidFill>
              </a:rPr>
              <a:t>当今时代背景后移，放在他人例子后面，结合国情，指出我们也应如此做，逻辑更合理，怎么做的表达也更适合做结论句。国情部分也简洁了，不宜过多堆砌。例子部分删减也是此理。</a:t>
            </a:r>
            <a:endParaRPr lang="en-US" altLang="zh-CN"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0" y="0"/>
            <a:ext cx="5579745" cy="6548755"/>
          </a:xfrm>
          <a:prstGeom prst="rect">
            <a:avLst/>
          </a:prstGeom>
          <a:noFill/>
          <a:ln>
            <a:solidFill>
              <a:srgbClr val="0070C0"/>
            </a:solidFill>
          </a:ln>
        </p:spPr>
        <p:txBody>
          <a:bodyPr wrap="square" rtlCol="0" anchor="t">
            <a:spAutoFit/>
          </a:bodyPr>
          <a:p>
            <a:pPr indent="673100" algn="l" fontAlgn="auto">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拿起之后，奋斗过程中，应放得下。</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放得下是一种心态，一种智慧。它意味着“不以物喜，不以己悲”，放下自我，摆脱私心的困缚。</a:t>
            </a:r>
            <a:r>
              <a:rPr lang="zh-CN" altLang="en-US" sz="2400">
                <a:latin typeface="微软雅黑" panose="020B0503020204020204" charset="-122"/>
                <a:ea typeface="微软雅黑" panose="020B0503020204020204" charset="-122"/>
                <a:cs typeface="微软雅黑" panose="020B0503020204020204" charset="-122"/>
                <a:sym typeface="+mn-ea"/>
              </a:rPr>
              <a:t>如果说拿得起是“功成必定有我”的</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姿态</a:t>
            </a:r>
            <a:r>
              <a:rPr lang="zh-CN" altLang="en-US" sz="2400">
                <a:latin typeface="微软雅黑" panose="020B0503020204020204" charset="-122"/>
                <a:ea typeface="微软雅黑" panose="020B0503020204020204" charset="-122"/>
                <a:cs typeface="微软雅黑" panose="020B0503020204020204" charset="-122"/>
                <a:sym typeface="+mn-ea"/>
              </a:rPr>
              <a:t>，那么放下则是“功成不必在我”的</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心态</a:t>
            </a:r>
            <a:r>
              <a:rPr lang="zh-CN" altLang="en-US" sz="2400">
                <a:latin typeface="微软雅黑" panose="020B0503020204020204" charset="-122"/>
                <a:ea typeface="微软雅黑" panose="020B0503020204020204" charset="-122"/>
                <a:cs typeface="微软雅黑" panose="020B0503020204020204" charset="-122"/>
                <a:sym typeface="+mn-ea"/>
              </a:rPr>
              <a:t>。且看杨宁甘当“脱贫领头人”，结对帮扶，借钱、贷款，甚至变卖婚房，完全没有为自己的私利考虑；又看吴天一扎根高原，放弃大城市的优渥条件，以“藏族适应生理学”诊疗救治上万藏族人；更看沈忠芳一辈子都在磨砺国家的剑与盾，隐姓埋名六十余载。吾辈青年在奋斗之路上，当学会放下之智，利在天下者必谋之，无问西东。</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00000"/>
              </a:lnSpc>
            </a:pP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5752465" y="0"/>
            <a:ext cx="6439535" cy="6737350"/>
          </a:xfrm>
          <a:prstGeom prst="rect">
            <a:avLst/>
          </a:prstGeom>
          <a:noFill/>
          <a:ln>
            <a:solidFill>
              <a:srgbClr val="0070C0"/>
            </a:solidFill>
          </a:ln>
        </p:spPr>
        <p:txBody>
          <a:bodyPr wrap="square" rtlCol="0" anchor="t">
            <a:spAutoFit/>
          </a:bodyPr>
          <a:p>
            <a:pPr algn="l">
              <a:lnSpc>
                <a:spcPct val="12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我们要拥有放得下的超然心态，才能更好地拿得起。</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2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 放得下是佛家哲学，却不是“佛系”文学，而是在</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入世奋斗征程中</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，在迷茫于追逐外物、困缚内心时的“不以物喜，不以己悲”。</a:t>
            </a:r>
            <a:r>
              <a:rPr lang="zh-CN" altLang="en-US" sz="2400">
                <a:latin typeface="微软雅黑" panose="020B0503020204020204" charset="-122"/>
                <a:ea typeface="微软雅黑" panose="020B0503020204020204" charset="-122"/>
                <a:cs typeface="微软雅黑" panose="020B0503020204020204" charset="-122"/>
                <a:sym typeface="+mn-ea"/>
              </a:rPr>
              <a:t>如果说拿得起是“功成必定有我”的</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决然</a:t>
            </a:r>
            <a:r>
              <a:rPr lang="zh-CN" altLang="en-US" sz="2400">
                <a:latin typeface="微软雅黑" panose="020B0503020204020204" charset="-122"/>
                <a:ea typeface="微软雅黑" panose="020B0503020204020204" charset="-122"/>
                <a:cs typeface="微软雅黑" panose="020B0503020204020204" charset="-122"/>
                <a:sym typeface="+mn-ea"/>
              </a:rPr>
              <a:t>，那么放得下则是“功成不必在我”的</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泰然</a:t>
            </a:r>
            <a:r>
              <a:rPr lang="zh-CN" altLang="en-US" sz="2400">
                <a:latin typeface="微软雅黑" panose="020B0503020204020204" charset="-122"/>
                <a:ea typeface="微软雅黑" panose="020B0503020204020204" charset="-122"/>
                <a:cs typeface="微软雅黑" panose="020B0503020204020204" charset="-122"/>
                <a:sym typeface="+mn-ea"/>
              </a:rPr>
              <a:t>。正如陆鸿放下对残疾的耿耿于怀，自强自立，帮助更多残疾人；亦如沈忠芳淡泊名利，隐姓埋名，磨砺国家的剑与盾。他们或“不乱于心，不困于情”，或“不戚戚于贫贱，不汲汲于富贵”，放得下心中束缚、外在物质，却拿得起千斤重任。放得下是为了更好地拿得起。吾辈青年在拿得起时代赋予我们的责任时，也要学会放得下之智，方能行稳致远。</a:t>
            </a:r>
            <a:endPar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897255" y="3020060"/>
            <a:ext cx="5492750" cy="3044190"/>
          </a:xfrm>
          <a:prstGeom prst="rect">
            <a:avLst/>
          </a:prstGeom>
          <a:solidFill>
            <a:srgbClr val="FFFF00"/>
          </a:solidFill>
        </p:spPr>
        <p:txBody>
          <a:bodyPr wrap="square" rtlCol="0">
            <a:spAutoFit/>
          </a:bodyPr>
          <a:p>
            <a:pPr>
              <a:lnSpc>
                <a:spcPct val="160000"/>
              </a:lnSpc>
            </a:pPr>
            <a:r>
              <a:rPr lang="en-US" altLang="zh-CN" sz="2400">
                <a:solidFill>
                  <a:srgbClr val="FF0000"/>
                </a:solidFill>
              </a:rPr>
              <a:t>1.</a:t>
            </a:r>
            <a:r>
              <a:rPr lang="zh-CN" sz="2400">
                <a:solidFill>
                  <a:srgbClr val="FF0000"/>
                </a:solidFill>
              </a:rPr>
              <a:t>旧文的概念阐释太无力，一种心态，到底是什么心态？看起来就是在凑字数。</a:t>
            </a:r>
            <a:r>
              <a:rPr lang="en-US" altLang="zh-CN" sz="2400">
                <a:solidFill>
                  <a:srgbClr val="FF0000"/>
                </a:solidFill>
              </a:rPr>
              <a:t>2.</a:t>
            </a:r>
            <a:r>
              <a:rPr lang="zh-CN" sz="2400">
                <a:solidFill>
                  <a:srgbClr val="FF0000"/>
                </a:solidFill>
              </a:rPr>
              <a:t>新文概念阐释用了对比，和上一个主体段产生差异化效果。而且加强了和拿得起的关联。</a:t>
            </a:r>
            <a:endParaRPr lang="zh-CN" altLang="en-US"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741295" y="923290"/>
            <a:ext cx="5367655" cy="4655185"/>
          </a:xfrm>
          <a:prstGeom prst="rect">
            <a:avLst/>
          </a:prstGeom>
          <a:noFill/>
        </p:spPr>
        <p:txBody>
          <a:bodyPr wrap="square" rtlCol="0">
            <a:spAutoFit/>
          </a:bodyPr>
          <a:p>
            <a:pPr algn="ctr">
              <a:lnSpc>
                <a:spcPct val="220000"/>
              </a:lnSpc>
              <a:spcAft>
                <a:spcPts val="500"/>
              </a:spcAft>
            </a:pPr>
            <a:r>
              <a:rPr lang="zh-CN" altLang="en-US" sz="2800">
                <a:sym typeface="+mn-ea"/>
              </a:rPr>
              <a:t>【知识回顾</a:t>
            </a:r>
            <a:r>
              <a:rPr lang="en-US" altLang="zh-CN" sz="2800">
                <a:sym typeface="+mn-ea"/>
              </a:rPr>
              <a:t>·</a:t>
            </a:r>
            <a:r>
              <a:rPr lang="zh-CN" altLang="en-US" sz="2800">
                <a:sym typeface="+mn-ea"/>
              </a:rPr>
              <a:t>审题三步法】</a:t>
            </a:r>
            <a:endParaRPr lang="zh-CN" altLang="en-US" sz="2800"/>
          </a:p>
          <a:p>
            <a:pPr indent="745490" algn="ctr">
              <a:lnSpc>
                <a:spcPct val="220000"/>
              </a:lnSpc>
              <a:spcAft>
                <a:spcPts val="500"/>
              </a:spcAft>
            </a:pPr>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审对象</a:t>
            </a:r>
            <a:endParaRPr lang="zh-CN" altLang="en-US" sz="2800">
              <a:latin typeface="微软雅黑" panose="020B0503020204020204" charset="-122"/>
              <a:ea typeface="微软雅黑" panose="020B0503020204020204" charset="-122"/>
            </a:endParaRPr>
          </a:p>
          <a:p>
            <a:pPr indent="745490" algn="ctr">
              <a:lnSpc>
                <a:spcPct val="220000"/>
              </a:lnSpc>
              <a:spcAft>
                <a:spcPts val="500"/>
              </a:spcAft>
            </a:pPr>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审关系</a:t>
            </a:r>
            <a:endParaRPr lang="zh-CN" altLang="en-US" sz="2800">
              <a:latin typeface="微软雅黑" panose="020B0503020204020204" charset="-122"/>
              <a:ea typeface="微软雅黑" panose="020B0503020204020204" charset="-122"/>
            </a:endParaRPr>
          </a:p>
          <a:p>
            <a:pPr indent="745490" algn="ctr">
              <a:lnSpc>
                <a:spcPct val="220000"/>
              </a:lnSpc>
              <a:spcAft>
                <a:spcPts val="500"/>
              </a:spcAft>
            </a:pPr>
            <a:r>
              <a:rPr lang="en-US" altLang="zh-CN" sz="2800">
                <a:latin typeface="微软雅黑" panose="020B0503020204020204" charset="-122"/>
                <a:ea typeface="微软雅黑" panose="020B0503020204020204" charset="-122"/>
              </a:rPr>
              <a:t>3.</a:t>
            </a:r>
            <a:r>
              <a:rPr lang="zh-CN" altLang="en-US" sz="2800">
                <a:latin typeface="微软雅黑" panose="020B0503020204020204" charset="-122"/>
                <a:ea typeface="微软雅黑" panose="020B0503020204020204" charset="-122"/>
              </a:rPr>
              <a:t>审任务</a:t>
            </a:r>
            <a:endParaRPr lang="zh-CN" altLang="en-US" sz="2800">
              <a:latin typeface="微软雅黑" panose="020B0503020204020204" charset="-122"/>
              <a:ea typeface="微软雅黑" panose="020B0503020204020204" charset="-122"/>
            </a:endParaRPr>
          </a:p>
          <a:p>
            <a:pPr indent="745490" algn="ctr">
              <a:lnSpc>
                <a:spcPct val="120000"/>
              </a:lnSpc>
              <a:spcAft>
                <a:spcPts val="500"/>
              </a:spcAft>
            </a:pPr>
            <a:endParaRPr lang="zh-CN" altLang="en-US" sz="280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0" y="0"/>
            <a:ext cx="5579745" cy="6548755"/>
          </a:xfrm>
          <a:prstGeom prst="rect">
            <a:avLst/>
          </a:prstGeom>
          <a:noFill/>
          <a:ln>
            <a:solidFill>
              <a:srgbClr val="0070C0"/>
            </a:solidFill>
          </a:ln>
        </p:spPr>
        <p:txBody>
          <a:bodyPr wrap="square" rtlCol="0" anchor="t">
            <a:spAutoFit/>
          </a:bodyPr>
          <a:p>
            <a:pPr indent="673100" algn="l" fontAlgn="auto">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拿起之后，奋斗过程中，应放得下。</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放得下是一种心态，一种智慧。它意味着“不以物喜，不以己悲”，放下自我，摆脱私心的困缚。如果说拿得起是“功成必定有我”的姿态，那么放下则是“功成不必在我”的心态。且看</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杨宁</a:t>
            </a:r>
            <a:r>
              <a:rPr lang="zh-CN" altLang="en-US" sz="2400">
                <a:latin typeface="微软雅黑" panose="020B0503020204020204" charset="-122"/>
                <a:ea typeface="微软雅黑" panose="020B0503020204020204" charset="-122"/>
                <a:cs typeface="微软雅黑" panose="020B0503020204020204" charset="-122"/>
                <a:sym typeface="+mn-ea"/>
              </a:rPr>
              <a:t>甘当“脱贫领头人”，结对帮扶，借钱、贷款，甚至变卖婚房，完全没有为自己的私利考虑；又看</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吴天一</a:t>
            </a:r>
            <a:r>
              <a:rPr lang="zh-CN" altLang="en-US" sz="2400">
                <a:latin typeface="微软雅黑" panose="020B0503020204020204" charset="-122"/>
                <a:ea typeface="微软雅黑" panose="020B0503020204020204" charset="-122"/>
                <a:cs typeface="微软雅黑" panose="020B0503020204020204" charset="-122"/>
                <a:sym typeface="+mn-ea"/>
              </a:rPr>
              <a:t>扎根高原，放弃大城市的优渥条件，以“藏族适应生理学”诊疗救治上万藏族人；更看沈忠芳一辈子都在磨砺国家的剑与盾，隐姓埋名六十余载。吾辈青年在奋斗之路上，当学会放下之智，利在天下者必谋之，无问西东。</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00000"/>
              </a:lnSpc>
            </a:pP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5752465" y="0"/>
            <a:ext cx="6439535" cy="6737350"/>
          </a:xfrm>
          <a:prstGeom prst="rect">
            <a:avLst/>
          </a:prstGeom>
          <a:noFill/>
          <a:ln>
            <a:solidFill>
              <a:srgbClr val="0070C0"/>
            </a:solidFill>
          </a:ln>
        </p:spPr>
        <p:txBody>
          <a:bodyPr wrap="square" rtlCol="0" anchor="t">
            <a:spAutoFit/>
          </a:bodyPr>
          <a:p>
            <a:pPr algn="l">
              <a:lnSpc>
                <a:spcPct val="12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我们要拥有放得下的超然心态，才能更好地拿得起。</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2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放得下是佛家哲学，却不是“佛系”文学，而是在入世奋斗征程中，在迷茫于追逐外物、困缚内心时的“不以物喜，不以己悲”。如果说拿得起是“功成必定有我”的决然，那么放得下则是“功成不必在我”的泰然。正如</a:t>
            </a:r>
            <a:r>
              <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rPr>
              <a:t>陆鸿</a:t>
            </a:r>
            <a:r>
              <a:rPr lang="zh-CN" altLang="en-US" sz="2400">
                <a:latin typeface="微软雅黑" panose="020B0503020204020204" charset="-122"/>
                <a:ea typeface="微软雅黑" panose="020B0503020204020204" charset="-122"/>
                <a:cs typeface="微软雅黑" panose="020B0503020204020204" charset="-122"/>
                <a:sym typeface="+mn-ea"/>
              </a:rPr>
              <a:t>放下对残疾的耿耿于怀，自强自立，帮助更多残疾人；亦如沈忠芳淡泊名利，隐姓埋名，磨砺国家的剑与盾。</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他们或“不乱于心，不困于情”，或“不戚戚于贫贱，不汲汲于富贵”，</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放得下</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心中束缚、外在物质，</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却拿得起</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千斤重任。</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放得下是为了更好地拿得起</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吾辈青年在</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拿得起</a:t>
            </a:r>
            <a:r>
              <a:rPr lang="zh-CN" altLang="en-US" sz="2400">
                <a:latin typeface="微软雅黑" panose="020B0503020204020204" charset="-122"/>
                <a:ea typeface="微软雅黑" panose="020B0503020204020204" charset="-122"/>
                <a:cs typeface="微软雅黑" panose="020B0503020204020204" charset="-122"/>
                <a:sym typeface="+mn-ea"/>
              </a:rPr>
              <a:t>时代赋予我们的责任时，也要学会</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放得下</a:t>
            </a:r>
            <a:r>
              <a:rPr lang="zh-CN" altLang="en-US" sz="2400">
                <a:latin typeface="微软雅黑" panose="020B0503020204020204" charset="-122"/>
                <a:ea typeface="微软雅黑" panose="020B0503020204020204" charset="-122"/>
                <a:cs typeface="微软雅黑" panose="020B0503020204020204" charset="-122"/>
                <a:sym typeface="+mn-ea"/>
              </a:rPr>
              <a:t>之智，方能行稳致远。</a:t>
            </a:r>
            <a:endPar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02235" y="0"/>
            <a:ext cx="11871325" cy="1529715"/>
          </a:xfrm>
          <a:prstGeom prst="rect">
            <a:avLst/>
          </a:prstGeom>
          <a:solidFill>
            <a:srgbClr val="FFFF00"/>
          </a:solidFill>
        </p:spPr>
        <p:txBody>
          <a:bodyPr wrap="square" rtlCol="0">
            <a:spAutoFit/>
          </a:bodyPr>
          <a:p>
            <a:pPr>
              <a:lnSpc>
                <a:spcPct val="130000"/>
              </a:lnSpc>
            </a:pPr>
            <a:r>
              <a:rPr lang="en-US" altLang="zh-CN" sz="2400">
                <a:solidFill>
                  <a:srgbClr val="FF0000"/>
                </a:solidFill>
              </a:rPr>
              <a:t>1.</a:t>
            </a:r>
            <a:r>
              <a:rPr lang="zh-CN" sz="2400">
                <a:solidFill>
                  <a:srgbClr val="FF0000"/>
                </a:solidFill>
              </a:rPr>
              <a:t>杨宁换成陆鸿可以照应材料的困缚内心，沈忠芳照应追逐外物，例子太多，吴天一例去掉</a:t>
            </a:r>
            <a:endParaRPr lang="zh-CN" sz="2400">
              <a:solidFill>
                <a:srgbClr val="FF0000"/>
              </a:solidFill>
            </a:endParaRPr>
          </a:p>
          <a:p>
            <a:pPr>
              <a:lnSpc>
                <a:spcPct val="130000"/>
              </a:lnSpc>
            </a:pPr>
            <a:r>
              <a:rPr lang="en-US" altLang="zh-CN" sz="2400">
                <a:solidFill>
                  <a:srgbClr val="FF0000"/>
                </a:solidFill>
              </a:rPr>
              <a:t>2.</a:t>
            </a:r>
            <a:r>
              <a:rPr lang="zh-CN" sz="2400">
                <a:solidFill>
                  <a:srgbClr val="FF0000"/>
                </a:solidFill>
              </a:rPr>
              <a:t>加多了引用，也加多了照应两者关系的语句。</a:t>
            </a:r>
            <a:endParaRPr lang="zh-CN" altLang="en-US"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0" y="0"/>
            <a:ext cx="4251325" cy="5773420"/>
          </a:xfrm>
          <a:prstGeom prst="rect">
            <a:avLst/>
          </a:prstGeom>
          <a:noFill/>
          <a:ln>
            <a:solidFill>
              <a:srgbClr val="0070C0"/>
            </a:solidFill>
          </a:ln>
        </p:spPr>
        <p:txBody>
          <a:bodyPr wrap="square" rtlCol="0" anchor="t">
            <a:spAutoFit/>
          </a:bodyPr>
          <a:p>
            <a:pPr indent="673100" algn="l" fontAlgn="auto">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拿得起和放得下之后，我们还要想得开，顺应规律。</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想得开，是依道而行，顺应时代大潮。</a:t>
            </a:r>
            <a:r>
              <a:rPr lang="zh-CN" altLang="en-US" sz="2400">
                <a:latin typeface="微软雅黑" panose="020B0503020204020204" charset="-122"/>
                <a:ea typeface="微软雅黑" panose="020B0503020204020204" charset="-122"/>
                <a:cs typeface="微软雅黑" panose="020B0503020204020204" charset="-122"/>
                <a:sym typeface="+mn-ea"/>
              </a:rPr>
              <a:t>当今世界正值百年未有之大变局，美国强权喧嚣，俄乌危机加剧，核战阴云不散。殊不知，这些都是违背团结合作的潮流。“没有人是一座孤岛”，反观中国，以大国之姿，拿起维护和平的责任，放下利益纷争，顺应人类命运共同体的规律。吾辈应当不逆道而行，方能于时代浪潮上翱翔。</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4735195" y="0"/>
            <a:ext cx="7456805" cy="6805930"/>
          </a:xfrm>
          <a:prstGeom prst="rect">
            <a:avLst/>
          </a:prstGeom>
          <a:noFill/>
          <a:ln>
            <a:solidFill>
              <a:srgbClr val="0070C0"/>
            </a:solidFill>
          </a:ln>
        </p:spPr>
        <p:txBody>
          <a:bodyPr wrap="square" rtlCol="0" anchor="t">
            <a:spAutoFit/>
          </a:bodyPr>
          <a:p>
            <a:pPr algn="l">
              <a:lnSpc>
                <a:spcPct val="13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我们要懂得想得开的顺道之举，才能正确地拿得起。</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zh-CN" altLang="en-US" sz="2400">
                <a:latin typeface="微软雅黑" panose="020B0503020204020204" charset="-122"/>
                <a:ea typeface="微软雅黑" panose="020B0503020204020204" charset="-122"/>
                <a:cs typeface="微软雅黑" panose="020B0503020204020204" charset="-122"/>
                <a:sym typeface="+mn-ea"/>
              </a:rPr>
              <a:t>       </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想得开是道家勘破规律后的“不妄为”，是郭橐驼的“能顺木之天”的顺应规律。</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歧路面前，唯有顺道而行，才能正确地拿得起。</a:t>
            </a:r>
            <a:r>
              <a:rPr lang="zh-CN" altLang="en-US" sz="2400">
                <a:latin typeface="微软雅黑" panose="020B0503020204020204" charset="-122"/>
                <a:ea typeface="微软雅黑" panose="020B0503020204020204" charset="-122"/>
                <a:cs typeface="微软雅黑" panose="020B0503020204020204" charset="-122"/>
                <a:sym typeface="+mn-ea"/>
              </a:rPr>
              <a:t>且看，国内“港独“台独”分子上跳下窜，妄想倾覆国家的统一趋势；又看，国外某些霸权国家设置贸易壁垒，奉行零和博弈，试图挑战人类协同合作的发展潮流；再看，全球环境危机加剧，“北溪”管道被炸，日本核废水入海，此类种种都在破坏人与自然和谐相处之道。</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背道而行，终将自食其果！想不开，如何拿得对？</a:t>
            </a:r>
            <a:r>
              <a:rPr lang="zh-CN" altLang="en-US" sz="2400">
                <a:latin typeface="微软雅黑" panose="020B0503020204020204" charset="-122"/>
                <a:ea typeface="微软雅黑" panose="020B0503020204020204" charset="-122"/>
                <a:cs typeface="微软雅黑" panose="020B0503020204020204" charset="-122"/>
                <a:sym typeface="+mn-ea"/>
              </a:rPr>
              <a:t>而反观中国，拿得起维护和平的责任，放得下利益纷争，顺应人类命运共同体的规律，尽显大国风范。</a:t>
            </a:r>
            <a:r>
              <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rPr>
              <a:t>吾辈拿得起之时，当怀想得开之道，避免妄为之举。</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229235" y="2903855"/>
            <a:ext cx="11040110" cy="1050290"/>
          </a:xfrm>
          <a:prstGeom prst="rect">
            <a:avLst/>
          </a:prstGeom>
          <a:solidFill>
            <a:srgbClr val="FFFF00"/>
          </a:solidFill>
        </p:spPr>
        <p:txBody>
          <a:bodyPr wrap="square" rtlCol="0">
            <a:spAutoFit/>
          </a:bodyPr>
          <a:p>
            <a:pPr>
              <a:lnSpc>
                <a:spcPct val="130000"/>
              </a:lnSpc>
            </a:pPr>
            <a:r>
              <a:rPr lang="en-US" altLang="zh-CN" sz="2400">
                <a:solidFill>
                  <a:srgbClr val="FF0000"/>
                </a:solidFill>
              </a:rPr>
              <a:t>1.</a:t>
            </a:r>
            <a:r>
              <a:rPr lang="zh-CN" sz="2400">
                <a:solidFill>
                  <a:srgbClr val="FF0000"/>
                </a:solidFill>
              </a:rPr>
              <a:t>新文概念阐释更深刻。</a:t>
            </a:r>
            <a:endParaRPr lang="zh-CN" sz="2400">
              <a:solidFill>
                <a:srgbClr val="FF0000"/>
              </a:solidFill>
            </a:endParaRPr>
          </a:p>
          <a:p>
            <a:pPr>
              <a:lnSpc>
                <a:spcPct val="130000"/>
              </a:lnSpc>
            </a:pPr>
            <a:r>
              <a:rPr lang="en-US" altLang="zh-CN" sz="2400">
                <a:solidFill>
                  <a:srgbClr val="FF0000"/>
                </a:solidFill>
              </a:rPr>
              <a:t>2.</a:t>
            </a:r>
            <a:r>
              <a:rPr lang="zh-CN" sz="2400">
                <a:solidFill>
                  <a:srgbClr val="FF0000"/>
                </a:solidFill>
              </a:rPr>
              <a:t>加多了照应两者关系的语句。</a:t>
            </a:r>
            <a:endParaRPr lang="zh-CN" altLang="en-US"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0" y="0"/>
            <a:ext cx="4251325" cy="5773420"/>
          </a:xfrm>
          <a:prstGeom prst="rect">
            <a:avLst/>
          </a:prstGeom>
          <a:noFill/>
          <a:ln>
            <a:solidFill>
              <a:srgbClr val="0070C0"/>
            </a:solidFill>
          </a:ln>
        </p:spPr>
        <p:txBody>
          <a:bodyPr wrap="square" rtlCol="0" anchor="t">
            <a:spAutoFit/>
          </a:bodyPr>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拿得起和放得下之后，我们还要想得开，顺应规律。</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indent="673100" algn="l" fontAlgn="auto">
              <a:lnSpc>
                <a:spcPct val="11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想得开，是依道而行，顺应时代大潮。当今世界正值百年未有之大变局，美国强权喧嚣，俄乌危机加剧</a:t>
            </a:r>
            <a:r>
              <a:rPr lang="zh-CN" altLang="en-US" sz="2400">
                <a:latin typeface="微软雅黑" panose="020B0503020204020204" charset="-122"/>
                <a:ea typeface="微软雅黑" panose="020B0503020204020204" charset="-122"/>
                <a:cs typeface="微软雅黑" panose="020B0503020204020204" charset="-122"/>
                <a:sym typeface="+mn-ea"/>
              </a:rPr>
              <a:t>，核战阴云不散。殊不知，</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这些都是违背团结合作的潮流。</a:t>
            </a:r>
            <a:r>
              <a:rPr lang="zh-CN" altLang="en-US" sz="2400">
                <a:latin typeface="微软雅黑" panose="020B0503020204020204" charset="-122"/>
                <a:ea typeface="微软雅黑" panose="020B0503020204020204" charset="-122"/>
                <a:cs typeface="微软雅黑" panose="020B0503020204020204" charset="-122"/>
                <a:sym typeface="+mn-ea"/>
              </a:rPr>
              <a:t>“没有人是一座孤岛”，反观中国，以大国之姿，拿起维护和平的责任，放下利益纷争，顺应人类命运共同体的规律。吾辈应当不逆道而行，方能于时代浪潮上翱翔。</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4735195" y="0"/>
            <a:ext cx="7456805" cy="6805930"/>
          </a:xfrm>
          <a:prstGeom prst="rect">
            <a:avLst/>
          </a:prstGeom>
          <a:noFill/>
          <a:ln>
            <a:solidFill>
              <a:srgbClr val="0070C0"/>
            </a:solidFill>
          </a:ln>
        </p:spPr>
        <p:txBody>
          <a:bodyPr wrap="square" rtlCol="0" anchor="t">
            <a:spAutoFit/>
          </a:bodyPr>
          <a:p>
            <a:pPr algn="l">
              <a:lnSpc>
                <a:spcPct val="13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       我们要懂得想得开的顺道之举，才能正确地拿得起。</a:t>
            </a:r>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       想得开是道家勘破规律后的“不妄为”，是郭橐驼的“能顺木之天”的顺应规律。歧路面前，唯有顺道而行，才能正确地拿得起。且看，国内“港独“台独”分子上跳下窜，妄想倾覆国家的</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统一趋势</a:t>
            </a:r>
            <a:r>
              <a:rPr lang="zh-CN" altLang="en-US" sz="2400">
                <a:latin typeface="微软雅黑" panose="020B0503020204020204" charset="-122"/>
                <a:ea typeface="微软雅黑" panose="020B0503020204020204" charset="-122"/>
                <a:cs typeface="微软雅黑" panose="020B0503020204020204" charset="-122"/>
                <a:sym typeface="+mn-ea"/>
              </a:rPr>
              <a:t>；又看，国外某些霸权国家设置贸易壁垒，奉行零和博弈，试图挑战人类</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协同合作的发展潮流</a:t>
            </a:r>
            <a:r>
              <a:rPr lang="zh-CN" altLang="en-US" sz="2400">
                <a:latin typeface="微软雅黑" panose="020B0503020204020204" charset="-122"/>
                <a:ea typeface="微软雅黑" panose="020B0503020204020204" charset="-122"/>
                <a:cs typeface="微软雅黑" panose="020B0503020204020204" charset="-122"/>
                <a:sym typeface="+mn-ea"/>
              </a:rPr>
              <a:t>；再看，全球环境危机加剧，“北溪”管道被炸，日本核废水入海，此类种种都在破坏</a:t>
            </a:r>
            <a:r>
              <a:rPr lang="zh-CN" altLang="en-US" sz="2400" b="1">
                <a:solidFill>
                  <a:srgbClr val="7030A0"/>
                </a:solidFill>
                <a:latin typeface="微软雅黑" panose="020B0503020204020204" charset="-122"/>
                <a:ea typeface="微软雅黑" panose="020B0503020204020204" charset="-122"/>
                <a:cs typeface="微软雅黑" panose="020B0503020204020204" charset="-122"/>
                <a:sym typeface="+mn-ea"/>
              </a:rPr>
              <a:t>人与自然和谐相处之道</a:t>
            </a:r>
            <a:r>
              <a:rPr lang="zh-CN" altLang="en-US" sz="2400">
                <a:latin typeface="微软雅黑" panose="020B0503020204020204" charset="-122"/>
                <a:ea typeface="微软雅黑" panose="020B0503020204020204" charset="-122"/>
                <a:cs typeface="微软雅黑" panose="020B0503020204020204" charset="-122"/>
                <a:sym typeface="+mn-ea"/>
              </a:rPr>
              <a:t>。背道而行，终将自食其果！想不开，如何拿得对？</a:t>
            </a:r>
            <a:r>
              <a:rPr lang="zh-CN" altLang="en-US" sz="2400">
                <a:latin typeface="微软雅黑" panose="020B0503020204020204" charset="-122"/>
                <a:ea typeface="微软雅黑" panose="020B0503020204020204" charset="-122"/>
                <a:cs typeface="微软雅黑" panose="020B0503020204020204" charset="-122"/>
                <a:sym typeface="+mn-ea"/>
              </a:rPr>
              <a:t>而反观中国，拿得起维护和平的责任，放得下利益纷争，顺应人类命运共同体的规律，尽显大国风范。吾辈拿得起之时，当怀想得开之道，避免妄为之举。</a:t>
            </a:r>
            <a:endPar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575945" y="4979670"/>
            <a:ext cx="11040110" cy="1050290"/>
          </a:xfrm>
          <a:prstGeom prst="rect">
            <a:avLst/>
          </a:prstGeom>
          <a:solidFill>
            <a:srgbClr val="FFFF00"/>
          </a:solidFill>
        </p:spPr>
        <p:txBody>
          <a:bodyPr wrap="square" rtlCol="0">
            <a:spAutoFit/>
          </a:bodyPr>
          <a:p>
            <a:pPr>
              <a:lnSpc>
                <a:spcPct val="130000"/>
              </a:lnSpc>
            </a:pPr>
            <a:r>
              <a:rPr lang="zh-CN" altLang="en-US" sz="2400">
                <a:solidFill>
                  <a:srgbClr val="FF0000"/>
                </a:solidFill>
              </a:rPr>
              <a:t>旧文关于</a:t>
            </a:r>
            <a:r>
              <a:rPr lang="en-US" altLang="zh-CN" sz="2400">
                <a:solidFill>
                  <a:srgbClr val="FF0000"/>
                </a:solidFill>
              </a:rPr>
              <a:t>“</a:t>
            </a:r>
            <a:r>
              <a:rPr lang="zh-CN" altLang="en-US" sz="2400">
                <a:solidFill>
                  <a:srgbClr val="FF0000"/>
                </a:solidFill>
              </a:rPr>
              <a:t>道</a:t>
            </a:r>
            <a:r>
              <a:rPr lang="en-US" altLang="zh-CN" sz="2400">
                <a:solidFill>
                  <a:srgbClr val="FF0000"/>
                </a:solidFill>
              </a:rPr>
              <a:t>”</a:t>
            </a:r>
            <a:r>
              <a:rPr lang="zh-CN" altLang="en-US" sz="2400">
                <a:solidFill>
                  <a:srgbClr val="FF0000"/>
                </a:solidFill>
              </a:rPr>
              <a:t>的举例太窄，局限在团结合作的潮流，万事万物都有规律，新文更有广度。</a:t>
            </a:r>
            <a:endParaRPr lang="zh-CN" altLang="en-US"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924560" y="647700"/>
            <a:ext cx="4251325" cy="2932430"/>
          </a:xfrm>
          <a:prstGeom prst="rect">
            <a:avLst/>
          </a:prstGeom>
          <a:noFill/>
          <a:ln>
            <a:solidFill>
              <a:srgbClr val="0070C0"/>
            </a:solidFill>
          </a:ln>
        </p:spPr>
        <p:txBody>
          <a:bodyPr wrap="square" rtlCol="0" anchor="t">
            <a:spAutoFit/>
          </a:bodyPr>
          <a:p>
            <a:pPr indent="673100" algn="l" fontAlgn="auto">
              <a:lnSpc>
                <a:spcPct val="110000"/>
              </a:lnSpc>
            </a:pPr>
            <a:r>
              <a:rPr lang="zh-CN" altLang="en-US" sz="2400">
                <a:latin typeface="微软雅黑" panose="020B0503020204020204" charset="-122"/>
                <a:ea typeface="微软雅黑" panose="020B0503020204020204" charset="-122"/>
                <a:cs typeface="微软雅黑" panose="020B0503020204020204" charset="-122"/>
                <a:sym typeface="+mn-ea"/>
              </a:rPr>
              <a:t>大舸中流下，青山两岸移。世界正历百年未有之大变局，中国正经伟大复兴的关键期，新青年当融合儒佛道三家之志，拿起家国情怀，放下个人私欲，想开时代规律，方能在时代浪潮中斩获佳绩。</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5718810" y="381000"/>
            <a:ext cx="5618480" cy="3448685"/>
          </a:xfrm>
          <a:prstGeom prst="rect">
            <a:avLst/>
          </a:prstGeom>
          <a:noFill/>
          <a:ln>
            <a:solidFill>
              <a:srgbClr val="0070C0"/>
            </a:solidFill>
          </a:ln>
        </p:spPr>
        <p:txBody>
          <a:bodyPr wrap="square" rtlCol="0" anchor="t">
            <a:spAutoFit/>
          </a:bodyPr>
          <a:p>
            <a:pPr algn="l">
              <a:lnSpc>
                <a:spcPct val="130000"/>
              </a:lnSpc>
            </a:pPr>
            <a:r>
              <a:rPr lang="zh-CN" altLang="en-US" sz="240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 大舸中流下，青山两岸移。世界正历百年未有之大变局，中国正经伟大复兴的关键期，</a:t>
            </a:r>
            <a:r>
              <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rPr>
              <a:t>儒佛道三家之智各有所长，又互为补充。</a:t>
            </a:r>
            <a:r>
              <a:rPr lang="zh-CN" altLang="en-US" sz="2400">
                <a:latin typeface="微软雅黑" panose="020B0503020204020204" charset="-122"/>
                <a:ea typeface="微软雅黑" panose="020B0503020204020204" charset="-122"/>
                <a:cs typeface="微软雅黑" panose="020B0503020204020204" charset="-122"/>
                <a:sym typeface="+mn-ea"/>
              </a:rPr>
              <a:t>吾辈青年当以入世为奋斗主基调，内修出世超然之心，外行顺应规律之举，</a:t>
            </a:r>
            <a:r>
              <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rPr>
              <a:t>敢拿起，懂放下，能想开，</a:t>
            </a:r>
            <a:r>
              <a:rPr lang="zh-CN" altLang="en-US" sz="2400">
                <a:latin typeface="微软雅黑" panose="020B0503020204020204" charset="-122"/>
                <a:ea typeface="微软雅黑" panose="020B0503020204020204" charset="-122"/>
                <a:cs typeface="微软雅黑" panose="020B0503020204020204" charset="-122"/>
                <a:sym typeface="+mn-ea"/>
              </a:rPr>
              <a:t>方能在时代浪潮中斩获佳绩。</a:t>
            </a:r>
            <a:endParaRPr lang="zh-CN" altLang="en-US" sz="2400" b="1">
              <a:solidFill>
                <a:srgbClr val="0070C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3002915" y="4551680"/>
            <a:ext cx="3724910" cy="570865"/>
          </a:xfrm>
          <a:prstGeom prst="rect">
            <a:avLst/>
          </a:prstGeom>
          <a:solidFill>
            <a:srgbClr val="FFFF00"/>
          </a:solidFill>
        </p:spPr>
        <p:txBody>
          <a:bodyPr wrap="square" rtlCol="0">
            <a:spAutoFit/>
          </a:bodyPr>
          <a:p>
            <a:pPr algn="ctr">
              <a:lnSpc>
                <a:spcPct val="130000"/>
              </a:lnSpc>
            </a:pPr>
            <a:r>
              <a:rPr lang="zh-CN" sz="2400">
                <a:solidFill>
                  <a:srgbClr val="FF0000"/>
                </a:solidFill>
              </a:rPr>
              <a:t>增多照应</a:t>
            </a:r>
            <a:endParaRPr lang="zh-CN" sz="240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624205"/>
            <a:ext cx="11452860" cy="4742815"/>
          </a:xfrm>
          <a:prstGeom prst="rect">
            <a:avLst/>
          </a:prstGeom>
          <a:noFill/>
        </p:spPr>
        <p:txBody>
          <a:bodyPr wrap="square" rtlCol="0" anchor="t">
            <a:spAutoFit/>
          </a:bodyPr>
          <a:p>
            <a:pPr algn="ctr">
              <a:lnSpc>
                <a:spcPct val="120000"/>
              </a:lnSpc>
            </a:pPr>
            <a:r>
              <a:rPr lang="zh-CN" altLang="en-US" sz="2800" b="1">
                <a:solidFill>
                  <a:srgbClr val="0070C0"/>
                </a:solidFill>
                <a:latin typeface="微软雅黑" panose="020B0503020204020204" charset="-122"/>
                <a:ea typeface="微软雅黑" panose="020B0503020204020204" charset="-122"/>
                <a:cs typeface="微软雅黑" panose="020B0503020204020204" charset="-122"/>
                <a:sym typeface="+mn-ea"/>
              </a:rPr>
              <a:t>升格方法小结</a:t>
            </a:r>
            <a:endParaRPr lang="en-US" altLang="zh-CN" sz="2800" b="1">
              <a:solidFill>
                <a:srgbClr val="0070C0"/>
              </a:solidFill>
              <a:latin typeface="微软雅黑" panose="020B0503020204020204" charset="-122"/>
              <a:ea typeface="微软雅黑" panose="020B0503020204020204" charset="-122"/>
              <a:cs typeface="微软雅黑" panose="020B0503020204020204" charset="-122"/>
            </a:endParaRPr>
          </a:p>
          <a:p>
            <a:pPr algn="l">
              <a:lnSpc>
                <a:spcPct val="120000"/>
              </a:lnSpc>
            </a:pPr>
            <a:r>
              <a:rPr lang="en-US" altLang="zh-CN" sz="2800" b="1">
                <a:latin typeface="微软雅黑" panose="020B0503020204020204" charset="-122"/>
                <a:ea typeface="微软雅黑" panose="020B0503020204020204" charset="-122"/>
                <a:cs typeface="微软雅黑" panose="020B0503020204020204" charset="-122"/>
              </a:rPr>
              <a:t>1.</a:t>
            </a:r>
            <a:r>
              <a:rPr lang="zh-CN" altLang="en-US" sz="2800" b="1">
                <a:latin typeface="微软雅黑" panose="020B0503020204020204" charset="-122"/>
                <a:ea typeface="微软雅黑" panose="020B0503020204020204" charset="-122"/>
                <a:cs typeface="微软雅黑" panose="020B0503020204020204" charset="-122"/>
              </a:rPr>
              <a:t>关系搭建要尽量高阶，并且要在行文中有所照应</a:t>
            </a:r>
            <a:endParaRPr lang="zh-CN" altLang="en-US" sz="2800" b="1">
              <a:latin typeface="微软雅黑" panose="020B0503020204020204" charset="-122"/>
              <a:ea typeface="微软雅黑" panose="020B0503020204020204" charset="-122"/>
              <a:cs typeface="微软雅黑" panose="020B0503020204020204" charset="-122"/>
            </a:endParaRPr>
          </a:p>
          <a:p>
            <a:pPr algn="l">
              <a:lnSpc>
                <a:spcPct val="120000"/>
              </a:lnSpc>
            </a:pPr>
            <a:r>
              <a:rPr lang="en-US" sz="2800" b="1">
                <a:latin typeface="微软雅黑" panose="020B0503020204020204" charset="-122"/>
                <a:ea typeface="微软雅黑" panose="020B0503020204020204" charset="-122"/>
                <a:cs typeface="微软雅黑" panose="020B0503020204020204" charset="-122"/>
                <a:sym typeface="+mn-ea"/>
              </a:rPr>
              <a:t>2.</a:t>
            </a:r>
            <a:r>
              <a:rPr lang="zh-CN" altLang="en-US" sz="2800" b="1">
                <a:latin typeface="微软雅黑" panose="020B0503020204020204" charset="-122"/>
                <a:ea typeface="微软雅黑" panose="020B0503020204020204" charset="-122"/>
                <a:cs typeface="微软雅黑" panose="020B0503020204020204" charset="-122"/>
                <a:sym typeface="+mn-ea"/>
              </a:rPr>
              <a:t>不能只顾着照应两元关系就忽略概念阐释，概念阐释清晰准确，论证才能深刻。</a:t>
            </a:r>
            <a:endParaRPr lang="zh-CN" altLang="en-US" sz="2800" b="1">
              <a:latin typeface="微软雅黑" panose="020B0503020204020204" charset="-122"/>
              <a:ea typeface="微软雅黑" panose="020B0503020204020204" charset="-122"/>
              <a:cs typeface="微软雅黑" panose="020B0503020204020204" charset="-122"/>
            </a:endParaRPr>
          </a:p>
          <a:p>
            <a:pPr algn="l">
              <a:lnSpc>
                <a:spcPct val="120000"/>
              </a:lnSpc>
            </a:pPr>
            <a:r>
              <a:rPr lang="en-US" altLang="zh-CN" sz="2800" b="1">
                <a:latin typeface="微软雅黑" panose="020B0503020204020204" charset="-122"/>
                <a:ea typeface="微软雅黑" panose="020B0503020204020204" charset="-122"/>
                <a:cs typeface="微软雅黑" panose="020B0503020204020204" charset="-122"/>
              </a:rPr>
              <a:t>3.</a:t>
            </a:r>
            <a:r>
              <a:rPr lang="zh-CN" altLang="en-US" sz="2800" b="1">
                <a:latin typeface="微软雅黑" panose="020B0503020204020204" charset="-122"/>
                <a:ea typeface="微软雅黑" panose="020B0503020204020204" charset="-122"/>
                <a:cs typeface="微软雅黑" panose="020B0503020204020204" charset="-122"/>
              </a:rPr>
              <a:t>强化主体段五层意识：观点</a:t>
            </a:r>
            <a:r>
              <a:rPr lang="en-US" altLang="zh-CN" sz="2800" b="1">
                <a:latin typeface="微软雅黑" panose="020B0503020204020204" charset="-122"/>
                <a:ea typeface="微软雅黑" panose="020B0503020204020204" charset="-122"/>
                <a:cs typeface="微软雅黑" panose="020B0503020204020204" charset="-122"/>
              </a:rPr>
              <a:t>+</a:t>
            </a:r>
            <a:r>
              <a:rPr lang="zh-CN" altLang="en-US" sz="2800" b="1">
                <a:latin typeface="微软雅黑" panose="020B0503020204020204" charset="-122"/>
                <a:ea typeface="微软雅黑" panose="020B0503020204020204" charset="-122"/>
                <a:cs typeface="微软雅黑" panose="020B0503020204020204" charset="-122"/>
              </a:rPr>
              <a:t>阐释</a:t>
            </a:r>
            <a:r>
              <a:rPr lang="en-US" altLang="zh-CN" sz="2800" b="1">
                <a:latin typeface="微软雅黑" panose="020B0503020204020204" charset="-122"/>
                <a:ea typeface="微软雅黑" panose="020B0503020204020204" charset="-122"/>
                <a:cs typeface="微软雅黑" panose="020B0503020204020204" charset="-122"/>
              </a:rPr>
              <a:t>+</a:t>
            </a:r>
            <a:r>
              <a:rPr lang="zh-CN" altLang="en-US" sz="2800" b="1">
                <a:latin typeface="微软雅黑" panose="020B0503020204020204" charset="-122"/>
                <a:ea typeface="微软雅黑" panose="020B0503020204020204" charset="-122"/>
                <a:cs typeface="微软雅黑" panose="020B0503020204020204" charset="-122"/>
              </a:rPr>
              <a:t>举例</a:t>
            </a:r>
            <a:r>
              <a:rPr lang="en-US" altLang="zh-CN" sz="2800" b="1">
                <a:latin typeface="微软雅黑" panose="020B0503020204020204" charset="-122"/>
                <a:ea typeface="微软雅黑" panose="020B0503020204020204" charset="-122"/>
                <a:cs typeface="微软雅黑" panose="020B0503020204020204" charset="-122"/>
              </a:rPr>
              <a:t>+</a:t>
            </a:r>
            <a:r>
              <a:rPr lang="zh-CN" altLang="en-US" sz="2800" b="1">
                <a:latin typeface="微软雅黑" panose="020B0503020204020204" charset="-122"/>
                <a:ea typeface="微软雅黑" panose="020B0503020204020204" charset="-122"/>
                <a:cs typeface="微软雅黑" panose="020B0503020204020204" charset="-122"/>
              </a:rPr>
              <a:t>例后分析</a:t>
            </a:r>
            <a:r>
              <a:rPr lang="en-US" altLang="zh-CN" sz="2800" b="1">
                <a:latin typeface="微软雅黑" panose="020B0503020204020204" charset="-122"/>
                <a:ea typeface="微软雅黑" panose="020B0503020204020204" charset="-122"/>
                <a:cs typeface="微软雅黑" panose="020B0503020204020204" charset="-122"/>
              </a:rPr>
              <a:t>+</a:t>
            </a:r>
            <a:r>
              <a:rPr lang="zh-CN" altLang="en-US" sz="2800" b="1">
                <a:latin typeface="微软雅黑" panose="020B0503020204020204" charset="-122"/>
                <a:ea typeface="微软雅黑" panose="020B0503020204020204" charset="-122"/>
                <a:cs typeface="微软雅黑" panose="020B0503020204020204" charset="-122"/>
              </a:rPr>
              <a:t>结论</a:t>
            </a:r>
            <a:endParaRPr lang="zh-CN" altLang="en-US" sz="2800" b="1">
              <a:latin typeface="微软雅黑" panose="020B0503020204020204" charset="-122"/>
              <a:ea typeface="微软雅黑" panose="020B0503020204020204" charset="-122"/>
              <a:cs typeface="微软雅黑" panose="020B0503020204020204" charset="-122"/>
            </a:endParaRPr>
          </a:p>
          <a:p>
            <a:pPr algn="l">
              <a:lnSpc>
                <a:spcPct val="120000"/>
              </a:lnSpc>
            </a:pPr>
            <a:r>
              <a:rPr lang="en-US" altLang="zh-CN" sz="2800" b="1">
                <a:latin typeface="微软雅黑" panose="020B0503020204020204" charset="-122"/>
                <a:ea typeface="微软雅黑" panose="020B0503020204020204" charset="-122"/>
                <a:cs typeface="微软雅黑" panose="020B0503020204020204" charset="-122"/>
              </a:rPr>
              <a:t>4.</a:t>
            </a:r>
            <a:r>
              <a:rPr lang="zh-CN" altLang="en-US" sz="2800" b="1">
                <a:latin typeface="微软雅黑" panose="020B0503020204020204" charset="-122"/>
                <a:ea typeface="微软雅黑" panose="020B0503020204020204" charset="-122"/>
                <a:cs typeface="微软雅黑" panose="020B0503020204020204" charset="-122"/>
              </a:rPr>
              <a:t>不要沉迷堆砌例子</a:t>
            </a:r>
            <a:endParaRPr lang="zh-CN" altLang="en-US" sz="2800" b="1">
              <a:latin typeface="微软雅黑" panose="020B0503020204020204" charset="-122"/>
              <a:ea typeface="微软雅黑" panose="020B0503020204020204" charset="-122"/>
              <a:cs typeface="微软雅黑" panose="020B0503020204020204" charset="-122"/>
            </a:endParaRPr>
          </a:p>
          <a:p>
            <a:pPr algn="l">
              <a:lnSpc>
                <a:spcPct val="120000"/>
              </a:lnSpc>
            </a:pPr>
            <a:endParaRPr lang="zh-CN" altLang="en-US" sz="2800" b="1">
              <a:latin typeface="微软雅黑" panose="020B0503020204020204" charset="-122"/>
              <a:ea typeface="微软雅黑" panose="020B0503020204020204" charset="-122"/>
              <a:cs typeface="微软雅黑" panose="020B0503020204020204" charset="-122"/>
            </a:endParaRPr>
          </a:p>
          <a:p>
            <a:pPr algn="l">
              <a:lnSpc>
                <a:spcPct val="120000"/>
              </a:lnSpc>
            </a:pPr>
            <a:r>
              <a:rPr lang="zh-CN" altLang="en-US" sz="2800" b="1">
                <a:solidFill>
                  <a:srgbClr val="FF0000"/>
                </a:solidFill>
                <a:latin typeface="微软雅黑" panose="020B0503020204020204" charset="-122"/>
                <a:ea typeface="微软雅黑" panose="020B0503020204020204" charset="-122"/>
                <a:cs typeface="微软雅黑" panose="020B0503020204020204" charset="-122"/>
              </a:rPr>
              <a:t>每人的薄弱点不同，应该结合自己的作文情况，总结自己专属的提分注意事项。</a:t>
            </a:r>
            <a:endParaRPr lang="zh-CN" altLang="en-US" sz="2800" b="1">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5775" y="412750"/>
            <a:ext cx="11292840" cy="6181090"/>
          </a:xfrm>
          <a:prstGeom prst="rect">
            <a:avLst/>
          </a:prstGeom>
          <a:noFill/>
        </p:spPr>
        <p:txBody>
          <a:bodyPr wrap="square" rtlCol="0">
            <a:spAutoFit/>
          </a:bodyPr>
          <a:p>
            <a:pPr indent="0" algn="l" fontAlgn="auto">
              <a:lnSpc>
                <a:spcPct val="120000"/>
              </a:lnSpc>
              <a:spcAft>
                <a:spcPts val="500"/>
              </a:spcAft>
            </a:pPr>
            <a:r>
              <a:rPr lang="zh-CN" altLang="en-US" sz="2400">
                <a:solidFill>
                  <a:srgbClr val="FF0000"/>
                </a:solidFill>
                <a:sym typeface="+mn-ea"/>
              </a:rPr>
              <a:t>审题第一步</a:t>
            </a:r>
            <a:r>
              <a:rPr lang="en-US" altLang="zh-CN" sz="2400">
                <a:solidFill>
                  <a:srgbClr val="FF0000"/>
                </a:solidFill>
                <a:sym typeface="+mn-ea"/>
              </a:rPr>
              <a:t>·</a:t>
            </a:r>
            <a:r>
              <a:rPr lang="zh-CN" altLang="en-US" sz="2400">
                <a:solidFill>
                  <a:srgbClr val="FF0000"/>
                </a:solidFill>
                <a:sym typeface="+mn-ea"/>
              </a:rPr>
              <a:t>审对象</a:t>
            </a:r>
            <a:endParaRPr lang="zh-CN" altLang="en-US" sz="2400">
              <a:solidFill>
                <a:srgbClr val="FF0000"/>
              </a:solidFill>
              <a:sym typeface="+mn-ea"/>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儒家是追求入世的哲学，鼓励人们奋发图强、勇于进取、敢于担当，这可以概括为“拿得起”;佛家是追求出世的哲学，鼓励人们放下自我，摆脱私心的困缚，超脱对外物的追逐，这可以概括为“放得下”;道家追求“不妄为”的智慧，鼓励人们依道而行，顺应规律，这可以概括为“想得开”。</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拿得起，放得下，想得开，儒、佛、道三家各有所长又互为补充，共同构筑了中华传统文化之魂。</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400">
                <a:sym typeface="+mn-ea"/>
              </a:rPr>
              <a:t>以上材料对我们读书治学、成才修身，甚至是洞悉社会、治国理政，都具有一定的启示意义。请结合材料写一篇文章，体现你的感悟与思考。</a:t>
            </a:r>
            <a:endParaRPr lang="zh-CN" altLang="en-US" sz="2400"/>
          </a:p>
          <a:p>
            <a:pPr indent="745490" algn="just">
              <a:lnSpc>
                <a:spcPct val="120000"/>
              </a:lnSpc>
              <a:spcAft>
                <a:spcPts val="500"/>
              </a:spcAft>
            </a:pPr>
            <a:r>
              <a:rPr lang="zh-CN" altLang="en-US" sz="2400">
                <a:sym typeface="+mn-ea"/>
              </a:rPr>
              <a:t>要求:选准角度,确定立意,明确文体,自拟标题;不要套作,不得抄袭;不得泄露个人信息;不少于 800 字。</a:t>
            </a:r>
            <a:endParaRPr lang="zh-CN" altLang="en-US" sz="2400">
              <a:latin typeface="微软雅黑" panose="020B0503020204020204" charset="-122"/>
              <a:ea typeface="微软雅黑" panose="020B0503020204020204" charset="-122"/>
            </a:endParaRPr>
          </a:p>
        </p:txBody>
      </p:sp>
      <p:sp>
        <p:nvSpPr>
          <p:cNvPr id="2" name="矩形 1"/>
          <p:cNvSpPr/>
          <p:nvPr/>
        </p:nvSpPr>
        <p:spPr>
          <a:xfrm>
            <a:off x="2712085" y="1489075"/>
            <a:ext cx="1734185" cy="532130"/>
          </a:xfrm>
          <a:prstGeom prst="rect">
            <a:avLst/>
          </a:prstGeom>
          <a:noFill/>
          <a:ln w="539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9084310" y="2021205"/>
            <a:ext cx="1734185" cy="532130"/>
          </a:xfrm>
          <a:prstGeom prst="rect">
            <a:avLst/>
          </a:prstGeom>
          <a:noFill/>
          <a:ln w="539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47065" y="3030855"/>
            <a:ext cx="1734185" cy="532130"/>
          </a:xfrm>
          <a:prstGeom prst="rect">
            <a:avLst/>
          </a:prstGeom>
          <a:noFill/>
          <a:ln w="539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348740" y="3646805"/>
            <a:ext cx="3893820" cy="532130"/>
          </a:xfrm>
          <a:prstGeom prst="rect">
            <a:avLst/>
          </a:prstGeom>
          <a:noFill/>
          <a:ln w="539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ldLvl="0" animBg="1"/>
      <p:bldP spid="5"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47271" t="16037" r="4597" b="61611"/>
          <a:stretch>
            <a:fillRect/>
          </a:stretch>
        </p:blipFill>
        <p:spPr>
          <a:xfrm>
            <a:off x="715645" y="1543685"/>
            <a:ext cx="10861040" cy="3782695"/>
          </a:xfrm>
          <a:prstGeom prst="rect">
            <a:avLst/>
          </a:prstGeom>
        </p:spPr>
      </p:pic>
      <p:sp>
        <p:nvSpPr>
          <p:cNvPr id="4" name="文本框 3"/>
          <p:cNvSpPr txBox="1"/>
          <p:nvPr/>
        </p:nvSpPr>
        <p:spPr>
          <a:xfrm>
            <a:off x="2430145" y="584835"/>
            <a:ext cx="6819900" cy="521970"/>
          </a:xfrm>
          <a:prstGeom prst="rect">
            <a:avLst/>
          </a:prstGeom>
          <a:noFill/>
        </p:spPr>
        <p:txBody>
          <a:bodyPr wrap="none" rtlCol="0">
            <a:spAutoFit/>
          </a:bodyPr>
          <a:p>
            <a:r>
              <a:rPr lang="zh-CN" altLang="en-US" sz="2800"/>
              <a:t>下面关于</a:t>
            </a:r>
            <a:r>
              <a:rPr lang="en-US" altLang="zh-CN" sz="2800"/>
              <a:t>“</a:t>
            </a:r>
            <a:r>
              <a:rPr lang="zh-CN" altLang="en-US" sz="2800"/>
              <a:t>想得开</a:t>
            </a:r>
            <a:r>
              <a:rPr lang="en-US" altLang="zh-CN" sz="2800"/>
              <a:t>”</a:t>
            </a:r>
            <a:r>
              <a:rPr lang="zh-CN" altLang="en-US" sz="2800"/>
              <a:t>这一概念的理解正确吗？</a:t>
            </a:r>
            <a:endParaRPr lang="zh-CN" altLang="en-US" sz="2800"/>
          </a:p>
        </p:txBody>
      </p:sp>
      <p:sp>
        <p:nvSpPr>
          <p:cNvPr id="5" name="文本框 4"/>
          <p:cNvSpPr txBox="1"/>
          <p:nvPr/>
        </p:nvSpPr>
        <p:spPr>
          <a:xfrm>
            <a:off x="2287905" y="5670550"/>
            <a:ext cx="7531100" cy="521970"/>
          </a:xfrm>
          <a:prstGeom prst="rect">
            <a:avLst/>
          </a:prstGeom>
          <a:noFill/>
        </p:spPr>
        <p:txBody>
          <a:bodyPr wrap="none" rtlCol="0">
            <a:spAutoFit/>
          </a:bodyPr>
          <a:p>
            <a:r>
              <a:rPr lang="zh-CN" altLang="en-US" sz="2800">
                <a:solidFill>
                  <a:srgbClr val="FF0000"/>
                </a:solidFill>
              </a:rPr>
              <a:t>错误。用了</a:t>
            </a:r>
            <a:r>
              <a:rPr lang="en-US" altLang="zh-CN" sz="2800">
                <a:solidFill>
                  <a:srgbClr val="FF0000"/>
                </a:solidFill>
              </a:rPr>
              <a:t>“</a:t>
            </a:r>
            <a:r>
              <a:rPr lang="zh-CN" altLang="en-US" sz="2800">
                <a:solidFill>
                  <a:srgbClr val="FF0000"/>
                </a:solidFill>
              </a:rPr>
              <a:t>想得开</a:t>
            </a:r>
            <a:r>
              <a:rPr lang="en-US" altLang="zh-CN" sz="2800">
                <a:solidFill>
                  <a:srgbClr val="FF0000"/>
                </a:solidFill>
              </a:rPr>
              <a:t>”</a:t>
            </a:r>
            <a:r>
              <a:rPr lang="zh-CN" altLang="en-US" sz="2800">
                <a:solidFill>
                  <a:srgbClr val="FF0000"/>
                </a:solidFill>
              </a:rPr>
              <a:t>的字面义，而不是材料义。</a:t>
            </a:r>
            <a:endParaRPr lang="zh-CN" altLang="en-US" sz="2800">
              <a:solidFill>
                <a:srgbClr val="FF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5775" y="412750"/>
            <a:ext cx="11292840" cy="534035"/>
          </a:xfrm>
          <a:prstGeom prst="rect">
            <a:avLst/>
          </a:prstGeom>
          <a:noFill/>
        </p:spPr>
        <p:txBody>
          <a:bodyPr wrap="square" rtlCol="0">
            <a:spAutoFit/>
          </a:bodyPr>
          <a:p>
            <a:pPr indent="745490" algn="just">
              <a:lnSpc>
                <a:spcPct val="120000"/>
              </a:lnSpc>
              <a:spcAft>
                <a:spcPts val="500"/>
              </a:spcAft>
            </a:pPr>
            <a:r>
              <a:rPr lang="en-US" altLang="zh-CN" sz="2400">
                <a:solidFill>
                  <a:srgbClr val="FF0000"/>
                </a:solidFill>
                <a:sym typeface="+mn-ea"/>
              </a:rPr>
              <a:t>1.</a:t>
            </a:r>
            <a:r>
              <a:rPr lang="zh-CN" altLang="en-US" sz="2400">
                <a:solidFill>
                  <a:srgbClr val="FF0000"/>
                </a:solidFill>
                <a:sym typeface="+mn-ea"/>
              </a:rPr>
              <a:t>审对象</a:t>
            </a:r>
            <a:r>
              <a:rPr lang="en-US" altLang="zh-CN" sz="2400">
                <a:solidFill>
                  <a:srgbClr val="FF0000"/>
                </a:solidFill>
                <a:sym typeface="+mn-ea"/>
              </a:rPr>
              <a:t>——</a:t>
            </a:r>
            <a:r>
              <a:rPr lang="zh-CN" altLang="en-US" sz="2400">
                <a:solidFill>
                  <a:srgbClr val="FF0000"/>
                </a:solidFill>
                <a:sym typeface="+mn-ea"/>
              </a:rPr>
              <a:t>正确分析概念所属的材料义</a:t>
            </a:r>
            <a:endParaRPr lang="zh-CN" altLang="en-US" sz="2400">
              <a:solidFill>
                <a:srgbClr val="FF0000"/>
              </a:solidFill>
              <a:latin typeface="微软雅黑" panose="020B0503020204020204" charset="-122"/>
              <a:ea typeface="微软雅黑" panose="020B0503020204020204" charset="-122"/>
              <a:sym typeface="+mn-ea"/>
            </a:endParaRPr>
          </a:p>
        </p:txBody>
      </p:sp>
      <p:graphicFrame>
        <p:nvGraphicFramePr>
          <p:cNvPr id="2" name="表格 1"/>
          <p:cNvGraphicFramePr/>
          <p:nvPr>
            <p:custDataLst>
              <p:tags r:id="rId1"/>
            </p:custDataLst>
          </p:nvPr>
        </p:nvGraphicFramePr>
        <p:xfrm>
          <a:off x="685800" y="1607820"/>
          <a:ext cx="11120755" cy="3717925"/>
        </p:xfrm>
        <a:graphic>
          <a:graphicData uri="http://schemas.openxmlformats.org/drawingml/2006/table">
            <a:tbl>
              <a:tblPr firstRow="1" bandRow="1">
                <a:tableStyleId>{5940675A-B579-460E-94D1-54222C63F5DA}</a:tableStyleId>
              </a:tblPr>
              <a:tblGrid>
                <a:gridCol w="1531620"/>
                <a:gridCol w="1530350"/>
                <a:gridCol w="1845945"/>
                <a:gridCol w="6212840"/>
              </a:tblGrid>
              <a:tr h="689610">
                <a:tc>
                  <a:txBody>
                    <a:bodyPr/>
                    <a:p>
                      <a:pPr indent="0">
                        <a:buNone/>
                      </a:pP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概念</a:t>
                      </a:r>
                      <a:endPar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分类</a:t>
                      </a:r>
                      <a:endParaRPr lang="en-US"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哲学</a:t>
                      </a:r>
                      <a:endParaRPr lang="en-US"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具体表现（概念解读）</a:t>
                      </a:r>
                      <a:endParaRPr lang="en-US"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69670">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拿得起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儒家</a:t>
                      </a:r>
                      <a:endParaRPr lang="en-US"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入世</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奋发图强、勇于进取、敢于担当</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69035">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放得下</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佛家</a:t>
                      </a:r>
                      <a:endParaRPr lang="en-US"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出世</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放下自我，摆脱私心的困缚，超然外物</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9610">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想得开</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道家</a:t>
                      </a:r>
                      <a:endParaRPr lang="en-US" altLang="en-US" sz="2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不妄为</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宋体" panose="02010600030101010101" pitchFamily="2" charset="-122"/>
                          <a:ea typeface="宋体" panose="02010600030101010101" pitchFamily="2" charset="-122"/>
                          <a:cs typeface="宋体" panose="02010600030101010101" pitchFamily="2" charset="-122"/>
                        </a:rPr>
                        <a:t>依道而行，顺应规律</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5775" y="412750"/>
            <a:ext cx="11292840" cy="6181090"/>
          </a:xfrm>
          <a:prstGeom prst="rect">
            <a:avLst/>
          </a:prstGeom>
          <a:noFill/>
        </p:spPr>
        <p:txBody>
          <a:bodyPr wrap="square" rtlCol="0">
            <a:spAutoFit/>
          </a:bodyPr>
          <a:p>
            <a:pPr indent="0" algn="l" fontAlgn="auto">
              <a:lnSpc>
                <a:spcPct val="120000"/>
              </a:lnSpc>
              <a:spcAft>
                <a:spcPts val="500"/>
              </a:spcAft>
            </a:pPr>
            <a:r>
              <a:rPr lang="zh-CN" altLang="en-US" sz="2400">
                <a:solidFill>
                  <a:srgbClr val="FF0000"/>
                </a:solidFill>
                <a:sym typeface="+mn-ea"/>
              </a:rPr>
              <a:t>审题第二步</a:t>
            </a:r>
            <a:r>
              <a:rPr lang="en-US" altLang="zh-CN" sz="2400">
                <a:solidFill>
                  <a:srgbClr val="FF0000"/>
                </a:solidFill>
                <a:sym typeface="+mn-ea"/>
              </a:rPr>
              <a:t>·</a:t>
            </a:r>
            <a:r>
              <a:rPr lang="zh-CN" altLang="en-US" sz="2400">
                <a:solidFill>
                  <a:srgbClr val="FF0000"/>
                </a:solidFill>
                <a:sym typeface="+mn-ea"/>
              </a:rPr>
              <a:t>审关系</a:t>
            </a:r>
            <a:endParaRPr lang="zh-CN" altLang="en-US" sz="2400">
              <a:solidFill>
                <a:srgbClr val="FF0000"/>
              </a:solidFill>
              <a:sym typeface="+mn-ea"/>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儒家是追求入世的哲学，鼓励人们奋发图强、勇于进取、敢于担当，这可以概括为“拿得起”;佛家是追求出世的哲学，鼓励人们放下自我，摆脱私心的困缚，超脱对外物的追逐，这可以概括为“放得下”;道家追求“不妄为”的智慧，鼓励人们依道而行，顺应规律，这可以概括为“想得开”。</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拿得起，放得下，想得开，儒、佛、道三家各有所长又互为补充，共同构筑了中华传统文化之魂。</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400">
                <a:sym typeface="+mn-ea"/>
              </a:rPr>
              <a:t>以上材料对我们读书治学、成才修身，甚至是洞悉社会、治国理政，都具有一定的启示意义。请结合材料写一篇文章，体现你的感悟与思考。</a:t>
            </a:r>
            <a:endParaRPr lang="zh-CN" altLang="en-US" sz="2400"/>
          </a:p>
          <a:p>
            <a:pPr indent="745490" algn="just">
              <a:lnSpc>
                <a:spcPct val="120000"/>
              </a:lnSpc>
              <a:spcAft>
                <a:spcPts val="500"/>
              </a:spcAft>
            </a:pPr>
            <a:r>
              <a:rPr lang="zh-CN" altLang="en-US" sz="2400">
                <a:sym typeface="+mn-ea"/>
              </a:rPr>
              <a:t>要求:选准角度,确定立意,明确文体,自拟标题;不要套作,不得抄袭;不得泄露个人信息;不少于 800 字。</a:t>
            </a:r>
            <a:endParaRPr lang="zh-CN" altLang="en-US" sz="2400">
              <a:latin typeface="微软雅黑" panose="020B0503020204020204" charset="-122"/>
              <a:ea typeface="微软雅黑" panose="020B0503020204020204" charset="-122"/>
            </a:endParaRPr>
          </a:p>
        </p:txBody>
      </p:sp>
      <p:cxnSp>
        <p:nvCxnSpPr>
          <p:cNvPr id="7" name="直接连接符 6"/>
          <p:cNvCxnSpPr/>
          <p:nvPr/>
        </p:nvCxnSpPr>
        <p:spPr>
          <a:xfrm flipV="1">
            <a:off x="1346835" y="4062095"/>
            <a:ext cx="9971405" cy="215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89915" y="4643755"/>
            <a:ext cx="4745355" cy="88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1160" y="1570355"/>
            <a:ext cx="5367655" cy="3750945"/>
          </a:xfrm>
          <a:prstGeom prst="rect">
            <a:avLst/>
          </a:prstGeom>
          <a:noFill/>
          <a:ln>
            <a:solidFill>
              <a:srgbClr val="0070C0"/>
            </a:solidFill>
          </a:ln>
        </p:spPr>
        <p:txBody>
          <a:bodyPr wrap="square" rtlCol="0">
            <a:spAutoFit/>
          </a:bodyPr>
          <a:p>
            <a:pPr indent="0" algn="l" fontAlgn="auto">
              <a:lnSpc>
                <a:spcPct val="220000"/>
              </a:lnSpc>
              <a:spcAft>
                <a:spcPts val="500"/>
              </a:spcAft>
            </a:pPr>
            <a:r>
              <a:rPr lang="zh-CN" altLang="en-US" sz="2800">
                <a:solidFill>
                  <a:srgbClr val="FF0000"/>
                </a:solidFill>
                <a:sym typeface="+mn-ea"/>
              </a:rPr>
              <a:t>审题第二步</a:t>
            </a:r>
            <a:r>
              <a:rPr lang="en-US" altLang="zh-CN" sz="2800">
                <a:solidFill>
                  <a:srgbClr val="FF0000"/>
                </a:solidFill>
                <a:sym typeface="+mn-ea"/>
              </a:rPr>
              <a:t>·</a:t>
            </a:r>
            <a:r>
              <a:rPr lang="zh-CN" altLang="en-US" sz="2800">
                <a:solidFill>
                  <a:srgbClr val="FF0000"/>
                </a:solidFill>
                <a:sym typeface="+mn-ea"/>
              </a:rPr>
              <a:t>审关系</a:t>
            </a:r>
            <a:endParaRPr lang="zh-CN" altLang="en-US" sz="2800">
              <a:solidFill>
                <a:srgbClr val="FF0000"/>
              </a:solidFill>
              <a:sym typeface="+mn-ea"/>
            </a:endParaRPr>
          </a:p>
          <a:p>
            <a:pPr indent="0" algn="l" fontAlgn="auto">
              <a:lnSpc>
                <a:spcPct val="120000"/>
              </a:lnSpc>
              <a:spcAft>
                <a:spcPts val="500"/>
              </a:spcAft>
            </a:pPr>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有关系，找关系，如</a:t>
            </a:r>
            <a:r>
              <a:rPr lang="en-US" altLang="zh-CN" sz="2800">
                <a:latin typeface="微软雅黑" panose="020B0503020204020204" charset="-122"/>
                <a:ea typeface="微软雅黑" panose="020B0503020204020204" charset="-122"/>
              </a:rPr>
              <a:t>“</a:t>
            </a:r>
            <a:r>
              <a:rPr lang="zh-CN" altLang="en-US" sz="2800">
                <a:latin typeface="微软雅黑" panose="020B0503020204020204" charset="-122"/>
                <a:ea typeface="微软雅黑" panose="020B0503020204020204" charset="-122"/>
              </a:rPr>
              <a:t>体育之效</a:t>
            </a:r>
            <a:r>
              <a:rPr lang="en-US" altLang="zh-CN" sz="2800">
                <a:latin typeface="微软雅黑" panose="020B0503020204020204" charset="-122"/>
                <a:ea typeface="微软雅黑" panose="020B0503020204020204" charset="-122"/>
              </a:rPr>
              <a:t>”</a:t>
            </a:r>
            <a:r>
              <a:rPr lang="zh-CN" altLang="en-US" sz="2800">
                <a:latin typeface="微软雅黑" panose="020B0503020204020204" charset="-122"/>
                <a:ea typeface="微软雅黑" panose="020B0503020204020204" charset="-122"/>
              </a:rPr>
              <a:t>的强弱转化。</a:t>
            </a:r>
            <a:endParaRPr lang="zh-CN" altLang="en-US" sz="2800">
              <a:latin typeface="微软雅黑" panose="020B0503020204020204" charset="-122"/>
              <a:ea typeface="微软雅黑" panose="020B0503020204020204" charset="-122"/>
            </a:endParaRPr>
          </a:p>
          <a:p>
            <a:pPr indent="0" algn="l" fontAlgn="auto">
              <a:lnSpc>
                <a:spcPct val="120000"/>
              </a:lnSpc>
              <a:spcAft>
                <a:spcPts val="500"/>
              </a:spcAft>
            </a:pPr>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没关系和关系不具体，就搭建关系。如颜宁的科研之路三阶段</a:t>
            </a:r>
            <a:endParaRPr lang="zh-CN" altLang="en-US" sz="2800">
              <a:latin typeface="微软雅黑" panose="020B0503020204020204" charset="-122"/>
              <a:ea typeface="微软雅黑" panose="020B0503020204020204" charset="-122"/>
            </a:endParaRPr>
          </a:p>
        </p:txBody>
      </p:sp>
      <p:sp>
        <p:nvSpPr>
          <p:cNvPr id="2" name="文本框 1"/>
          <p:cNvSpPr txBox="1"/>
          <p:nvPr/>
        </p:nvSpPr>
        <p:spPr>
          <a:xfrm>
            <a:off x="6037580" y="1504950"/>
            <a:ext cx="5668645" cy="3816350"/>
          </a:xfrm>
          <a:prstGeom prst="rect">
            <a:avLst/>
          </a:prstGeom>
          <a:noFill/>
          <a:ln>
            <a:solidFill>
              <a:srgbClr val="0070C0"/>
            </a:solidFill>
          </a:ln>
        </p:spPr>
        <p:txBody>
          <a:bodyPr wrap="square" rtlCol="0">
            <a:spAutoFit/>
          </a:bodyPr>
          <a:p>
            <a:pPr indent="0" algn="l" fontAlgn="auto">
              <a:lnSpc>
                <a:spcPct val="170000"/>
              </a:lnSpc>
              <a:spcAft>
                <a:spcPts val="500"/>
              </a:spcAft>
            </a:pPr>
            <a:r>
              <a:rPr lang="zh-CN" altLang="en-US" sz="2800">
                <a:solidFill>
                  <a:srgbClr val="FF0000"/>
                </a:solidFill>
                <a:sym typeface="+mn-ea"/>
              </a:rPr>
              <a:t>本题关系</a:t>
            </a:r>
            <a:r>
              <a:rPr lang="en-US" altLang="zh-CN" sz="2800">
                <a:solidFill>
                  <a:srgbClr val="FF0000"/>
                </a:solidFill>
                <a:sym typeface="+mn-ea"/>
              </a:rPr>
              <a:t>·</a:t>
            </a:r>
            <a:r>
              <a:rPr lang="zh-CN" altLang="en-US" sz="2800">
                <a:solidFill>
                  <a:srgbClr val="FF0000"/>
                </a:solidFill>
                <a:sym typeface="+mn-ea"/>
              </a:rPr>
              <a:t>不具体</a:t>
            </a:r>
            <a:endParaRPr lang="zh-CN" altLang="en-US" sz="2800">
              <a:solidFill>
                <a:srgbClr val="FF0000"/>
              </a:solidFill>
              <a:sym typeface="+mn-ea"/>
            </a:endParaRPr>
          </a:p>
          <a:p>
            <a:pPr indent="0" algn="l" fontAlgn="auto">
              <a:lnSpc>
                <a:spcPct val="170000"/>
              </a:lnSpc>
              <a:spcAft>
                <a:spcPts val="500"/>
              </a:spcAft>
            </a:pPr>
            <a:r>
              <a:rPr sz="2800">
                <a:latin typeface="微软雅黑" panose="020B0503020204020204" charset="-122"/>
                <a:ea typeface="微软雅黑" panose="020B0503020204020204" charset="-122"/>
              </a:rPr>
              <a:t>对三者互为补充的关系</a:t>
            </a:r>
            <a:r>
              <a:rPr lang="zh-CN" sz="2800">
                <a:latin typeface="微软雅黑" panose="020B0503020204020204" charset="-122"/>
                <a:ea typeface="微软雅黑" panose="020B0503020204020204" charset="-122"/>
              </a:rPr>
              <a:t>要</a:t>
            </a:r>
            <a:r>
              <a:rPr sz="2800">
                <a:latin typeface="微软雅黑" panose="020B0503020204020204" charset="-122"/>
                <a:ea typeface="微软雅黑" panose="020B0503020204020204" charset="-122"/>
              </a:rPr>
              <a:t>有所阐述。（如：“互为补充”可以是并列互补关系、次补主（主次关系）、后补前（先后关系）等。）</a:t>
            </a:r>
            <a:endParaRPr sz="280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5775" y="412750"/>
            <a:ext cx="11292840" cy="6181090"/>
          </a:xfrm>
          <a:prstGeom prst="rect">
            <a:avLst/>
          </a:prstGeom>
          <a:noFill/>
        </p:spPr>
        <p:txBody>
          <a:bodyPr wrap="square" rtlCol="0">
            <a:spAutoFit/>
          </a:bodyPr>
          <a:p>
            <a:pPr indent="0" algn="l" fontAlgn="auto">
              <a:lnSpc>
                <a:spcPct val="120000"/>
              </a:lnSpc>
              <a:spcAft>
                <a:spcPts val="500"/>
              </a:spcAft>
            </a:pPr>
            <a:r>
              <a:rPr lang="zh-CN" altLang="en-US" sz="2400">
                <a:solidFill>
                  <a:srgbClr val="FF0000"/>
                </a:solidFill>
                <a:sym typeface="+mn-ea"/>
              </a:rPr>
              <a:t>审题第三步</a:t>
            </a:r>
            <a:r>
              <a:rPr lang="en-US" altLang="zh-CN" sz="2400">
                <a:solidFill>
                  <a:srgbClr val="FF0000"/>
                </a:solidFill>
                <a:sym typeface="+mn-ea"/>
              </a:rPr>
              <a:t>·</a:t>
            </a:r>
            <a:r>
              <a:rPr lang="zh-CN" altLang="en-US" sz="2400">
                <a:solidFill>
                  <a:srgbClr val="FF0000"/>
                </a:solidFill>
                <a:sym typeface="+mn-ea"/>
              </a:rPr>
              <a:t>审任务</a:t>
            </a:r>
            <a:endParaRPr lang="zh-CN" altLang="en-US" sz="2400">
              <a:solidFill>
                <a:srgbClr val="FF0000"/>
              </a:solidFill>
              <a:sym typeface="+mn-ea"/>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儒家是追求入世的哲学，鼓励人们奋发图强、勇于进取、敢于担当，这可以概括为“拿得起”;佛家是追求出世的哲学，鼓励人们放下自我，摆脱私心的困缚，超脱对外物的追逐，这可以概括为“放得下”;道家追求“不妄为”的智慧，鼓励人们依道而行，顺应规律，这可以概括为“想得开”。</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800">
                <a:latin typeface="楷体" panose="02010609060101010101" charset="-122"/>
                <a:ea typeface="楷体" panose="02010609060101010101" charset="-122"/>
                <a:cs typeface="楷体" panose="02010609060101010101" charset="-122"/>
                <a:sym typeface="+mn-ea"/>
              </a:rPr>
              <a:t>拿得起，放得下，想得开，儒、佛、道三家各有所长又互为补充，共同构筑了中华传统文化之魂。</a:t>
            </a:r>
            <a:endParaRPr lang="zh-CN" altLang="en-US" sz="2800">
              <a:latin typeface="楷体" panose="02010609060101010101" charset="-122"/>
              <a:ea typeface="楷体" panose="02010609060101010101" charset="-122"/>
              <a:cs typeface="楷体" panose="02010609060101010101" charset="-122"/>
            </a:endParaRPr>
          </a:p>
          <a:p>
            <a:pPr indent="745490" algn="just">
              <a:lnSpc>
                <a:spcPct val="120000"/>
              </a:lnSpc>
              <a:spcAft>
                <a:spcPts val="500"/>
              </a:spcAft>
            </a:pPr>
            <a:r>
              <a:rPr lang="zh-CN" altLang="en-US" sz="2400">
                <a:sym typeface="+mn-ea"/>
              </a:rPr>
              <a:t>以上材料对我们读书治学、成才修身，甚至是洞悉社会、治国理政，都具有一定的启示意义。请结合材料写一篇文章，体现你的感悟与思考。</a:t>
            </a:r>
            <a:endParaRPr lang="zh-CN" altLang="en-US" sz="2400"/>
          </a:p>
          <a:p>
            <a:pPr indent="745490" algn="just">
              <a:lnSpc>
                <a:spcPct val="120000"/>
              </a:lnSpc>
              <a:spcAft>
                <a:spcPts val="500"/>
              </a:spcAft>
            </a:pPr>
            <a:r>
              <a:rPr lang="zh-CN" altLang="en-US" sz="2400">
                <a:sym typeface="+mn-ea"/>
              </a:rPr>
              <a:t>要求:选准角度,确定立意,明确文体,自拟标题;不要套作,不得抄袭;不得泄露个人信息;不少于 800 字。</a:t>
            </a:r>
            <a:endParaRPr lang="zh-CN" altLang="en-US" sz="2400">
              <a:latin typeface="微软雅黑" panose="020B0503020204020204" charset="-122"/>
              <a:ea typeface="微软雅黑" panose="020B0503020204020204" charset="-122"/>
            </a:endParaRPr>
          </a:p>
        </p:txBody>
      </p:sp>
      <p:cxnSp>
        <p:nvCxnSpPr>
          <p:cNvPr id="7" name="直接连接符 6"/>
          <p:cNvCxnSpPr/>
          <p:nvPr/>
        </p:nvCxnSpPr>
        <p:spPr>
          <a:xfrm flipV="1">
            <a:off x="1314450" y="5118100"/>
            <a:ext cx="9971405" cy="215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43890" y="5614035"/>
            <a:ext cx="8151495" cy="304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5"/>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5"/>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4975"/>
  <p:tag name="KSO_WM_TEMPLATE_SUBCATEGORY" val="0"/>
  <p:tag name="KSO_WM_TEMPLATE_MASTER_TYPE" val="1"/>
  <p:tag name="KSO_WM_TEMPLATE_COLOR_TYPE" val="1"/>
  <p:tag name="KSO_WM_TAG_VERSION" val="1.0"/>
  <p:tag name="KSO_WM_TEMPLATE_THUMBS_INDEX" val="1、4、7、10、13、15、17、18、19、20、22"/>
  <p:tag name="KSO_WM_TEMPLATE_MASTER_THUMB_INDEX" val="12"/>
</p:tagLst>
</file>

<file path=ppt/tags/tag121.xml><?xml version="1.0" encoding="utf-8"?>
<p:tagLst xmlns:p="http://schemas.openxmlformats.org/presentationml/2006/main">
  <p:tag name="KSO_WM_TEMPLATE_CATEGORY" val="custom"/>
  <p:tag name="KSO_WM_TEMPLATE_INDEX" val="20204975"/>
</p:tagLst>
</file>

<file path=ppt/tags/tag122.xml><?xml version="1.0" encoding="utf-8"?>
<p:tagLst xmlns:p="http://schemas.openxmlformats.org/presentationml/2006/main">
  <p:tag name="KSO_WM_BEAUTIFY_FLAG" val="#wm#"/>
  <p:tag name="KSO_WM_TEMPLATE_CATEGORY" val="custom"/>
  <p:tag name="KSO_WM_TEMPLATE_INDEX" val="20204975"/>
</p:tagLst>
</file>

<file path=ppt/tags/tag123.xml><?xml version="1.0" encoding="utf-8"?>
<p:tagLst xmlns:p="http://schemas.openxmlformats.org/presentationml/2006/main">
  <p:tag name="KSO_WM_BEAUTIFY_FLAG" val="#wm#"/>
  <p:tag name="KSO_WM_TEMPLATE_CATEGORY" val="custom"/>
  <p:tag name="KSO_WM_TEMPLATE_INDEX" val="20204975"/>
</p:tagLst>
</file>

<file path=ppt/tags/tag124.xml><?xml version="1.0" encoding="utf-8"?>
<p:tagLst xmlns:p="http://schemas.openxmlformats.org/presentationml/2006/main">
  <p:tag name="KSO_WM_BEAUTIFY_FLAG" val="#wm#"/>
  <p:tag name="KSO_WM_TEMPLATE_CATEGORY" val="custom"/>
  <p:tag name="KSO_WM_TEMPLATE_INDEX" val="20204975"/>
</p:tagLst>
</file>

<file path=ppt/tags/tag125.xml><?xml version="1.0" encoding="utf-8"?>
<p:tagLst xmlns:p="http://schemas.openxmlformats.org/presentationml/2006/main">
  <p:tag name="KSO_WM_BEAUTIFY_FLAG" val="#wm#"/>
  <p:tag name="KSO_WM_TEMPLATE_CATEGORY" val="custom"/>
  <p:tag name="KSO_WM_TEMPLATE_INDEX" val="20204975"/>
</p:tagLst>
</file>

<file path=ppt/tags/tag126.xml><?xml version="1.0" encoding="utf-8"?>
<p:tagLst xmlns:p="http://schemas.openxmlformats.org/presentationml/2006/main">
  <p:tag name="KSO_WM_UNIT_TABLE_BEAUTIFY" val="smartTable{013645fa-d5ce-4742-92a5-c0f0bb8ae989}"/>
</p:tagLst>
</file>

<file path=ppt/tags/tag127.xml><?xml version="1.0" encoding="utf-8"?>
<p:tagLst xmlns:p="http://schemas.openxmlformats.org/presentationml/2006/main">
  <p:tag name="KSO_WM_BEAUTIFY_FLAG" val="#wm#"/>
  <p:tag name="KSO_WM_TEMPLATE_CATEGORY" val="custom"/>
  <p:tag name="KSO_WM_TEMPLATE_INDEX" val="20204975"/>
</p:tagLst>
</file>

<file path=ppt/tags/tag128.xml><?xml version="1.0" encoding="utf-8"?>
<p:tagLst xmlns:p="http://schemas.openxmlformats.org/presentationml/2006/main">
  <p:tag name="KSO_WM_BEAUTIFY_FLAG" val="#wm#"/>
  <p:tag name="KSO_WM_TEMPLATE_CATEGORY" val="custom"/>
  <p:tag name="KSO_WM_TEMPLATE_INDEX" val="20204975"/>
</p:tagLst>
</file>

<file path=ppt/tags/tag129.xml><?xml version="1.0" encoding="utf-8"?>
<p:tagLst xmlns:p="http://schemas.openxmlformats.org/presentationml/2006/main">
  <p:tag name="KSO_WM_BEAUTIFY_FLAG" val="#wm#"/>
  <p:tag name="KSO_WM_TEMPLATE_CATEGORY" val="custom"/>
  <p:tag name="KSO_WM_TEMPLATE_INDEX" val="2020497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4975"/>
</p:tagLst>
</file>

<file path=ppt/tags/tag131.xml><?xml version="1.0" encoding="utf-8"?>
<p:tagLst xmlns:p="http://schemas.openxmlformats.org/presentationml/2006/main">
  <p:tag name="KSO_WM_UNIT_TABLE_BEAUTIFY" val="smartTable{4c1c3f8c-8c43-48c7-80bb-f8e4ecbd76f2}"/>
</p:tagLst>
</file>

<file path=ppt/tags/tag132.xml><?xml version="1.0" encoding="utf-8"?>
<p:tagLst xmlns:p="http://schemas.openxmlformats.org/presentationml/2006/main">
  <p:tag name="KSO_WM_BEAUTIFY_FLAG" val="#wm#"/>
  <p:tag name="KSO_WM_TEMPLATE_CATEGORY" val="custom"/>
  <p:tag name="KSO_WM_TEMPLATE_INDEX" val="20204975"/>
</p:tagLst>
</file>

<file path=ppt/tags/tag133.xml><?xml version="1.0" encoding="utf-8"?>
<p:tagLst xmlns:p="http://schemas.openxmlformats.org/presentationml/2006/main">
  <p:tag name="KSO_WM_BEAUTIFY_FLAG" val="#wm#"/>
  <p:tag name="KSO_WM_TEMPLATE_CATEGORY" val="custom"/>
  <p:tag name="KSO_WM_TEMPLATE_INDEX" val="20204975"/>
</p:tagLst>
</file>

<file path=ppt/tags/tag134.xml><?xml version="1.0" encoding="utf-8"?>
<p:tagLst xmlns:p="http://schemas.openxmlformats.org/presentationml/2006/main">
  <p:tag name="KSO_WM_BEAUTIFY_FLAG" val="#wm#"/>
  <p:tag name="KSO_WM_TEMPLATE_CATEGORY" val="custom"/>
  <p:tag name="KSO_WM_TEMPLATE_INDEX" val="20204975"/>
</p:tagLst>
</file>

<file path=ppt/tags/tag135.xml><?xml version="1.0" encoding="utf-8"?>
<p:tagLst xmlns:p="http://schemas.openxmlformats.org/presentationml/2006/main">
  <p:tag name="KSO_WM_BEAUTIFY_FLAG" val="#wm#"/>
  <p:tag name="KSO_WM_TEMPLATE_CATEGORY" val="custom"/>
  <p:tag name="KSO_WM_TEMPLATE_INDEX" val="20204975"/>
</p:tagLst>
</file>

<file path=ppt/tags/tag136.xml><?xml version="1.0" encoding="utf-8"?>
<p:tagLst xmlns:p="http://schemas.openxmlformats.org/presentationml/2006/main">
  <p:tag name="KSO_WM_BEAUTIFY_FLAG" val="#wm#"/>
  <p:tag name="KSO_WM_TEMPLATE_CATEGORY" val="custom"/>
  <p:tag name="KSO_WM_TEMPLATE_INDEX" val="20204975"/>
</p:tagLst>
</file>

<file path=ppt/tags/tag137.xml><?xml version="1.0" encoding="utf-8"?>
<p:tagLst xmlns:p="http://schemas.openxmlformats.org/presentationml/2006/main">
  <p:tag name="KSO_WM_BEAUTIFY_FLAG" val="#wm#"/>
  <p:tag name="KSO_WM_TEMPLATE_CATEGORY" val="custom"/>
  <p:tag name="KSO_WM_TEMPLATE_INDEX" val="20204975"/>
</p:tagLst>
</file>

<file path=ppt/tags/tag138.xml><?xml version="1.0" encoding="utf-8"?>
<p:tagLst xmlns:p="http://schemas.openxmlformats.org/presentationml/2006/main">
  <p:tag name="KSO_WM_BEAUTIFY_FLAG" val="#wm#"/>
  <p:tag name="KSO_WM_TEMPLATE_CATEGORY" val="custom"/>
  <p:tag name="KSO_WM_TEMPLATE_INDEX" val="20204975"/>
</p:tagLst>
</file>

<file path=ppt/tags/tag139.xml><?xml version="1.0" encoding="utf-8"?>
<p:tagLst xmlns:p="http://schemas.openxmlformats.org/presentationml/2006/main">
  <p:tag name="KSO_WM_BEAUTIFY_FLAG" val="#wm#"/>
  <p:tag name="KSO_WM_TEMPLATE_CATEGORY" val="custom"/>
  <p:tag name="KSO_WM_TEMPLATE_INDEX" val="20204975"/>
</p:tagLst>
</file>

<file path=ppt/tags/tag14.xml><?xml version="1.0" encoding="utf-8"?>
<p:tagLst xmlns:p="http://schemas.openxmlformats.org/presentationml/2006/main">
  <p:tag name="REFSHAPE" val="1360756260"/>
  <p:tag name="KSO_WM_UNIT_PLACING_PICTURE_USER_VIEWPORT" val="{&quot;height&quot;:9892,&quot;width&quot;:19239}"/>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ABLE_BEAUTIFY" val="smartTable{10e87c60-27e1-4ac0-8f85-7d7ac61e9c7e}"/>
  <p:tag name="TABLE_EMPHASIZE_COLOR" val="8684935"/>
  <p:tag name="TABLE_SKINIDX" val="-1"/>
  <p:tag name="TABLE_COLORIDX" val="l"/>
  <p:tag name="TABLE_COLOR_RGB" val="0x000000*0xFFFFFF*0x44546A*0xE6E5E5*0x848587*0x738499*0x817CA0*0x9B819F*0xA7878C*0xAB968B"/>
</p:tagLst>
</file>

<file path=ppt/tags/tag141.xml><?xml version="1.0" encoding="utf-8"?>
<p:tagLst xmlns:p="http://schemas.openxmlformats.org/presentationml/2006/main">
  <p:tag name="KSO_WM_BEAUTIFY_FLAG" val="#wm#"/>
  <p:tag name="KSO_WM_TEMPLATE_CATEGORY" val="custom"/>
  <p:tag name="KSO_WM_TEMPLATE_INDEX" val="20204975"/>
</p:tagLst>
</file>

<file path=ppt/tags/tag142.xml><?xml version="1.0" encoding="utf-8"?>
<p:tagLst xmlns:p="http://schemas.openxmlformats.org/presentationml/2006/main">
  <p:tag name="KSO_WM_BEAUTIFY_FLAG" val="#wm#"/>
  <p:tag name="KSO_WM_TEMPLATE_CATEGORY" val="custom"/>
  <p:tag name="KSO_WM_TEMPLATE_INDEX" val="20204975"/>
</p:tagLst>
</file>

<file path=ppt/tags/tag143.xml><?xml version="1.0" encoding="utf-8"?>
<p:tagLst xmlns:p="http://schemas.openxmlformats.org/presentationml/2006/main">
  <p:tag name="AS_UNIQUEID" val="792"/>
</p:tagLst>
</file>

<file path=ppt/tags/tag144.xml><?xml version="1.0" encoding="utf-8"?>
<p:tagLst xmlns:p="http://schemas.openxmlformats.org/presentationml/2006/main">
  <p:tag name="AS_UNIQUEID" val="793"/>
</p:tagLst>
</file>

<file path=ppt/tags/tag145.xml><?xml version="1.0" encoding="utf-8"?>
<p:tagLst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i*1"/>
  <p:tag name="KSO_WM_UNIT_INDEX" val="1"/>
  <p:tag name="KSO_WM_UNIT_LAYERLEVEL" val="1"/>
  <p:tag name="KSO_WM_UNIT_TYPE" val="i"/>
  <p:tag name="WM_BEAUTIFY_SHAPE_IDENTITY" val="{d35aaf52-34e5-4582-8eff-34fa408d39a5}"/>
</p:tagLst>
</file>

<file path=ppt/tags/tag146.xml><?xml version="1.0" encoding="utf-8"?>
<p:tagLst xmlns:p="http://schemas.openxmlformats.org/presentationml/2006/main">
  <p:tag name="KSO_WM_BEAUTIFY_FLAG" val="#wm#"/>
  <p:tag name="KSO_WM_TEMPLATE_CATEGORY" val="custom"/>
  <p:tag name="KSO_WM_TEMPLATE_INDEX" val="20204975"/>
</p:tagLst>
</file>

<file path=ppt/tags/tag147.xml><?xml version="1.0" encoding="utf-8"?>
<p:tagLst xmlns:p="http://schemas.openxmlformats.org/presentationml/2006/main">
  <p:tag name="KSO_WM_BEAUTIFY_FLAG" val="#wm#"/>
  <p:tag name="KSO_WM_TEMPLATE_CATEGORY" val="custom"/>
  <p:tag name="KSO_WM_TEMPLATE_INDEX" val="20204975"/>
</p:tagLst>
</file>

<file path=ppt/tags/tag148.xml><?xml version="1.0" encoding="utf-8"?>
<p:tagLst xmlns:p="http://schemas.openxmlformats.org/presentationml/2006/main">
  <p:tag name="KSO_WM_BEAUTIFY_FLAG" val="#wm#"/>
  <p:tag name="KSO_WM_TEMPLATE_CATEGORY" val="custom"/>
  <p:tag name="KSO_WM_TEMPLATE_INDEX" val="20204975"/>
</p:tagLst>
</file>

<file path=ppt/tags/tag149.xml><?xml version="1.0" encoding="utf-8"?>
<p:tagLst xmlns:p="http://schemas.openxmlformats.org/presentationml/2006/main">
  <p:tag name="KSO_WM_BEAUTIFY_FLAG" val="#wm#"/>
  <p:tag name="KSO_WM_TEMPLATE_CATEGORY" val="custom"/>
  <p:tag name="KSO_WM_TEMPLATE_INDEX" val="2020497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4975"/>
</p:tagLst>
</file>

<file path=ppt/tags/tag151.xml><?xml version="1.0" encoding="utf-8"?>
<p:tagLst xmlns:p="http://schemas.openxmlformats.org/presentationml/2006/main">
  <p:tag name="KSO_WM_BEAUTIFY_FLAG" val="#wm#"/>
  <p:tag name="KSO_WM_TEMPLATE_CATEGORY" val="custom"/>
  <p:tag name="KSO_WM_TEMPLATE_INDEX" val="20204975"/>
</p:tagLst>
</file>

<file path=ppt/tags/tag152.xml><?xml version="1.0" encoding="utf-8"?>
<p:tagLst xmlns:p="http://schemas.openxmlformats.org/presentationml/2006/main">
  <p:tag name="KSO_WM_BEAUTIFY_FLAG" val="#wm#"/>
  <p:tag name="KSO_WM_TEMPLATE_CATEGORY" val="custom"/>
  <p:tag name="KSO_WM_TEMPLATE_INDEX" val="20204975"/>
</p:tagLst>
</file>

<file path=ppt/tags/tag153.xml><?xml version="1.0" encoding="utf-8"?>
<p:tagLst xmlns:p="http://schemas.openxmlformats.org/presentationml/2006/main">
  <p:tag name="KSO_WM_BEAUTIFY_FLAG" val="#wm#"/>
  <p:tag name="KSO_WM_TEMPLATE_CATEGORY" val="custom"/>
  <p:tag name="KSO_WM_TEMPLATE_INDEX" val="20204975"/>
</p:tagLst>
</file>

<file path=ppt/tags/tag154.xml><?xml version="1.0" encoding="utf-8"?>
<p:tagLst xmlns:p="http://schemas.openxmlformats.org/presentationml/2006/main">
  <p:tag name="KSO_WM_BEAUTIFY_FLAG" val="#wm#"/>
  <p:tag name="KSO_WM_TEMPLATE_CATEGORY" val="custom"/>
  <p:tag name="KSO_WM_TEMPLATE_INDEX" val="20204975"/>
</p:tagLst>
</file>

<file path=ppt/tags/tag155.xml><?xml version="1.0" encoding="utf-8"?>
<p:tagLst xmlns:p="http://schemas.openxmlformats.org/presentationml/2006/main">
  <p:tag name="KSO_WM_BEAUTIFY_FLAG" val="#wm#"/>
  <p:tag name="KSO_WM_TEMPLATE_CATEGORY" val="custom"/>
  <p:tag name="KSO_WM_TEMPLATE_INDEX" val="20204975"/>
</p:tagLst>
</file>

<file path=ppt/tags/tag156.xml><?xml version="1.0" encoding="utf-8"?>
<p:tagLst xmlns:p="http://schemas.openxmlformats.org/presentationml/2006/main">
  <p:tag name="KSO_WM_BEAUTIFY_FLAG" val="#wm#"/>
  <p:tag name="KSO_WM_TEMPLATE_CATEGORY" val="custom"/>
  <p:tag name="KSO_WM_TEMPLATE_INDEX" val="20204975"/>
</p:tagLst>
</file>

<file path=ppt/tags/tag157.xml><?xml version="1.0" encoding="utf-8"?>
<p:tagLst xmlns:p="http://schemas.openxmlformats.org/presentationml/2006/main">
  <p:tag name="KSO_WM_BEAUTIFY_FLAG" val="#wm#"/>
  <p:tag name="KSO_WM_TEMPLATE_CATEGORY" val="custom"/>
  <p:tag name="KSO_WM_TEMPLATE_INDEX" val="20204975"/>
</p:tagLst>
</file>

<file path=ppt/tags/tag158.xml><?xml version="1.0" encoding="utf-8"?>
<p:tagLst xmlns:p="http://schemas.openxmlformats.org/presentationml/2006/main">
  <p:tag name="KSO_WM_BEAUTIFY_FLAG" val="#wm#"/>
  <p:tag name="KSO_WM_TEMPLATE_CATEGORY" val="custom"/>
  <p:tag name="KSO_WM_TEMPLATE_INDEX" val="20204975"/>
</p:tagLst>
</file>

<file path=ppt/tags/tag159.xml><?xml version="1.0" encoding="utf-8"?>
<p:tagLst xmlns:p="http://schemas.openxmlformats.org/presentationml/2006/main">
  <p:tag name="KSO_WM_BEAUTIFY_FLAG" val="#wm#"/>
  <p:tag name="KSO_WM_TEMPLATE_CATEGORY" val="custom"/>
  <p:tag name="KSO_WM_TEMPLATE_INDEX" val="2020497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PP_MARK_KEY" val="f8eff6cf-c99d-470b-acf3-49272e8d296d"/>
  <p:tag name="COMMONDATA" val="eyJoZGlkIjoiM2M2M2ZmYTVkN2FkMTE3N2JmNDE4YTUyYmQ2OGVmMW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heme/theme1.xml><?xml version="1.0" encoding="utf-8"?>
<a:theme xmlns:a="http://schemas.openxmlformats.org/drawingml/2006/main" name="1_Office 主题​​">
  <a:themeElements>
    <a:clrScheme name="自定义 1">
      <a:dk1>
        <a:sysClr val="windowText" lastClr="000000"/>
      </a:dk1>
      <a:lt1>
        <a:sysClr val="window" lastClr="FFFFFF"/>
      </a:lt1>
      <a:dk2>
        <a:srgbClr val="FAF2E6"/>
      </a:dk2>
      <a:lt2>
        <a:srgbClr val="FFFFFF"/>
      </a:lt2>
      <a:accent1>
        <a:srgbClr val="88000A"/>
      </a:accent1>
      <a:accent2>
        <a:srgbClr val="872D00"/>
      </a:accent2>
      <a:accent3>
        <a:srgbClr val="7E4900"/>
      </a:accent3>
      <a:accent4>
        <a:srgbClr val="6B6100"/>
      </a:accent4>
      <a:accent5>
        <a:srgbClr val="4F7600"/>
      </a:accent5>
      <a:accent6>
        <a:srgbClr val="0A8800"/>
      </a:accent6>
      <a:hlink>
        <a:srgbClr val="926C00"/>
      </a:hlink>
      <a:folHlink>
        <a:srgbClr val="B2B2B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10398</Words>
  <Application>WPS 演示</Application>
  <PresentationFormat>宽屏</PresentationFormat>
  <Paragraphs>302</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34</vt:i4>
      </vt:variant>
    </vt:vector>
  </HeadingPairs>
  <TitlesOfParts>
    <vt:vector size="48" baseType="lpstr">
      <vt:lpstr>Arial</vt:lpstr>
      <vt:lpstr>宋体</vt:lpstr>
      <vt:lpstr>Wingdings</vt:lpstr>
      <vt:lpstr>隶书</vt:lpstr>
      <vt:lpstr>微软雅黑</vt:lpstr>
      <vt:lpstr>汉仪尚巍手书W</vt:lpstr>
      <vt:lpstr>楷体</vt:lpstr>
      <vt:lpstr>华文楷体</vt:lpstr>
      <vt:lpstr>Calibri</vt:lpstr>
      <vt:lpstr>等线</vt:lpstr>
      <vt:lpstr>Arial Unicode MS</vt:lpstr>
      <vt:lpstr>黑体</vt:lpstr>
      <vt:lpstr>1_Office 主题​​</vt:lpstr>
      <vt:lpstr>Office 主题</vt:lpstr>
      <vt:lpstr>“拿得起、放得下、想得开”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关系类型：</vt:lpstr>
      <vt:lpstr>PowerPoint 演示文稿</vt:lpstr>
      <vt:lpstr>PowerPoint 演示文稿</vt:lpstr>
      <vt:lpstr>PowerPoint 演示文稿</vt:lpstr>
      <vt:lpstr>PowerPoint 演示文稿</vt:lpstr>
      <vt:lpstr>番外篇·跟着00学升格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凌凌</dc:creator>
  <cp:lastModifiedBy>Administrator</cp:lastModifiedBy>
  <cp:revision>4</cp:revision>
  <dcterms:created xsi:type="dcterms:W3CDTF">2023-03-19T14:19:00Z</dcterms:created>
  <dcterms:modified xsi:type="dcterms:W3CDTF">2023-03-20T00:37:05Z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D9CAD2A3C6684F20959D8FD6F9E9A274</vt:lpwstr>
  </property>
</Properties>
</file>