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22810;&#21017;&#26448;&#26009;&#20316;&#25991;&#30340;&#23457;&#39064;&#31435;&#24847;&#26041;&#27861;-11&#26376;&#32852;&#32771;&#20316;&#25991;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935051"/>
            <a:ext cx="8915399" cy="13104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周周测讲评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038" y="31682"/>
            <a:ext cx="8911687" cy="844082"/>
          </a:xfrm>
        </p:spPr>
        <p:txBody>
          <a:bodyPr/>
          <a:lstStyle/>
          <a:p>
            <a:r>
              <a:rPr lang="zh-CN" altLang="en-US" dirty="0" smtClean="0"/>
              <a:t>完成情况：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006" y="-49068"/>
            <a:ext cx="5035081" cy="84408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43</a:t>
            </a:r>
            <a:r>
              <a:rPr lang="zh-CN" altLang="en-US" sz="3200" dirty="0" smtClean="0"/>
              <a:t>人交卷，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人未提交。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58108" y="704862"/>
            <a:ext cx="8911687" cy="676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选择题答题情况：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00243" y="1424855"/>
            <a:ext cx="11592263" cy="258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16</a:t>
            </a:r>
            <a:r>
              <a:rPr lang="zh-CN" altLang="en-US" sz="3200" dirty="0" smtClean="0"/>
              <a:t>人满分：郑珂瑜 符朗铭  何宗翰   冯宣睿  吴</a:t>
            </a:r>
            <a:r>
              <a:rPr lang="zh-CN" altLang="en-US" sz="3200" dirty="0"/>
              <a:t>盈</a:t>
            </a:r>
            <a:r>
              <a:rPr lang="zh-CN" altLang="en-US" sz="3200" dirty="0" smtClean="0"/>
              <a:t>乐   蔡雅怡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      </a:t>
            </a:r>
            <a:r>
              <a:rPr lang="zh-CN" altLang="en-US" sz="3200" dirty="0" smtClean="0"/>
              <a:t>陈欣铭  林向上  郑乃凡  陈   翀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洪炜圣 陈林鹏   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            </a:t>
            </a:r>
            <a:r>
              <a:rPr lang="zh-CN" altLang="en-US" sz="3200" dirty="0" smtClean="0"/>
              <a:t>洪澜玮  梁子衡   文观坤  张荣臻</a:t>
            </a:r>
            <a:endParaRPr lang="zh-CN" altLang="en-US" sz="3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25800" y="3156548"/>
            <a:ext cx="5035081" cy="170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rgbClr val="FF0000"/>
                </a:solidFill>
              </a:rPr>
              <a:t>16</a:t>
            </a:r>
            <a:r>
              <a:rPr lang="zh-CN" altLang="en-US" sz="3200" dirty="0" smtClean="0">
                <a:solidFill>
                  <a:srgbClr val="FF0000"/>
                </a:solidFill>
              </a:rPr>
              <a:t>人错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题。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9</a:t>
            </a:r>
            <a:r>
              <a:rPr lang="zh-CN" altLang="en-US" sz="3200" dirty="0" smtClean="0">
                <a:solidFill>
                  <a:srgbClr val="FF0000"/>
                </a:solidFill>
              </a:rPr>
              <a:t>人错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题。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人错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题。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73530" y="4856558"/>
            <a:ext cx="10959845" cy="145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人（</a:t>
            </a:r>
            <a:r>
              <a:rPr lang="en-US" altLang="zh-CN" sz="3200" dirty="0"/>
              <a:t>A</a:t>
            </a:r>
            <a:r>
              <a:rPr lang="zh-CN" altLang="en-US" sz="3200" dirty="0" smtClean="0"/>
              <a:t>），第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人（</a:t>
            </a:r>
            <a:r>
              <a:rPr lang="en-US" altLang="zh-CN" sz="3200" dirty="0"/>
              <a:t>C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,      </a:t>
            </a:r>
            <a:r>
              <a:rPr lang="zh-CN" altLang="en-US" sz="3200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题</a:t>
            </a:r>
            <a:r>
              <a:rPr lang="en-US" altLang="zh-CN" sz="3200" dirty="0" smtClean="0">
                <a:solidFill>
                  <a:srgbClr val="FF0000"/>
                </a:solidFill>
              </a:rPr>
              <a:t>7</a:t>
            </a:r>
            <a:r>
              <a:rPr lang="zh-CN" altLang="en-US" sz="3200" dirty="0" smtClean="0">
                <a:solidFill>
                  <a:srgbClr val="FF0000"/>
                </a:solidFill>
              </a:rPr>
              <a:t>人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4A3C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</a:rPr>
              <a:t>6</a:t>
            </a:r>
            <a:r>
              <a:rPr lang="zh-CN" altLang="en-US" sz="3200" dirty="0" smtClean="0">
                <a:solidFill>
                  <a:srgbClr val="FF0000"/>
                </a:solidFill>
              </a:rPr>
              <a:t>题</a:t>
            </a:r>
            <a:r>
              <a:rPr lang="en-US" altLang="zh-CN" sz="3200" dirty="0" smtClean="0">
                <a:solidFill>
                  <a:srgbClr val="FF0000"/>
                </a:solidFill>
              </a:rPr>
              <a:t>18</a:t>
            </a:r>
            <a:r>
              <a:rPr lang="zh-CN" altLang="en-US" sz="3200" dirty="0" smtClean="0">
                <a:solidFill>
                  <a:srgbClr val="FF0000"/>
                </a:solidFill>
              </a:rPr>
              <a:t>人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），</a:t>
            </a:r>
            <a:r>
              <a:rPr lang="zh-CN" altLang="en-US" sz="3200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</a:rPr>
              <a:t>12</a:t>
            </a:r>
            <a:r>
              <a:rPr lang="zh-CN" altLang="en-US" sz="3200" dirty="0" smtClean="0">
                <a:solidFill>
                  <a:srgbClr val="FF0000"/>
                </a:solidFill>
              </a:rPr>
              <a:t>题</a:t>
            </a:r>
            <a:r>
              <a:rPr lang="en-US" altLang="zh-CN" sz="3200" dirty="0" smtClean="0">
                <a:solidFill>
                  <a:srgbClr val="FF0000"/>
                </a:solidFill>
              </a:rPr>
              <a:t>8</a:t>
            </a:r>
            <a:r>
              <a:rPr lang="zh-CN" altLang="en-US" sz="3200" dirty="0" smtClean="0">
                <a:solidFill>
                  <a:srgbClr val="FF0000"/>
                </a:solidFill>
              </a:rPr>
              <a:t>人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2B4C2D</a:t>
            </a:r>
            <a:r>
              <a:rPr lang="zh-CN" altLang="en-US" sz="3200" dirty="0" smtClean="0"/>
              <a:t>） 第</a:t>
            </a:r>
            <a:r>
              <a:rPr lang="en-US" altLang="zh-CN" sz="3200" dirty="0" smtClean="0"/>
              <a:t>15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人（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06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6027"/>
            <a:ext cx="10998926" cy="3777622"/>
          </a:xfrm>
        </p:spPr>
        <p:txBody>
          <a:bodyPr>
            <a:normAutofit/>
          </a:bodyPr>
          <a:lstStyle/>
          <a:p>
            <a:r>
              <a:rPr lang="en-US" altLang="zh-CN" sz="2800" b="1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lang="zh-CN" altLang="en-US" sz="2800" b="1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革命中，情报员所从事的是危险性很强的工作。本文用克制而有张力的</a:t>
            </a:r>
            <a:r>
              <a:rPr lang="zh-CN" altLang="en-US" sz="32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人物语言</a:t>
            </a:r>
            <a:r>
              <a:rPr lang="zh-CN" altLang="en-US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叙写了</a:t>
            </a:r>
            <a:r>
              <a:rPr lang="zh-CN" altLang="en-US" sz="32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传递情报的过程</a:t>
            </a:r>
            <a:r>
              <a:rPr lang="zh-CN" altLang="en-US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，这样写带来了怎样的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文学效果</a:t>
            </a:r>
            <a:r>
              <a:rPr lang="zh-CN" altLang="en-US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？请谈谈你的理解。</a:t>
            </a:r>
            <a:r>
              <a:rPr lang="en-US" altLang="zh-CN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(6</a:t>
            </a:r>
            <a:r>
              <a:rPr lang="zh-CN" altLang="en-US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lang="en-US" altLang="zh-CN" sz="28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8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09745" y="1508455"/>
            <a:ext cx="1122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E1E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孔乙己睁大眼睛说，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“你怎么这样凭空污人清白</a:t>
            </a: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……”“</a:t>
            </a:r>
            <a:r>
              <a:rPr lang="zh-CN" altLang="en-US" sz="2400" dirty="0">
                <a:solidFill>
                  <a:srgbClr val="1E1E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什么清白？我前天亲眼见你偷了何家的书，吊着打。”孔乙己便涨红了脸，额上的青筋条条绽出，争辩道，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“窃书不能算偷</a:t>
            </a: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窃书！</a:t>
            </a: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读书人的事，能算偷么？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990" y="2804106"/>
            <a:ext cx="1138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E1E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孔乙己着了慌，伸开五指将碟子罩住，弯腰下去说道，“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不多了，我已经不多了</a:t>
            </a:r>
            <a:r>
              <a:rPr lang="zh-CN" altLang="en-US" sz="2400" dirty="0">
                <a:solidFill>
                  <a:srgbClr val="1E1E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。”直起身又看一看豆，自己摇头说，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“不多不多！多乎哉？不多也。</a:t>
            </a:r>
            <a:r>
              <a:rPr lang="zh-CN" altLang="en-US" sz="2400" dirty="0">
                <a:solidFill>
                  <a:srgbClr val="1E1E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88124" y="3573865"/>
            <a:ext cx="11229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《</a:t>
            </a:r>
            <a:r>
              <a:rPr lang="zh-CN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荷花淀</a:t>
            </a:r>
            <a:r>
              <a:rPr lang="en-US" altLang="zh-CN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》</a:t>
            </a:r>
            <a:r>
              <a:rPr lang="zh-CN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女人</a:t>
            </a:r>
            <a:r>
              <a:rPr lang="zh-CN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没有说话。过了一会，她才说： “</a:t>
            </a:r>
            <a:r>
              <a:rPr lang="zh-CN" altLang="en-US" sz="2400" b="1" dirty="0">
                <a:solidFill>
                  <a:srgbClr val="7030A0"/>
                </a:solidFill>
                <a:latin typeface="Tahoma" panose="020B0604030504040204" pitchFamily="34" charset="0"/>
              </a:rPr>
              <a:t>你走，我不拦你，家里怎么办</a:t>
            </a: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?”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69965" y="4094398"/>
            <a:ext cx="1182624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269240" algn="just"/>
            <a:r>
              <a:rPr lang="zh-CN" altLang="en-US" sz="28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人物语言的特点</a:t>
            </a:r>
            <a:r>
              <a:rPr lang="zh-CN" altLang="en-US" sz="28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史校长的话语短促、紧凑，毕校长的语言声调忽高忽低，充满了紧张感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240" algn="just"/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为什么这样说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）②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环境上渲染紧张的斗争氛围，与情节的展开相协调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这样说的效果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）③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使情节结构更加紧凑</a:t>
            </a:r>
            <a:r>
              <a:rPr lang="zh-CN" altLang="en-US" sz="2800" kern="0" spc="-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集中</a:t>
            </a:r>
            <a:r>
              <a:rPr lang="en-US" altLang="zh-CN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制造了留白的艺术效果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800" kern="1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240" algn="just"/>
            <a:r>
              <a:rPr lang="zh-CN" altLang="en-US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（反映出人物什么特点）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使得人物形象更加丰满，谨慎干练、互相关心的革命者形象呼之欲出。</a:t>
            </a:r>
            <a:endParaRPr lang="zh-CN" altLang="en-US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615" y="1210614"/>
            <a:ext cx="10629385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默写全对的：梁栩烽   何宗翰   陈泓睿   周   宇    张梓浩   陈</a:t>
            </a:r>
            <a:r>
              <a:rPr lang="zh-CN" altLang="en-US" sz="2800" dirty="0"/>
              <a:t>中正 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      </a:t>
            </a:r>
            <a:r>
              <a:rPr lang="zh-CN" altLang="en-US" sz="2800" dirty="0" smtClean="0"/>
              <a:t>谢博文   温家明   洪炜圣   梁子衡   吴盈乐   蔡雅怡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58699" y="1710792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12</a:t>
            </a:r>
            <a:r>
              <a:rPr lang="zh-CN" altLang="en-US" sz="3200" dirty="0">
                <a:solidFill>
                  <a:srgbClr val="FF0000"/>
                </a:solidFill>
              </a:rPr>
              <a:t>人）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8240" y="102618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/>
              <a:t>瀛洲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96437" y="2795745"/>
            <a:ext cx="1159556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13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kern="0" spc="500" dirty="0" smtClean="0">
                <a:solidFill>
                  <a:srgbClr val="FF0000"/>
                </a:solidFill>
              </a:rPr>
              <a:t>领</a:t>
            </a:r>
            <a:r>
              <a:rPr lang="zh-CN" altLang="en-US" sz="2800" kern="0" spc="500" dirty="0" smtClean="0"/>
              <a:t>尚书</a:t>
            </a:r>
            <a:r>
              <a:rPr lang="zh-CN" altLang="en-US" sz="2800" kern="0" spc="500" dirty="0" smtClean="0">
                <a:solidFill>
                  <a:srgbClr val="FF0000"/>
                </a:solidFill>
              </a:rPr>
              <a:t>者</a:t>
            </a:r>
            <a:r>
              <a:rPr lang="zh-CN" altLang="en-US" sz="2800" kern="0" spc="500" dirty="0" smtClean="0"/>
              <a:t>先</a:t>
            </a:r>
            <a:r>
              <a:rPr lang="zh-CN" altLang="en-US" sz="2800" b="1" kern="0" spc="500" dirty="0" smtClean="0">
                <a:solidFill>
                  <a:srgbClr val="FF0000"/>
                </a:solidFill>
              </a:rPr>
              <a:t>发</a:t>
            </a:r>
            <a:r>
              <a:rPr lang="zh-CN" altLang="en-US" sz="2800" kern="0" spc="500" dirty="0" smtClean="0"/>
              <a:t>副</a:t>
            </a:r>
            <a:r>
              <a:rPr lang="zh-CN" altLang="en-US" sz="2800" kern="0" spc="500" dirty="0"/>
              <a:t>封</a:t>
            </a:r>
            <a:r>
              <a:rPr lang="zh-CN" altLang="en-US" sz="2800" kern="0" spc="500" dirty="0" smtClean="0"/>
              <a:t>，所</a:t>
            </a:r>
            <a:r>
              <a:rPr lang="zh-CN" altLang="en-US" sz="2800" kern="0" spc="500" dirty="0"/>
              <a:t>言不善</a:t>
            </a:r>
            <a:r>
              <a:rPr lang="zh-CN" altLang="en-US" sz="2800" kern="0" spc="500" dirty="0" smtClean="0"/>
              <a:t>， </a:t>
            </a:r>
            <a:r>
              <a:rPr lang="zh-CN" altLang="en-US" sz="2800" b="1" kern="0" spc="500" dirty="0" smtClean="0">
                <a:solidFill>
                  <a:srgbClr val="FF0000"/>
                </a:solidFill>
              </a:rPr>
              <a:t>屏</a:t>
            </a:r>
            <a:r>
              <a:rPr lang="zh-CN" altLang="en-US" sz="2800" kern="0" spc="500" dirty="0"/>
              <a:t>去不奏。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b="1" kern="2000" spc="500" dirty="0">
                <a:solidFill>
                  <a:srgbClr val="FF0000"/>
                </a:solidFill>
              </a:rPr>
              <a:t>是以</a:t>
            </a:r>
            <a:r>
              <a:rPr lang="zh-CN" altLang="en-US" sz="2800" kern="2000" spc="500" dirty="0"/>
              <a:t>汉世良吏</a:t>
            </a:r>
            <a:r>
              <a:rPr lang="zh-CN" altLang="en-US" sz="2800" kern="2000" spc="500" dirty="0" smtClean="0"/>
              <a:t>，</a:t>
            </a:r>
            <a:r>
              <a:rPr lang="zh-CN" altLang="en-US" sz="2800" b="1" kern="2000" spc="500" dirty="0" smtClean="0">
                <a:solidFill>
                  <a:srgbClr val="FF0000"/>
                </a:solidFill>
              </a:rPr>
              <a:t>于是</a:t>
            </a:r>
            <a:r>
              <a:rPr lang="zh-CN" altLang="en-US" sz="2800" kern="2000" spc="500" dirty="0"/>
              <a:t>为盛</a:t>
            </a:r>
            <a:r>
              <a:rPr lang="zh-CN" altLang="en-US" sz="2800" kern="2000" spc="500" dirty="0" smtClean="0"/>
              <a:t>，</a:t>
            </a:r>
            <a:r>
              <a:rPr lang="zh-CN" altLang="en-US" sz="2800" b="1" kern="2000" spc="500" dirty="0" smtClean="0">
                <a:solidFill>
                  <a:srgbClr val="FF0000"/>
                </a:solidFill>
              </a:rPr>
              <a:t>称</a:t>
            </a:r>
            <a:r>
              <a:rPr lang="zh-CN" altLang="en-US" sz="2800" kern="2000" spc="500" dirty="0"/>
              <a:t>中兴焉。</a:t>
            </a:r>
          </a:p>
          <a:p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41135" y="3357478"/>
            <a:ext cx="11595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掌管</a:t>
            </a:r>
            <a:r>
              <a:rPr lang="zh-CN" altLang="en-US" sz="2800" kern="0" spc="-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尚书省事务的</a:t>
            </a:r>
            <a:r>
              <a:rPr lang="zh-CN" altLang="en-US" sz="2800" b="1" kern="0" spc="-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官员</a:t>
            </a:r>
            <a:r>
              <a:rPr lang="zh-CN" altLang="en-US" sz="2800" kern="0" spc="-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lang="zh-CN" altLang="en-US" sz="2800" b="1" kern="0" spc="-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</a:t>
            </a:r>
            <a:r>
              <a:rPr lang="zh-CN" altLang="en-US" sz="2800" kern="0" spc="-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副本</a:t>
            </a:r>
            <a:r>
              <a:rPr lang="en-US" altLang="zh-CN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上奏的事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不好</a:t>
            </a:r>
            <a:r>
              <a:rPr lang="en-US" altLang="zh-CN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隐藏起来不呈送。</a:t>
            </a:r>
            <a:endParaRPr lang="zh-CN" altLang="en-US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2719" y="5094269"/>
            <a:ext cx="10732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汉朝一代的贤能官吏，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在这一时期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是最多的，号称中兴。</a:t>
            </a:r>
            <a:endParaRPr lang="zh-CN" altLang="en-US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1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826" y="0"/>
            <a:ext cx="8911687" cy="895597"/>
          </a:xfrm>
        </p:spPr>
        <p:txBody>
          <a:bodyPr/>
          <a:lstStyle/>
          <a:p>
            <a:r>
              <a:rPr lang="zh-CN" altLang="en-US" dirty="0" smtClean="0"/>
              <a:t>作文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427" y="753413"/>
            <a:ext cx="11882906" cy="5962919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altLang="zh-CN" sz="2800" dirty="0">
                <a:hlinkClick r:id="rId2" action="ppaction://hlinkpres?slideindex=1&amp;slidetitle="/>
              </a:rPr>
              <a:t>23</a:t>
            </a:r>
            <a:r>
              <a:rPr lang="zh-CN" altLang="en-US" sz="2800" dirty="0">
                <a:hlinkClick r:id="rId2" action="ppaction://hlinkpres?slideindex=1&amp;slidetitle="/>
              </a:rPr>
              <a:t>．阅读下面的材料，依据要求写作。</a:t>
            </a:r>
          </a:p>
          <a:p>
            <a:r>
              <a:rPr lang="zh-CN" altLang="en-US" sz="2800" dirty="0">
                <a:hlinkClick r:id="rId2" action="ppaction://hlinkpres?slideindex=1&amp;slidetitle="/>
              </a:rPr>
              <a:t>材料一：威廉</a:t>
            </a:r>
            <a:r>
              <a:rPr lang="en-US" altLang="zh-CN" sz="2800" dirty="0">
                <a:hlinkClick r:id="rId2" action="ppaction://hlinkpres?slideindex=1&amp;slidetitle="/>
              </a:rPr>
              <a:t>•</a:t>
            </a:r>
            <a:r>
              <a:rPr lang="zh-CN" altLang="en-US" sz="2800" dirty="0">
                <a:hlinkClick r:id="rId2" action="ppaction://hlinkpres?slideindex=1&amp;slidetitle="/>
              </a:rPr>
              <a:t>詹姆斯有一部小说，说的是一位贵妇人在剧院里为剧中人物的悲惨命运啜泣不已，但她的马夫就在戏院外面冻得快要死去</a:t>
            </a:r>
            <a:r>
              <a:rPr lang="zh-CN" altLang="en-US" sz="2800" dirty="0" smtClean="0">
                <a:hlinkClick r:id="rId2" action="ppaction://hlinkpres?slideindex=1&amp;slidetitle="/>
              </a:rPr>
              <a:t>。</a:t>
            </a:r>
            <a:endParaRPr lang="en-US" altLang="zh-CN" sz="2800" dirty="0" smtClean="0">
              <a:hlinkClick r:id="rId2" action="ppaction://hlinkpres?slideindex=1&amp;slidetitle="/>
            </a:endParaRPr>
          </a:p>
          <a:p>
            <a:pPr marL="0" indent="0">
              <a:buNone/>
            </a:pPr>
            <a:r>
              <a:rPr lang="en-US" altLang="zh-CN" sz="2800" dirty="0">
                <a:hlinkClick r:id="rId2" action="ppaction://hlinkpres?slideindex=1&amp;slidetitle="/>
              </a:rPr>
              <a:t> </a:t>
            </a:r>
            <a:r>
              <a:rPr lang="en-US" altLang="zh-CN" sz="2800" dirty="0" smtClean="0">
                <a:hlinkClick r:id="rId2" action="ppaction://hlinkpres?slideindex=1&amp;slidetitle="/>
              </a:rPr>
              <a:t>                                                                                                ——</a:t>
            </a:r>
            <a:r>
              <a:rPr lang="zh-CN" altLang="en-US" sz="2800" dirty="0">
                <a:hlinkClick r:id="rId2" action="ppaction://hlinkpres?slideindex=1&amp;slidetitle="/>
              </a:rPr>
              <a:t>罗翔</a:t>
            </a:r>
          </a:p>
          <a:p>
            <a:r>
              <a:rPr lang="zh-CN" altLang="en-US" sz="2800" dirty="0">
                <a:hlinkClick r:id="rId2" action="ppaction://hlinkpres?slideindex=1&amp;slidetitle="/>
              </a:rPr>
              <a:t>材料二：爱全人类容易，爱一个人难。去帮助一个人，比宣称我爱人类要困难的多</a:t>
            </a:r>
            <a:r>
              <a:rPr lang="zh-CN" altLang="en-US" sz="2800" dirty="0" smtClean="0">
                <a:hlinkClick r:id="rId2" action="ppaction://hlinkpres?slideindex=1&amp;slidetitle="/>
              </a:rPr>
              <a:t>。                          </a:t>
            </a:r>
            <a:r>
              <a:rPr lang="en-US" altLang="zh-CN" sz="2800" dirty="0" smtClean="0">
                <a:hlinkClick r:id="rId2" action="ppaction://hlinkpres?slideindex=1&amp;slidetitle="/>
              </a:rPr>
              <a:t>——</a:t>
            </a:r>
            <a:r>
              <a:rPr lang="zh-CN" altLang="en-US" sz="2800" dirty="0">
                <a:hlinkClick r:id="rId2" action="ppaction://hlinkpres?slideindex=1&amp;slidetitle="/>
              </a:rPr>
              <a:t>苏霍姆林斯基</a:t>
            </a:r>
          </a:p>
          <a:p>
            <a:r>
              <a:rPr lang="zh-CN" altLang="en-US" sz="2800" dirty="0">
                <a:hlinkClick r:id="rId2" action="ppaction://hlinkpres?slideindex=1&amp;slidetitle="/>
              </a:rPr>
              <a:t>材料三：一个人对共同体的价值主要取决于他的感情、思想和行动能够在多大程度上促进共同体中其他人的生存条件</a:t>
            </a:r>
            <a:r>
              <a:rPr lang="zh-CN" altLang="en-US" sz="2800" dirty="0" smtClean="0">
                <a:hlinkClick r:id="rId2" action="ppaction://hlinkpres?slideindex=1&amp;slidetitle="/>
              </a:rPr>
              <a:t>。</a:t>
            </a:r>
            <a:r>
              <a:rPr lang="en-US" altLang="zh-CN" sz="2800" dirty="0" smtClean="0">
                <a:hlinkClick r:id="rId2" action="ppaction://hlinkpres?slideindex=1&amp;slidetitle="/>
              </a:rPr>
              <a:t>——</a:t>
            </a:r>
            <a:r>
              <a:rPr lang="zh-CN" altLang="en-US" sz="2800" dirty="0">
                <a:hlinkClick r:id="rId2" action="ppaction://hlinkpres?slideindex=1&amp;slidetitle="/>
              </a:rPr>
              <a:t>爱因斯坦</a:t>
            </a:r>
          </a:p>
          <a:p>
            <a:r>
              <a:rPr lang="zh-CN" altLang="en-US" sz="2800" dirty="0" smtClean="0">
                <a:hlinkClick r:id="rId2" action="ppaction://hlinkpres?slideindex=1&amp;slidetitle="/>
              </a:rPr>
              <a:t>       以上</a:t>
            </a:r>
            <a:r>
              <a:rPr lang="zh-CN" altLang="en-US" sz="2800" dirty="0">
                <a:hlinkClick r:id="rId2" action="ppaction://hlinkpres?slideindex=1&amp;slidetitle="/>
              </a:rPr>
              <a:t>材料对我们颇具启示意义。请结合材料写一篇文章，体现你的感悟与思考。</a:t>
            </a:r>
          </a:p>
          <a:p>
            <a:r>
              <a:rPr lang="zh-CN" altLang="en-US" sz="2800" dirty="0" smtClean="0">
                <a:hlinkClick r:id="rId2" action="ppaction://hlinkpres?slideindex=1&amp;slidetitle="/>
              </a:rPr>
              <a:t>       要求</a:t>
            </a:r>
            <a:r>
              <a:rPr lang="zh-CN" altLang="en-US" sz="2800" dirty="0">
                <a:hlinkClick r:id="rId2" action="ppaction://hlinkpres?slideindex=1&amp;slidetitle="/>
              </a:rPr>
              <a:t>：选准角度，确定立意，明确文体，自拟标题；不要套作，不得抄袭，不得泄露个人信息；不少于</a:t>
            </a:r>
            <a:r>
              <a:rPr lang="en-US" altLang="zh-CN" sz="2800" dirty="0">
                <a:hlinkClick r:id="rId2" action="ppaction://hlinkpres?slideindex=1&amp;slidetitle="/>
              </a:rPr>
              <a:t>800</a:t>
            </a:r>
            <a:r>
              <a:rPr lang="zh-CN" altLang="en-US" sz="2800" dirty="0">
                <a:hlinkClick r:id="rId2" action="ppaction://hlinkpres?slideindex=1&amp;slidetitle="/>
              </a:rPr>
              <a:t>字</a:t>
            </a:r>
            <a:r>
              <a:rPr lang="zh-CN" altLang="en-US" sz="2800" dirty="0" smtClean="0">
                <a:hlinkClick r:id="rId2" action="ppaction://hlinkpres?slideindex=1&amp;slidetitle="/>
              </a:rPr>
              <a:t>。</a:t>
            </a:r>
            <a:endParaRPr lang="zh-CN" altLang="en-US" sz="2800" dirty="0">
              <a:hlinkClick r:id="rId2" action="ppaction://hlinkpres?slideindex=1&amp;slidetitle="/>
            </a:endParaRPr>
          </a:p>
        </p:txBody>
      </p:sp>
    </p:spTree>
    <p:extLst>
      <p:ext uri="{BB962C8B-B14F-4D97-AF65-F5344CB8AC3E}">
        <p14:creationId xmlns:p14="http://schemas.microsoft.com/office/powerpoint/2010/main" val="124842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713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幼圆</vt:lpstr>
      <vt:lpstr>Arial</vt:lpstr>
      <vt:lpstr>Century Gothic</vt:lpstr>
      <vt:lpstr>Tahoma</vt:lpstr>
      <vt:lpstr>Times New Roman</vt:lpstr>
      <vt:lpstr>Wingdings 3</vt:lpstr>
      <vt:lpstr>丝状</vt:lpstr>
      <vt:lpstr>第15周周测讲评</vt:lpstr>
      <vt:lpstr>完成情况：</vt:lpstr>
      <vt:lpstr>PowerPoint 演示文稿</vt:lpstr>
      <vt:lpstr>PowerPoint 演示文稿</vt:lpstr>
      <vt:lpstr>作文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第15周周测讲评</dc:title>
  <dc:creator>李素亭</dc:creator>
  <cp:lastModifiedBy>李素亭</cp:lastModifiedBy>
  <cp:revision>11</cp:revision>
  <dcterms:created xsi:type="dcterms:W3CDTF">2022-11-15T03:58:15Z</dcterms:created>
  <dcterms:modified xsi:type="dcterms:W3CDTF">2022-11-15T05:56:42Z</dcterms:modified>
</cp:coreProperties>
</file>