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webp" ContentType="image/webp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58" r:id="rId5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7" r:id="rId17"/>
    <p:sldId id="278" r:id="rId18"/>
    <p:sldId id="279" r:id="rId19"/>
    <p:sldId id="269" r:id="rId20"/>
    <p:sldId id="270" r:id="rId21"/>
    <p:sldId id="272" r:id="rId22"/>
    <p:sldId id="280" r:id="rId23"/>
    <p:sldId id="281" r:id="rId24"/>
    <p:sldId id="282" r:id="rId25"/>
    <p:sldId id="273" r:id="rId26"/>
    <p:sldId id="283" r:id="rId27"/>
    <p:sldId id="274" r:id="rId28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eb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eb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935051"/>
            <a:ext cx="8915399" cy="13104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周周测讲评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154940"/>
            <a:ext cx="12035790" cy="6702425"/>
          </a:xfrm>
          <a:solidFill>
            <a:schemeClr val="bg1"/>
          </a:solidFill>
        </p:spPr>
        <p:txBody>
          <a:bodyPr>
            <a:noAutofit/>
          </a:bodyPr>
          <a:p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他晚年收进</a:t>
            </a:r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《台静农短篇小说集》</a:t>
            </a:r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十五篇作品，就有十二篇出自《地之子》。他在"后记"中写道:"其十篇中的九篇都是以我的故乡为题材的，还保留了乡土的语言。这次读过后，使我有隔世感的乡土情分，又凄然的起伏在我的心中。"现代文学史家杨义先生认为台静农的小说</a:t>
            </a:r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"从内容到风格，皆师法鲁迅"</a:t>
            </a:r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，并认定他是</a:t>
            </a:r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中国现代小说史上的杰出的"乡土小说作家</a:t>
            </a:r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"(《中国现代小说史》)。</a:t>
            </a:r>
            <a:endParaRPr lang="zh-CN" altLang="en-US" sz="3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1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台静农的小说，师承鲁迅的现实主义传统</a:t>
            </a:r>
            <a:r>
              <a:rPr lang="zh-CN" altLang="en-US" sz="31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，不仅写出了</a:t>
            </a:r>
            <a:r>
              <a:rPr lang="zh-CN" altLang="en-US" sz="31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传统等级制度和封建习俗造成的乡村悲剧</a:t>
            </a:r>
            <a:r>
              <a:rPr lang="zh-CN" altLang="en-US" sz="31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，而且写出了</a:t>
            </a:r>
            <a:r>
              <a:rPr lang="zh-CN" altLang="en-US" sz="31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民国初年军阀横行和社会动乱给人民带来的深重灾难</a:t>
            </a:r>
            <a:r>
              <a:rPr lang="zh-CN" altLang="en-US" sz="31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他笔下的人间闭塞、灰冷、残酷有若传说中的阴曹，到处是邪气朴朴，鬼影幢幢。作者在描写中，融进异常深挚的悲愤之情，这就更增加了其小说的悲剧色彩。因此，香港的文学家刘以鬯(chàng)先生认为:"二十年代，中国小说家能够将旧社会的病态这样深刻地描绘出来，鲁迅之外，台静农是最成功的一位"。</a:t>
            </a:r>
            <a:endParaRPr lang="zh-CN" altLang="en-US" sz="31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015" y="158750"/>
            <a:ext cx="10547985" cy="1280795"/>
          </a:xfrm>
        </p:spPr>
        <p:txBody>
          <a:bodyPr>
            <a:normAutofit fontScale="90000"/>
          </a:bodyPr>
          <a:p>
            <a:r>
              <a:rPr lang="zh-CN" altLang="en-US" b="1"/>
              <a:t>8．文本一中“将来还要过活的”这句话出现两次，意蕴有相同也有不同，请结合小说内容具体分析。（6分）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330" y="1439545"/>
            <a:ext cx="10947400" cy="2451100"/>
          </a:xfrm>
          <a:solidFill>
            <a:schemeClr val="bg1"/>
          </a:solidFill>
        </p:spPr>
        <p:txBody>
          <a:bodyPr/>
          <a:p>
            <a:r>
              <a:rPr lang="zh-CN" altLang="en-US" sz="2800"/>
              <a:t>“真丢脸，不过要拜天地，总得要旁人的；要是不恭不敬地也不好，</a:t>
            </a:r>
            <a:r>
              <a:rPr lang="zh-CN" altLang="en-US" sz="2800" b="1" u="sng"/>
              <a:t>将来还要过活的</a:t>
            </a:r>
            <a:r>
              <a:rPr lang="zh-CN" altLang="en-US" sz="2800"/>
              <a:t>。”</a:t>
            </a:r>
            <a:endParaRPr lang="zh-CN" altLang="en-US" sz="2800"/>
          </a:p>
          <a:p>
            <a:r>
              <a:rPr lang="zh-CN" altLang="en-US" sz="2800"/>
              <a:t>忽而汪大嫂的眼泪扑的落下地了，全身颤动抽搐；汪二也木然地站着，颜色变得难看，可怕。双烛的光辉，竟暗了下去，大家都张皇失措了。终于田大娘说:“总得图个吉利，</a:t>
            </a:r>
            <a:r>
              <a:rPr lang="zh-CN" altLang="en-US" sz="2800" b="1" u="sng"/>
              <a:t>将来还要过活的</a:t>
            </a:r>
            <a:r>
              <a:rPr lang="zh-CN" altLang="en-US" sz="2800"/>
              <a:t>！”</a:t>
            </a:r>
            <a:endParaRPr lang="zh-CN" altLang="en-US" sz="2800"/>
          </a:p>
        </p:txBody>
      </p:sp>
      <p:sp>
        <p:nvSpPr>
          <p:cNvPr id="103" name="文本框 102"/>
          <p:cNvSpPr txBox="1"/>
          <p:nvPr/>
        </p:nvSpPr>
        <p:spPr>
          <a:xfrm>
            <a:off x="1057910" y="4231640"/>
            <a:ext cx="1075182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相同：都体现出对礼教的屈从，是为了让婚姻得到大家认可。（2分）不同：第一次体现的是汪大嫂为了将来的生活有脸面的心理，包含着生存的无奈（2分）；第二次田大娘所说，意在安慰，劝汪大嫂把仪式举行完（2分）。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3" grpId="1" animBg="1" build="p"/>
      <p:bldP spid="103" grpId="0"/>
      <p:bldP spid="1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0825" y="144145"/>
            <a:ext cx="10671175" cy="1280795"/>
          </a:xfrm>
        </p:spPr>
        <p:txBody>
          <a:bodyPr>
            <a:normAutofit fontScale="90000"/>
          </a:bodyPr>
          <a:p>
            <a:r>
              <a:rPr lang="en-US" altLang="zh-CN" b="1"/>
              <a:t>9.</a:t>
            </a:r>
            <a:r>
              <a:rPr lang="zh-CN" altLang="en-US" b="1"/>
              <a:t>文本二认为，乡土文学在“特殊的风土人情画外”，应当还有“对于命运的挣扎”。小说中“对于命运的挣扎”，体现在什么地方？请结合文本一简要分析。（6分）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5380" y="2063115"/>
            <a:ext cx="11057255" cy="3777615"/>
          </a:xfrm>
        </p:spPr>
        <p:txBody>
          <a:bodyPr>
            <a:noAutofit/>
          </a:bodyPr>
          <a:p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①为了活下去，汪大嫂无奈选择同汪二结合，体现了生命的坚韧；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分）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②田大娘认为小户人家不必守节，是对汪大嫂再嫁的支持；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分）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③田大娘和赵二嫂的坦然相助以及体贴的安慰，为汪大嫂与汪二拜堂注入了坚定的力量。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（2分）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165" y="785495"/>
            <a:ext cx="11271250" cy="5287010"/>
          </a:xfrm>
        </p:spPr>
        <p:txBody>
          <a:bodyPr>
            <a:noAutofit/>
          </a:bodyPr>
          <a:p>
            <a:r>
              <a:rPr lang="zh-CN" altLang="en-US" sz="3200" b="1"/>
              <a:t>10．下列对文中画波浪线部分的断句，正确的一项是（3分）</a:t>
            </a:r>
            <a:endParaRPr lang="zh-CN" altLang="en-US" sz="3200" b="1"/>
          </a:p>
          <a:p>
            <a:r>
              <a:rPr lang="zh-CN" altLang="en-US" sz="3200" b="1"/>
              <a:t>A．每月初得禄/裁留身粮/其余悉分振亲族/家人绩纺以供朝夕/时有困绝/或并日而食/身恒布衣不完/妻子不沾寸禄/</a:t>
            </a:r>
            <a:endParaRPr lang="zh-CN" altLang="en-US" sz="3200" b="1"/>
          </a:p>
          <a:p>
            <a:r>
              <a:rPr lang="zh-CN" altLang="en-US" sz="3200" b="1"/>
              <a:t>B．每月初得禄/裁留身粮/其余悉分振亲族/家人绩纺以供/朝夕时有困绝/或并日而食/身恒布衣/不完妻子/不沾寸禄/</a:t>
            </a:r>
            <a:endParaRPr lang="zh-CN" altLang="en-US" sz="3200" b="1"/>
          </a:p>
          <a:p>
            <a:r>
              <a:rPr lang="zh-CN" altLang="en-US" sz="3200" b="1"/>
              <a:t>C．每月初得禄/裁留身粮/其余悉分振亲族家人/绩纺以供朝夕/时有困绝/或并日而食/身恒布衣不完/妻子不沾寸禄/</a:t>
            </a:r>
            <a:endParaRPr lang="zh-CN" altLang="en-US" sz="3200" b="1"/>
          </a:p>
          <a:p>
            <a:r>
              <a:rPr lang="zh-CN" altLang="en-US" sz="3200" b="1"/>
              <a:t>D．每月初得禄/裁留身粮/其余悉分振亲族家人/绩纺以供朝夕/时有困绝/或并日而食/身恒布衣/不完妻子/不沾寸禄/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310" y="5478145"/>
            <a:ext cx="2166620" cy="1280795"/>
          </a:xfrm>
        </p:spPr>
        <p:txBody>
          <a:bodyPr/>
          <a:p>
            <a:r>
              <a:rPr lang="en-US" altLang="zh-CN" sz="5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70</a:t>
            </a:r>
            <a:r>
              <a:rPr lang="zh-CN" altLang="en-US" sz="5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岁</a:t>
            </a:r>
            <a:endParaRPr lang="zh-CN" altLang="en-US" sz="5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23060" y="503555"/>
            <a:ext cx="10343515" cy="43421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11．下列对文中加点词语的相关内容的解说，不正确的一项是（3分）A．铨衡，衡量轻重的器具，引申为评量品鉴的意思，也指评量人才或执掌铨选的职位。B．解褐，脱去平民衣服，始任官职。褐是粗布短衣，古时是贫贱的人所穿着的衣服。C．夷齐，伯夷和叔齐的并称，兄弟二人是历代仁人志士抱节守志、清正廉明的典范。D．致事，指官员告老辞官，同致仕。古代致事的年龄一般是六十岁，有疾患则可提前。</a:t>
            </a:r>
            <a:endParaRPr lang="zh-CN" altLang="en-US" sz="3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795" y="440690"/>
            <a:ext cx="10547985" cy="1280795"/>
          </a:xfrm>
        </p:spPr>
        <p:txBody>
          <a:bodyPr>
            <a:normAutofit fontScale="90000"/>
          </a:bodyPr>
          <a:p>
            <a:r>
              <a:rPr lang="zh-CN" altLang="en-US"/>
              <a:t>及康伯为吏部尚书，隐之遂阶清级，解褐辅国功曹，转参征虏军事。</a:t>
            </a:r>
            <a:br>
              <a:rPr lang="zh-CN" altLang="en-US"/>
            </a:b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）寻守廷尉，迁左卫将军。虽居清显，禄赐皆班亲族。</a:t>
            </a:r>
            <a:endParaRPr lang="zh-C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0" y="2176145"/>
            <a:ext cx="1535430" cy="560705"/>
          </a:xfrm>
        </p:spPr>
        <p:txBody>
          <a:bodyPr>
            <a:normAutofit fontScale="90000" lnSpcReduction="10000"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不久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837815" y="2176145"/>
            <a:ext cx="107061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担任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726815" y="2176145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廷尉，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72360" y="2176145"/>
            <a:ext cx="647065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他</a:t>
            </a:r>
            <a:endParaRPr lang="zh-CN" altLang="en-US" sz="36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462905" y="2176145"/>
            <a:ext cx="1929765" cy="560705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左卫将军。</a:t>
            </a:r>
            <a:endParaRPr lang="zh-CN" altLang="en-US" sz="31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629785" y="2176145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升迁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392670" y="2176145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虽然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947785" y="2176145"/>
            <a:ext cx="3268345" cy="1026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清要显达的官职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8214360" y="2176145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出任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6165215" y="2980690"/>
            <a:ext cx="1591945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俸禄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7085330" y="3064510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赏赐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7931785" y="3064510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都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8313420" y="3530600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颁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6" name="内容占位符 2"/>
          <p:cNvSpPr>
            <a:spLocks noGrp="1"/>
          </p:cNvSpPr>
          <p:nvPr/>
        </p:nvSpPr>
        <p:spPr>
          <a:xfrm>
            <a:off x="8425815" y="3022600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分给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9341485" y="2966720"/>
            <a:ext cx="2480310" cy="616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亲戚和族人。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5660390" y="3064510"/>
            <a:ext cx="1535430" cy="5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  <a:scene3d>
              <a:camera prst="orthographicFront"/>
              <a:lightRig rig="threePt" dir="t"/>
            </a:scene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但</a:t>
            </a:r>
            <a:endParaRPr lang="zh-CN" altLang="en-US" sz="36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  <p:bldP spid="5" grpId="0" build="p"/>
      <p:bldP spid="5" grpId="1" build="p"/>
      <p:bldP spid="6" grpId="0" build="p"/>
      <p:bldP spid="6" grpId="1" build="p"/>
      <p:bldP spid="7" grpId="0" build="p"/>
      <p:bldP spid="7" grpId="1" build="p"/>
      <p:bldP spid="8" grpId="0" build="p"/>
      <p:bldP spid="8" grpId="1" build="p"/>
      <p:bldP spid="9" grpId="0" build="p"/>
      <p:bldP spid="9" grpId="1" build="p"/>
      <p:bldP spid="10" grpId="0" build="p"/>
      <p:bldP spid="10" grpId="1" build="p"/>
      <p:bldP spid="11" grpId="0" build="p"/>
      <p:bldP spid="11" grpId="1" build="p"/>
      <p:bldP spid="12" grpId="0" build="p"/>
      <p:bldP spid="12" grpId="1" build="p"/>
      <p:bldP spid="13" grpId="0" build="p"/>
      <p:bldP spid="13" grpId="1" build="p"/>
      <p:bldP spid="14" grpId="0" build="p"/>
      <p:bldP spid="14" grpId="1" build="p"/>
      <p:bldP spid="15" grpId="0" build="p"/>
      <p:bldP spid="15" grpId="1" build="p"/>
      <p:bldP spid="16" grpId="0" build="p"/>
      <p:bldP spid="16" grpId="1" build="p"/>
      <p:bldP spid="17" grpId="0" build="p"/>
      <p:bldP spid="17" grpId="1" build="p"/>
      <p:bldP spid="18" grpId="0" build="p"/>
      <p:bldP spid="18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0865" y="2119630"/>
            <a:ext cx="8915400" cy="927100"/>
          </a:xfrm>
        </p:spPr>
        <p:txBody>
          <a:bodyPr/>
          <a:p>
            <a:r>
              <a:rPr lang="zh-CN" altLang="en-US" sz="3600"/>
              <a:t>贫素</a:t>
            </a:r>
            <a:r>
              <a:rPr lang="en-US" altLang="zh-CN" sz="3600"/>
              <a:t>——</a:t>
            </a:r>
            <a:r>
              <a:rPr lang="zh-CN" altLang="en-US" sz="3600"/>
              <a:t>清贫俭朴（贫困朴素？）</a:t>
            </a:r>
            <a:endParaRPr lang="zh-CN" altLang="en-US" sz="3600"/>
          </a:p>
        </p:txBody>
      </p:sp>
      <p:sp>
        <p:nvSpPr>
          <p:cNvPr id="100" name="文本框 99"/>
          <p:cNvSpPr txBox="1"/>
          <p:nvPr/>
        </p:nvSpPr>
        <p:spPr>
          <a:xfrm>
            <a:off x="1664970" y="567055"/>
            <a:ext cx="103295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solidFill>
                  <a:srgbClr val="000000"/>
                </a:solidFill>
                <a:ea typeface="宋体" panose="02010600030101010101" pitchFamily="2" charset="-122"/>
              </a:rPr>
              <a:t>谢石请为卫将军主簿。隐之将嫁女，</a:t>
            </a:r>
            <a:r>
              <a:rPr lang="zh-CN" sz="3600" b="0" u="sng">
                <a:solidFill>
                  <a:srgbClr val="000000"/>
                </a:solidFill>
                <a:ea typeface="宋体" panose="02010600030101010101" pitchFamily="2" charset="-122"/>
              </a:rPr>
              <a:t>石知其贫素，遣女必当率薄，乃令移厨帐助其经营。</a:t>
            </a:r>
            <a:endParaRPr lang="zh-CN" altLang="en-US" sz="3600" b="0" u="sng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840865" y="2995295"/>
            <a:ext cx="8915400" cy="89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/>
              <a:t>遣</a:t>
            </a:r>
            <a:r>
              <a:rPr lang="en-US" altLang="zh-CN" sz="3600"/>
              <a:t>——</a:t>
            </a:r>
            <a:r>
              <a:rPr lang="zh-CN" altLang="en-US" sz="3600"/>
              <a:t>嫁</a:t>
            </a:r>
            <a:endParaRPr lang="zh-CN" altLang="en-US" sz="36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840865" y="3894455"/>
            <a:ext cx="8915400" cy="87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/>
              <a:t>率</a:t>
            </a:r>
            <a:r>
              <a:rPr lang="en-US" altLang="zh-CN" sz="3600"/>
              <a:t>——</a:t>
            </a:r>
            <a:r>
              <a:rPr lang="zh-CN" altLang="en-US" sz="3600"/>
              <a:t>从</a:t>
            </a:r>
            <a:r>
              <a:rPr lang="en-US" altLang="zh-CN" sz="3600"/>
              <a:t>     </a:t>
            </a:r>
            <a:r>
              <a:rPr lang="zh-CN" altLang="en-US" sz="3600"/>
              <a:t>薄</a:t>
            </a:r>
            <a:r>
              <a:rPr lang="en-US" altLang="zh-CN" sz="3600"/>
              <a:t>——</a:t>
            </a:r>
            <a:r>
              <a:rPr lang="zh-CN" altLang="en-US" sz="3600"/>
              <a:t>简朴</a:t>
            </a:r>
            <a:endParaRPr lang="zh-CN" altLang="en-US" sz="3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841182" y="476631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/>
              <a:t>经营</a:t>
            </a:r>
            <a:r>
              <a:rPr lang="en-US" altLang="zh-CN" sz="3600"/>
              <a:t>——</a:t>
            </a:r>
            <a:r>
              <a:rPr lang="zh-CN" altLang="en-US" sz="3600"/>
              <a:t>料理婚事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  <p:bldP spid="5" grpId="0" build="p"/>
      <p:bldP spid="5" grpId="1" build="p"/>
      <p:bldP spid="6" grpId="0" build="p"/>
      <p:bldP spid="6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408940"/>
            <a:ext cx="11863070" cy="7037070"/>
          </a:xfrm>
          <a:solidFill>
            <a:schemeClr val="bg1"/>
          </a:solidFill>
        </p:spPr>
        <p:txBody>
          <a:bodyPr>
            <a:no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这是一首言志诗。诗写作者领兵备倭驻守沿海之时，一夕忧时不能安枕，适有老朋友来访，便于帷幄深处，饮酒谈兵，推心置腹。自谓学书、学剑，献身边防，不为功名利禄，唯愿海疆和平。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"小筑暂高枕，忧时旧有盟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"言作者当时的生活平静，小巧的别墅生活暂时高枕无忧的，但别忘了虎狼在侧。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呼樽来揖客，挥麈坐谈兵"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属写实。《明史》本传载:继光"召募三千人，教以击刺法，长短兵迭用";又"因地形制阵法，审步伐便利，一切战舰，火器、兵械、精求而更置之。'戚家军'名闻天下。"又上疏提出边兵"虽多亦少"的七个原因;士卒不练的六条错误;"虽练无益"的四项失策，皆切中时弊，有益国防。这也是实指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0"/>
            <a:ext cx="12145010" cy="7037070"/>
          </a:xfrm>
          <a:solidFill>
            <a:schemeClr val="bg1"/>
          </a:solidFill>
        </p:spPr>
        <p:txBody>
          <a:bodyPr>
            <a:noAutofit/>
          </a:bodyPr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"云护牙签满，星含宝剑横"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则言兵书和宝剑都常备，只是想为国杀敌。王世贞《戚将军赠宝剑歌序》云:"将军逐贼至闽海中，夜见赤光起波际，使善没者探之，乃一古铁锚也。重可二百斤，因合闽铁丝髻炼之，为剑三，俱作青色，烂烂射眼。"可见此句也不是虚拟，而是实指。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"封侯非我意，但愿海波平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则更明确地表明戚继光为驱逐倭患、保卫海防、拯救百姓于水火，而并非追求个人功名的崇高品质。汉班超曾经投笔叹曰:"大丈夫无他志略，当效傅介子、张骞立功异域以取封侯，安能久事笔砚间乎?"此反用其事。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全诗格调高旷，慷慨激昂，笔力壮健。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8735" y="172720"/>
            <a:ext cx="10773410" cy="1280795"/>
          </a:xfrm>
        </p:spPr>
        <p:txBody>
          <a:bodyPr>
            <a:normAutofit fontScale="90000"/>
          </a:bodyPr>
          <a:p>
            <a:r>
              <a:rPr lang="zh-CN" altLang="en-US"/>
              <a:t>16．汉代班超曾经投笔叹曰：“大丈夫无他志略，当效傅介子、张骞立功异域以取封侯，安能久事笔砚间乎？”从尾联看，诗人与班超在抱负、气概上有何异同？请结合全诗简要作答。（6分）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680" y="2472055"/>
            <a:ext cx="10367645" cy="37776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同：二人都有建功立业的志向，都希望有一番大丈夫立世的作为；二人都有一种不甘平庸、慷慨豪迈的英雄气概。（3分）</a:t>
            </a:r>
            <a:endParaRPr lang="zh-CN" altLang="en-US" sz="3200" b="1">
              <a:solidFill>
                <a:srgbClr val="C00000"/>
              </a:solidFill>
            </a:endParaRPr>
          </a:p>
          <a:p>
            <a:r>
              <a:rPr lang="zh-CN" altLang="en-US" sz="3200" b="1">
                <a:solidFill>
                  <a:srgbClr val="C00000"/>
                </a:solidFill>
              </a:rPr>
              <a:t>异：二人境界与格局有高下之别。班超以封侯为人生志向，侧重个人功名；而诗人志向不在封侯，而在驱逐倭患、保卫海防、拯救百姓于水火，侧重平治天下，更有一种无我的至大至刚的崇高精神。（3分）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1440" y="257080"/>
            <a:ext cx="8911687" cy="128089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0000"/>
                </a:solidFill>
              </a:rPr>
              <a:t>第一名</a:t>
            </a:r>
            <a:r>
              <a:rPr lang="en-US" altLang="zh-CN" b="1">
                <a:solidFill>
                  <a:srgbClr val="FF0000"/>
                </a:solidFill>
              </a:rPr>
              <a:t>  128</a:t>
            </a:r>
            <a:r>
              <a:rPr lang="zh-CN" altLang="en-US" b="1">
                <a:solidFill>
                  <a:srgbClr val="FF0000"/>
                </a:solidFill>
              </a:rPr>
              <a:t>分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郑珂瑜</a:t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zh-CN" altLang="en-US" b="1">
                <a:solidFill>
                  <a:srgbClr val="FF0000"/>
                </a:solidFill>
              </a:rPr>
              <a:t>第二名</a:t>
            </a:r>
            <a:r>
              <a:rPr lang="en-US" altLang="zh-CN" b="1">
                <a:solidFill>
                  <a:srgbClr val="FF0000"/>
                </a:solidFill>
              </a:rPr>
              <a:t>  127</a:t>
            </a:r>
            <a:r>
              <a:rPr lang="zh-CN" altLang="en-US" b="1">
                <a:solidFill>
                  <a:srgbClr val="FF0000"/>
                </a:solidFill>
              </a:rPr>
              <a:t>分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梁子衡</a:t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zh-CN" altLang="en-US" b="1">
                <a:solidFill>
                  <a:srgbClr val="FF0000"/>
                </a:solidFill>
              </a:rPr>
              <a:t>第三名</a:t>
            </a:r>
            <a:r>
              <a:rPr lang="en-US" altLang="zh-CN" b="1">
                <a:solidFill>
                  <a:srgbClr val="FF0000"/>
                </a:solidFill>
              </a:rPr>
              <a:t>  122</a:t>
            </a:r>
            <a:r>
              <a:rPr lang="zh-CN" altLang="en-US" b="1">
                <a:solidFill>
                  <a:srgbClr val="FF0000"/>
                </a:solidFill>
              </a:rPr>
              <a:t>分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郭子晴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085" y="1978660"/>
            <a:ext cx="11157585" cy="4990465"/>
          </a:xfrm>
        </p:spPr>
        <p:txBody>
          <a:bodyPr>
            <a:norm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120</a:t>
            </a:r>
            <a:r>
              <a:rPr lang="zh-CN" altLang="en-US" sz="3200" b="1">
                <a:solidFill>
                  <a:srgbClr val="FF0000"/>
                </a:solidFill>
              </a:rPr>
              <a:t>分以上</a:t>
            </a:r>
            <a:r>
              <a:rPr lang="en-US" altLang="zh-CN" sz="3200" b="1">
                <a:solidFill>
                  <a:srgbClr val="FF0000"/>
                </a:solidFill>
              </a:rPr>
              <a:t>4</a:t>
            </a:r>
            <a:r>
              <a:rPr lang="zh-CN" altLang="en-US" sz="3200" b="1">
                <a:solidFill>
                  <a:srgbClr val="FF0000"/>
                </a:solidFill>
              </a:rPr>
              <a:t>人</a:t>
            </a:r>
            <a:r>
              <a:rPr lang="zh-CN" altLang="en-US" sz="3200"/>
              <a:t>（郑珂瑜</a:t>
            </a:r>
            <a:r>
              <a:rPr lang="en-US" altLang="zh-CN" sz="3200"/>
              <a:t>  </a:t>
            </a:r>
            <a:r>
              <a:rPr lang="zh-CN" altLang="en-US" sz="3200"/>
              <a:t>梁子衡</a:t>
            </a:r>
            <a:r>
              <a:rPr lang="en-US" altLang="zh-CN" sz="3200"/>
              <a:t>  </a:t>
            </a:r>
            <a:r>
              <a:rPr lang="zh-CN" altLang="en-US" sz="3200"/>
              <a:t>郭子晴</a:t>
            </a:r>
            <a:r>
              <a:rPr lang="en-US" altLang="zh-CN" sz="3200"/>
              <a:t>  </a:t>
            </a:r>
            <a:r>
              <a:rPr lang="zh-CN" altLang="en-US" sz="3200"/>
              <a:t>洪炜圣）</a:t>
            </a:r>
            <a:endParaRPr lang="zh-CN" altLang="en-US" sz="3200"/>
          </a:p>
          <a:p>
            <a:r>
              <a:rPr lang="en-US" altLang="zh-CN" sz="3200" b="1">
                <a:solidFill>
                  <a:srgbClr val="FF0000"/>
                </a:solidFill>
              </a:rPr>
              <a:t>115分以上11人</a:t>
            </a:r>
            <a:r>
              <a:rPr lang="zh-CN" altLang="en-US" sz="3200"/>
              <a:t>（</a:t>
            </a:r>
            <a:r>
              <a:rPr lang="zh-CN" altLang="en-US" sz="3200">
                <a:sym typeface="+mn-ea"/>
              </a:rPr>
              <a:t>郑珂瑜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梁子衡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郭子晴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洪炜圣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袁创</a:t>
            </a:r>
            <a:r>
              <a:rPr lang="en-US" altLang="zh-CN" sz="3200">
                <a:sym typeface="+mn-ea"/>
              </a:rPr>
              <a:t>  </a:t>
            </a: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文观坤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李奕琳</a:t>
            </a:r>
            <a:r>
              <a:rPr lang="en-US" altLang="zh-CN" sz="3200">
                <a:sym typeface="+mn-ea"/>
              </a:rPr>
              <a:t>    </a:t>
            </a:r>
            <a:r>
              <a:rPr lang="zh-CN" altLang="en-US" sz="3200">
                <a:sym typeface="+mn-ea"/>
              </a:rPr>
              <a:t>温家明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张耀宇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符朗铭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黄远之）</a:t>
            </a:r>
            <a:endParaRPr lang="zh-CN" altLang="en-US" sz="32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114-110分9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人</a:t>
            </a:r>
            <a:r>
              <a:rPr lang="zh-CN" altLang="en-US" sz="3200">
                <a:sym typeface="+mn-ea"/>
              </a:rPr>
              <a:t>（</a:t>
            </a:r>
            <a:r>
              <a:rPr lang="zh-CN" altLang="en-US" sz="3200">
                <a:sym typeface="+mn-ea"/>
              </a:rPr>
              <a:t>唐梓灏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龙彦宇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冯宣睿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张荣臻</a:t>
            </a:r>
            <a:r>
              <a:rPr lang="en-US" altLang="zh-CN" sz="3200">
                <a:sym typeface="+mn-ea"/>
              </a:rPr>
              <a:t>   </a:t>
            </a:r>
            <a:r>
              <a:rPr lang="zh-CN" altLang="en-US" sz="3200">
                <a:sym typeface="+mn-ea"/>
              </a:rPr>
              <a:t>洪澜玮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陈林鹏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吴盈乐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黄兆壹</a:t>
            </a: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张梓浩）</a:t>
            </a:r>
            <a:endParaRPr lang="zh-CN" altLang="en-US" sz="3200">
              <a:sym typeface="+mn-ea"/>
            </a:endParaRPr>
          </a:p>
          <a:p>
            <a:pPr marL="0" indent="0">
              <a:buNone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109-105分8人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  <a:p>
            <a:pPr marL="0" algn="l">
              <a:buSzTx/>
              <a:buNone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104-100分9人 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100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分以下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7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人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440180" y="172085"/>
            <a:ext cx="10864850" cy="41027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254000"/>
            <a:r>
              <a:rPr lang="en-US" altLang="zh-CN" sz="4400" b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zh-CN" sz="4400" b="0">
                <a:solidFill>
                  <a:srgbClr val="000000"/>
                </a:solidFill>
                <a:ea typeface="宋体" panose="02010600030101010101" pitchFamily="2" charset="-122"/>
              </a:rPr>
              <a:t>健康饮食不只是针对一顿饭而言的。所谓健康饮食，是指一个人摄取的所有饮食是否符合人体的需求</a:t>
            </a:r>
            <a:r>
              <a:rPr lang="en-US" sz="4400" b="0">
                <a:solidFill>
                  <a:srgbClr val="000000"/>
                </a:solidFill>
                <a:latin typeface="黑体" panose="02010609060101010101" charset="-122"/>
                <a:ea typeface="宋体" panose="02010600030101010101" pitchFamily="2" charset="-122"/>
              </a:rPr>
              <a:t>——</a:t>
            </a:r>
            <a:r>
              <a:rPr lang="zh-CN" sz="4400" b="0">
                <a:solidFill>
                  <a:srgbClr val="000000"/>
                </a:solidFill>
                <a:ea typeface="宋体" panose="02010600030101010101" pitchFamily="2" charset="-122"/>
              </a:rPr>
              <a:t>需要得多，就吃得多；需要得少，就吃得少。只有“整体的食谱”，才能谈得上健康还是不健康。这个整体，至少是针对一天而言，甚至是可以几天为时间范围的。所以，</a:t>
            </a:r>
            <a:r>
              <a:rPr lang="en-US" sz="4400" b="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sz="4400" b="0">
                <a:solidFill>
                  <a:srgbClr val="000000"/>
                </a:solidFill>
                <a:latin typeface="楷体" panose="02010609060101010101" charset="-122"/>
                <a:ea typeface="宋体" panose="02010600030101010101" pitchFamily="2" charset="-122"/>
              </a:rPr>
              <a:t>①</a:t>
            </a:r>
            <a:r>
              <a:rPr lang="en-US" sz="4400" b="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zh-CN" sz="4400" b="0">
                <a:solidFill>
                  <a:srgbClr val="000000"/>
                </a:solidFill>
                <a:ea typeface="宋体" panose="02010600030101010101" pitchFamily="2" charset="-122"/>
              </a:rPr>
              <a:t>，意义很有限。</a:t>
            </a:r>
            <a:endParaRPr lang="zh-CN" altLang="en-US" sz="4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4465" y="172085"/>
            <a:ext cx="8336280" cy="68326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1440180" y="4184650"/>
            <a:ext cx="10636250" cy="9017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1555115" y="4862195"/>
            <a:ext cx="3299460" cy="76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42515" y="4938395"/>
            <a:ext cx="62795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000" b="1">
                <a:solidFill>
                  <a:srgbClr val="1A3BE4"/>
                </a:solidFill>
                <a:ea typeface="宋体" panose="02010600030101010101" pitchFamily="2" charset="-122"/>
              </a:rPr>
              <a:t>针对一顿饭谈健康饮食</a:t>
            </a:r>
            <a:endParaRPr lang="zh-CN" altLang="en-US" sz="4000" b="1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bldLvl="0" animBg="1"/>
      <p:bldP spid="6" grpId="1" animBg="1"/>
      <p:bldP spid="7" grpId="0" bldLvl="0" animBg="1"/>
      <p:bldP spid="7" grpId="1" animBg="1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693545" y="182245"/>
            <a:ext cx="10499090" cy="6492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 fontAlgn="auto">
              <a:lnSpc>
                <a:spcPct val="130000"/>
              </a:lnSpc>
            </a:pPr>
            <a:r>
              <a:rPr lang="en-US" altLang="zh-CN" sz="4000" b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zh-CN" sz="4000" b="0">
                <a:solidFill>
                  <a:srgbClr val="000000"/>
                </a:solidFill>
                <a:ea typeface="宋体" panose="02010600030101010101" pitchFamily="2" charset="-122"/>
              </a:rPr>
              <a:t>好好吃的根本，是获得全面均衡的营养，而不是社会普遍认可的一日三餐。通常所说的“垃圾食品”，其实并不是含“有毒有害”成分，而是它们所富含的营养成分人们很容易获得，</a:t>
            </a:r>
            <a:r>
              <a:rPr lang="en-US" sz="4000" b="0">
                <a:solidFill>
                  <a:srgbClr val="000000"/>
                </a:solidFill>
                <a:latin typeface="楷体" panose="02010609060101010101" charset="-122"/>
                <a:ea typeface="宋体" panose="02010600030101010101" pitchFamily="2" charset="-122"/>
              </a:rPr>
              <a:t>②</a:t>
            </a:r>
            <a:r>
              <a:rPr lang="en-US" sz="4000" b="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</a:t>
            </a:r>
            <a:r>
              <a:rPr lang="zh-CN" sz="4000" b="0">
                <a:solidFill>
                  <a:srgbClr val="000000"/>
                </a:solidFill>
                <a:ea typeface="宋体" panose="02010600030101010101" pitchFamily="2" charset="-122"/>
              </a:rPr>
              <a:t>。同样，所谓的“健康食品”也并不是含有什么神奇的健康成分，而是它们富含的营养成分往往在许多人的饮食中有所欠缺。</a:t>
            </a:r>
            <a:endParaRPr lang="zh-CN" altLang="en-US" sz="40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0" y="344233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4000" b="0">
                <a:solidFill>
                  <a:srgbClr val="1A3BE4"/>
                </a:solidFill>
                <a:ea typeface="宋体" panose="02010600030101010101" pitchFamily="2" charset="-122"/>
              </a:rPr>
              <a:t>因此导致摄入太多</a:t>
            </a:r>
            <a:endParaRPr lang="zh-CN" altLang="en-US" sz="4000" b="0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21485" y="743585"/>
            <a:ext cx="961072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 fontAlgn="auto">
              <a:lnSpc>
                <a:spcPct val="130000"/>
              </a:lnSpc>
            </a:pPr>
            <a:r>
              <a:rPr lang="en-US" altLang="zh-CN" sz="4000" b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zh-CN" sz="4000" b="0">
                <a:solidFill>
                  <a:srgbClr val="000000"/>
                </a:solidFill>
                <a:ea typeface="宋体" panose="02010600030101010101" pitchFamily="2" charset="-122"/>
              </a:rPr>
              <a:t>我们在进食时，如果能在其他食物中补充营养，“不健康食物”也可成为健康饮食的组成部分。因为，除了</a:t>
            </a:r>
            <a:r>
              <a:rPr 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这顿午餐</a:t>
            </a:r>
            <a:r>
              <a:rPr 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sz="4000" b="0">
                <a:solidFill>
                  <a:srgbClr val="000000"/>
                </a:solidFill>
                <a:latin typeface="楷体" panose="02010609060101010101" charset="-122"/>
                <a:ea typeface="宋体" panose="02010600030101010101" pitchFamily="2" charset="-122"/>
              </a:rPr>
              <a:t>③</a:t>
            </a:r>
            <a:r>
              <a:rPr lang="en-US" sz="4000" b="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lang="zh-CN" sz="4000" b="0">
                <a:solidFill>
                  <a:srgbClr val="000000"/>
                </a:solidFill>
                <a:ea typeface="宋体" panose="02010600030101010101" pitchFamily="2" charset="-122"/>
              </a:rPr>
              <a:t>。只要在其他那几顿饭中注意补上蔬菜、水果、粗粮，注意控制盐和糖，也完全可以构成健康饮食。</a:t>
            </a:r>
            <a:endParaRPr lang="zh-CN" altLang="en-US" sz="40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3000" y="316039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4000" b="0">
                <a:solidFill>
                  <a:srgbClr val="1A3BE4"/>
                </a:solidFill>
                <a:ea typeface="宋体" panose="02010600030101010101" pitchFamily="2" charset="-122"/>
              </a:rPr>
              <a:t>还有早餐、晚餐</a:t>
            </a:r>
            <a:endParaRPr lang="zh-CN" altLang="en-US" sz="4000" b="0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105" y="271145"/>
            <a:ext cx="11351895" cy="5640070"/>
          </a:xfrm>
        </p:spPr>
        <p:txBody>
          <a:bodyPr>
            <a:noAutofit/>
          </a:bodyPr>
          <a:p>
            <a:r>
              <a:rPr lang="zh-CN" altLang="en-US" sz="3200"/>
              <a:t>23．阅读下面的材料，根据要求写作。（60分）</a:t>
            </a:r>
            <a:endParaRPr lang="zh-CN" altLang="en-US" sz="3200"/>
          </a:p>
          <a:p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“我们听过无数的道理，却仍旧过不好这一生。”（韩寒《后会无期》）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/>
              <a:t>       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句话在“知乎”平台上引起了许多探讨，有共鸣也有争鸣。有人说，还是个人对道理的认知水平不够吧；有人说，纸上得来终觉浅，行动起来才真难啊；还有人说，大道至简，多则生乱嘛；也有人说，莫非是我们对“过好”有什么误会。那么，这句话引起了你的哪些联想和思考呢？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3200"/>
              <a:t>        </a:t>
            </a:r>
            <a:r>
              <a:rPr lang="zh-CN" altLang="en-US" sz="3200"/>
              <a:t>请结合材料写一篇文章，体现你的感悟和思考。</a:t>
            </a:r>
            <a:endParaRPr lang="zh-CN" altLang="en-US" sz="3200"/>
          </a:p>
          <a:p>
            <a:r>
              <a:rPr lang="en-US" altLang="zh-CN" sz="3200"/>
              <a:t>        </a:t>
            </a:r>
            <a:r>
              <a:rPr lang="zh-CN" altLang="en-US" sz="3200"/>
              <a:t>要求：选好角度，确定立意，明确文体，自拟标题；不要套作，不得抄袭；不得泄露个人信息；不少于800字。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2473325"/>
            <a:ext cx="9729470" cy="1280795"/>
          </a:xfrm>
        </p:spPr>
        <p:txBody>
          <a:bodyPr>
            <a:noAutofit/>
          </a:bodyPr>
          <a:p>
            <a:r>
              <a:rPr lang="zh-CN" altLang="en-US" sz="6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“我们听过无数的道理，却仍旧过不好这一生。”</a:t>
            </a:r>
            <a:endParaRPr lang="zh-CN" altLang="en-US" sz="60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66455" y="1315720"/>
            <a:ext cx="8191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9600" b="0">
                <a:solidFill>
                  <a:srgbClr val="1A3BE4"/>
                </a:solidFill>
                <a:ea typeface="宋体" panose="02010600030101010101" pitchFamily="2" charset="-122"/>
              </a:rPr>
              <a:t>？</a:t>
            </a:r>
            <a:endParaRPr lang="zh-CN" altLang="en-US" sz="9600" b="0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3395" y="21145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4000" b="0">
                <a:solidFill>
                  <a:srgbClr val="1A3BE4"/>
                </a:solidFill>
                <a:ea typeface="宋体" panose="02010600030101010101" pitchFamily="2" charset="-122"/>
              </a:rPr>
              <a:t>什么是道理</a:t>
            </a:r>
            <a:endParaRPr lang="zh-CN" altLang="en-US" sz="4000" b="0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13395" y="81851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4000" b="0">
                <a:solidFill>
                  <a:srgbClr val="1A3BE4"/>
                </a:solidFill>
                <a:ea typeface="宋体" panose="02010600030101010101" pitchFamily="2" charset="-122"/>
              </a:rPr>
              <a:t>道理是什么</a:t>
            </a:r>
            <a:endParaRPr lang="zh-CN" altLang="en-US" sz="4000" b="0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  <p:sp>
        <p:nvSpPr>
          <p:cNvPr id="7" name="下箭头标注 6"/>
          <p:cNvSpPr/>
          <p:nvPr/>
        </p:nvSpPr>
        <p:spPr>
          <a:xfrm>
            <a:off x="5864860" y="549910"/>
            <a:ext cx="1720850" cy="2172335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1A3BE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93740" y="718820"/>
            <a:ext cx="18630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1A3BE4"/>
                </a:solidFill>
              </a:rPr>
              <a:t>道理越多越好吗？</a:t>
            </a:r>
            <a:endParaRPr lang="zh-CN" altLang="en-US" sz="3200" b="1">
              <a:solidFill>
                <a:srgbClr val="1A3BE4"/>
              </a:solidFill>
            </a:endParaRPr>
          </a:p>
        </p:txBody>
      </p:sp>
      <p:sp>
        <p:nvSpPr>
          <p:cNvPr id="10" name="下箭头标注 9"/>
          <p:cNvSpPr/>
          <p:nvPr/>
        </p:nvSpPr>
        <p:spPr>
          <a:xfrm>
            <a:off x="3759200" y="549910"/>
            <a:ext cx="1720850" cy="2172335"/>
          </a:xfrm>
          <a:prstGeom prst="downArrowCallou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1A3BE4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9200" y="818515"/>
            <a:ext cx="18630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1A3BE4"/>
                </a:solidFill>
              </a:rPr>
              <a:t>听？懂？</a:t>
            </a:r>
            <a:endParaRPr lang="zh-CN" altLang="en-US" sz="3200" b="1">
              <a:solidFill>
                <a:srgbClr val="1A3BE4"/>
              </a:solidFill>
            </a:endParaRPr>
          </a:p>
          <a:p>
            <a:r>
              <a:rPr lang="zh-CN" altLang="en-US" sz="3200" b="1">
                <a:solidFill>
                  <a:srgbClr val="1A3BE4"/>
                </a:solidFill>
              </a:rPr>
              <a:t>行？</a:t>
            </a:r>
            <a:endParaRPr lang="zh-CN" altLang="en-US" sz="3200" b="1">
              <a:solidFill>
                <a:srgbClr val="1A3BE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6950" y="3559175"/>
            <a:ext cx="2256155" cy="68326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86455" y="443230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4000" b="0">
                <a:solidFill>
                  <a:srgbClr val="1A3BE4"/>
                </a:solidFill>
                <a:ea typeface="宋体" panose="02010600030101010101" pitchFamily="2" charset="-122"/>
              </a:rPr>
              <a:t>为什么过不好？</a:t>
            </a:r>
            <a:endParaRPr lang="zh-CN" altLang="en-US" sz="4000" b="0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86455" y="530923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4000" b="0">
                <a:solidFill>
                  <a:srgbClr val="1A3BE4"/>
                </a:solidFill>
                <a:ea typeface="宋体" panose="02010600030101010101" pitchFamily="2" charset="-122"/>
              </a:rPr>
              <a:t>怎样才能过好？</a:t>
            </a:r>
            <a:endParaRPr lang="zh-CN" altLang="en-US" sz="4000" b="0">
              <a:solidFill>
                <a:srgbClr val="1A3BE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 bldLvl="0" animBg="1"/>
      <p:bldP spid="9" grpId="0"/>
      <p:bldP spid="7" grpId="1" animBg="1"/>
      <p:bldP spid="9" grpId="1"/>
      <p:bldP spid="10" grpId="0" bldLvl="0" animBg="1"/>
      <p:bldP spid="11" grpId="0"/>
      <p:bldP spid="10" grpId="1" animBg="1"/>
      <p:bldP spid="11" grpId="1"/>
      <p:bldP spid="12" grpId="0" bldLvl="0" animBg="1"/>
      <p:bldP spid="12" grpId="1" animBg="1"/>
      <p:bldP spid="13" grpId="0"/>
      <p:bldP spid="13" grpId="1"/>
      <p:bldP spid="14" grpId="0"/>
      <p:bldP spid="1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0380" y="370840"/>
            <a:ext cx="9493885" cy="527240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《道理护航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征途由己》</a:t>
            </a:r>
            <a:r>
              <a:rPr lang="zh-CN" altLang="en-US" sz="3200" b="1"/>
              <a:t>李子一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《善思致行辨道理，明志奋斗过人生》</a:t>
            </a:r>
            <a:r>
              <a:rPr lang="zh-CN" altLang="en-US" sz="3200" b="1"/>
              <a:t>陈中正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《明阐道之法，过好自己的人生》</a:t>
            </a:r>
            <a:r>
              <a:rPr lang="zh-CN" altLang="en-US" sz="3200" b="1"/>
              <a:t>周宇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《懂得道理，过好人生》</a:t>
            </a:r>
            <a:r>
              <a:rPr lang="zh-CN" altLang="en-US" sz="3200" b="1"/>
              <a:t>郭子晴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《善用道理，学会行动，过好人生》</a:t>
            </a:r>
            <a:r>
              <a:rPr lang="zh-CN" altLang="en-US" sz="3200" b="1"/>
              <a:t>梁子衡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《循至理体悟人生，问真心过好一生》</a:t>
            </a:r>
            <a:r>
              <a:rPr lang="zh-CN" altLang="en-US" sz="3200" b="1"/>
              <a:t>文观坤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《躬行中得真理，以至简过一生》</a:t>
            </a:r>
            <a:r>
              <a:rPr lang="zh-CN" altLang="en-US" sz="3200" b="1"/>
              <a:t>黄远之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《过好一生，与道理何干》</a:t>
            </a:r>
            <a:r>
              <a:rPr lang="zh-CN" altLang="en-US" sz="3200" b="1"/>
              <a:t>洪炜圣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《孰无阴晴圆缺？秉初心方致道》</a:t>
            </a:r>
            <a:r>
              <a:rPr lang="zh-CN" altLang="en-US" sz="3200" b="1"/>
              <a:t>张耀宇</a:t>
            </a:r>
            <a:endParaRPr lang="zh-CN" altLang="en-US" sz="3200" b="1"/>
          </a:p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《教我走？自己走》</a:t>
            </a:r>
            <a:r>
              <a:rPr lang="zh-CN" altLang="en-US" sz="3200" b="1"/>
              <a:t>陈梓彬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55593" y="12"/>
            <a:ext cx="8911687" cy="676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选择题答题情况：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186815" y="521970"/>
            <a:ext cx="11592560" cy="86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人满分</a:t>
            </a:r>
            <a:r>
              <a:rPr lang="zh-CN" altLang="en-US" sz="3200" dirty="0" smtClean="0"/>
              <a:t>：</a:t>
            </a:r>
            <a:r>
              <a:rPr lang="zh-CN" sz="3200" dirty="0" smtClean="0"/>
              <a:t>温家明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李奕琳</a:t>
            </a:r>
            <a:endParaRPr lang="zh-CN" altLang="en-US" sz="3200" dirty="0" smtClean="0"/>
          </a:p>
        </p:txBody>
      </p:sp>
      <p:sp>
        <p:nvSpPr>
          <p:cNvPr id="8" name="内容占位符 2"/>
          <p:cNvSpPr txBox="1"/>
          <p:nvPr/>
        </p:nvSpPr>
        <p:spPr>
          <a:xfrm>
            <a:off x="1412875" y="1086485"/>
            <a:ext cx="5034915" cy="3136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题。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题。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题。</a:t>
            </a:r>
            <a:endParaRPr lang="zh-CN" altLang="en-US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人错</a:t>
            </a:r>
            <a:r>
              <a:rPr lang="en-US" altLang="zh-CN" sz="3200" b="1" dirty="0">
                <a:solidFill>
                  <a:srgbClr val="FF0000"/>
                </a:solidFill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</a:rPr>
              <a:t>题。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人错</a:t>
            </a:r>
            <a:r>
              <a:rPr lang="en-US" altLang="zh-CN" sz="3200" b="1" dirty="0">
                <a:solidFill>
                  <a:srgbClr val="FF0000"/>
                </a:solidFill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</a:rPr>
              <a:t>题。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人错</a:t>
            </a:r>
            <a:r>
              <a:rPr lang="en-US" altLang="zh-CN" sz="3200" b="1" dirty="0">
                <a:solidFill>
                  <a:srgbClr val="FF0000"/>
                </a:solidFill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</a:rPr>
              <a:t>题。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696595" y="3867150"/>
            <a:ext cx="11029950" cy="315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21</a:t>
            </a:r>
            <a:r>
              <a:rPr lang="zh-CN" altLang="en-US" sz="3200" dirty="0" smtClean="0"/>
              <a:t>人，第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人</a:t>
            </a:r>
            <a:r>
              <a:rPr lang="en-US" altLang="zh-CN" sz="3200" dirty="0" smtClean="0"/>
              <a:t>,      </a:t>
            </a:r>
            <a:r>
              <a:rPr lang="zh-CN" altLang="en-US" sz="3200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题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人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</a:rPr>
              <a:t>6</a:t>
            </a:r>
            <a:r>
              <a:rPr lang="zh-CN" altLang="en-US" sz="3200" dirty="0" smtClean="0">
                <a:solidFill>
                  <a:srgbClr val="FF0000"/>
                </a:solidFill>
              </a:rPr>
              <a:t>题</a:t>
            </a:r>
            <a:r>
              <a:rPr lang="en-US" altLang="zh-CN" sz="3200" dirty="0" smtClean="0">
                <a:solidFill>
                  <a:srgbClr val="FF0000"/>
                </a:solidFill>
              </a:rPr>
              <a:t>14</a:t>
            </a:r>
            <a:r>
              <a:rPr lang="zh-CN" altLang="en-US" sz="3200" dirty="0" smtClean="0">
                <a:solidFill>
                  <a:srgbClr val="FF0000"/>
                </a:solidFill>
              </a:rPr>
              <a:t>人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4A10C</a:t>
            </a:r>
            <a:r>
              <a:rPr lang="zh-CN" altLang="en-US" sz="3200" dirty="0" smtClean="0"/>
              <a:t>），第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人（（</a:t>
            </a:r>
            <a:r>
              <a:rPr lang="en-US" altLang="zh-CN" sz="3200" dirty="0" smtClean="0"/>
              <a:t>4</a:t>
            </a:r>
            <a:r>
              <a:rPr lang="en-US" altLang="zh-CN" sz="3200" dirty="0" smtClean="0"/>
              <a:t>A3C3D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14</a:t>
            </a:r>
            <a:r>
              <a:rPr lang="zh-CN" altLang="en-US" sz="3200" dirty="0" smtClean="0"/>
              <a:t>人（</a:t>
            </a:r>
            <a:r>
              <a:rPr lang="en-US" altLang="zh-CN" sz="3200" dirty="0" smtClean="0"/>
              <a:t>1B9C4D)  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人（</a:t>
            </a:r>
            <a:r>
              <a:rPr lang="en-US" altLang="zh-CN" sz="3200" dirty="0" smtClean="0"/>
              <a:t>1A1B6C)</a:t>
            </a:r>
            <a:r>
              <a:rPr lang="zh-CN" altLang="en-US" sz="3200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</a:rPr>
              <a:t>12</a:t>
            </a:r>
            <a:r>
              <a:rPr lang="zh-CN" altLang="en-US" sz="3200" dirty="0" smtClean="0">
                <a:solidFill>
                  <a:srgbClr val="FF0000"/>
                </a:solidFill>
              </a:rPr>
              <a:t>题</a:t>
            </a:r>
            <a:r>
              <a:rPr lang="en-US" altLang="zh-CN" sz="3200" dirty="0" smtClean="0">
                <a:solidFill>
                  <a:srgbClr val="FF0000"/>
                </a:solidFill>
              </a:rPr>
              <a:t>4</a:t>
            </a:r>
            <a:r>
              <a:rPr lang="zh-CN" altLang="en-US" sz="3200" dirty="0" smtClean="0">
                <a:solidFill>
                  <a:srgbClr val="FF0000"/>
                </a:solidFill>
              </a:rPr>
              <a:t>人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2B1C1D</a:t>
            </a:r>
            <a:r>
              <a:rPr lang="zh-CN" altLang="en-US" sz="3200" dirty="0" smtClean="0"/>
              <a:t>） 第</a:t>
            </a:r>
            <a:r>
              <a:rPr lang="en-US" altLang="zh-CN" sz="3200" dirty="0" smtClean="0"/>
              <a:t>15</a:t>
            </a:r>
            <a:r>
              <a:rPr lang="zh-CN" altLang="en-US" sz="3200" dirty="0" smtClean="0"/>
              <a:t>题</a:t>
            </a:r>
            <a:r>
              <a:rPr lang="en-US" altLang="zh-CN" sz="3200" dirty="0" smtClean="0"/>
              <a:t>29</a:t>
            </a:r>
            <a:r>
              <a:rPr lang="zh-CN" altLang="en-US" sz="3200" dirty="0" smtClean="0"/>
              <a:t>人（</a:t>
            </a:r>
            <a:r>
              <a:rPr lang="en-US" altLang="zh-CN" sz="3200" dirty="0" smtClean="0"/>
              <a:t>6A4B19C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r>
              <a:rPr lang="zh-CN" altLang="en-US" sz="3200" dirty="0"/>
              <a:t>第</a:t>
            </a:r>
            <a:r>
              <a:rPr lang="en-US" altLang="zh-CN" sz="3200" dirty="0"/>
              <a:t>19</a:t>
            </a:r>
            <a:r>
              <a:rPr lang="zh-CN" altLang="en-US" sz="3200" dirty="0"/>
              <a:t>题</a:t>
            </a:r>
            <a:r>
              <a:rPr lang="en-US" altLang="zh-CN" sz="3200" dirty="0"/>
              <a:t>10</a:t>
            </a:r>
            <a:r>
              <a:rPr lang="zh-CN" altLang="en-US" sz="3200" dirty="0"/>
              <a:t>人（</a:t>
            </a:r>
            <a:r>
              <a:rPr lang="en-US" altLang="zh-CN" sz="3200" dirty="0"/>
              <a:t>10</a:t>
            </a:r>
            <a:r>
              <a:rPr lang="en-US" altLang="zh-CN" sz="3200" dirty="0"/>
              <a:t>B)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/>
          <a:srcRect l="28426" t="2064" r="-27237" b="42628"/>
          <a:stretch>
            <a:fillRect/>
          </a:stretch>
        </p:blipFill>
        <p:spPr>
          <a:xfrm>
            <a:off x="1877695" y="751205"/>
            <a:ext cx="11951970" cy="6001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11680" y="445135"/>
            <a:ext cx="9295765" cy="6107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rcRect t="23226" b="7958"/>
          <a:stretch>
            <a:fillRect/>
          </a:stretch>
        </p:blipFill>
        <p:spPr>
          <a:xfrm>
            <a:off x="1577340" y="624205"/>
            <a:ext cx="9755505" cy="566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865" y="113030"/>
            <a:ext cx="10452735" cy="3777615"/>
          </a:xfrm>
        </p:spPr>
        <p:txBody>
          <a:bodyPr>
            <a:noAutofit/>
          </a:bodyPr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台静农(1903--1990)，著名作家、文学评论家，书法家。字伯简，笔名有青曲、孔嘉等，安徽省霍邱县(今六安市叶集区)人 。幼承庭训，读经史，习书法，中学后入北京大学国文系旁听，后北京大学研究所国学门肄业，奠定了国学基础。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1925年春初识鲁迅，后两人关系密切，友谊深厚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1927年后，任教于辅仁大学、厦门大学、山东大学及齐鲁大学等。抗战后，举家迁四川，任职国立编译馆。1946年赴台，后任台湾大学中文系教授。台静农治学严谨，在文学、艺术、经史等多种领域均涉之甚深，并以人格耿介、文章书画高绝驰名。有《静农论文集》、《静农书艺集》、《台静农散文集》、《台静农短篇小说集》等行世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9060" y="888365"/>
            <a:ext cx="10159365" cy="5969635"/>
          </a:xfrm>
          <a:solidFill>
            <a:schemeClr val="bg1"/>
          </a:solidFill>
        </p:spPr>
        <p:txBody>
          <a:bodyPr>
            <a:noAutofit/>
          </a:bodyPr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1925年夏，鲁迅发起成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未名社，台静农为社员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。创作以短篇小说为主，兼写诗歌、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散文，多载《莽原》半月刊、《未名》半月刊等刊物。后集为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短篇小说集《地之子》、《建塔者》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，分别于1928年、1930年由未名社出版，均为《未名新集》之一。另外编有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《关于鲁迅及其著作》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一册，内收有关《呐喊》的评论和鲁迅访问记等文章共14篇，1926年 7月由北京未名社出版，为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最早的鲁迅研究资料专集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154940"/>
            <a:ext cx="12035790" cy="6702425"/>
          </a:xfrm>
          <a:solidFill>
            <a:schemeClr val="bg1"/>
          </a:solidFill>
        </p:spPr>
        <p:txBody>
          <a:bodyPr>
            <a:noAutofit/>
          </a:bodyPr>
          <a:p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《地之子》</a:t>
            </a:r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收小说14篇，显示了作者善于从民间取材，通过日常生活和平凡事件揭露社会黑暗的特点。笔调简练、朴实而略带粗犷。格局不大，但有浓厚的地方色彩。鲁迅认为，"在争写着恋爱的悲欢，都会的明暗的那时候，能将乡间的死生，泥土的气息，移在纸上的，也没有更多，更勤于这作者的了"(《〈中国新文学大系〉小说二集序》)。</a:t>
            </a:r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他是20年代乡土文学的代表作家之一</a:t>
            </a:r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《建塔者》</a:t>
            </a:r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共收小说10篇，揭露新军阀的血腥统治，歌颂在白色恐怖下坚持斗争的革命志士，</a:t>
            </a:r>
            <a:r>
              <a:rPr lang="zh-CN" altLang="en-US" sz="3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是作者思想更趋激进的产物</a:t>
            </a:r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。但由于生活积累不足，人物形象不够丰满。</a:t>
            </a:r>
            <a:endParaRPr lang="zh-CN" altLang="en-US" sz="3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抗日战争胜利后，应当时任台湾省编译馆馆长的许寿裳的邀请，到该馆任职。后又随许寿裳转至台湾大学中文系任教。他是台湾出版的《中文大学典》编纂人之一。</a:t>
            </a:r>
            <a:endParaRPr lang="zh-CN" altLang="en-US" sz="3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022,&quot;width&quot;:10800}"/>
</p:tagLst>
</file>

<file path=ppt/tags/tag2.xml><?xml version="1.0" encoding="utf-8"?>
<p:tagLst xmlns:p="http://schemas.openxmlformats.org/presentationml/2006/main">
  <p:tag name="KSO_WPP_MARK_KEY" val="bf85ff26-75bb-43c0-9642-8ef1b3e48320"/>
  <p:tag name="COMMONDATA" val="eyJoZGlkIjoiZDE3Yjg5NTU4OTY1ODU4NTk1OGQ0ZjJkMTVjYTVhODgifQ=="/>
</p:tagLst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4413</Words>
  <Application>WPS 演示</Application>
  <PresentationFormat>宽屏</PresentationFormat>
  <Paragraphs>173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Wingdings 3</vt:lpstr>
      <vt:lpstr>Arial</vt:lpstr>
      <vt:lpstr>华文楷体</vt:lpstr>
      <vt:lpstr>幼圆</vt:lpstr>
      <vt:lpstr>Century Gothic</vt:lpstr>
      <vt:lpstr>微软雅黑</vt:lpstr>
      <vt:lpstr>Arial Unicode MS</vt:lpstr>
      <vt:lpstr>Calibri</vt:lpstr>
      <vt:lpstr>黑体</vt:lpstr>
      <vt:lpstr>楷体</vt:lpstr>
      <vt:lpstr>丝状</vt:lpstr>
      <vt:lpstr>第16周周测讲评</vt:lpstr>
      <vt:lpstr>第一名  128分  郑珂瑜 第二名  127分  梁子衡 第三名  122分  郭子晴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8．文本一中“将来还要过活的”这句话出现两次，意蕴有相同也有不同，请结合小说内容具体分析。（6分）</vt:lpstr>
      <vt:lpstr>9.文本二认为，乡土文学在“特殊的风土人情画外”，应当还有“对于命运的挣扎”。小说中“对于命运的挣扎”，体现在什么地方？请结合文本一简要分析。（6分）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16．汉代班超曾经投笔叹曰：“大丈夫无他志略，当效傅介子、张骞立功异域以取封侯，安能久事笔砚间乎？”从尾联看，诗人与班超在抱负、气概上有何异同？请结合全诗简要作答。（6分）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第15周周测讲评</dc:title>
  <dc:creator>李素亭</dc:creator>
  <cp:lastModifiedBy>澈麻</cp:lastModifiedBy>
  <cp:revision>15</cp:revision>
  <dcterms:created xsi:type="dcterms:W3CDTF">2022-11-15T03:58:00Z</dcterms:created>
  <dcterms:modified xsi:type="dcterms:W3CDTF">2022-11-24T12:35:43Z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9B104910D11D44E9B3B632480D5DE158</vt:lpwstr>
  </property>
  <property fmtid="{D5CDD505-2E9C-101B-9397-08002B2CF9AE}" pid="3" name="KSOProductBuildVer">
    <vt:lpwstr>2052-11.1.0.13607</vt:lpwstr>
  </property>
</Properties>
</file>