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64" r:id="rId6"/>
    <p:sldId id="265" r:id="rId7"/>
    <p:sldId id="259"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8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t>〈形〉</a:t>
            </a:r>
            <a:endParaRPr lang="zh-CN" altLang="en-US" sz="3200" b="1"/>
          </a:p>
          <a:p>
            <a:r>
              <a:rPr lang="zh-CN" altLang="en-US" sz="3200" b="1">
                <a:solidFill>
                  <a:srgbClr val="FF0000"/>
                </a:solidFill>
              </a:rPr>
              <a:t>1. 高</a:t>
            </a:r>
            <a:r>
              <a:rPr lang="en-US" altLang="zh-CN" sz="3200" b="1">
                <a:solidFill>
                  <a:srgbClr val="FF0000"/>
                </a:solidFill>
              </a:rPr>
              <a:t> </a:t>
            </a:r>
            <a:r>
              <a:rPr lang="en-US" altLang="zh-CN" sz="3200" b="1"/>
              <a:t>  </a:t>
            </a:r>
            <a:r>
              <a:rPr lang="zh-CN" altLang="en-US" sz="3200" b="1"/>
              <a:t> 登封泰山,降坐明堂。——《汉书》</a:t>
            </a:r>
            <a:endParaRPr lang="zh-CN" altLang="en-US" sz="3200" b="1"/>
          </a:p>
          <a:p>
            <a:r>
              <a:rPr lang="zh-CN" altLang="en-US" sz="3200" b="1">
                <a:solidFill>
                  <a:srgbClr val="FF0000"/>
                </a:solidFill>
              </a:rPr>
              <a:t>2. 大 。</a:t>
            </a:r>
            <a:r>
              <a:rPr lang="zh-CN" altLang="en-US" sz="3200" b="1"/>
              <a:t> 如:封豕(大猪);封豕长蛇(大猪和长蛇。喻大恶元凶);封羊(一种大羊);封兽(古指大象)</a:t>
            </a:r>
            <a:endParaRPr lang="zh-CN" altLang="en-US" sz="3200" b="1"/>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21030" y="608330"/>
            <a:ext cx="11570970" cy="4004945"/>
          </a:xfrm>
          <a:prstGeom prst="rect">
            <a:avLst/>
          </a:prstGeom>
          <a:noFill/>
          <a:ln w="9525">
            <a:noFill/>
          </a:ln>
        </p:spPr>
        <p:txBody>
          <a:bodyPr>
            <a:noAutofit/>
          </a:bodyPr>
          <a:p>
            <a:pPr indent="0"/>
            <a:r>
              <a:rPr lang="en-US" altLang="zh-CN" sz="4800" b="0">
                <a:ea typeface="宋体" panose="02010600030101010101" pitchFamily="2" charset="-122"/>
              </a:rPr>
              <a:t>        </a:t>
            </a:r>
            <a:r>
              <a:rPr lang="zh-CN" sz="4800" b="0">
                <a:ea typeface="宋体" panose="02010600030101010101" pitchFamily="2" charset="-122"/>
              </a:rPr>
              <a:t>夫以仲尼之才也，而器不周于鲁卫；应聘七十国，而不一获其主；驱骤于蛮夏之域，屈辱于公卿之门，其不遇也如此。</a:t>
            </a:r>
            <a:r>
              <a:rPr lang="zh-CN" sz="4800" b="0" u="wavy">
                <a:ea typeface="宋体" panose="02010600030101010101" pitchFamily="2" charset="-122"/>
              </a:rPr>
              <a:t>及其孙</a:t>
            </a:r>
            <a:r>
              <a:rPr lang="zh-CN" sz="4800" b="0" u="wavy">
                <a:solidFill>
                  <a:srgbClr val="FF0000"/>
                </a:solidFill>
                <a:ea typeface="宋体" panose="02010600030101010101" pitchFamily="2" charset="-122"/>
              </a:rPr>
              <a:t>子思</a:t>
            </a:r>
            <a:r>
              <a:rPr lang="zh-CN" sz="4800" b="0" u="wavy">
                <a:ea typeface="宋体" panose="02010600030101010101" pitchFamily="2" charset="-122"/>
              </a:rPr>
              <a:t>希圣备体而未之至</a:t>
            </a:r>
            <a:r>
              <a:rPr lang="zh-CN" sz="4800" b="1" u="wavy">
                <a:solidFill>
                  <a:srgbClr val="FF0000"/>
                </a:solidFill>
                <a:ea typeface="宋体" panose="02010600030101010101" pitchFamily="2" charset="-122"/>
              </a:rPr>
              <a:t>封</a:t>
            </a:r>
            <a:r>
              <a:rPr lang="zh-CN" sz="4800" b="0" u="wavy">
                <a:ea typeface="宋体" panose="02010600030101010101" pitchFamily="2" charset="-122"/>
              </a:rPr>
              <a:t>己养高</a:t>
            </a:r>
            <a:r>
              <a:rPr lang="zh-CN" sz="4800" b="1" u="wavy">
                <a:solidFill>
                  <a:srgbClr val="FF0000"/>
                </a:solidFill>
                <a:ea typeface="宋体" panose="02010600030101010101" pitchFamily="2" charset="-122"/>
              </a:rPr>
              <a:t>势</a:t>
            </a:r>
            <a:r>
              <a:rPr lang="zh-CN" sz="4800" b="0" u="wavy">
                <a:ea typeface="宋体" panose="02010600030101010101" pitchFamily="2" charset="-122"/>
              </a:rPr>
              <a:t>动人主其所游历诸侯莫不结驷而造门虽造门犹有不得宾者焉</a:t>
            </a:r>
            <a:r>
              <a:rPr lang="zh-CN" sz="4800" b="0">
                <a:ea typeface="宋体" panose="02010600030101010101" pitchFamily="2" charset="-122"/>
              </a:rPr>
              <a:t>其徒子夏，升堂而未入于室者也，退老于家，</a:t>
            </a:r>
            <a:r>
              <a:rPr lang="zh-CN" sz="4800" b="0" u="sng">
                <a:ea typeface="宋体" panose="02010600030101010101" pitchFamily="2" charset="-122"/>
              </a:rPr>
              <a:t>魏文侯师之，西河之人肃然归德，比之于夫子，而莫敢间其言</a:t>
            </a:r>
            <a:r>
              <a:rPr lang="zh-CN" sz="4800" b="0">
                <a:ea typeface="宋体" panose="02010600030101010101" pitchFamily="2" charset="-122"/>
              </a:rPr>
              <a:t>。</a:t>
            </a:r>
            <a:endParaRPr lang="zh-CN" altLang="en-US" sz="4800" b="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434975" y="847090"/>
            <a:ext cx="11315700" cy="3827780"/>
          </a:xfrm>
          <a:prstGeom prst="rect">
            <a:avLst/>
          </a:prstGeom>
          <a:noFill/>
          <a:ln w="9525">
            <a:noFill/>
          </a:ln>
        </p:spPr>
        <p:txBody>
          <a:bodyPr>
            <a:noAutofit/>
          </a:bodyPr>
          <a:p>
            <a:pPr indent="0"/>
            <a:r>
              <a:rPr lang="en-US" sz="3600" b="0">
                <a:latin typeface="Times New Roman" panose="02020603050405020304" charset="0"/>
                <a:ea typeface="宋体" panose="02010600030101010101" pitchFamily="2" charset="-122"/>
              </a:rPr>
              <a:t>7.</a:t>
            </a:r>
            <a:r>
              <a:rPr lang="zh-CN" sz="3600" b="0">
                <a:latin typeface="Times New Roman" panose="02020603050405020304" charset="0"/>
                <a:ea typeface="宋体" panose="02010600030101010101" pitchFamily="2" charset="-122"/>
              </a:rPr>
              <a:t>下列对文中加点的词语及相关内容的解说，不正确的一项是</a:t>
            </a:r>
            <a:r>
              <a:rPr lang="zh-CN" sz="3600" b="0">
                <a:ea typeface="宋体" panose="02010600030101010101" pitchFamily="2" charset="-122"/>
              </a:rPr>
              <a:t>（</a:t>
            </a:r>
            <a:r>
              <a:rPr lang="en-US" sz="3600" b="0">
                <a:latin typeface="Times New Roman" panose="02020603050405020304" charset="0"/>
                <a:ea typeface="宋体" panose="02010600030101010101" pitchFamily="2" charset="-122"/>
              </a:rPr>
              <a:t>3</a:t>
            </a:r>
            <a:r>
              <a:rPr lang="zh-CN" sz="3600" b="0">
                <a:latin typeface="Times New Roman" panose="02020603050405020304" charset="0"/>
                <a:ea typeface="宋体" panose="02010600030101010101" pitchFamily="2" charset="-122"/>
              </a:rPr>
              <a:t>分</a:t>
            </a:r>
            <a:r>
              <a:rPr lang="zh-CN" sz="3600" b="0">
                <a:ea typeface="宋体" panose="02010600030101010101" pitchFamily="2" charset="-122"/>
              </a:rPr>
              <a:t>）</a:t>
            </a:r>
            <a:r>
              <a:rPr lang="en-US" sz="3600" b="0">
                <a:latin typeface="Times New Roman" panose="02020603050405020304" charset="0"/>
                <a:ea typeface="宋体" panose="02010600030101010101" pitchFamily="2" charset="-122"/>
              </a:rPr>
              <a:t>1A.</a:t>
            </a:r>
            <a:r>
              <a:rPr lang="zh-CN" sz="3600" b="0">
                <a:latin typeface="Times New Roman" panose="02020603050405020304" charset="0"/>
                <a:ea typeface="宋体" panose="02010600030101010101" pitchFamily="2" charset="-122"/>
              </a:rPr>
              <a:t>蛮夏，蛮夷与华夏，泛指边远地区和中原地区；文中指孔子辗转的众多区域。</a:t>
            </a:r>
            <a:r>
              <a:rPr lang="en-US" sz="3600" b="0">
                <a:latin typeface="Times New Roman" panose="02020603050405020304" charset="0"/>
                <a:ea typeface="宋体" panose="02010600030101010101" pitchFamily="2" charset="-122"/>
              </a:rPr>
              <a:t>15B.</a:t>
            </a:r>
            <a:r>
              <a:rPr lang="zh-CN" sz="3600" b="0">
                <a:latin typeface="Times New Roman" panose="02020603050405020304" charset="0"/>
                <a:ea typeface="宋体" panose="02010600030101010101" pitchFamily="2" charset="-122"/>
              </a:rPr>
              <a:t>君子，古代是地位高的贵族的通称，后来“君子”亦用于对“有德者”的称谓。</a:t>
            </a:r>
            <a:endParaRPr lang="en-US" sz="3600" b="0">
              <a:latin typeface="Times New Roman" panose="02020603050405020304" charset="0"/>
              <a:ea typeface="宋体" panose="02010600030101010101" pitchFamily="2" charset="-122"/>
            </a:endParaRPr>
          </a:p>
          <a:p>
            <a:pPr indent="0"/>
            <a:r>
              <a:rPr lang="en-US" sz="3600" b="0">
                <a:solidFill>
                  <a:srgbClr val="FF0000"/>
                </a:solidFill>
                <a:latin typeface="Times New Roman" panose="02020603050405020304" charset="0"/>
                <a:ea typeface="宋体" panose="02010600030101010101" pitchFamily="2" charset="-122"/>
              </a:rPr>
              <a:t>C</a:t>
            </a:r>
            <a:r>
              <a:rPr lang="en-US" sz="3600" b="0">
                <a:latin typeface="Times New Roman" panose="02020603050405020304" charset="0"/>
                <a:ea typeface="宋体" panose="02010600030101010101" pitchFamily="2" charset="-122"/>
              </a:rPr>
              <a:t>.</a:t>
            </a:r>
            <a:r>
              <a:rPr lang="zh-CN" sz="3600" b="0">
                <a:latin typeface="Times New Roman" panose="02020603050405020304" charset="0"/>
                <a:ea typeface="宋体" panose="02010600030101010101" pitchFamily="2" charset="-122"/>
              </a:rPr>
              <a:t>前监，指“前车之鉴”，喻前之失败可作后之教训，与文中“覆车继轨”同义。</a:t>
            </a:r>
            <a:endParaRPr lang="en-US" sz="3600" b="0">
              <a:latin typeface="Times New Roman" panose="02020603050405020304" charset="0"/>
              <a:ea typeface="宋体" panose="02010600030101010101" pitchFamily="2" charset="-122"/>
            </a:endParaRPr>
          </a:p>
          <a:p>
            <a:endParaRPr lang="zh-CN" altLang="en-US" sz="3600" b="0">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0330" y="0"/>
            <a:ext cx="12189460" cy="4068445"/>
          </a:xfrm>
          <a:prstGeom prst="rect">
            <a:avLst/>
          </a:prstGeom>
          <a:noFill/>
          <a:ln w="9525">
            <a:noFill/>
          </a:ln>
        </p:spPr>
        <p:txBody>
          <a:bodyPr>
            <a:noAutofit/>
          </a:bodyPr>
          <a:p>
            <a:pPr indent="0"/>
            <a:r>
              <a:rPr lang="en-US" sz="4000" b="0">
                <a:latin typeface="Times New Roman" panose="02020603050405020304" charset="0"/>
                <a:ea typeface="宋体" panose="02010600030101010101" pitchFamily="2" charset="-122"/>
              </a:rPr>
              <a:t>8.</a:t>
            </a:r>
            <a:r>
              <a:rPr lang="zh-CN" sz="4000" b="0">
                <a:latin typeface="Times New Roman" panose="02020603050405020304" charset="0"/>
                <a:ea typeface="宋体" panose="02010600030101010101" pitchFamily="2" charset="-122"/>
              </a:rPr>
              <a:t>下列对《运命论》选段有关内容的理解和分析，不正确的一项是</a:t>
            </a:r>
            <a:r>
              <a:rPr lang="zh-CN" sz="4000" b="0">
                <a:ea typeface="宋体" panose="02010600030101010101" pitchFamily="2" charset="-122"/>
              </a:rPr>
              <a:t>（</a:t>
            </a:r>
            <a:r>
              <a:rPr lang="en-US" sz="4000" b="0">
                <a:latin typeface="Times New Roman" panose="02020603050405020304" charset="0"/>
                <a:ea typeface="宋体" panose="02010600030101010101" pitchFamily="2" charset="-122"/>
              </a:rPr>
              <a:t>3</a:t>
            </a:r>
            <a:r>
              <a:rPr lang="zh-CN" sz="4000" b="0">
                <a:latin typeface="Times New Roman" panose="02020603050405020304" charset="0"/>
                <a:ea typeface="宋体" panose="02010600030101010101" pitchFamily="2" charset="-122"/>
              </a:rPr>
              <a:t>分</a:t>
            </a:r>
            <a:r>
              <a:rPr lang="zh-CN" sz="4000" b="0">
                <a:ea typeface="宋体" panose="02010600030101010101" pitchFamily="2" charset="-122"/>
              </a:rPr>
              <a:t>）</a:t>
            </a:r>
            <a:endParaRPr lang="en-US" sz="4000" b="0">
              <a:latin typeface="Times New Roman" panose="02020603050405020304" charset="0"/>
              <a:ea typeface="宋体" panose="02010600030101010101" pitchFamily="2" charset="-122"/>
            </a:endParaRPr>
          </a:p>
          <a:p>
            <a:pPr indent="0"/>
            <a:r>
              <a:rPr lang="en-US" sz="4000" b="0">
                <a:solidFill>
                  <a:srgbClr val="FF0000"/>
                </a:solidFill>
                <a:latin typeface="Times New Roman" panose="02020603050405020304" charset="0"/>
                <a:ea typeface="宋体" panose="02010600030101010101" pitchFamily="2" charset="-122"/>
              </a:rPr>
              <a:t>16</a:t>
            </a:r>
            <a:r>
              <a:rPr lang="en-US" sz="4000" b="0">
                <a:latin typeface="Times New Roman" panose="02020603050405020304" charset="0"/>
                <a:ea typeface="宋体" panose="02010600030101010101" pitchFamily="2" charset="-122"/>
              </a:rPr>
              <a:t>A.</a:t>
            </a:r>
            <a:r>
              <a:rPr lang="zh-CN" sz="4000" b="0">
                <a:latin typeface="Times New Roman" panose="02020603050405020304" charset="0"/>
                <a:ea typeface="宋体" panose="02010600030101010101" pitchFamily="2" charset="-122"/>
              </a:rPr>
              <a:t>文章用典型事例进行对比论证</a:t>
            </a:r>
            <a:r>
              <a:rPr lang="en-US" altLang="zh-CN" sz="4000" b="0">
                <a:latin typeface="Times New Roman" panose="02020603050405020304" charset="0"/>
                <a:ea typeface="宋体" panose="02010600030101010101" pitchFamily="2" charset="-122"/>
              </a:rPr>
              <a:t>,</a:t>
            </a:r>
            <a:r>
              <a:rPr lang="zh-CN" sz="4000" b="0">
                <a:latin typeface="Times New Roman" panose="02020603050405020304" charset="0"/>
                <a:ea typeface="宋体" panose="02010600030101010101" pitchFamily="2" charset="-122"/>
              </a:rPr>
              <a:t>论述命运对人的影响；认为屈原、贾谊没有参透命运之理，故导致悲剧。</a:t>
            </a:r>
            <a:endParaRPr lang="en-US" sz="4000" b="0">
              <a:latin typeface="Times New Roman" panose="02020603050405020304" charset="0"/>
              <a:ea typeface="宋体" panose="02010600030101010101" pitchFamily="2" charset="-122"/>
            </a:endParaRPr>
          </a:p>
          <a:p>
            <a:pPr indent="0"/>
            <a:r>
              <a:rPr lang="en-US" sz="4000" b="0">
                <a:solidFill>
                  <a:srgbClr val="FF0000"/>
                </a:solidFill>
                <a:latin typeface="Times New Roman" panose="02020603050405020304" charset="0"/>
                <a:ea typeface="宋体" panose="02010600030101010101" pitchFamily="2" charset="-122"/>
              </a:rPr>
              <a:t>C</a:t>
            </a:r>
            <a:r>
              <a:rPr lang="en-US" sz="4000" b="0">
                <a:latin typeface="Times New Roman" panose="02020603050405020304" charset="0"/>
                <a:ea typeface="宋体" panose="02010600030101010101" pitchFamily="2" charset="-122"/>
              </a:rPr>
              <a:t>.</a:t>
            </a:r>
            <a:r>
              <a:rPr lang="zh-CN" sz="4000" b="0">
                <a:latin typeface="Times New Roman" panose="02020603050405020304" charset="0"/>
                <a:ea typeface="宋体" panose="02010600030101010101" pitchFamily="2" charset="-122"/>
              </a:rPr>
              <a:t>才能超群、品行出众易招致世俗的非议，但志士仁人</a:t>
            </a:r>
            <a:r>
              <a:rPr lang="zh-CN" sz="4000" b="0">
                <a:solidFill>
                  <a:srgbClr val="FF0000"/>
                </a:solidFill>
                <a:latin typeface="Times New Roman" panose="02020603050405020304" charset="0"/>
                <a:ea typeface="宋体" panose="02010600030101010101" pitchFamily="2" charset="-122"/>
              </a:rPr>
              <a:t>为改变世俗、</a:t>
            </a:r>
            <a:r>
              <a:rPr lang="zh-CN" sz="4000" b="0">
                <a:latin typeface="Times New Roman" panose="02020603050405020304" charset="0"/>
                <a:ea typeface="宋体" panose="02010600030101010101" pitchFamily="2" charset="-122"/>
              </a:rPr>
              <a:t>遂志成名，依然坚持操守，正道而行。</a:t>
            </a:r>
            <a:endParaRPr lang="zh-CN" altLang="en-US" sz="4000" b="0">
              <a:latin typeface="Times New Roman" panose="02020603050405020304" charset="0"/>
              <a:ea typeface="宋体" panose="02010600030101010101" pitchFamily="2" charset="-122"/>
            </a:endParaRPr>
          </a:p>
        </p:txBody>
      </p:sp>
      <p:sp>
        <p:nvSpPr>
          <p:cNvPr id="4" name="文本框 3"/>
          <p:cNvSpPr txBox="1"/>
          <p:nvPr/>
        </p:nvSpPr>
        <p:spPr>
          <a:xfrm>
            <a:off x="197485" y="3858895"/>
            <a:ext cx="11994515" cy="3046095"/>
          </a:xfrm>
          <a:prstGeom prst="rect">
            <a:avLst/>
          </a:prstGeom>
          <a:noFill/>
          <a:ln w="9525">
            <a:noFill/>
          </a:ln>
        </p:spPr>
        <p:txBody>
          <a:bodyPr wrap="square">
            <a:spAutoFit/>
          </a:bodyPr>
          <a:p>
            <a:pPr indent="304800"/>
            <a:r>
              <a:rPr lang="en-US" altLang="zh-CN" sz="3200" b="0">
                <a:ea typeface="宋体" panose="02010600030101010101" pitchFamily="2" charset="-122"/>
              </a:rPr>
              <a:t>     </a:t>
            </a:r>
            <a:r>
              <a:rPr lang="zh-CN" sz="3200" b="0">
                <a:ea typeface="宋体" panose="02010600030101010101" pitchFamily="2" charset="-122"/>
              </a:rPr>
              <a:t>夫忠直之迕于主，独立之负于俗，理势然也。故木秀于林，风必摧之；堆出于岸，流必湍之；行高于人，众必非之。前监不远，覆车继轨。</a:t>
            </a:r>
            <a:r>
              <a:rPr lang="zh-CN" sz="3200" b="1">
                <a:solidFill>
                  <a:srgbClr val="FF0000"/>
                </a:solidFill>
                <a:ea typeface="宋体" panose="02010600030101010101" pitchFamily="2" charset="-122"/>
              </a:rPr>
              <a:t>然而志士仁人，犹蹈之而弗悔，操之而弗失，何哉？将以遂志而成名也</a:t>
            </a:r>
            <a:r>
              <a:rPr lang="zh-CN" sz="3200" b="0">
                <a:ea typeface="宋体" panose="02010600030101010101" pitchFamily="2" charset="-122"/>
              </a:rPr>
              <a:t>。凡希世苟合之士，俯仰尊贵之颜，逶迤势利之间。其言曰：名与身孰亲也?得与失孰贤也?荣与辱孰珍也?故遂洁其衣服，矜其车徒，冒其货贿，淫其声色，脉脉然自以为得矣。</a:t>
            </a:r>
            <a:endParaRPr lang="zh-CN" altLang="en-US" sz="3200" b="0">
              <a:ea typeface="宋体" panose="02010600030101010101" pitchFamily="2"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100" name="文本框 99"/>
          <p:cNvSpPr txBox="1"/>
          <p:nvPr/>
        </p:nvSpPr>
        <p:spPr>
          <a:xfrm>
            <a:off x="226695" y="294640"/>
            <a:ext cx="12063730" cy="4011295"/>
          </a:xfrm>
          <a:prstGeom prst="rect">
            <a:avLst/>
          </a:prstGeom>
          <a:noFill/>
          <a:ln w="9525">
            <a:noFill/>
          </a:ln>
        </p:spPr>
        <p:txBody>
          <a:bodyPr>
            <a:noAutofit/>
          </a:bodyPr>
          <a:p>
            <a:pPr indent="0"/>
            <a:r>
              <a:rPr lang="en-US" sz="3600" b="0">
                <a:latin typeface="Times New Roman" panose="02020603050405020304" charset="0"/>
                <a:ea typeface="宋体" panose="02010600030101010101" pitchFamily="2" charset="-122"/>
              </a:rPr>
              <a:t>9.</a:t>
            </a:r>
            <a:r>
              <a:rPr lang="zh-CN" sz="3600" b="0">
                <a:latin typeface="Times New Roman" panose="02020603050405020304" charset="0"/>
                <a:ea typeface="宋体" panose="02010600030101010101" pitchFamily="2" charset="-122"/>
              </a:rPr>
              <a:t>把文中画横线的句子翻译成现代汉语。</a:t>
            </a:r>
            <a:r>
              <a:rPr lang="zh-CN" sz="3600" b="0">
                <a:ea typeface="宋体" panose="02010600030101010101" pitchFamily="2" charset="-122"/>
              </a:rPr>
              <a:t>（</a:t>
            </a:r>
            <a:r>
              <a:rPr lang="en-US" sz="3600" b="0">
                <a:latin typeface="Times New Roman" panose="02020603050405020304" charset="0"/>
                <a:ea typeface="宋体" panose="02010600030101010101" pitchFamily="2" charset="-122"/>
              </a:rPr>
              <a:t>8</a:t>
            </a:r>
            <a:r>
              <a:rPr lang="zh-CN" sz="3600" b="0">
                <a:latin typeface="Times New Roman" panose="02020603050405020304" charset="0"/>
                <a:ea typeface="宋体" panose="02010600030101010101" pitchFamily="2" charset="-122"/>
              </a:rPr>
              <a:t>分</a:t>
            </a:r>
            <a:r>
              <a:rPr lang="zh-CN" sz="3600" b="0">
                <a:ea typeface="宋体" panose="02010600030101010101" pitchFamily="2" charset="-122"/>
              </a:rPr>
              <a:t>）（</a:t>
            </a:r>
            <a:r>
              <a:rPr lang="en-US" sz="3600" b="0">
                <a:latin typeface="Times New Roman" panose="02020603050405020304" charset="0"/>
                <a:ea typeface="宋体" panose="02010600030101010101" pitchFamily="2" charset="-122"/>
              </a:rPr>
              <a:t>1</a:t>
            </a:r>
            <a:r>
              <a:rPr lang="zh-CN" sz="3600" b="0">
                <a:ea typeface="宋体" panose="02010600030101010101" pitchFamily="2" charset="-122"/>
              </a:rPr>
              <a:t>）</a:t>
            </a:r>
            <a:r>
              <a:rPr lang="zh-CN" sz="3600" b="0">
                <a:latin typeface="Times New Roman" panose="02020603050405020304" charset="0"/>
                <a:ea typeface="宋体" panose="02010600030101010101" pitchFamily="2" charset="-122"/>
              </a:rPr>
              <a:t>魏文侯师之，西河之人肃然归德，比之于夫子，而莫敢间其言。</a:t>
            </a:r>
            <a:r>
              <a:rPr lang="zh-CN" sz="3600" b="0">
                <a:ea typeface="宋体" panose="02010600030101010101" pitchFamily="2" charset="-122"/>
              </a:rPr>
              <a:t>（</a:t>
            </a:r>
            <a:r>
              <a:rPr lang="en-US" sz="3600" b="0">
                <a:latin typeface="Times New Roman" panose="02020603050405020304" charset="0"/>
                <a:ea typeface="宋体" panose="02010600030101010101" pitchFamily="2" charset="-122"/>
              </a:rPr>
              <a:t>4</a:t>
            </a:r>
            <a:r>
              <a:rPr lang="zh-CN" sz="3600" b="0">
                <a:latin typeface="Times New Roman" panose="02020603050405020304" charset="0"/>
                <a:ea typeface="宋体" panose="02010600030101010101" pitchFamily="2" charset="-122"/>
              </a:rPr>
              <a:t>分</a:t>
            </a:r>
            <a:r>
              <a:rPr lang="zh-CN" sz="3600" b="0">
                <a:ea typeface="宋体" panose="02010600030101010101" pitchFamily="2" charset="-122"/>
              </a:rPr>
              <a:t>）</a:t>
            </a:r>
            <a:r>
              <a:rPr lang="en-US" sz="3600" b="0">
                <a:latin typeface="宋体" panose="02010600030101010101" pitchFamily="2" charset="-122"/>
                <a:ea typeface="宋体" panose="02010600030101010101" pitchFamily="2" charset="-122"/>
              </a:rPr>
              <a:t> </a:t>
            </a:r>
            <a:r>
              <a:rPr lang="zh-CN" sz="3600" b="0">
                <a:ea typeface="宋体" panose="02010600030101010101" pitchFamily="2" charset="-122"/>
              </a:rPr>
              <a:t></a:t>
            </a:r>
            <a:endParaRPr lang="zh-CN" sz="3600" b="0">
              <a:ea typeface="宋体" panose="02010600030101010101" pitchFamily="2" charset="-122"/>
            </a:endParaRPr>
          </a:p>
          <a:p>
            <a:pPr indent="0"/>
            <a:endParaRPr lang="zh-CN" sz="3600" b="0">
              <a:ea typeface="宋体" panose="02010600030101010101" pitchFamily="2" charset="-122"/>
            </a:endParaRPr>
          </a:p>
          <a:p>
            <a:pPr indent="0"/>
            <a:r>
              <a:rPr lang="en-US" sz="3600" b="0">
                <a:latin typeface="Times New Roman" panose="02020603050405020304" charset="0"/>
                <a:ea typeface="宋体" panose="02010600030101010101" pitchFamily="2" charset="-122"/>
              </a:rPr>
              <a:t>2(</a:t>
            </a:r>
            <a:r>
              <a:rPr lang="zh-CN" sz="3600" b="0">
                <a:ea typeface="宋体" panose="02010600030101010101" pitchFamily="2" charset="-122"/>
              </a:rPr>
              <a:t>）</a:t>
            </a:r>
            <a:r>
              <a:rPr lang="zh-CN" sz="3600" b="0">
                <a:latin typeface="Times New Roman" panose="02020603050405020304" charset="0"/>
                <a:ea typeface="宋体" panose="02010600030101010101" pitchFamily="2" charset="-122"/>
              </a:rPr>
              <a:t>其身可抑，而道不可屈；其位可排，而名不可夺。</a:t>
            </a:r>
            <a:r>
              <a:rPr lang="zh-CN" sz="3600" b="0">
                <a:ea typeface="宋体" panose="02010600030101010101" pitchFamily="2" charset="-122"/>
              </a:rPr>
              <a:t>（</a:t>
            </a:r>
            <a:r>
              <a:rPr lang="en-US" sz="3600" b="0">
                <a:latin typeface="Times New Roman" panose="02020603050405020304" charset="0"/>
                <a:ea typeface="宋体" panose="02010600030101010101" pitchFamily="2" charset="-122"/>
              </a:rPr>
              <a:t>4</a:t>
            </a:r>
            <a:r>
              <a:rPr lang="zh-CN" sz="3600" b="0">
                <a:latin typeface="Times New Roman" panose="02020603050405020304" charset="0"/>
                <a:ea typeface="宋体" panose="02010600030101010101" pitchFamily="2" charset="-122"/>
              </a:rPr>
              <a:t>分</a:t>
            </a:r>
            <a:r>
              <a:rPr lang="zh-CN" sz="3600" b="0">
                <a:ea typeface="宋体" panose="02010600030101010101" pitchFamily="2" charset="-122"/>
              </a:rPr>
              <a:t>）</a:t>
            </a:r>
            <a:endParaRPr lang="zh-CN" altLang="en-US" sz="3600" b="0">
              <a:ea typeface="宋体" panose="02010600030101010101" pitchFamily="2"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1450" y="516255"/>
            <a:ext cx="11730355" cy="4759325"/>
          </a:xfrm>
        </p:spPr>
        <p:txBody>
          <a:bodyPr>
            <a:normAutofit lnSpcReduction="10000"/>
            <a:scene3d>
              <a:camera prst="orthographicFront"/>
              <a:lightRig rig="threePt" dir="t"/>
            </a:scene3d>
          </a:bodyPr>
          <a:p>
            <a:pPr marL="0" indent="0">
              <a:buNone/>
            </a:pPr>
            <a:r>
              <a:rPr lang="zh-CN" altLang="en-US" sz="3600" b="1">
                <a:solidFill>
                  <a:schemeClr val="tx1"/>
                </a:solidFill>
                <a:effectLst>
                  <a:outerShdw blurRad="38100" dist="19050" dir="2700000" algn="tl" rotWithShape="0">
                    <a:schemeClr val="dk1">
                      <a:alpha val="40000"/>
                    </a:schemeClr>
                  </a:outerShdw>
                </a:effectLst>
              </a:rPr>
              <a:t>14.把文中画横线的句子翻译成现代汉语。（8分）</a:t>
            </a:r>
            <a:endParaRPr lang="zh-CN" altLang="en-US" sz="3600" b="1">
              <a:solidFill>
                <a:schemeClr val="tx1"/>
              </a:solidFill>
              <a:effectLst>
                <a:outerShdw blurRad="38100" dist="19050" dir="2700000" algn="tl" rotWithShape="0">
                  <a:schemeClr val="dk1">
                    <a:alpha val="40000"/>
                  </a:schemeClr>
                </a:outerShdw>
              </a:effectLst>
            </a:endParaRPr>
          </a:p>
          <a:p>
            <a:pPr marL="0" indent="0">
              <a:buNone/>
            </a:pPr>
            <a:r>
              <a:rPr lang="zh-CN" altLang="en-US" sz="3600" b="1">
                <a:solidFill>
                  <a:schemeClr val="tx1"/>
                </a:solidFill>
                <a:effectLst>
                  <a:outerShdw blurRad="38100" dist="19050" dir="2700000" algn="tl" rotWithShape="0">
                    <a:schemeClr val="dk1">
                      <a:alpha val="40000"/>
                    </a:schemeClr>
                  </a:outerShdw>
                </a:effectLst>
              </a:rPr>
              <a:t>（1）沃土之民不材，淫也；瘠土之民莫不向义，劳也。</a:t>
            </a:r>
            <a:endParaRPr lang="zh-CN" altLang="en-US" sz="3600" b="1">
              <a:solidFill>
                <a:schemeClr val="tx1"/>
              </a:solidFill>
              <a:effectLst>
                <a:outerShdw blurRad="38100" dist="19050" dir="2700000" algn="tl" rotWithShape="0">
                  <a:schemeClr val="dk1">
                    <a:alpha val="40000"/>
                  </a:schemeClr>
                </a:outerShdw>
              </a:effectLst>
            </a:endParaRPr>
          </a:p>
          <a:p>
            <a:endParaRPr lang="zh-CN" altLang="en-US" sz="3600" b="1">
              <a:solidFill>
                <a:schemeClr val="tx1"/>
              </a:solidFill>
              <a:effectLst>
                <a:outerShdw blurRad="38100" dist="19050" dir="2700000" algn="tl" rotWithShape="0">
                  <a:schemeClr val="dk1">
                    <a:alpha val="40000"/>
                  </a:schemeClr>
                </a:outerShdw>
              </a:effectLst>
            </a:endParaRPr>
          </a:p>
          <a:p>
            <a:endParaRPr lang="zh-CN" altLang="en-US" sz="3600" b="1">
              <a:solidFill>
                <a:schemeClr val="tx1"/>
              </a:solidFill>
              <a:effectLst>
                <a:outerShdw blurRad="38100" dist="19050" dir="2700000" algn="tl" rotWithShape="0">
                  <a:schemeClr val="dk1">
                    <a:alpha val="40000"/>
                  </a:schemeClr>
                </a:outerShdw>
              </a:effectLst>
            </a:endParaRPr>
          </a:p>
          <a:p>
            <a:pPr marL="0" indent="0">
              <a:buNone/>
            </a:pPr>
            <a:r>
              <a:rPr lang="zh-CN" altLang="en-US" sz="3600" b="1">
                <a:solidFill>
                  <a:schemeClr val="tx1"/>
                </a:solidFill>
                <a:effectLst>
                  <a:outerShdw blurRad="38100" dist="19050" dir="2700000" algn="tl" rotWithShape="0">
                    <a:schemeClr val="dk1">
                      <a:alpha val="40000"/>
                    </a:schemeClr>
                  </a:outerShdw>
                </a:effectLst>
              </a:rPr>
              <a:t>（2）妾不衣帛，马不食粟，人其以子为爱，且不华国乎！</a:t>
            </a:r>
            <a:endParaRPr lang="zh-CN" altLang="en-US" sz="36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04140"/>
            <a:ext cx="12084050" cy="5944870"/>
          </a:xfrm>
        </p:spPr>
        <p:txBody>
          <a:bodyPr>
            <a:noAutofit/>
            <a:scene3d>
              <a:camera prst="orthographicFront"/>
              <a:lightRig rig="threePt" dir="t"/>
            </a:scene3d>
          </a:bodyPr>
          <a:p>
            <a:pPr>
              <a:spcAft>
                <a:spcPts val="400"/>
              </a:spcAft>
            </a:pPr>
            <a:r>
              <a:rPr lang="zh-CN" altLang="en-US" sz="2400" b="1">
                <a:solidFill>
                  <a:schemeClr val="tx1"/>
                </a:solidFill>
                <a:effectLst>
                  <a:outerShdw blurRad="38100" dist="19050" dir="2700000" algn="tl" rotWithShape="0">
                    <a:schemeClr val="dk1">
                      <a:alpha val="40000"/>
                    </a:schemeClr>
                  </a:outerShdw>
                </a:effectLst>
              </a:rPr>
              <a:t>16.人告曾子母曰：“曾参杀人。’曾子之母曰：‘吾子不杀人。织自若。有顷焉，人又曰</a:t>
            </a:r>
            <a:r>
              <a:rPr lang="en-US" altLang="zh-CN" sz="2400" b="1">
                <a:solidFill>
                  <a:schemeClr val="tx1"/>
                </a:solidFill>
                <a:effectLst>
                  <a:outerShdw blurRad="38100" dist="19050" dir="2700000" algn="tl" rotWithShape="0">
                    <a:schemeClr val="dk1">
                      <a:alpha val="40000"/>
                    </a:schemeClr>
                  </a:outerShdw>
                </a:effectLst>
              </a:rPr>
              <a:t>:</a:t>
            </a:r>
            <a:r>
              <a:rPr lang="zh-CN" altLang="en-US" sz="2400" b="1">
                <a:solidFill>
                  <a:schemeClr val="tx1"/>
                </a:solidFill>
                <a:effectLst>
                  <a:outerShdw blurRad="38100" dist="19050" dir="2700000" algn="tl" rotWithShape="0">
                    <a:schemeClr val="dk1">
                      <a:alpha val="40000"/>
                    </a:schemeClr>
                  </a:outerShdw>
                </a:effectLst>
              </a:rPr>
              <a:t>‘曾参杀人。’其母尚织自若也。顷之</a:t>
            </a:r>
            <a:r>
              <a:rPr lang="en-US" altLang="zh-CN" sz="2400" b="1">
                <a:solidFill>
                  <a:schemeClr val="tx1"/>
                </a:solidFill>
                <a:effectLst>
                  <a:outerShdw blurRad="38100" dist="19050" dir="2700000" algn="tl" rotWithShape="0">
                    <a:schemeClr val="dk1">
                      <a:alpha val="40000"/>
                    </a:schemeClr>
                  </a:outerShdw>
                </a:effectLst>
              </a:rPr>
              <a:t>,</a:t>
            </a:r>
            <a:r>
              <a:rPr lang="zh-CN" altLang="en-US" sz="2400" b="1">
                <a:solidFill>
                  <a:schemeClr val="tx1"/>
                </a:solidFill>
                <a:effectLst>
                  <a:outerShdw blurRad="38100" dist="19050" dir="2700000" algn="tl" rotWithShape="0">
                    <a:schemeClr val="dk1">
                      <a:alpha val="40000"/>
                    </a:schemeClr>
                  </a:outerShdw>
                </a:effectLst>
              </a:rPr>
              <a:t>一人又告之曰：‘曾参杀人。’其母惧</a:t>
            </a:r>
            <a:r>
              <a:rPr lang="en-US" altLang="zh-CN" sz="2400" b="1">
                <a:solidFill>
                  <a:schemeClr val="tx1"/>
                </a:solidFill>
                <a:effectLst>
                  <a:outerShdw blurRad="38100" dist="19050" dir="2700000" algn="tl" rotWithShape="0">
                    <a:schemeClr val="dk1">
                      <a:alpha val="40000"/>
                    </a:schemeClr>
                  </a:outerShdw>
                </a:effectLst>
              </a:rPr>
              <a:t>,</a:t>
            </a:r>
            <a:r>
              <a:rPr lang="zh-CN" altLang="en-US" sz="2400" b="1">
                <a:solidFill>
                  <a:schemeClr val="tx1"/>
                </a:solidFill>
                <a:effectLst>
                  <a:outerShdw blurRad="38100" dist="19050" dir="2700000" algn="tl" rotWithShape="0">
                    <a:schemeClr val="dk1">
                      <a:alpha val="40000"/>
                    </a:schemeClr>
                  </a:outerShdw>
                </a:effectLst>
              </a:rPr>
              <a:t>投杼逾墙而走。夫以曾参之贤与母之信也</a:t>
            </a:r>
            <a:r>
              <a:rPr lang="en-US" altLang="zh-CN" sz="2400" b="1">
                <a:solidFill>
                  <a:schemeClr val="tx1"/>
                </a:solidFill>
                <a:effectLst>
                  <a:outerShdw blurRad="38100" dist="19050" dir="2700000" algn="tl" rotWithShape="0">
                    <a:schemeClr val="dk1">
                      <a:alpha val="40000"/>
                    </a:schemeClr>
                  </a:outerShdw>
                </a:effectLst>
              </a:rPr>
              <a:t>,</a:t>
            </a:r>
            <a:r>
              <a:rPr lang="zh-CN" altLang="en-US" sz="2400" b="1">
                <a:solidFill>
                  <a:schemeClr val="tx1"/>
                </a:solidFill>
                <a:effectLst>
                  <a:outerShdw blurRad="38100" dist="19050" dir="2700000" algn="tl" rotWithShape="0">
                    <a:schemeClr val="dk1">
                      <a:alpha val="40000"/>
                    </a:schemeClr>
                  </a:outerShdw>
                </a:effectLst>
              </a:rPr>
              <a:t>而三人疑之，则慈母不能信也。</a:t>
            </a:r>
            <a:r>
              <a:rPr lang="zh-CN" altLang="en-US" sz="2400" b="1">
                <a:solidFill>
                  <a:srgbClr val="FF0000"/>
                </a:solidFill>
                <a:effectLst>
                  <a:outerShdw blurRad="38100" dist="19050" dir="2700000" algn="tl" rotWithShape="0">
                    <a:schemeClr val="dk1">
                      <a:alpha val="40000"/>
                    </a:schemeClr>
                  </a:outerShdw>
                </a:effectLst>
              </a:rPr>
              <a:t>今臣贤不及曾子而王之信臣又未若曾子之母也疑臣者不适三人臣恐王为臣之投杼也</a:t>
            </a:r>
            <a:r>
              <a:rPr lang="zh-CN" altLang="en-US" sz="2400" b="1">
                <a:solidFill>
                  <a:schemeClr val="tx1"/>
                </a:solidFill>
                <a:effectLst>
                  <a:outerShdw blurRad="38100" dist="19050" dir="2700000" algn="tl" rotWithShape="0">
                    <a:schemeClr val="dk1">
                      <a:alpha val="40000"/>
                    </a:schemeClr>
                  </a:outerShdw>
                </a:effectLst>
              </a:rPr>
              <a:t>。”                            </a:t>
            </a:r>
            <a:endParaRPr lang="zh-CN" altLang="en-US" sz="2400" b="1">
              <a:solidFill>
                <a:schemeClr val="tx1"/>
              </a:solidFill>
              <a:effectLst>
                <a:outerShdw blurRad="38100" dist="19050" dir="2700000" algn="tl" rotWithShape="0">
                  <a:schemeClr val="dk1">
                    <a:alpha val="40000"/>
                  </a:schemeClr>
                </a:outerShdw>
              </a:effectLst>
            </a:endParaRPr>
          </a:p>
          <a:p>
            <a:pPr>
              <a:spcAft>
                <a:spcPts val="400"/>
              </a:spcAft>
            </a:pPr>
            <a:r>
              <a:rPr lang="zh-CN" altLang="en-US" sz="2400" b="1">
                <a:solidFill>
                  <a:schemeClr val="tx1"/>
                </a:solidFill>
                <a:effectLst>
                  <a:outerShdw blurRad="38100" dist="19050" dir="2700000" algn="tl" rotWithShape="0">
                    <a:schemeClr val="dk1">
                      <a:alpha val="40000"/>
                    </a:schemeClr>
                  </a:outerShdw>
                </a:effectLst>
              </a:rPr>
              <a:t>17</a:t>
            </a:r>
            <a:r>
              <a:rPr lang="zh-CN" altLang="en-US" sz="2400" b="1">
                <a:solidFill>
                  <a:srgbClr val="FF0000"/>
                </a:solidFill>
                <a:effectLst>
                  <a:outerShdw blurRad="38100" dist="19050" dir="2700000" algn="tl" rotWithShape="0">
                    <a:schemeClr val="dk1">
                      <a:alpha val="40000"/>
                    </a:schemeClr>
                  </a:outerShdw>
                </a:effectLst>
              </a:rPr>
              <a:t>.太祖拔白马还遣辎重循河而西袁绍渡河追卒与太祖遇诸将皆恐说太祖还保营攸曰此所以禽敌奈何去之 </a:t>
            </a:r>
            <a:r>
              <a:rPr lang="zh-CN" altLang="en-US" sz="2400" b="1">
                <a:solidFill>
                  <a:schemeClr val="tx1"/>
                </a:solidFill>
                <a:effectLst>
                  <a:outerShdw blurRad="38100" dist="19050" dir="2700000" algn="tl" rotWithShape="0">
                    <a:schemeClr val="dk1">
                      <a:alpha val="40000"/>
                    </a:schemeClr>
                  </a:outerShdw>
                </a:effectLst>
              </a:rPr>
              <a:t>太祖目攸而笑。                                                        </a:t>
            </a:r>
            <a:endParaRPr lang="zh-CN" altLang="en-US" sz="2400" b="1">
              <a:solidFill>
                <a:schemeClr val="tx1"/>
              </a:solidFill>
              <a:effectLst>
                <a:outerShdw blurRad="38100" dist="19050" dir="2700000" algn="tl" rotWithShape="0">
                  <a:schemeClr val="dk1">
                    <a:alpha val="40000"/>
                  </a:schemeClr>
                </a:outerShdw>
              </a:effectLst>
            </a:endParaRPr>
          </a:p>
          <a:p>
            <a:pPr>
              <a:spcAft>
                <a:spcPts val="400"/>
              </a:spcAft>
            </a:pPr>
            <a:r>
              <a:rPr lang="zh-CN" altLang="en-US" sz="2400" b="1">
                <a:solidFill>
                  <a:schemeClr val="tx1"/>
                </a:solidFill>
                <a:effectLst>
                  <a:outerShdw blurRad="38100" dist="19050" dir="2700000" algn="tl" rotWithShape="0">
                    <a:schemeClr val="dk1">
                      <a:alpha val="40000"/>
                    </a:schemeClr>
                  </a:outerShdw>
                </a:effectLst>
              </a:rPr>
              <a:t>18.晁错上言曰：“</a:t>
            </a:r>
            <a:r>
              <a:rPr lang="zh-CN" altLang="en-US" sz="2400" b="1">
                <a:solidFill>
                  <a:srgbClr val="FF0000"/>
                </a:solidFill>
                <a:effectLst>
                  <a:outerShdw blurRad="38100" dist="19050" dir="2700000" algn="tl" rotWithShape="0">
                    <a:schemeClr val="dk1">
                      <a:alpha val="40000"/>
                    </a:schemeClr>
                  </a:outerShdw>
                </a:effectLst>
              </a:rPr>
              <a:t>今胡人数转牧行猎于塞下以候备塞之卒卒少则入如此连年则中国贫苦而民不安矣陛下幸忧边境世将吏发卒以治塞甚大惠也</a:t>
            </a:r>
            <a:r>
              <a:rPr lang="zh-CN" altLang="en-US" sz="2400" b="1">
                <a:solidFill>
                  <a:schemeClr val="tx1"/>
                </a:solidFill>
                <a:effectLst>
                  <a:outerShdw blurRad="38100" dist="19050" dir="2700000" algn="tl" rotWithShape="0">
                    <a:schemeClr val="dk1">
                      <a:alpha val="40000"/>
                    </a:schemeClr>
                  </a:outerShdw>
                </a:effectLst>
              </a:rPr>
              <a:t>…… ”                 </a:t>
            </a:r>
            <a:endParaRPr lang="zh-CN" altLang="en-US" sz="2400" b="1">
              <a:solidFill>
                <a:schemeClr val="tx1"/>
              </a:solidFill>
              <a:effectLst>
                <a:outerShdw blurRad="38100" dist="19050" dir="2700000" algn="tl" rotWithShape="0">
                  <a:schemeClr val="dk1">
                    <a:alpha val="40000"/>
                  </a:schemeClr>
                </a:outerShdw>
              </a:effectLst>
            </a:endParaRPr>
          </a:p>
          <a:p>
            <a:pPr>
              <a:spcAft>
                <a:spcPts val="400"/>
              </a:spcAft>
            </a:pPr>
            <a:r>
              <a:rPr lang="zh-CN" altLang="en-US" sz="2400" b="1">
                <a:solidFill>
                  <a:schemeClr val="tx1"/>
                </a:solidFill>
                <a:effectLst>
                  <a:outerShdw blurRad="38100" dist="19050" dir="2700000" algn="tl" rotWithShape="0">
                    <a:schemeClr val="dk1">
                      <a:alpha val="40000"/>
                    </a:schemeClr>
                  </a:outerShdw>
                </a:effectLst>
              </a:rPr>
              <a:t>19.论保甲、青苗之法,坊场河度之弊,与其它欠负蠲除未尽者,皆罢之。（吕陶）</a:t>
            </a:r>
            <a:r>
              <a:rPr lang="zh-CN" altLang="en-US" sz="2400" b="1">
                <a:solidFill>
                  <a:srgbClr val="FF0000"/>
                </a:solidFill>
                <a:effectLst>
                  <a:outerShdw blurRad="38100" dist="19050" dir="2700000" algn="tl" rotWithShape="0">
                    <a:schemeClr val="dk1">
                      <a:alpha val="40000"/>
                    </a:schemeClr>
                  </a:outerShdw>
                </a:effectLst>
              </a:rPr>
              <a:t>又言："今聚敛之害虽除而浮冗之费未节他时所入不足以备所出不免复过取于民矣愿加裁省。"</a:t>
            </a:r>
            <a:endParaRPr lang="zh-CN" altLang="en-US" sz="2400" b="1">
              <a:solidFill>
                <a:schemeClr val="tx1"/>
              </a:solidFill>
              <a:effectLst>
                <a:outerShdw blurRad="38100" dist="19050" dir="2700000" algn="tl" rotWithShape="0">
                  <a:schemeClr val="dk1">
                    <a:alpha val="40000"/>
                  </a:schemeClr>
                </a:outerShdw>
              </a:effectLst>
            </a:endParaRPr>
          </a:p>
          <a:p>
            <a:pPr>
              <a:spcAft>
                <a:spcPts val="400"/>
              </a:spcAft>
            </a:pPr>
            <a:r>
              <a:rPr lang="zh-CN" altLang="en-US" sz="2400" b="1">
                <a:solidFill>
                  <a:schemeClr val="tx1"/>
                </a:solidFill>
                <a:effectLst>
                  <a:outerShdw blurRad="38100" dist="19050" dir="2700000" algn="tl" rotWithShape="0">
                    <a:schemeClr val="dk1">
                      <a:alpha val="40000"/>
                    </a:schemeClr>
                  </a:outerShdw>
                </a:effectLst>
              </a:rPr>
              <a:t>20.夫蜻蛉其小者也，黄雀因是以。俯噣白粒，仰栖茂树，鼓翅奋翼。自以为无患，与人无争也。</a:t>
            </a:r>
            <a:r>
              <a:rPr lang="zh-CN" altLang="en-US" sz="2400" b="1">
                <a:solidFill>
                  <a:srgbClr val="FF0000"/>
                </a:solidFill>
                <a:effectLst>
                  <a:outerShdw blurRad="38100" dist="19050" dir="2700000" algn="tl" rotWithShape="0">
                    <a:schemeClr val="dk1">
                      <a:alpha val="40000"/>
                    </a:schemeClr>
                  </a:outerShdw>
                </a:effectLst>
              </a:rPr>
              <a:t>不知夫公子王孙左挟弹右摄丸将加己乎十仞之上以其颈为招昼游乎茂树夕调乎酸咸倏忽之间坠于公子之手</a:t>
            </a:r>
            <a:endParaRPr lang="zh-CN" altLang="en-US" sz="2400" b="1">
              <a:solidFill>
                <a:srgbClr val="FF0000"/>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9225" y="135890"/>
            <a:ext cx="12042775" cy="4759325"/>
          </a:xfrm>
        </p:spPr>
        <p:txBody>
          <a:bodyPr>
            <a:noAutofit/>
            <a:scene3d>
              <a:camera prst="orthographicFront"/>
              <a:lightRig rig="threePt" dir="t"/>
            </a:scene3d>
          </a:bodyPr>
          <a:p>
            <a:r>
              <a:rPr lang="zh-CN" altLang="en-US" sz="3200" b="1">
                <a:solidFill>
                  <a:schemeClr val="tx1"/>
                </a:solidFill>
                <a:effectLst>
                  <a:outerShdw blurRad="38100" dist="19050" dir="2700000" algn="tl" rotWithShape="0">
                    <a:schemeClr val="dk1">
                      <a:alpha val="40000"/>
                    </a:schemeClr>
                  </a:outerShdw>
                </a:effectLst>
              </a:rPr>
              <a:t>24. 下列对文中加点的词语及相关内容的解说，不正确的一项是（   ）</a:t>
            </a:r>
            <a:endParaRPr lang="zh-CN" altLang="en-US" sz="3200" b="1">
              <a:solidFill>
                <a:schemeClr val="tx1"/>
              </a:solidFill>
              <a:effectLst>
                <a:outerShdw blurRad="38100" dist="19050" dir="2700000" algn="tl" rotWithShape="0">
                  <a:schemeClr val="dk1">
                    <a:alpha val="40000"/>
                  </a:schemeClr>
                </a:outerShdw>
              </a:effectLst>
            </a:endParaRPr>
          </a:p>
          <a:p>
            <a:r>
              <a:rPr lang="zh-CN" altLang="en-US" sz="3200" b="1">
                <a:solidFill>
                  <a:srgbClr val="FF0000"/>
                </a:solidFill>
                <a:effectLst>
                  <a:outerShdw blurRad="38100" dist="19050" dir="2700000" algn="tl" rotWithShape="0">
                    <a:schemeClr val="dk1">
                      <a:alpha val="40000"/>
                    </a:schemeClr>
                  </a:outerShdw>
                </a:effectLst>
              </a:rPr>
              <a:t>A.</a:t>
            </a:r>
            <a:r>
              <a:rPr lang="zh-CN" altLang="en-US" sz="3200" b="1">
                <a:solidFill>
                  <a:schemeClr val="tx1"/>
                </a:solidFill>
                <a:effectLst>
                  <a:outerShdw blurRad="38100" dist="19050" dir="2700000" algn="tl" rotWithShape="0">
                    <a:schemeClr val="dk1">
                      <a:alpha val="40000"/>
                    </a:schemeClr>
                  </a:outerShdw>
                </a:effectLst>
              </a:rPr>
              <a:t> “夫虎之与羊，不格明矣。”的“格”意思是“推究”，与《大学之道》“致知在格物”的“格”含义相同。</a:t>
            </a:r>
            <a:endParaRPr lang="zh-CN" altLang="en-US" sz="3200" b="1">
              <a:solidFill>
                <a:schemeClr val="tx1"/>
              </a:solidFill>
              <a:effectLst>
                <a:outerShdw blurRad="38100" dist="19050" dir="2700000" algn="tl" rotWithShape="0">
                  <a:schemeClr val="dk1">
                    <a:alpha val="40000"/>
                  </a:schemeClr>
                </a:outerShdw>
              </a:effectLst>
            </a:endParaRPr>
          </a:p>
          <a:p>
            <a:r>
              <a:rPr lang="en-US" altLang="zh-CN" sz="3200" b="1">
                <a:solidFill>
                  <a:schemeClr val="tx1"/>
                </a:solidFill>
                <a:effectLst>
                  <a:outerShdw blurRad="38100" dist="19050" dir="2700000" algn="tl" rotWithShape="0">
                    <a:schemeClr val="dk1">
                      <a:alpha val="40000"/>
                    </a:schemeClr>
                  </a:outerShdw>
                </a:effectLst>
              </a:rPr>
              <a:t>19</a:t>
            </a:r>
            <a:r>
              <a:rPr lang="zh-CN" altLang="en-US" sz="3200" b="1">
                <a:solidFill>
                  <a:schemeClr val="tx1"/>
                </a:solidFill>
                <a:effectLst>
                  <a:outerShdw blurRad="38100" dist="19050" dir="2700000" algn="tl" rotWithShape="0">
                    <a:schemeClr val="dk1">
                      <a:alpha val="40000"/>
                    </a:schemeClr>
                  </a:outerShdw>
                </a:effectLst>
              </a:rPr>
              <a:t>C. “臣请秦太子入质于楚”中“人质”意思是“做人质”，古代诸侯、属国等送其子弟于中央朝廷，以为人质，表示臣服。</a:t>
            </a:r>
            <a:endParaRPr lang="zh-CN" altLang="en-US" sz="3200" b="1">
              <a:solidFill>
                <a:schemeClr val="tx1"/>
              </a:solidFill>
              <a:effectLst>
                <a:outerShdw blurRad="38100" dist="19050" dir="2700000" algn="tl" rotWithShape="0">
                  <a:schemeClr val="dk1">
                    <a:alpha val="40000"/>
                  </a:schemeClr>
                </a:outerShdw>
              </a:effectLst>
            </a:endParaRPr>
          </a:p>
          <a:p>
            <a:r>
              <a:rPr lang="en-US" altLang="zh-CN" sz="3200" b="1">
                <a:solidFill>
                  <a:schemeClr val="tx1"/>
                </a:solidFill>
                <a:effectLst>
                  <a:outerShdw blurRad="38100" dist="19050" dir="2700000" algn="tl" rotWithShape="0">
                    <a:schemeClr val="dk1">
                      <a:alpha val="40000"/>
                    </a:schemeClr>
                  </a:outerShdw>
                </a:effectLst>
              </a:rPr>
              <a:t>10</a:t>
            </a:r>
            <a:r>
              <a:rPr lang="zh-CN" altLang="en-US" sz="3200" b="1">
                <a:solidFill>
                  <a:schemeClr val="tx1"/>
                </a:solidFill>
                <a:effectLst>
                  <a:outerShdw blurRad="38100" dist="19050" dir="2700000" algn="tl" rotWithShape="0">
                    <a:schemeClr val="dk1">
                      <a:alpha val="40000"/>
                    </a:schemeClr>
                  </a:outerShdw>
                </a:effectLst>
              </a:rPr>
              <a:t>D. “请以秦女为大王箕箒之妾，效万家之都以为汤沐之邑”中“汤沐之邑”指天子赐诸侯王畿以内供住宿、斋戒沐浴的封邑。本文指国君收取赋税的私邑。</a:t>
            </a:r>
            <a:endParaRPr lang="zh-CN" altLang="en-US" sz="32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9795" y="332795"/>
            <a:ext cx="10969200" cy="4759200"/>
          </a:xfrm>
        </p:spPr>
        <p:txBody>
          <a:bodyPr>
            <a:noAutofit/>
            <a:scene3d>
              <a:camera prst="orthographicFront"/>
              <a:lightRig rig="threePt" dir="t"/>
            </a:scene3d>
          </a:bodyPr>
          <a:p>
            <a:r>
              <a:rPr lang="zh-CN" altLang="en-US" sz="3200">
                <a:solidFill>
                  <a:schemeClr val="tx1"/>
                </a:solidFill>
                <a:effectLst>
                  <a:outerShdw blurRad="38100" dist="19050" dir="2700000" algn="tl" rotWithShape="0">
                    <a:schemeClr val="dk1">
                      <a:alpha val="40000"/>
                    </a:schemeClr>
                  </a:outerShdw>
                </a:effectLst>
              </a:rPr>
              <a:t>25.下列对文中加点的词语及相关内容的解说，不正确的一项是(3分)</a:t>
            </a:r>
            <a:endParaRPr lang="zh-CN" altLang="en-US" sz="3200">
              <a:solidFill>
                <a:schemeClr val="tx1"/>
              </a:solidFill>
              <a:effectLst>
                <a:outerShdw blurRad="38100" dist="19050" dir="2700000" algn="tl" rotWithShape="0">
                  <a:schemeClr val="dk1">
                    <a:alpha val="40000"/>
                  </a:schemeClr>
                </a:outerShdw>
              </a:effectLst>
            </a:endParaRPr>
          </a:p>
          <a:p>
            <a:pPr marL="0" indent="0">
              <a:buNone/>
            </a:pPr>
            <a:r>
              <a:rPr lang="en-US" altLang="zh-CN" sz="3200">
                <a:solidFill>
                  <a:schemeClr val="tx1"/>
                </a:solidFill>
                <a:effectLst>
                  <a:outerShdw blurRad="38100" dist="19050" dir="2700000" algn="tl" rotWithShape="0">
                    <a:schemeClr val="dk1">
                      <a:alpha val="40000"/>
                    </a:schemeClr>
                  </a:outerShdw>
                </a:effectLst>
              </a:rPr>
              <a:t>12</a:t>
            </a:r>
            <a:r>
              <a:rPr lang="zh-CN" altLang="en-US" sz="3200">
                <a:solidFill>
                  <a:schemeClr val="tx1"/>
                </a:solidFill>
                <a:effectLst>
                  <a:outerShdw blurRad="38100" dist="19050" dir="2700000" algn="tl" rotWithShape="0">
                    <a:schemeClr val="dk1">
                      <a:alpha val="40000"/>
                    </a:schemeClr>
                  </a:outerShdw>
                </a:effectLst>
              </a:rPr>
              <a:t>A.“二人相得,必有阴谋”中“相”意为相互,与《孔雀东南飞》中“久久莫相忘”的“相”含义不同。</a:t>
            </a:r>
            <a:endParaRPr lang="zh-CN" altLang="en-US" sz="3200">
              <a:solidFill>
                <a:schemeClr val="tx1"/>
              </a:solidFill>
              <a:effectLst>
                <a:outerShdw blurRad="38100" dist="19050" dir="2700000" algn="tl" rotWithShape="0">
                  <a:schemeClr val="dk1">
                    <a:alpha val="40000"/>
                  </a:schemeClr>
                </a:outerShdw>
              </a:effectLst>
            </a:endParaRPr>
          </a:p>
          <a:p>
            <a:pPr marL="0" indent="0">
              <a:buNone/>
            </a:pPr>
            <a:r>
              <a:rPr lang="en-US" altLang="zh-CN" sz="3200">
                <a:solidFill>
                  <a:schemeClr val="tx1"/>
                </a:solidFill>
                <a:effectLst>
                  <a:outerShdw blurRad="38100" dist="19050" dir="2700000" algn="tl" rotWithShape="0">
                    <a:schemeClr val="dk1">
                      <a:alpha val="40000"/>
                    </a:schemeClr>
                  </a:outerShdw>
                </a:effectLst>
              </a:rPr>
              <a:t>4</a:t>
            </a:r>
            <a:r>
              <a:rPr lang="zh-CN" altLang="en-US" sz="3200">
                <a:solidFill>
                  <a:schemeClr val="tx1"/>
                </a:solidFill>
                <a:effectLst>
                  <a:outerShdw blurRad="38100" dist="19050" dir="2700000" algn="tl" rotWithShape="0">
                    <a:schemeClr val="dk1">
                      <a:alpha val="40000"/>
                    </a:schemeClr>
                  </a:outerShdw>
                </a:effectLst>
              </a:rPr>
              <a:t>B.“以章故，围主父；即解兵，吾属夷矣！”中“夷”意为铲除，与《苏武传》中“大臣亡罪夷灭者数十家”的“夷”含义相同。</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D</a:t>
            </a:r>
            <a:r>
              <a:rPr lang="zh-CN" altLang="en-US" sz="3200">
                <a:solidFill>
                  <a:schemeClr val="tx1"/>
                </a:solidFill>
                <a:effectLst>
                  <a:outerShdw blurRad="38100" dist="19050" dir="2700000" algn="tl" rotWithShape="0">
                    <a:schemeClr val="dk1">
                      <a:alpha val="40000"/>
                    </a:schemeClr>
                  </a:outerShdw>
                </a:effectLst>
              </a:rPr>
              <a:t>.“此所谓‘进思尽忠,退思补过’者哉”的“进”与《岳阳楼记》中“是进亦忧”的“进”含义不同。</a:t>
            </a:r>
            <a:endParaRPr lang="zh-CN" altLang="en-US" sz="320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268605" y="237490"/>
            <a:ext cx="11711305" cy="5453380"/>
          </a:xfrm>
          <a:prstGeom prst="rect">
            <a:avLst/>
          </a:prstGeom>
          <a:noFill/>
          <a:ln w="9525">
            <a:noFill/>
          </a:ln>
        </p:spPr>
        <p:txBody>
          <a:bodyPr>
            <a:noAutofit/>
          </a:bodyPr>
          <a:p>
            <a:pPr indent="304800"/>
            <a:r>
              <a:rPr lang="en-US" altLang="zh-CN" sz="3200" b="1">
                <a:ea typeface="宋体" panose="02010600030101010101" pitchFamily="2" charset="-122"/>
              </a:rPr>
              <a:t>    </a:t>
            </a:r>
            <a:r>
              <a:rPr lang="zh-CN" sz="3200" b="1">
                <a:ea typeface="宋体" panose="02010600030101010101" pitchFamily="2" charset="-122"/>
              </a:rPr>
              <a:t>海鞘在全球海洋均有分布，它的身体包在胶质或</a:t>
            </a:r>
            <a:r>
              <a:rPr lang="zh-CN" sz="3200" b="1">
                <a:solidFill>
                  <a:srgbClr val="FF0000"/>
                </a:solidFill>
                <a:ea typeface="宋体" panose="02010600030101010101" pitchFamily="2" charset="-122"/>
              </a:rPr>
              <a:t>近似植物纤维素</a:t>
            </a:r>
            <a:r>
              <a:rPr lang="zh-CN" sz="3200" b="1">
                <a:ea typeface="宋体" panose="02010600030101010101" pitchFamily="2" charset="-122"/>
              </a:rPr>
              <a:t>成分的被囊中，再加上基本不移动，所以</a:t>
            </a:r>
            <a:r>
              <a:rPr lang="en-US" sz="3200" b="1" u="sng">
                <a:latin typeface="楷体" panose="02010609060101010101" charset="-122"/>
                <a:ea typeface="宋体" panose="02010600030101010101" pitchFamily="2" charset="-122"/>
              </a:rPr>
              <a:t>  ①  </a:t>
            </a:r>
            <a:r>
              <a:rPr lang="zh-CN" sz="3200" b="1">
                <a:ea typeface="宋体" panose="02010600030101010101" pitchFamily="2" charset="-122"/>
              </a:rPr>
              <a:t>，</a:t>
            </a:r>
            <a:r>
              <a:rPr lang="zh-CN" sz="3200" b="1">
                <a:solidFill>
                  <a:srgbClr val="FF0000"/>
                </a:solidFill>
                <a:ea typeface="宋体" panose="02010600030101010101" pitchFamily="2" charset="-122"/>
              </a:rPr>
              <a:t>实际上</a:t>
            </a:r>
            <a:r>
              <a:rPr lang="zh-CN" sz="3200" b="1">
                <a:ea typeface="宋体" panose="02010600030101010101" pitchFamily="2" charset="-122"/>
              </a:rPr>
              <a:t>却是一种体呈袋</a:t>
            </a:r>
            <a:r>
              <a:rPr lang="zh-CN" sz="3200" b="1">
                <a:solidFill>
                  <a:srgbClr val="FF0000"/>
                </a:solidFill>
                <a:ea typeface="宋体" panose="02010600030101010101" pitchFamily="2" charset="-122"/>
              </a:rPr>
              <a:t>形或</a:t>
            </a:r>
            <a:r>
              <a:rPr lang="zh-CN" sz="3200" b="1">
                <a:ea typeface="宋体" panose="02010600030101010101" pitchFamily="2" charset="-122"/>
              </a:rPr>
              <a:t>桶</a:t>
            </a:r>
            <a:r>
              <a:rPr lang="zh-CN" sz="3200" b="1">
                <a:solidFill>
                  <a:srgbClr val="FF0000"/>
                </a:solidFill>
                <a:ea typeface="宋体" panose="02010600030101010101" pitchFamily="2" charset="-122"/>
              </a:rPr>
              <a:t>状</a:t>
            </a:r>
            <a:r>
              <a:rPr lang="zh-CN" sz="3200" b="1">
                <a:ea typeface="宋体" panose="02010600030101010101" pitchFamily="2" charset="-122"/>
              </a:rPr>
              <a:t>的雌雄同体</a:t>
            </a:r>
            <a:r>
              <a:rPr lang="zh-CN" sz="3200" b="1">
                <a:solidFill>
                  <a:srgbClr val="FF0000"/>
                </a:solidFill>
                <a:ea typeface="宋体" panose="02010600030101010101" pitchFamily="2" charset="-122"/>
              </a:rPr>
              <a:t>动物</a:t>
            </a:r>
            <a:r>
              <a:rPr lang="zh-CN" sz="3200" b="1">
                <a:ea typeface="宋体" panose="02010600030101010101" pitchFamily="2" charset="-122"/>
              </a:rPr>
              <a:t>。最近，研究人员通过小鼠模型，发现用</a:t>
            </a:r>
            <a:r>
              <a:rPr lang="zh-CN" sz="3200" b="1" u="sng">
                <a:gradFill>
                  <a:gsLst>
                    <a:gs pos="0">
                      <a:srgbClr val="012D86"/>
                    </a:gs>
                    <a:gs pos="100000">
                      <a:srgbClr val="0E2557"/>
                    </a:gs>
                  </a:gsLst>
                  <a:lin scaled="0"/>
                </a:gradFill>
                <a:ea typeface="宋体" panose="02010600030101010101" pitchFamily="2" charset="-122"/>
              </a:rPr>
              <a:t>海鞘</a:t>
            </a:r>
            <a:r>
              <a:rPr lang="zh-CN" sz="3200" b="1">
                <a:ea typeface="宋体" panose="02010600030101010101" pitchFamily="2" charset="-122"/>
              </a:rPr>
              <a:t>补充饮食，可以扭转小鼠的衰老迹象。为何会产生这种效果？经深入探索，研究人员发现，</a:t>
            </a:r>
            <a:r>
              <a:rPr lang="en-US" sz="3200" b="1" u="sng">
                <a:latin typeface="楷体" panose="02010609060101010101" charset="-122"/>
                <a:ea typeface="宋体" panose="02010600030101010101" pitchFamily="2" charset="-122"/>
              </a:rPr>
              <a:t>  ②  </a:t>
            </a:r>
            <a:r>
              <a:rPr lang="zh-CN" sz="3200" b="1">
                <a:ea typeface="宋体" panose="02010600030101010101" pitchFamily="2" charset="-122"/>
              </a:rPr>
              <a:t>。其实，</a:t>
            </a:r>
            <a:r>
              <a:rPr lang="zh-CN" sz="3200" b="1" u="sng">
                <a:gradFill>
                  <a:gsLst>
                    <a:gs pos="0">
                      <a:srgbClr val="012D86"/>
                    </a:gs>
                    <a:gs pos="100000">
                      <a:srgbClr val="0E2557"/>
                    </a:gs>
                  </a:gsLst>
                  <a:lin scaled="0"/>
                </a:gradFill>
                <a:ea typeface="宋体" panose="02010600030101010101" pitchFamily="2" charset="-122"/>
              </a:rPr>
              <a:t>这种物质</a:t>
            </a:r>
            <a:r>
              <a:rPr lang="zh-CN" sz="3200" b="1">
                <a:ea typeface="宋体" panose="02010600030101010101" pitchFamily="2" charset="-122"/>
              </a:rPr>
              <a:t>在别的海洋生物（比如扇贝）</a:t>
            </a:r>
            <a:r>
              <a:rPr lang="zh-CN" sz="3200" b="1" u="sng">
                <a:gradFill>
                  <a:gsLst>
                    <a:gs pos="0">
                      <a:srgbClr val="012D86"/>
                    </a:gs>
                    <a:gs pos="100000">
                      <a:srgbClr val="0E2557"/>
                    </a:gs>
                  </a:gsLst>
                  <a:lin scaled="0"/>
                </a:gradFill>
                <a:ea typeface="宋体" panose="02010600030101010101" pitchFamily="2" charset="-122"/>
              </a:rPr>
              <a:t>体中</a:t>
            </a:r>
            <a:r>
              <a:rPr lang="zh-CN" sz="3200" b="1">
                <a:ea typeface="宋体" panose="02010600030101010101" pitchFamily="2" charset="-122"/>
              </a:rPr>
              <a:t>也有，只是含量各有不同罢了。</a:t>
            </a:r>
            <a:endParaRPr lang="zh-CN" sz="3200" b="1">
              <a:ea typeface="宋体" panose="02010600030101010101" pitchFamily="2" charset="-122"/>
            </a:endParaRPr>
          </a:p>
          <a:p>
            <a:pPr indent="304800"/>
            <a:r>
              <a:rPr lang="en-US" altLang="zh-CN" sz="3200" b="1">
                <a:ea typeface="宋体" panose="02010600030101010101" pitchFamily="2" charset="-122"/>
              </a:rPr>
              <a:t>        </a:t>
            </a:r>
            <a:r>
              <a:rPr lang="zh-CN" sz="3200" b="1">
                <a:ea typeface="宋体" panose="02010600030101010101" pitchFamily="2" charset="-122"/>
              </a:rPr>
              <a:t>研究显示，</a:t>
            </a:r>
            <a:r>
              <a:rPr lang="en-US" sz="3200" b="1" u="sng">
                <a:latin typeface="楷体" panose="02010609060101010101" charset="-122"/>
                <a:ea typeface="宋体" panose="02010600030101010101" pitchFamily="2" charset="-122"/>
              </a:rPr>
              <a:t>  ③  </a:t>
            </a:r>
            <a:r>
              <a:rPr lang="zh-CN" sz="3200" b="1">
                <a:ea typeface="宋体" panose="02010600030101010101" pitchFamily="2" charset="-122"/>
              </a:rPr>
              <a:t>，从而阻止认知能力下降，逆转衰老大脑中的认知障碍。在那次小鼠实验中，被喂</a:t>
            </a:r>
            <a:r>
              <a:rPr lang="zh-CN" sz="3200" b="1" u="sng">
                <a:gradFill>
                  <a:gsLst>
                    <a:gs pos="0">
                      <a:srgbClr val="012D86"/>
                    </a:gs>
                    <a:gs pos="100000">
                      <a:srgbClr val="0E2557"/>
                    </a:gs>
                  </a:gsLst>
                  <a:lin scaled="0"/>
                </a:gradFill>
                <a:ea typeface="宋体" panose="02010600030101010101" pitchFamily="2" charset="-122"/>
              </a:rPr>
              <a:t>食缩醛磷脂</a:t>
            </a:r>
            <a:r>
              <a:rPr lang="zh-CN" sz="3200" b="1" u="sng">
                <a:ea typeface="宋体" panose="02010600030101010101" pitchFamily="2" charset="-122"/>
              </a:rPr>
              <a:t>的小鼠就具有更高数量和质量的神经元突触</a:t>
            </a:r>
            <a:r>
              <a:rPr lang="zh-CN" sz="3200" b="1">
                <a:ea typeface="宋体" panose="02010600030101010101" pitchFamily="2" charset="-122"/>
              </a:rPr>
              <a:t>。</a:t>
            </a:r>
            <a:endParaRPr lang="zh-CN" sz="3200" b="1">
              <a:ea typeface="宋体" panose="02010600030101010101" pitchFamily="2" charset="-122"/>
            </a:endParaRPr>
          </a:p>
          <a:p>
            <a:pPr indent="304800"/>
            <a:r>
              <a:rPr lang="en-US" altLang="zh-CN" sz="3200" b="1">
                <a:ea typeface="宋体" panose="02010600030101010101" pitchFamily="2" charset="-122"/>
              </a:rPr>
              <a:t>        </a:t>
            </a:r>
            <a:r>
              <a:rPr lang="zh-CN" sz="3200" b="1">
                <a:ea typeface="宋体" panose="02010600030101010101" pitchFamily="2" charset="-122"/>
              </a:rPr>
              <a:t>皱纹、白发、记忆减退、体能下降等都是衰老的迹象，缩醛磷脂或许会创造新的可能，扭转老人记忆减退的趋势，给人类逆转衰老提供新的启示。</a:t>
            </a:r>
            <a:endParaRPr lang="zh-CN" altLang="en-US" sz="3200" b="1">
              <a:ea typeface="宋体" panose="02010600030101010101" pitchFamily="2"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21030" y="608330"/>
            <a:ext cx="11570970" cy="4004945"/>
          </a:xfrm>
          <a:prstGeom prst="rect">
            <a:avLst/>
          </a:prstGeom>
          <a:noFill/>
          <a:ln w="9525">
            <a:noFill/>
          </a:ln>
        </p:spPr>
        <p:txBody>
          <a:bodyPr>
            <a:noAutofit/>
          </a:bodyPr>
          <a:p>
            <a:pPr indent="0"/>
            <a:r>
              <a:rPr lang="en-US" altLang="zh-CN" sz="4800" b="0">
                <a:ea typeface="宋体" panose="02010600030101010101" pitchFamily="2" charset="-122"/>
              </a:rPr>
              <a:t>        </a:t>
            </a:r>
            <a:r>
              <a:rPr lang="zh-CN" sz="4800" b="0">
                <a:ea typeface="宋体" panose="02010600030101010101" pitchFamily="2" charset="-122"/>
              </a:rPr>
              <a:t>夫以仲尼之才也，而器不周于鲁卫；应聘七十国，而不一获其主；驱骤于蛮夏之域，屈辱于公卿之门，其不遇也如此。</a:t>
            </a:r>
            <a:r>
              <a:rPr lang="zh-CN" sz="4800" b="0" u="wavy">
                <a:ea typeface="宋体" panose="02010600030101010101" pitchFamily="2" charset="-122"/>
              </a:rPr>
              <a:t>及其孙子思希圣备体而未之至封己养高势动人主其所游历诸侯莫不结驷而造门虽造门犹有不得宾者焉</a:t>
            </a:r>
            <a:r>
              <a:rPr lang="zh-CN" sz="4800" b="0">
                <a:ea typeface="宋体" panose="02010600030101010101" pitchFamily="2" charset="-122"/>
              </a:rPr>
              <a:t>其徒子夏，升堂而未入于室者也，退老于家，</a:t>
            </a:r>
            <a:r>
              <a:rPr lang="zh-CN" sz="4800" b="0" u="sng">
                <a:ea typeface="宋体" panose="02010600030101010101" pitchFamily="2" charset="-122"/>
              </a:rPr>
              <a:t>魏文侯师之，西河之人肃然归德，比之于夫子，而莫敢间其言</a:t>
            </a:r>
            <a:r>
              <a:rPr lang="zh-CN" sz="4800" b="0">
                <a:ea typeface="宋体" panose="02010600030101010101" pitchFamily="2" charset="-122"/>
              </a:rPr>
              <a:t>。</a:t>
            </a:r>
            <a:endParaRPr lang="zh-CN" altLang="en-US" sz="4800" b="0">
              <a:ea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339090" y="164465"/>
            <a:ext cx="11852910" cy="1593215"/>
          </a:xfrm>
          <a:prstGeom prst="rect">
            <a:avLst/>
          </a:prstGeom>
          <a:noFill/>
          <a:ln w="9525">
            <a:noFill/>
          </a:ln>
        </p:spPr>
        <p:txBody>
          <a:bodyPr>
            <a:noAutofit/>
          </a:bodyPr>
          <a:p>
            <a:pPr indent="266700"/>
            <a:r>
              <a:rPr lang="zh-CN" sz="3600" b="0" u="wavy">
                <a:ea typeface="宋体" panose="02010600030101010101" pitchFamily="2" charset="-122"/>
              </a:rPr>
              <a:t>王泽山院士长期从事含能材料方面的教学与研究，他建立了发射药及其装药理论，发明了低温感技术，研究和开发了废弃火炸药再利用的理论和综合处理技术，是我国著名的火炸药专家。</a:t>
            </a:r>
            <a:endParaRPr lang="zh-CN" altLang="en-US" sz="3600" b="0" u="wavy">
              <a:ea typeface="宋体" panose="02010600030101010101" pitchFamily="2" charset="-122"/>
            </a:endParaRPr>
          </a:p>
        </p:txBody>
      </p:sp>
      <p:sp>
        <p:nvSpPr>
          <p:cNvPr id="4" name="文本框 3"/>
          <p:cNvSpPr txBox="1"/>
          <p:nvPr/>
        </p:nvSpPr>
        <p:spPr>
          <a:xfrm>
            <a:off x="339090" y="2601595"/>
            <a:ext cx="11330940" cy="977900"/>
          </a:xfrm>
          <a:prstGeom prst="rect">
            <a:avLst/>
          </a:prstGeom>
          <a:noFill/>
          <a:ln w="9525">
            <a:noFill/>
          </a:ln>
        </p:spPr>
        <p:txBody>
          <a:bodyPr>
            <a:noAutofit/>
          </a:bodyPr>
          <a:p>
            <a:pPr indent="0"/>
            <a:r>
              <a:rPr lang="en-US" sz="3600" b="0">
                <a:latin typeface="Times New Roman" panose="02020603050405020304" charset="0"/>
                <a:ea typeface="宋体" panose="02010600030101010101" pitchFamily="2" charset="-122"/>
              </a:rPr>
              <a:t>34</a:t>
            </a:r>
            <a:r>
              <a:rPr lang="zh-CN" sz="3600" b="0">
                <a:ea typeface="宋体" panose="02010600030101010101" pitchFamily="2" charset="-122"/>
              </a:rPr>
              <a:t>．请将文中画波浪线的部分改成一个长单句，可以改变语序、少量增删词语，但不得改变原意。</a:t>
            </a:r>
            <a:r>
              <a:rPr lang="zh-CN" sz="3600" b="0">
                <a:latin typeface="Times New Roman" panose="02020603050405020304" charset="0"/>
                <a:ea typeface="宋体" panose="02010600030101010101" pitchFamily="2" charset="-122"/>
              </a:rPr>
              <a:t>（</a:t>
            </a:r>
            <a:r>
              <a:rPr lang="en-US" sz="3600" b="0">
                <a:latin typeface="Times New Roman" panose="02020603050405020304" charset="0"/>
                <a:ea typeface="宋体" panose="02010600030101010101" pitchFamily="2" charset="-122"/>
              </a:rPr>
              <a:t>4</a:t>
            </a:r>
            <a:r>
              <a:rPr lang="zh-CN" sz="3600" b="0">
                <a:latin typeface="Times New Roman" panose="02020603050405020304" charset="0"/>
                <a:ea typeface="宋体" panose="02010600030101010101" pitchFamily="2" charset="-122"/>
              </a:rPr>
              <a:t>分）</a:t>
            </a:r>
            <a:endParaRPr lang="zh-CN" altLang="en-US" sz="3600" b="0">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3695" y="204470"/>
            <a:ext cx="11513185" cy="6000750"/>
          </a:xfrm>
          <a:prstGeom prst="rect">
            <a:avLst/>
          </a:prstGeom>
          <a:noFill/>
        </p:spPr>
        <p:txBody>
          <a:bodyPr wrap="square" rtlCol="0" anchor="t">
            <a:spAutoFit/>
            <a:scene3d>
              <a:camera prst="orthographicFront"/>
              <a:lightRig rig="threePt" dir="t"/>
            </a:scene3d>
          </a:bodyPr>
          <a:p>
            <a:r>
              <a:rPr lang="en-US" altLang="zh-CN" sz="3200">
                <a:solidFill>
                  <a:schemeClr val="tx1"/>
                </a:solidFill>
                <a:effectLst>
                  <a:outerShdw blurRad="38100" dist="19050" dir="2700000" algn="tl" rotWithShape="0">
                    <a:schemeClr val="dk1">
                      <a:alpha val="40000"/>
                    </a:schemeClr>
                  </a:outerShdw>
                </a:effectLst>
              </a:rPr>
              <a:t>                                             </a:t>
            </a:r>
            <a:r>
              <a:rPr lang="zh-CN" altLang="en-US" sz="3200">
                <a:solidFill>
                  <a:schemeClr val="tx1"/>
                </a:solidFill>
                <a:effectLst>
                  <a:outerShdw blurRad="38100" dist="19050" dir="2700000" algn="tl" rotWithShape="0">
                    <a:schemeClr val="dk1">
                      <a:alpha val="40000"/>
                    </a:schemeClr>
                  </a:outerShdw>
                </a:effectLst>
              </a:rPr>
              <a:t>周</a:t>
            </a:r>
            <a:endParaRPr lang="zh-CN" altLang="en-US" sz="3200">
              <a:solidFill>
                <a:schemeClr val="tx1"/>
              </a:solidFill>
              <a:effectLst>
                <a:outerShdw blurRad="38100" dist="19050" dir="2700000" algn="tl" rotWithShape="0">
                  <a:schemeClr val="dk1">
                    <a:alpha val="40000"/>
                  </a:schemeClr>
                </a:outerShdw>
              </a:effectLst>
            </a:endParaRPr>
          </a:p>
          <a:p>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1. 圈子，环绕</a:t>
            </a:r>
            <a:r>
              <a:rPr lang="zh-CN" altLang="en-US" sz="3200">
                <a:solidFill>
                  <a:schemeClr val="tx1"/>
                </a:solidFill>
                <a:effectLst>
                  <a:outerShdw blurRad="38100" dist="19050" dir="2700000" algn="tl" rotWithShape="0">
                    <a:schemeClr val="dk1">
                      <a:alpha val="40000"/>
                    </a:schemeClr>
                  </a:outerShdw>
                </a:effectLst>
              </a:rPr>
              <a:t>：～围。～天。～转（zhuǎn ）。～匝（a.环绕；b.周到）。</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2. 普遍、全面</a:t>
            </a:r>
            <a:r>
              <a:rPr lang="zh-CN" altLang="en-US" sz="3200">
                <a:solidFill>
                  <a:schemeClr val="tx1"/>
                </a:solidFill>
                <a:effectLst>
                  <a:outerShdw blurRad="38100" dist="19050" dir="2700000" algn="tl" rotWithShape="0">
                    <a:schemeClr val="dk1">
                      <a:alpha val="40000"/>
                    </a:schemeClr>
                  </a:outerShdw>
                </a:effectLst>
              </a:rPr>
              <a:t>：～身。～延。～全。～游。</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3. 时期的一轮，亦特指一个星期：</a:t>
            </a:r>
            <a:r>
              <a:rPr lang="zh-CN" altLang="en-US" sz="3200">
                <a:solidFill>
                  <a:schemeClr val="tx1"/>
                </a:solidFill>
                <a:effectLst>
                  <a:outerShdw blurRad="38100" dist="19050" dir="2700000" algn="tl" rotWithShape="0">
                    <a:schemeClr val="dk1">
                      <a:alpha val="40000"/>
                    </a:schemeClr>
                  </a:outerShdw>
                </a:effectLst>
              </a:rPr>
              <a:t>～岁。～年。～期。～星（十二年）。上～。</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4. 完备</a:t>
            </a:r>
            <a:r>
              <a:rPr lang="zh-CN" altLang="en-US" sz="3200">
                <a:solidFill>
                  <a:schemeClr val="tx1"/>
                </a:solidFill>
                <a:effectLst>
                  <a:outerShdw blurRad="38100" dist="19050" dir="2700000" algn="tl" rotWithShape="0">
                    <a:schemeClr val="dk1">
                      <a:alpha val="40000"/>
                    </a:schemeClr>
                  </a:outerShdw>
                </a:effectLst>
              </a:rPr>
              <a:t>：～到。～密。～详。～正（端正）。～折（事情进行不顺利）。</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5. 给，接济</a:t>
            </a:r>
            <a:r>
              <a:rPr lang="zh-CN" altLang="en-US" sz="3200">
                <a:solidFill>
                  <a:schemeClr val="tx1"/>
                </a:solidFill>
                <a:effectLst>
                  <a:outerShdw blurRad="38100" dist="19050" dir="2700000" algn="tl" rotWithShape="0">
                    <a:schemeClr val="dk1">
                      <a:alpha val="40000"/>
                    </a:schemeClr>
                  </a:outerShdw>
                </a:effectLst>
              </a:rPr>
              <a:t>：～济。</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6. 中国朝代名</a:t>
            </a:r>
            <a:r>
              <a:rPr lang="zh-CN" altLang="en-US" sz="3200">
                <a:solidFill>
                  <a:schemeClr val="tx1"/>
                </a:solidFill>
                <a:effectLst>
                  <a:outerShdw blurRad="38100" dist="19050" dir="2700000" algn="tl" rotWithShape="0">
                    <a:schemeClr val="dk1">
                      <a:alpha val="40000"/>
                    </a:schemeClr>
                  </a:outerShdw>
                </a:effectLst>
              </a:rPr>
              <a:t>：西～。东～。武～。北～。后～。[1]</a:t>
            </a:r>
            <a:endParaRPr lang="zh-CN" altLang="en-US" sz="3200">
              <a:solidFill>
                <a:schemeClr val="tx1"/>
              </a:solidFill>
              <a:effectLst>
                <a:outerShdw blurRad="38100" dist="19050" dir="2700000" algn="tl" rotWithShape="0">
                  <a:schemeClr val="dk1">
                    <a:alpha val="40000"/>
                  </a:schemeClr>
                </a:outerShdw>
              </a:effectLst>
            </a:endParaRPr>
          </a:p>
          <a:p>
            <a:r>
              <a:rPr lang="zh-CN" altLang="en-US" sz="3200">
                <a:solidFill>
                  <a:srgbClr val="FF0000"/>
                </a:solidFill>
                <a:effectLst>
                  <a:outerShdw blurRad="38100" dist="19050" dir="2700000" algn="tl" rotWithShape="0">
                    <a:schemeClr val="dk1">
                      <a:alpha val="40000"/>
                    </a:schemeClr>
                  </a:outerShdw>
                </a:effectLst>
              </a:rPr>
              <a:t>7. 姓。</a:t>
            </a:r>
            <a:endParaRPr lang="zh-CN" altLang="en-US" sz="3200">
              <a:solidFill>
                <a:srgbClr val="FF0000"/>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9060" y="0"/>
            <a:ext cx="11993880" cy="21598890"/>
          </a:xfrm>
          <a:prstGeom prst="rect">
            <a:avLst/>
          </a:prstGeom>
          <a:noFill/>
        </p:spPr>
        <p:txBody>
          <a:bodyPr wrap="square" rtlCol="0" anchor="t">
            <a:noAutofit/>
          </a:bodyPr>
          <a:p>
            <a:pPr indent="0" fontAlgn="auto">
              <a:lnSpc>
                <a:spcPts val="2160"/>
              </a:lnSpc>
            </a:pPr>
            <a:r>
              <a:rPr lang="zh-CN" altLang="en-US"/>
              <a:t>〈形〉</a:t>
            </a:r>
            <a:endParaRPr lang="zh-CN" altLang="en-US"/>
          </a:p>
          <a:p>
            <a:pPr indent="0" fontAlgn="auto">
              <a:lnSpc>
                <a:spcPts val="2160"/>
              </a:lnSpc>
            </a:pPr>
            <a:r>
              <a:rPr lang="zh-CN" altLang="en-US"/>
              <a:t>(1)（象形。甲骨文字形，在“田”里加四点，郭沫若认为“周象田中有种植之形。”有稠密和周遍的意思。小篆析为会意，从用口。段玉裁认为，善用口则周密。</a:t>
            </a:r>
            <a:r>
              <a:rPr lang="zh-CN" altLang="en-US" b="1" u="sng">
                <a:solidFill>
                  <a:srgbClr val="FF0000"/>
                </a:solidFill>
              </a:rPr>
              <a:t>本义：周密；周到而没有疏漏。</a:t>
            </a:r>
            <a:r>
              <a:rPr lang="zh-CN" altLang="en-US"/>
              <a:t>)</a:t>
            </a:r>
            <a:endParaRPr lang="zh-CN" altLang="en-US"/>
          </a:p>
          <a:p>
            <a:pPr indent="0" fontAlgn="auto">
              <a:lnSpc>
                <a:spcPts val="2160"/>
              </a:lnSpc>
            </a:pPr>
            <a:r>
              <a:rPr lang="zh-CN" altLang="en-US" b="1">
                <a:solidFill>
                  <a:srgbClr val="FF0000"/>
                </a:solidFill>
              </a:rPr>
              <a:t>(2) 同本义</a:t>
            </a:r>
            <a:r>
              <a:rPr lang="en-US" altLang="zh-CN" b="1">
                <a:solidFill>
                  <a:srgbClr val="FF0000"/>
                </a:solidFill>
              </a:rPr>
              <a:t>   </a:t>
            </a:r>
            <a:r>
              <a:rPr lang="zh-CN" altLang="en-US" b="1">
                <a:solidFill>
                  <a:srgbClr val="FF0000"/>
                </a:solidFill>
              </a:rPr>
              <a:t>周，密也</a:t>
            </a:r>
            <a:r>
              <a:rPr lang="zh-CN" altLang="en-US"/>
              <a:t>。——《说文》</a:t>
            </a:r>
            <a:endParaRPr lang="zh-CN" altLang="en-US"/>
          </a:p>
          <a:p>
            <a:pPr indent="0" fontAlgn="auto">
              <a:lnSpc>
                <a:spcPts val="2160"/>
              </a:lnSpc>
            </a:pPr>
            <a:r>
              <a:rPr lang="en-US" altLang="zh-CN"/>
              <a:t>                   </a:t>
            </a:r>
            <a:r>
              <a:rPr lang="zh-CN" altLang="en-US"/>
              <a:t>忠信为周。——《国语·鲁语》</a:t>
            </a:r>
            <a:endParaRPr lang="zh-CN" altLang="en-US"/>
          </a:p>
          <a:p>
            <a:pPr indent="0" fontAlgn="auto">
              <a:lnSpc>
                <a:spcPts val="2160"/>
              </a:lnSpc>
            </a:pPr>
            <a:r>
              <a:rPr lang="en-US" altLang="zh-CN"/>
              <a:t>                   </a:t>
            </a:r>
            <a:r>
              <a:rPr lang="zh-CN" altLang="en-US"/>
              <a:t>自周有终。——《礼记·缁衣》。注：“忠信曰周。”</a:t>
            </a:r>
            <a:endParaRPr lang="zh-CN" altLang="en-US"/>
          </a:p>
          <a:p>
            <a:pPr indent="0" fontAlgn="auto">
              <a:lnSpc>
                <a:spcPts val="2160"/>
              </a:lnSpc>
            </a:pPr>
            <a:r>
              <a:rPr lang="en-US" altLang="zh-CN"/>
              <a:t>                  </a:t>
            </a:r>
            <a:r>
              <a:rPr lang="zh-CN" altLang="en-US"/>
              <a:t>人不可不周。——《管子·人主》。注：“谓谨密也。”</a:t>
            </a:r>
            <a:endParaRPr lang="zh-CN" altLang="en-US"/>
          </a:p>
          <a:p>
            <a:pPr indent="0" fontAlgn="auto">
              <a:lnSpc>
                <a:spcPts val="2160"/>
              </a:lnSpc>
            </a:pPr>
            <a:r>
              <a:rPr lang="en-US" altLang="zh-CN"/>
              <a:t>                  </a:t>
            </a:r>
            <a:r>
              <a:rPr lang="zh-CN" altLang="en-US"/>
              <a:t>其藏之也周。——《左传·昭公四年》</a:t>
            </a:r>
            <a:endParaRPr lang="zh-CN" altLang="en-US"/>
          </a:p>
          <a:p>
            <a:pPr indent="0" fontAlgn="auto">
              <a:lnSpc>
                <a:spcPts val="2160"/>
              </a:lnSpc>
            </a:pPr>
            <a:r>
              <a:rPr lang="en-US" altLang="zh-CN"/>
              <a:t>                 </a:t>
            </a:r>
            <a:r>
              <a:rPr lang="zh-CN" altLang="en-US"/>
              <a:t>辅周则国必强。——《孙子·谋政》</a:t>
            </a:r>
            <a:endParaRPr lang="zh-CN" altLang="en-US"/>
          </a:p>
          <a:p>
            <a:pPr indent="0" fontAlgn="auto">
              <a:lnSpc>
                <a:spcPts val="2160"/>
              </a:lnSpc>
            </a:pPr>
            <a:r>
              <a:rPr lang="en-US" altLang="zh-CN"/>
              <a:t>                 </a:t>
            </a:r>
            <a:r>
              <a:rPr lang="zh-CN" altLang="en-US"/>
              <a:t>责己也重以周。——唐· 韩愈《原毁》</a:t>
            </a:r>
            <a:endParaRPr lang="zh-CN" altLang="en-US"/>
          </a:p>
          <a:p>
            <a:pPr indent="0" fontAlgn="auto">
              <a:lnSpc>
                <a:spcPts val="2160"/>
              </a:lnSpc>
            </a:pPr>
            <a:r>
              <a:rPr lang="zh-CN" altLang="en-US"/>
              <a:t>又如：周悉（周密）；计划不周；周谋（周密的谋划）；周严（周密严谨）；周谨（周密谨慎）；周虑（周密考虑）。</a:t>
            </a:r>
            <a:endParaRPr lang="zh-CN" altLang="en-US"/>
          </a:p>
          <a:p>
            <a:pPr indent="0" fontAlgn="auto">
              <a:lnSpc>
                <a:spcPts val="2160"/>
              </a:lnSpc>
            </a:pPr>
            <a:r>
              <a:rPr lang="zh-CN" altLang="en-US" b="1">
                <a:solidFill>
                  <a:srgbClr val="FF0000"/>
                </a:solidFill>
              </a:rPr>
              <a:t>(</a:t>
            </a:r>
            <a:r>
              <a:rPr lang="en-US" altLang="zh-CN" b="1">
                <a:solidFill>
                  <a:srgbClr val="FF0000"/>
                </a:solidFill>
              </a:rPr>
              <a:t>3</a:t>
            </a:r>
            <a:r>
              <a:rPr lang="zh-CN" altLang="en-US" b="1">
                <a:solidFill>
                  <a:srgbClr val="FF0000"/>
                </a:solidFill>
              </a:rPr>
              <a:t>) 稠密；紧密。</a:t>
            </a:r>
            <a:r>
              <a:rPr lang="en-US" altLang="zh-CN"/>
              <a:t>  </a:t>
            </a:r>
            <a:r>
              <a:rPr lang="zh-CN" altLang="en-US"/>
              <a:t>橐之而约则周也。——《周礼·考工记·函人》</a:t>
            </a:r>
            <a:endParaRPr lang="zh-CN" altLang="en-US"/>
          </a:p>
          <a:p>
            <a:pPr indent="0" fontAlgn="auto">
              <a:lnSpc>
                <a:spcPts val="2160"/>
              </a:lnSpc>
            </a:pPr>
            <a:r>
              <a:rPr lang="en-US" altLang="zh-CN"/>
              <a:t>                            </a:t>
            </a:r>
            <a:r>
              <a:rPr lang="zh-CN" altLang="en-US"/>
              <a:t>具车徒以受地必周。——《左传·襄公二十六年》。注：“密也。”</a:t>
            </a:r>
            <a:endParaRPr lang="zh-CN" altLang="en-US"/>
          </a:p>
          <a:p>
            <a:pPr indent="0" fontAlgn="auto">
              <a:lnSpc>
                <a:spcPts val="2160"/>
              </a:lnSpc>
            </a:pPr>
            <a:r>
              <a:rPr lang="en-US" altLang="zh-CN"/>
              <a:t>                           </a:t>
            </a:r>
            <a:r>
              <a:rPr lang="zh-CN" altLang="en-US"/>
              <a:t>盟所以周信也。——《左传·襄公十二年》。注：“固也。”</a:t>
            </a:r>
            <a:endParaRPr lang="zh-CN" altLang="en-US"/>
          </a:p>
          <a:p>
            <a:pPr indent="0" fontAlgn="auto">
              <a:lnSpc>
                <a:spcPts val="2160"/>
              </a:lnSpc>
            </a:pPr>
            <a:r>
              <a:rPr lang="zh-CN" altLang="en-US"/>
              <a:t>又如：周置（密布）；周云（密云，浓云）；周闭（严密隐蔽内情）。</a:t>
            </a:r>
            <a:endParaRPr lang="zh-CN" altLang="en-US"/>
          </a:p>
          <a:p>
            <a:pPr indent="0" fontAlgn="auto">
              <a:lnSpc>
                <a:spcPts val="2160"/>
              </a:lnSpc>
            </a:pPr>
            <a:r>
              <a:rPr lang="zh-CN" altLang="en-US" b="1">
                <a:solidFill>
                  <a:srgbClr val="FF0000"/>
                </a:solidFill>
              </a:rPr>
              <a:t>(</a:t>
            </a:r>
            <a:r>
              <a:rPr lang="en-US" altLang="zh-CN" b="1">
                <a:solidFill>
                  <a:srgbClr val="FF0000"/>
                </a:solidFill>
              </a:rPr>
              <a:t>4</a:t>
            </a:r>
            <a:r>
              <a:rPr lang="zh-CN" altLang="en-US" b="1">
                <a:solidFill>
                  <a:srgbClr val="FF0000"/>
                </a:solidFill>
              </a:rPr>
              <a:t>) 亲密，亲切，熟悉而情深</a:t>
            </a:r>
            <a:r>
              <a:rPr lang="zh-CN" altLang="en-US"/>
              <a:t>。</a:t>
            </a:r>
            <a:r>
              <a:rPr lang="en-US" altLang="zh-CN"/>
              <a:t>   </a:t>
            </a:r>
            <a:r>
              <a:rPr lang="zh-CN" altLang="en-US"/>
              <a:t>周泽未渥也，而语极知。——《韩非子·说难》</a:t>
            </a:r>
            <a:endParaRPr lang="zh-CN" altLang="en-US"/>
          </a:p>
          <a:p>
            <a:pPr indent="0" fontAlgn="auto">
              <a:lnSpc>
                <a:spcPts val="2160"/>
              </a:lnSpc>
            </a:pPr>
            <a:r>
              <a:rPr lang="en-US" altLang="zh-CN"/>
              <a:t>                                                   </a:t>
            </a:r>
            <a:r>
              <a:rPr lang="zh-CN" altLang="en-US"/>
              <a:t>虽有周亲，不如仁人。——《论语·尧曰》</a:t>
            </a:r>
            <a:endParaRPr lang="zh-CN" altLang="en-US"/>
          </a:p>
          <a:p>
            <a:pPr indent="0" fontAlgn="auto">
              <a:lnSpc>
                <a:spcPts val="2160"/>
              </a:lnSpc>
            </a:pPr>
            <a:r>
              <a:rPr lang="zh-CN" altLang="en-US"/>
              <a:t> 又如：周笃（亲密深厚）；周厚（亲密深厚）；周亲（至亲）；周党（至亲好友）。</a:t>
            </a:r>
            <a:endParaRPr lang="zh-CN" altLang="en-US"/>
          </a:p>
          <a:p>
            <a:pPr indent="0" fontAlgn="auto">
              <a:lnSpc>
                <a:spcPts val="2160"/>
              </a:lnSpc>
            </a:pPr>
            <a:r>
              <a:rPr lang="zh-CN" altLang="en-US" b="1">
                <a:solidFill>
                  <a:srgbClr val="FF0000"/>
                </a:solidFill>
              </a:rPr>
              <a:t>(</a:t>
            </a:r>
            <a:r>
              <a:rPr lang="en-US" altLang="zh-CN" b="1">
                <a:solidFill>
                  <a:srgbClr val="FF0000"/>
                </a:solidFill>
              </a:rPr>
              <a:t>5</a:t>
            </a:r>
            <a:r>
              <a:rPr lang="zh-CN" altLang="en-US" b="1">
                <a:solidFill>
                  <a:srgbClr val="FF0000"/>
                </a:solidFill>
              </a:rPr>
              <a:t>) 周到，处处留意和体贴；周全；全面。</a:t>
            </a:r>
            <a:r>
              <a:rPr lang="en-US" altLang="zh-CN"/>
              <a:t>   </a:t>
            </a:r>
            <a:r>
              <a:rPr lang="zh-CN" altLang="en-US"/>
              <a:t>古之君子，其责己也重以周，其待人也轻以约。——韩愈《原毁》</a:t>
            </a:r>
            <a:endParaRPr lang="zh-CN" altLang="en-US"/>
          </a:p>
          <a:p>
            <a:pPr indent="0" fontAlgn="auto">
              <a:lnSpc>
                <a:spcPts val="2160"/>
              </a:lnSpc>
            </a:pPr>
            <a:r>
              <a:rPr lang="zh-CN" altLang="en-US"/>
              <a:t>又如：周致（周到严格）；周细（周详）；周悉（周到详尽）；周委（周详委曲）。</a:t>
            </a:r>
            <a:endParaRPr lang="zh-CN" altLang="en-US"/>
          </a:p>
          <a:p>
            <a:pPr indent="0" fontAlgn="auto">
              <a:lnSpc>
                <a:spcPts val="2160"/>
              </a:lnSpc>
            </a:pPr>
            <a:r>
              <a:rPr lang="zh-CN" altLang="en-US" b="1">
                <a:solidFill>
                  <a:srgbClr val="FF0000"/>
                </a:solidFill>
              </a:rPr>
              <a:t>(</a:t>
            </a:r>
            <a:r>
              <a:rPr lang="en-US" altLang="zh-CN" b="1">
                <a:solidFill>
                  <a:srgbClr val="FF0000"/>
                </a:solidFill>
              </a:rPr>
              <a:t>6</a:t>
            </a:r>
            <a:r>
              <a:rPr lang="zh-CN" altLang="en-US" b="1">
                <a:solidFill>
                  <a:srgbClr val="FF0000"/>
                </a:solidFill>
              </a:rPr>
              <a:t>) 完备</a:t>
            </a:r>
            <a:r>
              <a:rPr lang="en-US" altLang="zh-CN" b="1"/>
              <a:t> </a:t>
            </a:r>
            <a:r>
              <a:rPr lang="zh-CN" altLang="en-US"/>
              <a:t>古之君子，其责己也重以周。——韩愈《原毁》</a:t>
            </a:r>
            <a:endParaRPr lang="zh-CN" altLang="en-US"/>
          </a:p>
          <a:p>
            <a:pPr indent="0" fontAlgn="auto">
              <a:lnSpc>
                <a:spcPts val="2160"/>
              </a:lnSpc>
            </a:pPr>
            <a:r>
              <a:rPr lang="zh-CN" altLang="en-US"/>
              <a:t> 又如：周置（周全；办理）；周庇（周全；庇护）；周足（完备；充足）；周普（完备；普遍）；周方（周全方便）。</a:t>
            </a:r>
            <a:endParaRPr lang="zh-CN" altLang="en-US"/>
          </a:p>
          <a:p>
            <a:pPr indent="0" fontAlgn="auto">
              <a:lnSpc>
                <a:spcPts val="2160"/>
              </a:lnSpc>
            </a:pPr>
            <a:r>
              <a:rPr lang="zh-CN" altLang="en-US" b="1">
                <a:solidFill>
                  <a:srgbClr val="FF0000"/>
                </a:solidFill>
              </a:rPr>
              <a:t>(</a:t>
            </a:r>
            <a:r>
              <a:rPr lang="en-US" altLang="zh-CN" b="1">
                <a:solidFill>
                  <a:srgbClr val="FF0000"/>
                </a:solidFill>
              </a:rPr>
              <a:t>7</a:t>
            </a:r>
            <a:r>
              <a:rPr lang="zh-CN" altLang="en-US" b="1">
                <a:solidFill>
                  <a:srgbClr val="FF0000"/>
                </a:solidFill>
              </a:rPr>
              <a:t>) 遍及；普遍</a:t>
            </a:r>
            <a:r>
              <a:rPr lang="en-US" altLang="zh-CN" b="1">
                <a:solidFill>
                  <a:srgbClr val="FF0000"/>
                </a:solidFill>
              </a:rPr>
              <a:t>        </a:t>
            </a:r>
            <a:r>
              <a:rPr lang="zh-CN" altLang="en-US"/>
              <a:t>布履星罗，四周于天下。——柳宗元《封建论》</a:t>
            </a:r>
            <a:r>
              <a:rPr lang="en-US" altLang="zh-CN"/>
              <a:t>    </a:t>
            </a:r>
            <a:r>
              <a:rPr lang="zh-CN" altLang="en-US"/>
              <a:t>周身之帛缕。——唐· 杜牧《阿房宫赋》</a:t>
            </a:r>
            <a:endParaRPr lang="zh-CN" altLang="en-US"/>
          </a:p>
          <a:p>
            <a:pPr indent="0" fontAlgn="auto">
              <a:lnSpc>
                <a:spcPts val="2160"/>
              </a:lnSpc>
            </a:pPr>
            <a:r>
              <a:rPr lang="zh-CN" altLang="en-US"/>
              <a:t> 又如：周身温暖；周谒（遍访）；周览（遍览；巡视）；周顾（环视）；周观（纵观；遍览）。</a:t>
            </a:r>
            <a:endParaRPr lang="zh-CN" altLang="en-US"/>
          </a:p>
          <a:p>
            <a:pPr indent="0" fontAlgn="auto">
              <a:lnSpc>
                <a:spcPts val="2160"/>
              </a:lnSpc>
            </a:pPr>
            <a:r>
              <a:rPr lang="zh-CN" altLang="en-US" b="1">
                <a:solidFill>
                  <a:srgbClr val="FF0000"/>
                </a:solidFill>
              </a:rPr>
              <a:t>(</a:t>
            </a:r>
            <a:r>
              <a:rPr lang="en-US" altLang="zh-CN" b="1">
                <a:solidFill>
                  <a:srgbClr val="FF0000"/>
                </a:solidFill>
              </a:rPr>
              <a:t>8</a:t>
            </a:r>
            <a:r>
              <a:rPr lang="zh-CN" altLang="en-US" b="1">
                <a:solidFill>
                  <a:srgbClr val="FF0000"/>
                </a:solidFill>
              </a:rPr>
              <a:t>) 诚，忠信</a:t>
            </a:r>
            <a:r>
              <a:rPr lang="zh-CN" altLang="en-US">
                <a:solidFill>
                  <a:srgbClr val="FF0000"/>
                </a:solidFill>
              </a:rPr>
              <a:t>。</a:t>
            </a:r>
            <a:r>
              <a:rPr lang="en-US" altLang="zh-CN">
                <a:solidFill>
                  <a:srgbClr val="FF0000"/>
                </a:solidFill>
              </a:rPr>
              <a:t>   </a:t>
            </a:r>
            <a:r>
              <a:rPr lang="zh-CN" altLang="en-US"/>
              <a:t>公不周乎伐郑也。——《谷梁传·成公十七年》</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3210" y="0"/>
            <a:ext cx="11766550" cy="6985635"/>
          </a:xfrm>
          <a:prstGeom prst="rect">
            <a:avLst/>
          </a:prstGeom>
          <a:noFill/>
        </p:spPr>
        <p:txBody>
          <a:bodyPr wrap="square" rtlCol="0" anchor="t">
            <a:spAutoFit/>
          </a:bodyPr>
          <a:p>
            <a:r>
              <a:rPr lang="zh-CN" altLang="en-US" sz="2800"/>
              <a:t>词性变化</a:t>
            </a:r>
            <a:endParaRPr lang="zh-CN" altLang="en-US" sz="2800"/>
          </a:p>
          <a:p>
            <a:endParaRPr lang="zh-CN" altLang="en-US" sz="2800"/>
          </a:p>
          <a:p>
            <a:r>
              <a:rPr lang="zh-CN" altLang="en-US" sz="2800"/>
              <a:t>〈名〉</a:t>
            </a:r>
            <a:endParaRPr lang="zh-CN" altLang="en-US" sz="2800"/>
          </a:p>
          <a:p>
            <a:r>
              <a:rPr lang="zh-CN" altLang="en-US" sz="2800" b="1">
                <a:solidFill>
                  <a:srgbClr val="FF0000"/>
                </a:solidFill>
              </a:rPr>
              <a:t>(1) 周围 </a:t>
            </a:r>
            <a:r>
              <a:rPr lang="en-US" altLang="zh-CN" sz="2800"/>
              <a:t>     </a:t>
            </a:r>
            <a:r>
              <a:rPr lang="zh-CN" altLang="en-US" sz="2800"/>
              <a:t>大城不可以不完，郭周不可以外通。——《管子·八观》</a:t>
            </a:r>
            <a:endParaRPr lang="zh-CN" altLang="en-US" sz="2800"/>
          </a:p>
          <a:p>
            <a:r>
              <a:rPr lang="en-US" altLang="zh-CN" sz="2800"/>
              <a:t>  </a:t>
            </a:r>
            <a:r>
              <a:rPr lang="zh-CN" altLang="en-US" sz="2800"/>
              <a:t>又如：周驰（京城周围专供帝王车马行驶的道路）；周回（周围）；周合（四周合拢）；周城（古代天子之城。周围城垣回绕不缺，与“斩城”对称）。</a:t>
            </a:r>
            <a:endParaRPr lang="zh-CN" altLang="en-US" sz="2800"/>
          </a:p>
          <a:p>
            <a:r>
              <a:rPr lang="zh-CN" altLang="en-US" sz="2800" b="1">
                <a:solidFill>
                  <a:srgbClr val="FF0000"/>
                </a:solidFill>
              </a:rPr>
              <a:t>(</a:t>
            </a:r>
            <a:r>
              <a:rPr lang="en-US" altLang="zh-CN" sz="2800" b="1">
                <a:solidFill>
                  <a:srgbClr val="FF0000"/>
                </a:solidFill>
              </a:rPr>
              <a:t>2</a:t>
            </a:r>
            <a:r>
              <a:rPr lang="zh-CN" altLang="en-US" sz="2800" b="1">
                <a:solidFill>
                  <a:srgbClr val="FF0000"/>
                </a:solidFill>
              </a:rPr>
              <a:t>) 拐角儿</a:t>
            </a:r>
            <a:r>
              <a:rPr lang="en-US" altLang="zh-CN" sz="2800" b="1">
                <a:solidFill>
                  <a:srgbClr val="FF0000"/>
                </a:solidFill>
              </a:rPr>
              <a:t> </a:t>
            </a:r>
            <a:r>
              <a:rPr lang="en-US" altLang="zh-CN" sz="2800"/>
              <a:t>  </a:t>
            </a:r>
            <a:r>
              <a:rPr lang="zh-CN" altLang="en-US" sz="2800"/>
              <a:t>有杕(dì：挺立貌)之杜，生于道周。——《诗·唐风·有杕之林》</a:t>
            </a:r>
            <a:endParaRPr lang="zh-CN" altLang="en-US" sz="2800"/>
          </a:p>
          <a:p>
            <a:r>
              <a:rPr lang="zh-CN" altLang="en-US" sz="2800" b="1">
                <a:solidFill>
                  <a:srgbClr val="FF0000"/>
                </a:solidFill>
              </a:rPr>
              <a:t>(</a:t>
            </a:r>
            <a:r>
              <a:rPr lang="en-US" altLang="zh-CN" sz="2800" b="1">
                <a:solidFill>
                  <a:srgbClr val="FF0000"/>
                </a:solidFill>
              </a:rPr>
              <a:t>3</a:t>
            </a:r>
            <a:r>
              <a:rPr lang="zh-CN" altLang="en-US" sz="2800" b="1">
                <a:solidFill>
                  <a:srgbClr val="FF0000"/>
                </a:solidFill>
              </a:rPr>
              <a:t>) 星期</a:t>
            </a:r>
            <a:r>
              <a:rPr lang="en-US" altLang="zh-CN" sz="2800" b="1">
                <a:solidFill>
                  <a:srgbClr val="FF0000"/>
                </a:solidFill>
              </a:rPr>
              <a:t> </a:t>
            </a:r>
            <a:r>
              <a:rPr lang="en-US" altLang="zh-CN" sz="2800"/>
              <a:t>     </a:t>
            </a:r>
            <a:r>
              <a:rPr lang="zh-CN" altLang="en-US" sz="2800"/>
              <a:t>如：周末；上周。</a:t>
            </a:r>
            <a:endParaRPr lang="zh-CN" altLang="en-US" sz="2800"/>
          </a:p>
          <a:p>
            <a:r>
              <a:rPr lang="zh-CN" altLang="en-US" sz="2800" b="1">
                <a:solidFill>
                  <a:srgbClr val="FF0000"/>
                </a:solidFill>
              </a:rPr>
              <a:t>(</a:t>
            </a:r>
            <a:r>
              <a:rPr lang="en-US" altLang="zh-CN" sz="2800" b="1">
                <a:solidFill>
                  <a:srgbClr val="FF0000"/>
                </a:solidFill>
              </a:rPr>
              <a:t>4</a:t>
            </a:r>
            <a:r>
              <a:rPr lang="zh-CN" altLang="en-US" sz="2800" b="1">
                <a:solidFill>
                  <a:srgbClr val="FF0000"/>
                </a:solidFill>
              </a:rPr>
              <a:t>) 朝代名</a:t>
            </a:r>
            <a:r>
              <a:rPr lang="en-US" altLang="zh-CN" sz="2800" b="1">
                <a:solidFill>
                  <a:srgbClr val="FF0000"/>
                </a:solidFill>
              </a:rPr>
              <a:t>    </a:t>
            </a:r>
            <a:r>
              <a:rPr lang="zh-CN" altLang="en-US" sz="2800"/>
              <a:t> 公元前11世纪周武王灭商后建立，建都镐京（今陕西西安市南）。历史上称平王东迁以前为西周，以后为东周。公元前256年为秦所灭，共历三十四王，八百多年。</a:t>
            </a:r>
            <a:endParaRPr lang="zh-CN" altLang="en-US" sz="2800"/>
          </a:p>
          <a:p>
            <a:r>
              <a:rPr lang="en-US" altLang="zh-CN" sz="2800"/>
              <a:t>               </a:t>
            </a:r>
            <a:r>
              <a:rPr lang="zh-CN" altLang="en-US" sz="2800"/>
              <a:t>南北朝时，宇文觉代西魏称帝，国号周。史称北周。为隋所灭。</a:t>
            </a:r>
            <a:endParaRPr lang="zh-CN" altLang="en-US" sz="2800"/>
          </a:p>
          <a:p>
            <a:r>
              <a:rPr lang="en-US" altLang="zh-CN" sz="2800"/>
              <a:t>             </a:t>
            </a:r>
            <a:r>
              <a:rPr lang="zh-CN" altLang="en-US" sz="2800"/>
              <a:t> 唐时，武则天临朝执政，改国号为周。</a:t>
            </a:r>
            <a:endParaRPr lang="zh-CN" altLang="en-US" sz="2800"/>
          </a:p>
          <a:p>
            <a:r>
              <a:rPr lang="en-US" altLang="zh-CN" sz="2800"/>
              <a:t>            </a:t>
            </a:r>
            <a:r>
              <a:rPr lang="zh-CN" altLang="en-US" sz="2800"/>
              <a:t> 五代时，郭威继后汉称帝，国号周。史称后周。960年为宋所灭。</a:t>
            </a:r>
            <a:endParaRPr lang="zh-CN" altLang="en-US" sz="2800"/>
          </a:p>
          <a:p>
            <a:r>
              <a:rPr lang="zh-CN" altLang="en-US" sz="2800" b="1">
                <a:solidFill>
                  <a:srgbClr val="FF0000"/>
                </a:solidFill>
              </a:rPr>
              <a:t>(</a:t>
            </a:r>
            <a:r>
              <a:rPr lang="en-US" altLang="zh-CN" sz="2800" b="1">
                <a:solidFill>
                  <a:srgbClr val="FF0000"/>
                </a:solidFill>
              </a:rPr>
              <a:t>5</a:t>
            </a:r>
            <a:r>
              <a:rPr lang="zh-CN" altLang="en-US" sz="2800" b="1">
                <a:solidFill>
                  <a:srgbClr val="FF0000"/>
                </a:solidFill>
              </a:rPr>
              <a:t>) 姓</a:t>
            </a:r>
            <a:endParaRPr lang="zh-CN" altLang="en-US" sz="2800" b="1">
              <a:solidFill>
                <a:srgbClr val="FF000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0210" y="-17338675"/>
            <a:ext cx="11781790" cy="24714200"/>
          </a:xfrm>
          <a:prstGeom prst="rect">
            <a:avLst/>
          </a:prstGeom>
          <a:noFill/>
        </p:spPr>
        <p:txBody>
          <a:bodyPr wrap="square" rtlCol="0" anchor="t">
            <a:spAutoFit/>
          </a:bodyPr>
          <a:p>
            <a:r>
              <a:rPr lang="zh-CN" altLang="en-US" sz="2000"/>
              <a:t>周</a:t>
            </a:r>
            <a:endParaRPr lang="zh-CN" altLang="en-US" sz="2000"/>
          </a:p>
          <a:p>
            <a:endParaRPr lang="zh-CN" altLang="en-US" sz="2000"/>
          </a:p>
          <a:p>
            <a:r>
              <a:rPr lang="zh-CN" altLang="en-US" sz="2000"/>
              <a:t>zhōu ㄓㄡˉ</a:t>
            </a:r>
            <a:endParaRPr lang="zh-CN" altLang="en-US" sz="2000"/>
          </a:p>
          <a:p>
            <a:endParaRPr lang="zh-CN" altLang="en-US" sz="2000"/>
          </a:p>
          <a:p>
            <a:r>
              <a:rPr lang="zh-CN" altLang="en-US" sz="2000"/>
              <a:t>1. 圈子，环绕：～围。～天。～转（zhuǎn ）。～匝（a.环绕；b.周到）。</a:t>
            </a:r>
            <a:endParaRPr lang="zh-CN" altLang="en-US" sz="2000"/>
          </a:p>
          <a:p>
            <a:endParaRPr lang="zh-CN" altLang="en-US" sz="2000"/>
          </a:p>
          <a:p>
            <a:r>
              <a:rPr lang="zh-CN" altLang="en-US" sz="2000"/>
              <a:t>2. 普遍、全面：～身。～延。～全。～游。</a:t>
            </a:r>
            <a:endParaRPr lang="zh-CN" altLang="en-US" sz="2000"/>
          </a:p>
          <a:p>
            <a:endParaRPr lang="zh-CN" altLang="en-US" sz="2000"/>
          </a:p>
          <a:p>
            <a:r>
              <a:rPr lang="zh-CN" altLang="en-US" sz="2000"/>
              <a:t>3. 时期的一轮，亦特指一个星期：～岁。～年。～期。～星（十二年）。上～。</a:t>
            </a:r>
            <a:endParaRPr lang="zh-CN" altLang="en-US" sz="2000"/>
          </a:p>
          <a:p>
            <a:endParaRPr lang="zh-CN" altLang="en-US" sz="2000"/>
          </a:p>
          <a:p>
            <a:r>
              <a:rPr lang="zh-CN" altLang="en-US" sz="2000"/>
              <a:t>4. 完备：～到。～密。～详。～正（端正）。～折（事情进行不顺利）。</a:t>
            </a:r>
            <a:endParaRPr lang="zh-CN" altLang="en-US" sz="2000"/>
          </a:p>
          <a:p>
            <a:endParaRPr lang="zh-CN" altLang="en-US" sz="2000"/>
          </a:p>
          <a:p>
            <a:r>
              <a:rPr lang="zh-CN" altLang="en-US" sz="2000"/>
              <a:t>5. 给，接济：～济。</a:t>
            </a:r>
            <a:endParaRPr lang="zh-CN" altLang="en-US" sz="2000"/>
          </a:p>
          <a:p>
            <a:endParaRPr lang="zh-CN" altLang="en-US" sz="2000"/>
          </a:p>
          <a:p>
            <a:r>
              <a:rPr lang="zh-CN" altLang="en-US" sz="2000"/>
              <a:t>6. 中国朝代名：西～。东～。武～。北～。后～。[1]</a:t>
            </a:r>
            <a:endParaRPr lang="zh-CN" altLang="en-US" sz="2000"/>
          </a:p>
          <a:p>
            <a:endParaRPr lang="zh-CN" altLang="en-US" sz="2000"/>
          </a:p>
          <a:p>
            <a:r>
              <a:rPr lang="zh-CN" altLang="en-US" sz="2000"/>
              <a:t>7. 姓。</a:t>
            </a:r>
            <a:endParaRPr lang="zh-CN" altLang="en-US" sz="2000"/>
          </a:p>
          <a:p>
            <a:endParaRPr lang="zh-CN" altLang="en-US" sz="2000"/>
          </a:p>
          <a:p>
            <a:r>
              <a:rPr lang="zh-CN" altLang="en-US" sz="2000"/>
              <a:t>◎ 周 zhōu</a:t>
            </a:r>
            <a:endParaRPr lang="zh-CN" altLang="en-US" sz="2000"/>
          </a:p>
          <a:p>
            <a:endParaRPr lang="zh-CN" altLang="en-US" sz="2000"/>
          </a:p>
          <a:p>
            <a:r>
              <a:rPr lang="zh-CN" altLang="en-US" sz="2000"/>
              <a:t>〈形〉</a:t>
            </a:r>
            <a:endParaRPr lang="zh-CN" altLang="en-US" sz="2000"/>
          </a:p>
          <a:p>
            <a:endParaRPr lang="zh-CN" altLang="en-US" sz="2000"/>
          </a:p>
          <a:p>
            <a:r>
              <a:rPr lang="zh-CN" altLang="en-US" sz="2000"/>
              <a:t>(1)</a:t>
            </a:r>
            <a:endParaRPr lang="zh-CN" altLang="en-US" sz="2000"/>
          </a:p>
          <a:p>
            <a:endParaRPr lang="zh-CN" altLang="en-US" sz="2000"/>
          </a:p>
          <a:p>
            <a:r>
              <a:rPr lang="zh-CN" altLang="en-US" sz="2000"/>
              <a:t>（象形。甲骨文字形，在“田”里加四点，郭沫若认为“周象田中有种植之形。”有稠密和周遍的意思。小篆析为会意，从用口。段玉裁认为，善用口则周密。本义：周密；周到而没有疏漏。)</a:t>
            </a:r>
            <a:endParaRPr lang="zh-CN" altLang="en-US" sz="2000"/>
          </a:p>
          <a:p>
            <a:endParaRPr lang="zh-CN" altLang="en-US" sz="2000"/>
          </a:p>
          <a:p>
            <a:r>
              <a:rPr lang="zh-CN" altLang="en-US" sz="2000"/>
              <a:t>(2) 同本义</a:t>
            </a:r>
            <a:endParaRPr lang="zh-CN" altLang="en-US" sz="2000"/>
          </a:p>
          <a:p>
            <a:endParaRPr lang="zh-CN" altLang="en-US" sz="2000"/>
          </a:p>
          <a:p>
            <a:r>
              <a:rPr lang="zh-CN" altLang="en-US" sz="2000"/>
              <a:t>周，密也。——《说文》</a:t>
            </a:r>
            <a:endParaRPr lang="zh-CN" altLang="en-US" sz="2000"/>
          </a:p>
          <a:p>
            <a:endParaRPr lang="zh-CN" altLang="en-US" sz="2000"/>
          </a:p>
          <a:p>
            <a:r>
              <a:rPr lang="zh-CN" altLang="en-US" sz="2000"/>
              <a:t>忠信为周。——《国语·鲁语》</a:t>
            </a:r>
            <a:endParaRPr lang="zh-CN" altLang="en-US" sz="2000"/>
          </a:p>
          <a:p>
            <a:endParaRPr lang="zh-CN" altLang="en-US" sz="2000"/>
          </a:p>
          <a:p>
            <a:r>
              <a:rPr lang="zh-CN" altLang="en-US" sz="2000"/>
              <a:t>自周有终。——《礼记·缁衣》。注：“忠信曰周。”</a:t>
            </a:r>
            <a:endParaRPr lang="zh-CN" altLang="en-US" sz="2000"/>
          </a:p>
          <a:p>
            <a:endParaRPr lang="zh-CN" altLang="en-US" sz="2000"/>
          </a:p>
          <a:p>
            <a:r>
              <a:rPr lang="zh-CN" altLang="en-US" sz="2000"/>
              <a:t>人不可不周。——《管子·人主》。注：“谓谨密也。”</a:t>
            </a:r>
            <a:endParaRPr lang="zh-CN" altLang="en-US" sz="2000"/>
          </a:p>
          <a:p>
            <a:endParaRPr lang="zh-CN" altLang="en-US" sz="2000"/>
          </a:p>
          <a:p>
            <a:r>
              <a:rPr lang="zh-CN" altLang="en-US" sz="2000"/>
              <a:t>其藏之也周。——《左传·昭公四年》</a:t>
            </a:r>
            <a:endParaRPr lang="zh-CN" altLang="en-US" sz="2000"/>
          </a:p>
          <a:p>
            <a:endParaRPr lang="zh-CN" altLang="en-US" sz="2000"/>
          </a:p>
          <a:p>
            <a:r>
              <a:rPr lang="zh-CN" altLang="en-US" sz="2000"/>
              <a:t>辅周则国必强。——《孙子·谋政》</a:t>
            </a:r>
            <a:endParaRPr lang="zh-CN" altLang="en-US" sz="2000"/>
          </a:p>
          <a:p>
            <a:endParaRPr lang="zh-CN" altLang="en-US" sz="2000"/>
          </a:p>
          <a:p>
            <a:r>
              <a:rPr lang="zh-CN" altLang="en-US" sz="2000"/>
              <a:t>责己也重以周。——唐· 韩愈《原毁》</a:t>
            </a:r>
            <a:endParaRPr lang="zh-CN" altLang="en-US" sz="2000"/>
          </a:p>
          <a:p>
            <a:endParaRPr lang="zh-CN" altLang="en-US" sz="2000"/>
          </a:p>
          <a:p>
            <a:r>
              <a:rPr lang="zh-CN" altLang="en-US" sz="2000"/>
              <a:t>(3) 又如：周悉（周密）；计划不周；周谋（周密的谋划）；周严（周密严谨）；周谨（周密谨慎）；周虑（周密考虑）。</a:t>
            </a:r>
            <a:endParaRPr lang="zh-CN" altLang="en-US" sz="2000"/>
          </a:p>
          <a:p>
            <a:endParaRPr lang="zh-CN" altLang="en-US" sz="2000"/>
          </a:p>
          <a:p>
            <a:r>
              <a:rPr lang="zh-CN" altLang="en-US" sz="2000"/>
              <a:t>(4) 稠密；紧密。</a:t>
            </a:r>
            <a:endParaRPr lang="zh-CN" altLang="en-US" sz="2000"/>
          </a:p>
          <a:p>
            <a:endParaRPr lang="zh-CN" altLang="en-US" sz="2000"/>
          </a:p>
          <a:p>
            <a:r>
              <a:rPr lang="zh-CN" altLang="en-US" sz="2000"/>
              <a:t>橐之而约则周也。——《周礼·考工记·函人》</a:t>
            </a:r>
            <a:endParaRPr lang="zh-CN" altLang="en-US" sz="2000"/>
          </a:p>
          <a:p>
            <a:endParaRPr lang="zh-CN" altLang="en-US" sz="2000"/>
          </a:p>
          <a:p>
            <a:r>
              <a:rPr lang="zh-CN" altLang="en-US" sz="2000"/>
              <a:t>具车徒以受地必周。——《左传·襄公二十六年》。注：“密也。”</a:t>
            </a:r>
            <a:endParaRPr lang="zh-CN" altLang="en-US" sz="2000"/>
          </a:p>
          <a:p>
            <a:endParaRPr lang="zh-CN" altLang="en-US" sz="2000"/>
          </a:p>
          <a:p>
            <a:r>
              <a:rPr lang="zh-CN" altLang="en-US" sz="2000"/>
              <a:t>盟所以周信也。——《左传·襄公十二年》。注：“固也。”</a:t>
            </a:r>
            <a:endParaRPr lang="zh-CN" altLang="en-US" sz="2000"/>
          </a:p>
          <a:p>
            <a:endParaRPr lang="zh-CN" altLang="en-US" sz="2000"/>
          </a:p>
          <a:p>
            <a:r>
              <a:rPr lang="zh-CN" altLang="en-US" sz="2000"/>
              <a:t>(5) 又如：周置（密布）；周云（密云，浓云）；周闭（严密隐蔽内情）。</a:t>
            </a:r>
            <a:endParaRPr lang="zh-CN" altLang="en-US" sz="2000"/>
          </a:p>
          <a:p>
            <a:endParaRPr lang="zh-CN" altLang="en-US" sz="2000"/>
          </a:p>
          <a:p>
            <a:endParaRPr lang="zh-CN" altLang="en-US" sz="2000"/>
          </a:p>
          <a:p>
            <a:r>
              <a:rPr lang="zh-CN" altLang="en-US" sz="2000"/>
              <a:t>〈动〉</a:t>
            </a:r>
            <a:endParaRPr lang="zh-CN" altLang="en-US" sz="2000"/>
          </a:p>
          <a:p>
            <a:r>
              <a:rPr lang="zh-CN" altLang="en-US" sz="2000" b="1">
                <a:solidFill>
                  <a:srgbClr val="FF0000"/>
                </a:solidFill>
              </a:rPr>
              <a:t>(1) 绕一圈，环绕。 </a:t>
            </a:r>
            <a:r>
              <a:rPr lang="en-US" altLang="zh-CN" sz="2000"/>
              <a:t>  </a:t>
            </a:r>
            <a:r>
              <a:rPr lang="zh-CN" altLang="en-US" sz="2000"/>
              <a:t>逐之,三周华不注。（山名。）——《左传·成公二年》</a:t>
            </a:r>
            <a:endParaRPr lang="zh-CN" altLang="en-US" sz="2000"/>
          </a:p>
          <a:p>
            <a:r>
              <a:rPr lang="en-US" altLang="zh-CN" sz="2000"/>
              <a:t>                                  </a:t>
            </a:r>
            <a:r>
              <a:rPr lang="zh-CN" altLang="en-US" sz="2000"/>
              <a:t>垣墙周庭。——明· 归有光《项脊轩志》</a:t>
            </a:r>
            <a:endParaRPr lang="zh-CN" altLang="en-US" sz="2000"/>
          </a:p>
          <a:p>
            <a:r>
              <a:rPr lang="zh-CN" altLang="en-US" sz="2000"/>
              <a:t>又如：周而复始（循环往复）；周屈（环绕盘曲）；周沓（回环错杂）；周圆（循环）；周转（运转，运行）；周复（循环；反复）。</a:t>
            </a:r>
            <a:endParaRPr lang="zh-CN" altLang="en-US" sz="2000"/>
          </a:p>
          <a:p>
            <a:r>
              <a:rPr lang="zh-CN" altLang="en-US" sz="2000" b="1">
                <a:solidFill>
                  <a:srgbClr val="FF0000"/>
                </a:solidFill>
              </a:rPr>
              <a:t>(</a:t>
            </a:r>
            <a:r>
              <a:rPr lang="en-US" altLang="zh-CN" sz="2000" b="1">
                <a:solidFill>
                  <a:srgbClr val="FF0000"/>
                </a:solidFill>
              </a:rPr>
              <a:t>2</a:t>
            </a:r>
            <a:r>
              <a:rPr lang="zh-CN" altLang="en-US" sz="2000" b="1">
                <a:solidFill>
                  <a:srgbClr val="FF0000"/>
                </a:solidFill>
              </a:rPr>
              <a:t>) 保全</a:t>
            </a:r>
            <a:r>
              <a:rPr lang="en-US" altLang="zh-CN" sz="2000" b="1">
                <a:solidFill>
                  <a:srgbClr val="FF0000"/>
                </a:solidFill>
              </a:rPr>
              <a:t> </a:t>
            </a:r>
            <a:r>
              <a:rPr lang="en-US" altLang="zh-CN" sz="2000"/>
              <a:t>    </a:t>
            </a:r>
            <a:r>
              <a:rPr lang="zh-CN" altLang="en-US" sz="2000"/>
              <a:t>小智非周身之务。——《萤火赋》</a:t>
            </a:r>
            <a:endParaRPr lang="zh-CN" altLang="en-US" sz="2000"/>
          </a:p>
          <a:p>
            <a:r>
              <a:rPr lang="zh-CN" altLang="en-US" sz="2000"/>
              <a:t>又如：周方（帮助；关照；周全）。</a:t>
            </a:r>
            <a:endParaRPr lang="zh-CN" altLang="en-US" sz="2000"/>
          </a:p>
          <a:p>
            <a:r>
              <a:rPr lang="zh-CN" altLang="en-US" sz="2000" b="1">
                <a:solidFill>
                  <a:srgbClr val="FF0000"/>
                </a:solidFill>
              </a:rPr>
              <a:t>(</a:t>
            </a:r>
            <a:r>
              <a:rPr lang="en-US" altLang="zh-CN" sz="2000" b="1">
                <a:solidFill>
                  <a:srgbClr val="FF0000"/>
                </a:solidFill>
              </a:rPr>
              <a:t>3</a:t>
            </a:r>
            <a:r>
              <a:rPr lang="zh-CN" altLang="en-US" sz="2000" b="1">
                <a:solidFill>
                  <a:srgbClr val="FF0000"/>
                </a:solidFill>
              </a:rPr>
              <a:t>) 通“周”。周济；救济</a:t>
            </a:r>
            <a:r>
              <a:rPr lang="zh-CN" altLang="en-US" sz="2000"/>
              <a:t> </a:t>
            </a:r>
            <a:r>
              <a:rPr lang="en-US" altLang="zh-CN" sz="2000"/>
              <a:t>     </a:t>
            </a:r>
            <a:r>
              <a:rPr lang="zh-CN" altLang="en-US" sz="2000"/>
              <a:t>靡人不周。——《诗·大雅·云汉》</a:t>
            </a:r>
            <a:endParaRPr lang="zh-CN" altLang="en-US" sz="2000"/>
          </a:p>
          <a:p>
            <a:r>
              <a:rPr lang="en-US" altLang="zh-CN" sz="2000"/>
              <a:t>                                               </a:t>
            </a:r>
            <a:r>
              <a:rPr lang="zh-CN" altLang="en-US" sz="2000"/>
              <a:t>君子周急不继富。——《论语·雍也》</a:t>
            </a:r>
            <a:endParaRPr lang="zh-CN" altLang="en-US" sz="2000"/>
          </a:p>
          <a:p>
            <a:r>
              <a:rPr lang="en-US" altLang="zh-CN" sz="2000"/>
              <a:t>                                               </a:t>
            </a:r>
            <a:r>
              <a:rPr lang="zh-CN" altLang="en-US" sz="2000"/>
              <a:t>周天下。——《礼记·月令》</a:t>
            </a:r>
            <a:endParaRPr lang="zh-CN" altLang="en-US" sz="2000"/>
          </a:p>
          <a:p>
            <a:r>
              <a:rPr lang="zh-CN" altLang="en-US" sz="2000"/>
              <a:t> 又如：周才（济世之才）；周亟（救济急难）；急（周济困急）；周务（济事，成事）；周养（周济供养）。</a:t>
            </a:r>
            <a:endParaRPr lang="zh-CN" altLang="en-US" sz="2000"/>
          </a:p>
          <a:p>
            <a:r>
              <a:rPr lang="zh-CN" altLang="en-US" sz="2000" b="1">
                <a:solidFill>
                  <a:srgbClr val="FF0000"/>
                </a:solidFill>
              </a:rPr>
              <a:t>(</a:t>
            </a:r>
            <a:r>
              <a:rPr lang="en-US" altLang="zh-CN" sz="2000" b="1">
                <a:solidFill>
                  <a:srgbClr val="FF0000"/>
                </a:solidFill>
              </a:rPr>
              <a:t>4</a:t>
            </a:r>
            <a:r>
              <a:rPr lang="zh-CN" altLang="en-US" sz="2000" b="1">
                <a:solidFill>
                  <a:srgbClr val="FF0000"/>
                </a:solidFill>
              </a:rPr>
              <a:t>) 合，适合 。</a:t>
            </a:r>
            <a:r>
              <a:rPr lang="en-US" altLang="zh-CN" sz="2000" b="1">
                <a:solidFill>
                  <a:srgbClr val="FF0000"/>
                </a:solidFill>
              </a:rPr>
              <a:t>          </a:t>
            </a:r>
            <a:r>
              <a:rPr lang="zh-CN" altLang="en-US" sz="2000"/>
              <a:t>宫室器械周于资用。——《韩非子·难二》</a:t>
            </a:r>
            <a:endParaRPr lang="zh-CN" altLang="en-US" sz="2000"/>
          </a:p>
          <a:p>
            <a:r>
              <a:rPr lang="zh-CN" altLang="en-US" sz="2000"/>
              <a:t> 又如：周容（敬合取容）；周和（谐合）。</a:t>
            </a:r>
            <a:endParaRPr lang="zh-CN" altLang="en-US" sz="2000"/>
          </a:p>
          <a:p>
            <a:r>
              <a:rPr lang="zh-CN" altLang="en-US" sz="2000" b="1">
                <a:solidFill>
                  <a:srgbClr val="FF0000"/>
                </a:solidFill>
              </a:rPr>
              <a:t>(</a:t>
            </a:r>
            <a:r>
              <a:rPr lang="en-US" altLang="zh-CN" sz="2000" b="1">
                <a:solidFill>
                  <a:srgbClr val="FF0000"/>
                </a:solidFill>
              </a:rPr>
              <a:t>5</a:t>
            </a:r>
            <a:r>
              <a:rPr lang="zh-CN" altLang="en-US" sz="2000" b="1">
                <a:solidFill>
                  <a:srgbClr val="FF0000"/>
                </a:solidFill>
              </a:rPr>
              <a:t>) 巩固</a:t>
            </a:r>
            <a:r>
              <a:rPr lang="en-US" altLang="zh-CN" sz="2000" b="1">
                <a:solidFill>
                  <a:srgbClr val="FF0000"/>
                </a:solidFill>
              </a:rPr>
              <a:t> </a:t>
            </a:r>
            <a:r>
              <a:rPr lang="en-US" altLang="zh-CN" sz="2000"/>
              <a:t>                </a:t>
            </a:r>
            <a:r>
              <a:rPr lang="zh-CN" altLang="en-US" sz="2000"/>
              <a:t>盟，所以周信也。——《左传·哀公十二年》</a:t>
            </a:r>
            <a:endParaRPr lang="zh-CN" altLang="en-US" sz="2000"/>
          </a:p>
          <a:p>
            <a:r>
              <a:rPr lang="zh-CN" altLang="en-US" sz="2000"/>
              <a:t> 又如：周固（牢不可破）。</a:t>
            </a:r>
            <a:endParaRPr lang="zh-CN" altLang="en-US" sz="2000"/>
          </a:p>
          <a:p>
            <a:r>
              <a:rPr lang="zh-CN" altLang="en-US" sz="2000" b="1">
                <a:solidFill>
                  <a:srgbClr val="FF0000"/>
                </a:solidFill>
              </a:rPr>
              <a:t>(</a:t>
            </a:r>
            <a:r>
              <a:rPr lang="en-US" altLang="zh-CN" sz="2000" b="1">
                <a:solidFill>
                  <a:srgbClr val="FF0000"/>
                </a:solidFill>
              </a:rPr>
              <a:t>6</a:t>
            </a:r>
            <a:r>
              <a:rPr lang="zh-CN" altLang="en-US" sz="2000" b="1">
                <a:solidFill>
                  <a:srgbClr val="FF0000"/>
                </a:solidFill>
              </a:rPr>
              <a:t>) 保密</a:t>
            </a:r>
            <a:r>
              <a:rPr lang="en-US" altLang="zh-CN" sz="2000" b="1">
                <a:solidFill>
                  <a:srgbClr val="FF0000"/>
                </a:solidFill>
              </a:rPr>
              <a:t>   </a:t>
            </a:r>
            <a:r>
              <a:rPr lang="en-US" altLang="zh-CN" sz="2000"/>
              <a:t>            </a:t>
            </a:r>
            <a:r>
              <a:rPr lang="zh-CN" altLang="en-US" sz="2000"/>
              <a:t>周而成，泄而败。——《荀子·解蔽》</a:t>
            </a:r>
            <a:endParaRPr lang="zh-CN" altLang="en-US" sz="2000"/>
          </a:p>
          <a:p>
            <a:r>
              <a:rPr lang="zh-CN" altLang="en-US" sz="2000" b="1">
                <a:solidFill>
                  <a:srgbClr val="FF0000"/>
                </a:solidFill>
              </a:rPr>
              <a:t>(7) 通“调”( tiáo)调和，协调  </a:t>
            </a:r>
            <a:r>
              <a:rPr lang="en-US" altLang="zh-CN" sz="2000"/>
              <a:t>          </a:t>
            </a:r>
            <a:r>
              <a:rPr lang="zh-CN" altLang="en-US" sz="2000"/>
              <a:t>虽不周于今之人兮。——《楚辞·离骚》</a:t>
            </a:r>
            <a:endParaRPr lang="zh-CN" altLang="en-US" sz="2000"/>
          </a:p>
          <a:p>
            <a:r>
              <a:rPr lang="en-US" altLang="zh-CN" sz="2000"/>
              <a:t>                                                          </a:t>
            </a:r>
            <a:r>
              <a:rPr lang="zh-CN" altLang="en-US" sz="2000"/>
              <a:t>贵其周于数。——《淮南子·原道》。注：“周，调也。”</a:t>
            </a:r>
            <a:endParaRPr lang="zh-CN" altLang="en-US" sz="2000"/>
          </a:p>
          <a:p>
            <a:r>
              <a:rPr lang="en-US" altLang="zh-CN" sz="2000"/>
              <a:t>                                                          </a:t>
            </a:r>
            <a:r>
              <a:rPr lang="zh-CN" altLang="en-US" sz="2000"/>
              <a:t>立手四时之周。——《韩诗外传》</a:t>
            </a:r>
            <a:endParaRPr lang="zh-CN" altLang="en-US" sz="2000"/>
          </a:p>
          <a:p>
            <a:endParaRPr lang="zh-CN" altLang="en-US" sz="2000"/>
          </a:p>
          <a:p>
            <a:r>
              <a:rPr lang="zh-CN" altLang="en-US" sz="2000" b="1">
                <a:solidFill>
                  <a:srgbClr val="FF0000"/>
                </a:solidFill>
              </a:rPr>
              <a:t>(8) 回     周，回也。</a:t>
            </a:r>
            <a:r>
              <a:rPr lang="zh-CN" altLang="en-US" sz="2000"/>
              <a:t>——《玉篇》</a:t>
            </a:r>
            <a:endParaRPr lang="zh-CN" altLang="en-US" sz="2000"/>
          </a:p>
          <a:p>
            <a:endParaRPr lang="zh-CN" altLang="en-US"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21030" y="608330"/>
            <a:ext cx="11570970" cy="4004945"/>
          </a:xfrm>
          <a:prstGeom prst="rect">
            <a:avLst/>
          </a:prstGeom>
          <a:noFill/>
          <a:ln w="9525">
            <a:noFill/>
          </a:ln>
        </p:spPr>
        <p:txBody>
          <a:bodyPr>
            <a:noAutofit/>
          </a:bodyPr>
          <a:p>
            <a:pPr indent="0"/>
            <a:r>
              <a:rPr lang="en-US" altLang="zh-CN" sz="4800" b="0">
                <a:ea typeface="宋体" panose="02010600030101010101" pitchFamily="2" charset="-122"/>
              </a:rPr>
              <a:t>        </a:t>
            </a:r>
            <a:r>
              <a:rPr lang="zh-CN" sz="4800" b="0">
                <a:ea typeface="宋体" panose="02010600030101010101" pitchFamily="2" charset="-122"/>
              </a:rPr>
              <a:t>夫以仲尼之才也，而器不周于鲁卫；应聘七十国，而不一获其主；驱骤于蛮夏之域，屈辱于公卿之门，其不遇也如此。</a:t>
            </a:r>
            <a:r>
              <a:rPr lang="zh-CN" sz="4800" b="0" u="wavy">
                <a:ea typeface="宋体" panose="02010600030101010101" pitchFamily="2" charset="-122"/>
              </a:rPr>
              <a:t>及其孙</a:t>
            </a:r>
            <a:r>
              <a:rPr lang="zh-CN" sz="4800" b="0" u="wavy">
                <a:solidFill>
                  <a:srgbClr val="FF0000"/>
                </a:solidFill>
                <a:ea typeface="宋体" panose="02010600030101010101" pitchFamily="2" charset="-122"/>
              </a:rPr>
              <a:t>子思</a:t>
            </a:r>
            <a:r>
              <a:rPr lang="zh-CN" sz="4800" b="0" u="wavy">
                <a:ea typeface="宋体" panose="02010600030101010101" pitchFamily="2" charset="-122"/>
              </a:rPr>
              <a:t>希圣备体而未之至封己养高势动人主其所游历诸侯莫不结驷而造门虽造门犹有不得宾者焉</a:t>
            </a:r>
            <a:r>
              <a:rPr lang="zh-CN" sz="4800" b="0">
                <a:ea typeface="宋体" panose="02010600030101010101" pitchFamily="2" charset="-122"/>
              </a:rPr>
              <a:t>其徒子夏，升堂而未入于室者也，退老于家，</a:t>
            </a:r>
            <a:r>
              <a:rPr lang="zh-CN" sz="4800" b="0" u="sng">
                <a:ea typeface="宋体" panose="02010600030101010101" pitchFamily="2" charset="-122"/>
              </a:rPr>
              <a:t>魏文侯师之，西河之人肃然归德，比之于夫子，而莫敢间其言</a:t>
            </a:r>
            <a:r>
              <a:rPr lang="zh-CN" sz="4800" b="0">
                <a:ea typeface="宋体" panose="02010600030101010101" pitchFamily="2" charset="-122"/>
              </a:rPr>
              <a:t>。</a:t>
            </a:r>
            <a:endParaRPr lang="zh-CN" altLang="en-US" sz="4800" b="0">
              <a:ea typeface="宋体" panose="02010600030101010101" pitchFamily="2"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7485" y="179070"/>
            <a:ext cx="11994515" cy="6739255"/>
          </a:xfrm>
          <a:prstGeom prst="rect">
            <a:avLst/>
          </a:prstGeom>
          <a:noFill/>
        </p:spPr>
        <p:txBody>
          <a:bodyPr wrap="square" rtlCol="0" anchor="t">
            <a:spAutoFit/>
          </a:bodyPr>
          <a:p>
            <a:r>
              <a:rPr lang="zh-CN" altLang="en-US" sz="2400"/>
              <a:t>1. (会意。金文字形,左边象土上长着丰茂的树木形,右边是一只手(又,后来写作“寸”),表示聚土培植。《说文》:“封,爵诸侯之土也。从之从土从寸。”郭沫若曰:“古之畿封实以树为之也。此习于今犹存。然其事之起,乃远在太古。太古之民多利用自然林木以为族与族间之畛域,西方学者所称为境界林者是也。”。李孝定曰:“封之本义当以 郭说为是,许训乃后起之义。字象植树土上,以明经界。爵诸侯必有封疆,乃其引申义。”</a:t>
            </a:r>
            <a:r>
              <a:rPr lang="zh-CN" altLang="en-US" sz="2400" b="1" u="sng">
                <a:solidFill>
                  <a:srgbClr val="FF0000"/>
                </a:solidFill>
              </a:rPr>
              <a:t>本义:疆界;田界)</a:t>
            </a:r>
            <a:endParaRPr lang="zh-CN" altLang="en-US" sz="2400" b="1" u="sng">
              <a:solidFill>
                <a:srgbClr val="FF0000"/>
              </a:solidFill>
            </a:endParaRPr>
          </a:p>
          <a:p>
            <a:r>
              <a:rPr lang="zh-CN" altLang="en-US" sz="2400"/>
              <a:t>2. 同本义</a:t>
            </a:r>
            <a:r>
              <a:rPr lang="en-US" altLang="zh-CN" sz="2400"/>
              <a:t>      </a:t>
            </a:r>
            <a:r>
              <a:rPr lang="zh-CN" altLang="en-US" sz="2400"/>
              <a:t> 所封封域。——《周礼·春官·保章氏》</a:t>
            </a:r>
            <a:endParaRPr lang="zh-CN" altLang="en-US" sz="2400"/>
          </a:p>
          <a:p>
            <a:r>
              <a:rPr lang="zh-CN" altLang="en-US" sz="2400"/>
              <a:t> </a:t>
            </a:r>
            <a:r>
              <a:rPr lang="en-US" altLang="zh-CN" sz="2400"/>
              <a:t>                    </a:t>
            </a:r>
            <a:r>
              <a:rPr lang="zh-CN" altLang="en-US" sz="2400"/>
              <a:t>田有封洫。——《左传·襄公三十年》</a:t>
            </a:r>
            <a:endParaRPr lang="zh-CN" altLang="en-US" sz="2400"/>
          </a:p>
          <a:p>
            <a:r>
              <a:rPr lang="zh-CN" altLang="en-US" sz="2400"/>
              <a:t> </a:t>
            </a:r>
            <a:r>
              <a:rPr lang="en-US" altLang="zh-CN" sz="2400"/>
              <a:t>                   </a:t>
            </a:r>
            <a:r>
              <a:rPr lang="zh-CN" altLang="en-US" sz="2400"/>
              <a:t> 既东封郑,又欲肆其西封。——《左传·僖公三十年》</a:t>
            </a:r>
            <a:endParaRPr lang="zh-CN" altLang="en-US" sz="2400"/>
          </a:p>
          <a:p>
            <a:r>
              <a:rPr lang="zh-CN" altLang="en-US" sz="2400"/>
              <a:t> 又如:封内,封外(天子或诸侯的领地之内或外);封守(边防;封疆);封界,封略(疆界;边境);封洫(区分田界的水沟);封畔(国界)</a:t>
            </a:r>
            <a:endParaRPr lang="zh-CN" altLang="en-US" sz="2400"/>
          </a:p>
          <a:p>
            <a:r>
              <a:rPr lang="zh-CN" altLang="en-US" sz="2400" b="1" u="sng">
                <a:solidFill>
                  <a:srgbClr val="FF0000"/>
                </a:solidFill>
              </a:rPr>
              <a:t>3. 坟堆;土堆</a:t>
            </a:r>
            <a:r>
              <a:rPr lang="en-US" altLang="zh-CN" sz="2400"/>
              <a:t>    </a:t>
            </a:r>
            <a:r>
              <a:rPr lang="zh-CN" altLang="en-US" sz="2400"/>
              <a:t> 而五人者亦得以加其土封。——明· 张溥《五人墓碑记》</a:t>
            </a:r>
            <a:endParaRPr lang="zh-CN" altLang="en-US" sz="2400"/>
          </a:p>
          <a:p>
            <a:r>
              <a:rPr lang="zh-CN" altLang="en-US" sz="2400" b="1" u="sng">
                <a:solidFill>
                  <a:srgbClr val="FF0000"/>
                </a:solidFill>
              </a:rPr>
              <a:t>4. 土堆或形状像坟的堆积物 </a:t>
            </a:r>
            <a:r>
              <a:rPr lang="en-US" altLang="zh-CN" sz="2400"/>
              <a:t>    </a:t>
            </a:r>
            <a:r>
              <a:rPr lang="zh-CN" altLang="en-US" sz="2400"/>
              <a:t> 所谓平原者,下泽也。虽有小封,不得为高。——《管子》</a:t>
            </a:r>
            <a:endParaRPr lang="zh-CN" altLang="en-US" sz="2400"/>
          </a:p>
          <a:p>
            <a:r>
              <a:rPr lang="zh-CN" altLang="en-US" sz="2400" b="1" u="sng">
                <a:solidFill>
                  <a:srgbClr val="FF0000"/>
                </a:solidFill>
              </a:rPr>
              <a:t>5. 国土,土地  </a:t>
            </a:r>
            <a:r>
              <a:rPr lang="en-US" altLang="zh-CN" sz="2400"/>
              <a:t>  </a:t>
            </a:r>
            <a:r>
              <a:rPr lang="zh-CN" altLang="en-US" sz="2400"/>
              <a:t> 土地之大,封内千里。——《荀子》</a:t>
            </a:r>
            <a:endParaRPr lang="zh-CN" altLang="en-US" sz="2400"/>
          </a:p>
          <a:p>
            <a:r>
              <a:rPr lang="zh-CN" altLang="en-US" sz="2400" b="1" u="sng">
                <a:solidFill>
                  <a:srgbClr val="FF0000"/>
                </a:solidFill>
              </a:rPr>
              <a:t>6. 泛指书信</a:t>
            </a:r>
            <a:r>
              <a:rPr lang="zh-CN" altLang="en-US" sz="2400"/>
              <a:t> </a:t>
            </a:r>
            <a:r>
              <a:rPr lang="en-US" altLang="zh-CN" sz="2400"/>
              <a:t>     </a:t>
            </a:r>
            <a:r>
              <a:rPr lang="zh-CN" altLang="en-US" sz="2400"/>
              <a:t>封来江渺渺,信去雨冥冥。——李商隐《酬令狐郎中见寄》</a:t>
            </a:r>
            <a:endParaRPr lang="zh-CN" altLang="en-US" sz="2400"/>
          </a:p>
          <a:p>
            <a:pPr algn="l">
              <a:buClrTx/>
              <a:buSzTx/>
              <a:buFontTx/>
            </a:pPr>
            <a:r>
              <a:rPr lang="zh-CN" altLang="en-US" sz="2400" b="1" u="sng">
                <a:solidFill>
                  <a:srgbClr val="FF0000"/>
                </a:solidFill>
              </a:rPr>
              <a:t>7. 封建主义的简称</a:t>
            </a:r>
            <a:endParaRPr lang="zh-CN" altLang="en-US" sz="2400" b="1" u="sng">
              <a:solidFill>
                <a:srgbClr val="FF0000"/>
              </a:solidFill>
            </a:endParaRPr>
          </a:p>
          <a:p>
            <a:r>
              <a:rPr lang="zh-CN" altLang="en-US" sz="2400" b="1" u="sng">
                <a:solidFill>
                  <a:srgbClr val="FF0000"/>
                </a:solidFill>
              </a:rPr>
              <a:t>8. 封山,山名 。</a:t>
            </a:r>
            <a:r>
              <a:rPr lang="zh-CN" altLang="en-US" sz="2400"/>
              <a:t>在今浙江省德清县西南</a:t>
            </a:r>
            <a:endParaRPr lang="zh-CN" altLang="en-US" sz="2400"/>
          </a:p>
          <a:p>
            <a:r>
              <a:rPr lang="zh-CN" altLang="en-US" sz="2400" b="1" u="sng">
                <a:solidFill>
                  <a:srgbClr val="FF0000"/>
                </a:solidFill>
              </a:rPr>
              <a:t>9. 姓</a:t>
            </a:r>
            <a:endParaRPr lang="zh-CN" altLang="en-US" sz="2400" b="1" u="sng">
              <a:solidFill>
                <a:srgbClr val="FF000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5725" y="0"/>
            <a:ext cx="12106275" cy="18863945"/>
          </a:xfrm>
          <a:prstGeom prst="rect">
            <a:avLst/>
          </a:prstGeom>
          <a:noFill/>
        </p:spPr>
        <p:txBody>
          <a:bodyPr wrap="square" rtlCol="0" anchor="t">
            <a:noAutofit/>
          </a:bodyPr>
          <a:p>
            <a:r>
              <a:rPr lang="zh-CN" altLang="en-US" sz="2000" b="1">
                <a:solidFill>
                  <a:srgbClr val="FF0000"/>
                </a:solidFill>
              </a:rPr>
              <a:t>〈动〉</a:t>
            </a:r>
            <a:endParaRPr lang="zh-CN" altLang="en-US" sz="2000" b="1">
              <a:solidFill>
                <a:srgbClr val="FF0000"/>
              </a:solidFill>
            </a:endParaRPr>
          </a:p>
          <a:p>
            <a:r>
              <a:rPr lang="zh-CN" altLang="en-US" sz="2000" b="1">
                <a:solidFill>
                  <a:srgbClr val="FF0000"/>
                </a:solidFill>
              </a:rPr>
              <a:t>1. 分封土地</a:t>
            </a:r>
            <a:r>
              <a:rPr lang="en-US" altLang="zh-CN" sz="2000" b="1">
                <a:solidFill>
                  <a:srgbClr val="FF0000"/>
                </a:solidFill>
              </a:rPr>
              <a:t>       </a:t>
            </a:r>
            <a:r>
              <a:rPr lang="zh-CN" altLang="en-US" sz="2000"/>
              <a:t> 以赂秦之地,封天下之谋臣。—— 宋· 苏洵《六国论》</a:t>
            </a:r>
            <a:endParaRPr lang="zh-CN" altLang="en-US" sz="2000"/>
          </a:p>
          <a:p>
            <a:r>
              <a:rPr lang="en-US" altLang="zh-CN" sz="2000"/>
              <a:t> </a:t>
            </a:r>
            <a:r>
              <a:rPr lang="zh-CN" altLang="en-US" sz="2000"/>
              <a:t>又如:封国(封土立国);封爵(封土授爵);封赋(受封田地的赋税);封邑(赐给领地以为食邑)</a:t>
            </a:r>
            <a:endParaRPr lang="zh-CN" altLang="en-US" sz="2000"/>
          </a:p>
          <a:p>
            <a:r>
              <a:rPr lang="zh-CN" altLang="en-US" sz="2000" b="1">
                <a:solidFill>
                  <a:srgbClr val="FF0000"/>
                </a:solidFill>
              </a:rPr>
              <a:t>2. 帝王把爵位及土地赐给臣子也叫封</a:t>
            </a:r>
            <a:r>
              <a:rPr lang="en-US" altLang="zh-CN" sz="2000"/>
              <a:t>         </a:t>
            </a:r>
            <a:r>
              <a:rPr lang="zh-CN" altLang="en-US" sz="2000"/>
              <a:t> 安緼王即位,封公子为 信陵君。——《史记·魏公子列传》</a:t>
            </a:r>
            <a:endParaRPr lang="zh-CN" altLang="en-US" sz="2000"/>
          </a:p>
          <a:p>
            <a:r>
              <a:rPr lang="zh-CN" altLang="en-US" sz="2000"/>
              <a:t> </a:t>
            </a:r>
            <a:r>
              <a:rPr lang="en-US" altLang="zh-CN" sz="2000"/>
              <a:t>                                                                 </a:t>
            </a:r>
            <a:r>
              <a:rPr lang="zh-CN" altLang="en-US" sz="2000"/>
              <a:t>刘良佐者,故弘光四镇之一,封 广昌伯。—— 清· 邵长蘅《阎典史传》</a:t>
            </a:r>
            <a:endParaRPr lang="zh-CN" altLang="en-US" sz="2000"/>
          </a:p>
          <a:p>
            <a:r>
              <a:rPr lang="zh-CN" altLang="en-US" sz="2000"/>
              <a:t> 又如:分封(古代帝王社祭,以五色土为坛,分封诸侯则割方色之土,以茅草包之,授予受封者,作为分封土地的表示);封名(封爵赐姓);封拜(赐爵授官);封侯(封拜侯爵)</a:t>
            </a:r>
            <a:endParaRPr lang="zh-CN" altLang="en-US" sz="2000"/>
          </a:p>
          <a:p>
            <a:r>
              <a:rPr lang="zh-CN" altLang="en-US" sz="2000" b="1">
                <a:solidFill>
                  <a:srgbClr val="FF0000"/>
                </a:solidFill>
              </a:rPr>
              <a:t>3. 堆土植树为界;培土</a:t>
            </a:r>
            <a:r>
              <a:rPr lang="en-US" altLang="zh-CN" sz="2000" b="1">
                <a:solidFill>
                  <a:srgbClr val="FF0000"/>
                </a:solidFill>
              </a:rPr>
              <a:t> </a:t>
            </a:r>
            <a:r>
              <a:rPr lang="en-US" altLang="zh-CN" sz="2000"/>
              <a:t>    </a:t>
            </a:r>
            <a:r>
              <a:rPr lang="zh-CN" altLang="en-US" sz="2000"/>
              <a:t> 将何以封矣。——《国语·楚语下》</a:t>
            </a:r>
            <a:endParaRPr lang="zh-CN" altLang="en-US" sz="2000"/>
          </a:p>
          <a:p>
            <a:r>
              <a:rPr lang="zh-CN" altLang="en-US" sz="2000"/>
              <a:t> </a:t>
            </a:r>
            <a:r>
              <a:rPr lang="en-US" altLang="zh-CN" sz="2000"/>
              <a:t>                                      </a:t>
            </a:r>
            <a:r>
              <a:rPr lang="zh-CN" altLang="en-US" sz="2000"/>
              <a:t>于是封之,崇四尺。——《礼记·檀弓下》</a:t>
            </a:r>
            <a:endParaRPr lang="zh-CN" altLang="en-US" sz="2000"/>
          </a:p>
          <a:p>
            <a:r>
              <a:rPr lang="en-US" altLang="zh-CN" sz="2000"/>
              <a:t>                                     </a:t>
            </a:r>
            <a:r>
              <a:rPr lang="zh-CN" altLang="en-US" sz="2000"/>
              <a:t> 又如:封植(封土植树);封树(堆土植树以固疆界);封表(堆土以作标记);封殖(壅土培育)</a:t>
            </a:r>
            <a:endParaRPr lang="zh-CN" altLang="en-US" sz="2000"/>
          </a:p>
          <a:p>
            <a:r>
              <a:rPr lang="zh-CN" altLang="en-US" sz="2000" b="1">
                <a:solidFill>
                  <a:srgbClr val="FF0000"/>
                </a:solidFill>
              </a:rPr>
              <a:t>4. 古代帝王打胜仗筑土坛以祭天也叫封</a:t>
            </a:r>
            <a:endParaRPr lang="zh-CN" altLang="en-US" sz="2000" b="1">
              <a:solidFill>
                <a:srgbClr val="FF0000"/>
              </a:solidFill>
            </a:endParaRPr>
          </a:p>
          <a:p>
            <a:r>
              <a:rPr lang="zh-CN" altLang="en-US" sz="2000"/>
              <a:t> 元嘉草草,封狼居胥,赢得仓皇北顾。——宋· 辛弃疾《永遇乐·京口北固亭怀古》</a:t>
            </a:r>
            <a:endParaRPr lang="zh-CN" altLang="en-US" sz="2000"/>
          </a:p>
          <a:p>
            <a:r>
              <a:rPr lang="zh-CN" altLang="en-US" sz="2000" b="1">
                <a:solidFill>
                  <a:srgbClr val="FF0000"/>
                </a:solidFill>
              </a:rPr>
              <a:t>5. 堆土筑坟  </a:t>
            </a:r>
            <a:r>
              <a:rPr lang="en-US" altLang="zh-CN" sz="2000"/>
              <a:t>  </a:t>
            </a:r>
            <a:r>
              <a:rPr lang="zh-CN" altLang="en-US" sz="2000"/>
              <a:t> 封王子比干之墓。——《礼记》</a:t>
            </a:r>
            <a:endParaRPr lang="zh-CN" altLang="en-US" sz="2000"/>
          </a:p>
          <a:p>
            <a:r>
              <a:rPr lang="zh-CN" altLang="en-US" sz="2000" b="1">
                <a:solidFill>
                  <a:srgbClr val="FF0000"/>
                </a:solidFill>
              </a:rPr>
              <a:t>6. 用加盖印章的纸条贴在门、箱或其他容器的口上以防开启  </a:t>
            </a:r>
            <a:r>
              <a:rPr lang="en-US" altLang="zh-CN" sz="2000"/>
              <a:t> </a:t>
            </a:r>
            <a:r>
              <a:rPr lang="zh-CN" altLang="en-US" sz="2000"/>
              <a:t> 籍吏民,封府库,而待将军。《史记·项羽本纪》</a:t>
            </a:r>
            <a:endParaRPr lang="zh-CN" altLang="en-US" sz="2000"/>
          </a:p>
          <a:p>
            <a:r>
              <a:rPr lang="en-US" altLang="zh-CN" sz="2000"/>
              <a:t> </a:t>
            </a:r>
            <a:r>
              <a:rPr lang="zh-CN" altLang="en-US" sz="2000"/>
              <a:t> 又如:封押(缄封签押);封包(封缄);封册(封缄玉册);封志(封识,封记);封检(加盖印记的封口)。又指用密封物或结扎物把容器弄严,防止空气流通。</a:t>
            </a:r>
            <a:endParaRPr lang="zh-CN" altLang="en-US" sz="2000"/>
          </a:p>
          <a:p>
            <a:r>
              <a:rPr lang="zh-CN" altLang="en-US" sz="2000" b="1">
                <a:solidFill>
                  <a:srgbClr val="FF0000"/>
                </a:solidFill>
              </a:rPr>
              <a:t>7. 界限,局限 </a:t>
            </a:r>
            <a:r>
              <a:rPr lang="en-US" altLang="zh-CN" sz="2000"/>
              <a:t>   </a:t>
            </a:r>
            <a:r>
              <a:rPr lang="zh-CN" altLang="en-US" sz="2000"/>
              <a:t> 余不敢以麋鹿自封也。——徐光启《甘薯疏序》</a:t>
            </a:r>
            <a:endParaRPr lang="zh-CN" altLang="en-US" sz="2000"/>
          </a:p>
          <a:p>
            <a:r>
              <a:rPr lang="en-US" altLang="zh-CN" sz="2000"/>
              <a:t>                       </a:t>
            </a:r>
            <a:r>
              <a:rPr lang="zh-CN" altLang="en-US" sz="2000"/>
              <a:t> 民族者,非封于汉属而已。—— 章炳麟《复仇是非论》</a:t>
            </a:r>
            <a:endParaRPr lang="zh-CN" altLang="en-US" sz="2000"/>
          </a:p>
          <a:p>
            <a:r>
              <a:rPr lang="zh-CN" altLang="en-US" sz="2000" b="1">
                <a:solidFill>
                  <a:srgbClr val="FF0000"/>
                </a:solidFill>
              </a:rPr>
              <a:t>8. 封闭(以封记关闭,使不能动用、通行或随便打开);堵塞 </a:t>
            </a:r>
            <a:r>
              <a:rPr lang="en-US" altLang="zh-CN" sz="2000"/>
              <a:t>   </a:t>
            </a:r>
            <a:r>
              <a:rPr lang="zh-CN" altLang="en-US" sz="2000"/>
              <a:t> 遂收盛樊於期之首,函封之。——《战国策·燕策》</a:t>
            </a:r>
            <a:endParaRPr lang="zh-CN" altLang="en-US" sz="2000"/>
          </a:p>
          <a:p>
            <a:r>
              <a:rPr lang="zh-CN" altLang="en-US" sz="2000"/>
              <a:t> 又如:封贮(封存,贮藏);封藏;封锢(严密关锁);封关(封锁关口);封灵(盖棺)</a:t>
            </a:r>
            <a:endParaRPr lang="zh-CN" altLang="en-US" sz="2000"/>
          </a:p>
          <a:p>
            <a:r>
              <a:rPr lang="zh-CN" altLang="en-US" sz="2000" b="1">
                <a:solidFill>
                  <a:srgbClr val="FF0000"/>
                </a:solidFill>
              </a:rPr>
              <a:t>9. 用新加燃料或其他物质把火盖住 。</a:t>
            </a:r>
            <a:endParaRPr lang="zh-CN" altLang="en-US" sz="2000" b="1">
              <a:solidFill>
                <a:srgbClr val="FF0000"/>
              </a:solidFill>
            </a:endParaRPr>
          </a:p>
          <a:p>
            <a:endParaRPr lang="zh-CN" altLang="en-US" sz="20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COMMONDATA" val="eyJoZGlkIjoiZDE3Yjg5NTU4OTY1ODU4NTk1OGQ0ZjJkMTVjYTVhODgifQ=="/>
  <p:tag name="KSO_WPP_MARK_KEY" val="7bb4628f-7f1a-4695-a39b-004d5016dfac"/>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7045</Words>
  <Application>WPS 演示</Application>
  <PresentationFormat>宽屏</PresentationFormat>
  <Paragraphs>219</Paragraphs>
  <Slides>20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Wingdings</vt:lpstr>
      <vt:lpstr>微软雅黑</vt:lpstr>
      <vt:lpstr>Arial Unicode MS</vt:lpstr>
      <vt:lpstr>Calibri</vt:lpstr>
      <vt:lpstr>Times New Roman</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澈麻</cp:lastModifiedBy>
  <cp:revision>178</cp:revision>
  <dcterms:created xsi:type="dcterms:W3CDTF">2019-06-19T02:08:00Z</dcterms:created>
  <dcterms:modified xsi:type="dcterms:W3CDTF">2023-03-26T08:45:48Z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013CEA65B7AC4C71AE6B7930791A78AA</vt:lpwstr>
  </property>
</Properties>
</file>