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96030" y="1728989"/>
            <a:ext cx="8915399" cy="2262781"/>
          </a:xfrm>
        </p:spPr>
        <p:txBody>
          <a:bodyPr/>
          <a:lstStyle/>
          <a:p>
            <a:r>
              <a:rPr lang="en-US" altLang="zh-CN" dirty="0" smtClean="0"/>
              <a:t>11</a:t>
            </a:r>
            <a:r>
              <a:rPr lang="zh-CN" altLang="en-US" dirty="0" smtClean="0"/>
              <a:t>月</a:t>
            </a:r>
            <a:r>
              <a:rPr lang="en-US" altLang="zh-CN" dirty="0" smtClean="0"/>
              <a:t>16</a:t>
            </a:r>
            <a:r>
              <a:rPr lang="zh-CN" altLang="en-US" dirty="0" smtClean="0"/>
              <a:t>（周三）选择题训练</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48827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2369" y="0"/>
            <a:ext cx="11699631" cy="6590714"/>
          </a:xfrm>
          <a:solidFill>
            <a:schemeClr val="bg1"/>
          </a:solidFill>
        </p:spPr>
        <p:txBody>
          <a:bodyPr>
            <a:noAutofit/>
          </a:bodyPr>
          <a:lstStyle/>
          <a:p>
            <a:r>
              <a:rPr lang="en-US" altLang="zh-CN" sz="2400" dirty="0" smtClean="0"/>
              <a:t>22</a:t>
            </a:r>
            <a:r>
              <a:rPr lang="zh-CN" altLang="en-US" sz="2400" dirty="0" smtClean="0"/>
              <a:t>． “风雨同舟”</a:t>
            </a:r>
            <a:r>
              <a:rPr lang="zh-CN" altLang="en-US" sz="2400" dirty="0"/>
              <a:t>：指在狂风暴雨中同乘一条船，一起与风雨搏斗，比喻共同经历患难。“上下同心”：上下一心，多指团队人员一心一意完成使命。依据选文语境“天子任用带兵的主帅要得当，才能</a:t>
            </a:r>
            <a:r>
              <a:rPr lang="en-US" altLang="zh-CN" sz="2400" dirty="0"/>
              <a:t>……”</a:t>
            </a:r>
            <a:r>
              <a:rPr lang="zh-CN" altLang="en-US" sz="2400" dirty="0"/>
              <a:t>，可知表达的意思是军队人员要团结一致，故选“上下同心”。</a:t>
            </a:r>
          </a:p>
          <a:p>
            <a:r>
              <a:rPr lang="zh-CN" altLang="en-US" sz="2400" dirty="0"/>
              <a:t>“谋略过人”：谋略计策超过一般人，指一个人很聪明，足智多谋，形容人善于料事和用计。“有勇有谋”：既有胆量又有谋略。依据选文语境“主帅既不能优柔寡断，也不能刚愎自用，要</a:t>
            </a:r>
            <a:r>
              <a:rPr lang="en-US" altLang="zh-CN" sz="2400" dirty="0"/>
              <a:t>……”</a:t>
            </a:r>
            <a:r>
              <a:rPr lang="zh-CN" altLang="en-US" sz="2400" dirty="0"/>
              <a:t>，可知表达的意思是主帅不仅要有谋略，也要有勇气，故选“有勇有谋”。</a:t>
            </a:r>
          </a:p>
          <a:p>
            <a:r>
              <a:rPr lang="zh-CN" altLang="en-US" sz="2400" dirty="0"/>
              <a:t>“和蔼可亲”：指人态度温和，性格善良容易接近，一般形容长辈或年纪比自己大的人。“温柔可爱”：形容人和动物，性格温和，顺从，讨人喜欢，喜爱。依据选文语境“较之武狮子，文狮子则是相对</a:t>
            </a:r>
            <a:r>
              <a:rPr lang="en-US" altLang="zh-CN" sz="2400" dirty="0"/>
              <a:t>……”“</a:t>
            </a:r>
            <a:r>
              <a:rPr lang="zh-CN" altLang="en-US" sz="2400" dirty="0"/>
              <a:t>而文狮之‘师’则是‘天地君亲师’之‘师’，表示文治、教化与柔道”，可知表达的意思是文狮子温和可爱，故选“温柔可爱”。</a:t>
            </a:r>
          </a:p>
          <a:p>
            <a:r>
              <a:rPr lang="zh-CN" altLang="en-US" sz="2400" dirty="0"/>
              <a:t>“软硬兼施”：软的和硬的手段都用上了。“刚柔并济”：刚强的和柔和的互相配合。依据选文语境“武狮之‘师’是出师讨伐之‘师’，而文狮之‘师’则是‘天地君亲师’之‘师’，表示文治、教化与柔道”，可知显示的意思是刚强的和柔和的相辅相成，故选“刚柔并济”</a:t>
            </a:r>
            <a:r>
              <a:rPr lang="zh-CN" altLang="en-US" sz="2400" dirty="0" smtClean="0"/>
              <a:t>。</a:t>
            </a:r>
            <a:endParaRPr lang="zh-CN" altLang="en-US" sz="2400" dirty="0"/>
          </a:p>
        </p:txBody>
      </p:sp>
    </p:spTree>
    <p:extLst>
      <p:ext uri="{BB962C8B-B14F-4D97-AF65-F5344CB8AC3E}">
        <p14:creationId xmlns:p14="http://schemas.microsoft.com/office/powerpoint/2010/main" val="1714309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2369" y="0"/>
            <a:ext cx="11699631" cy="6590714"/>
          </a:xfrm>
          <a:solidFill>
            <a:schemeClr val="bg1"/>
          </a:solidFill>
        </p:spPr>
        <p:txBody>
          <a:bodyPr>
            <a:noAutofit/>
          </a:bodyPr>
          <a:lstStyle/>
          <a:p>
            <a:r>
              <a:rPr lang="en-US" altLang="zh-CN" sz="3200" dirty="0" smtClean="0"/>
              <a:t>23</a:t>
            </a:r>
            <a:r>
              <a:rPr lang="zh-CN" altLang="en-US" sz="3200" dirty="0" smtClean="0"/>
              <a:t>． 原</a:t>
            </a:r>
            <a:r>
              <a:rPr lang="zh-CN" altLang="en-US" sz="3200" dirty="0"/>
              <a:t>句有两处错误：</a:t>
            </a:r>
          </a:p>
          <a:p>
            <a:r>
              <a:rPr lang="zh-CN" altLang="en-US" sz="3200" dirty="0"/>
              <a:t>一成分残缺，前句“元宵节舞文、武狮”缺少介词，应为介宾短语作句子的状语，修饰主语“我们”，故修改为“从元宵节舞文、武狮中”；</a:t>
            </a:r>
          </a:p>
          <a:p>
            <a:r>
              <a:rPr lang="zh-CN" altLang="en-US" sz="3200" dirty="0"/>
              <a:t>二是语序不当，“更进一步地”和“深刻”，多个状语顺序不当，应为“还可以更进一步地深刻体会”。</a:t>
            </a:r>
          </a:p>
          <a:p>
            <a:r>
              <a:rPr lang="zh-CN" altLang="en-US" sz="3200" dirty="0"/>
              <a:t>修改为：从元宵节舞文、武狮中，我们还可以更进一步地深刻体会中国人骨子里的善良和对幸福生活的追求。</a:t>
            </a:r>
          </a:p>
          <a:p>
            <a:r>
              <a:rPr lang="zh-CN" altLang="en-US" sz="3200" dirty="0"/>
              <a:t>故选</a:t>
            </a:r>
            <a:r>
              <a:rPr lang="en-US" altLang="zh-CN" sz="3200" dirty="0"/>
              <a:t>B</a:t>
            </a:r>
            <a:r>
              <a:rPr lang="zh-CN" altLang="en-US" sz="3200" dirty="0"/>
              <a:t>。</a:t>
            </a:r>
          </a:p>
          <a:p>
            <a:endParaRPr lang="zh-CN" altLang="en-US" sz="3200" dirty="0"/>
          </a:p>
        </p:txBody>
      </p:sp>
    </p:spTree>
    <p:extLst>
      <p:ext uri="{BB962C8B-B14F-4D97-AF65-F5344CB8AC3E}">
        <p14:creationId xmlns:p14="http://schemas.microsoft.com/office/powerpoint/2010/main" val="2087040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9311" y="624110"/>
            <a:ext cx="10508566" cy="1280890"/>
          </a:xfrm>
        </p:spPr>
        <p:txBody>
          <a:bodyPr>
            <a:normAutofit fontScale="90000"/>
          </a:bodyPr>
          <a:lstStyle/>
          <a:p>
            <a:r>
              <a:rPr lang="en-US" altLang="zh-CN" dirty="0" smtClean="0"/>
              <a:t>25.</a:t>
            </a:r>
            <a:r>
              <a:rPr lang="zh-CN" altLang="en-US" dirty="0"/>
              <a:t>根据前文“竹烟雾集”句式，本处也应在句式上保持一致，所以“竹径通幽”和前文衔接比较紧密，排除</a:t>
            </a:r>
            <a:r>
              <a:rPr lang="en-US" altLang="zh-CN" dirty="0"/>
              <a:t>A</a:t>
            </a:r>
            <a:r>
              <a:rPr lang="zh-CN" altLang="en-US" dirty="0"/>
              <a:t>、</a:t>
            </a:r>
            <a:r>
              <a:rPr lang="en-US" altLang="zh-CN" dirty="0"/>
              <a:t>B</a:t>
            </a:r>
            <a:r>
              <a:rPr lang="zh-CN" altLang="en-US" dirty="0" smtClean="0"/>
              <a:t>；</a:t>
            </a:r>
            <a:r>
              <a:rPr lang="en-US" altLang="zh-CN" dirty="0" smtClean="0"/>
              <a:t/>
            </a:r>
            <a:br>
              <a:rPr lang="en-US" altLang="zh-CN" dirty="0" smtClean="0"/>
            </a:br>
            <a:r>
              <a:rPr lang="zh-CN" altLang="en-US" dirty="0" smtClean="0"/>
              <a:t>后面</a:t>
            </a:r>
            <a:r>
              <a:rPr lang="zh-CN" altLang="en-US" dirty="0"/>
              <a:t>是在说笋农们找嫩笋的过程，而</a:t>
            </a:r>
            <a:r>
              <a:rPr lang="en-US" altLang="zh-CN" dirty="0"/>
              <a:t>D</a:t>
            </a:r>
            <a:r>
              <a:rPr lang="zh-CN" altLang="en-US" dirty="0"/>
              <a:t>中“它们藏在隆起的地面下，尚未完全窜出地表”改变了主语，故排除。</a:t>
            </a:r>
            <a:br>
              <a:rPr lang="zh-CN" altLang="en-US" dirty="0"/>
            </a:br>
            <a:endParaRPr lang="zh-CN" altLang="en-US" dirty="0"/>
          </a:p>
        </p:txBody>
      </p:sp>
      <p:sp>
        <p:nvSpPr>
          <p:cNvPr id="3" name="内容占位符 2"/>
          <p:cNvSpPr>
            <a:spLocks noGrp="1"/>
          </p:cNvSpPr>
          <p:nvPr>
            <p:ph idx="1"/>
          </p:nvPr>
        </p:nvSpPr>
        <p:spPr>
          <a:xfrm>
            <a:off x="1519311" y="3216812"/>
            <a:ext cx="8915400" cy="3777622"/>
          </a:xfrm>
        </p:spPr>
        <p:txBody>
          <a:bodyPr>
            <a:normAutofit/>
          </a:bodyPr>
          <a:lstStyle/>
          <a:p>
            <a:r>
              <a:rPr lang="zh-CN" altLang="en-US" sz="3600" dirty="0"/>
              <a:t>①春雷时冒尖的笋 </a:t>
            </a:r>
          </a:p>
          <a:p>
            <a:r>
              <a:rPr lang="zh-CN" altLang="en-US" sz="3600" dirty="0"/>
              <a:t>②但可惜的是 </a:t>
            </a:r>
          </a:p>
          <a:p>
            <a:r>
              <a:rPr lang="zh-CN" altLang="en-US" sz="3600" dirty="0"/>
              <a:t>③就不再鲜嫩</a:t>
            </a:r>
          </a:p>
          <a:p>
            <a:pPr marL="0" indent="0">
              <a:buNone/>
            </a:pPr>
            <a:r>
              <a:rPr lang="zh-CN" altLang="en-US" sz="3600" dirty="0"/>
              <a:t> </a:t>
            </a:r>
          </a:p>
          <a:p>
            <a:endParaRPr lang="zh-CN" altLang="en-US" sz="3600" dirty="0"/>
          </a:p>
        </p:txBody>
      </p:sp>
    </p:spTree>
    <p:extLst>
      <p:ext uri="{BB962C8B-B14F-4D97-AF65-F5344CB8AC3E}">
        <p14:creationId xmlns:p14="http://schemas.microsoft.com/office/powerpoint/2010/main" val="418677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3072" y="430926"/>
            <a:ext cx="8911687" cy="1280890"/>
          </a:xfrm>
        </p:spPr>
        <p:txBody>
          <a:bodyPr/>
          <a:lstStyle/>
          <a:p>
            <a:r>
              <a:rPr lang="en-US" altLang="zh-CN" dirty="0" smtClean="0"/>
              <a:t>26</a:t>
            </a:r>
            <a:r>
              <a:rPr lang="zh-CN" altLang="en-US" dirty="0" smtClean="0"/>
              <a:t>题（</a:t>
            </a:r>
            <a:r>
              <a:rPr lang="en-US" altLang="zh-CN" dirty="0" smtClean="0"/>
              <a:t>78</a:t>
            </a:r>
            <a:r>
              <a:rPr lang="zh-CN" altLang="en-US" dirty="0" smtClean="0"/>
              <a:t>分</a:t>
            </a:r>
            <a:r>
              <a:rPr lang="zh-CN" altLang="en-US" dirty="0"/>
              <a:t>）</a:t>
            </a:r>
            <a:r>
              <a:rPr lang="zh-CN" altLang="en-US" dirty="0" smtClean="0"/>
              <a:t>答题情况：</a:t>
            </a:r>
            <a:endParaRPr lang="zh-CN" altLang="en-US" dirty="0"/>
          </a:p>
        </p:txBody>
      </p:sp>
      <p:sp>
        <p:nvSpPr>
          <p:cNvPr id="3" name="内容占位符 2"/>
          <p:cNvSpPr>
            <a:spLocks noGrp="1"/>
          </p:cNvSpPr>
          <p:nvPr>
            <p:ph idx="1"/>
          </p:nvPr>
        </p:nvSpPr>
        <p:spPr>
          <a:xfrm>
            <a:off x="819956" y="1244957"/>
            <a:ext cx="11281892" cy="5761150"/>
          </a:xfrm>
        </p:spPr>
        <p:txBody>
          <a:bodyPr>
            <a:normAutofit/>
          </a:bodyPr>
          <a:lstStyle/>
          <a:p>
            <a:r>
              <a:rPr lang="en-US" altLang="zh-CN" sz="2400" b="1" dirty="0" smtClean="0"/>
              <a:t>78</a:t>
            </a:r>
            <a:r>
              <a:rPr lang="zh-CN" altLang="en-US" sz="2400" b="1" dirty="0" smtClean="0"/>
              <a:t>分    梁</a:t>
            </a:r>
            <a:r>
              <a:rPr lang="zh-CN" altLang="en-US" sz="2400" b="1" dirty="0"/>
              <a:t>子衡</a:t>
            </a:r>
            <a:endParaRPr lang="en-US" altLang="zh-CN" sz="2400" b="1" dirty="0" smtClean="0"/>
          </a:p>
          <a:p>
            <a:r>
              <a:rPr lang="en-US" altLang="zh-CN" sz="2400" b="1" dirty="0" smtClean="0"/>
              <a:t>75</a:t>
            </a:r>
            <a:r>
              <a:rPr lang="zh-CN" altLang="en-US" sz="2400" b="1" dirty="0" smtClean="0"/>
              <a:t>分    文观坤</a:t>
            </a:r>
            <a:endParaRPr lang="en-US" altLang="zh-CN" sz="2400" b="1" dirty="0" smtClean="0"/>
          </a:p>
          <a:p>
            <a:r>
              <a:rPr lang="en-US" altLang="zh-CN" sz="2400" b="1" dirty="0" smtClean="0"/>
              <a:t>72</a:t>
            </a:r>
            <a:r>
              <a:rPr lang="zh-CN" altLang="en-US" sz="2400" b="1" dirty="0" smtClean="0"/>
              <a:t>分    袁   创 </a:t>
            </a:r>
            <a:endParaRPr lang="en-US" altLang="zh-CN" sz="2400" b="1" dirty="0" smtClean="0"/>
          </a:p>
          <a:p>
            <a:r>
              <a:rPr lang="en-US" altLang="zh-CN" sz="2400" b="1" dirty="0" smtClean="0"/>
              <a:t>69</a:t>
            </a:r>
            <a:r>
              <a:rPr lang="zh-CN" altLang="en-US" sz="2400" b="1" dirty="0" smtClean="0"/>
              <a:t>分    蔡雅怡   马新语   唐梓灏  </a:t>
            </a:r>
            <a:endParaRPr lang="en-US" altLang="zh-CN" sz="2400" b="1" dirty="0" smtClean="0"/>
          </a:p>
          <a:p>
            <a:r>
              <a:rPr lang="en-US" altLang="zh-CN" sz="2400" b="1" dirty="0" smtClean="0"/>
              <a:t>66</a:t>
            </a:r>
            <a:r>
              <a:rPr lang="zh-CN" altLang="en-US" sz="2400" b="1" dirty="0" smtClean="0"/>
              <a:t>分    郭子晴   李奕琳   张耀宇   陈中正  李彦纬   莫朝越   龙彦宇   周宇</a:t>
            </a:r>
            <a:endParaRPr lang="en-US" altLang="zh-CN" sz="2400" b="1" dirty="0" smtClean="0"/>
          </a:p>
          <a:p>
            <a:r>
              <a:rPr lang="en-US" altLang="zh-CN" sz="2400" b="1" dirty="0" smtClean="0"/>
              <a:t>63</a:t>
            </a:r>
            <a:r>
              <a:rPr lang="zh-CN" altLang="en-US" sz="2400" b="1" dirty="0" smtClean="0"/>
              <a:t>分    洪炜圣   黄远之   廖祥宇  林向上  梁栩烽</a:t>
            </a:r>
            <a:endParaRPr lang="en-US" altLang="zh-CN" sz="2400" b="1" dirty="0" smtClean="0"/>
          </a:p>
          <a:p>
            <a:r>
              <a:rPr lang="en-US" altLang="zh-CN" sz="2400" b="1" dirty="0" smtClean="0"/>
              <a:t>60</a:t>
            </a:r>
            <a:r>
              <a:rPr lang="zh-CN" altLang="en-US" sz="2400" b="1" dirty="0" smtClean="0"/>
              <a:t>分    郑珂瑜   陈春琳   陈晖曜  陈志铭  陈翀  何宗翰  谢博文   冯宣睿   吴盈乐</a:t>
            </a:r>
            <a:endParaRPr lang="en-US" altLang="zh-CN" sz="2400" b="1" dirty="0" smtClean="0"/>
          </a:p>
          <a:p>
            <a:r>
              <a:rPr lang="en-US" altLang="zh-CN" sz="2400" b="1" dirty="0"/>
              <a:t>57</a:t>
            </a:r>
            <a:r>
              <a:rPr lang="zh-CN" altLang="en-US" sz="2400" b="1" dirty="0"/>
              <a:t>分    符朗铭   林诗淇  </a:t>
            </a:r>
            <a:endParaRPr lang="en-US" altLang="zh-CN" sz="2400" b="1" dirty="0" smtClean="0"/>
          </a:p>
          <a:p>
            <a:r>
              <a:rPr lang="en-US" altLang="zh-CN" sz="2400" b="1" dirty="0"/>
              <a:t>54</a:t>
            </a:r>
            <a:r>
              <a:rPr lang="zh-CN" altLang="en-US" sz="2400" b="1" dirty="0"/>
              <a:t>分    陈泓睿   陈炜倩   陈梓彬  </a:t>
            </a:r>
            <a:r>
              <a:rPr lang="zh-CN" altLang="en-US" sz="2400" b="1" dirty="0" smtClean="0"/>
              <a:t>洪澜玮   李子</a:t>
            </a:r>
            <a:r>
              <a:rPr lang="zh-CN" altLang="en-US" sz="2400" b="1" dirty="0"/>
              <a:t>一  </a:t>
            </a:r>
            <a:r>
              <a:rPr lang="zh-CN" altLang="en-US" sz="2400" b="1" dirty="0" smtClean="0"/>
              <a:t>梁</a:t>
            </a:r>
            <a:r>
              <a:rPr lang="zh-CN" altLang="en-US" sz="2400" b="1" dirty="0"/>
              <a:t>浩  </a:t>
            </a:r>
            <a:r>
              <a:rPr lang="zh-CN" altLang="en-US" sz="2400" b="1" dirty="0" smtClean="0"/>
              <a:t>麦</a:t>
            </a:r>
            <a:r>
              <a:rPr lang="zh-CN" altLang="en-US" sz="2400" b="1" dirty="0"/>
              <a:t>馨月 </a:t>
            </a:r>
            <a:r>
              <a:rPr lang="zh-CN" altLang="en-US" sz="2400" b="1" dirty="0" smtClean="0"/>
              <a:t> 张</a:t>
            </a:r>
            <a:r>
              <a:rPr lang="zh-CN" altLang="en-US" sz="2400" b="1" dirty="0"/>
              <a:t>荣臻 </a:t>
            </a:r>
            <a:r>
              <a:rPr lang="zh-CN" altLang="en-US" sz="2400" b="1" dirty="0" smtClean="0"/>
              <a:t> 张梓浩</a:t>
            </a:r>
            <a:endParaRPr lang="zh-CN" altLang="en-US" sz="2400" b="1" dirty="0"/>
          </a:p>
          <a:p>
            <a:r>
              <a:rPr lang="en-US" altLang="zh-CN" sz="2400" b="1" dirty="0" smtClean="0"/>
              <a:t>51</a:t>
            </a:r>
            <a:r>
              <a:rPr lang="zh-CN" altLang="en-US" sz="2400" b="1" dirty="0" smtClean="0"/>
              <a:t>分   丁炜烨   黄兆壹   温家明 </a:t>
            </a:r>
            <a:endParaRPr lang="en-US" altLang="zh-CN" sz="2400" b="1" dirty="0"/>
          </a:p>
          <a:p>
            <a:endParaRPr lang="en-US" altLang="zh-CN" sz="2400" b="1" dirty="0" smtClean="0"/>
          </a:p>
        </p:txBody>
      </p:sp>
    </p:spTree>
    <p:extLst>
      <p:ext uri="{BB962C8B-B14F-4D97-AF65-F5344CB8AC3E}">
        <p14:creationId xmlns:p14="http://schemas.microsoft.com/office/powerpoint/2010/main" val="212311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4131" y="224865"/>
            <a:ext cx="8911687" cy="1280890"/>
          </a:xfrm>
        </p:spPr>
        <p:txBody>
          <a:bodyPr/>
          <a:lstStyle/>
          <a:p>
            <a:r>
              <a:rPr lang="zh-CN" altLang="en-US" dirty="0" smtClean="0"/>
              <a:t>错题情况汇总：</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146637786"/>
              </p:ext>
            </p:extLst>
          </p:nvPr>
        </p:nvGraphicFramePr>
        <p:xfrm>
          <a:off x="631063" y="1365159"/>
          <a:ext cx="11560939" cy="4348759"/>
        </p:xfrm>
        <a:graphic>
          <a:graphicData uri="http://schemas.openxmlformats.org/drawingml/2006/table">
            <a:tbl>
              <a:tblPr>
                <a:tableStyleId>{5C22544A-7EE6-4342-B048-85BDC9FD1C3A}</a:tableStyleId>
              </a:tblPr>
              <a:tblGrid>
                <a:gridCol w="889303"/>
                <a:gridCol w="889303"/>
                <a:gridCol w="889303"/>
                <a:gridCol w="889303"/>
                <a:gridCol w="889303"/>
                <a:gridCol w="889303"/>
                <a:gridCol w="889303"/>
                <a:gridCol w="889303"/>
                <a:gridCol w="889303"/>
                <a:gridCol w="889303"/>
                <a:gridCol w="889303"/>
                <a:gridCol w="889303"/>
                <a:gridCol w="889303"/>
              </a:tblGrid>
              <a:tr h="656824">
                <a:tc>
                  <a:txBody>
                    <a:bodyPr/>
                    <a:lstStyle/>
                    <a:p>
                      <a:pPr algn="ctr" fontAlgn="ctr"/>
                      <a:r>
                        <a:rPr lang="en-US" altLang="zh-CN" sz="3200" b="1" u="none" strike="noStrike" dirty="0">
                          <a:effectLst/>
                        </a:rPr>
                        <a:t>1</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rgbClr val="FF0000"/>
                      </a:solidFill>
                      <a:prstDash val="solid"/>
                      <a:round/>
                      <a:headEnd type="none" w="med" len="med"/>
                      <a:tailEnd type="none" w="med" len="med"/>
                    </a:lnL>
                    <a:lnT w="12700" cap="flat" cmpd="sng" algn="ctr">
                      <a:solidFill>
                        <a:srgbClr val="FF0000"/>
                      </a:solidFill>
                      <a:prstDash val="solid"/>
                      <a:round/>
                      <a:headEnd type="none" w="med" len="med"/>
                      <a:tailEnd type="none" w="med" len="med"/>
                    </a:lnT>
                  </a:tcPr>
                </a:tc>
                <a:tc>
                  <a:txBody>
                    <a:bodyPr/>
                    <a:lstStyle/>
                    <a:p>
                      <a:pPr algn="ctr" fontAlgn="ctr"/>
                      <a:r>
                        <a:rPr lang="en-US" altLang="zh-CN" sz="3200" b="1" u="none" strike="noStrike" dirty="0">
                          <a:effectLst/>
                        </a:rPr>
                        <a:t>2</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T w="12700" cap="flat" cmpd="sng" algn="ctr">
                      <a:solidFill>
                        <a:srgbClr val="FF0000"/>
                      </a:solidFill>
                      <a:prstDash val="solid"/>
                      <a:round/>
                      <a:headEnd type="none" w="med" len="med"/>
                      <a:tailEnd type="none" w="med" len="med"/>
                    </a:lnT>
                  </a:tcPr>
                </a:tc>
                <a:tc>
                  <a:txBody>
                    <a:bodyPr/>
                    <a:lstStyle/>
                    <a:p>
                      <a:pPr algn="ctr" fontAlgn="ctr"/>
                      <a:r>
                        <a:rPr lang="en-US" altLang="zh-CN" sz="3200" b="1" u="none" strike="noStrike" dirty="0">
                          <a:effectLst/>
                        </a:rPr>
                        <a:t>3</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T w="12700" cap="flat" cmpd="sng" algn="ctr">
                      <a:solidFill>
                        <a:srgbClr val="FF0000"/>
                      </a:solidFill>
                      <a:prstDash val="solid"/>
                      <a:round/>
                      <a:headEnd type="none" w="med" len="med"/>
                      <a:tailEnd type="none" w="med" len="med"/>
                    </a:lnT>
                  </a:tcPr>
                </a:tc>
                <a:tc>
                  <a:txBody>
                    <a:bodyPr/>
                    <a:lstStyle/>
                    <a:p>
                      <a:pPr algn="ctr" fontAlgn="ctr"/>
                      <a:r>
                        <a:rPr lang="en-US" altLang="zh-CN" sz="3200" b="1" u="none" strike="noStrike" dirty="0">
                          <a:effectLst/>
                        </a:rPr>
                        <a:t>4</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T w="12700" cap="flat" cmpd="sng" algn="ctr">
                      <a:solidFill>
                        <a:srgbClr val="FF0000"/>
                      </a:solidFill>
                      <a:prstDash val="solid"/>
                      <a:round/>
                      <a:headEnd type="none" w="med" len="med"/>
                      <a:tailEnd type="none" w="med" len="med"/>
                    </a:lnT>
                  </a:tcPr>
                </a:tc>
                <a:tc>
                  <a:txBody>
                    <a:bodyPr/>
                    <a:lstStyle/>
                    <a:p>
                      <a:pPr algn="ctr" fontAlgn="ctr"/>
                      <a:r>
                        <a:rPr lang="en-US" altLang="zh-CN" sz="3200" b="1" u="none" strike="noStrike" dirty="0">
                          <a:effectLst/>
                        </a:rPr>
                        <a:t>5</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T w="12700" cap="flat" cmpd="sng" algn="ctr">
                      <a:solidFill>
                        <a:srgbClr val="FF0000"/>
                      </a:solidFill>
                      <a:prstDash val="solid"/>
                      <a:round/>
                      <a:headEnd type="none" w="med" len="med"/>
                      <a:tailEnd type="none" w="med" len="med"/>
                    </a:lnT>
                  </a:tcPr>
                </a:tc>
                <a:tc>
                  <a:txBody>
                    <a:bodyPr/>
                    <a:lstStyle/>
                    <a:p>
                      <a:pPr algn="ctr" fontAlgn="ctr"/>
                      <a:r>
                        <a:rPr lang="en-US" altLang="zh-CN" sz="3200" b="1" u="none" strike="noStrike" dirty="0">
                          <a:effectLst/>
                        </a:rPr>
                        <a:t>6</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T w="12700" cap="flat" cmpd="sng" algn="ctr">
                      <a:solidFill>
                        <a:srgbClr val="FF0000"/>
                      </a:solidFill>
                      <a:prstDash val="solid"/>
                      <a:round/>
                      <a:headEnd type="none" w="med" len="med"/>
                      <a:tailEnd type="none" w="med" len="med"/>
                    </a:lnT>
                  </a:tcPr>
                </a:tc>
                <a:tc>
                  <a:txBody>
                    <a:bodyPr/>
                    <a:lstStyle/>
                    <a:p>
                      <a:pPr algn="ctr" fontAlgn="ctr"/>
                      <a:r>
                        <a:rPr lang="en-US" altLang="zh-CN" sz="3200" b="1" u="none" strike="noStrike" dirty="0">
                          <a:effectLst/>
                        </a:rPr>
                        <a:t>7</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T w="12700" cap="flat" cmpd="sng" algn="ctr">
                      <a:solidFill>
                        <a:srgbClr val="FF0000"/>
                      </a:solidFill>
                      <a:prstDash val="solid"/>
                      <a:round/>
                      <a:headEnd type="none" w="med" len="med"/>
                      <a:tailEnd type="none" w="med" len="med"/>
                    </a:lnT>
                  </a:tcPr>
                </a:tc>
                <a:tc>
                  <a:txBody>
                    <a:bodyPr/>
                    <a:lstStyle/>
                    <a:p>
                      <a:pPr algn="ctr" fontAlgn="ctr"/>
                      <a:r>
                        <a:rPr lang="en-US" altLang="zh-CN" sz="3200" b="1" u="none" strike="noStrike" dirty="0">
                          <a:effectLst/>
                        </a:rPr>
                        <a:t>8</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T w="12700" cap="flat" cmpd="sng" algn="ctr">
                      <a:solidFill>
                        <a:srgbClr val="FF0000"/>
                      </a:solidFill>
                      <a:prstDash val="solid"/>
                      <a:round/>
                      <a:headEnd type="none" w="med" len="med"/>
                      <a:tailEnd type="none" w="med" len="med"/>
                    </a:lnT>
                  </a:tcPr>
                </a:tc>
                <a:tc>
                  <a:txBody>
                    <a:bodyPr/>
                    <a:lstStyle/>
                    <a:p>
                      <a:pPr algn="ctr" fontAlgn="ctr"/>
                      <a:r>
                        <a:rPr lang="en-US" altLang="zh-CN" sz="3200" b="1" u="none" strike="noStrike" dirty="0">
                          <a:effectLst/>
                        </a:rPr>
                        <a:t>9</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T w="12700" cap="flat" cmpd="sng" algn="ctr">
                      <a:solidFill>
                        <a:srgbClr val="FF0000"/>
                      </a:solidFill>
                      <a:prstDash val="solid"/>
                      <a:round/>
                      <a:headEnd type="none" w="med" len="med"/>
                      <a:tailEnd type="none" w="med" len="med"/>
                    </a:lnT>
                  </a:tcPr>
                </a:tc>
                <a:tc>
                  <a:txBody>
                    <a:bodyPr/>
                    <a:lstStyle/>
                    <a:p>
                      <a:pPr algn="ctr" fontAlgn="ctr"/>
                      <a:r>
                        <a:rPr lang="en-US" altLang="zh-CN" sz="3200" b="1" u="none" strike="noStrike" dirty="0">
                          <a:effectLst/>
                        </a:rPr>
                        <a:t>10</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T w="12700" cap="flat" cmpd="sng" algn="ctr">
                      <a:solidFill>
                        <a:srgbClr val="FF0000"/>
                      </a:solidFill>
                      <a:prstDash val="solid"/>
                      <a:round/>
                      <a:headEnd type="none" w="med" len="med"/>
                      <a:tailEnd type="none" w="med" len="med"/>
                    </a:lnT>
                  </a:tcPr>
                </a:tc>
                <a:tc>
                  <a:txBody>
                    <a:bodyPr/>
                    <a:lstStyle/>
                    <a:p>
                      <a:pPr algn="ctr" fontAlgn="ctr"/>
                      <a:r>
                        <a:rPr lang="en-US" altLang="zh-CN" sz="3200" b="1" u="none" strike="noStrike" dirty="0">
                          <a:effectLst/>
                        </a:rPr>
                        <a:t>11</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T w="12700" cap="flat" cmpd="sng" algn="ctr">
                      <a:solidFill>
                        <a:srgbClr val="FF0000"/>
                      </a:solidFill>
                      <a:prstDash val="solid"/>
                      <a:round/>
                      <a:headEnd type="none" w="med" len="med"/>
                      <a:tailEnd type="none" w="med" len="med"/>
                    </a:lnT>
                  </a:tcPr>
                </a:tc>
                <a:tc>
                  <a:txBody>
                    <a:bodyPr/>
                    <a:lstStyle/>
                    <a:p>
                      <a:pPr algn="ctr" fontAlgn="ctr"/>
                      <a:r>
                        <a:rPr lang="en-US" altLang="zh-CN" sz="3200" b="1" u="none" strike="noStrike" dirty="0">
                          <a:effectLst/>
                        </a:rPr>
                        <a:t>12</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T w="12700" cap="flat" cmpd="sng" algn="ctr">
                      <a:solidFill>
                        <a:srgbClr val="FF0000"/>
                      </a:solidFill>
                      <a:prstDash val="solid"/>
                      <a:round/>
                      <a:headEnd type="none" w="med" len="med"/>
                      <a:tailEnd type="none" w="med" len="med"/>
                    </a:lnT>
                  </a:tcPr>
                </a:tc>
                <a:tc>
                  <a:txBody>
                    <a:bodyPr/>
                    <a:lstStyle/>
                    <a:p>
                      <a:pPr algn="ctr" fontAlgn="ctr"/>
                      <a:r>
                        <a:rPr lang="en-US" altLang="zh-CN" sz="3200" b="1" u="none" strike="noStrike" dirty="0">
                          <a:effectLst/>
                        </a:rPr>
                        <a:t>13</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tcPr>
                </a:tc>
              </a:tr>
              <a:tr h="846335">
                <a:tc>
                  <a:txBody>
                    <a:bodyPr/>
                    <a:lstStyle/>
                    <a:p>
                      <a:pPr algn="ctr" fontAlgn="ctr"/>
                      <a:r>
                        <a:rPr lang="en-US" altLang="zh-CN" sz="3200" b="1" u="none" strike="noStrike" dirty="0" smtClean="0">
                          <a:solidFill>
                            <a:srgbClr val="FF0000"/>
                          </a:solidFill>
                          <a:effectLst>
                            <a:outerShdw blurRad="38100" dist="38100" dir="2700000" algn="tl">
                              <a:srgbClr val="000000">
                                <a:alpha val="43137"/>
                              </a:srgbClr>
                            </a:outerShdw>
                          </a:effectLst>
                        </a:rPr>
                        <a:t>16</a:t>
                      </a:r>
                      <a:endParaRPr lang="zh-CN" altLang="en-US" sz="3200" b="1" i="0" u="none" strike="noStrike"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txBody>
                  <a:tcPr marL="9525" marR="9525" marT="9525" marB="0" anchor="ctr">
                    <a:lnL w="12700" cap="flat" cmpd="sng" algn="ctr">
                      <a:solidFill>
                        <a:srgbClr val="FF0000"/>
                      </a:solidFill>
                      <a:prstDash val="solid"/>
                      <a:round/>
                      <a:headEnd type="none" w="med" len="med"/>
                      <a:tailEnd type="none" w="med" len="med"/>
                    </a:lnL>
                  </a:tcPr>
                </a:tc>
                <a:tc>
                  <a:txBody>
                    <a:bodyPr/>
                    <a:lstStyle/>
                    <a:p>
                      <a:pPr algn="ctr" fontAlgn="ctr"/>
                      <a:r>
                        <a:rPr lang="en-US" altLang="zh-CN" sz="3200" b="1" u="none" strike="noStrike" dirty="0" smtClean="0">
                          <a:solidFill>
                            <a:srgbClr val="FF0000"/>
                          </a:solidFill>
                          <a:effectLst/>
                        </a:rPr>
                        <a:t>5</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7</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4</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6</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22</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2</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12</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14</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2</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10</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lnR w="12700" cap="flat" cmpd="sng" algn="ctr">
                      <a:solidFill>
                        <a:srgbClr val="FF0000"/>
                      </a:solidFill>
                      <a:prstDash val="solid"/>
                      <a:round/>
                      <a:headEnd type="none" w="med" len="med"/>
                      <a:tailEnd type="none" w="med" len="med"/>
                    </a:lnR>
                  </a:tcPr>
                </a:tc>
              </a:tr>
              <a:tr h="804026">
                <a:tc>
                  <a:txBody>
                    <a:bodyPr/>
                    <a:lstStyle/>
                    <a:p>
                      <a:pPr algn="ctr" fontAlgn="ctr"/>
                      <a:r>
                        <a:rPr lang="en-US" altLang="zh-CN" sz="2400" b="1" u="none" strike="noStrike" dirty="0">
                          <a:effectLst/>
                        </a:rPr>
                        <a:t>1</a:t>
                      </a:r>
                      <a:r>
                        <a:rPr lang="zh-CN" altLang="en-US" sz="2400" b="1" u="none" strike="noStrike" dirty="0">
                          <a:effectLst/>
                        </a:rPr>
                        <a:t>未涂</a:t>
                      </a: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rgbClr val="FF0000"/>
                      </a:solidFill>
                      <a:prstDash val="solid"/>
                      <a:round/>
                      <a:headEnd type="none" w="med" len="med"/>
                      <a:tailEnd type="none" w="med" len="med"/>
                    </a:lnL>
                  </a:tcPr>
                </a:tc>
                <a:tc>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algn="ctr" defTabSz="457200" rtl="0" eaLnBrk="1" fontAlgn="ctr" latinLnBrk="0" hangingPunct="1"/>
                      <a:r>
                        <a:rPr lang="en-US" altLang="zh-CN" sz="2400" b="1" i="0" u="none" strike="noStrike" kern="1200" dirty="0">
                          <a:solidFill>
                            <a:srgbClr val="000000"/>
                          </a:solidFill>
                          <a:effectLst/>
                          <a:latin typeface="宋体" panose="02010600030101010101" pitchFamily="2" charset="-122"/>
                          <a:ea typeface="宋体" panose="02010600030101010101" pitchFamily="2" charset="-122"/>
                          <a:cs typeface="+mn-cs"/>
                        </a:rPr>
                        <a:t>1</a:t>
                      </a:r>
                      <a:r>
                        <a:rPr lang="zh-CN" altLang="en-US" sz="2400" b="1" i="0" u="none" strike="noStrike" kern="1200" dirty="0">
                          <a:solidFill>
                            <a:srgbClr val="000000"/>
                          </a:solidFill>
                          <a:effectLst/>
                          <a:latin typeface="宋体" panose="02010600030101010101" pitchFamily="2" charset="-122"/>
                          <a:ea typeface="宋体" panose="02010600030101010101" pitchFamily="2" charset="-122"/>
                          <a:cs typeface="+mn-cs"/>
                        </a:rPr>
                        <a:t>未涂</a:t>
                      </a:r>
                    </a:p>
                  </a:txBody>
                  <a:tcPr marL="9525" marR="9525" marT="9525" marB="0" anchor="ctr"/>
                </a:tc>
                <a:tc>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R w="12700" cap="flat" cmpd="sng" algn="ctr">
                      <a:solidFill>
                        <a:srgbClr val="FF0000"/>
                      </a:solidFill>
                      <a:prstDash val="solid"/>
                      <a:round/>
                      <a:headEnd type="none" w="med" len="med"/>
                      <a:tailEnd type="none" w="med" len="med"/>
                    </a:lnR>
                  </a:tcPr>
                </a:tc>
              </a:tr>
              <a:tr h="531706">
                <a:tc>
                  <a:txBody>
                    <a:bodyPr/>
                    <a:lstStyle/>
                    <a:p>
                      <a:pPr algn="ctr" fontAlgn="ctr"/>
                      <a:r>
                        <a:rPr lang="en-US" altLang="zh-CN" sz="3200" b="1" u="none" strike="noStrike" dirty="0">
                          <a:effectLst/>
                        </a:rPr>
                        <a:t>14</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rgbClr val="FF0000"/>
                      </a:solidFill>
                      <a:prstDash val="solid"/>
                      <a:round/>
                      <a:headEnd type="none" w="med" len="med"/>
                      <a:tailEnd type="none" w="med" len="med"/>
                    </a:lnL>
                  </a:tcPr>
                </a:tc>
                <a:tc>
                  <a:txBody>
                    <a:bodyPr/>
                    <a:lstStyle/>
                    <a:p>
                      <a:pPr algn="ctr" fontAlgn="ctr"/>
                      <a:r>
                        <a:rPr lang="en-US" altLang="zh-CN" sz="3200" b="1" u="none" strike="noStrike" dirty="0">
                          <a:effectLst/>
                        </a:rPr>
                        <a:t>15</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a:effectLst/>
                        </a:rPr>
                        <a:t>16</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a:effectLst/>
                        </a:rPr>
                        <a:t>17</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a:effectLst/>
                        </a:rPr>
                        <a:t>18</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a:effectLst/>
                        </a:rPr>
                        <a:t>19</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a:effectLst/>
                        </a:rPr>
                        <a:t>20</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a:effectLst/>
                        </a:rPr>
                        <a:t>21</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a:effectLst/>
                        </a:rPr>
                        <a:t>22</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a:effectLst/>
                        </a:rPr>
                        <a:t>23</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a:effectLst/>
                        </a:rPr>
                        <a:t>24</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a:effectLst/>
                        </a:rPr>
                        <a:t>25</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a:effectLst/>
                        </a:rPr>
                        <a:t>26</a:t>
                      </a:r>
                      <a:endParaRPr lang="en-US" altLang="zh-CN" sz="3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R w="12700" cap="flat" cmpd="sng" algn="ctr">
                      <a:solidFill>
                        <a:srgbClr val="FF0000"/>
                      </a:solidFill>
                      <a:prstDash val="solid"/>
                      <a:round/>
                      <a:headEnd type="none" w="med" len="med"/>
                      <a:tailEnd type="none" w="med" len="med"/>
                    </a:lnR>
                  </a:tcPr>
                </a:tc>
              </a:tr>
              <a:tr h="698815">
                <a:tc>
                  <a:txBody>
                    <a:bodyPr/>
                    <a:lstStyle/>
                    <a:p>
                      <a:pPr algn="ctr" fontAlgn="ctr"/>
                      <a:r>
                        <a:rPr lang="en-US" altLang="zh-CN" sz="3200" b="1" u="none" strike="noStrike" dirty="0" smtClean="0">
                          <a:solidFill>
                            <a:srgbClr val="FF0000"/>
                          </a:solidFill>
                          <a:effectLst/>
                        </a:rPr>
                        <a:t>15</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rgbClr val="FF0000"/>
                      </a:solidFill>
                      <a:prstDash val="solid"/>
                      <a:round/>
                      <a:headEnd type="none" w="med" len="med"/>
                      <a:tailEnd type="none" w="med" len="med"/>
                    </a:lnL>
                  </a:tcPr>
                </a:tc>
                <a:tc>
                  <a:txBody>
                    <a:bodyPr/>
                    <a:lstStyle/>
                    <a:p>
                      <a:pPr algn="ctr" fontAlgn="ctr"/>
                      <a:r>
                        <a:rPr lang="en-US" altLang="zh-CN" sz="3200" b="1" u="none" strike="noStrike" dirty="0" smtClean="0">
                          <a:solidFill>
                            <a:srgbClr val="FF0000"/>
                          </a:solidFill>
                          <a:effectLst/>
                        </a:rPr>
                        <a:t>8</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1</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7</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15</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30</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4</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1</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9</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8</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14</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23</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3200" b="1" u="none" strike="noStrike" dirty="0" smtClean="0">
                          <a:solidFill>
                            <a:srgbClr val="FF0000"/>
                          </a:solidFill>
                          <a:effectLst/>
                        </a:rPr>
                        <a:t>2</a:t>
                      </a:r>
                      <a:endParaRPr lang="zh-CN" altLang="en-US" sz="3200" b="1"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lnR w="12700" cap="flat" cmpd="sng" algn="ctr">
                      <a:solidFill>
                        <a:srgbClr val="FF0000"/>
                      </a:solidFill>
                      <a:prstDash val="solid"/>
                      <a:round/>
                      <a:headEnd type="none" w="med" len="med"/>
                      <a:tailEnd type="none" w="med" len="med"/>
                    </a:lnR>
                  </a:tcPr>
                </a:tc>
              </a:tr>
              <a:tr h="811053">
                <a:tc>
                  <a:txBody>
                    <a:bodyPr/>
                    <a:lstStyle/>
                    <a:p>
                      <a:pPr algn="ctr" fontAlgn="ctr"/>
                      <a:r>
                        <a:rPr lang="en-US" altLang="zh-CN" sz="2400" b="1" u="none" strike="noStrike" dirty="0">
                          <a:effectLst/>
                        </a:rPr>
                        <a:t>1</a:t>
                      </a:r>
                      <a:r>
                        <a:rPr lang="zh-CN" altLang="en-US" sz="2400" b="1" u="none" strike="noStrike" dirty="0">
                          <a:effectLst/>
                        </a:rPr>
                        <a:t>未涂</a:t>
                      </a: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rgbClr val="FF0000"/>
                      </a:solidFill>
                      <a:prstDash val="solid"/>
                      <a:round/>
                      <a:headEnd type="none" w="med" len="med"/>
                      <a:tailEnd type="none" w="med" len="med"/>
                    </a:lnL>
                    <a:lnB w="12700" cap="flat" cmpd="sng" algn="ctr">
                      <a:solidFill>
                        <a:srgbClr val="FF0000"/>
                      </a:solidFill>
                      <a:prstDash val="solid"/>
                      <a:round/>
                      <a:headEnd type="none" w="med" len="med"/>
                      <a:tailEnd type="none" w="med" len="med"/>
                    </a:lnB>
                  </a:tcPr>
                </a:tc>
                <a:tc>
                  <a:txBody>
                    <a:bodyPr/>
                    <a:lstStyle/>
                    <a:p>
                      <a:pPr algn="ctr" fontAlgn="ct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B w="12700" cap="flat" cmpd="sng" algn="ctr">
                      <a:solidFill>
                        <a:srgbClr val="FF0000"/>
                      </a:solidFill>
                      <a:prstDash val="solid"/>
                      <a:round/>
                      <a:headEnd type="none" w="med" len="med"/>
                      <a:tailEnd type="none" w="med" len="med"/>
                    </a:lnB>
                  </a:tcPr>
                </a:tc>
                <a:tc>
                  <a:txBody>
                    <a:bodyPr/>
                    <a:lstStyle/>
                    <a:p>
                      <a:pPr algn="ctr" fontAlgn="ct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B w="12700" cap="flat" cmpd="sng" algn="ctr">
                      <a:solidFill>
                        <a:srgbClr val="FF0000"/>
                      </a:solidFill>
                      <a:prstDash val="solid"/>
                      <a:round/>
                      <a:headEnd type="none" w="med" len="med"/>
                      <a:tailEnd type="none" w="med" len="med"/>
                    </a:lnB>
                  </a:tcPr>
                </a:tc>
                <a:tc>
                  <a:txBody>
                    <a:bodyPr/>
                    <a:lstStyle/>
                    <a:p>
                      <a:pPr algn="ctr" fontAlgn="ct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B w="12700" cap="flat" cmpd="sng" algn="ctr">
                      <a:solidFill>
                        <a:srgbClr val="FF0000"/>
                      </a:solidFill>
                      <a:prstDash val="solid"/>
                      <a:round/>
                      <a:headEnd type="none" w="med" len="med"/>
                      <a:tailEnd type="none" w="med" len="med"/>
                    </a:lnB>
                  </a:tcPr>
                </a:tc>
                <a:tc>
                  <a:txBody>
                    <a:bodyPr/>
                    <a:lstStyle/>
                    <a:p>
                      <a:pPr algn="ctr" fontAlgn="ctr"/>
                      <a:r>
                        <a:rPr lang="en-US" altLang="zh-CN" sz="2400" b="1" u="none" strike="noStrike" dirty="0">
                          <a:effectLst/>
                        </a:rPr>
                        <a:t>1</a:t>
                      </a:r>
                      <a:r>
                        <a:rPr lang="zh-CN" altLang="en-US" sz="2400" b="1" u="none" strike="noStrike" dirty="0">
                          <a:effectLst/>
                        </a:rPr>
                        <a:t>未涂</a:t>
                      </a: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B w="12700" cap="flat" cmpd="sng" algn="ctr">
                      <a:solidFill>
                        <a:srgbClr val="FF0000"/>
                      </a:solidFill>
                      <a:prstDash val="solid"/>
                      <a:round/>
                      <a:headEnd type="none" w="med" len="med"/>
                      <a:tailEnd type="none" w="med" len="med"/>
                    </a:lnB>
                  </a:tcPr>
                </a:tc>
                <a:tc>
                  <a:txBody>
                    <a:bodyPr/>
                    <a:lstStyle/>
                    <a:p>
                      <a:pPr algn="ctr" fontAlgn="ct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B w="12700" cap="flat" cmpd="sng" algn="ctr">
                      <a:solidFill>
                        <a:srgbClr val="FF0000"/>
                      </a:solidFill>
                      <a:prstDash val="solid"/>
                      <a:round/>
                      <a:headEnd type="none" w="med" len="med"/>
                      <a:tailEnd type="none" w="med" len="med"/>
                    </a:lnB>
                  </a:tcPr>
                </a:tc>
                <a:tc>
                  <a:txBody>
                    <a:bodyPr/>
                    <a:lstStyle/>
                    <a:p>
                      <a:pPr algn="ctr" fontAlgn="ct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B w="12700" cap="flat" cmpd="sng" algn="ctr">
                      <a:solidFill>
                        <a:srgbClr val="FF0000"/>
                      </a:solidFill>
                      <a:prstDash val="solid"/>
                      <a:round/>
                      <a:headEnd type="none" w="med" len="med"/>
                      <a:tailEnd type="none" w="med" len="med"/>
                    </a:lnB>
                  </a:tcPr>
                </a:tc>
                <a:tc>
                  <a:txBody>
                    <a:bodyPr/>
                    <a:lstStyle/>
                    <a:p>
                      <a:pPr algn="ctr" fontAlgn="ct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B w="12700" cap="flat" cmpd="sng" algn="ctr">
                      <a:solidFill>
                        <a:srgbClr val="FF0000"/>
                      </a:solidFill>
                      <a:prstDash val="solid"/>
                      <a:round/>
                      <a:headEnd type="none" w="med" len="med"/>
                      <a:tailEnd type="none" w="med" len="med"/>
                    </a:lnB>
                  </a:tcPr>
                </a:tc>
                <a:tc>
                  <a:txBody>
                    <a:bodyPr/>
                    <a:lstStyle/>
                    <a:p>
                      <a:pPr algn="ctr" fontAlgn="ctr"/>
                      <a:r>
                        <a:rPr lang="en-US" altLang="zh-CN" sz="2400" b="1" u="none" strike="noStrike" dirty="0">
                          <a:effectLst/>
                        </a:rPr>
                        <a:t>1</a:t>
                      </a:r>
                      <a:r>
                        <a:rPr lang="zh-CN" altLang="en-US" sz="2400" b="1" u="none" strike="noStrike" dirty="0">
                          <a:effectLst/>
                        </a:rPr>
                        <a:t>未涂</a:t>
                      </a: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B w="12700" cap="flat" cmpd="sng" algn="ctr">
                      <a:solidFill>
                        <a:srgbClr val="FF0000"/>
                      </a:solidFill>
                      <a:prstDash val="solid"/>
                      <a:round/>
                      <a:headEnd type="none" w="med" len="med"/>
                      <a:tailEnd type="none" w="med" len="med"/>
                    </a:lnB>
                  </a:tcPr>
                </a:tc>
                <a:tc>
                  <a:txBody>
                    <a:bodyPr/>
                    <a:lstStyle/>
                    <a:p>
                      <a:pPr algn="ctr" fontAlgn="ct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B w="12700" cap="flat" cmpd="sng" algn="ctr">
                      <a:solidFill>
                        <a:srgbClr val="FF0000"/>
                      </a:solidFill>
                      <a:prstDash val="solid"/>
                      <a:round/>
                      <a:headEnd type="none" w="med" len="med"/>
                      <a:tailEnd type="none" w="med" len="med"/>
                    </a:lnB>
                  </a:tcPr>
                </a:tc>
                <a:tc>
                  <a:txBody>
                    <a:bodyPr/>
                    <a:lstStyle/>
                    <a:p>
                      <a:pPr algn="ctr" fontAlgn="ct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B w="12700" cap="flat" cmpd="sng" algn="ctr">
                      <a:solidFill>
                        <a:srgbClr val="FF0000"/>
                      </a:solidFill>
                      <a:prstDash val="solid"/>
                      <a:round/>
                      <a:headEnd type="none" w="med" len="med"/>
                      <a:tailEnd type="none" w="med" len="med"/>
                    </a:lnB>
                  </a:tcPr>
                </a:tc>
                <a:tc>
                  <a:txBody>
                    <a:bodyPr/>
                    <a:lstStyle/>
                    <a:p>
                      <a:pPr algn="ctr" fontAlgn="ct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B w="12700" cap="flat" cmpd="sng" algn="ctr">
                      <a:solidFill>
                        <a:srgbClr val="FF0000"/>
                      </a:solidFill>
                      <a:prstDash val="solid"/>
                      <a:round/>
                      <a:headEnd type="none" w="med" len="med"/>
                      <a:tailEnd type="none" w="med" len="med"/>
                    </a:lnB>
                  </a:tcPr>
                </a:tc>
                <a:tc>
                  <a:txBody>
                    <a:bodyPr/>
                    <a:lstStyle/>
                    <a:p>
                      <a:pPr algn="ctr" fontAlgn="ctr"/>
                      <a:r>
                        <a:rPr lang="en-US" altLang="zh-CN" sz="2400" b="1" u="none" strike="noStrike" dirty="0">
                          <a:effectLst/>
                        </a:rPr>
                        <a:t>1</a:t>
                      </a:r>
                      <a:r>
                        <a:rPr lang="zh-CN" altLang="en-US" sz="2400" b="1" u="none" strike="noStrike" dirty="0">
                          <a:effectLst/>
                        </a:rPr>
                        <a:t>未涂</a:t>
                      </a: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R w="12700" cap="flat" cmpd="sng" algn="ctr">
                      <a:solidFill>
                        <a:srgbClr val="FF0000"/>
                      </a:solidFill>
                      <a:prstDash val="solid"/>
                      <a:round/>
                      <a:headEnd type="none" w="med" len="med"/>
                      <a:tailEnd type="none" w="med" len="med"/>
                    </a:lnR>
                    <a:lnB w="12700" cap="flat" cmpd="sng" algn="ctr">
                      <a:solidFill>
                        <a:srgbClr val="FF0000"/>
                      </a:solidFill>
                      <a:prstDash val="solid"/>
                      <a:round/>
                      <a:headEnd type="none" w="med" len="med"/>
                      <a:tailEnd type="none" w="med" len="med"/>
                    </a:lnB>
                  </a:tcPr>
                </a:tc>
              </a:tr>
            </a:tbl>
          </a:graphicData>
        </a:graphic>
      </p:graphicFrame>
      <p:sp>
        <p:nvSpPr>
          <p:cNvPr id="6" name="椭圆 5"/>
          <p:cNvSpPr/>
          <p:nvPr/>
        </p:nvSpPr>
        <p:spPr>
          <a:xfrm>
            <a:off x="1751527" y="1505755"/>
            <a:ext cx="437881" cy="426076"/>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584618" y="1505755"/>
            <a:ext cx="437881" cy="426076"/>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567686" y="1494222"/>
            <a:ext cx="437881" cy="426076"/>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400777" y="1494222"/>
            <a:ext cx="437881" cy="426076"/>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967103" y="1505755"/>
            <a:ext cx="437881" cy="426076"/>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652826" y="1505755"/>
            <a:ext cx="437881" cy="426076"/>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751527" y="3754241"/>
            <a:ext cx="437881" cy="426076"/>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586748" y="3754241"/>
            <a:ext cx="437881" cy="426076"/>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62758" y="3742708"/>
            <a:ext cx="437881" cy="426076"/>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192591" y="3754241"/>
            <a:ext cx="437881" cy="426076"/>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92544" y="3742708"/>
            <a:ext cx="437881" cy="426076"/>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44602" y="3754241"/>
            <a:ext cx="437881" cy="426076"/>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822424" y="3754241"/>
            <a:ext cx="437881" cy="426076"/>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498093" y="3754241"/>
            <a:ext cx="437881" cy="426076"/>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5171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2197" y="759655"/>
            <a:ext cx="11319803" cy="5911222"/>
          </a:xfrm>
        </p:spPr>
        <p:txBody>
          <a:bodyPr>
            <a:noAutofit/>
          </a:bodyPr>
          <a:lstStyle/>
          <a:p>
            <a:r>
              <a:rPr lang="en-US" altLang="zh-CN" sz="3200" b="1" dirty="0" smtClean="0"/>
              <a:t>   8</a:t>
            </a:r>
            <a:r>
              <a:rPr lang="en-US" altLang="zh-CN" sz="3200" b="1" dirty="0"/>
              <a:t>.</a:t>
            </a:r>
            <a:r>
              <a:rPr lang="zh-CN" altLang="en-US" sz="3200" b="1" dirty="0"/>
              <a:t>下列对本文艺术特点的分析鉴赏，不正确的一项是（   ）</a:t>
            </a:r>
            <a:r>
              <a:rPr lang="en-US" altLang="zh-CN" sz="3200" b="1" dirty="0"/>
              <a:t>(3</a:t>
            </a:r>
            <a:r>
              <a:rPr lang="zh-CN" altLang="en-US" sz="3200" b="1" dirty="0"/>
              <a:t>分</a:t>
            </a:r>
            <a:r>
              <a:rPr lang="en-US" altLang="zh-CN" sz="3200" b="1" dirty="0"/>
              <a:t>)</a:t>
            </a:r>
            <a:endParaRPr lang="zh-CN" altLang="en-US" sz="3200" dirty="0"/>
          </a:p>
          <a:p>
            <a:r>
              <a:rPr lang="en-US" altLang="zh-CN" sz="3200" dirty="0"/>
              <a:t>A.</a:t>
            </a:r>
            <a:r>
              <a:rPr lang="zh-CN" altLang="en-US" sz="3200" dirty="0"/>
              <a:t>描写暮色下的广场“人来人往，熙熙攘攘”等场景，是</a:t>
            </a:r>
            <a:r>
              <a:rPr lang="zh-CN" altLang="en-US" sz="3200" b="1" dirty="0">
                <a:solidFill>
                  <a:srgbClr val="FF0000"/>
                </a:solidFill>
              </a:rPr>
              <a:t>为了营造一个热闹的谈话氛围</a:t>
            </a:r>
            <a:r>
              <a:rPr lang="zh-CN" altLang="en-US" sz="3200" dirty="0"/>
              <a:t>，从而引出“我”与老人对话。</a:t>
            </a:r>
          </a:p>
          <a:p>
            <a:r>
              <a:rPr lang="en-US" altLang="zh-CN" sz="3200" dirty="0"/>
              <a:t>B.</a:t>
            </a:r>
            <a:r>
              <a:rPr lang="zh-CN" altLang="en-US" sz="3200" dirty="0"/>
              <a:t>富有生活气息、带有地方色彩的人物语言，以及在语言描写中大量使用的省略号，刻画出一个鲜明生动的老人形象。</a:t>
            </a:r>
          </a:p>
          <a:p>
            <a:r>
              <a:rPr lang="en-US" altLang="zh-CN" sz="3200" dirty="0"/>
              <a:t>C.</a:t>
            </a:r>
            <a:r>
              <a:rPr lang="zh-CN" altLang="en-US" sz="3200" dirty="0"/>
              <a:t>老人靠“一把力气”来从事的底层职业和“打了补丁”的穿着，多次使“我”对他的言谈感到意外，形成有趣的反差。</a:t>
            </a:r>
          </a:p>
          <a:p>
            <a:r>
              <a:rPr lang="en-US" altLang="zh-CN" sz="3200" dirty="0"/>
              <a:t>D.</a:t>
            </a:r>
            <a:r>
              <a:rPr lang="zh-CN" altLang="en-US" sz="3200" dirty="0"/>
              <a:t>小说在叙述过程中，既有“我”的直接叙述，又有“我”和老人的直接对话，还有老人的转述，灵活多变，生动活泼。</a:t>
            </a:r>
          </a:p>
          <a:p>
            <a:endParaRPr lang="zh-CN" altLang="en-US" sz="3200" dirty="0"/>
          </a:p>
        </p:txBody>
      </p:sp>
    </p:spTree>
    <p:extLst>
      <p:ext uri="{BB962C8B-B14F-4D97-AF65-F5344CB8AC3E}">
        <p14:creationId xmlns:p14="http://schemas.microsoft.com/office/powerpoint/2010/main" val="2899879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33046" y="407963"/>
            <a:ext cx="11071273" cy="5964702"/>
          </a:xfrm>
          <a:solidFill>
            <a:schemeClr val="bg1"/>
          </a:solidFill>
        </p:spPr>
        <p:txBody>
          <a:bodyPr>
            <a:noAutofit/>
          </a:bodyPr>
          <a:lstStyle/>
          <a:p>
            <a:r>
              <a:rPr lang="en-US" altLang="zh-CN" sz="3200" b="1" dirty="0"/>
              <a:t>11</a:t>
            </a:r>
            <a:r>
              <a:rPr lang="zh-CN" altLang="en-US" sz="3200" b="1" dirty="0"/>
              <a:t>．下列对文中画波浪线部分的断句，正确的一项是（   ）</a:t>
            </a:r>
            <a:endParaRPr lang="zh-CN" altLang="en-US" sz="3200" dirty="0"/>
          </a:p>
          <a:p>
            <a:r>
              <a:rPr lang="en-US" altLang="zh-CN" sz="3200" dirty="0"/>
              <a:t>A</a:t>
            </a:r>
            <a:r>
              <a:rPr lang="zh-CN" altLang="en-US" sz="3200" dirty="0"/>
              <a:t>．数年</a:t>
            </a:r>
            <a:r>
              <a:rPr lang="en-US" altLang="zh-CN" sz="3200" dirty="0"/>
              <a:t>/</a:t>
            </a:r>
            <a:r>
              <a:rPr lang="zh-CN" altLang="en-US" sz="3200" dirty="0"/>
              <a:t>威王薨</a:t>
            </a:r>
            <a:r>
              <a:rPr lang="en-US" altLang="zh-CN" sz="3200" dirty="0"/>
              <a:t>/</a:t>
            </a:r>
            <a:r>
              <a:rPr lang="zh-CN" altLang="en-US" sz="3200" dirty="0"/>
              <a:t>宣王立</a:t>
            </a:r>
            <a:r>
              <a:rPr lang="en-US" altLang="zh-CN" sz="3200" dirty="0"/>
              <a:t>/</a:t>
            </a:r>
            <a:r>
              <a:rPr lang="zh-CN" altLang="en-US" sz="3200" dirty="0"/>
              <a:t>靖郭君之交</a:t>
            </a:r>
            <a:r>
              <a:rPr lang="en-US" altLang="zh-CN" sz="3200" dirty="0"/>
              <a:t>/</a:t>
            </a:r>
            <a:r>
              <a:rPr lang="zh-CN" altLang="en-US" sz="3200" dirty="0"/>
              <a:t>大不善于宣王</a:t>
            </a:r>
            <a:r>
              <a:rPr lang="en-US" altLang="zh-CN" sz="3200" dirty="0"/>
              <a:t>/</a:t>
            </a:r>
            <a:r>
              <a:rPr lang="zh-CN" altLang="en-US" sz="3200" dirty="0"/>
              <a:t>辞而之薛</a:t>
            </a:r>
            <a:r>
              <a:rPr lang="en-US" altLang="zh-CN" sz="3200" dirty="0"/>
              <a:t>/</a:t>
            </a:r>
            <a:r>
              <a:rPr lang="zh-CN" altLang="en-US" sz="3200" dirty="0"/>
              <a:t>与齐貌辨俱留</a:t>
            </a:r>
            <a:r>
              <a:rPr lang="en-US" altLang="zh-CN" sz="3200" dirty="0"/>
              <a:t>/</a:t>
            </a:r>
            <a:endParaRPr lang="zh-CN" altLang="en-US" sz="3200" dirty="0"/>
          </a:p>
          <a:p>
            <a:r>
              <a:rPr lang="en-US" altLang="zh-CN" sz="3200" dirty="0"/>
              <a:t>B</a:t>
            </a:r>
            <a:r>
              <a:rPr lang="zh-CN" altLang="en-US" sz="3200" dirty="0"/>
              <a:t>．数年</a:t>
            </a:r>
            <a:r>
              <a:rPr lang="en-US" altLang="zh-CN" sz="3200" dirty="0"/>
              <a:t>/</a:t>
            </a:r>
            <a:r>
              <a:rPr lang="zh-CN" altLang="en-US" sz="3200" dirty="0"/>
              <a:t>威王薨</a:t>
            </a:r>
            <a:r>
              <a:rPr lang="en-US" altLang="zh-CN" sz="3200" dirty="0"/>
              <a:t>/</a:t>
            </a:r>
            <a:r>
              <a:rPr lang="zh-CN" altLang="en-US" sz="3200" dirty="0"/>
              <a:t>宣王立</a:t>
            </a:r>
            <a:r>
              <a:rPr lang="en-US" altLang="zh-CN" sz="3200" dirty="0"/>
              <a:t>/</a:t>
            </a:r>
            <a:r>
              <a:rPr lang="zh-CN" altLang="en-US" sz="3200" dirty="0"/>
              <a:t>靖郭君之交大</a:t>
            </a:r>
            <a:r>
              <a:rPr lang="en-US" altLang="zh-CN" sz="3200" dirty="0"/>
              <a:t>/</a:t>
            </a:r>
            <a:r>
              <a:rPr lang="zh-CN" altLang="en-US" sz="3200" dirty="0"/>
              <a:t>不善于宣王</a:t>
            </a:r>
            <a:r>
              <a:rPr lang="en-US" altLang="zh-CN" sz="3200" dirty="0"/>
              <a:t>/</a:t>
            </a:r>
            <a:r>
              <a:rPr lang="zh-CN" altLang="en-US" sz="3200" dirty="0"/>
              <a:t>辞而之薛</a:t>
            </a:r>
            <a:r>
              <a:rPr lang="en-US" altLang="zh-CN" sz="3200" dirty="0"/>
              <a:t>/</a:t>
            </a:r>
            <a:r>
              <a:rPr lang="zh-CN" altLang="en-US" sz="3200" dirty="0"/>
              <a:t>与齐貌辨俱留</a:t>
            </a:r>
            <a:r>
              <a:rPr lang="en-US" altLang="zh-CN" sz="3200" dirty="0"/>
              <a:t>/</a:t>
            </a:r>
            <a:endParaRPr lang="zh-CN" altLang="en-US" sz="3200" dirty="0"/>
          </a:p>
          <a:p>
            <a:r>
              <a:rPr lang="en-US" altLang="zh-CN" sz="3200" dirty="0"/>
              <a:t>C</a:t>
            </a:r>
            <a:r>
              <a:rPr lang="zh-CN" altLang="en-US" sz="3200" dirty="0"/>
              <a:t>．数年</a:t>
            </a:r>
            <a:r>
              <a:rPr lang="en-US" altLang="zh-CN" sz="3200" dirty="0"/>
              <a:t>/</a:t>
            </a:r>
            <a:r>
              <a:rPr lang="zh-CN" altLang="en-US" sz="3200" dirty="0"/>
              <a:t>威王薨</a:t>
            </a:r>
            <a:r>
              <a:rPr lang="en-US" altLang="zh-CN" sz="3200" dirty="0"/>
              <a:t>/</a:t>
            </a:r>
            <a:r>
              <a:rPr lang="zh-CN" altLang="en-US" sz="3200" dirty="0"/>
              <a:t>宣王立</a:t>
            </a:r>
            <a:r>
              <a:rPr lang="en-US" altLang="zh-CN" sz="3200" dirty="0"/>
              <a:t>/</a:t>
            </a:r>
            <a:r>
              <a:rPr lang="zh-CN" altLang="en-US" sz="3200" dirty="0"/>
              <a:t>靖郭君之交大</a:t>
            </a:r>
            <a:r>
              <a:rPr lang="en-US" altLang="zh-CN" sz="3200" dirty="0"/>
              <a:t>/</a:t>
            </a:r>
            <a:r>
              <a:rPr lang="zh-CN" altLang="en-US" sz="3200" dirty="0"/>
              <a:t>不善于宣王</a:t>
            </a:r>
            <a:r>
              <a:rPr lang="en-US" altLang="zh-CN" sz="3200" dirty="0"/>
              <a:t>/</a:t>
            </a:r>
            <a:r>
              <a:rPr lang="zh-CN" altLang="en-US" sz="3200" dirty="0"/>
              <a:t>辞而之薛与齐貌辨</a:t>
            </a:r>
            <a:r>
              <a:rPr lang="en-US" altLang="zh-CN" sz="3200" dirty="0"/>
              <a:t>/</a:t>
            </a:r>
            <a:r>
              <a:rPr lang="zh-CN" altLang="en-US" sz="3200" dirty="0"/>
              <a:t>俱留</a:t>
            </a:r>
            <a:r>
              <a:rPr lang="en-US" altLang="zh-CN" sz="3200" dirty="0"/>
              <a:t>/</a:t>
            </a:r>
            <a:endParaRPr lang="zh-CN" altLang="en-US" sz="3200" dirty="0"/>
          </a:p>
          <a:p>
            <a:r>
              <a:rPr lang="en-US" altLang="zh-CN" sz="3200" dirty="0"/>
              <a:t>D</a:t>
            </a:r>
            <a:r>
              <a:rPr lang="zh-CN" altLang="en-US" sz="3200" dirty="0"/>
              <a:t>．数年</a:t>
            </a:r>
            <a:r>
              <a:rPr lang="en-US" altLang="zh-CN" sz="3200" dirty="0"/>
              <a:t>/</a:t>
            </a:r>
            <a:r>
              <a:rPr lang="zh-CN" altLang="en-US" sz="3200" dirty="0"/>
              <a:t>威王薨</a:t>
            </a:r>
            <a:r>
              <a:rPr lang="en-US" altLang="zh-CN" sz="3200" dirty="0"/>
              <a:t>/</a:t>
            </a:r>
            <a:r>
              <a:rPr lang="zh-CN" altLang="en-US" sz="3200" dirty="0"/>
              <a:t>宣王立</a:t>
            </a:r>
            <a:r>
              <a:rPr lang="en-US" altLang="zh-CN" sz="3200" dirty="0"/>
              <a:t>/</a:t>
            </a:r>
            <a:r>
              <a:rPr lang="zh-CN" altLang="en-US" sz="3200" dirty="0"/>
              <a:t>靖郭君之交</a:t>
            </a:r>
            <a:r>
              <a:rPr lang="en-US" altLang="zh-CN" sz="3200" dirty="0"/>
              <a:t>/</a:t>
            </a:r>
            <a:r>
              <a:rPr lang="zh-CN" altLang="en-US" sz="3200" dirty="0"/>
              <a:t>大不善于宣王</a:t>
            </a:r>
            <a:r>
              <a:rPr lang="en-US" altLang="zh-CN" sz="3200" dirty="0"/>
              <a:t>/</a:t>
            </a:r>
            <a:r>
              <a:rPr lang="zh-CN" altLang="en-US" sz="3200" dirty="0"/>
              <a:t>辞而之薛与齐貌辨</a:t>
            </a:r>
            <a:r>
              <a:rPr lang="en-US" altLang="zh-CN" sz="3200" dirty="0"/>
              <a:t>/</a:t>
            </a:r>
            <a:r>
              <a:rPr lang="zh-CN" altLang="en-US" sz="3200" dirty="0"/>
              <a:t>俱留</a:t>
            </a:r>
            <a:r>
              <a:rPr lang="en-US" altLang="zh-CN" sz="3200" dirty="0"/>
              <a:t>/</a:t>
            </a:r>
            <a:endParaRPr lang="zh-CN" altLang="en-US" sz="3200" dirty="0"/>
          </a:p>
          <a:p>
            <a:endParaRPr lang="zh-CN" altLang="en-US" sz="3200" dirty="0"/>
          </a:p>
        </p:txBody>
      </p:sp>
    </p:spTree>
    <p:extLst>
      <p:ext uri="{BB962C8B-B14F-4D97-AF65-F5344CB8AC3E}">
        <p14:creationId xmlns:p14="http://schemas.microsoft.com/office/powerpoint/2010/main" val="1690237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3046" y="323555"/>
            <a:ext cx="11366696" cy="5556739"/>
          </a:xfrm>
        </p:spPr>
        <p:txBody>
          <a:bodyPr>
            <a:noAutofit/>
          </a:bodyPr>
          <a:lstStyle/>
          <a:p>
            <a:r>
              <a:rPr lang="en-US" altLang="zh-CN" sz="3200" b="1" dirty="0"/>
              <a:t>14</a:t>
            </a:r>
            <a:r>
              <a:rPr lang="zh-CN" altLang="en-US" sz="3200" b="1" dirty="0"/>
              <a:t>．下列对文中画波浪线部分的断句，正确的一项是（ ）（</a:t>
            </a:r>
            <a:r>
              <a:rPr lang="en-US" altLang="zh-CN" sz="3200" b="1" dirty="0"/>
              <a:t>3</a:t>
            </a:r>
            <a:r>
              <a:rPr lang="zh-CN" altLang="en-US" sz="3200" b="1" dirty="0"/>
              <a:t>分）</a:t>
            </a:r>
            <a:endParaRPr lang="zh-CN" altLang="en-US" sz="3200" dirty="0"/>
          </a:p>
          <a:p>
            <a:r>
              <a:rPr lang="en-US" altLang="zh-CN" sz="3200" dirty="0"/>
              <a:t>A</a:t>
            </a:r>
            <a:r>
              <a:rPr lang="zh-CN" altLang="en-US" sz="3200" dirty="0"/>
              <a:t>．乃始干喉燋唇</a:t>
            </a:r>
            <a:r>
              <a:rPr lang="en-US" altLang="zh-CN" sz="3200" dirty="0"/>
              <a:t>/</a:t>
            </a:r>
            <a:r>
              <a:rPr lang="zh-CN" altLang="en-US" sz="3200" dirty="0"/>
              <a:t>仰天而叹</a:t>
            </a:r>
            <a:r>
              <a:rPr lang="en-US" altLang="zh-CN" sz="3200" dirty="0"/>
              <a:t>/</a:t>
            </a:r>
            <a:r>
              <a:rPr lang="zh-CN" altLang="en-US" sz="3200" dirty="0">
                <a:solidFill>
                  <a:srgbClr val="FF0000"/>
                </a:solidFill>
                <a:effectLst>
                  <a:outerShdw blurRad="38100" dist="38100" dir="2700000" algn="tl">
                    <a:srgbClr val="000000">
                      <a:alpha val="43137"/>
                    </a:srgbClr>
                  </a:outerShdw>
                </a:effectLst>
              </a:rPr>
              <a:t>庶几焉天其救之</a:t>
            </a:r>
            <a:r>
              <a:rPr lang="en-US" altLang="zh-CN" sz="3200" dirty="0"/>
              <a:t>/</a:t>
            </a:r>
            <a:r>
              <a:rPr lang="zh-CN" altLang="en-US" sz="3200" dirty="0"/>
              <a:t>不亦难乎</a:t>
            </a:r>
            <a:r>
              <a:rPr lang="en-US" altLang="zh-CN" sz="3200" dirty="0"/>
              <a:t>/</a:t>
            </a:r>
            <a:r>
              <a:rPr lang="zh-CN" altLang="en-US" sz="3200" dirty="0"/>
              <a:t>孔子曰</a:t>
            </a:r>
            <a:r>
              <a:rPr lang="en-US" altLang="zh-CN" sz="3200" dirty="0"/>
              <a:t>/</a:t>
            </a:r>
            <a:r>
              <a:rPr lang="zh-CN" altLang="en-US" sz="3200" dirty="0"/>
              <a:t>不慎其前</a:t>
            </a:r>
            <a:r>
              <a:rPr lang="en-US" altLang="zh-CN" sz="3200" dirty="0"/>
              <a:t>/</a:t>
            </a:r>
            <a:r>
              <a:rPr lang="zh-CN" altLang="en-US" sz="3200" dirty="0"/>
              <a:t>而悔其后</a:t>
            </a:r>
            <a:r>
              <a:rPr lang="en-US" altLang="zh-CN" sz="3200" dirty="0"/>
              <a:t>/</a:t>
            </a:r>
            <a:r>
              <a:rPr lang="zh-CN" altLang="en-US" sz="3200" dirty="0"/>
              <a:t>虽悔无及矣</a:t>
            </a:r>
            <a:r>
              <a:rPr lang="en-US" altLang="zh-CN" sz="3200" dirty="0"/>
              <a:t>/</a:t>
            </a:r>
            <a:endParaRPr lang="zh-CN" altLang="en-US" sz="3200" dirty="0"/>
          </a:p>
          <a:p>
            <a:r>
              <a:rPr lang="en-US" altLang="zh-CN" sz="3200" dirty="0"/>
              <a:t>B</a:t>
            </a:r>
            <a:r>
              <a:rPr lang="zh-CN" altLang="en-US" sz="3200" dirty="0"/>
              <a:t>．乃始干喉燋唇</a:t>
            </a:r>
            <a:r>
              <a:rPr lang="en-US" altLang="zh-CN" sz="3200" dirty="0"/>
              <a:t>/</a:t>
            </a:r>
            <a:r>
              <a:rPr lang="zh-CN" altLang="en-US" sz="3200" dirty="0"/>
              <a:t>仰天而叹</a:t>
            </a:r>
            <a:r>
              <a:rPr lang="en-US" altLang="zh-CN" sz="3200" dirty="0"/>
              <a:t>/</a:t>
            </a:r>
            <a:r>
              <a:rPr lang="zh-CN" altLang="en-US" sz="3200" dirty="0"/>
              <a:t>庶几焉天其救之</a:t>
            </a:r>
            <a:r>
              <a:rPr lang="en-US" altLang="zh-CN" sz="3200" dirty="0"/>
              <a:t>/</a:t>
            </a:r>
            <a:r>
              <a:rPr lang="zh-CN" altLang="en-US" sz="3200" dirty="0"/>
              <a:t>不亦难乎</a:t>
            </a:r>
            <a:r>
              <a:rPr lang="en-US" altLang="zh-CN" sz="3200" dirty="0"/>
              <a:t>/</a:t>
            </a:r>
            <a:r>
              <a:rPr lang="zh-CN" altLang="en-US" sz="3200" dirty="0"/>
              <a:t>孔子曰</a:t>
            </a:r>
            <a:r>
              <a:rPr lang="en-US" altLang="zh-CN" sz="3200" dirty="0"/>
              <a:t>/</a:t>
            </a:r>
            <a:r>
              <a:rPr lang="zh-CN" altLang="en-US" sz="3200" dirty="0"/>
              <a:t>不慎其前而悔</a:t>
            </a:r>
            <a:r>
              <a:rPr lang="en-US" altLang="zh-CN" sz="3200" dirty="0"/>
              <a:t>/</a:t>
            </a:r>
            <a:r>
              <a:rPr lang="zh-CN" altLang="en-US" sz="3200" dirty="0"/>
              <a:t>其后虽悔无及矣</a:t>
            </a:r>
            <a:r>
              <a:rPr lang="en-US" altLang="zh-CN" sz="3200" dirty="0"/>
              <a:t>/</a:t>
            </a:r>
            <a:endParaRPr lang="zh-CN" altLang="en-US" sz="3200" dirty="0"/>
          </a:p>
          <a:p>
            <a:r>
              <a:rPr lang="en-US" altLang="zh-CN" sz="3200" dirty="0"/>
              <a:t>C</a:t>
            </a:r>
            <a:r>
              <a:rPr lang="zh-CN" altLang="en-US" sz="3200" dirty="0"/>
              <a:t>．乃始干喉燋唇</a:t>
            </a:r>
            <a:r>
              <a:rPr lang="en-US" altLang="zh-CN" sz="3200" dirty="0"/>
              <a:t>/</a:t>
            </a:r>
            <a:r>
              <a:rPr lang="zh-CN" altLang="en-US" sz="3200" dirty="0"/>
              <a:t>仰天而叹</a:t>
            </a:r>
            <a:r>
              <a:rPr lang="en-US" altLang="zh-CN" sz="3200" dirty="0"/>
              <a:t>/</a:t>
            </a:r>
            <a:r>
              <a:rPr lang="zh-CN" altLang="en-US" sz="3200" dirty="0"/>
              <a:t>庶几焉天</a:t>
            </a:r>
            <a:r>
              <a:rPr lang="en-US" altLang="zh-CN" sz="3200" dirty="0"/>
              <a:t>/</a:t>
            </a:r>
            <a:r>
              <a:rPr lang="zh-CN" altLang="en-US" sz="3200" dirty="0"/>
              <a:t>其救之不亦难乎</a:t>
            </a:r>
            <a:r>
              <a:rPr lang="en-US" altLang="zh-CN" sz="3200" dirty="0"/>
              <a:t>/</a:t>
            </a:r>
            <a:r>
              <a:rPr lang="zh-CN" altLang="en-US" sz="3200" dirty="0"/>
              <a:t>孔子曰</a:t>
            </a:r>
            <a:r>
              <a:rPr lang="en-US" altLang="zh-CN" sz="3200" dirty="0"/>
              <a:t>/</a:t>
            </a:r>
            <a:r>
              <a:rPr lang="zh-CN" altLang="en-US" sz="3200" dirty="0"/>
              <a:t>不慎其前</a:t>
            </a:r>
            <a:r>
              <a:rPr lang="en-US" altLang="zh-CN" sz="3200" dirty="0"/>
              <a:t>/</a:t>
            </a:r>
            <a:r>
              <a:rPr lang="zh-CN" altLang="en-US" sz="3200" dirty="0"/>
              <a:t>而悔其后</a:t>
            </a:r>
            <a:r>
              <a:rPr lang="en-US" altLang="zh-CN" sz="3200" dirty="0"/>
              <a:t>/</a:t>
            </a:r>
            <a:r>
              <a:rPr lang="zh-CN" altLang="en-US" sz="3200" dirty="0"/>
              <a:t>虽悔无及矣</a:t>
            </a:r>
            <a:r>
              <a:rPr lang="en-US" altLang="zh-CN" sz="3200" dirty="0"/>
              <a:t>/</a:t>
            </a:r>
            <a:endParaRPr lang="zh-CN" altLang="en-US" sz="3200" dirty="0"/>
          </a:p>
          <a:p>
            <a:r>
              <a:rPr lang="en-US" altLang="zh-CN" sz="3200" dirty="0"/>
              <a:t>D</a:t>
            </a:r>
            <a:r>
              <a:rPr lang="zh-CN" altLang="en-US" sz="3200" dirty="0"/>
              <a:t>．乃始干喉燋唇</a:t>
            </a:r>
            <a:r>
              <a:rPr lang="en-US" altLang="zh-CN" sz="3200" dirty="0"/>
              <a:t>/</a:t>
            </a:r>
            <a:r>
              <a:rPr lang="zh-CN" altLang="en-US" sz="3200" dirty="0"/>
              <a:t>仰天而叹</a:t>
            </a:r>
            <a:r>
              <a:rPr lang="en-US" altLang="zh-CN" sz="3200" dirty="0"/>
              <a:t>/</a:t>
            </a:r>
            <a:r>
              <a:rPr lang="zh-CN" altLang="en-US" sz="3200" dirty="0"/>
              <a:t>庶几焉天</a:t>
            </a:r>
            <a:r>
              <a:rPr lang="en-US" altLang="zh-CN" sz="3200" dirty="0"/>
              <a:t>/</a:t>
            </a:r>
            <a:r>
              <a:rPr lang="zh-CN" altLang="en-US" sz="3200" dirty="0"/>
              <a:t>其救之不亦难乎</a:t>
            </a:r>
            <a:r>
              <a:rPr lang="en-US" altLang="zh-CN" sz="3200" dirty="0"/>
              <a:t>/</a:t>
            </a:r>
            <a:r>
              <a:rPr lang="zh-CN" altLang="en-US" sz="3200" dirty="0"/>
              <a:t>孔子曰</a:t>
            </a:r>
            <a:r>
              <a:rPr lang="en-US" altLang="zh-CN" sz="3200" dirty="0"/>
              <a:t>/</a:t>
            </a:r>
            <a:r>
              <a:rPr lang="zh-CN" altLang="en-US" sz="3200" dirty="0"/>
              <a:t>不慎其前而悔</a:t>
            </a:r>
            <a:r>
              <a:rPr lang="en-US" altLang="zh-CN" sz="3200" dirty="0"/>
              <a:t>/</a:t>
            </a:r>
            <a:r>
              <a:rPr lang="zh-CN" altLang="en-US" sz="3200" dirty="0"/>
              <a:t>其后虽悔无及矣</a:t>
            </a:r>
            <a:r>
              <a:rPr lang="en-US" altLang="zh-CN" sz="3200" dirty="0"/>
              <a:t>/</a:t>
            </a:r>
            <a:endParaRPr lang="zh-CN" altLang="en-US" sz="3200" dirty="0"/>
          </a:p>
          <a:p>
            <a:endParaRPr lang="zh-CN" altLang="en-US" sz="3200" dirty="0"/>
          </a:p>
        </p:txBody>
      </p:sp>
    </p:spTree>
    <p:extLst>
      <p:ext uri="{BB962C8B-B14F-4D97-AF65-F5344CB8AC3E}">
        <p14:creationId xmlns:p14="http://schemas.microsoft.com/office/powerpoint/2010/main" val="3704596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5249" y="0"/>
            <a:ext cx="11516751" cy="6703255"/>
          </a:xfrm>
        </p:spPr>
        <p:txBody>
          <a:bodyPr>
            <a:normAutofit lnSpcReduction="10000"/>
          </a:bodyPr>
          <a:lstStyle/>
          <a:p>
            <a:r>
              <a:rPr lang="en-US" altLang="zh-CN" sz="2800" b="1" dirty="0"/>
              <a:t>18.</a:t>
            </a:r>
            <a:r>
              <a:rPr lang="zh-CN" altLang="en-US" sz="2800" b="1" dirty="0"/>
              <a:t>阅读下面这首宋诗，按要求作答</a:t>
            </a:r>
            <a:r>
              <a:rPr lang="zh-CN" altLang="en-US" b="1" dirty="0"/>
              <a:t>。</a:t>
            </a:r>
            <a:endParaRPr lang="zh-CN" altLang="en-US" dirty="0"/>
          </a:p>
          <a:p>
            <a:pPr marL="0" indent="0" algn="ctr">
              <a:buNone/>
            </a:pPr>
            <a:r>
              <a:rPr lang="zh-CN" altLang="en-US" sz="2800" b="1" dirty="0"/>
              <a:t>宿华严寺</a:t>
            </a:r>
            <a:r>
              <a:rPr lang="zh-CN" altLang="en-US" sz="2800" baseline="30000" dirty="0"/>
              <a:t>①</a:t>
            </a:r>
            <a:r>
              <a:rPr lang="zh-CN" altLang="en-US" sz="2800" b="1" dirty="0"/>
              <a:t>与友生会话 </a:t>
            </a:r>
            <a:r>
              <a:rPr lang="zh-CN" altLang="en-US" sz="2800" dirty="0"/>
              <a:t> </a:t>
            </a:r>
            <a:r>
              <a:rPr lang="en-US" altLang="zh-CN" sz="2800" dirty="0"/>
              <a:t>(</a:t>
            </a:r>
            <a:r>
              <a:rPr lang="zh-CN" altLang="en-US" sz="2800" dirty="0"/>
              <a:t>苏舜钦</a:t>
            </a:r>
            <a:r>
              <a:rPr lang="en-US" altLang="zh-CN" sz="2800" dirty="0"/>
              <a:t>)</a:t>
            </a:r>
            <a:endParaRPr lang="zh-CN" altLang="en-US" sz="2800" dirty="0"/>
          </a:p>
          <a:p>
            <a:pPr marL="0" indent="0" algn="ctr">
              <a:buNone/>
            </a:pPr>
            <a:r>
              <a:rPr lang="zh-CN" altLang="en-US" sz="2800" dirty="0"/>
              <a:t>危构岂峣</a:t>
            </a:r>
            <a:r>
              <a:rPr lang="zh-CN" altLang="en-US" sz="2800" baseline="30000" dirty="0"/>
              <a:t>②</a:t>
            </a:r>
            <a:r>
              <a:rPr lang="zh-CN" altLang="en-US" sz="2800" dirty="0"/>
              <a:t>出太虚，坐看斛日堕平芜。</a:t>
            </a:r>
          </a:p>
          <a:p>
            <a:pPr marL="0" indent="0" algn="ctr">
              <a:buNone/>
            </a:pPr>
            <a:r>
              <a:rPr lang="zh-CN" altLang="en-US" sz="2800" dirty="0"/>
              <a:t>白烟覆地澄江阔，皎月当天尺璧孤。</a:t>
            </a:r>
          </a:p>
          <a:p>
            <a:pPr marL="0" indent="0" algn="ctr">
              <a:buNone/>
            </a:pPr>
            <a:r>
              <a:rPr lang="zh-CN" altLang="en-US" sz="2800" dirty="0"/>
              <a:t>疏磬悲吟来竹阁，青灯寂寞照吟躯。</a:t>
            </a:r>
          </a:p>
          <a:p>
            <a:pPr marL="0" indent="0" algn="ctr">
              <a:buNone/>
            </a:pPr>
            <a:r>
              <a:rPr lang="zh-CN" altLang="en-US" sz="2800" dirty="0"/>
              <a:t>老僧怪我何为者，说尽兴亡涕泪俱。</a:t>
            </a:r>
          </a:p>
          <a:p>
            <a:r>
              <a:rPr lang="en-US" altLang="zh-CN" sz="2800" dirty="0"/>
              <a:t>[</a:t>
            </a:r>
            <a:r>
              <a:rPr lang="zh-CN" altLang="en-US" sz="2800" dirty="0"/>
              <a:t>注</a:t>
            </a:r>
            <a:r>
              <a:rPr lang="en-US" altLang="zh-CN" sz="2800" dirty="0"/>
              <a:t>]①</a:t>
            </a:r>
            <a:r>
              <a:rPr lang="zh-CN" altLang="en-US" sz="2800" dirty="0"/>
              <a:t>华严寺：樊川著名八大寺之一。②岩峣：矗立高耸貌。</a:t>
            </a:r>
          </a:p>
          <a:p>
            <a:r>
              <a:rPr lang="zh-CN" altLang="en-US" sz="2800" b="1" dirty="0"/>
              <a:t>下列对这首诗的理解与赏析，不正确的一项是（ ）（</a:t>
            </a:r>
            <a:r>
              <a:rPr lang="en-US" altLang="zh-CN" sz="2800" b="1" dirty="0"/>
              <a:t>3</a:t>
            </a:r>
            <a:r>
              <a:rPr lang="zh-CN" altLang="en-US" sz="2800" b="1" dirty="0"/>
              <a:t>分）</a:t>
            </a:r>
            <a:endParaRPr lang="zh-CN" altLang="en-US" sz="2800" dirty="0"/>
          </a:p>
          <a:p>
            <a:r>
              <a:rPr lang="en-US" altLang="zh-CN" sz="2800" dirty="0"/>
              <a:t>A</a:t>
            </a:r>
            <a:r>
              <a:rPr lang="zh-CN" altLang="en-US" sz="2800" dirty="0"/>
              <a:t>．首联写诗人来到华严寺与朋友见面聊天，共同欣赏日落美景之事。</a:t>
            </a:r>
          </a:p>
          <a:p>
            <a:r>
              <a:rPr lang="en-US" altLang="zh-CN" sz="2800" dirty="0"/>
              <a:t>B</a:t>
            </a:r>
            <a:r>
              <a:rPr lang="zh-CN" altLang="en-US" sz="2800" dirty="0"/>
              <a:t>．“出太虚”运用夸张手法，极言华严寺寺庙高大雄伟，直插云霄。</a:t>
            </a:r>
          </a:p>
          <a:p>
            <a:r>
              <a:rPr lang="en-US" altLang="zh-CN" sz="2800" dirty="0"/>
              <a:t>C</a:t>
            </a:r>
            <a:r>
              <a:rPr lang="zh-CN" altLang="en-US" sz="2800" dirty="0"/>
              <a:t>．颈联借寺庙的景象“疏磬”和“青灯”，营造出了孤寂凄清的氛围。</a:t>
            </a:r>
          </a:p>
          <a:p>
            <a:r>
              <a:rPr lang="en-US" altLang="zh-CN" sz="2800" dirty="0"/>
              <a:t>D</a:t>
            </a:r>
            <a:r>
              <a:rPr lang="zh-CN" altLang="en-US" sz="2800" dirty="0"/>
              <a:t>．尾联借老僧之问，道出原委，在</a:t>
            </a:r>
            <a:r>
              <a:rPr lang="zh-CN" altLang="en-US" sz="2800" b="1" dirty="0">
                <a:solidFill>
                  <a:srgbClr val="FF0000"/>
                </a:solidFill>
              </a:rPr>
              <a:t>今昔对比</a:t>
            </a:r>
            <a:r>
              <a:rPr lang="zh-CN" altLang="en-US" sz="2800" dirty="0"/>
              <a:t>中抒发了昔盛今衰的无限感慨。</a:t>
            </a:r>
          </a:p>
          <a:p>
            <a:endParaRPr lang="zh-CN" altLang="en-US" dirty="0"/>
          </a:p>
        </p:txBody>
      </p:sp>
    </p:spTree>
    <p:extLst>
      <p:ext uri="{BB962C8B-B14F-4D97-AF65-F5344CB8AC3E}">
        <p14:creationId xmlns:p14="http://schemas.microsoft.com/office/powerpoint/2010/main" val="317881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542" y="0"/>
            <a:ext cx="11910645" cy="5418853"/>
          </a:xfrm>
        </p:spPr>
        <p:txBody>
          <a:bodyPr>
            <a:noAutofit/>
          </a:bodyPr>
          <a:lstStyle/>
          <a:p>
            <a:r>
              <a:rPr lang="en-US" altLang="zh-CN" sz="2400" b="1" dirty="0"/>
              <a:t>19.</a:t>
            </a:r>
            <a:r>
              <a:rPr lang="zh-CN" altLang="en-US" sz="2400" b="1" dirty="0"/>
              <a:t>阅读下面的宋词，按要求作答。</a:t>
            </a:r>
            <a:endParaRPr lang="zh-CN" altLang="en-US" sz="2400" dirty="0"/>
          </a:p>
          <a:p>
            <a:pPr marL="0" indent="0" algn="ctr">
              <a:buNone/>
            </a:pPr>
            <a:r>
              <a:rPr lang="zh-CN" altLang="en-US" sz="2400" b="1" dirty="0"/>
              <a:t>满江红</a:t>
            </a:r>
            <a:r>
              <a:rPr lang="en-US" altLang="zh-CN" sz="2400" b="1" dirty="0"/>
              <a:t>·</a:t>
            </a:r>
            <a:r>
              <a:rPr lang="zh-CN" altLang="en-US" sz="2400" b="1" dirty="0"/>
              <a:t>仙姥来时</a:t>
            </a:r>
            <a:endParaRPr lang="zh-CN" altLang="en-US" sz="2400" dirty="0"/>
          </a:p>
          <a:p>
            <a:pPr marL="0" indent="0" algn="ctr">
              <a:buNone/>
            </a:pPr>
            <a:r>
              <a:rPr lang="zh-CN" altLang="en-US" dirty="0"/>
              <a:t>姜夔 </a:t>
            </a:r>
            <a:r>
              <a:rPr lang="en-US" altLang="zh-CN" dirty="0"/>
              <a:t>〔</a:t>
            </a:r>
            <a:r>
              <a:rPr lang="zh-CN" altLang="en-US" dirty="0"/>
              <a:t>宋代</a:t>
            </a:r>
            <a:r>
              <a:rPr lang="en-US" altLang="zh-CN" dirty="0"/>
              <a:t>〕</a:t>
            </a:r>
            <a:endParaRPr lang="zh-CN" altLang="en-US" dirty="0"/>
          </a:p>
          <a:p>
            <a:r>
              <a:rPr lang="zh-CN" altLang="en-US" sz="2400" b="1" dirty="0" smtClean="0"/>
              <a:t>       仙</a:t>
            </a:r>
            <a:r>
              <a:rPr lang="zh-CN" altLang="en-US" sz="2400" b="1" dirty="0"/>
              <a:t>姥来时，正一望、千顷翠澜。旌旗共、乱云俱下，依约前山。命驾群龙金作轭，相从诸娣玉为冠。向夜深、风定悄无人，闻佩环。</a:t>
            </a:r>
          </a:p>
          <a:p>
            <a:r>
              <a:rPr lang="zh-CN" altLang="en-US" sz="2400" b="1" dirty="0" smtClean="0"/>
              <a:t>       神奇</a:t>
            </a:r>
            <a:r>
              <a:rPr lang="zh-CN" altLang="en-US" sz="2400" b="1" dirty="0"/>
              <a:t>处，君试看。奠淮右，阻江南。遣六丁雷电，别守东关。却笑英雄无好手，一篙春水走曹瞒。又怎知、人在小红楼，帘影间。  </a:t>
            </a:r>
          </a:p>
          <a:p>
            <a:r>
              <a:rPr lang="zh-CN" altLang="en-US" sz="2400" b="1" dirty="0" smtClean="0"/>
              <a:t>下列</a:t>
            </a:r>
            <a:r>
              <a:rPr lang="zh-CN" altLang="en-US" sz="2400" b="1" dirty="0"/>
              <a:t>对这首诗的理解与赏析，不正确的一项是（</a:t>
            </a:r>
            <a:r>
              <a:rPr lang="en-US" altLang="zh-CN" sz="2400" b="1" dirty="0"/>
              <a:t>3</a:t>
            </a:r>
            <a:r>
              <a:rPr lang="zh-CN" altLang="en-US" sz="2400" b="1" dirty="0"/>
              <a:t>分）</a:t>
            </a:r>
            <a:endParaRPr lang="zh-CN" altLang="en-US" sz="2400" dirty="0"/>
          </a:p>
          <a:p>
            <a:r>
              <a:rPr lang="en-US" altLang="zh-CN" sz="2400" dirty="0"/>
              <a:t>A.</a:t>
            </a:r>
            <a:r>
              <a:rPr lang="zh-CN" altLang="en-US" sz="2400" dirty="0"/>
              <a:t>词的上片中“旌旗共、乱云俱下”一句较为精采：一面是乱云翻滚，一面是旌旗乱舞，景象壮丽，颇似王勃</a:t>
            </a:r>
            <a:r>
              <a:rPr lang="en-US" altLang="zh-CN" sz="2400" dirty="0"/>
              <a:t>《</a:t>
            </a:r>
            <a:r>
              <a:rPr lang="zh-CN" altLang="en-US" sz="2400" dirty="0"/>
              <a:t>滕王阁赋</a:t>
            </a:r>
            <a:r>
              <a:rPr lang="en-US" altLang="zh-CN" sz="2400" dirty="0"/>
              <a:t>》</a:t>
            </a:r>
            <a:r>
              <a:rPr lang="zh-CN" altLang="en-US" sz="2400" dirty="0"/>
              <a:t>中的“落霞与孤鹜齐飞”。</a:t>
            </a:r>
          </a:p>
          <a:p>
            <a:r>
              <a:rPr lang="en-US" altLang="zh-CN" sz="2400" dirty="0"/>
              <a:t>B.</a:t>
            </a:r>
            <a:r>
              <a:rPr lang="zh-CN" altLang="en-US" sz="2400" dirty="0"/>
              <a:t>词的下片叙写</a:t>
            </a:r>
            <a:r>
              <a:rPr lang="zh-CN" altLang="en-US" sz="2400" b="1" dirty="0">
                <a:solidFill>
                  <a:srgbClr val="FF0000"/>
                </a:solidFill>
              </a:rPr>
              <a:t>敌人进犯淮右，阻隔江南</a:t>
            </a:r>
            <a:r>
              <a:rPr lang="zh-CN" altLang="en-US" sz="2400" dirty="0"/>
              <a:t>，国家面临危机，好在仙佬挺身而出，派出六丁神将携雷电扼守东关，保卫国泰民安，彰显了领袖风范。</a:t>
            </a:r>
          </a:p>
          <a:p>
            <a:r>
              <a:rPr lang="en-US" altLang="zh-CN" sz="2400" dirty="0"/>
              <a:t>C.</a:t>
            </a:r>
            <a:r>
              <a:rPr lang="zh-CN" altLang="en-US" sz="2400" dirty="0"/>
              <a:t>结尾突换笔调，点出真正能够以“一篙春水”迫使敌人不敢南犯的却是“小红楼、帘影间”的仙姥，讽刺了那些苟且偷安而又善于邀功请赏的奸臣。</a:t>
            </a:r>
          </a:p>
          <a:p>
            <a:r>
              <a:rPr lang="en-US" altLang="zh-CN" sz="2400" dirty="0"/>
              <a:t>D.《</a:t>
            </a:r>
            <a:r>
              <a:rPr lang="zh-CN" altLang="en-US" sz="2400" dirty="0"/>
              <a:t>满江红</a:t>
            </a:r>
            <a:r>
              <a:rPr lang="en-US" altLang="zh-CN" sz="2400" dirty="0"/>
              <a:t>》</a:t>
            </a:r>
            <a:r>
              <a:rPr lang="zh-CN" altLang="en-US" sz="2400" dirty="0"/>
              <a:t>这个词牌，原调用仄韵，仄韵</a:t>
            </a:r>
            <a:r>
              <a:rPr lang="en-US" altLang="zh-CN" sz="2400" dirty="0"/>
              <a:t>《</a:t>
            </a:r>
            <a:r>
              <a:rPr lang="zh-CN" altLang="en-US" sz="2400" dirty="0"/>
              <a:t>满江红</a:t>
            </a:r>
            <a:r>
              <a:rPr lang="en-US" altLang="zh-CN" sz="2400" dirty="0"/>
              <a:t>》</a:t>
            </a:r>
            <a:r>
              <a:rPr lang="zh-CN" altLang="en-US" sz="2400" dirty="0"/>
              <a:t>多押入声字，声情激越豪壮；然而此词改为平韵，声情顿变，读之只觉从容和缓，婉约清空。</a:t>
            </a:r>
          </a:p>
          <a:p>
            <a:endParaRPr lang="zh-CN" altLang="en-US" sz="2400" dirty="0"/>
          </a:p>
        </p:txBody>
      </p:sp>
    </p:spTree>
    <p:extLst>
      <p:ext uri="{BB962C8B-B14F-4D97-AF65-F5344CB8AC3E}">
        <p14:creationId xmlns:p14="http://schemas.microsoft.com/office/powerpoint/2010/main" val="3208838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47445" y="450166"/>
            <a:ext cx="9689880" cy="5193770"/>
          </a:xfrm>
        </p:spPr>
        <p:txBody>
          <a:bodyPr>
            <a:noAutofit/>
          </a:bodyPr>
          <a:lstStyle/>
          <a:p>
            <a:r>
              <a:rPr lang="en-US" altLang="zh-CN" sz="3200" dirty="0" smtClean="0"/>
              <a:t>24.A</a:t>
            </a:r>
            <a:r>
              <a:rPr lang="zh-CN" altLang="en-US" sz="3200" dirty="0"/>
              <a:t>．“白雪”“冰心”可对应冬奥会主题，是写梅花的对联，“玉骨”不适合形容运动员，且也没有扣住运动元素。</a:t>
            </a:r>
          </a:p>
          <a:p>
            <a:r>
              <a:rPr lang="en-US" altLang="zh-CN" sz="3200" dirty="0"/>
              <a:t>B</a:t>
            </a:r>
            <a:r>
              <a:rPr lang="zh-CN" altLang="en-US" sz="3200" dirty="0"/>
              <a:t>．是写奥运会的，但不是写冬奥会，也不是专门为运动员所写，“绿荫”不适合冬奥环境。</a:t>
            </a:r>
          </a:p>
          <a:p>
            <a:r>
              <a:rPr lang="en-US" altLang="zh-CN" sz="3200" dirty="0"/>
              <a:t>C</a:t>
            </a:r>
            <a:r>
              <a:rPr lang="zh-CN" altLang="en-US" sz="3200" dirty="0"/>
              <a:t>．是写奥运会的，但“大筑鸟巢”“高擎圣火”侧重写奥运比赛场馆建设和圣火传递，不适合挂在冬奥会运动员楼。</a:t>
            </a:r>
          </a:p>
          <a:p>
            <a:r>
              <a:rPr lang="en-US" altLang="zh-CN" sz="3200" dirty="0"/>
              <a:t>D</a:t>
            </a:r>
            <a:r>
              <a:rPr lang="zh-CN" altLang="en-US" sz="3200" dirty="0"/>
              <a:t>．既具有冬奥元素</a:t>
            </a:r>
            <a:r>
              <a:rPr lang="en-US" altLang="zh-CN" sz="3200" dirty="0"/>
              <a:t>——“</a:t>
            </a:r>
            <a:r>
              <a:rPr lang="zh-CN" altLang="en-US" sz="3200" dirty="0"/>
              <a:t>雪海”“冰山”，又具有运动元素</a:t>
            </a:r>
            <a:r>
              <a:rPr lang="en-US" altLang="zh-CN" sz="3200" dirty="0"/>
              <a:t>——“</a:t>
            </a:r>
            <a:r>
              <a:rPr lang="zh-CN" altLang="en-US" sz="3200" dirty="0"/>
              <a:t>犁开”“滑出”，富有动感和美感。</a:t>
            </a:r>
          </a:p>
          <a:p>
            <a:endParaRPr lang="zh-CN" altLang="en-US" sz="3200" dirty="0"/>
          </a:p>
        </p:txBody>
      </p:sp>
    </p:spTree>
    <p:extLst>
      <p:ext uri="{BB962C8B-B14F-4D97-AF65-F5344CB8AC3E}">
        <p14:creationId xmlns:p14="http://schemas.microsoft.com/office/powerpoint/2010/main" val="3377631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225</TotalTime>
  <Words>1785</Words>
  <Application>Microsoft Office PowerPoint</Application>
  <PresentationFormat>宽屏</PresentationFormat>
  <Paragraphs>124</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宋体</vt:lpstr>
      <vt:lpstr>幼圆</vt:lpstr>
      <vt:lpstr>Arial</vt:lpstr>
      <vt:lpstr>Century Gothic</vt:lpstr>
      <vt:lpstr>Wingdings 3</vt:lpstr>
      <vt:lpstr>丝状</vt:lpstr>
      <vt:lpstr>11月16（周三）选择题训练</vt:lpstr>
      <vt:lpstr>26题（78分）答题情况：</vt:lpstr>
      <vt:lpstr>错题情况汇总：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25.根据前文“竹烟雾集”句式，本处也应在句式上保持一致，所以“竹径通幽”和前文衔接比较紧密，排除A、B； 后面是在说笋农们找嫩笋的过程，而D中“它们藏在隆起的地面下，尚未完全窜出地表”改变了主语，故排除。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11月16（周三）选择题训练</dc:title>
  <dc:creator>李素亭</dc:creator>
  <cp:lastModifiedBy>李素亭</cp:lastModifiedBy>
  <cp:revision>11</cp:revision>
  <dcterms:created xsi:type="dcterms:W3CDTF">2022-11-17T09:24:17Z</dcterms:created>
  <dcterms:modified xsi:type="dcterms:W3CDTF">2022-11-17T13:10:16Z</dcterms:modified>
</cp:coreProperties>
</file>