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85" r:id="rId3"/>
    <p:sldId id="281" r:id="rId4"/>
    <p:sldId id="288" r:id="rId6"/>
    <p:sldId id="287" r:id="rId7"/>
    <p:sldId id="286" r:id="rId8"/>
    <p:sldId id="282" r:id="rId9"/>
    <p:sldId id="283" r:id="rId10"/>
    <p:sldId id="284" r:id="rId11"/>
    <p:sldId id="256" r:id="rId12"/>
    <p:sldId id="261" r:id="rId13"/>
    <p:sldId id="257" r:id="rId14"/>
    <p:sldId id="258" r:id="rId15"/>
    <p:sldId id="259" r:id="rId16"/>
    <p:sldId id="260" r:id="rId17"/>
    <p:sldId id="262" r:id="rId18"/>
    <p:sldId id="263" r:id="rId19"/>
    <p:sldId id="264" r:id="rId20"/>
    <p:sldId id="265" r:id="rId21"/>
    <p:sldId id="266" r:id="rId22"/>
    <p:sldId id="267" r:id="rId23"/>
    <p:sldId id="268" r:id="rId24"/>
    <p:sldId id="269" r:id="rId25"/>
    <p:sldId id="270" r:id="rId26"/>
    <p:sldId id="271" r:id="rId27"/>
    <p:sldId id="273" r:id="rId28"/>
    <p:sldId id="274" r:id="rId29"/>
    <p:sldId id="277" r:id="rId30"/>
    <p:sldId id="276" r:id="rId31"/>
    <p:sldId id="272" r:id="rId32"/>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tags" Target="tags/tag95.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hyperlink" Target="file:///C:\Users\Administrator\Desktop\&#39640;&#19977;&#36164;&#26009;\17&#21608;&#36873;&#25321;&#39064;&#19987;&#39064;&#35757;&#32451;(1).docx"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407035" y="716915"/>
            <a:ext cx="11378565" cy="4234815"/>
          </a:xfrm>
        </p:spPr>
        <p:txBody>
          <a:bodyPr>
            <a:normAutofit/>
          </a:bodyPr>
          <a:p>
            <a:pPr>
              <a:lnSpc>
                <a:spcPct val="130000"/>
              </a:lnSpc>
            </a:pPr>
            <a:r>
              <a:t>论述类文本阅读强化训练</a:t>
            </a:r>
            <a:br/>
            <a:r>
              <a:rPr>
                <a:latin typeface="华文行楷" panose="02010800040101010101" charset="-122"/>
                <a:ea typeface="华文行楷" panose="02010800040101010101" charset="-122"/>
              </a:rPr>
              <a:t>之</a:t>
            </a:r>
            <a:br/>
            <a:r>
              <a:t>行文脉络+论证结构（2）　</a:t>
            </a: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58140" y="0"/>
            <a:ext cx="11475720" cy="6071870"/>
          </a:xfrm>
        </p:spPr>
        <p:txBody>
          <a:bodyPr>
            <a:noAutofit/>
          </a:bodyPr>
          <a:p>
            <a:r>
              <a:rPr lang="zh-CN" altLang="en-US" sz="2800"/>
              <a:t>1.下列对材料相关内容的理解和分析，不正确的一项是（   ）</a:t>
            </a:r>
            <a:r>
              <a:rPr lang="en-US" altLang="zh-CN" sz="2800">
                <a:solidFill>
                  <a:srgbClr val="FF0000"/>
                </a:solidFill>
              </a:rPr>
              <a:t>12</a:t>
            </a:r>
            <a:r>
              <a:rPr lang="zh-CN" altLang="en-US" sz="2800">
                <a:solidFill>
                  <a:srgbClr val="FF0000"/>
                </a:solidFill>
              </a:rPr>
              <a:t>人</a:t>
            </a:r>
            <a:endParaRPr lang="zh-CN" altLang="en-US" sz="2800">
              <a:solidFill>
                <a:srgbClr val="FF0000"/>
              </a:solidFill>
            </a:endParaRPr>
          </a:p>
          <a:p>
            <a:r>
              <a:rPr lang="en-US" altLang="zh-CN" sz="2800">
                <a:solidFill>
                  <a:srgbClr val="FF0000"/>
                </a:solidFill>
              </a:rPr>
              <a:t>4</a:t>
            </a:r>
            <a:r>
              <a:rPr lang="zh-CN" altLang="en-US" sz="2800"/>
              <a:t>A.某国际大牌面对网友的抄袭质疑，虽然表面上不置可否，但在中国市场下架了这款新品，部分媒体认为这是一次“文化挪用”而非抄袭。</a:t>
            </a:r>
            <a:endParaRPr lang="zh-CN" altLang="en-US" sz="2800"/>
          </a:p>
          <a:p>
            <a:r>
              <a:rPr lang="en-US" altLang="zh-CN" sz="2800">
                <a:solidFill>
                  <a:srgbClr val="FF0000"/>
                </a:solidFill>
              </a:rPr>
              <a:t>3</a:t>
            </a:r>
            <a:r>
              <a:rPr lang="zh-CN" altLang="en-US" sz="2800"/>
              <a:t>B.在此次风波之前，国际大牌对中国传统文化元素的借鉴参考并不少见，这也有利于中国文化在西方社会的传播与推广，为国人所乐见。</a:t>
            </a:r>
            <a:endParaRPr lang="zh-CN" altLang="en-US" sz="2800"/>
          </a:p>
          <a:p>
            <a:r>
              <a:rPr lang="en-US" altLang="zh-CN" sz="2800">
                <a:solidFill>
                  <a:srgbClr val="FF0000"/>
                </a:solidFill>
              </a:rPr>
              <a:t>5</a:t>
            </a:r>
            <a:r>
              <a:rPr lang="zh-CN" altLang="en-US" sz="2800"/>
              <a:t>C.此次争议事件推动了国人对马面裙的认知，让人们意识到这种凝结古人智慧和审美的服装款式也能成为当下的时尚单品。</a:t>
            </a:r>
            <a:endParaRPr lang="zh-CN" altLang="en-US" sz="2800"/>
          </a:p>
          <a:p>
            <a:r>
              <a:rPr lang="zh-CN" altLang="en-US" sz="2800"/>
              <a:t>D.好莱坞电影表现中国不离功夫，表现日本不离和服，说明文化传播始终不可避免地会产生符号化、片面化的问题。</a:t>
            </a:r>
            <a:endParaRPr lang="zh-CN" altLang="en-US" sz="28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58140" y="-112395"/>
            <a:ext cx="11833860" cy="6071870"/>
          </a:xfrm>
        </p:spPr>
        <p:txBody>
          <a:bodyPr>
            <a:noAutofit/>
          </a:bodyPr>
          <a:p>
            <a:r>
              <a:rPr lang="zh-CN" altLang="en-US" sz="3600"/>
              <a:t>A.某国际大牌面对网友的抄袭质疑，虽然表面上不置可否，但在中国市场下架了这款新品，部分媒体认为这是一次“文化挪用”而非抄袭。</a:t>
            </a:r>
            <a:endParaRPr lang="zh-CN" altLang="en-US" sz="3600"/>
          </a:p>
          <a:p>
            <a:endParaRPr lang="zh-CN" altLang="en-US" sz="3600"/>
          </a:p>
        </p:txBody>
      </p:sp>
      <p:sp>
        <p:nvSpPr>
          <p:cNvPr id="100" name="文本框 99"/>
          <p:cNvSpPr txBox="1"/>
          <p:nvPr/>
        </p:nvSpPr>
        <p:spPr>
          <a:xfrm>
            <a:off x="358140" y="2195830"/>
            <a:ext cx="11677650" cy="4523105"/>
          </a:xfrm>
          <a:prstGeom prst="rect">
            <a:avLst/>
          </a:prstGeom>
          <a:noFill/>
          <a:ln w="9525">
            <a:noFill/>
          </a:ln>
        </p:spPr>
        <p:txBody>
          <a:bodyPr wrap="square">
            <a:spAutoFit/>
          </a:bodyPr>
          <a:p>
            <a:pPr indent="269240"/>
            <a:r>
              <a:rPr lang="en-US" altLang="zh-CN" sz="3600" b="0">
                <a:ea typeface="宋体" panose="02010600030101010101" pitchFamily="2" charset="-122"/>
              </a:rPr>
              <a:t>      </a:t>
            </a:r>
            <a:r>
              <a:rPr lang="zh-CN" altLang="en-US" sz="3600" b="0">
                <a:ea typeface="宋体" panose="02010600030101010101" pitchFamily="2" charset="-122"/>
              </a:rPr>
              <a:t>①</a:t>
            </a:r>
            <a:r>
              <a:rPr lang="zh-CN" sz="3600" b="0">
                <a:ea typeface="宋体" panose="02010600030101010101" pitchFamily="2" charset="-122"/>
              </a:rPr>
              <a:t>近期，某国际大牌推出了一款黑色中长半身裙，售价高达29000元人民币，但有网友发现，这款裙子神似中国的马面裙。该品牌强调其采用了“标志性的廓形，是一款全新的优雅时尚的单品”，却只字未提“马面裙”。尽管</a:t>
            </a:r>
            <a:r>
              <a:rPr lang="zh-CN" sz="3600" b="0">
                <a:solidFill>
                  <a:srgbClr val="FF0000"/>
                </a:solidFill>
                <a:effectLst>
                  <a:outerShdw blurRad="38100" dist="25400" dir="5400000" algn="ctr" rotWithShape="0">
                    <a:srgbClr val="6E747A">
                      <a:alpha val="43000"/>
                    </a:srgbClr>
                  </a:outerShdw>
                </a:effectLst>
                <a:ea typeface="宋体" panose="02010600030101010101" pitchFamily="2" charset="-122"/>
              </a:rPr>
              <a:t>国内质疑该品牌文化抄袭的声音四起</a:t>
            </a:r>
            <a:r>
              <a:rPr lang="zh-CN" sz="3600" b="0">
                <a:ea typeface="宋体" panose="02010600030101010101" pitchFamily="2" charset="-122"/>
              </a:rPr>
              <a:t>，但</a:t>
            </a:r>
            <a:r>
              <a:rPr lang="zh-CN" sz="3600" b="1">
                <a:solidFill>
                  <a:srgbClr val="FF0000"/>
                </a:solidFill>
                <a:effectLst>
                  <a:outerShdw blurRad="38100" dist="25400" dir="5400000" algn="ctr" rotWithShape="0">
                    <a:srgbClr val="6E747A">
                      <a:alpha val="43000"/>
                    </a:srgbClr>
                  </a:outerShdw>
                </a:effectLst>
                <a:ea typeface="宋体" panose="02010600030101010101" pitchFamily="2" charset="-122"/>
              </a:rPr>
              <a:t>品牌官方至今没有表态，只是在中国市场内默默下架了这款新品</a:t>
            </a:r>
            <a:r>
              <a:rPr lang="zh-CN" sz="3600" b="0">
                <a:ea typeface="宋体" panose="02010600030101010101" pitchFamily="2" charset="-122"/>
              </a:rPr>
              <a:t>，国外的网站上这款裙子在继续售卖。</a:t>
            </a:r>
            <a:r>
              <a:rPr lang="zh-CN" sz="3600" b="1">
                <a:solidFill>
                  <a:srgbClr val="FF0000"/>
                </a:solidFill>
                <a:effectLst>
                  <a:outerShdw blurRad="38100" dist="25400" dir="5400000" algn="ctr" rotWithShape="0">
                    <a:srgbClr val="6E747A">
                      <a:alpha val="43000"/>
                    </a:srgbClr>
                  </a:outerShdw>
                </a:effectLst>
                <a:ea typeface="宋体" panose="02010600030101010101" pitchFamily="2" charset="-122"/>
              </a:rPr>
              <a:t>有媒体认为，这波操作难以被界定为抄袭，只能冠以“文化挪用”。</a:t>
            </a:r>
            <a:endParaRPr lang="zh-CN" altLang="en-US" sz="3600" b="1">
              <a:solidFill>
                <a:srgbClr val="FF0000"/>
              </a:solidFill>
              <a:effectLst>
                <a:outerShdw blurRad="38100" dist="25400" dir="5400000" algn="ctr" rotWithShape="0">
                  <a:srgbClr val="6E747A">
                    <a:alpha val="43000"/>
                  </a:srgbClr>
                </a:outerShdw>
              </a:effectLst>
              <a:ea typeface="宋体" panose="02010600030101010101" pitchFamily="2"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58140" y="0"/>
            <a:ext cx="11475720" cy="6071870"/>
          </a:xfrm>
        </p:spPr>
        <p:txBody>
          <a:bodyPr>
            <a:noAutofit/>
          </a:bodyPr>
          <a:p>
            <a:r>
              <a:rPr lang="zh-CN" altLang="en-US" sz="3600"/>
              <a:t>B.在此次风波之前，国际大牌对中国传统文化元素的借鉴参考并不少见，这也有利于中国文化在西方社会的传播与推广，为国人所乐见。</a:t>
            </a:r>
            <a:endParaRPr lang="zh-CN" altLang="en-US" sz="3600"/>
          </a:p>
          <a:p>
            <a:endParaRPr lang="zh-CN" altLang="en-US" sz="3600"/>
          </a:p>
        </p:txBody>
      </p:sp>
      <p:sp>
        <p:nvSpPr>
          <p:cNvPr id="100" name="文本框 99"/>
          <p:cNvSpPr txBox="1"/>
          <p:nvPr/>
        </p:nvSpPr>
        <p:spPr>
          <a:xfrm>
            <a:off x="648970" y="2425700"/>
            <a:ext cx="11184890" cy="3784600"/>
          </a:xfrm>
          <a:prstGeom prst="rect">
            <a:avLst/>
          </a:prstGeom>
          <a:noFill/>
          <a:ln w="9525">
            <a:noFill/>
          </a:ln>
        </p:spPr>
        <p:txBody>
          <a:bodyPr wrap="square">
            <a:spAutoFit/>
          </a:bodyPr>
          <a:p>
            <a:pPr indent="269240"/>
            <a:r>
              <a:rPr lang="en-US" altLang="zh-CN" sz="4000" b="0">
                <a:ea typeface="宋体" panose="02010600030101010101" pitchFamily="2" charset="-122"/>
              </a:rPr>
              <a:t>      </a:t>
            </a:r>
            <a:r>
              <a:rPr lang="zh-CN" altLang="en-US" sz="4000" b="0">
                <a:ea typeface="宋体" panose="02010600030101010101" pitchFamily="2" charset="-122"/>
              </a:rPr>
              <a:t>③</a:t>
            </a:r>
            <a:r>
              <a:rPr lang="zh-CN" sz="4000" b="1">
                <a:solidFill>
                  <a:srgbClr val="FF0000"/>
                </a:solidFill>
                <a:ea typeface="宋体" panose="02010600030101010101" pitchFamily="2" charset="-122"/>
              </a:rPr>
              <a:t>此前，也有不少国际大牌借鉴中国元素</a:t>
            </a:r>
            <a:r>
              <a:rPr lang="zh-CN" sz="4000" b="0">
                <a:ea typeface="宋体" panose="02010600030101010101" pitchFamily="2" charset="-122"/>
              </a:rPr>
              <a:t>，让我们的传统文化出现在巴黎、米兰、伦敦的时尚舞台上，1981年戴安娜曾经穿过红色的马面裙，当时的新闻稿写的是中式刺绣裙。这些借鉴参考，</a:t>
            </a:r>
            <a:r>
              <a:rPr lang="zh-CN" sz="4000" b="1">
                <a:solidFill>
                  <a:srgbClr val="FF0000"/>
                </a:solidFill>
                <a:ea typeface="宋体" panose="02010600030101010101" pitchFamily="2" charset="-122"/>
              </a:rPr>
              <a:t>在文化领域并不少见，是对中国文化元素的喜爱和推广，为国人所乐见</a:t>
            </a:r>
            <a:r>
              <a:rPr lang="zh-CN" sz="4000" b="0">
                <a:ea typeface="宋体" panose="02010600030101010101" pitchFamily="2" charset="-122"/>
              </a:rPr>
              <a:t>。</a:t>
            </a:r>
            <a:endParaRPr lang="zh-CN" altLang="en-US" sz="4000" b="0">
              <a:ea typeface="宋体" panose="02010600030101010101" pitchFamily="2"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58140" y="0"/>
            <a:ext cx="11475720" cy="6071870"/>
          </a:xfrm>
        </p:spPr>
        <p:txBody>
          <a:bodyPr>
            <a:noAutofit/>
          </a:bodyPr>
          <a:p>
            <a:r>
              <a:rPr lang="zh-CN" altLang="en-US" sz="3600"/>
              <a:t>C.此次争议事件推动了国人对马面裙的认知，让人们意识到这种凝结古人智慧和审美的服装款式也能成为当下的时尚单品。</a:t>
            </a:r>
            <a:endParaRPr lang="zh-CN" altLang="en-US" sz="3600"/>
          </a:p>
          <a:p>
            <a:endParaRPr lang="zh-CN" altLang="en-US" sz="3600"/>
          </a:p>
        </p:txBody>
      </p:sp>
      <p:sp>
        <p:nvSpPr>
          <p:cNvPr id="100" name="文本框 99"/>
          <p:cNvSpPr txBox="1"/>
          <p:nvPr/>
        </p:nvSpPr>
        <p:spPr>
          <a:xfrm>
            <a:off x="358140" y="2129155"/>
            <a:ext cx="11650980" cy="2861310"/>
          </a:xfrm>
          <a:prstGeom prst="rect">
            <a:avLst/>
          </a:prstGeom>
          <a:noFill/>
          <a:ln w="9525">
            <a:noFill/>
          </a:ln>
        </p:spPr>
        <p:txBody>
          <a:bodyPr wrap="square">
            <a:spAutoFit/>
          </a:bodyPr>
          <a:p>
            <a:pPr indent="269240"/>
            <a:r>
              <a:rPr lang="en-US" altLang="zh-CN" sz="3600" b="0">
                <a:ea typeface="宋体" panose="02010600030101010101" pitchFamily="2" charset="-122"/>
              </a:rPr>
              <a:t>     </a:t>
            </a:r>
            <a:r>
              <a:rPr lang="zh-CN" altLang="en-US" sz="3600" b="0">
                <a:ea typeface="宋体" panose="02010600030101010101" pitchFamily="2" charset="-122"/>
              </a:rPr>
              <a:t>②</a:t>
            </a:r>
            <a:r>
              <a:rPr lang="zh-CN" sz="3600" b="0">
                <a:solidFill>
                  <a:srgbClr val="FF0000"/>
                </a:solidFill>
                <a:ea typeface="宋体" panose="02010600030101010101" pitchFamily="2" charset="-122"/>
              </a:rPr>
              <a:t>在这一事件中，不少人被科普了马面裙的概念</a:t>
            </a:r>
            <a:r>
              <a:rPr lang="zh-CN" sz="3600" b="0">
                <a:ea typeface="宋体" panose="02010600030101010101" pitchFamily="2" charset="-122"/>
              </a:rPr>
              <a:t>：马面裙，前后里外共有四个裙门，两两重合，侧面打裥，裙腰多用白色布，取白头偕老之意，以绳或纽固结。马面裙的风格由明代的清新淡雅到清代的华丽富贵，再到民国的秀丽质朴，其结构一直根深蒂固地存在着。</a:t>
            </a:r>
            <a:endParaRPr lang="zh-CN" altLang="en-US" sz="3600" b="0">
              <a:ea typeface="宋体" panose="02010600030101010101" pitchFamily="2" charset="-122"/>
            </a:endParaRPr>
          </a:p>
        </p:txBody>
      </p:sp>
      <p:sp>
        <p:nvSpPr>
          <p:cNvPr id="2" name="文本框 1"/>
          <p:cNvSpPr txBox="1"/>
          <p:nvPr/>
        </p:nvSpPr>
        <p:spPr>
          <a:xfrm>
            <a:off x="270510" y="2764155"/>
            <a:ext cx="11650345" cy="2861310"/>
          </a:xfrm>
          <a:prstGeom prst="rect">
            <a:avLst/>
          </a:prstGeom>
          <a:solidFill>
            <a:schemeClr val="accent3">
              <a:lumMod val="40000"/>
              <a:lumOff val="60000"/>
            </a:schemeClr>
          </a:solidFill>
          <a:ln w="9525">
            <a:noFill/>
          </a:ln>
        </p:spPr>
        <p:txBody>
          <a:bodyPr wrap="square">
            <a:spAutoFit/>
          </a:bodyPr>
          <a:p>
            <a:pPr indent="269240"/>
            <a:r>
              <a:rPr lang="en-US" altLang="zh-CN" sz="3600" b="0">
                <a:ea typeface="宋体" panose="02010600030101010101" pitchFamily="2" charset="-122"/>
              </a:rPr>
              <a:t>     </a:t>
            </a:r>
            <a:r>
              <a:rPr lang="zh-CN" altLang="en-US" sz="3600" b="0">
                <a:ea typeface="宋体" panose="02010600030101010101" pitchFamily="2" charset="-122"/>
              </a:rPr>
              <a:t>④</a:t>
            </a:r>
            <a:r>
              <a:rPr lang="zh-CN" sz="3600" b="0">
                <a:ea typeface="宋体" panose="02010600030101010101" pitchFamily="2" charset="-122"/>
              </a:rPr>
              <a:t>要想让我们的文化瑰宝传承下去，就需要主动去发现。在此之前，许多国人并不了解马面裙。争议事件发生后，</a:t>
            </a:r>
            <a:r>
              <a:rPr lang="zh-CN" sz="3600" b="1">
                <a:solidFill>
                  <a:srgbClr val="FF0000"/>
                </a:solidFill>
                <a:ea typeface="宋体" panose="02010600030101010101" pitchFamily="2" charset="-122"/>
              </a:rPr>
              <a:t>众人才知道，这种款式不仅凝结了古人的实用智慧和审美情趣</a:t>
            </a:r>
            <a:r>
              <a:rPr lang="zh-CN" sz="3600" b="0">
                <a:ea typeface="宋体" panose="02010600030101010101" pitchFamily="2" charset="-122"/>
              </a:rPr>
              <a:t>,更具有十足的现代感，只需稍加改良点缀，便</a:t>
            </a:r>
            <a:r>
              <a:rPr lang="zh-CN" sz="3600" b="1">
                <a:solidFill>
                  <a:srgbClr val="FF0000"/>
                </a:solidFill>
                <a:ea typeface="宋体" panose="02010600030101010101" pitchFamily="2" charset="-122"/>
              </a:rPr>
              <a:t>可成为日常生活中的时尚单品。</a:t>
            </a:r>
            <a:endParaRPr lang="zh-CN" altLang="en-US" sz="3600" b="1">
              <a:solidFill>
                <a:srgbClr val="FF0000"/>
              </a:solidFill>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2" grpId="0" animBg="1"/>
      <p:bldP spid="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140335"/>
            <a:ext cx="12241530" cy="6071870"/>
          </a:xfrm>
        </p:spPr>
        <p:txBody>
          <a:bodyPr>
            <a:noAutofit/>
          </a:bodyPr>
          <a:p>
            <a:pPr>
              <a:lnSpc>
                <a:spcPct val="110000"/>
              </a:lnSpc>
            </a:pPr>
            <a:r>
              <a:rPr lang="zh-CN" altLang="en-US" sz="3200"/>
              <a:t>D.好莱坞电影表现中国不离功夫，表现日本不离和服，</a:t>
            </a:r>
            <a:r>
              <a:rPr lang="zh-CN" altLang="en-US" sz="3200">
                <a:solidFill>
                  <a:srgbClr val="FF0000"/>
                </a:solidFill>
              </a:rPr>
              <a:t>说明</a:t>
            </a:r>
            <a:r>
              <a:rPr lang="zh-CN" altLang="en-US" sz="3200"/>
              <a:t>文化传播始终不可避免地会产生符号化、片面化的问题。</a:t>
            </a:r>
            <a:endParaRPr lang="zh-CN" altLang="en-US" sz="3200"/>
          </a:p>
        </p:txBody>
      </p:sp>
      <p:sp>
        <p:nvSpPr>
          <p:cNvPr id="100" name="文本框 99"/>
          <p:cNvSpPr txBox="1"/>
          <p:nvPr/>
        </p:nvSpPr>
        <p:spPr>
          <a:xfrm>
            <a:off x="154940" y="1339850"/>
            <a:ext cx="12037060" cy="5631180"/>
          </a:xfrm>
          <a:prstGeom prst="rect">
            <a:avLst/>
          </a:prstGeom>
          <a:noFill/>
          <a:ln w="9525">
            <a:noFill/>
          </a:ln>
        </p:spPr>
        <p:txBody>
          <a:bodyPr wrap="square">
            <a:spAutoFit/>
          </a:bodyPr>
          <a:p>
            <a:pPr indent="269240"/>
            <a:r>
              <a:rPr lang="en-US" altLang="zh-CN" sz="3600" b="0">
                <a:ea typeface="宋体" panose="02010600030101010101" pitchFamily="2" charset="-122"/>
              </a:rPr>
              <a:t>      </a:t>
            </a:r>
            <a:r>
              <a:rPr lang="zh-CN" altLang="en-US" sz="3600" b="0">
                <a:solidFill>
                  <a:srgbClr val="FF0000"/>
                </a:solidFill>
                <a:ea typeface="宋体" panose="02010600030101010101" pitchFamily="2" charset="-122"/>
              </a:rPr>
              <a:t>二②</a:t>
            </a:r>
            <a:r>
              <a:rPr lang="zh-CN" sz="3600" b="0">
                <a:ea typeface="宋体" panose="02010600030101010101" pitchFamily="2" charset="-122"/>
              </a:rPr>
              <a:t>对于文化挪用的批评者来说，文化挪用是一种异文化思维下对本土文化的误读与错用，是对被挪用者的冒犯，特别是文化挪用本身所具备的符号化、片面化及多变性等特征让人将其视为是刻板印象的输出。但是，文化传播是从符号开始传播的，即文化传播的第一步永远都是符号化与片面化的。这在好莱坞电影中体现得最为明显，表现中国不离功夫，表现日本不离和服。符号化的目的是便于传播与记忆，只有借助符号化的事物进行文化传播，才能使得更多处于外来文化背景中的传播对自身文化产生兴趣，并在此基础上持续地进行输出。</a:t>
            </a:r>
            <a:endParaRPr lang="zh-CN" altLang="en-US" sz="3600" b="0">
              <a:ea typeface="宋体" panose="02010600030101010101" pitchFamily="2" charset="-122"/>
            </a:endParaRPr>
          </a:p>
        </p:txBody>
      </p:sp>
      <p:cxnSp>
        <p:nvCxnSpPr>
          <p:cNvPr id="2" name="直接连接符 1"/>
          <p:cNvCxnSpPr/>
          <p:nvPr/>
        </p:nvCxnSpPr>
        <p:spPr>
          <a:xfrm flipH="1">
            <a:off x="8561070" y="2864485"/>
            <a:ext cx="339090" cy="762000"/>
          </a:xfrm>
          <a:prstGeom prst="line">
            <a:avLst/>
          </a:prstGeom>
          <a:ln w="762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320040" y="4049395"/>
            <a:ext cx="11289030" cy="14605"/>
          </a:xfrm>
          <a:prstGeom prst="line">
            <a:avLst/>
          </a:prstGeom>
          <a:ln w="762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20040" y="4613910"/>
            <a:ext cx="11289030" cy="14605"/>
          </a:xfrm>
          <a:prstGeom prst="line">
            <a:avLst/>
          </a:prstGeom>
          <a:ln w="762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320040" y="5164455"/>
            <a:ext cx="7225030" cy="28575"/>
          </a:xfrm>
          <a:prstGeom prst="line">
            <a:avLst/>
          </a:prstGeom>
          <a:ln w="762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7340" y="191770"/>
            <a:ext cx="11577320" cy="5916930"/>
          </a:xfrm>
        </p:spPr>
        <p:txBody>
          <a:bodyPr>
            <a:noAutofit/>
          </a:bodyPr>
          <a:p>
            <a:r>
              <a:rPr lang="zh-CN" altLang="en-US" sz="3600"/>
              <a:t>6.下列说法中，可以作为论据来支撑材料二主要观点的一项是（  ）</a:t>
            </a:r>
            <a:r>
              <a:rPr lang="en-US" altLang="zh-CN" sz="3600">
                <a:solidFill>
                  <a:srgbClr val="FF0000"/>
                </a:solidFill>
              </a:rPr>
              <a:t>23</a:t>
            </a:r>
            <a:r>
              <a:rPr lang="zh-CN" altLang="en-US" sz="3600">
                <a:solidFill>
                  <a:srgbClr val="FF0000"/>
                </a:solidFill>
              </a:rPr>
              <a:t>人</a:t>
            </a:r>
            <a:endParaRPr lang="zh-CN" altLang="en-US" sz="3600"/>
          </a:p>
          <a:p>
            <a:r>
              <a:rPr lang="zh-CN" altLang="en-US" sz="3600"/>
              <a:t>B.“非虚构为文学提供了一种生机，让人物和故事具有某种实证性……保留可靠的真实经验和生活场地。”</a:t>
            </a:r>
            <a:endParaRPr lang="zh-CN" altLang="en-US" sz="3600"/>
          </a:p>
          <a:p>
            <a:r>
              <a:rPr lang="en-US" altLang="zh-CN" sz="3600">
                <a:solidFill>
                  <a:srgbClr val="FF0000"/>
                </a:solidFill>
              </a:rPr>
              <a:t>23</a:t>
            </a:r>
            <a:r>
              <a:rPr lang="zh-CN" altLang="en-US" sz="3600"/>
              <a:t>D.“我所掌握到的很多资料都是独门的，但我还是觉得和那段历史隔着一层不可逾越的时空，所以决定去马来西亚作一次实地的旅行。”</a:t>
            </a:r>
            <a:endParaRPr lang="zh-CN" altLang="en-US" sz="3600"/>
          </a:p>
        </p:txBody>
      </p:sp>
      <p:sp>
        <p:nvSpPr>
          <p:cNvPr id="4" name="内容占位符 2"/>
          <p:cNvSpPr>
            <a:spLocks noGrp="1"/>
          </p:cNvSpPr>
          <p:nvPr/>
        </p:nvSpPr>
        <p:spPr>
          <a:xfrm>
            <a:off x="307340" y="191770"/>
            <a:ext cx="11577320" cy="591693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600"/>
              <a:t>6.下列说法中，可以作为论据来支撑</a:t>
            </a:r>
            <a:r>
              <a:rPr lang="zh-CN" altLang="en-US" sz="3600">
                <a:solidFill>
                  <a:srgbClr val="FF0000"/>
                </a:solidFill>
              </a:rPr>
              <a:t>材料二主要观点</a:t>
            </a:r>
            <a:r>
              <a:rPr lang="zh-CN" altLang="en-US" sz="3600"/>
              <a:t>的一项是（  ）</a:t>
            </a:r>
            <a:r>
              <a:rPr lang="en-US" altLang="zh-CN" sz="3600">
                <a:solidFill>
                  <a:srgbClr val="FF0000"/>
                </a:solidFill>
              </a:rPr>
              <a:t>23</a:t>
            </a:r>
            <a:r>
              <a:rPr lang="zh-CN" altLang="en-US" sz="3600">
                <a:solidFill>
                  <a:srgbClr val="FF0000"/>
                </a:solidFill>
              </a:rPr>
              <a:t>人</a:t>
            </a:r>
            <a:endParaRPr lang="zh-CN" altLang="en-US" sz="3600"/>
          </a:p>
          <a:p>
            <a:r>
              <a:rPr lang="zh-CN" altLang="en-US" sz="3600"/>
              <a:t>B.“非虚构为文学提供了一种生机，让人物和故事具有某种实证性……保留可靠的真实经验和生活场地。”</a:t>
            </a:r>
            <a:endParaRPr lang="zh-CN" altLang="en-US" sz="3600"/>
          </a:p>
          <a:p>
            <a:r>
              <a:rPr lang="en-US" altLang="zh-CN" sz="3600">
                <a:solidFill>
                  <a:srgbClr val="FF0000"/>
                </a:solidFill>
              </a:rPr>
              <a:t>23</a:t>
            </a:r>
            <a:r>
              <a:rPr lang="zh-CN" altLang="en-US" sz="3600"/>
              <a:t>D.“我所掌握到的很多资料都是独门的，但我还是觉得和那段历史隔着一层不可逾越的时空，所以决定去马来西亚作一次实地的旅行。”</a:t>
            </a:r>
            <a:endParaRPr lang="zh-CN" altLang="en-US" sz="3600"/>
          </a:p>
        </p:txBody>
      </p:sp>
      <p:sp>
        <p:nvSpPr>
          <p:cNvPr id="5" name="太阳形 4">
            <a:hlinkClick r:id="rId1" action="ppaction://hlinkfile"/>
          </p:cNvPr>
          <p:cNvSpPr/>
          <p:nvPr/>
        </p:nvSpPr>
        <p:spPr>
          <a:xfrm>
            <a:off x="10401935" y="5968365"/>
            <a:ext cx="1453515" cy="818515"/>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文本框 99"/>
          <p:cNvSpPr txBox="1"/>
          <p:nvPr/>
        </p:nvSpPr>
        <p:spPr>
          <a:xfrm>
            <a:off x="307340" y="5564505"/>
            <a:ext cx="10093960" cy="1076325"/>
          </a:xfrm>
          <a:prstGeom prst="rect">
            <a:avLst/>
          </a:prstGeom>
          <a:noFill/>
          <a:ln w="9525">
            <a:noFill/>
          </a:ln>
        </p:spPr>
        <p:txBody>
          <a:bodyPr wrap="square">
            <a:spAutoFit/>
          </a:bodyPr>
          <a:p>
            <a:pPr indent="0"/>
            <a:r>
              <a:rPr lang="zh-CN" sz="3200" b="1">
                <a:solidFill>
                  <a:srgbClr val="FF0000"/>
                </a:solidFill>
                <a:ea typeface="宋体" panose="02010600030101010101" pitchFamily="2" charset="-122"/>
              </a:rPr>
              <a:t>材料二主要说明非虚构写作表现了当代作家对历史、现实的积极主动、微观化、现场直击式的深度介入</a:t>
            </a:r>
            <a:endParaRPr lang="zh-CN" altLang="en-US" sz="3200" b="1">
              <a:solidFill>
                <a:srgbClr val="FF0000"/>
              </a:solidFill>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9695" y="121285"/>
            <a:ext cx="12191365" cy="4759325"/>
          </a:xfrm>
        </p:spPr>
        <p:txBody>
          <a:bodyPr>
            <a:noAutofit/>
          </a:bodyPr>
          <a:p>
            <a:r>
              <a:rPr lang="zh-CN" altLang="en-US" sz="3200"/>
              <a:t>9．下列对小说相关内容的理解，正确的一项是(   )</a:t>
            </a:r>
            <a:endParaRPr lang="zh-CN" altLang="en-US" sz="3200"/>
          </a:p>
          <a:p>
            <a:r>
              <a:rPr lang="zh-CN" altLang="en-US" sz="3200"/>
              <a:t>A．小说的背景设置在抗日战争和建国初两个特殊时期，讲述了任、朱两个家庭在国家的紧要关头深明大义报效祖国的故事。</a:t>
            </a:r>
            <a:endParaRPr lang="zh-CN" altLang="en-US" sz="3200"/>
          </a:p>
          <a:p>
            <a:r>
              <a:rPr lang="zh-CN" altLang="en-US" sz="3200"/>
              <a:t>B．明少爷一身英国呢料西装、德国爱顿皮鞋的装扮，显现他注重仪表，养尊处优，和下文写他投身新四军形成反差。</a:t>
            </a:r>
            <a:endParaRPr lang="zh-CN" altLang="en-US" sz="3200"/>
          </a:p>
          <a:p>
            <a:r>
              <a:rPr lang="zh-CN" altLang="en-US" sz="3200"/>
              <a:t>C．明少爷自荐去购买物资，但对父亲询问和指点路线均沉默以对，不作回应，是因为对父亲一直幽禁他心怀怨恨。</a:t>
            </a:r>
            <a:endParaRPr lang="zh-CN" altLang="en-US" sz="3200"/>
          </a:p>
          <a:p>
            <a:r>
              <a:rPr lang="zh-CN" altLang="en-US" sz="3200"/>
              <a:t>D．任蕴清和朱友航虽为好友，却在对孩子的教育理念上有很大不同，但最终二人因共同的家 国情怀和民族大义而冰释前嫌。</a:t>
            </a:r>
            <a:endParaRPr lang="zh-CN" altLang="en-US" sz="3200"/>
          </a:p>
        </p:txBody>
      </p:sp>
      <p:sp>
        <p:nvSpPr>
          <p:cNvPr id="100" name="文本框 99"/>
          <p:cNvSpPr txBox="1"/>
          <p:nvPr/>
        </p:nvSpPr>
        <p:spPr>
          <a:xfrm>
            <a:off x="1577340" y="3321050"/>
            <a:ext cx="2446655" cy="583565"/>
          </a:xfrm>
          <a:prstGeom prst="rect">
            <a:avLst/>
          </a:prstGeom>
          <a:noFill/>
          <a:ln w="9525">
            <a:noFill/>
          </a:ln>
        </p:spPr>
        <p:txBody>
          <a:bodyPr wrap="square">
            <a:spAutoFit/>
          </a:bodyPr>
          <a:p>
            <a:pPr indent="0"/>
            <a:r>
              <a:rPr lang="zh-CN" sz="3200" b="1">
                <a:solidFill>
                  <a:srgbClr val="FF0000"/>
                </a:solidFill>
                <a:ea typeface="宋体" panose="02010600030101010101" pitchFamily="2" charset="-122"/>
              </a:rPr>
              <a:t>勿以貌取人</a:t>
            </a:r>
            <a:endParaRPr lang="zh-CN" altLang="en-US" sz="3200" b="1">
              <a:solidFill>
                <a:srgbClr val="FF0000"/>
              </a:solidFill>
              <a:ea typeface="宋体" panose="02010600030101010101" pitchFamily="2" charset="-122"/>
            </a:endParaRPr>
          </a:p>
        </p:txBody>
      </p:sp>
      <p:sp>
        <p:nvSpPr>
          <p:cNvPr id="4" name="文本框 3"/>
          <p:cNvSpPr txBox="1"/>
          <p:nvPr/>
        </p:nvSpPr>
        <p:spPr>
          <a:xfrm>
            <a:off x="8083550" y="4718050"/>
            <a:ext cx="4108450" cy="583565"/>
          </a:xfrm>
          <a:prstGeom prst="rect">
            <a:avLst/>
          </a:prstGeom>
          <a:noFill/>
          <a:ln w="9525">
            <a:noFill/>
          </a:ln>
        </p:spPr>
        <p:txBody>
          <a:bodyPr wrap="square">
            <a:spAutoFit/>
          </a:bodyPr>
          <a:p>
            <a:pPr indent="0"/>
            <a:r>
              <a:rPr lang="zh-CN" sz="3200" b="1">
                <a:solidFill>
                  <a:srgbClr val="FF0000"/>
                </a:solidFill>
                <a:ea typeface="宋体" panose="02010600030101010101" pitchFamily="2" charset="-122"/>
              </a:rPr>
              <a:t>对人物分析的准确性</a:t>
            </a:r>
            <a:endParaRPr lang="zh-CN" altLang="en-US" sz="3200" b="1">
              <a:solidFill>
                <a:srgbClr val="FF0000"/>
              </a:solidFill>
              <a:ea typeface="宋体" panose="02010600030101010101" pitchFamily="2" charset="-122"/>
            </a:endParaRPr>
          </a:p>
        </p:txBody>
      </p:sp>
      <p:sp>
        <p:nvSpPr>
          <p:cNvPr id="5" name="文本框 4"/>
          <p:cNvSpPr txBox="1"/>
          <p:nvPr/>
        </p:nvSpPr>
        <p:spPr>
          <a:xfrm>
            <a:off x="9493885" y="6274435"/>
            <a:ext cx="2446655" cy="583565"/>
          </a:xfrm>
          <a:prstGeom prst="rect">
            <a:avLst/>
          </a:prstGeom>
          <a:noFill/>
          <a:ln w="9525">
            <a:noFill/>
          </a:ln>
        </p:spPr>
        <p:txBody>
          <a:bodyPr wrap="square">
            <a:spAutoFit/>
          </a:bodyPr>
          <a:p>
            <a:pPr indent="0"/>
            <a:r>
              <a:rPr lang="zh-CN" sz="3200" b="1">
                <a:solidFill>
                  <a:srgbClr val="FF0000"/>
                </a:solidFill>
                <a:ea typeface="宋体" panose="02010600030101010101" pitchFamily="2" charset="-122"/>
              </a:rPr>
              <a:t>用词过重</a:t>
            </a:r>
            <a:endParaRPr lang="zh-CN" altLang="en-US" sz="3200" b="1">
              <a:solidFill>
                <a:srgbClr val="FF0000"/>
              </a:solidFill>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4" grpId="0"/>
      <p:bldP spid="4" grpId="1"/>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8905" y="0"/>
            <a:ext cx="12063095" cy="4759325"/>
          </a:xfrm>
        </p:spPr>
        <p:txBody>
          <a:bodyPr>
            <a:noAutofit/>
          </a:bodyPr>
          <a:p>
            <a:r>
              <a:rPr lang="zh-CN" altLang="en-US" sz="3200"/>
              <a:t>10．下列对小说艺术特色的分析鉴赏，不正确的一项是(   )</a:t>
            </a:r>
            <a:endParaRPr lang="zh-CN" altLang="en-US" sz="3200"/>
          </a:p>
          <a:p>
            <a:r>
              <a:rPr lang="zh-CN" altLang="en-US" sz="3200"/>
              <a:t>A．“扳指”是小说中的重要物象，它不仅串联了故事情节，“谈扳指、换物资、还扳指”，而且还有深刻的</a:t>
            </a:r>
            <a:r>
              <a:rPr lang="zh-CN" altLang="en-US" sz="3200">
                <a:solidFill>
                  <a:srgbClr val="FF0000"/>
                </a:solidFill>
              </a:rPr>
              <a:t>象征意义</a:t>
            </a:r>
            <a:r>
              <a:rPr lang="zh-CN" altLang="en-US" sz="3200"/>
              <a:t>。</a:t>
            </a:r>
            <a:endParaRPr lang="zh-CN" altLang="en-US" sz="3200"/>
          </a:p>
          <a:p>
            <a:r>
              <a:rPr lang="zh-CN" altLang="en-US" sz="3200"/>
              <a:t>B．小说中有两次特写明少爷的眼神，“两道寒光”“凌厉的目光”，这目光中有他对父亲不问国事、只顾一己安危的不满。</a:t>
            </a:r>
            <a:endParaRPr lang="zh-CN" altLang="en-US" sz="3200"/>
          </a:p>
          <a:p>
            <a:r>
              <a:rPr lang="zh-CN" altLang="en-US" sz="3200"/>
              <a:t>C．小说结尾处用对话补充交代了诸多人物的结局，使多个人物的形象更加鲜明，同时更好地凸显了小说的主题。</a:t>
            </a:r>
            <a:endParaRPr lang="zh-CN" altLang="en-US" sz="3200"/>
          </a:p>
          <a:p>
            <a:r>
              <a:rPr lang="zh-CN" altLang="en-US" sz="3200"/>
              <a:t>D．小说语言风格独特，既有如“侬”“小赤佬”等富于地域色彩的日常口语，也有如“外寇纵横，夷族错落”这样典雅整饬的古语。</a:t>
            </a:r>
            <a:endParaRPr lang="zh-CN" altLang="en-US" sz="32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120" y="0"/>
            <a:ext cx="12049760" cy="4759325"/>
          </a:xfrm>
        </p:spPr>
        <p:txBody>
          <a:bodyPr>
            <a:noAutofit/>
          </a:bodyPr>
          <a:p>
            <a:r>
              <a:rPr lang="zh-CN" altLang="en-US" sz="3200"/>
              <a:t>15．下列对文中加点词语的相关内容的解说，不正确的一项是(   )</a:t>
            </a:r>
            <a:endParaRPr lang="zh-CN" altLang="en-US" sz="3200"/>
          </a:p>
          <a:p>
            <a:r>
              <a:rPr lang="zh-CN" altLang="en-US" sz="3200"/>
              <a:t>A．举人，可指被荐举之人，明清时称会试登第者为“举人”，亦称为大会状、大春元。</a:t>
            </a:r>
            <a:endParaRPr lang="zh-CN" altLang="en-US" sz="3200"/>
          </a:p>
          <a:p>
            <a:r>
              <a:rPr lang="zh-CN" altLang="en-US" sz="3200"/>
              <a:t>B．庶子，官名，亦作诸子，始于周代，明清时分为左右庶子，为正五品官衔。</a:t>
            </a:r>
            <a:endParaRPr lang="zh-CN" altLang="en-US" sz="3200"/>
          </a:p>
          <a:p>
            <a:r>
              <a:rPr lang="zh-CN" altLang="en-US" sz="3200"/>
              <a:t>C．行在，指天子所在的地方，也指天子巡行所到之地，文中指天子所在的地方。</a:t>
            </a:r>
            <a:endParaRPr lang="zh-CN" altLang="en-US" sz="3200"/>
          </a:p>
          <a:p>
            <a:r>
              <a:rPr lang="zh-CN" altLang="en-US" sz="3200"/>
              <a:t>D．云中，最初是战国赵地，朝代更迭，位置有所变化，但大致在今内蒙古和山西一带。</a:t>
            </a:r>
            <a:endParaRPr lang="zh-CN" altLang="en-US" sz="320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41370"/>
            <a:ext cx="10969200" cy="705600"/>
          </a:xfrm>
        </p:spPr>
        <p:txBody>
          <a:bodyPr/>
          <a:p>
            <a:pPr algn="ctr"/>
            <a:r>
              <a:rPr lang="zh-CN" altLang="en-US"/>
              <a:t>科举考试</a:t>
            </a:r>
            <a:endParaRPr lang="zh-CN" altLang="en-US"/>
          </a:p>
        </p:txBody>
      </p:sp>
      <p:sp>
        <p:nvSpPr>
          <p:cNvPr id="4" name="文本框 3"/>
          <p:cNvSpPr txBox="1"/>
          <p:nvPr/>
        </p:nvSpPr>
        <p:spPr>
          <a:xfrm>
            <a:off x="353060" y="1108075"/>
            <a:ext cx="11711305" cy="1568450"/>
          </a:xfrm>
          <a:prstGeom prst="rect">
            <a:avLst/>
          </a:prstGeom>
          <a:noFill/>
        </p:spPr>
        <p:txBody>
          <a:bodyPr wrap="square" rtlCol="0" anchor="t">
            <a:spAutoFit/>
          </a:bodyPr>
          <a:p>
            <a:r>
              <a:rPr lang="en-US" altLang="zh-CN" sz="3200"/>
              <a:t>       </a:t>
            </a:r>
            <a:r>
              <a:rPr lang="zh-CN" altLang="en-US" sz="3200"/>
              <a:t>科举是中国古代通过考试选拔官吏的一种基本制度。它渊源于</a:t>
            </a:r>
            <a:r>
              <a:rPr lang="zh-CN" altLang="en-US" sz="3200">
                <a:solidFill>
                  <a:srgbClr val="FF0000"/>
                </a:solidFill>
              </a:rPr>
              <a:t>汉朝</a:t>
            </a:r>
            <a:r>
              <a:rPr lang="zh-CN" altLang="en-US" sz="3200"/>
              <a:t>，创始于</a:t>
            </a:r>
            <a:r>
              <a:rPr lang="zh-CN" altLang="en-US" sz="3200">
                <a:solidFill>
                  <a:srgbClr val="FF0000"/>
                </a:solidFill>
              </a:rPr>
              <a:t>隋朝</a:t>
            </a:r>
            <a:r>
              <a:rPr lang="zh-CN" altLang="en-US" sz="3200"/>
              <a:t>，确立于</a:t>
            </a:r>
            <a:r>
              <a:rPr lang="zh-CN" altLang="en-US" sz="3200">
                <a:solidFill>
                  <a:srgbClr val="FF0000"/>
                </a:solidFill>
              </a:rPr>
              <a:t>唐朝</a:t>
            </a:r>
            <a:r>
              <a:rPr lang="zh-CN" altLang="en-US" sz="3200"/>
              <a:t>，完备于</a:t>
            </a:r>
            <a:r>
              <a:rPr lang="zh-CN" altLang="en-US" sz="3200">
                <a:solidFill>
                  <a:srgbClr val="FF0000"/>
                </a:solidFill>
              </a:rPr>
              <a:t>宋朝</a:t>
            </a:r>
            <a:r>
              <a:rPr lang="zh-CN" altLang="en-US" sz="3200"/>
              <a:t>，兴盛于</a:t>
            </a:r>
            <a:r>
              <a:rPr lang="zh-CN" altLang="en-US" sz="3200">
                <a:solidFill>
                  <a:srgbClr val="FF0000"/>
                </a:solidFill>
              </a:rPr>
              <a:t>明、清</a:t>
            </a:r>
            <a:r>
              <a:rPr lang="zh-CN" altLang="en-US" sz="3200"/>
              <a:t>两朝，废除于</a:t>
            </a:r>
            <a:r>
              <a:rPr lang="zh-CN" altLang="en-US" sz="3200">
                <a:solidFill>
                  <a:srgbClr val="FF0000"/>
                </a:solidFill>
              </a:rPr>
              <a:t>清朝末年</a:t>
            </a:r>
            <a:r>
              <a:rPr lang="zh-CN" altLang="en-US" sz="3200"/>
              <a:t>，持续了1300多年。</a:t>
            </a:r>
            <a:endParaRPr lang="zh-CN" altLang="en-US" sz="32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6795" y="396945"/>
            <a:ext cx="10969200" cy="705600"/>
          </a:xfrm>
        </p:spPr>
        <p:txBody>
          <a:bodyPr/>
          <a:p>
            <a:r>
              <a:rPr lang="zh-CN" altLang="en-US"/>
              <a:t>1.请概括梳理材料一的行文脉络。（4分）</a:t>
            </a:r>
            <a:endParaRPr lang="zh-CN" altLang="en-US"/>
          </a:p>
        </p:txBody>
      </p:sp>
      <p:sp>
        <p:nvSpPr>
          <p:cNvPr id="3" name="内容占位符 2"/>
          <p:cNvSpPr>
            <a:spLocks noGrp="1"/>
          </p:cNvSpPr>
          <p:nvPr>
            <p:ph idx="1"/>
          </p:nvPr>
        </p:nvSpPr>
        <p:spPr>
          <a:xfrm>
            <a:off x="85725" y="5244465"/>
            <a:ext cx="11730990" cy="1613535"/>
          </a:xfrm>
        </p:spPr>
        <p:txBody>
          <a:bodyPr>
            <a:noAutofit/>
          </a:bodyPr>
          <a:p>
            <a:r>
              <a:rPr lang="zh-CN" altLang="en-US" sz="3200" b="1"/>
              <a:t>①首先</a:t>
            </a:r>
            <a:r>
              <a:rPr lang="zh-CN" altLang="en-US" sz="3200" b="1">
                <a:solidFill>
                  <a:srgbClr val="FF0000"/>
                </a:solidFill>
              </a:rPr>
              <a:t>介绍</a:t>
            </a:r>
            <a:r>
              <a:rPr lang="zh-CN" altLang="en-US" sz="3200" b="1"/>
              <a:t>文学翻译的</a:t>
            </a:r>
            <a:r>
              <a:rPr lang="zh-CN" altLang="en-US" sz="3200" b="1">
                <a:solidFill>
                  <a:srgbClr val="FF0000"/>
                </a:solidFill>
              </a:rPr>
              <a:t>概念</a:t>
            </a:r>
            <a:r>
              <a:rPr lang="zh-CN" altLang="en-US" sz="3200" b="1"/>
              <a:t>，</a:t>
            </a:r>
            <a:r>
              <a:rPr lang="zh-CN" altLang="en-US" sz="3200" b="1" u="heavy">
                <a:solidFill>
                  <a:schemeClr val="tx1">
                    <a:lumMod val="65000"/>
                    <a:lumOff val="35000"/>
                  </a:schemeClr>
                </a:solidFill>
                <a:uFill>
                  <a:solidFill>
                    <a:srgbClr val="FF0000"/>
                  </a:solidFill>
                </a:uFill>
              </a:rPr>
              <a:t>从美学的角度提出文学翻译要再现原作的艺术美感；</a:t>
            </a:r>
            <a:endParaRPr lang="zh-CN" altLang="en-US" sz="3200" b="1" u="heavy">
              <a:solidFill>
                <a:schemeClr val="tx1">
                  <a:lumMod val="65000"/>
                  <a:lumOff val="35000"/>
                </a:schemeClr>
              </a:solidFill>
              <a:uFill>
                <a:solidFill>
                  <a:srgbClr val="FF0000"/>
                </a:solidFill>
              </a:uFill>
            </a:endParaRPr>
          </a:p>
          <a:p>
            <a:endParaRPr lang="zh-CN" altLang="en-US" sz="3200" b="1"/>
          </a:p>
        </p:txBody>
      </p:sp>
      <p:sp>
        <p:nvSpPr>
          <p:cNvPr id="100" name="文本框 99"/>
          <p:cNvSpPr txBox="1"/>
          <p:nvPr/>
        </p:nvSpPr>
        <p:spPr>
          <a:xfrm>
            <a:off x="332105" y="1666875"/>
            <a:ext cx="11238230" cy="2621915"/>
          </a:xfrm>
          <a:prstGeom prst="rect">
            <a:avLst/>
          </a:prstGeom>
          <a:noFill/>
          <a:ln w="9525">
            <a:noFill/>
          </a:ln>
        </p:spPr>
        <p:txBody>
          <a:bodyPr>
            <a:noAutofit/>
          </a:bodyPr>
          <a:p>
            <a:pPr indent="267970"/>
            <a:r>
              <a:rPr lang="zh-CN" sz="3600" b="0">
                <a:solidFill>
                  <a:srgbClr val="000000"/>
                </a:solidFill>
                <a:ea typeface="宋体" panose="02010600030101010101" pitchFamily="2" charset="-122"/>
              </a:rPr>
              <a:t>文学翻译是用另一种语言复制原作内容和形式，再现原作的艺术现实，创造一个新的艺术实体。作为一种再创作的文学翻译最重要的功能是满足社会的美学要求，使译文读者能够享受到和原文读者相同的美学感受。这就要求译者在翻译过程中用本族语言的艺术形式，再现原作的形象、情感和语言的艺术美。</a:t>
            </a:r>
            <a:endParaRPr lang="zh-CN" altLang="en-US" sz="3600" b="0">
              <a:solidFill>
                <a:srgbClr val="000000"/>
              </a:solidFill>
              <a:ea typeface="宋体" panose="02010600030101010101" pitchFamily="2" charset="-122"/>
            </a:endParaRPr>
          </a:p>
        </p:txBody>
      </p:sp>
      <p:cxnSp>
        <p:nvCxnSpPr>
          <p:cNvPr id="4" name="直接连接符 3"/>
          <p:cNvCxnSpPr/>
          <p:nvPr/>
        </p:nvCxnSpPr>
        <p:spPr>
          <a:xfrm flipV="1">
            <a:off x="1830070" y="3245485"/>
            <a:ext cx="9087485" cy="13970"/>
          </a:xfrm>
          <a:prstGeom prst="line">
            <a:avLst/>
          </a:prstGeom>
          <a:ln w="6032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66725" y="3866515"/>
            <a:ext cx="9970770" cy="13970"/>
          </a:xfrm>
          <a:prstGeom prst="line">
            <a:avLst/>
          </a:prstGeom>
          <a:ln w="6032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7178040" y="3268980"/>
            <a:ext cx="451485" cy="2144395"/>
          </a:xfrm>
          <a:prstGeom prst="straightConnector1">
            <a:avLst/>
          </a:prstGeom>
          <a:ln w="79375">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978525" y="5402580"/>
            <a:ext cx="2553970" cy="434975"/>
          </a:xfrm>
          <a:prstGeom prst="rect">
            <a:avLst/>
          </a:prstGeom>
          <a:noFill/>
          <a:ln w="698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nvCxnSpPr>
        <p:spPr>
          <a:xfrm flipH="1">
            <a:off x="3014980" y="3945890"/>
            <a:ext cx="3838575" cy="2088515"/>
          </a:xfrm>
          <a:prstGeom prst="straightConnector1">
            <a:avLst/>
          </a:prstGeom>
          <a:ln w="79375" cap="sq">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47040" y="6014085"/>
            <a:ext cx="3851910" cy="518795"/>
          </a:xfrm>
          <a:prstGeom prst="rect">
            <a:avLst/>
          </a:prstGeom>
          <a:noFill/>
          <a:ln w="69850" cap="sq">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p:nvPr/>
        </p:nvCxnSpPr>
        <p:spPr>
          <a:xfrm flipV="1">
            <a:off x="466725" y="4383405"/>
            <a:ext cx="10888345" cy="104140"/>
          </a:xfrm>
          <a:prstGeom prst="line">
            <a:avLst/>
          </a:prstGeom>
          <a:ln w="6032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6725" y="4937760"/>
            <a:ext cx="6640830" cy="10160"/>
          </a:xfrm>
          <a:prstGeom prst="line">
            <a:avLst/>
          </a:prstGeom>
          <a:ln w="6032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7" grpId="0" animBg="1"/>
      <p:bldP spid="7" grpId="1" animBg="1"/>
      <p:bldP spid="9" grpId="0" bldLvl="0" animBg="1"/>
      <p:bldP spid="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284710" cy="4759325"/>
          </a:xfrm>
        </p:spPr>
        <p:txBody>
          <a:bodyPr>
            <a:noAutofit/>
          </a:bodyPr>
          <a:p>
            <a:r>
              <a:rPr lang="zh-CN" altLang="en-US" sz="2800">
                <a:solidFill>
                  <a:schemeClr val="accent1"/>
                </a:solidFill>
                <a:effectLst>
                  <a:outerShdw blurRad="38100" dist="25400" dir="5400000" algn="ctr" rotWithShape="0">
                    <a:srgbClr val="6E747A">
                      <a:alpha val="43000"/>
                    </a:srgbClr>
                  </a:outerShdw>
                </a:effectLst>
              </a:rPr>
              <a:t>秦朝以前，采用“世卿世禄”制度</a:t>
            </a:r>
            <a:r>
              <a:rPr lang="zh-CN" altLang="en-US" sz="2800"/>
              <a:t>，后来逐步引入军功爵制。西周时，天子分封天下。管理天下由天子、诸侯、卿、士。依照血缘世袭。到了东周，有客卿、食客等。</a:t>
            </a:r>
            <a:endParaRPr lang="zh-CN" altLang="en-US" sz="2800"/>
          </a:p>
          <a:p>
            <a:r>
              <a:rPr lang="zh-CN" altLang="en-US" sz="2800"/>
              <a:t>到了</a:t>
            </a:r>
            <a:r>
              <a:rPr lang="zh-CN" altLang="en-US" sz="2800">
                <a:solidFill>
                  <a:schemeClr val="accent1"/>
                </a:solidFill>
                <a:effectLst>
                  <a:outerShdw blurRad="38100" dist="25400" dir="5400000" algn="ctr" rotWithShape="0">
                    <a:srgbClr val="6E747A">
                      <a:alpha val="43000"/>
                    </a:srgbClr>
                  </a:outerShdw>
                </a:effectLst>
              </a:rPr>
              <a:t>汉朝</a:t>
            </a:r>
            <a:r>
              <a:rPr lang="zh-CN" altLang="en-US" sz="2800"/>
              <a:t>。提拔民间人才。当时采用的是</a:t>
            </a:r>
            <a:r>
              <a:rPr lang="zh-CN" altLang="en-US" sz="2800">
                <a:solidFill>
                  <a:schemeClr val="accent1"/>
                </a:solidFill>
                <a:effectLst>
                  <a:outerShdw blurRad="38100" dist="25400" dir="5400000" algn="ctr" rotWithShape="0">
                    <a:srgbClr val="6E747A">
                      <a:alpha val="43000"/>
                    </a:srgbClr>
                  </a:outerShdw>
                </a:effectLst>
              </a:rPr>
              <a:t>察举制与征辟制</a:t>
            </a:r>
            <a:r>
              <a:rPr lang="en-US" altLang="zh-CN" sz="2800"/>
              <a:t>,</a:t>
            </a:r>
            <a:r>
              <a:rPr lang="zh-CN" altLang="en-US" sz="2800"/>
              <a:t>前者是由各级地方推荐德才兼备的人才。由州推举的称为秀才</a:t>
            </a:r>
            <a:r>
              <a:rPr lang="en-US" altLang="zh-CN" sz="2800"/>
              <a:t>,</a:t>
            </a:r>
            <a:r>
              <a:rPr lang="zh-CN" altLang="en-US" sz="2800"/>
              <a:t>由郡推举的称为孝廉。</a:t>
            </a:r>
            <a:endParaRPr lang="zh-CN" altLang="en-US" sz="2800"/>
          </a:p>
          <a:p>
            <a:r>
              <a:rPr lang="zh-CN" altLang="en-US" sz="2800">
                <a:solidFill>
                  <a:schemeClr val="accent1"/>
                </a:solidFill>
                <a:effectLst>
                  <a:outerShdw blurRad="38100" dist="25400" dir="5400000" algn="ctr" rotWithShape="0">
                    <a:srgbClr val="6E747A">
                      <a:alpha val="43000"/>
                    </a:srgbClr>
                  </a:outerShdw>
                </a:effectLst>
              </a:rPr>
              <a:t>魏文帝时</a:t>
            </a:r>
            <a:r>
              <a:rPr lang="zh-CN" altLang="en-US" sz="2800"/>
              <a:t>，陈群</a:t>
            </a:r>
            <a:r>
              <a:rPr lang="zh-CN" altLang="en-US" sz="2800">
                <a:solidFill>
                  <a:schemeClr val="accent1"/>
                </a:solidFill>
                <a:effectLst>
                  <a:outerShdw blurRad="38100" dist="25400" dir="5400000" algn="ctr" rotWithShape="0">
                    <a:srgbClr val="6E747A">
                      <a:alpha val="43000"/>
                    </a:srgbClr>
                  </a:outerShdw>
                </a:effectLst>
              </a:rPr>
              <a:t>创立九品中正，</a:t>
            </a:r>
            <a:r>
              <a:rPr lang="zh-CN" altLang="en-US" sz="2800"/>
              <a:t>由特定官员，按出身、品德等考核民间人才，分为九品录用。晋、六朝时沿用此制。九品中正是察举的改良，主要分别是将察举，由地方官改由任命的官员负责。但是，魏晋时代，士族势力强大，常影响中正官考核人才，后来甚至所凭准则仅限于门第出身。于是造成“上品无寒门、下品无士族”的现象。不但堵塞了从民间取材，还让士族得以把持朝廷取材。</a:t>
            </a:r>
            <a:endParaRPr lang="zh-CN" altLang="en-US" sz="28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84150" y="227330"/>
            <a:ext cx="11866245" cy="6985635"/>
          </a:xfrm>
          <a:prstGeom prst="rect">
            <a:avLst/>
          </a:prstGeom>
          <a:noFill/>
        </p:spPr>
        <p:txBody>
          <a:bodyPr wrap="square" rtlCol="0" anchor="t">
            <a:spAutoFit/>
          </a:bodyPr>
          <a:p>
            <a:r>
              <a:rPr lang="zh-CN" altLang="en-US" sz="2800"/>
              <a:t>唐太宗、武则天、唐玄宗是创立完善科举的关键人物。</a:t>
            </a:r>
            <a:endParaRPr lang="zh-CN" altLang="en-US" sz="2800"/>
          </a:p>
          <a:p>
            <a:r>
              <a:rPr lang="zh-CN" altLang="en-US" sz="2800"/>
              <a:t>在唐朝，考试的科目分</a:t>
            </a:r>
            <a:r>
              <a:rPr lang="zh-CN" altLang="en-US" sz="2800">
                <a:solidFill>
                  <a:srgbClr val="FF0000"/>
                </a:solidFill>
              </a:rPr>
              <a:t>常科</a:t>
            </a:r>
            <a:r>
              <a:rPr lang="zh-CN" altLang="en-US" sz="2800"/>
              <a:t>和</a:t>
            </a:r>
            <a:r>
              <a:rPr lang="zh-CN" altLang="en-US" sz="2800">
                <a:solidFill>
                  <a:srgbClr val="FF0000"/>
                </a:solidFill>
              </a:rPr>
              <a:t>制科</a:t>
            </a:r>
            <a:r>
              <a:rPr lang="zh-CN" altLang="en-US" sz="2800"/>
              <a:t>两类。每年分期举行的称常科，由皇帝下诏临时举行的考试称制科。</a:t>
            </a:r>
            <a:endParaRPr lang="zh-CN" altLang="en-US" sz="2800"/>
          </a:p>
          <a:p>
            <a:endParaRPr lang="zh-CN" altLang="en-US" sz="2800"/>
          </a:p>
          <a:p>
            <a:r>
              <a:rPr lang="zh-CN" altLang="en-US" sz="2800"/>
              <a:t>常设的科目有秀才、明经、进士、俊士、明法、明字、明算等五十多种。其中秀才一科，在唐初要求很高，后来渐废，明经、进士两科便成为唐代常科的主要科目。</a:t>
            </a:r>
            <a:endParaRPr lang="zh-CN" altLang="en-US" sz="2800"/>
          </a:p>
          <a:p>
            <a:endParaRPr lang="zh-CN" altLang="en-US" sz="2800"/>
          </a:p>
          <a:p>
            <a:r>
              <a:rPr lang="zh-CN" altLang="en-US" sz="2800"/>
              <a:t>唐高宗以后进士科尤为时人所重。唐朝许多宰相大多是进士出身。</a:t>
            </a:r>
            <a:endParaRPr lang="zh-CN" altLang="en-US" sz="2800"/>
          </a:p>
          <a:p>
            <a:r>
              <a:rPr lang="zh-CN" altLang="en-US" sz="2800"/>
              <a:t>常科的考生有两个来源：一个是生徒，一个是乡贡。由京师及州县学馆出身，而送往尚书省受试者叫生徒；不由学馆而先经州县考试，及第后再送尚书省应试者叫乡贡。由乡贡入京应试者通称</a:t>
            </a:r>
            <a:r>
              <a:rPr lang="zh-CN" altLang="en-US" sz="2800">
                <a:solidFill>
                  <a:srgbClr val="FF0000"/>
                </a:solidFill>
              </a:rPr>
              <a:t>举人</a:t>
            </a:r>
            <a:r>
              <a:rPr lang="zh-CN" altLang="en-US" sz="2800"/>
              <a:t>。州县考试称为</a:t>
            </a:r>
            <a:r>
              <a:rPr lang="zh-CN" altLang="en-US" sz="2800">
                <a:solidFill>
                  <a:srgbClr val="FF0000"/>
                </a:solidFill>
              </a:rPr>
              <a:t>解试</a:t>
            </a:r>
            <a:r>
              <a:rPr lang="zh-CN" altLang="en-US" sz="2800"/>
              <a:t>，尚书省的考试通称</a:t>
            </a:r>
            <a:r>
              <a:rPr lang="zh-CN" altLang="en-US" sz="2800">
                <a:solidFill>
                  <a:srgbClr val="FF0000"/>
                </a:solidFill>
              </a:rPr>
              <a:t>省试，或礼部试</a:t>
            </a:r>
            <a:r>
              <a:rPr lang="zh-CN" altLang="en-US" sz="2800"/>
              <a:t>。礼部试都在春季举行，故</a:t>
            </a:r>
            <a:r>
              <a:rPr lang="zh-CN" altLang="en-US" sz="2800">
                <a:solidFill>
                  <a:srgbClr val="FF0000"/>
                </a:solidFill>
              </a:rPr>
              <a:t>又称春闱</a:t>
            </a:r>
            <a:r>
              <a:rPr lang="zh-CN" altLang="en-US" sz="2800"/>
              <a:t>，闱也就是考场的意思。</a:t>
            </a:r>
            <a:endParaRPr lang="zh-CN" altLang="en-US" sz="2800"/>
          </a:p>
          <a:p>
            <a:endParaRPr lang="zh-CN" altLang="en-US" sz="2800"/>
          </a:p>
          <a:p>
            <a:endParaRPr lang="zh-CN" altLang="en-US" sz="28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81610" y="0"/>
            <a:ext cx="12223115" cy="4759325"/>
          </a:xfrm>
        </p:spPr>
        <p:txBody>
          <a:bodyPr>
            <a:noAutofit/>
          </a:bodyPr>
          <a:p>
            <a:pPr>
              <a:lnSpc>
                <a:spcPct val="120000"/>
              </a:lnSpc>
            </a:pPr>
            <a:r>
              <a:rPr lang="zh-CN" altLang="en-US" sz="3200">
                <a:solidFill>
                  <a:srgbClr val="FF0000"/>
                </a:solidFill>
              </a:rPr>
              <a:t>宋朝确立</a:t>
            </a:r>
            <a:r>
              <a:rPr lang="zh-CN" altLang="en-US" sz="3200"/>
              <a:t>了三年一次的</a:t>
            </a:r>
            <a:r>
              <a:rPr lang="zh-CN" altLang="en-US" sz="3200">
                <a:solidFill>
                  <a:srgbClr val="FF0000"/>
                </a:solidFill>
              </a:rPr>
              <a:t>三级考试</a:t>
            </a:r>
            <a:r>
              <a:rPr lang="en-US" altLang="zh-CN" sz="3200">
                <a:solidFill>
                  <a:srgbClr val="FF0000"/>
                </a:solidFill>
              </a:rPr>
              <a:t>——</a:t>
            </a:r>
            <a:r>
              <a:rPr lang="zh-CN" altLang="en-US" sz="3200">
                <a:solidFill>
                  <a:srgbClr val="FF0000"/>
                </a:solidFill>
                <a:sym typeface="+mn-ea"/>
              </a:rPr>
              <a:t>州试、省试、殿试。</a:t>
            </a:r>
            <a:endParaRPr lang="zh-CN" altLang="en-US" sz="3200">
              <a:solidFill>
                <a:srgbClr val="FF0000"/>
              </a:solidFill>
            </a:endParaRPr>
          </a:p>
          <a:p>
            <a:pPr>
              <a:lnSpc>
                <a:spcPct val="120000"/>
              </a:lnSpc>
            </a:pPr>
            <a:r>
              <a:rPr lang="zh-CN" altLang="en-US" sz="3200"/>
              <a:t>一级是由各</a:t>
            </a:r>
            <a:r>
              <a:rPr lang="zh-CN" altLang="en-US" sz="3200">
                <a:solidFill>
                  <a:srgbClr val="FF0000"/>
                </a:solidFill>
              </a:rPr>
              <a:t>州举行的取解试</a:t>
            </a:r>
            <a:r>
              <a:rPr lang="zh-CN" altLang="en-US" sz="3200"/>
              <a:t>，一级是</a:t>
            </a:r>
            <a:r>
              <a:rPr lang="zh-CN" altLang="en-US" sz="3200">
                <a:solidFill>
                  <a:srgbClr val="FF0000"/>
                </a:solidFill>
              </a:rPr>
              <a:t>礼部举行的省试</a:t>
            </a:r>
            <a:r>
              <a:rPr lang="zh-CN" altLang="en-US" sz="3200"/>
              <a:t>。宋太祖为了选拔真正有才干的人担任官职，于</a:t>
            </a:r>
            <a:r>
              <a:rPr lang="zh-CN" altLang="en-US" sz="3200">
                <a:solidFill>
                  <a:srgbClr val="FF0000"/>
                </a:solidFill>
              </a:rPr>
              <a:t>开宝六年实行殿试</a:t>
            </a:r>
            <a:r>
              <a:rPr lang="zh-CN" altLang="en-US" sz="3200"/>
              <a:t>。自此以后，殿试成为科举制度的最高一级的考试，并正式确立了三级科举考试。</a:t>
            </a:r>
            <a:endParaRPr lang="zh-CN" altLang="en-US" sz="3200"/>
          </a:p>
          <a:p>
            <a:pPr>
              <a:lnSpc>
                <a:spcPct val="120000"/>
              </a:lnSpc>
            </a:pPr>
            <a:r>
              <a:rPr lang="zh-CN" altLang="en-US" sz="3200"/>
              <a:t>殿试后，不须再经吏部考试，直接授官。宋太祖还下旨，考试及第后，不准对考官称师门，或自称门生。这样，所有及第的人都成了天子门生。</a:t>
            </a:r>
            <a:endParaRPr lang="zh-CN" altLang="en-US" sz="3200"/>
          </a:p>
          <a:p>
            <a:pPr>
              <a:lnSpc>
                <a:spcPct val="120000"/>
              </a:lnSpc>
            </a:pPr>
            <a:r>
              <a:rPr lang="zh-CN" altLang="en-US" sz="3200"/>
              <a:t>殿试后分三甲放榜。南宋以后，还要举行皇帝宣布登科进士名次的典礼，并赐宴于琼苑，故称琼林宴，以后各代仿效，遂成定制。</a:t>
            </a:r>
            <a:endParaRPr lang="zh-CN" altLang="en-US" sz="32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7655" y="198120"/>
            <a:ext cx="11616055" cy="4759325"/>
          </a:xfrm>
        </p:spPr>
        <p:txBody>
          <a:bodyPr>
            <a:noAutofit/>
          </a:bodyPr>
          <a:p>
            <a:pPr>
              <a:lnSpc>
                <a:spcPct val="120000"/>
              </a:lnSpc>
            </a:pPr>
            <a:r>
              <a:rPr lang="zh-CN" altLang="en-US" sz="3200"/>
              <a:t>宋代科举，最初是每年举行一次，有时一两年不定。宋英宗治平三年，才正式定为三年一次。每年</a:t>
            </a:r>
            <a:r>
              <a:rPr lang="zh-CN" altLang="en-US" sz="3200">
                <a:solidFill>
                  <a:srgbClr val="FF0000"/>
                </a:solidFill>
              </a:rPr>
              <a:t>秋天，各州进行考试</a:t>
            </a:r>
            <a:r>
              <a:rPr lang="zh-CN" altLang="en-US" sz="3200"/>
              <a:t>，第二年</a:t>
            </a:r>
            <a:r>
              <a:rPr lang="zh-CN" altLang="en-US" sz="3200">
                <a:solidFill>
                  <a:srgbClr val="FF0000"/>
                </a:solidFill>
              </a:rPr>
              <a:t>春天，由礼部进行考试。省试当年进行殿试</a:t>
            </a:r>
            <a:r>
              <a:rPr lang="zh-CN" altLang="en-US" sz="3200"/>
              <a:t>。</a:t>
            </a:r>
            <a:endParaRPr lang="zh-CN" altLang="en-US" sz="3200"/>
          </a:p>
        </p:txBody>
      </p:sp>
      <p:sp>
        <p:nvSpPr>
          <p:cNvPr id="2" name="文本框 1"/>
          <p:cNvSpPr txBox="1"/>
          <p:nvPr/>
        </p:nvSpPr>
        <p:spPr>
          <a:xfrm>
            <a:off x="408940" y="2250440"/>
            <a:ext cx="11494770" cy="1198880"/>
          </a:xfrm>
          <a:prstGeom prst="rect">
            <a:avLst/>
          </a:prstGeom>
          <a:noFill/>
        </p:spPr>
        <p:txBody>
          <a:bodyPr wrap="square" rtlCol="0" anchor="t">
            <a:spAutoFit/>
          </a:bodyPr>
          <a:p>
            <a:r>
              <a:rPr lang="zh-CN" altLang="en-US" sz="3600"/>
              <a:t>从宋代开始，科举开始实行</a:t>
            </a:r>
            <a:r>
              <a:rPr lang="zh-CN" altLang="en-US" sz="3600">
                <a:solidFill>
                  <a:srgbClr val="FF0000"/>
                </a:solidFill>
              </a:rPr>
              <a:t>糊名和誊录</a:t>
            </a:r>
            <a:r>
              <a:rPr lang="zh-CN" altLang="en-US" sz="3600"/>
              <a:t>，并建立防止徇私的新方法。</a:t>
            </a:r>
            <a:endParaRPr lang="zh-CN" altLang="en-US" sz="3600"/>
          </a:p>
        </p:txBody>
      </p:sp>
      <p:sp>
        <p:nvSpPr>
          <p:cNvPr id="4" name="文本框 3"/>
          <p:cNvSpPr txBox="1"/>
          <p:nvPr/>
        </p:nvSpPr>
        <p:spPr>
          <a:xfrm>
            <a:off x="175895" y="3750310"/>
            <a:ext cx="12016105" cy="3107690"/>
          </a:xfrm>
          <a:prstGeom prst="rect">
            <a:avLst/>
          </a:prstGeom>
          <a:noFill/>
        </p:spPr>
        <p:txBody>
          <a:bodyPr wrap="square" rtlCol="0" anchor="t">
            <a:spAutoFit/>
          </a:bodyPr>
          <a:p>
            <a:r>
              <a:rPr lang="zh-CN" altLang="en-US" sz="2800"/>
              <a:t>宋代科举考试内容改变。王安石对考试内容的改革，在于</a:t>
            </a:r>
            <a:r>
              <a:rPr lang="zh-CN" altLang="en-US" sz="2800">
                <a:solidFill>
                  <a:srgbClr val="FF0000"/>
                </a:solidFill>
              </a:rPr>
              <a:t>通经致用</a:t>
            </a:r>
            <a:r>
              <a:rPr lang="zh-CN" altLang="en-US" sz="2800"/>
              <a:t>。《三经新义》和论、策取士。并把《易官义》《诗经》《书经》《周礼》《礼记》称为大经，《论语》《孟子》称为兼经，定为应考士子的必读书。</a:t>
            </a:r>
            <a:endParaRPr lang="zh-CN" altLang="en-US" sz="2800"/>
          </a:p>
          <a:p>
            <a:r>
              <a:rPr lang="zh-CN" altLang="en-US" sz="2800"/>
              <a:t>规定进士考试为四场：一场考大经，二场考兼经，三场考论，最后一场考策。殿试仅考策，限千字以上。王安石的改革，遭到苏轼等人的反对。后来随着政治斗争的变化，《三经新义》被取消，有时考诗赋，有时考经义，有时兼而有之，变换不定。</a:t>
            </a:r>
            <a:endParaRPr lang="zh-CN" altLang="en-US" sz="28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1450" y="206375"/>
            <a:ext cx="11871325" cy="6043295"/>
          </a:xfrm>
        </p:spPr>
        <p:txBody>
          <a:bodyPr>
            <a:noAutofit/>
          </a:bodyPr>
          <a:p>
            <a:r>
              <a:rPr lang="zh-CN" altLang="en-US" sz="3200">
                <a:solidFill>
                  <a:srgbClr val="FF0000"/>
                </a:solidFill>
              </a:rPr>
              <a:t>明朝</a:t>
            </a:r>
            <a:r>
              <a:rPr lang="zh-CN" altLang="en-US" sz="3200"/>
              <a:t>正式科举考试分</a:t>
            </a:r>
            <a:r>
              <a:rPr lang="zh-CN" altLang="en-US" sz="3200">
                <a:solidFill>
                  <a:srgbClr val="FF0000"/>
                </a:solidFill>
              </a:rPr>
              <a:t>乡试、会试、殿试三级</a:t>
            </a:r>
            <a:r>
              <a:rPr lang="zh-CN" altLang="en-US" sz="3200"/>
              <a:t>。</a:t>
            </a:r>
            <a:endParaRPr lang="zh-CN" altLang="en-US" sz="3200"/>
          </a:p>
          <a:p>
            <a:r>
              <a:rPr lang="zh-CN" altLang="en-US" sz="3200">
                <a:solidFill>
                  <a:srgbClr val="FF0000"/>
                </a:solidFill>
              </a:rPr>
              <a:t>乡试（</a:t>
            </a:r>
            <a:r>
              <a:rPr lang="zh-CN" altLang="en-US" sz="3200">
                <a:solidFill>
                  <a:srgbClr val="FF0000"/>
                </a:solidFill>
                <a:sym typeface="+mn-ea"/>
              </a:rPr>
              <a:t>乡闱）</a:t>
            </a:r>
            <a:r>
              <a:rPr lang="zh-CN" altLang="en-US" sz="3200"/>
              <a:t>是由</a:t>
            </a:r>
            <a:r>
              <a:rPr lang="zh-CN" altLang="en-US" sz="3200">
                <a:solidFill>
                  <a:srgbClr val="FF0000"/>
                </a:solidFill>
              </a:rPr>
              <a:t>南、北直隶和各布政使司</a:t>
            </a:r>
            <a:r>
              <a:rPr lang="zh-CN" altLang="en-US" sz="3200"/>
              <a:t>举行的地方考试。地点在南、北京府、布政使司驻地，每三年一次。考试的试场称为</a:t>
            </a:r>
            <a:r>
              <a:rPr lang="zh-CN" altLang="en-US" sz="3200">
                <a:solidFill>
                  <a:srgbClr val="FF0000"/>
                </a:solidFill>
              </a:rPr>
              <a:t>贡院</a:t>
            </a:r>
            <a:r>
              <a:rPr lang="zh-CN" altLang="en-US" sz="3200"/>
              <a:t>。考期在秋季八月，故</a:t>
            </a:r>
            <a:r>
              <a:rPr lang="zh-CN" altLang="en-US" sz="3200">
                <a:solidFill>
                  <a:srgbClr val="FF0000"/>
                </a:solidFill>
              </a:rPr>
              <a:t>又称秋闱</a:t>
            </a:r>
            <a:r>
              <a:rPr lang="zh-CN" altLang="en-US" sz="3200"/>
              <a:t>。凡本省科举生员与监生均可应考，考中的称</a:t>
            </a:r>
            <a:r>
              <a:rPr lang="zh-CN" altLang="en-US" sz="3200">
                <a:solidFill>
                  <a:srgbClr val="FF0000"/>
                </a:solidFill>
              </a:rPr>
              <a:t>举人</a:t>
            </a:r>
            <a:r>
              <a:rPr lang="zh-CN" altLang="en-US" sz="3200"/>
              <a:t>，俗称孝廉，</a:t>
            </a:r>
            <a:r>
              <a:rPr lang="zh-CN" altLang="en-US" sz="3200">
                <a:solidFill>
                  <a:srgbClr val="FF0000"/>
                </a:solidFill>
                <a:highlight>
                  <a:srgbClr val="FFFF00"/>
                </a:highlight>
              </a:rPr>
              <a:t>第一名称解元</a:t>
            </a:r>
            <a:r>
              <a:rPr lang="zh-CN" altLang="en-US" sz="3200"/>
              <a:t>。唐寅乡试第一，故称唐解元。乡试中举叫乙榜，又叫乙科。放榜之时，正值桂花飘香，故又称桂榜。放榜后，由巡抚主持</a:t>
            </a:r>
            <a:r>
              <a:rPr lang="zh-CN" altLang="en-US" sz="3200">
                <a:solidFill>
                  <a:srgbClr val="FF0000"/>
                </a:solidFill>
              </a:rPr>
              <a:t>鹿鸣宴</a:t>
            </a:r>
            <a:r>
              <a:rPr lang="zh-CN" altLang="en-US" sz="3200"/>
              <a:t>。席间唱《鹿鸣》诗，跳魁星舞。</a:t>
            </a:r>
            <a:endParaRPr lang="zh-CN" altLang="en-US" sz="3200"/>
          </a:p>
          <a:p>
            <a:endParaRPr lang="zh-CN" altLang="en-US" sz="32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1450" y="206375"/>
            <a:ext cx="11871325" cy="6043295"/>
          </a:xfrm>
        </p:spPr>
        <p:txBody>
          <a:bodyPr>
            <a:noAutofit/>
          </a:bodyPr>
          <a:p>
            <a:r>
              <a:rPr lang="zh-CN" altLang="en-US" sz="3200">
                <a:gradFill>
                  <a:gsLst>
                    <a:gs pos="0">
                      <a:srgbClr val="012D86"/>
                    </a:gs>
                    <a:gs pos="100000">
                      <a:srgbClr val="0E2557"/>
                    </a:gs>
                  </a:gsLst>
                  <a:lin scaled="0"/>
                </a:gradFill>
              </a:rPr>
              <a:t>会试（</a:t>
            </a:r>
            <a:r>
              <a:rPr lang="zh-CN" altLang="en-US" sz="3200">
                <a:gradFill>
                  <a:gsLst>
                    <a:gs pos="0">
                      <a:srgbClr val="012D86"/>
                    </a:gs>
                    <a:gs pos="100000">
                      <a:srgbClr val="0E2557"/>
                    </a:gs>
                  </a:gsLst>
                  <a:lin scaled="0"/>
                </a:gradFill>
                <a:sym typeface="+mn-ea"/>
              </a:rPr>
              <a:t>礼闱）</a:t>
            </a:r>
            <a:r>
              <a:rPr lang="zh-CN" altLang="en-US" sz="3200"/>
              <a:t>是由</a:t>
            </a:r>
            <a:r>
              <a:rPr lang="zh-CN" altLang="en-US" sz="3200">
                <a:solidFill>
                  <a:srgbClr val="FF0000"/>
                </a:solidFill>
              </a:rPr>
              <a:t>礼部</a:t>
            </a:r>
            <a:r>
              <a:rPr lang="zh-CN" altLang="en-US" sz="3200"/>
              <a:t>主持的全国考试。于乡试的第二年举行。全国举人在</a:t>
            </a:r>
            <a:r>
              <a:rPr lang="zh-CN" altLang="en-US" sz="3200">
                <a:gradFill>
                  <a:gsLst>
                    <a:gs pos="0">
                      <a:srgbClr val="007BD3"/>
                    </a:gs>
                    <a:gs pos="100000">
                      <a:srgbClr val="034373"/>
                    </a:gs>
                  </a:gsLst>
                  <a:lin scaled="0"/>
                </a:gradFill>
              </a:rPr>
              <a:t>京师</a:t>
            </a:r>
            <a:r>
              <a:rPr lang="zh-CN" altLang="en-US" sz="3200"/>
              <a:t>会试，考期在春季二月，故称</a:t>
            </a:r>
            <a:r>
              <a:rPr lang="zh-CN" altLang="en-US" sz="3200">
                <a:gradFill>
                  <a:gsLst>
                    <a:gs pos="0">
                      <a:srgbClr val="007BD3"/>
                    </a:gs>
                    <a:gs pos="100000">
                      <a:srgbClr val="034373"/>
                    </a:gs>
                  </a:gsLst>
                  <a:lin scaled="0"/>
                </a:gradFill>
              </a:rPr>
              <a:t>春闱</a:t>
            </a:r>
            <a:r>
              <a:rPr lang="zh-CN" altLang="en-US" sz="3200"/>
              <a:t>。会试也分三场，分别在二月初九、十二、十五日举行。由于会试是较高一级的考试，同考官的人数比乡试多一倍。主考、同考以及提调等官，都由较高级的官员担任。主考官称总裁，又称座主或座师。</a:t>
            </a:r>
            <a:r>
              <a:rPr lang="zh-CN" altLang="en-US" sz="3200">
                <a:gradFill>
                  <a:gsLst>
                    <a:gs pos="0">
                      <a:srgbClr val="007BD3"/>
                    </a:gs>
                    <a:gs pos="100000">
                      <a:srgbClr val="034373"/>
                    </a:gs>
                  </a:gsLst>
                  <a:lin scaled="0"/>
                </a:gradFill>
              </a:rPr>
              <a:t>考中的称贡士</a:t>
            </a:r>
            <a:r>
              <a:rPr lang="zh-CN" altLang="en-US" sz="3200"/>
              <a:t>，俗称出贡，别称明经，</a:t>
            </a:r>
            <a:r>
              <a:rPr lang="zh-CN" altLang="en-US" sz="3200">
                <a:gradFill>
                  <a:gsLst>
                    <a:gs pos="0">
                      <a:srgbClr val="007BD3"/>
                    </a:gs>
                    <a:gs pos="100000">
                      <a:srgbClr val="034373"/>
                    </a:gs>
                  </a:gsLst>
                  <a:lin scaled="0"/>
                </a:gradFill>
              </a:rPr>
              <a:t>第一名称会元</a:t>
            </a:r>
            <a:r>
              <a:rPr lang="zh-CN" altLang="en-US" sz="3200"/>
              <a:t>。</a:t>
            </a:r>
            <a:endParaRPr lang="zh-CN" altLang="en-US" sz="3200"/>
          </a:p>
          <a:p>
            <a:endParaRPr lang="zh-CN" altLang="en-US" sz="320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78130" y="508000"/>
            <a:ext cx="11635740" cy="6043295"/>
          </a:xfrm>
        </p:spPr>
        <p:txBody>
          <a:bodyPr>
            <a:noAutofit/>
          </a:bodyPr>
          <a:p>
            <a:r>
              <a:rPr lang="zh-CN" altLang="en-US" sz="3200">
                <a:solidFill>
                  <a:srgbClr val="FF0000"/>
                </a:solidFill>
              </a:rPr>
              <a:t>殿试</a:t>
            </a:r>
            <a:r>
              <a:rPr lang="zh-CN" altLang="en-US" sz="3200"/>
              <a:t>在会试后当年举行，时间最初是三月初一。明宪宗成化八年起，改为三月十五。</a:t>
            </a:r>
            <a:r>
              <a:rPr lang="zh-CN" altLang="en-US" sz="3200">
                <a:solidFill>
                  <a:srgbClr val="FF0000"/>
                </a:solidFill>
              </a:rPr>
              <a:t>应试者为贡士</a:t>
            </a:r>
            <a:r>
              <a:rPr lang="zh-CN" altLang="en-US" sz="3200"/>
              <a:t>。贡士在殿试中均不落榜，只是由皇帝重新安排名次。</a:t>
            </a:r>
            <a:r>
              <a:rPr lang="zh-CN" altLang="en-US" sz="3200">
                <a:solidFill>
                  <a:srgbClr val="FF0000"/>
                </a:solidFill>
              </a:rPr>
              <a:t>殿试由皇帝亲自主持</a:t>
            </a:r>
            <a:r>
              <a:rPr lang="zh-CN" altLang="en-US" sz="3200"/>
              <a:t>，只</a:t>
            </a:r>
            <a:r>
              <a:rPr lang="zh-CN" altLang="en-US" sz="3200">
                <a:solidFill>
                  <a:srgbClr val="FF0000"/>
                </a:solidFill>
              </a:rPr>
              <a:t>考时务策一道</a:t>
            </a:r>
            <a:r>
              <a:rPr lang="zh-CN" altLang="en-US" sz="3200"/>
              <a:t>。殿试毕，次日读卷，又次日放榜。</a:t>
            </a:r>
            <a:endParaRPr lang="zh-CN" altLang="en-US" sz="3200"/>
          </a:p>
          <a:p>
            <a:pPr marL="0" indent="0">
              <a:buNone/>
            </a:pPr>
            <a:r>
              <a:rPr lang="en-US" altLang="zh-CN" sz="3200"/>
              <a:t>      </a:t>
            </a:r>
            <a:endParaRPr lang="zh-CN" altLang="en-US" sz="320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1450" y="206375"/>
            <a:ext cx="11871325" cy="6043295"/>
          </a:xfrm>
        </p:spPr>
        <p:txBody>
          <a:bodyPr>
            <a:noAutofit/>
          </a:bodyPr>
          <a:p>
            <a:r>
              <a:rPr lang="zh-CN" altLang="en-US" sz="3200"/>
              <a:t>殿试录取分三甲：</a:t>
            </a:r>
            <a:endParaRPr lang="zh-CN" altLang="en-US" sz="3200"/>
          </a:p>
          <a:p>
            <a:r>
              <a:rPr lang="zh-CN" altLang="en-US" sz="3200"/>
              <a:t>一甲三名，</a:t>
            </a:r>
            <a:r>
              <a:rPr lang="zh-CN" altLang="en-US" sz="3200">
                <a:solidFill>
                  <a:srgbClr val="FF0000"/>
                </a:solidFill>
              </a:rPr>
              <a:t>赐进士及第</a:t>
            </a:r>
            <a:r>
              <a:rPr lang="zh-CN" altLang="en-US" sz="3200"/>
              <a:t>，第一名称状元、鼎元，二名榜眼，三名探花，合称三鼎甲。</a:t>
            </a:r>
            <a:endParaRPr lang="zh-CN" altLang="en-US" sz="3200"/>
          </a:p>
          <a:p>
            <a:r>
              <a:rPr lang="zh-CN" altLang="en-US" sz="3200"/>
              <a:t>二甲</a:t>
            </a:r>
            <a:r>
              <a:rPr lang="zh-CN" altLang="en-US" sz="3200">
                <a:solidFill>
                  <a:srgbClr val="FF0000"/>
                </a:solidFill>
              </a:rPr>
              <a:t>赐进士出身</a:t>
            </a:r>
            <a:r>
              <a:rPr lang="zh-CN" altLang="en-US" sz="3200"/>
              <a:t>，三甲</a:t>
            </a:r>
            <a:r>
              <a:rPr lang="zh-CN" altLang="en-US" sz="3200">
                <a:solidFill>
                  <a:srgbClr val="FF0000"/>
                </a:solidFill>
              </a:rPr>
              <a:t>赐同进士出身</a:t>
            </a:r>
            <a:r>
              <a:rPr lang="zh-CN" altLang="en-US" sz="3200"/>
              <a:t>。二、三甲第一名皆称传胪。</a:t>
            </a:r>
            <a:endParaRPr lang="zh-CN" altLang="en-US" sz="3200"/>
          </a:p>
          <a:p>
            <a:r>
              <a:rPr lang="zh-CN" altLang="en-US" sz="3200"/>
              <a:t>一、二、三甲通称进士。进士榜称甲榜，或称甲科。进士榜用黄纸书写，故叫黄甲，也称金榜，中进士称金榜题名。</a:t>
            </a:r>
            <a:endParaRPr lang="zh-CN" altLang="en-US" sz="3200"/>
          </a:p>
          <a:p>
            <a:endParaRPr lang="zh-CN" altLang="en-US" sz="320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1450" y="206375"/>
            <a:ext cx="11871325" cy="6043295"/>
          </a:xfrm>
        </p:spPr>
        <p:txBody>
          <a:bodyPr>
            <a:noAutofit/>
          </a:bodyPr>
          <a:p>
            <a:r>
              <a:rPr lang="zh-CN" altLang="en-US" sz="3300">
                <a:solidFill>
                  <a:srgbClr val="FF0000"/>
                </a:solidFill>
                <a:uFillTx/>
              </a:rPr>
              <a:t>乡试第一名叫解元</a:t>
            </a:r>
            <a:r>
              <a:rPr lang="zh-CN" altLang="en-US" sz="3300">
                <a:solidFill>
                  <a:schemeClr val="tx1">
                    <a:lumMod val="65000"/>
                    <a:lumOff val="35000"/>
                  </a:schemeClr>
                </a:solidFill>
                <a:uFillTx/>
              </a:rPr>
              <a:t>，</a:t>
            </a:r>
            <a:r>
              <a:rPr lang="zh-CN" altLang="en-US" sz="3300">
                <a:solidFill>
                  <a:schemeClr val="accent1"/>
                </a:solidFill>
                <a:effectLst>
                  <a:outerShdw blurRad="38100" dist="25400" dir="5400000" algn="ctr" rotWithShape="0">
                    <a:srgbClr val="6E747A">
                      <a:alpha val="43000"/>
                    </a:srgbClr>
                  </a:outerShdw>
                </a:effectLst>
                <a:uFillTx/>
              </a:rPr>
              <a:t>会试第一名叫会元</a:t>
            </a:r>
            <a:r>
              <a:rPr lang="zh-CN" altLang="en-US" sz="3300">
                <a:solidFill>
                  <a:schemeClr val="tx1">
                    <a:lumMod val="65000"/>
                    <a:lumOff val="35000"/>
                  </a:schemeClr>
                </a:solidFill>
                <a:uFillTx/>
              </a:rPr>
              <a:t>，加上</a:t>
            </a:r>
            <a:r>
              <a:rPr lang="zh-CN" altLang="en-US" sz="3300">
                <a:solidFill>
                  <a:schemeClr val="tx1">
                    <a:lumMod val="65000"/>
                    <a:lumOff val="35000"/>
                  </a:schemeClr>
                </a:solidFill>
                <a:highlight>
                  <a:srgbClr val="FFFF00"/>
                </a:highlight>
                <a:uFillTx/>
              </a:rPr>
              <a:t>殿试一甲第一名的状元</a:t>
            </a:r>
            <a:r>
              <a:rPr lang="zh-CN" altLang="en-US" sz="3300">
                <a:solidFill>
                  <a:schemeClr val="tx1">
                    <a:lumMod val="65000"/>
                    <a:lumOff val="35000"/>
                  </a:schemeClr>
                </a:solidFill>
                <a:uFillTx/>
              </a:rPr>
              <a:t>，</a:t>
            </a:r>
            <a:r>
              <a:rPr lang="zh-CN" altLang="en-US" sz="3300">
                <a:solidFill>
                  <a:schemeClr val="tx1"/>
                </a:solidFill>
                <a:effectLst>
                  <a:outerShdw blurRad="38100" dist="19050" dir="2700000" algn="tl" rotWithShape="0">
                    <a:schemeClr val="dk1">
                      <a:alpha val="40000"/>
                    </a:schemeClr>
                  </a:outerShdw>
                </a:effectLst>
                <a:uFillTx/>
              </a:rPr>
              <a:t>合称三元</a:t>
            </a:r>
            <a:r>
              <a:rPr lang="zh-CN" altLang="en-US" sz="3300">
                <a:solidFill>
                  <a:schemeClr val="tx1">
                    <a:lumMod val="65000"/>
                    <a:lumOff val="35000"/>
                  </a:schemeClr>
                </a:solidFill>
                <a:uFillTx/>
              </a:rPr>
              <a:t>。连中三元，是科举场中的佳话。</a:t>
            </a:r>
            <a:endParaRPr lang="zh-CN" altLang="en-US" sz="3300">
              <a:solidFill>
                <a:schemeClr val="tx1">
                  <a:lumMod val="65000"/>
                  <a:lumOff val="35000"/>
                </a:schemeClr>
              </a:solidFill>
              <a:uFillTx/>
            </a:endParaRPr>
          </a:p>
          <a:p>
            <a:r>
              <a:rPr lang="zh-CN" altLang="en-US" sz="3300">
                <a:solidFill>
                  <a:schemeClr val="tx1">
                    <a:lumMod val="65000"/>
                    <a:lumOff val="35000"/>
                  </a:schemeClr>
                </a:solidFill>
                <a:uFillTx/>
              </a:rPr>
              <a:t>明代连中三元者仅洪武年间的</a:t>
            </a:r>
            <a:r>
              <a:rPr lang="zh-CN" altLang="en-US" sz="3300">
                <a:solidFill>
                  <a:srgbClr val="FF0000"/>
                </a:solidFill>
                <a:uFillTx/>
              </a:rPr>
              <a:t>黄观</a:t>
            </a:r>
            <a:r>
              <a:rPr lang="zh-CN" altLang="en-US" sz="3300">
                <a:solidFill>
                  <a:schemeClr val="tx1">
                    <a:lumMod val="65000"/>
                    <a:lumOff val="35000"/>
                  </a:schemeClr>
                </a:solidFill>
                <a:uFillTx/>
              </a:rPr>
              <a:t>和正统年间的</a:t>
            </a:r>
            <a:r>
              <a:rPr lang="zh-CN" altLang="en-US" sz="3300">
                <a:solidFill>
                  <a:srgbClr val="FF0000"/>
                </a:solidFill>
                <a:uFillTx/>
              </a:rPr>
              <a:t>商辂</a:t>
            </a:r>
            <a:r>
              <a:rPr lang="zh-CN" altLang="en-US" sz="3300">
                <a:solidFill>
                  <a:schemeClr val="tx1">
                    <a:lumMod val="65000"/>
                    <a:lumOff val="35000"/>
                  </a:schemeClr>
                </a:solidFill>
                <a:uFillTx/>
              </a:rPr>
              <a:t>二人而已。</a:t>
            </a:r>
            <a:endParaRPr lang="zh-CN" altLang="en-US" sz="3300">
              <a:solidFill>
                <a:schemeClr val="tx1">
                  <a:lumMod val="65000"/>
                  <a:lumOff val="35000"/>
                </a:schemeClr>
              </a:solidFill>
              <a:uFillTx/>
            </a:endParaRPr>
          </a:p>
          <a:p>
            <a:r>
              <a:rPr lang="zh-CN" altLang="en-US" sz="3300">
                <a:solidFill>
                  <a:schemeClr val="tx1">
                    <a:lumMod val="65000"/>
                    <a:lumOff val="35000"/>
                  </a:schemeClr>
                </a:solidFill>
                <a:uFillTx/>
              </a:rPr>
              <a:t>殿试之后，状元授翰林院修撰，榜眼、探花授编修。其余进士经考试合格者，叫翰林院庶吉士。三年后考试合格者，分别授予翰林院编修、检讨等官，其余分发各部任主事等职，或以知县优先委用，称为散馆。庶吉士出身的人升迁很快，英宗后，朝廷形成非进士不入翰林，非翰林不入内阁的局面。</a:t>
            </a:r>
            <a:endParaRPr lang="zh-CN" altLang="en-US" sz="3300">
              <a:solidFill>
                <a:schemeClr val="tx1">
                  <a:lumMod val="65000"/>
                  <a:lumOff val="35000"/>
                </a:schemeClr>
              </a:solidFill>
              <a:uFillTx/>
            </a:endParaRPr>
          </a:p>
          <a:p>
            <a:pPr marL="0" indent="0">
              <a:buNone/>
            </a:pPr>
            <a:endParaRPr lang="zh-CN" altLang="en-US" sz="3300">
              <a:solidFill>
                <a:schemeClr val="tx1">
                  <a:lumMod val="65000"/>
                  <a:lumOff val="35000"/>
                </a:schemeClr>
              </a:solidFill>
              <a:uFillTx/>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481965" y="100330"/>
            <a:ext cx="11513185" cy="6492875"/>
          </a:xfrm>
          <a:prstGeom prst="rect">
            <a:avLst/>
          </a:prstGeom>
          <a:noFill/>
          <a:ln w="9525">
            <a:noFill/>
          </a:ln>
        </p:spPr>
        <p:txBody>
          <a:bodyPr wrap="square">
            <a:spAutoFit/>
          </a:bodyPr>
          <a:p>
            <a:pPr indent="0" algn="ctr"/>
            <a:r>
              <a:rPr lang="zh-CN" sz="3200" b="1">
                <a:ea typeface="楷体" panose="02010609060101010101" charset="-122"/>
              </a:rPr>
              <a:t>以十扇送徐天隐宋·黄庭坚</a:t>
            </a:r>
            <a:endParaRPr lang="zh-CN" sz="3200" b="1">
              <a:ea typeface="楷体" panose="02010609060101010101" charset="-122"/>
            </a:endParaRPr>
          </a:p>
          <a:p>
            <a:pPr indent="0" algn="ctr"/>
            <a:r>
              <a:rPr lang="zh-CN" sz="3200" b="1">
                <a:solidFill>
                  <a:srgbClr val="FF0000"/>
                </a:solidFill>
                <a:ea typeface="楷体" panose="02010609060101010101" charset="-122"/>
              </a:rPr>
              <a:t>人贫鹅雁聒邻墙，公贫琢诗声绕梁。</a:t>
            </a:r>
            <a:r>
              <a:rPr lang="zh-CN" sz="3200" b="1">
                <a:ea typeface="楷体" panose="02010609060101010101" charset="-122"/>
              </a:rPr>
              <a:t>坐客有毡吾不爱，暑榻无扇公自凉。党锢诸生尊孺子</a:t>
            </a:r>
            <a:r>
              <a:rPr lang="zh-CN" sz="3200" b="1" baseline="30000">
                <a:ea typeface="楷体" panose="02010609060101010101" charset="-122"/>
              </a:rPr>
              <a:t>①</a:t>
            </a:r>
            <a:r>
              <a:rPr lang="zh-CN" sz="3200" b="1">
                <a:ea typeface="楷体" panose="02010609060101010101" charset="-122"/>
              </a:rPr>
              <a:t>，建安七人先伟长</a:t>
            </a:r>
            <a:r>
              <a:rPr lang="zh-CN" sz="3200" b="1" baseline="30000">
                <a:ea typeface="楷体" panose="02010609060101010101" charset="-122"/>
              </a:rPr>
              <a:t>②</a:t>
            </a:r>
            <a:r>
              <a:rPr lang="zh-CN" sz="3200" b="1">
                <a:ea typeface="楷体" panose="02010609060101010101" charset="-122"/>
              </a:rPr>
              <a:t>。遣奴送箑非为好，恐有佳客或升堂。</a:t>
            </a:r>
            <a:endParaRPr lang="zh-CN" sz="3200" b="1">
              <a:ea typeface="楷体" panose="02010609060101010101" charset="-122"/>
            </a:endParaRPr>
          </a:p>
          <a:p>
            <a:pPr indent="0" algn="ctr"/>
            <a:r>
              <a:rPr lang="zh-CN" sz="3200" b="0">
                <a:ea typeface="楷体" panose="02010609060101010101" charset="-122"/>
              </a:rPr>
              <a:t>【注释】：</a:t>
            </a:r>
            <a:r>
              <a:rPr lang="en-US" sz="3200" b="0">
                <a:latin typeface="楷体" panose="02010609060101010101" charset="-122"/>
              </a:rPr>
              <a:t>①</a:t>
            </a:r>
            <a:r>
              <a:rPr lang="zh-CN" sz="3200" b="0">
                <a:ea typeface="楷体" panose="02010609060101010101" charset="-122"/>
              </a:rPr>
              <a:t>徐稚，字孺子，东汉隐士。</a:t>
            </a:r>
            <a:r>
              <a:rPr lang="en-US" sz="3200" b="0">
                <a:latin typeface="楷体" panose="02010609060101010101" charset="-122"/>
              </a:rPr>
              <a:t>②</a:t>
            </a:r>
            <a:r>
              <a:rPr lang="zh-CN" sz="3200" b="0">
                <a:ea typeface="楷体" panose="02010609060101010101" charset="-122"/>
              </a:rPr>
              <a:t>徐干，字伟长，建安七子之一，三国时期魏人。</a:t>
            </a:r>
            <a:endParaRPr lang="en-US" sz="3200" b="1">
              <a:latin typeface="宋体" panose="02010600030101010101" pitchFamily="2" charset="-122"/>
              <a:cs typeface="Times New Roman" panose="02020603050405020304" charset="0"/>
            </a:endParaRPr>
          </a:p>
          <a:p>
            <a:pPr indent="0" algn="ctr"/>
            <a:endParaRPr lang="en-US" sz="3200" b="1">
              <a:latin typeface="宋体" panose="02010600030101010101" pitchFamily="2" charset="-122"/>
              <a:cs typeface="Times New Roman" panose="02020603050405020304" charset="0"/>
            </a:endParaRPr>
          </a:p>
          <a:p>
            <a:pPr indent="0" algn="ctr"/>
            <a:endParaRPr lang="en-US" sz="3200" b="1">
              <a:latin typeface="宋体" panose="02010600030101010101" pitchFamily="2" charset="-122"/>
              <a:cs typeface="Times New Roman" panose="02020603050405020304" charset="0"/>
            </a:endParaRPr>
          </a:p>
          <a:p>
            <a:endParaRPr lang="zh-CN" altLang="en-US" sz="3200" b="0">
              <a:ea typeface="宋体" panose="02010600030101010101" pitchFamily="2" charset="-122"/>
            </a:endParaRPr>
          </a:p>
        </p:txBody>
      </p:sp>
      <p:sp>
        <p:nvSpPr>
          <p:cNvPr id="4" name="文本框 3"/>
          <p:cNvSpPr txBox="1"/>
          <p:nvPr/>
        </p:nvSpPr>
        <p:spPr>
          <a:xfrm>
            <a:off x="98425" y="4286250"/>
            <a:ext cx="11896725" cy="2306955"/>
          </a:xfrm>
          <a:prstGeom prst="rect">
            <a:avLst/>
          </a:prstGeom>
          <a:noFill/>
        </p:spPr>
        <p:txBody>
          <a:bodyPr wrap="square" rtlCol="0" anchor="t">
            <a:spAutoFit/>
          </a:bodyPr>
          <a:p>
            <a:pPr indent="0" algn="l"/>
            <a:r>
              <a:rPr lang="en-US" altLang="zh-CN" sz="3600" b="1">
                <a:ea typeface="宋体" panose="02010600030101010101" pitchFamily="2" charset="-122"/>
                <a:sym typeface="+mn-ea"/>
              </a:rPr>
              <a:t>17</a:t>
            </a:r>
            <a:r>
              <a:rPr lang="zh-CN" sz="3600" b="1">
                <a:ea typeface="宋体" panose="02010600030101010101" pitchFamily="2" charset="-122"/>
                <a:sym typeface="+mn-ea"/>
              </a:rPr>
              <a:t>．下列对这首诗的理解和赏析，不正确的一项是</a:t>
            </a:r>
            <a:r>
              <a:rPr lang="en-US" sz="3600" b="1">
                <a:latin typeface="宋体" panose="02010600030101010101" pitchFamily="2" charset="-122"/>
                <a:cs typeface="Times New Roman" panose="02020603050405020304" charset="0"/>
                <a:sym typeface="+mn-ea"/>
              </a:rPr>
              <a:t>(   )</a:t>
            </a:r>
            <a:r>
              <a:rPr lang="en-US" sz="3600">
                <a:latin typeface="宋体" panose="02010600030101010101" pitchFamily="2" charset="-122"/>
                <a:cs typeface="Times New Roman" panose="02020603050405020304" charset="0"/>
                <a:sym typeface="+mn-ea"/>
              </a:rPr>
              <a:t>A</a:t>
            </a:r>
            <a:r>
              <a:rPr lang="zh-CN" sz="3600">
                <a:ea typeface="宋体" panose="02010600030101010101" pitchFamily="2" charset="-122"/>
                <a:sym typeface="+mn-ea"/>
              </a:rPr>
              <a:t>．徐天隐家里贫穷，但他专心于锤炼诗作，吟诵诗歌的声音绕梁不绝，哪怕家里的鹅雁聒噪，也不受影响。</a:t>
            </a:r>
            <a:endParaRPr lang="zh-CN" altLang="en-US" sz="3600">
              <a:ea typeface="宋体" panose="02010600030101010101" pitchFamily="2" charset="-122"/>
              <a:sym typeface="+mn-ea"/>
            </a:endParaRPr>
          </a:p>
          <a:p>
            <a:endParaRPr lang="zh-CN" altLang="en-US" sz="3600">
              <a:ea typeface="宋体" panose="02010600030101010101" pitchFamily="2" charset="-122"/>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6795" y="396945"/>
            <a:ext cx="10969200" cy="705600"/>
          </a:xfrm>
        </p:spPr>
        <p:txBody>
          <a:bodyPr/>
          <a:p>
            <a:r>
              <a:rPr lang="zh-CN" altLang="en-US"/>
              <a:t>1.请概括梳理材料一的行文脉络。（4分）</a:t>
            </a:r>
            <a:endParaRPr lang="zh-CN" altLang="en-US"/>
          </a:p>
        </p:txBody>
      </p:sp>
      <p:sp>
        <p:nvSpPr>
          <p:cNvPr id="3" name="内容占位符 2"/>
          <p:cNvSpPr>
            <a:spLocks noGrp="1"/>
          </p:cNvSpPr>
          <p:nvPr>
            <p:ph idx="1"/>
          </p:nvPr>
        </p:nvSpPr>
        <p:spPr>
          <a:xfrm>
            <a:off x="227330" y="1313815"/>
            <a:ext cx="11730990" cy="4759325"/>
          </a:xfrm>
        </p:spPr>
        <p:txBody>
          <a:bodyPr>
            <a:noAutofit/>
          </a:bodyPr>
          <a:p>
            <a:r>
              <a:rPr lang="zh-CN" altLang="en-US" sz="3200" b="1"/>
              <a:t>①首先</a:t>
            </a:r>
            <a:r>
              <a:rPr lang="zh-CN" altLang="en-US" sz="3200" b="1">
                <a:solidFill>
                  <a:srgbClr val="FF0000"/>
                </a:solidFill>
              </a:rPr>
              <a:t>介绍</a:t>
            </a:r>
            <a:r>
              <a:rPr lang="zh-CN" altLang="en-US" sz="3200" b="1"/>
              <a:t>文学翻译的</a:t>
            </a:r>
            <a:r>
              <a:rPr lang="zh-CN" altLang="en-US" sz="3200" b="1">
                <a:solidFill>
                  <a:srgbClr val="FF0000"/>
                </a:solidFill>
              </a:rPr>
              <a:t>概念</a:t>
            </a:r>
            <a:r>
              <a:rPr lang="zh-CN" altLang="en-US" sz="3200" b="1"/>
              <a:t>，</a:t>
            </a:r>
            <a:r>
              <a:rPr lang="zh-CN" altLang="en-US" sz="3200" b="1" u="heavy">
                <a:solidFill>
                  <a:schemeClr val="tx1">
                    <a:lumMod val="65000"/>
                    <a:lumOff val="35000"/>
                  </a:schemeClr>
                </a:solidFill>
                <a:uFill>
                  <a:solidFill>
                    <a:srgbClr val="FF0000"/>
                  </a:solidFill>
                </a:uFill>
              </a:rPr>
              <a:t>从美学的角度提出文学翻译要再现原作的艺术美感；</a:t>
            </a:r>
            <a:endParaRPr lang="zh-CN" altLang="en-US" sz="3200" b="1" u="heavy">
              <a:solidFill>
                <a:schemeClr val="tx1">
                  <a:lumMod val="65000"/>
                  <a:lumOff val="35000"/>
                </a:schemeClr>
              </a:solidFill>
              <a:uFill>
                <a:solidFill>
                  <a:srgbClr val="FF0000"/>
                </a:solidFill>
              </a:uFill>
            </a:endParaRPr>
          </a:p>
          <a:p>
            <a:r>
              <a:rPr lang="zh-CN" altLang="en-US" sz="3200" b="1"/>
              <a:t>②接着分而论之，运用了举例论证等方式，提出翻译要考虑从形象、情感、语言形式三个方面来达成目标；</a:t>
            </a:r>
            <a:endParaRPr lang="zh-CN" altLang="en-US" sz="3200" b="1"/>
          </a:p>
          <a:p>
            <a:r>
              <a:rPr lang="zh-CN" altLang="en-US" sz="3200" b="1"/>
              <a:t>③然后从语言和思维的关系入手，指出语言翻译不仅仅是一种语言活动，而且还是一种思维活动，并举中英文的翻译实例来说明思维的差异会给文学翻译造成影响。（论证内容2分，结构1分，方法1分）</a:t>
            </a:r>
            <a:endParaRPr lang="zh-CN" altLang="en-US" sz="3200" b="1"/>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655" y="0"/>
            <a:ext cx="12225655" cy="6156325"/>
          </a:xfrm>
        </p:spPr>
        <p:txBody>
          <a:bodyPr>
            <a:noAutofit/>
          </a:bodyPr>
          <a:p>
            <a:r>
              <a:rPr lang="en-US" altLang="zh-CN" sz="2400" b="1"/>
              <a:t>……</a:t>
            </a:r>
            <a:r>
              <a:rPr lang="zh-CN" altLang="en-US" sz="2400" b="1">
                <a:solidFill>
                  <a:srgbClr val="FF0000"/>
                </a:solidFill>
              </a:rPr>
              <a:t>再现原作的形象、情感和语言的艺术美</a:t>
            </a:r>
            <a:r>
              <a:rPr lang="zh-CN" altLang="en-US" sz="2400" b="1"/>
              <a:t>。</a:t>
            </a:r>
            <a:endParaRPr lang="zh-CN" altLang="en-US" sz="2400" b="1"/>
          </a:p>
          <a:p>
            <a:r>
              <a:rPr lang="en-US" altLang="zh-CN" sz="2400" b="1"/>
              <a:t>      </a:t>
            </a:r>
            <a:r>
              <a:rPr lang="zh-CN" altLang="en-US" sz="2400" b="1">
                <a:solidFill>
                  <a:srgbClr val="FF0000"/>
                </a:solidFill>
              </a:rPr>
              <a:t>艺术形象</a:t>
            </a:r>
            <a:r>
              <a:rPr lang="zh-CN" altLang="en-US" sz="2400" b="1"/>
              <a:t>是文学作品的基本单位，文学作品就是由众多的艺术形象组成的形象体系。任何小说都是以人物为中心的，一部小说的美感也是同人物性格的塑造分不开的。</a:t>
            </a:r>
            <a:r>
              <a:rPr lang="zh-CN" altLang="en-US" sz="2400" b="1">
                <a:solidFill>
                  <a:srgbClr val="FF0000"/>
                </a:solidFill>
              </a:rPr>
              <a:t>翻译文学作品时，就要尽量把原文中人物的神态、动作和口气表现出来，以让读者感知人物的性格</a:t>
            </a:r>
            <a:r>
              <a:rPr lang="zh-CN" altLang="en-US" sz="2400" b="1"/>
              <a:t>。文学作品之所以感人，使人受到启迪，</a:t>
            </a:r>
            <a:r>
              <a:rPr lang="zh-CN" altLang="en-US" sz="2400" b="1">
                <a:solidFill>
                  <a:srgbClr val="FF0000"/>
                </a:solidFill>
              </a:rPr>
              <a:t>获得美的享受，不仅是它的人物形象具体可感，更重要的是包含在人物形象中的情感</a:t>
            </a:r>
            <a:r>
              <a:rPr lang="zh-CN" altLang="en-US" sz="2400" b="1"/>
              <a:t>。它体现的是作者的爱和恨，传达了作者的作品态度。文学作品的语言手段不只是语言外内容的中介，而且是作品的美学手段，直接或间接地属于文学作品的美学结构。我们在进行</a:t>
            </a:r>
            <a:r>
              <a:rPr lang="zh-CN" altLang="en-US" sz="2400" b="1">
                <a:solidFill>
                  <a:srgbClr val="FF0000"/>
                </a:solidFill>
              </a:rPr>
              <a:t>文学翻译的时候既要注意语言的准确性，又要注意语言的表现力，才不会影响原作美学价值的传达</a:t>
            </a:r>
            <a:r>
              <a:rPr lang="zh-CN" altLang="en-US" sz="2400" b="1"/>
              <a:t>。</a:t>
            </a:r>
            <a:r>
              <a:rPr lang="zh-CN" altLang="en-US" sz="2400" b="1" u="wavyDbl">
                <a:solidFill>
                  <a:schemeClr val="tx1">
                    <a:lumMod val="65000"/>
                    <a:lumOff val="35000"/>
                  </a:schemeClr>
                </a:solidFill>
                <a:uFill>
                  <a:solidFill>
                    <a:srgbClr val="FF0000"/>
                  </a:solidFill>
                </a:uFill>
              </a:rPr>
              <a:t>拿莎剧的翻译为例</a:t>
            </a:r>
            <a:r>
              <a:rPr lang="zh-CN" altLang="en-US" sz="2400" b="1"/>
              <a:t>。莎剧是戏剧，同时又是诗，而且基本上是用有格律的韵文行所组成，叫做戏剧诗，现今又叫诗剧。在翻译它们时就必须考虑它们的节奏声调之美。每个作家都有自己的风格，选词造句都有自己的特色。原作者在英语原文中运用的语言形式，是为了让他的读者得到一种形式上的审美享受，而我们的译作则应通过译者让中国读者也享受到同样或相近的审美效果。</a:t>
            </a:r>
            <a:endParaRPr lang="zh-CN" altLang="en-US" sz="2400" b="1"/>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2192635" cy="4759325"/>
          </a:xfrm>
        </p:spPr>
        <p:txBody>
          <a:bodyPr>
            <a:noAutofit/>
          </a:bodyPr>
          <a:p>
            <a:pPr>
              <a:lnSpc>
                <a:spcPct val="110000"/>
              </a:lnSpc>
            </a:pPr>
            <a:r>
              <a:rPr lang="zh-CN" altLang="en-US" sz="3200">
                <a:solidFill>
                  <a:srgbClr val="FF0000"/>
                </a:solidFill>
              </a:rPr>
              <a:t>思维方式、思维特征和思维风格是语言生成的哲学机制</a:t>
            </a:r>
            <a:r>
              <a:rPr lang="zh-CN" altLang="en-US" sz="3200"/>
              <a:t>。作为从一种语言向另一种语言转换的</a:t>
            </a:r>
            <a:r>
              <a:rPr lang="zh-CN" altLang="en-US" sz="3200">
                <a:solidFill>
                  <a:srgbClr val="FF0000"/>
                </a:solidFill>
              </a:rPr>
              <a:t>翻译，不仅仅是一种语言活动，而且还是一种思维活动</a:t>
            </a:r>
            <a:r>
              <a:rPr lang="zh-CN" altLang="en-US" sz="3200"/>
              <a:t>。我们在翻译实践中遇到的许多困难，正是由于语言对思维的支配作用而造成的。</a:t>
            </a:r>
            <a:endParaRPr lang="zh-CN" altLang="en-US" sz="3200"/>
          </a:p>
          <a:p>
            <a:pPr>
              <a:lnSpc>
                <a:spcPct val="110000"/>
              </a:lnSpc>
            </a:pPr>
            <a:r>
              <a:rPr lang="zh-CN" altLang="en-US" sz="3200">
                <a:solidFill>
                  <a:srgbClr val="FF0000"/>
                </a:solidFill>
              </a:rPr>
              <a:t>思维的差异会给文学翻译造成影响</a:t>
            </a:r>
            <a:r>
              <a:rPr lang="zh-CN" altLang="en-US" sz="3200"/>
              <a:t>。如思维风格不同，句子中心各异，会影响译文质量，破坏原文美感。英语习惯把要点在句首先说，而汉语习惯最后点出话语的息中心。又如思维侧重点不同，造成表达形式各异，进而影响译文的自然、流畅。英语重形合，汉语重意合，在翻译中如果我们忽视了这种由思维差异而造成的句式特点，那么我们的译文会支离破碎，或会冗长板结。如果把“Mary didn’t remember her mother who died when she was two years old”译成“玛丽不记得她那在她两岁时死去的母亲了”，就有悖于汉语表达法。</a:t>
            </a:r>
            <a:endParaRPr lang="zh-CN" altLang="en-US" sz="3200"/>
          </a:p>
        </p:txBody>
      </p:sp>
      <p:sp>
        <p:nvSpPr>
          <p:cNvPr id="4" name="内容占位符 2"/>
          <p:cNvSpPr>
            <a:spLocks noGrp="1"/>
          </p:cNvSpPr>
          <p:nvPr/>
        </p:nvSpPr>
        <p:spPr>
          <a:xfrm>
            <a:off x="138430" y="3501390"/>
            <a:ext cx="11914505" cy="3442970"/>
          </a:xfrm>
          <a:prstGeom prst="rect">
            <a:avLst/>
          </a:prstGeom>
          <a:solidFill>
            <a:schemeClr val="bg1"/>
          </a:solidFill>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000" b="1"/>
              <a:t>③然后从语言和思维的关系入手，指出语言翻译不仅仅是一种语言活动，而且还是一种思维活动，并举中英文的翻译实例来说明思维的差异会给文学翻译造成影响。</a:t>
            </a:r>
            <a:endParaRPr lang="zh-CN" altLang="en-US" sz="4000" b="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40360" y="608330"/>
            <a:ext cx="11660505" cy="705485"/>
          </a:xfrm>
        </p:spPr>
        <p:txBody>
          <a:bodyPr>
            <a:normAutofit fontScale="90000"/>
          </a:bodyPr>
          <a:p>
            <a:r>
              <a:rPr lang="zh-CN" altLang="en-US"/>
              <a:t>2. 请从</a:t>
            </a:r>
            <a:r>
              <a:rPr lang="zh-CN" altLang="en-US">
                <a:solidFill>
                  <a:srgbClr val="FF0000"/>
                </a:solidFill>
              </a:rPr>
              <a:t>论证结构</a:t>
            </a:r>
            <a:r>
              <a:rPr lang="zh-CN" altLang="en-US"/>
              <a:t>和</a:t>
            </a:r>
            <a:r>
              <a:rPr lang="zh-CN" altLang="en-US">
                <a:solidFill>
                  <a:srgbClr val="FF0000"/>
                </a:solidFill>
              </a:rPr>
              <a:t>论证方法</a:t>
            </a:r>
            <a:r>
              <a:rPr lang="zh-CN" altLang="en-US"/>
              <a:t>的角度，简要分析材料一第②自然段在论证上的特色。（4分）</a:t>
            </a:r>
            <a:endParaRPr lang="zh-CN" altLang="en-US"/>
          </a:p>
        </p:txBody>
      </p:sp>
      <p:sp>
        <p:nvSpPr>
          <p:cNvPr id="3" name="内容占位符 2"/>
          <p:cNvSpPr>
            <a:spLocks noGrp="1"/>
          </p:cNvSpPr>
          <p:nvPr>
            <p:ph idx="1"/>
          </p:nvPr>
        </p:nvSpPr>
        <p:spPr>
          <a:xfrm>
            <a:off x="142240" y="1490345"/>
            <a:ext cx="11857990" cy="4759325"/>
          </a:xfrm>
        </p:spPr>
        <p:txBody>
          <a:bodyPr>
            <a:noAutofit/>
          </a:bodyPr>
          <a:p>
            <a:r>
              <a:rPr lang="zh-CN" altLang="en-US" sz="3200"/>
              <a:t>①本段为总—分—总的论证结构：先总述文学艺术与时代之间的关系和中国艺术思想史一脉相承，接下来以时间为序，分别论述了先秦、南朝、唐代、清代文学艺术与时代的关系，最后总结文学艺术为时、为事而作的传统与追求。</a:t>
            </a:r>
            <a:endParaRPr lang="zh-CN" altLang="en-US" sz="3200"/>
          </a:p>
          <a:p>
            <a:r>
              <a:rPr lang="zh-CN" altLang="en-US" sz="3200"/>
              <a:t>②论证方法上，本段采用举例论证，如举《卖炭翁》等作品的例子来论证其对现实的反映；引用论证，如引用赵翼的“诗文随世运，无日不趋新”来论述文艺作品应与时俱进。 </a:t>
            </a:r>
            <a:endParaRPr lang="zh-CN" altLang="en-US" sz="32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3.请简要梳理材料一的行文脉络。（4分）</a:t>
            </a:r>
            <a:endParaRPr lang="zh-CN" altLang="en-US"/>
          </a:p>
        </p:txBody>
      </p:sp>
      <p:sp>
        <p:nvSpPr>
          <p:cNvPr id="3" name="内容占位符 2"/>
          <p:cNvSpPr>
            <a:spLocks noGrp="1"/>
          </p:cNvSpPr>
          <p:nvPr>
            <p:ph idx="1"/>
          </p:nvPr>
        </p:nvSpPr>
        <p:spPr>
          <a:xfrm>
            <a:off x="143510" y="1490345"/>
            <a:ext cx="11687175" cy="5210810"/>
          </a:xfrm>
        </p:spPr>
        <p:txBody>
          <a:bodyPr>
            <a:normAutofit lnSpcReduction="20000"/>
          </a:bodyPr>
          <a:p>
            <a:r>
              <a:rPr lang="zh-CN" altLang="en-US" sz="4000"/>
              <a:t>①采用总分结构，首先引出观点“儒”的特性是“柔”；</a:t>
            </a:r>
            <a:endParaRPr lang="zh-CN" altLang="en-US" sz="4000"/>
          </a:p>
          <a:p>
            <a:r>
              <a:rPr lang="zh-CN" altLang="en-US" sz="4000"/>
              <a:t>②然后分析论证，以水喻道，阐明儒家尚“柔”很大程度上影响着中国人同自然界、同他人打交道的方式；</a:t>
            </a:r>
            <a:endParaRPr lang="zh-CN" altLang="en-US" sz="4000"/>
          </a:p>
          <a:p>
            <a:r>
              <a:rPr lang="zh-CN" altLang="en-US" sz="4000"/>
              <a:t>③最后以都江堰为例，说明古典技术在文化性格和文化取向上的特点，收束全文。</a:t>
            </a:r>
            <a:endParaRPr lang="zh-CN" altLang="en-US" sz="40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4.材料一的论证深入浅出，请简要分析。</a:t>
            </a:r>
            <a:endParaRPr lang="zh-CN" altLang="en-US"/>
          </a:p>
        </p:txBody>
      </p:sp>
      <p:sp>
        <p:nvSpPr>
          <p:cNvPr id="3" name="内容占位符 2"/>
          <p:cNvSpPr>
            <a:spLocks noGrp="1"/>
          </p:cNvSpPr>
          <p:nvPr>
            <p:ph idx="1"/>
          </p:nvPr>
        </p:nvSpPr>
        <p:spPr/>
        <p:txBody>
          <a:bodyPr>
            <a:noAutofit/>
          </a:bodyPr>
          <a:p>
            <a:r>
              <a:rPr lang="zh-CN" altLang="en-US" sz="4000"/>
              <a:t>①选取生活中常见的例子，用“我们对于一棵古松的三种态度”阐明中国美学的三种态度，将深刻的道理讲得浅显易懂。</a:t>
            </a:r>
            <a:endParaRPr lang="zh-CN" altLang="en-US" sz="4000"/>
          </a:p>
          <a:p>
            <a:r>
              <a:rPr lang="zh-CN" altLang="en-US" sz="4000"/>
              <a:t>②语言通俗易懂，语气平易亲切，如“吃饱了饭就可以睡觉，何必又呕心血去作诗、画画、奏乐呢？” </a:t>
            </a:r>
            <a:endParaRPr lang="zh-CN" altLang="en-US" sz="40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17</a:t>
            </a:r>
            <a:r>
              <a:rPr lang="zh-CN" altLang="en-US"/>
              <a:t>周周三选择题点评</a:t>
            </a:r>
            <a:endParaRPr lang="zh-CN" altLang="en-US"/>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COMMONDATA" val="eyJoZGlkIjoiZDE3Yjg5NTU4OTY1ODU4NTk1OGQ0ZjJkMTVjYTVhODgifQ=="/>
  <p:tag name="KSO_WPP_MARK_KEY" val="2809e798-5a54-41f3-b1e1-23ebc4877d4b"/>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6388</Words>
  <Application>WPS 演示</Application>
  <PresentationFormat>宽屏</PresentationFormat>
  <Paragraphs>168</Paragraphs>
  <Slides>29</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Wingdings</vt:lpstr>
      <vt:lpstr>微软雅黑</vt:lpstr>
      <vt:lpstr>Arial Unicode MS</vt:lpstr>
      <vt:lpstr>Calibri</vt:lpstr>
      <vt:lpstr>楷体</vt:lpstr>
      <vt:lpstr>Times New Roman</vt:lpstr>
      <vt:lpstr>华文行楷</vt:lpstr>
      <vt:lpstr>Office 主题​​</vt:lpstr>
      <vt:lpstr>17周周三选择题点评</vt:lpstr>
      <vt:lpstr>PowerPoint 演示文稿</vt:lpstr>
      <vt:lpstr>1.请概括梳理材料一的行文脉络。（4分）</vt:lpstr>
      <vt:lpstr>PowerPoint 演示文稿</vt:lpstr>
      <vt:lpstr>PowerPoint 演示文稿</vt:lpstr>
      <vt:lpstr>PowerPoint 演示文稿</vt:lpstr>
      <vt:lpstr>PowerPoint 演示文稿</vt:lpstr>
      <vt:lpstr>PowerPoint 演示文稿</vt:lpstr>
      <vt:lpstr>17周周三选择题点评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科举考试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澈麻</cp:lastModifiedBy>
  <cp:revision>179</cp:revision>
  <dcterms:created xsi:type="dcterms:W3CDTF">2019-06-19T02:08:00Z</dcterms:created>
  <dcterms:modified xsi:type="dcterms:W3CDTF">2022-11-27T08:34:22Z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2052-11.1.0.13607</vt:lpwstr>
  </property>
  <property fmtid="{D5CDD505-2E9C-101B-9397-08002B2CF9AE}" pid="3" name="ICV">
    <vt:lpwstr>095C066BF2CF45EA8D5909912BDB03D8</vt:lpwstr>
  </property>
</Properties>
</file>