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42" r:id="rId3"/>
    <p:sldId id="543" r:id="rId4"/>
    <p:sldId id="544" r:id="rId5"/>
    <p:sldId id="545" r:id="rId6"/>
    <p:sldId id="546" r:id="rId7"/>
    <p:sldId id="547" r:id="rId8"/>
    <p:sldId id="551" r:id="rId9"/>
    <p:sldId id="552" r:id="rId10"/>
    <p:sldId id="553" r:id="rId11"/>
    <p:sldId id="555" r:id="rId12"/>
    <p:sldId id="554" r:id="rId13"/>
    <p:sldId id="556" r:id="rId14"/>
    <p:sldId id="557" r:id="rId15"/>
    <p:sldId id="558" r:id="rId16"/>
    <p:sldId id="559" r:id="rId17"/>
    <p:sldId id="560" r:id="rId18"/>
    <p:sldId id="565" r:id="rId19"/>
    <p:sldId id="566" r:id="rId20"/>
    <p:sldId id="567" r:id="rId22"/>
    <p:sldId id="568" r:id="rId23"/>
  </p:sldIdLst>
  <p:sldSz cx="11522075" cy="6480175"/>
  <p:notesSz cx="7103745" cy="10234295"/>
  <p:custDataLst>
    <p:tags r:id="rId27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rgbClr val="000000"/>
        </a:solidFill>
        <a:effectLst/>
        <a:latin typeface="Calibri" panose="020F0502020204030204" pitchFamily="34" charset="0"/>
        <a:ea typeface="华文中宋" pitchFamily="2" charset="-122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rgbClr val="000000"/>
        </a:solidFill>
        <a:effectLst/>
        <a:latin typeface="Calibri" panose="020F0502020204030204" pitchFamily="34" charset="0"/>
        <a:ea typeface="华文中宋" pitchFamily="2" charset="-122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rgbClr val="000000"/>
        </a:solidFill>
        <a:effectLst/>
        <a:latin typeface="Calibri" panose="020F0502020204030204" pitchFamily="34" charset="0"/>
        <a:ea typeface="华文中宋" pitchFamily="2" charset="-122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rgbClr val="000000"/>
        </a:solidFill>
        <a:effectLst/>
        <a:latin typeface="Calibri" panose="020F0502020204030204" pitchFamily="34" charset="0"/>
        <a:ea typeface="华文中宋" pitchFamily="2" charset="-122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rgbClr val="000000"/>
        </a:solidFill>
        <a:effectLst/>
        <a:latin typeface="Calibri" panose="020F0502020204030204" pitchFamily="34" charset="0"/>
        <a:ea typeface="华文中宋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40" autoAdjust="0"/>
  </p:normalViewPr>
  <p:slideViewPr>
    <p:cSldViewPr>
      <p:cViewPr varScale="1">
        <p:scale>
          <a:sx n="86" d="100"/>
          <a:sy n="86" d="100"/>
        </p:scale>
        <p:origin x="0" y="0"/>
      </p:cViewPr>
      <p:guideLst/>
    </p:cSldViewPr>
  </p:slideViewPr>
  <p:notesViewPr>
    <p:cSldViewPr>
      <p:cViewPr varScale="1">
        <p:scale>
          <a:sx n="10" d="100"/>
          <a:sy n="10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页眉占位符 11438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/>
              <a:buNone/>
              <a:defRPr sz="1200" b="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22531" name="日期占位符 1143810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/>
              <a:buNone/>
              <a:defRPr sz="1200" b="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22532" name="幻灯片图像占位符 1143811"/>
          <p:cNvSpPr>
            <a:spLocks noRot="1" noTextEdit="1"/>
          </p:cNvSpPr>
          <p:nvPr>
            <p:ph type="sldImg" idx="5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22533" name="文本占位符 114381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>
            <a:noFill/>
          </a:ln>
        </p:spPr>
        <p:txBody>
          <a:bodyPr numCol="1" compatLnSpc="1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2534" name="页脚占位符 1143813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/>
              <a:buNone/>
              <a:defRPr sz="1200" b="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22535" name="灯片编号占位符 1143814"/>
          <p:cNvSpPr>
            <a:spLocks noGrp="1"/>
          </p:cNvSpPr>
          <p:nvPr>
            <p:ph type="sldNum" sz="quarter" idx="6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</a:ln>
        </p:spPr>
        <p:txBody>
          <a:bodyPr numCol="1" anchor="b" anchorCtr="0" compatLnSpc="1">
            <a:noAutofit/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 kumimoji="0" lang="en-US" altLang="en-US" sz="1200" b="0" i="0" u="none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0" lvl="0" indent="0" algn="r" eaLnBrk="1" hangingPunct="1">
              <a:buFont typeface="Arial" panose="020B0604020202020204"/>
            </a:pPr>
            <a:fld id="{047807B8-CF3B-4752-A9BB-24EDD109AF45}" type="slidenum">
              <a:rPr lang="zh-CN" altLang="en-US" sz="1200" b="0">
                <a:latin typeface="Times New Roman" panose="02020603050405020304" pitchFamily="18" charset="0"/>
              </a:rPr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5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2350" cy="22558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2350" cy="1565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75" y="344488"/>
            <a:ext cx="2484438" cy="5492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0912" cy="5492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725613"/>
            <a:ext cx="9937750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7750" cy="26955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7750" cy="1417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725613"/>
            <a:ext cx="4892675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38" y="1725613"/>
            <a:ext cx="4892675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7750" cy="125253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3625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3625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2475" y="1589088"/>
            <a:ext cx="4899025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2475" y="2366963"/>
            <a:ext cx="4899025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9025" y="933450"/>
            <a:ext cx="5832475" cy="4605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2475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63" y="1725613"/>
            <a:ext cx="9937750" cy="411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file:///D:\qq&#25991;&#20214;\712321467\Image\C2C\Image2\%7b75232B38-A165-1FB7-499C-2E1C792CACB5%7d.png" TargetMode="Externa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标志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7388" y="6105525"/>
            <a:ext cx="406400" cy="1905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642350" y="6035675"/>
            <a:ext cx="2592388" cy="304800"/>
          </a:xfrm>
          <a:prstGeom prst="rect">
            <a:avLst/>
          </a:prstGeom>
          <a:noFill/>
          <a:ln>
            <a:noFill/>
          </a:ln>
        </p:spPr>
        <p:txBody>
          <a:bodyPr lIns="91428" tIns="45714" rIns="91428" bIns="45714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湖南长郡卫星远程学校 录制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33388" y="6035675"/>
            <a:ext cx="2071687" cy="304800"/>
          </a:xfrm>
          <a:prstGeom prst="rect">
            <a:avLst/>
          </a:prstGeom>
          <a:noFill/>
          <a:ln>
            <a:noFill/>
          </a:ln>
        </p:spPr>
        <p:txBody>
          <a:bodyPr lIns="91428" tIns="45714" rIns="91428" bIns="45714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年下学期   制作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848225" y="6035675"/>
            <a:ext cx="3360738" cy="304800"/>
          </a:xfrm>
          <a:prstGeom prst="rect">
            <a:avLst/>
          </a:prstGeom>
          <a:noFill/>
          <a:ln>
            <a:noFill/>
          </a:ln>
        </p:spPr>
        <p:txBody>
          <a:bodyPr lIns="91428" tIns="45714" rIns="91428" bIns="45714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长沙市长郡中学  欧阳钰烨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0" name="Picture 11" descr="长郡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2463" y="6035675"/>
            <a:ext cx="376237" cy="37306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031" name="Picture 2" descr="标志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7388" y="6105525"/>
            <a:ext cx="406400" cy="1905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032" name="Text Box 3"/>
          <p:cNvSpPr txBox="1">
            <a:spLocks noChangeArrowheads="1"/>
          </p:cNvSpPr>
          <p:nvPr/>
        </p:nvSpPr>
        <p:spPr bwMode="auto">
          <a:xfrm>
            <a:off x="8642350" y="6035675"/>
            <a:ext cx="2592388" cy="304800"/>
          </a:xfrm>
          <a:prstGeom prst="rect">
            <a:avLst/>
          </a:prstGeom>
          <a:noFill/>
          <a:ln>
            <a:noFill/>
          </a:ln>
        </p:spPr>
        <p:txBody>
          <a:bodyPr lIns="91428" tIns="45714" rIns="91428" bIns="45714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湖南长郡卫星远程学校 录制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Text Box 4"/>
          <p:cNvSpPr txBox="1">
            <a:spLocks noChangeArrowheads="1"/>
          </p:cNvSpPr>
          <p:nvPr/>
        </p:nvSpPr>
        <p:spPr bwMode="auto">
          <a:xfrm>
            <a:off x="433388" y="6035675"/>
            <a:ext cx="2071687" cy="304800"/>
          </a:xfrm>
          <a:prstGeom prst="rect">
            <a:avLst/>
          </a:prstGeom>
          <a:noFill/>
          <a:ln>
            <a:noFill/>
          </a:ln>
        </p:spPr>
        <p:txBody>
          <a:bodyPr lIns="91428" tIns="45714" rIns="91428" bIns="45714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年下学期   制作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4" name="Text Box 5"/>
          <p:cNvSpPr txBox="1">
            <a:spLocks noChangeArrowheads="1"/>
          </p:cNvSpPr>
          <p:nvPr/>
        </p:nvSpPr>
        <p:spPr bwMode="auto">
          <a:xfrm>
            <a:off x="4848225" y="6035675"/>
            <a:ext cx="3360738" cy="304800"/>
          </a:xfrm>
          <a:prstGeom prst="rect">
            <a:avLst/>
          </a:prstGeom>
          <a:noFill/>
          <a:ln>
            <a:noFill/>
          </a:ln>
        </p:spPr>
        <p:txBody>
          <a:bodyPr lIns="91428" tIns="45714" rIns="91428" bIns="45714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3200" b="1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长沙市长郡中学  欧阳钰烨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5" name="Picture 11" descr="长郡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2463" y="6035675"/>
            <a:ext cx="376237" cy="37306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036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marL="0" indent="0" algn="ctr" defTabSz="1152525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sz="5500" b="0" i="0" u="none" kern="1200" baseline="0">
          <a:solidFill>
            <a:srgbClr val="000000"/>
          </a:solidFill>
          <a:effectLst/>
          <a:latin typeface="Calibri" panose="020F0502020204030204" pitchFamily="34" charset="0"/>
          <a:ea typeface="宋体" panose="02010600030101010101" pitchFamily="2" charset="-122"/>
          <a:cs typeface="+mj-cs"/>
        </a:defRPr>
      </a:lvl1pPr>
    </p:titleStyle>
    <p:bodyStyle>
      <a:lvl1pPr marL="431800" indent="-431800" algn="l" defTabSz="1152525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4000" b="0" i="0" u="none" kern="1200" baseline="0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936625" indent="-360680" algn="l" defTabSz="1152525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3500" b="0" i="0" u="none" kern="1200" baseline="0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440180" indent="-287655" algn="l" defTabSz="1152525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3000" b="0" i="0" u="none" kern="1200" baseline="0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2016125" indent="-287655" algn="l" defTabSz="1152525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2500" b="0" i="0" u="none" kern="1200" baseline="0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592705" indent="-287655" algn="l" defTabSz="1152525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»"/>
        <a:defRPr kumimoji="0" sz="2500" b="0" i="0" u="none" kern="1200" baseline="0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 idx="4294967295"/>
          </p:nvPr>
        </p:nvSpPr>
        <p:spPr>
          <a:xfrm>
            <a:off x="1512888" y="1511300"/>
            <a:ext cx="8642350" cy="2255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ctr" defTabSz="11525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en-US" altLang="en-US" sz="5500" b="0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r>
              <a:rPr lang="zh-CN" altLang="en-US" sz="8000">
                <a:latin typeface="华文新魏" pitchFamily="2" charset="-122"/>
                <a:ea typeface="华文新魏" pitchFamily="2" charset="-122"/>
              </a:rPr>
              <a:t>虚拟语气</a:t>
            </a:r>
            <a:br>
              <a:rPr lang="zh-CN" altLang="en-US" sz="8000">
                <a:latin typeface="华文新魏" pitchFamily="2" charset="-122"/>
                <a:ea typeface="华文新魏" pitchFamily="2" charset="-122"/>
              </a:rPr>
            </a:br>
            <a:r>
              <a:rPr altLang="zh-CN" sz="8000">
                <a:latin typeface="华文新魏" pitchFamily="2" charset="-122"/>
                <a:ea typeface="华文新魏" pitchFamily="2" charset="-122"/>
              </a:rPr>
              <a:t>2022.9.21</a:t>
            </a:r>
            <a:endParaRPr altLang="zh-CN" sz="800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792485" y="503783"/>
            <a:ext cx="9937750" cy="12525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1525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三、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wish 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引导的虚拟语气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sp>
        <p:nvSpPr>
          <p:cNvPr id="15363" name="Text Box 4"/>
          <p:cNvSpPr/>
          <p:nvPr/>
        </p:nvSpPr>
        <p:spPr>
          <a:xfrm>
            <a:off x="276225" y="2740025"/>
            <a:ext cx="1692275" cy="11604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3600" tIns="46800" rIns="93600" bIns="4680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华文新魏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华文新魏" pitchFamily="2" charset="-122"/>
              </a:rPr>
              <a:t>wish</a:t>
            </a:r>
            <a:r>
              <a:rPr kumimoji="1" lang="en-US" altLang="zh-CN" sz="2800">
                <a:solidFill>
                  <a:srgbClr val="0000FF"/>
                </a:solidFill>
                <a:latin typeface="Arial Black" panose="020B0A04020102020204" pitchFamily="34" charset="0"/>
                <a:ea typeface="华文新魏" pitchFamily="2" charset="-122"/>
              </a:rPr>
              <a:t> </a:t>
            </a:r>
            <a:endParaRPr kumimoji="1" lang="en-US" altLang="zh-CN" sz="2800">
              <a:solidFill>
                <a:srgbClr val="0000FF"/>
              </a:solidFill>
              <a:latin typeface="Arial Black" panose="020B0A04020102020204" pitchFamily="34" charset="0"/>
              <a:ea typeface="华文新魏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Arial Black" panose="020B0A04020102020204" pitchFamily="34" charset="0"/>
                <a:ea typeface="华文新魏" pitchFamily="2" charset="-122"/>
              </a:rPr>
              <a:t>宾语从句</a:t>
            </a:r>
            <a:endParaRPr kumimoji="1" lang="zh-CN" altLang="en-US" sz="2800">
              <a:solidFill>
                <a:srgbClr val="0000FF"/>
              </a:solidFill>
              <a:latin typeface="Arial Black" panose="020B0A04020102020204" pitchFamily="34" charset="0"/>
              <a:ea typeface="华文新魏" pitchFamily="2" charset="-122"/>
            </a:endParaRPr>
          </a:p>
        </p:txBody>
      </p:sp>
      <p:sp>
        <p:nvSpPr>
          <p:cNvPr id="15364" name="Text Box 5"/>
          <p:cNvSpPr/>
          <p:nvPr/>
        </p:nvSpPr>
        <p:spPr>
          <a:xfrm>
            <a:off x="2147888" y="2227263"/>
            <a:ext cx="4032250" cy="64643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3600" tIns="46800" rIns="93600" bIns="4680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did / were</a:t>
            </a:r>
            <a:endParaRPr kumimoji="1" lang="en-US" altLang="zh-CN" sz="36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5365" name="Text Box 6"/>
          <p:cNvSpPr/>
          <p:nvPr/>
        </p:nvSpPr>
        <p:spPr>
          <a:xfrm>
            <a:off x="1930400" y="3019425"/>
            <a:ext cx="5832475" cy="64643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3600" tIns="46800" rIns="93600" bIns="4680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had done/ had been</a:t>
            </a:r>
            <a:endParaRPr kumimoji="1" lang="en-US" altLang="zh-CN" sz="36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5366" name="Text Box 7"/>
          <p:cNvSpPr/>
          <p:nvPr/>
        </p:nvSpPr>
        <p:spPr>
          <a:xfrm>
            <a:off x="2088515" y="3810953"/>
            <a:ext cx="5905500" cy="28625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3600" tIns="46800" rIns="93600" bIns="4680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kumimoji="1" altLang="zh-CN" sz="36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would/ could/ might do (would/ could/ might be)</a:t>
            </a:r>
            <a:endParaRPr kumimoji="1" lang="en-US" altLang="zh-CN" sz="36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</a:pPr>
            <a:endParaRPr kumimoji="1" lang="en-US" altLang="zh-CN" sz="36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</a:pPr>
            <a:endParaRPr kumimoji="1" lang="en-US" altLang="zh-CN" sz="36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5367" name="AutoShape 12"/>
          <p:cNvSpPr/>
          <p:nvPr/>
        </p:nvSpPr>
        <p:spPr>
          <a:xfrm>
            <a:off x="1930400" y="2443163"/>
            <a:ext cx="76200" cy="1752600"/>
          </a:xfrm>
          <a:prstGeom prst="leftBrace">
            <a:avLst>
              <a:gd name="adj1" fmla="val 191667"/>
              <a:gd name="adj2" fmla="val 51176"/>
            </a:avLst>
          </a:prstGeom>
          <a:noFill/>
          <a:ln w="50800">
            <a:solidFill>
              <a:srgbClr val="FF0000"/>
            </a:solidFill>
            <a:round/>
          </a:ln>
        </p:spPr>
        <p:txBody>
          <a:bodyPr wrap="none" lIns="93600" tIns="46800" rIns="93600" bIns="46800" anchor="ctr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0" lvl="0" indent="0"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Rectangle 14"/>
          <p:cNvSpPr/>
          <p:nvPr/>
        </p:nvSpPr>
        <p:spPr>
          <a:xfrm>
            <a:off x="7633335" y="1943418"/>
            <a:ext cx="4562475" cy="25781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70000"/>
              </a:lnSpc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与现在事实相反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170000"/>
              </a:lnSpc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与过去事实相反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170000"/>
              </a:lnSpc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与将来事实相反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1525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二、“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(should) + do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型”虚拟语气</a:t>
            </a:r>
            <a:b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</a:b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432445" y="1295871"/>
            <a:ext cx="10657184" cy="49685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在表示坚持、命令、建议、要求等的宾语从句或相关的名词性从句中，谓语动词用“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(should) + do”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。能用于这个句型的谓语动词主要有：一个坚持（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insist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），两个命令（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order, command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），三个建议（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suggest, advise, recommend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），四个要求（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ask, demand, request, require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）。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Eg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They suggested that he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(should) go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there at once.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         It was suggested that he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(should) go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there at once.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在“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It is desired/important/necessary/strange/ natural/a pity… + that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从句”中，从句中谓语动词用“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(should) + do”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Eg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It’s a pity that he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(should) be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so careless.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marL="431800" marR="0" lvl="0" indent="-43180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7190" y="575310"/>
          <a:ext cx="10568305" cy="5350510"/>
        </p:xfrm>
        <a:graphic>
          <a:graphicData uri="http://schemas.openxmlformats.org/drawingml/2006/table">
            <a:tbl>
              <a:tblPr/>
              <a:tblGrid>
                <a:gridCol w="4050030"/>
                <a:gridCol w="3358515"/>
                <a:gridCol w="3159760"/>
              </a:tblGrid>
              <a:tr h="1303020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I wish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从句谓语动词</a:t>
                      </a:r>
                      <a:endParaRPr altLang="zh-CN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Example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204595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与现在事实相反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altLang="zh-CN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did/ were</a:t>
                      </a:r>
                      <a:endParaRPr altLang="zh-CN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I wish it </a:t>
                      </a:r>
                      <a:r>
                        <a:rPr lang="en-US" altLang="zh-CN" sz="240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were 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autumn now.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574800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与过去事实相反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altLang="zh-CN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had done/ had been</a:t>
                      </a:r>
                      <a:endParaRPr altLang="zh-CN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He wishes(wished) he </a:t>
                      </a:r>
                      <a:r>
                        <a:rPr lang="en-US" altLang="zh-CN" sz="240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had not lost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 the chance.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268095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与将来事实相反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would do/ would be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I wish you </a:t>
                      </a:r>
                      <a:r>
                        <a:rPr lang="en-US" altLang="zh-CN" sz="240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would come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 soon.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四、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It’s time + that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从句</a:t>
            </a:r>
            <a:b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br>
              <a:rPr kumimoji="0" lang="en-US" altLang="zh-CN" sz="6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</a:br>
            <a:endParaRPr kumimoji="0" lang="zh-CN" altLang="en-US" sz="5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432435" y="1223645"/>
            <a:ext cx="10494645" cy="238061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Eg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It is high time that we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took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action.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Eg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It is high time that we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should take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action.</a:t>
            </a:r>
            <a:endParaRPr lang="zh-CN" altLang="en-US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435" y="3959860"/>
            <a:ext cx="100926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在“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It’s  (about/high) time + that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从句”中，谓语动词常用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did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或“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should  do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”表示虚拟语气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(should  </a:t>
            </a:r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不能省）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792798" y="143193"/>
            <a:ext cx="9937750" cy="12525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五、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would rather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虚拟语气</a:t>
            </a:r>
            <a:b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216535" y="863600"/>
            <a:ext cx="10845165" cy="348551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Eg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r>
              <a:rPr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1.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I would rather I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had not told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her the news yesterday.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2. I would rather you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came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here tomorrow.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3. We would rather our daughter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stayed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at home with us, but it is her choice, and she’s not a child any longer.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890" y="4661535"/>
            <a:ext cx="10711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would rather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后的宾语从句中，表示愿望，意为“宁愿，但愿”。用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一般过去时表示与现在或将来事实相反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；用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过去完成时表示与过去事实相反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792163" y="-317"/>
            <a:ext cx="10369474" cy="12525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1525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六、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as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if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as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though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虚拟语气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4294967295"/>
          </p:nvPr>
        </p:nvSpPr>
        <p:spPr>
          <a:xfrm>
            <a:off x="216535" y="548005"/>
            <a:ext cx="11142980" cy="328104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1.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He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talks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as if / as though he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knew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all about it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2.  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He </a:t>
            </a:r>
            <a:r>
              <a:rPr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talked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as if / as though he </a:t>
            </a:r>
            <a:r>
              <a:rPr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knew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all about it.</a:t>
            </a:r>
            <a:endParaRPr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  <a:sym typeface="+mn-ea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3. The two strangers </a:t>
            </a:r>
            <a:r>
              <a:rPr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are talking 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warmly as if they </a:t>
            </a:r>
            <a:r>
              <a:rPr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had been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friends for years.</a:t>
            </a:r>
            <a:endParaRPr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  <a:sym typeface="+mn-ea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4. The two strangers </a:t>
            </a:r>
            <a:r>
              <a:rPr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were talking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warmly as if they </a:t>
            </a:r>
            <a:r>
              <a:rPr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had been</a:t>
            </a:r>
            <a:r>
              <a:rPr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friends for years.</a:t>
            </a:r>
            <a:endParaRPr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</a:pPr>
            <a:endParaRPr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</a:pPr>
            <a:endParaRPr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  <a:sym typeface="+mn-ea"/>
            </a:endParaRPr>
          </a:p>
          <a:p>
            <a:pPr lvl="0" eaLnBrk="1" hangingPunct="1">
              <a:spcBef>
                <a:spcPct val="50000"/>
              </a:spcBef>
            </a:pPr>
            <a:endParaRPr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45" y="3383915"/>
            <a:ext cx="110172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hangingPunct="1">
              <a:spcBef>
                <a:spcPct val="50000"/>
              </a:spcBef>
            </a:pPr>
            <a:r>
              <a:rPr 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用于</a:t>
            </a:r>
            <a:r>
              <a:rPr alt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as if / as though</a:t>
            </a:r>
            <a:r>
              <a:rPr 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引导的方式状语从句中常用虚拟语气：</a:t>
            </a:r>
            <a:r>
              <a:rPr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as if </a:t>
            </a:r>
            <a:r>
              <a:rPr lang="zh-CN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引导的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从句中</a:t>
            </a:r>
            <a:r>
              <a:rPr 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谓语动词</a:t>
            </a:r>
            <a:r>
              <a:rPr 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表示的动作（或状态）如果和</a:t>
            </a:r>
            <a:r>
              <a:rPr 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主句中谓语动词</a:t>
            </a:r>
            <a:r>
              <a:rPr 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表示的动作（或状态）</a:t>
            </a:r>
            <a:r>
              <a:rPr 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在同一时间发生</a:t>
            </a:r>
            <a:r>
              <a:rPr 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，则</a:t>
            </a:r>
            <a:r>
              <a:rPr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as if </a:t>
            </a:r>
            <a:r>
              <a:rPr 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从句的谓语动词用过去式</a:t>
            </a:r>
            <a:r>
              <a:rPr lang="zh-CN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表示虚拟；</a:t>
            </a:r>
            <a:r>
              <a:rPr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as if </a:t>
            </a:r>
            <a:r>
              <a:rPr lang="zh-CN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引导的从句中</a:t>
            </a:r>
            <a:r>
              <a:rPr 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谓语动词表示的动作（或状态）如果</a:t>
            </a:r>
            <a:r>
              <a:rPr 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先于</a:t>
            </a:r>
            <a:r>
              <a:rPr 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主句中谓语动词表示的动作（或状态）发生，则</a:t>
            </a:r>
            <a:r>
              <a:rPr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as if </a:t>
            </a:r>
            <a:r>
              <a:rPr 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从句的谓语动词用过去完成式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表示虚拟</a:t>
            </a:r>
            <a:r>
              <a:rPr lang="zh-CN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；</a:t>
            </a:r>
            <a:r>
              <a:rPr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 </a:t>
            </a:r>
            <a:endParaRPr altLang="zh-CN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1525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七、</a:t>
            </a: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if only</a:t>
            </a: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引导的感叹句中</a:t>
            </a:r>
            <a:br>
              <a:rPr kumimoji="0" lang="zh-CN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endParaRPr kumimoji="0" lang="zh-CN" altLang="en-US" sz="5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792163" y="1725613"/>
            <a:ext cx="9937750" cy="46101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华文新魏" pitchFamily="2" charset="-122"/>
              </a:rPr>
              <a:t>用于</a:t>
            </a:r>
            <a:r>
              <a:rPr lang="en-US" altLang="zh-CN" b="1">
                <a:latin typeface="Times New Roman" panose="02020603050405020304" pitchFamily="18" charset="0"/>
                <a:ea typeface="华文新魏" pitchFamily="2" charset="-122"/>
              </a:rPr>
              <a:t>if only</a:t>
            </a:r>
            <a:r>
              <a:rPr lang="zh-CN" altLang="en-US" b="1">
                <a:latin typeface="Times New Roman" panose="02020603050405020304" pitchFamily="18" charset="0"/>
                <a:ea typeface="华文新魏" pitchFamily="2" charset="-122"/>
              </a:rPr>
              <a:t>引导的感叹句中，用虚拟语气表示愿望。表示“要是</a:t>
            </a:r>
            <a:r>
              <a:rPr lang="en-US" altLang="zh-CN" b="1">
                <a:latin typeface="Times New Roman" panose="02020603050405020304" pitchFamily="18" charset="0"/>
                <a:ea typeface="华文新魏" pitchFamily="2" charset="-122"/>
              </a:rPr>
              <a:t>……</a:t>
            </a:r>
            <a:r>
              <a:rPr lang="zh-CN" altLang="en-US" b="1">
                <a:latin typeface="Times New Roman" panose="02020603050405020304" pitchFamily="18" charset="0"/>
                <a:ea typeface="华文新魏" pitchFamily="2" charset="-122"/>
              </a:rPr>
              <a:t>就好了”</a:t>
            </a:r>
            <a:endParaRPr lang="zh-CN" altLang="en-US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Eg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If only I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had taken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your advice!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华文新魏" pitchFamily="2" charset="-122"/>
              </a:rPr>
              <a:t>            </a:t>
            </a:r>
            <a:r>
              <a:rPr kumimoji="1" lang="en-US" altLang="zh-CN" b="1">
                <a:latin typeface="Times New Roman" panose="02020603050405020304" pitchFamily="18" charset="0"/>
                <a:ea typeface="华文新魏" pitchFamily="2" charset="-122"/>
              </a:rPr>
              <a:t>If only I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 knew</a:t>
            </a:r>
            <a:r>
              <a:rPr kumimoji="1" lang="en-US" altLang="zh-CN" b="1">
                <a:latin typeface="Times New Roman" panose="02020603050405020304" pitchFamily="18" charset="0"/>
                <a:ea typeface="华文新魏" pitchFamily="2" charset="-122"/>
              </a:rPr>
              <a:t> his name!</a:t>
            </a:r>
            <a:endParaRPr kumimoji="1" lang="en-US" altLang="zh-CN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华文新魏" pitchFamily="2" charset="-122"/>
              </a:rPr>
              <a:t>            If only we 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had followed</a:t>
            </a:r>
            <a:r>
              <a:rPr kumimoji="1" lang="en-US" altLang="zh-CN" b="1">
                <a:latin typeface="Times New Roman" panose="02020603050405020304" pitchFamily="18" charset="0"/>
                <a:ea typeface="华文新魏" pitchFamily="2" charset="-122"/>
              </a:rPr>
              <a:t> your advice!</a:t>
            </a:r>
            <a:endParaRPr kumimoji="1" lang="en-US" altLang="zh-CN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华文新魏" pitchFamily="2" charset="-122"/>
              </a:rPr>
              <a:t>            If only I 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could</a:t>
            </a:r>
            <a:r>
              <a:rPr kumimoji="1" lang="en-US" altLang="zh-CN" b="1">
                <a:latin typeface="Times New Roman" panose="02020603050405020304" pitchFamily="18" charset="0"/>
                <a:ea typeface="华文新魏" pitchFamily="2" charset="-122"/>
              </a:rPr>
              <a:t> see him again!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648335" y="215900"/>
            <a:ext cx="9937750" cy="60083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情态动词表示虚拟语气的用法</a:t>
            </a:r>
            <a:endParaRPr kumimoji="0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should have done = ought to have done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本来应该做而没有做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shouldn’t have done = oughtn’t to have done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本来不应该做而做了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could have done / might have done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本来可以做而没有做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needn’t have done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本来不必做而做了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31800" marR="0" lvl="0" indent="-43180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7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0756900" y="11290300"/>
            <a:ext cx="368300" cy="2667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57785"/>
            <a:ext cx="11085830" cy="6521450"/>
          </a:xfrm>
        </p:spPr>
        <p:txBody>
          <a:bodyPr/>
          <a:p>
            <a:pPr algn="just"/>
            <a:r>
              <a:rPr lang="en-US" altLang="zh-CN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月三校联考续写</a:t>
            </a:r>
            <a:r>
              <a:rPr lang="en-US" altLang="zh-CN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Kelly’s version (</a:t>
            </a:r>
            <a:r>
              <a:rPr lang="zh-CN" altLang="zh-CN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找出虚拟语气并细品其功能）</a:t>
            </a:r>
            <a:endParaRPr lang="zh-CN" altLang="en-US" sz="28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I went back to the kitchen when my mother came home.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She sensed something wrong from my embarrassed look and asked what had happened. I fumbled helplessly for words to explain my white lie.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Mother couldn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help laughing, saying Father was such a green thumb that he must have seen through my trick simply by a glance at the salad. If only I had really taken good care of Father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 or rather, OUR garden!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With Mum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company, I gathered my courage to apologize to Dad, who returned a forgiving and understanding smile and taught me some tricks to rid the vegetables of bugs. I promised Dad to make him a salad with our own organic vegetables. Whether sunny, windy or rainy, the next few weeks witnessed my toil and sweat in the garden, vegetables taking on a healthy new look. Overwhelmed with excitement, I harvested a big basket of them.  (139) 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05" y="347980"/>
            <a:ext cx="11196955" cy="6040755"/>
          </a:xfrm>
        </p:spPr>
        <p:txBody>
          <a:bodyPr/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I carefully made a salad and took it to my father.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“Amazing!”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stars in his eyes, he savored the salad as if it were the the world first-class cuisine.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“It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your honesty, responsibility, care and love that made it unparalleled!”I looked him in the eye and knew for sure he truly meant every single word. Last time I thought I was a good actress, but Father turned out to be a better actor; this time neither of us needed to pretend. Our vegetables had just gone through a severe injury like Dad. It wasn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 long before Father recovered and continued his daily garden work, with me to help here and there. I finally understand why working in the dirt excited him so much. No autumn harvest without spring work. -----The simple yet profound lesson learned from my beloved father and our garden has guided me through all these years. (1</a:t>
            </a:r>
            <a:r>
              <a:rPr lang="zh-CN" altLang="en-US"/>
              <a:t>39)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 idx="4294967295"/>
          </p:nvPr>
        </p:nvSpPr>
        <p:spPr>
          <a:xfrm>
            <a:off x="792163" y="359728"/>
            <a:ext cx="9937750" cy="12525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ctr" defTabSz="11525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en-US" altLang="en-US" sz="55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defRPr>
            </a:lvl1pPr>
          </a:lstStyle>
          <a:p>
            <a:pPr lvl="0"/>
            <a:r>
              <a:rPr lang="zh-CN" altLang="en-US" sz="4000">
                <a:ea typeface="华文新魏" pitchFamily="2" charset="-122"/>
              </a:rPr>
              <a:t>英语动词有三种语气:</a:t>
            </a:r>
            <a:br>
              <a:rPr lang="zh-CN" altLang="en-US" sz="4000">
                <a:ea typeface="华文新魏" pitchFamily="2" charset="-122"/>
              </a:rPr>
            </a:br>
            <a:endParaRPr lang="zh-CN" altLang="en-US" sz="400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 bwMode="auto">
          <a:xfrm>
            <a:off x="576263" y="1151890"/>
            <a:ext cx="9937750" cy="4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陈述语气、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祈使语气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和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虚拟语气</a:t>
            </a:r>
            <a:endParaRPr kumimoji="0" lang="zh-CN" altLang="en-US" sz="4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431800" marR="0" lvl="0" indent="-43180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431800" marR="0" lvl="0" indent="-43180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陈述语气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：用来表示所说的话是事实或提出疑问，广泛用语陈述句，疑问句和感叹句。</a:t>
            </a:r>
            <a:endParaRPr kumimoji="0" lang="zh-CN" altLang="en-US" sz="4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431800" marR="0" lvl="0" indent="-43180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431800" marR="0" lvl="0" indent="-43180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祈使语气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：表示所说的话是请求，命令，指示或劝告等。</a:t>
            </a:r>
            <a:endParaRPr kumimoji="0" lang="en-US" altLang="zh-CN" sz="4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431800" marR="0" lvl="0" indent="-43180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4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5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1755" y="509905"/>
            <a:ext cx="11348720" cy="5970270"/>
          </a:xfrm>
        </p:spPr>
        <p:txBody>
          <a:bodyPr/>
          <a:p>
            <a:pPr algn="just"/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Mother couldn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help laughing, saying Father was such a green thumb that he </a:t>
            </a:r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must have seen through</a:t>
            </a:r>
            <a:r>
              <a:rPr lang="zh-CN" altLang="en-US" sz="3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 trick simply by a glance at the salad. </a:t>
            </a:r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only I had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really </a:t>
            </a:r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taken good care of</a:t>
            </a:r>
            <a:r>
              <a:rPr lang="zh-CN" altLang="en-US" sz="36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Father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s, or rather, OUR garden!</a:t>
            </a:r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stars in his eyes, he savored the salad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if it were</a:t>
            </a:r>
            <a:r>
              <a:rPr lang="zh-CN" altLang="en-US" sz="36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the world first-class cuisine. </a:t>
            </a:r>
            <a:endParaRPr lang="zh-CN" altLang="en-US" sz="36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>
          <a:xfrm>
            <a:off x="792163" y="344488"/>
            <a:ext cx="9937750" cy="12525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虚拟语气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647700" y="1368425"/>
            <a:ext cx="9937750" cy="4111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表示说话人所说的话</a:t>
            </a: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不是事实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一种假设、猜测、怀疑等(在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条件从句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中或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让步状语从句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中)；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一种表示说话人的愿望、要求、命令、建议等 (在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宾语从句、表语从句、同位语从句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)。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  <a:p>
            <a:pPr lvl="0"/>
            <a:endParaRPr lang="zh-CN" altLang="en-US" sz="36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792163" y="344488"/>
            <a:ext cx="9937750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虚拟语气的特点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792163" y="1725613"/>
            <a:ext cx="9937750" cy="4111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虚拟语气用以表示</a:t>
            </a:r>
            <a:r>
              <a:rPr lang="zh-CN" altLang="en-US" b="1" u="sng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假定，想象，愿望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等非事实的观念。</a:t>
            </a:r>
            <a:endParaRPr lang="zh-CN" altLang="en-US" b="1">
              <a:latin typeface="华文新魏" pitchFamily="2" charset="-122"/>
              <a:ea typeface="华文新魏" pitchFamily="2" charset="-122"/>
            </a:endParaRPr>
          </a:p>
          <a:p>
            <a:pPr lvl="0" eaLnBrk="1" hangingPunct="1"/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虚拟条件从句中的</a:t>
            </a: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条件是假设的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，因此主句的</a:t>
            </a: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结论也只能是想象的，非事实的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b="1">
              <a:latin typeface="华文新魏" pitchFamily="2" charset="-122"/>
              <a:ea typeface="华文新魏" pitchFamily="2" charset="-122"/>
            </a:endParaRPr>
          </a:p>
          <a:p>
            <a:pPr lvl="0" eaLnBrk="1" hangingPunct="1"/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这些特点决定了它必须使用</a:t>
            </a:r>
            <a:r>
              <a:rPr lang="zh-CN" altLang="en-US" b="1" u="sng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不同于真实句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的动词形式。</a:t>
            </a:r>
            <a:endParaRPr lang="zh-CN" altLang="en-US" b="1">
              <a:latin typeface="华文新魏" pitchFamily="2" charset="-122"/>
              <a:ea typeface="华文新魏" pitchFamily="2" charset="-122"/>
            </a:endParaRPr>
          </a:p>
          <a:p>
            <a:pPr lvl="0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31800" y="344488"/>
            <a:ext cx="10585450" cy="12525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ctr" defTabSz="11525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en-US" altLang="en-US" sz="55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defRPr>
            </a:lvl1pPr>
          </a:lstStyle>
          <a:p>
            <a:pPr lvl="0"/>
            <a:r>
              <a:rPr lang="zh-CN" altLang="en-US" sz="5400">
                <a:solidFill>
                  <a:schemeClr val="tx2"/>
                </a:solidFill>
                <a:ea typeface="华文新魏" pitchFamily="2" charset="-122"/>
              </a:rPr>
              <a:t>虚拟语气在条件状语从句中的用法</a:t>
            </a:r>
            <a:r>
              <a:rPr lang="zh-CN" altLang="en-US" sz="6000">
                <a:solidFill>
                  <a:schemeClr val="tx2"/>
                </a:solidFill>
                <a:ea typeface="华文新魏" pitchFamily="2" charset="-122"/>
              </a:rPr>
              <a:t>.</a:t>
            </a:r>
            <a:br>
              <a:rPr lang="zh-CN" altLang="en-US" sz="6000">
                <a:solidFill>
                  <a:schemeClr val="tx2"/>
                </a:solidFill>
                <a:ea typeface="华文新魏" pitchFamily="2" charset="-122"/>
              </a:rPr>
            </a:br>
            <a:endParaRPr lang="zh-CN" altLang="en-US" sz="5400"/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792163" y="1439863"/>
            <a:ext cx="9937750" cy="4397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条件句有</a:t>
            </a:r>
            <a:r>
              <a:rPr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真实条件句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非真实条件句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两种。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真实条件句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所表的假设是可能发生或实现的,是与事实相符的。</a:t>
            </a:r>
            <a:r>
              <a:rPr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非真实条件句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所表的假设则是不可能或不大可能发生或实现的， 与事实相反的情况。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新魏" pitchFamily="2" charset="-122"/>
              </a:rPr>
              <a:t>If it is fine tomorrow, I will go to visit my grandma. </a:t>
            </a:r>
            <a:endParaRPr lang="en-US" altLang="zh-CN" sz="3200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r>
              <a:rPr lang="en-US" altLang="zh-CN" sz="3200" b="1">
                <a:latin typeface="Times New Roman" panose="02020603050405020304" pitchFamily="18" charset="0"/>
                <a:ea typeface="华文新魏" pitchFamily="2" charset="-122"/>
              </a:rPr>
              <a:t>If I were a bird, I would fly to America.</a:t>
            </a:r>
            <a:endParaRPr lang="en-US" altLang="zh-CN" sz="3200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576461" y="359767"/>
            <a:ext cx="1008144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1152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一、非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真实条件句中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if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引导的虚拟语气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graphicFrame>
        <p:nvGraphicFramePr>
          <p:cNvPr id="7171" name="Group 7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6625" y="1511300"/>
          <a:ext cx="9648824" cy="4527232"/>
        </p:xfrm>
        <a:graphic>
          <a:graphicData uri="http://schemas.openxmlformats.org/drawingml/2006/table">
            <a:tbl>
              <a:tblPr/>
              <a:tblGrid>
                <a:gridCol w="2336800"/>
                <a:gridCol w="3262312"/>
                <a:gridCol w="4049712"/>
              </a:tblGrid>
              <a:tr h="518160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endParaRPr lang="zh-CN" alt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381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381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从句谓语动词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381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主句谓语动词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38100">
                      <a:solidFill>
                        <a:schemeClr val="tx1"/>
                      </a:solidFill>
                      <a:miter lim="800000"/>
                    </a:lnR>
                    <a:lnT w="381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35025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与现在事实相反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381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endParaRPr altLang="zh-CN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endParaRPr lang="zh-CN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381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35025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与过去事实相反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381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endParaRPr lang="zh-CN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endParaRPr lang="zh-CN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381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119312"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与将来事实可能相反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381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381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endParaRPr lang="zh-CN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381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en-US" altLang="en-US" sz="3200" b="1" i="0" u="non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华文中宋" pitchFamily="2" charset="-122"/>
                        </a:defRPr>
                      </a:lvl5pPr>
                    </a:lstStyle>
                    <a:p>
                      <a:pPr lvl="0" algn="ctr" eaLnBrk="1" fontAlgn="ctr" hangingPunct="1">
                        <a:spcBef>
                          <a:spcPct val="20000"/>
                        </a:spcBef>
                      </a:pPr>
                      <a:endParaRPr lang="zh-CN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vert="horz" anchor="ctr" anchorCtr="0">
                    <a:lnL w="28575">
                      <a:solidFill>
                        <a:schemeClr val="tx1"/>
                      </a:solidFill>
                      <a:miter lim="800000"/>
                    </a:lnL>
                    <a:lnR w="381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381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48785" y="2232025"/>
            <a:ext cx="867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eaLnBrk="1" fontAlgn="ctr" hangingPunct="1">
              <a:spcBef>
                <a:spcPct val="20000"/>
              </a:spcBef>
            </a:pPr>
            <a:r>
              <a:rPr altLang="zh-CN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did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94760" y="3168015"/>
            <a:ext cx="1775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 eaLnBrk="1" fontAlgn="ctr" hangingPunct="1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had done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00768" y="4175760"/>
            <a:ext cx="1988185" cy="1764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 eaLnBrk="1" fontAlgn="ctr" hangingPunct="1">
              <a:spcBef>
                <a:spcPct val="20000"/>
              </a:spcBef>
            </a:pPr>
            <a:r>
              <a:rPr altLang="zh-CN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had done</a:t>
            </a:r>
            <a:endParaRPr altLang="zh-CN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ctr" eaLnBrk="1" fontAlgn="ctr" hangingPunct="1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should do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ctr" eaLnBrk="1" fontAlgn="ctr" hangingPunct="1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were to do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7345" y="1985645"/>
            <a:ext cx="3545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eaLnBrk="1" fontAlgn="ctr" hangingPunct="1">
              <a:spcBef>
                <a:spcPct val="2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would (should, could, might) + do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515735" y="3061970"/>
            <a:ext cx="4108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eaLnBrk="1" fontAlgn="ctr" hangingPunct="1">
              <a:spcBef>
                <a:spcPct val="2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would (should, could, might) + have done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901815" y="4464050"/>
            <a:ext cx="36836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eaLnBrk="1" fontAlgn="ctr" hangingPunct="1">
              <a:spcBef>
                <a:spcPct val="20000"/>
              </a:spcBef>
            </a:pPr>
            <a:r>
              <a:rPr altLang="zh-CN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would (should, could, might) + do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3" grpId="0"/>
      <p:bldP spid="3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4294967295"/>
          </p:nvPr>
        </p:nvSpPr>
        <p:spPr>
          <a:xfrm>
            <a:off x="720725" y="576263"/>
            <a:ext cx="9937750" cy="4111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431800" indent="-43180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4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36625" indent="-360680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3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440180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3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01612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592705" indent="-287655" algn="l" defTabSz="1152525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25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If I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were</a:t>
            </a:r>
            <a:r>
              <a:rPr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you, I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would give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AIDS patient</a:t>
            </a:r>
            <a:r>
              <a:rPr altLang="zh-CN" sz="3600" b="1"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a hug. </a:t>
            </a:r>
            <a:endParaRPr lang="en-US" altLang="zh-CN" sz="3600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If I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had taken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your advice, I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wouldn’t have made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a mistake.</a:t>
            </a:r>
            <a:endParaRPr lang="en-US" altLang="zh-CN" sz="3600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If it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rained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tomorrow, they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wouldn’t go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for an outing.</a:t>
            </a:r>
            <a:endParaRPr lang="en-US" altLang="zh-CN" sz="3600" b="1"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endParaRPr lang="zh-CN" altLang="en-US"/>
          </a:p>
        </p:txBody>
      </p:sp>
      <p:sp>
        <p:nvSpPr>
          <p:cNvPr id="11267" name="矩形 3"/>
          <p:cNvSpPr/>
          <p:nvPr/>
        </p:nvSpPr>
        <p:spPr>
          <a:xfrm>
            <a:off x="3312795" y="1439545"/>
            <a:ext cx="3041015" cy="5835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0" lvl="0" indent="0" eaLnBrk="1" hangingPunct="1"/>
            <a:r>
              <a:rPr lang="zh-CN" altLang="en-US">
                <a:solidFill>
                  <a:srgbClr val="660066"/>
                </a:solidFill>
                <a:ea typeface="华文新魏" pitchFamily="2" charset="-122"/>
              </a:rPr>
              <a:t>与现在事实相反</a:t>
            </a:r>
            <a:endParaRPr lang="zh-CN" altLang="en-US">
              <a:solidFill>
                <a:srgbClr val="660066"/>
              </a:solidFill>
              <a:ea typeface="华文新魏" pitchFamily="2" charset="-122"/>
            </a:endParaRPr>
          </a:p>
        </p:txBody>
      </p:sp>
      <p:sp>
        <p:nvSpPr>
          <p:cNvPr id="11268" name="文本框 18435"/>
          <p:cNvSpPr/>
          <p:nvPr/>
        </p:nvSpPr>
        <p:spPr>
          <a:xfrm>
            <a:off x="4637088" y="2735263"/>
            <a:ext cx="5114925" cy="58483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3600" tIns="46800" rIns="93600" bIns="4680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  <a:ea typeface="华文新魏" pitchFamily="2" charset="-122"/>
              </a:rPr>
              <a:t>与过去事实相反</a:t>
            </a:r>
            <a:endParaRPr lang="zh-CN" altLang="en-US">
              <a:solidFill>
                <a:srgbClr val="660066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1269" name="文本框 18436"/>
          <p:cNvSpPr/>
          <p:nvPr/>
        </p:nvSpPr>
        <p:spPr>
          <a:xfrm>
            <a:off x="3528378" y="4608195"/>
            <a:ext cx="4500562" cy="58483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3600" tIns="46800" rIns="93600" bIns="4680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  <a:ea typeface="华文新魏" pitchFamily="2" charset="-122"/>
              </a:rPr>
              <a:t>与将来事实相反</a:t>
            </a:r>
            <a:endParaRPr lang="zh-CN" altLang="en-US">
              <a:solidFill>
                <a:srgbClr val="660066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 fill="hold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 fill="hold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8" grpId="1"/>
      <p:bldP spid="11269" grpId="0"/>
      <p:bldP spid="112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576580" y="863600"/>
            <a:ext cx="9937750" cy="19773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52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ps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：</a:t>
            </a: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1.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错综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时间条件句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:</a:t>
            </a:r>
            <a:r>
              <a:rPr lang="zh-CN" altLang="en-US" sz="36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当条件从句与主句所表达的时间不一致时，主从句的谓语动词应做相应调整。</a:t>
            </a:r>
            <a:br>
              <a:rPr lang="zh-CN" altLang="en-US" sz="3600">
                <a:latin typeface="Times New Roman" panose="02020603050405020304" pitchFamily="18" charset="0"/>
                <a:ea typeface="华文新魏" pitchFamily="2" charset="-122"/>
                <a:sym typeface="+mn-ea"/>
              </a:rPr>
            </a:br>
            <a:br>
              <a:rPr kumimoji="0" lang="zh-CN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b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</a:b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1" name="TextBox 3"/>
          <p:cNvSpPr/>
          <p:nvPr/>
        </p:nvSpPr>
        <p:spPr>
          <a:xfrm>
            <a:off x="1008063" y="3239453"/>
            <a:ext cx="9575800" cy="14452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0" lvl="0" indent="0" eaLnBrk="1" hangingPunct="1"/>
            <a:r>
              <a:rPr lang="en-US" altLang="zh-CN" sz="44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eg</a:t>
            </a:r>
            <a:r>
              <a:rPr lang="zh-CN" altLang="en-US" sz="44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r>
              <a:rPr lang="en-US" altLang="zh-CN" sz="44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If they </a:t>
            </a:r>
            <a:r>
              <a:rPr lang="en-US" altLang="zh-CN" sz="44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had started</a:t>
            </a:r>
            <a:r>
              <a:rPr lang="en-US" altLang="zh-CN" sz="44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early in the morning, they </a:t>
            </a:r>
            <a:r>
              <a:rPr lang="en-US" altLang="zh-CN" sz="44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would be</a:t>
            </a:r>
            <a:r>
              <a:rPr lang="en-US" altLang="zh-CN" sz="44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here now.</a:t>
            </a:r>
            <a:endParaRPr lang="zh-CN" altLang="en-US" sz="4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/>
          <p:cNvSpPr/>
          <p:nvPr/>
        </p:nvSpPr>
        <p:spPr>
          <a:xfrm>
            <a:off x="288925" y="935355"/>
            <a:ext cx="10757535" cy="526224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Eg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But for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your help, we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wouldn’t have passed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the test.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   = If you hadn’t helped us, we wouldn’t have passed the test.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Eg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Had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I known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her number, I would have called her.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  = If I had known her number, I would have called her.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925" y="215265"/>
            <a:ext cx="109759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2.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含蓄条件句</a:t>
            </a:r>
            <a:endParaRPr lang="zh-CN" altLang="en-US" sz="2800">
              <a:solidFill>
                <a:srgbClr val="CC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有时假设的情况并不以条件从句的形式表现出来，而是隐藏在语境当中，或是通过某些词语（如</a:t>
            </a:r>
            <a:r>
              <a:rPr lang="en-US" alt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without, otherwise, but for</a:t>
            </a: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等）表现出来。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44145" y="3023870"/>
            <a:ext cx="115995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3.if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华文新魏" pitchFamily="2" charset="-122"/>
                <a:sym typeface="+mn-ea"/>
              </a:rPr>
              <a:t>的省略和条件从句的倒装</a:t>
            </a:r>
            <a:endParaRPr lang="zh-CN" altLang="en-US" sz="2800">
              <a:solidFill>
                <a:srgbClr val="CC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在非真实条件从句中，如果谓语动词含有</a:t>
            </a:r>
            <a:r>
              <a:rPr lang="en-US" alt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were, had</a:t>
            </a: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（助动词）或</a:t>
            </a:r>
            <a:r>
              <a:rPr lang="en-US" alt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should</a:t>
            </a: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，</a:t>
            </a:r>
            <a:endParaRPr lang="zh-CN" altLang="en-US" sz="2800">
              <a:latin typeface="Times New Roman" panose="02020603050405020304" pitchFamily="18" charset="0"/>
              <a:ea typeface="华文新魏" pitchFamily="2" charset="-122"/>
              <a:sym typeface="+mn-ea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可以省略</a:t>
            </a:r>
            <a:r>
              <a:rPr lang="en-US" alt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if</a:t>
            </a: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而把</a:t>
            </a:r>
            <a:r>
              <a:rPr lang="en-US" alt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were, had</a:t>
            </a: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或</a:t>
            </a:r>
            <a:r>
              <a:rPr lang="en-US" altLang="zh-CN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should</a:t>
            </a:r>
            <a:r>
              <a:rPr lang="zh-CN" altLang="en-US" sz="2800">
                <a:latin typeface="Times New Roman" panose="02020603050405020304" pitchFamily="18" charset="0"/>
                <a:ea typeface="华文新魏" pitchFamily="2" charset="-122"/>
                <a:sym typeface="+mn-ea"/>
              </a:rPr>
              <a:t>提到主语前面构成倒装。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TABLE_BEAUTIFY" val="smartTable{2f556506-1762-4b07-9e4c-74dbd8c9fc1f}"/>
</p:tagLst>
</file>

<file path=ppt/tags/tag2.xml><?xml version="1.0" encoding="utf-8"?>
<p:tagLst xmlns:p="http://schemas.openxmlformats.org/presentationml/2006/main">
  <p:tag name="KSO_WM_UNIT_TABLE_BEAUTIFY" val="smartTable{e5fba427-aa03-43f0-bc2f-50d958d7a83f}"/>
</p:tagLst>
</file>

<file path=ppt/tags/tag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NTQ5MmFhZTE3NmEwZTVlYjhiMGRjN2EwY2UzOGNmNzIifQ=="/>
</p:tagLst>
</file>

<file path=ppt/theme/theme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00">
            <a:alpha val="85001"/>
          </a:srgbClr>
        </a:solidFill>
        <a:ln>
          <a:noFill/>
        </a:ln>
      </a:spPr>
      <a:bodyPr vert="horz" wrap="square" lIns="115174" tIns="57587" rIns="115174" bIns="57587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00">
            <a:alpha val="85001"/>
          </a:srgbClr>
        </a:solidFill>
        <a:ln>
          <a:noFill/>
        </a:ln>
      </a:spPr>
      <a:bodyPr vert="horz" wrap="square" lIns="115174" tIns="57587" rIns="115174" bIns="57587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5552</Words>
  <Application>WPS 演示</Application>
  <PresentationFormat/>
  <Paragraphs>201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华文中宋</vt:lpstr>
      <vt:lpstr>Arial</vt:lpstr>
      <vt:lpstr>黑体</vt:lpstr>
      <vt:lpstr>Times New Roman</vt:lpstr>
      <vt:lpstr>Cambria</vt:lpstr>
      <vt:lpstr>华文新魏</vt:lpstr>
      <vt:lpstr>微软雅黑</vt:lpstr>
      <vt:lpstr>Arial Unicode MS</vt:lpstr>
      <vt:lpstr>Arial Black</vt:lpstr>
      <vt:lpstr>3_Office 主题</vt:lpstr>
      <vt:lpstr>虚拟语气 2022.9.21</vt:lpstr>
      <vt:lpstr>英语动词有三种语气: </vt:lpstr>
      <vt:lpstr>虚拟语气</vt:lpstr>
      <vt:lpstr>虚拟语气的特点</vt:lpstr>
      <vt:lpstr>虚拟语气在条件状语从句中的用法. </vt:lpstr>
      <vt:lpstr>一、非真实条件句中if引导的虚拟语气</vt:lpstr>
      <vt:lpstr>PowerPoint 演示文稿</vt:lpstr>
      <vt:lpstr>ps：1.错综时间条件句:当条件从句与主句所表达的时间不一致时，主从句的谓语动词应做相应调整。   </vt:lpstr>
      <vt:lpstr>PowerPoint 演示文稿</vt:lpstr>
      <vt:lpstr>三、wish 引导的虚拟语气</vt:lpstr>
      <vt:lpstr>二、“(should) + do型”虚拟语气 </vt:lpstr>
      <vt:lpstr>PowerPoint 演示文稿</vt:lpstr>
      <vt:lpstr>四、It’s time + that从句  </vt:lpstr>
      <vt:lpstr>五、would rather 虚拟语气 </vt:lpstr>
      <vt:lpstr>六、as if，as though 虚拟语气 </vt:lpstr>
      <vt:lpstr>七、if only引导的感叹句中 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Administrator</cp:lastModifiedBy>
  <cp:revision>4</cp:revision>
  <cp:lastPrinted>2022-09-04T21:10:00Z</cp:lastPrinted>
  <dcterms:created xsi:type="dcterms:W3CDTF">2022-09-04T21:10:00Z</dcterms:created>
  <dcterms:modified xsi:type="dcterms:W3CDTF">2022-09-20T15:17:51Z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91CF1C1A68264845B2B763F7B87BF2F1</vt:lpwstr>
  </property>
  <property fmtid="{D5CDD505-2E9C-101B-9397-08002B2CF9AE}" pid="7" name="KSOProductBuildVer">
    <vt:lpwstr>2052-11.1.0.12156</vt:lpwstr>
  </property>
</Properties>
</file>