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21" r:id="rId3"/>
    <p:sldId id="322" r:id="rId5"/>
    <p:sldId id="363" r:id="rId6"/>
    <p:sldId id="300" r:id="rId7"/>
    <p:sldId id="301" r:id="rId8"/>
    <p:sldId id="364" r:id="rId9"/>
    <p:sldId id="345" r:id="rId10"/>
    <p:sldId id="365" r:id="rId11"/>
    <p:sldId id="366" r:id="rId12"/>
    <p:sldId id="367" r:id="rId13"/>
    <p:sldId id="368" r:id="rId14"/>
    <p:sldId id="369" r:id="rId15"/>
    <p:sldId id="261" r:id="rId16"/>
    <p:sldId id="302" r:id="rId17"/>
    <p:sldId id="370" r:id="rId18"/>
    <p:sldId id="271" r:id="rId19"/>
    <p:sldId id="380" r:id="rId20"/>
    <p:sldId id="381" r:id="rId21"/>
    <p:sldId id="373" r:id="rId22"/>
    <p:sldId id="374" r:id="rId23"/>
    <p:sldId id="375" r:id="rId24"/>
    <p:sldId id="376" r:id="rId25"/>
    <p:sldId id="377" r:id="rId26"/>
    <p:sldId id="378" r:id="rId27"/>
    <p:sldId id="379" r:id="rId28"/>
    <p:sldId id="382" r:id="rId29"/>
    <p:sldId id="383" r:id="rId30"/>
    <p:sldId id="384" r:id="rId31"/>
    <p:sldId id="385" r:id="rId32"/>
    <p:sldId id="386" r:id="rId33"/>
    <p:sldId id="387" r:id="rId34"/>
    <p:sldId id="371" r:id="rId35"/>
    <p:sldId id="273" r:id="rId36"/>
    <p:sldId id="288" r:id="rId37"/>
    <p:sldId id="289" r:id="rId38"/>
    <p:sldId id="277" r:id="rId39"/>
    <p:sldId id="278" r:id="rId40"/>
    <p:sldId id="304" r:id="rId41"/>
    <p:sldId id="276" r:id="rId42"/>
    <p:sldId id="296" r:id="rId43"/>
    <p:sldId id="323"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40" autoAdjust="0"/>
    <p:restoredTop sz="94342"/>
  </p:normalViewPr>
  <p:slideViewPr>
    <p:cSldViewPr snapToGrid="0" snapToObjects="1">
      <p:cViewPr varScale="1">
        <p:scale>
          <a:sx n="83" d="100"/>
          <a:sy n="83" d="100"/>
        </p:scale>
        <p:origin x="618" y="84"/>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27.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FA6A0-ABC2-8145-A79A-17495E51CFC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71C89-5332-0A4D-9EF3-9369F11F3EC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4171C89-5332-0A4D-9EF3-9369F11F3EC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4171C89-5332-0A4D-9EF3-9369F11F3EC5}"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fontAlgn="base">
              <a:spcBef>
                <a:spcPct val="0"/>
              </a:spcBef>
              <a:spcAft>
                <a:spcPct val="0"/>
              </a:spcAft>
            </a:pPr>
            <a:fld id="{B1818802-86BD-4D78-84C7-B520B0487823}" type="slidenum">
              <a:rPr lang="zh-CN" altLang="en-US" smtClean="0">
                <a:latin typeface="Calibri" panose="020F0502020204030204" charset="0"/>
                <a:ea typeface="宋体" panose="02010600030101010101" pitchFamily="2" charset="-122"/>
              </a:rPr>
            </a:fld>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fontAlgn="base">
              <a:spcBef>
                <a:spcPct val="0"/>
              </a:spcBef>
              <a:spcAft>
                <a:spcPct val="0"/>
              </a:spcAft>
            </a:pPr>
            <a:fld id="{B1818802-86BD-4D78-84C7-B520B0487823}" type="slidenum">
              <a:rPr lang="zh-CN" altLang="en-US" smtClean="0">
                <a:latin typeface="Calibri" panose="020F0502020204030204" charset="0"/>
                <a:ea typeface="宋体" panose="02010600030101010101" pitchFamily="2" charset="-122"/>
              </a:rPr>
            </a:fld>
            <a:endParaRPr lang="zh-CN" altLang="en-US">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image" Target="../media/image4.svg"/><Relationship Id="rId6" Type="http://schemas.openxmlformats.org/officeDocument/2006/relationships/image" Target="../media/image3.png"/><Relationship Id="rId5" Type="http://schemas.openxmlformats.org/officeDocument/2006/relationships/tags" Target="../tags/tag2.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84E36CC5-BBB8-4B49-9BF6-061D013998E2}" type="datetimeFigureOut">
              <a:rPr kumimoji="1" lang="zh-CN" altLang="en-US" smtClean="0"/>
            </a:fld>
            <a:endParaRPr kumimoji="1"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10600" y="6356352"/>
            <a:ext cx="2743200" cy="365125"/>
          </a:xfrm>
          <a:prstGeom prst="rect">
            <a:avLst/>
          </a:prstGeom>
        </p:spPr>
        <p:txBody>
          <a:bodyPr/>
          <a:lstStyle/>
          <a:p>
            <a:fld id="{F16EA52A-6B9B-3D4C-89E9-2CB6D272D839}" type="slidenum">
              <a:rPr kumimoji="1" lang="zh-CN" altLang="en-US" smtClean="0"/>
            </a:fld>
            <a:endParaRPr kumimoji="1"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userDrawn="1"/>
        </p:nvSpPr>
        <p:spPr>
          <a:xfrm>
            <a:off x="-14758" y="493538"/>
            <a:ext cx="532263" cy="467441"/>
          </a:xfrm>
          <a:prstGeom prst="rect">
            <a:avLst/>
          </a:prstGeom>
          <a:solidFill>
            <a:srgbClr val="01B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574150" y="485324"/>
            <a:ext cx="3178735" cy="461665"/>
            <a:chOff x="5085315" y="404804"/>
            <a:chExt cx="3178735" cy="461665"/>
          </a:xfrm>
        </p:grpSpPr>
        <p:grpSp>
          <p:nvGrpSpPr>
            <p:cNvPr id="28" name="组合 27"/>
            <p:cNvGrpSpPr/>
            <p:nvPr userDrawn="1"/>
          </p:nvGrpSpPr>
          <p:grpSpPr>
            <a:xfrm>
              <a:off x="6372772" y="491279"/>
              <a:ext cx="1891278" cy="307777"/>
              <a:chOff x="4256939" y="400668"/>
              <a:chExt cx="2355455" cy="321827"/>
            </a:xfrm>
          </p:grpSpPr>
          <p:sp>
            <p:nvSpPr>
              <p:cNvPr id="30" name="文本框 29"/>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31" name="组合 30"/>
              <p:cNvGrpSpPr/>
              <p:nvPr userDrawn="1"/>
            </p:nvGrpSpPr>
            <p:grpSpPr>
              <a:xfrm>
                <a:off x="5710160" y="414103"/>
                <a:ext cx="902234" cy="289644"/>
                <a:chOff x="5710160" y="414103"/>
                <a:chExt cx="902234" cy="289644"/>
              </a:xfrm>
            </p:grpSpPr>
            <p:sp>
              <p:nvSpPr>
                <p:cNvPr id="32" name="矩形: 圆角 31"/>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文本框 32"/>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29" name="文本框 28"/>
            <p:cNvSpPr txBox="1"/>
            <p:nvPr userDrawn="1"/>
          </p:nvSpPr>
          <p:spPr>
            <a:xfrm>
              <a:off x="5085315" y="404804"/>
              <a:ext cx="1496352" cy="461665"/>
            </a:xfrm>
            <a:prstGeom prst="rect">
              <a:avLst/>
            </a:prstGeom>
            <a:noFill/>
          </p:spPr>
          <p:txBody>
            <a:bodyPr wrap="square">
              <a:spAutoFit/>
            </a:bodyPr>
            <a:lstStyle/>
            <a:p>
              <a:r>
                <a:rPr lang="zh-CN" altLang="en-US" sz="2400" b="1">
                  <a:ln w="12700">
                    <a:noFill/>
                  </a:ln>
                  <a:solidFill>
                    <a:srgbClr val="165BA9"/>
                  </a:solidFill>
                  <a:latin typeface="微软雅黑" panose="020B0503020204020204" pitchFamily="34" charset="-122"/>
                  <a:ea typeface="微软雅黑" panose="020B0503020204020204" pitchFamily="34" charset="-122"/>
                </a:rPr>
                <a:t>读后续写</a:t>
              </a:r>
              <a:endParaRPr lang="zh-CN" altLang="en-US" sz="2400">
                <a:ln w="12700">
                  <a:noFill/>
                </a:ln>
                <a:solidFill>
                  <a:srgbClr val="165BA9"/>
                </a:solidFill>
                <a:latin typeface="微软雅黑" panose="020B0503020204020204" pitchFamily="34" charset="-122"/>
                <a:ea typeface="微软雅黑" panose="020B0503020204020204" pitchFamily="34" charset="-122"/>
              </a:endParaRPr>
            </a:p>
          </p:txBody>
        </p:sp>
      </p:gr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7" name="文本框 6"/>
          <p:cNvSpPr txBox="1"/>
          <p:nvPr userDrawn="1"/>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userDrawn="1"/>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2"/>
          <p:cNvSpPr txBox="1"/>
          <p:nvPr userDrawn="1"/>
        </p:nvSpPr>
        <p:spPr>
          <a:xfrm>
            <a:off x="523155" y="441950"/>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userDrawn="1"/>
        </p:nvGrpSpPr>
        <p:grpSpPr>
          <a:xfrm>
            <a:off x="4502087" y="400883"/>
            <a:ext cx="3178735" cy="461665"/>
            <a:chOff x="5085315" y="404804"/>
            <a:chExt cx="3178735" cy="461665"/>
          </a:xfrm>
        </p:grpSpPr>
        <p:grpSp>
          <p:nvGrpSpPr>
            <p:cNvPr id="12" name="组合 11"/>
            <p:cNvGrpSpPr/>
            <p:nvPr userDrawn="1"/>
          </p:nvGrpSpPr>
          <p:grpSpPr>
            <a:xfrm>
              <a:off x="6372772" y="491279"/>
              <a:ext cx="1891278" cy="307777"/>
              <a:chOff x="4256939" y="400668"/>
              <a:chExt cx="2355455" cy="321827"/>
            </a:xfrm>
          </p:grpSpPr>
          <p:sp>
            <p:nvSpPr>
              <p:cNvPr id="9" name="文本框 8"/>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710160" y="414103"/>
                <a:ext cx="902234" cy="289644"/>
                <a:chOff x="5710160" y="414103"/>
                <a:chExt cx="902234" cy="289644"/>
              </a:xfrm>
            </p:grpSpPr>
            <p:sp>
              <p:nvSpPr>
                <p:cNvPr id="6" name="矩形: 圆角 5"/>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13" name="文本框 12"/>
            <p:cNvSpPr txBox="1"/>
            <p:nvPr userDrawn="1"/>
          </p:nvSpPr>
          <p:spPr>
            <a:xfrm>
              <a:off x="5085315" y="404804"/>
              <a:ext cx="1496352" cy="461665"/>
            </a:xfrm>
            <a:prstGeom prst="rect">
              <a:avLst/>
            </a:prstGeom>
            <a:noFill/>
          </p:spPr>
          <p:txBody>
            <a:bodyPr wrap="square">
              <a:spAutoFit/>
            </a:bodyPr>
            <a:lstStyle/>
            <a:p>
              <a:r>
                <a:rPr lang="zh-CN" altLang="en-US" sz="2400" b="1">
                  <a:ln w="12700">
                    <a:solidFill>
                      <a:srgbClr val="165BA9"/>
                    </a:solidFill>
                  </a:ln>
                  <a:solidFill>
                    <a:srgbClr val="165BA9"/>
                  </a:solidFill>
                  <a:latin typeface="宋体" panose="02010600030101010101" pitchFamily="2" charset="-122"/>
                  <a:ea typeface="宋体" panose="02010600030101010101" pitchFamily="2" charset="-122"/>
                </a:rPr>
                <a:t>读后续写</a:t>
              </a:r>
              <a:endParaRPr lang="zh-CN" altLang="en-US" sz="2400">
                <a:ln w="12700">
                  <a:solidFill>
                    <a:srgbClr val="165BA9"/>
                  </a:solidFill>
                </a:ln>
                <a:solidFill>
                  <a:srgbClr val="165BA9"/>
                </a:solidFill>
                <a:latin typeface="宋体" panose="02010600030101010101" pitchFamily="2" charset="-122"/>
                <a:ea typeface="宋体" panose="02010600030101010101" pitchFamily="2" charset="-122"/>
              </a:endParaRPr>
            </a:p>
          </p:txBody>
        </p:sp>
      </p:gr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两项内容">
    <p:spTree>
      <p:nvGrpSpPr>
        <p:cNvPr id="1" name=""/>
        <p:cNvGrpSpPr/>
        <p:nvPr/>
      </p:nvGrpSpPr>
      <p:grpSpPr>
        <a:xfrm>
          <a:off x="0" y="0"/>
          <a:ext cx="0" cy="0"/>
          <a:chOff x="0" y="0"/>
          <a:chExt cx="0" cy="0"/>
        </a:xfrm>
      </p:grpSpPr>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4" name="图形 1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0" y="6137910"/>
            <a:ext cx="720090" cy="720090"/>
          </a:xfrm>
          <a:prstGeom prst="rect">
            <a:avLst/>
          </a:prstGeom>
        </p:spPr>
      </p:pic>
      <p:pic>
        <p:nvPicPr>
          <p:cNvPr id="15" name="图形 14"/>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文本框 6"/>
          <p:cNvSpPr txBox="1"/>
          <p:nvPr/>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4" name="标题 2"/>
          <p:cNvSpPr txBox="1"/>
          <p:nvPr/>
        </p:nvSpPr>
        <p:spPr>
          <a:xfrm>
            <a:off x="523155" y="441592"/>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标题和内容">
    <p:spTree>
      <p:nvGrpSpPr>
        <p:cNvPr id="1" name=""/>
        <p:cNvGrpSpPr/>
        <p:nvPr/>
      </p:nvGrpSpPr>
      <p:grpSpPr>
        <a:xfrm>
          <a:off x="0" y="0"/>
          <a:ext cx="0" cy="0"/>
          <a:chOff x="0" y="0"/>
          <a:chExt cx="0" cy="0"/>
        </a:xfrm>
      </p:grpSpPr>
      <p:sp>
        <p:nvSpPr>
          <p:cNvPr id="7" name="文本框 6"/>
          <p:cNvSpPr txBox="1"/>
          <p:nvPr/>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2"/>
          <p:cNvSpPr txBox="1"/>
          <p:nvPr/>
        </p:nvSpPr>
        <p:spPr>
          <a:xfrm>
            <a:off x="523155" y="441592"/>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02087" y="400883"/>
            <a:ext cx="3178735" cy="461665"/>
            <a:chOff x="5085315" y="404804"/>
            <a:chExt cx="3178735" cy="461665"/>
          </a:xfrm>
        </p:grpSpPr>
        <p:grpSp>
          <p:nvGrpSpPr>
            <p:cNvPr id="12" name="组合 11"/>
            <p:cNvGrpSpPr/>
            <p:nvPr userDrawn="1"/>
          </p:nvGrpSpPr>
          <p:grpSpPr>
            <a:xfrm>
              <a:off x="6372772" y="491279"/>
              <a:ext cx="1891278" cy="307777"/>
              <a:chOff x="4256939" y="400668"/>
              <a:chExt cx="2355455" cy="321827"/>
            </a:xfrm>
          </p:grpSpPr>
          <p:sp>
            <p:nvSpPr>
              <p:cNvPr id="9" name="文本框 8"/>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710160" y="414103"/>
                <a:ext cx="902234" cy="289644"/>
                <a:chOff x="5710160" y="414103"/>
                <a:chExt cx="902234" cy="289644"/>
              </a:xfrm>
            </p:grpSpPr>
            <p:sp>
              <p:nvSpPr>
                <p:cNvPr id="6" name="矩形: 圆角 5"/>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13" name="文本框 12"/>
            <p:cNvSpPr txBox="1"/>
            <p:nvPr userDrawn="1"/>
          </p:nvSpPr>
          <p:spPr>
            <a:xfrm>
              <a:off x="5085315" y="404804"/>
              <a:ext cx="1496352" cy="461665"/>
            </a:xfrm>
            <a:prstGeom prst="rect">
              <a:avLst/>
            </a:prstGeom>
            <a:noFill/>
          </p:spPr>
          <p:txBody>
            <a:bodyPr wrap="square">
              <a:spAutoFit/>
            </a:bodyPr>
            <a:lstStyle/>
            <a:p>
              <a:r>
                <a:rPr lang="zh-CN" altLang="en-US" sz="2400" b="1">
                  <a:ln w="12700">
                    <a:solidFill>
                      <a:srgbClr val="165BA9"/>
                    </a:solidFill>
                  </a:ln>
                  <a:solidFill>
                    <a:srgbClr val="165BA9"/>
                  </a:solidFill>
                  <a:latin typeface="宋体" panose="02010600030101010101" pitchFamily="2" charset="-122"/>
                  <a:ea typeface="宋体" panose="02010600030101010101" pitchFamily="2" charset="-122"/>
                </a:rPr>
                <a:t>读后续写</a:t>
              </a:r>
              <a:endParaRPr lang="zh-CN" altLang="en-US" sz="2400">
                <a:ln w="12700">
                  <a:solidFill>
                    <a:srgbClr val="165BA9"/>
                  </a:solidFill>
                </a:ln>
                <a:solidFill>
                  <a:srgbClr val="165BA9"/>
                </a:solidFill>
                <a:latin typeface="宋体" panose="02010600030101010101" pitchFamily="2" charset="-122"/>
                <a:ea typeface="宋体" panose="02010600030101010101" pitchFamily="2" charset="-122"/>
              </a:endParaRPr>
            </a:p>
          </p:txBody>
        </p:sp>
      </p:grpSp>
      <p:sp>
        <p:nvSpPr>
          <p:cNvPr id="21" name="文本框 20"/>
          <p:cNvSpPr txBox="1"/>
          <p:nvPr userDrawn="1"/>
        </p:nvSpPr>
        <p:spPr>
          <a:xfrm>
            <a:off x="822505" y="384832"/>
            <a:ext cx="1516933" cy="520408"/>
          </a:xfrm>
          <a:prstGeom prst="rect">
            <a:avLst/>
          </a:prstGeom>
          <a:noFill/>
          <a:ln>
            <a:noFill/>
          </a:ln>
        </p:spPr>
        <p:txBody>
          <a:bodyPr vert="horz" lIns="91440" tIns="45720" rIns="91440" bIns="45720" rtlCol="0" anchor="b">
            <a:normAutofit fontScale="90000"/>
          </a:bodyPr>
          <a:lstStyle>
            <a:defPPr>
              <a:defRPr lang="zh-CN"/>
            </a:defPPr>
            <a:lvl1pPr algn="ctr">
              <a:lnSpc>
                <a:spcPct val="110000"/>
              </a:lnSpc>
              <a:spcBef>
                <a:spcPct val="0"/>
              </a:spcBef>
              <a:buNone/>
              <a:defRPr kumimoji="1"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a:t>理解材料</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标题和内容">
    <p:spTree>
      <p:nvGrpSpPr>
        <p:cNvPr id="1" name=""/>
        <p:cNvGrpSpPr/>
        <p:nvPr/>
      </p:nvGrpSpPr>
      <p:grpSpPr>
        <a:xfrm>
          <a:off x="0" y="0"/>
          <a:ext cx="0" cy="0"/>
          <a:chOff x="0" y="0"/>
          <a:chExt cx="0" cy="0"/>
        </a:xfrm>
      </p:grpSpPr>
      <p:sp>
        <p:nvSpPr>
          <p:cNvPr id="7" name="文本框 6"/>
          <p:cNvSpPr txBox="1"/>
          <p:nvPr/>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2"/>
          <p:cNvSpPr txBox="1"/>
          <p:nvPr/>
        </p:nvSpPr>
        <p:spPr>
          <a:xfrm>
            <a:off x="523155" y="441592"/>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02087" y="400883"/>
            <a:ext cx="3178735" cy="461665"/>
            <a:chOff x="5085315" y="404804"/>
            <a:chExt cx="3178735" cy="461665"/>
          </a:xfrm>
        </p:grpSpPr>
        <p:grpSp>
          <p:nvGrpSpPr>
            <p:cNvPr id="12" name="组合 11"/>
            <p:cNvGrpSpPr/>
            <p:nvPr userDrawn="1"/>
          </p:nvGrpSpPr>
          <p:grpSpPr>
            <a:xfrm>
              <a:off x="6372772" y="491279"/>
              <a:ext cx="1891278" cy="307777"/>
              <a:chOff x="4256939" y="400668"/>
              <a:chExt cx="2355455" cy="321827"/>
            </a:xfrm>
          </p:grpSpPr>
          <p:sp>
            <p:nvSpPr>
              <p:cNvPr id="9" name="文本框 8"/>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710160" y="414103"/>
                <a:ext cx="902234" cy="289644"/>
                <a:chOff x="5710160" y="414103"/>
                <a:chExt cx="902234" cy="289644"/>
              </a:xfrm>
            </p:grpSpPr>
            <p:sp>
              <p:nvSpPr>
                <p:cNvPr id="6" name="矩形: 圆角 5"/>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13" name="文本框 12"/>
            <p:cNvSpPr txBox="1"/>
            <p:nvPr userDrawn="1"/>
          </p:nvSpPr>
          <p:spPr>
            <a:xfrm>
              <a:off x="5085315" y="404804"/>
              <a:ext cx="1496352" cy="461665"/>
            </a:xfrm>
            <a:prstGeom prst="rect">
              <a:avLst/>
            </a:prstGeom>
            <a:noFill/>
          </p:spPr>
          <p:txBody>
            <a:bodyPr wrap="square">
              <a:spAutoFit/>
            </a:bodyPr>
            <a:lstStyle/>
            <a:p>
              <a:r>
                <a:rPr lang="zh-CN" altLang="en-US" sz="2400" b="1">
                  <a:ln w="12700">
                    <a:noFill/>
                  </a:ln>
                  <a:solidFill>
                    <a:srgbClr val="165BA9"/>
                  </a:solidFill>
                  <a:latin typeface="微软雅黑" panose="020B0503020204020204" pitchFamily="34" charset="-122"/>
                  <a:ea typeface="微软雅黑" panose="020B0503020204020204" pitchFamily="34" charset="-122"/>
                </a:rPr>
                <a:t>读后续写</a:t>
              </a:r>
              <a:endParaRPr lang="zh-CN" altLang="en-US" sz="2400">
                <a:ln w="12700">
                  <a:noFill/>
                </a:ln>
                <a:solidFill>
                  <a:srgbClr val="165BA9"/>
                </a:solidFill>
                <a:latin typeface="微软雅黑" panose="020B0503020204020204" pitchFamily="34" charset="-122"/>
                <a:ea typeface="微软雅黑" panose="020B0503020204020204" pitchFamily="34" charset="-122"/>
              </a:endParaRPr>
            </a:p>
          </p:txBody>
        </p:sp>
      </p:grpSp>
      <p:sp>
        <p:nvSpPr>
          <p:cNvPr id="21" name="标题 2"/>
          <p:cNvSpPr txBox="1"/>
          <p:nvPr userDrawn="1"/>
        </p:nvSpPr>
        <p:spPr>
          <a:xfrm>
            <a:off x="523155" y="441032"/>
            <a:ext cx="2077170" cy="475724"/>
          </a:xfrm>
          <a:prstGeom prst="rect">
            <a:avLst/>
          </a:prstGeom>
          <a:noFill/>
          <a:ln>
            <a:noFill/>
          </a:ln>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r>
              <a:rPr kumimoji="1" lang="zh-CN" altLang="en-US"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首句精研</a:t>
            </a: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标题和内容">
    <p:spTree>
      <p:nvGrpSpPr>
        <p:cNvPr id="1" name=""/>
        <p:cNvGrpSpPr/>
        <p:nvPr/>
      </p:nvGrpSpPr>
      <p:grpSpPr>
        <a:xfrm>
          <a:off x="0" y="0"/>
          <a:ext cx="0" cy="0"/>
          <a:chOff x="0" y="0"/>
          <a:chExt cx="0" cy="0"/>
        </a:xfrm>
      </p:grpSpPr>
      <p:sp>
        <p:nvSpPr>
          <p:cNvPr id="7" name="文本框 6"/>
          <p:cNvSpPr txBox="1"/>
          <p:nvPr/>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2"/>
          <p:cNvSpPr txBox="1"/>
          <p:nvPr/>
        </p:nvSpPr>
        <p:spPr>
          <a:xfrm>
            <a:off x="523155" y="441592"/>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02087" y="400883"/>
            <a:ext cx="3178735" cy="461665"/>
            <a:chOff x="5085315" y="404804"/>
            <a:chExt cx="3178735" cy="461665"/>
          </a:xfrm>
        </p:grpSpPr>
        <p:grpSp>
          <p:nvGrpSpPr>
            <p:cNvPr id="12" name="组合 11"/>
            <p:cNvGrpSpPr/>
            <p:nvPr userDrawn="1"/>
          </p:nvGrpSpPr>
          <p:grpSpPr>
            <a:xfrm>
              <a:off x="6372772" y="491279"/>
              <a:ext cx="1891278" cy="307777"/>
              <a:chOff x="4256939" y="400668"/>
              <a:chExt cx="2355455" cy="321827"/>
            </a:xfrm>
          </p:grpSpPr>
          <p:sp>
            <p:nvSpPr>
              <p:cNvPr id="9" name="文本框 8"/>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710160" y="414103"/>
                <a:ext cx="902234" cy="289644"/>
                <a:chOff x="5710160" y="414103"/>
                <a:chExt cx="902234" cy="289644"/>
              </a:xfrm>
            </p:grpSpPr>
            <p:sp>
              <p:nvSpPr>
                <p:cNvPr id="6" name="矩形: 圆角 5"/>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13" name="文本框 12"/>
            <p:cNvSpPr txBox="1"/>
            <p:nvPr userDrawn="1"/>
          </p:nvSpPr>
          <p:spPr>
            <a:xfrm>
              <a:off x="5085315" y="404804"/>
              <a:ext cx="1496352" cy="461665"/>
            </a:xfrm>
            <a:prstGeom prst="rect">
              <a:avLst/>
            </a:prstGeom>
            <a:noFill/>
          </p:spPr>
          <p:txBody>
            <a:bodyPr wrap="square">
              <a:spAutoFit/>
            </a:bodyPr>
            <a:lstStyle/>
            <a:p>
              <a:r>
                <a:rPr lang="zh-CN" altLang="en-US" sz="2400" b="1">
                  <a:ln w="12700">
                    <a:noFill/>
                  </a:ln>
                  <a:solidFill>
                    <a:srgbClr val="165BA9"/>
                  </a:solidFill>
                  <a:latin typeface="微软雅黑" panose="020B0503020204020204" pitchFamily="34" charset="-122"/>
                  <a:ea typeface="微软雅黑" panose="020B0503020204020204" pitchFamily="34" charset="-122"/>
                </a:rPr>
                <a:t>读后续写</a:t>
              </a:r>
              <a:endParaRPr lang="zh-CN" altLang="en-US" sz="2400">
                <a:ln w="12700">
                  <a:noFill/>
                </a:ln>
                <a:solidFill>
                  <a:srgbClr val="165BA9"/>
                </a:solidFill>
                <a:latin typeface="微软雅黑" panose="020B0503020204020204" pitchFamily="34" charset="-122"/>
                <a:ea typeface="微软雅黑" panose="020B0503020204020204" pitchFamily="34" charset="-122"/>
              </a:endParaRPr>
            </a:p>
          </p:txBody>
        </p:sp>
      </p:grpSp>
      <p:sp>
        <p:nvSpPr>
          <p:cNvPr id="21" name="标题 2"/>
          <p:cNvSpPr txBox="1"/>
          <p:nvPr userDrawn="1"/>
        </p:nvSpPr>
        <p:spPr>
          <a:xfrm>
            <a:off x="523155" y="441032"/>
            <a:ext cx="2077170" cy="475724"/>
          </a:xfrm>
          <a:prstGeom prst="rect">
            <a:avLst/>
          </a:prstGeom>
          <a:noFill/>
          <a:ln>
            <a:noFill/>
          </a:ln>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r>
              <a:rPr kumimoji="1" lang="zh-CN" altLang="en-US"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范文学习</a:t>
            </a: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标题和内容">
    <p:spTree>
      <p:nvGrpSpPr>
        <p:cNvPr id="1" name=""/>
        <p:cNvGrpSpPr/>
        <p:nvPr/>
      </p:nvGrpSpPr>
      <p:grpSpPr>
        <a:xfrm>
          <a:off x="0" y="0"/>
          <a:ext cx="0" cy="0"/>
          <a:chOff x="0" y="0"/>
          <a:chExt cx="0" cy="0"/>
        </a:xfrm>
      </p:grpSpPr>
      <p:sp>
        <p:nvSpPr>
          <p:cNvPr id="7" name="文本框 6"/>
          <p:cNvSpPr txBox="1"/>
          <p:nvPr/>
        </p:nvSpPr>
        <p:spPr>
          <a:xfrm>
            <a:off x="532263" y="1144464"/>
            <a:ext cx="11118385" cy="5262979"/>
          </a:xfrm>
          <a:prstGeom prst="rect">
            <a:avLst/>
          </a:prstGeom>
          <a:solidFill>
            <a:schemeClr val="bg1"/>
          </a:solidFill>
          <a:ln w="28575">
            <a:solidFill>
              <a:srgbClr val="01B1B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a:latin typeface="Times New Roman" panose="02020603050405020304" pitchFamily="18" charset="0"/>
                <a:ea typeface="宋体" panose="02010600030101010101" pitchFamily="2" charset="-122"/>
                <a:cs typeface="Times New Roman" panose="02020603050405020304" pitchFamily="18" charset="0"/>
              </a:rPr>
              <a:t>阅读下面材料，根据其内容和所给段落开头语续写两段，使之构成一篇完整的短文。</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1600">
                <a:latin typeface="Times New Roman" panose="02020603050405020304" pitchFamily="18" charset="0"/>
                <a:ea typeface="宋体" panose="02010600030101010101" pitchFamily="2" charset="-122"/>
                <a:cs typeface="Times New Roman" panose="02020603050405020304" pitchFamily="18" charset="0"/>
              </a:rPr>
              <a:t>A MOTHER’S DAY SURPRISE</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were filled with excitement as they thought of the surprise they were planning for Mother’s Day. How pleased and proud Mother would be when they brought her breakfast in bed. They planned to make French toast and chicken porridge. They had watched their mother in the kitchen. There was nothing to it. Jenna and Jeff knew exactly what to do.</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 big day came at last. The alarm rang at 6 a.m. The pair went down the stairs quietly to the kitchen. They decided to boil the porridge first. They put some rice into a pot of water and left it to boil while they made the French toast. Jeff broke two eggs into a plate and added in some milk. Jenna found the bread and put two slices into the egg mixture. Next, Jeff turned on the second stove burner to heat up the frying pan. Everything was going smoothly until Jeff started frying the bread. The pan was too hot and the bread turned black within seconds. Jenna threw the burnt piece into the sink and put in the other slice of bread. This time, she turned down the fire so it cooked nicely.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600">
                <a:latin typeface="Times New Roman" panose="02020603050405020304" pitchFamily="18" charset="0"/>
                <a:ea typeface="宋体" panose="02010600030101010101" pitchFamily="2" charset="-122"/>
                <a:cs typeface="Times New Roman" panose="02020603050405020304" pitchFamily="18" charset="0"/>
              </a:rPr>
              <a:t>    Then Jeff noticed steam shooting out of the pot and the lid starting to shake. The next minute, the porridge boiled over and put out the fire. Jenna panicked. Thankfully, Jeff stayed calm and turned off the gas quickly. But the stove was a mess now. Jenna told Jeff to clean it up so they could continue to cook the rest of the porridge. But Jeff’s hand touched the hot burner and he gave a cry of pain. Jenna made him put his hand in cold water. Then she caught the smell of burning. Oh dear! The piece of bread in the pan had turned black as well.</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600">
                <a:latin typeface="Times New Roman" panose="02020603050405020304" pitchFamily="18" charset="0"/>
                <a:ea typeface="宋体" panose="02010600030101010101" pitchFamily="2" charset="-122"/>
                <a:cs typeface="Times New Roman" panose="02020603050405020304" pitchFamily="18" charset="0"/>
              </a:rPr>
              <a:t>注意：</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续写词数应为 </a:t>
            </a:r>
            <a:r>
              <a:rPr lang="en-US" altLang="zh-CN" sz="1600">
                <a:latin typeface="Times New Roman" panose="02020603050405020304" pitchFamily="18" charset="0"/>
                <a:ea typeface="宋体" panose="02010600030101010101" pitchFamily="2" charset="-122"/>
                <a:cs typeface="Times New Roman" panose="02020603050405020304" pitchFamily="18" charset="0"/>
              </a:rPr>
              <a:t>150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左右；</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a:latin typeface="Times New Roman" panose="02020603050405020304" pitchFamily="18" charset="0"/>
                <a:ea typeface="宋体" panose="02010600030101010101" pitchFamily="2" charset="-122"/>
                <a:cs typeface="Times New Roman" panose="02020603050405020304" pitchFamily="18" charset="0"/>
              </a:rPr>
              <a:t>请按如下格式在答题卡的相应位置作答。</a:t>
            </a: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As the twins looked around them in disappointment, their father appeared    </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600">
                <a:latin typeface="Times New Roman" panose="02020603050405020304" pitchFamily="18" charset="0"/>
                <a:ea typeface="宋体" panose="02010600030101010101" pitchFamily="2" charset="-122"/>
                <a:cs typeface="Times New Roman" panose="02020603050405020304" pitchFamily="18" charset="0"/>
              </a:rPr>
              <a:t>    The twins carried the breakfast upstairs and woke their mother up.</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532263" y="918000"/>
            <a:ext cx="11118385" cy="5489444"/>
          </a:xfrm>
          <a:prstGeom prst="rect">
            <a:avLst/>
          </a:prstGeom>
          <a:solidFill>
            <a:schemeClr val="bg1"/>
          </a:solidFill>
          <a:ln w="28575">
            <a:solidFill>
              <a:srgbClr val="01B1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2"/>
          <p:cNvSpPr txBox="1"/>
          <p:nvPr/>
        </p:nvSpPr>
        <p:spPr>
          <a:xfrm>
            <a:off x="523155" y="441592"/>
            <a:ext cx="2077170" cy="475724"/>
          </a:xfrm>
          <a:prstGeom prst="rect">
            <a:avLst/>
          </a:prstGeom>
          <a:solidFill>
            <a:srgbClr val="01B1B1"/>
          </a:solidFill>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02087" y="400883"/>
            <a:ext cx="3178735" cy="461665"/>
            <a:chOff x="5085315" y="404804"/>
            <a:chExt cx="3178735" cy="461665"/>
          </a:xfrm>
        </p:grpSpPr>
        <p:grpSp>
          <p:nvGrpSpPr>
            <p:cNvPr id="12" name="组合 11"/>
            <p:cNvGrpSpPr/>
            <p:nvPr userDrawn="1"/>
          </p:nvGrpSpPr>
          <p:grpSpPr>
            <a:xfrm>
              <a:off x="6372772" y="491279"/>
              <a:ext cx="1891278" cy="307777"/>
              <a:chOff x="4256939" y="400668"/>
              <a:chExt cx="2355455" cy="321827"/>
            </a:xfrm>
          </p:grpSpPr>
          <p:sp>
            <p:nvSpPr>
              <p:cNvPr id="9" name="文本框 8"/>
              <p:cNvSpPr txBox="1"/>
              <p:nvPr userDrawn="1"/>
            </p:nvSpPr>
            <p:spPr>
              <a:xfrm>
                <a:off x="4256939" y="400668"/>
                <a:ext cx="1577790" cy="321827"/>
              </a:xfrm>
              <a:prstGeom prst="rect">
                <a:avLst/>
              </a:prstGeom>
              <a:noFill/>
            </p:spPr>
            <p:txBody>
              <a:bodyPr wrap="square">
                <a:spAutoFit/>
              </a:bodyPr>
              <a:lstStyle/>
              <a:p>
                <a:r>
                  <a:rPr lang="zh-CN" altLang="en-US" sz="1400" b="1">
                    <a:solidFill>
                      <a:srgbClr val="FFC000"/>
                    </a:solidFill>
                    <a:latin typeface="微软雅黑" panose="020B0503020204020204" pitchFamily="34" charset="-122"/>
                    <a:ea typeface="微软雅黑" panose="020B0503020204020204" pitchFamily="34" charset="-122"/>
                  </a:rPr>
                  <a:t>高中英语写作</a:t>
                </a:r>
                <a:endParaRPr lang="zh-CN" altLang="en-US" sz="1400" b="1">
                  <a:solidFill>
                    <a:srgbClr val="FFC000"/>
                  </a:solidFill>
                  <a:latin typeface="微软雅黑" panose="020B0503020204020204" pitchFamily="34" charset="-122"/>
                  <a:ea typeface="微软雅黑" panose="020B0503020204020204" pitchFamily="34" charset="-122"/>
                </a:endParaRPr>
              </a:p>
            </p:txBody>
          </p:sp>
          <p:grpSp>
            <p:nvGrpSpPr>
              <p:cNvPr id="11" name="组合 10"/>
              <p:cNvGrpSpPr/>
              <p:nvPr userDrawn="1"/>
            </p:nvGrpSpPr>
            <p:grpSpPr>
              <a:xfrm>
                <a:off x="5710160" y="414103"/>
                <a:ext cx="902234" cy="289644"/>
                <a:chOff x="5710160" y="414103"/>
                <a:chExt cx="902234" cy="289644"/>
              </a:xfrm>
            </p:grpSpPr>
            <p:sp>
              <p:nvSpPr>
                <p:cNvPr id="6" name="矩形: 圆角 5"/>
                <p:cNvSpPr/>
                <p:nvPr userDrawn="1"/>
              </p:nvSpPr>
              <p:spPr>
                <a:xfrm>
                  <a:off x="5743656" y="419898"/>
                  <a:ext cx="695463" cy="280271"/>
                </a:xfrm>
                <a:prstGeom prst="roundRect">
                  <a:avLst>
                    <a:gd name="adj" fmla="val 45794"/>
                  </a:avLst>
                </a:prstGeom>
                <a:solidFill>
                  <a:srgbClr val="165B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p:cNvSpPr txBox="1"/>
                <p:nvPr userDrawn="1"/>
              </p:nvSpPr>
              <p:spPr>
                <a:xfrm>
                  <a:off x="5710160" y="414103"/>
                  <a:ext cx="902234" cy="289644"/>
                </a:xfrm>
                <a:prstGeom prst="rect">
                  <a:avLst/>
                </a:prstGeom>
                <a:noFill/>
              </p:spPr>
              <p:txBody>
                <a:bodyPr wrap="square">
                  <a:spAutoFit/>
                </a:bodyPr>
                <a:lstStyle/>
                <a:p>
                  <a:r>
                    <a:rPr lang="zh-CN" altLang="en-US" sz="1200" b="1">
                      <a:solidFill>
                        <a:schemeClr val="bg1"/>
                      </a:solidFill>
                      <a:latin typeface="+mj-lt"/>
                      <a:ea typeface="微软雅黑" panose="020B0503020204020204" pitchFamily="34" charset="-122"/>
                    </a:rPr>
                    <a:t>新题型</a:t>
                  </a:r>
                  <a:endParaRPr lang="zh-CN" altLang="en-US" sz="1200" b="1">
                    <a:latin typeface="+mj-lt"/>
                  </a:endParaRPr>
                </a:p>
              </p:txBody>
            </p:sp>
          </p:grpSp>
        </p:grpSp>
        <p:sp>
          <p:nvSpPr>
            <p:cNvPr id="13" name="文本框 12"/>
            <p:cNvSpPr txBox="1"/>
            <p:nvPr userDrawn="1"/>
          </p:nvSpPr>
          <p:spPr>
            <a:xfrm>
              <a:off x="5085315" y="404804"/>
              <a:ext cx="1496352" cy="461665"/>
            </a:xfrm>
            <a:prstGeom prst="rect">
              <a:avLst/>
            </a:prstGeom>
            <a:noFill/>
          </p:spPr>
          <p:txBody>
            <a:bodyPr wrap="square">
              <a:spAutoFit/>
            </a:bodyPr>
            <a:lstStyle/>
            <a:p>
              <a:r>
                <a:rPr lang="zh-CN" altLang="en-US" sz="2400" b="1">
                  <a:ln w="12700">
                    <a:noFill/>
                  </a:ln>
                  <a:solidFill>
                    <a:srgbClr val="165BA9"/>
                  </a:solidFill>
                  <a:latin typeface="微软雅黑" panose="020B0503020204020204" pitchFamily="34" charset="-122"/>
                  <a:ea typeface="微软雅黑" panose="020B0503020204020204" pitchFamily="34" charset="-122"/>
                </a:rPr>
                <a:t>读后续写</a:t>
              </a:r>
              <a:endParaRPr lang="zh-CN" altLang="en-US" sz="2400">
                <a:ln w="12700">
                  <a:noFill/>
                </a:ln>
                <a:solidFill>
                  <a:srgbClr val="165BA9"/>
                </a:solidFill>
                <a:latin typeface="微软雅黑" panose="020B0503020204020204" pitchFamily="34" charset="-122"/>
                <a:ea typeface="微软雅黑" panose="020B0503020204020204" pitchFamily="34" charset="-122"/>
              </a:endParaRPr>
            </a:p>
          </p:txBody>
        </p:sp>
      </p:grpSp>
      <p:sp>
        <p:nvSpPr>
          <p:cNvPr id="21" name="标题 2"/>
          <p:cNvSpPr txBox="1"/>
          <p:nvPr userDrawn="1"/>
        </p:nvSpPr>
        <p:spPr>
          <a:xfrm>
            <a:off x="523155" y="441032"/>
            <a:ext cx="2077170" cy="475724"/>
          </a:xfrm>
          <a:prstGeom prst="rect">
            <a:avLst/>
          </a:prstGeom>
          <a:noFill/>
          <a:ln>
            <a:noFill/>
          </a:ln>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r>
              <a:rPr kumimoji="1" lang="zh-CN" altLang="en-US"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补充语料</a:t>
            </a: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936811" y="2766218"/>
            <a:ext cx="10515600" cy="1325563"/>
          </a:xfrm>
          <a:prstGeom prst="rect">
            <a:avLst/>
          </a:prstGeom>
        </p:spPr>
        <p:txBody>
          <a:bodyPr vert="horz" lIns="91440" tIns="45720" rIns="91440" bIns="45720" rtlCol="0" anchor="ctr">
            <a:normAutofit/>
          </a:bodyPr>
          <a:lstStyle/>
          <a:p>
            <a:endParaRPr kumimoji="1"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36CC5-BBB8-4B49-9BF6-061D013998E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A52A-6B9B-3D4C-89E9-2CB6D272D83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txStyles>
    <p:titleStyle>
      <a:lvl1pPr algn="ctr"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slide" Target="slide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59"/>
          <p:cNvSpPr>
            <a:spLocks noChangeArrowheads="1"/>
          </p:cNvSpPr>
          <p:nvPr/>
        </p:nvSpPr>
        <p:spPr bwMode="auto">
          <a:xfrm>
            <a:off x="1521767" y="1653566"/>
            <a:ext cx="9013049" cy="128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zh-CN" altLang="en-US" sz="8345" b="1">
                <a:solidFill>
                  <a:schemeClr val="accent6">
                    <a:lumMod val="90000"/>
                    <a:lumOff val="10000"/>
                  </a:schemeClr>
                </a:solidFill>
                <a:cs typeface="Arial" panose="020B0604020202020204" pitchFamily="34" charset="0"/>
              </a:rPr>
              <a:t>读后续写真题</a:t>
            </a:r>
            <a:endParaRPr lang="zh-CN" altLang="en-US" sz="8345" b="1">
              <a:solidFill>
                <a:schemeClr val="accent6">
                  <a:lumMod val="90000"/>
                  <a:lumOff val="10000"/>
                </a:schemeClr>
              </a:solidFill>
              <a:cs typeface="Arial" panose="020B0604020202020204" pitchFamily="34" charset="0"/>
            </a:endParaRPr>
          </a:p>
        </p:txBody>
      </p:sp>
      <p:sp>
        <p:nvSpPr>
          <p:cNvPr id="10" name="文本框 9"/>
          <p:cNvSpPr txBox="1"/>
          <p:nvPr/>
        </p:nvSpPr>
        <p:spPr>
          <a:xfrm>
            <a:off x="909384" y="3239210"/>
            <a:ext cx="10309412" cy="732155"/>
          </a:xfrm>
          <a:prstGeom prst="rect">
            <a:avLst/>
          </a:prstGeom>
          <a:noFill/>
        </p:spPr>
        <p:txBody>
          <a:bodyPr wrap="square" rtlCol="0">
            <a:spAutoFit/>
          </a:bodyPr>
          <a:lstStyle/>
          <a:p>
            <a:pPr algn="ctr">
              <a:buNone/>
            </a:pPr>
            <a:r>
              <a:rPr lang="en-US" altLang="zh-CN"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zh-CN"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月浙江卷</a:t>
            </a:r>
            <a:r>
              <a:rPr lang="en-US" altLang="zh-CN"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我</a:t>
            </a:r>
            <a:r>
              <a:rPr lang="en-US" altLang="zh-CN"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的工资</a:t>
            </a:r>
            <a:endParaRPr lang="zh-CN" altLang="en-US" sz="417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par>
                                <p:cTn id="16" presetID="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526790" y="5669280"/>
            <a:ext cx="3737610"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526790" y="4854575"/>
            <a:ext cx="3680460"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26790" y="4106545"/>
            <a:ext cx="3564890"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3526790" y="2467610"/>
            <a:ext cx="3564890"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526790" y="3223260"/>
            <a:ext cx="3565525"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488055" y="1727200"/>
            <a:ext cx="3604260" cy="41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459480" y="950595"/>
            <a:ext cx="3632200" cy="38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题 23"/>
          <p:cNvSpPr>
            <a:spLocks noGrp="1"/>
          </p:cNvSpPr>
          <p:nvPr>
            <p:ph type="title"/>
          </p:nvPr>
        </p:nvSpPr>
        <p:spPr>
          <a:xfrm>
            <a:off x="669925" y="2781935"/>
            <a:ext cx="2315210" cy="441960"/>
          </a:xfrm>
        </p:spPr>
        <p:txBody>
          <a:bodyPr>
            <a:normAutofit fontScale="90000"/>
          </a:bodyPr>
          <a:lstStyle/>
          <a:p>
            <a:pPr algn="ctr"/>
            <a:r>
              <a:rPr lang="en-US" altLang="zh-CN" sz="4000">
                <a:solidFill>
                  <a:srgbClr val="FF0000"/>
                </a:solidFill>
              </a:rPr>
              <a:t>Read for the plot clue</a:t>
            </a:r>
            <a:endParaRPr lang="en-US" altLang="zh-CN" sz="4000">
              <a:solidFill>
                <a:srgbClr val="FF0000"/>
              </a:solidFill>
            </a:endParaRPr>
          </a:p>
        </p:txBody>
      </p:sp>
      <p:sp>
        <p:nvSpPr>
          <p:cNvPr id="25" name="内容占位符 2"/>
          <p:cNvSpPr/>
          <p:nvPr/>
        </p:nvSpPr>
        <p:spPr>
          <a:xfrm>
            <a:off x="669882" y="950603"/>
            <a:ext cx="10852237" cy="5388907"/>
          </a:xfrm>
          <a:prstGeom prst="rect">
            <a:avLst/>
          </a:prstGeom>
        </p:spPr>
        <p:txBody>
          <a:bodyPr vert="horz" wrap="square" lIns="90170" tIns="46990" rIns="90170" bIns="46990" rtlCol="0">
            <a:normAutofit lnSpcReduction="20000"/>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t>                                     </a:t>
            </a:r>
            <a:r>
              <a:rPr lang="en-US" altLang="zh-CN" b="1"/>
              <a:t> my dad</a:t>
            </a:r>
            <a:r>
              <a:rPr lang="en-US" altLang="zh-CN"/>
              <a:t> with little education</a:t>
            </a:r>
            <a:endParaRPr lang="en-US" altLang="zh-CN"/>
          </a:p>
          <a:p>
            <a:pPr marL="0" indent="0">
              <a:buNone/>
            </a:pPr>
            <a:endParaRPr lang="en-US" altLang="zh-CN"/>
          </a:p>
          <a:p>
            <a:pPr marL="0" indent="0">
              <a:buNone/>
            </a:pPr>
            <a:r>
              <a:rPr lang="en-US" altLang="zh-CN"/>
              <a:t>                                      </a:t>
            </a:r>
            <a:r>
              <a:rPr lang="en-US" altLang="zh-CN" b="1"/>
              <a:t>didn't understand</a:t>
            </a:r>
            <a:r>
              <a:rPr lang="en-US" altLang="zh-CN"/>
              <a:t> each other</a:t>
            </a:r>
            <a:endParaRPr lang="en-US" altLang="zh-CN"/>
          </a:p>
          <a:p>
            <a:pPr marL="0" indent="0">
              <a:buNone/>
            </a:pPr>
            <a:endParaRPr lang="en-US" altLang="zh-CN"/>
          </a:p>
          <a:p>
            <a:pPr marL="0" indent="0">
              <a:buNone/>
            </a:pPr>
            <a:r>
              <a:rPr lang="en-US" altLang="zh-CN"/>
              <a:t>                                     </a:t>
            </a:r>
            <a:r>
              <a:rPr lang="en-US" altLang="zh-CN" b="1"/>
              <a:t> my dream</a:t>
            </a:r>
            <a:r>
              <a:rPr lang="en-US" altLang="zh-CN"/>
              <a:t> to be a quarterback</a:t>
            </a:r>
            <a:endParaRPr lang="en-US" altLang="zh-CN"/>
          </a:p>
          <a:p>
            <a:pPr marL="0" indent="0">
              <a:buNone/>
            </a:pPr>
            <a:endParaRPr lang="en-US" altLang="zh-CN"/>
          </a:p>
          <a:p>
            <a:pPr marL="0" indent="0">
              <a:buNone/>
            </a:pPr>
            <a:r>
              <a:rPr lang="en-US" altLang="zh-CN"/>
              <a:t>                                       </a:t>
            </a:r>
            <a:r>
              <a:rPr lang="en-US" altLang="zh-CN" b="1"/>
              <a:t>work</a:t>
            </a:r>
            <a:r>
              <a:rPr lang="en-US" altLang="zh-CN"/>
              <a:t> on the farm in summer</a:t>
            </a:r>
            <a:endParaRPr lang="en-US" altLang="zh-CN"/>
          </a:p>
          <a:p>
            <a:pPr marL="0" indent="0">
              <a:buNone/>
            </a:pPr>
            <a:endParaRPr lang="en-US" altLang="zh-CN"/>
          </a:p>
          <a:p>
            <a:pPr marL="0" indent="0">
              <a:buNone/>
            </a:pPr>
            <a:r>
              <a:rPr lang="en-US" altLang="zh-CN"/>
              <a:t>                                      </a:t>
            </a:r>
            <a:r>
              <a:rPr lang="en-US" altLang="zh-CN" b="1"/>
              <a:t> money</a:t>
            </a:r>
            <a:r>
              <a:rPr lang="en-US" altLang="zh-CN"/>
              <a:t> I earned</a:t>
            </a:r>
            <a:endParaRPr lang="en-US" altLang="zh-CN"/>
          </a:p>
          <a:p>
            <a:pPr marL="0" indent="0">
              <a:buNone/>
            </a:pPr>
            <a:endParaRPr lang="en-US" altLang="zh-CN"/>
          </a:p>
          <a:p>
            <a:pPr marL="0" indent="0">
              <a:buNone/>
            </a:pPr>
            <a:r>
              <a:rPr lang="en-US" altLang="zh-CN"/>
              <a:t>                                      do something for the </a:t>
            </a:r>
            <a:r>
              <a:rPr lang="en-US" altLang="zh-CN" b="1"/>
              <a:t>household</a:t>
            </a:r>
            <a:endParaRPr lang="en-US" altLang="zh-CN"/>
          </a:p>
          <a:p>
            <a:pPr marL="0" indent="0">
              <a:buNone/>
            </a:pPr>
            <a:r>
              <a:rPr lang="en-US" altLang="zh-CN"/>
              <a:t> </a:t>
            </a:r>
            <a:endParaRPr lang="en-US" altLang="zh-CN"/>
          </a:p>
          <a:p>
            <a:pPr marL="0" indent="0">
              <a:buNone/>
            </a:pPr>
            <a:r>
              <a:rPr lang="en-US" altLang="zh-CN"/>
              <a:t>                                       unfair not to use my own money</a:t>
            </a:r>
            <a:endParaRPr lang="en-US" altLang="zh-CN"/>
          </a:p>
        </p:txBody>
      </p:sp>
      <p:sp>
        <p:nvSpPr>
          <p:cNvPr id="26" name="下箭头 25"/>
          <p:cNvSpPr/>
          <p:nvPr/>
        </p:nvSpPr>
        <p:spPr>
          <a:xfrm>
            <a:off x="5146675" y="1459230"/>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5146675" y="2199640"/>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5146675" y="2955290"/>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下箭头 28"/>
          <p:cNvSpPr/>
          <p:nvPr/>
        </p:nvSpPr>
        <p:spPr>
          <a:xfrm>
            <a:off x="5146675" y="3736975"/>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5146675" y="4586605"/>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5146675" y="5401310"/>
            <a:ext cx="755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联系 18"/>
          <p:cNvSpPr/>
          <p:nvPr/>
        </p:nvSpPr>
        <p:spPr>
          <a:xfrm>
            <a:off x="8796655" y="339725"/>
            <a:ext cx="1370965" cy="1389380"/>
          </a:xfrm>
          <a:prstGeom prst="flowChartConnector">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对角圆角矩形 17"/>
          <p:cNvSpPr/>
          <p:nvPr/>
        </p:nvSpPr>
        <p:spPr>
          <a:xfrm>
            <a:off x="8514715" y="5659120"/>
            <a:ext cx="2454275" cy="402590"/>
          </a:xfrm>
          <a:prstGeom prst="round2DiagRect">
            <a:avLst/>
          </a:prstGeom>
          <a:solidFill>
            <a:schemeClr val="bg2">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对角圆角矩形 16"/>
          <p:cNvSpPr/>
          <p:nvPr/>
        </p:nvSpPr>
        <p:spPr>
          <a:xfrm>
            <a:off x="8515350" y="3981450"/>
            <a:ext cx="2394585" cy="402590"/>
          </a:xfrm>
          <a:prstGeom prst="round2DiagRect">
            <a:avLst/>
          </a:prstGeom>
          <a:solidFill>
            <a:schemeClr val="bg2">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角圆角矩形 15"/>
          <p:cNvSpPr/>
          <p:nvPr/>
        </p:nvSpPr>
        <p:spPr>
          <a:xfrm>
            <a:off x="8514715" y="2033905"/>
            <a:ext cx="2308860" cy="402590"/>
          </a:xfrm>
          <a:prstGeom prst="round2DiagRect">
            <a:avLst/>
          </a:prstGeom>
          <a:solidFill>
            <a:schemeClr val="bg2">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solidFill>
                  <a:srgbClr val="FF0000"/>
                </a:solidFill>
              </a:rPr>
              <a:t>Read for the emotion clue:</a:t>
            </a:r>
            <a:endParaRPr lang="en-US" altLang="zh-CN">
              <a:solidFill>
                <a:srgbClr val="FF0000"/>
              </a:solidFill>
            </a:endParaRPr>
          </a:p>
        </p:txBody>
      </p:sp>
      <p:sp>
        <p:nvSpPr>
          <p:cNvPr id="4" name="标题 1"/>
          <p:cNvSpPr>
            <a:spLocks noGrp="1"/>
          </p:cNvSpPr>
          <p:nvPr/>
        </p:nvSpPr>
        <p:spPr>
          <a:xfrm>
            <a:off x="8264525" y="1875155"/>
            <a:ext cx="2705100" cy="72072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endParaRPr lang="en-US" altLang="zh-CN">
              <a:solidFill>
                <a:srgbClr val="FF0000"/>
              </a:solidFill>
            </a:endParaRPr>
          </a:p>
          <a:p>
            <a:r>
              <a:rPr lang="en-US" altLang="zh-CN">
                <a:solidFill>
                  <a:srgbClr val="FF0000"/>
                </a:solidFill>
              </a:rPr>
              <a:t>    </a:t>
            </a:r>
            <a:endParaRPr lang="en-US" altLang="zh-CN">
              <a:solidFill>
                <a:srgbClr val="FF0000"/>
              </a:solidFill>
            </a:endParaRPr>
          </a:p>
          <a:p>
            <a:r>
              <a:rPr lang="en-US" altLang="zh-CN">
                <a:solidFill>
                  <a:srgbClr val="FF0000"/>
                </a:solidFill>
              </a:rPr>
              <a:t>     confident</a:t>
            </a:r>
            <a:endParaRPr lang="en-US" altLang="zh-CN">
              <a:solidFill>
                <a:srgbClr val="FF0000"/>
              </a:solidFill>
            </a:endParaRPr>
          </a:p>
          <a:p>
            <a:endParaRPr lang="en-US" altLang="zh-CN">
              <a:solidFill>
                <a:srgbClr val="FF0000"/>
              </a:solidFill>
            </a:endParaRPr>
          </a:p>
          <a:p>
            <a:endParaRPr lang="en-US" altLang="zh-CN">
              <a:solidFill>
                <a:srgbClr val="FF0000"/>
              </a:solidFill>
            </a:endParaRPr>
          </a:p>
        </p:txBody>
      </p:sp>
      <p:pic>
        <p:nvPicPr>
          <p:cNvPr id="8" name="图片 7"/>
          <p:cNvPicPr>
            <a:picLocks noChangeAspect="1"/>
          </p:cNvPicPr>
          <p:nvPr/>
        </p:nvPicPr>
        <p:blipFill>
          <a:blip r:embed="rId1"/>
          <a:stretch>
            <a:fillRect/>
          </a:stretch>
        </p:blipFill>
        <p:spPr>
          <a:xfrm>
            <a:off x="1609090" y="1069340"/>
            <a:ext cx="4105275" cy="5410200"/>
          </a:xfrm>
          <a:prstGeom prst="rect">
            <a:avLst/>
          </a:prstGeom>
        </p:spPr>
      </p:pic>
      <p:sp>
        <p:nvSpPr>
          <p:cNvPr id="9" name="标题 1"/>
          <p:cNvSpPr>
            <a:spLocks noGrp="1"/>
          </p:cNvSpPr>
          <p:nvPr/>
        </p:nvSpPr>
        <p:spPr>
          <a:xfrm>
            <a:off x="8350250" y="3822700"/>
            <a:ext cx="2705100" cy="72072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endParaRPr lang="en-US" altLang="zh-CN">
              <a:solidFill>
                <a:srgbClr val="FF0000"/>
              </a:solidFill>
            </a:endParaRPr>
          </a:p>
          <a:p>
            <a:r>
              <a:rPr lang="en-US" altLang="zh-CN">
                <a:solidFill>
                  <a:srgbClr val="FF0000"/>
                </a:solidFill>
              </a:rPr>
              <a:t>    </a:t>
            </a:r>
            <a:endParaRPr lang="en-US" altLang="zh-CN">
              <a:solidFill>
                <a:srgbClr val="FF0000"/>
              </a:solidFill>
            </a:endParaRPr>
          </a:p>
          <a:p>
            <a:r>
              <a:rPr lang="en-US" altLang="zh-CN">
                <a:solidFill>
                  <a:srgbClr val="FF0000"/>
                </a:solidFill>
              </a:rPr>
              <a:t>     delighted</a:t>
            </a:r>
            <a:endParaRPr lang="en-US" altLang="zh-CN">
              <a:solidFill>
                <a:srgbClr val="FF0000"/>
              </a:solidFill>
            </a:endParaRPr>
          </a:p>
          <a:p>
            <a:endParaRPr lang="en-US" altLang="zh-CN">
              <a:solidFill>
                <a:srgbClr val="FF0000"/>
              </a:solidFill>
            </a:endParaRPr>
          </a:p>
          <a:p>
            <a:endParaRPr lang="en-US" altLang="zh-CN">
              <a:solidFill>
                <a:srgbClr val="FF0000"/>
              </a:solidFill>
            </a:endParaRPr>
          </a:p>
        </p:txBody>
      </p:sp>
      <p:sp>
        <p:nvSpPr>
          <p:cNvPr id="10" name="标题 1"/>
          <p:cNvSpPr>
            <a:spLocks noGrp="1"/>
          </p:cNvSpPr>
          <p:nvPr/>
        </p:nvSpPr>
        <p:spPr>
          <a:xfrm>
            <a:off x="8264525" y="5516880"/>
            <a:ext cx="2705100" cy="72072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endParaRPr lang="en-US" altLang="zh-CN">
              <a:solidFill>
                <a:srgbClr val="FF0000"/>
              </a:solidFill>
            </a:endParaRPr>
          </a:p>
          <a:p>
            <a:r>
              <a:rPr lang="en-US" altLang="zh-CN">
                <a:solidFill>
                  <a:srgbClr val="FF0000"/>
                </a:solidFill>
              </a:rPr>
              <a:t>    </a:t>
            </a:r>
            <a:endParaRPr lang="en-US" altLang="zh-CN">
              <a:solidFill>
                <a:srgbClr val="FF0000"/>
              </a:solidFill>
            </a:endParaRPr>
          </a:p>
          <a:p>
            <a:r>
              <a:rPr lang="en-US" altLang="zh-CN">
                <a:solidFill>
                  <a:srgbClr val="FF0000"/>
                </a:solidFill>
              </a:rPr>
              <a:t>   uninterested</a:t>
            </a:r>
            <a:endParaRPr lang="en-US" altLang="zh-CN">
              <a:solidFill>
                <a:srgbClr val="FF0000"/>
              </a:solidFill>
            </a:endParaRPr>
          </a:p>
          <a:p>
            <a:endParaRPr lang="en-US" altLang="zh-CN">
              <a:solidFill>
                <a:srgbClr val="FF0000"/>
              </a:solidFill>
            </a:endParaRPr>
          </a:p>
          <a:p>
            <a:endParaRPr lang="en-US" altLang="zh-CN">
              <a:solidFill>
                <a:srgbClr val="FF0000"/>
              </a:solidFill>
            </a:endParaRPr>
          </a:p>
        </p:txBody>
      </p:sp>
      <p:sp>
        <p:nvSpPr>
          <p:cNvPr id="11" name="右箭头 10"/>
          <p:cNvSpPr/>
          <p:nvPr/>
        </p:nvSpPr>
        <p:spPr>
          <a:xfrm>
            <a:off x="5886450" y="2115820"/>
            <a:ext cx="2319655"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886450" y="4063365"/>
            <a:ext cx="2319655"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886450" y="5822315"/>
            <a:ext cx="2319655"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a:stretch>
            <a:fillRect/>
          </a:stretch>
        </p:blipFill>
        <p:spPr>
          <a:xfrm>
            <a:off x="9116060" y="501650"/>
            <a:ext cx="771525" cy="1064260"/>
          </a:xfrm>
          <a:prstGeom prst="rect">
            <a:avLst/>
          </a:prstGeom>
        </p:spPr>
      </p:pic>
    </p:spTree>
    <p:custDataLst>
      <p:tags r:id="rId3"/>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797810" y="708660"/>
            <a:ext cx="6344920" cy="1562100"/>
          </a:xfrm>
          <a:prstGeom prst="roundRect">
            <a:avLst/>
          </a:prstGeom>
          <a:solidFill>
            <a:schemeClr val="accent5">
              <a:lumMod val="40000"/>
              <a:lumOff val="6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955925" y="1249045"/>
            <a:ext cx="6280150" cy="441960"/>
          </a:xfrm>
        </p:spPr>
        <p:txBody>
          <a:bodyPr/>
          <a:lstStyle/>
          <a:p>
            <a:r>
              <a:rPr lang="en-US" altLang="zh-CN" sz="4000">
                <a:solidFill>
                  <a:schemeClr val="tx1"/>
                </a:solidFill>
              </a:rPr>
              <a:t>Two clues in the story</a:t>
            </a:r>
            <a:r>
              <a:rPr lang="en-US" altLang="zh-CN" sz="4000">
                <a:solidFill>
                  <a:srgbClr val="FF0000"/>
                </a:solidFill>
              </a:rPr>
              <a:t> </a:t>
            </a:r>
            <a:endParaRPr lang="en-US" altLang="zh-CN" sz="4000">
              <a:solidFill>
                <a:srgbClr val="FF0000"/>
              </a:solidFill>
            </a:endParaRPr>
          </a:p>
        </p:txBody>
      </p:sp>
      <p:sp>
        <p:nvSpPr>
          <p:cNvPr id="5" name="标题 1"/>
          <p:cNvSpPr>
            <a:spLocks noGrp="1"/>
          </p:cNvSpPr>
          <p:nvPr/>
        </p:nvSpPr>
        <p:spPr>
          <a:xfrm>
            <a:off x="1223010" y="5315585"/>
            <a:ext cx="3950970" cy="44196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sz="4000">
                <a:solidFill>
                  <a:srgbClr val="FF0000"/>
                </a:solidFill>
              </a:rPr>
              <a:t>The plot line </a:t>
            </a:r>
            <a:endParaRPr lang="en-US" altLang="zh-CN" sz="4000">
              <a:solidFill>
                <a:srgbClr val="FF0000"/>
              </a:solidFill>
            </a:endParaRPr>
          </a:p>
        </p:txBody>
      </p:sp>
      <p:sp>
        <p:nvSpPr>
          <p:cNvPr id="7" name="标题 1"/>
          <p:cNvSpPr>
            <a:spLocks noGrp="1"/>
          </p:cNvSpPr>
          <p:nvPr/>
        </p:nvSpPr>
        <p:spPr>
          <a:xfrm>
            <a:off x="6878320" y="5411470"/>
            <a:ext cx="4679950" cy="44196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sz="4000">
                <a:solidFill>
                  <a:srgbClr val="FF0000"/>
                </a:solidFill>
              </a:rPr>
              <a:t>The emotion line</a:t>
            </a:r>
            <a:endParaRPr lang="en-US" altLang="zh-CN" sz="4000">
              <a:solidFill>
                <a:srgbClr val="FF0000"/>
              </a:solidFill>
            </a:endParaRPr>
          </a:p>
        </p:txBody>
      </p:sp>
      <p:sp>
        <p:nvSpPr>
          <p:cNvPr id="8" name="标题 1"/>
          <p:cNvSpPr>
            <a:spLocks noGrp="1"/>
          </p:cNvSpPr>
          <p:nvPr/>
        </p:nvSpPr>
        <p:spPr>
          <a:xfrm>
            <a:off x="1022350" y="3637915"/>
            <a:ext cx="5005705" cy="44196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sz="4000">
                <a:solidFill>
                  <a:srgbClr val="FF0000"/>
                </a:solidFill>
              </a:rPr>
              <a:t>The surface level </a:t>
            </a:r>
            <a:endParaRPr lang="en-US" altLang="zh-CN" sz="4000">
              <a:solidFill>
                <a:srgbClr val="FF0000"/>
              </a:solidFill>
            </a:endParaRPr>
          </a:p>
        </p:txBody>
      </p:sp>
      <p:sp>
        <p:nvSpPr>
          <p:cNvPr id="9" name="标题 1"/>
          <p:cNvSpPr>
            <a:spLocks noGrp="1"/>
          </p:cNvSpPr>
          <p:nvPr/>
        </p:nvSpPr>
        <p:spPr>
          <a:xfrm>
            <a:off x="6878320" y="3637915"/>
            <a:ext cx="4766310" cy="44196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sz="4000">
                <a:solidFill>
                  <a:srgbClr val="FF0000"/>
                </a:solidFill>
              </a:rPr>
              <a:t>The deep level </a:t>
            </a:r>
            <a:endParaRPr lang="en-US" altLang="zh-CN" sz="4000">
              <a:solidFill>
                <a:srgbClr val="FF0000"/>
              </a:solidFill>
            </a:endParaRPr>
          </a:p>
        </p:txBody>
      </p:sp>
      <p:sp>
        <p:nvSpPr>
          <p:cNvPr id="11" name="流程图: 可选过程 10"/>
          <p:cNvSpPr/>
          <p:nvPr/>
        </p:nvSpPr>
        <p:spPr>
          <a:xfrm>
            <a:off x="795020" y="3408045"/>
            <a:ext cx="4954905" cy="901065"/>
          </a:xfrm>
          <a:prstGeom prst="flowChartAlternateProcess">
            <a:avLst/>
          </a:prstGeom>
          <a:solidFill>
            <a:schemeClr val="accent6">
              <a:lumMod val="20000"/>
              <a:lumOff val="8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可选过程 11"/>
          <p:cNvSpPr/>
          <p:nvPr/>
        </p:nvSpPr>
        <p:spPr>
          <a:xfrm>
            <a:off x="6650990" y="3471545"/>
            <a:ext cx="4925060" cy="901065"/>
          </a:xfrm>
          <a:prstGeom prst="flowChartAlternateProcess">
            <a:avLst/>
          </a:prstGeom>
          <a:solidFill>
            <a:schemeClr val="accent6">
              <a:lumMod val="20000"/>
              <a:lumOff val="8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a:off x="1022350" y="5085715"/>
            <a:ext cx="4629785" cy="901065"/>
          </a:xfrm>
          <a:prstGeom prst="flowChartAlternateProcess">
            <a:avLst/>
          </a:prstGeom>
          <a:solidFill>
            <a:schemeClr val="accent6">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可选过程 13"/>
          <p:cNvSpPr/>
          <p:nvPr/>
        </p:nvSpPr>
        <p:spPr>
          <a:xfrm>
            <a:off x="6633845" y="5187315"/>
            <a:ext cx="4924425" cy="901065"/>
          </a:xfrm>
          <a:prstGeom prst="flowChartAlternateProcess">
            <a:avLst/>
          </a:prstGeom>
          <a:solidFill>
            <a:schemeClr val="accent6">
              <a:lumMod val="40000"/>
              <a:lumOff val="60000"/>
              <a:alpha val="2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2951480" y="2484120"/>
            <a:ext cx="498475" cy="81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2948940" y="4309745"/>
            <a:ext cx="498475" cy="775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8328025" y="2484120"/>
            <a:ext cx="498475" cy="81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8328025" y="4372610"/>
            <a:ext cx="498475" cy="814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570142" y="4805114"/>
            <a:ext cx="1900277" cy="1115987"/>
          </a:xfrm>
          <a:prstGeom prst="rect">
            <a:avLst/>
          </a:prstGeom>
          <a:solidFill>
            <a:srgbClr val="4472C4">
              <a:lumMod val="40000"/>
              <a:lumOff val="60000"/>
            </a:srgbClr>
          </a:solidFill>
          <a:ln>
            <a:noFill/>
          </a:ln>
          <a:effectLst/>
        </p:spPr>
        <p:txBody>
          <a:bodyPr spcFirstLastPara="0" vert="horz" wrap="square" lIns="215053" tIns="0" rIns="215053" bIns="0" numCol="1" spcCol="1270" anchor="ctr" anchorCtr="0">
            <a:noAutofit/>
          </a:bodyPr>
          <a:lstStyle/>
          <a:p>
            <a:endParaRPr lang="zh-CN" altLang="en-US">
              <a:solidFill>
                <a:sysClr val="windowText" lastClr="000000"/>
              </a:solidFill>
            </a:endParaRPr>
          </a:p>
        </p:txBody>
      </p:sp>
      <p:sp>
        <p:nvSpPr>
          <p:cNvPr id="33" name="矩形 32"/>
          <p:cNvSpPr/>
          <p:nvPr/>
        </p:nvSpPr>
        <p:spPr>
          <a:xfrm>
            <a:off x="6762309" y="4805114"/>
            <a:ext cx="2078668" cy="1115987"/>
          </a:xfrm>
          <a:prstGeom prst="rect">
            <a:avLst/>
          </a:prstGeom>
          <a:solidFill>
            <a:srgbClr val="4472C4">
              <a:lumMod val="40000"/>
              <a:lumOff val="60000"/>
            </a:srgbClr>
          </a:solidFill>
          <a:ln>
            <a:noFill/>
          </a:ln>
          <a:effectLst/>
        </p:spPr>
        <p:txBody>
          <a:bodyPr spcFirstLastPara="0" vert="horz" wrap="square" lIns="215053" tIns="0" rIns="215053" bIns="0" numCol="1" spcCol="1270" anchor="ctr" anchorCtr="0">
            <a:noAutofit/>
          </a:bodyPr>
          <a:lstStyle/>
          <a:p>
            <a:endParaRPr lang="zh-CN" altLang="en-US">
              <a:solidFill>
                <a:sysClr val="windowText" lastClr="000000"/>
              </a:solidFill>
            </a:endParaRPr>
          </a:p>
        </p:txBody>
      </p:sp>
      <p:sp>
        <p:nvSpPr>
          <p:cNvPr id="32" name="矩形 31"/>
          <p:cNvSpPr/>
          <p:nvPr/>
        </p:nvSpPr>
        <p:spPr>
          <a:xfrm>
            <a:off x="7315513" y="3017693"/>
            <a:ext cx="2321315" cy="1183490"/>
          </a:xfrm>
          <a:prstGeom prst="rect">
            <a:avLst/>
          </a:prstGeom>
          <a:solidFill>
            <a:srgbClr val="4472C4">
              <a:lumMod val="40000"/>
              <a:lumOff val="60000"/>
            </a:srgbClr>
          </a:solidFill>
          <a:ln>
            <a:noFill/>
          </a:ln>
          <a:effectLst/>
        </p:spPr>
        <p:txBody>
          <a:bodyPr spcFirstLastPara="0" vert="horz" wrap="square" lIns="215053" tIns="0" rIns="215053" bIns="0" numCol="1" spcCol="1270" anchor="ctr" anchorCtr="0">
            <a:noAutofit/>
          </a:bodyPr>
          <a:lstStyle/>
          <a:p>
            <a:endParaRPr lang="zh-CN" altLang="en-US">
              <a:solidFill>
                <a:sysClr val="windowText" lastClr="000000"/>
              </a:solidFill>
            </a:endParaRPr>
          </a:p>
        </p:txBody>
      </p:sp>
      <p:sp>
        <p:nvSpPr>
          <p:cNvPr id="25" name="五边形 24"/>
          <p:cNvSpPr/>
          <p:nvPr/>
        </p:nvSpPr>
        <p:spPr>
          <a:xfrm>
            <a:off x="5095610" y="3092449"/>
            <a:ext cx="2026188" cy="1683192"/>
          </a:xfrm>
          <a:prstGeom prst="pentagon">
            <a:avLst/>
          </a:prstGeom>
          <a:solidFill>
            <a:schemeClr val="accent2">
              <a:lumMod val="60000"/>
              <a:lumOff val="40000"/>
            </a:schemeClr>
          </a:solidFill>
          <a:ln>
            <a:noFill/>
          </a:ln>
          <a:effectLst/>
        </p:spPr>
        <p:txBody>
          <a:bodyPr spcFirstLastPara="0" vert="horz" wrap="square" lIns="106680" tIns="106680" rIns="106680" bIns="106680" numCol="1" spcCol="1270" anchor="ctr" anchorCtr="0">
            <a:noAutofit/>
          </a:bodyPr>
          <a:lstStyle/>
          <a:p>
            <a:endParaRPr lang="zh-CN" altLang="en-US" sz="2800">
              <a:solidFill>
                <a:sysClr val="windowText" lastClr="000000"/>
              </a:solidFill>
            </a:endParaRPr>
          </a:p>
        </p:txBody>
      </p:sp>
      <p:sp>
        <p:nvSpPr>
          <p:cNvPr id="31" name="矩形 30"/>
          <p:cNvSpPr/>
          <p:nvPr/>
        </p:nvSpPr>
        <p:spPr>
          <a:xfrm>
            <a:off x="5079458" y="1946989"/>
            <a:ext cx="2058491" cy="1115987"/>
          </a:xfrm>
          <a:prstGeom prst="rect">
            <a:avLst/>
          </a:prstGeom>
          <a:solidFill>
            <a:srgbClr val="4472C4">
              <a:lumMod val="40000"/>
              <a:lumOff val="60000"/>
            </a:srgbClr>
          </a:solidFill>
          <a:ln>
            <a:noFill/>
          </a:ln>
          <a:effectLst/>
        </p:spPr>
        <p:txBody>
          <a:bodyPr spcFirstLastPara="0" vert="horz" wrap="square" lIns="215053" tIns="0" rIns="215053" bIns="0" numCol="1" spcCol="1270" anchor="ctr" anchorCtr="0">
            <a:noAutofit/>
          </a:bodyPr>
          <a:lstStyle/>
          <a:p>
            <a:endParaRPr lang="zh-CN" altLang="en-US">
              <a:solidFill>
                <a:sysClr val="windowText" lastClr="000000"/>
              </a:solidFill>
            </a:endParaRPr>
          </a:p>
        </p:txBody>
      </p:sp>
      <p:sp>
        <p:nvSpPr>
          <p:cNvPr id="29" name="矩形 28"/>
          <p:cNvSpPr/>
          <p:nvPr/>
        </p:nvSpPr>
        <p:spPr>
          <a:xfrm>
            <a:off x="2808954" y="2996306"/>
            <a:ext cx="2058491" cy="1204877"/>
          </a:xfrm>
          <a:prstGeom prst="rect">
            <a:avLst/>
          </a:prstGeom>
          <a:solidFill>
            <a:srgbClr val="4472C4">
              <a:lumMod val="40000"/>
              <a:lumOff val="60000"/>
            </a:srgbClr>
          </a:solidFill>
          <a:ln>
            <a:noFill/>
          </a:ln>
          <a:effectLst/>
        </p:spPr>
        <p:txBody>
          <a:bodyPr spcFirstLastPara="0" vert="horz" wrap="square" lIns="215053" tIns="0" rIns="215053" bIns="0" numCol="1" spcCol="1270" anchor="ctr" anchorCtr="0">
            <a:noAutofit/>
          </a:bodyPr>
          <a:lstStyle/>
          <a:p>
            <a:endParaRPr lang="zh-CN" altLang="en-US">
              <a:solidFill>
                <a:sysClr val="windowText" lastClr="000000"/>
              </a:solidFill>
            </a:endParaRPr>
          </a:p>
        </p:txBody>
      </p:sp>
      <p:sp>
        <p:nvSpPr>
          <p:cNvPr id="9" name="文本框 8"/>
          <p:cNvSpPr txBox="1"/>
          <p:nvPr/>
        </p:nvSpPr>
        <p:spPr>
          <a:xfrm>
            <a:off x="6813982" y="4844076"/>
            <a:ext cx="2158568" cy="830997"/>
          </a:xfrm>
          <a:prstGeom prst="rect">
            <a:avLst/>
          </a:prstGeom>
          <a:noFill/>
        </p:spPr>
        <p:txBody>
          <a:bodyPr wrap="square" rtlCol="0">
            <a:spAutoFit/>
          </a:bodyPr>
          <a:lstStyle/>
          <a:p>
            <a:pPr lvl="0"/>
            <a:r>
              <a:rPr kumimoji="1" lang="en-US" altLang="zh-CN" sz="1600">
                <a:latin typeface="Times New Roman" panose="02020603050405020304" pitchFamily="18" charset="0"/>
                <a:ea typeface="Times New Roman" panose="02020603050405020304" pitchFamily="18" charset="0"/>
                <a:cs typeface="Times New Roman" panose="02020603050405020304" pitchFamily="18" charset="0"/>
              </a:rPr>
              <a:t>He </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______ _________ </a:t>
            </a:r>
            <a:endParaRPr lang="zh-CN" altLang="en-US" sz="1600">
              <a:latin typeface="Times New Roman" panose="02020603050405020304" pitchFamily="18" charset="0"/>
              <a:ea typeface="Times New Roman" panose="02020603050405020304" pitchFamily="18" charset="0"/>
              <a:cs typeface="Times New Roman" panose="02020603050405020304" pitchFamily="18" charset="0"/>
            </a:endParaRPr>
          </a:p>
          <a:p>
            <a:r>
              <a:rPr kumimoji="1" lang="en-US" altLang="zh-CN" sz="1600">
                <a:latin typeface="Times New Roman" panose="02020603050405020304" pitchFamily="18" charset="0"/>
                <a:ea typeface="Times New Roman" panose="02020603050405020304" pitchFamily="18" charset="0"/>
                <a:cs typeface="Times New Roman" panose="02020603050405020304" pitchFamily="18" charset="0"/>
              </a:rPr>
              <a:t>my world of school activities.</a:t>
            </a:r>
            <a:endParaRPr kumimoji="1" lang="zh-CN" altLang="en-US" sz="16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文本框 10"/>
          <p:cNvSpPr txBox="1"/>
          <p:nvPr/>
        </p:nvSpPr>
        <p:spPr>
          <a:xfrm>
            <a:off x="5285339" y="3657884"/>
            <a:ext cx="1836459" cy="584775"/>
          </a:xfrm>
          <a:prstGeom prst="rect">
            <a:avLst/>
          </a:prstGeom>
          <a:noFill/>
        </p:spPr>
        <p:txBody>
          <a:bodyPr wrap="square" rtlCol="0">
            <a:spAutoFit/>
          </a:bodyPr>
          <a:lstStyle/>
          <a:p>
            <a:pPr lvl="0"/>
            <a:r>
              <a:rPr lang="en-US" altLang="zh-CN" sz="3200" b="1">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My Dad</a:t>
            </a:r>
            <a:endParaRPr lang="zh-CN" altLang="en-US" sz="3200" b="1">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文本框 12"/>
          <p:cNvSpPr txBox="1"/>
          <p:nvPr/>
        </p:nvSpPr>
        <p:spPr>
          <a:xfrm>
            <a:off x="5227912" y="1956286"/>
            <a:ext cx="1738904" cy="1077218"/>
          </a:xfrm>
          <a:prstGeom prst="rect">
            <a:avLst/>
          </a:prstGeom>
          <a:noFill/>
        </p:spPr>
        <p:txBody>
          <a:bodyPr wrap="square" rtlCol="0">
            <a:spAutoFit/>
          </a:bodyPr>
          <a:lstStyle>
            <a:defPPr>
              <a:defRPr lang="zh-CN"/>
            </a:defPPr>
            <a:lvl1pPr>
              <a:defRPr kumimoji="1"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My dad is a _____ man and he only had an _____ grade education.</a:t>
            </a:r>
            <a:endParaRPr lang="en-US" altLang="zh-CN"/>
          </a:p>
        </p:txBody>
      </p:sp>
      <p:sp>
        <p:nvSpPr>
          <p:cNvPr id="14" name="文本框 13"/>
          <p:cNvSpPr txBox="1"/>
          <p:nvPr/>
        </p:nvSpPr>
        <p:spPr>
          <a:xfrm>
            <a:off x="7368682" y="3010744"/>
            <a:ext cx="2268146" cy="1077218"/>
          </a:xfrm>
          <a:prstGeom prst="rect">
            <a:avLst/>
          </a:prstGeom>
          <a:noFill/>
        </p:spPr>
        <p:txBody>
          <a:bodyPr wrap="square" rtlCol="0">
            <a:spAutoFit/>
          </a:bodyPr>
          <a:lstStyle>
            <a:defPPr>
              <a:defRPr lang="zh-CN"/>
            </a:defPPr>
            <a:lvl1pPr>
              <a:defRPr kumimoji="1"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He started to work from age ____ and his money was spent to pay ______</a:t>
            </a:r>
            <a:r>
              <a:rPr lang="zh-CN" altLang="en-US"/>
              <a:t> </a:t>
            </a:r>
            <a:r>
              <a:rPr lang="en-US" altLang="zh-CN"/>
              <a:t>_________.</a:t>
            </a:r>
            <a:endParaRPr lang="zh-CN" altLang="en-US"/>
          </a:p>
        </p:txBody>
      </p:sp>
      <p:sp>
        <p:nvSpPr>
          <p:cNvPr id="15" name="文本框 14"/>
          <p:cNvSpPr txBox="1"/>
          <p:nvPr/>
        </p:nvSpPr>
        <p:spPr>
          <a:xfrm>
            <a:off x="3719653" y="4904176"/>
            <a:ext cx="1609384" cy="830997"/>
          </a:xfrm>
          <a:prstGeom prst="rect">
            <a:avLst/>
          </a:prstGeom>
          <a:noFill/>
        </p:spPr>
        <p:txBody>
          <a:bodyPr wrap="square" rtlCol="0">
            <a:spAutoFit/>
          </a:bodyPr>
          <a:lstStyle/>
          <a:p>
            <a:r>
              <a:rPr kumimoji="1" lang="en-US" altLang="zh-CN"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He thought that a job’s a big step to </a:t>
            </a:r>
            <a:r>
              <a:rPr lang="en-US" altLang="zh-CN"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_______ ___.</a:t>
            </a:r>
            <a:r>
              <a:rPr kumimoji="1" lang="en-US" altLang="zh-CN"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kumimoji="1" lang="zh-CN" altLang="en-US"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文本框 18"/>
          <p:cNvSpPr txBox="1"/>
          <p:nvPr/>
        </p:nvSpPr>
        <p:spPr>
          <a:xfrm>
            <a:off x="2970570" y="3033122"/>
            <a:ext cx="1735261" cy="1071919"/>
          </a:xfrm>
          <a:prstGeom prst="rect">
            <a:avLst/>
          </a:prstGeom>
          <a:noFill/>
        </p:spPr>
        <p:txBody>
          <a:bodyPr wrap="square" rtlCol="0">
            <a:spAutoFit/>
          </a:bodyPr>
          <a:lstStyle>
            <a:defPPr>
              <a:defRPr lang="zh-CN"/>
            </a:defPPr>
            <a:lvl1pPr>
              <a:defRPr kumimoji="1" sz="160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He was glad that I could earn money and _________ to the household.</a:t>
            </a:r>
            <a:endParaRPr lang="zh-CN" altLang="en-US"/>
          </a:p>
        </p:txBody>
      </p:sp>
      <p:sp>
        <p:nvSpPr>
          <p:cNvPr id="20" name="文本框 19"/>
          <p:cNvSpPr txBox="1"/>
          <p:nvPr/>
        </p:nvSpPr>
        <p:spPr>
          <a:xfrm>
            <a:off x="848083" y="1122827"/>
            <a:ext cx="10486667" cy="430887"/>
          </a:xfrm>
          <a:prstGeom prst="rect">
            <a:avLst/>
          </a:prstGeom>
          <a:solidFill>
            <a:srgbClr val="01B1B1">
              <a:alpha val="20000"/>
            </a:srgbClr>
          </a:solidFill>
          <a:ln>
            <a:noFill/>
          </a:ln>
        </p:spPr>
        <p:txBody>
          <a:bodyPr wrap="square" rtlCol="0">
            <a:spAutoFit/>
          </a:bodyPr>
          <a:lstStyle>
            <a:defPPr>
              <a:defRPr lang="zh-CN"/>
            </a:defPPr>
            <a:lvl1pPr>
              <a:defRPr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a:t>根据短文内容填空。</a:t>
            </a:r>
            <a:endParaRPr lang="zh-CN" altLang="en-US"/>
          </a:p>
        </p:txBody>
      </p:sp>
      <p:sp>
        <p:nvSpPr>
          <p:cNvPr id="2" name="文本框 1"/>
          <p:cNvSpPr txBox="1"/>
          <p:nvPr/>
        </p:nvSpPr>
        <p:spPr>
          <a:xfrm>
            <a:off x="6283763" y="1956286"/>
            <a:ext cx="596638" cy="338554"/>
          </a:xfrm>
          <a:prstGeom prst="rect">
            <a:avLst/>
          </a:prstGeom>
          <a:noFill/>
        </p:spPr>
        <p:txBody>
          <a:bodyPr wrap="none" rtlCol="0">
            <a:spAutoFit/>
          </a:bodyPr>
          <a:lstStyle/>
          <a:p>
            <a:r>
              <a:rPr kumimoji="1" lang="en-US" altLang="zh-CN"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quiet</a:t>
            </a:r>
            <a:endParaRPr kumimoji="1" lang="zh-CN" altLang="en-US"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文本框 3"/>
          <p:cNvSpPr txBox="1"/>
          <p:nvPr/>
        </p:nvSpPr>
        <p:spPr>
          <a:xfrm>
            <a:off x="5848402" y="2441561"/>
            <a:ext cx="699230"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eighth</a:t>
            </a:r>
            <a:endParaRPr lang="zh-CN" altLang="en-US"/>
          </a:p>
        </p:txBody>
      </p:sp>
      <p:sp>
        <p:nvSpPr>
          <p:cNvPr id="6" name="文本框 5"/>
          <p:cNvSpPr txBox="1"/>
          <p:nvPr/>
        </p:nvSpPr>
        <p:spPr>
          <a:xfrm>
            <a:off x="7838222" y="3242243"/>
            <a:ext cx="389850"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14</a:t>
            </a:r>
            <a:endParaRPr lang="zh-CN" altLang="en-US"/>
          </a:p>
        </p:txBody>
      </p:sp>
      <p:sp>
        <p:nvSpPr>
          <p:cNvPr id="8" name="文本框 7"/>
          <p:cNvSpPr txBox="1"/>
          <p:nvPr/>
        </p:nvSpPr>
        <p:spPr>
          <a:xfrm>
            <a:off x="8840977" y="3495945"/>
            <a:ext cx="723275"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family</a:t>
            </a:r>
            <a:endParaRPr lang="zh-CN" altLang="en-US"/>
          </a:p>
        </p:txBody>
      </p:sp>
      <p:sp>
        <p:nvSpPr>
          <p:cNvPr id="10" name="文本框 9"/>
          <p:cNvSpPr txBox="1"/>
          <p:nvPr/>
        </p:nvSpPr>
        <p:spPr>
          <a:xfrm>
            <a:off x="7167736" y="4828276"/>
            <a:ext cx="673069"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didn’t</a:t>
            </a:r>
            <a:endParaRPr lang="zh-CN" altLang="en-US"/>
          </a:p>
        </p:txBody>
      </p:sp>
      <p:sp>
        <p:nvSpPr>
          <p:cNvPr id="12" name="文本框 11"/>
          <p:cNvSpPr txBox="1"/>
          <p:nvPr/>
        </p:nvSpPr>
        <p:spPr>
          <a:xfrm>
            <a:off x="7752497" y="4814773"/>
            <a:ext cx="1087157"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understand</a:t>
            </a:r>
            <a:endParaRPr lang="zh-CN" altLang="en-US"/>
          </a:p>
        </p:txBody>
      </p:sp>
      <p:sp>
        <p:nvSpPr>
          <p:cNvPr id="21" name="文本框 20"/>
          <p:cNvSpPr txBox="1"/>
          <p:nvPr/>
        </p:nvSpPr>
        <p:spPr>
          <a:xfrm>
            <a:off x="7470148" y="3700011"/>
            <a:ext cx="926857"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expenses</a:t>
            </a:r>
            <a:endParaRPr lang="zh-CN" altLang="en-US"/>
          </a:p>
        </p:txBody>
      </p:sp>
      <p:sp>
        <p:nvSpPr>
          <p:cNvPr id="22" name="文本框 21"/>
          <p:cNvSpPr txBox="1"/>
          <p:nvPr/>
        </p:nvSpPr>
        <p:spPr>
          <a:xfrm>
            <a:off x="3957673" y="5351375"/>
            <a:ext cx="869149"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growing</a:t>
            </a:r>
            <a:endParaRPr lang="zh-CN" altLang="en-US"/>
          </a:p>
        </p:txBody>
      </p:sp>
      <p:sp>
        <p:nvSpPr>
          <p:cNvPr id="23" name="文本框 22"/>
          <p:cNvSpPr txBox="1"/>
          <p:nvPr/>
        </p:nvSpPr>
        <p:spPr>
          <a:xfrm>
            <a:off x="4744262" y="5356719"/>
            <a:ext cx="389850"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up</a:t>
            </a:r>
            <a:endParaRPr lang="zh-CN" altLang="en-US"/>
          </a:p>
        </p:txBody>
      </p:sp>
      <p:sp>
        <p:nvSpPr>
          <p:cNvPr id="24" name="文本框 23"/>
          <p:cNvSpPr txBox="1"/>
          <p:nvPr/>
        </p:nvSpPr>
        <p:spPr>
          <a:xfrm>
            <a:off x="3355925" y="3488607"/>
            <a:ext cx="1019831" cy="338554"/>
          </a:xfrm>
          <a:prstGeom prst="rect">
            <a:avLst/>
          </a:prstGeom>
          <a:noFill/>
        </p:spPr>
        <p:txBody>
          <a:bodyPr wrap="none" rtlCol="0">
            <a:spAutoFit/>
          </a:bodyPr>
          <a:lstStyle>
            <a:defPPr>
              <a:defRPr lang="zh-CN"/>
            </a:defPPr>
            <a:lvl1pPr>
              <a:defRPr kumimoji="1" sz="16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altLang="zh-CN"/>
              <a:t>contribute</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0" grpId="0"/>
      <p:bldP spid="12"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30328" y="1103764"/>
            <a:ext cx="10457104" cy="397032"/>
          </a:xfrm>
          <a:solidFill>
            <a:srgbClr val="01B1B1">
              <a:alpha val="20000"/>
            </a:srgbClr>
          </a:solidFill>
          <a:ln>
            <a:noFill/>
          </a:ln>
        </p:spPr>
        <p:txBody>
          <a:bodyPr wrap="square" rtlCol="0">
            <a:spAutoFit/>
          </a:bodyPr>
          <a:lstStyle/>
          <a:p>
            <a:pPr algn="l" defTabSz="914400"/>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阅读完材料，试着完成下面的故事山吧！</a:t>
            </a:r>
            <a:endParaRPr lang="en-US" altLang="zh-CN" sz="22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占位符 6"/>
          <p:cNvPicPr>
            <a:picLocks noGrp="1" noChangeAspect="1"/>
          </p:cNvPicPr>
          <p:nvPr>
            <p:ph type="pic" idx="4294967295"/>
          </p:nvPr>
        </p:nvPicPr>
        <p:blipFill>
          <a:blip r:embed="rId1">
            <a:extLst>
              <a:ext uri="{28A0092B-C50C-407E-A947-70E740481C1C}">
                <a14:useLocalDpi xmlns:a14="http://schemas.microsoft.com/office/drawing/2010/main" val="0"/>
              </a:ext>
            </a:extLst>
          </a:blip>
          <a:srcRect t="1405" b="1405"/>
          <a:stretch>
            <a:fillRect/>
          </a:stretch>
        </p:blipFill>
        <p:spPr>
          <a:xfrm>
            <a:off x="4022283" y="3035108"/>
            <a:ext cx="4147433" cy="3115536"/>
          </a:xfrm>
          <a:prstGeom prst="rect">
            <a:avLst/>
          </a:prstGeom>
          <a:solidFill>
            <a:srgbClr val="01B1B1">
              <a:alpha val="20000"/>
            </a:srgbClr>
          </a:solidFill>
          <a:ln>
            <a:noFill/>
          </a:ln>
        </p:spPr>
      </p:pic>
      <p:sp>
        <p:nvSpPr>
          <p:cNvPr id="3" name="文本框 2"/>
          <p:cNvSpPr txBox="1"/>
          <p:nvPr/>
        </p:nvSpPr>
        <p:spPr>
          <a:xfrm>
            <a:off x="8322945" y="3018262"/>
            <a:ext cx="3038171" cy="1200329"/>
          </a:xfrm>
          <a:prstGeom prst="rect">
            <a:avLst/>
          </a:prstGeom>
          <a:solidFill>
            <a:schemeClr val="accent5">
              <a:lumMod val="20000"/>
              <a:lumOff val="80000"/>
            </a:schemeClr>
          </a:solidFill>
        </p:spPr>
        <p:txBody>
          <a:bodyPr wrap="square" rtlCol="0">
            <a:spAutoFit/>
          </a:bodyPr>
          <a:lstStyle>
            <a:defPPr>
              <a:defRPr lang="zh-CN"/>
            </a:defPPr>
            <a:lvl1pPr lvl="0">
              <a:defRPr>
                <a:latin typeface="Times New Roman" panose="02020603050405020304" pitchFamily="18" charset="0"/>
                <a:cs typeface="Times New Roman" panose="02020603050405020304" pitchFamily="18" charset="0"/>
              </a:defRPr>
            </a:lvl1pPr>
          </a:lstStyle>
          <a:p>
            <a:r>
              <a:rPr lang="en-US" altLang="zh-CN"/>
              <a:t>The pay day arrived at last. How would I cope with my depression caused by my dad’s words?</a:t>
            </a:r>
            <a:endParaRPr lang="en-US" altLang="zh-CN"/>
          </a:p>
        </p:txBody>
      </p:sp>
      <p:sp>
        <p:nvSpPr>
          <p:cNvPr id="4" name="文本框 3"/>
          <p:cNvSpPr txBox="1"/>
          <p:nvPr/>
        </p:nvSpPr>
        <p:spPr>
          <a:xfrm>
            <a:off x="830882" y="4941713"/>
            <a:ext cx="3115343" cy="379186"/>
          </a:xfrm>
          <a:prstGeom prst="rect">
            <a:avLst/>
          </a:prstGeom>
          <a:solidFill>
            <a:srgbClr val="155AA9"/>
          </a:solidFill>
          <a:ln>
            <a:solidFill>
              <a:schemeClr val="accent1"/>
            </a:solidFill>
          </a:ln>
        </p:spPr>
        <p:txBody>
          <a:bodyPr wrap="square" rtlCol="0">
            <a:spAutoFit/>
          </a:bodyPr>
          <a:lstStyle/>
          <a:p>
            <a:pPr algn="ctr"/>
            <a:r>
              <a:rPr kumimoji="1" lang="en-US" altLang="zh-CN"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Opening</a:t>
            </a:r>
            <a:endParaRPr kumimoji="1" lang="en-US" altLang="zh-CN"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830883" y="5306635"/>
            <a:ext cx="3115344" cy="663575"/>
          </a:xfrm>
          <a:prstGeom prst="rect">
            <a:avLst/>
          </a:prstGeom>
          <a:solidFill>
            <a:schemeClr val="accent5">
              <a:lumMod val="20000"/>
              <a:lumOff val="80000"/>
            </a:schemeClr>
          </a:solidFill>
        </p:spPr>
        <p:txBody>
          <a:bodyPr wrap="square" rtlCol="0">
            <a:spAutoFit/>
          </a:bodyPr>
          <a:lstStyle/>
          <a:p>
            <a:pPr lvl="0"/>
            <a:r>
              <a:rPr lang="en-US" altLang="zh-CN">
                <a:latin typeface="Times New Roman" panose="02020603050405020304" pitchFamily="18" charset="0"/>
                <a:cs typeface="Times New Roman" panose="02020603050405020304" pitchFamily="18" charset="0"/>
              </a:rPr>
              <a:t>My dad and I didn’t understand each other.</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830328" y="3485218"/>
            <a:ext cx="3115340" cy="1200329"/>
          </a:xfrm>
          <a:prstGeom prst="rect">
            <a:avLst/>
          </a:prstGeom>
          <a:solidFill>
            <a:schemeClr val="accent5">
              <a:lumMod val="20000"/>
              <a:lumOff val="80000"/>
            </a:schemeClr>
          </a:solidFill>
        </p:spPr>
        <p:txBody>
          <a:bodyPr wrap="square" rtlCol="0">
            <a:spAutoFit/>
          </a:bodyPr>
          <a:lstStyle>
            <a:defPPr>
              <a:defRPr lang="zh-CN"/>
            </a:defPPr>
            <a:lvl1pPr lvl="0">
              <a:defRPr>
                <a:latin typeface="Times New Roman" panose="02020603050405020304" pitchFamily="18" charset="0"/>
                <a:cs typeface="Times New Roman" panose="02020603050405020304" pitchFamily="18" charset="0"/>
              </a:defRPr>
            </a:lvl1pPr>
          </a:lstStyle>
          <a:p>
            <a:r>
              <a:rPr lang="en-US" altLang="zh-CN"/>
              <a:t>I spent my summer vacation before the eighth grade working in my neighbor's field and looked forward to the pay.</a:t>
            </a:r>
            <a:endParaRPr lang="en-US" altLang="zh-CN"/>
          </a:p>
        </p:txBody>
      </p:sp>
      <p:sp>
        <p:nvSpPr>
          <p:cNvPr id="11" name="矩形 10"/>
          <p:cNvSpPr/>
          <p:nvPr/>
        </p:nvSpPr>
        <p:spPr>
          <a:xfrm>
            <a:off x="3057834" y="2049226"/>
            <a:ext cx="5128636" cy="923330"/>
          </a:xfrm>
          <a:prstGeom prst="rect">
            <a:avLst/>
          </a:prstGeom>
          <a:solidFill>
            <a:schemeClr val="accent5">
              <a:lumMod val="20000"/>
              <a:lumOff val="80000"/>
            </a:schemeClr>
          </a:solidFill>
        </p:spPr>
        <p:txBody>
          <a:bodyPr wrap="square" rtlCol="0">
            <a:spAutoFit/>
          </a:bodyPr>
          <a:lstStyle/>
          <a:p>
            <a:r>
              <a:rPr lang="en-US" altLang="zh-CN">
                <a:latin typeface="Times New Roman" panose="02020603050405020304" pitchFamily="18" charset="0"/>
                <a:cs typeface="Times New Roman" panose="02020603050405020304" pitchFamily="18" charset="0"/>
              </a:rPr>
              <a:t>My father praised me since I could work for the family. Hearing that, I felt unfair not being able to use my own money and lost the interest in more work. </a:t>
            </a:r>
            <a:endParaRPr lang="en-US" altLang="zh-CN">
              <a:latin typeface="Times New Roman" panose="02020603050405020304" pitchFamily="18" charset="0"/>
              <a:cs typeface="Times New Roman" panose="02020603050405020304" pitchFamily="18" charset="0"/>
            </a:endParaRPr>
          </a:p>
        </p:txBody>
      </p:sp>
      <p:sp>
        <p:nvSpPr>
          <p:cNvPr id="12" name="文本框 11"/>
          <p:cNvSpPr txBox="1"/>
          <p:nvPr/>
        </p:nvSpPr>
        <p:spPr>
          <a:xfrm>
            <a:off x="8322947" y="4777542"/>
            <a:ext cx="3038171" cy="1200329"/>
          </a:xfrm>
          <a:prstGeom prst="rect">
            <a:avLst/>
          </a:prstGeom>
          <a:solidFill>
            <a:schemeClr val="accent5">
              <a:lumMod val="20000"/>
              <a:lumOff val="80000"/>
            </a:schemeClr>
          </a:solidFill>
        </p:spPr>
        <p:txBody>
          <a:bodyPr wrap="square" rtlCol="0">
            <a:spAutoFit/>
          </a:bodyPr>
          <a:lstStyle>
            <a:defPPr>
              <a:defRPr lang="zh-CN"/>
            </a:defPPr>
            <a:lvl1pPr lvl="0">
              <a:defRPr>
                <a:latin typeface="Times New Roman" panose="02020603050405020304" pitchFamily="18" charset="0"/>
                <a:cs typeface="Times New Roman" panose="02020603050405020304" pitchFamily="18" charset="0"/>
              </a:defRPr>
            </a:lvl1pPr>
          </a:lstStyle>
          <a:p>
            <a:r>
              <a:rPr lang="en-US" altLang="zh-CN"/>
              <a:t>I understood immediately what my parents were worried about. Would I understand my dad finally?</a:t>
            </a:r>
            <a:endParaRPr lang="en-US" altLang="zh-CN"/>
          </a:p>
        </p:txBody>
      </p:sp>
      <p:sp>
        <p:nvSpPr>
          <p:cNvPr id="22" name="文本框 21"/>
          <p:cNvSpPr txBox="1"/>
          <p:nvPr/>
        </p:nvSpPr>
        <p:spPr>
          <a:xfrm>
            <a:off x="830328" y="3116518"/>
            <a:ext cx="3115340" cy="369332"/>
          </a:xfrm>
          <a:prstGeom prst="rect">
            <a:avLst/>
          </a:prstGeom>
          <a:solidFill>
            <a:srgbClr val="155AA9"/>
          </a:solidFill>
          <a:ln>
            <a:solidFill>
              <a:schemeClr val="accent1"/>
            </a:solidFill>
          </a:ln>
        </p:spPr>
        <p:txBody>
          <a:bodyPr wrap="square" rtlCol="0">
            <a:spAutoFit/>
          </a:bodyPr>
          <a:lstStyle>
            <a:defPPr>
              <a:defRPr lang="zh-CN"/>
            </a:defPPr>
            <a:lvl1pPr algn="ctr">
              <a:defRPr kumimoji="1"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2.</a:t>
            </a:r>
            <a:r>
              <a:rPr lang="zh-CN" altLang="en-US"/>
              <a:t> </a:t>
            </a:r>
            <a:r>
              <a:rPr lang="en-US" altLang="zh-CN"/>
              <a:t>Build-up</a:t>
            </a:r>
            <a:endParaRPr lang="en-US" altLang="zh-CN"/>
          </a:p>
        </p:txBody>
      </p:sp>
      <p:sp>
        <p:nvSpPr>
          <p:cNvPr id="23" name="文本框 22"/>
          <p:cNvSpPr txBox="1"/>
          <p:nvPr/>
        </p:nvSpPr>
        <p:spPr>
          <a:xfrm>
            <a:off x="3057833" y="1671710"/>
            <a:ext cx="5128635" cy="369332"/>
          </a:xfrm>
          <a:prstGeom prst="rect">
            <a:avLst/>
          </a:prstGeom>
          <a:solidFill>
            <a:srgbClr val="155AA9"/>
          </a:solidFill>
          <a:ln>
            <a:solidFill>
              <a:schemeClr val="accent1"/>
            </a:solidFill>
          </a:ln>
        </p:spPr>
        <p:txBody>
          <a:bodyPr wrap="square" rtlCol="0">
            <a:spAutoFit/>
          </a:bodyPr>
          <a:lstStyle>
            <a:defPPr>
              <a:defRPr lang="zh-CN"/>
            </a:defPPr>
            <a:lvl1pPr algn="ctr">
              <a:defRPr kumimoji="1"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3.</a:t>
            </a:r>
            <a:r>
              <a:rPr lang="zh-CN" altLang="en-US"/>
              <a:t> </a:t>
            </a:r>
            <a:r>
              <a:rPr lang="en-US" altLang="zh-CN"/>
              <a:t>Climax</a:t>
            </a:r>
            <a:endParaRPr lang="en-US" altLang="zh-CN"/>
          </a:p>
        </p:txBody>
      </p:sp>
      <p:sp>
        <p:nvSpPr>
          <p:cNvPr id="24" name="文本框 23"/>
          <p:cNvSpPr txBox="1"/>
          <p:nvPr/>
        </p:nvSpPr>
        <p:spPr>
          <a:xfrm>
            <a:off x="8322945" y="2648930"/>
            <a:ext cx="3038170" cy="369332"/>
          </a:xfrm>
          <a:prstGeom prst="rect">
            <a:avLst/>
          </a:prstGeom>
          <a:solidFill>
            <a:srgbClr val="155AA9"/>
          </a:solidFill>
          <a:ln>
            <a:solidFill>
              <a:schemeClr val="accent1"/>
            </a:solidFill>
          </a:ln>
        </p:spPr>
        <p:txBody>
          <a:bodyPr wrap="square" rtlCol="0">
            <a:spAutoFit/>
          </a:bodyPr>
          <a:lstStyle>
            <a:defPPr>
              <a:defRPr lang="zh-CN"/>
            </a:defPPr>
            <a:lvl1pPr algn="ctr">
              <a:defRPr kumimoji="1"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4.</a:t>
            </a:r>
            <a:r>
              <a:rPr lang="zh-CN" altLang="en-US"/>
              <a:t> </a:t>
            </a:r>
            <a:r>
              <a:rPr lang="en-US" altLang="zh-CN"/>
              <a:t>Resolution</a:t>
            </a:r>
            <a:endParaRPr lang="en-US" altLang="zh-CN"/>
          </a:p>
        </p:txBody>
      </p:sp>
      <p:sp>
        <p:nvSpPr>
          <p:cNvPr id="25" name="文本框 24"/>
          <p:cNvSpPr txBox="1"/>
          <p:nvPr/>
        </p:nvSpPr>
        <p:spPr>
          <a:xfrm>
            <a:off x="8322946" y="4408210"/>
            <a:ext cx="3038171" cy="369332"/>
          </a:xfrm>
          <a:prstGeom prst="rect">
            <a:avLst/>
          </a:prstGeom>
          <a:solidFill>
            <a:srgbClr val="155AA9"/>
          </a:solidFill>
          <a:ln>
            <a:solidFill>
              <a:schemeClr val="accent1"/>
            </a:solidFill>
          </a:ln>
        </p:spPr>
        <p:txBody>
          <a:bodyPr wrap="square" rtlCol="0">
            <a:spAutoFit/>
          </a:bodyPr>
          <a:lstStyle>
            <a:defPPr>
              <a:defRPr lang="zh-CN"/>
            </a:defPPr>
            <a:lvl1pPr algn="ctr">
              <a:defRPr kumimoji="1"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altLang="zh-CN"/>
              <a:t>5.</a:t>
            </a:r>
            <a:r>
              <a:rPr lang="zh-CN" altLang="en-US"/>
              <a:t> </a:t>
            </a:r>
            <a:r>
              <a:rPr lang="en-US" altLang="zh-CN"/>
              <a:t>Ending</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257391" y="3155267"/>
            <a:ext cx="3073400"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3200">
                <a:solidFill>
                  <a:schemeClr val="accent3"/>
                </a:solidFill>
                <a:latin typeface="Arial" panose="020B0604020202020204" pitchFamily="34" charset="0"/>
                <a:ea typeface="微软雅黑" panose="020B0503020204020204" pitchFamily="34" charset="-122"/>
                <a:sym typeface="Arial" panose="020B0604020202020204" pitchFamily="34" charset="0"/>
              </a:rPr>
              <a:t>2021</a:t>
            </a:r>
            <a:endParaRPr lang="en-US" sz="320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5690" b="1">
                <a:solidFill>
                  <a:schemeClr val="accent3"/>
                </a:solidFill>
                <a:latin typeface="Arial" panose="020B0604020202020204" pitchFamily="34" charset="0"/>
                <a:ea typeface="微软雅黑" panose="020B0503020204020204" pitchFamily="34" charset="-122"/>
                <a:sym typeface="Arial" panose="020B0604020202020204" pitchFamily="34" charset="0"/>
              </a:rPr>
              <a:t>写作思路</a:t>
            </a:r>
            <a:endParaRPr lang="zh-CN" altLang="en-US" sz="5690" b="1">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4" name="矩形 10"/>
          <p:cNvSpPr>
            <a:spLocks noChangeArrowheads="1"/>
          </p:cNvSpPr>
          <p:nvPr/>
        </p:nvSpPr>
        <p:spPr bwMode="auto">
          <a:xfrm>
            <a:off x="4769712" y="2515423"/>
            <a:ext cx="356108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err="1">
                <a:solidFill>
                  <a:schemeClr val="accent3"/>
                </a:solidFill>
                <a:latin typeface="Arial" panose="020B0604020202020204" pitchFamily="34" charset="0"/>
                <a:ea typeface="微软雅黑" panose="020B0503020204020204" pitchFamily="34" charset="-122"/>
                <a:sym typeface="Arial" panose="020B0604020202020204" pitchFamily="34" charset="0"/>
              </a:rPr>
              <a:t>历年高考英语读后续写真题分析</a:t>
            </a:r>
            <a:endParaRPr lang="zh-CN" altLang="en-US" sz="1895">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3111378" y="2929736"/>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8417325" y="2040751"/>
            <a:ext cx="2848610" cy="29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altLang="zh-CN" sz="1887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887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123"/>
                                        </p:tgtEl>
                                        <p:attrNameLst>
                                          <p:attrName>style.visibility</p:attrName>
                                        </p:attrNameLst>
                                      </p:cBhvr>
                                      <p:to>
                                        <p:strVal val="visible"/>
                                      </p:to>
                                    </p:set>
                                    <p:anim by="(-#ppt_w*2)" calcmode="lin" valueType="num">
                                      <p:cBhvr rctx="PPT">
                                        <p:cTn id="10" dur="500" autoRev="1" fill="hold">
                                          <p:stCondLst>
                                            <p:cond delay="0"/>
                                          </p:stCondLst>
                                        </p:cTn>
                                        <p:tgtEl>
                                          <p:spTgt spid="5123"/>
                                        </p:tgtEl>
                                        <p:attrNameLst>
                                          <p:attrName>ppt_w</p:attrName>
                                        </p:attrNameLst>
                                      </p:cBhvr>
                                    </p:anim>
                                    <p:anim by="(#ppt_w*0.50)" calcmode="lin" valueType="num">
                                      <p:cBhvr>
                                        <p:cTn id="11" dur="500" decel="50000" autoRev="1" fill="hold">
                                          <p:stCondLst>
                                            <p:cond delay="0"/>
                                          </p:stCondLst>
                                        </p:cTn>
                                        <p:tgtEl>
                                          <p:spTgt spid="5123"/>
                                        </p:tgtEl>
                                        <p:attrNameLst>
                                          <p:attrName>ppt_x</p:attrName>
                                        </p:attrNameLst>
                                      </p:cBhvr>
                                    </p:anim>
                                    <p:anim from="(-#ppt_h/2)" to="(#ppt_y)" calcmode="lin" valueType="num">
                                      <p:cBhvr>
                                        <p:cTn id="12" dur="1000" fill="hold">
                                          <p:stCondLst>
                                            <p:cond delay="0"/>
                                          </p:stCondLst>
                                        </p:cTn>
                                        <p:tgtEl>
                                          <p:spTgt spid="5123"/>
                                        </p:tgtEl>
                                        <p:attrNameLst>
                                          <p:attrName>ppt_y</p:attrName>
                                        </p:attrNameLst>
                                      </p:cBhvr>
                                    </p:anim>
                                    <p:animRot by="21600000">
                                      <p:cBhvr>
                                        <p:cTn id="13" dur="1000" fill="hold">
                                          <p:stCondLst>
                                            <p:cond delay="0"/>
                                          </p:stCondLst>
                                        </p:cTn>
                                        <p:tgtEl>
                                          <p:spTgt spid="5123"/>
                                        </p:tgtEl>
                                        <p:attrNameLst>
                                          <p:attrName>r</p:attrName>
                                        </p:attrNameLst>
                                      </p:cBhvr>
                                    </p:animRot>
                                  </p:childTnLst>
                                </p:cTn>
                              </p:par>
                            </p:childTnLst>
                          </p:cTn>
                        </p:par>
                        <p:par>
                          <p:cTn id="14" fill="hold">
                            <p:stCondLst>
                              <p:cond delay="0"/>
                            </p:stCondLst>
                            <p:childTnLst>
                              <p:par>
                                <p:cTn id="15" presetID="2" presetClass="entr" presetSubtype="8" fill="hold" grpId="0"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0-#ppt_w/2"/>
                                          </p:val>
                                        </p:tav>
                                        <p:tav tm="100000">
                                          <p:val>
                                            <p:strVal val="#ppt_x"/>
                                          </p:val>
                                        </p:tav>
                                      </p:tavLst>
                                    </p:anim>
                                    <p:anim calcmode="lin" valueType="num">
                                      <p:cBhvr additive="base">
                                        <p:cTn id="18" dur="500" fill="hold"/>
                                        <p:tgtEl>
                                          <p:spTgt spid="5125"/>
                                        </p:tgtEl>
                                        <p:attrNameLst>
                                          <p:attrName>ppt_y</p:attrName>
                                        </p:attrNameLst>
                                      </p:cBhvr>
                                      <p:tavLst>
                                        <p:tav tm="0">
                                          <p:val>
                                            <p:strVal val="#ppt_y"/>
                                          </p:val>
                                        </p:tav>
                                        <p:tav tm="100000">
                                          <p:val>
                                            <p:strVal val="#ppt_y"/>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5124"/>
                                        </p:tgtEl>
                                        <p:attrNameLst>
                                          <p:attrName>style.visibility</p:attrName>
                                        </p:attrNameLst>
                                      </p:cBhvr>
                                      <p:to>
                                        <p:strVal val="visible"/>
                                      </p:to>
                                    </p:set>
                                    <p:anim by="(-#ppt_w*2)" calcmode="lin" valueType="num">
                                      <p:cBhvr rctx="PPT">
                                        <p:cTn id="21" dur="500" autoRev="1" fill="hold">
                                          <p:stCondLst>
                                            <p:cond delay="0"/>
                                          </p:stCondLst>
                                        </p:cTn>
                                        <p:tgtEl>
                                          <p:spTgt spid="5124"/>
                                        </p:tgtEl>
                                        <p:attrNameLst>
                                          <p:attrName>ppt_w</p:attrName>
                                        </p:attrNameLst>
                                      </p:cBhvr>
                                    </p:anim>
                                    <p:anim by="(#ppt_w*0.50)" calcmode="lin" valueType="num">
                                      <p:cBhvr>
                                        <p:cTn id="22" dur="500" decel="50000" autoRev="1" fill="hold">
                                          <p:stCondLst>
                                            <p:cond delay="0"/>
                                          </p:stCondLst>
                                        </p:cTn>
                                        <p:tgtEl>
                                          <p:spTgt spid="5124"/>
                                        </p:tgtEl>
                                        <p:attrNameLst>
                                          <p:attrName>ppt_x</p:attrName>
                                        </p:attrNameLst>
                                      </p:cBhvr>
                                    </p:anim>
                                    <p:anim from="(-#ppt_h/2)" to="(#ppt_y)" calcmode="lin" valueType="num">
                                      <p:cBhvr>
                                        <p:cTn id="23" dur="1000" fill="hold">
                                          <p:stCondLst>
                                            <p:cond delay="0"/>
                                          </p:stCondLst>
                                        </p:cTn>
                                        <p:tgtEl>
                                          <p:spTgt spid="5124"/>
                                        </p:tgtEl>
                                        <p:attrNameLst>
                                          <p:attrName>ppt_y</p:attrName>
                                        </p:attrNameLst>
                                      </p:cBhvr>
                                    </p:anim>
                                    <p:animRot by="21600000">
                                      <p:cBhvr>
                                        <p:cTn id="24"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867448" y="1098676"/>
            <a:ext cx="10360990" cy="397032"/>
          </a:xfrm>
          <a:prstGeom prst="rect">
            <a:avLst/>
          </a:prstGeom>
          <a:solidFill>
            <a:srgbClr val="01B1B1">
              <a:alpha val="20000"/>
            </a:srgbClr>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a:lstStyle>
          <a:p>
            <a:pPr algn="l" defTabSz="914400"/>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研读两段的给出句，想想它们给我们提供了哪些续写线索？</a:t>
            </a:r>
            <a:endPar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867446" y="1637562"/>
            <a:ext cx="10360990" cy="430887"/>
          </a:xfrm>
          <a:prstGeom prst="rect">
            <a:avLst/>
          </a:prstGeom>
        </p:spPr>
        <p:txBody>
          <a:bodyPr wrap="square">
            <a:spAutoFit/>
          </a:bodyPr>
          <a:lstStyle/>
          <a:p>
            <a:pPr lvl="0"/>
            <a:r>
              <a:rPr lang="en-US" altLang="zh-CN" sz="2200">
                <a:solidFill>
                  <a:schemeClr val="accent2">
                    <a:lumMod val="75000"/>
                  </a:schemeClr>
                </a:solidFill>
                <a:latin typeface="Times New Roman" panose="02020603050405020304" pitchFamily="18" charset="0"/>
                <a:cs typeface="Times New Roman" panose="02020603050405020304" pitchFamily="18" charset="0"/>
              </a:rPr>
              <a:t>Para 1:</a:t>
            </a:r>
            <a:r>
              <a:rPr lang="zh-CN" altLang="en-US" sz="2200">
                <a:solidFill>
                  <a:schemeClr val="accent2">
                    <a:lumMod val="75000"/>
                  </a:schemeClr>
                </a:solidFill>
                <a:latin typeface="Times New Roman" panose="02020603050405020304" pitchFamily="18" charset="0"/>
                <a:cs typeface="Times New Roman" panose="02020603050405020304" pitchFamily="18" charset="0"/>
              </a:rPr>
              <a:t> </a:t>
            </a:r>
            <a:r>
              <a:rPr lang="en-US" altLang="zh-CN" sz="2200">
                <a:solidFill>
                  <a:schemeClr val="accent2">
                    <a:lumMod val="75000"/>
                  </a:schemeClr>
                </a:solidFill>
                <a:latin typeface="Times New Roman" panose="02020603050405020304" pitchFamily="18" charset="0"/>
                <a:cs typeface="Times New Roman" panose="02020603050405020304" pitchFamily="18" charset="0"/>
              </a:rPr>
              <a:t>The pay day arrived at last. </a:t>
            </a:r>
            <a:r>
              <a:rPr lang="zh-CN" altLang="en-US" sz="2200">
                <a:solidFill>
                  <a:schemeClr val="accent2">
                    <a:lumMod val="75000"/>
                  </a:schemeClr>
                </a:solidFill>
                <a:latin typeface="Times New Roman" panose="02020603050405020304" pitchFamily="18" charset="0"/>
                <a:cs typeface="Times New Roman" panose="02020603050405020304" pitchFamily="18" charset="0"/>
              </a:rPr>
              <a:t> </a:t>
            </a:r>
            <a:r>
              <a:rPr lang="en-US" altLang="zh-CN" sz="2200">
                <a:solidFill>
                  <a:schemeClr val="accent2">
                    <a:lumMod val="75000"/>
                  </a:schemeClr>
                </a:solidFill>
                <a:latin typeface="Times New Roman" panose="02020603050405020304" pitchFamily="18" charset="0"/>
                <a:cs typeface="Times New Roman" panose="02020603050405020304" pitchFamily="18" charset="0"/>
              </a:rPr>
              <a:t> </a:t>
            </a:r>
            <a:endParaRPr lang="zh-CN" altLang="en-US" sz="220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867445" y="2179526"/>
            <a:ext cx="10360991" cy="1421992"/>
          </a:xfrm>
          <a:prstGeom prst="rect">
            <a:avLst/>
          </a:prstGeom>
        </p:spPr>
        <p:txBody>
          <a:bodyPr wrap="square">
            <a:spAutoFit/>
          </a:bodyPr>
          <a:lstStyle/>
          <a:p>
            <a:pPr lvl="0" algn="just">
              <a:lnSpc>
                <a:spcPct val="150000"/>
              </a:lnSpc>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“I decided it was not fair that I had to contribute my money” mentioned in the text suggests “I was upset”. Would this feeling continue as the pay day arrived?</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What happened in Para. 1 to make me “understand immediately what my parents were worried about” in Para. 2?</a:t>
            </a:r>
            <a:endParaRPr lang="zh-CN" altLang="en-US" sz="2000">
              <a:latin typeface="Times New Roman" panose="02020603050405020304" pitchFamily="18" charset="0"/>
              <a:cs typeface="Times New Roman" panose="02020603050405020304" pitchFamily="18" charset="0"/>
            </a:endParaRPr>
          </a:p>
        </p:txBody>
      </p:sp>
      <p:sp>
        <p:nvSpPr>
          <p:cNvPr id="6" name="矩形 5"/>
          <p:cNvSpPr/>
          <p:nvPr/>
        </p:nvSpPr>
        <p:spPr>
          <a:xfrm>
            <a:off x="867444" y="3783426"/>
            <a:ext cx="10360991" cy="430887"/>
          </a:xfrm>
          <a:prstGeom prst="rect">
            <a:avLst/>
          </a:prstGeom>
        </p:spPr>
        <p:txBody>
          <a:bodyPr wrap="square">
            <a:spAutoFit/>
          </a:bodyPr>
          <a:lstStyle/>
          <a:p>
            <a:pPr lvl="0"/>
            <a:r>
              <a:rPr lang="en-US" altLang="zh-CN" sz="2200">
                <a:solidFill>
                  <a:schemeClr val="accent2">
                    <a:lumMod val="75000"/>
                  </a:schemeClr>
                </a:solidFill>
                <a:latin typeface="Times New Roman" panose="02020603050405020304" pitchFamily="18" charset="0"/>
                <a:cs typeface="Times New Roman" panose="02020603050405020304" pitchFamily="18" charset="0"/>
              </a:rPr>
              <a:t>Para 2:</a:t>
            </a:r>
            <a:r>
              <a:rPr lang="zh-CN" altLang="en-US" sz="2200">
                <a:solidFill>
                  <a:schemeClr val="accent2">
                    <a:lumMod val="75000"/>
                  </a:schemeClr>
                </a:solidFill>
                <a:latin typeface="Times New Roman" panose="02020603050405020304" pitchFamily="18" charset="0"/>
                <a:cs typeface="Times New Roman" panose="02020603050405020304" pitchFamily="18" charset="0"/>
              </a:rPr>
              <a:t> </a:t>
            </a:r>
            <a:r>
              <a:rPr lang="en-US" altLang="zh-CN" sz="2200">
                <a:solidFill>
                  <a:schemeClr val="accent2">
                    <a:lumMod val="75000"/>
                  </a:schemeClr>
                </a:solidFill>
                <a:latin typeface="Times New Roman" panose="02020603050405020304" pitchFamily="18" charset="0"/>
                <a:cs typeface="Times New Roman" panose="02020603050405020304" pitchFamily="18" charset="0"/>
              </a:rPr>
              <a:t>I understood immediately what my parents were worried about.  </a:t>
            </a:r>
            <a:endParaRPr lang="zh-CN" altLang="en-US" sz="220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矩形 7"/>
          <p:cNvSpPr/>
          <p:nvPr/>
        </p:nvSpPr>
        <p:spPr>
          <a:xfrm>
            <a:off x="867445" y="4320741"/>
            <a:ext cx="10360992" cy="1421992"/>
          </a:xfrm>
          <a:prstGeom prst="rect">
            <a:avLst/>
          </a:prstGeom>
        </p:spPr>
        <p:txBody>
          <a:bodyPr wrap="square">
            <a:spAutoFit/>
          </a:bodyPr>
          <a:lstStyle/>
          <a:p>
            <a:pPr lvl="0" algn="just">
              <a:lnSpc>
                <a:spcPct val="150000"/>
              </a:lnSpc>
            </a:pP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What was my reaction after learning about my parents’ worries?</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“I understood my dad, contributed my money willingly, learned about shouldering responsibilities” all seem good morals I got at last. How can the ending be designed to achieve some or all of them? </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1766294" y="1127450"/>
            <a:ext cx="8650186" cy="5302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buNone/>
            </a:pPr>
            <a:r>
              <a:rPr lang="en-US" altLang="zh-CN">
                <a:latin typeface="Times New Roman" panose="02020603050405020304" pitchFamily="18" charset="0"/>
                <a:ea typeface="+mj-ea"/>
                <a:cs typeface="Times New Roman" panose="02020603050405020304" pitchFamily="18" charset="0"/>
              </a:rPr>
              <a:t>        </a:t>
            </a:r>
            <a:r>
              <a:rPr lang="zh-CN" altLang="zh-CN" sz="3000">
                <a:latin typeface="Times New Roman" panose="02020603050405020304" pitchFamily="18" charset="0"/>
                <a:ea typeface="+mj-ea"/>
                <a:cs typeface="Times New Roman" panose="02020603050405020304" pitchFamily="18" charset="0"/>
              </a:rPr>
              <a:t>由第一段首句内容</a:t>
            </a:r>
            <a:r>
              <a:rPr lang="en-US" altLang="zh-CN" sz="3000" i="1">
                <a:latin typeface="Times New Roman" panose="02020603050405020304" pitchFamily="18" charset="0"/>
                <a:ea typeface="+mj-ea"/>
                <a:cs typeface="Times New Roman" panose="02020603050405020304" pitchFamily="18" charset="0"/>
              </a:rPr>
              <a:t>The pay day arrived at last</a:t>
            </a:r>
            <a:r>
              <a:rPr lang="en-US" altLang="zh-CN" sz="3000">
                <a:latin typeface="Times New Roman" panose="02020603050405020304" pitchFamily="18" charset="0"/>
                <a:ea typeface="+mj-ea"/>
                <a:cs typeface="Times New Roman" panose="02020603050405020304" pitchFamily="18" charset="0"/>
              </a:rPr>
              <a:t>.</a:t>
            </a:r>
            <a:r>
              <a:rPr lang="zh-CN" altLang="zh-CN" sz="3000">
                <a:latin typeface="Times New Roman" panose="02020603050405020304" pitchFamily="18" charset="0"/>
                <a:ea typeface="+mj-ea"/>
                <a:cs typeface="Times New Roman" panose="02020603050405020304" pitchFamily="18" charset="0"/>
              </a:rPr>
              <a:t>（工资终于到了。）及时间线索词</a:t>
            </a:r>
            <a:r>
              <a:rPr lang="en-US" altLang="zh-CN" sz="3000" i="1">
                <a:latin typeface="Times New Roman" panose="02020603050405020304" pitchFamily="18" charset="0"/>
                <a:ea typeface="+mj-ea"/>
                <a:cs typeface="Times New Roman" panose="02020603050405020304" pitchFamily="18" charset="0"/>
              </a:rPr>
              <a:t>The pay day</a:t>
            </a:r>
            <a:r>
              <a:rPr lang="zh-CN" altLang="zh-CN" sz="3000">
                <a:latin typeface="Times New Roman" panose="02020603050405020304" pitchFamily="18" charset="0"/>
                <a:ea typeface="+mj-ea"/>
                <a:cs typeface="Times New Roman" panose="02020603050405020304" pitchFamily="18" charset="0"/>
              </a:rPr>
              <a:t>可知，第一段可描写作者的工资到手后，高兴地计划自己用这笔钱，不愿意交给父亲，因此此时应该表达开心</a:t>
            </a:r>
            <a:r>
              <a:rPr lang="zh-CN" altLang="en-US" sz="3000">
                <a:latin typeface="Times New Roman" panose="02020603050405020304" pitchFamily="18" charset="0"/>
                <a:ea typeface="+mj-ea"/>
                <a:cs typeface="Times New Roman" panose="02020603050405020304" pitchFamily="18" charset="0"/>
              </a:rPr>
              <a:t>→</a:t>
            </a:r>
            <a:r>
              <a:rPr lang="zh-CN" altLang="zh-CN" sz="3000">
                <a:latin typeface="Times New Roman" panose="02020603050405020304" pitchFamily="18" charset="0"/>
                <a:ea typeface="+mj-ea"/>
                <a:cs typeface="Times New Roman" panose="02020603050405020304" pitchFamily="18" charset="0"/>
              </a:rPr>
              <a:t>失落</a:t>
            </a:r>
            <a:r>
              <a:rPr lang="zh-CN" altLang="en-US" sz="3000">
                <a:latin typeface="Times New Roman" panose="02020603050405020304" pitchFamily="18" charset="0"/>
                <a:cs typeface="Times New Roman" panose="02020603050405020304" pitchFamily="18" charset="0"/>
              </a:rPr>
              <a:t>→</a:t>
            </a:r>
            <a:r>
              <a:rPr lang="zh-CN" altLang="zh-CN" sz="3000">
                <a:latin typeface="Times New Roman" panose="02020603050405020304" pitchFamily="18" charset="0"/>
                <a:ea typeface="+mj-ea"/>
                <a:cs typeface="Times New Roman" panose="02020603050405020304" pitchFamily="18" charset="0"/>
              </a:rPr>
              <a:t>不想把钱交给父亲的场景。设问如下：</a:t>
            </a:r>
            <a:endParaRPr lang="zh-CN" altLang="zh-CN" sz="3000">
              <a:latin typeface="Times New Roman" panose="02020603050405020304" pitchFamily="18" charset="0"/>
              <a:ea typeface="+mj-ea"/>
              <a:cs typeface="Times New Roman" panose="02020603050405020304" pitchFamily="18" charset="0"/>
            </a:endParaRPr>
          </a:p>
          <a:p>
            <a:pPr>
              <a:buNone/>
            </a:pPr>
            <a:r>
              <a:rPr lang="zh-CN" altLang="zh-CN" sz="3000">
                <a:solidFill>
                  <a:srgbClr val="FF0000"/>
                </a:solidFill>
                <a:latin typeface="Times New Roman" panose="02020603050405020304" pitchFamily="18" charset="0"/>
                <a:ea typeface="+mj-ea"/>
                <a:cs typeface="Times New Roman" panose="02020603050405020304" pitchFamily="18" charset="0"/>
              </a:rPr>
              <a:t>①</a:t>
            </a:r>
            <a:r>
              <a:rPr lang="en-US" altLang="zh-CN" sz="3000">
                <a:solidFill>
                  <a:srgbClr val="FF0000"/>
                </a:solidFill>
                <a:latin typeface="Times New Roman" panose="02020603050405020304" pitchFamily="18" charset="0"/>
                <a:ea typeface="+mj-ea"/>
                <a:cs typeface="Times New Roman" panose="02020603050405020304" pitchFamily="18" charset="0"/>
              </a:rPr>
              <a:t>Which words or phrases should be focused on in the given sentence?</a:t>
            </a:r>
            <a:endParaRPr lang="zh-CN" altLang="zh-CN" sz="3000">
              <a:solidFill>
                <a:srgbClr val="FF0000"/>
              </a:solidFill>
              <a:latin typeface="Times New Roman" panose="02020603050405020304" pitchFamily="18" charset="0"/>
              <a:ea typeface="+mj-ea"/>
              <a:cs typeface="Times New Roman" panose="02020603050405020304" pitchFamily="18" charset="0"/>
            </a:endParaRPr>
          </a:p>
          <a:p>
            <a:pPr>
              <a:buNone/>
            </a:pPr>
            <a:r>
              <a:rPr lang="en-US" altLang="zh-CN" sz="3000">
                <a:solidFill>
                  <a:srgbClr val="FF0000"/>
                </a:solidFill>
                <a:latin typeface="Times New Roman" panose="02020603050405020304" pitchFamily="18" charset="0"/>
                <a:ea typeface="+mj-ea"/>
                <a:cs typeface="Times New Roman" panose="02020603050405020304" pitchFamily="18" charset="0"/>
              </a:rPr>
              <a:t>(</a:t>
            </a:r>
            <a:r>
              <a:rPr lang="en-US" altLang="zh-CN" sz="3000" i="1">
                <a:solidFill>
                  <a:srgbClr val="FF0000"/>
                </a:solidFill>
                <a:latin typeface="Times New Roman" panose="02020603050405020304" pitchFamily="18" charset="0"/>
                <a:cs typeface="Times New Roman" panose="02020603050405020304" pitchFamily="18" charset="0"/>
              </a:rPr>
              <a:t>pay</a:t>
            </a:r>
            <a:r>
              <a:rPr lang="zh-CN" altLang="en-US" sz="3000" i="1">
                <a:solidFill>
                  <a:srgbClr val="FF0000"/>
                </a:solidFill>
                <a:latin typeface="Times New Roman" panose="02020603050405020304" pitchFamily="18" charset="0"/>
                <a:cs typeface="Times New Roman" panose="02020603050405020304" pitchFamily="18" charset="0"/>
              </a:rPr>
              <a:t>，</a:t>
            </a:r>
            <a:r>
              <a:rPr lang="en-US" altLang="zh-CN" sz="3000" i="1">
                <a:solidFill>
                  <a:srgbClr val="FF0000"/>
                </a:solidFill>
                <a:latin typeface="Times New Roman" panose="02020603050405020304" pitchFamily="18" charset="0"/>
                <a:cs typeface="Times New Roman" panose="02020603050405020304" pitchFamily="18" charset="0"/>
              </a:rPr>
              <a:t>arrived </a:t>
            </a:r>
            <a:r>
              <a:rPr lang="en-US" altLang="zh-CN" sz="3000">
                <a:solidFill>
                  <a:srgbClr val="FF0000"/>
                </a:solidFill>
                <a:latin typeface="Times New Roman" panose="02020603050405020304" pitchFamily="18" charset="0"/>
                <a:ea typeface="+mj-ea"/>
                <a:cs typeface="Times New Roman" panose="02020603050405020304" pitchFamily="18" charset="0"/>
              </a:rPr>
              <a:t>)</a:t>
            </a:r>
            <a:endParaRPr lang="zh-CN" altLang="zh-CN" sz="3000">
              <a:solidFill>
                <a:srgbClr val="FF0000"/>
              </a:solidFill>
              <a:latin typeface="Times New Roman" panose="02020603050405020304" pitchFamily="18" charset="0"/>
              <a:ea typeface="+mj-ea"/>
              <a:cs typeface="Times New Roman" panose="02020603050405020304" pitchFamily="18" charset="0"/>
            </a:endParaRPr>
          </a:p>
          <a:p>
            <a:pPr>
              <a:buNone/>
            </a:pPr>
            <a:r>
              <a:rPr lang="zh-CN" altLang="zh-CN" sz="3000">
                <a:solidFill>
                  <a:srgbClr val="FF0000"/>
                </a:solidFill>
                <a:latin typeface="Times New Roman" panose="02020603050405020304" pitchFamily="18" charset="0"/>
                <a:ea typeface="+mj-ea"/>
                <a:cs typeface="Times New Roman" panose="02020603050405020304" pitchFamily="18" charset="0"/>
              </a:rPr>
              <a:t>②</a:t>
            </a:r>
            <a:r>
              <a:rPr lang="en-US" altLang="zh-CN" sz="3000">
                <a:solidFill>
                  <a:srgbClr val="FF0000"/>
                </a:solidFill>
                <a:latin typeface="Times New Roman" panose="02020603050405020304" pitchFamily="18" charset="0"/>
                <a:ea typeface="+mj-ea"/>
                <a:cs typeface="Times New Roman" panose="02020603050405020304" pitchFamily="18" charset="0"/>
              </a:rPr>
              <a:t>How did I feel when </a:t>
            </a:r>
            <a:r>
              <a:rPr lang="en-US" altLang="zh-CN" sz="3000">
                <a:solidFill>
                  <a:srgbClr val="FF0000"/>
                </a:solidFill>
                <a:latin typeface="Times New Roman" panose="02020603050405020304" pitchFamily="18" charset="0"/>
                <a:cs typeface="Times New Roman" panose="02020603050405020304" pitchFamily="18" charset="0"/>
              </a:rPr>
              <a:t>I got payment from my work</a:t>
            </a:r>
            <a:r>
              <a:rPr lang="en-US" altLang="zh-CN" sz="3000">
                <a:solidFill>
                  <a:srgbClr val="FF0000"/>
                </a:solidFill>
                <a:latin typeface="Times New Roman" panose="02020603050405020304" pitchFamily="18" charset="0"/>
                <a:ea typeface="+mj-ea"/>
                <a:cs typeface="Times New Roman" panose="02020603050405020304" pitchFamily="18" charset="0"/>
              </a:rPr>
              <a:t>?</a:t>
            </a:r>
            <a:endParaRPr lang="en-US" altLang="zh-CN" sz="3000">
              <a:solidFill>
                <a:srgbClr val="FF0000"/>
              </a:solidFill>
              <a:latin typeface="Times New Roman" panose="02020603050405020304" pitchFamily="18" charset="0"/>
              <a:ea typeface="+mj-ea"/>
              <a:cs typeface="Times New Roman" panose="02020603050405020304" pitchFamily="18" charset="0"/>
            </a:endParaRPr>
          </a:p>
          <a:p>
            <a:pPr>
              <a:buNone/>
            </a:pPr>
            <a:r>
              <a:rPr lang="zh-CN" altLang="zh-CN" sz="3000">
                <a:solidFill>
                  <a:srgbClr val="FF0000"/>
                </a:solidFill>
                <a:latin typeface="Times New Roman" panose="02020603050405020304" pitchFamily="18" charset="0"/>
                <a:ea typeface="+mj-ea"/>
                <a:cs typeface="Times New Roman" panose="02020603050405020304" pitchFamily="18" charset="0"/>
              </a:rPr>
              <a:t>③</a:t>
            </a:r>
            <a:r>
              <a:rPr lang="en-US" altLang="zh-CN" sz="3000">
                <a:solidFill>
                  <a:srgbClr val="FF0000"/>
                </a:solidFill>
                <a:latin typeface="Times New Roman" panose="02020603050405020304" pitchFamily="18" charset="0"/>
                <a:cs typeface="Times New Roman" panose="02020603050405020304" pitchFamily="18" charset="0"/>
              </a:rPr>
              <a:t> How did I plan the money at first</a:t>
            </a:r>
            <a:r>
              <a:rPr lang="en-US" altLang="zh-CN" sz="3000">
                <a:solidFill>
                  <a:srgbClr val="FF0000"/>
                </a:solidFill>
                <a:latin typeface="Times New Roman" panose="02020603050405020304" pitchFamily="18" charset="0"/>
                <a:ea typeface="+mj-ea"/>
                <a:cs typeface="Times New Roman" panose="02020603050405020304" pitchFamily="18" charset="0"/>
              </a:rPr>
              <a:t>?</a:t>
            </a:r>
            <a:endParaRPr lang="en-US" altLang="zh-CN" sz="3000">
              <a:solidFill>
                <a:srgbClr val="FF0000"/>
              </a:solidFill>
              <a:latin typeface="Times New Roman" panose="02020603050405020304" pitchFamily="18" charset="0"/>
              <a:ea typeface="+mj-ea"/>
              <a:cs typeface="Times New Roman" panose="02020603050405020304" pitchFamily="18" charset="0"/>
            </a:endParaRPr>
          </a:p>
          <a:p>
            <a:pPr>
              <a:buNone/>
            </a:pPr>
            <a:r>
              <a:rPr lang="zh-CN" altLang="zh-CN" sz="3000">
                <a:solidFill>
                  <a:srgbClr val="FF0000"/>
                </a:solidFill>
                <a:latin typeface="Times New Roman" panose="02020603050405020304" pitchFamily="18" charset="0"/>
                <a:ea typeface="+mj-ea"/>
                <a:cs typeface="Times New Roman" panose="02020603050405020304" pitchFamily="18" charset="0"/>
              </a:rPr>
              <a:t>④</a:t>
            </a:r>
            <a:r>
              <a:rPr lang="en-US" altLang="zh-CN" sz="3000">
                <a:solidFill>
                  <a:srgbClr val="FF0000"/>
                </a:solidFill>
                <a:latin typeface="Times New Roman" panose="02020603050405020304" pitchFamily="18" charset="0"/>
                <a:ea typeface="+mj-ea"/>
                <a:cs typeface="Times New Roman" panose="02020603050405020304" pitchFamily="18" charset="0"/>
              </a:rPr>
              <a:t>What did his father say?</a:t>
            </a:r>
            <a:endParaRPr lang="zh-CN" altLang="zh-CN" sz="3000">
              <a:solidFill>
                <a:srgbClr val="FF0000"/>
              </a:solidFill>
              <a:latin typeface="Times New Roman" panose="02020603050405020304" pitchFamily="18" charset="0"/>
              <a:ea typeface="+mj-ea"/>
              <a:cs typeface="Times New Roman" panose="02020603050405020304" pitchFamily="18" charset="0"/>
            </a:endParaRPr>
          </a:p>
        </p:txBody>
      </p:sp>
      <p:sp>
        <p:nvSpPr>
          <p:cNvPr id="7" name="MH_Number_1"/>
          <p:cNvSpPr/>
          <p:nvPr>
            <p:custDataLst>
              <p:tags r:id="rId1"/>
            </p:custDataLst>
          </p:nvPr>
        </p:nvSpPr>
        <p:spPr>
          <a:xfrm>
            <a:off x="0" y="382270"/>
            <a:ext cx="12192635" cy="5981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600" kern="100">
                <a:solidFill>
                  <a:srgbClr val="0033CC"/>
                </a:solidFill>
                <a:ea typeface="方正兰亭特黑_GBK" panose="02000000000000000000" pitchFamily="2" charset="-122"/>
                <a:cs typeface="方正兰亭特黑_GBK" panose="02000000000000000000" pitchFamily="2" charset="-122"/>
              </a:rPr>
              <a:t>二、</a:t>
            </a:r>
            <a:r>
              <a:rPr lang="zh-CN" altLang="zh-CN" sz="3600" kern="100">
                <a:solidFill>
                  <a:srgbClr val="0033CC"/>
                </a:solidFill>
                <a:ea typeface="方正兰亭特黑_GBK" panose="02000000000000000000" pitchFamily="2" charset="-122"/>
                <a:cs typeface="方正兰亭特黑_GBK" panose="02000000000000000000" pitchFamily="2" charset="-122"/>
              </a:rPr>
              <a:t>分析续写段首，确定续写方向</a:t>
            </a:r>
            <a:endParaRPr lang="en-US" altLang="zh-CN" sz="3600" b="1">
              <a:solidFill>
                <a:srgbClr val="0033CC"/>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17"/>
          <p:cNvGrpSpPr/>
          <p:nvPr/>
        </p:nvGrpSpPr>
        <p:grpSpPr>
          <a:xfrm>
            <a:off x="1663303" y="260648"/>
            <a:ext cx="716890" cy="706105"/>
            <a:chOff x="6369014" y="3411254"/>
            <a:chExt cx="932879" cy="1135870"/>
          </a:xfrm>
        </p:grpSpPr>
        <p:pic>
          <p:nvPicPr>
            <p:cNvPr id="9" name="图片 1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307144">
              <a:off x="6369014" y="3730058"/>
              <a:ext cx="885791" cy="81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6670" y="3411254"/>
              <a:ext cx="895223" cy="89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1766294" y="1127450"/>
            <a:ext cx="8501063" cy="546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buNone/>
            </a:pPr>
            <a:r>
              <a:rPr lang="en-US" altLang="zh-CN">
                <a:latin typeface="Times New Roman" panose="02020603050405020304" pitchFamily="18" charset="0"/>
                <a:cs typeface="Times New Roman" panose="02020603050405020304" pitchFamily="18" charset="0"/>
              </a:rPr>
              <a:t>       </a:t>
            </a:r>
            <a:r>
              <a:rPr lang="zh-CN" altLang="zh-CN" sz="3000">
                <a:latin typeface="Times New Roman" panose="02020603050405020304" pitchFamily="18" charset="0"/>
                <a:cs typeface="Times New Roman" panose="02020603050405020304" pitchFamily="18" charset="0"/>
              </a:rPr>
              <a:t>根据第二段首句 </a:t>
            </a:r>
            <a:r>
              <a:rPr lang="en-US" altLang="zh-CN" sz="3000" i="1">
                <a:latin typeface="Times New Roman" panose="02020603050405020304" pitchFamily="18" charset="0"/>
                <a:cs typeface="Times New Roman" panose="02020603050405020304" pitchFamily="18" charset="0"/>
              </a:rPr>
              <a:t>I understand immediately what my parents were worried about</a:t>
            </a:r>
            <a:r>
              <a:rPr lang="en-US" altLang="zh-CN" sz="3000">
                <a:latin typeface="Times New Roman" panose="02020603050405020304" pitchFamily="18" charset="0"/>
                <a:cs typeface="Times New Roman" panose="02020603050405020304" pitchFamily="18" charset="0"/>
              </a:rPr>
              <a:t>.</a:t>
            </a:r>
            <a:r>
              <a:rPr lang="zh-CN" altLang="zh-CN" sz="3000">
                <a:latin typeface="Times New Roman" panose="02020603050405020304" pitchFamily="18" charset="0"/>
                <a:cs typeface="Times New Roman" panose="02020603050405020304" pitchFamily="18" charset="0"/>
              </a:rPr>
              <a:t>（我立刻明白了父母的担心。）及时间线索词</a:t>
            </a:r>
            <a:r>
              <a:rPr lang="en-US" altLang="zh-CN" sz="3000">
                <a:latin typeface="Times New Roman" panose="02020603050405020304" pitchFamily="18" charset="0"/>
                <a:cs typeface="Times New Roman" panose="02020603050405020304" pitchFamily="18" charset="0"/>
              </a:rPr>
              <a:t>immediately</a:t>
            </a:r>
            <a:r>
              <a:rPr lang="zh-CN" altLang="zh-CN" sz="3000">
                <a:latin typeface="Times New Roman" panose="02020603050405020304" pitchFamily="18" charset="0"/>
                <a:cs typeface="Times New Roman" panose="02020603050405020304" pitchFamily="18" charset="0"/>
              </a:rPr>
              <a:t>可知</a:t>
            </a:r>
            <a:r>
              <a:rPr lang="zh-CN" altLang="en-US" sz="3000">
                <a:latin typeface="Times New Roman" panose="02020603050405020304" pitchFamily="18" charset="0"/>
                <a:cs typeface="Times New Roman" panose="02020603050405020304" pitchFamily="18" charset="0"/>
              </a:rPr>
              <a:t>，</a:t>
            </a:r>
            <a:r>
              <a:rPr lang="zh-CN" altLang="zh-CN" sz="3000">
                <a:latin typeface="Times New Roman" panose="02020603050405020304" pitchFamily="18" charset="0"/>
                <a:cs typeface="Times New Roman" panose="02020603050405020304" pitchFamily="18" charset="0"/>
              </a:rPr>
              <a:t>本段一定是描写我</a:t>
            </a:r>
            <a:r>
              <a:rPr lang="zh-CN" altLang="zh-CN" sz="3000"/>
              <a:t>发现</a:t>
            </a:r>
            <a:r>
              <a:rPr lang="zh-CN" altLang="zh-CN" sz="3000">
                <a:latin typeface="Times New Roman" panose="02020603050405020304" pitchFamily="18" charset="0"/>
                <a:cs typeface="Times New Roman" panose="02020603050405020304" pitchFamily="18" charset="0"/>
              </a:rPr>
              <a:t>父亲的辛劳</a:t>
            </a:r>
            <a:r>
              <a:rPr lang="zh-CN" altLang="en-US" sz="3000">
                <a:latin typeface="Times New Roman" panose="02020603050405020304" pitchFamily="18" charset="0"/>
                <a:cs typeface="Times New Roman" panose="02020603050405020304" pitchFamily="18" charset="0"/>
              </a:rPr>
              <a:t>→</a:t>
            </a:r>
            <a:r>
              <a:rPr lang="zh-CN" altLang="zh-CN" sz="3000">
                <a:latin typeface="Times New Roman" panose="02020603050405020304" pitchFamily="18" charset="0"/>
                <a:cs typeface="Times New Roman" panose="02020603050405020304" pitchFamily="18" charset="0"/>
              </a:rPr>
              <a:t>突然明白了父母的焦虑</a:t>
            </a:r>
            <a:r>
              <a:rPr lang="zh-CN" altLang="en-US" sz="3000">
                <a:latin typeface="Times New Roman" panose="02020603050405020304" pitchFamily="18" charset="0"/>
                <a:cs typeface="Times New Roman" panose="02020603050405020304" pitchFamily="18" charset="0"/>
              </a:rPr>
              <a:t>→</a:t>
            </a:r>
            <a:r>
              <a:rPr lang="zh-CN" altLang="zh-CN" sz="3000">
                <a:latin typeface="Times New Roman" panose="02020603050405020304" pitchFamily="18" charset="0"/>
                <a:cs typeface="Times New Roman" panose="02020603050405020304" pitchFamily="18" charset="0"/>
              </a:rPr>
              <a:t>把钱给父母</a:t>
            </a:r>
            <a:r>
              <a:rPr lang="zh-CN" altLang="en-US" sz="3000">
                <a:latin typeface="Times New Roman" panose="02020603050405020304" pitchFamily="18" charset="0"/>
                <a:cs typeface="Times New Roman" panose="02020603050405020304" pitchFamily="18" charset="0"/>
              </a:rPr>
              <a:t>→</a:t>
            </a:r>
            <a:r>
              <a:rPr lang="zh-CN" altLang="zh-CN" sz="3000"/>
              <a:t>自豪</a:t>
            </a:r>
            <a:r>
              <a:rPr lang="zh-CN" altLang="zh-CN" sz="3000">
                <a:latin typeface="Times New Roman" panose="02020603050405020304" pitchFamily="18" charset="0"/>
                <a:cs typeface="Times New Roman" panose="02020603050405020304" pitchFamily="18" charset="0"/>
              </a:rPr>
              <a:t>的场景。设问如下：</a:t>
            </a:r>
            <a:endParaRPr lang="zh-CN" altLang="zh-CN" sz="3000">
              <a:latin typeface="Times New Roman" panose="02020603050405020304" pitchFamily="18" charset="0"/>
              <a:cs typeface="Times New Roman" panose="02020603050405020304" pitchFamily="18" charset="0"/>
            </a:endParaRPr>
          </a:p>
          <a:p>
            <a:pPr>
              <a:buNone/>
            </a:pPr>
            <a:r>
              <a:rPr lang="zh-CN" altLang="zh-CN" sz="3200">
                <a:solidFill>
                  <a:srgbClr val="FF0000"/>
                </a:solidFill>
                <a:latin typeface="Times New Roman" panose="02020603050405020304" pitchFamily="18" charset="0"/>
                <a:cs typeface="Times New Roman" panose="02020603050405020304" pitchFamily="18" charset="0"/>
              </a:rPr>
              <a:t>⑤</a:t>
            </a:r>
            <a:r>
              <a:rPr lang="en-US" altLang="zh-CN" sz="3200">
                <a:solidFill>
                  <a:srgbClr val="FF0000"/>
                </a:solidFill>
                <a:latin typeface="Times New Roman" panose="02020603050405020304" pitchFamily="18" charset="0"/>
                <a:cs typeface="Times New Roman" panose="02020603050405020304" pitchFamily="18" charset="0"/>
              </a:rPr>
              <a:t>Which words or phrases should be focused on in the given sentence?</a:t>
            </a:r>
            <a:endParaRPr lang="en-US" altLang="zh-CN" sz="3200">
              <a:solidFill>
                <a:srgbClr val="FF0000"/>
              </a:solidFill>
              <a:latin typeface="Times New Roman" panose="02020603050405020304" pitchFamily="18" charset="0"/>
              <a:cs typeface="Times New Roman" panose="02020603050405020304" pitchFamily="18" charset="0"/>
            </a:endParaRPr>
          </a:p>
          <a:p>
            <a:pPr>
              <a:buNone/>
            </a:pPr>
            <a:r>
              <a:rPr lang="en-US" altLang="zh-CN" sz="3200">
                <a:solidFill>
                  <a:srgbClr val="FF0000"/>
                </a:solidFill>
                <a:latin typeface="Times New Roman" panose="02020603050405020304" pitchFamily="18" charset="0"/>
                <a:cs typeface="Times New Roman" panose="02020603050405020304" pitchFamily="18" charset="0"/>
              </a:rPr>
              <a:t>(understand</a:t>
            </a:r>
            <a:r>
              <a:rPr lang="zh-CN" altLang="en-US" sz="3200">
                <a:solidFill>
                  <a:srgbClr val="FF0000"/>
                </a:solidFill>
                <a:latin typeface="Times New Roman" panose="02020603050405020304" pitchFamily="18" charset="0"/>
                <a:cs typeface="Times New Roman" panose="02020603050405020304" pitchFamily="18" charset="0"/>
              </a:rPr>
              <a:t>，</a:t>
            </a:r>
            <a:r>
              <a:rPr lang="en-US" altLang="zh-CN" sz="3200">
                <a:solidFill>
                  <a:srgbClr val="FF0000"/>
                </a:solidFill>
                <a:latin typeface="Times New Roman" panose="02020603050405020304" pitchFamily="18" charset="0"/>
                <a:cs typeface="Times New Roman" panose="02020603050405020304" pitchFamily="18" charset="0"/>
              </a:rPr>
              <a:t>worried about)</a:t>
            </a:r>
            <a:endParaRPr lang="en-US" altLang="zh-CN" sz="3200">
              <a:solidFill>
                <a:srgbClr val="FF0000"/>
              </a:solidFill>
              <a:latin typeface="Times New Roman" panose="02020603050405020304" pitchFamily="18" charset="0"/>
              <a:cs typeface="Times New Roman" panose="02020603050405020304" pitchFamily="18" charset="0"/>
            </a:endParaRPr>
          </a:p>
          <a:p>
            <a:pPr>
              <a:buNone/>
            </a:pPr>
            <a:r>
              <a:rPr lang="zh-CN" altLang="zh-CN" sz="3200">
                <a:solidFill>
                  <a:srgbClr val="FF0000"/>
                </a:solidFill>
                <a:latin typeface="Times New Roman" panose="02020603050405020304" pitchFamily="18" charset="0"/>
                <a:cs typeface="Times New Roman" panose="02020603050405020304" pitchFamily="18" charset="0"/>
              </a:rPr>
              <a:t>⑥</a:t>
            </a:r>
            <a:r>
              <a:rPr lang="en-US" altLang="zh-CN" sz="3200">
                <a:solidFill>
                  <a:srgbClr val="FF0000"/>
                </a:solidFill>
                <a:latin typeface="Times New Roman" panose="02020603050405020304" pitchFamily="18" charset="0"/>
                <a:cs typeface="Times New Roman" panose="02020603050405020304" pitchFamily="18" charset="0"/>
              </a:rPr>
              <a:t>What did I see and understand?</a:t>
            </a:r>
            <a:endParaRPr lang="en-US" altLang="zh-CN" sz="3200">
              <a:solidFill>
                <a:srgbClr val="FF0000"/>
              </a:solidFill>
              <a:latin typeface="Times New Roman" panose="02020603050405020304" pitchFamily="18" charset="0"/>
              <a:cs typeface="Times New Roman" panose="02020603050405020304" pitchFamily="18" charset="0"/>
            </a:endParaRPr>
          </a:p>
          <a:p>
            <a:pPr>
              <a:buNone/>
            </a:pPr>
            <a:r>
              <a:rPr lang="zh-CN" altLang="zh-CN" sz="3200">
                <a:solidFill>
                  <a:srgbClr val="FF0000"/>
                </a:solidFill>
                <a:latin typeface="Times New Roman" panose="02020603050405020304" pitchFamily="18" charset="0"/>
                <a:cs typeface="Times New Roman" panose="02020603050405020304" pitchFamily="18" charset="0"/>
              </a:rPr>
              <a:t>⑦</a:t>
            </a:r>
            <a:r>
              <a:rPr lang="en-US" altLang="zh-CN" sz="3200">
                <a:solidFill>
                  <a:srgbClr val="FF0000"/>
                </a:solidFill>
                <a:latin typeface="Times New Roman" panose="02020603050405020304" pitchFamily="18" charset="0"/>
                <a:cs typeface="Times New Roman" panose="02020603050405020304" pitchFamily="18" charset="0"/>
              </a:rPr>
              <a:t>What did  I realize and decide to do?</a:t>
            </a:r>
            <a:endParaRPr lang="en-US" altLang="zh-CN" sz="3200">
              <a:solidFill>
                <a:srgbClr val="FF0000"/>
              </a:solidFill>
              <a:latin typeface="Times New Roman" panose="02020603050405020304" pitchFamily="18" charset="0"/>
              <a:cs typeface="Times New Roman" panose="02020603050405020304" pitchFamily="18" charset="0"/>
            </a:endParaRPr>
          </a:p>
          <a:p>
            <a:pPr>
              <a:buNone/>
            </a:pPr>
            <a:r>
              <a:rPr lang="zh-CN" altLang="zh-CN" sz="3200">
                <a:solidFill>
                  <a:srgbClr val="FF0000"/>
                </a:solidFill>
                <a:latin typeface="Times New Roman" panose="02020603050405020304" pitchFamily="18" charset="0"/>
                <a:cs typeface="Times New Roman" panose="02020603050405020304" pitchFamily="18" charset="0"/>
              </a:rPr>
              <a:t>⑧</a:t>
            </a:r>
            <a:r>
              <a:rPr lang="en-US" altLang="zh-CN" sz="3200">
                <a:solidFill>
                  <a:srgbClr val="FF0000"/>
                </a:solidFill>
                <a:latin typeface="Times New Roman" panose="02020603050405020304" pitchFamily="18" charset="0"/>
                <a:cs typeface="Times New Roman" panose="02020603050405020304" pitchFamily="18" charset="0"/>
              </a:rPr>
              <a:t>What’s the end of the story?</a:t>
            </a:r>
            <a:endParaRPr lang="zh-CN" altLang="zh-CN" sz="3200">
              <a:solidFill>
                <a:srgbClr val="FF0000"/>
              </a:solidFill>
              <a:latin typeface="Times New Roman" panose="02020603050405020304" pitchFamily="18" charset="0"/>
              <a:cs typeface="Times New Roman" panose="02020603050405020304" pitchFamily="18" charset="0"/>
            </a:endParaRPr>
          </a:p>
        </p:txBody>
      </p:sp>
      <p:sp>
        <p:nvSpPr>
          <p:cNvPr id="7" name="MH_Number_1"/>
          <p:cNvSpPr/>
          <p:nvPr>
            <p:custDataLst>
              <p:tags r:id="rId1"/>
            </p:custDataLst>
          </p:nvPr>
        </p:nvSpPr>
        <p:spPr>
          <a:xfrm>
            <a:off x="563245" y="382270"/>
            <a:ext cx="11090910" cy="5981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600" kern="100">
                <a:solidFill>
                  <a:srgbClr val="0033CC"/>
                </a:solidFill>
                <a:ea typeface="方正兰亭特黑_GBK" panose="02000000000000000000" pitchFamily="2" charset="-122"/>
                <a:cs typeface="方正兰亭特黑_GBK" panose="02000000000000000000" pitchFamily="2" charset="-122"/>
              </a:rPr>
              <a:t>二、</a:t>
            </a:r>
            <a:r>
              <a:rPr lang="zh-CN" altLang="zh-CN" sz="3600" kern="100">
                <a:solidFill>
                  <a:srgbClr val="0033CC"/>
                </a:solidFill>
                <a:ea typeface="方正兰亭特黑_GBK" panose="02000000000000000000" pitchFamily="2" charset="-122"/>
                <a:cs typeface="方正兰亭特黑_GBK" panose="02000000000000000000" pitchFamily="2" charset="-122"/>
              </a:rPr>
              <a:t>分析续写段首，确定续写方向</a:t>
            </a:r>
            <a:endParaRPr lang="en-US" altLang="zh-CN" sz="3600" b="1">
              <a:solidFill>
                <a:srgbClr val="0033CC"/>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17"/>
          <p:cNvGrpSpPr/>
          <p:nvPr/>
        </p:nvGrpSpPr>
        <p:grpSpPr>
          <a:xfrm>
            <a:off x="1663303" y="260648"/>
            <a:ext cx="716890" cy="706105"/>
            <a:chOff x="6369014" y="3411254"/>
            <a:chExt cx="932879" cy="1135870"/>
          </a:xfrm>
        </p:grpSpPr>
        <p:pic>
          <p:nvPicPr>
            <p:cNvPr id="9" name="图片 1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307144">
              <a:off x="6369014" y="3730058"/>
              <a:ext cx="885791" cy="81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6670" y="3411254"/>
              <a:ext cx="895223" cy="89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4811" y="240188"/>
            <a:ext cx="10515600" cy="1325563"/>
          </a:xfrm>
        </p:spPr>
        <p:txBody>
          <a:bodyPr/>
          <a:lstStyle/>
          <a:p>
            <a:r>
              <a:rPr lang="en-US" altLang="zh-CN" sz="4000">
                <a:solidFill>
                  <a:srgbClr val="FF0000"/>
                </a:solidFill>
              </a:rPr>
              <a:t>How to write</a:t>
            </a:r>
            <a:endParaRPr sz="4000">
              <a:solidFill>
                <a:srgbClr val="FF0000"/>
              </a:solidFill>
            </a:endParaRPr>
          </a:p>
        </p:txBody>
      </p:sp>
      <p:sp>
        <p:nvSpPr>
          <p:cNvPr id="5" name="标题 1"/>
          <p:cNvSpPr>
            <a:spLocks noGrp="1"/>
          </p:cNvSpPr>
          <p:nvPr/>
        </p:nvSpPr>
        <p:spPr>
          <a:xfrm>
            <a:off x="981075" y="1774825"/>
            <a:ext cx="10852150" cy="448691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sz="4000">
                <a:solidFill>
                  <a:schemeClr val="tx1"/>
                </a:solidFill>
              </a:rPr>
              <a:t>[coherent]</a:t>
            </a:r>
            <a:r>
              <a:rPr sz="4000">
                <a:solidFill>
                  <a:schemeClr val="tx1"/>
                </a:solidFill>
              </a:rPr>
              <a:t>   </a:t>
            </a:r>
            <a:endParaRPr sz="4000">
              <a:solidFill>
                <a:schemeClr val="tx1"/>
              </a:solidFill>
            </a:endParaRPr>
          </a:p>
          <a:p>
            <a:endParaRPr lang="en-US" altLang="zh-CN" sz="4000">
              <a:solidFill>
                <a:schemeClr val="tx1"/>
              </a:solidFill>
            </a:endParaRPr>
          </a:p>
          <a:p>
            <a:r>
              <a:rPr lang="en-US" altLang="zh-CN" sz="4000">
                <a:solidFill>
                  <a:schemeClr val="tx1"/>
                </a:solidFill>
              </a:rPr>
              <a:t>para 1 and para 2              {</a:t>
            </a:r>
            <a:r>
              <a:rPr sz="4000">
                <a:solidFill>
                  <a:schemeClr val="tx1"/>
                </a:solidFill>
              </a:rPr>
              <a:t>逻辑要连贯</a:t>
            </a:r>
            <a:r>
              <a:rPr lang="en-US" altLang="zh-CN" sz="4000">
                <a:solidFill>
                  <a:schemeClr val="tx1"/>
                </a:solidFill>
              </a:rPr>
              <a:t>}</a:t>
            </a:r>
            <a:endParaRPr lang="en-US" altLang="zh-CN" sz="4000">
              <a:solidFill>
                <a:schemeClr val="tx1"/>
              </a:solidFill>
            </a:endParaRPr>
          </a:p>
          <a:p>
            <a:endParaRPr lang="en-US" altLang="zh-CN" sz="3600">
              <a:solidFill>
                <a:schemeClr val="tx1"/>
              </a:solidFill>
            </a:endParaRPr>
          </a:p>
          <a:p>
            <a:r>
              <a:rPr lang="en-US" altLang="zh-CN" sz="3600">
                <a:solidFill>
                  <a:schemeClr val="tx1"/>
                </a:solidFill>
              </a:rPr>
              <a:t>Plot and emotion with appropriate language  </a:t>
            </a:r>
            <a:endParaRPr lang="en-US" altLang="zh-CN" sz="3600">
              <a:solidFill>
                <a:schemeClr val="tx1"/>
              </a:solidFill>
            </a:endParaRPr>
          </a:p>
          <a:p>
            <a:endParaRPr lang="en-US" altLang="zh-CN" sz="3600">
              <a:solidFill>
                <a:schemeClr val="tx1"/>
              </a:solidFill>
            </a:endParaRP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_1"/>
          <p:cNvSpPr/>
          <p:nvPr>
            <p:custDataLst>
              <p:tags r:id="rId1"/>
            </p:custDataLst>
          </p:nvPr>
        </p:nvSpPr>
        <p:spPr>
          <a:xfrm>
            <a:off x="6306182" y="1681279"/>
            <a:ext cx="499382" cy="499380"/>
          </a:xfrm>
          <a:prstGeom prst="ellipse">
            <a:avLst/>
          </a:prstGeom>
          <a:noFill/>
          <a:ln w="28575">
            <a:solidFill>
              <a:schemeClr val="accent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275" b="1">
                <a:solidFill>
                  <a:schemeClr val="accent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275" b="1">
              <a:solidFill>
                <a:schemeClr val="accent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2" name="MH_Entry_1"/>
          <p:cNvSpPr/>
          <p:nvPr>
            <p:custDataLst>
              <p:tags r:id="rId2"/>
            </p:custDataLst>
          </p:nvPr>
        </p:nvSpPr>
        <p:spPr>
          <a:xfrm>
            <a:off x="7044323" y="1732133"/>
            <a:ext cx="2526147" cy="46736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3035">
                <a:solidFill>
                  <a:schemeClr val="accent1"/>
                </a:solidFill>
                <a:latin typeface="Arial" panose="020B0604020202020204" pitchFamily="34" charset="0"/>
                <a:ea typeface="微软雅黑" panose="020B0503020204020204" pitchFamily="34" charset="-122"/>
                <a:sym typeface="Arial" panose="020B0604020202020204" pitchFamily="34" charset="0"/>
              </a:rPr>
              <a:t>试题再现</a:t>
            </a:r>
            <a:endParaRPr lang="zh-CN" altLang="en-US" sz="303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Number_2"/>
          <p:cNvSpPr/>
          <p:nvPr>
            <p:custDataLst>
              <p:tags r:id="rId3"/>
            </p:custDataLst>
          </p:nvPr>
        </p:nvSpPr>
        <p:spPr>
          <a:xfrm>
            <a:off x="6306182" y="2623690"/>
            <a:ext cx="499382" cy="499380"/>
          </a:xfrm>
          <a:prstGeom prst="ellipse">
            <a:avLst/>
          </a:prstGeom>
          <a:noFill/>
          <a:ln w="28575">
            <a:solidFill>
              <a:schemeClr val="accent2"/>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275" b="1">
                <a:solidFill>
                  <a:schemeClr val="accent2"/>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275" b="1">
              <a:solidFill>
                <a:schemeClr val="accent2"/>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4" name="MH_Entry_2"/>
          <p:cNvSpPr/>
          <p:nvPr>
            <p:custDataLst>
              <p:tags r:id="rId4"/>
            </p:custDataLst>
          </p:nvPr>
        </p:nvSpPr>
        <p:spPr>
          <a:xfrm>
            <a:off x="7044323" y="2674543"/>
            <a:ext cx="2526147" cy="46736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3035">
                <a:solidFill>
                  <a:schemeClr val="accent2"/>
                </a:solidFill>
                <a:latin typeface="Arial" panose="020B0604020202020204" pitchFamily="34" charset="0"/>
                <a:ea typeface="微软雅黑" panose="020B0503020204020204" pitchFamily="34" charset="-122"/>
                <a:sym typeface="Arial" panose="020B0604020202020204" pitchFamily="34" charset="0"/>
              </a:rPr>
              <a:t>试题分析</a:t>
            </a:r>
            <a:endParaRPr lang="zh-CN" altLang="en-US" sz="1515">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Number_3"/>
          <p:cNvSpPr/>
          <p:nvPr>
            <p:custDataLst>
              <p:tags r:id="rId5"/>
            </p:custDataLst>
          </p:nvPr>
        </p:nvSpPr>
        <p:spPr>
          <a:xfrm>
            <a:off x="6306182" y="3566101"/>
            <a:ext cx="499382" cy="499380"/>
          </a:xfrm>
          <a:prstGeom prst="ellipse">
            <a:avLst/>
          </a:prstGeom>
          <a:noFill/>
          <a:ln w="28575">
            <a:solidFill>
              <a:schemeClr val="accent3"/>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275" b="1">
                <a:solidFill>
                  <a:schemeClr val="accent3"/>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275" b="1">
              <a:solidFill>
                <a:schemeClr val="accent3"/>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MH_Entry_3"/>
          <p:cNvSpPr/>
          <p:nvPr>
            <p:custDataLst>
              <p:tags r:id="rId6"/>
            </p:custDataLst>
          </p:nvPr>
        </p:nvSpPr>
        <p:spPr>
          <a:xfrm>
            <a:off x="7044323" y="3616954"/>
            <a:ext cx="2526147" cy="46736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3035">
                <a:solidFill>
                  <a:schemeClr val="accent3"/>
                </a:solidFill>
                <a:latin typeface="Arial" panose="020B0604020202020204" pitchFamily="34" charset="0"/>
                <a:ea typeface="微软雅黑" panose="020B0503020204020204" pitchFamily="34" charset="-122"/>
                <a:sym typeface="Arial" panose="020B0604020202020204" pitchFamily="34" charset="0"/>
              </a:rPr>
              <a:t>写作思路</a:t>
            </a:r>
            <a:endParaRPr lang="zh-CN" altLang="en-US" sz="1515">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Number_4"/>
          <p:cNvSpPr/>
          <p:nvPr>
            <p:custDataLst>
              <p:tags r:id="rId7"/>
            </p:custDataLst>
          </p:nvPr>
        </p:nvSpPr>
        <p:spPr>
          <a:xfrm>
            <a:off x="6306182" y="4508512"/>
            <a:ext cx="499382" cy="499380"/>
          </a:xfrm>
          <a:prstGeom prst="ellipse">
            <a:avLst/>
          </a:prstGeom>
          <a:noFill/>
          <a:ln w="28575">
            <a:solidFill>
              <a:schemeClr val="accent4"/>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275" b="1">
                <a:solidFill>
                  <a:schemeClr val="accent4"/>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275" b="1">
              <a:solidFill>
                <a:schemeClr val="accent4"/>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8" name="MH_Entry_4"/>
          <p:cNvSpPr/>
          <p:nvPr>
            <p:custDataLst>
              <p:tags r:id="rId8"/>
            </p:custDataLst>
          </p:nvPr>
        </p:nvSpPr>
        <p:spPr>
          <a:xfrm>
            <a:off x="7044323" y="4559365"/>
            <a:ext cx="2526147" cy="46736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3035">
                <a:solidFill>
                  <a:schemeClr val="accent4"/>
                </a:solidFill>
                <a:latin typeface="Arial" panose="020B0604020202020204" pitchFamily="34" charset="0"/>
                <a:ea typeface="微软雅黑" panose="020B0503020204020204" pitchFamily="34" charset="-122"/>
                <a:sym typeface="Arial" panose="020B0604020202020204" pitchFamily="34" charset="0"/>
              </a:rPr>
              <a:t>范文赏析</a:t>
            </a:r>
            <a:endParaRPr lang="zh-CN" altLang="en-US" sz="1515">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s_1"/>
          <p:cNvSpPr txBox="1"/>
          <p:nvPr>
            <p:custDataLst>
              <p:tags r:id="rId9"/>
            </p:custDataLst>
          </p:nvPr>
        </p:nvSpPr>
        <p:spPr>
          <a:xfrm>
            <a:off x="3570106" y="1380824"/>
            <a:ext cx="1678305" cy="3597835"/>
          </a:xfrm>
          <a:prstGeom prst="rect">
            <a:avLst/>
          </a:prstGeom>
          <a:noFill/>
        </p:spPr>
        <p:txBody>
          <a:bodyPr vert="eaVert" wrap="square" lIns="0" tIns="0" rIns="0" bIns="0" rtlCol="0" anchor="ctr" anchorCtr="0">
            <a:spAutoFit/>
          </a:bodyPr>
          <a:lstStyle/>
          <a:p>
            <a:pPr algn="ctr"/>
            <a:r>
              <a:rPr lang="zh-CN" altLang="en-US" sz="10905" b="1">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0905" b="1">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s_2"/>
          <p:cNvSpPr txBox="1"/>
          <p:nvPr>
            <p:custDataLst>
              <p:tags r:id="rId10"/>
            </p:custDataLst>
          </p:nvPr>
        </p:nvSpPr>
        <p:spPr>
          <a:xfrm rot="5400000">
            <a:off x="1612784" y="2887924"/>
            <a:ext cx="3128221" cy="584200"/>
          </a:xfrm>
          <a:prstGeom prst="rect">
            <a:avLst/>
          </a:prstGeom>
          <a:noFill/>
        </p:spPr>
        <p:txBody>
          <a:bodyPr wrap="square" lIns="0" tIns="0" rIns="0" bIns="0">
            <a:spAutoFit/>
          </a:bodyPr>
          <a:lstStyle/>
          <a:p>
            <a:pPr algn="ctr">
              <a:defRPr/>
            </a:pPr>
            <a:r>
              <a:rPr lang="en-US" altLang="zh-CN" sz="3795" b="1">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795" b="1">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500" autoRev="1" fill="hold">
                                          <p:stCondLst>
                                            <p:cond delay="0"/>
                                          </p:stCondLst>
                                        </p:cTn>
                                        <p:tgtEl>
                                          <p:spTgt spid="19"/>
                                        </p:tgtEl>
                                        <p:attrNameLst>
                                          <p:attrName>ppt_w</p:attrName>
                                        </p:attrNameLst>
                                      </p:cBhvr>
                                    </p:anim>
                                    <p:anim by="(#ppt_w*0.50)" calcmode="lin" valueType="num">
                                      <p:cBhvr>
                                        <p:cTn id="8" dur="500" decel="50000" autoRev="1" fill="hold">
                                          <p:stCondLst>
                                            <p:cond delay="0"/>
                                          </p:stCondLst>
                                        </p:cTn>
                                        <p:tgtEl>
                                          <p:spTgt spid="19"/>
                                        </p:tgtEl>
                                        <p:attrNameLst>
                                          <p:attrName>ppt_x</p:attrName>
                                        </p:attrNameLst>
                                      </p:cBhvr>
                                    </p:anim>
                                    <p:anim from="(-#ppt_h/2)" to="(#ppt_y)" calcmode="lin" valueType="num">
                                      <p:cBhvr>
                                        <p:cTn id="9" dur="1000" fill="hold">
                                          <p:stCondLst>
                                            <p:cond delay="0"/>
                                          </p:stCondLst>
                                        </p:cTn>
                                        <p:tgtEl>
                                          <p:spTgt spid="19"/>
                                        </p:tgtEl>
                                        <p:attrNameLst>
                                          <p:attrName>ppt_y</p:attrName>
                                        </p:attrNameLst>
                                      </p:cBhvr>
                                    </p:anim>
                                    <p:animRot by="21600000">
                                      <p:cBhvr>
                                        <p:cTn id="10" dur="1000" fill="hold">
                                          <p:stCondLst>
                                            <p:cond delay="0"/>
                                          </p:stCondLst>
                                        </p:cTn>
                                        <p:tgtEl>
                                          <p:spTgt spid="19"/>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 by="(-#ppt_w*2)" calcmode="lin" valueType="num">
                                      <p:cBhvr rctx="PPT">
                                        <p:cTn id="13" dur="500" autoRev="1" fill="hold">
                                          <p:stCondLst>
                                            <p:cond delay="0"/>
                                          </p:stCondLst>
                                        </p:cTn>
                                        <p:tgtEl>
                                          <p:spTgt spid="20"/>
                                        </p:tgtEl>
                                        <p:attrNameLst>
                                          <p:attrName>ppt_w</p:attrName>
                                        </p:attrNameLst>
                                      </p:cBhvr>
                                    </p:anim>
                                    <p:anim by="(#ppt_w*0.50)" calcmode="lin" valueType="num">
                                      <p:cBhvr>
                                        <p:cTn id="14" dur="500" decel="50000" autoRev="1" fill="hold">
                                          <p:stCondLst>
                                            <p:cond delay="0"/>
                                          </p:stCondLst>
                                        </p:cTn>
                                        <p:tgtEl>
                                          <p:spTgt spid="20"/>
                                        </p:tgtEl>
                                        <p:attrNameLst>
                                          <p:attrName>ppt_x</p:attrName>
                                        </p:attrNameLst>
                                      </p:cBhvr>
                                    </p:anim>
                                    <p:anim from="(-#ppt_h/2)" to="(#ppt_y)" calcmode="lin" valueType="num">
                                      <p:cBhvr>
                                        <p:cTn id="15" dur="1000" fill="hold">
                                          <p:stCondLst>
                                            <p:cond delay="0"/>
                                          </p:stCondLst>
                                        </p:cTn>
                                        <p:tgtEl>
                                          <p:spTgt spid="20"/>
                                        </p:tgtEl>
                                        <p:attrNameLst>
                                          <p:attrName>ppt_y</p:attrName>
                                        </p:attrNameLst>
                                      </p:cBhvr>
                                    </p:anim>
                                    <p:animRot by="21600000">
                                      <p:cBhvr>
                                        <p:cTn id="16" dur="1000" fill="hold">
                                          <p:stCondLst>
                                            <p:cond delay="0"/>
                                          </p:stCondLst>
                                        </p:cTn>
                                        <p:tgtEl>
                                          <p:spTgt spid="20"/>
                                        </p:tgtEl>
                                        <p:attrNameLst>
                                          <p:attrName>r</p:attrName>
                                        </p:attrNameLst>
                                      </p:cBhvr>
                                    </p:animRot>
                                  </p:childTnLst>
                                </p:cTn>
                              </p:par>
                            </p:childTnLst>
                          </p:cTn>
                        </p:par>
                        <p:par>
                          <p:cTn id="17" fill="hold">
                            <p:stCondLst>
                              <p:cond delay="17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2200"/>
                            </p:stCondLst>
                            <p:childTnLst>
                              <p:par>
                                <p:cTn id="39" presetID="22" presetClass="entr" presetSubtype="4"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386" y="212248"/>
            <a:ext cx="10515600" cy="1325563"/>
          </a:xfrm>
        </p:spPr>
        <p:txBody>
          <a:bodyPr/>
          <a:lstStyle/>
          <a:p>
            <a:r>
              <a:rPr lang="en-US" altLang="zh-CN" sz="4000">
                <a:solidFill>
                  <a:srgbClr val="FF0000"/>
                </a:solidFill>
              </a:rPr>
              <a:t>How to write</a:t>
            </a:r>
            <a:endParaRPr lang="en-US" altLang="zh-CN" sz="4000">
              <a:solidFill>
                <a:srgbClr val="FF0000"/>
              </a:solidFill>
            </a:endParaRPr>
          </a:p>
        </p:txBody>
      </p:sp>
      <p:sp>
        <p:nvSpPr>
          <p:cNvPr id="5" name="标题 1"/>
          <p:cNvSpPr>
            <a:spLocks noGrp="1"/>
          </p:cNvSpPr>
          <p:nvPr/>
        </p:nvSpPr>
        <p:spPr>
          <a:xfrm>
            <a:off x="1092835" y="1537970"/>
            <a:ext cx="10479405" cy="441896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pPr indent="0"/>
            <a:endParaRPr lang="en-US" sz="2800" b="0">
              <a:latin typeface="Times New Roman" panose="02020603050405020304" pitchFamily="18" charset="0"/>
              <a:ea typeface="宋体" panose="02010600030101010101" pitchFamily="2" charset="-122"/>
              <a:sym typeface="+mn-ea"/>
            </a:endParaRPr>
          </a:p>
          <a:p>
            <a:pPr indent="0"/>
            <a:r>
              <a:rPr lang="en-US">
                <a:latin typeface="Times New Roman" panose="02020603050405020304" pitchFamily="18" charset="0"/>
                <a:ea typeface="宋体" panose="02010600030101010101" pitchFamily="2" charset="-122"/>
                <a:sym typeface="+mn-ea"/>
              </a:rPr>
              <a:t>①</a:t>
            </a:r>
            <a:r>
              <a:rPr>
                <a:ea typeface="宋体" panose="02010600030101010101" pitchFamily="2" charset="-122"/>
                <a:sym typeface="+mn-ea"/>
              </a:rPr>
              <a:t>由第一段首句内容</a:t>
            </a:r>
            <a:r>
              <a:rPr lang="en-US">
                <a:latin typeface="Times New Roman" panose="02020603050405020304" pitchFamily="18" charset="0"/>
                <a:ea typeface="宋体" panose="02010600030101010101" pitchFamily="2" charset="-122"/>
                <a:sym typeface="+mn-ea"/>
              </a:rPr>
              <a:t>“</a:t>
            </a:r>
            <a:r>
              <a:rPr>
                <a:latin typeface="Times New Roman" panose="02020603050405020304" pitchFamily="18" charset="0"/>
                <a:ea typeface="宋体" panose="02010600030101010101" pitchFamily="2" charset="-122"/>
                <a:sym typeface="+mn-ea"/>
              </a:rPr>
              <a:t>拿到</a:t>
            </a:r>
            <a:r>
              <a:rPr>
                <a:ea typeface="宋体" panose="02010600030101010101" pitchFamily="2" charset="-122"/>
                <a:sym typeface="+mn-ea"/>
              </a:rPr>
              <a:t>工资</a:t>
            </a:r>
            <a:r>
              <a:rPr lang="en-US">
                <a:latin typeface="Times New Roman" panose="02020603050405020304" pitchFamily="18" charset="0"/>
                <a:ea typeface="宋体" panose="02010600030101010101" pitchFamily="2" charset="-122"/>
                <a:sym typeface="+mn-ea"/>
              </a:rPr>
              <a:t>”</a:t>
            </a:r>
            <a:r>
              <a:rPr>
                <a:latin typeface="Times New Roman" panose="02020603050405020304" pitchFamily="18" charset="0"/>
                <a:ea typeface="宋体" panose="02010600030101010101" pitchFamily="2" charset="-122"/>
                <a:sym typeface="+mn-ea"/>
              </a:rPr>
              <a:t>。</a:t>
            </a:r>
            <a:r>
              <a:rPr>
                <a:ea typeface="宋体" panose="02010600030101010101" pitchFamily="2" charset="-122"/>
                <a:sym typeface="+mn-ea"/>
              </a:rPr>
              <a:t>可知，第一段可描写作者的工资到手后，高兴地计划自己用这笔钱，不愿意交给父亲。</a:t>
            </a:r>
            <a:endParaRPr>
              <a:ea typeface="宋体" panose="02010600030101010101" pitchFamily="2" charset="-122"/>
              <a:sym typeface="+mn-ea"/>
            </a:endParaRPr>
          </a:p>
          <a:p>
            <a:pPr indent="0">
              <a:lnSpc>
                <a:spcPct val="150000"/>
              </a:lnSpc>
            </a:pPr>
            <a:endParaRPr lang="en-US">
              <a:latin typeface="Times New Roman" panose="02020603050405020304" pitchFamily="18" charset="0"/>
              <a:ea typeface="宋体" panose="02010600030101010101" pitchFamily="2" charset="-122"/>
              <a:sym typeface="+mn-ea"/>
            </a:endParaRPr>
          </a:p>
          <a:p>
            <a:pPr indent="0">
              <a:lnSpc>
                <a:spcPct val="150000"/>
              </a:lnSpc>
            </a:pPr>
            <a:r>
              <a:rPr lang="en-US">
                <a:latin typeface="Times New Roman" panose="02020603050405020304" pitchFamily="18" charset="0"/>
                <a:ea typeface="宋体" panose="02010600030101010101" pitchFamily="2" charset="-122"/>
                <a:sym typeface="+mn-ea"/>
              </a:rPr>
              <a:t>②</a:t>
            </a:r>
            <a:r>
              <a:rPr>
                <a:ea typeface="宋体" panose="02010600030101010101" pitchFamily="2" charset="-122"/>
                <a:sym typeface="+mn-ea"/>
              </a:rPr>
              <a:t>由第二段首句内容</a:t>
            </a:r>
            <a:r>
              <a:rPr lang="en-US">
                <a:latin typeface="Times New Roman" panose="02020603050405020304" pitchFamily="18" charset="0"/>
                <a:ea typeface="宋体" panose="02010600030101010101" pitchFamily="2" charset="-122"/>
                <a:sym typeface="+mn-ea"/>
              </a:rPr>
              <a:t>“</a:t>
            </a:r>
            <a:r>
              <a:rPr>
                <a:latin typeface="Times New Roman" panose="02020603050405020304" pitchFamily="18" charset="0"/>
                <a:ea typeface="宋体" panose="02010600030101010101" pitchFamily="2" charset="-122"/>
                <a:sym typeface="+mn-ea"/>
              </a:rPr>
              <a:t>我明白了父母的难处</a:t>
            </a:r>
            <a:r>
              <a:rPr>
                <a:ea typeface="宋体" panose="02010600030101010101" pitchFamily="2" charset="-122"/>
                <a:sym typeface="+mn-ea"/>
              </a:rPr>
              <a:t>。</a:t>
            </a:r>
            <a:r>
              <a:rPr lang="en-US">
                <a:latin typeface="Times New Roman" panose="02020603050405020304" pitchFamily="18" charset="0"/>
                <a:ea typeface="宋体" panose="02010600030101010101" pitchFamily="2" charset="-122"/>
                <a:sym typeface="+mn-ea"/>
              </a:rPr>
              <a:t>”</a:t>
            </a:r>
            <a:r>
              <a:rPr>
                <a:ea typeface="宋体" panose="02010600030101010101" pitchFamily="2" charset="-122"/>
                <a:sym typeface="+mn-ea"/>
              </a:rPr>
              <a:t>可知，续写内容本着正能量的方向发展，应该为家庭有所付出</a:t>
            </a:r>
            <a:r>
              <a:rPr sz="2800" b="0">
                <a:ea typeface="宋体" panose="02010600030101010101" pitchFamily="2" charset="-122"/>
                <a:sym typeface="+mn-ea"/>
              </a:rPr>
              <a:t>。</a:t>
            </a:r>
            <a:endParaRPr lang="en-US" altLang="zh-CN" sz="2800">
              <a:solidFill>
                <a:schemeClr val="tx1"/>
              </a:solidFill>
            </a:endParaRPr>
          </a:p>
        </p:txBody>
      </p:sp>
      <p:pic>
        <p:nvPicPr>
          <p:cNvPr id="3" name="图片 2"/>
          <p:cNvPicPr>
            <a:picLocks noChangeAspect="1"/>
          </p:cNvPicPr>
          <p:nvPr/>
        </p:nvPicPr>
        <p:blipFill>
          <a:blip r:embed="rId1"/>
          <a:stretch>
            <a:fillRect/>
          </a:stretch>
        </p:blipFill>
        <p:spPr>
          <a:xfrm>
            <a:off x="7974965" y="776605"/>
            <a:ext cx="2090420" cy="1384935"/>
          </a:xfrm>
          <a:prstGeom prst="rect">
            <a:avLst/>
          </a:prstGeom>
        </p:spPr>
      </p:pic>
      <p:sp>
        <p:nvSpPr>
          <p:cNvPr id="4" name="流程图: 联系 3"/>
          <p:cNvSpPr/>
          <p:nvPr/>
        </p:nvSpPr>
        <p:spPr>
          <a:xfrm>
            <a:off x="9162415" y="1279525"/>
            <a:ext cx="554990" cy="574675"/>
          </a:xfrm>
          <a:prstGeom prst="flowChartConnecto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219565" y="1398270"/>
            <a:ext cx="564515" cy="337185"/>
          </a:xfrm>
          <a:prstGeom prst="rect">
            <a:avLst/>
          </a:prstGeom>
          <a:noFill/>
        </p:spPr>
        <p:txBody>
          <a:bodyPr wrap="square" rtlCol="0">
            <a:spAutoFit/>
          </a:bodyPr>
          <a:lstStyle/>
          <a:p>
            <a:r>
              <a:rPr lang="en-US" altLang="zh-CN" sz="1600" b="1">
                <a:solidFill>
                  <a:srgbClr val="FF0000"/>
                </a:solidFill>
              </a:rPr>
              <a:t>pay</a:t>
            </a:r>
            <a:endParaRPr lang="en-US" altLang="zh-CN" sz="1600" b="1">
              <a:solidFill>
                <a:srgbClr val="FF0000"/>
              </a:solidFill>
            </a:endParaRPr>
          </a:p>
        </p:txBody>
      </p:sp>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431415" y="3477260"/>
            <a:ext cx="7720330" cy="775970"/>
            <a:chOff x="3829" y="5476"/>
            <a:chExt cx="12158" cy="1222"/>
          </a:xfrm>
        </p:grpSpPr>
        <p:sp>
          <p:nvSpPr>
            <p:cNvPr id="7" name="圆角矩形 6"/>
            <p:cNvSpPr/>
            <p:nvPr/>
          </p:nvSpPr>
          <p:spPr>
            <a:xfrm>
              <a:off x="12531" y="5476"/>
              <a:ext cx="3457" cy="1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901" y="5476"/>
              <a:ext cx="1412" cy="1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751" y="5476"/>
              <a:ext cx="1933" cy="1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3829" y="5476"/>
              <a:ext cx="1539" cy="122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1676586" y="158"/>
            <a:ext cx="10515600" cy="1325563"/>
          </a:xfrm>
        </p:spPr>
        <p:txBody>
          <a:bodyPr/>
          <a:lstStyle/>
          <a:p>
            <a:r>
              <a:rPr lang="en-US" altLang="zh-CN" sz="4000">
                <a:solidFill>
                  <a:srgbClr val="FF0000"/>
                </a:solidFill>
              </a:rPr>
              <a:t>How to write</a:t>
            </a:r>
            <a:endParaRPr lang="en-US" altLang="zh-CN" sz="4000">
              <a:solidFill>
                <a:srgbClr val="FF0000"/>
              </a:solidFill>
            </a:endParaRPr>
          </a:p>
        </p:txBody>
      </p:sp>
      <p:sp>
        <p:nvSpPr>
          <p:cNvPr id="5" name="标题 1"/>
          <p:cNvSpPr>
            <a:spLocks noGrp="1"/>
          </p:cNvSpPr>
          <p:nvPr/>
        </p:nvSpPr>
        <p:spPr>
          <a:xfrm>
            <a:off x="2431415" y="1219200"/>
            <a:ext cx="8333105" cy="441896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pPr indent="0">
              <a:lnSpc>
                <a:spcPct val="150000"/>
              </a:lnSpc>
            </a:pPr>
            <a:r>
              <a:rPr sz="3600">
                <a:ea typeface="宋体" panose="02010600030101010101" pitchFamily="2" charset="-122"/>
                <a:cs typeface="Arial" panose="020B0604020202020204" pitchFamily="34" charset="0"/>
                <a:sym typeface="+mn-ea"/>
              </a:rPr>
              <a:t>续写线索</a:t>
            </a:r>
            <a:r>
              <a:rPr sz="2800">
                <a:ea typeface="宋体" panose="02010600030101010101" pitchFamily="2" charset="-122"/>
                <a:cs typeface="Arial" panose="020B0604020202020204" pitchFamily="34" charset="0"/>
                <a:sym typeface="+mn-ea"/>
              </a:rPr>
              <a:t>：</a:t>
            </a:r>
            <a:endParaRPr sz="2800">
              <a:ea typeface="宋体" panose="02010600030101010101" pitchFamily="2" charset="-122"/>
              <a:cs typeface="Arial" panose="020B0604020202020204" pitchFamily="34" charset="0"/>
              <a:sym typeface="+mn-ea"/>
            </a:endParaRPr>
          </a:p>
          <a:p>
            <a:pPr indent="0">
              <a:lnSpc>
                <a:spcPct val="150000"/>
              </a:lnSpc>
            </a:pPr>
            <a:endParaRPr sz="2800">
              <a:ea typeface="宋体" panose="02010600030101010101" pitchFamily="2" charset="-122"/>
              <a:cs typeface="Arial" panose="020B0604020202020204" pitchFamily="34" charset="0"/>
              <a:sym typeface="+mn-ea"/>
            </a:endParaRPr>
          </a:p>
          <a:p>
            <a:pPr indent="0">
              <a:lnSpc>
                <a:spcPct val="150000"/>
              </a:lnSpc>
            </a:pPr>
            <a:r>
              <a:rPr sz="2800">
                <a:ea typeface="宋体" panose="02010600030101010101" pitchFamily="2" charset="-122"/>
                <a:cs typeface="Arial" panose="020B0604020202020204" pitchFamily="34" charset="0"/>
                <a:sym typeface="+mn-ea"/>
              </a:rPr>
              <a:t>高兴 </a:t>
            </a:r>
            <a:r>
              <a:rPr lang="en-US" sz="2800">
                <a:ea typeface="宋体" panose="02010600030101010101" pitchFamily="2" charset="-122"/>
                <a:cs typeface="Arial" panose="020B0604020202020204" pitchFamily="34" charset="0"/>
                <a:sym typeface="+mn-ea"/>
              </a:rPr>
              <a:t>——</a:t>
            </a:r>
            <a:r>
              <a:rPr sz="2800">
                <a:ea typeface="宋体" panose="02010600030101010101" pitchFamily="2" charset="-122"/>
                <a:cs typeface="Arial" panose="020B0604020202020204" pitchFamily="34" charset="0"/>
                <a:sym typeface="+mn-ea"/>
              </a:rPr>
              <a:t>不情愿 </a:t>
            </a:r>
            <a:r>
              <a:rPr lang="en-US" sz="2800">
                <a:ea typeface="宋体" panose="02010600030101010101" pitchFamily="2" charset="-122"/>
                <a:cs typeface="Arial" panose="020B0604020202020204" pitchFamily="34" charset="0"/>
                <a:sym typeface="+mn-ea"/>
              </a:rPr>
              <a:t>——</a:t>
            </a:r>
            <a:r>
              <a:rPr sz="2800">
                <a:ea typeface="宋体" panose="02010600030101010101" pitchFamily="2" charset="-122"/>
                <a:cs typeface="Arial" panose="020B0604020202020204" pitchFamily="34" charset="0"/>
                <a:sym typeface="+mn-ea"/>
              </a:rPr>
              <a:t>理解 </a:t>
            </a:r>
            <a:r>
              <a:rPr lang="en-US" sz="2800">
                <a:ea typeface="宋体" panose="02010600030101010101" pitchFamily="2" charset="-122"/>
                <a:cs typeface="Arial" panose="020B0604020202020204" pitchFamily="34" charset="0"/>
                <a:sym typeface="+mn-ea"/>
              </a:rPr>
              <a:t>—— </a:t>
            </a:r>
            <a:r>
              <a:rPr sz="2800">
                <a:ea typeface="宋体" panose="02010600030101010101" pitchFamily="2" charset="-122"/>
                <a:cs typeface="Arial" panose="020B0604020202020204" pitchFamily="34" charset="0"/>
                <a:sym typeface="+mn-ea"/>
              </a:rPr>
              <a:t>为家庭付出</a:t>
            </a:r>
            <a:endParaRPr sz="2800">
              <a:ea typeface="宋体" panose="02010600030101010101" pitchFamily="2" charset="-122"/>
              <a:cs typeface="Arial" panose="020B0604020202020204" pitchFamily="34" charset="0"/>
              <a:sym typeface="+mn-ea"/>
            </a:endParaRPr>
          </a:p>
          <a:p>
            <a:pPr indent="0">
              <a:lnSpc>
                <a:spcPct val="150000"/>
              </a:lnSpc>
            </a:pPr>
            <a:endParaRPr lang="en-US" altLang="zh-CN" sz="2800">
              <a:solidFill>
                <a:schemeClr val="tx1"/>
              </a:solidFill>
              <a:cs typeface="Arial" panose="020B0604020202020204" pitchFamily="34" charset="0"/>
            </a:endParaRP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811" y="158"/>
            <a:ext cx="10515600" cy="1325563"/>
          </a:xfrm>
        </p:spPr>
        <p:txBody>
          <a:bodyPr/>
          <a:lstStyle/>
          <a:p>
            <a:r>
              <a:rPr lang="en-US" altLang="zh-CN" sz="4000">
                <a:solidFill>
                  <a:srgbClr val="FF0000"/>
                </a:solidFill>
              </a:rPr>
              <a:t>How to write</a:t>
            </a:r>
            <a:endParaRPr lang="en-US" altLang="zh-CN" sz="4000">
              <a:solidFill>
                <a:srgbClr val="FF0000"/>
              </a:solidFill>
            </a:endParaRPr>
          </a:p>
        </p:txBody>
      </p:sp>
      <p:sp>
        <p:nvSpPr>
          <p:cNvPr id="5" name="标题 1"/>
          <p:cNvSpPr>
            <a:spLocks noGrp="1"/>
          </p:cNvSpPr>
          <p:nvPr/>
        </p:nvSpPr>
        <p:spPr>
          <a:xfrm>
            <a:off x="2063750" y="1443355"/>
            <a:ext cx="7668260" cy="487807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pPr indent="0">
              <a:lnSpc>
                <a:spcPct val="150000"/>
              </a:lnSpc>
            </a:pPr>
            <a:r>
              <a:rPr lang="en-US" altLang="zh-CN" sz="2800">
                <a:sym typeface="+mn-ea"/>
              </a:rPr>
              <a:t>词汇激活</a:t>
            </a:r>
            <a:endParaRPr lang="en-US" altLang="zh-CN" sz="2800">
              <a:sym typeface="+mn-ea"/>
            </a:endParaRPr>
          </a:p>
          <a:p>
            <a:pPr indent="0">
              <a:lnSpc>
                <a:spcPct val="150000"/>
              </a:lnSpc>
            </a:pPr>
            <a:r>
              <a:rPr lang="en-US" altLang="zh-CN" sz="2800">
                <a:sym typeface="+mn-ea"/>
              </a:rPr>
              <a:t>   ①计划： programme/plan</a:t>
            </a:r>
            <a:endParaRPr lang="en-US" altLang="zh-CN" sz="2800">
              <a:sym typeface="+mn-ea"/>
            </a:endParaRPr>
          </a:p>
          <a:p>
            <a:pPr indent="0">
              <a:lnSpc>
                <a:spcPct val="150000"/>
              </a:lnSpc>
            </a:pPr>
            <a:r>
              <a:rPr lang="en-US" altLang="zh-CN" sz="2800">
                <a:sym typeface="+mn-ea"/>
              </a:rPr>
              <a:t>   ②.奉献：give/devote   </a:t>
            </a:r>
            <a:endParaRPr lang="en-US" altLang="zh-CN" sz="2800">
              <a:sym typeface="+mn-ea"/>
            </a:endParaRPr>
          </a:p>
          <a:p>
            <a:pPr indent="0">
              <a:lnSpc>
                <a:spcPct val="150000"/>
              </a:lnSpc>
            </a:pPr>
            <a:r>
              <a:rPr lang="en-US" altLang="zh-CN" sz="2800">
                <a:sym typeface="+mn-ea"/>
              </a:rPr>
              <a:t>   ③发现： see/find
</a:t>
            </a:r>
            <a:endParaRPr lang="en-US" altLang="zh-CN" sz="2800">
              <a:sym typeface="+mn-ea"/>
            </a:endParaRPr>
          </a:p>
          <a:p>
            <a:endParaRPr lang="en-US" altLang="zh-CN" sz="2800">
              <a:solidFill>
                <a:schemeClr val="tx1"/>
              </a:solidFill>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8595" y="0"/>
            <a:ext cx="10515600" cy="1537335"/>
          </a:xfrm>
        </p:spPr>
        <p:txBody>
          <a:bodyPr/>
          <a:lstStyle/>
          <a:p>
            <a:r>
              <a:rPr lang="en-US" altLang="zh-CN" sz="4000">
                <a:solidFill>
                  <a:srgbClr val="FF0000"/>
                </a:solidFill>
              </a:rPr>
              <a:t>How to write</a:t>
            </a:r>
            <a:endParaRPr lang="en-US" altLang="zh-CN" sz="4000">
              <a:solidFill>
                <a:srgbClr val="FF0000"/>
              </a:solidFill>
            </a:endParaRPr>
          </a:p>
        </p:txBody>
      </p:sp>
      <p:sp>
        <p:nvSpPr>
          <p:cNvPr id="5" name="标题 1"/>
          <p:cNvSpPr>
            <a:spLocks noGrp="1"/>
          </p:cNvSpPr>
          <p:nvPr/>
        </p:nvSpPr>
        <p:spPr>
          <a:xfrm>
            <a:off x="2153285" y="1118870"/>
            <a:ext cx="10852150" cy="4878070"/>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pPr indent="0">
              <a:lnSpc>
                <a:spcPct val="150000"/>
              </a:lnSpc>
            </a:pPr>
            <a:r>
              <a:rPr lang="en-US" altLang="zh-CN" sz="2800">
                <a:sym typeface="+mn-ea"/>
              </a:rPr>
              <a:t>情绪类</a:t>
            </a:r>
            <a:endParaRPr lang="en-US" altLang="zh-CN" sz="2800">
              <a:sym typeface="+mn-ea"/>
            </a:endParaRPr>
          </a:p>
          <a:p>
            <a:pPr indent="0">
              <a:lnSpc>
                <a:spcPct val="150000"/>
              </a:lnSpc>
            </a:pPr>
            <a:r>
              <a:rPr lang="en-US" altLang="zh-CN" sz="2800">
                <a:sym typeface="+mn-ea"/>
              </a:rPr>
              <a:t>   ①.不情愿的：unwilling/reluctant</a:t>
            </a:r>
            <a:endParaRPr lang="en-US" altLang="zh-CN" sz="2800">
              <a:sym typeface="+mn-ea"/>
            </a:endParaRPr>
          </a:p>
          <a:p>
            <a:pPr indent="0">
              <a:lnSpc>
                <a:spcPct val="150000"/>
              </a:lnSpc>
            </a:pPr>
            <a:r>
              <a:rPr lang="en-US" altLang="zh-CN" sz="2800">
                <a:sym typeface="+mn-ea"/>
              </a:rPr>
              <a:t>   ②.自豪地：   proudly/with pride</a:t>
            </a:r>
            <a:endParaRPr lang="en-US" altLang="zh-CN" sz="2800">
              <a:sym typeface="+mn-ea"/>
            </a:endParaRPr>
          </a:p>
          <a:p>
            <a:pPr indent="0">
              <a:lnSpc>
                <a:spcPct val="150000"/>
              </a:lnSpc>
            </a:pPr>
            <a:r>
              <a:rPr lang="en-US" altLang="zh-CN" sz="2800">
                <a:sym typeface="+mn-ea"/>
              </a:rPr>
              <a:t>   ③.</a:t>
            </a:r>
            <a:r>
              <a:rPr sz="2800">
                <a:solidFill>
                  <a:schemeClr val="tx1"/>
                </a:solidFill>
              </a:rPr>
              <a:t>高兴的</a:t>
            </a:r>
            <a:r>
              <a:rPr lang="en-US" altLang="zh-CN" sz="2800">
                <a:solidFill>
                  <a:schemeClr val="tx1"/>
                </a:solidFill>
              </a:rPr>
              <a:t>:</a:t>
            </a:r>
            <a:r>
              <a:rPr sz="2800">
                <a:solidFill>
                  <a:schemeClr val="tx1"/>
                </a:solidFill>
              </a:rPr>
              <a:t>     </a:t>
            </a:r>
            <a:r>
              <a:rPr lang="en-US" altLang="zh-CN" sz="2800">
                <a:solidFill>
                  <a:schemeClr val="tx1"/>
                </a:solidFill>
              </a:rPr>
              <a:t>be delighted to do...</a:t>
            </a:r>
            <a:endParaRPr lang="en-US" altLang="zh-CN" sz="2800">
              <a:solidFill>
                <a:schemeClr val="tx1"/>
              </a:solidFill>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5781" y="158"/>
            <a:ext cx="10515600" cy="1325563"/>
          </a:xfrm>
        </p:spPr>
        <p:txBody>
          <a:bodyPr/>
          <a:lstStyle/>
          <a:p>
            <a:r>
              <a:rPr sz="4000">
                <a:solidFill>
                  <a:srgbClr val="FF0000"/>
                </a:solidFill>
              </a:rPr>
              <a:t>润色句式：</a:t>
            </a:r>
            <a:endParaRPr sz="4000">
              <a:solidFill>
                <a:srgbClr val="FF0000"/>
              </a:solidFill>
            </a:endParaRPr>
          </a:p>
        </p:txBody>
      </p:sp>
      <p:sp>
        <p:nvSpPr>
          <p:cNvPr id="5" name="标题 1"/>
          <p:cNvSpPr>
            <a:spLocks noGrp="1"/>
          </p:cNvSpPr>
          <p:nvPr/>
        </p:nvSpPr>
        <p:spPr>
          <a:xfrm>
            <a:off x="1249045" y="1821815"/>
            <a:ext cx="10852150" cy="359473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sz="2800">
                <a:solidFill>
                  <a:schemeClr val="tx1"/>
                </a:solidFill>
              </a:rPr>
              <a:t>段首：</a:t>
            </a:r>
            <a:r>
              <a:rPr lang="en-US" altLang="zh-CN" sz="2800">
                <a:solidFill>
                  <a:schemeClr val="tx1"/>
                </a:solidFill>
              </a:rPr>
              <a:t>On doing...,  </a:t>
            </a:r>
            <a:endParaRPr lang="en-US" altLang="zh-CN" sz="2800">
              <a:solidFill>
                <a:schemeClr val="tx1"/>
              </a:solidFill>
            </a:endParaRPr>
          </a:p>
          <a:p>
            <a:endParaRPr lang="en-US" altLang="zh-CN" sz="2800">
              <a:solidFill>
                <a:schemeClr val="tx1"/>
              </a:solidFill>
            </a:endParaRPr>
          </a:p>
          <a:p>
            <a:r>
              <a:rPr lang="en-US" altLang="zh-CN" sz="2800">
                <a:solidFill>
                  <a:schemeClr val="tx1"/>
                </a:solidFill>
              </a:rPr>
              <a:t>         His face lit up</a:t>
            </a:r>
            <a:endParaRPr lang="en-US" altLang="zh-CN" sz="2800">
              <a:solidFill>
                <a:schemeClr val="tx1"/>
              </a:solidFill>
            </a:endParaRPr>
          </a:p>
          <a:p>
            <a:endParaRPr lang="en-US" altLang="zh-CN" sz="2800">
              <a:solidFill>
                <a:schemeClr val="tx1"/>
              </a:solidFill>
            </a:endParaRPr>
          </a:p>
          <a:p>
            <a:r>
              <a:rPr lang="en-US" altLang="zh-CN" sz="2800">
                <a:solidFill>
                  <a:schemeClr val="tx1"/>
                </a:solidFill>
              </a:rPr>
              <a:t>         I suddenly realized that...</a:t>
            </a:r>
            <a:endParaRPr lang="en-US" altLang="zh-CN" sz="2800">
              <a:solidFill>
                <a:schemeClr val="tx1"/>
              </a:solidFill>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811" y="158"/>
            <a:ext cx="10515600" cy="1325563"/>
          </a:xfrm>
        </p:spPr>
        <p:txBody>
          <a:bodyPr/>
          <a:lstStyle/>
          <a:p>
            <a:r>
              <a:rPr sz="4000">
                <a:solidFill>
                  <a:srgbClr val="FF0000"/>
                </a:solidFill>
              </a:rPr>
              <a:t>润色句式：</a:t>
            </a:r>
            <a:endParaRPr sz="4000">
              <a:solidFill>
                <a:srgbClr val="FF0000"/>
              </a:solidFill>
            </a:endParaRPr>
          </a:p>
        </p:txBody>
      </p:sp>
      <p:sp>
        <p:nvSpPr>
          <p:cNvPr id="5" name="标题 1"/>
          <p:cNvSpPr>
            <a:spLocks noGrp="1"/>
          </p:cNvSpPr>
          <p:nvPr/>
        </p:nvSpPr>
        <p:spPr>
          <a:xfrm>
            <a:off x="825500" y="1325880"/>
            <a:ext cx="10852150" cy="3852545"/>
          </a:xfrm>
          <a:prstGeom prst="rect">
            <a:avLst/>
          </a:prstGeom>
        </p:spPr>
        <p:txBody>
          <a:bodyPr vert="horz" wrap="square" lIns="90170" tIns="46990" rIns="90170" bIns="46990" rtlCol="0" anchor="ctr"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sz="2800">
                <a:solidFill>
                  <a:schemeClr val="tx1"/>
                </a:solidFill>
              </a:rPr>
              <a:t>结尾升华：</a:t>
            </a:r>
            <a:endParaRPr sz="2800">
              <a:solidFill>
                <a:schemeClr val="tx1"/>
              </a:solidFill>
            </a:endParaRPr>
          </a:p>
          <a:p>
            <a:endParaRPr sz="2800">
              <a:solidFill>
                <a:schemeClr val="tx1"/>
              </a:solidFill>
              <a:latin typeface="Times New Roman" panose="02020603050405020304" pitchFamily="18" charset="0"/>
              <a:cs typeface="Times New Roman" panose="02020603050405020304" pitchFamily="18" charset="0"/>
              <a:sym typeface="+mn-ea"/>
            </a:endParaRPr>
          </a:p>
          <a:p>
            <a:r>
              <a:rPr sz="2800">
                <a:solidFill>
                  <a:schemeClr val="tx1"/>
                </a:solidFill>
                <a:latin typeface="Times New Roman" panose="02020603050405020304" pitchFamily="18" charset="0"/>
                <a:cs typeface="Times New Roman" panose="02020603050405020304" pitchFamily="18" charset="0"/>
                <a:sym typeface="+mn-ea"/>
              </a:rPr>
              <a:t>不情愿为家庭付出           明白父母的难处         愿意付出</a:t>
            </a:r>
            <a:endParaRPr lang="en-US" altLang="zh-CN" sz="2800">
              <a:solidFill>
                <a:schemeClr val="tx1"/>
              </a:solidFill>
              <a:latin typeface="Times New Roman" panose="02020603050405020304" pitchFamily="18" charset="0"/>
              <a:cs typeface="Times New Roman" panose="02020603050405020304" pitchFamily="18" charset="0"/>
              <a:sym typeface="+mn-ea"/>
            </a:endParaRPr>
          </a:p>
          <a:p>
            <a:endParaRPr lang="en-US" altLang="zh-CN" sz="2800">
              <a:solidFill>
                <a:schemeClr val="tx1"/>
              </a:solidFill>
              <a:latin typeface="Times New Roman" panose="02020603050405020304" pitchFamily="18" charset="0"/>
              <a:cs typeface="Times New Roman" panose="02020603050405020304" pitchFamily="18" charset="0"/>
              <a:sym typeface="+mn-ea"/>
            </a:endParaRPr>
          </a:p>
          <a:p>
            <a:endParaRPr lang="en-US" altLang="zh-CN" sz="2800">
              <a:latin typeface="Times New Roman" panose="02020603050405020304" pitchFamily="18" charset="0"/>
              <a:cs typeface="Times New Roman" panose="02020603050405020304" pitchFamily="18" charset="0"/>
              <a:sym typeface="+mn-ea"/>
            </a:endParaRPr>
          </a:p>
          <a:p>
            <a:r>
              <a:rPr lang="en-US" altLang="zh-CN" sz="2800" b="0">
                <a:latin typeface="Times New Roman" panose="02020603050405020304" pitchFamily="18" charset="0"/>
                <a:cs typeface="Times New Roman" panose="02020603050405020304" pitchFamily="18" charset="0"/>
                <a:sym typeface="+mn-ea"/>
              </a:rPr>
              <a:t>I took out my own money with pride and was delighted to hand it to my dad. He gave me a tight hug with tears streaming down his cheeks.</a:t>
            </a:r>
            <a:endParaRPr lang="en-US" altLang="zh-CN" sz="2800" b="0">
              <a:solidFill>
                <a:schemeClr val="tx1"/>
              </a:solidFill>
              <a:latin typeface="Times New Roman" panose="02020603050405020304" pitchFamily="18" charset="0"/>
              <a:cs typeface="Times New Roman" panose="02020603050405020304" pitchFamily="18" charset="0"/>
              <a:sym typeface="+mn-ea"/>
            </a:endParaRPr>
          </a:p>
          <a:p>
            <a:endParaRPr sz="2800" b="0">
              <a:solidFill>
                <a:schemeClr val="tx1"/>
              </a:solidFill>
            </a:endParaRPr>
          </a:p>
        </p:txBody>
      </p:sp>
      <p:sp>
        <p:nvSpPr>
          <p:cNvPr id="3" name="右箭头 2"/>
          <p:cNvSpPr/>
          <p:nvPr/>
        </p:nvSpPr>
        <p:spPr>
          <a:xfrm>
            <a:off x="3986530" y="2321560"/>
            <a:ext cx="7664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7832090" y="2321560"/>
            <a:ext cx="7664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10364470" y="4678680"/>
            <a:ext cx="1827530" cy="2179320"/>
          </a:xfrm>
          <a:prstGeom prst="rect">
            <a:avLst/>
          </a:prstGeom>
        </p:spPr>
      </p:pic>
    </p:spTree>
    <p:custDataLst>
      <p:tags r:id="rId2"/>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1701097" y="451846"/>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②挖掘文章人物的情感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28675" name="文本框 1"/>
          <p:cNvSpPr txBox="1">
            <a:spLocks noChangeArrowheads="1"/>
          </p:cNvSpPr>
          <p:nvPr/>
        </p:nvSpPr>
        <p:spPr bwMode="auto">
          <a:xfrm>
            <a:off x="1774903" y="1381414"/>
            <a:ext cx="8649296" cy="363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ts val="3800"/>
              </a:lnSpc>
              <a:buNone/>
            </a:pPr>
            <a:r>
              <a:rPr lang="en-US" altLang="zh-CN" sz="3600" kern="100">
                <a:effectLst/>
                <a:latin typeface="Times New Roman" panose="02020603050405020304" pitchFamily="18" charset="0"/>
                <a:ea typeface="宋体" panose="02010600030101010101" pitchFamily="2" charset="-122"/>
              </a:rPr>
              <a:t>      My dad, George, only had an eighth grade education. A quiet man, he didn’t understand my world of school activities.…</a:t>
            </a:r>
            <a:endParaRPr lang="en-US" altLang="zh-CN" sz="3600" kern="100">
              <a:effectLst/>
              <a:latin typeface="Times New Roman" panose="02020603050405020304" pitchFamily="18" charset="0"/>
              <a:ea typeface="宋体" panose="02010600030101010101" pitchFamily="2" charset="-122"/>
            </a:endParaRPr>
          </a:p>
          <a:p>
            <a:pPr>
              <a:lnSpc>
                <a:spcPts val="3800"/>
              </a:lnSpc>
              <a:buNone/>
            </a:pPr>
            <a:r>
              <a:rPr lang="en-US" altLang="zh-CN" sz="3600" kern="100">
                <a:effectLst/>
                <a:latin typeface="Times New Roman" panose="02020603050405020304" pitchFamily="18" charset="0"/>
                <a:ea typeface="宋体" panose="02010600030101010101" pitchFamily="2" charset="-122"/>
              </a:rPr>
              <a:t>      I didn’t really understand his world either: He was a livestock trucker, and I thought that I would surpass</a:t>
            </a:r>
            <a:r>
              <a:rPr lang="zh-CN" altLang="zh-CN" sz="3600" kern="100">
                <a:effectLst/>
                <a:latin typeface="Times New Roman" panose="02020603050405020304" pitchFamily="18" charset="0"/>
                <a:ea typeface="宋体" panose="02010600030101010101" pitchFamily="2" charset="-122"/>
                <a:cs typeface="Times New Roman" panose="02020603050405020304" pitchFamily="18" charset="0"/>
              </a:rPr>
              <a:t>（超过）</a:t>
            </a:r>
            <a:r>
              <a:rPr lang="en-US" altLang="zh-CN" sz="3600" kern="100">
                <a:effectLst/>
                <a:latin typeface="Times New Roman" panose="02020603050405020304" pitchFamily="18" charset="0"/>
                <a:ea typeface="宋体" panose="02010600030101010101" pitchFamily="2" charset="-122"/>
              </a:rPr>
              <a:t>anything he had accomplished …</a:t>
            </a:r>
            <a:endParaRPr lang="en-US" altLang="zh-CN" sz="3600">
              <a:latin typeface="Times New Roman" panose="02020603050405020304" pitchFamily="18" charset="0"/>
              <a:cs typeface="Times New Roman" panose="02020603050405020304" pitchFamily="18" charset="0"/>
            </a:endParaRPr>
          </a:p>
        </p:txBody>
      </p:sp>
      <p:sp>
        <p:nvSpPr>
          <p:cNvPr id="12" name="TextBox 14"/>
          <p:cNvSpPr txBox="1">
            <a:spLocks noChangeArrowheads="1"/>
          </p:cNvSpPr>
          <p:nvPr/>
        </p:nvSpPr>
        <p:spPr bwMode="auto">
          <a:xfrm>
            <a:off x="1774903" y="5050832"/>
            <a:ext cx="8657311"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en-US" b="1">
                <a:solidFill>
                  <a:srgbClr val="C00000"/>
                </a:solidFill>
                <a:latin typeface="方正黑体_GBK" panose="03000509000000000000" pitchFamily="65" charset="-122"/>
                <a:ea typeface="方正黑体_GBK" panose="03000509000000000000" pitchFamily="65" charset="-122"/>
              </a:rPr>
              <a:t>       伏笔</a:t>
            </a:r>
            <a:r>
              <a:rPr lang="zh-CN" altLang="en-US" b="1">
                <a:solidFill>
                  <a:srgbClr val="0000FF"/>
                </a:solidFill>
                <a:latin typeface="方正黑体_GBK" panose="03000509000000000000" pitchFamily="65" charset="-122"/>
                <a:ea typeface="方正黑体_GBK" panose="03000509000000000000" pitchFamily="65" charset="-122"/>
              </a:rPr>
              <a:t>指将上文看似无关紧要的</a:t>
            </a:r>
            <a:r>
              <a:rPr lang="zh-CN" altLang="en-US" b="1">
                <a:solidFill>
                  <a:srgbClr val="0000FF"/>
                </a:solidFill>
                <a:latin typeface="方正黑体_GBK" panose="03000509000000000000" pitchFamily="65" charset="-122"/>
                <a:ea typeface="方正黑体_GBK" panose="03000509000000000000" pitchFamily="65" charset="-122"/>
                <a:sym typeface="+mn-ea"/>
              </a:rPr>
              <a:t>人物或事件</a:t>
            </a:r>
            <a:r>
              <a:rPr lang="zh-CN" altLang="en-US" b="1">
                <a:solidFill>
                  <a:srgbClr val="0000FF"/>
                </a:solidFill>
                <a:latin typeface="方正黑体_GBK" panose="03000509000000000000" pitchFamily="65" charset="-122"/>
                <a:ea typeface="方正黑体_GBK" panose="03000509000000000000" pitchFamily="65" charset="-122"/>
              </a:rPr>
              <a:t>作为在续写下文时可能出现的人物或事件的</a:t>
            </a:r>
            <a:r>
              <a:rPr lang="zh-CN" altLang="en-US" b="1">
                <a:solidFill>
                  <a:srgbClr val="C00000"/>
                </a:solidFill>
                <a:latin typeface="方正黑体_GBK" panose="03000509000000000000" pitchFamily="65" charset="-122"/>
                <a:ea typeface="方正黑体_GBK" panose="03000509000000000000" pitchFamily="65" charset="-122"/>
              </a:rPr>
              <a:t>预先提示或暗示</a:t>
            </a:r>
            <a:r>
              <a:rPr lang="zh-CN" altLang="en-US" b="1">
                <a:solidFill>
                  <a:srgbClr val="0000FF"/>
                </a:solidFill>
                <a:latin typeface="方正黑体_GBK" panose="03000509000000000000" pitchFamily="65" charset="-122"/>
                <a:ea typeface="方正黑体_GBK" panose="03000509000000000000" pitchFamily="65" charset="-122"/>
              </a:rPr>
              <a:t>，目的达到“</a:t>
            </a:r>
            <a:r>
              <a:rPr lang="zh-CN" altLang="en-US" b="1">
                <a:solidFill>
                  <a:srgbClr val="C00000"/>
                </a:solidFill>
                <a:latin typeface="方正黑体_GBK" panose="03000509000000000000" pitchFamily="65" charset="-122"/>
                <a:ea typeface="方正黑体_GBK" panose="03000509000000000000" pitchFamily="65" charset="-122"/>
                <a:sym typeface="+mn-ea"/>
              </a:rPr>
              <a:t>前有伏笔，后有照应</a:t>
            </a:r>
            <a:r>
              <a:rPr lang="zh-CN" altLang="en-US" b="1">
                <a:solidFill>
                  <a:srgbClr val="0000FF"/>
                </a:solidFill>
                <a:latin typeface="方正黑体_GBK" panose="03000509000000000000" pitchFamily="65" charset="-122"/>
                <a:ea typeface="方正黑体_GBK" panose="03000509000000000000" pitchFamily="65" charset="-122"/>
              </a:rPr>
              <a:t>”</a:t>
            </a:r>
            <a:r>
              <a:rPr lang="zh-CN" altLang="en-US" b="1">
                <a:solidFill>
                  <a:srgbClr val="0000FF"/>
                </a:solidFill>
                <a:latin typeface="方正黑体_GBK" panose="03000509000000000000" pitchFamily="65" charset="-122"/>
                <a:ea typeface="方正黑体_GBK" panose="03000509000000000000" pitchFamily="65" charset="-122"/>
                <a:sym typeface="+mn-ea"/>
              </a:rPr>
              <a:t>的效果</a:t>
            </a:r>
            <a:r>
              <a:rPr lang="zh-CN" altLang="en-US" b="1">
                <a:solidFill>
                  <a:srgbClr val="0000FF"/>
                </a:solidFill>
                <a:latin typeface="方正黑体_GBK" panose="03000509000000000000" pitchFamily="65" charset="-122"/>
                <a:ea typeface="方正黑体_GBK" panose="03000509000000000000" pitchFamily="65" charset="-122"/>
              </a:rPr>
              <a:t>。</a:t>
            </a:r>
            <a:endParaRPr lang="zh-CN" altLang="en-US" b="1">
              <a:solidFill>
                <a:srgbClr val="0000FF"/>
              </a:solidFill>
              <a:latin typeface="方正黑体_GBK" panose="03000509000000000000" pitchFamily="65" charset="-122"/>
              <a:ea typeface="方正黑体_GBK" panose="03000509000000000000" pitchFamily="65" charset="-122"/>
              <a:sym typeface="+mn-ea"/>
            </a:endParaRPr>
          </a:p>
        </p:txBody>
      </p:sp>
      <p:sp>
        <p:nvSpPr>
          <p:cNvPr id="15" name="椭圆 17"/>
          <p:cNvSpPr>
            <a:spLocks noChangeArrowheads="1"/>
          </p:cNvSpPr>
          <p:nvPr/>
        </p:nvSpPr>
        <p:spPr bwMode="auto">
          <a:xfrm>
            <a:off x="7518801" y="5423745"/>
            <a:ext cx="2753663" cy="655637"/>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a:p>
        </p:txBody>
      </p:sp>
      <p:sp>
        <p:nvSpPr>
          <p:cNvPr id="17" name="椭圆 20"/>
          <p:cNvSpPr>
            <a:spLocks noChangeArrowheads="1"/>
          </p:cNvSpPr>
          <p:nvPr/>
        </p:nvSpPr>
        <p:spPr bwMode="auto">
          <a:xfrm>
            <a:off x="3472318" y="5705427"/>
            <a:ext cx="3451774" cy="8382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a:p>
        </p:txBody>
      </p:sp>
      <p:cxnSp>
        <p:nvCxnSpPr>
          <p:cNvPr id="20" name="直接连接符 10">
            <a:hlinkClick r:id="rId1" action="ppaction://hlinksldjump"/>
          </p:cNvPr>
          <p:cNvCxnSpPr/>
          <p:nvPr/>
        </p:nvCxnSpPr>
        <p:spPr>
          <a:xfrm flipV="1">
            <a:off x="3791744" y="2427654"/>
            <a:ext cx="6264696"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10">
            <a:hlinkClick r:id="rId1" action="ppaction://hlinksldjump"/>
          </p:cNvPr>
          <p:cNvCxnSpPr/>
          <p:nvPr/>
        </p:nvCxnSpPr>
        <p:spPr>
          <a:xfrm flipV="1">
            <a:off x="1712093" y="2863490"/>
            <a:ext cx="6020199" cy="614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10">
            <a:hlinkClick r:id="rId1" action="ppaction://hlinksldjump"/>
          </p:cNvPr>
          <p:cNvCxnSpPr/>
          <p:nvPr/>
        </p:nvCxnSpPr>
        <p:spPr>
          <a:xfrm flipV="1">
            <a:off x="2423592" y="3441858"/>
            <a:ext cx="7848872" cy="387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10">
            <a:hlinkClick r:id="rId1" action="ppaction://hlinksldjump"/>
          </p:cNvPr>
          <p:cNvCxnSpPr/>
          <p:nvPr/>
        </p:nvCxnSpPr>
        <p:spPr>
          <a:xfrm flipV="1">
            <a:off x="1919536" y="4017922"/>
            <a:ext cx="8208912" cy="182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10">
            <a:hlinkClick r:id="rId1" action="ppaction://hlinksldjump"/>
          </p:cNvPr>
          <p:cNvCxnSpPr/>
          <p:nvPr/>
        </p:nvCxnSpPr>
        <p:spPr>
          <a:xfrm flipV="1">
            <a:off x="1928117" y="4449969"/>
            <a:ext cx="8128323" cy="591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10">
            <a:hlinkClick r:id="rId1" action="ppaction://hlinksldjump"/>
          </p:cNvPr>
          <p:cNvCxnSpPr/>
          <p:nvPr/>
        </p:nvCxnSpPr>
        <p:spPr>
          <a:xfrm flipV="1">
            <a:off x="1856109" y="5013177"/>
            <a:ext cx="3231779"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文本框 5"/>
          <p:cNvSpPr txBox="1">
            <a:spLocks noChangeArrowheads="1"/>
          </p:cNvSpPr>
          <p:nvPr/>
        </p:nvSpPr>
        <p:spPr bwMode="auto">
          <a:xfrm>
            <a:off x="3767470" y="2190308"/>
            <a:ext cx="4781862" cy="2245360"/>
          </a:xfrm>
          <a:prstGeom prst="rect">
            <a:avLst/>
          </a:prstGeom>
          <a:solidFill>
            <a:srgbClr val="FFFF00"/>
          </a:solidFill>
          <a:ln w="19050">
            <a:solidFill>
              <a:schemeClr val="tx1"/>
            </a:solidFill>
            <a:miter lim="800000"/>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zh-CN">
                <a:solidFill>
                  <a:srgbClr val="CC0099"/>
                </a:solidFill>
              </a:rPr>
              <a:t>读懂开头这两句</a:t>
            </a:r>
            <a:r>
              <a:rPr lang="zh-CN" altLang="en-US">
                <a:solidFill>
                  <a:srgbClr val="CC0099"/>
                </a:solidFill>
              </a:rPr>
              <a:t>可知</a:t>
            </a:r>
            <a:r>
              <a:rPr lang="zh-CN" altLang="zh-CN">
                <a:solidFill>
                  <a:srgbClr val="CC0099"/>
                </a:solidFill>
              </a:rPr>
              <a:t>父子两人彼此不理解，这是读后续写的伏笔，表达</a:t>
            </a:r>
            <a:r>
              <a:rPr lang="zh-CN" altLang="en-US">
                <a:solidFill>
                  <a:srgbClr val="CC0099"/>
                </a:solidFill>
              </a:rPr>
              <a:t>故事发展</a:t>
            </a:r>
            <a:r>
              <a:rPr lang="zh-CN" altLang="zh-CN">
                <a:solidFill>
                  <a:srgbClr val="CC0099"/>
                </a:solidFill>
              </a:rPr>
              <a:t>从负面</a:t>
            </a:r>
            <a:r>
              <a:rPr lang="zh-CN" altLang="en-US">
                <a:solidFill>
                  <a:srgbClr val="CC0099"/>
                </a:solidFill>
              </a:rPr>
              <a:t>情感</a:t>
            </a:r>
            <a:r>
              <a:rPr lang="zh-CN" altLang="zh-CN">
                <a:solidFill>
                  <a:srgbClr val="CC0099"/>
                </a:solidFill>
              </a:rPr>
              <a:t>到积极</a:t>
            </a:r>
            <a:r>
              <a:rPr lang="zh-CN" altLang="en-US">
                <a:solidFill>
                  <a:srgbClr val="CC0099"/>
                </a:solidFill>
              </a:rPr>
              <a:t>情感</a:t>
            </a:r>
            <a:r>
              <a:rPr lang="zh-CN" altLang="zh-CN">
                <a:solidFill>
                  <a:srgbClr val="CC0099"/>
                </a:solidFill>
              </a:rPr>
              <a:t>的变化过程</a:t>
            </a:r>
            <a:r>
              <a:rPr lang="zh-CN" altLang="en-US">
                <a:solidFill>
                  <a:srgbClr val="CC0099"/>
                </a:solidFill>
              </a:rPr>
              <a:t>（</a:t>
            </a:r>
            <a:r>
              <a:rPr lang="zh-CN" altLang="zh-CN">
                <a:solidFill>
                  <a:srgbClr val="CC0099"/>
                </a:solidFill>
              </a:rPr>
              <a:t>最后两人彼此理解了</a:t>
            </a:r>
            <a:r>
              <a:rPr lang="zh-CN" altLang="en-US">
                <a:solidFill>
                  <a:srgbClr val="CC0099"/>
                </a:solidFill>
              </a:rPr>
              <a:t>）</a:t>
            </a:r>
            <a:endParaRPr lang="zh-CN" altLang="en-US"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3512" y="2743063"/>
            <a:ext cx="8424936" cy="1753235"/>
          </a:xfrm>
          <a:prstGeom prst="rect">
            <a:avLst/>
          </a:prstGeom>
          <a:noFill/>
        </p:spPr>
        <p:txBody>
          <a:bodyPr wrap="square" rtlCol="0">
            <a:spAutoFit/>
          </a:bodyPr>
          <a:lstStyle/>
          <a:p>
            <a:r>
              <a:rPr lang="en-US" altLang="zh-CN" sz="3600" kern="100">
                <a:effectLst/>
                <a:latin typeface="Times New Roman" panose="02020603050405020304" pitchFamily="18" charset="0"/>
                <a:ea typeface="宋体" panose="02010600030101010101" pitchFamily="2" charset="-122"/>
              </a:rPr>
              <a:t>… From age 14. he worked. </a:t>
            </a:r>
            <a:r>
              <a:rPr lang="en-US" altLang="zh-CN" sz="3600" u="sng" kern="100">
                <a:effectLst/>
                <a:latin typeface="Times New Roman" panose="02020603050405020304" pitchFamily="18" charset="0"/>
                <a:ea typeface="宋体" panose="02010600030101010101" pitchFamily="2" charset="-122"/>
              </a:rPr>
              <a:t>And his dad, Albert, took the money my dad earned and used it to pay family expenses</a:t>
            </a:r>
            <a:r>
              <a:rPr lang="en-US" altLang="zh-CN" sz="3600" kern="100">
                <a:effectLst/>
                <a:latin typeface="Times New Roman" panose="02020603050405020304" pitchFamily="18" charset="0"/>
                <a:ea typeface="宋体" panose="02010600030101010101" pitchFamily="2" charset="-122"/>
              </a:rPr>
              <a:t>. …</a:t>
            </a:r>
            <a:endParaRPr lang="zh-CN" altLang="en-US" sz="3600"/>
          </a:p>
        </p:txBody>
      </p:sp>
      <p:sp>
        <p:nvSpPr>
          <p:cNvPr id="3" name="TextBox 1"/>
          <p:cNvSpPr txBox="1">
            <a:spLocks noChangeArrowheads="1"/>
          </p:cNvSpPr>
          <p:nvPr/>
        </p:nvSpPr>
        <p:spPr bwMode="auto">
          <a:xfrm>
            <a:off x="1703512" y="548680"/>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②挖掘文章人物的情感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4" name="TextBox 14"/>
          <p:cNvSpPr txBox="1">
            <a:spLocks noChangeArrowheads="1"/>
          </p:cNvSpPr>
          <p:nvPr/>
        </p:nvSpPr>
        <p:spPr bwMode="auto">
          <a:xfrm>
            <a:off x="2095501" y="4676775"/>
            <a:ext cx="85725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en-US" sz="3600" b="1">
                <a:solidFill>
                  <a:srgbClr val="C00000"/>
                </a:solidFill>
                <a:latin typeface="方正黑体_GBK" panose="03000509000000000000" pitchFamily="65" charset="-122"/>
                <a:ea typeface="方正黑体_GBK" panose="03000509000000000000" pitchFamily="65" charset="-122"/>
              </a:rPr>
              <a:t>       铺垫</a:t>
            </a:r>
            <a:r>
              <a:rPr lang="zh-CN" altLang="en-US" sz="3600" b="1">
                <a:solidFill>
                  <a:srgbClr val="0000FF"/>
                </a:solidFill>
                <a:latin typeface="方正黑体_GBK" panose="03000509000000000000" pitchFamily="65" charset="-122"/>
                <a:ea typeface="方正黑体_GBK" panose="03000509000000000000" pitchFamily="65" charset="-122"/>
              </a:rPr>
              <a:t>指故事高潮的前奏，如环境描写、对话描述等，推动主要人物主要内容的展示，帮助</a:t>
            </a:r>
            <a:r>
              <a:rPr lang="zh-CN" altLang="en-US" sz="3600" b="1">
                <a:solidFill>
                  <a:srgbClr val="FF0000"/>
                </a:solidFill>
                <a:latin typeface="方正黑体_GBK" panose="03000509000000000000" pitchFamily="65" charset="-122"/>
                <a:ea typeface="方正黑体_GBK" panose="03000509000000000000" pitchFamily="65" charset="-122"/>
              </a:rPr>
              <a:t>制造悬念</a:t>
            </a:r>
            <a:r>
              <a:rPr lang="zh-CN" altLang="en-US" sz="3600" b="1">
                <a:solidFill>
                  <a:srgbClr val="0000FF"/>
                </a:solidFill>
                <a:latin typeface="方正黑体_GBK" panose="03000509000000000000" pitchFamily="65" charset="-122"/>
                <a:ea typeface="方正黑体_GBK" panose="03000509000000000000" pitchFamily="65" charset="-122"/>
              </a:rPr>
              <a:t>和</a:t>
            </a:r>
            <a:r>
              <a:rPr lang="zh-CN" altLang="en-US" sz="3600" b="1">
                <a:solidFill>
                  <a:srgbClr val="FF0000"/>
                </a:solidFill>
                <a:latin typeface="方正黑体_GBK" panose="03000509000000000000" pitchFamily="65" charset="-122"/>
                <a:ea typeface="方正黑体_GBK" panose="03000509000000000000" pitchFamily="65" charset="-122"/>
              </a:rPr>
              <a:t>矛盾冲突</a:t>
            </a:r>
            <a:r>
              <a:rPr lang="zh-CN" altLang="en-US" sz="3600" b="1">
                <a:solidFill>
                  <a:srgbClr val="0000FF"/>
                </a:solidFill>
                <a:latin typeface="方正黑体_GBK" panose="03000509000000000000" pitchFamily="65" charset="-122"/>
                <a:ea typeface="方正黑体_GBK" panose="03000509000000000000" pitchFamily="65" charset="-122"/>
              </a:rPr>
              <a:t>。</a:t>
            </a:r>
            <a:endParaRPr lang="zh-CN" altLang="en-US" sz="3600" b="1">
              <a:solidFill>
                <a:srgbClr val="0000FF"/>
              </a:solidFill>
              <a:latin typeface="方正黑体_GBK" panose="03000509000000000000" pitchFamily="65" charset="-122"/>
              <a:ea typeface="方正黑体_GBK" panose="03000509000000000000" pitchFamily="65" charset="-122"/>
              <a:sym typeface="+mn-ea"/>
            </a:endParaRPr>
          </a:p>
        </p:txBody>
      </p:sp>
      <p:sp>
        <p:nvSpPr>
          <p:cNvPr id="5" name="椭圆 11"/>
          <p:cNvSpPr>
            <a:spLocks noChangeArrowheads="1"/>
          </p:cNvSpPr>
          <p:nvPr/>
        </p:nvSpPr>
        <p:spPr bwMode="auto">
          <a:xfrm>
            <a:off x="4151784" y="5784081"/>
            <a:ext cx="1562061" cy="6858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sz="1800"/>
          </a:p>
        </p:txBody>
      </p:sp>
      <p:sp>
        <p:nvSpPr>
          <p:cNvPr id="6" name="椭圆 11"/>
          <p:cNvSpPr>
            <a:spLocks noChangeArrowheads="1"/>
          </p:cNvSpPr>
          <p:nvPr/>
        </p:nvSpPr>
        <p:spPr bwMode="auto">
          <a:xfrm>
            <a:off x="6241582" y="5702541"/>
            <a:ext cx="2086666" cy="685800"/>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sz="1800"/>
          </a:p>
        </p:txBody>
      </p:sp>
      <p:sp>
        <p:nvSpPr>
          <p:cNvPr id="8" name="对话气泡: 椭圆形 2">
            <a:hlinkClick r:id="rId1" action="ppaction://hlinksldjump"/>
          </p:cNvPr>
          <p:cNvSpPr/>
          <p:nvPr/>
        </p:nvSpPr>
        <p:spPr>
          <a:xfrm>
            <a:off x="4151784" y="100822"/>
            <a:ext cx="6516216" cy="3400186"/>
          </a:xfrm>
          <a:prstGeom prst="wedgeEllipseCallout">
            <a:avLst>
              <a:gd name="adj1" fmla="val -61604"/>
              <a:gd name="adj2" fmla="val 60858"/>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700" b="1">
              <a:solidFill>
                <a:srgbClr val="7030A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4727849" y="731019"/>
            <a:ext cx="5040560" cy="2768600"/>
          </a:xfrm>
          <a:prstGeom prst="rect">
            <a:avLst/>
          </a:prstGeom>
          <a:noFill/>
        </p:spPr>
        <p:txBody>
          <a:bodyPr wrap="square" rtlCol="0">
            <a:spAutoFit/>
          </a:bodyPr>
          <a:lstStyle/>
          <a:p>
            <a:pPr>
              <a:defRPr/>
            </a:pPr>
            <a:r>
              <a:rPr lang="zh-CN" altLang="zh-CN" sz="2600">
                <a:solidFill>
                  <a:srgbClr val="9900FF"/>
                </a:solidFill>
              </a:rPr>
              <a:t>这也</a:t>
            </a:r>
            <a:r>
              <a:rPr lang="zh-CN" altLang="zh-CN" sz="2600" b="1">
                <a:solidFill>
                  <a:srgbClr val="9900FF"/>
                </a:solidFill>
              </a:rPr>
              <a:t>是读后续写的</a:t>
            </a:r>
            <a:r>
              <a:rPr lang="zh-CN" altLang="en-US" sz="2600" b="1">
                <a:solidFill>
                  <a:srgbClr val="FF0000"/>
                </a:solidFill>
                <a:latin typeface="方正黑体_GBK" panose="03000509000000000000" pitchFamily="65" charset="-122"/>
                <a:ea typeface="方正黑体_GBK" panose="03000509000000000000" pitchFamily="65" charset="-122"/>
              </a:rPr>
              <a:t>铺垫</a:t>
            </a:r>
            <a:r>
              <a:rPr lang="zh-CN" altLang="zh-CN" sz="2600" b="1">
                <a:solidFill>
                  <a:srgbClr val="9900FF"/>
                </a:solidFill>
              </a:rPr>
              <a:t>，表达作者</a:t>
            </a:r>
            <a:r>
              <a:rPr lang="zh-CN" altLang="en-US" sz="2600" b="1">
                <a:solidFill>
                  <a:srgbClr val="9900FF"/>
                </a:solidFill>
              </a:rPr>
              <a:t>父亲</a:t>
            </a:r>
            <a:r>
              <a:rPr lang="zh-CN" altLang="zh-CN" sz="2600" b="1">
                <a:solidFill>
                  <a:srgbClr val="9900FF"/>
                </a:solidFill>
              </a:rPr>
              <a:t>很小开始工作，而且爷爷拿走作者爸爸所以赚的钱，</a:t>
            </a:r>
            <a:r>
              <a:rPr lang="zh-CN" altLang="en-US" sz="2600" b="1">
                <a:solidFill>
                  <a:srgbClr val="FF0000"/>
                </a:solidFill>
                <a:latin typeface="方正黑体_GBK" panose="03000509000000000000" pitchFamily="65" charset="-122"/>
                <a:ea typeface="方正黑体_GBK" panose="03000509000000000000" pitchFamily="65" charset="-122"/>
              </a:rPr>
              <a:t>铺垫了续写</a:t>
            </a:r>
            <a:r>
              <a:rPr lang="zh-CN" altLang="en-US" sz="2600" b="1">
                <a:solidFill>
                  <a:srgbClr val="9900FF"/>
                </a:solidFill>
                <a:latin typeface="方正黑体_GBK" panose="03000509000000000000" pitchFamily="65" charset="-122"/>
                <a:ea typeface="方正黑体_GBK" panose="03000509000000000000" pitchFamily="65" charset="-122"/>
              </a:rPr>
              <a:t>的</a:t>
            </a:r>
            <a:r>
              <a:rPr lang="zh-CN" altLang="zh-CN" sz="2600" b="1">
                <a:solidFill>
                  <a:srgbClr val="9900FF"/>
                </a:solidFill>
              </a:rPr>
              <a:t>两方面内容：一是作者</a:t>
            </a:r>
            <a:r>
              <a:rPr lang="zh-CN" altLang="en-US" sz="2600" b="1">
                <a:solidFill>
                  <a:srgbClr val="9900FF"/>
                </a:solidFill>
              </a:rPr>
              <a:t>一家生活很辛苦</a:t>
            </a:r>
            <a:r>
              <a:rPr lang="zh-CN" altLang="zh-CN" sz="2600" b="1">
                <a:solidFill>
                  <a:srgbClr val="9900FF"/>
                </a:solidFill>
              </a:rPr>
              <a:t>，</a:t>
            </a:r>
            <a:r>
              <a:rPr lang="zh-CN" altLang="en-US" sz="2600" b="1">
                <a:solidFill>
                  <a:srgbClr val="9900FF"/>
                </a:solidFill>
              </a:rPr>
              <a:t>二</a:t>
            </a:r>
            <a:r>
              <a:rPr lang="zh-CN" altLang="zh-CN" sz="2600" b="1">
                <a:solidFill>
                  <a:srgbClr val="9900FF"/>
                </a:solidFill>
              </a:rPr>
              <a:t>是作者家庭传统，赚钱上交</a:t>
            </a:r>
            <a:r>
              <a:rPr lang="zh-CN" altLang="en-US" sz="2600" b="1">
                <a:solidFill>
                  <a:srgbClr val="9900FF"/>
                </a:solidFill>
              </a:rPr>
              <a:t>帮助家庭开支</a:t>
            </a:r>
            <a:endParaRPr lang="zh-CN" altLang="en-US" sz="2600" b="1">
              <a:solidFill>
                <a:srgbClr val="9900FF"/>
              </a:solidFill>
              <a:latin typeface="Times New Roman" panose="02020603050405020304" pitchFamily="18" charset="0"/>
              <a:cs typeface="Times New Roman" panose="02020603050405020304" pitchFamily="18" charset="0"/>
            </a:endParaRP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1699021" y="314373"/>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②挖掘文章人物的情感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28675" name="文本框 1"/>
          <p:cNvSpPr txBox="1">
            <a:spLocks noChangeArrowheads="1"/>
          </p:cNvSpPr>
          <p:nvPr/>
        </p:nvSpPr>
        <p:spPr bwMode="auto">
          <a:xfrm>
            <a:off x="1643452" y="946739"/>
            <a:ext cx="8961834" cy="30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gn="just">
              <a:buNone/>
            </a:pPr>
            <a:r>
              <a:rPr lang="en-US" altLang="zh-CN" sz="3600" kern="100">
                <a:effectLst/>
                <a:latin typeface="Times New Roman" panose="02020603050405020304" pitchFamily="18" charset="0"/>
                <a:ea typeface="宋体" panose="02010600030101010101" pitchFamily="2" charset="-122"/>
              </a:rPr>
              <a:t>         Summers in the mid-70s were spent at home shooting baskets, hitting a baseball, or throwing a football, preparing for my future as a quarterback on a football team. In poor weather, I read about sports or practiced my trombone</a:t>
            </a:r>
            <a:r>
              <a:rPr lang="zh-CN" altLang="zh-CN" sz="3600" kern="100">
                <a:effectLst/>
                <a:latin typeface="Times New Roman" panose="02020603050405020304" pitchFamily="18" charset="0"/>
                <a:ea typeface="宋体" panose="02010600030101010101" pitchFamily="2" charset="-122"/>
              </a:rPr>
              <a:t>（长号）</a:t>
            </a:r>
            <a:r>
              <a:rPr lang="en-US" altLang="zh-CN" sz="3600" kern="100">
                <a:effectLst/>
                <a:latin typeface="Times New Roman" panose="02020603050405020304" pitchFamily="18" charset="0"/>
                <a:ea typeface="宋体" panose="02010600030101010101" pitchFamily="2" charset="-122"/>
              </a:rPr>
              <a:t>.</a:t>
            </a:r>
            <a:endParaRPr lang="zh-CN" altLang="zh-CN" sz="3600" kern="100">
              <a:effectLst/>
              <a:latin typeface="Times New Roman" panose="02020603050405020304" pitchFamily="18" charset="0"/>
              <a:ea typeface="宋体" panose="02010600030101010101" pitchFamily="2" charset="-122"/>
            </a:endParaRPr>
          </a:p>
        </p:txBody>
      </p:sp>
      <p:cxnSp>
        <p:nvCxnSpPr>
          <p:cNvPr id="16" name="直接连接符 10">
            <a:hlinkClick r:id="rId1" action="ppaction://hlinksldjump"/>
          </p:cNvPr>
          <p:cNvCxnSpPr/>
          <p:nvPr/>
        </p:nvCxnSpPr>
        <p:spPr>
          <a:xfrm flipV="1">
            <a:off x="2999656" y="1843280"/>
            <a:ext cx="7548892" cy="95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0">
            <a:hlinkClick r:id="rId1" action="ppaction://hlinksldjump"/>
          </p:cNvPr>
          <p:cNvCxnSpPr/>
          <p:nvPr/>
        </p:nvCxnSpPr>
        <p:spPr>
          <a:xfrm flipV="1">
            <a:off x="1712093" y="2492896"/>
            <a:ext cx="883645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hlinkClick r:id="rId1" action="ppaction://hlinksldjump"/>
          </p:cNvPr>
          <p:cNvCxnSpPr/>
          <p:nvPr/>
        </p:nvCxnSpPr>
        <p:spPr>
          <a:xfrm flipV="1">
            <a:off x="1703512" y="2996952"/>
            <a:ext cx="883645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0">
            <a:hlinkClick r:id="rId1" action="ppaction://hlinksldjump"/>
          </p:cNvPr>
          <p:cNvCxnSpPr/>
          <p:nvPr/>
        </p:nvCxnSpPr>
        <p:spPr>
          <a:xfrm flipV="1">
            <a:off x="1703512" y="3429000"/>
            <a:ext cx="561662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5"/>
          <p:cNvSpPr txBox="1">
            <a:spLocks noChangeArrowheads="1"/>
          </p:cNvSpPr>
          <p:nvPr/>
        </p:nvSpPr>
        <p:spPr bwMode="auto">
          <a:xfrm>
            <a:off x="2120892" y="4149080"/>
            <a:ext cx="8007555" cy="2245360"/>
          </a:xfrm>
          <a:prstGeom prst="rect">
            <a:avLst/>
          </a:prstGeom>
          <a:solidFill>
            <a:srgbClr val="FFFF00"/>
          </a:solidFill>
          <a:ln w="19050">
            <a:solidFill>
              <a:schemeClr val="tx1"/>
            </a:solidFill>
            <a:miter lim="800000"/>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zh-CN" kern="100" spc="10">
                <a:solidFill>
                  <a:srgbClr val="9900FF"/>
                </a:solidFill>
                <a:latin typeface="Helvetica Neue"/>
                <a:ea typeface="宋体" panose="02010600030101010101" pitchFamily="2" charset="-122"/>
              </a:rPr>
              <a:t>这也</a:t>
            </a:r>
            <a:r>
              <a:rPr lang="zh-CN" altLang="zh-CN" b="1" kern="100" spc="10">
                <a:solidFill>
                  <a:srgbClr val="9900FF"/>
                </a:solidFill>
                <a:latin typeface="Helvetica Neue"/>
                <a:ea typeface="宋体" panose="02010600030101010101" pitchFamily="2" charset="-122"/>
              </a:rPr>
              <a:t>是读后续写的伏笔，本段通过恰当使用一连串的</a:t>
            </a:r>
            <a:r>
              <a:rPr lang="zh-CN" altLang="en-US" b="1" kern="100" spc="10">
                <a:solidFill>
                  <a:srgbClr val="9900FF"/>
                </a:solidFill>
                <a:latin typeface="Helvetica Neue"/>
                <a:ea typeface="宋体" panose="02010600030101010101" pitchFamily="2" charset="-122"/>
              </a:rPr>
              <a:t>节奏</a:t>
            </a:r>
            <a:r>
              <a:rPr lang="zh-CN" altLang="zh-CN" b="1" kern="100" spc="10">
                <a:solidFill>
                  <a:srgbClr val="9900FF"/>
                </a:solidFill>
                <a:latin typeface="Helvetica Neue"/>
                <a:ea typeface="宋体" panose="02010600030101010101" pitchFamily="2" charset="-122"/>
              </a:rPr>
              <a:t>动词，生动具体地描述了主人公对体育的酷爱，展示了极强的画面感，我们</a:t>
            </a:r>
            <a:r>
              <a:rPr lang="zh-CN" altLang="en-US" b="1" kern="100" spc="10">
                <a:solidFill>
                  <a:srgbClr val="9900FF"/>
                </a:solidFill>
                <a:latin typeface="Helvetica Neue"/>
                <a:ea typeface="宋体" panose="02010600030101010101" pitchFamily="2" charset="-122"/>
              </a:rPr>
              <a:t>据此</a:t>
            </a:r>
            <a:r>
              <a:rPr lang="zh-CN" altLang="zh-CN" b="1" kern="100" spc="10">
                <a:solidFill>
                  <a:srgbClr val="9900FF"/>
                </a:solidFill>
                <a:latin typeface="Helvetica Neue"/>
                <a:ea typeface="宋体" panose="02010600030101010101" pitchFamily="2" charset="-122"/>
              </a:rPr>
              <a:t>可以设想作者赚钱后一定会得意洋洋</a:t>
            </a:r>
            <a:r>
              <a:rPr lang="zh-CN" altLang="en-US" b="1" kern="100" spc="10">
                <a:solidFill>
                  <a:srgbClr val="9900FF"/>
                </a:solidFill>
                <a:latin typeface="Helvetica Neue"/>
                <a:ea typeface="宋体" panose="02010600030101010101" pitchFamily="2" charset="-122"/>
              </a:rPr>
              <a:t>地</a:t>
            </a:r>
            <a:r>
              <a:rPr lang="zh-CN" altLang="zh-CN" b="1" kern="100" spc="10">
                <a:solidFill>
                  <a:srgbClr val="9900FF"/>
                </a:solidFill>
                <a:latin typeface="Helvetica Neue"/>
                <a:ea typeface="宋体" panose="02010600030101010101" pitchFamily="2" charset="-122"/>
              </a:rPr>
              <a:t>去</a:t>
            </a:r>
            <a:r>
              <a:rPr lang="zh-CN" altLang="en-US" b="1" kern="100" spc="10">
                <a:solidFill>
                  <a:srgbClr val="9900FF"/>
                </a:solidFill>
                <a:latin typeface="Helvetica Neue"/>
                <a:ea typeface="宋体" panose="02010600030101010101" pitchFamily="2" charset="-122"/>
              </a:rPr>
              <a:t>计划</a:t>
            </a:r>
            <a:r>
              <a:rPr lang="zh-CN" altLang="zh-CN" b="1" kern="100" spc="10">
                <a:solidFill>
                  <a:srgbClr val="9900FF"/>
                </a:solidFill>
                <a:latin typeface="Helvetica Neue"/>
                <a:ea typeface="宋体" panose="02010600030101010101" pitchFamily="2" charset="-122"/>
              </a:rPr>
              <a:t>如何去花钱的</a:t>
            </a:r>
            <a:r>
              <a:rPr lang="zh-CN" altLang="en-US" b="1" kern="100" spc="10">
                <a:solidFill>
                  <a:srgbClr val="9900FF"/>
                </a:solidFill>
                <a:latin typeface="Helvetica Neue"/>
                <a:ea typeface="宋体" panose="02010600030101010101" pitchFamily="2" charset="-122"/>
              </a:rPr>
              <a:t>故事</a:t>
            </a:r>
            <a:endParaRPr lang="zh-CN" altLang="en-US" b="1">
              <a:solidFill>
                <a:srgbClr val="9900FF"/>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699021" y="314373"/>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②挖掘文章人物的情感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699021" y="960704"/>
            <a:ext cx="8861475" cy="3415030"/>
          </a:xfrm>
          <a:prstGeom prst="rect">
            <a:avLst/>
          </a:prstGeom>
          <a:noFill/>
        </p:spPr>
        <p:txBody>
          <a:bodyPr wrap="square" rtlCol="0">
            <a:spAutoFit/>
          </a:bodyPr>
          <a:lstStyle/>
          <a:p>
            <a:r>
              <a:rPr lang="en-US" altLang="zh-CN" sz="3600" kern="100">
                <a:effectLst/>
                <a:latin typeface="Times New Roman" panose="02020603050405020304" pitchFamily="18" charset="0"/>
                <a:ea typeface="宋体" panose="02010600030101010101" pitchFamily="2" charset="-122"/>
              </a:rPr>
              <a:t>        The summer before my eighth grade I was one of a group of boys …. Then we began again. This happened over and over, … It was tiring work, but I looked forward to the pay, even though I wasn’t sure how much it would amount to.</a:t>
            </a:r>
            <a:endParaRPr lang="zh-CN" altLang="zh-CN" sz="3600" kern="100">
              <a:effectLst/>
              <a:latin typeface="Times New Roman" panose="02020603050405020304" pitchFamily="18" charset="0"/>
              <a:ea typeface="宋体" panose="02010600030101010101" pitchFamily="2" charset="-122"/>
            </a:endParaRPr>
          </a:p>
        </p:txBody>
      </p:sp>
      <p:cxnSp>
        <p:nvCxnSpPr>
          <p:cNvPr id="4" name="直接连接符 10">
            <a:hlinkClick r:id="rId1" action="ppaction://hlinksldjump"/>
          </p:cNvPr>
          <p:cNvCxnSpPr/>
          <p:nvPr/>
        </p:nvCxnSpPr>
        <p:spPr>
          <a:xfrm>
            <a:off x="6744072" y="2060848"/>
            <a:ext cx="3804476"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10">
            <a:hlinkClick r:id="rId1" action="ppaction://hlinksldjump"/>
          </p:cNvPr>
          <p:cNvCxnSpPr/>
          <p:nvPr/>
        </p:nvCxnSpPr>
        <p:spPr>
          <a:xfrm flipV="1">
            <a:off x="1712093" y="2636912"/>
            <a:ext cx="883645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10">
            <a:hlinkClick r:id="rId1" action="ppaction://hlinksldjump"/>
          </p:cNvPr>
          <p:cNvCxnSpPr/>
          <p:nvPr/>
        </p:nvCxnSpPr>
        <p:spPr>
          <a:xfrm flipV="1">
            <a:off x="1712093" y="3212975"/>
            <a:ext cx="883645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17"/>
          <p:cNvSpPr>
            <a:spLocks noChangeArrowheads="1"/>
          </p:cNvSpPr>
          <p:nvPr/>
        </p:nvSpPr>
        <p:spPr bwMode="auto">
          <a:xfrm>
            <a:off x="1654161" y="2665015"/>
            <a:ext cx="1345495" cy="591691"/>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sz="1350"/>
          </a:p>
        </p:txBody>
      </p:sp>
      <p:sp>
        <p:nvSpPr>
          <p:cNvPr id="9" name="文本框 5"/>
          <p:cNvSpPr txBox="1">
            <a:spLocks noChangeArrowheads="1"/>
          </p:cNvSpPr>
          <p:nvPr/>
        </p:nvSpPr>
        <p:spPr bwMode="auto">
          <a:xfrm>
            <a:off x="2012881" y="4512301"/>
            <a:ext cx="8166238" cy="1383665"/>
          </a:xfrm>
          <a:prstGeom prst="rect">
            <a:avLst/>
          </a:prstGeom>
          <a:solidFill>
            <a:srgbClr val="FFFF00"/>
          </a:solidFill>
          <a:ln w="19050">
            <a:solidFill>
              <a:schemeClr val="tx1"/>
            </a:solidFill>
            <a:miter lim="800000"/>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en-US">
                <a:solidFill>
                  <a:srgbClr val="CC0099"/>
                </a:solidFill>
              </a:rPr>
              <a:t>通过</a:t>
            </a:r>
            <a:r>
              <a:rPr lang="en-US" altLang="zh-CN" kern="100">
                <a:solidFill>
                  <a:srgbClr val="CC0099"/>
                </a:solidFill>
                <a:latin typeface="Times New Roman" panose="02020603050405020304" pitchFamily="18" charset="0"/>
                <a:ea typeface="宋体" panose="02010600030101010101" pitchFamily="2" charset="-122"/>
              </a:rPr>
              <a:t>began again</a:t>
            </a:r>
            <a:r>
              <a:rPr lang="zh-CN" altLang="en-US" kern="100">
                <a:solidFill>
                  <a:srgbClr val="CC0099"/>
                </a:solidFill>
                <a:latin typeface="Times New Roman" panose="02020603050405020304" pitchFamily="18" charset="0"/>
                <a:ea typeface="宋体" panose="02010600030101010101" pitchFamily="2" charset="-122"/>
              </a:rPr>
              <a:t>及</a:t>
            </a:r>
            <a:r>
              <a:rPr lang="en-US" altLang="zh-CN" kern="100">
                <a:solidFill>
                  <a:srgbClr val="CC0099"/>
                </a:solidFill>
                <a:latin typeface="Times New Roman" panose="02020603050405020304" pitchFamily="18" charset="0"/>
                <a:ea typeface="宋体" panose="02010600030101010101" pitchFamily="2" charset="-122"/>
              </a:rPr>
              <a:t>happened over and over</a:t>
            </a:r>
            <a:r>
              <a:rPr lang="zh-CN" altLang="en-US" kern="100">
                <a:solidFill>
                  <a:srgbClr val="CC0099"/>
                </a:solidFill>
                <a:latin typeface="Times New Roman" panose="02020603050405020304" pitchFamily="18" charset="0"/>
                <a:ea typeface="宋体" panose="02010600030101010101" pitchFamily="2" charset="-122"/>
              </a:rPr>
              <a:t>，加上</a:t>
            </a:r>
            <a:r>
              <a:rPr lang="zh-CN" altLang="en-US">
                <a:solidFill>
                  <a:srgbClr val="CC0099"/>
                </a:solidFill>
                <a:latin typeface="Times New Roman" panose="02020603050405020304" pitchFamily="18" charset="0"/>
                <a:cs typeface="Times New Roman" panose="02020603050405020304" pitchFamily="18" charset="0"/>
              </a:rPr>
              <a:t>情绪的形容词</a:t>
            </a:r>
            <a:r>
              <a:rPr lang="en-US" altLang="zh-CN" kern="100">
                <a:solidFill>
                  <a:srgbClr val="CC0099"/>
                </a:solidFill>
                <a:latin typeface="Times New Roman" panose="02020603050405020304" pitchFamily="18" charset="0"/>
                <a:ea typeface="宋体" panose="02010600030101010101" pitchFamily="2" charset="-122"/>
              </a:rPr>
              <a:t>tiring</a:t>
            </a:r>
            <a:r>
              <a:rPr lang="zh-CN" altLang="en-US">
                <a:solidFill>
                  <a:srgbClr val="CC0099"/>
                </a:solidFill>
                <a:latin typeface="Times New Roman" panose="02020603050405020304" pitchFamily="18" charset="0"/>
                <a:cs typeface="Times New Roman" panose="02020603050405020304" pitchFamily="18" charset="0"/>
              </a:rPr>
              <a:t>来体现作者不肯出苦耐劳，但为了达成愿望的不得不辛苦的矛盾心理</a:t>
            </a:r>
            <a:endParaRPr lang="zh-CN" altLang="en-US" b="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257391" y="3155267"/>
            <a:ext cx="3073400"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3200">
                <a:solidFill>
                  <a:schemeClr val="accent1"/>
                </a:solidFill>
                <a:latin typeface="Arial" panose="020B0604020202020204" pitchFamily="34" charset="0"/>
                <a:ea typeface="微软雅黑" panose="020B0503020204020204" pitchFamily="34" charset="-122"/>
                <a:sym typeface="Arial" panose="020B0604020202020204" pitchFamily="34" charset="0"/>
              </a:rPr>
              <a:t>2021</a:t>
            </a:r>
            <a:endParaRPr lang="en-US" sz="320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5690" b="1">
                <a:solidFill>
                  <a:schemeClr val="accent1"/>
                </a:solidFill>
                <a:latin typeface="Arial" panose="020B0604020202020204" pitchFamily="34" charset="0"/>
                <a:ea typeface="微软雅黑" panose="020B0503020204020204" pitchFamily="34" charset="-122"/>
                <a:sym typeface="Arial" panose="020B0604020202020204" pitchFamily="34" charset="0"/>
              </a:rPr>
              <a:t>试题再现</a:t>
            </a:r>
            <a:endParaRPr lang="zh-CN" altLang="en-US" sz="5690" b="1">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4" name="矩形 10"/>
          <p:cNvSpPr>
            <a:spLocks noChangeArrowheads="1"/>
          </p:cNvSpPr>
          <p:nvPr/>
        </p:nvSpPr>
        <p:spPr bwMode="auto">
          <a:xfrm>
            <a:off x="4769712" y="2515423"/>
            <a:ext cx="356108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err="1">
                <a:solidFill>
                  <a:schemeClr val="accent1"/>
                </a:solidFill>
                <a:latin typeface="Arial" panose="020B0604020202020204" pitchFamily="34" charset="0"/>
                <a:ea typeface="微软雅黑" panose="020B0503020204020204" pitchFamily="34" charset="-122"/>
                <a:sym typeface="Arial" panose="020B0604020202020204" pitchFamily="34" charset="0"/>
              </a:rPr>
              <a:t>历年高考英语读后续写真题分析</a:t>
            </a:r>
            <a:endParaRPr lang="zh-CN" altLang="en-US" sz="189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3111378" y="2929736"/>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8417325" y="2040751"/>
            <a:ext cx="2848610" cy="29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sz="1887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8870" b="1">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123"/>
                                        </p:tgtEl>
                                        <p:attrNameLst>
                                          <p:attrName>style.visibility</p:attrName>
                                        </p:attrNameLst>
                                      </p:cBhvr>
                                      <p:to>
                                        <p:strVal val="visible"/>
                                      </p:to>
                                    </p:set>
                                    <p:anim by="(-#ppt_w*2)" calcmode="lin" valueType="num">
                                      <p:cBhvr rctx="PPT">
                                        <p:cTn id="10" dur="500" autoRev="1" fill="hold">
                                          <p:stCondLst>
                                            <p:cond delay="0"/>
                                          </p:stCondLst>
                                        </p:cTn>
                                        <p:tgtEl>
                                          <p:spTgt spid="5123"/>
                                        </p:tgtEl>
                                        <p:attrNameLst>
                                          <p:attrName>ppt_w</p:attrName>
                                        </p:attrNameLst>
                                      </p:cBhvr>
                                    </p:anim>
                                    <p:anim by="(#ppt_w*0.50)" calcmode="lin" valueType="num">
                                      <p:cBhvr>
                                        <p:cTn id="11" dur="500" decel="50000" autoRev="1" fill="hold">
                                          <p:stCondLst>
                                            <p:cond delay="0"/>
                                          </p:stCondLst>
                                        </p:cTn>
                                        <p:tgtEl>
                                          <p:spTgt spid="5123"/>
                                        </p:tgtEl>
                                        <p:attrNameLst>
                                          <p:attrName>ppt_x</p:attrName>
                                        </p:attrNameLst>
                                      </p:cBhvr>
                                    </p:anim>
                                    <p:anim from="(-#ppt_h/2)" to="(#ppt_y)" calcmode="lin" valueType="num">
                                      <p:cBhvr>
                                        <p:cTn id="12" dur="1000" fill="hold">
                                          <p:stCondLst>
                                            <p:cond delay="0"/>
                                          </p:stCondLst>
                                        </p:cTn>
                                        <p:tgtEl>
                                          <p:spTgt spid="5123"/>
                                        </p:tgtEl>
                                        <p:attrNameLst>
                                          <p:attrName>ppt_y</p:attrName>
                                        </p:attrNameLst>
                                      </p:cBhvr>
                                    </p:anim>
                                    <p:animRot by="21600000">
                                      <p:cBhvr>
                                        <p:cTn id="13" dur="1000" fill="hold">
                                          <p:stCondLst>
                                            <p:cond delay="0"/>
                                          </p:stCondLst>
                                        </p:cTn>
                                        <p:tgtEl>
                                          <p:spTgt spid="5123"/>
                                        </p:tgtEl>
                                        <p:attrNameLst>
                                          <p:attrName>r</p:attrName>
                                        </p:attrNameLst>
                                      </p:cBhvr>
                                    </p:animRot>
                                  </p:childTnLst>
                                </p:cTn>
                              </p:par>
                            </p:childTnLst>
                          </p:cTn>
                        </p:par>
                        <p:par>
                          <p:cTn id="14" fill="hold">
                            <p:stCondLst>
                              <p:cond delay="0"/>
                            </p:stCondLst>
                            <p:childTnLst>
                              <p:par>
                                <p:cTn id="15" presetID="2" presetClass="entr" presetSubtype="8" fill="hold" grpId="0"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0-#ppt_w/2"/>
                                          </p:val>
                                        </p:tav>
                                        <p:tav tm="100000">
                                          <p:val>
                                            <p:strVal val="#ppt_x"/>
                                          </p:val>
                                        </p:tav>
                                      </p:tavLst>
                                    </p:anim>
                                    <p:anim calcmode="lin" valueType="num">
                                      <p:cBhvr additive="base">
                                        <p:cTn id="18" dur="500" fill="hold"/>
                                        <p:tgtEl>
                                          <p:spTgt spid="5125"/>
                                        </p:tgtEl>
                                        <p:attrNameLst>
                                          <p:attrName>ppt_y</p:attrName>
                                        </p:attrNameLst>
                                      </p:cBhvr>
                                      <p:tavLst>
                                        <p:tav tm="0">
                                          <p:val>
                                            <p:strVal val="#ppt_y"/>
                                          </p:val>
                                        </p:tav>
                                        <p:tav tm="100000">
                                          <p:val>
                                            <p:strVal val="#ppt_y"/>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5124"/>
                                        </p:tgtEl>
                                        <p:attrNameLst>
                                          <p:attrName>style.visibility</p:attrName>
                                        </p:attrNameLst>
                                      </p:cBhvr>
                                      <p:to>
                                        <p:strVal val="visible"/>
                                      </p:to>
                                    </p:set>
                                    <p:anim by="(-#ppt_w*2)" calcmode="lin" valueType="num">
                                      <p:cBhvr rctx="PPT">
                                        <p:cTn id="21" dur="500" autoRev="1" fill="hold">
                                          <p:stCondLst>
                                            <p:cond delay="0"/>
                                          </p:stCondLst>
                                        </p:cTn>
                                        <p:tgtEl>
                                          <p:spTgt spid="5124"/>
                                        </p:tgtEl>
                                        <p:attrNameLst>
                                          <p:attrName>ppt_w</p:attrName>
                                        </p:attrNameLst>
                                      </p:cBhvr>
                                    </p:anim>
                                    <p:anim by="(#ppt_w*0.50)" calcmode="lin" valueType="num">
                                      <p:cBhvr>
                                        <p:cTn id="22" dur="500" decel="50000" autoRev="1" fill="hold">
                                          <p:stCondLst>
                                            <p:cond delay="0"/>
                                          </p:stCondLst>
                                        </p:cTn>
                                        <p:tgtEl>
                                          <p:spTgt spid="5124"/>
                                        </p:tgtEl>
                                        <p:attrNameLst>
                                          <p:attrName>ppt_x</p:attrName>
                                        </p:attrNameLst>
                                      </p:cBhvr>
                                    </p:anim>
                                    <p:anim from="(-#ppt_h/2)" to="(#ppt_y)" calcmode="lin" valueType="num">
                                      <p:cBhvr>
                                        <p:cTn id="23" dur="1000" fill="hold">
                                          <p:stCondLst>
                                            <p:cond delay="0"/>
                                          </p:stCondLst>
                                        </p:cTn>
                                        <p:tgtEl>
                                          <p:spTgt spid="5124"/>
                                        </p:tgtEl>
                                        <p:attrNameLst>
                                          <p:attrName>ppt_y</p:attrName>
                                        </p:attrNameLst>
                                      </p:cBhvr>
                                    </p:anim>
                                    <p:animRot by="21600000">
                                      <p:cBhvr>
                                        <p:cTn id="24"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1699021" y="314373"/>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a:t>
            </a:r>
            <a:r>
              <a:rPr lang="zh-CN" altLang="en-US" sz="3600" b="1">
                <a:solidFill>
                  <a:srgbClr val="C00000"/>
                </a:solidFill>
                <a:cs typeface="Times New Roman" panose="02020603050405020304" pitchFamily="18" charset="0"/>
              </a:rPr>
              <a:t>人物的</a:t>
            </a:r>
            <a:r>
              <a:rPr lang="zh-CN" altLang="en-US" sz="3600" b="1">
                <a:solidFill>
                  <a:srgbClr val="C00000"/>
                </a:solidFill>
                <a:latin typeface="Times New Roman" panose="02020603050405020304" pitchFamily="18" charset="0"/>
                <a:cs typeface="Times New Roman" panose="02020603050405020304" pitchFamily="18" charset="0"/>
              </a:rPr>
              <a:t>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28675" name="文本框 1"/>
          <p:cNvSpPr txBox="1">
            <a:spLocks noChangeArrowheads="1"/>
          </p:cNvSpPr>
          <p:nvPr/>
        </p:nvSpPr>
        <p:spPr bwMode="auto">
          <a:xfrm>
            <a:off x="1643452" y="946739"/>
            <a:ext cx="8961834" cy="292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buNone/>
            </a:pPr>
            <a:r>
              <a:rPr lang="en-US" altLang="zh-CN" sz="3600" kern="100">
                <a:latin typeface="Times New Roman" panose="02020603050405020304" pitchFamily="18" charset="0"/>
                <a:ea typeface="宋体" panose="02010600030101010101" pitchFamily="2" charset="-122"/>
                <a:cs typeface="Times New Roman" panose="02020603050405020304" pitchFamily="18" charset="0"/>
              </a:rPr>
              <a:t>       </a:t>
            </a:r>
            <a:r>
              <a:rPr lang="en-US" altLang="zh-CN" sz="3600">
                <a:latin typeface="Times New Roman" panose="02020603050405020304" pitchFamily="18" charset="0"/>
                <a:cs typeface="Times New Roman" panose="02020603050405020304" pitchFamily="18" charset="0"/>
              </a:rPr>
              <a:t>At home, my dad said, “A job’s a big step to growing up. I’m glad you will be contributing to the household.” My dad’s words made me realize that my earnings might not be mine to do with as I wished.</a:t>
            </a:r>
            <a:endParaRPr lang="zh-CN" altLang="zh-CN" sz="3600">
              <a:latin typeface="Times New Roman" panose="02020603050405020304" pitchFamily="18" charset="0"/>
              <a:cs typeface="Times New Roman" panose="02020603050405020304" pitchFamily="18" charset="0"/>
            </a:endParaRPr>
          </a:p>
          <a:p>
            <a:pPr>
              <a:lnSpc>
                <a:spcPts val="2700"/>
              </a:lnSpc>
              <a:spcBef>
                <a:spcPct val="0"/>
              </a:spcBef>
              <a:buNone/>
            </a:pPr>
            <a:endParaRPr lang="en-US" altLang="zh-CN" sz="3600">
              <a:latin typeface="Times New Roman" panose="02020603050405020304" pitchFamily="18" charset="0"/>
              <a:cs typeface="Times New Roman" panose="02020603050405020304" pitchFamily="18" charset="0"/>
            </a:endParaRPr>
          </a:p>
        </p:txBody>
      </p:sp>
      <p:sp>
        <p:nvSpPr>
          <p:cNvPr id="10" name="椭圆 17"/>
          <p:cNvSpPr>
            <a:spLocks noChangeArrowheads="1"/>
          </p:cNvSpPr>
          <p:nvPr/>
        </p:nvSpPr>
        <p:spPr bwMode="auto">
          <a:xfrm>
            <a:off x="1712092" y="1953271"/>
            <a:ext cx="2511699" cy="591691"/>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sz="1350"/>
          </a:p>
        </p:txBody>
      </p:sp>
      <p:sp>
        <p:nvSpPr>
          <p:cNvPr id="13" name="椭圆 20"/>
          <p:cNvSpPr>
            <a:spLocks noChangeArrowheads="1"/>
          </p:cNvSpPr>
          <p:nvPr/>
        </p:nvSpPr>
        <p:spPr bwMode="auto">
          <a:xfrm>
            <a:off x="1459119" y="1351989"/>
            <a:ext cx="3124713" cy="810547"/>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 typeface="Arial" panose="020B0604020202020204" pitchFamily="34" charset="0"/>
              <a:buNone/>
            </a:pPr>
            <a:endParaRPr lang="zh-CN" altLang="en-US" sz="1350"/>
          </a:p>
        </p:txBody>
      </p:sp>
      <p:cxnSp>
        <p:nvCxnSpPr>
          <p:cNvPr id="8" name="直接连接符 10">
            <a:hlinkClick r:id="rId1" action="ppaction://hlinksldjump"/>
          </p:cNvPr>
          <p:cNvCxnSpPr/>
          <p:nvPr/>
        </p:nvCxnSpPr>
        <p:spPr>
          <a:xfrm>
            <a:off x="6888088" y="1464298"/>
            <a:ext cx="3354970"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hlinkClick r:id="rId1" action="ppaction://hlinksldjump"/>
          </p:cNvPr>
          <p:cNvCxnSpPr/>
          <p:nvPr/>
        </p:nvCxnSpPr>
        <p:spPr>
          <a:xfrm flipV="1">
            <a:off x="1586714" y="1975124"/>
            <a:ext cx="883645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0">
            <a:hlinkClick r:id="rId1" action="ppaction://hlinksldjump"/>
          </p:cNvPr>
          <p:cNvCxnSpPr/>
          <p:nvPr/>
        </p:nvCxnSpPr>
        <p:spPr>
          <a:xfrm flipV="1">
            <a:off x="1712093" y="2478719"/>
            <a:ext cx="5680051" cy="141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对话气泡: 椭圆形 2">
            <a:hlinkClick r:id="rId2" action="ppaction://hlinksldjump"/>
          </p:cNvPr>
          <p:cNvSpPr/>
          <p:nvPr/>
        </p:nvSpPr>
        <p:spPr>
          <a:xfrm>
            <a:off x="3459635" y="3502331"/>
            <a:ext cx="6516216" cy="2562864"/>
          </a:xfrm>
          <a:prstGeom prst="wedgeEllipseCallout">
            <a:avLst>
              <a:gd name="adj1" fmla="val -35333"/>
              <a:gd name="adj2" fmla="val -10593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700" b="1">
              <a:solidFill>
                <a:srgbClr val="7030A0"/>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367808" y="3835690"/>
            <a:ext cx="5040560" cy="1753235"/>
          </a:xfrm>
          <a:prstGeom prst="rect">
            <a:avLst/>
          </a:prstGeom>
          <a:noFill/>
        </p:spPr>
        <p:txBody>
          <a:bodyPr wrap="square" rtlCol="0">
            <a:spAutoFit/>
          </a:bodyPr>
          <a:lstStyle/>
          <a:p>
            <a:pPr>
              <a:lnSpc>
                <a:spcPct val="100000"/>
              </a:lnSpc>
              <a:spcBef>
                <a:spcPct val="0"/>
              </a:spcBef>
              <a:buFontTx/>
              <a:buNone/>
            </a:pPr>
            <a:r>
              <a:rPr lang="zh-CN" altLang="zh-CN" sz="3600">
                <a:solidFill>
                  <a:srgbClr val="CC0099"/>
                </a:solidFill>
                <a:latin typeface="Times New Roman" panose="02020603050405020304" pitchFamily="18" charset="0"/>
                <a:cs typeface="Times New Roman" panose="02020603050405020304" pitchFamily="18" charset="0"/>
              </a:rPr>
              <a:t>为后文作者最终</a:t>
            </a:r>
            <a:r>
              <a:rPr lang="zh-CN" altLang="en-US" sz="3600">
                <a:solidFill>
                  <a:srgbClr val="CC0099"/>
                </a:solidFill>
                <a:latin typeface="Times New Roman" panose="02020603050405020304" pitchFamily="18" charset="0"/>
                <a:cs typeface="Times New Roman" panose="02020603050405020304" pitchFamily="18" charset="0"/>
              </a:rPr>
              <a:t>把</a:t>
            </a:r>
            <a:r>
              <a:rPr lang="zh-CN" altLang="zh-CN" sz="3600">
                <a:solidFill>
                  <a:srgbClr val="CC0099"/>
                </a:solidFill>
                <a:latin typeface="Times New Roman" panose="02020603050405020304" pitchFamily="18" charset="0"/>
                <a:cs typeface="Times New Roman" panose="02020603050405020304" pitchFamily="18" charset="0"/>
              </a:rPr>
              <a:t>赚的钱资助家用，最终</a:t>
            </a:r>
            <a:r>
              <a:rPr lang="zh-CN" altLang="en-US" sz="3600">
                <a:solidFill>
                  <a:srgbClr val="CC0099"/>
                </a:solidFill>
                <a:latin typeface="Times New Roman" panose="02020603050405020304" pitchFamily="18" charset="0"/>
                <a:cs typeface="Times New Roman" panose="02020603050405020304" pitchFamily="18" charset="0"/>
              </a:rPr>
              <a:t>“</a:t>
            </a:r>
            <a:r>
              <a:rPr lang="zh-CN" altLang="zh-CN" sz="3600">
                <a:solidFill>
                  <a:srgbClr val="CC0099"/>
                </a:solidFill>
                <a:latin typeface="Times New Roman" panose="02020603050405020304" pitchFamily="18" charset="0"/>
                <a:cs typeface="Times New Roman" panose="02020603050405020304" pitchFamily="18" charset="0"/>
              </a:rPr>
              <a:t>长大</a:t>
            </a:r>
            <a:r>
              <a:rPr lang="zh-CN" altLang="en-US" sz="3600">
                <a:solidFill>
                  <a:srgbClr val="CC0099"/>
                </a:solidFill>
                <a:latin typeface="Times New Roman" panose="02020603050405020304" pitchFamily="18" charset="0"/>
                <a:cs typeface="Times New Roman" panose="02020603050405020304" pitchFamily="18" charset="0"/>
              </a:rPr>
              <a:t>”</a:t>
            </a:r>
            <a:r>
              <a:rPr lang="zh-CN" altLang="zh-CN" sz="3600">
                <a:solidFill>
                  <a:srgbClr val="CC0099"/>
                </a:solidFill>
                <a:latin typeface="Times New Roman" panose="02020603050405020304" pitchFamily="18" charset="0"/>
                <a:cs typeface="Times New Roman" panose="02020603050405020304" pitchFamily="18" charset="0"/>
              </a:rPr>
              <a:t> 埋下了伏笔</a:t>
            </a:r>
            <a:endParaRPr lang="zh-CN" altLang="en-US" sz="3600" b="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703512" y="548680"/>
            <a:ext cx="480238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3600" b="1">
                <a:solidFill>
                  <a:srgbClr val="C00000"/>
                </a:solidFill>
                <a:latin typeface="Times New Roman" panose="02020603050405020304" pitchFamily="18" charset="0"/>
                <a:cs typeface="Times New Roman" panose="02020603050405020304" pitchFamily="18" charset="0"/>
              </a:rPr>
              <a:t>②挖掘文章</a:t>
            </a:r>
            <a:r>
              <a:rPr lang="zh-CN" altLang="en-US" sz="3600" b="1">
                <a:solidFill>
                  <a:srgbClr val="C00000"/>
                </a:solidFill>
                <a:cs typeface="Times New Roman" panose="02020603050405020304" pitchFamily="18" charset="0"/>
              </a:rPr>
              <a:t>人物的</a:t>
            </a:r>
            <a:r>
              <a:rPr lang="zh-CN" altLang="en-US" sz="3600" b="1">
                <a:solidFill>
                  <a:srgbClr val="C00000"/>
                </a:solidFill>
                <a:latin typeface="Times New Roman" panose="02020603050405020304" pitchFamily="18" charset="0"/>
                <a:cs typeface="Times New Roman" panose="02020603050405020304" pitchFamily="18" charset="0"/>
              </a:rPr>
              <a:t>情感</a:t>
            </a:r>
            <a:endParaRPr lang="en-US" altLang="zh-CN" sz="3600" b="1">
              <a:solidFill>
                <a:srgbClr val="C0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991544" y="1484784"/>
            <a:ext cx="8208912" cy="2306955"/>
          </a:xfrm>
          <a:prstGeom prst="rect">
            <a:avLst/>
          </a:prstGeom>
          <a:noFill/>
        </p:spPr>
        <p:txBody>
          <a:bodyPr wrap="square" rtlCol="0">
            <a:spAutoFit/>
          </a:bodyPr>
          <a:lstStyle/>
          <a:p>
            <a:r>
              <a:rPr lang="en-US" altLang="zh-CN" sz="3600" kern="100">
                <a:effectLst/>
                <a:latin typeface="Times New Roman" panose="02020603050405020304" pitchFamily="18" charset="0"/>
                <a:ea typeface="宋体" panose="02010600030101010101" pitchFamily="2" charset="-122"/>
              </a:rPr>
              <a:t>       My labors lasted about two weeks, and the farmer said there might be more work, but I wasn’t interested. I decided it was not fair that I had to contribute my money.</a:t>
            </a:r>
            <a:endParaRPr lang="zh-CN" altLang="en-US" sz="3600"/>
          </a:p>
        </p:txBody>
      </p:sp>
      <p:cxnSp>
        <p:nvCxnSpPr>
          <p:cNvPr id="4" name="直接连接符 10">
            <a:hlinkClick r:id="rId1" action="ppaction://hlinksldjump"/>
          </p:cNvPr>
          <p:cNvCxnSpPr/>
          <p:nvPr/>
        </p:nvCxnSpPr>
        <p:spPr>
          <a:xfrm flipV="1">
            <a:off x="2087671" y="3212977"/>
            <a:ext cx="782475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10">
            <a:hlinkClick r:id="rId1" action="ppaction://hlinksldjump"/>
          </p:cNvPr>
          <p:cNvCxnSpPr/>
          <p:nvPr/>
        </p:nvCxnSpPr>
        <p:spPr>
          <a:xfrm flipV="1">
            <a:off x="2135560" y="3717031"/>
            <a:ext cx="782475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5"/>
          <p:cNvSpPr txBox="1">
            <a:spLocks noChangeArrowheads="1"/>
          </p:cNvSpPr>
          <p:nvPr/>
        </p:nvSpPr>
        <p:spPr bwMode="auto">
          <a:xfrm>
            <a:off x="1847528" y="4118114"/>
            <a:ext cx="8496944" cy="2061210"/>
          </a:xfrm>
          <a:prstGeom prst="rect">
            <a:avLst/>
          </a:prstGeom>
          <a:solidFill>
            <a:srgbClr val="FFFF00"/>
          </a:solidFill>
          <a:ln w="19050">
            <a:solidFill>
              <a:schemeClr val="tx1"/>
            </a:solidFill>
            <a:miter lim="800000"/>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defRPr>
            </a:lvl9pPr>
          </a:lstStyle>
          <a:p>
            <a:pPr>
              <a:lnSpc>
                <a:spcPct val="100000"/>
              </a:lnSpc>
              <a:spcBef>
                <a:spcPct val="0"/>
              </a:spcBef>
              <a:buFontTx/>
              <a:buNone/>
            </a:pPr>
            <a:r>
              <a:rPr lang="zh-CN" altLang="zh-CN" sz="3200">
                <a:latin typeface="Times New Roman" panose="02020603050405020304" pitchFamily="18" charset="0"/>
                <a:cs typeface="Times New Roman" panose="02020603050405020304" pitchFamily="18" charset="0"/>
              </a:rPr>
              <a:t>这里使用精准化动词</a:t>
            </a:r>
            <a:r>
              <a:rPr lang="en-US" altLang="zh-CN" sz="3200">
                <a:latin typeface="Times New Roman" panose="02020603050405020304" pitchFamily="18" charset="0"/>
                <a:cs typeface="Times New Roman" panose="02020603050405020304" pitchFamily="18" charset="0"/>
              </a:rPr>
              <a:t>decided</a:t>
            </a:r>
            <a:r>
              <a:rPr lang="zh-CN" altLang="zh-CN" sz="3200">
                <a:latin typeface="Times New Roman" panose="02020603050405020304" pitchFamily="18" charset="0"/>
                <a:cs typeface="Times New Roman" panose="02020603050405020304" pitchFamily="18" charset="0"/>
              </a:rPr>
              <a:t>，</a:t>
            </a:r>
            <a:r>
              <a:rPr lang="en-US" altLang="zh-CN" sz="3200">
                <a:latin typeface="Times New Roman" panose="02020603050405020304" pitchFamily="18" charset="0"/>
                <a:cs typeface="Times New Roman" panose="02020603050405020304" pitchFamily="18" charset="0"/>
              </a:rPr>
              <a:t>contribute</a:t>
            </a:r>
            <a:r>
              <a:rPr lang="zh-CN" altLang="zh-CN" sz="3200">
                <a:latin typeface="Times New Roman" panose="02020603050405020304" pitchFamily="18" charset="0"/>
                <a:cs typeface="Times New Roman" panose="02020603050405020304" pitchFamily="18" charset="0"/>
              </a:rPr>
              <a:t>渲染作者因为要把赚钱交给爸爸，感觉工作起来没有动力，衬托了作者极不情愿交钱给爸爸的心理活动描写，也为后</a:t>
            </a:r>
            <a:r>
              <a:rPr lang="zh-CN" altLang="en-US" sz="3200">
                <a:latin typeface="Times New Roman" panose="02020603050405020304" pitchFamily="18" charset="0"/>
                <a:cs typeface="Times New Roman" panose="02020603050405020304" pitchFamily="18" charset="0"/>
              </a:rPr>
              <a:t>续</a:t>
            </a:r>
            <a:r>
              <a:rPr lang="zh-CN" altLang="zh-CN" sz="3200">
                <a:latin typeface="Times New Roman" panose="02020603050405020304" pitchFamily="18" charset="0"/>
                <a:cs typeface="Times New Roman" panose="02020603050405020304" pitchFamily="18" charset="0"/>
              </a:rPr>
              <a:t>解决冲突埋下了</a:t>
            </a:r>
            <a:r>
              <a:rPr lang="zh-CN" altLang="zh-CN" sz="3200" b="1">
                <a:solidFill>
                  <a:srgbClr val="C00000"/>
                </a:solidFill>
                <a:latin typeface="Times New Roman" panose="02020603050405020304" pitchFamily="18" charset="0"/>
                <a:cs typeface="Times New Roman" panose="02020603050405020304" pitchFamily="18" charset="0"/>
              </a:rPr>
              <a:t>伏笔</a:t>
            </a:r>
            <a:endParaRPr lang="zh-CN" altLang="en-US" sz="3200" b="1">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257391" y="3155267"/>
            <a:ext cx="3073400"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3200">
                <a:solidFill>
                  <a:schemeClr val="accent4"/>
                </a:solidFill>
                <a:latin typeface="Arial" panose="020B0604020202020204" pitchFamily="34" charset="0"/>
                <a:ea typeface="微软雅黑" panose="020B0503020204020204" pitchFamily="34" charset="-122"/>
                <a:sym typeface="Arial" panose="020B0604020202020204" pitchFamily="34" charset="0"/>
              </a:rPr>
              <a:t>2021</a:t>
            </a:r>
            <a:endParaRPr lang="en-US" sz="3200">
              <a:solidFill>
                <a:schemeClr val="accent4"/>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5690" b="1">
                <a:solidFill>
                  <a:schemeClr val="accent4"/>
                </a:solidFill>
                <a:latin typeface="Arial" panose="020B0604020202020204" pitchFamily="34" charset="0"/>
                <a:ea typeface="微软雅黑" panose="020B0503020204020204" pitchFamily="34" charset="-122"/>
                <a:sym typeface="Arial" panose="020B0604020202020204" pitchFamily="34" charset="0"/>
              </a:rPr>
              <a:t>范文赏析</a:t>
            </a:r>
            <a:endParaRPr lang="zh-CN" altLang="en-US" sz="5690" b="1">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4" name="矩形 10"/>
          <p:cNvSpPr>
            <a:spLocks noChangeArrowheads="1"/>
          </p:cNvSpPr>
          <p:nvPr/>
        </p:nvSpPr>
        <p:spPr bwMode="auto">
          <a:xfrm>
            <a:off x="4769712" y="2515423"/>
            <a:ext cx="356108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err="1">
                <a:solidFill>
                  <a:schemeClr val="accent4"/>
                </a:solidFill>
                <a:latin typeface="Arial" panose="020B0604020202020204" pitchFamily="34" charset="0"/>
                <a:ea typeface="微软雅黑" panose="020B0503020204020204" pitchFamily="34" charset="-122"/>
                <a:sym typeface="Arial" panose="020B0604020202020204" pitchFamily="34" charset="0"/>
              </a:rPr>
              <a:t>历年高考英语读后续写真题分析</a:t>
            </a:r>
            <a:endParaRPr lang="zh-CN" altLang="en-US" sz="1895">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3111378" y="2929736"/>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8417325" y="2040751"/>
            <a:ext cx="2848610" cy="29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altLang="zh-CN" sz="18870">
                <a:solidFill>
                  <a:schemeClr val="accent4"/>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887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123"/>
                                        </p:tgtEl>
                                        <p:attrNameLst>
                                          <p:attrName>style.visibility</p:attrName>
                                        </p:attrNameLst>
                                      </p:cBhvr>
                                      <p:to>
                                        <p:strVal val="visible"/>
                                      </p:to>
                                    </p:set>
                                    <p:anim by="(-#ppt_w*2)" calcmode="lin" valueType="num">
                                      <p:cBhvr rctx="PPT">
                                        <p:cTn id="10" dur="500" autoRev="1" fill="hold">
                                          <p:stCondLst>
                                            <p:cond delay="0"/>
                                          </p:stCondLst>
                                        </p:cTn>
                                        <p:tgtEl>
                                          <p:spTgt spid="5123"/>
                                        </p:tgtEl>
                                        <p:attrNameLst>
                                          <p:attrName>ppt_w</p:attrName>
                                        </p:attrNameLst>
                                      </p:cBhvr>
                                    </p:anim>
                                    <p:anim by="(#ppt_w*0.50)" calcmode="lin" valueType="num">
                                      <p:cBhvr>
                                        <p:cTn id="11" dur="500" decel="50000" autoRev="1" fill="hold">
                                          <p:stCondLst>
                                            <p:cond delay="0"/>
                                          </p:stCondLst>
                                        </p:cTn>
                                        <p:tgtEl>
                                          <p:spTgt spid="5123"/>
                                        </p:tgtEl>
                                        <p:attrNameLst>
                                          <p:attrName>ppt_x</p:attrName>
                                        </p:attrNameLst>
                                      </p:cBhvr>
                                    </p:anim>
                                    <p:anim from="(-#ppt_h/2)" to="(#ppt_y)" calcmode="lin" valueType="num">
                                      <p:cBhvr>
                                        <p:cTn id="12" dur="1000" fill="hold">
                                          <p:stCondLst>
                                            <p:cond delay="0"/>
                                          </p:stCondLst>
                                        </p:cTn>
                                        <p:tgtEl>
                                          <p:spTgt spid="5123"/>
                                        </p:tgtEl>
                                        <p:attrNameLst>
                                          <p:attrName>ppt_y</p:attrName>
                                        </p:attrNameLst>
                                      </p:cBhvr>
                                    </p:anim>
                                    <p:animRot by="21600000">
                                      <p:cBhvr>
                                        <p:cTn id="13" dur="1000" fill="hold">
                                          <p:stCondLst>
                                            <p:cond delay="0"/>
                                          </p:stCondLst>
                                        </p:cTn>
                                        <p:tgtEl>
                                          <p:spTgt spid="5123"/>
                                        </p:tgtEl>
                                        <p:attrNameLst>
                                          <p:attrName>r</p:attrName>
                                        </p:attrNameLst>
                                      </p:cBhvr>
                                    </p:animRot>
                                  </p:childTnLst>
                                </p:cTn>
                              </p:par>
                            </p:childTnLst>
                          </p:cTn>
                        </p:par>
                        <p:par>
                          <p:cTn id="14" fill="hold">
                            <p:stCondLst>
                              <p:cond delay="0"/>
                            </p:stCondLst>
                            <p:childTnLst>
                              <p:par>
                                <p:cTn id="15" presetID="2" presetClass="entr" presetSubtype="8" fill="hold" grpId="0"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0-#ppt_w/2"/>
                                          </p:val>
                                        </p:tav>
                                        <p:tav tm="100000">
                                          <p:val>
                                            <p:strVal val="#ppt_x"/>
                                          </p:val>
                                        </p:tav>
                                      </p:tavLst>
                                    </p:anim>
                                    <p:anim calcmode="lin" valueType="num">
                                      <p:cBhvr additive="base">
                                        <p:cTn id="18" dur="500" fill="hold"/>
                                        <p:tgtEl>
                                          <p:spTgt spid="5125"/>
                                        </p:tgtEl>
                                        <p:attrNameLst>
                                          <p:attrName>ppt_y</p:attrName>
                                        </p:attrNameLst>
                                      </p:cBhvr>
                                      <p:tavLst>
                                        <p:tav tm="0">
                                          <p:val>
                                            <p:strVal val="#ppt_y"/>
                                          </p:val>
                                        </p:tav>
                                        <p:tav tm="100000">
                                          <p:val>
                                            <p:strVal val="#ppt_y"/>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5124"/>
                                        </p:tgtEl>
                                        <p:attrNameLst>
                                          <p:attrName>style.visibility</p:attrName>
                                        </p:attrNameLst>
                                      </p:cBhvr>
                                      <p:to>
                                        <p:strVal val="visible"/>
                                      </p:to>
                                    </p:set>
                                    <p:anim by="(-#ppt_w*2)" calcmode="lin" valueType="num">
                                      <p:cBhvr rctx="PPT">
                                        <p:cTn id="21" dur="500" autoRev="1" fill="hold">
                                          <p:stCondLst>
                                            <p:cond delay="0"/>
                                          </p:stCondLst>
                                        </p:cTn>
                                        <p:tgtEl>
                                          <p:spTgt spid="5124"/>
                                        </p:tgtEl>
                                        <p:attrNameLst>
                                          <p:attrName>ppt_w</p:attrName>
                                        </p:attrNameLst>
                                      </p:cBhvr>
                                    </p:anim>
                                    <p:anim by="(#ppt_w*0.50)" calcmode="lin" valueType="num">
                                      <p:cBhvr>
                                        <p:cTn id="22" dur="500" decel="50000" autoRev="1" fill="hold">
                                          <p:stCondLst>
                                            <p:cond delay="0"/>
                                          </p:stCondLst>
                                        </p:cTn>
                                        <p:tgtEl>
                                          <p:spTgt spid="5124"/>
                                        </p:tgtEl>
                                        <p:attrNameLst>
                                          <p:attrName>ppt_x</p:attrName>
                                        </p:attrNameLst>
                                      </p:cBhvr>
                                    </p:anim>
                                    <p:anim from="(-#ppt_h/2)" to="(#ppt_y)" calcmode="lin" valueType="num">
                                      <p:cBhvr>
                                        <p:cTn id="23" dur="1000" fill="hold">
                                          <p:stCondLst>
                                            <p:cond delay="0"/>
                                          </p:stCondLst>
                                        </p:cTn>
                                        <p:tgtEl>
                                          <p:spTgt spid="5124"/>
                                        </p:tgtEl>
                                        <p:attrNameLst>
                                          <p:attrName>ppt_y</p:attrName>
                                        </p:attrNameLst>
                                      </p:cBhvr>
                                    </p:anim>
                                    <p:animRot by="21600000">
                                      <p:cBhvr>
                                        <p:cTn id="24"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840657" y="1638607"/>
            <a:ext cx="10510685" cy="4437729"/>
          </a:xfrm>
          <a:solidFill>
            <a:schemeClr val="accent1">
              <a:lumMod val="40000"/>
              <a:lumOff val="60000"/>
            </a:schemeClr>
          </a:solidFill>
        </p:spPr>
        <p:txBody>
          <a:bodyPr>
            <a:noAutofit/>
          </a:bodyPr>
          <a:lstStyle/>
          <a:p>
            <a:pPr marL="0" indent="0" algn="just">
              <a:lnSpc>
                <a:spcPct val="100000"/>
              </a:lnSpc>
              <a:spcBef>
                <a:spcPct val="0"/>
              </a:spcBef>
              <a:buNone/>
            </a:pPr>
            <a:r>
              <a:rPr lang="zh-CN" altLang="en-US"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pay day arrived at last.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_________________________________________</a:t>
            </a:r>
            <a:r>
              <a:rPr lang="zh-CN" altLang="en-US"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00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rPr>
              <a:t>虽然我口袋里一共有</a:t>
            </a:r>
            <a:r>
              <a:rPr lang="en-US" altLang="zh-CN" sz="200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rPr>
              <a:t>100</a:t>
            </a:r>
            <a:r>
              <a:rPr lang="zh-CN" altLang="en-US" sz="200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rPr>
              <a:t>美元，我还是带着沉重的心情回家了。</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让步状语从句和</a:t>
            </a:r>
            <a:r>
              <a:rPr lang="en-US" altLang="zh-CN" sz="200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with</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结构</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______________________________________________</a:t>
            </a:r>
            <a:r>
              <a:rPr lang="zh-CN" altLang="en-US"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00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rPr>
              <a:t>我多希望用这些钱买一双自己想要很久的新运动鞋。</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感叹句和省略</a:t>
            </a:r>
            <a:r>
              <a:rPr lang="en-US" altLang="zh-CN" sz="200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that</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的定语从句</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Not much was said over dinner. However, before I went to bed that night, _______________________ (</a:t>
            </a:r>
            <a:r>
              <a:rPr lang="zh-CN" altLang="en-US" sz="2000">
                <a:solidFill>
                  <a:schemeClr val="tx1">
                    <a:lumMod val="75000"/>
                    <a:lumOff val="25000"/>
                  </a:schemeClr>
                </a:solidFill>
                <a:latin typeface="Times New Roman" panose="02020603050405020304" pitchFamily="18" charset="0"/>
                <a:ea typeface="+mj-ea"/>
                <a:cs typeface="Times New Roman" panose="02020603050405020304" pitchFamily="18" charset="0"/>
              </a:rPr>
              <a:t>然而，晚上睡觉前，我无意中听到从父母房间传来的谈话。</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时间状语从句和非谓语动词作后置定语</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“Sam can do without a personal football coach. Our budget is really tight this month,” said my mom. “Don’t worry. I just need to do some extra driving. A professional can help him make great progress in football. You know the boy’s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future dream,” said my dad.</a:t>
            </a:r>
            <a:endParaRPr lang="zh-CN"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ct val="0"/>
              </a:spcBef>
              <a:buNone/>
            </a:pPr>
            <a:r>
              <a:rPr lang="zh-CN" altLang="en-US"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 understood immediately what my parents were worried about.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_________________ (</a:t>
            </a:r>
            <a:r>
              <a:rPr lang="zh-CN" altLang="en-US" sz="200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rPr>
              <a:t>一直误会爸爸的人是我。</a:t>
            </a:r>
            <a:r>
              <a:rPr lang="zh-CN" altLang="en-US" sz="2000">
                <a:solidFill>
                  <a:schemeClr val="accent2">
                    <a:lumMod val="75000"/>
                  </a:schemeClr>
                </a:solidFill>
                <a:latin typeface="Times New Roman" panose="02020603050405020304" pitchFamily="18" charset="0"/>
                <a:ea typeface="楷体" panose="02010609060101010101" charset="-122"/>
                <a:cs typeface="Times New Roman" panose="02020603050405020304" pitchFamily="18" charset="0"/>
              </a:rPr>
              <a:t>强调句</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not the other way around. The next morning, I handed Dad my hard-earned cash. It only seemed fair</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But he just took some of it. “That’ll do for now and thanks for helping with the family expenses, son. You are really growing up</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he said. After the talk, I went straight back to the farmer and took the extra work.</a:t>
            </a:r>
            <a:endParaRPr lang="zh-CN"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文本框 6"/>
          <p:cNvSpPr txBox="1"/>
          <p:nvPr/>
        </p:nvSpPr>
        <p:spPr>
          <a:xfrm>
            <a:off x="916392" y="1114348"/>
            <a:ext cx="10434950" cy="369332"/>
          </a:xfrm>
          <a:prstGeom prst="rect">
            <a:avLst/>
          </a:prstGeom>
          <a:solidFill>
            <a:srgbClr val="01B1B1">
              <a:alpha val="20000"/>
            </a:srgbClr>
          </a:solidFill>
          <a:ln>
            <a:noFill/>
          </a:ln>
        </p:spPr>
        <p:txBody>
          <a:bodyPr vert="horz" wrap="square" lIns="91440" tIns="45720" rIns="91440" bIns="45720" rtlCol="0" anchor="ctr">
            <a:spAutoFit/>
          </a:bodyPr>
          <a:lstStyle>
            <a:defPPr>
              <a:defRPr lang="zh-CN"/>
            </a:defPPr>
            <a:lvl1pPr>
              <a:lnSpc>
                <a:spcPct val="90000"/>
              </a:lnSpc>
              <a:spcBef>
                <a:spcPct val="0"/>
              </a:spcBef>
              <a:buNone/>
              <a:defRPr sz="22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sz="2000"/>
              <a:t>根据括号中的提示，补出范文缺失的部分，并关注哪些语言回答了</a:t>
            </a:r>
            <a:r>
              <a:rPr lang="zh-CN" altLang="en-US" sz="2000" smtClean="0"/>
              <a:t>“首句精研”</a:t>
            </a:r>
            <a:r>
              <a:rPr lang="zh-CN" altLang="en-US" sz="2000"/>
              <a:t>的问题。</a:t>
            </a:r>
            <a:endParaRPr lang="zh-CN" altLang="en-US" sz="200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53729" y="1065107"/>
            <a:ext cx="10284542" cy="369332"/>
          </a:xfrm>
          <a:solidFill>
            <a:srgbClr val="01B1B1">
              <a:alpha val="20000"/>
            </a:srgbClr>
          </a:solidFill>
          <a:ln>
            <a:noFill/>
          </a:ln>
        </p:spPr>
        <p:txBody>
          <a:bodyPr vert="horz" wrap="square" lIns="91440" tIns="45720" rIns="91440" bIns="45720" rtlCol="0" anchor="ctr">
            <a:spAutoFit/>
          </a:bodyPr>
          <a:lstStyle/>
          <a:p>
            <a:pPr algn="l" defTabSz="914400"/>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阅读以下参考范文，核对一下你是否补出范文缺失的部分。</a:t>
            </a:r>
            <a:endPar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内容占位符 5"/>
          <p:cNvSpPr>
            <a:spLocks noGrp="1"/>
          </p:cNvSpPr>
          <p:nvPr>
            <p:ph idx="4294967295"/>
          </p:nvPr>
        </p:nvSpPr>
        <p:spPr>
          <a:xfrm>
            <a:off x="953729" y="1415588"/>
            <a:ext cx="10284542" cy="4955715"/>
          </a:xfrm>
          <a:solidFill>
            <a:schemeClr val="accent4">
              <a:lumMod val="20000"/>
              <a:lumOff val="80000"/>
            </a:schemeClr>
          </a:solidFill>
        </p:spPr>
        <p:txBody>
          <a:bodyPr>
            <a:noAutofit/>
          </a:bodyPr>
          <a:lstStyle/>
          <a:p>
            <a:pPr marL="0" indent="0" algn="just">
              <a:lnSpc>
                <a:spcPct val="130000"/>
              </a:lnSpc>
              <a:spcBef>
                <a:spcPct val="0"/>
              </a:spcBef>
              <a:buNone/>
            </a:pPr>
            <a:r>
              <a:rPr lang="zh-CN" altLang="en-US"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pay day arrived at last. </a:t>
            </a:r>
            <a:r>
              <a:rPr lang="en-US" altLang="zh-CN"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Though I had a total of $100 in my pocket, I still went home with a heavy heart. How I wished I could use the money to buy a pair of new sports shoes I’d wanted for ages.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Not much was said over dinner. </a:t>
            </a:r>
            <a:r>
              <a:rPr lang="en-US" altLang="zh-CN"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However, before I went to bed that night, I overheard a conversation coming from my parents’ bedroom.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“Sam can do without a personal football coach. Our budget is really tight this month,” said my mom. “Don’t worry. I just need to do some extra driving. A professional can help him make great progress in football. You know the boy’s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future dream,” said my dad.</a:t>
            </a:r>
            <a:endParaRPr lang="zh-CN"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30000"/>
              </a:lnSpc>
              <a:spcBef>
                <a:spcPct val="0"/>
              </a:spcBef>
              <a:buNone/>
            </a:pPr>
            <a:r>
              <a:rPr lang="zh-CN" altLang="en-US"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i="1">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 understood immediately what my parents were worried about. </a:t>
            </a:r>
            <a:r>
              <a:rPr lang="en-US" altLang="zh-CN"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 was me who had misunderstood my dad all the time</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not the other way around. The next morning, I handed Dad my hard-earned cash. It only seemed fair. But he just took some of it. “That’ll do for now and thanks for helping with the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family expenses, son. You are really growing up,” he said. After the talk, I went straight back to the </a:t>
            </a:r>
            <a:r>
              <a:rPr lang="en-US"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farmer and took the extra work. </a:t>
            </a:r>
            <a:endParaRPr lang="zh-CN" altLang="zh-CN" sz="20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nvSpPr>
        <p:spPr>
          <a:xfrm>
            <a:off x="907817" y="1052841"/>
            <a:ext cx="10376366" cy="369332"/>
          </a:xfrm>
          <a:prstGeom prst="rect">
            <a:avLst/>
          </a:prstGeom>
          <a:solidFill>
            <a:srgbClr val="01B1B1">
              <a:alpha val="20000"/>
            </a:srgbClr>
          </a:solidFill>
          <a:ln>
            <a:noFill/>
          </a:ln>
        </p:spPr>
        <p:txBody>
          <a:bodyPr vert="horz" wrap="square" lIns="91440" tIns="45720" rIns="91440" bIns="45720" rtlCol="0" anchor="ctr">
            <a:spAutoFit/>
          </a:bodyPr>
          <a:lstStyle>
            <a:lvl1pPr>
              <a:lnSpc>
                <a:spcPct val="90000"/>
              </a:lnSpc>
              <a:spcBef>
                <a:spcPct val="0"/>
              </a:spcBef>
              <a:buNone/>
              <a:defRPr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a:t>2021</a:t>
            </a:r>
            <a:r>
              <a:rPr lang="zh-CN" altLang="en-US"/>
              <a:t>年</a:t>
            </a:r>
            <a:r>
              <a:rPr lang="en-US" altLang="zh-CN"/>
              <a:t>6</a:t>
            </a:r>
            <a:r>
              <a:rPr lang="zh-CN" altLang="en-US"/>
              <a:t>月浙江卷读后续写</a:t>
            </a:r>
            <a:r>
              <a:rPr lang="en-US" altLang="zh-CN"/>
              <a:t>——</a:t>
            </a:r>
            <a:r>
              <a:rPr lang="zh-CN" altLang="en-US"/>
              <a:t>逻辑连贯</a:t>
            </a:r>
            <a:r>
              <a:rPr lang="en-US" altLang="zh-CN"/>
              <a:t> (coherent)</a:t>
            </a:r>
            <a:endParaRPr lang="zh-CN" altLang="en-US"/>
          </a:p>
        </p:txBody>
      </p:sp>
      <p:sp>
        <p:nvSpPr>
          <p:cNvPr id="3" name="内容占位符 2"/>
          <p:cNvSpPr>
            <a:spLocks noGrp="1"/>
          </p:cNvSpPr>
          <p:nvPr>
            <p:ph idx="4294967295"/>
          </p:nvPr>
        </p:nvSpPr>
        <p:spPr>
          <a:xfrm>
            <a:off x="907815" y="2523826"/>
            <a:ext cx="10376365" cy="3159125"/>
          </a:xfrm>
        </p:spPr>
        <p:txBody>
          <a:bodyPr>
            <a:noAutofit/>
          </a:bodyPr>
          <a:lstStyle/>
          <a:p>
            <a:pPr marL="0" indent="0" algn="just">
              <a:lnSpc>
                <a:spcPct val="120000"/>
              </a:lnSpc>
              <a:buNone/>
            </a:pPr>
            <a:r>
              <a:rPr lang="zh-CN" altLang="en-US"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Though I had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 total of $100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in my pocket, I still went home with a heavy heart</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How I wished I could use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the money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to buy a pair of new sports shoes I’d wanted for ages. Not much was said over dinner.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However, before I went to bed that night, I overheard a conversation coming from my parents’ bedroom.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“Sam can do without a personal football coach.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Our budget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is really tight this month,” said my mom. “Don’t worry. I just need to do some extra driving. A professional can help him make great progress in football. You know the boy’s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future dream,” said my dad.</a:t>
            </a:r>
            <a:endParaRPr lang="zh-CN"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文本框 9"/>
          <p:cNvSpPr txBox="1"/>
          <p:nvPr/>
        </p:nvSpPr>
        <p:spPr>
          <a:xfrm>
            <a:off x="7342078" y="1052841"/>
            <a:ext cx="3942105" cy="369332"/>
          </a:xfrm>
          <a:prstGeom prst="rect">
            <a:avLst/>
          </a:prstGeom>
          <a:solidFill>
            <a:srgbClr val="0070C0"/>
          </a:solidFill>
        </p:spPr>
        <p:txBody>
          <a:bodyPr wrap="none" rtlCol="0">
            <a:spAutoFit/>
          </a:bodyPr>
          <a:lstStyle/>
          <a:p>
            <a:r>
              <a:rPr lang="zh-CN" altLang="en-US" b="1">
                <a:solidFill>
                  <a:schemeClr val="bg1"/>
                </a:solidFill>
                <a:latin typeface="楷体" panose="02010609060101010101" charset="-122"/>
                <a:ea typeface="楷体" panose="02010609060101010101" charset="-122"/>
              </a:rPr>
              <a:t>重复、</a:t>
            </a:r>
            <a:r>
              <a:rPr lang="en-US" altLang="en-US" b="1">
                <a:solidFill>
                  <a:schemeClr val="bg1"/>
                </a:solidFill>
                <a:latin typeface="楷体" panose="02010609060101010101" charset="-122"/>
                <a:ea typeface="楷体" panose="02010609060101010101" charset="-122"/>
              </a:rPr>
              <a:t>指代</a:t>
            </a:r>
            <a:r>
              <a:rPr lang="zh-CN" altLang="en-US" b="1">
                <a:solidFill>
                  <a:schemeClr val="bg1"/>
                </a:solidFill>
                <a:latin typeface="楷体" panose="02010609060101010101" charset="-122"/>
                <a:ea typeface="楷体" panose="02010609060101010101" charset="-122"/>
              </a:rPr>
              <a:t>、同义替换等 </a:t>
            </a:r>
            <a:r>
              <a:rPr lang="en-US" altLang="zh-CN"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cohesive)</a:t>
            </a:r>
            <a:endParaRPr lang="zh-CN" altLang="en-US">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矩形 1"/>
          <p:cNvSpPr/>
          <p:nvPr/>
        </p:nvSpPr>
        <p:spPr>
          <a:xfrm>
            <a:off x="907816" y="1596830"/>
            <a:ext cx="10376365" cy="400110"/>
          </a:xfrm>
          <a:prstGeom prst="rect">
            <a:avLst/>
          </a:prstGeom>
          <a:solidFill>
            <a:schemeClr val="accent2">
              <a:lumMod val="20000"/>
              <a:lumOff val="80000"/>
            </a:schemeClr>
          </a:solidFill>
        </p:spPr>
        <p:txBody>
          <a:bodyPr wrap="square">
            <a:spAutoFit/>
          </a:bodyPr>
          <a:lstStyle/>
          <a:p>
            <a:pPr marL="358775" indent="-358775" algn="just"/>
            <a:r>
              <a:rPr lang="en-US" altLang="zh-CN" sz="2000" b="1" kern="100">
                <a:latin typeface="Times New Roman" panose="02020603050405020304" pitchFamily="18" charset="0"/>
                <a:cs typeface="Times New Roman" panose="02020603050405020304" pitchFamily="18" charset="0"/>
              </a:rPr>
              <a:t>What did I feel when I got the pay? What made me understand my</a:t>
            </a:r>
            <a:r>
              <a:rPr lang="zh-CN" altLang="en-US" sz="2000" b="1" kern="100">
                <a:latin typeface="Times New Roman" panose="02020603050405020304" pitchFamily="18" charset="0"/>
                <a:cs typeface="Times New Roman" panose="02020603050405020304" pitchFamily="18" charset="0"/>
              </a:rPr>
              <a:t> </a:t>
            </a:r>
            <a:r>
              <a:rPr lang="en-US" altLang="zh-CN" sz="2000" b="1" kern="100">
                <a:latin typeface="Times New Roman" panose="02020603050405020304" pitchFamily="18" charset="0"/>
                <a:cs typeface="Times New Roman" panose="02020603050405020304" pitchFamily="18" charset="0"/>
              </a:rPr>
              <a:t>parents’ worries?</a:t>
            </a:r>
            <a:endParaRPr lang="zh-CN" altLang="zh-CN" sz="2000" b="1" kern="100">
              <a:latin typeface="Times New Roman" panose="02020603050405020304" pitchFamily="18" charset="0"/>
              <a:ea typeface="楷体_GB2312" panose="02010609030101010101" charset="-122"/>
              <a:cs typeface="Times New Roman" panose="02020603050405020304" pitchFamily="18" charset="0"/>
            </a:endParaRPr>
          </a:p>
        </p:txBody>
      </p:sp>
      <p:sp>
        <p:nvSpPr>
          <p:cNvPr id="4" name="矩形 3"/>
          <p:cNvSpPr/>
          <p:nvPr/>
        </p:nvSpPr>
        <p:spPr>
          <a:xfrm>
            <a:off x="907816" y="2062161"/>
            <a:ext cx="10285046" cy="461665"/>
          </a:xfrm>
          <a:prstGeom prst="rect">
            <a:avLst/>
          </a:prstGeom>
        </p:spPr>
        <p:txBody>
          <a:bodyPr wrap="square">
            <a:spAutoFit/>
          </a:bodyPr>
          <a:lstStyle/>
          <a:p>
            <a:r>
              <a:rPr lang="zh-CN" altLang="en-US" sz="2400" b="1" i="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i="1" u="sng">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The pay day </a:t>
            </a:r>
            <a:r>
              <a:rPr lang="en-US" altLang="zh-CN" sz="2400" b="1" i="1" u="sng">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arrived at last.</a:t>
            </a:r>
            <a:endParaRPr lang="zh-CN" altLang="en-US" sz="2400" b="1" u="sng">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txBox="1"/>
          <p:nvPr/>
        </p:nvSpPr>
        <p:spPr>
          <a:xfrm>
            <a:off x="907817" y="2839790"/>
            <a:ext cx="10376366" cy="3068641"/>
          </a:xfrm>
          <a:prstGeom prst="rect">
            <a:avLst/>
          </a:prstGeom>
        </p:spPr>
        <p:txBody>
          <a:bodyPr vert="horz" lIns="121889" tIns="60944" rIns="121889" bIns="60944" rtlCol="0">
            <a:noAutofit/>
          </a:bodyPr>
          <a:lstStyle>
            <a:lvl1pPr marL="304800" indent="-304800" algn="l" defTabSz="1218565" rtl="0" eaLnBrk="1" latinLnBrk="0" hangingPunct="1">
              <a:lnSpc>
                <a:spcPct val="90000"/>
              </a:lnSpc>
              <a:spcBef>
                <a:spcPts val="1335"/>
              </a:spcBef>
              <a:buFont typeface="Arial" panose="020B0604020202020204" pitchFamily="34" charset="0"/>
              <a:buChar char="•"/>
              <a:defRPr sz="3700" kern="1200">
                <a:solidFill>
                  <a:schemeClr val="tx1"/>
                </a:solidFill>
                <a:latin typeface="+mn-lt"/>
                <a:ea typeface="+mn-ea"/>
                <a:cs typeface="+mn-cs"/>
              </a:defRPr>
            </a:lvl1pPr>
            <a:lvl2pPr marL="914400" indent="-304800" algn="l" defTabSz="1218565" rtl="0" eaLnBrk="1" latinLnBrk="0" hangingPunct="1">
              <a:lnSpc>
                <a:spcPct val="90000"/>
              </a:lnSpc>
              <a:spcBef>
                <a:spcPts val="665"/>
              </a:spcBef>
              <a:buFont typeface="Arial" panose="020B0604020202020204" pitchFamily="34" charset="0"/>
              <a:buChar char="•"/>
              <a:defRPr sz="3200" kern="1200">
                <a:solidFill>
                  <a:schemeClr val="tx1"/>
                </a:solidFill>
                <a:latin typeface="+mn-lt"/>
                <a:ea typeface="+mn-ea"/>
                <a:cs typeface="+mn-cs"/>
              </a:defRPr>
            </a:lvl2pPr>
            <a:lvl3pPr marL="1524000" indent="-304800" algn="l" defTabSz="1218565" rtl="0" eaLnBrk="1" latinLnBrk="0" hangingPunct="1">
              <a:lnSpc>
                <a:spcPct val="90000"/>
              </a:lnSpc>
              <a:spcBef>
                <a:spcPts val="665"/>
              </a:spcBef>
              <a:buFont typeface="Arial" panose="020B0604020202020204" pitchFamily="34" charset="0"/>
              <a:buChar char="•"/>
              <a:defRPr sz="2700" kern="1200">
                <a:solidFill>
                  <a:schemeClr val="tx1"/>
                </a:solidFill>
                <a:latin typeface="+mn-lt"/>
                <a:ea typeface="+mn-ea"/>
                <a:cs typeface="+mn-cs"/>
              </a:defRPr>
            </a:lvl3pPr>
            <a:lvl4pPr marL="2133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4pPr>
            <a:lvl5pPr marL="27432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5pPr>
            <a:lvl6pPr marL="33528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a:lstStyle>
          <a:p>
            <a:pPr marL="0" indent="0" algn="just">
              <a:lnSpc>
                <a:spcPct val="150000"/>
              </a:lnSpc>
              <a:buNone/>
            </a:pPr>
            <a:r>
              <a:rPr lang="zh-CN" altLang="en-US"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It was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me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who had misunderstood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my dad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all the time, not the other way around.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next morning,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I handed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Dad my </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hard-earned cash</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It only seemed fair. But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he</a:t>
            </a:r>
            <a:r>
              <a:rPr lang="en-US" altLang="zh-CN" sz="24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just took some of it. “That’ll do for now and thanks for helping with the </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family expenses, son. You are really growing up,”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he</a:t>
            </a:r>
            <a:r>
              <a:rPr lang="en-US" altLang="zh-CN" sz="240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said. After the talk, </a:t>
            </a:r>
            <a:r>
              <a:rPr lang="en-US" altLang="zh-CN" sz="2400" b="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400" b="1">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 went straight back to the farmer and took the extra work</a:t>
            </a:r>
            <a:r>
              <a:rPr lang="en-US" altLang="zh-CN" sz="2400">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rPr>
              <a:t>. </a:t>
            </a:r>
            <a:endParaRPr lang="zh-CN" altLang="zh-CN" sz="2400">
              <a:solidFill>
                <a:srgbClr val="538234"/>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文本框 10"/>
          <p:cNvSpPr txBox="1"/>
          <p:nvPr/>
        </p:nvSpPr>
        <p:spPr>
          <a:xfrm>
            <a:off x="907817" y="1664276"/>
            <a:ext cx="9483545" cy="400110"/>
          </a:xfrm>
          <a:prstGeom prst="rect">
            <a:avLst/>
          </a:prstGeom>
          <a:solidFill>
            <a:schemeClr val="accent2">
              <a:lumMod val="20000"/>
              <a:lumOff val="80000"/>
            </a:schemeClr>
          </a:solidFill>
        </p:spPr>
        <p:txBody>
          <a:bodyPr wrap="square">
            <a:spAutoFit/>
          </a:bodyPr>
          <a:lstStyle>
            <a:defPPr>
              <a:defRPr lang="zh-CN"/>
            </a:defPPr>
            <a:lvl1pPr marL="358775" indent="-358775" algn="just">
              <a:defRPr sz="2000" b="1" kern="100">
                <a:latin typeface="Times New Roman" panose="02020603050405020304" pitchFamily="18" charset="0"/>
                <a:cs typeface="Times New Roman" panose="02020603050405020304" pitchFamily="18" charset="0"/>
              </a:defRPr>
            </a:lvl1pPr>
          </a:lstStyle>
          <a:p>
            <a:r>
              <a:rPr lang="en-US" altLang="zh-CN"/>
              <a:t>What did I react after knowing my parents’ worries? </a:t>
            </a:r>
            <a:endParaRPr lang="zh-CN" altLang="en-US"/>
          </a:p>
        </p:txBody>
      </p:sp>
      <p:sp>
        <p:nvSpPr>
          <p:cNvPr id="5" name="文本框 4"/>
          <p:cNvSpPr txBox="1"/>
          <p:nvPr/>
        </p:nvSpPr>
        <p:spPr>
          <a:xfrm>
            <a:off x="1393066" y="2306489"/>
            <a:ext cx="8174033" cy="461665"/>
          </a:xfrm>
          <a:prstGeom prst="rect">
            <a:avLst/>
          </a:prstGeom>
          <a:noFill/>
        </p:spPr>
        <p:txBody>
          <a:bodyPr wrap="none" rtlCol="0">
            <a:spAutoFit/>
          </a:bodyPr>
          <a:lstStyle/>
          <a:p>
            <a:r>
              <a:rPr lang="en-US" altLang="zh-CN" sz="2400" b="1" i="1" u="sng">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400" b="1" i="1" u="sng">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understood immediately what </a:t>
            </a:r>
            <a:r>
              <a:rPr lang="en-US" altLang="zh-CN" sz="2400" b="1" i="1" u="sng">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my parents </a:t>
            </a:r>
            <a:r>
              <a:rPr lang="en-US" altLang="zh-CN" sz="2400" b="1" i="1" u="sng">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were worried about.</a:t>
            </a:r>
            <a:endParaRPr lang="en-US" altLang="zh-CN" sz="2400" b="1" i="1" u="sng">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标题 1"/>
          <p:cNvSpPr txBox="1"/>
          <p:nvPr/>
        </p:nvSpPr>
        <p:spPr>
          <a:xfrm>
            <a:off x="907817" y="1052841"/>
            <a:ext cx="10376366" cy="369332"/>
          </a:xfrm>
          <a:prstGeom prst="rect">
            <a:avLst/>
          </a:prstGeom>
          <a:solidFill>
            <a:srgbClr val="01B1B1">
              <a:alpha val="20000"/>
            </a:srgbClr>
          </a:solidFill>
          <a:ln>
            <a:noFill/>
          </a:ln>
        </p:spPr>
        <p:txBody>
          <a:bodyPr vert="horz" wrap="square" lIns="91440" tIns="45720" rIns="91440" bIns="45720" rtlCol="0" anchor="ctr">
            <a:spAutoFit/>
          </a:bodyPr>
          <a:lstStyle>
            <a:lvl1pPr>
              <a:lnSpc>
                <a:spcPct val="90000"/>
              </a:lnSpc>
              <a:spcBef>
                <a:spcPct val="0"/>
              </a:spcBef>
              <a:buNone/>
              <a:defRPr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a:t>2021</a:t>
            </a:r>
            <a:r>
              <a:rPr lang="zh-CN" altLang="en-US"/>
              <a:t>年</a:t>
            </a:r>
            <a:r>
              <a:rPr lang="en-US" altLang="zh-CN"/>
              <a:t>6</a:t>
            </a:r>
            <a:r>
              <a:rPr lang="zh-CN" altLang="en-US"/>
              <a:t>月浙江卷读后续写</a:t>
            </a:r>
            <a:r>
              <a:rPr lang="en-US" altLang="zh-CN"/>
              <a:t>——</a:t>
            </a:r>
            <a:r>
              <a:rPr lang="zh-CN" altLang="en-US"/>
              <a:t>逻辑连贯</a:t>
            </a:r>
            <a:r>
              <a:rPr lang="en-US" altLang="zh-CN"/>
              <a:t> (coherent)</a:t>
            </a:r>
            <a:endParaRPr lang="zh-CN" altLang="en-US"/>
          </a:p>
        </p:txBody>
      </p:sp>
      <p:sp>
        <p:nvSpPr>
          <p:cNvPr id="12" name="文本框 11"/>
          <p:cNvSpPr txBox="1"/>
          <p:nvPr/>
        </p:nvSpPr>
        <p:spPr>
          <a:xfrm>
            <a:off x="7342078" y="1052841"/>
            <a:ext cx="3942105" cy="369332"/>
          </a:xfrm>
          <a:prstGeom prst="rect">
            <a:avLst/>
          </a:prstGeom>
          <a:solidFill>
            <a:srgbClr val="0070C0"/>
          </a:solidFill>
        </p:spPr>
        <p:txBody>
          <a:bodyPr wrap="none" rtlCol="0">
            <a:spAutoFit/>
          </a:bodyPr>
          <a:lstStyle/>
          <a:p>
            <a:r>
              <a:rPr lang="zh-CN" altLang="en-US" b="1">
                <a:solidFill>
                  <a:schemeClr val="bg1"/>
                </a:solidFill>
                <a:latin typeface="楷体" panose="02010609060101010101" charset="-122"/>
                <a:ea typeface="楷体" panose="02010609060101010101" charset="-122"/>
              </a:rPr>
              <a:t>重复、</a:t>
            </a:r>
            <a:r>
              <a:rPr lang="en-US" altLang="en-US" b="1">
                <a:solidFill>
                  <a:schemeClr val="bg1"/>
                </a:solidFill>
                <a:latin typeface="楷体" panose="02010609060101010101" charset="-122"/>
                <a:ea typeface="楷体" panose="02010609060101010101" charset="-122"/>
              </a:rPr>
              <a:t>指代</a:t>
            </a:r>
            <a:r>
              <a:rPr lang="zh-CN" altLang="en-US" b="1">
                <a:solidFill>
                  <a:schemeClr val="bg1"/>
                </a:solidFill>
                <a:latin typeface="楷体" panose="02010609060101010101" charset="-122"/>
                <a:ea typeface="楷体" panose="02010609060101010101" charset="-122"/>
              </a:rPr>
              <a:t>、同义替换等 </a:t>
            </a:r>
            <a:r>
              <a:rPr lang="en-US" altLang="zh-CN"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cohesive)</a:t>
            </a:r>
            <a:endParaRPr lang="zh-CN" altLang="en-US">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4623426" y="1920438"/>
            <a:ext cx="933419"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186152" y="2552409"/>
            <a:ext cx="2156815"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96149" y="2547976"/>
            <a:ext cx="1628136"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191457" y="3193023"/>
            <a:ext cx="2204691"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496606" y="3189208"/>
            <a:ext cx="2204691"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735696" y="3803713"/>
            <a:ext cx="843982"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833532" y="4389380"/>
            <a:ext cx="586933"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142703" y="3173634"/>
            <a:ext cx="843982"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45869" y="1675822"/>
            <a:ext cx="9859979" cy="4494539"/>
          </a:xfrm>
          <a:prstGeom prst="rect">
            <a:avLst/>
          </a:prstGeom>
        </p:spPr>
        <p:txBody>
          <a:bodyPr vert="horz" lIns="91440" tIns="45720" rIns="91440" bIns="45720" rtlCol="0" anchor="t">
            <a:normAutofit/>
          </a:bodyPr>
          <a:lstStyle/>
          <a:p>
            <a:pPr algn="just">
              <a:lnSpc>
                <a:spcPct val="200000"/>
              </a:lnSpc>
              <a:spcAft>
                <a:spcPts val="600"/>
              </a:spcAft>
            </a:pPr>
            <a:r>
              <a:rPr lang="en-US" altLang="zh-CN" sz="2000" i="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The pay day arrived at last.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Though</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I had a total of $100 in my pocket, I still went home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a heavy heart</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How I wished </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I could use the money to buy a pair of new sports shoes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I’d wanted for ages</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 much was said </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over dinner. However,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before</a:t>
            </a:r>
            <a:r>
              <a:rPr lang="en-US" altLang="zh-CN"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I went to bed that night, I overheard a conversation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coming</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from my parents’ bedroom. “Sam can do without a personal football coach. Our budget is really </a:t>
            </a:r>
            <a:r>
              <a:rPr lang="en-US" altLang="zh-CN" sz="20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tight</a:t>
            </a:r>
            <a:r>
              <a:rPr lang="en-US" altLang="zh-CN" sz="20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this month,” said my mom. “Don’t worry. I just need to do some extra driving. A professional can help him make great progress in football. You know the boy’s future</a:t>
            </a:r>
            <a:r>
              <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dream,” said my dad.</a:t>
            </a:r>
            <a:endParaRPr lang="en-US" altLang="zh-CN" sz="20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9" name="标题 1"/>
          <p:cNvSpPr txBox="1"/>
          <p:nvPr/>
        </p:nvSpPr>
        <p:spPr>
          <a:xfrm>
            <a:off x="1030611" y="1160094"/>
            <a:ext cx="10146891" cy="369332"/>
          </a:xfrm>
          <a:prstGeom prst="wedgeRectCallout">
            <a:avLst/>
          </a:prstGeom>
          <a:solidFill>
            <a:srgbClr val="01B1B1">
              <a:alpha val="20000"/>
            </a:srgbClr>
          </a:solidFill>
          <a:ln>
            <a:noFill/>
          </a:ln>
        </p:spPr>
        <p:txBody>
          <a:bodyPr vert="horz" wrap="square" lIns="91440" tIns="45720" rIns="91440" bIns="45720" rtlCol="0" anchor="ctr">
            <a:spAutoFit/>
          </a:bodyPr>
          <a:lstStyle>
            <a:defPPr>
              <a:defRPr lang="zh-CN"/>
            </a:defPPr>
            <a:lvl1pPr>
              <a:lnSpc>
                <a:spcPct val="90000"/>
              </a:lnSpc>
              <a:spcBef>
                <a:spcPct val="0"/>
              </a:spcBef>
              <a:buNone/>
              <a:defRPr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a:t>2021</a:t>
            </a:r>
            <a:r>
              <a:rPr lang="zh-CN" altLang="en-US"/>
              <a:t>年</a:t>
            </a:r>
            <a:r>
              <a:rPr lang="en-US" altLang="zh-CN"/>
              <a:t>6</a:t>
            </a:r>
            <a:r>
              <a:rPr lang="zh-CN" altLang="en-US"/>
              <a:t>月浙江卷读后续写</a:t>
            </a:r>
            <a:r>
              <a:rPr lang="en-US" altLang="zh-CN"/>
              <a:t>——</a:t>
            </a:r>
            <a:r>
              <a:rPr lang="zh-CN" altLang="en-US"/>
              <a:t>精彩语言</a:t>
            </a:r>
            <a:endParaRPr lang="en-US" altLang="zh-CN"/>
          </a:p>
        </p:txBody>
      </p:sp>
      <p:sp>
        <p:nvSpPr>
          <p:cNvPr id="2" name="矩形标注 1"/>
          <p:cNvSpPr/>
          <p:nvPr/>
        </p:nvSpPr>
        <p:spPr>
          <a:xfrm>
            <a:off x="4735696" y="1665172"/>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让步状语从句</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31" name="矩形标注 30"/>
          <p:cNvSpPr/>
          <p:nvPr/>
        </p:nvSpPr>
        <p:spPr>
          <a:xfrm>
            <a:off x="1509778" y="2283494"/>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with</a:t>
            </a: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结构</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32" name="矩形标注 31"/>
          <p:cNvSpPr/>
          <p:nvPr/>
        </p:nvSpPr>
        <p:spPr>
          <a:xfrm>
            <a:off x="1409734" y="2924108"/>
            <a:ext cx="1933233"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省略</a:t>
            </a:r>
            <a:r>
              <a:rPr kumimoji="1" lang="en-US" altLang="zh-CN" sz="1400" b="1">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that</a:t>
            </a: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的定语从句</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33" name="矩形标注 32"/>
          <p:cNvSpPr/>
          <p:nvPr/>
        </p:nvSpPr>
        <p:spPr>
          <a:xfrm>
            <a:off x="4175934" y="2902457"/>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被动语态</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34" name="矩形标注 33"/>
          <p:cNvSpPr/>
          <p:nvPr/>
        </p:nvSpPr>
        <p:spPr>
          <a:xfrm>
            <a:off x="4474556" y="3516962"/>
            <a:ext cx="2022389"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现在分词作后置定语</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35" name="矩形标注 34"/>
          <p:cNvSpPr/>
          <p:nvPr/>
        </p:nvSpPr>
        <p:spPr>
          <a:xfrm>
            <a:off x="5784372" y="4109815"/>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形容词搭配</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40" name="矩形标注 39"/>
          <p:cNvSpPr/>
          <p:nvPr/>
        </p:nvSpPr>
        <p:spPr>
          <a:xfrm>
            <a:off x="8089521" y="2924109"/>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时间状语从句</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
        <p:nvSpPr>
          <p:cNvPr id="47" name="矩形标注 46"/>
          <p:cNvSpPr/>
          <p:nvPr/>
        </p:nvSpPr>
        <p:spPr>
          <a:xfrm>
            <a:off x="3627491" y="2283495"/>
            <a:ext cx="1309816" cy="268915"/>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rPr>
              <a:t>感叹句</a:t>
            </a:r>
            <a:endParaRPr kumimoji="1" lang="zh-CN" altLang="en-US" sz="1400" b="1">
              <a:solidFill>
                <a:srgbClr val="FFFF00"/>
              </a:solidFill>
              <a:latin typeface="微软雅黑" panose="020B0503020204020204" pitchFamily="34" charset="-122"/>
              <a:ea typeface="微软雅黑" panose="020B0503020204020204" pitchFamily="34" charset="-122"/>
              <a:cs typeface="楷体" panose="02010609060101010101"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8" grpId="0"/>
      <p:bldP spid="49" grpId="0"/>
      <p:bldP spid="51" grpId="0"/>
      <p:bldP spid="52" grpId="0"/>
      <p:bldP spid="50" grpId="0"/>
      <p:bldP spid="2" grpId="0"/>
      <p:bldP spid="31" grpId="0"/>
      <p:bldP spid="32" grpId="0"/>
      <p:bldP spid="33" grpId="0"/>
      <p:bldP spid="34" grpId="0"/>
      <p:bldP spid="35" grpId="0"/>
      <p:bldP spid="40"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8569569" y="1975639"/>
            <a:ext cx="1840524"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359567" y="2701861"/>
            <a:ext cx="3081049"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191030" y="3401223"/>
            <a:ext cx="1498202"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188368" y="4814963"/>
            <a:ext cx="982617"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521597" y="4809361"/>
            <a:ext cx="777233" cy="33157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9172" y="1690635"/>
            <a:ext cx="9777046" cy="4417088"/>
          </a:xfrm>
          <a:prstGeom prst="rect">
            <a:avLst/>
          </a:prstGeom>
        </p:spPr>
        <p:txBody>
          <a:bodyPr vert="horz" lIns="91440" tIns="45720" rIns="91440" bIns="45720" rtlCol="0" anchor="t">
            <a:normAutofit/>
          </a:bodyPr>
          <a:lstStyle/>
          <a:p>
            <a:pPr algn="just">
              <a:lnSpc>
                <a:spcPct val="210000"/>
              </a:lnSpc>
              <a:spcAft>
                <a:spcPts val="600"/>
              </a:spcAft>
            </a:pPr>
            <a:r>
              <a:rPr lang="en-US" altLang="zh-CN" sz="2200" i="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I understood immediately what my parents were worried about.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It was </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me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who</a:t>
            </a:r>
            <a:r>
              <a:rPr lang="en-US" altLang="zh-CN" sz="22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had misunderstood my dad all the time,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 the other way around</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The next morning, I handed Dad my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hard-earned</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cash. It only seemed fair. But he just took some of it. “That’ll do for now and thanks for helping with the </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family expenses, son. You are really growing up,” he said.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After</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the talk, I went </a:t>
            </a:r>
            <a:r>
              <a:rPr lang="en-US" altLang="zh-CN" sz="22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straight</a:t>
            </a:r>
            <a:r>
              <a:rPr lang="en-US" altLang="zh-CN" sz="220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back to the farmer</a:t>
            </a:r>
            <a:r>
              <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and took the extra work. </a:t>
            </a:r>
            <a:endParaRPr lang="en-US" altLang="zh-CN" sz="220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6" name="矩形标注 35"/>
          <p:cNvSpPr/>
          <p:nvPr/>
        </p:nvSpPr>
        <p:spPr>
          <a:xfrm>
            <a:off x="8834923" y="1690635"/>
            <a:ext cx="1309816" cy="285004"/>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rPr>
              <a:t>强调句</a:t>
            </a:r>
            <a:endParaRPr kumimoji="1" lang="zh-CN" altLang="en-US" sz="1400" b="1">
              <a:solidFill>
                <a:srgbClr val="FFFF00"/>
              </a:solidFill>
              <a:latin typeface="微软雅黑" panose="020B0503020204020204" pitchFamily="34" charset="-122"/>
              <a:ea typeface="微软雅黑" panose="020B0503020204020204" pitchFamily="34" charset="-122"/>
            </a:endParaRPr>
          </a:p>
        </p:txBody>
      </p:sp>
      <p:sp>
        <p:nvSpPr>
          <p:cNvPr id="37" name="矩形标注 36"/>
          <p:cNvSpPr/>
          <p:nvPr/>
        </p:nvSpPr>
        <p:spPr>
          <a:xfrm>
            <a:off x="6360241" y="2393411"/>
            <a:ext cx="1309816" cy="285004"/>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rPr>
              <a:t>固定搭配</a:t>
            </a:r>
            <a:endParaRPr kumimoji="1" lang="zh-CN" altLang="en-US" sz="1400" b="1">
              <a:solidFill>
                <a:srgbClr val="FFFF00"/>
              </a:solidFill>
              <a:latin typeface="微软雅黑" panose="020B0503020204020204" pitchFamily="34" charset="-122"/>
              <a:ea typeface="微软雅黑" panose="020B0503020204020204" pitchFamily="34" charset="-122"/>
            </a:endParaRPr>
          </a:p>
        </p:txBody>
      </p:sp>
      <p:sp>
        <p:nvSpPr>
          <p:cNvPr id="38" name="矩形标注 37"/>
          <p:cNvSpPr/>
          <p:nvPr/>
        </p:nvSpPr>
        <p:spPr>
          <a:xfrm>
            <a:off x="3289187" y="3077459"/>
            <a:ext cx="1309816" cy="285004"/>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rPr>
              <a:t>合成形容词</a:t>
            </a:r>
            <a:endParaRPr kumimoji="1" lang="zh-CN" altLang="en-US" sz="1400" b="1">
              <a:solidFill>
                <a:srgbClr val="FFFF00"/>
              </a:solidFill>
              <a:latin typeface="微软雅黑" panose="020B0503020204020204" pitchFamily="34" charset="-122"/>
              <a:ea typeface="微软雅黑" panose="020B0503020204020204" pitchFamily="34" charset="-122"/>
            </a:endParaRPr>
          </a:p>
        </p:txBody>
      </p:sp>
      <p:sp>
        <p:nvSpPr>
          <p:cNvPr id="41" name="矩形标注 40"/>
          <p:cNvSpPr/>
          <p:nvPr/>
        </p:nvSpPr>
        <p:spPr>
          <a:xfrm>
            <a:off x="4474705" y="4464589"/>
            <a:ext cx="1309816" cy="285004"/>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rPr>
              <a:t>时间状语从句</a:t>
            </a:r>
            <a:endParaRPr kumimoji="1" lang="zh-CN" altLang="en-US" sz="1400" b="1">
              <a:solidFill>
                <a:srgbClr val="FFFF00"/>
              </a:solidFill>
              <a:latin typeface="微软雅黑" panose="020B0503020204020204" pitchFamily="34" charset="-122"/>
              <a:ea typeface="微软雅黑" panose="020B0503020204020204" pitchFamily="34" charset="-122"/>
            </a:endParaRPr>
          </a:p>
        </p:txBody>
      </p:sp>
      <p:sp>
        <p:nvSpPr>
          <p:cNvPr id="42" name="矩形标注 41"/>
          <p:cNvSpPr/>
          <p:nvPr/>
        </p:nvSpPr>
        <p:spPr>
          <a:xfrm>
            <a:off x="7065553" y="4464589"/>
            <a:ext cx="1309816" cy="285004"/>
          </a:xfrm>
          <a:prstGeom prst="wedgeRectCallout">
            <a:avLst/>
          </a:prstGeom>
          <a:solidFill>
            <a:srgbClr val="155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a:solidFill>
                  <a:srgbClr val="FFFF00"/>
                </a:solidFill>
                <a:latin typeface="微软雅黑" panose="020B0503020204020204" pitchFamily="34" charset="-122"/>
                <a:ea typeface="微软雅黑" panose="020B0503020204020204" pitchFamily="34" charset="-122"/>
              </a:rPr>
              <a:t>生动的副词</a:t>
            </a:r>
            <a:endParaRPr kumimoji="1" lang="zh-CN" altLang="en-US" sz="1400" b="1">
              <a:solidFill>
                <a:srgbClr val="FFFF00"/>
              </a:solidFill>
              <a:latin typeface="微软雅黑" panose="020B0503020204020204" pitchFamily="34" charset="-122"/>
              <a:ea typeface="微软雅黑" panose="020B0503020204020204" pitchFamily="34" charset="-122"/>
            </a:endParaRPr>
          </a:p>
        </p:txBody>
      </p:sp>
      <p:sp>
        <p:nvSpPr>
          <p:cNvPr id="44" name="标题 1"/>
          <p:cNvSpPr txBox="1"/>
          <p:nvPr/>
        </p:nvSpPr>
        <p:spPr>
          <a:xfrm>
            <a:off x="1030611" y="1160094"/>
            <a:ext cx="10146891" cy="369332"/>
          </a:xfrm>
          <a:prstGeom prst="wedgeRectCallout">
            <a:avLst/>
          </a:prstGeom>
          <a:solidFill>
            <a:srgbClr val="01B1B1">
              <a:alpha val="20000"/>
            </a:srgbClr>
          </a:solidFill>
          <a:ln>
            <a:noFill/>
          </a:ln>
        </p:spPr>
        <p:txBody>
          <a:bodyPr vert="horz" wrap="square" lIns="91440" tIns="45720" rIns="91440" bIns="45720" rtlCol="0" anchor="ctr">
            <a:spAutoFit/>
          </a:bodyPr>
          <a:lstStyle>
            <a:defPPr>
              <a:defRPr lang="zh-CN"/>
            </a:defPPr>
            <a:lvl1pPr>
              <a:lnSpc>
                <a:spcPct val="90000"/>
              </a:lnSpc>
              <a:spcBef>
                <a:spcPct val="0"/>
              </a:spcBef>
              <a:buNone/>
              <a:defRPr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altLang="zh-CN"/>
              <a:t>2021</a:t>
            </a:r>
            <a:r>
              <a:rPr lang="zh-CN" altLang="en-US"/>
              <a:t>年</a:t>
            </a:r>
            <a:r>
              <a:rPr lang="en-US" altLang="zh-CN"/>
              <a:t>6</a:t>
            </a:r>
            <a:r>
              <a:rPr lang="zh-CN" altLang="en-US"/>
              <a:t>月浙江卷读后续写</a:t>
            </a:r>
            <a:r>
              <a:rPr lang="en-US" altLang="zh-CN"/>
              <a:t>——</a:t>
            </a:r>
            <a:r>
              <a:rPr lang="zh-CN" altLang="en-US"/>
              <a:t>精彩语言</a:t>
            </a:r>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8" grpId="0"/>
      <p:bldP spid="49" grpId="0"/>
      <p:bldP spid="50" grpId="0"/>
      <p:bldP spid="36" grpId="0"/>
      <p:bldP spid="37" grpId="0"/>
      <p:bldP spid="38" grpId="0"/>
      <p:bldP spid="41" grpId="0"/>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25830" y="1121145"/>
            <a:ext cx="10160230" cy="397032"/>
          </a:xfrm>
          <a:solidFill>
            <a:srgbClr val="01B1B1">
              <a:alpha val="20000"/>
            </a:srgbClr>
          </a:solidFill>
          <a:ln>
            <a:noFill/>
          </a:ln>
        </p:spPr>
        <p:txBody>
          <a:bodyPr vert="horz" wrap="square" lIns="91440" tIns="45720" rIns="91440" bIns="45720" rtlCol="0" anchor="ctr">
            <a:spAutoFit/>
          </a:bodyPr>
          <a:lstStyle/>
          <a:p>
            <a:pPr algn="l" defTabSz="914400"/>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检测一下你对范文的亮点语块掌握了吗？</a:t>
            </a:r>
            <a:endPar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内容占位符 3"/>
          <p:cNvSpPr>
            <a:spLocks noGrp="1"/>
          </p:cNvSpPr>
          <p:nvPr>
            <p:ph sz="half" idx="4294967295"/>
          </p:nvPr>
        </p:nvSpPr>
        <p:spPr>
          <a:xfrm>
            <a:off x="989014" y="2567351"/>
            <a:ext cx="2282825" cy="2915549"/>
          </a:xfrm>
          <a:solidFill>
            <a:schemeClr val="accent4">
              <a:lumMod val="20000"/>
              <a:lumOff val="80000"/>
            </a:schemeClr>
          </a:solidFill>
        </p:spPr>
        <p:txBody>
          <a:bodyPr>
            <a:normAutofit/>
          </a:bodyPr>
          <a:lstStyle/>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总计</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心情沉重</a:t>
            </a:r>
            <a:endParaRPr lang="zh-CN" altLang="en-US"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没有……也行</a:t>
            </a:r>
            <a:endParaRPr lang="zh-CN" altLang="en-US"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取得巨大进步</a:t>
            </a:r>
            <a:endParaRPr lang="zh-CN" altLang="en-US"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一直，始终</a:t>
            </a:r>
            <a:endParaRPr lang="zh-CN" altLang="en-US"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目前</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p:txBody>
      </p:sp>
      <p:sp>
        <p:nvSpPr>
          <p:cNvPr id="16" name="内容占位符 3"/>
          <p:cNvSpPr>
            <a:spLocks noGrp="1"/>
          </p:cNvSpPr>
          <p:nvPr>
            <p:ph sz="half" idx="4294967295"/>
          </p:nvPr>
        </p:nvSpPr>
        <p:spPr>
          <a:xfrm>
            <a:off x="6105752" y="2568189"/>
            <a:ext cx="2566436" cy="3114856"/>
          </a:xfrm>
          <a:solidFill>
            <a:schemeClr val="accent4">
              <a:lumMod val="20000"/>
              <a:lumOff val="80000"/>
            </a:schemeClr>
          </a:solidFill>
        </p:spPr>
        <p:txBody>
          <a:bodyPr>
            <a:normAutofit/>
          </a:bodyPr>
          <a:lstStyle/>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最后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想要某物很久了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倒过来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辛苦挣得的钱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家庭支出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sz="2400">
                <a:latin typeface="宋体" panose="02010600030101010101" pitchFamily="2" charset="-122"/>
                <a:ea typeface="宋体" panose="02010600030101010101" pitchFamily="2" charset="-122"/>
                <a:cs typeface="Times New Roman" panose="02020603050405020304" pitchFamily="18" charset="0"/>
              </a:rPr>
              <a:t>径直走向  </a:t>
            </a:r>
            <a:endParaRPr lang="en-US" altLang="zh-CN" sz="2400">
              <a:latin typeface="宋体" panose="02010600030101010101" pitchFamily="2" charset="-122"/>
              <a:ea typeface="宋体" panose="02010600030101010101" pitchFamily="2" charset="-122"/>
              <a:cs typeface="Times New Roman" panose="02020603050405020304" pitchFamily="18" charset="0"/>
            </a:endParaRPr>
          </a:p>
        </p:txBody>
      </p:sp>
      <p:sp>
        <p:nvSpPr>
          <p:cNvPr id="7" name="文本框 6"/>
          <p:cNvSpPr txBox="1"/>
          <p:nvPr/>
        </p:nvSpPr>
        <p:spPr>
          <a:xfrm>
            <a:off x="2931872" y="2430058"/>
            <a:ext cx="1346844" cy="461665"/>
          </a:xfrm>
          <a:prstGeom prst="rect">
            <a:avLst/>
          </a:prstGeom>
          <a:noFill/>
        </p:spPr>
        <p:txBody>
          <a:bodyPr wrap="none" rtlCol="0">
            <a:spAutoFit/>
          </a:bodyPr>
          <a:lstStyle/>
          <a:p>
            <a:r>
              <a:rPr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a total of</a:t>
            </a:r>
            <a:endParaRPr kumimoji="1" lang="zh-CN" altLang="en-US" sz="2400" b="1">
              <a:solidFill>
                <a:srgbClr val="155AA9"/>
              </a:solidFill>
            </a:endParaRPr>
          </a:p>
        </p:txBody>
      </p:sp>
      <p:sp>
        <p:nvSpPr>
          <p:cNvPr id="10" name="文本框 9"/>
          <p:cNvSpPr txBox="1"/>
          <p:nvPr/>
        </p:nvSpPr>
        <p:spPr>
          <a:xfrm>
            <a:off x="2931872" y="3394643"/>
            <a:ext cx="1596912" cy="461665"/>
          </a:xfrm>
          <a:prstGeom prst="rect">
            <a:avLst/>
          </a:prstGeom>
          <a:noFill/>
        </p:spPr>
        <p:txBody>
          <a:bodyPr wrap="none" rtlCol="0">
            <a:spAutoFit/>
          </a:bodyPr>
          <a:lstStyle/>
          <a:p>
            <a:r>
              <a:rPr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do without</a:t>
            </a:r>
            <a:endParaRPr kumimoji="1" lang="zh-CN" altLang="en-US" sz="2400" b="1">
              <a:solidFill>
                <a:srgbClr val="155AA9"/>
              </a:solidFill>
            </a:endParaRPr>
          </a:p>
        </p:txBody>
      </p:sp>
      <p:sp>
        <p:nvSpPr>
          <p:cNvPr id="11" name="文本框 10"/>
          <p:cNvSpPr txBox="1"/>
          <p:nvPr/>
        </p:nvSpPr>
        <p:spPr>
          <a:xfrm>
            <a:off x="2931872" y="2919464"/>
            <a:ext cx="1962397" cy="461665"/>
          </a:xfrm>
          <a:prstGeom prst="rect">
            <a:avLst/>
          </a:prstGeom>
          <a:noFill/>
        </p:spPr>
        <p:txBody>
          <a:bodyPr wrap="none" rtlCol="0">
            <a:spAutoFit/>
          </a:bodyPr>
          <a:lstStyle/>
          <a:p>
            <a:r>
              <a:rPr kumimoji="1"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a heavy heart</a:t>
            </a:r>
            <a:endParaRPr kumimoji="1"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文本框 11"/>
          <p:cNvSpPr txBox="1"/>
          <p:nvPr/>
        </p:nvSpPr>
        <p:spPr>
          <a:xfrm>
            <a:off x="2931872" y="3867903"/>
            <a:ext cx="2851358" cy="461665"/>
          </a:xfrm>
          <a:prstGeom prst="rect">
            <a:avLst/>
          </a:prstGeom>
          <a:noFill/>
        </p:spPr>
        <p:txBody>
          <a:bodyPr wrap="none" rtlCol="0">
            <a:spAutoFit/>
          </a:bodyPr>
          <a:lstStyle/>
          <a:p>
            <a:r>
              <a:rPr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make great progress</a:t>
            </a:r>
            <a:endParaRPr kumimoji="1" lang="zh-CN" altLang="en-US" sz="2400" b="1">
              <a:solidFill>
                <a:srgbClr val="155AA9"/>
              </a:solidFill>
            </a:endParaRPr>
          </a:p>
        </p:txBody>
      </p:sp>
      <p:sp>
        <p:nvSpPr>
          <p:cNvPr id="13" name="文本框 12"/>
          <p:cNvSpPr txBox="1"/>
          <p:nvPr/>
        </p:nvSpPr>
        <p:spPr>
          <a:xfrm>
            <a:off x="2931872" y="4336834"/>
            <a:ext cx="1653017" cy="461665"/>
          </a:xfrm>
          <a:prstGeom prst="rect">
            <a:avLst/>
          </a:prstGeom>
          <a:noFill/>
        </p:spPr>
        <p:txBody>
          <a:bodyPr wrap="none" rtlCol="0">
            <a:spAutoFit/>
          </a:bodyPr>
          <a:lstStyle/>
          <a:p>
            <a:r>
              <a:rPr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all the time</a:t>
            </a:r>
            <a:endParaRPr kumimoji="1" lang="zh-CN" altLang="en-US" sz="2400" b="1">
              <a:solidFill>
                <a:srgbClr val="155AA9"/>
              </a:solidFill>
            </a:endParaRPr>
          </a:p>
        </p:txBody>
      </p:sp>
      <p:sp>
        <p:nvSpPr>
          <p:cNvPr id="14" name="文本框 13"/>
          <p:cNvSpPr txBox="1"/>
          <p:nvPr/>
        </p:nvSpPr>
        <p:spPr>
          <a:xfrm>
            <a:off x="2931872" y="4798499"/>
            <a:ext cx="1196994" cy="461665"/>
          </a:xfrm>
          <a:prstGeom prst="rect">
            <a:avLst/>
          </a:prstGeom>
          <a:noFill/>
        </p:spPr>
        <p:txBody>
          <a:bodyPr wrap="none" rtlCol="0">
            <a:spAutoFit/>
          </a:bodyPr>
          <a:lstStyle/>
          <a:p>
            <a:r>
              <a:rPr lang="zh-CN" altLang="en-US"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for now</a:t>
            </a:r>
            <a:endParaRPr kumimoji="1" lang="zh-CN" altLang="en-US" sz="2400" b="1">
              <a:solidFill>
                <a:srgbClr val="155AA9"/>
              </a:solidFill>
            </a:endParaRPr>
          </a:p>
        </p:txBody>
      </p:sp>
      <p:sp>
        <p:nvSpPr>
          <p:cNvPr id="17" name="文本框 16"/>
          <p:cNvSpPr txBox="1"/>
          <p:nvPr/>
        </p:nvSpPr>
        <p:spPr>
          <a:xfrm>
            <a:off x="8300389" y="2516791"/>
            <a:ext cx="979755"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at last</a:t>
            </a:r>
            <a:endParaRPr kumimoji="1" lang="zh-CN" altLang="en-US" sz="2400" b="1">
              <a:solidFill>
                <a:srgbClr val="155AA9"/>
              </a:solidFill>
            </a:endParaRPr>
          </a:p>
        </p:txBody>
      </p:sp>
      <p:sp>
        <p:nvSpPr>
          <p:cNvPr id="19" name="文本框 18"/>
          <p:cNvSpPr txBox="1"/>
          <p:nvPr/>
        </p:nvSpPr>
        <p:spPr>
          <a:xfrm>
            <a:off x="8300389" y="2983484"/>
            <a:ext cx="2489015"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want sth. for ages</a:t>
            </a:r>
            <a:endParaRPr kumimoji="1" lang="zh-CN" altLang="en-US" sz="2400" b="1">
              <a:solidFill>
                <a:srgbClr val="155AA9"/>
              </a:solidFill>
            </a:endParaRPr>
          </a:p>
        </p:txBody>
      </p:sp>
      <p:sp>
        <p:nvSpPr>
          <p:cNvPr id="20" name="文本框 19"/>
          <p:cNvSpPr txBox="1"/>
          <p:nvPr/>
        </p:nvSpPr>
        <p:spPr>
          <a:xfrm>
            <a:off x="8300389" y="3429282"/>
            <a:ext cx="3004412"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the other way around</a:t>
            </a:r>
            <a:endParaRPr kumimoji="1" lang="zh-CN" altLang="en-US" sz="2400" b="1">
              <a:solidFill>
                <a:srgbClr val="155AA9"/>
              </a:solidFill>
            </a:endParaRPr>
          </a:p>
        </p:txBody>
      </p:sp>
      <p:sp>
        <p:nvSpPr>
          <p:cNvPr id="21" name="文本框 20"/>
          <p:cNvSpPr txBox="1"/>
          <p:nvPr/>
        </p:nvSpPr>
        <p:spPr>
          <a:xfrm>
            <a:off x="8300389" y="3918205"/>
            <a:ext cx="2484976"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hard-earned cash</a:t>
            </a:r>
            <a:endParaRPr kumimoji="1" lang="zh-CN" altLang="en-US" sz="2400" b="1">
              <a:solidFill>
                <a:srgbClr val="155AA9"/>
              </a:solidFill>
            </a:endParaRPr>
          </a:p>
        </p:txBody>
      </p:sp>
      <p:sp>
        <p:nvSpPr>
          <p:cNvPr id="22" name="文本框 21"/>
          <p:cNvSpPr txBox="1"/>
          <p:nvPr/>
        </p:nvSpPr>
        <p:spPr>
          <a:xfrm>
            <a:off x="8300389" y="4379870"/>
            <a:ext cx="2242922"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family expenses</a:t>
            </a:r>
            <a:endParaRPr kumimoji="1" lang="zh-CN" altLang="en-US" sz="2400" b="1">
              <a:solidFill>
                <a:srgbClr val="155AA9"/>
              </a:solidFill>
            </a:endParaRPr>
          </a:p>
        </p:txBody>
      </p:sp>
      <p:sp>
        <p:nvSpPr>
          <p:cNvPr id="23" name="文本框 22"/>
          <p:cNvSpPr txBox="1"/>
          <p:nvPr/>
        </p:nvSpPr>
        <p:spPr>
          <a:xfrm>
            <a:off x="8300389" y="4834601"/>
            <a:ext cx="1928733" cy="461665"/>
          </a:xfrm>
          <a:prstGeom prst="rect">
            <a:avLst/>
          </a:prstGeom>
          <a:noFill/>
        </p:spPr>
        <p:txBody>
          <a:bodyPr wrap="none" rtlCol="0">
            <a:spAutoFit/>
          </a:bodyPr>
          <a:lstStyle/>
          <a:p>
            <a:r>
              <a:rPr lang="en-US" altLang="zh-CN" sz="2400" b="1">
                <a:solidFill>
                  <a:srgbClr val="155AA9"/>
                </a:solidFill>
                <a:latin typeface="Times New Roman" panose="02020603050405020304" pitchFamily="18" charset="0"/>
                <a:ea typeface="Times New Roman" panose="02020603050405020304" pitchFamily="18" charset="0"/>
                <a:cs typeface="Times New Roman" panose="02020603050405020304" pitchFamily="18" charset="0"/>
              </a:rPr>
              <a:t>go straight to</a:t>
            </a:r>
            <a:endParaRPr kumimoji="1" lang="zh-CN" altLang="en-US" sz="2400" b="1">
              <a:solidFill>
                <a:srgbClr val="155AA9"/>
              </a:solidFill>
            </a:endParaRPr>
          </a:p>
        </p:txBody>
      </p:sp>
      <p:sp>
        <p:nvSpPr>
          <p:cNvPr id="6" name="矩形 5"/>
          <p:cNvSpPr/>
          <p:nvPr/>
        </p:nvSpPr>
        <p:spPr>
          <a:xfrm>
            <a:off x="1025831" y="1729083"/>
            <a:ext cx="10160230" cy="461665"/>
          </a:xfrm>
          <a:prstGeom prst="rect">
            <a:avLst/>
          </a:prstGeom>
          <a:solidFill>
            <a:schemeClr val="accent2">
              <a:lumMod val="20000"/>
              <a:lumOff val="80000"/>
            </a:schemeClr>
          </a:solidFill>
        </p:spPr>
        <p:txBody>
          <a:bodyPr wrap="square">
            <a:spAutoFit/>
          </a:bodyPr>
          <a:lstStyle/>
          <a:p>
            <a:pPr algn="ctr"/>
            <a:r>
              <a:rPr lang="zh-CN" altLang="en-US" sz="2400" b="1">
                <a:solidFill>
                  <a:sysClr val="windowText" lastClr="000000"/>
                </a:solidFill>
              </a:rPr>
              <a:t>高级语块</a:t>
            </a:r>
            <a:endParaRPr lang="zh-CN" altLang="en-US" sz="2400" b="1">
              <a:solidFill>
                <a:sysClr val="windowText" lastClr="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7" grpId="0"/>
      <p:bldP spid="19"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ChangeAspect="1"/>
          </p:cNvPicPr>
          <p:nvPr/>
        </p:nvPicPr>
        <p:blipFill>
          <a:blip r:embed="rId1">
            <a:lum bright="70000" contrast="-70000"/>
            <a:extLst>
              <a:ext uri="{28A0092B-C50C-407E-A947-70E740481C1C}">
                <a14:useLocalDpi xmlns:a14="http://schemas.microsoft.com/office/drawing/2010/main" val="0"/>
              </a:ext>
            </a:extLst>
          </a:blip>
          <a:srcRect t="1405" b="1405"/>
          <a:stretch>
            <a:fillRect/>
          </a:stretch>
        </p:blipFill>
        <p:spPr>
          <a:xfrm>
            <a:off x="7296855" y="3120833"/>
            <a:ext cx="4147433" cy="3115536"/>
          </a:xfrm>
          <a:prstGeom prst="rect">
            <a:avLst/>
          </a:prstGeom>
          <a:solidFill>
            <a:srgbClr val="01B1B1">
              <a:alpha val="20000"/>
            </a:srgbClr>
          </a:solidFill>
          <a:ln>
            <a:noFill/>
          </a:ln>
        </p:spPr>
      </p:pic>
      <p:sp>
        <p:nvSpPr>
          <p:cNvPr id="5" name="内容占位符 4"/>
          <p:cNvSpPr>
            <a:spLocks noGrp="1"/>
          </p:cNvSpPr>
          <p:nvPr>
            <p:ph idx="4294967295"/>
          </p:nvPr>
        </p:nvSpPr>
        <p:spPr>
          <a:xfrm>
            <a:off x="747395" y="1490980"/>
            <a:ext cx="10696575" cy="4730115"/>
          </a:xfrm>
          <a:solidFill>
            <a:schemeClr val="accent4">
              <a:lumMod val="20000"/>
              <a:lumOff val="80000"/>
            </a:schemeClr>
          </a:solidFill>
        </p:spPr>
        <p:txBody>
          <a:bodyPr>
            <a:noAutofit/>
          </a:bodyPr>
          <a:lstStyle/>
          <a:p>
            <a:pPr marL="0" indent="0" algn="just">
              <a:lnSpc>
                <a:spcPct val="120000"/>
              </a:lnSpc>
              <a:spcBef>
                <a:spcPct val="0"/>
              </a:spcBef>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My dad, George, only had an eighth grade education. A quiet man, he didn’t understand my world of school activities. From age 14, he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worked. And his dad, Albert, took the money my dad earned and used it to pay family expenses.</a:t>
            </a:r>
            <a:endParaRPr lang="zh-CN"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spcBef>
                <a:spcPct val="0"/>
              </a:spcBef>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I didn’t really understand his world either: He was a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livestock</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a:latin typeface="Times New Roman" panose="02020603050405020304" pitchFamily="18" charset="0"/>
                <a:ea typeface="楷体" panose="02010609060101010101" charset="-122"/>
                <a:cs typeface="Times New Roman" panose="02020603050405020304" pitchFamily="18" charset="0"/>
              </a:rPr>
              <a:t>牲畜</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trucker, and I thought that I would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surpass</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a:latin typeface="Times New Roman" panose="02020603050405020304" pitchFamily="18" charset="0"/>
                <a:ea typeface="楷体" panose="02010609060101010101" charset="-122"/>
                <a:cs typeface="Times New Roman" panose="02020603050405020304" pitchFamily="18" charset="0"/>
              </a:rPr>
              <a:t>超过</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anything he had accomplished by the time I walked across the stage at high school graduation.</a:t>
            </a:r>
            <a:endParaRPr lang="zh-CN"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spcBef>
                <a:spcPct val="0"/>
              </a:spcBef>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Summers in the mid-’70s were spent at home shooting baskets, hitting a baseball, or throwing a football, preparing for my future as a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quarterback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1800">
                <a:latin typeface="Times New Roman" panose="02020603050405020304" pitchFamily="18" charset="0"/>
                <a:ea typeface="楷体" panose="02010609060101010101" charset="-122"/>
                <a:cs typeface="Times New Roman" panose="02020603050405020304" pitchFamily="18" charset="0"/>
              </a:rPr>
              <a:t>四分卫</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on a football team. In poor weather, I read about sports or practiced my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trombone</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a:latin typeface="Times New Roman" panose="02020603050405020304" pitchFamily="18" charset="0"/>
                <a:ea typeface="楷体" panose="02010609060101010101" charset="-122"/>
                <a:cs typeface="Times New Roman" panose="02020603050405020304" pitchFamily="18" charset="0"/>
              </a:rPr>
              <a:t>长号</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spcBef>
                <a:spcPct val="0"/>
              </a:spcBef>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The summer before my eighth grade I was one of a group of boys that a neighboring farmer hired to work in his field. He explained our basic task, the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tractor</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a:latin typeface="Times New Roman" panose="02020603050405020304" pitchFamily="18" charset="0"/>
                <a:ea typeface="楷体" panose="02010609060101010101" charset="-122"/>
                <a:cs typeface="Times New Roman" panose="02020603050405020304" pitchFamily="18" charset="0"/>
              </a:rPr>
              <a:t>拖拉机</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fired up and we were off, riding down the field looking for weeds to </a:t>
            </a:r>
            <a:r>
              <a:rPr lang="en-US" altLang="zh-CN" sz="1800" i="1">
                <a:latin typeface="Times New Roman" panose="02020603050405020304" pitchFamily="18" charset="0"/>
                <a:ea typeface="Times New Roman" panose="02020603050405020304" pitchFamily="18" charset="0"/>
                <a:cs typeface="Times New Roman" panose="02020603050405020304" pitchFamily="18" charset="0"/>
              </a:rPr>
              <a:t>spray</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a:latin typeface="Times New Roman" panose="02020603050405020304" pitchFamily="18" charset="0"/>
                <a:ea typeface="楷体" panose="02010609060101010101" charset="-122"/>
                <a:cs typeface="Times New Roman" panose="02020603050405020304" pitchFamily="18" charset="0"/>
              </a:rPr>
              <a:t>喷洒</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with chemicals. After a short way, the farmer stopped and pointed at a weed which we missed. Then we began again. This happened over and over, but we soon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learned to identify different grasses like cockleburs, lamb’s-quarters, foxtails, and the king of weeds, the pretty purple thistle. It was tiring work, but I looked forward to the pay, even though I wasn’t sure how much it would amount to.</a:t>
            </a:r>
            <a:endParaRPr lang="zh-CN"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ct val="0"/>
              </a:spcBef>
              <a:buNone/>
            </a:pPr>
            <a:endParaRPr lang="zh-CN" altLang="zh-CN" sz="15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747711" y="1029563"/>
            <a:ext cx="8297965" cy="412613"/>
          </a:xfrm>
          <a:prstGeom prst="rect">
            <a:avLst/>
          </a:prstGeom>
        </p:spPr>
        <p:txBody>
          <a:bodyPr wrap="square">
            <a:spAutoFit/>
          </a:bodyPr>
          <a:lstStyle/>
          <a:p>
            <a:pPr algn="just">
              <a:lnSpc>
                <a:spcPct val="120000"/>
              </a:lnSpc>
            </a:pPr>
            <a:r>
              <a:rPr lang="zh-CN" altLang="zh-CN" sz="2000" b="1">
                <a:latin typeface="宋体" panose="02010600030101010101" pitchFamily="2" charset="-122"/>
                <a:ea typeface="宋体" panose="02010600030101010101" pitchFamily="2" charset="-122"/>
                <a:cs typeface="Times New Roman" panose="02020603050405020304" pitchFamily="18" charset="0"/>
              </a:rPr>
              <a:t>阅读下面短文，根据所给情节进行续写，使之构成一个完整的故事。</a:t>
            </a:r>
            <a:endParaRPr lang="zh-CN" altLang="zh-CN" sz="2000" b="1">
              <a:latin typeface="宋体" panose="02010600030101010101" pitchFamily="2" charset="-122"/>
              <a:ea typeface="宋体" panose="02010600030101010101" pitchFamily="2" charset="-122"/>
              <a:cs typeface="Times New Roman" panose="02020603050405020304" pitchFamily="18" charset="0"/>
            </a:endParaRPr>
          </a:p>
        </p:txBody>
      </p:sp>
      <p:sp>
        <p:nvSpPr>
          <p:cNvPr id="6" name="标题 2"/>
          <p:cNvSpPr txBox="1"/>
          <p:nvPr/>
        </p:nvSpPr>
        <p:spPr>
          <a:xfrm>
            <a:off x="523155" y="441032"/>
            <a:ext cx="2077170" cy="475724"/>
          </a:xfrm>
          <a:prstGeom prst="rect">
            <a:avLst/>
          </a:prstGeom>
          <a:noFill/>
          <a:ln>
            <a:noFill/>
          </a:ln>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r>
              <a:rPr kumimoji="1" lang="zh-CN" altLang="en-US"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试题再现</a:t>
            </a: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1044" y="1184095"/>
            <a:ext cx="9978158" cy="397032"/>
          </a:xfrm>
          <a:solidFill>
            <a:srgbClr val="01B1B1">
              <a:alpha val="20000"/>
            </a:srgbClr>
          </a:solidFill>
          <a:ln>
            <a:noFill/>
          </a:ln>
        </p:spPr>
        <p:txBody>
          <a:bodyPr vert="horz" wrap="square" lIns="91440" tIns="45720" rIns="91440" bIns="45720" rtlCol="0" anchor="ctr">
            <a:spAutoFit/>
          </a:bodyPr>
          <a:lstStyle/>
          <a:p>
            <a:pPr algn="l" defTabSz="914400"/>
            <a:r>
              <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赏析范文的亮点语句。</a:t>
            </a:r>
            <a:endParaRPr lang="zh-CN" altLang="en-US" sz="220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内容占位符 7"/>
          <p:cNvSpPr>
            <a:spLocks noGrp="1"/>
          </p:cNvSpPr>
          <p:nvPr>
            <p:ph sz="half" idx="4294967295"/>
          </p:nvPr>
        </p:nvSpPr>
        <p:spPr>
          <a:xfrm>
            <a:off x="1111044" y="2576052"/>
            <a:ext cx="10078066" cy="3224980"/>
          </a:xfrm>
        </p:spPr>
        <p:txBody>
          <a:bodyPr>
            <a:normAutofit/>
          </a:bodyPr>
          <a:lstStyle/>
          <a:p>
            <a:pPr marL="0" indent="0" algn="just">
              <a:lnSpc>
                <a:spcPct val="120000"/>
              </a:lnSpc>
              <a:buNone/>
            </a:pPr>
            <a:r>
              <a:rPr lang="zh-CN" altLang="en-US" sz="2200">
                <a:latin typeface="Times New Roman" panose="02020603050405020304" pitchFamily="18" charset="0"/>
                <a:ea typeface="Times New Roman" panose="02020603050405020304" pitchFamily="18" charset="0"/>
                <a:cs typeface="Times New Roman" panose="02020603050405020304" pitchFamily="18" charset="0"/>
              </a:rPr>
              <a:t>        Though I had a total of $100 in my pocket, I still went home with a heavy heart. How I wished I could use the money to buy a pair of new sports shoes I</a:t>
            </a:r>
            <a:r>
              <a:rPr lang="en-US" altLang="zh-CN" sz="2200">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ea typeface="Times New Roman" panose="02020603050405020304" pitchFamily="18" charset="0"/>
                <a:cs typeface="Times New Roman" panose="02020603050405020304" pitchFamily="18" charset="0"/>
              </a:rPr>
              <a:t>d wanted for ages. Not much was said over dinner. (Para. 1)</a:t>
            </a:r>
            <a:endParaRPr lang="en-US" altLang="zh-CN" sz="22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zh-CN" altLang="en-US" sz="2200">
                <a:latin typeface="宋体" panose="02010600030101010101" pitchFamily="2" charset="-122"/>
                <a:ea typeface="宋体" panose="02010600030101010101" pitchFamily="2" charset="-122"/>
                <a:cs typeface="Times New Roman" panose="02020603050405020304" pitchFamily="18" charset="0"/>
              </a:rPr>
              <a:t>    本部分从作者的</a:t>
            </a:r>
            <a:r>
              <a:rPr lang="zh-CN" altLang="en-US" sz="2200" u="sng">
                <a:solidFill>
                  <a:srgbClr val="FF0000"/>
                </a:solidFill>
                <a:latin typeface="宋体" panose="02010600030101010101" pitchFamily="2" charset="-122"/>
                <a:ea typeface="宋体" panose="02010600030101010101" pitchFamily="2" charset="-122"/>
                <a:cs typeface="Times New Roman" panose="02020603050405020304" pitchFamily="18" charset="0"/>
              </a:rPr>
              <a:t>心理活动</a:t>
            </a:r>
            <a:r>
              <a:rPr lang="zh-CN" altLang="en-US" sz="2200">
                <a:latin typeface="宋体" panose="02010600030101010101" pitchFamily="2" charset="-122"/>
                <a:ea typeface="宋体" panose="02010600030101010101" pitchFamily="2" charset="-122"/>
                <a:cs typeface="Times New Roman" panose="02020603050405020304" pitchFamily="18" charset="0"/>
              </a:rPr>
              <a:t>和</a:t>
            </a:r>
            <a:r>
              <a:rPr lang="zh-CN" altLang="en-US" sz="2200" u="sng">
                <a:solidFill>
                  <a:srgbClr val="FF0000"/>
                </a:solidFill>
                <a:latin typeface="宋体" panose="02010600030101010101" pitchFamily="2" charset="-122"/>
                <a:ea typeface="宋体" panose="02010600030101010101" pitchFamily="2" charset="-122"/>
                <a:cs typeface="Times New Roman" panose="02020603050405020304" pitchFamily="18" charset="0"/>
              </a:rPr>
              <a:t>外部情景</a:t>
            </a:r>
            <a:r>
              <a:rPr lang="zh-CN" altLang="en-US" sz="2200">
                <a:latin typeface="宋体" panose="02010600030101010101" pitchFamily="2" charset="-122"/>
                <a:ea typeface="宋体" panose="02010600030101010101" pitchFamily="2" charset="-122"/>
                <a:cs typeface="Times New Roman" panose="02020603050405020304" pitchFamily="18" charset="0"/>
              </a:rPr>
              <a:t>两方面描写了作者的</a:t>
            </a:r>
            <a:r>
              <a:rPr lang="zh-CN" altLang="en-US" sz="2200" u="sng">
                <a:solidFill>
                  <a:srgbClr val="FF0000"/>
                </a:solidFill>
                <a:latin typeface="宋体" panose="02010600030101010101" pitchFamily="2" charset="-122"/>
                <a:ea typeface="宋体" panose="02010600030101010101" pitchFamily="2" charset="-122"/>
                <a:cs typeface="Times New Roman" panose="02020603050405020304" pitchFamily="18" charset="0"/>
              </a:rPr>
              <a:t>愤懑</a:t>
            </a:r>
            <a:r>
              <a:rPr lang="zh-CN" altLang="en-US" sz="2200">
                <a:latin typeface="宋体" panose="02010600030101010101" pitchFamily="2" charset="-122"/>
                <a:ea typeface="宋体" panose="02010600030101010101" pitchFamily="2" charset="-122"/>
                <a:cs typeface="Times New Roman" panose="02020603050405020304" pitchFamily="18" charset="0"/>
              </a:rPr>
              <a:t>情绪。这种直接描写和间接描写穿插使用的方式值得借鉴。</a:t>
            </a:r>
            <a:endParaRPr lang="zh-CN" altLang="en-US" sz="2200">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20000"/>
              </a:lnSpc>
              <a:buNone/>
            </a:pPr>
            <a:endParaRPr kumimoji="1" lang="zh-CN" altLang="en-US" sz="1800">
              <a:latin typeface="Times New Roman" panose="02020603050405020304" pitchFamily="18" charset="0"/>
              <a:cs typeface="Times New Roman" panose="02020603050405020304" pitchFamily="18" charset="0"/>
            </a:endParaRPr>
          </a:p>
        </p:txBody>
      </p:sp>
      <p:sp>
        <p:nvSpPr>
          <p:cNvPr id="4" name="矩形 3"/>
          <p:cNvSpPr/>
          <p:nvPr/>
        </p:nvSpPr>
        <p:spPr>
          <a:xfrm>
            <a:off x="1111044" y="1876931"/>
            <a:ext cx="9978158" cy="403316"/>
          </a:xfrm>
          <a:prstGeom prst="rect">
            <a:avLst/>
          </a:prstGeom>
          <a:solidFill>
            <a:schemeClr val="accent2">
              <a:lumMod val="20000"/>
              <a:lumOff val="80000"/>
            </a:schemeClr>
          </a:solidFill>
        </p:spPr>
        <p:txBody>
          <a:bodyPr wrap="square">
            <a:spAutoFit/>
          </a:bodyPr>
          <a:lstStyle/>
          <a:p>
            <a:pPr algn="ctr"/>
            <a:r>
              <a:rPr lang="zh-CN" altLang="en-US" sz="2400" b="1">
                <a:solidFill>
                  <a:sysClr val="windowText" lastClr="000000"/>
                </a:solidFill>
              </a:rPr>
              <a:t>亮点评述</a:t>
            </a:r>
            <a:endParaRPr lang="zh-CN" altLang="en-US" sz="2400" b="1">
              <a:solidFill>
                <a:sysClr val="windowText" lastClr="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heel(1)">
                                      <p:cBhvr>
                                        <p:cTn id="7" dur="20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59"/>
          <p:cNvSpPr>
            <a:spLocks noChangeArrowheads="1"/>
          </p:cNvSpPr>
          <p:nvPr/>
        </p:nvSpPr>
        <p:spPr bwMode="auto">
          <a:xfrm>
            <a:off x="1657836" y="2200249"/>
            <a:ext cx="9013049" cy="128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en-US" altLang="zh-CN" sz="8345" b="1">
                <a:solidFill>
                  <a:schemeClr val="tx2"/>
                </a:solidFill>
                <a:cs typeface="Arial" panose="020B0604020202020204" pitchFamily="34" charset="0"/>
              </a:rPr>
              <a:t>THANK YOU</a:t>
            </a:r>
            <a:endParaRPr lang="zh-CN" altLang="en-US" sz="4550" b="1">
              <a:solidFill>
                <a:schemeClr val="tx2"/>
              </a:solidFill>
              <a:cs typeface="Arial" panose="020B0604020202020204" pitchFamily="34" charset="0"/>
            </a:endParaRPr>
          </a:p>
        </p:txBody>
      </p:sp>
      <p:pic>
        <p:nvPicPr>
          <p:cNvPr id="15" name="New picture"/>
          <p:cNvPicPr/>
          <p:nvPr/>
        </p:nvPicPr>
        <p:blipFill>
          <a:blip r:embed="rId1"/>
          <a:stretch>
            <a:fillRect/>
          </a:stretch>
        </p:blipFill>
        <p:spPr>
          <a:xfrm>
            <a:off x="11379200" y="11861047"/>
            <a:ext cx="288996" cy="216747"/>
          </a:xfrm>
          <a:prstGeom prst="cube">
            <a:avLst/>
          </a:prstGeom>
        </p:spPr>
      </p:pic>
      <p:pic>
        <p:nvPicPr>
          <p:cNvPr id="16" name="New picture"/>
          <p:cNvPicPr/>
          <p:nvPr/>
        </p:nvPicPr>
        <p:blipFill>
          <a:blip r:embed="rId2"/>
          <a:stretch>
            <a:fillRect/>
          </a:stretch>
        </p:blipFill>
        <p:spPr>
          <a:xfrm>
            <a:off x="12204700" y="12166600"/>
            <a:ext cx="304800" cy="228600"/>
          </a:xfrm>
          <a:prstGeom prst="cube">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747712" y="1444524"/>
            <a:ext cx="10696576" cy="4720297"/>
          </a:xfrm>
          <a:noFill/>
        </p:spPr>
        <p:txBody>
          <a:bodyPr>
            <a:noAutofit/>
          </a:bodyPr>
          <a:lstStyle/>
          <a:p>
            <a:pPr marL="0" indent="0" algn="just">
              <a:lnSpc>
                <a:spcPct val="140000"/>
              </a:lnSpc>
              <a:spcBef>
                <a:spcPct val="0"/>
              </a:spcBef>
              <a:buNone/>
            </a:pPr>
            <a:r>
              <a:rPr lang="zh-CN" alt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At home, my dad said, “A job’s a big step to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growing up. I’m glad you will be contributing to the household.” My dad’s words made me realize that my earnings might not be mine to do with as I wished.</a:t>
            </a:r>
            <a:endParaRPr lang="zh-CN"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40000"/>
              </a:lnSpc>
              <a:spcBef>
                <a:spcPct val="0"/>
              </a:spcBef>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My labors lasted about two weeks, and the farmer said there might be more work, but I wasn’t interested. I decided it was not fair that I had to contribute my money.</a:t>
            </a:r>
            <a:endParaRPr lang="en-US"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40000"/>
              </a:lnSpc>
              <a:buNone/>
            </a:pPr>
            <a:r>
              <a:rPr lang="zh-CN" altLang="zh-CN" sz="1800" b="1"/>
              <a:t>注意：</a:t>
            </a:r>
            <a:r>
              <a:rPr lang="en-US" altLang="zh-CN" sz="1800"/>
              <a:t>1. </a:t>
            </a:r>
            <a:r>
              <a:rPr lang="zh-CN" altLang="zh-CN" sz="1800"/>
              <a:t>所续写短文的词数应为</a:t>
            </a:r>
            <a:r>
              <a:rPr lang="en-US" altLang="zh-CN" sz="1800"/>
              <a:t>150</a:t>
            </a:r>
            <a:r>
              <a:rPr lang="zh-CN" altLang="zh-CN" sz="1800"/>
              <a:t>左右；</a:t>
            </a:r>
            <a:endParaRPr lang="en-US" altLang="zh-CN" sz="1800"/>
          </a:p>
          <a:p>
            <a:pPr marL="0" indent="0" algn="just">
              <a:lnSpc>
                <a:spcPct val="140000"/>
              </a:lnSpc>
              <a:buNone/>
            </a:pPr>
            <a:r>
              <a:rPr lang="zh-CN" altLang="en-US" sz="1800"/>
              <a:t>           </a:t>
            </a:r>
            <a:r>
              <a:rPr lang="en-US" altLang="zh-CN" sz="1800"/>
              <a:t>2. </a:t>
            </a:r>
            <a:r>
              <a:rPr lang="zh-CN" altLang="zh-CN" sz="1800"/>
              <a:t>续写部分分为两段，每段的开头语已为你写好；</a:t>
            </a:r>
            <a:endParaRPr lang="en-US" altLang="zh-CN" sz="1800"/>
          </a:p>
          <a:p>
            <a:pPr marL="0" indent="0" algn="just">
              <a:lnSpc>
                <a:spcPct val="140000"/>
              </a:lnSpc>
              <a:buNone/>
            </a:pPr>
            <a:r>
              <a:rPr lang="zh-CN" altLang="en-US" sz="1800"/>
              <a:t>         </a:t>
            </a:r>
            <a:endParaRPr lang="en-US"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40000"/>
              </a:lnSpc>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The pay day arrived at</a:t>
            </a:r>
            <a:r>
              <a:rPr lang="zh-CN" alt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last.</a:t>
            </a:r>
            <a:r>
              <a:rPr lang="zh-CN" alt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_____________________________________________________________________</a:t>
            </a:r>
            <a:endParaRPr lang="en-US" altLang="zh-CN" sz="180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40000"/>
              </a:lnSpc>
              <a:buNone/>
            </a:pPr>
            <a:r>
              <a:rPr lang="en-US" altLang="zh-CN" sz="1800">
                <a:latin typeface="Times New Roman" panose="02020603050405020304" pitchFamily="18" charset="0"/>
                <a:ea typeface="Times New Roman" panose="02020603050405020304" pitchFamily="18" charset="0"/>
                <a:cs typeface="Times New Roman" panose="02020603050405020304" pitchFamily="18" charset="0"/>
              </a:rPr>
              <a:t>I understood immediately what my parents were worried about. ______________________</a:t>
            </a:r>
            <a:r>
              <a:rPr lang="en-US" altLang="zh-CN" sz="1600">
                <a:latin typeface="Times New Roman" panose="02020603050405020304" pitchFamily="18" charset="0"/>
                <a:ea typeface="Times New Roman" panose="02020603050405020304" pitchFamily="18" charset="0"/>
                <a:cs typeface="Times New Roman" panose="02020603050405020304" pitchFamily="18" charset="0"/>
              </a:rPr>
              <a:t>____________________</a:t>
            </a:r>
            <a:endParaRPr lang="en-US" altLang="zh-CN" sz="16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728048" y="1002421"/>
            <a:ext cx="8143259" cy="412613"/>
          </a:xfrm>
          <a:prstGeom prst="rect">
            <a:avLst/>
          </a:prstGeom>
        </p:spPr>
        <p:txBody>
          <a:bodyPr wrap="square">
            <a:spAutoFit/>
          </a:bodyPr>
          <a:lstStyle/>
          <a:p>
            <a:pPr algn="just">
              <a:lnSpc>
                <a:spcPct val="120000"/>
              </a:lnSpc>
            </a:pPr>
            <a:r>
              <a:rPr lang="zh-CN" altLang="zh-CN" sz="2000" b="1">
                <a:latin typeface="宋体" panose="02010600030101010101" pitchFamily="2" charset="-122"/>
                <a:ea typeface="宋体" panose="02010600030101010101" pitchFamily="2" charset="-122"/>
                <a:cs typeface="Times New Roman" panose="02020603050405020304" pitchFamily="18" charset="0"/>
              </a:rPr>
              <a:t>阅读下面短文，根据所给情节进行续写，使之构成一个完整的故事。</a:t>
            </a:r>
            <a:endParaRPr lang="zh-CN" altLang="zh-CN" sz="2000" b="1">
              <a:latin typeface="宋体" panose="02010600030101010101" pitchFamily="2" charset="-122"/>
              <a:ea typeface="宋体" panose="02010600030101010101" pitchFamily="2" charset="-122"/>
              <a:cs typeface="Times New Roman" panose="02020603050405020304" pitchFamily="18" charset="0"/>
            </a:endParaRPr>
          </a:p>
        </p:txBody>
      </p:sp>
      <p:sp>
        <p:nvSpPr>
          <p:cNvPr id="6" name="标题 2"/>
          <p:cNvSpPr txBox="1"/>
          <p:nvPr/>
        </p:nvSpPr>
        <p:spPr>
          <a:xfrm>
            <a:off x="523155" y="441032"/>
            <a:ext cx="2077170" cy="475724"/>
          </a:xfrm>
          <a:prstGeom prst="rect">
            <a:avLst/>
          </a:prstGeom>
          <a:noFill/>
          <a:ln>
            <a:noFill/>
          </a:ln>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00">
              <a:lnSpc>
                <a:spcPct val="110000"/>
              </a:lnSpc>
            </a:pPr>
            <a:r>
              <a:rPr kumimoji="1" lang="zh-CN" altLang="en-US"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试题再现</a:t>
            </a:r>
            <a:endParaRPr kumimoji="1" lang="en-US" altLang="zh-CN" sz="2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5257391" y="3155267"/>
            <a:ext cx="3073400" cy="145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pPr algn="r"/>
            <a:r>
              <a:rPr lang="en-US" altLang="zh-CN" sz="3200">
                <a:solidFill>
                  <a:schemeClr val="accent2"/>
                </a:solidFill>
                <a:latin typeface="Arial" panose="020B0604020202020204" pitchFamily="34" charset="0"/>
                <a:ea typeface="微软雅黑" panose="020B0503020204020204" pitchFamily="34" charset="-122"/>
                <a:sym typeface="Arial" panose="020B0604020202020204" pitchFamily="34" charset="0"/>
              </a:rPr>
              <a:t>2021</a:t>
            </a:r>
            <a:endParaRPr lang="en-US" sz="3200">
              <a:solidFill>
                <a:schemeClr val="accent2"/>
              </a:solidFill>
              <a:latin typeface="Arial" panose="020B0604020202020204" pitchFamily="34" charset="0"/>
              <a:ea typeface="微软雅黑" panose="020B0503020204020204" pitchFamily="34" charset="-122"/>
              <a:sym typeface="Arial" panose="020B0604020202020204" pitchFamily="34" charset="0"/>
            </a:endParaRPr>
          </a:p>
          <a:p>
            <a:pPr algn="r"/>
            <a:r>
              <a:rPr lang="zh-CN" altLang="en-US" sz="5690" b="1">
                <a:solidFill>
                  <a:schemeClr val="accent2"/>
                </a:solidFill>
                <a:latin typeface="Arial" panose="020B0604020202020204" pitchFamily="34" charset="0"/>
                <a:ea typeface="微软雅黑" panose="020B0503020204020204" pitchFamily="34" charset="-122"/>
                <a:sym typeface="Arial" panose="020B0604020202020204" pitchFamily="34" charset="0"/>
              </a:rPr>
              <a:t>试题分析</a:t>
            </a:r>
            <a:endParaRPr lang="zh-CN" altLang="en-US" sz="569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4" name="矩形 10"/>
          <p:cNvSpPr>
            <a:spLocks noChangeArrowheads="1"/>
          </p:cNvSpPr>
          <p:nvPr/>
        </p:nvSpPr>
        <p:spPr bwMode="auto">
          <a:xfrm>
            <a:off x="4769712" y="2515423"/>
            <a:ext cx="3561080" cy="38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1895" err="1">
                <a:solidFill>
                  <a:schemeClr val="accent2"/>
                </a:solidFill>
                <a:latin typeface="Arial" panose="020B0604020202020204" pitchFamily="34" charset="0"/>
                <a:ea typeface="微软雅黑" panose="020B0503020204020204" pitchFamily="34" charset="-122"/>
                <a:sym typeface="Arial" panose="020B0604020202020204" pitchFamily="34" charset="0"/>
              </a:rPr>
              <a:t>历年高考英语读后续写真题分析</a:t>
            </a:r>
            <a:endParaRPr lang="zh-CN" altLang="en-US" sz="1895">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5125" name="直接连接符 11"/>
          <p:cNvSpPr>
            <a:spLocks noChangeShapeType="1"/>
          </p:cNvSpPr>
          <p:nvPr/>
        </p:nvSpPr>
        <p:spPr bwMode="auto">
          <a:xfrm>
            <a:off x="3111378" y="2929736"/>
            <a:ext cx="5219413" cy="1588"/>
          </a:xfrm>
          <a:prstGeom prst="line">
            <a:avLst/>
          </a:prstGeom>
          <a:noFill/>
          <a:ln w="63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189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8417325" y="2040751"/>
            <a:ext cx="2848610" cy="29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nchor="ctr">
            <a:spAutoFit/>
          </a:bodyPr>
          <a:lstStyle/>
          <a:p>
            <a:r>
              <a:rPr lang="en-US" altLang="zh-CN" sz="18870">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887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5123"/>
                                        </p:tgtEl>
                                        <p:attrNameLst>
                                          <p:attrName>style.visibility</p:attrName>
                                        </p:attrNameLst>
                                      </p:cBhvr>
                                      <p:to>
                                        <p:strVal val="visible"/>
                                      </p:to>
                                    </p:set>
                                    <p:anim by="(-#ppt_w*2)" calcmode="lin" valueType="num">
                                      <p:cBhvr rctx="PPT">
                                        <p:cTn id="10" dur="500" autoRev="1" fill="hold">
                                          <p:stCondLst>
                                            <p:cond delay="0"/>
                                          </p:stCondLst>
                                        </p:cTn>
                                        <p:tgtEl>
                                          <p:spTgt spid="5123"/>
                                        </p:tgtEl>
                                        <p:attrNameLst>
                                          <p:attrName>ppt_w</p:attrName>
                                        </p:attrNameLst>
                                      </p:cBhvr>
                                    </p:anim>
                                    <p:anim by="(#ppt_w*0.50)" calcmode="lin" valueType="num">
                                      <p:cBhvr>
                                        <p:cTn id="11" dur="500" decel="50000" autoRev="1" fill="hold">
                                          <p:stCondLst>
                                            <p:cond delay="0"/>
                                          </p:stCondLst>
                                        </p:cTn>
                                        <p:tgtEl>
                                          <p:spTgt spid="5123"/>
                                        </p:tgtEl>
                                        <p:attrNameLst>
                                          <p:attrName>ppt_x</p:attrName>
                                        </p:attrNameLst>
                                      </p:cBhvr>
                                    </p:anim>
                                    <p:anim from="(-#ppt_h/2)" to="(#ppt_y)" calcmode="lin" valueType="num">
                                      <p:cBhvr>
                                        <p:cTn id="12" dur="1000" fill="hold">
                                          <p:stCondLst>
                                            <p:cond delay="0"/>
                                          </p:stCondLst>
                                        </p:cTn>
                                        <p:tgtEl>
                                          <p:spTgt spid="5123"/>
                                        </p:tgtEl>
                                        <p:attrNameLst>
                                          <p:attrName>ppt_y</p:attrName>
                                        </p:attrNameLst>
                                      </p:cBhvr>
                                    </p:anim>
                                    <p:animRot by="21600000">
                                      <p:cBhvr>
                                        <p:cTn id="13" dur="1000" fill="hold">
                                          <p:stCondLst>
                                            <p:cond delay="0"/>
                                          </p:stCondLst>
                                        </p:cTn>
                                        <p:tgtEl>
                                          <p:spTgt spid="5123"/>
                                        </p:tgtEl>
                                        <p:attrNameLst>
                                          <p:attrName>r</p:attrName>
                                        </p:attrNameLst>
                                      </p:cBhvr>
                                    </p:animRot>
                                  </p:childTnLst>
                                </p:cTn>
                              </p:par>
                            </p:childTnLst>
                          </p:cTn>
                        </p:par>
                        <p:par>
                          <p:cTn id="14" fill="hold">
                            <p:stCondLst>
                              <p:cond delay="0"/>
                            </p:stCondLst>
                            <p:childTnLst>
                              <p:par>
                                <p:cTn id="15" presetID="2" presetClass="entr" presetSubtype="8" fill="hold" grpId="0"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0-#ppt_w/2"/>
                                          </p:val>
                                        </p:tav>
                                        <p:tav tm="100000">
                                          <p:val>
                                            <p:strVal val="#ppt_x"/>
                                          </p:val>
                                        </p:tav>
                                      </p:tavLst>
                                    </p:anim>
                                    <p:anim calcmode="lin" valueType="num">
                                      <p:cBhvr additive="base">
                                        <p:cTn id="18" dur="500" fill="hold"/>
                                        <p:tgtEl>
                                          <p:spTgt spid="5125"/>
                                        </p:tgtEl>
                                        <p:attrNameLst>
                                          <p:attrName>ppt_y</p:attrName>
                                        </p:attrNameLst>
                                      </p:cBhvr>
                                      <p:tavLst>
                                        <p:tav tm="0">
                                          <p:val>
                                            <p:strVal val="#ppt_y"/>
                                          </p:val>
                                        </p:tav>
                                        <p:tav tm="100000">
                                          <p:val>
                                            <p:strVal val="#ppt_y"/>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5124"/>
                                        </p:tgtEl>
                                        <p:attrNameLst>
                                          <p:attrName>style.visibility</p:attrName>
                                        </p:attrNameLst>
                                      </p:cBhvr>
                                      <p:to>
                                        <p:strVal val="visible"/>
                                      </p:to>
                                    </p:set>
                                    <p:anim by="(-#ppt_w*2)" calcmode="lin" valueType="num">
                                      <p:cBhvr rctx="PPT">
                                        <p:cTn id="21" dur="500" autoRev="1" fill="hold">
                                          <p:stCondLst>
                                            <p:cond delay="0"/>
                                          </p:stCondLst>
                                        </p:cTn>
                                        <p:tgtEl>
                                          <p:spTgt spid="5124"/>
                                        </p:tgtEl>
                                        <p:attrNameLst>
                                          <p:attrName>ppt_w</p:attrName>
                                        </p:attrNameLst>
                                      </p:cBhvr>
                                    </p:anim>
                                    <p:anim by="(#ppt_w*0.50)" calcmode="lin" valueType="num">
                                      <p:cBhvr>
                                        <p:cTn id="22" dur="500" decel="50000" autoRev="1" fill="hold">
                                          <p:stCondLst>
                                            <p:cond delay="0"/>
                                          </p:stCondLst>
                                        </p:cTn>
                                        <p:tgtEl>
                                          <p:spTgt spid="5124"/>
                                        </p:tgtEl>
                                        <p:attrNameLst>
                                          <p:attrName>ppt_x</p:attrName>
                                        </p:attrNameLst>
                                      </p:cBhvr>
                                    </p:anim>
                                    <p:anim from="(-#ppt_h/2)" to="(#ppt_y)" calcmode="lin" valueType="num">
                                      <p:cBhvr>
                                        <p:cTn id="23" dur="1000" fill="hold">
                                          <p:stCondLst>
                                            <p:cond delay="0"/>
                                          </p:stCondLst>
                                        </p:cTn>
                                        <p:tgtEl>
                                          <p:spTgt spid="5124"/>
                                        </p:tgtEl>
                                        <p:attrNameLst>
                                          <p:attrName>ppt_y</p:attrName>
                                        </p:attrNameLst>
                                      </p:cBhvr>
                                    </p:anim>
                                    <p:animRot by="21600000">
                                      <p:cBhvr>
                                        <p:cTn id="24" dur="1000" fill="hold">
                                          <p:stCondLst>
                                            <p:cond delay="0"/>
                                          </p:stCondLst>
                                        </p:cTn>
                                        <p:tgtEl>
                                          <p:spTgt spid="51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5755" y="1395730"/>
            <a:ext cx="8720455" cy="4066540"/>
          </a:xfrm>
          <a:prstGeom prst="rect">
            <a:avLst/>
          </a:prstGeom>
          <a:noFill/>
        </p:spPr>
        <p:txBody>
          <a:bodyPr wrap="square" rtlCol="0">
            <a:spAutoFit/>
          </a:bodyPr>
          <a:lstStyle/>
          <a:p>
            <a:pPr>
              <a:lnSpc>
                <a:spcPct val="170000"/>
              </a:lnSpc>
            </a:pPr>
            <a:r>
              <a:rPr lang="zh-CN" altLang="zh-CN" sz="3200" b="1">
                <a:solidFill>
                  <a:srgbClr val="0033CC"/>
                </a:solidFill>
                <a:effectLst/>
                <a:latin typeface="微软雅黑" panose="020B0503020204020204" pitchFamily="34" charset="-122"/>
                <a:ea typeface="微软雅黑" panose="020B0503020204020204" pitchFamily="34" charset="-122"/>
                <a:cs typeface="ATC-5b8b4f53ff0b*times"/>
              </a:rPr>
              <a:t>材料分析：</a:t>
            </a:r>
            <a:endParaRPr lang="zh-CN" altLang="zh-CN" sz="3200" b="1">
              <a:solidFill>
                <a:srgbClr val="0033CC"/>
              </a:solidFill>
              <a:effectLst/>
              <a:latin typeface="微软雅黑" panose="020B0503020204020204" pitchFamily="34" charset="-122"/>
              <a:ea typeface="微软雅黑" panose="020B0503020204020204" pitchFamily="34" charset="-122"/>
              <a:cs typeface="ATC-5b8b4f53ff0b*times"/>
            </a:endParaRPr>
          </a:p>
          <a:p>
            <a:pPr>
              <a:lnSpc>
                <a:spcPct val="170000"/>
              </a:lnSpc>
            </a:pPr>
            <a:r>
              <a:rPr lang="zh-CN" altLang="zh-CN" sz="2400">
                <a:solidFill>
                  <a:srgbClr val="4472C4"/>
                </a:solidFill>
                <a:effectLst/>
                <a:latin typeface="微软雅黑" panose="020B0503020204020204" pitchFamily="34" charset="-122"/>
                <a:ea typeface="微软雅黑" panose="020B0503020204020204" pitchFamily="34" charset="-122"/>
                <a:cs typeface="ATC-5b8b4f53ff0b*times"/>
              </a:rPr>
              <a:t>这篇读后续写</a:t>
            </a:r>
            <a:r>
              <a:rPr lang="zh-CN" altLang="zh-CN" sz="2400">
                <a:solidFill>
                  <a:srgbClr val="4472C4"/>
                </a:solidFill>
                <a:effectLst/>
                <a:latin typeface="微软雅黑" panose="020B0503020204020204" pitchFamily="34" charset="-122"/>
                <a:ea typeface="微软雅黑" panose="020B0503020204020204" pitchFamily="34" charset="-122"/>
                <a:cs typeface="宋体e眠副浡渀."/>
              </a:rPr>
              <a:t>以人物为线索展开，讲述了作者高中毕业后，参加农场工作，辛辛苦苦挣到的钱，不情愿贡献给家庭，后来在看到父亲的辛劳之后，理解了父母担心的是自己太过自私而不知奉献，终于想通，并自豪地将自己劳动所得交给父亲的故事。</a:t>
            </a:r>
            <a:r>
              <a:rPr lang="zh-CN" altLang="zh-CN" sz="2400">
                <a:solidFill>
                  <a:srgbClr val="4472C4"/>
                </a:solidFill>
                <a:effectLst/>
                <a:latin typeface="微软雅黑" panose="020B0503020204020204" pitchFamily="34" charset="-122"/>
                <a:ea typeface="微软雅黑" panose="020B0503020204020204" pitchFamily="34" charset="-122"/>
                <a:cs typeface="ATC-5b8b4f53ff0b*times"/>
              </a:rPr>
              <a:t>故事容易读懂，开放性却很强，可以发挥的余地很大。</a:t>
            </a:r>
            <a:endParaRPr lang="zh-CN" altLang="zh-CN" sz="2400">
              <a:solidFill>
                <a:srgbClr val="4472C4"/>
              </a:solidFill>
              <a:effectLst/>
              <a:latin typeface="微软雅黑" panose="020B0503020204020204" pitchFamily="34" charset="-122"/>
              <a:ea typeface="微软雅黑" panose="020B0503020204020204" pitchFamily="34" charset="-122"/>
              <a:cs typeface="ATC-5b8b4f53ff0b*time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solidFill>
                  <a:srgbClr val="FF0000"/>
                </a:solidFill>
                <a:sym typeface="+mn-ea"/>
              </a:rPr>
              <a:t>How to read</a:t>
            </a:r>
            <a:r>
              <a:rPr lang="en-US" altLang="zh-CN">
                <a:sym typeface="+mn-ea"/>
              </a:rPr>
              <a:t> </a:t>
            </a:r>
            <a:endParaRPr lang="en-US" altLang="zh-CN">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
        <p:nvSpPr>
          <p:cNvPr id="6" name="内容占位符 5"/>
          <p:cNvSpPr>
            <a:spLocks noGrp="1"/>
          </p:cNvSpPr>
          <p:nvPr>
            <p:ph sz="half" idx="2"/>
          </p:nvPr>
        </p:nvSpPr>
        <p:spPr>
          <a:xfrm>
            <a:off x="883922" y="886468"/>
            <a:ext cx="5283242" cy="5388907"/>
          </a:xfrm>
        </p:spPr>
        <p:txBody>
          <a:bodyPr>
            <a:normAutofit/>
          </a:bodyPr>
          <a:lstStyle/>
          <a:p>
            <a:pPr>
              <a:lnSpc>
                <a:spcPct val="130000"/>
              </a:lnSpc>
            </a:pPr>
            <a:r>
              <a:rPr lang="zh-CN" altLang="en-US" sz="1800" b="1" u="sng">
                <a:latin typeface="Times New Roman" panose="02020603050405020304" pitchFamily="18" charset="0"/>
                <a:cs typeface="Times New Roman" panose="02020603050405020304" pitchFamily="18" charset="0"/>
              </a:rPr>
              <a:t>My dad, George,</a:t>
            </a:r>
            <a:r>
              <a:rPr lang="zh-CN" altLang="en-US" sz="1800">
                <a:latin typeface="Times New Roman" panose="02020603050405020304" pitchFamily="18" charset="0"/>
                <a:cs typeface="Times New Roman" panose="02020603050405020304" pitchFamily="18" charset="0"/>
              </a:rPr>
              <a:t> only had an eighth grade education. A quiet man, he </a:t>
            </a:r>
            <a:r>
              <a:rPr lang="zh-CN" altLang="en-US" sz="1800">
                <a:latin typeface="Times New Roman" panose="02020603050405020304" pitchFamily="18" charset="0"/>
                <a:cs typeface="Times New Roman" panose="02020603050405020304" pitchFamily="18" charset="0"/>
                <a:sym typeface="+mn-ea"/>
              </a:rPr>
              <a:t>didn</a:t>
            </a:r>
            <a:r>
              <a:rPr lang="en-US" altLang="zh-CN" sz="1800">
                <a:latin typeface="Times New Roman" panose="02020603050405020304" pitchFamily="18" charset="0"/>
                <a:cs typeface="Times New Roman" panose="02020603050405020304" pitchFamily="18" charset="0"/>
                <a:sym typeface="+mn-ea"/>
              </a:rPr>
              <a:t>’</a:t>
            </a:r>
            <a:r>
              <a:rPr lang="zh-CN" altLang="en-US" sz="1800">
                <a:latin typeface="Times New Roman" panose="02020603050405020304" pitchFamily="18" charset="0"/>
                <a:cs typeface="Times New Roman" panose="02020603050405020304" pitchFamily="18" charset="0"/>
                <a:sym typeface="+mn-ea"/>
              </a:rPr>
              <a:t>t</a:t>
            </a:r>
            <a:r>
              <a:rPr lang="zh-CN" altLang="en-US" sz="1800">
                <a:latin typeface="Times New Roman" panose="02020603050405020304" pitchFamily="18" charset="0"/>
                <a:cs typeface="Times New Roman" panose="02020603050405020304" pitchFamily="18" charset="0"/>
              </a:rPr>
              <a:t> understand my world of school activities. From age 14, he worked. And </a:t>
            </a:r>
            <a:r>
              <a:rPr lang="zh-CN" altLang="en-US" sz="1800" b="1" u="sng">
                <a:latin typeface="Times New Roman" panose="02020603050405020304" pitchFamily="18" charset="0"/>
                <a:cs typeface="Times New Roman" panose="02020603050405020304" pitchFamily="18" charset="0"/>
              </a:rPr>
              <a:t>his dad, Albert,</a:t>
            </a:r>
            <a:r>
              <a:rPr lang="zh-CN" altLang="en-US" sz="1800">
                <a:latin typeface="Times New Roman" panose="02020603050405020304" pitchFamily="18" charset="0"/>
                <a:cs typeface="Times New Roman" panose="02020603050405020304" pitchFamily="18" charset="0"/>
              </a:rPr>
              <a:t> took the money my dad earned and used it to pay family expenses. </a:t>
            </a:r>
            <a:endParaRPr lang="zh-CN" altLang="en-US" sz="1800">
              <a:latin typeface="Times New Roman" panose="02020603050405020304" pitchFamily="18" charset="0"/>
              <a:cs typeface="Times New Roman" panose="02020603050405020304" pitchFamily="18" charset="0"/>
            </a:endParaRPr>
          </a:p>
          <a:p>
            <a:pPr>
              <a:lnSpc>
                <a:spcPct val="130000"/>
              </a:lnSpc>
            </a:pPr>
            <a:r>
              <a:rPr lang="zh-CN" altLang="en-US" sz="1800" b="1" u="sng">
                <a:latin typeface="Times New Roman" panose="02020603050405020304" pitchFamily="18" charset="0"/>
                <a:cs typeface="Times New Roman" panose="02020603050405020304" pitchFamily="18" charset="0"/>
              </a:rPr>
              <a:t>I</a:t>
            </a:r>
            <a:r>
              <a:rPr lang="zh-CN" altLang="en-US" sz="1800">
                <a:latin typeface="Times New Roman" panose="02020603050405020304" pitchFamily="18" charset="0"/>
                <a:cs typeface="Times New Roman" panose="02020603050405020304" pitchFamily="18" charset="0"/>
              </a:rPr>
              <a:t> didn</a:t>
            </a:r>
            <a:r>
              <a:rPr lang="en-US" altLang="zh-CN" sz="1800">
                <a:latin typeface="Times New Roman" panose="02020603050405020304" pitchFamily="18" charset="0"/>
                <a:cs typeface="Times New Roman" panose="02020603050405020304" pitchFamily="18" charset="0"/>
              </a:rPr>
              <a:t>’</a:t>
            </a:r>
            <a:r>
              <a:rPr lang="zh-CN" altLang="en-US" sz="1800">
                <a:latin typeface="Times New Roman" panose="02020603050405020304" pitchFamily="18" charset="0"/>
                <a:cs typeface="Times New Roman" panose="02020603050405020304" pitchFamily="18" charset="0"/>
              </a:rPr>
              <a:t>t really understand his world either: He was a livestock trucker, and I thought that I would surpass (超过) anything he had accomplished by the time I walked across the stage at high school graduation. </a:t>
            </a:r>
            <a:endParaRPr lang="zh-CN" altLang="en-US" sz="1800">
              <a:latin typeface="Times New Roman" panose="02020603050405020304" pitchFamily="18" charset="0"/>
              <a:cs typeface="Times New Roman" panose="02020603050405020304" pitchFamily="18" charset="0"/>
            </a:endParaRPr>
          </a:p>
          <a:p>
            <a:pPr>
              <a:lnSpc>
                <a:spcPct val="130000"/>
              </a:lnSpc>
            </a:pPr>
            <a:r>
              <a:rPr lang="zh-CN" altLang="en-US" sz="1800">
                <a:latin typeface="Times New Roman" panose="02020603050405020304" pitchFamily="18" charset="0"/>
                <a:cs typeface="Times New Roman" panose="02020603050405020304" pitchFamily="18" charset="0"/>
              </a:rPr>
              <a:t>Summers in the mid-70s were spent at home shooting baskets, hitting a baseball, or throwing a football, preparing for my future as a quarterback on a football team. In poor weather, I read about sports or practiced my trombone (长号). </a:t>
            </a:r>
            <a:endParaRPr lang="zh-CN" altLang="en-US" sz="1800">
              <a:latin typeface="Times New Roman" panose="02020603050405020304" pitchFamily="18" charset="0"/>
              <a:cs typeface="Times New Roman" panose="02020603050405020304" pitchFamily="18" charset="0"/>
            </a:endParaRPr>
          </a:p>
        </p:txBody>
      </p:sp>
      <p:sp>
        <p:nvSpPr>
          <p:cNvPr id="9" name="标题 4"/>
          <p:cNvSpPr>
            <a:spLocks noGrp="1"/>
          </p:cNvSpPr>
          <p:nvPr/>
        </p:nvSpPr>
        <p:spPr>
          <a:xfrm>
            <a:off x="7324090" y="1759585"/>
            <a:ext cx="4793615" cy="1620520"/>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a:solidFill>
                  <a:srgbClr val="FF0000"/>
                </a:solidFill>
              </a:rPr>
              <a:t>Who:</a:t>
            </a:r>
            <a:r>
              <a:rPr lang="en-US" altLang="zh-CN"/>
              <a:t> </a:t>
            </a:r>
            <a:r>
              <a:rPr lang="en-US" altLang="zh-CN" sz="1400"/>
              <a:t>My dad, I, a neighboring farmer </a:t>
            </a:r>
            <a:endParaRPr lang="en-US" altLang="zh-CN" sz="1400"/>
          </a:p>
          <a:p>
            <a:endParaRPr lang="en-US" altLang="zh-CN"/>
          </a:p>
          <a:p>
            <a:r>
              <a:rPr lang="en-US" altLang="zh-CN">
                <a:solidFill>
                  <a:srgbClr val="FF0000"/>
                </a:solidFill>
              </a:rPr>
              <a:t>What:</a:t>
            </a:r>
            <a:r>
              <a:rPr lang="en-US" altLang="zh-CN" sz="1400"/>
              <a:t>  work in the farm field</a:t>
            </a:r>
            <a:endParaRPr lang="en-US" altLang="zh-CN" sz="1400"/>
          </a:p>
          <a:p>
            <a:r>
              <a:rPr lang="en-US" altLang="zh-CN" sz="1400"/>
              <a:t>               how to use money I earned    </a:t>
            </a:r>
            <a:endParaRPr lang="en-US" altLang="zh-CN" sz="1400"/>
          </a:p>
          <a:p>
            <a:r>
              <a:rPr lang="en-US" altLang="zh-CN" sz="1400"/>
              <a:t>             </a:t>
            </a:r>
            <a:endParaRPr lang="en-US" altLang="zh-CN" sz="1400"/>
          </a:p>
        </p:txBody>
      </p:sp>
      <p:pic>
        <p:nvPicPr>
          <p:cNvPr id="10" name="图片 9"/>
          <p:cNvPicPr>
            <a:picLocks noChangeAspect="1"/>
          </p:cNvPicPr>
          <p:nvPr/>
        </p:nvPicPr>
        <p:blipFill>
          <a:blip r:embed="rId1"/>
          <a:stretch>
            <a:fillRect/>
          </a:stretch>
        </p:blipFill>
        <p:spPr>
          <a:xfrm>
            <a:off x="7214235" y="3380105"/>
            <a:ext cx="4368165" cy="2894965"/>
          </a:xfrm>
          <a:prstGeom prst="rect">
            <a:avLst/>
          </a:prstGeom>
        </p:spPr>
      </p:pic>
    </p:spTree>
    <p:custDataLst>
      <p:tags r:id="rId2"/>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9882" y="112399"/>
            <a:ext cx="10852237" cy="441964"/>
          </a:xfrm>
        </p:spPr>
        <p:txBody>
          <a:bodyPr/>
          <a:lstStyle/>
          <a:p>
            <a:r>
              <a:rPr lang="en-US" altLang="zh-CN">
                <a:solidFill>
                  <a:srgbClr val="FF0000"/>
                </a:solidFill>
              </a:rPr>
              <a:t>How to read</a:t>
            </a:r>
            <a:r>
              <a:rPr lang="en-US" altLang="zh-CN"/>
              <a:t> </a:t>
            </a:r>
            <a:endParaRPr lang="en-US" altLang="zh-CN"/>
          </a:p>
        </p:txBody>
      </p:sp>
      <p:sp>
        <p:nvSpPr>
          <p:cNvPr id="6" name="内容占位符 5"/>
          <p:cNvSpPr>
            <a:spLocks noGrp="1"/>
          </p:cNvSpPr>
          <p:nvPr>
            <p:ph sz="half" idx="2"/>
          </p:nvPr>
        </p:nvSpPr>
        <p:spPr>
          <a:xfrm>
            <a:off x="191770" y="418465"/>
            <a:ext cx="6757670" cy="6021070"/>
          </a:xfrm>
        </p:spPr>
        <p:txBody>
          <a:bodyPr>
            <a:noAutofit/>
          </a:bodyPr>
          <a:lstStyle/>
          <a:p>
            <a:pPr>
              <a:lnSpc>
                <a:spcPct val="160000"/>
              </a:lnSpc>
            </a:pPr>
            <a:r>
              <a:rPr lang="en-US" altLang="zh-CN" b="1" u="sng">
                <a:latin typeface="Times New Roman" panose="02020603050405020304" pitchFamily="18" charset="0"/>
                <a:cs typeface="Times New Roman" panose="02020603050405020304" pitchFamily="18" charset="0"/>
              </a:rPr>
              <a:t>The summer before my eighth grade</a:t>
            </a:r>
            <a:r>
              <a:rPr lang="en-US" altLang="zh-CN">
                <a:latin typeface="Times New Roman" panose="02020603050405020304" pitchFamily="18" charset="0"/>
                <a:cs typeface="Times New Roman" panose="02020603050405020304" pitchFamily="18" charset="0"/>
              </a:rPr>
              <a:t> I was one of a group of boys that</a:t>
            </a:r>
            <a:r>
              <a:rPr lang="en-US" altLang="zh-CN" b="1" u="sng">
                <a:latin typeface="Times New Roman" panose="02020603050405020304" pitchFamily="18" charset="0"/>
                <a:cs typeface="Times New Roman" panose="02020603050405020304" pitchFamily="18" charset="0"/>
              </a:rPr>
              <a:t> a neighboring farmer</a:t>
            </a:r>
            <a:r>
              <a:rPr lang="en-US" altLang="zh-CN" u="sng">
                <a:latin typeface="Times New Roman" panose="02020603050405020304" pitchFamily="18" charset="0"/>
                <a:cs typeface="Times New Roman" panose="02020603050405020304" pitchFamily="18" charset="0"/>
              </a:rPr>
              <a:t> hired to work </a:t>
            </a:r>
            <a:r>
              <a:rPr lang="en-US" altLang="zh-CN" b="1" u="sng">
                <a:latin typeface="Times New Roman" panose="02020603050405020304" pitchFamily="18" charset="0"/>
                <a:cs typeface="Times New Roman" panose="02020603050405020304" pitchFamily="18" charset="0"/>
              </a:rPr>
              <a:t>in his field</a:t>
            </a:r>
            <a:r>
              <a:rPr lang="en-US" altLang="zh-CN">
                <a:latin typeface="Times New Roman" panose="02020603050405020304" pitchFamily="18" charset="0"/>
                <a:cs typeface="Times New Roman" panose="02020603050405020304" pitchFamily="18" charset="0"/>
              </a:rPr>
              <a:t>. He explained our basic task, the tractor fired up and we were off, riding down the field looking for weeds to spray with chemicals. After a short way, the farmer stopped and pointed at a weed which we missed. Then we began again. This happened over and over, but we soon learned to identify different grasses like cockleburs, lamb’s-quarters, foxtails, and the king of weeds, the pretty purple thistle. It was tiring work, but I looked forward to the pay, even though I wasn't sure how much it would amount to.</a:t>
            </a:r>
            <a:endParaRPr lang="zh-CN" altLang="en-US">
              <a:latin typeface="Times New Roman" panose="02020603050405020304" pitchFamily="18" charset="0"/>
              <a:cs typeface="Times New Roman" panose="02020603050405020304" pitchFamily="18" charset="0"/>
            </a:endParaRPr>
          </a:p>
          <a:p>
            <a:pPr>
              <a:lnSpc>
                <a:spcPct val="160000"/>
              </a:lnSpc>
            </a:pPr>
            <a:r>
              <a:rPr lang="en-US" altLang="zh-CN" b="1" u="sng">
                <a:latin typeface="Times New Roman" panose="02020603050405020304" pitchFamily="18" charset="0"/>
                <a:cs typeface="Times New Roman" panose="02020603050405020304" pitchFamily="18" charset="0"/>
              </a:rPr>
              <a:t>At home</a:t>
            </a:r>
            <a:r>
              <a:rPr lang="en-US" altLang="zh-CN">
                <a:latin typeface="Times New Roman" panose="02020603050405020304" pitchFamily="18" charset="0"/>
                <a:cs typeface="Times New Roman" panose="02020603050405020304" pitchFamily="18" charset="0"/>
              </a:rPr>
              <a:t>, my dad said, “A job’s a big step to growing up. I’m glad you will be contributing to the household.” My dad’s words made me realize that my earnings might not be mine to do with as I wished.</a:t>
            </a:r>
            <a:endParaRPr lang="en-US" altLang="zh-CN">
              <a:latin typeface="Times New Roman" panose="02020603050405020304" pitchFamily="18" charset="0"/>
              <a:cs typeface="Times New Roman" panose="02020603050405020304" pitchFamily="18" charset="0"/>
            </a:endParaRPr>
          </a:p>
          <a:p>
            <a:pPr>
              <a:lnSpc>
                <a:spcPct val="160000"/>
              </a:lnSpc>
            </a:pPr>
            <a:r>
              <a:rPr lang="en-US" altLang="zh-CN">
                <a:latin typeface="Times New Roman" panose="02020603050405020304" pitchFamily="18" charset="0"/>
                <a:cs typeface="Times New Roman" panose="02020603050405020304" pitchFamily="18" charset="0"/>
              </a:rPr>
              <a:t>My labors lasted about two weeks, and the farmer said there might be more work, but I wasn’t interested. I decided it was not fair that I had to contribute my money. </a:t>
            </a:r>
            <a:endParaRPr lang="en-US" altLang="zh-CN">
              <a:latin typeface="Times New Roman" panose="02020603050405020304" pitchFamily="18" charset="0"/>
              <a:cs typeface="Times New Roman" panose="02020603050405020304" pitchFamily="18" charset="0"/>
            </a:endParaRPr>
          </a:p>
        </p:txBody>
      </p:sp>
      <p:sp>
        <p:nvSpPr>
          <p:cNvPr id="2" name="标题 4"/>
          <p:cNvSpPr>
            <a:spLocks noGrp="1"/>
          </p:cNvSpPr>
          <p:nvPr/>
        </p:nvSpPr>
        <p:spPr>
          <a:xfrm>
            <a:off x="7324090" y="1759585"/>
            <a:ext cx="4793615" cy="1620520"/>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a:solidFill>
                  <a:schemeClr val="tx1"/>
                </a:solidFill>
                <a:uFillTx/>
                <a:latin typeface="Arial" panose="020B0604020202020204" pitchFamily="34" charset="0"/>
                <a:ea typeface="微软雅黑" panose="020B0503020204020204" pitchFamily="34" charset="-122"/>
                <a:cs typeface="+mj-cs"/>
                <a:sym typeface="+mn-ea"/>
              </a:defRPr>
            </a:lvl1pPr>
          </a:lstStyle>
          <a:p>
            <a:r>
              <a:rPr lang="en-US" altLang="zh-CN">
                <a:solidFill>
                  <a:srgbClr val="FF0000"/>
                </a:solidFill>
              </a:rPr>
              <a:t>When:</a:t>
            </a:r>
            <a:r>
              <a:rPr lang="en-US" altLang="zh-CN"/>
              <a:t> </a:t>
            </a:r>
            <a:r>
              <a:rPr lang="en-US" altLang="zh-CN" sz="1200"/>
              <a:t>the summer before my eighth grade</a:t>
            </a:r>
            <a:endParaRPr lang="en-US" altLang="zh-CN" sz="1200"/>
          </a:p>
          <a:p>
            <a:endParaRPr lang="en-US" altLang="zh-CN"/>
          </a:p>
          <a:p>
            <a:endParaRPr lang="en-US" altLang="zh-CN"/>
          </a:p>
          <a:p>
            <a:r>
              <a:rPr lang="en-US" altLang="zh-CN">
                <a:solidFill>
                  <a:srgbClr val="FF0000"/>
                </a:solidFill>
              </a:rPr>
              <a:t>Where:</a:t>
            </a:r>
            <a:r>
              <a:rPr lang="en-US" altLang="zh-CN" sz="1400"/>
              <a:t> a neighboring farmer's field</a:t>
            </a:r>
            <a:endParaRPr lang="en-US" altLang="zh-CN" sz="1400"/>
          </a:p>
          <a:p>
            <a:r>
              <a:rPr sz="1400"/>
              <a:t>                 </a:t>
            </a:r>
            <a:r>
              <a:rPr lang="en-US" altLang="zh-CN" sz="1400"/>
              <a:t>at home</a:t>
            </a:r>
            <a:endParaRPr lang="en-US" altLang="zh-CN" sz="1400"/>
          </a:p>
        </p:txBody>
      </p:sp>
      <p:pic>
        <p:nvPicPr>
          <p:cNvPr id="4" name="图片 3"/>
          <p:cNvPicPr>
            <a:picLocks noChangeAspect="1"/>
          </p:cNvPicPr>
          <p:nvPr/>
        </p:nvPicPr>
        <p:blipFill>
          <a:blip r:embed="rId1"/>
          <a:stretch>
            <a:fillRect/>
          </a:stretch>
        </p:blipFill>
        <p:spPr>
          <a:xfrm>
            <a:off x="7863840" y="3777615"/>
            <a:ext cx="3421380" cy="2498090"/>
          </a:xfrm>
          <a:prstGeom prst="rect">
            <a:avLst/>
          </a:prstGeom>
        </p:spPr>
      </p:pic>
    </p:spTree>
    <p:custDataLst>
      <p:tags r:id="rId2"/>
    </p:custDataLst>
  </p:cSld>
  <p:clrMapOvr>
    <a:masterClrMapping/>
  </p:clrMapOvr>
  <p:transition/>
</p:sld>
</file>

<file path=ppt/tags/tag1.xml><?xml version="1.0" encoding="utf-8"?>
<p:tagLst xmlns:p="http://schemas.openxmlformats.org/presentationml/2006/main">
  <p:tag name="KSO_WM_ASSEMBLE_CHIP_INDEX" val="960a7ed94a56475b8b565c6569054f74"/>
  <p:tag name="KSO_WM_BEAUTIFY_FLAG" val="#wm#"/>
  <p:tag name="KSO_WM_CHIP_FILLAREA_FILL_RULE" val="{&quot;fill_align&quot;:&quot;cm&quot;,&quot;fill_effect&quot;:[],&quot;fill_mode&quot;:&quot;full&quot;,&quot;sacle_strategy&quot;:&quot;stretch&quot;}"/>
  <p:tag name="KSO_WM_CHIP_GROUPID" val="5f9f762ae206d3a5ffe88748"/>
  <p:tag name="KSO_WM_CHIP_XID" val="5f9f762ae206d3a5ffe8874b"/>
  <p:tag name="KSO_WM_TAG_VERSION" val="1.0"/>
  <p:tag name="KSO_WM_TEMPLATE_CATEGORY" val="chip"/>
  <p:tag name="KSO_WM_TEMPLATE_INDEX" val="20214676"/>
  <p:tag name="KSO_WM_UNIT_COMPATIBLE" val="0"/>
  <p:tag name="KSO_WM_UNIT_DEC_AREA_ID" val="02fd7c2037fe4c51b18693935990a52c"/>
  <p:tag name="KSO_WM_UNIT_DECORATE_INFO" val=""/>
  <p:tag name="KSO_WM_UNIT_DIAGRAM_ISNUMVISUAL" val="0"/>
  <p:tag name="KSO_WM_UNIT_DIAGRAM_ISREFERUNIT" val="0"/>
  <p:tag name="KSO_WM_UNIT_HIGHLIGHT" val="0"/>
  <p:tag name="KSO_WM_UNIT_ID" val="chip20214676_3*i*1"/>
  <p:tag name="KSO_WM_UNIT_INDEX" val="1"/>
  <p:tag name="KSO_WM_UNIT_LAYERLEVEL" val="1"/>
  <p:tag name="KSO_WM_UNIT_SM_LIMIT_TYPE" val=""/>
  <p:tag name="KSO_WM_UNIT_SUBTYPE" val="t"/>
  <p:tag name="KSO_WM_UNIT_TYPE" val="i"/>
</p:tagLst>
</file>

<file path=ppt/tags/tag10.xml><?xml version="1.0" encoding="utf-8"?>
<p:tagLst xmlns:p="http://schemas.openxmlformats.org/presentationml/2006/main">
  <p:tag name="ID" val="553512"/>
  <p:tag name="MH" val="20160830110146"/>
  <p:tag name="MH_LIBRARY" val="CONTENTS"/>
  <p:tag name="MH_ORDER" val="4"/>
  <p:tag name="MH_TYPE" val="ENTRY"/>
</p:tagLst>
</file>

<file path=ppt/tags/tag11.xml><?xml version="1.0" encoding="utf-8"?>
<p:tagLst xmlns:p="http://schemas.openxmlformats.org/presentationml/2006/main">
  <p:tag name="ID" val="553512"/>
  <p:tag name="MH" val="20160830110146"/>
  <p:tag name="MH_LIBRARY" val="CONTENTS"/>
  <p:tag name="MH_TYPE" val="OTHERS"/>
</p:tagLst>
</file>

<file path=ppt/tags/tag12.xml><?xml version="1.0" encoding="utf-8"?>
<p:tagLst xmlns:p="http://schemas.openxmlformats.org/presentationml/2006/main">
  <p:tag name="ID" val="553512"/>
  <p:tag name="MH" val="20160830110146"/>
  <p:tag name="MH_LIBRARY" val="CONTENTS"/>
  <p:tag name="MH_TYPE" val="OTHERS"/>
</p:tagLst>
</file>

<file path=ppt/tags/tag13.xml><?xml version="1.0" encoding="utf-8"?>
<p:tagLst xmlns:p="http://schemas.openxmlformats.org/presentationml/2006/main">
  <p:tag name="KSO_WM_BEAUTIFY_FLAG" val="#wm#"/>
  <p:tag name="KSO_WM_TEMPLATE_CATEGORY" val="custom"/>
  <p:tag name="KSO_WM_TEMPLATE_INDEX" val="20214676"/>
</p:tagLst>
</file>

<file path=ppt/tags/tag14.xml><?xml version="1.0" encoding="utf-8"?>
<p:tagLst xmlns:p="http://schemas.openxmlformats.org/presentationml/2006/main">
  <p:tag name="KSO_WM_BEAUTIFY_FLAG" val="#wm#"/>
  <p:tag name="KSO_WM_TEMPLATE_CATEGORY" val="custom"/>
  <p:tag name="KSO_WM_TEMPLATE_INDEX" val="20214676"/>
</p:tagLst>
</file>

<file path=ppt/tags/tag15.xml><?xml version="1.0" encoding="utf-8"?>
<p:tagLst xmlns:p="http://schemas.openxmlformats.org/presentationml/2006/main">
  <p:tag name="KSO_WM_BEAUTIFY_FLAG" val="#wm#"/>
  <p:tag name="KSO_WM_TEMPLATE_CATEGORY" val="custom"/>
  <p:tag name="KSO_WM_TEMPLATE_INDEX" val="20214676"/>
</p:tagLst>
</file>

<file path=ppt/tags/tag16.xml><?xml version="1.0" encoding="utf-8"?>
<p:tagLst xmlns:p="http://schemas.openxmlformats.org/presentationml/2006/main">
  <p:tag name="KSO_WM_BEAUTIFY_FLAG" val="#wm#"/>
  <p:tag name="KSO_WM_TEMPLATE_CATEGORY" val="custom"/>
  <p:tag name="KSO_WM_TEMPLATE_INDEX" val="20214676"/>
</p:tagLst>
</file>

<file path=ppt/tags/tag17.xml><?xml version="1.0" encoding="utf-8"?>
<p:tagLst xmlns:p="http://schemas.openxmlformats.org/presentationml/2006/main">
  <p:tag name="KSO_WM_BEAUTIFY_FLAG" val="#wm#"/>
  <p:tag name="KSO_WM_TEMPLATE_CATEGORY" val="custom"/>
  <p:tag name="KSO_WM_TEMPLATE_INDEX" val="20214676"/>
</p:tagLst>
</file>

<file path=ppt/tags/tag18.xml><?xml version="1.0" encoding="utf-8"?>
<p:tagLst xmlns:p="http://schemas.openxmlformats.org/presentationml/2006/main">
  <p:tag name="ID" val="547142"/>
  <p:tag name="MH" val="20150429225421"/>
  <p:tag name="MH_LIBRARY" val="CONTENTS"/>
  <p:tag name="MH_ORDER" val="1"/>
  <p:tag name="MH_TYPE" val="NUMBER"/>
</p:tagLst>
</file>

<file path=ppt/tags/tag19.xml><?xml version="1.0" encoding="utf-8"?>
<p:tagLst xmlns:p="http://schemas.openxmlformats.org/presentationml/2006/main">
  <p:tag name="ID" val="547142"/>
  <p:tag name="MH" val="20150429225421"/>
  <p:tag name="MH_LIBRARY" val="CONTENTS"/>
  <p:tag name="MH_ORDER" val="1"/>
  <p:tag name="MH_TYPE" val="NUMBER"/>
</p:tagLst>
</file>

<file path=ppt/tags/tag2.xml><?xml version="1.0" encoding="utf-8"?>
<p:tagLst xmlns:p="http://schemas.openxmlformats.org/presentationml/2006/main">
  <p:tag name="KSO_WM_ASSEMBLE_CHIP_INDEX" val="bf50d940c97e41ed8c1e83295e98ed90"/>
  <p:tag name="KSO_WM_BEAUTIFY_FLAG" val="#wm#"/>
  <p:tag name="KSO_WM_CHIP_FILLAREA_FILL_RULE" val="{&quot;fill_align&quot;:&quot;cm&quot;,&quot;fill_effect&quot;:[],&quot;fill_mode&quot;:&quot;full&quot;,&quot;sacle_strategy&quot;:&quot;stretch&quot;}"/>
  <p:tag name="KSO_WM_CHIP_GROUPID" val="5f9f762ae206d3a5ffe88748"/>
  <p:tag name="KSO_WM_CHIP_XID" val="5f9f762ae206d3a5ffe8874c"/>
  <p:tag name="KSO_WM_TAG_VERSION" val="1.0"/>
  <p:tag name="KSO_WM_TEMPLATE_CATEGORY" val="chip"/>
  <p:tag name="KSO_WM_TEMPLATE_INDEX" val="20214676"/>
  <p:tag name="KSO_WM_UNIT_COMPATIBLE" val="0"/>
  <p:tag name="KSO_WM_UNIT_DEC_AREA_ID" val="0ec7eb48d5e243b9a8a8da9645c7b8bb"/>
  <p:tag name="KSO_WM_UNIT_DECORATE_INFO" val=""/>
  <p:tag name="KSO_WM_UNIT_DIAGRAM_ISNUMVISUAL" val="0"/>
  <p:tag name="KSO_WM_UNIT_DIAGRAM_ISREFERUNIT" val="0"/>
  <p:tag name="KSO_WM_UNIT_HIGHLIGHT" val="0"/>
  <p:tag name="KSO_WM_UNIT_ID" val="chip20214676_4*i*1"/>
  <p:tag name="KSO_WM_UNIT_INDEX" val="1"/>
  <p:tag name="KSO_WM_UNIT_LAYERLEVEL" val="1"/>
  <p:tag name="KSO_WM_UNIT_SM_LIMIT_TYPE" val=""/>
  <p:tag name="KSO_WM_UNIT_SUBTYPE" val="t"/>
  <p:tag name="KSO_WM_UNIT_TYPE" val="i"/>
</p:tagLst>
</file>

<file path=ppt/tags/tag20.xml><?xml version="1.0" encoding="utf-8"?>
<p:tagLst xmlns:p="http://schemas.openxmlformats.org/presentationml/2006/main">
  <p:tag name="KSO_WM_BEAUTIFY_FLAG" val="#wm#"/>
  <p:tag name="KSO_WM_TEMPLATE_CATEGORY" val="custom"/>
  <p:tag name="KSO_WM_TEMPLATE_INDEX" val="20214676"/>
</p:tagLst>
</file>

<file path=ppt/tags/tag21.xml><?xml version="1.0" encoding="utf-8"?>
<p:tagLst xmlns:p="http://schemas.openxmlformats.org/presentationml/2006/main">
  <p:tag name="KSO_WM_BEAUTIFY_FLAG" val="#wm#"/>
  <p:tag name="KSO_WM_TEMPLATE_CATEGORY" val="custom"/>
  <p:tag name="KSO_WM_TEMPLATE_INDEX" val="20214676"/>
</p:tagLst>
</file>

<file path=ppt/tags/tag22.xml><?xml version="1.0" encoding="utf-8"?>
<p:tagLst xmlns:p="http://schemas.openxmlformats.org/presentationml/2006/main">
  <p:tag name="KSO_WM_BEAUTIFY_FLAG" val="#wm#"/>
  <p:tag name="KSO_WM_TEMPLATE_CATEGORY" val="custom"/>
  <p:tag name="KSO_WM_TEMPLATE_INDEX" val="20214676"/>
</p:tagLst>
</file>

<file path=ppt/tags/tag23.xml><?xml version="1.0" encoding="utf-8"?>
<p:tagLst xmlns:p="http://schemas.openxmlformats.org/presentationml/2006/main">
  <p:tag name="KSO_WM_BEAUTIFY_FLAG" val="#wm#"/>
  <p:tag name="KSO_WM_TEMPLATE_CATEGORY" val="custom"/>
  <p:tag name="KSO_WM_TEMPLATE_INDEX" val="20214676"/>
</p:tagLst>
</file>

<file path=ppt/tags/tag24.xml><?xml version="1.0" encoding="utf-8"?>
<p:tagLst xmlns:p="http://schemas.openxmlformats.org/presentationml/2006/main">
  <p:tag name="KSO_WM_BEAUTIFY_FLAG" val="#wm#"/>
  <p:tag name="KSO_WM_TEMPLATE_CATEGORY" val="custom"/>
  <p:tag name="KSO_WM_TEMPLATE_INDEX" val="20214676"/>
</p:tagLst>
</file>

<file path=ppt/tags/tag25.xml><?xml version="1.0" encoding="utf-8"?>
<p:tagLst xmlns:p="http://schemas.openxmlformats.org/presentationml/2006/main">
  <p:tag name="KSO_WM_BEAUTIFY_FLAG" val="#wm#"/>
  <p:tag name="KSO_WM_TEMPLATE_CATEGORY" val="custom"/>
  <p:tag name="KSO_WM_TEMPLATE_INDEX" val="20214676"/>
</p:tagLst>
</file>

<file path=ppt/tags/tag26.xml><?xml version="1.0" encoding="utf-8"?>
<p:tagLst xmlns:p="http://schemas.openxmlformats.org/presentationml/2006/main">
  <p:tag name="KSO_WM_BEAUTIFY_FLAG" val="#wm#"/>
  <p:tag name="KSO_WM_TEMPLATE_CATEGORY" val="custom"/>
  <p:tag name="KSO_WM_TEMPLATE_INDEX" val="20214676"/>
</p:tagLst>
</file>

<file path=ppt/tags/tag27.xml><?xml version="1.0" encoding="utf-8"?>
<p:tagLst xmlns:p="http://schemas.openxmlformats.org/presentationml/2006/main">
  <p:tag name="AS_OS" val="Unix 3.10 unknown"/>
  <p:tag name="AS_RELEASE_DATE" val="2020.11.30"/>
  <p:tag name="AS_TITLE" val="Aspose.Slides for Java"/>
  <p:tag name="AS_VERSION" val="20.11"/>
  <p:tag name="COMMONDATA" val="eyJoZGlkIjoiM2M2M2ZmYTVkN2FkMTE3N2JmNDE4YTUyYmQ2OGVmMWUifQ=="/>
</p:tagLst>
</file>

<file path=ppt/tags/tag3.xml><?xml version="1.0" encoding="utf-8"?>
<p:tagLst xmlns:p="http://schemas.openxmlformats.org/presentationml/2006/main">
  <p:tag name="ID" val="553512"/>
  <p:tag name="MH" val="20160830110146"/>
  <p:tag name="MH_LIBRARY" val="CONTENTS"/>
  <p:tag name="MH_ORDER" val="1"/>
  <p:tag name="MH_TYPE" val="NUMBER"/>
</p:tagLst>
</file>

<file path=ppt/tags/tag4.xml><?xml version="1.0" encoding="utf-8"?>
<p:tagLst xmlns:p="http://schemas.openxmlformats.org/presentationml/2006/main">
  <p:tag name="ID" val="553512"/>
  <p:tag name="MH" val="20160830110146"/>
  <p:tag name="MH_LIBRARY" val="CONTENTS"/>
  <p:tag name="MH_ORDER" val="1"/>
  <p:tag name="MH_TYPE" val="ENTRY"/>
</p:tagLst>
</file>

<file path=ppt/tags/tag5.xml><?xml version="1.0" encoding="utf-8"?>
<p:tagLst xmlns:p="http://schemas.openxmlformats.org/presentationml/2006/main">
  <p:tag name="ID" val="553512"/>
  <p:tag name="MH" val="20160830110146"/>
  <p:tag name="MH_LIBRARY" val="CONTENTS"/>
  <p:tag name="MH_ORDER" val="2"/>
  <p:tag name="MH_TYPE" val="NUMBER"/>
</p:tagLst>
</file>

<file path=ppt/tags/tag6.xml><?xml version="1.0" encoding="utf-8"?>
<p:tagLst xmlns:p="http://schemas.openxmlformats.org/presentationml/2006/main">
  <p:tag name="ID" val="553512"/>
  <p:tag name="MH" val="20160830110146"/>
  <p:tag name="MH_LIBRARY" val="CONTENTS"/>
  <p:tag name="MH_ORDER" val="2"/>
  <p:tag name="MH_TYPE" val="ENTRY"/>
</p:tagLst>
</file>

<file path=ppt/tags/tag7.xml><?xml version="1.0" encoding="utf-8"?>
<p:tagLst xmlns:p="http://schemas.openxmlformats.org/presentationml/2006/main">
  <p:tag name="ID" val="553512"/>
  <p:tag name="MH" val="20160830110146"/>
  <p:tag name="MH_LIBRARY" val="CONTENTS"/>
  <p:tag name="MH_ORDER" val="3"/>
  <p:tag name="MH_TYPE" val="NUMBER"/>
</p:tagLst>
</file>

<file path=ppt/tags/tag8.xml><?xml version="1.0" encoding="utf-8"?>
<p:tagLst xmlns:p="http://schemas.openxmlformats.org/presentationml/2006/main">
  <p:tag name="ID" val="553512"/>
  <p:tag name="MH" val="20160830110146"/>
  <p:tag name="MH_LIBRARY" val="CONTENTS"/>
  <p:tag name="MH_ORDER" val="3"/>
  <p:tag name="MH_TYPE" val="ENTRY"/>
</p:tagLst>
</file>

<file path=ppt/tags/tag9.xml><?xml version="1.0" encoding="utf-8"?>
<p:tagLst xmlns:p="http://schemas.openxmlformats.org/presentationml/2006/main">
  <p:tag name="ID" val="553512"/>
  <p:tag name="MH" val="20160830110146"/>
  <p:tag name="MH_LIBRARY" val="CONTENTS"/>
  <p:tag name="MH_ORDER" val="4"/>
  <p:tag name="MH_TYPE" val="NUMB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Arial"/>
        <a:cs typeface="Arial"/>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Arial"/>
        <a:cs typeface="Arial"/>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Arial"/>
        <a:cs typeface="Arial"/>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Arial"/>
        <a:cs typeface="Arial"/>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14884</Words>
  <Application>WPS 演示</Application>
  <PresentationFormat/>
  <Paragraphs>445</Paragraphs>
  <Slides>41</Slides>
  <Notes>11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41</vt:i4>
      </vt:variant>
    </vt:vector>
  </HeadingPairs>
  <TitlesOfParts>
    <vt:vector size="62" baseType="lpstr">
      <vt:lpstr>Arial</vt:lpstr>
      <vt:lpstr>宋体</vt:lpstr>
      <vt:lpstr>Wingdings</vt:lpstr>
      <vt:lpstr>微软雅黑</vt:lpstr>
      <vt:lpstr>Arial</vt:lpstr>
      <vt:lpstr>Times New Roman</vt:lpstr>
      <vt:lpstr>Calibri</vt:lpstr>
      <vt:lpstr>楷体</vt:lpstr>
      <vt:lpstr>ATC-5b8b4f53ff0b*times</vt:lpstr>
      <vt:lpstr>Segoe Print</vt:lpstr>
      <vt:lpstr>宋体e眠副浡渀.</vt:lpstr>
      <vt:lpstr>等线</vt:lpstr>
      <vt:lpstr>Arial Unicode MS</vt:lpstr>
      <vt:lpstr>方正兰亭特黑_GBK</vt:lpstr>
      <vt:lpstr>黑体</vt:lpstr>
      <vt:lpstr>方正黑体_GBK</vt:lpstr>
      <vt:lpstr>Helvetica Neue</vt:lpstr>
      <vt:lpstr>楷体_GB2312</vt:lpstr>
      <vt:lpstr>新宋体</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to read </vt:lpstr>
      <vt:lpstr>How to read </vt:lpstr>
      <vt:lpstr>Read for the plot clue</vt:lpstr>
      <vt:lpstr>Read for the emotion clue:</vt:lpstr>
      <vt:lpstr>Two clues in the story </vt:lpstr>
      <vt:lpstr>PowerPoint 演示文稿</vt:lpstr>
      <vt:lpstr>阅读完材料，试着完成下面的故事山吧！</vt:lpstr>
      <vt:lpstr>PowerPoint 演示文稿</vt:lpstr>
      <vt:lpstr>PowerPoint 演示文稿</vt:lpstr>
      <vt:lpstr>PowerPoint 演示文稿</vt:lpstr>
      <vt:lpstr>PowerPoint 演示文稿</vt:lpstr>
      <vt:lpstr>How to write</vt:lpstr>
      <vt:lpstr>How to write</vt:lpstr>
      <vt:lpstr>How to write</vt:lpstr>
      <vt:lpstr>How to write</vt:lpstr>
      <vt:lpstr>How to write</vt:lpstr>
      <vt:lpstr>润色句式：</vt:lpstr>
      <vt:lpstr>润色句式：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阅读以下参考范文，核对一下你是否补出范文缺失的部分。</vt:lpstr>
      <vt:lpstr>PowerPoint 演示文稿</vt:lpstr>
      <vt:lpstr>PowerPoint 演示文稿</vt:lpstr>
      <vt:lpstr>PowerPoint 演示文稿</vt:lpstr>
      <vt:lpstr>PowerPoint 演示文稿</vt:lpstr>
      <vt:lpstr>检测一下你对范文的亮点语块掌握了吗？</vt:lpstr>
      <vt:lpstr>赏析范文的亮点语句。</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Administrator</cp:lastModifiedBy>
  <cp:revision>3</cp:revision>
  <cp:lastPrinted>2021-10-29T09:09:00Z</cp:lastPrinted>
  <dcterms:created xsi:type="dcterms:W3CDTF">2021-10-29T09:09:00Z</dcterms:created>
  <dcterms:modified xsi:type="dcterms:W3CDTF">2022-08-15T11:46:09Z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708E2DAAEEA14A74B35527D90B398CCD</vt:lpwstr>
  </property>
  <property fmtid="{D5CDD505-2E9C-101B-9397-08002B2CF9AE}" pid="7" name="KSOProductBuildVer">
    <vt:lpwstr>2052-11.1.0.12302</vt:lpwstr>
  </property>
</Properties>
</file>