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571500"/>
            <a:ext cx="9799200" cy="2570400"/>
          </a:xfrm>
        </p:spPr>
        <p:txBody>
          <a:bodyPr/>
          <a:p>
            <a:r>
              <a:rPr lang="en-US" altLang="zh-CN" sz="4800"/>
              <a:t>2022</a:t>
            </a:r>
            <a:r>
              <a:rPr lang="zh-CN" altLang="en-US" sz="4800"/>
              <a:t>届</a:t>
            </a:r>
            <a:r>
              <a:rPr lang="zh-CN" altLang="zh-CN" sz="4800"/>
              <a:t>高考英语改卷情况汇报</a:t>
            </a:r>
            <a:endParaRPr lang="zh-CN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962990"/>
            <a:ext cx="9799200" cy="1472400"/>
          </a:xfrm>
        </p:spPr>
        <p:txBody>
          <a:bodyPr/>
          <a:p>
            <a:r>
              <a:rPr lang="zh-CN" altLang="en-US" sz="3200"/>
              <a:t>万玲玲</a:t>
            </a:r>
            <a:r>
              <a:rPr lang="en-US" altLang="zh-CN" sz="3200"/>
              <a:t> 2022.8.30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试评中</a:t>
            </a:r>
            <a:r>
              <a:rPr lang="en-US" altLang="zh-CN"/>
              <a:t>25</a:t>
            </a:r>
            <a:r>
              <a:rPr lang="zh-CN" altLang="en-US"/>
              <a:t>分作文</a:t>
            </a:r>
            <a:r>
              <a:rPr lang="zh-CN" altLang="en-US"/>
              <a:t>第一段：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313870"/>
            <a:ext cx="10969200" cy="4759200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   We sat down next to each other, but David wouldn’t look at me. 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Sadly, he lowered his head and averted his gaze, staring at the other runners with desire. Seldom did I see him in such a low spirit. A sigh escaping my lips, I patted his head gently and said, “ The biggest prison people live in is what other people think ......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57270"/>
            <a:ext cx="10969200" cy="705600"/>
          </a:xfrm>
        </p:spPr>
        <p:txBody>
          <a:bodyPr>
            <a:noAutofit/>
          </a:bodyPr>
          <a:p>
            <a:r>
              <a:rPr lang="zh-CN" altLang="en-US" sz="4000"/>
              <a:t>注意：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62685"/>
            <a:ext cx="10968990" cy="537718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内容方面：不要预设学生如何写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...... 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内容是开放的，只要是丰富性和协同性强。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就整体评分，不要纠结有多少语法错误。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1-5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分：没有句子意识，只有几个相关单词。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6-10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分：不能理解一些句子（哪怕写得多），能写出个别句子，混乱。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16-20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分：能理解，内容没问题，主要看语言的正确、丰富、得体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21-25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分：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应用文</a:t>
            </a:r>
            <a:r>
              <a:rPr lang="zh-CN" altLang="en-US"/>
              <a:t>评分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多维度：</a:t>
            </a:r>
            <a:endParaRPr lang="zh-CN" altLang="en-US" sz="4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内容完整、合理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丰富性：内容、语言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语篇结构：衔接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13-15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分：允许个别错误（拼写漏字母、大小写、单复数、词性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......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注意：避免大量的生硬的过渡词，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用词汇去驱动内容情节的发展。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语法填空评分（双</a:t>
            </a:r>
            <a:r>
              <a:rPr lang="zh-CN" altLang="en-US"/>
              <a:t>评）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大小写！</a:t>
            </a:r>
            <a:r>
              <a:rPr lang="en-US" altLang="zh-CN" sz="3200"/>
              <a:t> 56. </a:t>
            </a:r>
            <a:r>
              <a:rPr lang="en-US" altLang="zh-CN" sz="3200">
                <a:solidFill>
                  <a:srgbClr val="FF0000"/>
                </a:solidFill>
              </a:rPr>
              <a:t>C</a:t>
            </a:r>
            <a:r>
              <a:rPr lang="en-US" altLang="zh-CN" sz="3200"/>
              <a:t>overing   62. </a:t>
            </a:r>
            <a:r>
              <a:rPr lang="en-US" altLang="zh-CN" sz="3200">
                <a:solidFill>
                  <a:srgbClr val="FF0000"/>
                </a:solidFill>
              </a:rPr>
              <a:t>p</a:t>
            </a:r>
            <a:r>
              <a:rPr lang="en-US" altLang="zh-CN" sz="3200"/>
              <a:t>opulations</a:t>
            </a:r>
            <a:endParaRPr lang="en-US" altLang="zh-CN" sz="3200"/>
          </a:p>
          <a:p>
            <a:r>
              <a:rPr lang="en-US" altLang="zh-CN" sz="3200"/>
              <a:t>65</a:t>
            </a:r>
            <a:r>
              <a:rPr lang="zh-CN" altLang="en-US" sz="3200"/>
              <a:t>空</a:t>
            </a:r>
            <a:r>
              <a:rPr lang="en-US" altLang="zh-CN" sz="3200"/>
              <a:t>:that</a:t>
            </a:r>
            <a:r>
              <a:rPr lang="zh-CN" altLang="en-US" sz="3200"/>
              <a:t>或</a:t>
            </a:r>
            <a:r>
              <a:rPr lang="en-US" altLang="zh-CN" sz="3200"/>
              <a:t>which </a:t>
            </a:r>
            <a:r>
              <a:rPr lang="zh-CN" altLang="en-US" sz="3200"/>
              <a:t>都给对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          that</a:t>
            </a:r>
            <a:r>
              <a:rPr lang="en-US" altLang="zh-CN" sz="3200">
                <a:solidFill>
                  <a:srgbClr val="FF0000"/>
                </a:solidFill>
              </a:rPr>
              <a:t>/</a:t>
            </a:r>
            <a:r>
              <a:rPr lang="en-US" altLang="zh-CN" sz="3200"/>
              <a:t>which </a:t>
            </a:r>
            <a:r>
              <a:rPr lang="zh-CN" altLang="en-US" sz="3200"/>
              <a:t>也给对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          that,which </a:t>
            </a:r>
            <a:r>
              <a:rPr lang="zh-CN" altLang="en-US" sz="3200"/>
              <a:t>不给对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          that/who </a:t>
            </a:r>
            <a:r>
              <a:rPr lang="zh-CN" altLang="en-US" sz="3200"/>
              <a:t>不给对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93160"/>
            <a:ext cx="10969200" cy="705600"/>
          </a:xfrm>
        </p:spPr>
        <p:txBody>
          <a:bodyPr/>
          <a:p>
            <a:r>
              <a:rPr lang="zh-CN" altLang="en-US"/>
              <a:t>读后续写</a:t>
            </a:r>
            <a:r>
              <a:rPr lang="zh-CN" altLang="en-US"/>
              <a:t>评分：三大</a:t>
            </a:r>
            <a:r>
              <a:rPr lang="zh-CN" altLang="en-US"/>
              <a:t>维度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一、内容</a:t>
            </a:r>
            <a:endParaRPr lang="zh-CN" altLang="en-US" sz="4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切题，与主题的相关性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丰富性、协同性（呼应前文）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三观要正：符合社会主义核心价值观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!!!</a:t>
            </a:r>
            <a:endParaRPr lang="en-US" altLang="zh-CN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38245"/>
            <a:ext cx="10969200" cy="70560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二、语言</a:t>
            </a:r>
            <a:endParaRPr lang="zh-CN" altLang="en-US" sz="4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正确：词法、拼写、句式等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丰富度：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得体性：堆砌高级词汇却不得体要降分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07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三、语篇</a:t>
            </a:r>
            <a:endParaRPr lang="zh-CN" altLang="en-US" sz="4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流畅性：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衔接：与首句、两段之间、每段句子间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连贯性：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880180"/>
            <a:ext cx="10969200" cy="705600"/>
          </a:xfrm>
        </p:spPr>
        <p:txBody>
          <a:bodyPr>
            <a:noAutofit/>
          </a:bodyPr>
          <a:p>
            <a:pPr algn="ctr"/>
            <a:r>
              <a:rPr lang="zh-CN" altLang="en-US" sz="4000">
                <a:sym typeface="+mn-ea"/>
              </a:rPr>
              <a:t>字数要求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717095"/>
            <a:ext cx="10969200" cy="4759200"/>
          </a:xfrm>
        </p:spPr>
        <p:txBody>
          <a:bodyPr/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少于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120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词要扣分；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超字数不降档；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超格可能降分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三个档次的评分</a:t>
            </a:r>
            <a:r>
              <a:rPr lang="zh-CN" altLang="en-US"/>
              <a:t>标准：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分：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（及格分）语言上</a:t>
            </a:r>
            <a:r>
              <a:rPr lang="zh-CN" altLang="en-US" sz="4000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可以理解，内容上</a:t>
            </a:r>
            <a:r>
              <a:rPr lang="zh-CN" altLang="en-US" sz="4000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有头有尾，</a:t>
            </a:r>
            <a:r>
              <a:rPr lang="zh-CN" altLang="en-US" sz="4000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没有很多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低级错误。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分：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</a:t>
            </a:r>
            <a:r>
              <a:rPr lang="zh-CN" altLang="en-US" sz="4000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完整、</a:t>
            </a:r>
            <a:r>
              <a:rPr lang="zh-CN" altLang="en-US" sz="4000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丰富，语言</a:t>
            </a:r>
            <a:r>
              <a:rPr lang="zh-CN" altLang="en-US" sz="4000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正确，</a:t>
            </a:r>
            <a:r>
              <a:rPr lang="zh-CN" altLang="en-US" sz="4000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低级错误。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内容完整，情节丰富，有亮点，语言丰富合理。</a:t>
            </a:r>
            <a:endParaRPr lang="zh-CN" altLang="en-US" sz="4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699135"/>
            <a:ext cx="10968990" cy="1127760"/>
          </a:xfrm>
        </p:spPr>
        <p:txBody>
          <a:bodyPr>
            <a:noAutofit/>
          </a:bodyPr>
          <a:p>
            <a:pPr algn="ctr"/>
            <a:r>
              <a:rPr lang="zh-CN" altLang="en-US" sz="4000"/>
              <a:t>两段比例</a:t>
            </a:r>
            <a:r>
              <a:rPr lang="zh-CN" altLang="en-US" sz="4000">
                <a:sym typeface="+mn-ea"/>
              </a:rPr>
              <a:t>相对平衡！</a:t>
            </a:r>
            <a:br>
              <a:rPr lang="zh-CN" altLang="en-US" sz="4000"/>
            </a:b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870" y="1490345"/>
            <a:ext cx="10966450" cy="4744720"/>
          </a:xfrm>
        </p:spPr>
        <p:txBody>
          <a:bodyPr/>
          <a:p>
            <a:pPr marL="0" indent="0">
              <a:buNone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只写一段？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对话算分段吗？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借用原文中的词块？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抄袭原文中的句子？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试评</a:t>
            </a:r>
            <a:r>
              <a:rPr lang="zh-CN" altLang="en-US"/>
              <a:t>笔记：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815"/>
            <a:ext cx="10968990" cy="59353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/>
              <a:t>1. </a:t>
            </a:r>
            <a:r>
              <a:rPr lang="zh-CN" altLang="en-US" sz="2800">
                <a:solidFill>
                  <a:srgbClr val="FF0000"/>
                </a:solidFill>
              </a:rPr>
              <a:t>满分作文不是完全没有错误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2. </a:t>
            </a:r>
            <a:r>
              <a:rPr lang="en-US" altLang="zh-CN" sz="2800">
                <a:sym typeface="+mn-ea"/>
              </a:rPr>
              <a:t>24</a:t>
            </a:r>
            <a:r>
              <a:rPr lang="zh-CN" altLang="en-US" sz="2800">
                <a:sym typeface="+mn-ea"/>
              </a:rPr>
              <a:t>分：风格太正式，与原文不符，扣了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分。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3. </a:t>
            </a:r>
            <a:r>
              <a:rPr lang="en-US" altLang="zh-CN" sz="2800">
                <a:sym typeface="+mn-ea"/>
              </a:rPr>
              <a:t>22-23</a:t>
            </a:r>
            <a:r>
              <a:rPr lang="zh-CN" altLang="en-US" sz="2800">
                <a:sym typeface="+mn-ea"/>
              </a:rPr>
              <a:t>分：句式欠丰富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内容饱满，很多细节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4. </a:t>
            </a:r>
            <a:r>
              <a:rPr lang="en-US" altLang="zh-CN" sz="2800">
                <a:sym typeface="+mn-ea"/>
              </a:rPr>
              <a:t>21</a:t>
            </a:r>
            <a:r>
              <a:rPr lang="zh-CN" altLang="en-US" sz="2800">
                <a:sym typeface="+mn-ea"/>
              </a:rPr>
              <a:t>分：流畅，语言能力强，但协同性不够，体现的价值观不同</a:t>
            </a:r>
            <a:r>
              <a:rPr lang="en-US" altLang="zh-CN" sz="2800">
                <a:sym typeface="+mn-ea"/>
              </a:rPr>
              <a:t>......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5. </a:t>
            </a:r>
            <a:r>
              <a:rPr lang="en-US" altLang="zh-CN" sz="2800">
                <a:sym typeface="+mn-ea"/>
              </a:rPr>
              <a:t>20</a:t>
            </a:r>
            <a:r>
              <a:rPr lang="zh-CN" altLang="en-US" sz="2800">
                <a:sym typeface="+mn-ea"/>
              </a:rPr>
              <a:t>分：错误多，但努力用高级词汇和句式。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6. </a:t>
            </a:r>
            <a:r>
              <a:rPr lang="en-US" altLang="zh-CN" sz="2800">
                <a:sym typeface="+mn-ea"/>
              </a:rPr>
              <a:t>18</a:t>
            </a:r>
            <a:r>
              <a:rPr lang="zh-CN" altLang="en-US" sz="2800">
                <a:sym typeface="+mn-ea"/>
              </a:rPr>
              <a:t>分：第一段就写主角跑完了</a:t>
            </a:r>
            <a:r>
              <a:rPr lang="en-US" altLang="zh-CN" sz="2800">
                <a:sym typeface="+mn-ea"/>
              </a:rPr>
              <a:t>......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7. </a:t>
            </a:r>
            <a:r>
              <a:rPr lang="en-US" altLang="zh-CN" sz="2800">
                <a:sym typeface="+mn-ea"/>
              </a:rPr>
              <a:t>17</a:t>
            </a:r>
            <a:r>
              <a:rPr lang="zh-CN" altLang="en-US" sz="2800">
                <a:sym typeface="+mn-ea"/>
              </a:rPr>
              <a:t>分：有内容，但中式英语痕迹重，错误多。</a:t>
            </a:r>
            <a:endParaRPr lang="zh-CN" altLang="en-US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62680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ym typeface="+mn-ea"/>
              </a:rPr>
              <a:t>8. 13</a:t>
            </a:r>
            <a:r>
              <a:rPr lang="zh-CN" altLang="en-US" sz="2800">
                <a:sym typeface="+mn-ea"/>
              </a:rPr>
              <a:t>分：很短，内容不丰富，没有细节，语言能力弱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未提主角跑的情节，离题了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9. 14</a:t>
            </a:r>
            <a:r>
              <a:rPr lang="zh-CN" altLang="en-US" sz="2800">
                <a:sym typeface="+mn-ea"/>
              </a:rPr>
              <a:t>分：故事完整，但协同性不好，分段多。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10. 11-12</a:t>
            </a:r>
            <a:r>
              <a:rPr lang="zh-CN" altLang="en-US" sz="2800">
                <a:sym typeface="+mn-ea"/>
              </a:rPr>
              <a:t>分：低级错误多，语言能力不过关。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11. 10-11</a:t>
            </a:r>
            <a:r>
              <a:rPr lang="zh-CN" altLang="en-US" sz="2800">
                <a:sym typeface="+mn-ea"/>
              </a:rPr>
              <a:t>分：无法理解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12. 8</a:t>
            </a:r>
            <a:r>
              <a:rPr lang="zh-CN" altLang="en-US" sz="2800">
                <a:sym typeface="+mn-ea"/>
              </a:rPr>
              <a:t>分：内容少，差。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13. 5</a:t>
            </a:r>
            <a:r>
              <a:rPr lang="zh-CN" altLang="en-US" sz="2800">
                <a:sym typeface="+mn-ea"/>
              </a:rPr>
              <a:t>分：抄两句写两句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14. 1-4</a:t>
            </a:r>
            <a:r>
              <a:rPr lang="zh-CN" altLang="en-US" sz="2800">
                <a:sym typeface="+mn-ea"/>
              </a:rPr>
              <a:t>分：虽然写很多，跟原文没关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大量抄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乱抄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东抄西抄</a:t>
            </a:r>
            <a:r>
              <a:rPr lang="en-US" altLang="zh-CN" sz="2800">
                <a:sym typeface="+mn-ea"/>
              </a:rPr>
              <a:t>......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            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COMMONDATA" val="eyJoZGlkIjoiODRiMGMyNDdiY2FlOWM5NTUyY2E0NDAxMmU5OGI1Nm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演示</Application>
  <PresentationFormat>宽屏</PresentationFormat>
  <Paragraphs>95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仿宋</vt:lpstr>
      <vt:lpstr>微软雅黑 Light</vt:lpstr>
      <vt:lpstr>Microsoft JhengHei Light</vt:lpstr>
      <vt:lpstr>MingLiU-ExtB</vt:lpstr>
      <vt:lpstr>MS Gothic</vt:lpstr>
      <vt:lpstr>Yu Gothic</vt:lpstr>
      <vt:lpstr>Corbel Light</vt:lpstr>
      <vt:lpstr>Georgia</vt:lpstr>
      <vt:lpstr>Leelawadee UI</vt:lpstr>
      <vt:lpstr>Microsoft Himalaya</vt:lpstr>
      <vt:lpstr>Myanmar Text</vt:lpstr>
      <vt:lpstr>Segoe MDL2 Assets</vt:lpstr>
      <vt:lpstr>Segoe UI Historic</vt:lpstr>
      <vt:lpstr>Sitka Display</vt:lpstr>
      <vt:lpstr>Tahoma</vt:lpstr>
      <vt:lpstr>Times New Roman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174</cp:revision>
  <dcterms:created xsi:type="dcterms:W3CDTF">2019-06-19T02:08:00Z</dcterms:created>
  <dcterms:modified xsi:type="dcterms:W3CDTF">2022-08-29T15:46:50Z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2052-11.1.0.12156</vt:lpwstr>
  </property>
  <property fmtid="{D5CDD505-2E9C-101B-9397-08002B2CF9AE}" pid="3" name="ICV">
    <vt:lpwstr>AEFB01873DD145EDB30E104771D5CE3A</vt:lpwstr>
  </property>
</Properties>
</file>