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64" r:id="rId4"/>
    <p:sldId id="377" r:id="rId5"/>
    <p:sldId id="378" r:id="rId6"/>
    <p:sldId id="379" r:id="rId7"/>
    <p:sldId id="380" r:id="rId8"/>
    <p:sldId id="406" r:id="rId9"/>
    <p:sldId id="381" r:id="rId10"/>
    <p:sldId id="352" r:id="rId11"/>
    <p:sldId id="301" r:id="rId13"/>
    <p:sldId id="407" r:id="rId14"/>
    <p:sldId id="408" r:id="rId15"/>
    <p:sldId id="409" r:id="rId16"/>
    <p:sldId id="266" r:id="rId17"/>
    <p:sldId id="410" r:id="rId18"/>
    <p:sldId id="411" r:id="rId19"/>
    <p:sldId id="269" r:id="rId20"/>
    <p:sldId id="270" r:id="rId21"/>
    <p:sldId id="412" r:id="rId22"/>
    <p:sldId id="413" r:id="rId23"/>
    <p:sldId id="414" r:id="rId24"/>
    <p:sldId id="416" r:id="rId25"/>
    <p:sldId id="415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0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0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94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image" Target="file:///D:\qq&#25991;&#20214;\712321467\Image\C2C\Image2\%7b75232B38-A165-1FB7-499C-2E1C792CACB5%7d.png" TargetMode="External"/><Relationship Id="rId17" Type="http://schemas.openxmlformats.org/officeDocument/2006/relationships/image" Target="../media/image1.png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file:///D:\qq&#25991;&#20214;\712321467\Image\C2C\Image2\%7b75232B38-A165-1FB7-499C-2E1C792CACB5%7d.png" TargetMode="Externa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7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B72D8-C221-4806-8D8F-7ED7F969E5B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5C6BD-397C-49D1-9278-48E580004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图片 1073743875" descr="学科网 zxxk.com"/>
          <p:cNvPicPr>
            <a:picLocks noChangeAspect="1"/>
          </p:cNvPicPr>
          <p:nvPr/>
        </p:nvPicPr>
        <p:blipFill>
          <a:blip r:embed="rId12" r:link="rId1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microsoft.com/office/2007/relationships/media" Target="../media/media1.mp3"/><Relationship Id="rId5" Type="http://schemas.openxmlformats.org/officeDocument/2006/relationships/audio" Target="../media/media1.mp3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91.xml"/><Relationship Id="rId15" Type="http://schemas.openxmlformats.org/officeDocument/2006/relationships/image" Target="../media/image8.svg"/><Relationship Id="rId14" Type="http://schemas.openxmlformats.org/officeDocument/2006/relationships/image" Target="../media/image7.png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1907"/>
            <a:ext cx="3559387" cy="21860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72" y="0"/>
            <a:ext cx="2535247" cy="172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9" y="188955"/>
            <a:ext cx="2178308" cy="1471171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663998" y="1302173"/>
            <a:ext cx="1086273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865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      </a:t>
            </a:r>
            <a:r>
              <a:rPr kumimoji="0" lang="zh-CN" sz="8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关系型作文中的</a:t>
            </a:r>
            <a:endParaRPr kumimoji="0" lang="zh-CN" sz="8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    </a:t>
            </a:r>
            <a:r>
              <a:rPr kumimoji="0" lang="zh-CN" sz="8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概念阐释和关系搭建</a:t>
            </a:r>
            <a:endParaRPr kumimoji="0" lang="en-US" altLang="zh-CN" sz="8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pic>
        <p:nvPicPr>
          <p:cNvPr id="2" name="纯音乐 - 出水莲 (古筝独奏).mp3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3054226" y="7042665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5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0" mute="1" numSld="999" showWhenStopped="0">
                <p:cTn id="30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281305"/>
            <a:ext cx="11809095" cy="68592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 </a:t>
            </a:r>
            <a:r>
              <a:rPr lang="zh-CN" altLang="en-US" sz="3600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阅读下面的材料，根据要求写作。</a:t>
            </a:r>
            <a:endParaRPr lang="zh-CN" altLang="en-US" sz="3600">
              <a:latin typeface="隶书" panose="02010509060101010101" charset="-122"/>
              <a:ea typeface="隶书" panose="020105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36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以声辩声</a:t>
            </a:r>
            <a:r>
              <a:rPr lang="en-US" altLang="zh-CN" sz="36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36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不如以无声辩声</a:t>
            </a:r>
            <a:r>
              <a:rPr lang="zh-CN" altLang="en-US" sz="3600" spc="-3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altLang="en-US" sz="3600" kern="0" spc="-100"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以言辩言,不如以无言辩言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r">
              <a:buNone/>
            </a:pP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——林语堂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79425" y="2298065"/>
            <a:ext cx="11232515" cy="85826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sz="4000" b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如果侧重以第一则材料为立意点，可以对沉默的意义进行阐释：沉默让人能获得更多思考和沉淀的空间，也能培养人隐忍坚毅的优秀品格，在伤害、攻讦他人时选择沉默，是一种善良、温暖、正义；在境遇不佳、人生低谷之际选择沉默，是一种从容、克制、豁达。所以，沉默自有其力量。</a:t>
            </a:r>
            <a:endParaRPr lang="zh-CN" altLang="en-US" sz="4000" b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281305"/>
            <a:ext cx="11809095" cy="68592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 </a:t>
            </a:r>
            <a:r>
              <a:rPr lang="zh-CN" altLang="en-US" sz="3600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阅读下面的材料，根据要求写作。</a:t>
            </a:r>
            <a:endParaRPr lang="zh-CN" altLang="en-US" sz="3600">
              <a:latin typeface="隶书" panose="02010509060101010101" charset="-122"/>
              <a:ea typeface="隶书" panose="020105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我们这一代人终将感到悔恨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不仅因为坏人可憎的言行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更因为好人可怕的沉默。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</a:t>
            </a: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          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——马丁·路德·金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49605" y="2642870"/>
            <a:ext cx="1104836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287020"/>
            <a:r>
              <a:rPr lang="zh-CN" sz="3600" b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如果侧重以第二则材料为立意点，可以对发声的作用进行论述：发声是英勇、正义、公平的呐喊，是坦率、凛然、磊落的体现。替弱者请命、为真理呼号，秉笔直书，为民喉舌，敢怒敢言，振聋发聩，发声者无疑是时代的先驱。正是因为有人发声，罪恶才能曝于阳光之下，弱小才能寻得容身之所，真相才能大白于天下，阴暗才能被世人看见。因此，发声的力量也是巨大的。</a:t>
            </a:r>
            <a:endParaRPr lang="zh-CN" altLang="en-US" sz="3600" b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281305"/>
            <a:ext cx="11809095" cy="68592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 </a:t>
            </a:r>
            <a:r>
              <a:rPr lang="zh-CN" altLang="en-US" sz="3600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阅读下面的材料，根据要求写作。</a:t>
            </a:r>
            <a:endParaRPr lang="zh-CN" altLang="en-US" sz="3600">
              <a:latin typeface="隶书" panose="02010509060101010101" charset="-122"/>
              <a:ea typeface="隶书" panose="020105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言而当，知也；默而当，亦知也。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——《荀子》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39090" y="1681480"/>
            <a:ext cx="11232515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287020"/>
            <a:r>
              <a:rPr lang="en-US" altLang="zh-CN" sz="3200" b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sz="3200" b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如果以第三则材料为立意点，就要辩证地思考沉默和发声的关系。不是所有的沉默都值得鼓励，在该发声疾呼时选择沉默即是对罪恶的包容，在该反抗时缄口不言即是对暴力的纵容，一味沉默即是懦弱、逃避、无视、冷漠的象征。同样，不是所有的发声都有积极意义，如果在外部条件不成熟、客观环境不允许的情况下，冒险冲动的发声不但不能解决问题，反而会使自己陷入僵局和险境；不仅如此，发生者的立场、境遇、角度、格局也决定着发声是否得当、正义、无可辩驳、充满力量。因此，一味追求发声也是不可取的。正如材料所言，在恰当的时候沉默或发声，才是明智的。</a:t>
            </a:r>
            <a:endParaRPr lang="zh-CN" altLang="en-US" sz="3200" b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1356649" y="5582927"/>
            <a:ext cx="851136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2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dk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3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lt1"/>
              </a:solidFill>
              <a:ln w="38100" cap="flat">
                <a:solidFill>
                  <a:schemeClr val="dk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Shape 203"/>
              <p:cNvSpPr/>
              <p:nvPr>
                <p:custDataLst>
                  <p:tags r:id="rId4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dk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Shape 204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dk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" name="Shape 205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lt1"/>
              </a:solidFill>
              <a:ln w="38100" cap="flat">
                <a:solidFill>
                  <a:schemeClr val="dk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Shape 206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dk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Shape 207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dk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" name="Shape 208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dk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Shape 210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dk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336550" y="988060"/>
            <a:ext cx="11680825" cy="27927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zh-CN" altLang="en-US" sz="2800" b="1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所谓思辨</a:t>
            </a:r>
            <a:r>
              <a:rPr lang="zh-CN" altLang="en-US" sz="28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，顾名思义，“思”就是思考的意思。思考是写作思辨类作文的前提，它包括思考后的反思和反思后的思考，</a:t>
            </a:r>
            <a:r>
              <a:rPr lang="zh-CN" altLang="en-US" sz="2800" spc="18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思考的内容为材料或话题存在的内涵、深刻的哲理</a:t>
            </a:r>
            <a:r>
              <a:rPr lang="zh-CN" altLang="en-US" sz="28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，从而使“思”更有分量，更有影响性。“辨”就是辨别的意思，分析所谈事物是否符合科学思维、逻辑思维、历史思维、道德思维、哲学思维等，</a:t>
            </a:r>
            <a:r>
              <a:rPr lang="zh-CN" altLang="en-US" sz="2800" spc="18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全面客观地看问题，一分为二地展开分析，从而使观点更科学、更正确、更有逻辑性。</a:t>
            </a:r>
            <a:r>
              <a:rPr lang="zh-CN" altLang="en-US" sz="28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“思”和“辨”二者相辅相成，不可偏颇。</a:t>
            </a:r>
            <a:endParaRPr lang="zh-CN" altLang="en-US" sz="28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" panose="05000000000000000000" pitchFamily="2" charset="2"/>
            </a:endParaRPr>
          </a:p>
        </p:txBody>
      </p:sp>
      <p:sp>
        <p:nvSpPr>
          <p:cNvPr id="4" name="Title 6"/>
          <p:cNvSpPr txBox="1"/>
          <p:nvPr>
            <p:custDataLst>
              <p:tags r:id="rId12"/>
            </p:custDataLst>
          </p:nvPr>
        </p:nvSpPr>
        <p:spPr>
          <a:xfrm>
            <a:off x="252095" y="3990975"/>
            <a:ext cx="11765280" cy="27400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zh-CN" altLang="en-US" sz="3200" b="1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所谓思辨类作文</a:t>
            </a:r>
            <a:r>
              <a:rPr lang="zh-CN" altLang="en-US" sz="32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，就是在审读材料或话题之后，在审题、立意、构思等方面进行</a:t>
            </a:r>
            <a:r>
              <a:rPr lang="zh-CN" altLang="en-US" sz="3200" spc="18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辩证思考</a:t>
            </a:r>
            <a:r>
              <a:rPr lang="zh-CN" altLang="en-US" sz="32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的作文。思辨类作文往往考查考生逻辑思辩、思想境界、文化积累和语言组织等能力，综合性比较强，更适合高考作文的考察方向，深受命题者的青睐。</a:t>
            </a:r>
            <a:endParaRPr lang="zh-CN" altLang="en-US" sz="32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" panose="05000000000000000000" pitchFamily="2" charset="2"/>
            </a:endParaRPr>
          </a:p>
        </p:txBody>
      </p:sp>
      <p:pic>
        <p:nvPicPr>
          <p:cNvPr id="7" name="图形 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95963" y="0"/>
            <a:ext cx="600075" cy="92392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5" y="210185"/>
            <a:ext cx="5840095" cy="6647815"/>
          </a:xfr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 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阅读下面的材料，根据要求写作。</a:t>
            </a:r>
            <a:endParaRPr lang="zh-CN" altLang="en-US">
              <a:latin typeface="隶书" panose="02010509060101010101" charset="-122"/>
              <a:ea typeface="隶书" panose="020105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以声辩声</a:t>
            </a:r>
            <a:r>
              <a:rPr lang="en-US" altLang="zh-CN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不如以无声辩声</a:t>
            </a:r>
            <a:r>
              <a:rPr lang="zh-CN" altLang="en-US" spc="-3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altLang="en-US" kern="0" spc="-100"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以言辩言,不如以无言辩言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。——林语堂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我们这一代人终将感到悔恨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不仅因为坏人可憎的言行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更因为好人可怕的沉默。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——马丁·路德·金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言而当，知也；默而当，亦知也。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——《荀子》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请结合上述材料</a:t>
            </a:r>
            <a:r>
              <a:rPr lang="en-US" altLang="zh-CN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以“</a:t>
            </a:r>
            <a:r>
              <a:rPr lang="zh-CN" altLang="en-US" b="1" kern="0" spc="-100">
                <a:solidFill>
                  <a:srgbClr val="FF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发声与沉默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”为主题</a:t>
            </a:r>
            <a:r>
              <a:rPr lang="en-US" altLang="zh-CN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写一篇文章。</a:t>
            </a:r>
            <a:endParaRPr lang="zh-CN" altLang="en-US" kern="0" spc="-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要求：选准角度，确定立意，明确文体，自拟标题；不要套作，不得抄袭；不得泄露个人信息；不少于800字。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9180" y="1475740"/>
            <a:ext cx="54038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第一步：细读材料，分层次，找关键词、句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10000"/>
              </a:lnSpc>
            </a:pP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第二步：读写作要求，找关键词、句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5" y="-908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讨论：哪篇文章分数高？差在哪里？好在哪里？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715" y="1235075"/>
            <a:ext cx="11672570" cy="2514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1</a:t>
            </a:r>
            <a:r>
              <a:rPr b="1">
                <a:solidFill>
                  <a:srgbClr val="FF0000"/>
                </a:solidFill>
                <a:sym typeface="+mn-ea"/>
              </a:rPr>
              <a:t>号文</a:t>
            </a:r>
            <a:r>
              <a:rPr lang="en-US" altLang="zh-CN" b="1">
                <a:sym typeface="+mn-ea"/>
              </a:rPr>
              <a:t> </a:t>
            </a:r>
            <a:r>
              <a:rPr b="1">
                <a:sym typeface="+mn-ea"/>
              </a:rPr>
              <a:t>题目：《以美育己》</a:t>
            </a:r>
            <a:endParaRPr lang="zh-CN" altLang="en-US" b="1"/>
          </a:p>
          <a:p>
            <a:r>
              <a:rPr b="1">
                <a:sym typeface="+mn-ea"/>
              </a:rPr>
              <a:t>中心论点：我认为，在当今时代，</a:t>
            </a:r>
            <a:r>
              <a:rPr lang="zh-CN" b="1">
                <a:sym typeface="+mn-ea"/>
              </a:rPr>
              <a:t>美</a:t>
            </a:r>
            <a:r>
              <a:rPr b="1">
                <a:sym typeface="+mn-ea"/>
              </a:rPr>
              <a:t>才能给人生和时代交上满意的答卷。</a:t>
            </a:r>
            <a:endParaRPr lang="zh-CN" altLang="en-US" b="1"/>
          </a:p>
          <a:p>
            <a:r>
              <a:rPr b="1">
                <a:sym typeface="+mn-ea"/>
              </a:rPr>
              <a:t>分论点</a:t>
            </a:r>
            <a:r>
              <a:rPr lang="en-US" altLang="zh-CN" b="1">
                <a:sym typeface="+mn-ea"/>
              </a:rPr>
              <a:t>1:   </a:t>
            </a:r>
            <a:r>
              <a:rPr b="1">
                <a:sym typeface="+mn-ea"/>
              </a:rPr>
              <a:t>以美育己，需多接触美的事物。</a:t>
            </a:r>
            <a:endParaRPr lang="zh-CN" altLang="en-US" b="1"/>
          </a:p>
          <a:p>
            <a:r>
              <a:rPr b="1">
                <a:sym typeface="+mn-ea"/>
              </a:rPr>
              <a:t>分论点</a:t>
            </a:r>
            <a:r>
              <a:rPr lang="en-US" altLang="zh-CN" b="1">
                <a:sym typeface="+mn-ea"/>
              </a:rPr>
              <a:t>2</a:t>
            </a:r>
            <a:r>
              <a:rPr b="1">
                <a:sym typeface="+mn-ea"/>
              </a:rPr>
              <a:t>：以美育己，多体会美的感情。</a:t>
            </a:r>
            <a:endParaRPr lang="zh-CN" altLang="en-US" b="1"/>
          </a:p>
          <a:p>
            <a:r>
              <a:rPr b="1">
                <a:sym typeface="+mn-ea"/>
              </a:rPr>
              <a:t>分论点</a:t>
            </a:r>
            <a:r>
              <a:rPr lang="en-US" altLang="zh-CN" b="1">
                <a:sym typeface="+mn-ea"/>
              </a:rPr>
              <a:t>3</a:t>
            </a:r>
            <a:r>
              <a:rPr b="1">
                <a:sym typeface="+mn-ea"/>
              </a:rPr>
              <a:t>：以美育己，多思考美的思想。</a:t>
            </a:r>
            <a:endParaRPr b="1">
              <a:sym typeface="+mn-ea"/>
            </a:endParaRPr>
          </a:p>
          <a:p>
            <a:endParaRPr b="1"/>
          </a:p>
        </p:txBody>
      </p:sp>
      <p:sp>
        <p:nvSpPr>
          <p:cNvPr id="4" name="文本框 3"/>
          <p:cNvSpPr txBox="1"/>
          <p:nvPr/>
        </p:nvSpPr>
        <p:spPr>
          <a:xfrm>
            <a:off x="259715" y="3889375"/>
            <a:ext cx="11672570" cy="2968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15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b="1" spc="15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号文</a:t>
            </a:r>
            <a:r>
              <a:rPr lang="en-US" altLang="zh-CN" sz="24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4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题目</a:t>
            </a:r>
            <a:r>
              <a:rPr lang="en-US" altLang="zh-CN" sz="24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：《美美与共，天下大同》</a:t>
            </a:r>
            <a:endParaRPr lang="en-US" altLang="zh-CN" sz="24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中心观点：只有做到美的感情和美的行为相互贯通，即“美美与共”，才能促人向美向善，促世界向更美好的方向发展。</a:t>
            </a:r>
            <a:endParaRPr lang="en-US" altLang="zh-CN" sz="24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分论点1：美的感情激发美的行为。</a:t>
            </a:r>
            <a:endParaRPr lang="en-US" altLang="zh-CN" sz="24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分论点2：美的行为滋养美的感情。</a:t>
            </a:r>
            <a:endParaRPr lang="en-US" altLang="zh-CN" sz="24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分论点3：美的感情与美的行为相辅相成</a:t>
            </a:r>
            <a:r>
              <a:rPr lang="zh-CN" altLang="en-US" sz="24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sz="2400" b="1">
                <a:sym typeface="+mn-ea"/>
              </a:rPr>
              <a:t>共同创造一个美的社会</a:t>
            </a:r>
            <a:endParaRPr lang="en-US" altLang="zh-CN" sz="24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435" y="-63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讨论：哪篇文章分数高？差在哪里？好在哪里？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050925"/>
            <a:ext cx="11672570" cy="224726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sz="2000" b="1">
                <a:solidFill>
                  <a:srgbClr val="FF0000"/>
                </a:solidFill>
                <a:sym typeface="+mn-ea"/>
              </a:rPr>
              <a:t>号文</a:t>
            </a:r>
            <a:r>
              <a:rPr lang="en-US" altLang="zh-CN" sz="2000" b="1">
                <a:sym typeface="+mn-ea"/>
              </a:rPr>
              <a:t> </a:t>
            </a:r>
            <a:r>
              <a:rPr sz="2000" b="1">
                <a:sym typeface="+mn-ea"/>
              </a:rPr>
              <a:t>题目：《</a:t>
            </a:r>
            <a:r>
              <a:rPr lang="zh-CN" sz="2000" b="1">
                <a:sym typeface="+mn-ea"/>
              </a:rPr>
              <a:t>树理想之标杆</a:t>
            </a:r>
            <a:r>
              <a:rPr lang="en-US" altLang="zh-CN" sz="2000" b="1">
                <a:sym typeface="+mn-ea"/>
              </a:rPr>
              <a:t> </a:t>
            </a:r>
            <a:r>
              <a:rPr lang="zh-CN" altLang="en-US" sz="2000" b="1">
                <a:sym typeface="+mn-ea"/>
              </a:rPr>
              <a:t>擎实践之正旗</a:t>
            </a:r>
            <a:r>
              <a:rPr sz="2000" b="1">
                <a:sym typeface="+mn-ea"/>
              </a:rPr>
              <a:t>》</a:t>
            </a:r>
            <a:endParaRPr lang="zh-CN" altLang="en-US" sz="2000" b="1"/>
          </a:p>
          <a:p>
            <a:r>
              <a:rPr lang="en-US" sz="2000" b="1">
                <a:sym typeface="+mn-ea"/>
              </a:rPr>
              <a:t>    </a:t>
            </a:r>
            <a:r>
              <a:rPr sz="2000" b="1">
                <a:sym typeface="+mn-ea"/>
              </a:rPr>
              <a:t>冰心先生有言：“成功的花，人们只惊羡她现时的明艳！然而当初她的芽儿，浸透了奋斗的泪泉，洒遍了牺牲的血雨。”斯言不谬,唯历实践之艰辛，经理论之推敲,注满心之激昂,方可采撷成功之花。</a:t>
            </a:r>
            <a:endParaRPr sz="2000" b="1">
              <a:sym typeface="+mn-ea"/>
            </a:endParaRPr>
          </a:p>
          <a:p>
            <a:r>
              <a:rPr lang="en-US" sz="2000" b="1">
                <a:sym typeface="+mn-ea"/>
              </a:rPr>
              <a:t>    </a:t>
            </a:r>
            <a:r>
              <a:rPr sz="2000" b="1">
                <a:sym typeface="+mn-ea"/>
              </a:rPr>
              <a:t>重理论之教化，明知识之教诲，得处世之真理。</a:t>
            </a:r>
            <a:endParaRPr sz="2000" b="1">
              <a:sym typeface="+mn-ea"/>
            </a:endParaRPr>
          </a:p>
          <a:p>
            <a:r>
              <a:rPr lang="en-US" sz="2000" b="1">
                <a:sym typeface="+mn-ea"/>
              </a:rPr>
              <a:t>    </a:t>
            </a:r>
            <a:r>
              <a:rPr sz="2000" b="1">
                <a:sym typeface="+mn-ea"/>
              </a:rPr>
              <a:t>守实践之根基，举实干之正旗，得解惑之真理。……</a:t>
            </a:r>
            <a:endParaRPr sz="2000" b="1">
              <a:sym typeface="+mn-ea"/>
            </a:endParaRPr>
          </a:p>
          <a:p>
            <a:r>
              <a:rPr lang="en-US" sz="2000" b="1">
                <a:sym typeface="+mn-ea"/>
              </a:rPr>
              <a:t>    </a:t>
            </a:r>
            <a:r>
              <a:rPr sz="2000" b="1">
                <a:sym typeface="+mn-ea"/>
              </a:rPr>
              <a:t>承理论之传统，接实践之助力，得成功之真理。……</a:t>
            </a:r>
            <a:endParaRPr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950" y="3500120"/>
            <a:ext cx="11672570" cy="3357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spc="15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 b="1" spc="15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号文</a:t>
            </a:r>
            <a:r>
              <a:rPr lang="en-US" altLang="zh-CN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题目</a:t>
            </a:r>
            <a:r>
              <a:rPr lang="en-US" altLang="zh-CN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：《</a:t>
            </a:r>
            <a:r>
              <a:rPr lang="zh-CN" altLang="en-US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重理论之要</a:t>
            </a:r>
            <a:r>
              <a:rPr lang="en-US" altLang="zh-CN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行实践之远</a:t>
            </a:r>
            <a:r>
              <a:rPr lang="en-US" altLang="zh-CN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》</a:t>
            </a:r>
            <a:endParaRPr lang="en-US" altLang="zh-CN" sz="20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陆游坚信实践的重要性，“绝知此事要躬行”；而狄德罗看重理论之要，认为理论上的证明更为动人。先贤们有看重实践者，亦有看重理论者，然而二者并不矛盾，而是互为依存，相辅相成。所以，我们既要重理论之要，又要行实践之远。</a:t>
            </a:r>
            <a:endParaRPr lang="en-US" altLang="zh-CN" sz="20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理论，可为行事的准则或依据；实践，则是获取经验的通道。有了理论作为航标，实践之船才不会触礁而沉；通过实践获取的经验，可反哺理论，使理论得到修正进而更加完善，从而航向更远的星辰大海。</a:t>
            </a:r>
            <a:endParaRPr lang="en-US" altLang="zh-CN" sz="20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重理论之要，为前行树就航标，为实践立下根基。……</a:t>
            </a:r>
            <a:endParaRPr lang="en-US" altLang="zh-CN" sz="20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行实践之远，于笃行不息中提升理论，在脚踏实地中兼容并包。……</a:t>
            </a:r>
            <a:endParaRPr lang="en-US" altLang="zh-CN" sz="20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在学习、工作乃至为人中，理论与实践都是相辅相成，相得益彰的。……</a:t>
            </a:r>
            <a:endParaRPr lang="en-US" altLang="zh-CN" sz="20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b="1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</a:t>
            </a:r>
            <a:endParaRPr lang="en-US" altLang="zh-CN" sz="2000" b="1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62230"/>
            <a:ext cx="11811000" cy="6795770"/>
          </a:xfrm>
        </p:spPr>
        <p:txBody>
          <a:bodyPr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关键词（主要写作对象）之间的关系一般有：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1.</a:t>
            </a:r>
            <a:r>
              <a:rPr lang="zh-CN" altLang="en-US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相辅相成。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如“学与问”，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不能问者，学必不能进，不能学者，必不能有疑。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”“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学与思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学而不思则罔，思而不学则殆。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endParaRPr lang="zh-CN" altLang="en-US" sz="2800" b="1" kern="0" spc="-1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1" indent="0" algn="l" fontAlgn="auto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</a:t>
            </a:r>
            <a:r>
              <a:rPr lang="zh-CN" altLang="en-US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主次关系。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如“射人先射马，擒贼先擒王。”</a:t>
            </a:r>
            <a:endParaRPr lang="zh-CN" altLang="en-US" sz="2800" b="1" kern="0" spc="-100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1" indent="0" algn="l" fontAlgn="auto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取舍</a:t>
            </a:r>
            <a:r>
              <a:rPr lang="en-US" altLang="zh-CN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</a:t>
            </a:r>
            <a:r>
              <a:rPr lang="zh-CN" altLang="en-US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选择关系。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如“鱼，我所欲也；熊掌，亦我所欲也。二者不可得兼，舍鱼而取熊掌者也。”</a:t>
            </a:r>
            <a:endParaRPr lang="zh-CN" altLang="en-US" sz="2800" b="1" kern="0" spc="-100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1" indent="0" algn="l" fontAlgn="auto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</a:t>
            </a:r>
            <a:r>
              <a:rPr lang="zh-CN" altLang="en-US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条件关系。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如“万事俱备，只欠东风。”</a:t>
            </a:r>
            <a:endParaRPr lang="zh-CN" altLang="en-US" sz="2800" b="1" kern="0" spc="-100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1" indent="0" algn="l" fontAlgn="auto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</a:t>
            </a:r>
            <a:r>
              <a:rPr lang="zh-CN" altLang="en-US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发展关系。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如“其作始也简，其将毕也必巨。”</a:t>
            </a:r>
            <a:endParaRPr lang="zh-CN" altLang="en-US" sz="2800" b="1" kern="0" spc="-1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1" algn="l" defTabSz="914400" fontAlgn="auto"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1609725" algn="l"/>
              </a:tabLst>
            </a:pPr>
            <a:r>
              <a:rPr lang="en-US" altLang="zh-CN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6.</a:t>
            </a:r>
            <a:r>
              <a:rPr lang="zh-CN" altLang="en-US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转化关系。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如“强可以弱，弱可以强”</a:t>
            </a:r>
            <a:endParaRPr lang="zh-CN" altLang="en-US" sz="2800" b="1" kern="0" spc="-1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 indent="0" algn="l" fontAlgn="auto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7.</a:t>
            </a:r>
            <a:r>
              <a:rPr lang="zh-CN" altLang="en-US" sz="2800" b="1" kern="0" spc="-1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对立统一关系。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自由与纪律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“伟大出自平凡，平凡造就伟大”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激流勇进与顺其自然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”“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独善其身与兼济天下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endParaRPr lang="en-US" altLang="zh-CN" sz="2800" b="1" kern="0" spc="-1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 indent="0" algn="l" fontAlgn="auto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因果关系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整体与部分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主观与客观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并列共存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并非绝对</a:t>
            </a:r>
            <a:r>
              <a:rPr lang="en-US" altLang="zh-CN" sz="2800" b="1" kern="0" spc="-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……</a:t>
            </a:r>
            <a:endParaRPr lang="en-US" altLang="zh-CN" sz="2800" b="1" kern="0" spc="-1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1" indent="0" algn="l" fontAlgn="auto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800" b="1" kern="0" spc="-1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17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如何阐释概念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6845" y="975360"/>
            <a:ext cx="11878310" cy="331089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287020" fontAlgn="auto">
              <a:lnSpc>
                <a:spcPct val="120000"/>
              </a:lnSpc>
            </a:pPr>
            <a:r>
              <a:rPr lang="zh-CN" sz="2800" b="0">
                <a:solidFill>
                  <a:srgbClr val="222222"/>
                </a:solidFill>
                <a:ea typeface="宋体" panose="02010600030101010101" pitchFamily="2" charset="-122"/>
              </a:rPr>
              <a:t>1.责任是对职务的忠诚，是对道义的恪守，是对义务的守望，更是一种爱，是一种自律和忘我的精神。</a:t>
            </a:r>
            <a:endParaRPr lang="zh-CN" sz="2800" b="0">
              <a:solidFill>
                <a:srgbClr val="222222"/>
              </a:solidFill>
              <a:ea typeface="宋体" panose="02010600030101010101" pitchFamily="2" charset="-122"/>
            </a:endParaRPr>
          </a:p>
          <a:p>
            <a:pPr indent="287020" fontAlgn="auto">
              <a:lnSpc>
                <a:spcPct val="120000"/>
              </a:lnSpc>
            </a:pPr>
            <a:r>
              <a:rPr lang="zh-CN" sz="2800" b="0">
                <a:solidFill>
                  <a:srgbClr val="222222"/>
                </a:solidFill>
                <a:ea typeface="宋体" panose="02010600030101010101" pitchFamily="2" charset="-122"/>
              </a:rPr>
              <a:t>2.责任是消防战士奔赴火场时义无反顾的身影，是戍边战士守卫国土时坚毅的眼神，是每一位平凡劳动者的尽职尽责。</a:t>
            </a:r>
            <a:endParaRPr lang="zh-CN" sz="2800" b="0">
              <a:solidFill>
                <a:srgbClr val="222222"/>
              </a:solidFill>
              <a:ea typeface="宋体" panose="02010600030101010101" pitchFamily="2" charset="-122"/>
            </a:endParaRPr>
          </a:p>
          <a:p>
            <a:pPr indent="287020" fontAlgn="auto">
              <a:lnSpc>
                <a:spcPct val="120000"/>
              </a:lnSpc>
            </a:pPr>
            <a:r>
              <a:rPr lang="zh-CN" sz="2800" b="0">
                <a:solidFill>
                  <a:srgbClr val="222222"/>
                </a:solidFill>
                <a:ea typeface="宋体" panose="02010600030101010101" pitchFamily="2" charset="-122"/>
              </a:rPr>
              <a:t>3.理论是点亮前行之路的荧荧星光；实践是开拓无垠大地的重锤巨斧。</a:t>
            </a:r>
            <a:endParaRPr lang="zh-CN" sz="2800" b="0">
              <a:solidFill>
                <a:srgbClr val="222222"/>
              </a:solidFill>
              <a:ea typeface="宋体" panose="02010600030101010101" pitchFamily="2" charset="-122"/>
            </a:endParaRPr>
          </a:p>
          <a:p>
            <a:pPr indent="287020" fontAlgn="auto">
              <a:lnSpc>
                <a:spcPct val="120000"/>
              </a:lnSpc>
            </a:pPr>
            <a:r>
              <a:rPr lang="zh-CN" sz="2800" b="0">
                <a:solidFill>
                  <a:srgbClr val="222222"/>
                </a:solidFill>
                <a:ea typeface="宋体" panose="02010600030101010101" pitchFamily="2" charset="-122"/>
              </a:rPr>
              <a:t>4.青春不是生命的一个“阶段”，而是生命的一种“状态”。青春非指青春期，亦或是年轻漂亮的岁月，它是一种昂扬热烈的“生命状态”。</a:t>
            </a:r>
            <a:endParaRPr lang="zh-CN" altLang="en-US" sz="2800" b="0">
              <a:solidFill>
                <a:srgbClr val="222222"/>
              </a:solidFill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161155" y="1486535"/>
            <a:ext cx="10515600" cy="102171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accent1"/>
                </a:solidFill>
                <a:latin typeface="汉仪旗黑-85S" charset="0"/>
                <a:ea typeface="汉仪旗黑-85S" panose="00020600040101010101" charset="-122"/>
                <a:sym typeface="+mn-ea"/>
              </a:rPr>
              <a:t>定义法：有利于直接体现事物的本质特征</a:t>
            </a:r>
            <a:endParaRPr lang="zh-CN" altLang="en-US" sz="3200">
              <a:solidFill>
                <a:schemeClr val="accent1"/>
              </a:solidFill>
              <a:latin typeface="汉仪旗黑-85S" charset="0"/>
              <a:ea typeface="汉仪旗黑-85S" panose="00020600040101010101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747645" y="3264535"/>
            <a:ext cx="10515600" cy="102171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accent1"/>
                </a:solidFill>
                <a:latin typeface="汉仪旗黑-85S" charset="0"/>
                <a:ea typeface="汉仪旗黑-85S" panose="00020600040101010101" charset="-122"/>
                <a:sym typeface="+mn-ea"/>
              </a:rPr>
              <a:t>描述法：用形象、具体的描述来阐述概念</a:t>
            </a:r>
            <a:endParaRPr lang="zh-CN" altLang="en-US" sz="3200">
              <a:solidFill>
                <a:schemeClr val="accent1"/>
              </a:solidFill>
              <a:latin typeface="汉仪旗黑-85S" charset="0"/>
              <a:ea typeface="汉仪旗黑-85S" panose="00020600040101010101" charset="-122"/>
              <a:sym typeface="+mn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2574290" y="4417695"/>
            <a:ext cx="10515600" cy="102171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accent1"/>
                </a:solidFill>
                <a:latin typeface="汉仪旗黑-85S" charset="0"/>
                <a:ea typeface="汉仪旗黑-85S" panose="00020600040101010101" charset="-122"/>
                <a:sym typeface="+mn-ea"/>
              </a:rPr>
              <a:t>比喻法：形象化的阐释方式，能增添文采</a:t>
            </a:r>
            <a:endParaRPr lang="zh-CN" altLang="en-US" sz="3200">
              <a:solidFill>
                <a:schemeClr val="accent1"/>
              </a:solidFill>
              <a:latin typeface="汉仪旗黑-85S" charset="0"/>
              <a:ea typeface="汉仪旗黑-85S" panose="00020600040101010101" charset="-122"/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574290" y="5981700"/>
            <a:ext cx="10515600" cy="102171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accent1"/>
                </a:solidFill>
                <a:latin typeface="汉仪旗黑-85S" charset="0"/>
                <a:ea typeface="汉仪旗黑-85S" panose="00020600040101010101" charset="-122"/>
                <a:sym typeface="+mn-ea"/>
              </a:rPr>
              <a:t>比较法：区分与核心概念相似、相近的概念的异同</a:t>
            </a:r>
            <a:endParaRPr lang="zh-CN" altLang="en-US" sz="3200">
              <a:solidFill>
                <a:schemeClr val="accent1"/>
              </a:solidFill>
              <a:latin typeface="汉仪旗黑-85S" charset="0"/>
              <a:ea typeface="汉仪旗黑-85S" panose="0002060004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5" y="210185"/>
            <a:ext cx="5840095" cy="6647815"/>
          </a:xfr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 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阅读下面的材料，根据要求写作。</a:t>
            </a:r>
            <a:endParaRPr lang="zh-CN" altLang="en-US">
              <a:latin typeface="隶书" panose="02010509060101010101" charset="-122"/>
              <a:ea typeface="隶书" panose="020105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以声辩声</a:t>
            </a:r>
            <a:r>
              <a:rPr lang="en-US" altLang="zh-CN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不如以无声辩声</a:t>
            </a:r>
            <a:r>
              <a:rPr lang="zh-CN" altLang="en-US" spc="-3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altLang="en-US" kern="0" spc="-100"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以言辩言,不如以无言辩言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。——林语堂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我们这一代人终将感到悔恨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不仅因为坏人可憎的言行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更因为好人可怕的沉默。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——马丁·路德·金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言而当，知也；默而当，亦知也。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——《荀子》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请结合上述材料</a:t>
            </a:r>
            <a:r>
              <a:rPr lang="en-US" altLang="zh-CN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以“</a:t>
            </a:r>
            <a:r>
              <a:rPr lang="zh-CN" altLang="en-US" b="1" kern="0" spc="-100">
                <a:solidFill>
                  <a:srgbClr val="FF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发声与沉默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”为主题</a:t>
            </a:r>
            <a:r>
              <a:rPr lang="en-US" altLang="zh-CN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写一篇文章。</a:t>
            </a:r>
            <a:endParaRPr lang="zh-CN" altLang="en-US" kern="0" spc="-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要求：选准角度，确定立意，明确文体，自拟标题；不要套作，不得抄袭；不得泄露个人信息；不少于800字。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02985" y="210185"/>
            <a:ext cx="60528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40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第一步：细读材料</a:t>
            </a:r>
            <a:r>
              <a:rPr lang="en-US" altLang="zh-CN" sz="40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en-US" sz="40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分层次，找关键词、句</a:t>
            </a:r>
            <a:endParaRPr lang="zh-CN" altLang="en-US" sz="1600" kern="0" spc="-100">
              <a:solidFill>
                <a:schemeClr val="tx1"/>
              </a:solidFill>
              <a:uFillTx/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10000"/>
              </a:lnSpc>
            </a:pPr>
            <a:endParaRPr lang="zh-CN" altLang="en-US" sz="4000" kern="0" spc="-100">
              <a:solidFill>
                <a:schemeClr val="tx1"/>
              </a:solidFill>
              <a:uFillTx/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40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第二步：读写作要求</a:t>
            </a:r>
            <a:r>
              <a:rPr lang="en-US" altLang="zh-CN" sz="40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en-US" sz="40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</a:rPr>
              <a:t>找关键词、句</a:t>
            </a:r>
            <a:endParaRPr lang="zh-CN" altLang="en-US" sz="4000" kern="0" spc="-100">
              <a:solidFill>
                <a:schemeClr val="tx1"/>
              </a:solidFill>
              <a:uFillTx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02985" y="2374900"/>
            <a:ext cx="5980430" cy="3418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algn="l">
              <a:buClrTx/>
              <a:buSzTx/>
              <a:buNone/>
            </a:pPr>
            <a:endParaRPr lang="zh-CN" altLang="en-US" sz="3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3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3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3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第三步：扣关键词，阐释概念，深挖话题内涵</a:t>
            </a:r>
            <a:br>
              <a:rPr lang="zh-CN" altLang="en-US" sz="3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</a:b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根据你对话题概念的理解，用一句话表明你的中心观点。</a:t>
            </a:r>
            <a:endParaRPr lang="zh-CN" altLang="en-US" sz="320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                                                                                           </a:t>
            </a:r>
            <a:endParaRPr lang="zh-CN" altLang="en-US" sz="320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40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10000"/>
              </a:lnSpc>
            </a:pP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40665" y="198120"/>
            <a:ext cx="11710670" cy="596709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133350"/>
            <a:r>
              <a:rPr lang="zh-CN" sz="3200" b="1">
                <a:solidFill>
                  <a:srgbClr val="FF0000"/>
                </a:solidFill>
                <a:latin typeface="Times New Roman" panose="02020603050405020304" charset="0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</a:rPr>
              <a:t>2019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</a:rPr>
              <a:t>高考）</a:t>
            </a:r>
            <a:r>
              <a:rPr lang="zh-CN" sz="3200" b="0">
                <a:ea typeface="宋体" panose="02010600030101010101" pitchFamily="2" charset="-122"/>
              </a:rPr>
              <a:t>阅读下面的材料，根据要求写作。（</a:t>
            </a:r>
            <a:r>
              <a:rPr lang="en-US" sz="3200" b="0">
                <a:latin typeface="Times New Roman" panose="02020603050405020304" charset="0"/>
              </a:rPr>
              <a:t>60</a:t>
            </a:r>
            <a:r>
              <a:rPr lang="zh-CN" sz="3200" b="0">
                <a:ea typeface="宋体" panose="02010600030101010101" pitchFamily="2" charset="-122"/>
              </a:rPr>
              <a:t>分）</a:t>
            </a:r>
            <a:endParaRPr lang="zh-CN" sz="3200" b="0">
              <a:ea typeface="楷体" panose="02010609060101010101" charset="-122"/>
            </a:endParaRPr>
          </a:p>
          <a:p>
            <a:pPr indent="133350"/>
            <a:r>
              <a:rPr lang="en-US" altLang="zh-CN" sz="3200" b="0">
                <a:ea typeface="楷体" panose="02010609060101010101" charset="-122"/>
              </a:rPr>
              <a:t>        </a:t>
            </a:r>
            <a:r>
              <a:rPr lang="zh-CN" sz="3200" b="0">
                <a:ea typeface="楷体" panose="02010609060101010101" charset="-122"/>
              </a:rPr>
              <a:t>“民生在勤，勤则不匮”，劳动是财富的源泉，也是幸福的源泉。“夙兴夜寐，洒扫庭内”，热爱劳动是中华民族的优秀传统，绵延至今。可是现实生活中，也有一些同学不理解劳动，不愿意劳动。有的说：“我们学习这么忙，劳动太占时间了！”有的说：“科技进步这么快，劳动的事，以后可以交给人工智能啊！”也有的说：“劳动这么苦，这么累，干吗非得自己干？花点钱让别人去做好了！”此外，我们身边也还有着一些不尊重劳动的现象。</a:t>
            </a:r>
            <a:endParaRPr lang="zh-CN" sz="3200" b="0">
              <a:ea typeface="宋体" panose="02010600030101010101" pitchFamily="2" charset="-122"/>
            </a:endParaRPr>
          </a:p>
          <a:p>
            <a:pPr indent="133350"/>
            <a:r>
              <a:rPr lang="en-US" altLang="zh-CN" sz="3200" b="0">
                <a:ea typeface="宋体" panose="02010600030101010101" pitchFamily="2" charset="-122"/>
              </a:rPr>
              <a:t>        </a:t>
            </a:r>
            <a:r>
              <a:rPr lang="zh-CN" sz="3200" b="0">
                <a:ea typeface="宋体" panose="02010600030101010101" pitchFamily="2" charset="-122"/>
              </a:rPr>
              <a:t>这引起了人们的深思。</a:t>
            </a:r>
            <a:endParaRPr lang="zh-CN" sz="3200" b="0">
              <a:ea typeface="宋体" panose="02010600030101010101" pitchFamily="2" charset="-122"/>
            </a:endParaRPr>
          </a:p>
          <a:p>
            <a:pPr indent="133350"/>
            <a:r>
              <a:rPr lang="en-US" altLang="zh-CN" sz="3200" b="0">
                <a:ea typeface="宋体" panose="02010600030101010101" pitchFamily="2" charset="-122"/>
              </a:rPr>
              <a:t>        </a:t>
            </a:r>
            <a:r>
              <a:rPr lang="zh-CN" sz="3200" b="0">
                <a:ea typeface="宋体" panose="02010600030101010101" pitchFamily="2" charset="-122"/>
              </a:rPr>
              <a:t>请结合材料内容，面向本校（统称“复兴中学”）同学写一篇演讲稿，倡议大家“</a:t>
            </a:r>
            <a:r>
              <a:rPr lang="zh-CN" sz="3200" b="1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热爱劳动，从我做起</a:t>
            </a:r>
            <a:r>
              <a:rPr lang="zh-CN" sz="3200" b="0">
                <a:ea typeface="宋体" panose="02010600030101010101" pitchFamily="2" charset="-122"/>
              </a:rPr>
              <a:t>”，体现你的认识与思考，并提出希望与建议。要求：自拟标题，自选角度，确定立意；不要套作，不得抄袭；不得泄露个人信息；不少于</a:t>
            </a:r>
            <a:r>
              <a:rPr lang="en-US" sz="3200" b="0">
                <a:latin typeface="Times New Roman" panose="02020603050405020304" charset="0"/>
              </a:rPr>
              <a:t>800</a:t>
            </a:r>
            <a:r>
              <a:rPr lang="zh-CN" sz="3200" b="0">
                <a:ea typeface="宋体" panose="02010600030101010101" pitchFamily="2" charset="-122"/>
              </a:rPr>
              <a:t>字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5" y="210185"/>
            <a:ext cx="5685155" cy="6647815"/>
          </a:xfr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 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阅读下面的材料，根据要求写作。</a:t>
            </a:r>
            <a:endParaRPr lang="zh-CN" altLang="en-US">
              <a:latin typeface="隶书" panose="02010509060101010101" charset="-122"/>
              <a:ea typeface="隶书" panose="020105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以声辩声</a:t>
            </a:r>
            <a:r>
              <a:rPr lang="en-US" altLang="zh-CN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不如以无声辩声</a:t>
            </a:r>
            <a:r>
              <a:rPr lang="zh-CN" altLang="en-US" spc="-3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altLang="en-US" kern="0" spc="-100"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以言辩言,不如以无言辩言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。——林语堂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我们这一代人终将感到悔恨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不仅因为坏人可憎的言行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更因为好人可怕的沉默。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——马丁·路德·金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言而当，知也；默而当，亦知也。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——《荀子》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请结合上述材料</a:t>
            </a:r>
            <a:r>
              <a:rPr lang="en-US" altLang="zh-CN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以“</a:t>
            </a:r>
            <a:r>
              <a:rPr lang="zh-CN" altLang="en-US" b="1" kern="0" spc="-100">
                <a:solidFill>
                  <a:srgbClr val="FF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发声与沉默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”为主题</a:t>
            </a:r>
            <a:r>
              <a:rPr lang="en-US" altLang="zh-CN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写一篇文章。</a:t>
            </a:r>
            <a:endParaRPr lang="zh-CN" altLang="en-US" kern="0" spc="-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要求：选准角度，确定立意，明确文体，自拟标题；不要套作，不得抄袭；不得泄露个人信息；不少于800字。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26455" y="97155"/>
            <a:ext cx="615696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algn="l">
              <a:buClrTx/>
              <a:buSzTx/>
              <a:buNone/>
            </a:pPr>
            <a:r>
              <a:rPr lang="zh-CN" altLang="en-US" sz="3200">
                <a:solidFill>
                  <a:schemeClr val="accent1"/>
                </a:solidFill>
                <a:latin typeface="汉仪旗黑-85S" charset="0"/>
                <a:ea typeface="汉仪旗黑-85S" panose="00020600040101010101" charset="-122"/>
                <a:sym typeface="+mn-ea"/>
              </a:rPr>
              <a:t>三、重思辨，要有主客轻重</a:t>
            </a: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                                                                                           </a:t>
            </a:r>
            <a:endParaRPr lang="zh-CN" altLang="en-US" sz="320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话题涉及的对象是？你更偏向哪一个？你所偏向的对象在材料中有无引申？</a:t>
            </a:r>
            <a:endParaRPr lang="zh-CN" altLang="en-US" sz="320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 sz="320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26455" y="2042795"/>
            <a:ext cx="615632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algn="l">
              <a:buClrTx/>
              <a:buSzTx/>
              <a:buNone/>
            </a:pPr>
            <a:r>
              <a:rPr lang="zh-CN" altLang="en-US" sz="3200" b="1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四、明构思，搭好主体框架</a:t>
            </a:r>
            <a:r>
              <a:rPr lang="zh-CN" altLang="en-US" sz="3200" b="1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                                                                                   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行文采用的方式是</a:t>
            </a: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 A 层进式  B 并列式 </a:t>
            </a:r>
            <a:r>
              <a:rPr lang="en-US" altLang="zh-CN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 对比式</a:t>
            </a:r>
            <a:r>
              <a:rPr lang="en-US" altLang="zh-CN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D其他</a:t>
            </a:r>
            <a:endParaRPr lang="zh-CN" altLang="en-US" sz="320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列出你的正文写作提纲（注意：正文至少要有三个主体段）</a:t>
            </a:r>
            <a:endParaRPr lang="zh-CN" altLang="en-US" sz="320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 kern="0" spc="-1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用一句话写出你每层要表达的意思</a:t>
            </a:r>
            <a:r>
              <a:rPr lang="zh-CN" altLang="en-US" sz="32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zh-CN" altLang="en-US" sz="3200" kern="0" spc="-100">
              <a:solidFill>
                <a:schemeClr val="tx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第一层：</a:t>
            </a:r>
            <a:r>
              <a:rPr lang="en-US" altLang="zh-CN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①                                                                                                                         </a:t>
            </a:r>
            <a:endParaRPr lang="zh-CN" altLang="en-US" sz="320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第二层： ②                                                                                                                      </a:t>
            </a:r>
            <a:endParaRPr lang="zh-CN" altLang="en-US" sz="320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第三层： ③     </a:t>
            </a:r>
            <a:r>
              <a:rPr lang="zh-CN" altLang="en-US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400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10000"/>
              </a:lnSpc>
            </a:pP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0"/>
            <a:ext cx="12319635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" y="-67310"/>
            <a:ext cx="12001500" cy="699325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00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层次间的逻辑关系一般有：</a:t>
            </a:r>
            <a:endParaRPr lang="zh-CN" altLang="en-US" sz="4000">
              <a:solidFill>
                <a:srgbClr val="FF0000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总分总、总分、分总关系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并列关系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对比关系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承接关系：（</a:t>
            </a: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）时间顺序，（</a:t>
            </a: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  <a:sym typeface="+mn-ea"/>
              </a:rPr>
              <a:t>提出问题</a:t>
            </a: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  <a:sym typeface="+mn-ea"/>
              </a:rPr>
              <a:t>-&gt;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  <a:sym typeface="+mn-ea"/>
              </a:rPr>
              <a:t>分析问题</a:t>
            </a: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  <a:sym typeface="+mn-ea"/>
              </a:rPr>
              <a:t>-&gt;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  <a:sym typeface="+mn-ea"/>
              </a:rPr>
              <a:t>解决问题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递进关系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6.</a:t>
            </a:r>
            <a:r>
              <a:rPr lang="zh-CN" altLang="zh-CN" sz="4000">
                <a:solidFill>
                  <a:schemeClr val="accent1">
                    <a:lumMod val="75000"/>
                  </a:schemeClr>
                </a:solidFill>
                <a:sym typeface="+mn-ea"/>
              </a:rPr>
              <a:t>某个具体事件或现象</a:t>
            </a: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  <a:sym typeface="+mn-ea"/>
              </a:rPr>
              <a:t>-&gt;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  <a:sym typeface="+mn-ea"/>
              </a:rPr>
              <a:t>抽象道理</a:t>
            </a:r>
            <a:r>
              <a:rPr lang="zh-CN" altLang="en-US" sz="4000">
                <a:solidFill>
                  <a:schemeClr val="tx1"/>
                </a:solidFill>
                <a:sym typeface="+mn-ea"/>
              </a:rPr>
              <a:t>（写作时不要忽略对材料具体事件分析）</a:t>
            </a:r>
            <a:endParaRPr lang="zh-CN" altLang="en-US" sz="4000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4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40030" y="260350"/>
            <a:ext cx="11782425" cy="61836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133350"/>
            <a:r>
              <a:rPr lang="zh-CN" sz="3200" b="1">
                <a:solidFill>
                  <a:srgbClr val="FF0000"/>
                </a:solidFill>
                <a:latin typeface="Times New Roman" panose="02020603050405020304" charset="0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</a:rPr>
              <a:t>2020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</a:rPr>
              <a:t>高考）</a:t>
            </a:r>
            <a:r>
              <a:rPr lang="zh-CN" sz="3200" b="0">
                <a:ea typeface="宋体" panose="02010600030101010101" pitchFamily="2" charset="-122"/>
              </a:rPr>
              <a:t>阅读下面的材料，根据要求写作。（</a:t>
            </a:r>
            <a:r>
              <a:rPr lang="en-US" sz="3200" b="0">
                <a:latin typeface="Times New Roman" panose="02020603050405020304" charset="0"/>
              </a:rPr>
              <a:t>60</a:t>
            </a:r>
            <a:r>
              <a:rPr lang="zh-CN" sz="3200" b="0">
                <a:ea typeface="宋体" panose="02010600030101010101" pitchFamily="2" charset="-122"/>
              </a:rPr>
              <a:t>分）</a:t>
            </a:r>
            <a:endParaRPr lang="zh-CN" sz="3200" b="0">
              <a:ea typeface="楷体" panose="02010609060101010101" charset="-122"/>
            </a:endParaRPr>
          </a:p>
          <a:p>
            <a:pPr indent="133350"/>
            <a:r>
              <a:rPr lang="en-US" altLang="zh-CN" sz="3200" b="0">
                <a:ea typeface="楷体" panose="02010609060101010101" charset="-122"/>
              </a:rPr>
              <a:t>       </a:t>
            </a:r>
            <a:r>
              <a:rPr lang="zh-CN" sz="3200" b="0">
                <a:ea typeface="楷体" panose="02010609060101010101" charset="-122"/>
              </a:rPr>
              <a:t>春秋时期，齐国的公子纠与公子小白争夺君位，管仲和鲍叔分别辅佐他们。管仲带兵阻击小白，用箭射中他的衣带钩，小白装死逃脱。后来小白即位为君，史称齐桓公。鲍叔对桓公说，要想成就霸王之业，非管仲不可。于是桓公重用管仲，鲍叔甘居其下，终成一代霸业。后人称颂齐桓公九合诸侯、一匡天下，为“春秋五霸”之首。孔子说：“桓公九合诸侯，不以兵车，管仲之力也。”司马迁说：“天下不多（称赞）管仲之贤而多鲍叔能知人也。”</a:t>
            </a:r>
            <a:endParaRPr lang="zh-CN" sz="3200" b="0">
              <a:ea typeface="宋体" panose="02010600030101010101" pitchFamily="2" charset="-122"/>
            </a:endParaRPr>
          </a:p>
          <a:p>
            <a:pPr indent="133350"/>
            <a:r>
              <a:rPr lang="en-US" altLang="zh-CN" sz="3200" b="0">
                <a:ea typeface="宋体" panose="02010600030101010101" pitchFamily="2" charset="-122"/>
              </a:rPr>
              <a:t>       </a:t>
            </a:r>
            <a:r>
              <a:rPr lang="zh-CN" sz="3200" b="0">
                <a:ea typeface="宋体" panose="02010600030101010101" pitchFamily="2" charset="-122"/>
              </a:rPr>
              <a:t>班级计划举行读书会，围绕上述材料展开讨论。齐桓公、管仲和鲍叔三人，你对哪个感触最深？请结合你的感受和思考写一篇发言稿。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0" y="0"/>
            <a:ext cx="12192635" cy="7477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sz="3200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2020新高考Ⅰ卷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）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阅读下面的材料，根据要求写作。</a:t>
            </a:r>
            <a:endParaRPr lang="zh-CN" sz="32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/>
            <a:r>
              <a:rPr lang="en-US" altLang="zh-CN" sz="32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</a:t>
            </a:r>
            <a:r>
              <a:rPr lang="zh-CN" sz="32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面对突发的新冠肺炎疫情，国家坚持人民至上、生命至上，果断采取防控措施，全国人民紧急行动。</a:t>
            </a:r>
            <a:endParaRPr lang="zh-CN" sz="3200" b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266700"/>
            <a:r>
              <a:rPr lang="en-US" altLang="zh-CN" sz="32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</a:t>
            </a:r>
            <a:r>
              <a:rPr lang="zh-CN" sz="32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人们居家隔离，取消出访和聚会；娱乐、体育场所关闭；政务服务网上办理；学校开学有序推迟；公共服务场所设置安全“一米线”。防疫拉开了人们的距离。</a:t>
            </a:r>
            <a:endParaRPr lang="zh-CN" sz="3200" b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266700"/>
            <a:r>
              <a:rPr lang="en-US" altLang="zh-CN" sz="32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</a:t>
            </a:r>
            <a:r>
              <a:rPr lang="zh-CN" sz="32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城乡社区干部、志愿者站岗值守，防疫消杀，送菜购药，缓解燃眉之急；医学专家实时在线，科学指导，增强抗疫信心；快递员顶风冒雨，在城市乡村奔波；司机夜以继日，保障物资运输；教师坚守岗位，网上传道授业；新闻工作者深入一线，传递温情和力量。抗疫密切了人们的联系。</a:t>
            </a:r>
            <a:endParaRPr lang="zh-CN" sz="3200" b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266700"/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请综合以上材料，以</a:t>
            </a:r>
            <a:r>
              <a:rPr lang="zh-CN" sz="3200" b="1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“疫情中的距离与联系”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为主题，写一篇文章。要求：选准角度，确定立意，明确文体，自拟标题；不要套作，不得抄袭；不得泄露个人信息；不少于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800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字。</a:t>
            </a:r>
            <a:endParaRPr lang="zh-CN" altLang="en-US" sz="3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11455" y="253365"/>
            <a:ext cx="11783060" cy="55753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</a:rPr>
              <a:t>2021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</a:rPr>
              <a:t>新高考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Ⅰ卷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</a:rPr>
              <a:t>）</a:t>
            </a:r>
            <a:r>
              <a:rPr lang="zh-CN" sz="3600" b="0">
                <a:solidFill>
                  <a:srgbClr val="000000"/>
                </a:solidFill>
                <a:ea typeface="宋体" panose="02010600030101010101" pitchFamily="2" charset="-122"/>
              </a:rPr>
              <a:t>阅读下面的材料，根据要求写作，</a:t>
            </a:r>
            <a:endParaRPr lang="zh-CN" sz="3600" b="0">
              <a:solidFill>
                <a:srgbClr val="000000"/>
              </a:solidFill>
              <a:ea typeface="楷体" panose="02010609060101010101" charset="-122"/>
            </a:endParaRPr>
          </a:p>
          <a:p>
            <a:pPr indent="0"/>
            <a:r>
              <a:rPr lang="en-US" altLang="zh-CN" sz="3600" b="0">
                <a:solidFill>
                  <a:srgbClr val="000000"/>
                </a:solidFill>
                <a:ea typeface="楷体" panose="02010609060101010101" charset="-122"/>
              </a:rPr>
              <a:t>       </a:t>
            </a:r>
            <a:r>
              <a:rPr lang="zh-CN" sz="3600" b="0">
                <a:solidFill>
                  <a:srgbClr val="000000"/>
                </a:solidFill>
                <a:ea typeface="楷体" panose="02010609060101010101" charset="-122"/>
              </a:rPr>
              <a:t>1917年4月，毛泽东在《新青年》发表《体育之研究》一文，其中论及</a:t>
            </a:r>
            <a:r>
              <a:rPr lang="en-US" sz="3600" b="0">
                <a:solidFill>
                  <a:srgbClr val="000000"/>
                </a:solidFill>
                <a:latin typeface="宋体" panose="02010600030101010101" pitchFamily="2" charset="-122"/>
              </a:rPr>
              <a:t>“</a:t>
            </a:r>
            <a:r>
              <a:rPr lang="zh-CN" sz="3600" b="0">
                <a:solidFill>
                  <a:srgbClr val="000000"/>
                </a:solidFill>
                <a:ea typeface="楷体" panose="02010609060101010101" charset="-122"/>
              </a:rPr>
              <a:t>体育之效</a:t>
            </a:r>
            <a:r>
              <a:rPr lang="en-US" sz="3600" b="0">
                <a:solidFill>
                  <a:srgbClr val="000000"/>
                </a:solidFill>
                <a:latin typeface="宋体" panose="02010600030101010101" pitchFamily="2" charset="-122"/>
              </a:rPr>
              <a:t>”</a:t>
            </a:r>
            <a:r>
              <a:rPr lang="zh-CN" sz="3600" b="0">
                <a:solidFill>
                  <a:srgbClr val="000000"/>
                </a:solidFill>
                <a:ea typeface="楷体" panose="02010609060101010101" charset="-122"/>
              </a:rPr>
              <a:t>时指出：人的身体会天天变化，目不明可以明，耳不聪可以聪，生而强者如果滥用其强，即使是至强者，最终也许会转为至弱；而弱者如果勤自锻炼，增益其所不能，久之也会变而为强。因此，</a:t>
            </a:r>
            <a:r>
              <a:rPr lang="en-US" sz="3600" b="0">
                <a:solidFill>
                  <a:srgbClr val="000000"/>
                </a:solidFill>
                <a:latin typeface="宋体" panose="02010600030101010101" pitchFamily="2" charset="-122"/>
              </a:rPr>
              <a:t>“</a:t>
            </a:r>
            <a:r>
              <a:rPr lang="zh-CN" sz="3600" b="0">
                <a:solidFill>
                  <a:srgbClr val="000000"/>
                </a:solidFill>
                <a:ea typeface="楷体" panose="02010609060101010101" charset="-122"/>
              </a:rPr>
              <a:t>生而强者不必自喜也，生而弱者不必自悲也。吾生而弱乎，或者天之诱我以至于强，未可知也</a:t>
            </a:r>
            <a:r>
              <a:rPr lang="en-US" sz="3600" b="0">
                <a:solidFill>
                  <a:srgbClr val="000000"/>
                </a:solidFill>
                <a:latin typeface="宋体" panose="02010600030101010101" pitchFamily="2" charset="-122"/>
              </a:rPr>
              <a:t>”</a:t>
            </a:r>
            <a:r>
              <a:rPr lang="zh-CN" sz="3600" b="0">
                <a:solidFill>
                  <a:srgbClr val="000000"/>
                </a:solidFill>
                <a:ea typeface="楷体" panose="02010609060101010101" charset="-122"/>
              </a:rPr>
              <a:t>。</a:t>
            </a:r>
            <a:r>
              <a:rPr lang="zh-CN" sz="3600" b="0">
                <a:solidFill>
                  <a:srgbClr val="000000"/>
                </a:solidFill>
                <a:ea typeface="宋体" panose="02010600030101010101" pitchFamily="2" charset="-122"/>
              </a:rPr>
              <a:t></a:t>
            </a:r>
            <a:r>
              <a:rPr lang="en-US" altLang="zh-CN" sz="3600" b="0">
                <a:solidFill>
                  <a:srgbClr val="000000"/>
                </a:solidFill>
                <a:ea typeface="宋体" panose="02010600030101010101" pitchFamily="2" charset="-122"/>
              </a:rPr>
              <a:t>       </a:t>
            </a:r>
            <a:r>
              <a:rPr lang="zh-CN" sz="3600" b="0">
                <a:solidFill>
                  <a:srgbClr val="000000"/>
                </a:solidFill>
                <a:ea typeface="宋体" panose="02010600030101010101" pitchFamily="2" charset="-122"/>
              </a:rPr>
              <a:t>以上论述具有启示意义。请结合材料写一篇文章，体现你的感悟与思考。要求：选准角度，确定立意，明确文体，自拟标题；不要套作，不得抄袭；不得泄露个人信息；不少于800字。</a:t>
            </a:r>
            <a:r>
              <a:rPr lang="en-US" sz="3600" b="0">
                <a:solidFill>
                  <a:srgbClr val="000000"/>
                </a:solidFill>
                <a:latin typeface="宋体" panose="02010600030101010101" pitchFamily="2" charset="-122"/>
              </a:rPr>
              <a:t> </a:t>
            </a:r>
            <a:endParaRPr lang="en-US" altLang="en-US" sz="36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62560" y="274955"/>
            <a:ext cx="11866880" cy="658304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（2022新高考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Ⅰ卷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sz="3200" b="1">
                <a:ea typeface="宋体" panose="02010600030101010101" pitchFamily="2" charset="-122"/>
              </a:rPr>
              <a:t>23. 阅读下面的材料，根据要求写作。</a:t>
            </a:r>
            <a:endParaRPr lang="zh-CN" sz="3200" b="0">
              <a:ea typeface="楷体" panose="02010609060101010101" charset="-122"/>
            </a:endParaRPr>
          </a:p>
          <a:p>
            <a:pPr indent="0"/>
            <a:r>
              <a:rPr lang="en-US" altLang="zh-CN" sz="3200" b="0">
                <a:ea typeface="楷体" panose="02010609060101010101" charset="-122"/>
              </a:rPr>
              <a:t>     </a:t>
            </a:r>
            <a:r>
              <a:rPr lang="zh-CN" sz="3200" b="0">
                <a:ea typeface="楷体" panose="02010609060101010101" charset="-122"/>
              </a:rPr>
              <a:t>“本手、妙手、俗手”是围棋的三个术语。本手是指合乎棋理的正规下法；妙手是指出人意料的精妙下法；俗手是指貌似合理，而从全局看通常会受损的下法。对于初学者而言，应该从本手开始，本手的功夫扎实了，棋力才会提高。一些初学者热衷于追求妙手，而忽视更为常用的本手。本手是基础，妙手是创造。一般来说，对本手理解深刻，才可能出现妙手；否则，难免下出俗手，水平也不易提升。</a:t>
            </a:r>
            <a:endParaRPr lang="zh-CN" sz="3200" b="1">
              <a:ea typeface="宋体" panose="02010600030101010101" pitchFamily="2" charset="-122"/>
            </a:endParaRPr>
          </a:p>
          <a:p>
            <a:pPr indent="0"/>
            <a:r>
              <a:rPr lang="en-US" altLang="zh-CN" sz="3200" b="1">
                <a:ea typeface="宋体" panose="02010600030101010101" pitchFamily="2" charset="-122"/>
              </a:rPr>
              <a:t>       </a:t>
            </a:r>
            <a:r>
              <a:rPr lang="zh-CN" sz="3200" b="1">
                <a:ea typeface="宋体" panose="02010600030101010101" pitchFamily="2" charset="-122"/>
              </a:rPr>
              <a:t>以上材料对我们颇具</a:t>
            </a:r>
            <a:r>
              <a:rPr lang="zh-CN" sz="3200" b="1">
                <a:highlight>
                  <a:srgbClr val="FFFF00"/>
                </a:highlight>
                <a:ea typeface="宋体" panose="02010600030101010101" pitchFamily="2" charset="-122"/>
              </a:rPr>
              <a:t>启示意义</a:t>
            </a:r>
            <a:r>
              <a:rPr lang="zh-CN" sz="3200" b="1">
                <a:ea typeface="宋体" panose="02010600030101010101" pitchFamily="2" charset="-122"/>
              </a:rPr>
              <a:t>。</a:t>
            </a:r>
            <a:r>
              <a:rPr lang="zh-CN" sz="3200" b="1">
                <a:highlight>
                  <a:srgbClr val="FFFF00"/>
                </a:highlight>
                <a:ea typeface="宋体" panose="02010600030101010101" pitchFamily="2" charset="-122"/>
              </a:rPr>
              <a:t>请结合材料</a:t>
            </a:r>
            <a:r>
              <a:rPr lang="zh-CN" sz="3200" b="1">
                <a:ea typeface="宋体" panose="02010600030101010101" pitchFamily="2" charset="-122"/>
              </a:rPr>
              <a:t>写一篇文章，体现你的</a:t>
            </a:r>
            <a:r>
              <a:rPr lang="zh-CN" sz="3200" b="1">
                <a:highlight>
                  <a:srgbClr val="FFFF00"/>
                </a:highlight>
                <a:ea typeface="宋体" panose="02010600030101010101" pitchFamily="2" charset="-122"/>
              </a:rPr>
              <a:t>感悟与思考</a:t>
            </a:r>
            <a:r>
              <a:rPr lang="zh-CN" sz="3200" b="1">
                <a:ea typeface="宋体" panose="02010600030101010101" pitchFamily="2" charset="-122"/>
              </a:rPr>
              <a:t>。要求：选准角度，确定立意，明确文体，自拟标题；不要套作，不得抄袋；不得泄露个人信息；不少于800字。</a:t>
            </a:r>
            <a:endParaRPr lang="zh-CN" altLang="en-US" sz="32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400" y="439490"/>
            <a:ext cx="10969200" cy="705600"/>
          </a:xfrm>
        </p:spPr>
        <p:txBody>
          <a:bodyPr>
            <a:noAutofit/>
          </a:bodyPr>
          <a:p>
            <a:r>
              <a:rPr lang="zh-CN" altLang="en-US" sz="4000">
                <a:solidFill>
                  <a:srgbClr val="FF0000"/>
                </a:solidFill>
              </a:rPr>
              <a:t>比较、探寻</a:t>
            </a:r>
            <a:r>
              <a:rPr lang="en-US" altLang="zh-CN" sz="4000">
                <a:solidFill>
                  <a:srgbClr val="FF0000"/>
                </a:solidFill>
              </a:rPr>
              <a:t>——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" y="1388110"/>
            <a:ext cx="12006580" cy="4759325"/>
          </a:xfrm>
        </p:spPr>
        <p:txBody>
          <a:bodyPr>
            <a:noAutofit/>
          </a:bodyPr>
          <a:p>
            <a:r>
              <a:rPr 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热爱劳动，从我做起（</a:t>
            </a:r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2019</a:t>
            </a: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）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r>
              <a:rPr lang="zh-CN" sz="4000" spc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宋体" panose="02010600030101010101" pitchFamily="2" charset="-122"/>
                <a:sym typeface="+mn-ea"/>
              </a:rPr>
              <a:t>齐桓公、管仲和鲍叔三人，你对哪个感触最深</a:t>
            </a:r>
            <a:r>
              <a:rPr lang="en-US" altLang="zh-CN" sz="4000" spc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宋体" panose="02010600030101010101" pitchFamily="2" charset="-122"/>
                <a:sym typeface="+mn-ea"/>
              </a:rPr>
              <a:t>(2020)</a:t>
            </a:r>
            <a:endParaRPr lang="en-US" altLang="zh-CN" sz="4000" spc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宋体" panose="02010600030101010101" pitchFamily="2" charset="-122"/>
              <a:sym typeface="+mn-ea"/>
            </a:endParaRPr>
          </a:p>
          <a:p>
            <a:r>
              <a:rPr 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疫情中的距离与联系</a:t>
            </a:r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(2020</a:t>
            </a: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新）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强与弱德转化（</a:t>
            </a:r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2021</a:t>
            </a: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新）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本手、妙手、俗手（</a:t>
            </a:r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2022</a:t>
            </a: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新）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9562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zh-CN" altLang="en-US" sz="32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412115" y="457200"/>
            <a:ext cx="11269345" cy="762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l" fontAlgn="auto">
              <a:lnSpc>
                <a:spcPct val="120000"/>
              </a:lnSpc>
              <a:spcBef>
                <a:spcPct val="0"/>
              </a:spcBef>
              <a:spcAft>
                <a:spcPts val="800"/>
              </a:spcAft>
              <a:buSzTx/>
            </a:pPr>
            <a:r>
              <a:rPr lang="zh-CN" altLang="en-US" sz="3200" b="1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看这几组成语，思考：这些成语体现了怎样的辩证思维呢？</a:t>
            </a:r>
            <a:endParaRPr lang="zh-CN" altLang="en-US" sz="3200" b="1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10"/>
          <p:cNvSpPr txBox="1"/>
          <p:nvPr>
            <p:custDataLst>
              <p:tags r:id="rId3"/>
            </p:custDataLst>
          </p:nvPr>
        </p:nvSpPr>
        <p:spPr>
          <a:xfrm>
            <a:off x="1404429" y="3438911"/>
            <a:ext cx="2468671" cy="17762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ct val="0"/>
              </a:spcBef>
              <a:spcAft>
                <a:spcPts val="800"/>
              </a:spcAft>
              <a:buSzTx/>
            </a:pPr>
            <a:r>
              <a:rPr lang="zh-CN" altLang="en-US" sz="3200" spc="32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金无足赤，人无完人。</a:t>
            </a:r>
            <a:endParaRPr lang="zh-CN" altLang="en-US" sz="3200" spc="32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: 圆角 6"/>
          <p:cNvSpPr/>
          <p:nvPr>
            <p:custDataLst>
              <p:tags r:id="rId4"/>
            </p:custDataLst>
          </p:nvPr>
        </p:nvSpPr>
        <p:spPr>
          <a:xfrm>
            <a:off x="2144319" y="2154775"/>
            <a:ext cx="988891" cy="916562"/>
          </a:xfrm>
          <a:prstGeom prst="roundRect">
            <a:avLst/>
          </a:prstGeom>
          <a:solidFill>
            <a:schemeClr val="l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三角形1"/>
          <p:cNvSpPr/>
          <p:nvPr>
            <p:custDataLst>
              <p:tags r:id="rId5"/>
            </p:custDataLst>
          </p:nvPr>
        </p:nvSpPr>
        <p:spPr>
          <a:xfrm>
            <a:off x="2466835" y="3070152"/>
            <a:ext cx="343859" cy="119758"/>
          </a:xfrm>
          <a:custGeom>
            <a:avLst/>
            <a:gdLst>
              <a:gd name="connsiteX0" fmla="*/ 276223 w 276223"/>
              <a:gd name="connsiteY0" fmla="*/ 0 h 95887"/>
              <a:gd name="connsiteX1" fmla="*/ 138112 w 276223"/>
              <a:gd name="connsiteY1" fmla="*/ 95887 h 95887"/>
              <a:gd name="connsiteX2" fmla="*/ 0 w 276223"/>
              <a:gd name="connsiteY2" fmla="*/ 2 h 9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3" h="95887">
                <a:moveTo>
                  <a:pt x="276223" y="0"/>
                </a:moveTo>
                <a:lnTo>
                  <a:pt x="138112" y="95887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182262" y="2278090"/>
            <a:ext cx="915376" cy="622503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0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algn="ctr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altLang="zh-CN" sz="3400" b="1" spc="2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</a:rPr>
              <a:t>01</a:t>
            </a:r>
            <a:endParaRPr lang="en-US" altLang="zh-CN" sz="3400" b="1" spc="26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9" name="文本框 10"/>
          <p:cNvSpPr txBox="1"/>
          <p:nvPr>
            <p:custDataLst>
              <p:tags r:id="rId7"/>
            </p:custDataLst>
          </p:nvPr>
        </p:nvSpPr>
        <p:spPr>
          <a:xfrm>
            <a:off x="4833090" y="3438911"/>
            <a:ext cx="2468671" cy="17762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ct val="0"/>
              </a:spcBef>
              <a:spcAft>
                <a:spcPts val="800"/>
              </a:spcAft>
              <a:buSzTx/>
            </a:pPr>
            <a:r>
              <a:rPr lang="zh-CN" altLang="en-US" sz="3200" spc="32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一荣俱荣，一损俱损。</a:t>
            </a:r>
            <a:endParaRPr lang="zh-CN" altLang="en-US" sz="3200" spc="32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: 圆角 6"/>
          <p:cNvSpPr/>
          <p:nvPr>
            <p:custDataLst>
              <p:tags r:id="rId8"/>
            </p:custDataLst>
          </p:nvPr>
        </p:nvSpPr>
        <p:spPr>
          <a:xfrm>
            <a:off x="5572979" y="2154775"/>
            <a:ext cx="988891" cy="916562"/>
          </a:xfrm>
          <a:prstGeom prst="roundRect">
            <a:avLst/>
          </a:prstGeom>
          <a:solidFill>
            <a:schemeClr val="l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三角形1"/>
          <p:cNvSpPr/>
          <p:nvPr>
            <p:custDataLst>
              <p:tags r:id="rId9"/>
            </p:custDataLst>
          </p:nvPr>
        </p:nvSpPr>
        <p:spPr>
          <a:xfrm>
            <a:off x="5895495" y="3070152"/>
            <a:ext cx="343859" cy="119758"/>
          </a:xfrm>
          <a:custGeom>
            <a:avLst/>
            <a:gdLst>
              <a:gd name="connsiteX0" fmla="*/ 276223 w 276223"/>
              <a:gd name="connsiteY0" fmla="*/ 0 h 95887"/>
              <a:gd name="connsiteX1" fmla="*/ 138112 w 276223"/>
              <a:gd name="connsiteY1" fmla="*/ 95887 h 95887"/>
              <a:gd name="connsiteX2" fmla="*/ 0 w 276223"/>
              <a:gd name="connsiteY2" fmla="*/ 2 h 9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3" h="95887">
                <a:moveTo>
                  <a:pt x="276223" y="0"/>
                </a:moveTo>
                <a:lnTo>
                  <a:pt x="138112" y="95887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标题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5610922" y="2278090"/>
            <a:ext cx="915376" cy="622503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0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algn="ctr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altLang="zh-CN" sz="3400" b="1" spc="2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</a:rPr>
              <a:t>02</a:t>
            </a:r>
            <a:endParaRPr lang="en-US" altLang="zh-CN" sz="3400" b="1" spc="26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14" name="文本框 10"/>
          <p:cNvSpPr txBox="1"/>
          <p:nvPr>
            <p:custDataLst>
              <p:tags r:id="rId11"/>
            </p:custDataLst>
          </p:nvPr>
        </p:nvSpPr>
        <p:spPr>
          <a:xfrm>
            <a:off x="8261750" y="3438911"/>
            <a:ext cx="2468671" cy="177621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ct val="0"/>
              </a:spcBef>
              <a:spcAft>
                <a:spcPts val="800"/>
              </a:spcAft>
              <a:buSzTx/>
            </a:pPr>
            <a:r>
              <a:rPr lang="zh-CN" altLang="en-US" sz="3200" spc="24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三十年河东，三十年河西。</a:t>
            </a:r>
            <a:endParaRPr lang="zh-CN" altLang="en-US" sz="3200" spc="24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: 圆角 6"/>
          <p:cNvSpPr/>
          <p:nvPr>
            <p:custDataLst>
              <p:tags r:id="rId12"/>
            </p:custDataLst>
          </p:nvPr>
        </p:nvSpPr>
        <p:spPr>
          <a:xfrm>
            <a:off x="9001640" y="2154775"/>
            <a:ext cx="988891" cy="916562"/>
          </a:xfrm>
          <a:prstGeom prst="roundRect">
            <a:avLst/>
          </a:prstGeom>
          <a:solidFill>
            <a:schemeClr val="l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三角形1"/>
          <p:cNvSpPr/>
          <p:nvPr>
            <p:custDataLst>
              <p:tags r:id="rId13"/>
            </p:custDataLst>
          </p:nvPr>
        </p:nvSpPr>
        <p:spPr>
          <a:xfrm>
            <a:off x="9324156" y="3070152"/>
            <a:ext cx="343859" cy="119758"/>
          </a:xfrm>
          <a:custGeom>
            <a:avLst/>
            <a:gdLst>
              <a:gd name="connsiteX0" fmla="*/ 276223 w 276223"/>
              <a:gd name="connsiteY0" fmla="*/ 0 h 95887"/>
              <a:gd name="connsiteX1" fmla="*/ 138112 w 276223"/>
              <a:gd name="connsiteY1" fmla="*/ 95887 h 95887"/>
              <a:gd name="connsiteX2" fmla="*/ 0 w 276223"/>
              <a:gd name="connsiteY2" fmla="*/ 2 h 9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3" h="95887">
                <a:moveTo>
                  <a:pt x="276223" y="0"/>
                </a:moveTo>
                <a:lnTo>
                  <a:pt x="138112" y="95887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标题 5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9039583" y="2278090"/>
            <a:ext cx="915376" cy="622503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0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algn="ctr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altLang="zh-CN" sz="3400" b="1" spc="2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</a:rPr>
              <a:t>03</a:t>
            </a:r>
            <a:endParaRPr lang="en-US" altLang="zh-CN" sz="3400" b="1" spc="26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3365" y="518160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一分为二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69230" y="512445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600" b="1">
                <a:solidFill>
                  <a:srgbClr val="FF0000"/>
                </a:solidFill>
                <a:sym typeface="+mn-ea"/>
              </a:rPr>
              <a:t>联系观</a:t>
            </a:r>
            <a:endParaRPr lang="zh-CN" altLang="en-US" sz="36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01760" y="513651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600" b="1">
                <a:solidFill>
                  <a:srgbClr val="FF0000"/>
                </a:solidFill>
                <a:sym typeface="+mn-ea"/>
              </a:rPr>
              <a:t>发展观</a:t>
            </a:r>
            <a:endParaRPr lang="zh-CN" altLang="en-US" sz="36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281305"/>
            <a:ext cx="11809095" cy="68592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 </a:t>
            </a:r>
            <a:r>
              <a:rPr lang="zh-CN" altLang="en-US" sz="3600">
                <a:latin typeface="隶书" panose="02010509060101010101" charset="-122"/>
                <a:ea typeface="隶书" panose="02010509060101010101" charset="-122"/>
                <a:cs typeface="楷体" panose="02010609060101010101" charset="-122"/>
              </a:rPr>
              <a:t>阅读下面的材料，根据要求写作。</a:t>
            </a:r>
            <a:endParaRPr lang="zh-CN" altLang="en-US" sz="3600">
              <a:latin typeface="隶书" panose="02010509060101010101" charset="-122"/>
              <a:ea typeface="隶书" panose="020105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36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以声辩声</a:t>
            </a:r>
            <a:r>
              <a:rPr lang="en-US" altLang="zh-CN" sz="36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3600" kern="0" spc="-1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不如以无声辩声</a:t>
            </a:r>
            <a:r>
              <a:rPr lang="zh-CN" altLang="en-US" sz="3600" spc="-30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altLang="en-US" sz="3600" kern="0" spc="-100"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以言辩言,不如以无言辩言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r">
              <a:buNone/>
            </a:pP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——林语堂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我们这一代人终将感到悔恨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不仅因为坏人可憎的言行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更因为好人可怕的沉默。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——马丁·路德·金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言而当，知也；默而当，亦知也。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——《荀子》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3600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请结合上述材料</a:t>
            </a:r>
            <a:r>
              <a:rPr lang="en-US" altLang="zh-CN" sz="3600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3600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以“</a:t>
            </a:r>
            <a:r>
              <a:rPr lang="zh-CN" altLang="en-US" sz="3600" b="1" kern="0" spc="-100">
                <a:solidFill>
                  <a:srgbClr val="FF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发声与沉默</a:t>
            </a:r>
            <a:r>
              <a:rPr lang="zh-CN" altLang="en-US" sz="3600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”为主题</a:t>
            </a:r>
            <a:r>
              <a:rPr lang="en-US" altLang="zh-CN" sz="3600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3600" kern="0" spc="-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写一篇文章。</a:t>
            </a:r>
            <a:endParaRPr lang="zh-CN" altLang="en-US" sz="3600" kern="0" spc="-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要求：选准角度，确定立意，明确文体，自拟标题；不要套作，不得抄袭；不得泄露个人信息；不少于800字。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ASSEMBLE_CHIP_INDEX" val="83cbe9f73616495cba91bf9ae43794d3"/>
  <p:tag name="KSO_WM_BEAUTIFY_FLAG" val="#wm#"/>
  <p:tag name="KSO_WM_CHIP_FILLAREA_FILL_RULE" val="{&quot;fill_align&quot;:&quot;lt&quot;,&quot;fill_mode&quot;:&quot;full&quot;,&quot;sacle_strategy&quot;:&quot;smart&quot;}"/>
  <p:tag name="KSO_WM_CHIP_GROUPID" val="5e7881253197e252a37019b5"/>
  <p:tag name="KSO_WM_CHIP_XID" val="5e7881253197e252a37019b6"/>
  <p:tag name="KSO_WM_TAG_VERSION" val="1.0"/>
  <p:tag name="KSO_WM_TEMPLATE_ASSEMBLE_GROUPID" val="60656ec84054ed1e2fb7ff8d"/>
  <p:tag name="KSO_WM_TEMPLATE_ASSEMBLE_XID" val="60656ec84054ed1e2fb7ff8d"/>
  <p:tag name="KSO_WM_TEMPLATE_CATEGORY" val="diagram"/>
  <p:tag name="KSO_WM_TEMPLATE_INDEX" val="20213347"/>
  <p:tag name="KSO_WM_UNIT_BLOCK" val="0"/>
  <p:tag name="KSO_WM_UNIT_COMPATIBLE" val="0"/>
  <p:tag name="KSO_WM_UNIT_DEC_AREA_ID" val="c2039c1005904f778da13115d2a24f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FAULT_FONT" val="24;44;4"/>
  <p:tag name="KSO_WM_UNIT_DIAGRAM_ISNUMVISUAL" val="0"/>
  <p:tag name="KSO_WM_UNIT_DIAGRAM_ISREFERUNIT" val="0"/>
  <p:tag name="KSO_WM_UNIT_HIGHLIGHT" val="0"/>
  <p:tag name="KSO_WM_UNIT_ID" val="diagram20213347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添加大标题内容"/>
  <p:tag name="KSO_WM_UNIT_SHOW_EDIT_AREA_INDICATION" val="1"/>
  <p:tag name="KSO_WM_UNIT_SM_LIMIT_TYPE" val="2"/>
  <p:tag name="KSO_WM_UNIT_TEXT_FILL_FORE_SCHEMECOLOR_INDEX" val="13"/>
  <p:tag name="KSO_WM_UNIT_TEXT_FILL_FORE_SCHEMECOLOR_INDEX_BRIGHTNESS" val="0"/>
  <p:tag name="KSO_WM_UNIT_TEXT_FILL_TYPE" val="1"/>
  <p:tag name="KSO_WM_UNIT_TYPE" val="a"/>
  <p:tag name="KSO_WM_UNIT_VALUE" val="30"/>
</p:tagLst>
</file>

<file path=ppt/tags/tag64.xml><?xml version="1.0" encoding="utf-8"?>
<p:tagLst xmlns:p="http://schemas.openxmlformats.org/presentationml/2006/main">
  <p:tag name="KSO_WM_ASSEMBLE_CHIP_INDEX" val="d492158261a745bab80021f782781636"/>
  <p:tag name="KSO_WM_BEAUTIFY_FLAG" val="#wm#"/>
  <p:tag name="KSO_WM_CHIP_FILLAREA_FILL_RULE" val="{&quot;fill_align&quot;:&quot;lt&quot;,&quot;fill_mode&quot;:&quot;full&quot;,&quot;sacle_strategy&quot;:&quot;smart&quot;}"/>
  <p:tag name="KSO_WM_CHIP_GROUPID" val="5e6b05596848fb12bee65ac8"/>
  <p:tag name="KSO_WM_CHIP_XID" val="5e6b05596848fb12bee65aca"/>
  <p:tag name="KSO_WM_TAG_VERSION" val="1.0"/>
  <p:tag name="KSO_WM_TEMPLATE_ASSEMBLE_GROUPID" val="60656ec84054ed1e2fb7ff8d"/>
  <p:tag name="KSO_WM_TEMPLATE_ASSEMBLE_XID" val="60656ec84054ed1e2fb7ff8d"/>
  <p:tag name="KSO_WM_TEMPLATE_CATEGORY" val="diagram"/>
  <p:tag name="KSO_WM_TEMPLATE_INDEX" val="20213347"/>
  <p:tag name="KSO_WM_UNIT_BLOCK" val="0"/>
  <p:tag name="KSO_WM_UNIT_COMPATIBLE" val="0"/>
  <p:tag name="KSO_WM_UNIT_DEC_AREA_ID" val="59efdc1d4214495ca4075a6decab83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FAULT_FONT" val="14;20;2"/>
  <p:tag name="KSO_WM_UNIT_DIAGRAM_ISNUMVISUAL" val="0"/>
  <p:tag name="KSO_WM_UNIT_DIAGRAM_ISREFERUNIT" val="0"/>
  <p:tag name="KSO_WM_UNIT_HIGHLIGHT" val="0"/>
  <p:tag name="KSO_WM_UNIT_ID" val="diagram20213347_1*f*1"/>
  <p:tag name="KSO_WM_UNIT_INDEX" val="1"/>
  <p:tag name="KSO_WM_UNIT_LAYERLEVEL" val="1"/>
  <p:tag name="KSO_WM_UNIT_NOCLEAR" val="0"/>
  <p:tag name="KSO_WM_UNIT_PRESET_TEXT" val="单击此处添加正文。"/>
  <p:tag name="KSO_WM_UNIT_SHOW_EDIT_AREA_INDICATION" val="1"/>
  <p:tag name="KSO_WM_UNIT_SM_LIMIT_TYPE" val="2"/>
  <p:tag name="KSO_WM_UNIT_SUBTYPE" val="a"/>
  <p:tag name="KSO_WM_UNIT_TEXT_FILL_FORE_SCHEMECOLOR_INDEX" val="13"/>
  <p:tag name="KSO_WM_UNIT_TEXT_FILL_FORE_SCHEMECOLOR_INDEX_BRIGHTNESS" val="0.25"/>
  <p:tag name="KSO_WM_UNIT_TEXT_FILL_TYPE" val="1"/>
  <p:tag name="KSO_WM_UNIT_TEXT_SUBTYPE" val="a"/>
  <p:tag name="KSO_WM_UNIT_TYPE" val="f"/>
  <p:tag name="KSO_WM_UNIT_VALUE" val="86"/>
</p:tagLst>
</file>

<file path=ppt/tags/tag65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HIGHLIGHT" val="0"/>
  <p:tag name="KSO_WM_UNIT_ID" val="diagram20219148_2*l_h_f*1_1_1"/>
  <p:tag name="KSO_WM_UNIT_INDEX" val="1_1_1"/>
  <p:tag name="KSO_WM_UNIT_LAYERLEVEL" val="1_1_1"/>
  <p:tag name="KSO_WM_UNIT_NOCLEAR" val="0"/>
  <p:tag name="KSO_WM_UNIT_PRESET_TEXT" val="单击此处输入正文"/>
  <p:tag name="KSO_WM_UNIT_SUBTYPE" val="a"/>
  <p:tag name="KSO_WM_UNIT_TEXT_FILL_FORE_SCHEMECOLOR_INDEX" val="13"/>
  <p:tag name="KSO_WM_UNIT_TEXT_FILL_FORE_SCHEMECOLOR_INDEX_BRIGHTNESS" val="0"/>
  <p:tag name="KSO_WM_UNIT_TEXT_FILL_TYPE" val="1"/>
  <p:tag name="KSO_WM_UNIT_TYPE" val="l_h_f"/>
  <p:tag name="KSO_WM_UNIT_USESOURCEFORMAT_APPLY" val="1"/>
  <p:tag name="KSO_WM_UNIT_VALUE" val="32"/>
</p:tagLst>
</file>

<file path=ppt/tags/tag66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FILL_FORE_SCHEMECOLOR_INDEX" val="14"/>
  <p:tag name="KSO_WM_UNIT_FILL_FORE_SCHEMECOLOR_INDEX_BRIGHTNESS" val="0"/>
  <p:tag name="KSO_WM_UNIT_FILL_TYPE" val="1"/>
  <p:tag name="KSO_WM_UNIT_HIGHLIGHT" val="0"/>
  <p:tag name="KSO_WM_UNIT_ID" val="diagram20219148_2*l_h_i*1_1_1"/>
  <p:tag name="KSO_WM_UNIT_INDEX" val="1_1_1"/>
  <p:tag name="KSO_WM_UNIT_LAYERLEVEL" val="1_1_1"/>
  <p:tag name="KSO_WM_UNIT_LINE_FILL_TYPE" val="2"/>
  <p:tag name="KSO_WM_UNIT_LINE_FORE_SCHEMECOLOR_INDEX" val="5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  <p:tag name="KSO_WM_UNIT_TYPE" val="l_h_i"/>
  <p:tag name="KSO_WM_UNIT_USESOURCEFORMAT_APPLY" val="1"/>
  <p:tag name="KSO_WM_UNIT_VALUE" val="4"/>
</p:tagLst>
</file>

<file path=ppt/tags/tag67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FILL_FORE_SCHEMECOLOR_INDEX" val="5"/>
  <p:tag name="KSO_WM_UNIT_FILL_FORE_SCHEMECOLOR_INDEX_BRIGHTNESS" val="0"/>
  <p:tag name="KSO_WM_UNIT_FILL_TYPE" val="1"/>
  <p:tag name="KSO_WM_UNIT_HIGHLIGHT" val="0"/>
  <p:tag name="KSO_WM_UNIT_ID" val="diagram20219148_2*l_h_i*1_1_3"/>
  <p:tag name="KSO_WM_UNIT_INDEX" val="1_1_3"/>
  <p:tag name="KSO_WM_UNIT_LAYERLEVEL" val="1_1_1"/>
  <p:tag name="KSO_WM_UNIT_TEXT_FILL_FORE_SCHEMECOLOR_INDEX" val="2"/>
  <p:tag name="KSO_WM_UNIT_TEXT_FILL_FORE_SCHEMECOLOR_INDEX_BRIGHTNESS" val="0"/>
  <p:tag name="KSO_WM_UNIT_TEXT_FILL_TYPE" val="1"/>
  <p:tag name="KSO_WM_UNIT_TYPE" val="l_h_i"/>
  <p:tag name="KSO_WM_UNIT_USESOURCEFORMAT_APPLY" val="1"/>
  <p:tag name="KSO_WM_UNIT_VALUE" val="0"/>
</p:tagLst>
</file>

<file path=ppt/tags/tag68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HIGHLIGHT" val="0"/>
  <p:tag name="KSO_WM_UNIT_ID" val="diagram20219148_2*l_h_i*1_1_2"/>
  <p:tag name="KSO_WM_UNIT_INDEX" val="1_1_2"/>
  <p:tag name="KSO_WM_UNIT_LAYERLEVEL" val="1_1_1"/>
  <p:tag name="KSO_WM_UNIT_SUBTYPE" val="d"/>
  <p:tag name="KSO_WM_UNIT_TEXT_FILL_FORE_SCHEMECOLOR_INDEX" val="5"/>
  <p:tag name="KSO_WM_UNIT_TEXT_FILL_FORE_SCHEMECOLOR_INDEX_BRIGHTNESS" val="0"/>
  <p:tag name="KSO_WM_UNIT_TEXT_FILL_TYPE" val="1"/>
  <p:tag name="KSO_WM_UNIT_TYPE" val="l_h_i"/>
  <p:tag name="KSO_WM_UNIT_USESOURCEFORMAT_APPLY" val="1"/>
  <p:tag name="KSO_WM_UNIT_VALUE" val="3"/>
</p:tagLst>
</file>

<file path=ppt/tags/tag69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HIGHLIGHT" val="0"/>
  <p:tag name="KSO_WM_UNIT_ID" val="diagram20219148_2*l_h_f*1_2_1"/>
  <p:tag name="KSO_WM_UNIT_INDEX" val="1_2_1"/>
  <p:tag name="KSO_WM_UNIT_LAYERLEVEL" val="1_1_1"/>
  <p:tag name="KSO_WM_UNIT_NOCLEAR" val="0"/>
  <p:tag name="KSO_WM_UNIT_PRESET_TEXT" val="单击此处输入正文"/>
  <p:tag name="KSO_WM_UNIT_SUBTYPE" val="a"/>
  <p:tag name="KSO_WM_UNIT_TEXT_FILL_FORE_SCHEMECOLOR_INDEX" val="13"/>
  <p:tag name="KSO_WM_UNIT_TEXT_FILL_FORE_SCHEMECOLOR_INDEX_BRIGHTNESS" val="0"/>
  <p:tag name="KSO_WM_UNIT_TEXT_FILL_TYPE" val="1"/>
  <p:tag name="KSO_WM_UNIT_TYPE" val="l_h_f"/>
  <p:tag name="KSO_WM_UNIT_USESOURCEFORMAT_APPLY" val="1"/>
  <p:tag name="KSO_WM_UNIT_VALUE" val="32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FILL_FORE_SCHEMECOLOR_INDEX" val="14"/>
  <p:tag name="KSO_WM_UNIT_FILL_FORE_SCHEMECOLOR_INDEX_BRIGHTNESS" val="0"/>
  <p:tag name="KSO_WM_UNIT_FILL_TYPE" val="1"/>
  <p:tag name="KSO_WM_UNIT_HIGHLIGHT" val="0"/>
  <p:tag name="KSO_WM_UNIT_ID" val="diagram20219148_2*l_h_i*1_2_1"/>
  <p:tag name="KSO_WM_UNIT_INDEX" val="1_2_1"/>
  <p:tag name="KSO_WM_UNIT_LAYERLEVEL" val="1_1_1"/>
  <p:tag name="KSO_WM_UNIT_LINE_FILL_TYPE" val="2"/>
  <p:tag name="KSO_WM_UNIT_LINE_FORE_SCHEMECOLOR_INDEX" val="5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  <p:tag name="KSO_WM_UNIT_TYPE" val="l_h_i"/>
  <p:tag name="KSO_WM_UNIT_USESOURCEFORMAT_APPLY" val="1"/>
  <p:tag name="KSO_WM_UNIT_VALUE" val="4"/>
</p:tagLst>
</file>

<file path=ppt/tags/tag71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FILL_FORE_SCHEMECOLOR_INDEX" val="5"/>
  <p:tag name="KSO_WM_UNIT_FILL_FORE_SCHEMECOLOR_INDEX_BRIGHTNESS" val="0"/>
  <p:tag name="KSO_WM_UNIT_FILL_TYPE" val="1"/>
  <p:tag name="KSO_WM_UNIT_HIGHLIGHT" val="0"/>
  <p:tag name="KSO_WM_UNIT_ID" val="diagram20219148_2*l_h_i*1_2_3"/>
  <p:tag name="KSO_WM_UNIT_INDEX" val="1_2_3"/>
  <p:tag name="KSO_WM_UNIT_LAYERLEVEL" val="1_1_1"/>
  <p:tag name="KSO_WM_UNIT_TEXT_FILL_FORE_SCHEMECOLOR_INDEX" val="2"/>
  <p:tag name="KSO_WM_UNIT_TEXT_FILL_FORE_SCHEMECOLOR_INDEX_BRIGHTNESS" val="0"/>
  <p:tag name="KSO_WM_UNIT_TEXT_FILL_TYPE" val="1"/>
  <p:tag name="KSO_WM_UNIT_TYPE" val="l_h_i"/>
  <p:tag name="KSO_WM_UNIT_USESOURCEFORMAT_APPLY" val="1"/>
  <p:tag name="KSO_WM_UNIT_VALUE" val="0"/>
</p:tagLst>
</file>

<file path=ppt/tags/tag72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HIGHLIGHT" val="0"/>
  <p:tag name="KSO_WM_UNIT_ID" val="diagram20219148_2*l_h_i*1_2_2"/>
  <p:tag name="KSO_WM_UNIT_INDEX" val="1_2_2"/>
  <p:tag name="KSO_WM_UNIT_LAYERLEVEL" val="1_1_1"/>
  <p:tag name="KSO_WM_UNIT_SUBTYPE" val="d"/>
  <p:tag name="KSO_WM_UNIT_TEXT_FILL_FORE_SCHEMECOLOR_INDEX" val="5"/>
  <p:tag name="KSO_WM_UNIT_TEXT_FILL_FORE_SCHEMECOLOR_INDEX_BRIGHTNESS" val="0"/>
  <p:tag name="KSO_WM_UNIT_TEXT_FILL_TYPE" val="1"/>
  <p:tag name="KSO_WM_UNIT_TYPE" val="l_h_i"/>
  <p:tag name="KSO_WM_UNIT_USESOURCEFORMAT_APPLY" val="1"/>
  <p:tag name="KSO_WM_UNIT_VALUE" val="3"/>
</p:tagLst>
</file>

<file path=ppt/tags/tag73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HIGHLIGHT" val="0"/>
  <p:tag name="KSO_WM_UNIT_ID" val="diagram20219148_2*l_h_f*1_3_1"/>
  <p:tag name="KSO_WM_UNIT_INDEX" val="1_3_1"/>
  <p:tag name="KSO_WM_UNIT_LAYERLEVEL" val="1_1_1"/>
  <p:tag name="KSO_WM_UNIT_NOCLEAR" val="0"/>
  <p:tag name="KSO_WM_UNIT_PRESET_TEXT" val="单击此处输入正文"/>
  <p:tag name="KSO_WM_UNIT_SUBTYPE" val="a"/>
  <p:tag name="KSO_WM_UNIT_TEXT_FILL_FORE_SCHEMECOLOR_INDEX" val="13"/>
  <p:tag name="KSO_WM_UNIT_TEXT_FILL_FORE_SCHEMECOLOR_INDEX_BRIGHTNESS" val="0"/>
  <p:tag name="KSO_WM_UNIT_TEXT_FILL_TYPE" val="1"/>
  <p:tag name="KSO_WM_UNIT_TYPE" val="l_h_f"/>
  <p:tag name="KSO_WM_UNIT_USESOURCEFORMAT_APPLY" val="1"/>
  <p:tag name="KSO_WM_UNIT_VALUE" val="32"/>
</p:tagLst>
</file>

<file path=ppt/tags/tag74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FILL_FORE_SCHEMECOLOR_INDEX" val="14"/>
  <p:tag name="KSO_WM_UNIT_FILL_FORE_SCHEMECOLOR_INDEX_BRIGHTNESS" val="0"/>
  <p:tag name="KSO_WM_UNIT_FILL_TYPE" val="1"/>
  <p:tag name="KSO_WM_UNIT_HIGHLIGHT" val="0"/>
  <p:tag name="KSO_WM_UNIT_ID" val="diagram20219148_2*l_h_i*1_3_1"/>
  <p:tag name="KSO_WM_UNIT_INDEX" val="1_3_1"/>
  <p:tag name="KSO_WM_UNIT_LAYERLEVEL" val="1_1_1"/>
  <p:tag name="KSO_WM_UNIT_LINE_FILL_TYPE" val="2"/>
  <p:tag name="KSO_WM_UNIT_LINE_FORE_SCHEMECOLOR_INDEX" val="5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  <p:tag name="KSO_WM_UNIT_TYPE" val="l_h_i"/>
  <p:tag name="KSO_WM_UNIT_USESOURCEFORMAT_APPLY" val="1"/>
  <p:tag name="KSO_WM_UNIT_VALUE" val="4"/>
</p:tagLst>
</file>

<file path=ppt/tags/tag75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FILL_FORE_SCHEMECOLOR_INDEX" val="5"/>
  <p:tag name="KSO_WM_UNIT_FILL_FORE_SCHEMECOLOR_INDEX_BRIGHTNESS" val="0"/>
  <p:tag name="KSO_WM_UNIT_FILL_TYPE" val="1"/>
  <p:tag name="KSO_WM_UNIT_HIGHLIGHT" val="0"/>
  <p:tag name="KSO_WM_UNIT_ID" val="diagram20219148_2*l_h_i*1_3_3"/>
  <p:tag name="KSO_WM_UNIT_INDEX" val="1_3_3"/>
  <p:tag name="KSO_WM_UNIT_LAYERLEVEL" val="1_1_1"/>
  <p:tag name="KSO_WM_UNIT_TEXT_FILL_FORE_SCHEMECOLOR_INDEX" val="2"/>
  <p:tag name="KSO_WM_UNIT_TEXT_FILL_FORE_SCHEMECOLOR_INDEX_BRIGHTNESS" val="0"/>
  <p:tag name="KSO_WM_UNIT_TEXT_FILL_TYPE" val="1"/>
  <p:tag name="KSO_WM_UNIT_TYPE" val="l_h_i"/>
  <p:tag name="KSO_WM_UNIT_USESOURCEFORMAT_APPLY" val="1"/>
  <p:tag name="KSO_WM_UNIT_VALUE" val="0"/>
</p:tagLst>
</file>

<file path=ppt/tags/tag76.xml><?xml version="1.0" encoding="utf-8"?>
<p:tagLst xmlns:p="http://schemas.openxmlformats.org/presentationml/2006/main">
  <p:tag name="KSO_WM_ASSEMBLE_CHIP_INDEX" val="c55877f14ee946b99a03fca5753ae030"/>
  <p:tag name="KSO_WM_BEAUTIFY_FLAG" val="#wm#"/>
  <p:tag name="KSO_WM_CHIP_GROUPID" val="60b9e8c5d573a1aeab43c0fb"/>
  <p:tag name="KSO_WM_CHIP_XID" val="60b9e8c5d573a1aeab43c0fc"/>
  <p:tag name="KSO_WM_DIAGRAM_GROUP_CODE" val="l1-1"/>
  <p:tag name="KSO_WM_TAG_VERSION" val="1.0"/>
  <p:tag name="KSO_WM_TEMPLATE_CATEGORY" val="diagram"/>
  <p:tag name="KSO_WM_TEMPLATE_INDEX" val="20219148"/>
  <p:tag name="KSO_WM_UNIT_COMPATIBLE" val="0"/>
  <p:tag name="KSO_WM_UNIT_DIAGRAM_ISNUMVISUAL" val="0"/>
  <p:tag name="KSO_WM_UNIT_DIAGRAM_ISREFERUNIT" val="0"/>
  <p:tag name="KSO_WM_UNIT_HIGHLIGHT" val="0"/>
  <p:tag name="KSO_WM_UNIT_ID" val="diagram20219148_2*l_h_i*1_3_2"/>
  <p:tag name="KSO_WM_UNIT_INDEX" val="1_3_2"/>
  <p:tag name="KSO_WM_UNIT_LAYERLEVEL" val="1_1_1"/>
  <p:tag name="KSO_WM_UNIT_SUBTYPE" val="d"/>
  <p:tag name="KSO_WM_UNIT_TEXT_FILL_FORE_SCHEMECOLOR_INDEX" val="5"/>
  <p:tag name="KSO_WM_UNIT_TEXT_FILL_FORE_SCHEMECOLOR_INDEX_BRIGHTNESS" val="0"/>
  <p:tag name="KSO_WM_UNIT_TEXT_FILL_TYPE" val="1"/>
  <p:tag name="KSO_WM_UNIT_TYPE" val="l_h_i"/>
  <p:tag name="KSO_WM_UNIT_USESOURCEFORMAT_APPLY" val="1"/>
  <p:tag name="KSO_WM_UNIT_VALUE" val="3"/>
</p:tagLst>
</file>

<file path=ppt/tags/tag77.xml><?xml version="1.0" encoding="utf-8"?>
<p:tagLst xmlns:p="http://schemas.openxmlformats.org/presentationml/2006/main">
  <p:tag name="FIXED_XID_TMP" val="5f5ee1ca4d6848d78f644aec"/>
  <p:tag name="KSO_WM_BEAUTIFY_FLAG" val="#wm#"/>
  <p:tag name="KSO_WM_CHIP_DECFILLPROP" val="[]"/>
  <p:tag name="KSO_WM_CHIP_FILLPROP" val="[[{&quot;text_align&quot;:&quot;lt&quot;,&quot;text_direction&quot;:&quot;horizontal&quot;,&quot;support_big_font&quot;:false,&quot;fill_id&quot;:&quot;85208e9ffc974d019a76abaca132d100&quot;,&quot;fill_align&quot;:&quot;lt&quot;,&quot;chip_types&quot;:[&quot;header&quot;]},{&quot;text_align&quot;:&quot;lt&quot;,&quot;text_direction&quot;:&quot;horizontal&quot;,&quot;support_big_font&quot;:false,&quot;fill_id&quot;:&quot;99e8c07d7e344e34a4a85ba47c8f55f0&quot;,&quot;fill_align&quot;:&quot;lt&quot;,&quot;chip_types&quot;:[&quot;text&quot;]},{&quot;text_align&quot;:&quot;lt&quot;,&quot;text_direction&quot;:&quot;horizontal&quot;,&quot;support_features&quot;:[&quot;collage&quot;,&quot;carousel&quot;],&quot;support_big_font&quot;:false,&quot;fill_id&quot;:&quot;93cae90917fd45d5b8833bd8097fdc88&quot;,&quot;fill_align&quot;:&quot;ct&quot;,&quot;chip_types&quot;:[&quot;diagram&quot;,&quot;pictext&quot;,&quot;picture&quot;,&quot;chart&quot;,&quot;table&quot;,&quot;video&quot;]}],[{&quot;text_align&quot;:&quot;lt&quot;,&quot;text_direction&quot;:&quot;horizontal&quot;,&quot;support_big_font&quot;:false,&quot;fill_id&quot;:&quot;85208e9ffc974d019a76abaca132d100&quot;,&quot;fill_align&quot;:&quot;lt&quot;,&quot;chip_types&quot;:[&quot;header&quot;]},{&quot;text_align&quot;:&quot;lt&quot;,&quot;text_direction&quot;:&quot;horizontal&quot;,&quot;support_big_font&quot;:false,&quot;fill_id&quot;:&quot;99e8c07d7e344e34a4a85ba47c8f55f0&quot;,&quot;fill_align&quot;:&quot;lt&quot;,&quot;chip_types&quot;:[&quot;text&quot;]},{&quot;text_align&quot;:&quot;lt&quot;,&quot;text_direction&quot;:&quot;horizontal&quot;,&quot;support_big_font&quot;:false,&quot;fill_id&quot;:&quot;93cae90917fd45d5b8833bd8097fdc88&quot;,&quot;fill_align&quot;:&quot;lt&quot;,&quot;chip_types&quot;:[&quot;text&quot;]}]]"/>
  <p:tag name="KSO_WM_CHIP_GROUPID" val="5f5ee1ca4d6848d78f644aec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9553136823a5e6178"/>
  <p:tag name="KSO_WM_SLIDE_BACKGROUND" val="[&quot;general&quot;]"/>
  <p:tag name="KSO_WM_SLIDE_BACKGROUND_TYPE" val="general"/>
  <p:tag name="KSO_WM_SLIDE_BK_DARK_LIGHT" val="2"/>
  <p:tag name="KSO_WM_SLIDE_CAN_ADD_NAVIGATION" val="1"/>
  <p:tag name="KSO_WM_SLIDE_ID" val="diagram20213347_1"/>
  <p:tag name="KSO_WM_SLIDE_INDEX" val="1"/>
  <p:tag name="KSO_WM_SLIDE_ITEM_CNT" val="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7:50&quot;,&quot;maxSize&quot;:{&quot;size1&quot;:26.699999999999999},&quot;minSize&quot;:{&quot;size1&quot;:17.899999999999999},&quot;normalSize&quot;:{&quot;size1&quot;:17.899999999999999},&quot;subLayout&quot;:[{&quot;id&quot;:&quot;2021-04-01T15:17:50&quot;,&quot;margin&quot;:{&quot;bottom&quot;:0.026000002399086952,&quot;left&quot;:1.6929999589920044,&quot;right&quot;:1.6929999589920044,&quot;top&quot;:1.6929999589920044},&quot;type&quot;:0},{&quot;id&quot;:&quot;2021-04-01T15:17:50&quot;,&quot;maxSize&quot;:{&quot;size1&quot;:27.100000000000001},&quot;minSize&quot;:{&quot;size1&quot;:19},&quot;normalSize&quot;:{&quot;size1&quot;:19},&quot;subLayout&quot;:[{&quot;id&quot;:&quot;2021-04-01T15:17:50&quot;,&quot;margin&quot;:{&quot;bottom&quot;:0.026000002399086952,&quot;left&quot;:1.6929999589920044,&quot;right&quot;:1.6929999589920044,&quot;top&quot;:0.81999999284744263},&quot;type&quot;:0},{&quot;id&quot;:&quot;2021-04-01T15:17:50&quot;,&quot;margin&quot;:{&quot;bottom&quot;:1.6929999589920044,&quot;left&quot;:1.6929999589920044,&quot;right&quot;:1.6929999589920044,&quot;top&quot;:0.81999999284744263},&quot;type&quot;:0}],&quot;type&quot;:0}],&quot;type&quot;:0}"/>
  <p:tag name="KSO_WM_SLIDE_POSITION" val="47*48"/>
  <p:tag name="KSO_WM_SLIDE_RATIO" val="1.777778"/>
  <p:tag name="KSO_WM_SLIDE_SIZE" val="864*408"/>
  <p:tag name="KSO_WM_SLIDE_SUBTYPE" val="picTxt"/>
  <p:tag name="KSO_WM_SLIDE_SUPPORT_FEATURE_TYPE" val="3"/>
  <p:tag name="KSO_WM_SLIDE_TYPE" val="text"/>
  <p:tag name="KSO_WM_TAG_VERSION" val="1.0"/>
  <p:tag name="KSO_WM_TEMPLATE_ASSEMBLE_GROUPID" val="60656ec84054ed1e2fb7ff8d"/>
  <p:tag name="KSO_WM_TEMPLATE_ASSEMBLE_XID" val="60656ec84054ed1e2fb7ff8d"/>
  <p:tag name="KSO_WM_TEMPLATE_CATEGORY" val="diagram"/>
  <p:tag name="KSO_WM_TEMPLATE_COLOR_TYPE" val="1"/>
  <p:tag name="KSO_WM_TEMPLATE_INDEX" val="20213347"/>
  <p:tag name="KSO_WM_TEMPLATE_MASTER_TYPE" val="0"/>
  <p:tag name="KSO_WM_TEMPLATE_SUBCATEGORY" val="21"/>
</p:tagLst>
</file>

<file path=ppt/tags/tag78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i*1"/>
  <p:tag name="KSO_WM_UNIT_INDEX" val="1"/>
  <p:tag name="KSO_WM_UNIT_LAYERLEVEL" val="1"/>
  <p:tag name="KSO_WM_UNIT_TYPE" val="i"/>
</p:tagLst>
</file>

<file path=ppt/tags/tag79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i*2"/>
  <p:tag name="KSO_WM_UNIT_INDEX" val="2"/>
  <p:tag name="KSO_WM_UNIT_LAYERLEVEL" val="1"/>
  <p:tag name="KSO_WM_UNIT_LINE_FILL_TYPE" val="2"/>
  <p:tag name="KSO_WM_UNIT_LINE_FORE_SCHEMECOLOR_INDEX" val="13"/>
  <p:tag name="KSO_WM_UNIT_LINE_FORE_SCHEMECOLOR_INDEX_BRIGHTNESS" val="0.35"/>
  <p:tag name="KSO_WM_UNIT_TYPE" val="i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FILL_FORE_SCHEMECOLOR_INDEX" val="14"/>
  <p:tag name="KSO_WM_UNIT_FILL_FORE_SCHEMECOLOR_INDEX_BRIGHTNESS" val="0"/>
  <p:tag name="KSO_WM_UNIT_FILL_TYPE" val="1"/>
  <p:tag name="KSO_WM_UNIT_HIGHLIGHT" val="0"/>
  <p:tag name="KSO_WM_UNIT_ID" val="_12*i*4"/>
  <p:tag name="KSO_WM_UNIT_INDEX" val="4"/>
  <p:tag name="KSO_WM_UNIT_LAYERLEVEL" val="1"/>
  <p:tag name="KSO_WM_UNIT_LINE_FILL_TYPE" val="2"/>
  <p:tag name="KSO_WM_UNIT_LINE_FORE_SCHEMECOLOR_INDEX" val="13"/>
  <p:tag name="KSO_WM_UNIT_LINE_FORE_SCHEMECOLOR_INDEX_BRIGHTNESS" val="0.35"/>
  <p:tag name="KSO_WM_UNIT_TYPE" val="i"/>
</p:tagLst>
</file>

<file path=ppt/tags/tag81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i*3"/>
  <p:tag name="KSO_WM_UNIT_INDEX" val="3"/>
  <p:tag name="KSO_WM_UNIT_LAYERLEVEL" val="1"/>
  <p:tag name="KSO_WM_UNIT_LINE_FILL_TYPE" val="2"/>
  <p:tag name="KSO_WM_UNIT_LINE_FORE_SCHEMECOLOR_INDEX" val="13"/>
  <p:tag name="KSO_WM_UNIT_LINE_FORE_SCHEMECOLOR_INDEX_BRIGHTNESS" val="0.35"/>
  <p:tag name="KSO_WM_UNIT_TYPE" val="i"/>
</p:tagLst>
</file>

<file path=ppt/tags/tag82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i*6"/>
  <p:tag name="KSO_WM_UNIT_INDEX" val="6"/>
  <p:tag name="KSO_WM_UNIT_LAYERLEVEL" val="1"/>
  <p:tag name="KSO_WM_UNIT_LINE_FILL_TYPE" val="2"/>
  <p:tag name="KSO_WM_UNIT_LINE_FORE_SCHEMECOLOR_INDEX" val="13"/>
  <p:tag name="KSO_WM_UNIT_LINE_FORE_SCHEMECOLOR_INDEX_BRIGHTNESS" val="0.35"/>
  <p:tag name="KSO_WM_UNIT_TYPE" val="i"/>
</p:tagLst>
</file>

<file path=ppt/tags/tag83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FILL_FORE_SCHEMECOLOR_INDEX" val="14"/>
  <p:tag name="KSO_WM_UNIT_FILL_FORE_SCHEMECOLOR_INDEX_BRIGHTNESS" val="0"/>
  <p:tag name="KSO_WM_UNIT_FILL_TYPE" val="1"/>
  <p:tag name="KSO_WM_UNIT_HIGHLIGHT" val="0"/>
  <p:tag name="KSO_WM_UNIT_ID" val="_12*i*5"/>
  <p:tag name="KSO_WM_UNIT_INDEX" val="5"/>
  <p:tag name="KSO_WM_UNIT_LAYERLEVEL" val="1"/>
  <p:tag name="KSO_WM_UNIT_LINE_FILL_TYPE" val="2"/>
  <p:tag name="KSO_WM_UNIT_LINE_FORE_SCHEMECOLOR_INDEX" val="13"/>
  <p:tag name="KSO_WM_UNIT_LINE_FORE_SCHEMECOLOR_INDEX_BRIGHTNESS" val="0.35"/>
  <p:tag name="KSO_WM_UNIT_TYPE" val="i"/>
</p:tagLst>
</file>

<file path=ppt/tags/tag84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i*7"/>
  <p:tag name="KSO_WM_UNIT_INDEX" val="7"/>
  <p:tag name="KSO_WM_UNIT_LAYERLEVEL" val="1"/>
  <p:tag name="KSO_WM_UNIT_LINE_FILL_TYPE" val="2"/>
  <p:tag name="KSO_WM_UNIT_LINE_FORE_SCHEMECOLOR_INDEX" val="13"/>
  <p:tag name="KSO_WM_UNIT_LINE_FORE_SCHEMECOLOR_INDEX_BRIGHTNESS" val="0.35"/>
  <p:tag name="KSO_WM_UNIT_TYPE" val="i"/>
</p:tagLst>
</file>

<file path=ppt/tags/tag85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i*8"/>
  <p:tag name="KSO_WM_UNIT_INDEX" val="8"/>
  <p:tag name="KSO_WM_UNIT_LAYERLEVEL" val="1"/>
  <p:tag name="KSO_WM_UNIT_LINE_FILL_TYPE" val="2"/>
  <p:tag name="KSO_WM_UNIT_LINE_FORE_SCHEMECOLOR_INDEX" val="13"/>
  <p:tag name="KSO_WM_UNIT_LINE_FORE_SCHEMECOLOR_INDEX_BRIGHTNESS" val="0.35"/>
  <p:tag name="KSO_WM_UNIT_TYPE" val="i"/>
</p:tagLst>
</file>

<file path=ppt/tags/tag86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i*10"/>
  <p:tag name="KSO_WM_UNIT_INDEX" val="10"/>
  <p:tag name="KSO_WM_UNIT_LAYERLEVEL" val="1"/>
  <p:tag name="KSO_WM_UNIT_LINE_FILL_TYPE" val="2"/>
  <p:tag name="KSO_WM_UNIT_LINE_FORE_SCHEMECOLOR_INDEX" val="13"/>
  <p:tag name="KSO_WM_UNIT_LINE_FORE_SCHEMECOLOR_INDEX_BRIGHTNESS" val="0.35"/>
  <p:tag name="KSO_WM_UNIT_TYPE" val="i"/>
</p:tagLst>
</file>

<file path=ppt/tags/tag87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i*9"/>
  <p:tag name="KSO_WM_UNIT_INDEX" val="9"/>
  <p:tag name="KSO_WM_UNIT_LAYERLEVEL" val="1"/>
  <p:tag name="KSO_WM_UNIT_LINE_FILL_TYPE" val="2"/>
  <p:tag name="KSO_WM_UNIT_LINE_FORE_SCHEMECOLOR_INDEX" val="13"/>
  <p:tag name="KSO_WM_UNIT_LINE_FORE_SCHEMECOLOR_INDEX_BRIGHTNESS" val="0.35"/>
  <p:tag name="KSO_WM_UNIT_TYPE" val="i"/>
</p:tagLst>
</file>

<file path=ppt/tags/tag88.xml><?xml version="1.0" encoding="utf-8"?>
<p:tagLst xmlns:p="http://schemas.openxmlformats.org/presentationml/2006/main">
  <p:tag name="KSO_WM_ASSEMBLE_CHIP_INDEX" val="3128359fc7494ca880b6d11d5d1bd80c"/>
  <p:tag name="KSO_WM_BEAUTIFY_FLAG" val="#wm#"/>
  <p:tag name="KSO_WM_CHIP_FILLAREA_FILL_RULE" val="{&quot;fill_align&quot;:&quot;cm&quot;,&quot;fill_mode&quot;:&quot;full&quot;,&quot;sacle_strategy&quot;:&quot;smart&quot;}"/>
  <p:tag name="KSO_WM_CHIP_GROUPID" val="5e6b05596848fb12bee65ac8"/>
  <p:tag name="KSO_WM_CHIP_XID" val="5e6b05596848fb12bee65aca"/>
  <p:tag name="KSO_WM_TAG_VERSION" val="1.0"/>
  <p:tag name="KSO_WM_TEMPLATE_ASSEMBLE_GROUPID" val="6065707d4054ed1e2fb8164d"/>
  <p:tag name="KSO_WM_TEMPLATE_ASSEMBLE_XID" val="6065707d4054ed1e2fb8164d"/>
  <p:tag name="KSO_WM_TEMPLATE_CATEGORY" val="diagram"/>
  <p:tag name="KSO_WM_TEMPLATE_INDEX" val="20217332"/>
  <p:tag name="KSO_WM_UNIT_BLOCK" val="0"/>
  <p:tag name="KSO_WM_UNIT_COMPATIBLE" val="0"/>
  <p:tag name="KSO_WM_UNIT_DEC_AREA_ID" val="99d16d62f8644f9c86866b0cef6581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FAULT_FONT" val="14;20;2"/>
  <p:tag name="KSO_WM_UNIT_DIAGRAM_ISNUMVISUAL" val="0"/>
  <p:tag name="KSO_WM_UNIT_DIAGRAM_ISREFERUNIT" val="0"/>
  <p:tag name="KSO_WM_UNIT_HIGHLIGHT" val="0"/>
  <p:tag name="KSO_WM_UNIT_ID" val="diagram20217332_1*f*1"/>
  <p:tag name="KSO_WM_UNIT_INDEX" val="1"/>
  <p:tag name="KSO_WM_UNIT_LAYERLEVEL" val="1"/>
  <p:tag name="KSO_WM_UNIT_NOCLEAR" val="0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SHOW_EDIT_AREA_INDICATION" val="1"/>
  <p:tag name="KSO_WM_UNIT_SM_LIMIT_TYPE" val="2"/>
  <p:tag name="KSO_WM_UNIT_SUBTYPE" val="a"/>
  <p:tag name="KSO_WM_UNIT_SUPPORT_BIG_FONT" val="1"/>
  <p:tag name="KSO_WM_UNIT_TEXT_FILL_FORE_SCHEMECOLOR_INDEX" val="13"/>
  <p:tag name="KSO_WM_UNIT_TEXT_FILL_FORE_SCHEMECOLOR_INDEX_BRIGHTNESS" val="0.25"/>
  <p:tag name="KSO_WM_UNIT_TEXT_FILL_TYPE" val="1"/>
  <p:tag name="KSO_WM_UNIT_TEXT_SUBTYPE" val="a"/>
  <p:tag name="KSO_WM_UNIT_TYPE" val="f"/>
  <p:tag name="KSO_WM_UNIT_VALUE" val="105"/>
</p:tagLst>
</file>

<file path=ppt/tags/tag89.xml><?xml version="1.0" encoding="utf-8"?>
<p:tagLst xmlns:p="http://schemas.openxmlformats.org/presentationml/2006/main">
  <p:tag name="KSO_WM_ASSEMBLE_CHIP_INDEX" val="aa97dab96b6f4e3487bdadd5a8fb1527"/>
  <p:tag name="KSO_WM_BEAUTIFY_FLAG" val="#wm#"/>
  <p:tag name="KSO_WM_CHIP_FILLAREA_FILL_RULE" val="{&quot;fill_align&quot;:&quot;cm&quot;,&quot;fill_mode&quot;:&quot;full&quot;,&quot;sacle_strategy&quot;:&quot;smart&quot;}"/>
  <p:tag name="KSO_WM_CHIP_GROUPID" val="5e6b05596848fb12bee65ac8"/>
  <p:tag name="KSO_WM_CHIP_XID" val="5e6b05596848fb12bee65aca"/>
  <p:tag name="KSO_WM_TAG_VERSION" val="1.0"/>
  <p:tag name="KSO_WM_TEMPLATE_ASSEMBLE_GROUPID" val="6065707d4054ed1e2fb8164d"/>
  <p:tag name="KSO_WM_TEMPLATE_ASSEMBLE_XID" val="6065707d4054ed1e2fb8164d"/>
  <p:tag name="KSO_WM_TEMPLATE_CATEGORY" val="diagram"/>
  <p:tag name="KSO_WM_TEMPLATE_INDEX" val="20217332"/>
  <p:tag name="KSO_WM_UNIT_BLOCK" val="0"/>
  <p:tag name="KSO_WM_UNIT_COMPATIBLE" val="0"/>
  <p:tag name="KSO_WM_UNIT_DEC_AREA_ID" val="a552e6f1f743415ab305f3663aade6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FAULT_FONT" val="14;20;2"/>
  <p:tag name="KSO_WM_UNIT_DIAGRAM_ISNUMVISUAL" val="0"/>
  <p:tag name="KSO_WM_UNIT_DIAGRAM_ISREFERUNIT" val="0"/>
  <p:tag name="KSO_WM_UNIT_HIGHLIGHT" val="0"/>
  <p:tag name="KSO_WM_UNIT_ID" val="diagram20217332_1*f*2"/>
  <p:tag name="KSO_WM_UNIT_INDEX" val="2"/>
  <p:tag name="KSO_WM_UNIT_LAYERLEVEL" val="1"/>
  <p:tag name="KSO_WM_UNIT_NOCLEAR" val="0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SHOW_EDIT_AREA_INDICATION" val="1"/>
  <p:tag name="KSO_WM_UNIT_SM_LIMIT_TYPE" val="2"/>
  <p:tag name="KSO_WM_UNIT_SUBTYPE" val="a"/>
  <p:tag name="KSO_WM_UNIT_TEXT_FILL_FORE_SCHEMECOLOR_INDEX" val="13"/>
  <p:tag name="KSO_WM_UNIT_TEXT_FILL_FORE_SCHEMECOLOR_INDEX_BRIGHTNESS" val="0.25"/>
  <p:tag name="KSO_WM_UNIT_TEXT_FILL_TYPE" val="1"/>
  <p:tag name="KSO_WM_UNIT_TEXT_SUBTYPE" val="a"/>
  <p:tag name="KSO_WM_UNIT_TYPE" val="f"/>
  <p:tag name="KSO_WM_UNIT_VALUE" val="105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CHIP_GROUPID" val="5ef325c7c6295c63c1a2e107"/>
  <p:tag name="KSO_WM_CHIP_XID" val="5fd038d74d383dce341666dc"/>
  <p:tag name="KSO_WM_TAG_VERSION" val="1.0"/>
  <p:tag name="KSO_WM_TEMPLATE_ASSEMBLE_GROUPID" val="6065707d4054ed1e2fb8164d"/>
  <p:tag name="KSO_WM_TEMPLATE_ASSEMBLE_XID" val="6065707d4054ed1e2fb8164d"/>
  <p:tag name="KSO_WM_TEMPLATE_CATEGORY" val="diagram"/>
  <p:tag name="KSO_WM_TEMPLATE_INDEX" val="20217332"/>
  <p:tag name="KSO_WM_UNIT_BLOCK" val="0"/>
  <p:tag name="KSO_WM_UNIT_COMPATIBLE" val="0"/>
  <p:tag name="KSO_WM_UNIT_DEC_AREA_ID" val="6064fc6c63194f0fbccd13a6a209efe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IAGRAM_ISNUMVISUAL" val="0"/>
  <p:tag name="KSO_WM_UNIT_DIAGRAM_ISREFERUNIT" val="0"/>
  <p:tag name="KSO_WM_UNIT_HIGHLIGHT" val="0"/>
  <p:tag name="KSO_WM_UNIT_ID" val="diagram20217332_1*i*2"/>
  <p:tag name="KSO_WM_UNIT_INDEX" val="2"/>
  <p:tag name="KSO_WM_UNIT_LAYERLEVEL" val="1"/>
  <p:tag name="KSO_WM_UNIT_SM_LIMIT_TYPE" val="2"/>
  <p:tag name="KSO_WM_UNIT_TYPE" val="i"/>
</p:tagLst>
</file>

<file path=ppt/tags/tag91.xml><?xml version="1.0" encoding="utf-8"?>
<p:tagLst xmlns:p="http://schemas.openxmlformats.org/presentationml/2006/main">
  <p:tag name="KSO_WM_BEAUTIFY_FLAG" val="#wm#"/>
  <p:tag name="KSO_WM_CHIP_DECFILLPROP" val="[]"/>
  <p:tag name="KSO_WM_CHIP_FILLPROP" val="[[{&quot;text_align&quot;:&quot;cb&quot;,&quot;text_direction&quot;:&quot;horizontal&quot;,&quot;support_big_font&quot;:true,&quot;picture_toward&quot;:0,&quot;picture_dockside&quot;:[],&quot;fill_id&quot;:&quot;927764497d3b4a21a3842aeaad3a6fb2&quot;,&quot;fill_align&quot;:&quot;cm&quot;,&quot;chip_types&quot;:[&quot;text&quot;,&quot;header&quot;]},{&quot;text_align&quot;:&quot;ct&quot;,&quot;text_direction&quot;:&quot;horizontal&quot;,&quot;support_big_font&quot;:false,&quot;picture_toward&quot;:0,&quot;picture_dockside&quot;:[],&quot;fill_id&quot;:&quot;06d7a8186c1b4495933661b3008afc16&quot;,&quot;fill_align&quot;:&quot;cm&quot;,&quot;chip_types&quot;:[&quot;text&quot;]}]]"/>
  <p:tag name="KSO_WM_CHIP_GROUPID" val="5ef325c7c6295c63c1a2e107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38d74d383dce341666dc"/>
  <p:tag name="KSO_WM_SLIDE_BACKGROUND" val="[&quot;general&quot;]"/>
  <p:tag name="KSO_WM_SLIDE_BACKGROUND_TYPE" val="general"/>
  <p:tag name="KSO_WM_SLIDE_BK_DARK_LIGHT" val="2"/>
  <p:tag name="KSO_WM_SLIDE_CAN_ADD_NAVIGATION" val="1"/>
  <p:tag name="KSO_WM_SLIDE_ID" val="diagram20217332_1"/>
  <p:tag name="KSO_WM_SLIDE_INDEX" val="1"/>
  <p:tag name="KSO_WM_SLIDE_ITEM_CNT" val="0"/>
  <p:tag name="KSO_WM_SLIDE_LAYOUT" val="f"/>
  <p:tag name="KSO_WM_SLIDE_LAYOUT_CNT" val="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17&quot;,&quot;maxSize&quot;:{&quot;size1&quot;:57.899999999999999},&quot;minSize&quot;:{&quot;size1&quot;:42.399999999999999},&quot;normalSize&quot;:{&quot;size1&quot;:57.899999999999984},&quot;subLayout&quot;:[{&quot;id&quot;:&quot;2021-04-01T16:20:17&quot;,&quot;margin&quot;:{&quot;bottom&quot;:0.026000002399086952,&quot;left&quot;:5.5120000839233398,&quot;right&quot;:5.5089998245239258,&quot;top&quot;:5.0799999237060547},&quot;type&quot;:0},{&quot;id&quot;:&quot;2021-04-01T16:20:17&quot;,&quot;margin&quot;:{&quot;bottom&quot;:4.2329998016357422,&quot;left&quot;:5.5120000839233398,&quot;right&quot;:5.5089998245239258,&quot;top&quot;:0.81999999284744263},&quot;type&quot;:0}],&quot;type&quot;:0}"/>
  <p:tag name="KSO_WM_SLIDE_POSITION" val="14*0"/>
  <p:tag name="KSO_WM_SLIDE_RATIO" val="1.777778"/>
  <p:tag name="KSO_WM_SLIDE_SIZE" val="931*525"/>
  <p:tag name="KSO_WM_SLIDE_SUBTYPE" val="pureTxt"/>
  <p:tag name="KSO_WM_SLIDE_SUPPORT_FEATURE_TYPE" val="0"/>
  <p:tag name="KSO_WM_SLIDE_TYPE" val="text"/>
  <p:tag name="KSO_WM_TAG_VERSION" val="1.0"/>
  <p:tag name="KSO_WM_TEMPLATE_ASSEMBLE_GROUPID" val="6065707d4054ed1e2fb8164d"/>
  <p:tag name="KSO_WM_TEMPLATE_ASSEMBLE_XID" val="6065707d4054ed1e2fb8164d"/>
  <p:tag name="KSO_WM_TEMPLATE_CATEGORY" val="diagram"/>
  <p:tag name="KSO_WM_TEMPLATE_COLOR_TYPE" val="1"/>
  <p:tag name="KSO_WM_TEMPLATE_INDEX" val="20217332"/>
  <p:tag name="KSO_WM_TEMPLATE_MASTER_TYPE" val="0"/>
  <p:tag name="KSO_WM_TEMPLATE_SUBCATEGORY" val="21"/>
</p:tagLst>
</file>

<file path=ppt/tags/tag92.xml><?xml version="1.0" encoding="utf-8"?>
<p:tagLst xmlns:p="http://schemas.openxmlformats.org/presentationml/2006/main">
  <p:tag name="KSO_WM_BEAUTIFY_FLAG" val="#wm#"/>
  <p:tag name="KSO_WM_TEMPLATE_CATEGORY" val="diagram"/>
  <p:tag name="KSO_WM_TEMPLATE_INDEX" val="20177090"/>
</p:tagLst>
</file>

<file path=ppt/tags/tag93.xml><?xml version="1.0" encoding="utf-8"?>
<p:tagLst xmlns:p="http://schemas.openxmlformats.org/presentationml/2006/main">
  <p:tag name="KSO_WM_BEAUTIFY_FLAG" val="#wm#"/>
  <p:tag name="KSO_WM_TEMPLATE_CATEGORY" val="diagram"/>
  <p:tag name="KSO_WM_TEMPLATE_INDEX" val="20177090"/>
</p:tagLst>
</file>

<file path=ppt/tags/tag94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ZDE3Yjg5NTU4OTY1ODU4NTk1OGQ0ZjJkMTVjYTVhODgifQ=="/>
  <p:tag name="KSO_WPP_MARK_KEY" val="1fdc563c-9bf8-4b11-aef0-60ff743ec3f3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6133</Words>
  <Application>WPS 演示</Application>
  <PresentationFormat/>
  <Paragraphs>217</Paragraphs>
  <Slides>22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7" baseType="lpstr">
      <vt:lpstr>Arial</vt:lpstr>
      <vt:lpstr>宋体</vt:lpstr>
      <vt:lpstr>Wingdings</vt:lpstr>
      <vt:lpstr>Wingdings</vt:lpstr>
      <vt:lpstr>华文隶书</vt:lpstr>
      <vt:lpstr>Times New Roman</vt:lpstr>
      <vt:lpstr>楷体</vt:lpstr>
      <vt:lpstr>华文楷体</vt:lpstr>
      <vt:lpstr>微软雅黑</vt:lpstr>
      <vt:lpstr>Segoe UI</vt:lpstr>
      <vt:lpstr>Arial Unicode MS</vt:lpstr>
      <vt:lpstr>Calibri</vt:lpstr>
      <vt:lpstr>汉仪旗黑-85S</vt:lpstr>
      <vt:lpstr>黑体</vt:lpstr>
      <vt:lpstr>汉仪旗黑-85S</vt:lpstr>
      <vt:lpstr>等线</vt:lpstr>
      <vt:lpstr>等线 Light</vt:lpstr>
      <vt:lpstr>方正大标宋简体</vt:lpstr>
      <vt:lpstr>宋体-PUA</vt:lpstr>
      <vt:lpstr>楷体_GB2312</vt:lpstr>
      <vt:lpstr>迷你简小隶书</vt:lpstr>
      <vt:lpstr>隶书</vt:lpstr>
      <vt:lpstr>Batang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讨论：哪篇文章分数高？差在哪里？好在哪里？</vt:lpstr>
      <vt:lpstr>讨论：哪篇文章分数高？差在哪里？好在哪里？</vt:lpstr>
      <vt:lpstr>PowerPoint 演示文稿</vt:lpstr>
      <vt:lpstr>定义法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澈麻</dc:creator>
  <cp:lastModifiedBy>澈麻</cp:lastModifiedBy>
  <cp:revision>3</cp:revision>
  <cp:lastPrinted>2022-06-15T10:17:00Z</cp:lastPrinted>
  <dcterms:created xsi:type="dcterms:W3CDTF">2022-06-15T10:17:00Z</dcterms:created>
  <dcterms:modified xsi:type="dcterms:W3CDTF">2022-11-30T08:43:23Z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76E0A34245B94F70A815EEEBD6D1D3D9</vt:lpwstr>
  </property>
  <property fmtid="{D5CDD505-2E9C-101B-9397-08002B2CF9AE}" pid="7" name="KSOProductBuildVer">
    <vt:lpwstr>2052-11.1.0.13607</vt:lpwstr>
  </property>
</Properties>
</file>