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85" r:id="rId3"/>
    <p:sldId id="402" r:id="rId4"/>
    <p:sldId id="403" r:id="rId5"/>
    <p:sldId id="404" r:id="rId6"/>
    <p:sldId id="405" r:id="rId7"/>
    <p:sldId id="407" r:id="rId8"/>
    <p:sldId id="406" r:id="rId9"/>
    <p:sldId id="386" r:id="rId10"/>
    <p:sldId id="282" r:id="rId11"/>
    <p:sldId id="283" r:id="rId12"/>
    <p:sldId id="342" r:id="rId13"/>
    <p:sldId id="257" r:id="rId14"/>
    <p:sldId id="323" r:id="rId15"/>
    <p:sldId id="324" r:id="rId16"/>
    <p:sldId id="325" r:id="rId17"/>
    <p:sldId id="284" r:id="rId19"/>
    <p:sldId id="425" r:id="rId20"/>
    <p:sldId id="426" r:id="rId21"/>
    <p:sldId id="427" r:id="rId22"/>
    <p:sldId id="428" r:id="rId23"/>
    <p:sldId id="377" r:id="rId24"/>
    <p:sldId id="373" r:id="rId25"/>
    <p:sldId id="384" r:id="rId26"/>
    <p:sldId id="374" r:id="rId27"/>
    <p:sldId id="375" r:id="rId28"/>
    <p:sldId id="379" r:id="rId29"/>
    <p:sldId id="376" r:id="rId30"/>
  </p:sldIdLst>
  <p:sldSz cx="9144000" cy="5720080" type="screen16x10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80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希腊三大悲剧大师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赖内·马利亚·里尔克，奥地利诗人。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赖内·马利亚·里尔克，奥地利诗人。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赖内·马利亚·里尔克，奥地利诗人。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赖内·马利亚·里尔克，奥地利诗人。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赖内·马利亚·里尔克，奥地利诗人。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赖内·马利亚·里尔克，奥地利诗人。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186"/>
            <a:ext cx="6858000" cy="1991547"/>
          </a:xfrm>
        </p:spPr>
        <p:txBody>
          <a:bodyPr anchor="b"/>
          <a:lstStyle>
            <a:lvl1pPr algn="ctr">
              <a:defRPr sz="375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535"/>
            <a:ext cx="6858000" cy="1381105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2135" indent="0" algn="ctr">
              <a:buNone/>
              <a:defRPr sz="1125"/>
            </a:lvl3pPr>
            <a:lvl4pPr marL="857885" indent="0" algn="ctr">
              <a:buNone/>
              <a:defRPr sz="1000"/>
            </a:lvl4pPr>
            <a:lvl5pPr marL="1144270" indent="0" algn="ctr">
              <a:buNone/>
              <a:defRPr sz="1000"/>
            </a:lvl5pPr>
            <a:lvl6pPr marL="1430020" indent="0" algn="ctr">
              <a:buNone/>
              <a:defRPr sz="1000"/>
            </a:lvl6pPr>
            <a:lvl7pPr marL="1716405" indent="0" algn="ctr">
              <a:buNone/>
              <a:defRPr sz="1000"/>
            </a:lvl7pPr>
            <a:lvl8pPr marL="2002155" indent="0" algn="ctr">
              <a:buNone/>
              <a:defRPr sz="1000"/>
            </a:lvl8pPr>
            <a:lvl9pPr marL="2287905" indent="0" algn="ctr">
              <a:buNone/>
              <a:defRPr sz="10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081"/>
            <a:ext cx="2057400" cy="488087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081"/>
            <a:ext cx="6052930" cy="488087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128"/>
            <a:ext cx="7886700" cy="2379527"/>
          </a:xfrm>
        </p:spPr>
        <p:txBody>
          <a:bodyPr anchor="b"/>
          <a:lstStyle>
            <a:lvl1pPr>
              <a:defRPr sz="375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166"/>
            <a:ext cx="7886700" cy="1251337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213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8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42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300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64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21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79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4760"/>
            <a:ext cx="4032504" cy="3775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4760"/>
            <a:ext cx="4032504" cy="3775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58"/>
            <a:ext cx="7886700" cy="110568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3432"/>
            <a:ext cx="3655181" cy="687242"/>
          </a:xfrm>
        </p:spPr>
        <p:txBody>
          <a:bodyPr anchor="ctr" anchorCtr="0"/>
          <a:lstStyle>
            <a:lvl1pPr marL="0" indent="0">
              <a:buNone/>
              <a:defRPr sz="1750"/>
            </a:lvl1pPr>
            <a:lvl2pPr marL="285750" indent="0">
              <a:buNone/>
              <a:defRPr sz="1500"/>
            </a:lvl2pPr>
            <a:lvl3pPr marL="572135" indent="0">
              <a:buNone/>
              <a:defRPr sz="1250"/>
            </a:lvl3pPr>
            <a:lvl4pPr marL="857885" indent="0">
              <a:buNone/>
              <a:defRPr sz="1125"/>
            </a:lvl4pPr>
            <a:lvl5pPr marL="1144270" indent="0">
              <a:buNone/>
              <a:defRPr sz="1125"/>
            </a:lvl5pPr>
            <a:lvl6pPr marL="1430020" indent="0">
              <a:buNone/>
              <a:defRPr sz="1125"/>
            </a:lvl6pPr>
            <a:lvl7pPr marL="1716405" indent="0">
              <a:buNone/>
              <a:defRPr sz="1125"/>
            </a:lvl7pPr>
            <a:lvl8pPr marL="2002155" indent="0">
              <a:buNone/>
              <a:defRPr sz="1125"/>
            </a:lvl8pPr>
            <a:lvl9pPr marL="2287905" indent="0">
              <a:buNone/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3248"/>
            <a:ext cx="3655181" cy="293967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3432"/>
            <a:ext cx="3673182" cy="687242"/>
          </a:xfrm>
        </p:spPr>
        <p:txBody>
          <a:bodyPr anchor="ctr" anchorCtr="0"/>
          <a:lstStyle>
            <a:lvl1pPr marL="0" indent="0">
              <a:buNone/>
              <a:defRPr sz="1750"/>
            </a:lvl1pPr>
            <a:lvl2pPr marL="285750" indent="0">
              <a:buNone/>
              <a:defRPr sz="1500"/>
            </a:lvl2pPr>
            <a:lvl3pPr marL="572135" indent="0">
              <a:buNone/>
              <a:defRPr sz="1250"/>
            </a:lvl3pPr>
            <a:lvl4pPr marL="857885" indent="0">
              <a:buNone/>
              <a:defRPr sz="1125"/>
            </a:lvl4pPr>
            <a:lvl5pPr marL="1144270" indent="0">
              <a:buNone/>
              <a:defRPr sz="1125"/>
            </a:lvl5pPr>
            <a:lvl6pPr marL="1430020" indent="0">
              <a:buNone/>
              <a:defRPr sz="1125"/>
            </a:lvl6pPr>
            <a:lvl7pPr marL="1716405" indent="0">
              <a:buNone/>
              <a:defRPr sz="1125"/>
            </a:lvl7pPr>
            <a:lvl8pPr marL="2002155" indent="0">
              <a:buNone/>
              <a:defRPr sz="1125"/>
            </a:lvl8pPr>
            <a:lvl9pPr marL="2287905" indent="0">
              <a:buNone/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3248"/>
            <a:ext cx="3673182" cy="293967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60"/>
            <a:ext cx="2949178" cy="1334760"/>
          </a:xfrm>
        </p:spPr>
        <p:txBody>
          <a:bodyPr anchor="b"/>
          <a:lstStyle>
            <a:lvl1pPr>
              <a:defRPr sz="2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32"/>
            <a:ext cx="4629150" cy="4065192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120"/>
            <a:ext cx="2949178" cy="3179325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2135" indent="0">
              <a:buNone/>
              <a:defRPr sz="750"/>
            </a:lvl3pPr>
            <a:lvl4pPr marL="857885" indent="0">
              <a:buNone/>
              <a:defRPr sz="625"/>
            </a:lvl4pPr>
            <a:lvl5pPr marL="1144270" indent="0">
              <a:buNone/>
              <a:defRPr sz="625"/>
            </a:lvl5pPr>
            <a:lvl6pPr marL="1430020" indent="0">
              <a:buNone/>
              <a:defRPr sz="625"/>
            </a:lvl6pPr>
            <a:lvl7pPr marL="1716405" indent="0">
              <a:buNone/>
              <a:defRPr sz="625"/>
            </a:lvl7pPr>
            <a:lvl8pPr marL="2002155" indent="0">
              <a:buNone/>
              <a:defRPr sz="625"/>
            </a:lvl8pPr>
            <a:lvl9pPr marL="2287905" indent="0">
              <a:buNone/>
              <a:defRPr sz="6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60"/>
            <a:ext cx="3124012" cy="1334760"/>
          </a:xfrm>
        </p:spPr>
        <p:txBody>
          <a:bodyPr anchor="b"/>
          <a:lstStyle>
            <a:lvl1pPr>
              <a:defRPr sz="2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361"/>
            <a:ext cx="4629150" cy="4507463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2135" indent="0">
              <a:buNone/>
              <a:defRPr sz="1500"/>
            </a:lvl3pPr>
            <a:lvl4pPr marL="857885" indent="0">
              <a:buNone/>
              <a:defRPr sz="1250"/>
            </a:lvl4pPr>
            <a:lvl5pPr marL="1144270" indent="0">
              <a:buNone/>
              <a:defRPr sz="1250"/>
            </a:lvl5pPr>
            <a:lvl6pPr marL="1430020" indent="0">
              <a:buNone/>
              <a:defRPr sz="1250"/>
            </a:lvl6pPr>
            <a:lvl7pPr marL="1716405" indent="0">
              <a:buNone/>
              <a:defRPr sz="1250"/>
            </a:lvl7pPr>
            <a:lvl8pPr marL="2002155" indent="0">
              <a:buNone/>
              <a:defRPr sz="1250"/>
            </a:lvl8pPr>
            <a:lvl9pPr marL="2287905" indent="0">
              <a:buNone/>
              <a:defRPr sz="125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120"/>
            <a:ext cx="3124012" cy="3179325"/>
          </a:xfrm>
        </p:spPr>
        <p:txBody>
          <a:bodyPr/>
          <a:lstStyle>
            <a:lvl1pPr marL="0" indent="0">
              <a:buNone/>
              <a:defRPr sz="1250"/>
            </a:lvl1pPr>
            <a:lvl2pPr marL="285750" indent="0">
              <a:buNone/>
              <a:defRPr sz="1125"/>
            </a:lvl2pPr>
            <a:lvl3pPr marL="572135" indent="0">
              <a:buNone/>
              <a:defRPr sz="1000"/>
            </a:lvl3pPr>
            <a:lvl4pPr marL="857885" indent="0">
              <a:buNone/>
              <a:defRPr sz="875"/>
            </a:lvl4pPr>
            <a:lvl5pPr marL="1144270" indent="0">
              <a:buNone/>
              <a:defRPr sz="875"/>
            </a:lvl5pPr>
            <a:lvl6pPr marL="1430020" indent="0">
              <a:buNone/>
              <a:defRPr sz="875"/>
            </a:lvl6pPr>
            <a:lvl7pPr marL="1716405" indent="0">
              <a:buNone/>
              <a:defRPr sz="875"/>
            </a:lvl7pPr>
            <a:lvl8pPr marL="2002155" indent="0">
              <a:buNone/>
              <a:defRPr sz="875"/>
            </a:lvl8pPr>
            <a:lvl9pPr marL="2287905" indent="0">
              <a:buNone/>
              <a:defRPr sz="87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5209272"/>
            <a:ext cx="2133600" cy="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17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5209272"/>
            <a:ext cx="2895600" cy="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17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5209272"/>
            <a:ext cx="2133600" cy="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17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7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lvl="0" indent="-28575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•"/>
        <a:defRPr sz="2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9760" lvl="1" indent="-238125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–"/>
        <a:defRPr sz="23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53135" lvl="2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4770" lvl="3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–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6405" lvl="4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097405" lvl="5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479040" lvl="6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60040" lvl="7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41675" lvl="8" indent="-190500" algn="l" defTabSz="762635" eaLnBrk="1" fontAlgn="base" latinLnBrk="0" hangingPunct="1">
        <a:lnSpc>
          <a:spcPct val="100000"/>
        </a:lnSpc>
        <a:spcBef>
          <a:spcPts val="80"/>
        </a:spcBef>
        <a:spcAft>
          <a:spcPct val="0"/>
        </a:spcAft>
        <a:buChar char="»"/>
        <a:defRPr sz="1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1635" lvl="1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762635" lvl="2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144270" lvl="3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525270" lvl="4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906905" lvl="5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287905" lvl="6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669540" lvl="7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051175" lvl="8" indent="0" algn="l" defTabSz="7626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6625" y="555625"/>
            <a:ext cx="7604125" cy="39884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23215" y="123825"/>
            <a:ext cx="86207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楷体" panose="02010609060101010101" charset="-122"/>
              </a:rPr>
              <a:t>(2022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楷体" panose="02010609060101010101" charset="-122"/>
              </a:rPr>
              <a:t>广州二模）</a:t>
            </a:r>
            <a:r>
              <a:rPr lang="zh-CN" sz="2000">
                <a:solidFill>
                  <a:srgbClr val="231F20"/>
                </a:solidFill>
                <a:ea typeface="楷体" panose="02010609060101010101" charset="-122"/>
              </a:rPr>
              <a:t>阅读下面的材料，根据要求写作。（</a:t>
            </a:r>
            <a:r>
              <a:rPr lang="en-US" sz="2000">
                <a:solidFill>
                  <a:srgbClr val="231F20"/>
                </a:solidFill>
                <a:latin typeface="Times New Roman" panose="02020603050405020304" charset="0"/>
                <a:cs typeface="楷体" panose="02010609060101010101" charset="-122"/>
              </a:rPr>
              <a:t>60 </a:t>
            </a:r>
            <a:r>
              <a:rPr lang="zh-CN" sz="2000">
                <a:solidFill>
                  <a:srgbClr val="231F20"/>
                </a:solidFill>
                <a:ea typeface="楷体" panose="02010609060101010101" charset="-122"/>
              </a:rPr>
              <a:t>分）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55575" y="4516120"/>
            <a:ext cx="883285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7620" indent="-7620"/>
            <a:r>
              <a:rPr lang="en-US" altLang="zh-CN" sz="2000">
                <a:solidFill>
                  <a:srgbClr val="231F20"/>
                </a:solidFill>
                <a:ea typeface="宋体" panose="02010600030101010101" pitchFamily="2" charset="-122"/>
              </a:rPr>
              <a:t>      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请结合漫画的内容和寓意写一篇文章，表达你对学习与生活的认识，对时代和社会的思考。</a:t>
            </a:r>
            <a:endParaRPr lang="zh-CN" sz="2000">
              <a:solidFill>
                <a:srgbClr val="231F20"/>
              </a:solidFill>
              <a:ea typeface="宋体" panose="02010600030101010101" pitchFamily="2" charset="-122"/>
            </a:endParaRPr>
          </a:p>
          <a:p>
            <a:pPr marL="7620" indent="-7620"/>
            <a:r>
              <a:rPr lang="en-US" altLang="zh-CN" sz="2000">
                <a:solidFill>
                  <a:srgbClr val="231F20"/>
                </a:solidFill>
                <a:ea typeface="宋体" panose="02010600030101010101" pitchFamily="2" charset="-122"/>
              </a:rPr>
              <a:t>     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要求：选好角度，确定立意，明确文体，自拟标题；不要套作，不得抄袭；不得泄露个人信息；不少于</a:t>
            </a:r>
            <a:r>
              <a:rPr lang="en-US" sz="2000">
                <a:solidFill>
                  <a:srgbClr val="231F20"/>
                </a:solidFill>
                <a:latin typeface="宋体" panose="02010600030101010101" pitchFamily="2" charset="-122"/>
                <a:cs typeface="楷体" panose="02010609060101010101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imes New Roman" panose="02020603050405020304" charset="0"/>
                <a:cs typeface="楷体" panose="02010609060101010101" charset="-122"/>
              </a:rPr>
              <a:t>800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字。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314960"/>
            <a:ext cx="8670925" cy="522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文本框 1"/>
          <p:cNvSpPr txBox="1"/>
          <p:nvPr/>
        </p:nvSpPr>
        <p:spPr>
          <a:xfrm>
            <a:off x="107950" y="267335"/>
            <a:ext cx="5480050" cy="5323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 漫画内容由人、狗、文字组成。一个男人拼命拽着用铁链栓着的狗，十分吃力。狗的体形庞大，上面写着“习惯”二字。大狗吐着舌头，露出獠牙，一脸凶相。男人回想起自己当初将小狗抱在怀里、百般宠溺的行为，不由得发出“唉！早知今日，何必当初啊”的叹息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按照由果溯因的方法，温顺的小狗变成不可控制的恶犬，原因在于当初主人对它呵护宠溺。由此推之，小毛病变成坏习惯在于长时间的纵容，人们不能放任自己，对这种潜在的危险视而不见，而应及时加以约束。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写作可以考虑以下几个方面：坏习惯与平时的小毛病有什么关系？坏习惯一旦形成有哪些危害？要怎样改变，以形成好习惯。写作时不能空洞说理，要联系生活，举出实例，明确危害。 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823" y="915710"/>
            <a:ext cx="3148339" cy="318488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80550" y="1779793"/>
            <a:ext cx="3914237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也来说说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如果任由</a:t>
            </a:r>
            <a:r>
              <a:rPr lang="en-US" altLang="zh-CN" sz="1670" b="1">
                <a:sym typeface="+mn-ea"/>
              </a:rPr>
              <a:t>“</a:t>
            </a:r>
            <a:r>
              <a:rPr lang="zh-CN" altLang="en-US" sz="1670" b="1">
                <a:sym typeface="+mn-ea"/>
              </a:rPr>
              <a:t>习惯</a:t>
            </a:r>
            <a:r>
              <a:rPr lang="en-US" altLang="zh-CN" sz="1670" b="1">
                <a:sym typeface="+mn-ea"/>
              </a:rPr>
              <a:t>”</a:t>
            </a:r>
            <a:r>
              <a:rPr lang="zh-CN" altLang="en-US" sz="1670" b="1">
                <a:sym typeface="+mn-ea"/>
              </a:rPr>
              <a:t>失控</a:t>
            </a:r>
            <a:endParaRPr lang="zh-CN" altLang="en-US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莫让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成恶狗</a:t>
            </a:r>
            <a:endParaRPr lang="zh-CN" altLang="en-US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莫让</a:t>
            </a:r>
            <a:r>
              <a:rPr lang="en-US" altLang="zh-CN" sz="1670" b="1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1670" b="1">
                <a:solidFill>
                  <a:srgbClr val="FF0000"/>
                </a:solidFill>
                <a:sym typeface="+mn-ea"/>
              </a:rPr>
              <a:t>习惯</a:t>
            </a:r>
            <a:r>
              <a:rPr lang="en-US" altLang="zh-CN" sz="1670" b="1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1670" b="1">
                <a:solidFill>
                  <a:srgbClr val="FF0000"/>
                </a:solidFill>
                <a:sym typeface="+mn-ea"/>
              </a:rPr>
              <a:t>成自然</a:t>
            </a:r>
            <a:endParaRPr lang="zh-CN" altLang="en-US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不可放纵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有些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不可纵</a:t>
            </a:r>
            <a:endParaRPr lang="en-US" altLang="zh-CN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人，不该被习惯左右</a:t>
            </a:r>
            <a:endParaRPr lang="zh-CN" altLang="en-US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关于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en-US" altLang="zh-CN" sz="167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的随想录</a:t>
            </a:r>
            <a:endParaRPr lang="zh-CN" altLang="en-US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latin typeface="Arial" panose="020B0604020202020204" pitchFamily="34" charset="0"/>
                <a:ea typeface="宋体" panose="02010600030101010101" pitchFamily="2" charset="-122"/>
              </a:rPr>
              <a:t>坏习惯，如恶犬</a:t>
            </a:r>
            <a:endParaRPr lang="zh-CN" altLang="en-US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恶习猛于恶狗</a:t>
            </a:r>
            <a:endParaRPr lang="zh-CN" altLang="en-US" sz="167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别惯坏了你的</a:t>
            </a:r>
            <a:r>
              <a:rPr lang="en-US" altLang="zh-CN" sz="167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67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en-US" altLang="zh-CN" sz="167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167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纵容</a:t>
            </a:r>
            <a:r>
              <a:rPr lang="en-US" altLang="zh-CN" sz="1670" b="1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1670" b="1">
                <a:solidFill>
                  <a:srgbClr val="FF0000"/>
                </a:solidFill>
                <a:sym typeface="+mn-ea"/>
              </a:rPr>
              <a:t>习惯</a:t>
            </a:r>
            <a:r>
              <a:rPr lang="en-US" altLang="zh-CN" sz="1670" b="1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167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，后患无穷</a:t>
            </a:r>
            <a:endParaRPr lang="zh-CN" altLang="en-US" sz="167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7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有的</a:t>
            </a:r>
            <a:r>
              <a:rPr lang="en-US" altLang="zh-CN" sz="1670" b="1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1670" b="1">
                <a:solidFill>
                  <a:srgbClr val="FF0000"/>
                </a:solidFill>
                <a:sym typeface="+mn-ea"/>
              </a:rPr>
              <a:t>习惯</a:t>
            </a:r>
            <a:r>
              <a:rPr lang="en-US" altLang="zh-CN" sz="1670" b="1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1670" b="1">
                <a:solidFill>
                  <a:srgbClr val="FF0000"/>
                </a:solidFill>
                <a:sym typeface="+mn-ea"/>
              </a:rPr>
              <a:t>是要命的</a:t>
            </a:r>
            <a:endParaRPr lang="zh-CN" altLang="en-US" sz="167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670" b="1">
                <a:solidFill>
                  <a:srgbClr val="FF0000"/>
                </a:solidFill>
                <a:sym typeface="+mn-ea"/>
              </a:rPr>
              <a:t>不做坏习惯的奴隶</a:t>
            </a:r>
            <a:endParaRPr lang="zh-CN" altLang="en-US" sz="167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670" b="1">
                <a:solidFill>
                  <a:srgbClr val="FF0000"/>
                </a:solidFill>
                <a:sym typeface="+mn-ea"/>
              </a:rPr>
              <a:t>放纵小恶酿大错</a:t>
            </a:r>
            <a:endParaRPr lang="zh-CN" altLang="en-US" sz="1670" b="1">
              <a:solidFill>
                <a:srgbClr val="FF0000"/>
              </a:solidFill>
              <a:sym typeface="+mn-ea"/>
            </a:endParaRPr>
          </a:p>
          <a:p>
            <a:endParaRPr lang="zh-CN" altLang="en-US" sz="167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67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67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文本框 3"/>
          <p:cNvSpPr txBox="1"/>
          <p:nvPr/>
        </p:nvSpPr>
        <p:spPr>
          <a:xfrm>
            <a:off x="145415" y="51435"/>
            <a:ext cx="885380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请仔细观察下边这幅图，根据要求写作。（60分）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       图画中，人已经控制不了狗，就意味着人已经被“习惯”所左右，这给你怎样的启示呢？    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请根据画面内容和寓意，选好角度，确定立意，确定文体，自拟题目，写一篇不少于800字的作文。联系现实，运用联想，展开思路，展现自己的观点主张，不要套作，不得抄袭。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44" y="3436269"/>
            <a:ext cx="2141442" cy="216792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916110" y="2643904"/>
            <a:ext cx="1806693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70" b="1"/>
              <a:t>辨析下面标题：</a:t>
            </a:r>
            <a:endParaRPr lang="zh-CN" altLang="en-US" sz="1670" b="1"/>
          </a:p>
          <a:p>
            <a:endParaRPr lang="zh-CN" altLang="en-US" sz="1670" b="1"/>
          </a:p>
          <a:p>
            <a:r>
              <a:rPr lang="zh-CN" altLang="en-US" sz="1670" b="1"/>
              <a:t>习惯是恶犬</a:t>
            </a:r>
            <a:endParaRPr lang="zh-CN" altLang="en-US" sz="1670" b="1"/>
          </a:p>
          <a:p>
            <a:r>
              <a:rPr lang="zh-CN" altLang="en-US" sz="1670" b="1"/>
              <a:t>习惯使人落后</a:t>
            </a:r>
            <a:endParaRPr lang="zh-CN" altLang="en-US" sz="1670" b="1"/>
          </a:p>
          <a:p>
            <a:r>
              <a:rPr lang="zh-CN" altLang="en-US" sz="1670" b="1"/>
              <a:t>养虎为患的悲剧</a:t>
            </a:r>
            <a:endParaRPr lang="zh-CN" altLang="en-US" sz="167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06650" y="2067560"/>
            <a:ext cx="673735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>
                <a:latin typeface="Arial" panose="020B0604020202020204" pitchFamily="34" charset="0"/>
                <a:ea typeface="宋体" panose="02010600030101010101" pitchFamily="2" charset="-122"/>
              </a:rPr>
              <a:t>开篇示例</a:t>
            </a:r>
            <a:endParaRPr 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对待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恰若养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犬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，在它小时候，纵容它撒娇、使性子，等它长大了，就只能面对它的狰狞与暴戾了。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人养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宠物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，按理人是主人，宠物听使唤，但如果养了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恶狗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，则会让角色错位，恶狗不受控制，人反倒成了奴仆。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文本框 3"/>
          <p:cNvSpPr txBox="1"/>
          <p:nvPr/>
        </p:nvSpPr>
        <p:spPr>
          <a:xfrm>
            <a:off x="281940" y="234315"/>
            <a:ext cx="881761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请仔细观察下边这幅图，根据要求写作。（60分）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       图画中，人已经控制不了狗，就意味着人已经被“习惯”所左右，这给你怎样的启示呢？     请根据画面内容和寓意，选好角度，确定立意，确定文体，自拟题目，写一篇不少于800字的作文。联系现实，运用联想，展开思路，展现自己的观点主张，不要套作，不得抄袭。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" y="3291553"/>
            <a:ext cx="2364962" cy="239409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79705" y="2067560"/>
            <a:ext cx="692086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b="1">
                <a:latin typeface="Arial" panose="020B0604020202020204" pitchFamily="34" charset="0"/>
                <a:ea typeface="宋体" panose="02010600030101010101" pitchFamily="2" charset="-122"/>
              </a:rPr>
              <a:t>开篇示例</a:t>
            </a:r>
            <a:endParaRPr 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有好有坏。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积极的、健康的、良好的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sz="2400" b="1">
                <a:latin typeface="Arial" panose="020B0604020202020204" pitchFamily="34" charset="0"/>
                <a:ea typeface="宋体" panose="02010600030101010101" pitchFamily="2" charset="-122"/>
              </a:rPr>
              <a:t>其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力量很了不起，</a:t>
            </a:r>
            <a:r>
              <a:rPr lang="zh-CN" sz="2400" b="1">
                <a:latin typeface="Arial" panose="020B0604020202020204" pitchFamily="34" charset="0"/>
                <a:ea typeface="宋体" panose="02010600030101010101" pitchFamily="2" charset="-122"/>
              </a:rPr>
              <a:t>人驾驭着这种力量一往无前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sz="2400" b="1">
                <a:latin typeface="Arial" panose="020B0604020202020204" pitchFamily="34" charset="0"/>
                <a:ea typeface="宋体" panose="02010600030101010101" pitchFamily="2" charset="-122"/>
              </a:rPr>
              <a:t>但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消极的、恶劣的、败坏的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sz="2400" b="1">
                <a:latin typeface="Arial" panose="020B0604020202020204" pitchFamily="34" charset="0"/>
                <a:ea typeface="宋体" panose="02010600030101010101" pitchFamily="2" charset="-122"/>
              </a:rPr>
              <a:t>其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力量</a:t>
            </a:r>
            <a:r>
              <a:rPr lang="zh-CN" sz="2400" b="1">
                <a:latin typeface="Arial" panose="020B0604020202020204" pitchFamily="34" charset="0"/>
                <a:ea typeface="宋体" panose="02010600030101010101" pitchFamily="2" charset="-122"/>
              </a:rPr>
              <a:t>也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相当可怕，</a:t>
            </a:r>
            <a:r>
              <a:rPr lang="zh-CN" sz="2400" b="1">
                <a:latin typeface="Arial" panose="020B0604020202020204" pitchFamily="34" charset="0"/>
                <a:ea typeface="宋体" panose="02010600030101010101" pitchFamily="2" charset="-122"/>
              </a:rPr>
              <a:t>它的</a:t>
            </a:r>
            <a:r>
              <a:rPr sz="2400" b="1">
                <a:latin typeface="Arial" panose="020B0604020202020204" pitchFamily="34" charset="0"/>
                <a:ea typeface="宋体" panose="02010600030101010101" pitchFamily="2" charset="-122"/>
              </a:rPr>
              <a:t>强大惯性，</a:t>
            </a:r>
            <a:r>
              <a:rPr lang="zh-CN" sz="2400" b="1">
                <a:latin typeface="Arial" panose="020B0604020202020204" pitchFamily="34" charset="0"/>
                <a:ea typeface="宋体" panose="02010600030101010101" pitchFamily="2" charset="-122"/>
              </a:rPr>
              <a:t>会拖着人横冲直撞，遗患无穷。</a:t>
            </a:r>
            <a:endParaRPr 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消除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恶习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，贵在趁早。在它尚在萌芽时，就要警惕和遏制。等到它膘肥体壮时，就为时已晚了。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文本框 3"/>
          <p:cNvSpPr txBox="1"/>
          <p:nvPr/>
        </p:nvSpPr>
        <p:spPr>
          <a:xfrm>
            <a:off x="269240" y="234315"/>
            <a:ext cx="872109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请仔细观察下边这幅图，根据要求写作。（60分）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       图画中，人已经控制不了狗，就意味着人已经被“习惯”所左右，这给你怎样的启示呢？     请根据画面内容和寓意，选好角度，确定立意，确定文体，自拟题目，写一篇不少于800字的作文。联系现实，运用联想，展开思路，展现自己的观点主张，不要套作，不得抄袭。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0120" y="3867990"/>
            <a:ext cx="1739955" cy="176114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79930" y="77470"/>
            <a:ext cx="7329170" cy="5408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习惯不是最好的仆人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便是最坏的主人。</a:t>
            </a:r>
            <a:r>
              <a:rPr lang="en-US" altLang="zh-CN" sz="2400" b="1">
                <a:sym typeface="+mn-ea"/>
              </a:rPr>
              <a:t>——</a:t>
            </a:r>
            <a:r>
              <a:rPr lang="zh-CN" altLang="en-US" sz="2400" b="1">
                <a:sym typeface="+mn-ea"/>
              </a:rPr>
              <a:t>爱默生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好习惯涵养美德，坏习惯败坏人生。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习闲成懒，习懒成病。——颜之推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播种一个行动，你会收获一个习惯；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播种一个习惯，你会收获一个个性；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播种一个个性，你会收获一个命运。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播种习惯，可以收获性格；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播种性格，可以收获命运。——美·萨克雷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好的习惯比法律还正确。——希腊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欧里庇德斯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起先是我们造成习惯，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后来是习惯造成我们。——王尔德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少成若天性，习惯如自然。</a:t>
            </a: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（《汉书</a:t>
            </a: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贾谊传》提及）</a:t>
            </a:r>
            <a:endParaRPr lang="zh-CN" altLang="en-US" sz="1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05" y="3724333"/>
            <a:ext cx="1739955" cy="176114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67360" y="699770"/>
            <a:ext cx="736600" cy="23069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名言积累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3850" y="1635760"/>
            <a:ext cx="612330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写作思路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①引题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②分析：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当初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纵容，放任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③ 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今日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难以左右，成恶犬。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④可举例：玩游戏，作息不规律，玩手机，小偷小摸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⑤正确做法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   在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习惯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萌芽的时候，有甄别，有节制。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⑥可举例：胡适  打麻将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⑦个人实际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⑧再次切题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文本框 3"/>
          <p:cNvSpPr txBox="1"/>
          <p:nvPr/>
        </p:nvSpPr>
        <p:spPr>
          <a:xfrm>
            <a:off x="179705" y="-20320"/>
            <a:ext cx="887476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请仔细观察下边这幅图，根据要求写作。（60分）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       图画中，人已经控制不了狗，就意味着人已经被“习惯”所左右，这给你怎样的启示呢？     请根据画面内容和寓意，选好角度，确定立意，确定文体，自拟题目，写一篇不少于800字的作文。联系现实，运用联想，展开思路，展现自己的观点主张，不要套作，不得抄袭。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573" y="3363943"/>
            <a:ext cx="2364962" cy="239409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9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9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2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2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4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4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6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6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char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charRg st="11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charRg st="11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0640" y="0"/>
            <a:ext cx="59258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solidFill>
                  <a:srgbClr val="222222"/>
                </a:solidFill>
                <a:ea typeface="宋体" panose="02010600030101010101" pitchFamily="2" charset="-122"/>
              </a:rPr>
              <a:t>阅读下面的材料，根据要求写作。</a:t>
            </a:r>
            <a:endParaRPr lang="zh-CN" altLang="en-US" sz="2400">
              <a:solidFill>
                <a:srgbClr val="222222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3260" y="411480"/>
            <a:ext cx="7513320" cy="3963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0640" y="4227830"/>
            <a:ext cx="909955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>
                <a:solidFill>
                  <a:srgbClr val="222222"/>
                </a:solidFill>
                <a:ea typeface="宋体" panose="02010600030101010101" pitchFamily="2" charset="-122"/>
              </a:rPr>
              <a:t>                                                                                 </a:t>
            </a:r>
            <a:r>
              <a:rPr lang="zh-CN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（王少华漫画作品，有改动）</a:t>
            </a:r>
            <a:r>
              <a:rPr lang="zh-CN" sz="2000">
                <a:solidFill>
                  <a:srgbClr val="222222"/>
                </a:solidFill>
                <a:ea typeface="宋体" panose="02010600030101010101" pitchFamily="2" charset="-122"/>
              </a:rPr>
              <a:t></a:t>
            </a:r>
            <a:r>
              <a:rPr lang="en-US" altLang="zh-CN" sz="2000" b="1">
                <a:solidFill>
                  <a:srgbClr val="222222"/>
                </a:solidFill>
                <a:ea typeface="宋体" panose="02010600030101010101" pitchFamily="2" charset="-122"/>
              </a:rPr>
              <a:t>      </a:t>
            </a:r>
            <a:r>
              <a:rPr lang="zh-CN" sz="2000" b="1">
                <a:solidFill>
                  <a:srgbClr val="222222"/>
                </a:solidFill>
                <a:ea typeface="宋体" panose="02010600030101010101" pitchFamily="2" charset="-122"/>
              </a:rPr>
              <a:t>上述材料能给追求自身发展的当代青年以启示，请整体把握漫画的内容和寓意写一篇文章。要求：选好角度，确定立意，明确文体；不要套作，不得抄袭；不得泄露个人信息，不少于</a:t>
            </a:r>
            <a:r>
              <a:rPr lang="en-US" sz="2000" b="1">
                <a:solidFill>
                  <a:srgbClr val="222222"/>
                </a:solidFill>
                <a:latin typeface="PingFang SC" charset="0"/>
                <a:ea typeface="宋体" panose="02010600030101010101" pitchFamily="2" charset="-122"/>
                <a:cs typeface="宋体" panose="02010600030101010101" pitchFamily="2" charset="-122"/>
              </a:rPr>
              <a:t>800</a:t>
            </a:r>
            <a:r>
              <a:rPr lang="zh-CN" sz="2000" b="1">
                <a:solidFill>
                  <a:srgbClr val="222222"/>
                </a:solidFill>
                <a:ea typeface="宋体" panose="02010600030101010101" pitchFamily="2" charset="-122"/>
              </a:rPr>
              <a:t>字。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85" y="123825"/>
            <a:ext cx="6237605" cy="953135"/>
          </a:xfrm>
        </p:spPr>
        <p:txBody>
          <a:bodyPr/>
          <a:p>
            <a:r>
              <a:rPr lang="zh-CN" altLang="en-US">
                <a:sym typeface="+mn-ea"/>
              </a:rPr>
              <a:t>把握审题的重点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429385"/>
            <a:ext cx="8949690" cy="3775075"/>
          </a:xfrm>
        </p:spPr>
        <p:txBody>
          <a:bodyPr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重点是窗子和镜子的内涵。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窗子的作用是“看世界”，是一个人与他人、社会、自然等沟通的渠道。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“外面的世界”包括人际环境、社会环境、自然环境等。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通过“窗子”，了解他人，观察社会，亲近自然，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接触外界的事、景、物、情、理，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从而超越自我，拥有开阔的视野（知识视野、心灵视野、国际视野、文化视野），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走出个人狭小的天地，给人带来心灵感悟和境界提升。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28385" y="0"/>
            <a:ext cx="2990215" cy="179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“镜子”的作用是“照”人，是一个人由表及里认识自己的工具，既通过镜子看自己的外表美丑，也进一步观照、认识、反思、省察、剖析自己，发现自己的优缺点，进而勇于提升自我，不断完善自我。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67995" y="267181"/>
            <a:ext cx="8229600" cy="95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7626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7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把握审题的重点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004435" y="3317875"/>
            <a:ext cx="4065905" cy="2326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" y="267335"/>
            <a:ext cx="5001260" cy="377507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读懂漫画内容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漫画中，一位戴着眼镜的人（老师、学生或其他知识分子）在一堆“学习资料”中找东西。地面上散落一地的书本，他肯定找了很久也没能找到合适的内容，他满头大汗，发出感慨：资料找时方恨多。这是揭示漫画主题的点睛之笔。漫画中的场景，可以是现实状况，也可以是一种隐喻。而所称“资料”的载体，可能是传统纸质形式，也可能是电子数字化。</a:t>
            </a:r>
            <a:endParaRPr lang="zh-CN" altLang="en-US"/>
          </a:p>
        </p:txBody>
      </p:sp>
      <p:pic>
        <p:nvPicPr>
          <p:cNvPr id="4" name="image1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5108575" y="987425"/>
            <a:ext cx="4114800" cy="39884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515"/>
            <a:ext cx="8229600" cy="3775200"/>
          </a:xfrm>
        </p:spPr>
        <p:txBody>
          <a:bodyPr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/>
              <a:t>林清玄《心无挂碍，无有恐惧》一书中，也有过对窗子和镜子的阐释：“一个人面对外面的世界，需要的是窗子；一个人面对自我时，需要的是镜子。通过窗子能看见世界的明亮，使用镜子能看见自己的污点。其实，窗子或镜子并不重要，重要的是你的心。你的心明亮，世界就明亮；你的心如窗，就看见了世界；你的心如镜，就观照了自我。”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ctr"/>
            <a:endParaRPr lang="zh-CN" altLang="zh-CN" sz="4005"/>
          </a:p>
          <a:p>
            <a:pPr algn="ctr"/>
            <a:endParaRPr lang="en-US" altLang="zh-CN" sz="4005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843915"/>
            <a:ext cx="6966585" cy="40817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9705" y="51435"/>
            <a:ext cx="90665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sz="2800">
                <a:solidFill>
                  <a:srgbClr val="000000"/>
                </a:solidFill>
                <a:ea typeface="宋体" panose="02010600030101010101" pitchFamily="2" charset="-122"/>
              </a:rPr>
              <a:t>阅读下面的漫画材料，根据要求写一篇不少于800字的文章。</a:t>
            </a:r>
            <a:endParaRPr lang="en-US" altLang="zh-CN" sz="2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" y="5020310"/>
            <a:ext cx="8916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要求：结合材料的内容和寓意，选好角度，确定立意，明确问题，自拟标题；不要套作，不得抄袭；不得泄露个人信息。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740" y="51376"/>
            <a:ext cx="2512209" cy="5016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67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2019全国Ⅲ卷</a:t>
            </a:r>
            <a:endParaRPr lang="en-US" altLang="zh-CN" sz="267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454" y="3364257"/>
            <a:ext cx="3515398" cy="22500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1460" y="195580"/>
            <a:ext cx="84448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运用示例</a:t>
            </a:r>
            <a:endParaRPr 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l"/>
            <a:r>
              <a:rPr lang="en-US" altLang="zh-CN" sz="3200" b="1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台湾女作家简媜《私房书》中有句话：</a:t>
            </a:r>
            <a:r>
              <a:rPr lang="zh-CN" altLang="en-US" sz="3200" b="1">
                <a:solidFill>
                  <a:schemeClr val="tx2"/>
                </a:solidFill>
                <a:sym typeface="+mn-ea"/>
              </a:rPr>
              <a:t>如果问我思念多重，不重的，像一座秋山的落叶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。当红枫飘落，当秋风乍起，当我拾掇行囊，当我远赴他乡，我想，我会思念中学校园里的一草一木，一人一事。很多记忆注定随着时间流逝，慢慢淡去。但那些和我们一起奋战过的老师，他们讲过的某些话语，我们很难忘记。就像我们青春之树上的年轮，抹不去了。</a:t>
            </a:r>
            <a:endParaRPr lang="zh-CN" altLang="en-US" sz="3200" b="1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9846" y="124051"/>
            <a:ext cx="4794543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运用示例</a:t>
            </a:r>
            <a:endParaRPr 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l"/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070" y="843915"/>
            <a:ext cx="8759825" cy="4612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5000"/>
              </a:lnSpc>
            </a:pPr>
            <a:r>
              <a:rPr lang="en-US" altLang="zh-CN" sz="2800" b="1">
                <a:solidFill>
                  <a:schemeClr val="tx2"/>
                </a:solidFill>
                <a:sym typeface="+mn-ea"/>
              </a:rPr>
              <a:t>       </a:t>
            </a:r>
            <a:r>
              <a:rPr lang="zh-CN" altLang="en-US" sz="2800" b="1">
                <a:solidFill>
                  <a:schemeClr val="tx2"/>
                </a:solidFill>
                <a:sym typeface="+mn-ea"/>
              </a:rPr>
              <a:t>曾经看到一句话：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山河远阔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人间烟火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无一是你，无一不是你。</a:t>
            </a:r>
            <a:r>
              <a:rPr lang="zh-CN" altLang="en-US" sz="2800" b="1">
                <a:solidFill>
                  <a:schemeClr val="tx2"/>
                </a:solidFill>
                <a:sym typeface="+mn-ea"/>
              </a:rPr>
              <a:t>我一度觉得它很矫情，有些伪文艺，但当我离开高中校园，我发现这个我待过</a:t>
            </a:r>
            <a:r>
              <a:rPr lang="en-US" altLang="zh-CN" sz="2800" b="1">
                <a:solidFill>
                  <a:schemeClr val="tx2"/>
                </a:solidFill>
                <a:sym typeface="+mn-ea"/>
              </a:rPr>
              <a:t>1000</a:t>
            </a:r>
            <a:r>
              <a:rPr lang="zh-CN" altLang="en-US" sz="2800" b="1">
                <a:solidFill>
                  <a:schemeClr val="tx2"/>
                </a:solidFill>
                <a:sym typeface="+mn-ea"/>
              </a:rPr>
              <a:t>天的炼狱，原来也是我的天堂。每一个日子都浸润了汗与泪，爱与恨。有时候，我试图置换角色，如果我是站在讲台上的那位老师，从青葱岁月，站到须发皆白，目睹一届届的学子远走与高飞，会是怎样的一种唏嘘感慨？高中三年颇有些煎熬，我们都指望它早点过去，日历一页页地翻过，时间永不知倦，我们不可能不被打动。何况三年旅程不是白走，每一步，都算数。</a:t>
            </a:r>
            <a:endParaRPr lang="zh-CN" altLang="en-US" sz="2800" b="1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327" y="51576"/>
            <a:ext cx="4164239" cy="25238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1278" y="123599"/>
            <a:ext cx="4794543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拟题示例</a:t>
            </a:r>
            <a:endParaRPr lang="zh-CN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algn="l"/>
            <a:endParaRPr lang="zh-CN" sz="20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回望那一份深情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饮其流者怀其源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铭记，感恩，再出发！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 u="sng">
                <a:solidFill>
                  <a:schemeClr val="tx1"/>
                </a:solidFill>
                <a:sym typeface="+mn-ea"/>
              </a:rPr>
              <a:t>最后一课上的师生情</a:t>
            </a:r>
            <a:endParaRPr lang="zh-CN" sz="2400" b="1" u="sng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 u="sng">
                <a:solidFill>
                  <a:schemeClr val="tx1"/>
                </a:solidFill>
                <a:sym typeface="+mn-ea"/>
              </a:rPr>
              <a:t>那是你的眼神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温暖的眼神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 u="sng">
                <a:solidFill>
                  <a:schemeClr val="tx1"/>
                </a:solidFill>
                <a:sym typeface="+mn-ea"/>
              </a:rPr>
              <a:t>爱的目送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高中毕业断想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 u="sng">
                <a:solidFill>
                  <a:schemeClr val="tx1"/>
                </a:solidFill>
                <a:sym typeface="+mn-ea"/>
              </a:rPr>
              <a:t>老师有一颗为你好的心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感念师恩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还想要你的一个拥抱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你的眼中是我</a:t>
            </a:r>
            <a:endParaRPr lang="zh-CN" sz="2400" b="1" u="sng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最后一课，咱不伤怀！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endParaRPr lang="zh-CN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45" y="3075940"/>
            <a:ext cx="3798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时光匆匆，还好你在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我是你的满心欢喜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 u="sng">
                <a:solidFill>
                  <a:schemeClr val="tx1"/>
                </a:solidFill>
                <a:sym typeface="+mn-ea"/>
              </a:rPr>
              <a:t>那年，那人，那事，那情</a:t>
            </a:r>
            <a:r>
              <a:rPr lang="zh-CN" sz="2400" b="1">
                <a:solidFill>
                  <a:schemeClr val="tx1"/>
                </a:solidFill>
                <a:sym typeface="+mn-ea"/>
              </a:rPr>
              <a:t>深情守望，花开向阳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感谢你，摆渡人</a:t>
            </a:r>
            <a:endParaRPr 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sz="2400" b="1">
                <a:solidFill>
                  <a:schemeClr val="tx1"/>
                </a:solidFill>
                <a:sym typeface="+mn-ea"/>
              </a:rPr>
              <a:t>希望你一直在我身边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3850" y="97155"/>
            <a:ext cx="85769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/>
              <a:t>【</a:t>
            </a:r>
            <a:r>
              <a:rPr lang="en-US" altLang="zh-CN" sz="2000" b="1"/>
              <a:t>2016</a:t>
            </a:r>
            <a:r>
              <a:rPr lang="zh-CN" altLang="en-US" sz="2000" b="1"/>
              <a:t>年山东卷</a:t>
            </a:r>
            <a:r>
              <a:rPr lang="zh-CN" sz="2000" b="1"/>
              <a:t>】</a:t>
            </a:r>
            <a:r>
              <a:rPr sz="2000" b="1"/>
              <a:t>阅读下面的材料，根据自己的感悟和联想，写一篇不少于800字的文章。</a:t>
            </a:r>
            <a:r>
              <a:rPr lang="zh-CN" sz="2000" b="1"/>
              <a:t>（</a:t>
            </a:r>
            <a:r>
              <a:rPr sz="2000" b="1"/>
              <a:t>60分</a:t>
            </a:r>
            <a:r>
              <a:rPr lang="zh-CN" sz="2000" b="1"/>
              <a:t>）</a:t>
            </a:r>
            <a:endParaRPr sz="2000" b="1"/>
          </a:p>
          <a:p>
            <a:pPr algn="l"/>
            <a:r>
              <a:rPr sz="2000" b="1"/>
              <a:t>　　行囊已经备好，开始一段新的旅程。路途漫漫，翻检行囊会发现，有的东西很快用到了，有的暂时用不上，有的想用而未曾准备，有的会一直伴随我们走向远方.......</a:t>
            </a:r>
            <a:endParaRPr sz="2000" b="1"/>
          </a:p>
          <a:p>
            <a:pPr algn="l"/>
            <a:r>
              <a:rPr sz="2000" b="1"/>
              <a:t>　　要求：①选准角度，自定立意</a:t>
            </a:r>
            <a:r>
              <a:rPr lang="zh-CN" sz="2000" b="1"/>
              <a:t>；</a:t>
            </a:r>
            <a:r>
              <a:rPr sz="2000" b="1"/>
              <a:t>②自拟题目</a:t>
            </a:r>
            <a:r>
              <a:rPr lang="zh-CN" sz="2000" b="1"/>
              <a:t>；</a:t>
            </a:r>
            <a:r>
              <a:rPr sz="2000" b="1"/>
              <a:t>③除诗歌外，文体不限</a:t>
            </a:r>
            <a:r>
              <a:rPr lang="zh-CN" sz="2000" b="1"/>
              <a:t>；</a:t>
            </a:r>
            <a:r>
              <a:rPr sz="2000" b="1"/>
              <a:t>④文体特征鲜明。</a:t>
            </a:r>
            <a:endParaRPr sz="2000" b="1"/>
          </a:p>
          <a:p>
            <a:pPr algn="l"/>
            <a:endParaRPr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725" y="2355850"/>
            <a:ext cx="88252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ym typeface="+mn-ea"/>
              </a:rPr>
              <a:t>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无用行囊堪大用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人生恰如逆旅，一路行走无疆，携带各种行囊。我们借此果腹充饥，或者保暖御寒，或者充实心灵。有的行囊很重要，有的行囊有小用，有的行囊则无用。但无用者，也可能是人生不可或缺的，甚至于无用者，堪大用。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……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有多少无用行囊，我们不忍舍弃，无关乎功用，只在乎拥有。​正如周国平所言：吟无用之诗，醉无用之酒，读无用之书，钟无用之情，终于成一无用之人，却因此活得有滋有味。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1460" y="2427605"/>
            <a:ext cx="86848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有用如日，无用如月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ctr"/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人生启程，总要行囊相伴。有用的行囊如日，光芒普照了大地，无用的行囊如月，在苍穹脉脉无语。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……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此时已属于我们，何不肩负苍生越北海；此时已属于我们，何不尺寸之地转乾坤。有用如日，无用如月，我们不应该抛弃月光，而应借它点亮黑夜。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97155"/>
            <a:ext cx="85769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/>
              <a:t>【</a:t>
            </a:r>
            <a:r>
              <a:rPr lang="en-US" altLang="zh-CN" sz="2000" b="1"/>
              <a:t>2016</a:t>
            </a:r>
            <a:r>
              <a:rPr lang="zh-CN" altLang="en-US" sz="2000" b="1"/>
              <a:t>年山东卷</a:t>
            </a:r>
            <a:r>
              <a:rPr lang="zh-CN" sz="2000" b="1"/>
              <a:t>】</a:t>
            </a:r>
            <a:r>
              <a:rPr sz="2000" b="1"/>
              <a:t>阅读下面的材料，根据自己的感悟和联想，写一篇不少于800字的文章。</a:t>
            </a:r>
            <a:r>
              <a:rPr lang="zh-CN" sz="2000" b="1"/>
              <a:t>（</a:t>
            </a:r>
            <a:r>
              <a:rPr sz="2000" b="1"/>
              <a:t>60分</a:t>
            </a:r>
            <a:r>
              <a:rPr lang="zh-CN" sz="2000" b="1"/>
              <a:t>）</a:t>
            </a:r>
            <a:endParaRPr sz="2000" b="1"/>
          </a:p>
          <a:p>
            <a:pPr algn="l"/>
            <a:r>
              <a:rPr sz="2000" b="1"/>
              <a:t>　　行囊已经备好，开始一段新的旅程。路途漫漫，翻检行囊会发现，有的东西很快用到了，有的暂时用不上，有的想用而未曾准备，有的会一直伴随我们走向远方.......</a:t>
            </a:r>
            <a:endParaRPr sz="2000" b="1"/>
          </a:p>
          <a:p>
            <a:pPr algn="l"/>
            <a:r>
              <a:rPr sz="2000" b="1"/>
              <a:t>　　要求：①选准角度，自定立意</a:t>
            </a:r>
            <a:r>
              <a:rPr lang="zh-CN" sz="2000" b="1"/>
              <a:t>；</a:t>
            </a:r>
            <a:r>
              <a:rPr sz="2000" b="1"/>
              <a:t>②自拟题目</a:t>
            </a:r>
            <a:r>
              <a:rPr lang="zh-CN" sz="2000" b="1"/>
              <a:t>；</a:t>
            </a:r>
            <a:r>
              <a:rPr sz="2000" b="1"/>
              <a:t>③除诗歌外，文体不限</a:t>
            </a:r>
            <a:r>
              <a:rPr lang="zh-CN" sz="2000" b="1"/>
              <a:t>；</a:t>
            </a:r>
            <a:r>
              <a:rPr sz="2000" b="1"/>
              <a:t>④文体特征鲜明。</a:t>
            </a:r>
            <a:endParaRPr sz="2000" b="1"/>
          </a:p>
          <a:p>
            <a:pPr algn="l"/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3525" y="97155"/>
            <a:ext cx="88055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/>
              <a:t>【</a:t>
            </a:r>
            <a:r>
              <a:rPr lang="en-US" altLang="zh-CN" sz="2000" b="1"/>
              <a:t>2016</a:t>
            </a:r>
            <a:r>
              <a:rPr lang="zh-CN" altLang="en-US" sz="2000" b="1"/>
              <a:t>年山东卷</a:t>
            </a:r>
            <a:r>
              <a:rPr lang="zh-CN" sz="2000" b="1"/>
              <a:t>】</a:t>
            </a:r>
            <a:r>
              <a:rPr sz="2000" b="1"/>
              <a:t>阅读下面的材料，根据自己的感悟和联想，写一篇不少于800字的文章。</a:t>
            </a:r>
            <a:r>
              <a:rPr lang="zh-CN" sz="2000" b="1"/>
              <a:t>（</a:t>
            </a:r>
            <a:r>
              <a:rPr sz="2000" b="1"/>
              <a:t>60分</a:t>
            </a:r>
            <a:r>
              <a:rPr lang="zh-CN" sz="2000" b="1"/>
              <a:t>）</a:t>
            </a:r>
            <a:endParaRPr sz="2000" b="1"/>
          </a:p>
          <a:p>
            <a:pPr algn="l"/>
            <a:r>
              <a:rPr sz="2000" b="1"/>
              <a:t>　　行囊已经备好，开始一段新的旅程。路途漫漫，翻检行囊会发现，有的东西很快用到了，有的暂时用不上，有的想用而未曾准备，有的会一直伴随我们走向远方.......</a:t>
            </a:r>
            <a:endParaRPr sz="2000" b="1"/>
          </a:p>
          <a:p>
            <a:pPr algn="l"/>
            <a:r>
              <a:rPr sz="2000" b="1"/>
              <a:t>　　要求：①选准角度，自定立意</a:t>
            </a:r>
            <a:r>
              <a:rPr lang="zh-CN" sz="2000" b="1"/>
              <a:t>；</a:t>
            </a:r>
            <a:r>
              <a:rPr sz="2000" b="1"/>
              <a:t>②自拟题目</a:t>
            </a:r>
            <a:r>
              <a:rPr lang="zh-CN" sz="2000" b="1"/>
              <a:t>；</a:t>
            </a:r>
            <a:r>
              <a:rPr sz="2000" b="1"/>
              <a:t>③除诗歌外，文体不限</a:t>
            </a:r>
            <a:r>
              <a:rPr lang="zh-CN" sz="2000" b="1"/>
              <a:t>；</a:t>
            </a:r>
            <a:r>
              <a:rPr sz="2000" b="1"/>
              <a:t>④文体特征鲜明。</a:t>
            </a:r>
            <a:endParaRPr sz="2000" b="1"/>
          </a:p>
          <a:p>
            <a:pPr algn="l"/>
            <a:endParaRPr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7630" y="2284095"/>
            <a:ext cx="46799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sym typeface="+mn-ea"/>
              </a:rPr>
              <a:t>    </a:t>
            </a:r>
            <a:r>
              <a:rPr lang="en-US" altLang="zh-CN" sz="2000" b="1">
                <a:sym typeface="+mn-ea"/>
              </a:rPr>
              <a:t>   </a:t>
            </a:r>
            <a:r>
              <a:rPr lang="zh-CN" sz="2000" b="1">
                <a:solidFill>
                  <a:srgbClr val="FF0000"/>
                </a:solidFill>
                <a:sym typeface="+mn-ea"/>
              </a:rPr>
              <a:t>人生漫漫，行囊相伴</a:t>
            </a:r>
            <a:endParaRPr lang="zh-CN" sz="20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 </a:t>
            </a:r>
            <a:r>
              <a:rPr lang="zh-CN" altLang="en-US" sz="2000" b="1">
                <a:solidFill>
                  <a:srgbClr val="FF0000"/>
                </a:solidFill>
              </a:rPr>
              <a:t>文化的行囊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 </a:t>
            </a:r>
            <a:r>
              <a:rPr lang="zh-CN" altLang="en-US" sz="2000" b="1">
                <a:solidFill>
                  <a:srgbClr val="FF0000"/>
                </a:solidFill>
              </a:rPr>
              <a:t>一生不离的行囊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>
                <a:solidFill>
                  <a:srgbClr val="FF0000"/>
                </a:solidFill>
              </a:rPr>
              <a:t>无用堪大用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>
                <a:solidFill>
                  <a:srgbClr val="FF0000"/>
                </a:solidFill>
              </a:rPr>
              <a:t>带着平常心上路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>
                <a:solidFill>
                  <a:srgbClr val="FF0000"/>
                </a:solidFill>
              </a:rPr>
              <a:t>精神行囊，伴我远航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 u="sng">
                <a:solidFill>
                  <a:srgbClr val="FF0000"/>
                </a:solidFill>
              </a:rPr>
              <a:t>行囊已具，随君千里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>
                <a:solidFill>
                  <a:srgbClr val="FF0000"/>
                </a:solidFill>
              </a:rPr>
              <a:t>背上行囊走四方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 u="sng">
                <a:solidFill>
                  <a:srgbClr val="FF0000"/>
                </a:solidFill>
              </a:rPr>
              <a:t>有用如日，无用如月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>
                <a:solidFill>
                  <a:srgbClr val="FF0000"/>
                </a:solidFill>
              </a:rPr>
              <a:t>用不上的行囊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>
                <a:solidFill>
                  <a:srgbClr val="FF0000"/>
                </a:solidFill>
              </a:rPr>
              <a:t>无用行囊伴我行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160" y="2499995"/>
            <a:ext cx="141541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</a:t>
            </a:r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好题示例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" y="267335"/>
            <a:ext cx="4658360" cy="377507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读懂漫画寓意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t>漫画材料反映的是当今时代资讯发达、信息过载的现状，要求考生结合漫画寓意，表达“对学习与生活的认识”，“对时代和社会的思考”，有很强的现实针对性。</a:t>
            </a:r>
          </a:p>
        </p:txBody>
      </p:sp>
      <p:pic>
        <p:nvPicPr>
          <p:cNvPr id="4" name="image1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4551680" y="987425"/>
            <a:ext cx="4671695" cy="3988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267335"/>
            <a:ext cx="8732520" cy="377507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读懂漫画内容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学会由此及彼。无论在学习还是工作中，类似情况并不鲜见。相比手写时代，信息时代发展飞速，你只要一朵浪花，不料信息的海洋呼啸而来；手持一个拇指大的U盘，你就拥有了一座图书馆。我们获取知识的门槛越来越低，而信息的芜杂纷繁程度也空前，我们陷入筛选、取舍、辨析、汲取、消化的多重困境。比如写一篇论文，各类资料浩如烟海，又似乎无处可寻；比如高三冲刺阶段，复习资料海量，却又茫无头绪；比如老师备课，不缺教案参考书名家解析，却又觉得乏善可陈；还比如，自媒时代信息光速传播，优质信息却往往姗姗来迟，眼球经济如火如荼，注意力资源却依然有限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" y="267335"/>
            <a:ext cx="8623935" cy="3775075"/>
          </a:xfrm>
        </p:spPr>
        <p:txBody>
          <a:bodyPr/>
          <a:p>
            <a:r>
              <a:rPr lang="zh-CN" altLang="en-US"/>
              <a:t>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深入分析思考</a:t>
            </a:r>
            <a:r>
              <a:t>。如何跳出单一平面化的信息占用，实现高质高效的信息利用，如何拓宽信息广度，又开掘信息深度，如何让资料为人所用，而不是人被资料库囚禁，如何避免资料过剩引发焦虑，而充分享受信息时代红利，是我们必须面对和思考的问题。</a:t>
            </a:r>
          </a:p>
          <a:p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理清行文思路</a:t>
            </a:r>
            <a:r>
              <a:t>。考生可以按照“提出问题——分析问题——解决问题”的思路，也可以先描述生活现状，再深入剖析原因（时代原因与主观原因），可以将正面阐释和反面论证相结合，可以融入切身经历与感悟。</a:t>
            </a:r>
          </a:p>
          <a:p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提示</a:t>
            </a:r>
            <a:r>
              <a:rPr lang="zh-CN"/>
              <a:t>：</a:t>
            </a:r>
            <a:endParaRPr lang="zh-CN"/>
          </a:p>
          <a:p>
            <a:r>
              <a:t>有关漫画作文审题，要注意四点：漫画作文也属于材料作文，认真看懂、解读画面内容，特别注意标题和其它文字，联系社会现实和个人实际。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11480"/>
            <a:ext cx="8229600" cy="476250"/>
          </a:xfrm>
        </p:spPr>
        <p:txBody>
          <a:bodyPr/>
          <a:p>
            <a:r>
              <a:rPr lang="zh-CN" altLang="en-US">
                <a:sym typeface="+mn-ea"/>
              </a:rPr>
              <a:t>拟题示例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8585" y="1131570"/>
            <a:ext cx="5318760" cy="3775075"/>
          </a:xfrm>
        </p:spPr>
        <p:txBody>
          <a:bodyPr/>
          <a:p>
            <a:r>
              <a:rPr lang="zh-CN" altLang="en-US" sz="2400"/>
              <a:t>信息时代的“断舍离”</a:t>
            </a:r>
            <a:endParaRPr lang="zh-CN" altLang="en-US" sz="2400"/>
          </a:p>
          <a:p>
            <a:r>
              <a:rPr lang="zh-CN" altLang="en-US" sz="2400"/>
              <a:t>做好资料信息的价值排序</a:t>
            </a:r>
            <a:endParaRPr lang="zh-CN" altLang="en-US" sz="2400"/>
          </a:p>
          <a:p>
            <a:r>
              <a:rPr lang="zh-CN" altLang="en-US" sz="2400"/>
              <a:t>拓宽资讯广度，更挖掘信息深度</a:t>
            </a:r>
            <a:endParaRPr lang="zh-CN" altLang="en-US" sz="2400"/>
          </a:p>
          <a:p>
            <a:r>
              <a:rPr lang="zh-CN" altLang="en-US" sz="2400"/>
              <a:t>信息时代的加减法</a:t>
            </a:r>
            <a:endParaRPr lang="zh-CN" altLang="en-US" sz="2400"/>
          </a:p>
          <a:p>
            <a:r>
              <a:rPr lang="zh-CN" altLang="en-US" sz="2400"/>
              <a:t>多中择优是正解</a:t>
            </a:r>
            <a:endParaRPr lang="zh-CN" altLang="en-US" sz="2400"/>
          </a:p>
          <a:p>
            <a:r>
              <a:rPr lang="zh-CN" altLang="en-US" sz="2400"/>
              <a:t>拥有你的优质资料库</a:t>
            </a:r>
            <a:endParaRPr lang="zh-CN" altLang="en-US" sz="2400"/>
          </a:p>
          <a:p>
            <a:r>
              <a:rPr lang="zh-CN" altLang="en-US" sz="2400"/>
              <a:t>莫让“资料”成囚牢</a:t>
            </a:r>
            <a:endParaRPr lang="zh-CN" altLang="en-US" sz="2400"/>
          </a:p>
          <a:p>
            <a:r>
              <a:rPr lang="zh-CN" altLang="en-US" sz="2400"/>
              <a:t>审慎对待资料，莫做“知道分子”</a:t>
            </a:r>
            <a:endParaRPr lang="zh-CN" altLang="en-US" sz="2400"/>
          </a:p>
          <a:p>
            <a:r>
              <a:rPr lang="zh-CN" altLang="en-US" sz="2400"/>
              <a:t>信息大爆炸，学会用减法</a:t>
            </a:r>
            <a:endParaRPr lang="zh-CN" altLang="en-US" sz="2400"/>
          </a:p>
          <a:p>
            <a:r>
              <a:rPr lang="zh-CN" altLang="en-US" sz="2400"/>
              <a:t>打破知识广度论</a:t>
            </a:r>
            <a:endParaRPr lang="zh-CN" altLang="en-US" sz="2400"/>
          </a:p>
          <a:p>
            <a:r>
              <a:rPr lang="zh-CN" altLang="en-US" sz="2400"/>
              <a:t>信息时代的删繁就简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787900" y="1203960"/>
            <a:ext cx="4930140" cy="3775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85750" lvl="0" indent="-285750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•"/>
              <a:defRPr sz="2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760" lvl="1" indent="-238125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–"/>
              <a:defRPr sz="23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3135" lvl="2" indent="-190500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4770" lvl="3" indent="-190500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–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405" lvl="4" indent="-190500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»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7405" lvl="5" indent="-190500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»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9040" lvl="6" indent="-190500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»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0040" lvl="7" indent="-190500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»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1675" lvl="8" indent="-190500" algn="l" defTabSz="762635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har char="»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加大信息的专注度</a:t>
            </a:r>
            <a:endParaRPr lang="zh-CN" altLang="en-US" sz="2400"/>
          </a:p>
          <a:p>
            <a:r>
              <a:rPr lang="zh-CN" altLang="en-US" sz="2400"/>
              <a:t>剔除纷繁，保持专注</a:t>
            </a:r>
            <a:endParaRPr lang="zh-CN" altLang="en-US" sz="2400"/>
          </a:p>
          <a:p>
            <a:r>
              <a:rPr lang="zh-CN" altLang="en-US" sz="2400"/>
              <a:t>实现信息的高效利用</a:t>
            </a:r>
            <a:endParaRPr lang="zh-CN" altLang="en-US" sz="2400"/>
          </a:p>
          <a:p>
            <a:r>
              <a:rPr lang="zh-CN" altLang="en-US" sz="2400"/>
              <a:t>走出信息焦虑</a:t>
            </a:r>
            <a:endParaRPr lang="zh-CN" altLang="en-US" sz="2400"/>
          </a:p>
          <a:p>
            <a:r>
              <a:rPr lang="zh-CN" altLang="en-US" sz="2400"/>
              <a:t>资料在精不在多</a:t>
            </a:r>
            <a:endParaRPr lang="zh-CN" altLang="en-US" sz="2400"/>
          </a:p>
          <a:p>
            <a:r>
              <a:rPr lang="zh-CN" altLang="en-US" sz="2400"/>
              <a:t>并非多多益善</a:t>
            </a:r>
            <a:endParaRPr lang="zh-CN" altLang="en-US" sz="2400"/>
          </a:p>
          <a:p>
            <a:r>
              <a:rPr lang="zh-CN" altLang="en-US" sz="2400"/>
              <a:t>信息时代的“冷”思考</a:t>
            </a:r>
            <a:endParaRPr lang="zh-CN" altLang="en-US" sz="2400"/>
          </a:p>
          <a:p>
            <a:r>
              <a:rPr lang="zh-CN" altLang="en-US" sz="2400"/>
              <a:t>避免信息焦虑，合理取舍资料</a:t>
            </a:r>
            <a:endParaRPr lang="zh-CN" altLang="en-US" sz="2400"/>
          </a:p>
          <a:p>
            <a:r>
              <a:rPr lang="zh-CN" altLang="en-US" sz="2400"/>
              <a:t>学海无涯，博观约取</a:t>
            </a:r>
            <a:endParaRPr lang="zh-CN" altLang="en-US" sz="2400"/>
          </a:p>
          <a:p>
            <a:r>
              <a:rPr lang="zh-CN" altLang="en-US" sz="2400"/>
              <a:t>资料浩如烟海，学会精选慎取</a:t>
            </a:r>
            <a:endParaRPr lang="zh-CN" altLang="en-US" sz="2400"/>
          </a:p>
          <a:p>
            <a:r>
              <a:rPr lang="zh-CN" altLang="en-US" sz="2400"/>
              <a:t>于纷繁时代，过极简生活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5560" y="51435"/>
            <a:ext cx="893953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佛山二模</a:t>
            </a:r>
            <a:r>
              <a:rPr lang="zh-CN" sz="2000">
                <a:solidFill>
                  <a:srgbClr val="000000"/>
                </a:solidFill>
                <a:ea typeface="宋体" panose="02010600030101010101" pitchFamily="2" charset="-122"/>
              </a:rPr>
              <a:t>） 阅读下面的材料，根据要求写作。  (60 分)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r>
              <a:rPr lang="zh-CN" sz="2000">
                <a:solidFill>
                  <a:srgbClr val="000000"/>
                </a:solidFill>
                <a:ea typeface="楷体" panose="02010609060101010101" charset="-122"/>
              </a:rPr>
              <a:t>为庆祝中国共产主义青年团建团 100 周年，学校团委制作并发布了一张宣传画。</a:t>
            </a:r>
            <a:endParaRPr lang="zh-CN" altLang="en-US" sz="200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350" y="843915"/>
            <a:ext cx="6424930" cy="3783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27635" y="4587875"/>
            <a:ext cx="897699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0985"/>
            <a:r>
              <a:rPr lang="zh-CN" sz="2000">
                <a:solidFill>
                  <a:srgbClr val="000000"/>
                </a:solidFill>
                <a:ea typeface="楷体" panose="02010609060101010101" charset="-122"/>
              </a:rPr>
              <a:t>宣传画图文并茂、意蕴丰富，不仅给人精神上的鼓舞，还引人深思，请你结合宣传画的</a:t>
            </a:r>
            <a:r>
              <a:rPr lang="en-US" sz="2000">
                <a:solidFill>
                  <a:srgbClr val="000000"/>
                </a:solidFill>
                <a:latin typeface="楷体" panose="02010609060101010101" charset="-122"/>
              </a:rPr>
              <a:t> </a:t>
            </a:r>
            <a:r>
              <a:rPr lang="zh-CN" sz="2000">
                <a:solidFill>
                  <a:srgbClr val="000000"/>
                </a:solidFill>
                <a:ea typeface="楷体" panose="02010609060101010101" charset="-122"/>
              </a:rPr>
              <a:t>内容写一篇文章。</a:t>
            </a:r>
            <a:r>
              <a:rPr lang="zh-CN" sz="2000">
                <a:solidFill>
                  <a:srgbClr val="000000"/>
                </a:solidFill>
                <a:ea typeface="宋体" panose="02010600030101010101" pitchFamily="2" charset="-122"/>
              </a:rPr>
              <a:t>要求：选准角度，确定立意，明确文体，自拟标题；不要套作，不得抄袭；不得泄露个</a:t>
            </a:r>
            <a:r>
              <a:rPr lang="en-US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sz="2000">
                <a:solidFill>
                  <a:srgbClr val="000000"/>
                </a:solidFill>
                <a:ea typeface="宋体" panose="02010600030101010101" pitchFamily="2" charset="-122"/>
              </a:rPr>
              <a:t>人信息；不少于 800 字。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文本框 1"/>
          <p:cNvSpPr txBox="1"/>
          <p:nvPr/>
        </p:nvSpPr>
        <p:spPr>
          <a:xfrm>
            <a:off x="179705" y="627380"/>
            <a:ext cx="428688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请仔细观察下边这幅图，根据要求写作。（60分）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      图画中，人已经控制不了狗，就意味着人已经被“习惯”所左右，这给你怎样的启示呢？     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请根据画面内容和寓意，选好角度，确定立意，确定文体，自拟题目，写一篇不少于800字的作文。联系现实，运用联想，展开思路，展现自己的观点主张，不要套作，不得抄袭。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920" y="915710"/>
            <a:ext cx="3882457" cy="39274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281,&quot;width&quot;:11975}"/>
</p:tagLst>
</file>

<file path=ppt/tags/tag2.xml><?xml version="1.0" encoding="utf-8"?>
<p:tagLst xmlns:p="http://schemas.openxmlformats.org/presentationml/2006/main">
  <p:tag name="KSO_WM_UNIT_PLACING_PICTURE_USER_VIEWPORT" val="{&quot;height&quot;:6281,&quot;width&quot;:11975}"/>
</p:tagLst>
</file>

<file path=ppt/tags/tag3.xml><?xml version="1.0" encoding="utf-8"?>
<p:tagLst xmlns:p="http://schemas.openxmlformats.org/presentationml/2006/main">
  <p:tag name="COMMONDATA" val="eyJoZGlkIjoiZDE3Yjg5NTU4OTY1ODU4NTk1OGQ0ZjJkMTVjYTVhODg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5446</Words>
  <Application>WPS 演示</Application>
  <PresentationFormat/>
  <Paragraphs>242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PingFang SC</vt:lpstr>
      <vt:lpstr>Segoe Print</vt:lpstr>
      <vt:lpstr>华文新魏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拟题示例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把握审题的重点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澈麻</cp:lastModifiedBy>
  <cp:revision>41</cp:revision>
  <dcterms:created xsi:type="dcterms:W3CDTF">2018-12-17T08:31:00Z</dcterms:created>
  <dcterms:modified xsi:type="dcterms:W3CDTF">2022-05-06T11:48:57Z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92B133D5D208494897218B793196959C</vt:lpwstr>
  </property>
</Properties>
</file>