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94" r:id="rId4"/>
    <p:sldId id="298" r:id="rId5"/>
    <p:sldId id="296" r:id="rId6"/>
    <p:sldId id="395" r:id="rId7"/>
    <p:sldId id="384" r:id="rId8"/>
    <p:sldId id="385" r:id="rId9"/>
    <p:sldId id="386" r:id="rId10"/>
    <p:sldId id="397" r:id="rId11"/>
    <p:sldId id="387" r:id="rId12"/>
    <p:sldId id="369" r:id="rId13"/>
    <p:sldId id="371" r:id="rId14"/>
    <p:sldId id="372" r:id="rId15"/>
    <p:sldId id="368" r:id="rId16"/>
    <p:sldId id="381" r:id="rId17"/>
    <p:sldId id="379" r:id="rId18"/>
    <p:sldId id="380" r:id="rId19"/>
    <p:sldId id="314" r:id="rId20"/>
    <p:sldId id="388" r:id="rId21"/>
    <p:sldId id="390" r:id="rId22"/>
    <p:sldId id="393" r:id="rId23"/>
    <p:sldId id="391" r:id="rId24"/>
    <p:sldId id="392" r:id="rId25"/>
  </p:sldIdLst>
  <p:sldSz cx="9144000" cy="5720080" type="screen16x10"/>
  <p:notesSz cx="6858000" cy="9144000"/>
  <p:custDataLst>
    <p:tags r:id="rId29"/>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999"/>
    <a:srgbClr val="009900"/>
    <a:srgbClr val="660033"/>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1152" y="-78"/>
      </p:cViewPr>
      <p:guideLst>
        <p:guide orient="horz" pos="1852"/>
        <p:guide pos="289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7032"/>
            <a:ext cx="7772400" cy="1226178"/>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241560"/>
            <a:ext cx="6400800" cy="1461880"/>
          </a:xfrm>
        </p:spPr>
        <p:txBody>
          <a:bodyPr/>
          <a:lstStyle>
            <a:lvl1pPr marL="0" indent="0" algn="ctr">
              <a:buNone/>
              <a:defRPr/>
            </a:lvl1pPr>
            <a:lvl2pPr marL="381635" indent="0" algn="ctr">
              <a:buNone/>
              <a:defRPr/>
            </a:lvl2pPr>
            <a:lvl3pPr marL="762635" indent="0" algn="ctr">
              <a:buNone/>
              <a:defRPr/>
            </a:lvl3pPr>
            <a:lvl4pPr marL="1144270" indent="0" algn="ctr">
              <a:buNone/>
              <a:defRPr/>
            </a:lvl4pPr>
            <a:lvl5pPr marL="1525270" indent="0" algn="ctr">
              <a:buNone/>
              <a:defRPr/>
            </a:lvl5pPr>
            <a:lvl6pPr marL="1906905" indent="0" algn="ctr">
              <a:buNone/>
              <a:defRPr/>
            </a:lvl6pPr>
            <a:lvl7pPr marL="2287905" indent="0" algn="ctr">
              <a:buNone/>
              <a:defRPr/>
            </a:lvl7pPr>
            <a:lvl8pPr marL="2669540" indent="0" algn="ctr">
              <a:buNone/>
              <a:defRPr/>
            </a:lvl8pPr>
            <a:lvl9pPr marL="3051175"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9081"/>
            <a:ext cx="2057400" cy="488087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29081"/>
            <a:ext cx="6019800" cy="488087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5887"/>
            <a:ext cx="7772400" cy="1136135"/>
          </a:xfrm>
        </p:spPr>
        <p:txBody>
          <a:bodyPr anchor="t"/>
          <a:lstStyle>
            <a:lvl1pPr algn="l">
              <a:defRPr sz="3335"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424550"/>
            <a:ext cx="7772400" cy="1251337"/>
          </a:xfrm>
        </p:spPr>
        <p:txBody>
          <a:bodyPr anchor="b"/>
          <a:lstStyle>
            <a:lvl1pPr marL="0" indent="0">
              <a:buNone/>
              <a:defRPr sz="1670"/>
            </a:lvl1pPr>
            <a:lvl2pPr marL="381635" indent="0">
              <a:buNone/>
              <a:defRPr sz="1500"/>
            </a:lvl2pPr>
            <a:lvl3pPr marL="762635" indent="0">
              <a:buNone/>
              <a:defRPr sz="1335"/>
            </a:lvl3pPr>
            <a:lvl4pPr marL="1144270" indent="0">
              <a:buNone/>
              <a:defRPr sz="1170"/>
            </a:lvl4pPr>
            <a:lvl5pPr marL="1525270" indent="0">
              <a:buNone/>
              <a:defRPr sz="1170"/>
            </a:lvl5pPr>
            <a:lvl6pPr marL="1906905" indent="0">
              <a:buNone/>
              <a:defRPr sz="1170"/>
            </a:lvl6pPr>
            <a:lvl7pPr marL="2287905" indent="0">
              <a:buNone/>
              <a:defRPr sz="1170"/>
            </a:lvl7pPr>
            <a:lvl8pPr marL="2669540" indent="0">
              <a:buNone/>
              <a:defRPr sz="1170"/>
            </a:lvl8pPr>
            <a:lvl9pPr marL="3051175" indent="0">
              <a:buNone/>
              <a:defRPr sz="117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34760"/>
            <a:ext cx="4038600" cy="3775200"/>
          </a:xfrm>
        </p:spPr>
        <p:txBody>
          <a:bodyPr/>
          <a:lstStyle>
            <a:lvl1pPr>
              <a:defRPr sz="2335"/>
            </a:lvl1pPr>
            <a:lvl2pPr>
              <a:defRPr sz="2000"/>
            </a:lvl2pPr>
            <a:lvl3pPr>
              <a:defRPr sz="167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334760"/>
            <a:ext cx="4038600" cy="3775200"/>
          </a:xfrm>
        </p:spPr>
        <p:txBody>
          <a:bodyPr/>
          <a:lstStyle>
            <a:lvl1pPr>
              <a:defRPr sz="2335"/>
            </a:lvl1pPr>
            <a:lvl2pPr>
              <a:defRPr sz="2000"/>
            </a:lvl2pPr>
            <a:lvl3pPr>
              <a:defRPr sz="167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280470"/>
            <a:ext cx="4040188" cy="533639"/>
          </a:xfrm>
        </p:spPr>
        <p:txBody>
          <a:bodyPr anchor="b"/>
          <a:lstStyle>
            <a:lvl1pPr marL="0" indent="0">
              <a:buNone/>
              <a:defRPr sz="2000" b="1"/>
            </a:lvl1pPr>
            <a:lvl2pPr marL="381635" indent="0">
              <a:buNone/>
              <a:defRPr sz="1670" b="1"/>
            </a:lvl2pPr>
            <a:lvl3pPr marL="762635" indent="0">
              <a:buNone/>
              <a:defRPr sz="1500" b="1"/>
            </a:lvl3pPr>
            <a:lvl4pPr marL="1144270" indent="0">
              <a:buNone/>
              <a:defRPr sz="1335" b="1"/>
            </a:lvl4pPr>
            <a:lvl5pPr marL="1525270" indent="0">
              <a:buNone/>
              <a:defRPr sz="1335" b="1"/>
            </a:lvl5pPr>
            <a:lvl6pPr marL="1906905" indent="0">
              <a:buNone/>
              <a:defRPr sz="1335" b="1"/>
            </a:lvl6pPr>
            <a:lvl7pPr marL="2287905" indent="0">
              <a:buNone/>
              <a:defRPr sz="1335" b="1"/>
            </a:lvl7pPr>
            <a:lvl8pPr marL="2669540" indent="0">
              <a:buNone/>
              <a:defRPr sz="1335" b="1"/>
            </a:lvl8pPr>
            <a:lvl9pPr marL="3051175" indent="0">
              <a:buNone/>
              <a:defRPr sz="1335"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814108"/>
            <a:ext cx="4040188" cy="3295851"/>
          </a:xfrm>
        </p:spPr>
        <p:txBody>
          <a:bodyPr/>
          <a:lstStyle>
            <a:lvl1pPr>
              <a:defRPr sz="2000"/>
            </a:lvl1pPr>
            <a:lvl2pPr>
              <a:defRPr sz="1670"/>
            </a:lvl2pPr>
            <a:lvl3pPr>
              <a:defRPr sz="1500"/>
            </a:lvl3pPr>
            <a:lvl4pPr>
              <a:defRPr sz="1335"/>
            </a:lvl4pPr>
            <a:lvl5pPr>
              <a:defRPr sz="1335"/>
            </a:lvl5pPr>
            <a:lvl6pPr>
              <a:defRPr sz="1335"/>
            </a:lvl6pPr>
            <a:lvl7pPr>
              <a:defRPr sz="1335"/>
            </a:lvl7pPr>
            <a:lvl8pPr>
              <a:defRPr sz="1335"/>
            </a:lvl8pPr>
            <a:lvl9pPr>
              <a:defRPr sz="13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280470"/>
            <a:ext cx="4041775" cy="533639"/>
          </a:xfrm>
        </p:spPr>
        <p:txBody>
          <a:bodyPr anchor="b"/>
          <a:lstStyle>
            <a:lvl1pPr marL="0" indent="0">
              <a:buNone/>
              <a:defRPr sz="2000" b="1"/>
            </a:lvl1pPr>
            <a:lvl2pPr marL="381635" indent="0">
              <a:buNone/>
              <a:defRPr sz="1670" b="1"/>
            </a:lvl2pPr>
            <a:lvl3pPr marL="762635" indent="0">
              <a:buNone/>
              <a:defRPr sz="1500" b="1"/>
            </a:lvl3pPr>
            <a:lvl4pPr marL="1144270" indent="0">
              <a:buNone/>
              <a:defRPr sz="1335" b="1"/>
            </a:lvl4pPr>
            <a:lvl5pPr marL="1525270" indent="0">
              <a:buNone/>
              <a:defRPr sz="1335" b="1"/>
            </a:lvl5pPr>
            <a:lvl6pPr marL="1906905" indent="0">
              <a:buNone/>
              <a:defRPr sz="1335" b="1"/>
            </a:lvl6pPr>
            <a:lvl7pPr marL="2287905" indent="0">
              <a:buNone/>
              <a:defRPr sz="1335" b="1"/>
            </a:lvl7pPr>
            <a:lvl8pPr marL="2669540" indent="0">
              <a:buNone/>
              <a:defRPr sz="1335" b="1"/>
            </a:lvl8pPr>
            <a:lvl9pPr marL="3051175" indent="0">
              <a:buNone/>
              <a:defRPr sz="1335"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814108"/>
            <a:ext cx="4041775" cy="3295851"/>
          </a:xfrm>
        </p:spPr>
        <p:txBody>
          <a:bodyPr/>
          <a:lstStyle>
            <a:lvl1pPr>
              <a:defRPr sz="2000"/>
            </a:lvl1pPr>
            <a:lvl2pPr>
              <a:defRPr sz="1670"/>
            </a:lvl2pPr>
            <a:lvl3pPr>
              <a:defRPr sz="1500"/>
            </a:lvl3pPr>
            <a:lvl4pPr>
              <a:defRPr sz="1335"/>
            </a:lvl4pPr>
            <a:lvl5pPr>
              <a:defRPr sz="1335"/>
            </a:lvl5pPr>
            <a:lvl6pPr>
              <a:defRPr sz="1335"/>
            </a:lvl6pPr>
            <a:lvl7pPr>
              <a:defRPr sz="1335"/>
            </a:lvl7pPr>
            <a:lvl8pPr>
              <a:defRPr sz="1335"/>
            </a:lvl8pPr>
            <a:lvl9pPr>
              <a:defRPr sz="1335"/>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7757"/>
            <a:ext cx="3008313" cy="969290"/>
          </a:xfrm>
        </p:spPr>
        <p:txBody>
          <a:bodyPr anchor="b"/>
          <a:lstStyle>
            <a:lvl1pPr algn="l">
              <a:defRPr sz="167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27757"/>
            <a:ext cx="5111750" cy="4882203"/>
          </a:xfrm>
        </p:spPr>
        <p:txBody>
          <a:bodyPr/>
          <a:lstStyle>
            <a:lvl1pPr>
              <a:defRPr sz="2670"/>
            </a:lvl1pPr>
            <a:lvl2pPr>
              <a:defRPr sz="2335"/>
            </a:lvl2pPr>
            <a:lvl3pPr>
              <a:defRPr sz="2000"/>
            </a:lvl3pPr>
            <a:lvl4pPr>
              <a:defRPr sz="1670"/>
            </a:lvl4pPr>
            <a:lvl5pPr>
              <a:defRPr sz="1670"/>
            </a:lvl5pPr>
            <a:lvl6pPr>
              <a:defRPr sz="1670"/>
            </a:lvl6pPr>
            <a:lvl7pPr>
              <a:defRPr sz="1670"/>
            </a:lvl7pPr>
            <a:lvl8pPr>
              <a:defRPr sz="1670"/>
            </a:lvl8pPr>
            <a:lvl9pPr>
              <a:defRPr sz="167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197047"/>
            <a:ext cx="3008313" cy="3912913"/>
          </a:xfrm>
        </p:spPr>
        <p:txBody>
          <a:bodyPr/>
          <a:lstStyle>
            <a:lvl1pPr marL="0" indent="0">
              <a:buNone/>
              <a:defRPr sz="1170"/>
            </a:lvl1pPr>
            <a:lvl2pPr marL="381635" indent="0">
              <a:buNone/>
              <a:defRPr sz="1000"/>
            </a:lvl2pPr>
            <a:lvl3pPr marL="762635" indent="0">
              <a:buNone/>
              <a:defRPr sz="835"/>
            </a:lvl3pPr>
            <a:lvl4pPr marL="1144270" indent="0">
              <a:buNone/>
              <a:defRPr sz="750"/>
            </a:lvl4pPr>
            <a:lvl5pPr marL="1525270" indent="0">
              <a:buNone/>
              <a:defRPr sz="750"/>
            </a:lvl5pPr>
            <a:lvl6pPr marL="1906905" indent="0">
              <a:buNone/>
              <a:defRPr sz="750"/>
            </a:lvl6pPr>
            <a:lvl7pPr marL="2287905" indent="0">
              <a:buNone/>
              <a:defRPr sz="750"/>
            </a:lvl7pPr>
            <a:lvl8pPr marL="2669540" indent="0">
              <a:buNone/>
              <a:defRPr sz="750"/>
            </a:lvl8pPr>
            <a:lvl9pPr marL="3051175"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4280"/>
            <a:ext cx="5486400" cy="472728"/>
          </a:xfrm>
        </p:spPr>
        <p:txBody>
          <a:bodyPr anchor="b"/>
          <a:lstStyle>
            <a:lvl1pPr algn="l">
              <a:defRPr sz="167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511128"/>
            <a:ext cx="5486400" cy="3432240"/>
          </a:xfrm>
        </p:spPr>
        <p:txBody>
          <a:bodyPr vert="horz" wrap="square" lIns="91440" tIns="45720" rIns="91440" bIns="45720" numCol="1" anchor="t" anchorCtr="0" compatLnSpc="1"/>
          <a:lstStyle>
            <a:lvl1pPr marL="0" indent="0">
              <a:buNone/>
              <a:defRPr sz="2670"/>
            </a:lvl1pPr>
            <a:lvl2pPr marL="381635" indent="0">
              <a:buNone/>
              <a:defRPr sz="2335"/>
            </a:lvl2pPr>
            <a:lvl3pPr marL="762635" indent="0">
              <a:buNone/>
              <a:defRPr sz="2000"/>
            </a:lvl3pPr>
            <a:lvl4pPr marL="1144270" indent="0">
              <a:buNone/>
              <a:defRPr sz="1670"/>
            </a:lvl4pPr>
            <a:lvl5pPr marL="1525270" indent="0">
              <a:buNone/>
              <a:defRPr sz="1670"/>
            </a:lvl5pPr>
            <a:lvl6pPr marL="1906905" indent="0">
              <a:buNone/>
              <a:defRPr sz="1670"/>
            </a:lvl6pPr>
            <a:lvl7pPr marL="2287905" indent="0">
              <a:buNone/>
              <a:defRPr sz="1670"/>
            </a:lvl7pPr>
            <a:lvl8pPr marL="2669540" indent="0">
              <a:buNone/>
              <a:defRPr sz="1670"/>
            </a:lvl8pPr>
            <a:lvl9pPr marL="3051175" indent="0">
              <a:buNone/>
              <a:defRPr sz="1670"/>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3200" b="0" i="0" u="none" strike="noStrike" kern="0" cap="none" spc="0" normalizeH="0" baseline="0" noProof="0" smtClean="0">
                <a:ln>
                  <a:noFill/>
                </a:ln>
                <a:solidFill>
                  <a:schemeClr val="tx1"/>
                </a:solidFill>
                <a:effectLst/>
                <a:uLnTx/>
                <a:uFillTx/>
                <a:latin typeface="+mn-lt"/>
                <a:ea typeface="+mn-ea"/>
                <a:cs typeface="+mn-cs"/>
              </a:rPr>
              <a:t>单击图标添加图片</a:t>
            </a: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477008"/>
            <a:ext cx="5486400" cy="671352"/>
          </a:xfrm>
        </p:spPr>
        <p:txBody>
          <a:bodyPr/>
          <a:lstStyle>
            <a:lvl1pPr marL="0" indent="0">
              <a:buNone/>
              <a:defRPr sz="1170"/>
            </a:lvl1pPr>
            <a:lvl2pPr marL="381635" indent="0">
              <a:buNone/>
              <a:defRPr sz="1000"/>
            </a:lvl2pPr>
            <a:lvl3pPr marL="762635" indent="0">
              <a:buNone/>
              <a:defRPr sz="835"/>
            </a:lvl3pPr>
            <a:lvl4pPr marL="1144270" indent="0">
              <a:buNone/>
              <a:defRPr sz="750"/>
            </a:lvl4pPr>
            <a:lvl5pPr marL="1525270" indent="0">
              <a:buNone/>
              <a:defRPr sz="750"/>
            </a:lvl5pPr>
            <a:lvl6pPr marL="1906905" indent="0">
              <a:buNone/>
              <a:defRPr sz="750"/>
            </a:lvl6pPr>
            <a:lvl7pPr marL="2287905" indent="0">
              <a:buNone/>
              <a:defRPr sz="750"/>
            </a:lvl7pPr>
            <a:lvl8pPr marL="2669540" indent="0">
              <a:buNone/>
              <a:defRPr sz="750"/>
            </a:lvl8pPr>
            <a:lvl9pPr marL="3051175"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29081"/>
            <a:ext cx="8229600" cy="9534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334760"/>
            <a:ext cx="8229600" cy="377520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5209272"/>
            <a:ext cx="2133600" cy="397250"/>
          </a:xfrm>
          <a:prstGeom prst="rect">
            <a:avLst/>
          </a:prstGeom>
          <a:noFill/>
          <a:ln w="9525">
            <a:noFill/>
            <a:miter lim="800000"/>
          </a:ln>
          <a:effectLst/>
        </p:spPr>
        <p:txBody>
          <a:bodyPr vert="horz" wrap="square" lIns="91440" tIns="45720" rIns="91440" bIns="45720" numCol="1" anchor="t" anchorCtr="0" compatLnSpc="1"/>
          <a:lstStyle>
            <a:lvl1pPr eaLnBrk="1" hangingPunct="1">
              <a:defRPr sz="117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5209272"/>
            <a:ext cx="2895600" cy="397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17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5209272"/>
            <a:ext cx="2133600" cy="397250"/>
          </a:xfrm>
          <a:prstGeom prst="rect">
            <a:avLst/>
          </a:prstGeom>
          <a:noFill/>
          <a:ln w="9525">
            <a:noFill/>
            <a:miter lim="800000"/>
          </a:ln>
          <a:effectLst/>
        </p:spPr>
        <p:txBody>
          <a:bodyPr vert="horz" wrap="square" lIns="91440" tIns="45720" rIns="91440" bIns="45720" numCol="1" anchor="t" anchorCtr="0" compatLnSpc="1"/>
          <a:lstStyle>
            <a:lvl1pPr algn="r">
              <a:defRPr sz="1170">
                <a:ea typeface="宋体" panose="02010600030101010101" pitchFamily="2" charset="-122"/>
              </a:defRPr>
            </a:lvl1pPr>
          </a:lstStyle>
          <a:p>
            <a:pPr lvl="0" eaLnBrk="1" fontAlgn="base" hangingPunct="1"/>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367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285750" indent="-285750" algn="l" rtl="0" eaLnBrk="1" fontAlgn="base" hangingPunct="1">
        <a:spcBef>
          <a:spcPts val="80"/>
        </a:spcBef>
        <a:spcAft>
          <a:spcPct val="0"/>
        </a:spcAft>
        <a:buChar char="•"/>
        <a:defRPr sz="2670">
          <a:solidFill>
            <a:schemeClr val="tx1"/>
          </a:solidFill>
          <a:latin typeface="+mn-lt"/>
          <a:ea typeface="+mn-ea"/>
          <a:cs typeface="+mn-cs"/>
        </a:defRPr>
      </a:lvl1pPr>
      <a:lvl2pPr marL="619760" indent="-238125" algn="l" rtl="0" eaLnBrk="1" fontAlgn="base" hangingPunct="1">
        <a:spcBef>
          <a:spcPts val="80"/>
        </a:spcBef>
        <a:spcAft>
          <a:spcPct val="0"/>
        </a:spcAft>
        <a:buChar char="–"/>
        <a:defRPr sz="2335">
          <a:solidFill>
            <a:schemeClr val="tx1"/>
          </a:solidFill>
          <a:latin typeface="+mn-lt"/>
        </a:defRPr>
      </a:lvl2pPr>
      <a:lvl3pPr marL="953135" indent="-190500" algn="l" rtl="0" eaLnBrk="1" fontAlgn="base" hangingPunct="1">
        <a:spcBef>
          <a:spcPts val="80"/>
        </a:spcBef>
        <a:spcAft>
          <a:spcPct val="0"/>
        </a:spcAft>
        <a:buChar char="•"/>
        <a:defRPr sz="2000">
          <a:solidFill>
            <a:schemeClr val="tx1"/>
          </a:solidFill>
          <a:latin typeface="+mn-lt"/>
        </a:defRPr>
      </a:lvl3pPr>
      <a:lvl4pPr marL="1334770" indent="-190500" algn="l" rtl="0" eaLnBrk="1" fontAlgn="base" hangingPunct="1">
        <a:spcBef>
          <a:spcPts val="80"/>
        </a:spcBef>
        <a:spcAft>
          <a:spcPct val="0"/>
        </a:spcAft>
        <a:buChar char="–"/>
        <a:defRPr sz="1670">
          <a:solidFill>
            <a:schemeClr val="tx1"/>
          </a:solidFill>
          <a:latin typeface="+mn-lt"/>
        </a:defRPr>
      </a:lvl4pPr>
      <a:lvl5pPr marL="1716405" indent="-190500" algn="l" rtl="0" eaLnBrk="1" fontAlgn="base" hangingPunct="1">
        <a:spcBef>
          <a:spcPts val="80"/>
        </a:spcBef>
        <a:spcAft>
          <a:spcPct val="0"/>
        </a:spcAft>
        <a:buChar char="»"/>
        <a:defRPr sz="1670">
          <a:solidFill>
            <a:schemeClr val="tx1"/>
          </a:solidFill>
          <a:latin typeface="+mn-lt"/>
        </a:defRPr>
      </a:lvl5pPr>
      <a:lvl6pPr marL="2097405" indent="-190500" algn="l" rtl="0" eaLnBrk="1" fontAlgn="base" hangingPunct="1">
        <a:spcBef>
          <a:spcPts val="80"/>
        </a:spcBef>
        <a:spcAft>
          <a:spcPct val="0"/>
        </a:spcAft>
        <a:buChar char="»"/>
        <a:defRPr sz="1670">
          <a:solidFill>
            <a:schemeClr val="tx1"/>
          </a:solidFill>
          <a:latin typeface="+mn-lt"/>
        </a:defRPr>
      </a:lvl6pPr>
      <a:lvl7pPr marL="2479040" indent="-190500" algn="l" rtl="0" eaLnBrk="1" fontAlgn="base" hangingPunct="1">
        <a:spcBef>
          <a:spcPts val="80"/>
        </a:spcBef>
        <a:spcAft>
          <a:spcPct val="0"/>
        </a:spcAft>
        <a:buChar char="»"/>
        <a:defRPr sz="1670">
          <a:solidFill>
            <a:schemeClr val="tx1"/>
          </a:solidFill>
          <a:latin typeface="+mn-lt"/>
        </a:defRPr>
      </a:lvl7pPr>
      <a:lvl8pPr marL="2860040" indent="-190500" algn="l" rtl="0" eaLnBrk="1" fontAlgn="base" hangingPunct="1">
        <a:spcBef>
          <a:spcPts val="80"/>
        </a:spcBef>
        <a:spcAft>
          <a:spcPct val="0"/>
        </a:spcAft>
        <a:buChar char="»"/>
        <a:defRPr sz="1670">
          <a:solidFill>
            <a:schemeClr val="tx1"/>
          </a:solidFill>
          <a:latin typeface="+mn-lt"/>
        </a:defRPr>
      </a:lvl8pPr>
      <a:lvl9pPr marL="3241675" indent="-190500" algn="l" rtl="0" eaLnBrk="1" fontAlgn="base" hangingPunct="1">
        <a:spcBef>
          <a:spcPts val="80"/>
        </a:spcBef>
        <a:spcAft>
          <a:spcPct val="0"/>
        </a:spcAft>
        <a:buChar char="»"/>
        <a:defRPr sz="1670">
          <a:solidFill>
            <a:schemeClr val="tx1"/>
          </a:solidFill>
          <a:latin typeface="+mn-lt"/>
        </a:defRPr>
      </a:lvl9pPr>
    </p:bodyStyle>
    <p:otherStyle>
      <a:defPPr>
        <a:defRPr lang="zh-CN"/>
      </a:defPPr>
      <a:lvl1pPr marL="0" algn="l" defTabSz="762635" rtl="0" eaLnBrk="1" latinLnBrk="0" hangingPunct="1">
        <a:defRPr sz="1500" kern="1200">
          <a:solidFill>
            <a:schemeClr val="tx1"/>
          </a:solidFill>
          <a:latin typeface="+mn-lt"/>
          <a:ea typeface="+mn-ea"/>
          <a:cs typeface="+mn-cs"/>
        </a:defRPr>
      </a:lvl1pPr>
      <a:lvl2pPr marL="381635" algn="l" defTabSz="762635" rtl="0" eaLnBrk="1" latinLnBrk="0" hangingPunct="1">
        <a:defRPr sz="1500" kern="1200">
          <a:solidFill>
            <a:schemeClr val="tx1"/>
          </a:solidFill>
          <a:latin typeface="+mn-lt"/>
          <a:ea typeface="+mn-ea"/>
          <a:cs typeface="+mn-cs"/>
        </a:defRPr>
      </a:lvl2pPr>
      <a:lvl3pPr marL="762635" algn="l" defTabSz="762635" rtl="0" eaLnBrk="1" latinLnBrk="0" hangingPunct="1">
        <a:defRPr sz="1500" kern="1200">
          <a:solidFill>
            <a:schemeClr val="tx1"/>
          </a:solidFill>
          <a:latin typeface="+mn-lt"/>
          <a:ea typeface="+mn-ea"/>
          <a:cs typeface="+mn-cs"/>
        </a:defRPr>
      </a:lvl3pPr>
      <a:lvl4pPr marL="1144270" algn="l" defTabSz="762635" rtl="0" eaLnBrk="1" latinLnBrk="0" hangingPunct="1">
        <a:defRPr sz="1500" kern="1200">
          <a:solidFill>
            <a:schemeClr val="tx1"/>
          </a:solidFill>
          <a:latin typeface="+mn-lt"/>
          <a:ea typeface="+mn-ea"/>
          <a:cs typeface="+mn-cs"/>
        </a:defRPr>
      </a:lvl4pPr>
      <a:lvl5pPr marL="1525270" algn="l" defTabSz="762635" rtl="0" eaLnBrk="1" latinLnBrk="0" hangingPunct="1">
        <a:defRPr sz="1500" kern="1200">
          <a:solidFill>
            <a:schemeClr val="tx1"/>
          </a:solidFill>
          <a:latin typeface="+mn-lt"/>
          <a:ea typeface="+mn-ea"/>
          <a:cs typeface="+mn-cs"/>
        </a:defRPr>
      </a:lvl5pPr>
      <a:lvl6pPr marL="1906905" algn="l" defTabSz="762635" rtl="0" eaLnBrk="1" latinLnBrk="0" hangingPunct="1">
        <a:defRPr sz="1500" kern="1200">
          <a:solidFill>
            <a:schemeClr val="tx1"/>
          </a:solidFill>
          <a:latin typeface="+mn-lt"/>
          <a:ea typeface="+mn-ea"/>
          <a:cs typeface="+mn-cs"/>
        </a:defRPr>
      </a:lvl6pPr>
      <a:lvl7pPr marL="2287905" algn="l" defTabSz="762635" rtl="0" eaLnBrk="1" latinLnBrk="0" hangingPunct="1">
        <a:defRPr sz="1500" kern="1200">
          <a:solidFill>
            <a:schemeClr val="tx1"/>
          </a:solidFill>
          <a:latin typeface="+mn-lt"/>
          <a:ea typeface="+mn-ea"/>
          <a:cs typeface="+mn-cs"/>
        </a:defRPr>
      </a:lvl7pPr>
      <a:lvl8pPr marL="2669540" algn="l" defTabSz="762635" rtl="0" eaLnBrk="1" latinLnBrk="0" hangingPunct="1">
        <a:defRPr sz="1500" kern="1200">
          <a:solidFill>
            <a:schemeClr val="tx1"/>
          </a:solidFill>
          <a:latin typeface="+mn-lt"/>
          <a:ea typeface="+mn-ea"/>
          <a:cs typeface="+mn-cs"/>
        </a:defRPr>
      </a:lvl8pPr>
      <a:lvl9pPr marL="3051175" algn="l" defTabSz="76263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1394000" y="1016960"/>
            <a:ext cx="6483120" cy="1971419"/>
          </a:xfrm>
          <a:solidFill>
            <a:schemeClr val="bg1">
              <a:alpha val="62000"/>
            </a:schemeClr>
          </a:solidFill>
        </p:spPr>
        <p:txBody>
          <a:bodyPr wrap="square" lIns="76272" tIns="38136" rIns="76272" bIns="38136" anchor="ctr"/>
          <a:lstStyle/>
          <a:p>
            <a:r>
              <a:rPr lang="zh-CN" altLang="en-US" sz="5005" dirty="0" smtClean="0"/>
              <a:t>多则材料、关联型、任务驱动</a:t>
            </a:r>
            <a:endParaRPr lang="zh-CN" altLang="en-US" sz="5005" dirty="0"/>
          </a:p>
        </p:txBody>
      </p:sp>
      <p:sp>
        <p:nvSpPr>
          <p:cNvPr id="4099" name="副标题 2"/>
          <p:cNvSpPr>
            <a:spLocks noGrp="1"/>
          </p:cNvSpPr>
          <p:nvPr>
            <p:ph type="subTitle" idx="1"/>
          </p:nvPr>
        </p:nvSpPr>
        <p:spPr>
          <a:xfrm>
            <a:off x="1902480" y="3241560"/>
            <a:ext cx="5339040" cy="1461880"/>
          </a:xfrm>
        </p:spPr>
        <p:txBody>
          <a:bodyPr wrap="square" lIns="76272" tIns="38136" rIns="76272" bIns="38136" anchor="t"/>
          <a:lstStyle/>
          <a:p>
            <a:r>
              <a:rPr lang="zh-CN" altLang="en-US" sz="5505" b="1" dirty="0">
                <a:solidFill>
                  <a:srgbClr val="FF0000"/>
                </a:solidFill>
                <a:latin typeface="+mn-lt"/>
                <a:ea typeface="+mn-ea"/>
                <a:cs typeface="+mn-cs"/>
              </a:rPr>
              <a:t>作文评讲</a:t>
            </a:r>
            <a:endParaRPr lang="zh-CN" altLang="en-US" sz="5505" b="1" dirty="0">
              <a:solidFill>
                <a:srgbClr val="FF0000"/>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20" y="1207640"/>
            <a:ext cx="6864480" cy="953400"/>
          </a:xfrm>
        </p:spPr>
        <p:txBody>
          <a:bodyPr/>
          <a:lstStyle/>
          <a:p>
            <a:r>
              <a:rPr lang="zh-CN" altLang="en-US" b="1" dirty="0" smtClean="0"/>
              <a:t>类型题（</a:t>
            </a:r>
            <a:r>
              <a:rPr lang="en-US" altLang="zh-CN" b="1" dirty="0" smtClean="0"/>
              <a:t>1</a:t>
            </a:r>
            <a:r>
              <a:rPr lang="zh-CN" altLang="en-US" b="1" dirty="0" smtClean="0"/>
              <a:t>）</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40640"/>
            <a:ext cx="9204960" cy="5374005"/>
          </a:xfrm>
        </p:spPr>
        <p:txBody>
          <a:bodyPr/>
          <a:lstStyle/>
          <a:p>
            <a:r>
              <a:rPr lang="zh-CN" altLang="en-US" sz="2800" b="1" dirty="0"/>
              <a:t>电视台即将推出“做这样的出彩中国人”栏目，拟定了以下嘉宾名单，邀请观众投票选出两三位，</a:t>
            </a:r>
            <a:endParaRPr lang="zh-CN" altLang="en-US" sz="2800" b="1" dirty="0"/>
          </a:p>
          <a:p>
            <a:r>
              <a:rPr lang="en-US" altLang="zh-CN" sz="2800" b="1" dirty="0"/>
              <a:t>       </a:t>
            </a:r>
            <a:r>
              <a:rPr lang="zh-CN" altLang="en-US" sz="2800" b="1" dirty="0"/>
              <a:t>他们是</a:t>
            </a:r>
            <a:r>
              <a:rPr lang="zh-CN" altLang="en-US" sz="2800" b="1" dirty="0" smtClean="0"/>
              <a:t>：在平凡岗位上创造非凡业绩的电焊工李万君，</a:t>
            </a:r>
            <a:r>
              <a:rPr lang="zh-CN" altLang="en-US" sz="2800" b="1" dirty="0"/>
              <a:t>将自己“独门绝技”义务传授给数千医生的</a:t>
            </a:r>
            <a:r>
              <a:rPr lang="zh-CN" altLang="en-US" sz="2800" b="1" dirty="0">
                <a:solidFill>
                  <a:srgbClr val="C00000"/>
                </a:solidFill>
              </a:rPr>
              <a:t>眼科主任姚玉峰</a:t>
            </a:r>
            <a:r>
              <a:rPr lang="zh-CN" altLang="en-US" sz="2800" b="1" dirty="0"/>
              <a:t>、国家女排总教练</a:t>
            </a:r>
            <a:r>
              <a:rPr lang="zh-CN" altLang="en-US" sz="2800" b="1" dirty="0">
                <a:solidFill>
                  <a:srgbClr val="C00000"/>
                </a:solidFill>
              </a:rPr>
              <a:t>郎平</a:t>
            </a:r>
            <a:r>
              <a:rPr lang="zh-CN" altLang="en-US" sz="2800" b="1" dirty="0"/>
              <a:t>、一身“细功夫”的基层干部</a:t>
            </a:r>
            <a:r>
              <a:rPr lang="zh-CN" altLang="en-US" sz="2800" b="1" dirty="0">
                <a:solidFill>
                  <a:srgbClr val="C00000"/>
                </a:solidFill>
              </a:rPr>
              <a:t>廖俊波</a:t>
            </a:r>
            <a:r>
              <a:rPr lang="zh-CN" altLang="en-US" sz="2800" b="1" dirty="0"/>
              <a:t>、二度入围雨果奖的作家</a:t>
            </a:r>
            <a:r>
              <a:rPr lang="zh-CN" altLang="en-US" sz="2800" b="1" dirty="0">
                <a:solidFill>
                  <a:srgbClr val="C00000"/>
                </a:solidFill>
              </a:rPr>
              <a:t>刘慈欣</a:t>
            </a:r>
            <a:r>
              <a:rPr lang="zh-CN" altLang="en-US" sz="2800" b="1" dirty="0"/>
              <a:t>、转身做正能量网红的清华女</a:t>
            </a:r>
            <a:r>
              <a:rPr lang="zh-CN" altLang="en-US" sz="2800" b="1" dirty="0">
                <a:solidFill>
                  <a:srgbClr val="C00000"/>
                </a:solidFill>
              </a:rPr>
              <a:t>学霸</a:t>
            </a:r>
            <a:r>
              <a:rPr lang="zh-CN" altLang="en-US" sz="2800" b="1" dirty="0"/>
              <a:t>、原来的“北大保安高考第一人”现在的中等职业学校的校长</a:t>
            </a:r>
            <a:r>
              <a:rPr lang="zh-CN" altLang="en-US" sz="2800" b="1" dirty="0">
                <a:solidFill>
                  <a:srgbClr val="C00000"/>
                </a:solidFill>
              </a:rPr>
              <a:t>张俊成</a:t>
            </a:r>
            <a:r>
              <a:rPr lang="zh-CN" altLang="en-US" sz="2800" b="1" dirty="0"/>
              <a:t>、将在自家院子中挖到的19件文物悉数捐赠故宫博物院的</a:t>
            </a:r>
            <a:r>
              <a:rPr lang="zh-CN" altLang="en-US" sz="2800" b="1" dirty="0">
                <a:solidFill>
                  <a:srgbClr val="C00000"/>
                </a:solidFill>
              </a:rPr>
              <a:t>农民何刚</a:t>
            </a:r>
            <a:r>
              <a:rPr lang="zh-CN" altLang="en-US" sz="2800" b="1" dirty="0"/>
              <a:t>、让上班族先上地铁的</a:t>
            </a:r>
            <a:r>
              <a:rPr lang="zh-CN" altLang="en-US" sz="2800" b="1" dirty="0">
                <a:solidFill>
                  <a:srgbClr val="C00000"/>
                </a:solidFill>
              </a:rPr>
              <a:t>农民工</a:t>
            </a:r>
            <a:r>
              <a:rPr lang="zh-CN" altLang="en-US" sz="2800" b="1" dirty="0"/>
              <a:t>、网络短视频领军人物</a:t>
            </a:r>
            <a:r>
              <a:rPr lang="zh-CN" altLang="en-US" sz="2800" b="1" dirty="0">
                <a:solidFill>
                  <a:srgbClr val="C00000"/>
                </a:solidFill>
              </a:rPr>
              <a:t>papi酱</a:t>
            </a:r>
            <a:r>
              <a:rPr lang="zh-CN" altLang="en-US" sz="2800" b="1" dirty="0"/>
              <a:t>、优秀的喜剧人才</a:t>
            </a:r>
            <a:r>
              <a:rPr lang="zh-CN" altLang="en-US" sz="2800" b="1" dirty="0">
                <a:solidFill>
                  <a:srgbClr val="C00000"/>
                </a:solidFill>
              </a:rPr>
              <a:t>常远</a:t>
            </a:r>
            <a:r>
              <a:rPr lang="zh-CN" altLang="en-US" sz="2800" b="1" dirty="0"/>
              <a:t>、一角一人生的</a:t>
            </a:r>
            <a:r>
              <a:rPr lang="zh-CN" altLang="en-US" sz="2800" b="1" dirty="0">
                <a:solidFill>
                  <a:srgbClr val="C00000"/>
                </a:solidFill>
              </a:rPr>
              <a:t>六小龄童</a:t>
            </a:r>
            <a:r>
              <a:rPr lang="zh-CN" altLang="en-US" sz="2800" b="1" dirty="0"/>
              <a:t>。</a:t>
            </a:r>
            <a:endParaRPr lang="zh-CN" altLang="en-US" sz="2800" b="1" dirty="0"/>
          </a:p>
          <a:p>
            <a:r>
              <a:rPr lang="en-US" altLang="zh-CN" sz="2800" dirty="0"/>
              <a:t>      </a:t>
            </a:r>
            <a:r>
              <a:rPr lang="zh-CN" altLang="en-US" sz="2800" dirty="0"/>
              <a:t> 作为观众的你将选出哪两三位人物，请给出理由。要求选好关键词，使之形成有机的关联。</a:t>
            </a:r>
            <a:endParaRPr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22250" y="379730"/>
            <a:ext cx="8743950" cy="4730750"/>
          </a:xfrm>
        </p:spPr>
        <p:txBody>
          <a:bodyPr/>
          <a:lstStyle/>
          <a:p>
            <a:r>
              <a:rPr lang="zh-CN" altLang="en-US"/>
              <a:t>试题分析：</a:t>
            </a:r>
            <a:endParaRPr lang="zh-CN" altLang="en-US"/>
          </a:p>
          <a:p>
            <a:r>
              <a:rPr lang="zh-CN" altLang="en-US" b="1"/>
              <a:t>这道作文题，在模仿今年全国卷二的基础上，又推陈出新，</a:t>
            </a:r>
            <a:r>
              <a:rPr lang="zh-CN" altLang="en-US" b="1" u="sng">
                <a:solidFill>
                  <a:srgbClr val="C00000"/>
                </a:solidFill>
              </a:rPr>
              <a:t>立足社会热点，传递社会核心价值观，同时又考查了学生的要点概括能力，面对时事的思考能力</a:t>
            </a:r>
            <a:r>
              <a:rPr lang="zh-CN" altLang="en-US" b="1"/>
              <a:t>。“选好关键词”实际上就是概括出你选出的两三位人物身上的</a:t>
            </a:r>
            <a:r>
              <a:rPr lang="zh-CN" altLang="en-US" b="1" u="sng">
                <a:solidFill>
                  <a:srgbClr val="002060"/>
                </a:solidFill>
              </a:rPr>
              <a:t>共同点</a:t>
            </a:r>
            <a:r>
              <a:rPr lang="zh-CN" altLang="en-US" b="1"/>
              <a:t>，“关键词”成为文章的立意，主题，也是材料人物之间的关联。自由组合，给了学生很大的思考空间，写作空间，与时事紧密相联，避免了套作宿构，引导学生读书看报。</a:t>
            </a:r>
            <a:endParaRPr lang="zh-CN"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0830" y="254000"/>
            <a:ext cx="8663305" cy="4855845"/>
          </a:xfrm>
        </p:spPr>
        <p:txBody>
          <a:bodyPr/>
          <a:lstStyle/>
          <a:p>
            <a:r>
              <a:rPr lang="zh-CN" altLang="en-US" sz="2800" b="1" dirty="0"/>
              <a:t>1）将自己“独门绝技”义务传授给数千医生的眼科主任姚玉峰+国家女排总教练郎平+文物悉数捐赠故宫博物院的农民何刚  这三人都把自己珍贵的东西，像本领、才华、青春和宝物等无私奉献给了祖国和人民，可立足</a:t>
            </a:r>
            <a:r>
              <a:rPr lang="zh-CN" altLang="en-US" sz="2800" b="1" u="sng" dirty="0">
                <a:solidFill>
                  <a:srgbClr val="002060"/>
                </a:solidFill>
              </a:rPr>
              <a:t>“</a:t>
            </a:r>
            <a:r>
              <a:rPr lang="zh-CN" altLang="en-US" sz="2800" b="1" u="sng" dirty="0">
                <a:solidFill>
                  <a:srgbClr val="C00000"/>
                </a:solidFill>
              </a:rPr>
              <a:t>无私奉献</a:t>
            </a:r>
            <a:r>
              <a:rPr lang="zh-CN" altLang="en-US" sz="2800" b="1" u="sng" dirty="0">
                <a:solidFill>
                  <a:srgbClr val="002060"/>
                </a:solidFill>
              </a:rPr>
              <a:t>”。</a:t>
            </a:r>
            <a:endParaRPr lang="zh-CN" altLang="en-US" sz="2800" b="1" u="sng" dirty="0">
              <a:solidFill>
                <a:srgbClr val="002060"/>
              </a:solidFill>
            </a:endParaRPr>
          </a:p>
          <a:p>
            <a:r>
              <a:rPr lang="zh-CN" altLang="en-US" sz="2800" b="1" dirty="0"/>
              <a:t>2</a:t>
            </a:r>
            <a:r>
              <a:rPr lang="zh-CN" altLang="en-US" sz="2800" b="1" dirty="0" smtClean="0"/>
              <a:t>）在平凡岗位上创造非凡业绩的电焊工李万君+一角一人生的六小龄童：他们在事业上无私奋献，追求卓越，精益求精，</a:t>
            </a:r>
            <a:r>
              <a:rPr lang="zh-CN" altLang="en-US" sz="2800" b="1" dirty="0" smtClean="0">
                <a:solidFill>
                  <a:srgbClr val="C00000"/>
                </a:solidFill>
              </a:rPr>
              <a:t>平凡人的不平凡</a:t>
            </a:r>
            <a:r>
              <a:rPr lang="zh-CN" altLang="en-US" sz="2800" b="1" dirty="0" smtClean="0"/>
              <a:t>；</a:t>
            </a:r>
            <a:endParaRPr lang="zh-CN" altLang="en-US" sz="2800" b="1" dirty="0"/>
          </a:p>
          <a:p>
            <a:r>
              <a:rPr lang="zh-CN" altLang="en-US" sz="2800" b="1" dirty="0"/>
              <a:t>3）将19件文物悉数捐赠故宫博物院的农民何刚+让上班族先上地铁的农民工 他们身居社会底层，虽然都是小人物，但同样蕴藏着令人感动的优秀品质，“</a:t>
            </a:r>
            <a:r>
              <a:rPr lang="zh-CN" altLang="en-US" sz="2800" b="1" dirty="0">
                <a:solidFill>
                  <a:srgbClr val="C00000"/>
                </a:solidFill>
              </a:rPr>
              <a:t>小人物，大能量”</a:t>
            </a:r>
            <a:r>
              <a:rPr lang="zh-CN" altLang="en-US" sz="2800" b="1" dirty="0"/>
              <a:t>；</a:t>
            </a:r>
            <a:endParaRPr lang="zh-CN" altLang="en-US"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74930"/>
            <a:ext cx="9248140" cy="5645150"/>
          </a:xfrm>
        </p:spPr>
        <p:txBody>
          <a:bodyPr/>
          <a:lstStyle/>
          <a:p>
            <a:r>
              <a:rPr lang="zh-CN" altLang="en-US" sz="2600" b="1"/>
              <a:t>4）一身“细功夫”的基层干部廖俊波+优秀的喜剧人才常远+一角一人生的六小龄童 “台上一分钟，台下十年功”，他们在各自的领域刻苦自励，深入钻研，成为业内的佼佼者，</a:t>
            </a:r>
            <a:r>
              <a:rPr lang="zh-CN" altLang="en-US" sz="2600" b="1">
                <a:solidFill>
                  <a:srgbClr val="C00000"/>
                </a:solidFill>
              </a:rPr>
              <a:t>可谈“专注”、“执着”；</a:t>
            </a:r>
            <a:endParaRPr lang="zh-CN" altLang="en-US" sz="2600" b="1">
              <a:solidFill>
                <a:srgbClr val="C00000"/>
              </a:solidFill>
            </a:endParaRPr>
          </a:p>
          <a:p>
            <a:r>
              <a:rPr lang="zh-CN" altLang="en-US" sz="2600" b="1"/>
              <a:t>5）转身做正能量网红的清华女学霸+原来的“北大保安高考第一人”现在的中等职业学校的校长张俊成  他们不安于现状，积极进取，不断挖掘自身潜能，实现华丽转身，告诉我们要</a:t>
            </a:r>
            <a:r>
              <a:rPr lang="zh-CN" altLang="en-US" sz="2600" b="1">
                <a:solidFill>
                  <a:srgbClr val="C00000"/>
                </a:solidFill>
              </a:rPr>
              <a:t>“超越自己，创造自己”；</a:t>
            </a:r>
            <a:endParaRPr lang="zh-CN" altLang="en-US" sz="2600" b="1">
              <a:solidFill>
                <a:srgbClr val="C00000"/>
              </a:solidFill>
            </a:endParaRPr>
          </a:p>
          <a:p>
            <a:r>
              <a:rPr lang="zh-CN" altLang="en-US" sz="2600" b="1"/>
              <a:t>6）转身做正能量网红的清华女学霸+网络短视频领军人物papi酱  两人都是网红，不同于一般网红的是，他们凭借自身素质，传递正能量，恪守网络道德，彰显独特个性，</a:t>
            </a:r>
            <a:r>
              <a:rPr lang="zh-CN" altLang="en-US" sz="2600" b="1">
                <a:solidFill>
                  <a:srgbClr val="C00000"/>
                </a:solidFill>
              </a:rPr>
              <a:t>可谈“网络道德”或“张扬个性”；</a:t>
            </a:r>
            <a:endParaRPr lang="zh-CN" altLang="en-US" sz="2600" b="1">
              <a:solidFill>
                <a:srgbClr val="C00000"/>
              </a:solidFill>
            </a:endParaRPr>
          </a:p>
          <a:p>
            <a:r>
              <a:rPr lang="zh-CN" altLang="en-US" sz="2600" b="1"/>
              <a:t>7）二度入围雨果奖的作家刘慈欣+网络短视频领军人物papi酱都不拘泥于寻常</a:t>
            </a:r>
            <a:r>
              <a:rPr lang="en-US" altLang="zh-CN" sz="2600" b="1"/>
              <a:t>,</a:t>
            </a:r>
            <a:r>
              <a:rPr lang="zh-CN" altLang="en-US" sz="2600" b="1"/>
              <a:t>闯出一条属于自己的路</a:t>
            </a:r>
            <a:r>
              <a:rPr lang="en-US" altLang="zh-CN" sz="2600" b="1"/>
              <a:t>,</a:t>
            </a:r>
            <a:r>
              <a:rPr lang="zh-CN" altLang="en-US" sz="2600" b="1"/>
              <a:t>可谈“</a:t>
            </a:r>
            <a:r>
              <a:rPr lang="zh-CN" altLang="en-US" sz="2600" b="1">
                <a:solidFill>
                  <a:srgbClr val="C00000"/>
                </a:solidFill>
              </a:rPr>
              <a:t>创新</a:t>
            </a:r>
            <a:r>
              <a:rPr lang="zh-CN" altLang="en-US" sz="2600" b="1"/>
              <a:t>”方面。</a:t>
            </a:r>
            <a:endParaRPr lang="zh-CN" altLang="en-US" sz="26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0"/>
            <a:ext cx="9526905" cy="5571490"/>
          </a:xfrm>
        </p:spPr>
        <p:txBody>
          <a:bodyPr/>
          <a:lstStyle/>
          <a:p>
            <a:r>
              <a:rPr lang="zh-CN" altLang="en-US" sz="2300" b="1" dirty="0" smtClean="0">
                <a:solidFill>
                  <a:srgbClr val="FF0000"/>
                </a:solidFill>
              </a:rPr>
              <a:t>例文：               </a:t>
            </a:r>
            <a:r>
              <a:rPr lang="zh-CN" altLang="en-US" sz="2300" b="1" dirty="0" smtClean="0"/>
              <a:t>因</a:t>
            </a:r>
            <a:r>
              <a:rPr lang="zh-CN" altLang="en-US" sz="2300" b="1" dirty="0"/>
              <a:t>为有你，虚拟世界也天蓝</a:t>
            </a:r>
            <a:endParaRPr lang="zh-CN" altLang="en-US" sz="2300" b="1" dirty="0"/>
          </a:p>
          <a:p>
            <a:r>
              <a:rPr lang="zh-CN" altLang="en-US" sz="2300" b="1" dirty="0" smtClean="0"/>
              <a:t>        作</a:t>
            </a:r>
            <a:r>
              <a:rPr lang="zh-CN" altLang="en-US" sz="2300" b="1" dirty="0"/>
              <a:t>为观众，我选清华女学霸和网络短视频领军人物papi酱。随着互联网+时代的到来，网络无时无刻不在影响着我们的生活、学习、工作和社交，虚拟世界在我们眼前呈现出一片广阔的天地，而他们，能承担社会责任，恪守网络道德，传递正能量，弘扬新风气，做这样的出彩中国人，我们的虚拟世界定会天天天蓝。</a:t>
            </a:r>
            <a:endParaRPr lang="zh-CN" altLang="en-US" sz="2300" b="1" dirty="0"/>
          </a:p>
          <a:p>
            <a:r>
              <a:rPr lang="zh-CN" altLang="en-US" sz="2300" b="1" dirty="0" smtClean="0"/>
              <a:t>        曾</a:t>
            </a:r>
            <a:r>
              <a:rPr lang="zh-CN" altLang="en-US" sz="2300" b="1" dirty="0"/>
              <a:t>几何时，网络在丰富方便我们的生活的同时，也被一些人搅得天昏地暗。有人恶搞杜甫、鲁迅这些文化名人，亵渎我们的经典文化；有人靠骇人听闻的言辞或者低俗下流的段子吸引别人的眼球，有人以负面营销赚流量，获取利益最大化，甚至有人直接在网络上制造谣言混淆视听，发布虚假信息招摇撞骗，这些乱象使得网红这个群体难登大雅之堂，也使得人们对网络虚拟世界既爱又恨，恨它的媚俗，虚假，恨它的骗局太多，这种恨也影响了现实生活，人与人之间缺乏信任，缺乏真诚，人心浮躁，急功近利，所有这些，不仅破坏了社会和谐，也改变着人们的三观。因此，虚拟世界亟待需要一个风清气正的美好氛围。</a:t>
            </a:r>
            <a:endParaRPr lang="zh-CN" altLang="en-US" sz="23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40640"/>
            <a:ext cx="9366250" cy="5476875"/>
          </a:xfrm>
        </p:spPr>
        <p:txBody>
          <a:bodyPr/>
          <a:lstStyle/>
          <a:p>
            <a:r>
              <a:rPr lang="zh-CN" altLang="en-US" sz="2400" b="1" dirty="0" smtClean="0"/>
              <a:t>        面</a:t>
            </a:r>
            <a:r>
              <a:rPr lang="zh-CN" altLang="en-US" sz="2400" b="1" dirty="0"/>
              <a:t>对这种网络现状，清华女学霸毅然转身当起游戏主播，传递正能量</a:t>
            </a:r>
            <a:r>
              <a:rPr lang="en-US" altLang="zh-CN" sz="2400" b="1" dirty="0"/>
              <a:t>,</a:t>
            </a:r>
            <a:r>
              <a:rPr lang="zh-CN" altLang="en-US" sz="2400" b="1" dirty="0"/>
              <a:t>用实际行动树立一道标杆，引领更多的青年人追求真善美；而papi酱</a:t>
            </a:r>
            <a:r>
              <a:rPr lang="en-US" altLang="zh-CN" sz="2400" b="1" dirty="0"/>
              <a:t>,</a:t>
            </a:r>
            <a:r>
              <a:rPr lang="zh-CN" altLang="en-US" sz="2400" b="1" dirty="0"/>
              <a:t>用调侃方式解构当下热点话题，不仅让人们懂得了“家事国事天下事事事关心”的道理，而且其幽默滑稽的方式如一缕清新的风</a:t>
            </a:r>
            <a:r>
              <a:rPr lang="en-US" altLang="zh-CN" sz="2400" b="1" dirty="0"/>
              <a:t>,</a:t>
            </a:r>
            <a:r>
              <a:rPr lang="zh-CN" altLang="en-US" sz="2400" b="1" dirty="0"/>
              <a:t>轻松活泼</a:t>
            </a:r>
            <a:r>
              <a:rPr lang="en-US" altLang="zh-CN" sz="2400" b="1" dirty="0"/>
              <a:t>,</a:t>
            </a:r>
            <a:r>
              <a:rPr lang="zh-CN" altLang="en-US" sz="2400" b="1" dirty="0"/>
              <a:t>给人耳目一新之感</a:t>
            </a:r>
            <a:r>
              <a:rPr lang="en-US" altLang="zh-CN" sz="2400" b="1" dirty="0"/>
              <a:t>,</a:t>
            </a:r>
            <a:r>
              <a:rPr lang="zh-CN" altLang="en-US" sz="2400" b="1" dirty="0"/>
              <a:t>同时玩笑的背后又是你我不敢说的真性情的表达。新颖的形式</a:t>
            </a:r>
            <a:r>
              <a:rPr lang="en-US" altLang="zh-CN" sz="2400" b="1" dirty="0"/>
              <a:t>,</a:t>
            </a:r>
            <a:r>
              <a:rPr lang="zh-CN" altLang="en-US" sz="2400" b="1" dirty="0"/>
              <a:t>独特的思想，率真的个性，无疑刷新了人们对网红的印象</a:t>
            </a:r>
            <a:r>
              <a:rPr lang="en-US" altLang="zh-CN" sz="2400" b="1" dirty="0"/>
              <a:t>,</a:t>
            </a:r>
            <a:r>
              <a:rPr lang="zh-CN" altLang="en-US" sz="2400" b="1" dirty="0"/>
              <a:t>成为网络世界里名副其实的领军人物。</a:t>
            </a:r>
            <a:endParaRPr lang="zh-CN" altLang="en-US" sz="2400" b="1" dirty="0"/>
          </a:p>
          <a:p>
            <a:r>
              <a:rPr lang="zh-CN" altLang="en-US" sz="2400" b="1" dirty="0" smtClean="0"/>
              <a:t>        信</a:t>
            </a:r>
            <a:r>
              <a:rPr lang="zh-CN" altLang="en-US" sz="2400" b="1" dirty="0"/>
              <a:t>息时代，像她们那样，做网上传递正能量的出彩中国人，必将产生一股巨大的洪流，推动社会大步前进。今年中国海军节，张召忠在“畅谈中国海军未来”直播活动中，讲述新中国成立后海军艰难岁月时情不自禁潸然落泪，激起广大网友的爱国热情，纷纷涌入微博留言致敬。网红身上的浩然正气像一粒火种，能引发燎原之势。这又让我想起“科普小能手”博物杂志，编辑们一边卖萌一边教你百科小知识，他们同样以一种别具一格的方式，让深奥的学术变得鲜活可亲，唤醒人们求知的欲望。</a:t>
            </a:r>
            <a:endParaRPr lang="zh-CN" altLang="en-US"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 y="116840"/>
            <a:ext cx="9114790" cy="5582285"/>
          </a:xfrm>
        </p:spPr>
        <p:txBody>
          <a:bodyPr/>
          <a:lstStyle/>
          <a:p>
            <a:r>
              <a:rPr lang="zh-CN" altLang="en-US" sz="2800" b="1" dirty="0" smtClean="0"/>
              <a:t>        做</a:t>
            </a:r>
            <a:r>
              <a:rPr lang="zh-CN" altLang="en-US" sz="2800" b="1" dirty="0"/>
              <a:t>网上传递正能量的出彩中国人，有人说这很容易，只要不逾越道德底线即可，其实同现实生活一样，在庞大的网军队伍里，你想脱颖而出，除了强大的平台和有力的推手，更重要的，“打铁还需自身硬“，你仍需具备良好的综合素质，清华女学霸和papi酱，她们自身都有才华，有智慧，有颜值，也有口才，可以说无论他们从事何种职业，凭借出众的综合素质，也会成为业内拔尖人物。</a:t>
            </a:r>
            <a:endParaRPr lang="zh-CN" altLang="en-US" sz="2800" b="1" dirty="0"/>
          </a:p>
          <a:p>
            <a:r>
              <a:rPr lang="zh-CN" altLang="en-US" sz="2800" b="1" dirty="0" smtClean="0"/>
              <a:t>        网</a:t>
            </a:r>
            <a:r>
              <a:rPr lang="zh-CN" altLang="en-US" sz="2800" b="1" dirty="0"/>
              <a:t>络时代，我们既需要高精尖的技术人才，也需要像清华女学霸和papi酱这样传递正能量的优秀网红，做这样出彩的中国人，汇聚一股清流，共同营造一方湛蓝的天地，那么虚拟的世界也真实可爱，是我们栖居的精神家园。</a:t>
            </a:r>
            <a:endParaRPr lang="zh-CN" altLang="en-US" sz="28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内容占位符 2"/>
          <p:cNvSpPr>
            <a:spLocks noGrp="1"/>
          </p:cNvSpPr>
          <p:nvPr>
            <p:ph idx="1"/>
          </p:nvPr>
        </p:nvSpPr>
        <p:spPr>
          <a:xfrm>
            <a:off x="749131" y="1716120"/>
            <a:ext cx="7591447" cy="1906800"/>
          </a:xfrm>
        </p:spPr>
        <p:txBody>
          <a:bodyPr anchor="t"/>
          <a:lstStyle/>
          <a:p>
            <a:pPr algn="ctr">
              <a:buNone/>
            </a:pPr>
            <a:r>
              <a:rPr lang="zh-CN" altLang="en-US" sz="5005" b="1" dirty="0" smtClean="0">
                <a:solidFill>
                  <a:srgbClr val="FF0000"/>
                </a:solidFill>
              </a:rPr>
              <a:t>类型题（</a:t>
            </a:r>
            <a:r>
              <a:rPr lang="en-US" altLang="zh-CN" sz="5005" b="1" dirty="0" smtClean="0">
                <a:solidFill>
                  <a:srgbClr val="FF0000"/>
                </a:solidFill>
              </a:rPr>
              <a:t>2</a:t>
            </a:r>
            <a:r>
              <a:rPr lang="zh-CN" altLang="en-US" sz="5005" b="1" dirty="0" smtClean="0">
                <a:solidFill>
                  <a:srgbClr val="FF0000"/>
                </a:solidFill>
              </a:rPr>
              <a:t>）</a:t>
            </a:r>
            <a:endParaRPr lang="zh-CN" altLang="en-US" sz="5005"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3855" y="254000"/>
            <a:ext cx="8703945" cy="4855845"/>
          </a:xfrm>
        </p:spPr>
        <p:txBody>
          <a:bodyPr/>
          <a:lstStyle/>
          <a:p>
            <a:pPr>
              <a:buNone/>
            </a:pPr>
            <a:r>
              <a:rPr lang="zh-CN" altLang="zh-CN" sz="2335" b="1" dirty="0" smtClean="0"/>
              <a:t>阅读下面的材料，根据要求写作。</a:t>
            </a:r>
            <a:endParaRPr lang="zh-CN" altLang="zh-CN" sz="2335" b="1" dirty="0" smtClean="0"/>
          </a:p>
          <a:p>
            <a:r>
              <a:rPr lang="en-US" altLang="zh-CN" sz="2335" b="1" dirty="0" smtClean="0"/>
              <a:t>①</a:t>
            </a:r>
            <a:r>
              <a:rPr lang="zh-CN" altLang="zh-CN" sz="2335" b="1" dirty="0" smtClean="0"/>
              <a:t>君子藏器于身，待时而动。（《周易》）</a:t>
            </a:r>
            <a:endParaRPr lang="en-US" altLang="zh-CN" sz="2335" b="1" dirty="0" smtClean="0"/>
          </a:p>
          <a:p>
            <a:r>
              <a:rPr lang="en-US" altLang="zh-CN" sz="2335" b="1" dirty="0" smtClean="0"/>
              <a:t>②</a:t>
            </a:r>
            <a:r>
              <a:rPr lang="zh-CN" altLang="zh-CN" sz="2335" b="1" dirty="0" smtClean="0"/>
              <a:t>人生到处知何似，应似飞鸿踏雪泥。（苏轼）</a:t>
            </a:r>
            <a:endParaRPr lang="en-US" altLang="zh-CN" sz="2335" b="1" dirty="0" smtClean="0"/>
          </a:p>
          <a:p>
            <a:r>
              <a:rPr lang="en-US" altLang="zh-CN" sz="2335" b="1" dirty="0" smtClean="0"/>
              <a:t>③</a:t>
            </a:r>
            <a:r>
              <a:rPr lang="zh-CN" altLang="zh-CN" sz="2335" b="1" dirty="0" smtClean="0"/>
              <a:t>人生若只如初见，何事秋风悲画扇。（纳兰容若）</a:t>
            </a:r>
            <a:endParaRPr lang="en-US" altLang="zh-CN" sz="2335" b="1" dirty="0" smtClean="0"/>
          </a:p>
          <a:p>
            <a:r>
              <a:rPr lang="en-US" altLang="zh-CN" sz="2335" b="1" dirty="0" smtClean="0"/>
              <a:t>④</a:t>
            </a:r>
            <a:r>
              <a:rPr lang="zh-CN" altLang="zh-CN" sz="2335" b="1" dirty="0" smtClean="0"/>
              <a:t>谁游戏人生，谁就一事无成；谁不能主宰自己，就永远是一个奴隶。（歌德）</a:t>
            </a:r>
            <a:endParaRPr lang="en-US" altLang="zh-CN" sz="2335" b="1" dirty="0" smtClean="0"/>
          </a:p>
          <a:p>
            <a:r>
              <a:rPr lang="en-US" altLang="zh-CN" sz="2335" b="1" dirty="0" smtClean="0"/>
              <a:t>⑤</a:t>
            </a:r>
            <a:r>
              <a:rPr lang="zh-CN" altLang="zh-CN" sz="2335" b="1" dirty="0" smtClean="0"/>
              <a:t>门外的繁华不是我的繁华。（钱钟书）</a:t>
            </a:r>
            <a:endParaRPr lang="en-US" altLang="zh-CN" sz="2335" b="1" dirty="0" smtClean="0"/>
          </a:p>
          <a:p>
            <a:r>
              <a:rPr lang="en-US" altLang="zh-CN" sz="2335" b="1" dirty="0" smtClean="0"/>
              <a:t>⑥</a:t>
            </a:r>
            <a:r>
              <a:rPr lang="zh-CN" altLang="zh-CN" sz="2335" b="1" dirty="0" smtClean="0"/>
              <a:t>打铁还需自身硬。（习近平 重申）</a:t>
            </a:r>
            <a:endParaRPr lang="en-US" altLang="zh-CN" sz="2335" b="1" dirty="0" smtClean="0"/>
          </a:p>
          <a:p>
            <a:r>
              <a:rPr lang="zh-CN" altLang="zh-CN" sz="2335" b="1" dirty="0" smtClean="0"/>
              <a:t>中国文化博大精深，无数名句化育后世。读了上面六句，你有怎样的感触与思考？请以其中两句为基础确定立意，并合理引用，写一篇文章。要求：自选角度，明确文体，自拟标题；不要套作，不得抄袭；不少于</a:t>
            </a:r>
            <a:r>
              <a:rPr lang="en-US" altLang="zh-CN" sz="2335" b="1" dirty="0" smtClean="0"/>
              <a:t>800</a:t>
            </a:r>
            <a:r>
              <a:rPr lang="zh-CN" altLang="zh-CN" sz="2335" b="1" dirty="0" smtClean="0"/>
              <a:t>字。</a:t>
            </a:r>
            <a:endParaRPr lang="zh-CN" altLang="en-US" sz="2335"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880" y="1906800"/>
            <a:ext cx="6864480" cy="953400"/>
          </a:xfrm>
        </p:spPr>
        <p:txBody>
          <a:bodyPr/>
          <a:lstStyle/>
          <a:p>
            <a:r>
              <a:rPr lang="zh-CN" altLang="en-US" sz="5505" b="1" dirty="0" smtClean="0">
                <a:solidFill>
                  <a:srgbClr val="FF0000"/>
                </a:solidFill>
              </a:rPr>
              <a:t>高考链接</a:t>
            </a:r>
            <a:endParaRPr lang="zh-CN" altLang="en-US" sz="5505"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88118" y="-202598"/>
            <a:ext cx="6864480" cy="953401"/>
          </a:xfrm>
        </p:spPr>
        <p:txBody>
          <a:bodyPr/>
          <a:lstStyle/>
          <a:p>
            <a:pPr eaLnBrk="1" hangingPunct="1"/>
            <a:r>
              <a:rPr lang="zh-CN" altLang="en-US" b="1" smtClean="0">
                <a:solidFill>
                  <a:srgbClr val="0000FF"/>
                </a:solidFill>
              </a:rPr>
              <a:t>作文审题</a:t>
            </a:r>
            <a:endParaRPr lang="zh-CN" altLang="en-US" b="1" smtClean="0">
              <a:solidFill>
                <a:srgbClr val="0000FF"/>
              </a:solidFill>
            </a:endParaRPr>
          </a:p>
        </p:txBody>
      </p:sp>
      <p:sp>
        <p:nvSpPr>
          <p:cNvPr id="10243" name="Rectangle 3"/>
          <p:cNvSpPr>
            <a:spLocks noGrp="1" noChangeArrowheads="1"/>
          </p:cNvSpPr>
          <p:nvPr>
            <p:ph type="body" idx="1"/>
          </p:nvPr>
        </p:nvSpPr>
        <p:spPr>
          <a:xfrm>
            <a:off x="-176530" y="638175"/>
            <a:ext cx="9242425" cy="3775075"/>
          </a:xfrm>
        </p:spPr>
        <p:txBody>
          <a:bodyPr/>
          <a:lstStyle/>
          <a:p>
            <a:pPr eaLnBrk="1" hangingPunct="1">
              <a:lnSpc>
                <a:spcPct val="80000"/>
              </a:lnSpc>
            </a:pPr>
            <a:r>
              <a:rPr lang="en-US" altLang="zh-CN" sz="2400" b="1" dirty="0" smtClean="0"/>
              <a:t>【</a:t>
            </a:r>
            <a:r>
              <a:rPr lang="zh-CN" altLang="en-US" sz="2400" b="1" dirty="0" smtClean="0"/>
              <a:t>解析</a:t>
            </a:r>
            <a:r>
              <a:rPr lang="en-US" altLang="zh-CN" sz="2400" b="1" dirty="0" smtClean="0"/>
              <a:t>】</a:t>
            </a:r>
            <a:r>
              <a:rPr lang="zh-CN" altLang="en-US" sz="2400" b="1" dirty="0" smtClean="0"/>
              <a:t>试题分析：这是一道材料作文。材料中的名句都是含蕴丰富，可以引发读者悠远想象的话。要想写好这篇由富有哲思的话引发出来的作文，首先就要深层次地挖掘话语的含义。命题要求“以其中两三句为基础确定立意”，实则是引导考生结合自己的感触与思考，在充分理解名句内涵的基础上自主进行组合，从“小我”或“大我”的角度，以古鉴今，古为今用，激活名句的内在生命力。</a:t>
            </a:r>
            <a:endParaRPr lang="zh-CN" altLang="en-US" sz="2400" b="1" dirty="0" smtClean="0"/>
          </a:p>
          <a:p>
            <a:pPr eaLnBrk="1" hangingPunct="1">
              <a:lnSpc>
                <a:spcPct val="80000"/>
              </a:lnSpc>
            </a:pPr>
            <a:r>
              <a:rPr lang="zh-CN" altLang="en-US" sz="2400" b="1" dirty="0" smtClean="0"/>
              <a:t>点睛：考生应审题准确，完成题目要求。作文要求的关键是在六个诗句中以其中两三句为基础确定立意并合理引用，所以考生在写作时应明确每个诗句的立意，然后选出两三个在立意上有内在逻辑关联的句子确定出一个立意，可寻每个句子立意的共同点，因果关系等。考生需准确审题、明确立意、体现思考，准确理解诗句含义，并选择其中两至三句在文中合理引用，言之成理即可。上述立意角度都是跳出材料的，给人眼前一亮、耳目一新之感。注意题干的要求，具体写作时，还应避免抽象的描写，大而无边的空泛议论。选择议论文，应小切口，深分析。写散文或记叙文，应情感饱满，写得形象、具体、生动，有灵性。</a:t>
            </a:r>
            <a:endParaRPr lang="zh-CN" altLang="en-US" sz="2400"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3320" y="1652560"/>
            <a:ext cx="6864480" cy="953400"/>
          </a:xfrm>
        </p:spPr>
        <p:txBody>
          <a:bodyPr/>
          <a:lstStyle/>
          <a:p>
            <a:r>
              <a:rPr lang="zh-CN" altLang="en-US" sz="5005" b="1" dirty="0" smtClean="0">
                <a:solidFill>
                  <a:srgbClr val="FF0000"/>
                </a:solidFill>
              </a:rPr>
              <a:t>类型题（</a:t>
            </a:r>
            <a:r>
              <a:rPr lang="en-US" altLang="zh-CN" sz="5005" b="1" dirty="0" smtClean="0">
                <a:solidFill>
                  <a:srgbClr val="FF0000"/>
                </a:solidFill>
              </a:rPr>
              <a:t>3</a:t>
            </a:r>
            <a:r>
              <a:rPr lang="zh-CN" altLang="en-US" sz="5005" b="1" dirty="0" smtClean="0">
                <a:solidFill>
                  <a:srgbClr val="FF0000"/>
                </a:solidFill>
              </a:rPr>
              <a:t>）</a:t>
            </a:r>
            <a:endParaRPr lang="zh-CN" altLang="en-US" sz="5005"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noChangeArrowheads="1"/>
          </p:cNvSpPr>
          <p:nvPr>
            <p:ph idx="1"/>
          </p:nvPr>
        </p:nvSpPr>
        <p:spPr>
          <a:xfrm>
            <a:off x="71755" y="190500"/>
            <a:ext cx="9035415" cy="5212080"/>
          </a:xfrm>
        </p:spPr>
        <p:txBody>
          <a:bodyPr/>
          <a:lstStyle/>
          <a:p>
            <a:r>
              <a:rPr lang="zh-CN" altLang="en-US" sz="2400" b="1" dirty="0" smtClean="0"/>
              <a:t>22.阅读下面的材料，根据要求写作。（60分）</a:t>
            </a:r>
            <a:endParaRPr lang="zh-CN" altLang="en-US" sz="2400" b="1" dirty="0" smtClean="0"/>
          </a:p>
          <a:p>
            <a:r>
              <a:rPr lang="zh-CN" altLang="en-US" sz="2400" b="1" dirty="0" smtClean="0"/>
              <a:t>①其实人跟树是一样的，越是向往高处的阳光，它的根就越要伸向黑暗的地底。（尼采）</a:t>
            </a:r>
            <a:endParaRPr lang="zh-CN" altLang="en-US" sz="2400" b="1" dirty="0" smtClean="0"/>
          </a:p>
          <a:p>
            <a:r>
              <a:rPr lang="zh-CN" altLang="en-US" sz="2400" b="1" dirty="0" smtClean="0"/>
              <a:t>②人从枝上折下花来，供在瓶里，到了结果的时候，却对着空枝叹息。（冰心）</a:t>
            </a:r>
            <a:endParaRPr lang="zh-CN" altLang="en-US" sz="2400" b="1" dirty="0" smtClean="0"/>
          </a:p>
          <a:p>
            <a:r>
              <a:rPr lang="zh-CN" altLang="en-US" sz="2400" b="1" dirty="0" smtClean="0"/>
              <a:t>③如果你看到面前的阴影，别怕，那是因为你的背后有阳光！（冯巩）</a:t>
            </a:r>
            <a:endParaRPr lang="zh-CN" altLang="en-US" sz="2400" b="1" dirty="0" smtClean="0"/>
          </a:p>
          <a:p>
            <a:r>
              <a:rPr lang="zh-CN" altLang="en-US" sz="2400" b="1" dirty="0" smtClean="0"/>
              <a:t>④命运不能选择，但是你可以在你这俗人道路上做得稍微好一点，认真一点，这不就行了。（靳尚谊）</a:t>
            </a:r>
            <a:endParaRPr lang="zh-CN" altLang="en-US" sz="2400" b="1" dirty="0" smtClean="0"/>
          </a:p>
          <a:p>
            <a:r>
              <a:rPr lang="zh-CN" altLang="en-US" sz="2400" b="1" dirty="0" smtClean="0"/>
              <a:t>⑤生活总会有点不顺意，我们都会犯错。天性如何并不重要，重要的是你开始改变。（电影《疯狂动物城》）</a:t>
            </a:r>
            <a:endParaRPr lang="zh-CN" altLang="en-US" sz="2400" b="1" dirty="0" smtClean="0"/>
          </a:p>
          <a:p>
            <a:r>
              <a:rPr lang="zh-CN" altLang="en-US" sz="2400" b="1" dirty="0" smtClean="0"/>
              <a:t>富有哲理的句子总是会点燃内心的某些火花。读了上面五句，你有怎样的感触与思考？请以其中两三句为基础确定立意，并合理引用，写一篇文章。要求自选角度，明确文体，自拟标题；不要套作，不得抄袭；不少于800字</a:t>
            </a:r>
            <a:endParaRPr lang="zh-CN" altLang="en-US" sz="2400" b="1"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noChangeArrowheads="1"/>
          </p:cNvSpPr>
          <p:nvPr>
            <p:ph idx="1"/>
          </p:nvPr>
        </p:nvSpPr>
        <p:spPr>
          <a:xfrm>
            <a:off x="67945" y="127000"/>
            <a:ext cx="9041765" cy="5212080"/>
          </a:xfrm>
        </p:spPr>
        <p:txBody>
          <a:bodyPr/>
          <a:lstStyle/>
          <a:p>
            <a:r>
              <a:rPr lang="zh-CN" altLang="en-US" sz="2335" b="1" dirty="0" smtClean="0"/>
              <a:t>写作指导：五则材料，都充满哲理。或劝人奋进，或启发人们面向阳光，都发人深省。</a:t>
            </a:r>
            <a:endParaRPr lang="zh-CN" altLang="en-US" sz="2335" b="1" dirty="0" smtClean="0"/>
          </a:p>
          <a:p>
            <a:r>
              <a:rPr lang="zh-CN" altLang="en-US" sz="2335" b="1" dirty="0" smtClean="0"/>
              <a:t>第①则材料可以喻指人们的心态和根基的相互促进的关系。</a:t>
            </a:r>
            <a:endParaRPr lang="zh-CN" altLang="en-US" sz="2335" b="1" dirty="0" smtClean="0"/>
          </a:p>
          <a:p>
            <a:r>
              <a:rPr lang="zh-CN" altLang="en-US" sz="2335" b="1" dirty="0" smtClean="0"/>
              <a:t>第②则材料的道理和第①则材料的辩证关系。</a:t>
            </a:r>
            <a:endParaRPr lang="zh-CN" altLang="en-US" sz="2335" b="1" dirty="0" smtClean="0"/>
          </a:p>
          <a:p>
            <a:r>
              <a:rPr lang="zh-CN" altLang="en-US" sz="2335" b="1" dirty="0" smtClean="0"/>
              <a:t>第④则材料旨在说明客观的命运与主观努力的关系。</a:t>
            </a:r>
            <a:endParaRPr lang="zh-CN" altLang="en-US" sz="2335" b="1" dirty="0" smtClean="0"/>
          </a:p>
          <a:p>
            <a:r>
              <a:rPr lang="zh-CN" altLang="en-US" sz="2335" b="1" dirty="0" smtClean="0"/>
              <a:t>第⑤则材料的道理与第④则材料的道理接近，强调以主观努力去弥补生活中的不如意。</a:t>
            </a:r>
            <a:endParaRPr lang="zh-CN" altLang="en-US" sz="2335" b="1" dirty="0" smtClean="0"/>
          </a:p>
          <a:p>
            <a:r>
              <a:rPr lang="zh-CN" altLang="en-US" sz="2335" b="1" dirty="0" smtClean="0"/>
              <a:t>题目要求以其中两三句为基础确定立意，可有以下组合方式：①②两则可以合为一组，警示人们必须要有深厚的生命根基，否则无法结出生命之果；</a:t>
            </a:r>
            <a:endParaRPr lang="zh-CN" altLang="en-US" sz="2335" b="1" dirty="0" smtClean="0"/>
          </a:p>
          <a:p>
            <a:r>
              <a:rPr lang="zh-CN" altLang="en-US" sz="2335" b="1" dirty="0" smtClean="0"/>
              <a:t>④⑤两则可以合为一组，强调主观努力的能动作用，以弥补客观现实给我们造成的生活缺陷；</a:t>
            </a:r>
            <a:endParaRPr lang="zh-CN" altLang="en-US" sz="2335" b="1" dirty="0" smtClean="0"/>
          </a:p>
          <a:p>
            <a:r>
              <a:rPr lang="zh-CN" altLang="en-US" sz="2335" b="1" dirty="0" smtClean="0"/>
              <a:t>第③则可以试着与①②两则组合或与④⑤两则组合，但必须能自圆其说，不能生拼硬凑。</a:t>
            </a:r>
            <a:endParaRPr lang="zh-CN" altLang="en-US" sz="2335" b="1" dirty="0" smtClean="0"/>
          </a:p>
          <a:p>
            <a:r>
              <a:rPr lang="zh-CN" altLang="en-US" sz="2335" b="1" dirty="0" smtClean="0"/>
              <a:t>在引用名言时要与上下文水乳交融，不能生硬插入。</a:t>
            </a:r>
            <a:endParaRPr lang="zh-CN" altLang="en-US" sz="2335"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内容占位符 2"/>
          <p:cNvSpPr>
            <a:spLocks noGrp="1"/>
          </p:cNvSpPr>
          <p:nvPr>
            <p:ph idx="1"/>
          </p:nvPr>
        </p:nvSpPr>
        <p:spPr>
          <a:xfrm>
            <a:off x="22225" y="20955"/>
            <a:ext cx="9124315" cy="5664835"/>
          </a:xfrm>
        </p:spPr>
        <p:txBody>
          <a:bodyPr anchor="t"/>
          <a:lstStyle/>
          <a:p>
            <a:r>
              <a:rPr lang="zh-CN" altLang="en-US" sz="3200" b="1" dirty="0">
                <a:solidFill>
                  <a:srgbClr val="FF0000"/>
                </a:solidFill>
              </a:rPr>
              <a:t>高考链接</a:t>
            </a:r>
            <a:r>
              <a:rPr lang="zh-CN" altLang="en-US" sz="3200" b="1" dirty="0"/>
              <a:t>：2017年语文高考试题（新课标Ⅰ）</a:t>
            </a:r>
            <a:endParaRPr lang="zh-CN" altLang="en-US" sz="3200" b="1" dirty="0"/>
          </a:p>
          <a:p>
            <a:r>
              <a:rPr lang="zh-CN" altLang="en-US" sz="3200" b="1" dirty="0" smtClean="0"/>
              <a:t>阅</a:t>
            </a:r>
            <a:r>
              <a:rPr lang="zh-CN" altLang="en-US" sz="3200" b="1" dirty="0"/>
              <a:t>读下面的材料，根据要求写作。（60分）</a:t>
            </a:r>
            <a:endParaRPr lang="zh-CN" altLang="en-US" sz="3200" b="1" dirty="0"/>
          </a:p>
          <a:p>
            <a:r>
              <a:rPr lang="zh-CN" altLang="en-US" sz="3200" b="1" dirty="0"/>
              <a:t>　　</a:t>
            </a:r>
            <a:r>
              <a:rPr lang="zh-CN" altLang="en-US" sz="3200" b="1" dirty="0">
                <a:solidFill>
                  <a:srgbClr val="C00000"/>
                </a:solidFill>
              </a:rPr>
              <a:t>据近期一项对来华留学生的调查，他们较为关注的“中国关键词”有：一带一路、大熊猫、广场舞、中华美食、长城、共享单车、京剧、空气污染、美丽乡村、食品安全、高铁、移动支付。</a:t>
            </a:r>
            <a:endParaRPr lang="zh-CN" altLang="en-US" sz="3200" b="1" dirty="0">
              <a:solidFill>
                <a:srgbClr val="C00000"/>
              </a:solidFill>
            </a:endParaRPr>
          </a:p>
          <a:p>
            <a:r>
              <a:rPr lang="zh-CN" altLang="en-US" sz="3200" b="1" dirty="0"/>
              <a:t>　　请</a:t>
            </a:r>
            <a:r>
              <a:rPr lang="zh-CN" altLang="en-US" sz="3200" b="1" dirty="0">
                <a:solidFill>
                  <a:srgbClr val="0033CC"/>
                </a:solidFill>
              </a:rPr>
              <a:t>从中选择</a:t>
            </a:r>
            <a:r>
              <a:rPr lang="zh-CN" altLang="en-US" sz="3200" b="1" u="heavy" dirty="0">
                <a:solidFill>
                  <a:srgbClr val="0033CC"/>
                </a:solidFill>
                <a:uFillTx/>
              </a:rPr>
              <a:t>两三个</a:t>
            </a:r>
            <a:r>
              <a:rPr lang="zh-CN" altLang="en-US" sz="3200" b="1" dirty="0">
                <a:solidFill>
                  <a:srgbClr val="0033CC"/>
                </a:solidFill>
              </a:rPr>
              <a:t>关键词</a:t>
            </a:r>
            <a:r>
              <a:rPr lang="zh-CN" altLang="en-US" sz="3200" b="1" dirty="0"/>
              <a:t>来呈现</a:t>
            </a:r>
            <a:r>
              <a:rPr lang="zh-CN" altLang="en-US" sz="3200" b="1" dirty="0">
                <a:solidFill>
                  <a:srgbClr val="009900"/>
                </a:solidFill>
              </a:rPr>
              <a:t>你所认识的中国</a:t>
            </a:r>
            <a:r>
              <a:rPr lang="zh-CN" altLang="en-US" sz="3200" b="1" dirty="0"/>
              <a:t>，写一篇文章</a:t>
            </a:r>
            <a:r>
              <a:rPr lang="zh-CN" altLang="en-US" sz="3200" b="1" dirty="0">
                <a:solidFill>
                  <a:srgbClr val="FF0000"/>
                </a:solidFill>
              </a:rPr>
              <a:t>帮助外国青年读懂中国</a:t>
            </a:r>
            <a:r>
              <a:rPr lang="zh-CN" altLang="en-US" sz="3200" b="1" dirty="0"/>
              <a:t>。要求选好关键词，使之形成有机的关联；选好角度，明确文体，自拟标题；不要套作，不得抄袭；不少于800字。</a:t>
            </a:r>
            <a:endParaRPr lang="zh-CN" alt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a:xfrm>
            <a:off x="30480" y="38100"/>
            <a:ext cx="9113520" cy="5621020"/>
          </a:xfrm>
        </p:spPr>
        <p:txBody>
          <a:bodyPr anchor="t"/>
          <a:lstStyle/>
          <a:p>
            <a:pPr marL="0" indent="0">
              <a:buNone/>
            </a:pPr>
            <a:r>
              <a:rPr lang="zh-CN" altLang="en-US" sz="2800" b="1"/>
              <a:t>全国卷II：</a:t>
            </a:r>
            <a:endParaRPr lang="zh-CN" altLang="en-US" sz="2800" b="1"/>
          </a:p>
          <a:p>
            <a:pPr marL="0" indent="0">
              <a:buNone/>
            </a:pPr>
            <a:r>
              <a:rPr lang="zh-CN" altLang="en-US" sz="2800" b="1"/>
              <a:t>　　22．阅读下面的材料，根据要求写作。（60分）</a:t>
            </a:r>
            <a:endParaRPr lang="zh-CN" altLang="en-US" sz="2800" b="1"/>
          </a:p>
          <a:p>
            <a:pPr marL="0" indent="0">
              <a:buNone/>
            </a:pPr>
            <a:r>
              <a:rPr lang="zh-CN" altLang="en-US" sz="2800" b="1"/>
              <a:t>　</a:t>
            </a:r>
            <a:r>
              <a:rPr lang="zh-CN" altLang="en-US" sz="2800" b="1">
                <a:solidFill>
                  <a:srgbClr val="009900"/>
                </a:solidFill>
              </a:rPr>
              <a:t>　</a:t>
            </a:r>
            <a:r>
              <a:rPr lang="zh-CN" altLang="en-US" sz="2800" b="1">
                <a:solidFill>
                  <a:srgbClr val="C00000"/>
                </a:solidFill>
              </a:rPr>
              <a:t>①天行健，君子以自强不息。（《周易》）</a:t>
            </a:r>
            <a:endParaRPr lang="zh-CN" altLang="en-US" sz="2800" b="1">
              <a:solidFill>
                <a:srgbClr val="C00000"/>
              </a:solidFill>
            </a:endParaRPr>
          </a:p>
          <a:p>
            <a:pPr marL="0" indent="0">
              <a:buNone/>
            </a:pPr>
            <a:r>
              <a:rPr lang="zh-CN" altLang="en-US" sz="2800" b="1">
                <a:solidFill>
                  <a:srgbClr val="C00000"/>
                </a:solidFill>
              </a:rPr>
              <a:t>　　②露从今夜白，月是故乡明。（杜甫）</a:t>
            </a:r>
            <a:endParaRPr lang="zh-CN" altLang="en-US" sz="2800" b="1">
              <a:solidFill>
                <a:srgbClr val="C00000"/>
              </a:solidFill>
            </a:endParaRPr>
          </a:p>
          <a:p>
            <a:pPr marL="0" indent="0">
              <a:buNone/>
            </a:pPr>
            <a:r>
              <a:rPr lang="zh-CN" altLang="en-US" sz="2800" b="1">
                <a:solidFill>
                  <a:srgbClr val="C00000"/>
                </a:solidFill>
              </a:rPr>
              <a:t>　　</a:t>
            </a:r>
            <a:r>
              <a:rPr lang="zh-CN" altLang="en-US" sz="2800" b="1" u="sng">
                <a:solidFill>
                  <a:srgbClr val="C00000"/>
                </a:solidFill>
              </a:rPr>
              <a:t>③何须浅碧深红色，自是花中第一流。（李清照）</a:t>
            </a:r>
            <a:endParaRPr lang="zh-CN" altLang="en-US" sz="2800" b="1" u="sng">
              <a:solidFill>
                <a:srgbClr val="C00000"/>
              </a:solidFill>
            </a:endParaRPr>
          </a:p>
          <a:p>
            <a:pPr marL="0" indent="0">
              <a:buNone/>
            </a:pPr>
            <a:r>
              <a:rPr lang="zh-CN" altLang="en-US" sz="2800" b="1">
                <a:solidFill>
                  <a:srgbClr val="C00000"/>
                </a:solidFill>
              </a:rPr>
              <a:t>　　④受光于庭户见一堂，受光于天下照四方。（魏源）</a:t>
            </a:r>
            <a:endParaRPr lang="zh-CN" altLang="en-US" sz="2800" b="1">
              <a:solidFill>
                <a:srgbClr val="C00000"/>
              </a:solidFill>
            </a:endParaRPr>
          </a:p>
          <a:p>
            <a:pPr marL="0" indent="0">
              <a:buNone/>
            </a:pPr>
            <a:r>
              <a:rPr lang="zh-CN" altLang="en-US" sz="2800" b="1">
                <a:solidFill>
                  <a:srgbClr val="C00000"/>
                </a:solidFill>
              </a:rPr>
              <a:t>　　⑤必须敢于正视，这才可望敢想，敢说，敢作，敢当。（鲁迅）</a:t>
            </a:r>
            <a:endParaRPr lang="zh-CN" altLang="en-US" sz="2800" b="1">
              <a:solidFill>
                <a:srgbClr val="C00000"/>
              </a:solidFill>
            </a:endParaRPr>
          </a:p>
          <a:p>
            <a:pPr marL="0" indent="0">
              <a:buNone/>
            </a:pPr>
            <a:r>
              <a:rPr lang="zh-CN" altLang="en-US" sz="2800" b="1">
                <a:solidFill>
                  <a:srgbClr val="C00000"/>
                </a:solidFill>
              </a:rPr>
              <a:t>　　⑥数风流人物，还看今朝。（毛泽东）</a:t>
            </a:r>
            <a:endParaRPr lang="zh-CN" altLang="en-US" sz="2800" b="1">
              <a:solidFill>
                <a:srgbClr val="C00000"/>
              </a:solidFill>
            </a:endParaRPr>
          </a:p>
          <a:p>
            <a:pPr marL="0" indent="0">
              <a:buNone/>
            </a:pPr>
            <a:r>
              <a:rPr lang="zh-CN" altLang="en-US" sz="2800" b="1"/>
              <a:t>　　中国文化博大精深，无数名句化育后世。</a:t>
            </a:r>
            <a:r>
              <a:rPr lang="zh-CN" altLang="en-US" sz="2800" b="1">
                <a:solidFill>
                  <a:srgbClr val="0033CC"/>
                </a:solidFill>
              </a:rPr>
              <a:t>读了上面六句，你有怎样的感触与思考？</a:t>
            </a:r>
            <a:r>
              <a:rPr lang="zh-CN" altLang="en-US" sz="2800" b="1"/>
              <a:t>请以其中</a:t>
            </a:r>
            <a:r>
              <a:rPr lang="zh-CN" altLang="en-US" sz="2800" b="1">
                <a:solidFill>
                  <a:srgbClr val="0033CC"/>
                </a:solidFill>
              </a:rPr>
              <a:t>两三句</a:t>
            </a:r>
            <a:r>
              <a:rPr lang="zh-CN" altLang="en-US" sz="2800" b="1"/>
              <a:t>为基础确定立意，</a:t>
            </a:r>
            <a:r>
              <a:rPr lang="zh-CN" altLang="en-US" sz="2800" b="1">
                <a:solidFill>
                  <a:srgbClr val="0033CC"/>
                </a:solidFill>
              </a:rPr>
              <a:t>并合理引用</a:t>
            </a:r>
            <a:r>
              <a:rPr lang="zh-CN" altLang="en-US" sz="2800" b="1"/>
              <a:t>，写一篇文章。要求自选角度，明确文体</a:t>
            </a:r>
            <a:r>
              <a:rPr lang="en-US" altLang="zh-CN" sz="2800" b="1"/>
              <a:t>,</a:t>
            </a:r>
            <a:r>
              <a:rPr lang="zh-CN" altLang="en-US" sz="2800" b="1"/>
              <a:t>自拟标题；不要套作，不得抄袭；不少于800字。</a:t>
            </a:r>
            <a:endParaRPr lang="zh-CN" altLang="en-US" sz="2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760" y="1779680"/>
            <a:ext cx="6864480" cy="953400"/>
          </a:xfrm>
        </p:spPr>
        <p:txBody>
          <a:bodyPr/>
          <a:lstStyle/>
          <a:p>
            <a:r>
              <a:rPr lang="zh-CN" altLang="en-US" sz="5005" b="1" dirty="0" smtClean="0">
                <a:solidFill>
                  <a:srgbClr val="FF0000"/>
                </a:solidFill>
              </a:rPr>
              <a:t>例题讲解</a:t>
            </a:r>
            <a:endParaRPr lang="zh-CN" altLang="en-US" sz="5005"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2"/>
          <p:cNvSpPr>
            <a:spLocks noGrp="1"/>
          </p:cNvSpPr>
          <p:nvPr>
            <p:ph idx="1"/>
          </p:nvPr>
        </p:nvSpPr>
        <p:spPr>
          <a:xfrm>
            <a:off x="83820" y="136525"/>
            <a:ext cx="9008745" cy="4973320"/>
          </a:xfrm>
        </p:spPr>
        <p:txBody>
          <a:bodyPr anchor="t"/>
          <a:lstStyle/>
          <a:p>
            <a:pPr>
              <a:buNone/>
            </a:pPr>
            <a:r>
              <a:rPr lang="zh-CN" altLang="en-US" sz="2400" b="1" dirty="0" smtClean="0">
                <a:solidFill>
                  <a:srgbClr val="FF0000"/>
                </a:solidFill>
              </a:rPr>
              <a:t>考</a:t>
            </a:r>
            <a:r>
              <a:rPr lang="zh-CN" altLang="en-US" sz="2400" b="1" dirty="0">
                <a:solidFill>
                  <a:srgbClr val="FF0000"/>
                </a:solidFill>
              </a:rPr>
              <a:t>试题目：</a:t>
            </a:r>
            <a:endParaRPr lang="zh-CN" altLang="en-US" sz="2400" b="1" dirty="0">
              <a:solidFill>
                <a:srgbClr val="FF0000"/>
              </a:solidFill>
            </a:endParaRPr>
          </a:p>
          <a:p>
            <a:r>
              <a:rPr lang="zh-CN" altLang="en-US" sz="2400" dirty="0"/>
              <a:t>阅读下面的材料，根据要求作文（</a:t>
            </a:r>
            <a:r>
              <a:rPr lang="en-US" altLang="zh-CN" sz="2400" dirty="0"/>
              <a:t>60</a:t>
            </a:r>
            <a:r>
              <a:rPr lang="zh-CN" altLang="en-US" sz="2400" dirty="0">
                <a:ea typeface="宋体" panose="02010600030101010101" pitchFamily="2" charset="-122"/>
              </a:rPr>
              <a:t>分）</a:t>
            </a:r>
            <a:endParaRPr lang="zh-CN" altLang="en-US" sz="2400" dirty="0">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①和衷共济：大家一条心，共同渡过江河。比喻同心协力，克服困难。</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②博采众长：广泛采纳众人的长处及各方面的优点，或从多方面吸取各家的长处。</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③智圆行方：形容知识要广博周备，行事要方正不苟。</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④取长补短：吸取别人的长处，来弥补自己的不足之处。 </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⑤高屋建瓴：比喻居高临下、不可阻遏的形势。</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⑥量力而行：指在符合自己能力的范围内做事。</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a:p>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成语是中国汉语言文化中一种独特的词汇，在人们的社会生活和文学创作中起着广泛、独特和重要的作用。读了上面六个成语及其解释，你又怎样的思考？请以期中两三个成语为基础确定立意，并合理使用，写一篇文章。要求自选角度，明确文体，自拟标题，不少于</a:t>
            </a:r>
            <a:r>
              <a:rPr lang="en-US" altLang="zh-CN" sz="2400" b="1" dirty="0">
                <a:solidFill>
                  <a:schemeClr val="tx1"/>
                </a:solidFill>
                <a:effectLst>
                  <a:outerShdw blurRad="38100" dist="19050" dir="2700000" algn="tl" rotWithShape="0">
                    <a:schemeClr val="dk1">
                      <a:alpha val="40000"/>
                    </a:schemeClr>
                  </a:outerShdw>
                </a:effectLst>
                <a:ea typeface="宋体" panose="02010600030101010101" pitchFamily="2" charset="-122"/>
              </a:rPr>
              <a:t>800</a:t>
            </a:r>
            <a:r>
              <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rPr>
              <a:t>字。</a:t>
            </a:r>
            <a:endParaRPr lang="zh-CN" altLang="en-US" sz="2400" b="1" dirty="0">
              <a:solidFill>
                <a:schemeClr val="tx1"/>
              </a:solidFill>
              <a:effectLst>
                <a:outerShdw blurRad="38100" dist="19050" dir="2700000" algn="tl" rotWithShape="0">
                  <a:schemeClr val="dk1">
                    <a:alpha val="40000"/>
                  </a:schemeClr>
                </a:outerShdw>
              </a:effectLst>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9760" y="0"/>
            <a:ext cx="6864480" cy="635600"/>
          </a:xfrm>
        </p:spPr>
        <p:txBody>
          <a:bodyPr/>
          <a:lstStyle/>
          <a:p>
            <a:r>
              <a:rPr lang="zh-CN" altLang="en-US" dirty="0"/>
              <a:t>审题指导</a:t>
            </a:r>
            <a:endParaRPr lang="zh-CN" altLang="en-US" dirty="0"/>
          </a:p>
        </p:txBody>
      </p:sp>
      <p:sp>
        <p:nvSpPr>
          <p:cNvPr id="3" name="内容占位符 2"/>
          <p:cNvSpPr>
            <a:spLocks noGrp="1"/>
          </p:cNvSpPr>
          <p:nvPr>
            <p:ph idx="1"/>
          </p:nvPr>
        </p:nvSpPr>
        <p:spPr>
          <a:xfrm>
            <a:off x="282575" y="508635"/>
            <a:ext cx="8562975" cy="4601845"/>
          </a:xfrm>
        </p:spPr>
        <p:txBody>
          <a:bodyPr/>
          <a:lstStyle/>
          <a:p>
            <a:pPr marL="0" indent="0">
              <a:buNone/>
            </a:pPr>
            <a:r>
              <a:rPr lang="en-US" altLang="zh-CN" dirty="0"/>
              <a:t>1</a:t>
            </a:r>
            <a:r>
              <a:rPr lang="zh-CN" altLang="en-US" dirty="0">
                <a:ea typeface="宋体" panose="02010600030101010101" pitchFamily="2" charset="-122"/>
              </a:rPr>
              <a:t>、认真分析成语的意思，综合这六个成语之间的关系，可作如下选择</a:t>
            </a:r>
            <a:endParaRPr lang="zh-CN" altLang="en-US" dirty="0">
              <a:ea typeface="宋体" panose="02010600030101010101" pitchFamily="2" charset="-122"/>
            </a:endParaRPr>
          </a:p>
          <a:p>
            <a:pPr marL="0" indent="0">
              <a:buNone/>
            </a:pPr>
            <a:r>
              <a:rPr lang="zh-CN" altLang="en-US" dirty="0" smtClean="0">
                <a:latin typeface="Calibri" panose="020F0502020204030204" charset="0"/>
                <a:ea typeface="Calibri" panose="020F0502020204030204" charset="0"/>
              </a:rPr>
              <a:t>        ①</a:t>
            </a:r>
            <a:r>
              <a:rPr lang="zh-CN" altLang="en-US" dirty="0">
                <a:ea typeface="宋体" panose="02010600030101010101" pitchFamily="2" charset="-122"/>
              </a:rPr>
              <a:t>选择意思相似或有共同点的词语为基础立意，有相反或相对的也可以选择。</a:t>
            </a:r>
            <a:endParaRPr lang="zh-CN" altLang="en-US" dirty="0">
              <a:ea typeface="宋体" panose="02010600030101010101" pitchFamily="2" charset="-122"/>
            </a:endParaRPr>
          </a:p>
          <a:p>
            <a:pPr marL="0" indent="0">
              <a:buNone/>
            </a:pPr>
            <a:r>
              <a:rPr lang="zh-CN" altLang="en-US" dirty="0" smtClean="0">
                <a:latin typeface="Calibri" panose="020F0502020204030204" charset="0"/>
                <a:ea typeface="Calibri" panose="020F0502020204030204" charset="0"/>
              </a:rPr>
              <a:t>        ②</a:t>
            </a:r>
            <a:r>
              <a:rPr lang="zh-CN" altLang="en-US" dirty="0">
                <a:ea typeface="宋体" panose="02010600030101010101" pitchFamily="2" charset="-122"/>
              </a:rPr>
              <a:t>选择成语之间有内在逻辑关系的词语为基础立意</a:t>
            </a:r>
            <a:endParaRPr lang="zh-CN" altLang="en-US" dirty="0">
              <a:ea typeface="宋体" panose="02010600030101010101" pitchFamily="2" charset="-122"/>
            </a:endParaRPr>
          </a:p>
          <a:p>
            <a:pPr marL="0" indent="0">
              <a:buNone/>
            </a:pPr>
            <a:r>
              <a:rPr lang="zh-CN" altLang="en-US" dirty="0" smtClean="0">
                <a:ea typeface="宋体" panose="02010600030101010101" pitchFamily="2" charset="-122"/>
              </a:rPr>
              <a:t>        比</a:t>
            </a:r>
            <a:r>
              <a:rPr lang="zh-CN" altLang="en-US" dirty="0">
                <a:ea typeface="宋体" panose="02010600030101010101" pitchFamily="2" charset="-122"/>
              </a:rPr>
              <a:t>如</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和</a:t>
            </a:r>
            <a:r>
              <a:rPr lang="zh-CN" altLang="en-US" dirty="0">
                <a:ea typeface="宋体" panose="02010600030101010101" pitchFamily="2" charset="-122"/>
              </a:rPr>
              <a:t>衷共济、博采众长（</a:t>
            </a:r>
            <a:r>
              <a:rPr lang="zh-CN" altLang="en-US" b="1" dirty="0">
                <a:solidFill>
                  <a:srgbClr val="FF0000"/>
                </a:solidFill>
                <a:ea typeface="宋体" panose="02010600030101010101" pitchFamily="2" charset="-122"/>
              </a:rPr>
              <a:t>同心协力，共创明天</a:t>
            </a:r>
            <a:r>
              <a:rPr lang="zh-CN" altLang="en-US" dirty="0">
                <a:ea typeface="宋体" panose="02010600030101010101" pitchFamily="2" charset="-122"/>
              </a:rPr>
              <a:t>）取长补短、量力而行（</a:t>
            </a:r>
            <a:r>
              <a:rPr lang="zh-CN" altLang="en-US" b="1" dirty="0">
                <a:solidFill>
                  <a:srgbClr val="FF0000"/>
                </a:solidFill>
                <a:ea typeface="宋体" panose="02010600030101010101" pitchFamily="2" charset="-122"/>
              </a:rPr>
              <a:t>他山之石可以攻玉</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0" indent="0">
              <a:buNone/>
            </a:pPr>
            <a:r>
              <a:rPr lang="zh-CN" altLang="en-US" dirty="0" smtClean="0">
                <a:ea typeface="宋体" panose="02010600030101010101" pitchFamily="2" charset="-122"/>
              </a:rPr>
              <a:t>智</a:t>
            </a:r>
            <a:r>
              <a:rPr lang="zh-CN" altLang="en-US" dirty="0">
                <a:ea typeface="宋体" panose="02010600030101010101" pitchFamily="2" charset="-122"/>
              </a:rPr>
              <a:t>圆行方、高屋建瓴（</a:t>
            </a:r>
            <a:r>
              <a:rPr lang="zh-CN" altLang="en-US" b="1" dirty="0">
                <a:solidFill>
                  <a:srgbClr val="FF0000"/>
                </a:solidFill>
                <a:ea typeface="宋体" panose="02010600030101010101" pitchFamily="2" charset="-122"/>
              </a:rPr>
              <a:t>腹有诗书气自华，指点江山任我行</a:t>
            </a:r>
            <a:r>
              <a:rPr lang="zh-CN" altLang="en-US"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585" y="508635"/>
            <a:ext cx="8413115" cy="4601210"/>
          </a:xfrm>
        </p:spPr>
        <p:txBody>
          <a:bodyPr/>
          <a:lstStyle/>
          <a:p>
            <a:r>
              <a:rPr lang="en-US" altLang="zh-CN" sz="3600" dirty="0"/>
              <a:t>2</a:t>
            </a:r>
            <a:r>
              <a:rPr lang="zh-CN" altLang="en-US" sz="3600" dirty="0">
                <a:ea typeface="宋体" panose="02010600030101010101" pitchFamily="2" charset="-122"/>
              </a:rPr>
              <a:t>、如果题目中给的是不同的人物，行文中不必再详细的叙述事迹，或者那人物的事迹做论据。</a:t>
            </a:r>
            <a:endParaRPr lang="zh-CN" altLang="en-US" sz="3600" dirty="0">
              <a:ea typeface="宋体" panose="02010600030101010101" pitchFamily="2" charset="-122"/>
            </a:endParaRPr>
          </a:p>
          <a:p>
            <a:r>
              <a:rPr lang="en-US" altLang="zh-CN" sz="3600" dirty="0">
                <a:ea typeface="宋体" panose="02010600030101010101" pitchFamily="2" charset="-122"/>
              </a:rPr>
              <a:t>3</a:t>
            </a:r>
            <a:r>
              <a:rPr lang="zh-CN" altLang="en-US" sz="3600" dirty="0">
                <a:ea typeface="宋体" panose="02010600030101010101" pitchFamily="2" charset="-122"/>
              </a:rPr>
              <a:t>、题目就应该是明确的中心。</a:t>
            </a:r>
            <a:endParaRPr lang="zh-CN" altLang="en-US" sz="3600" dirty="0">
              <a:ea typeface="宋体" panose="02010600030101010101" pitchFamily="2" charset="-122"/>
            </a:endParaRPr>
          </a:p>
          <a:p>
            <a:r>
              <a:rPr lang="en-US" altLang="zh-CN" sz="3600" dirty="0">
                <a:ea typeface="宋体" panose="02010600030101010101" pitchFamily="2" charset="-122"/>
              </a:rPr>
              <a:t>4</a:t>
            </a:r>
            <a:r>
              <a:rPr lang="zh-CN" altLang="en-US" sz="3600" dirty="0">
                <a:ea typeface="宋体" panose="02010600030101010101" pitchFamily="2" charset="-122"/>
              </a:rPr>
              <a:t>、行文材料要新鲜，做到古今中外信手拈来。</a:t>
            </a:r>
            <a:endParaRPr lang="zh-CN" altLang="en-US" sz="3600" dirty="0">
              <a:ea typeface="宋体" panose="02010600030101010101" pitchFamily="2" charset="-122"/>
            </a:endParaRPr>
          </a:p>
          <a:p>
            <a:r>
              <a:rPr lang="en-US" altLang="zh-CN" sz="3600" dirty="0">
                <a:ea typeface="宋体" panose="02010600030101010101" pitchFamily="2" charset="-122"/>
              </a:rPr>
              <a:t>5</a:t>
            </a:r>
            <a:r>
              <a:rPr lang="zh-CN" altLang="en-US" sz="3600" dirty="0">
                <a:ea typeface="宋体" panose="02010600030101010101" pitchFamily="2" charset="-122"/>
              </a:rPr>
              <a:t>、结构安排要有逻</a:t>
            </a:r>
            <a:r>
              <a:rPr lang="zh-CN" altLang="en-US" sz="3600" dirty="0" smtClean="0">
                <a:ea typeface="宋体" panose="02010600030101010101" pitchFamily="2" charset="-122"/>
              </a:rPr>
              <a:t>辑。</a:t>
            </a:r>
            <a:endParaRPr lang="zh-CN" altLang="en-US" sz="3600" dirty="0">
              <a:ea typeface="宋体" panose="02010600030101010101" pitchFamily="2" charset="-122"/>
            </a:endParaRPr>
          </a:p>
          <a:p>
            <a:endParaRPr lang="zh-CN" altLang="en-US" sz="36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FF0000"/>
                </a:solidFill>
              </a:rPr>
              <a:t>该类型题思考</a:t>
            </a:r>
            <a:endParaRPr lang="zh-CN" altLang="en-US" b="1" dirty="0">
              <a:solidFill>
                <a:srgbClr val="FF0000"/>
              </a:solidFill>
            </a:endParaRPr>
          </a:p>
        </p:txBody>
      </p:sp>
      <p:sp>
        <p:nvSpPr>
          <p:cNvPr id="3" name="内容占位符 2"/>
          <p:cNvSpPr>
            <a:spLocks noGrp="1"/>
          </p:cNvSpPr>
          <p:nvPr>
            <p:ph idx="1"/>
          </p:nvPr>
        </p:nvSpPr>
        <p:spPr>
          <a:xfrm>
            <a:off x="173990" y="1207770"/>
            <a:ext cx="8782685" cy="3902075"/>
          </a:xfrm>
        </p:spPr>
        <p:txBody>
          <a:bodyPr/>
          <a:lstStyle/>
          <a:p>
            <a:r>
              <a:rPr lang="zh-CN" altLang="en-US" b="1" dirty="0" smtClean="0"/>
              <a:t>首先必须从</a:t>
            </a:r>
            <a:r>
              <a:rPr lang="zh-CN" altLang="en-US" b="1" dirty="0" smtClean="0">
                <a:solidFill>
                  <a:srgbClr val="0033CC"/>
                </a:solidFill>
              </a:rPr>
              <a:t>整体考</a:t>
            </a:r>
            <a:r>
              <a:rPr lang="zh-CN" altLang="en-US" b="1" dirty="0" smtClean="0">
                <a:solidFill>
                  <a:srgbClr val="0033CC"/>
                </a:solidFill>
              </a:rPr>
              <a:t>虑。</a:t>
            </a:r>
            <a:r>
              <a:rPr lang="zh-CN" altLang="en-US" b="1" dirty="0" smtClean="0"/>
              <a:t>切</a:t>
            </a:r>
            <a:r>
              <a:rPr lang="zh-CN" altLang="en-US" b="1" dirty="0" smtClean="0"/>
              <a:t>忌把几则材料割裂开来</a:t>
            </a:r>
            <a:r>
              <a:rPr lang="zh-CN" altLang="en-US" b="1" dirty="0" smtClean="0"/>
              <a:t>，一段一论；</a:t>
            </a:r>
            <a:endParaRPr lang="en-US" altLang="zh-CN" b="1" dirty="0" smtClean="0"/>
          </a:p>
          <a:p>
            <a:r>
              <a:rPr lang="zh-CN" altLang="en-US" b="1" dirty="0" smtClean="0"/>
              <a:t>其</a:t>
            </a:r>
            <a:r>
              <a:rPr lang="zh-CN" altLang="en-US" b="1" dirty="0" smtClean="0"/>
              <a:t>次要弄清几则材料间的联系，</a:t>
            </a:r>
            <a:r>
              <a:rPr lang="zh-CN" altLang="en-US" b="1" dirty="0" smtClean="0">
                <a:solidFill>
                  <a:srgbClr val="0033CC"/>
                </a:solidFill>
              </a:rPr>
              <a:t>寻找联系点</a:t>
            </a:r>
            <a:r>
              <a:rPr lang="zh-CN" altLang="en-US" b="1" dirty="0" smtClean="0"/>
              <a:t>，运用多种方法分析材料。通过对比分析，理清材料之间的关系，是</a:t>
            </a:r>
            <a:r>
              <a:rPr lang="zh-CN" altLang="en-US" b="1" dirty="0" smtClean="0">
                <a:solidFill>
                  <a:srgbClr val="0033CC"/>
                </a:solidFill>
              </a:rPr>
              <a:t>同向</a:t>
            </a:r>
            <a:r>
              <a:rPr lang="zh-CN" altLang="en-US" b="1" dirty="0" smtClean="0"/>
              <a:t>，是</a:t>
            </a:r>
            <a:r>
              <a:rPr lang="zh-CN" altLang="en-US" b="1" dirty="0" smtClean="0">
                <a:solidFill>
                  <a:srgbClr val="0033CC"/>
                </a:solidFill>
              </a:rPr>
              <a:t>对立</a:t>
            </a:r>
            <a:r>
              <a:rPr lang="zh-CN" altLang="en-US" b="1" dirty="0" smtClean="0"/>
              <a:t>，还是</a:t>
            </a:r>
            <a:r>
              <a:rPr lang="zh-CN" altLang="en-US" b="1" dirty="0" smtClean="0">
                <a:solidFill>
                  <a:srgbClr val="0033CC"/>
                </a:solidFill>
              </a:rPr>
              <a:t>互补</a:t>
            </a:r>
            <a:r>
              <a:rPr lang="zh-CN" altLang="en-US" b="1" dirty="0" smtClean="0"/>
              <a:t>；</a:t>
            </a:r>
            <a:endParaRPr lang="en-US" altLang="zh-CN" b="1" dirty="0" smtClean="0"/>
          </a:p>
          <a:p>
            <a:r>
              <a:rPr lang="zh-CN" altLang="en-US" b="1" dirty="0" smtClean="0"/>
              <a:t>通</a:t>
            </a:r>
            <a:r>
              <a:rPr lang="zh-CN" altLang="en-US" b="1" dirty="0" smtClean="0"/>
              <a:t>过综合分析，归纳材料最终主旨：</a:t>
            </a:r>
            <a:r>
              <a:rPr lang="zh-CN" altLang="en-US" b="1" dirty="0" smtClean="0">
                <a:solidFill>
                  <a:srgbClr val="C00000"/>
                </a:solidFill>
              </a:rPr>
              <a:t>异中求同、同中辨异</a:t>
            </a:r>
            <a:r>
              <a:rPr lang="zh-CN" altLang="en-US" b="1" dirty="0" smtClean="0"/>
              <a:t>。</a:t>
            </a:r>
            <a:endParaRPr lang="zh-CN" altLang="en-US" b="1" dirty="0" smtClean="0"/>
          </a:p>
          <a:p>
            <a:endParaRPr lang="zh-CN" altLang="en-US" b="1" dirty="0"/>
          </a:p>
        </p:txBody>
      </p:sp>
    </p:spTree>
  </p:cSld>
  <p:clrMapOvr>
    <a:masterClrMapping/>
  </p:clrMapOvr>
</p:sld>
</file>

<file path=ppt/tags/tag1.xml><?xml version="1.0" encoding="utf-8"?>
<p:tagLst xmlns:p="http://schemas.openxmlformats.org/presentationml/2006/main">
  <p:tag name="KSO_WPP_MARK_KEY" val="21d05984-ab4e-420e-8cc2-b4692862cac8"/>
  <p:tag name="COMMONDATA" val="eyJoZGlkIjoiZDE3Yjg5NTU4OTY1ODU4NTk1OGQ0ZjJkMTVjYTVhODgifQ=="/>
</p:tagLst>
</file>

<file path=ppt/theme/theme1.xml><?xml version="1.0" encoding="utf-8"?>
<a:theme xmlns:a="http://schemas.openxmlformats.org/drawingml/2006/main" name="Office 主题">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4824</Words>
  <Application>WPS 演示</Application>
  <PresentationFormat>全屏显示(4:3)</PresentationFormat>
  <Paragraphs>119</Paragraphs>
  <Slides>23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Arial</vt:lpstr>
      <vt:lpstr>宋体</vt:lpstr>
      <vt:lpstr>Wingdings</vt:lpstr>
      <vt:lpstr>Calibri</vt:lpstr>
      <vt:lpstr>微软雅黑</vt:lpstr>
      <vt:lpstr>Arial Unicode MS</vt:lpstr>
      <vt:lpstr>Office 主题</vt:lpstr>
      <vt:lpstr>多则材料、关联型、任务驱动</vt:lpstr>
      <vt:lpstr>高考链接</vt:lpstr>
      <vt:lpstr>PowerPoint 演示文稿</vt:lpstr>
      <vt:lpstr>PowerPoint 演示文稿</vt:lpstr>
      <vt:lpstr>例题讲解</vt:lpstr>
      <vt:lpstr>PowerPoint 演示文稿</vt:lpstr>
      <vt:lpstr>审题指导</vt:lpstr>
      <vt:lpstr>PowerPoint 演示文稿</vt:lpstr>
      <vt:lpstr>该类型题思考</vt:lpstr>
      <vt:lpstr>类型题（1）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作文审题</vt:lpstr>
      <vt:lpstr>类型题（3）</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澈麻</cp:lastModifiedBy>
  <cp:revision>51</cp:revision>
  <dcterms:created xsi:type="dcterms:W3CDTF">2017-09-12T07:15:00Z</dcterms:created>
  <dcterms:modified xsi:type="dcterms:W3CDTF">2022-11-10T09:56:37Z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2052-11.1.0.13607</vt:lpwstr>
  </property>
  <property fmtid="{D5CDD505-2E9C-101B-9397-08002B2CF9AE}" pid="4" name="ICV">
    <vt:lpwstr>2667E3BC8C994BE6BA9AD5C9362B5B82</vt:lpwstr>
  </property>
</Properties>
</file>