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sldIdLst>
    <p:sldId id="256" r:id="rId5"/>
    <p:sldId id="257" r:id="rId7"/>
    <p:sldId id="345" r:id="rId8"/>
    <p:sldId id="267" r:id="rId9"/>
    <p:sldId id="258" r:id="rId10"/>
    <p:sldId id="347" r:id="rId11"/>
    <p:sldId id="265" r:id="rId12"/>
    <p:sldId id="352" r:id="rId13"/>
    <p:sldId id="350" r:id="rId14"/>
    <p:sldId id="349" r:id="rId15"/>
    <p:sldId id="353" r:id="rId16"/>
    <p:sldId id="354" r:id="rId17"/>
    <p:sldId id="351" r:id="rId18"/>
    <p:sldId id="355" r:id="rId19"/>
    <p:sldId id="358" r:id="rId20"/>
    <p:sldId id="359" r:id="rId21"/>
    <p:sldId id="396" r:id="rId22"/>
    <p:sldId id="271" r:id="rId23"/>
    <p:sldId id="3142" r:id="rId24"/>
    <p:sldId id="360" r:id="rId25"/>
    <p:sldId id="3151" r:id="rId26"/>
    <p:sldId id="3148" r:id="rId27"/>
    <p:sldId id="3150" r:id="rId28"/>
    <p:sldId id="3144" r:id="rId29"/>
    <p:sldId id="3161" r:id="rId30"/>
    <p:sldId id="3145" r:id="rId31"/>
    <p:sldId id="3154" r:id="rId32"/>
    <p:sldId id="3146" r:id="rId33"/>
    <p:sldId id="3156" r:id="rId34"/>
    <p:sldId id="3147" r:id="rId35"/>
    <p:sldId id="3167" r:id="rId36"/>
    <p:sldId id="275" r:id="rId37"/>
    <p:sldId id="393" r:id="rId38"/>
    <p:sldId id="3162" r:id="rId39"/>
    <p:sldId id="3163" r:id="rId40"/>
    <p:sldId id="397" r:id="rId41"/>
    <p:sldId id="3149" r:id="rId42"/>
    <p:sldId id="3152" r:id="rId43"/>
    <p:sldId id="3164" r:id="rId44"/>
    <p:sldId id="3166" r:id="rId45"/>
    <p:sldId id="279" r:id="rId46"/>
  </p:sldIdLst>
  <p:sldSz cx="12192000" cy="6858000"/>
  <p:notesSz cx="6858000" cy="9144000"/>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艳" initials="刘"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0051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824" autoAdjust="0"/>
  </p:normalViewPr>
  <p:slideViewPr>
    <p:cSldViewPr snapToGrid="0">
      <p:cViewPr varScale="1">
        <p:scale>
          <a:sx n="86" d="100"/>
          <a:sy n="86" d="100"/>
        </p:scale>
        <p:origin x="180" y="4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1" Type="http://schemas.openxmlformats.org/officeDocument/2006/relationships/tags" Target="tags/tag5.xml"/><Relationship Id="rId50" Type="http://schemas.openxmlformats.org/officeDocument/2006/relationships/commentAuthors" Target="commentAuthors.xml"/><Relationship Id="rId5" Type="http://schemas.openxmlformats.org/officeDocument/2006/relationships/slide" Target="slides/slide1.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801189-29E5-413F-AB68-E86CF30F71D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C38E06-EC98-4029-AE69-19E102F25C3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C38E06-EC98-4029-AE69-19E102F25C3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更多的免费优质模板可以直接微信搜索：陈西设计之家</a:t>
            </a:r>
            <a:endParaRPr lang="zh-CN" altLang="en-US" dirty="0"/>
          </a:p>
        </p:txBody>
      </p:sp>
      <p:sp>
        <p:nvSpPr>
          <p:cNvPr id="4" name="灯片编号占位符 3"/>
          <p:cNvSpPr>
            <a:spLocks noGrp="1"/>
          </p:cNvSpPr>
          <p:nvPr>
            <p:ph type="sldNum" sz="quarter" idx="5"/>
          </p:nvPr>
        </p:nvSpPr>
        <p:spPr/>
        <p:txBody>
          <a:bodyPr/>
          <a:lstStyle/>
          <a:p>
            <a:fld id="{CCC38E06-EC98-4029-AE69-19E102F25C3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C38E06-EC98-4029-AE69-19E102F25C3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C38E06-EC98-4029-AE69-19E102F25C3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26B02EC-97C0-4E19-AA45-E904FCC1D11E}" type="slidenum">
              <a:rPr kumimoji="0" lang="en-GB"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en-GB"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C38E06-EC98-4029-AE69-19E102F25C3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1C5E2FA-4D31-408E-93EF-1762CD53310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9E4103-7BD7-4402-A02F-9ADACBE4C2E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1C5E2FA-4D31-408E-93EF-1762CD53310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9E4103-7BD7-4402-A02F-9ADACBE4C2E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1C5E2FA-4D31-408E-93EF-1762CD53310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9E4103-7BD7-4402-A02F-9ADACBE4C2E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1C5E2FA-4D31-408E-93EF-1762CD53310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9E4103-7BD7-4402-A02F-9ADACBE4C2E3}"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8515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14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1" y="3602047"/>
            <a:ext cx="9144000" cy="1655762"/>
          </a:xfrm>
          <a:prstGeom prst="rect">
            <a:avLst/>
          </a:prstGeom>
        </p:spPr>
        <p:txBody>
          <a:bodyPr/>
          <a:lstStyle>
            <a:lvl1pPr marL="0" indent="0" algn="ctr">
              <a:buNone/>
              <a:defRPr sz="2625"/>
            </a:lvl1pPr>
            <a:lvl2pPr marL="500380" indent="0" algn="ctr">
              <a:buNone/>
              <a:defRPr sz="2185"/>
            </a:lvl2pPr>
            <a:lvl3pPr marL="1000125" indent="0" algn="ctr">
              <a:buNone/>
              <a:defRPr sz="1970"/>
            </a:lvl3pPr>
            <a:lvl4pPr marL="1500505" indent="0" algn="ctr">
              <a:buNone/>
              <a:defRPr sz="1750"/>
            </a:lvl4pPr>
            <a:lvl5pPr marL="2000250" indent="0" algn="ctr">
              <a:buNone/>
              <a:defRPr sz="1750"/>
            </a:lvl5pPr>
            <a:lvl6pPr marL="2499995" indent="0" algn="ctr">
              <a:buNone/>
              <a:defRPr sz="1750"/>
            </a:lvl6pPr>
            <a:lvl7pPr marL="2999740" indent="0" algn="ctr">
              <a:buNone/>
              <a:defRPr sz="1750"/>
            </a:lvl7pPr>
            <a:lvl8pPr marL="3500120" indent="0" algn="ctr">
              <a:buNone/>
              <a:defRPr sz="1750"/>
            </a:lvl8pPr>
            <a:lvl9pPr marL="4000500" indent="0" algn="ctr">
              <a:buNone/>
              <a:defRPr sz="1750"/>
            </a:lvl9pPr>
          </a:lstStyle>
          <a:p>
            <a:r>
              <a:rPr lang="en-US"/>
              <a:t>Click to edit Master subtitle style</a:t>
            </a:r>
            <a:endParaRPr lang="id-ID"/>
          </a:p>
        </p:txBody>
      </p:sp>
      <p:sp>
        <p:nvSpPr>
          <p:cNvPr id="4" name="Date Placeholder 3"/>
          <p:cNvSpPr>
            <a:spLocks noGrp="1"/>
          </p:cNvSpPr>
          <p:nvPr>
            <p:ph type="dt" sz="half" idx="10"/>
          </p:nvPr>
        </p:nvSpPr>
        <p:spPr>
          <a:xfrm>
            <a:off x="838202" y="6356378"/>
            <a:ext cx="2743200" cy="365125"/>
          </a:xfrm>
          <a:prstGeom prst="rect">
            <a:avLst/>
          </a:prstGeom>
        </p:spPr>
        <p:txBody>
          <a:bodyPr/>
          <a:lstStyle/>
          <a:p>
            <a:fld id="{EB5C08A1-7713-47CE-97B4-863D833656A0}" type="datetimeFigureOut">
              <a:rPr lang="id-ID" smtClean="0"/>
            </a:fld>
            <a:endParaRPr lang="id-ID"/>
          </a:p>
        </p:txBody>
      </p:sp>
      <p:sp>
        <p:nvSpPr>
          <p:cNvPr id="5" name="Footer Placeholder 4"/>
          <p:cNvSpPr>
            <a:spLocks noGrp="1"/>
          </p:cNvSpPr>
          <p:nvPr>
            <p:ph type="ftr" sz="quarter" idx="11"/>
          </p:nvPr>
        </p:nvSpPr>
        <p:spPr>
          <a:xfrm>
            <a:off x="4038605" y="6356378"/>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10858504" y="6356378"/>
            <a:ext cx="495302" cy="365125"/>
          </a:xfrm>
          <a:prstGeom prst="rect">
            <a:avLst/>
          </a:prstGeom>
        </p:spPr>
        <p:txBody>
          <a:bodyPr/>
          <a:lstStyle/>
          <a:p>
            <a:fld id="{BD3C9449-514E-4F2F-BDF6-E5528CC1E8B5}" type="slidenum">
              <a:rPr lang="id-ID" smtClean="0"/>
            </a:fld>
            <a:endParaRPr lang="id-I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rot="5400000">
            <a:off x="9780824" y="-13395"/>
            <a:ext cx="2413160" cy="2409189"/>
          </a:xfrm>
          <a:prstGeom prst="rect">
            <a:avLst/>
          </a:prstGeom>
        </p:spPr>
      </p:pic>
      <p:pic>
        <p:nvPicPr>
          <p:cNvPr id="7" name="图片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a:fillRect/>
          </a:stretch>
        </p:blipFill>
        <p:spPr>
          <a:xfrm>
            <a:off x="334" y="-121455"/>
            <a:ext cx="1316469" cy="1926884"/>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12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1" y="3602047"/>
            <a:ext cx="9144000" cy="1655762"/>
          </a:xfrm>
          <a:prstGeom prst="rect">
            <a:avLst/>
          </a:prstGeom>
        </p:spPr>
        <p:txBody>
          <a:bodyPr/>
          <a:lstStyle>
            <a:lvl1pPr marL="0" indent="0" algn="ctr">
              <a:buNone/>
              <a:defRPr sz="2625"/>
            </a:lvl1pPr>
            <a:lvl2pPr marL="500380" indent="0" algn="ctr">
              <a:buNone/>
              <a:defRPr sz="2185"/>
            </a:lvl2pPr>
            <a:lvl3pPr marL="1000125" indent="0" algn="ctr">
              <a:buNone/>
              <a:defRPr sz="1970"/>
            </a:lvl3pPr>
            <a:lvl4pPr marL="1500505" indent="0" algn="ctr">
              <a:buNone/>
              <a:defRPr sz="1750"/>
            </a:lvl4pPr>
            <a:lvl5pPr marL="2000250" indent="0" algn="ctr">
              <a:buNone/>
              <a:defRPr sz="1750"/>
            </a:lvl5pPr>
            <a:lvl6pPr marL="2499995" indent="0" algn="ctr">
              <a:buNone/>
              <a:defRPr sz="1750"/>
            </a:lvl6pPr>
            <a:lvl7pPr marL="2999740" indent="0" algn="ctr">
              <a:buNone/>
              <a:defRPr sz="1750"/>
            </a:lvl7pPr>
            <a:lvl8pPr marL="3500120" indent="0" algn="ctr">
              <a:buNone/>
              <a:defRPr sz="1750"/>
            </a:lvl8pPr>
            <a:lvl9pPr marL="4000500" indent="0" algn="ctr">
              <a:buNone/>
              <a:defRPr sz="1750"/>
            </a:lvl9pPr>
          </a:lstStyle>
          <a:p>
            <a:r>
              <a:rPr lang="en-US"/>
              <a:t>Click to edit Master subtitle style</a:t>
            </a:r>
            <a:endParaRPr lang="id-ID"/>
          </a:p>
        </p:txBody>
      </p:sp>
      <p:sp>
        <p:nvSpPr>
          <p:cNvPr id="4" name="Date Placeholder 3"/>
          <p:cNvSpPr>
            <a:spLocks noGrp="1"/>
          </p:cNvSpPr>
          <p:nvPr>
            <p:ph type="dt" sz="half" idx="10"/>
          </p:nvPr>
        </p:nvSpPr>
        <p:spPr>
          <a:xfrm>
            <a:off x="838202" y="6356378"/>
            <a:ext cx="2743200" cy="365125"/>
          </a:xfrm>
          <a:prstGeom prst="rect">
            <a:avLst/>
          </a:prstGeom>
        </p:spPr>
        <p:txBody>
          <a:bodyPr/>
          <a:lstStyle/>
          <a:p>
            <a:fld id="{EB5C08A1-7713-47CE-97B4-863D833656A0}" type="datetimeFigureOut">
              <a:rPr lang="id-ID" smtClean="0"/>
            </a:fld>
            <a:endParaRPr lang="id-ID"/>
          </a:p>
        </p:txBody>
      </p:sp>
      <p:sp>
        <p:nvSpPr>
          <p:cNvPr id="5" name="Footer Placeholder 4"/>
          <p:cNvSpPr>
            <a:spLocks noGrp="1"/>
          </p:cNvSpPr>
          <p:nvPr>
            <p:ph type="ftr" sz="quarter" idx="11"/>
          </p:nvPr>
        </p:nvSpPr>
        <p:spPr>
          <a:xfrm>
            <a:off x="4038605" y="6356378"/>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10858504" y="6356378"/>
            <a:ext cx="495302" cy="365125"/>
          </a:xfrm>
          <a:prstGeom prst="rect">
            <a:avLst/>
          </a:prstGeom>
        </p:spPr>
        <p:txBody>
          <a:bodyPr/>
          <a:lstStyle/>
          <a:p>
            <a:fld id="{BD3C9449-514E-4F2F-BDF6-E5528CC1E8B5}" type="slidenum">
              <a:rPr lang="id-ID" smtClean="0"/>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1C5E2FA-4D31-408E-93EF-1762CD53310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9E4103-7BD7-4402-A02F-9ADACBE4C2E3}"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493" y="365780"/>
            <a:ext cx="10515015" cy="1324636"/>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499" y="6356756"/>
            <a:ext cx="2742787" cy="364275"/>
          </a:xfrm>
          <a:prstGeom prst="rect">
            <a:avLst/>
          </a:prstGeom>
        </p:spPr>
        <p:txBody>
          <a:bodyPr/>
          <a:lstStyle/>
          <a:p>
            <a:fld id="{3BED4874-415F-4462-8CBD-90FA9588F106}" type="datetimeFigureOut">
              <a:rPr lang="zh-CN" altLang="en-US" smtClean="0"/>
            </a:fld>
            <a:endParaRPr lang="zh-CN" altLang="en-US"/>
          </a:p>
        </p:txBody>
      </p:sp>
      <p:sp>
        <p:nvSpPr>
          <p:cNvPr id="4" name="页脚占位符 3"/>
          <p:cNvSpPr>
            <a:spLocks noGrp="1"/>
          </p:cNvSpPr>
          <p:nvPr>
            <p:ph type="ftr" sz="quarter" idx="11"/>
          </p:nvPr>
        </p:nvSpPr>
        <p:spPr>
          <a:xfrm>
            <a:off x="4038911" y="6356756"/>
            <a:ext cx="4114179" cy="36427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728" y="6356756"/>
            <a:ext cx="2742787" cy="364275"/>
          </a:xfrm>
          <a:prstGeom prst="rect">
            <a:avLst/>
          </a:prstGeom>
        </p:spPr>
        <p:txBody>
          <a:bodyPr/>
          <a:lstStyle/>
          <a:p>
            <a:fld id="{8C92ADDF-ABC6-4EEC-846D-A1AE2D410679}"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节标题">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1" y="2"/>
            <a:ext cx="12190849" cy="685799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1C5E2FA-4D31-408E-93EF-1762CD53310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9E4103-7BD7-4402-A02F-9ADACBE4C2E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1C5E2FA-4D31-408E-93EF-1762CD53310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9E4103-7BD7-4402-A02F-9ADACBE4C2E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1C5E2FA-4D31-408E-93EF-1762CD53310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9E4103-7BD7-4402-A02F-9ADACBE4C2E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C5E2FA-4D31-408E-93EF-1762CD53310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9E4103-7BD7-4402-A02F-9ADACBE4C2E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1C5E2FA-4D31-408E-93EF-1762CD53310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9E4103-7BD7-4402-A02F-9ADACBE4C2E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1C5E2FA-4D31-408E-93EF-1762CD53310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9E4103-7BD7-4402-A02F-9ADACBE4C2E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0"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5E2FA-4D31-408E-93EF-1762CD53310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9E4103-7BD7-4402-A02F-9ADACBE4C2E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lstStyle/>
          <a:p>
            <a:pPr lvl="0"/>
            <a:r>
              <a:rPr lang="zh-CN" altLang="en-US"/>
              <a:t>单击此处编辑母版标题样式</a:t>
            </a:r>
            <a:endParaRPr lang="zh-CN" altLang="en-US"/>
          </a:p>
        </p:txBody>
      </p:sp>
      <p:sp>
        <p:nvSpPr>
          <p:cNvPr id="1027" name="文本占位符 1026"/>
          <p:cNvSpPr>
            <a:spLocks noGrp="1"/>
          </p:cNvSpPr>
          <p:nvPr>
            <p:ph type="body"/>
          </p:nvPr>
        </p:nvSpPr>
        <p:spPr>
          <a:xfrm>
            <a:off x="609600" y="1600200"/>
            <a:ext cx="10972800" cy="4525963"/>
          </a:xfrm>
          <a:prstGeom prst="rect">
            <a:avLst/>
          </a:prstGeom>
          <a:noFill/>
          <a:ln w="9525">
            <a:noFill/>
          </a:ln>
        </p:spPr>
        <p:txBody>
          <a:bodyPr anchor="t" anchorCtr="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2.xml"/><Relationship Id="rId3" Type="http://schemas.openxmlformats.org/officeDocument/2006/relationships/image" Target="../media/image5.png"/><Relationship Id="rId2" Type="http://schemas.openxmlformats.org/officeDocument/2006/relationships/tags" Target="../tags/tag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3.xml"/><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5.png"/><Relationship Id="rId1"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t="6460" b="58575"/>
          <a:stretch>
            <a:fillRect/>
          </a:stretch>
        </p:blipFill>
        <p:spPr>
          <a:xfrm>
            <a:off x="0" y="0"/>
            <a:ext cx="12192000" cy="3998422"/>
          </a:xfrm>
          <a:prstGeom prst="rect">
            <a:avLst/>
          </a:prstGeom>
        </p:spPr>
      </p:pic>
      <p:sp>
        <p:nvSpPr>
          <p:cNvPr id="5" name="文本框 4"/>
          <p:cNvSpPr txBox="1"/>
          <p:nvPr/>
        </p:nvSpPr>
        <p:spPr>
          <a:xfrm>
            <a:off x="498265" y="4461382"/>
            <a:ext cx="10945423" cy="923330"/>
          </a:xfrm>
          <a:prstGeom prst="rect">
            <a:avLst/>
          </a:prstGeom>
          <a:noFill/>
        </p:spPr>
        <p:txBody>
          <a:bodyPr wrap="square" rtlCol="0">
            <a:spAutoFit/>
          </a:bodyPr>
          <a:lstStyle/>
          <a:p>
            <a:pPr algn="dist" defTabSz="1219200"/>
            <a:r>
              <a:rPr lang="en-US" altLang="zh-CN" sz="5400" b="1" dirty="0">
                <a:solidFill>
                  <a:srgbClr val="005188"/>
                </a:solidFill>
                <a:latin typeface="微软雅黑" panose="020B0503020204020204" charset="-122"/>
                <a:ea typeface="微软雅黑" panose="020B0503020204020204" charset="-122"/>
                <a:cs typeface="方正静蕾简体" panose="03000509000000000000" pitchFamily="65" charset="-122"/>
              </a:rPr>
              <a:t>2023</a:t>
            </a:r>
            <a:r>
              <a:rPr lang="zh-CN" altLang="en-US" sz="5400" b="1" dirty="0">
                <a:solidFill>
                  <a:srgbClr val="005188"/>
                </a:solidFill>
                <a:latin typeface="微软雅黑" panose="020B0503020204020204" charset="-122"/>
                <a:ea typeface="微软雅黑" panose="020B0503020204020204" charset="-122"/>
                <a:cs typeface="方正静蕾简体" panose="03000509000000000000" pitchFamily="65" charset="-122"/>
              </a:rPr>
              <a:t>高考应用文复习临门一脚</a:t>
            </a:r>
            <a:endParaRPr lang="zh-CN" altLang="en-US" sz="5400" b="1" dirty="0">
              <a:solidFill>
                <a:srgbClr val="005188"/>
              </a:solidFill>
              <a:latin typeface="微软雅黑" panose="020B0503020204020204" charset="-122"/>
              <a:ea typeface="微软雅黑" panose="020B0503020204020204" charset="-122"/>
              <a:cs typeface="方正静蕾简体" panose="03000509000000000000" pitchFamily="65" charset="-122"/>
            </a:endParaRPr>
          </a:p>
        </p:txBody>
      </p:sp>
      <p:sp>
        <p:nvSpPr>
          <p:cNvPr id="6" name="文本框 5"/>
          <p:cNvSpPr txBox="1">
            <a:spLocks noChangeArrowheads="1"/>
          </p:cNvSpPr>
          <p:nvPr/>
        </p:nvSpPr>
        <p:spPr bwMode="auto">
          <a:xfrm>
            <a:off x="6648473" y="5518097"/>
            <a:ext cx="43464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pitchFamily="50" charset="0"/>
                <a:ea typeface="华康少女文字W5(P)" panose="040F0500000000000000" pitchFamily="82" charset="-122"/>
              </a:defRPr>
            </a:lvl1pPr>
            <a:lvl2pPr marL="742950" indent="-285750">
              <a:defRPr sz="1300">
                <a:solidFill>
                  <a:schemeClr val="tx1"/>
                </a:solidFill>
                <a:latin typeface="Nexa Light" pitchFamily="50" charset="0"/>
                <a:ea typeface="华康少女文字W5(P)" panose="040F0500000000000000" pitchFamily="82" charset="-122"/>
              </a:defRPr>
            </a:lvl2pPr>
            <a:lvl3pPr marL="1143000" indent="-228600">
              <a:defRPr sz="1300">
                <a:solidFill>
                  <a:schemeClr val="tx1"/>
                </a:solidFill>
                <a:latin typeface="Nexa Light" pitchFamily="50" charset="0"/>
                <a:ea typeface="华康少女文字W5(P)" panose="040F0500000000000000" pitchFamily="82" charset="-122"/>
              </a:defRPr>
            </a:lvl3pPr>
            <a:lvl4pPr marL="1600200" indent="-228600">
              <a:defRPr sz="1300">
                <a:solidFill>
                  <a:schemeClr val="tx1"/>
                </a:solidFill>
                <a:latin typeface="Nexa Light" pitchFamily="50" charset="0"/>
                <a:ea typeface="华康少女文字W5(P)" panose="040F0500000000000000" pitchFamily="82" charset="-122"/>
              </a:defRPr>
            </a:lvl4pPr>
            <a:lvl5pPr marL="2057400" indent="-228600">
              <a:defRPr sz="1300">
                <a:solidFill>
                  <a:schemeClr val="tx1"/>
                </a:solidFill>
                <a:latin typeface="Nexa Light" pitchFamily="50"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anose="040F0500000000000000" pitchFamily="82" charset="-122"/>
              </a:defRPr>
            </a:lvl9pPr>
          </a:lstStyle>
          <a:p>
            <a:pPr algn="ctr" defTabSz="1219200"/>
            <a:r>
              <a:rPr lang="en-US" altLang="zh-CN" sz="2000" dirty="0" err="1">
                <a:solidFill>
                  <a:srgbClr val="005188"/>
                </a:solidFill>
                <a:latin typeface="微软雅黑" panose="020B0503020204020204" charset="-122"/>
                <a:ea typeface="微软雅黑" panose="020B0503020204020204" charset="-122"/>
                <a:cs typeface="方正静蕾简体" panose="03000509000000000000" pitchFamily="65" charset="-122"/>
              </a:rPr>
              <a:t>Judyliu</a:t>
            </a:r>
            <a:endParaRPr lang="zh-CN" altLang="en-US" sz="2000" dirty="0">
              <a:solidFill>
                <a:srgbClr val="005188"/>
              </a:solidFill>
              <a:latin typeface="微软雅黑" panose="020B0503020204020204" charset="-122"/>
              <a:ea typeface="微软雅黑" panose="020B0503020204020204" charset="-122"/>
              <a:cs typeface="方正静蕾简体" panose="03000509000000000000" pitchFamily="65" charset="-122"/>
            </a:endParaRPr>
          </a:p>
        </p:txBody>
      </p:sp>
      <p:pic>
        <p:nvPicPr>
          <p:cNvPr id="3" name="图片 2" descr="图标 图片1"/>
          <p:cNvPicPr>
            <a:picLocks noChangeAspect="1"/>
          </p:cNvPicPr>
          <p:nvPr>
            <p:custDataLst>
              <p:tags r:id="rId2"/>
            </p:custDataLst>
          </p:nvPr>
        </p:nvPicPr>
        <p:blipFill>
          <a:blip r:embed="rId3"/>
          <a:stretch>
            <a:fillRect/>
          </a:stretch>
        </p:blipFill>
        <p:spPr>
          <a:xfrm>
            <a:off x="10701655" y="209550"/>
            <a:ext cx="1161415" cy="993775"/>
          </a:xfrm>
          <a:prstGeom prst="rect">
            <a:avLst/>
          </a:prstGeom>
        </p:spPr>
      </p:pic>
      <p:sp>
        <p:nvSpPr>
          <p:cNvPr id="2" name="矩形 1"/>
          <p:cNvSpPr/>
          <p:nvPr>
            <p:custDataLst>
              <p:tags r:id="rId4"/>
            </p:custDataLst>
          </p:nvPr>
        </p:nvSpPr>
        <p:spPr>
          <a:xfrm>
            <a:off x="0" y="0"/>
            <a:ext cx="12191365" cy="1118870"/>
          </a:xfrm>
          <a:prstGeom prst="rect">
            <a:avLst/>
          </a:prstGeom>
          <a:gradFill>
            <a:gsLst>
              <a:gs pos="0">
                <a:srgbClr val="E30000"/>
              </a:gs>
              <a:gs pos="100000">
                <a:srgbClr val="760303"/>
              </a:gs>
            </a:gsLst>
            <a:lin scaled="0"/>
          </a:gra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3600">
                <a:latin typeface="华文中宋" panose="02010600040101010101" charset="-122"/>
                <a:ea typeface="华文中宋" panose="02010600040101010101" charset="-122"/>
              </a:rPr>
              <a:t>祝考生金榜题名，心想事成！！！</a:t>
            </a:r>
            <a:endParaRPr lang="zh-CN" altLang="en-US" sz="3600">
              <a:latin typeface="华文中宋" panose="02010600040101010101" charset="-122"/>
              <a:ea typeface="华文中宋"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56" presetClass="entr" presetSubtype="0" fill="hold" grpId="0" nodeType="with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by="(-#ppt_w*2)" calcmode="lin" valueType="num">
                                      <p:cBhvr rctx="PPT">
                                        <p:cTn id="12" dur="500" autoRev="1" fill="hold">
                                          <p:stCondLst>
                                            <p:cond delay="0"/>
                                          </p:stCondLst>
                                        </p:cTn>
                                        <p:tgtEl>
                                          <p:spTgt spid="5"/>
                                        </p:tgtEl>
                                        <p:attrNameLst>
                                          <p:attrName>ppt_w</p:attrName>
                                        </p:attrNameLst>
                                      </p:cBhvr>
                                    </p:anim>
                                    <p:anim by="(#ppt_w*0.50)" calcmode="lin" valueType="num">
                                      <p:cBhvr>
                                        <p:cTn id="13" dur="500" decel="50000" autoRev="1" fill="hold">
                                          <p:stCondLst>
                                            <p:cond delay="0"/>
                                          </p:stCondLst>
                                        </p:cTn>
                                        <p:tgtEl>
                                          <p:spTgt spid="5"/>
                                        </p:tgtEl>
                                        <p:attrNameLst>
                                          <p:attrName>ppt_x</p:attrName>
                                        </p:attrNameLst>
                                      </p:cBhvr>
                                    </p:anim>
                                    <p:anim from="(-#ppt_h/2)" to="(#ppt_y)" calcmode="lin" valueType="num">
                                      <p:cBhvr>
                                        <p:cTn id="14" dur="1000" fill="hold">
                                          <p:stCondLst>
                                            <p:cond delay="0"/>
                                          </p:stCondLst>
                                        </p:cTn>
                                        <p:tgtEl>
                                          <p:spTgt spid="5"/>
                                        </p:tgtEl>
                                        <p:attrNameLst>
                                          <p:attrName>ppt_y</p:attrName>
                                        </p:attrNameLst>
                                      </p:cBhvr>
                                    </p:anim>
                                    <p:animRot by="21600000">
                                      <p:cBhvr>
                                        <p:cTn id="15" dur="1000" fill="hold">
                                          <p:stCondLst>
                                            <p:cond delay="0"/>
                                          </p:stCondLst>
                                        </p:cTn>
                                        <p:tgtEl>
                                          <p:spTgt spid="5"/>
                                        </p:tgtEl>
                                        <p:attrNameLst>
                                          <p:attrName>r</p:attrName>
                                        </p:attrNameLst>
                                      </p:cBhvr>
                                    </p:animRot>
                                  </p:childTnLst>
                                </p:cTn>
                              </p:par>
                              <p:par>
                                <p:cTn id="16" presetID="41" presetClass="entr" presetSubtype="0" fill="hold" grpId="0" nodeType="withEffect">
                                  <p:stCondLst>
                                    <p:cond delay="0"/>
                                  </p:stCondLst>
                                  <p:iterate type="lt">
                                    <p:tmPct val="10000"/>
                                  </p:iterate>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6"/>
                                        </p:tgtEl>
                                        <p:attrNameLst>
                                          <p:attrName>ppt_y</p:attrName>
                                        </p:attrNameLst>
                                      </p:cBhvr>
                                      <p:tavLst>
                                        <p:tav tm="0">
                                          <p:val>
                                            <p:strVal val="#ppt_y"/>
                                          </p:val>
                                        </p:tav>
                                        <p:tav tm="100000">
                                          <p:val>
                                            <p:strVal val="#ppt_y"/>
                                          </p:val>
                                        </p:tav>
                                      </p:tavLst>
                                    </p:anim>
                                    <p:anim calcmode="lin" valueType="num">
                                      <p:cBhvr>
                                        <p:cTn id="20"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662" y="129078"/>
            <a:ext cx="10365025" cy="501012"/>
          </a:xfrm>
        </p:spPr>
        <p:txBody>
          <a:bodyPr>
            <a:noAutofit/>
          </a:bodyPr>
          <a:lstStyle/>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defRPr/>
            </a:pPr>
            <a:r>
              <a:rPr lang="zh-CN" altLang="en-US" sz="2400" b="1" dirty="0">
                <a:solidFill>
                  <a:schemeClr val="accent5">
                    <a:lumMod val="50000"/>
                  </a:schemeClr>
                </a:solidFill>
              </a:rPr>
              <a:t>书信类功能语句</a:t>
            </a:r>
            <a:r>
              <a:rPr lang="en-US" altLang="zh-CN" sz="2400" b="1" dirty="0">
                <a:solidFill>
                  <a:schemeClr val="accent5">
                    <a:lumMod val="50000"/>
                  </a:schemeClr>
                </a:solidFill>
              </a:rPr>
              <a:t>—</a:t>
            </a:r>
            <a:r>
              <a:rPr lang="zh-CN" altLang="en-US" sz="2400" b="1" dirty="0">
                <a:solidFill>
                  <a:schemeClr val="accent5">
                    <a:lumMod val="50000"/>
                  </a:schemeClr>
                </a:solidFill>
                <a:highlight>
                  <a:srgbClr val="FFFF00"/>
                </a:highlight>
              </a:rPr>
              <a:t>建议信</a:t>
            </a:r>
            <a:r>
              <a:rPr kumimoji="0" lang="zh-CN" altLang="en-US" sz="1800" b="1" i="0" u="none" strike="noStrike" kern="1200" cap="none" spc="0" normalizeH="0" baseline="0" noProof="0" dirty="0">
                <a:ln>
                  <a:noFill/>
                </a:ln>
                <a:solidFill>
                  <a:srgbClr val="70AD47"/>
                </a:solidFill>
                <a:effectLst/>
                <a:uLnTx/>
                <a:uFillTx/>
                <a:latin typeface="等线" panose="02010600030101010101" charset="-122"/>
                <a:ea typeface="等线" panose="02010600030101010101" charset="-122"/>
                <a:cs typeface="+mn-cs"/>
              </a:rPr>
              <a:t>（语气委婉，不生硬，上级对下级，平级语气居多）</a:t>
            </a:r>
            <a:br>
              <a:rPr kumimoji="0" lang="en-US" altLang="zh-CN" sz="1800" b="1" i="0" u="none" strike="noStrike" kern="1200" cap="none" spc="0" normalizeH="0" baseline="0" noProof="0" dirty="0">
                <a:ln>
                  <a:noFill/>
                </a:ln>
                <a:solidFill>
                  <a:srgbClr val="70AD47"/>
                </a:solidFill>
                <a:effectLst/>
                <a:uLnTx/>
                <a:uFillTx/>
                <a:latin typeface="等线" panose="02010600030101010101" charset="-122"/>
                <a:ea typeface="等线" panose="02010600030101010101" charset="-122"/>
                <a:cs typeface="+mn-cs"/>
              </a:rPr>
            </a:br>
            <a:endParaRPr lang="zh-CN" altLang="en-US" sz="2400" b="1" dirty="0">
              <a:solidFill>
                <a:schemeClr val="accent5">
                  <a:lumMod val="50000"/>
                </a:schemeClr>
              </a:solidFill>
              <a:highlight>
                <a:srgbClr val="FFFF00"/>
              </a:highlight>
            </a:endParaRPr>
          </a:p>
        </p:txBody>
      </p:sp>
      <p:pic>
        <p:nvPicPr>
          <p:cNvPr id="6" name="图片 5"/>
          <p:cNvPicPr>
            <a:picLocks noChangeAspect="1"/>
          </p:cNvPicPr>
          <p:nvPr/>
        </p:nvPicPr>
        <p:blipFill>
          <a:blip r:embed="rId1"/>
          <a:stretch>
            <a:fillRect/>
          </a:stretch>
        </p:blipFill>
        <p:spPr>
          <a:xfrm>
            <a:off x="122106" y="73498"/>
            <a:ext cx="391516" cy="435719"/>
          </a:xfrm>
          <a:prstGeom prst="rect">
            <a:avLst/>
          </a:prstGeom>
        </p:spPr>
      </p:pic>
      <p:sp>
        <p:nvSpPr>
          <p:cNvPr id="7" name="矩形 6"/>
          <p:cNvSpPr/>
          <p:nvPr/>
        </p:nvSpPr>
        <p:spPr>
          <a:xfrm>
            <a:off x="301150" y="673480"/>
            <a:ext cx="11454639" cy="6124754"/>
          </a:xfrm>
          <a:prstGeom prst="rect">
            <a:avLst/>
          </a:prstGeom>
          <a:noFill/>
          <a:ln w="76200" cap="flat" cmpd="sng" algn="ctr">
            <a:solidFill>
              <a:srgbClr val="0070C0"/>
            </a:solidFill>
            <a:prstDash val="solid"/>
            <a:miter lim="800000"/>
          </a:ln>
          <a:effectLst/>
        </p:spPr>
        <p:txBody>
          <a:bodyPr wrap="square" lIns="91440" tIns="45720" rIns="91440" bIns="45720">
            <a:spAutoFit/>
          </a:bodyPr>
          <a:lstStyle/>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Dear sb, </a:t>
            </a: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Yours</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Li Hua </a:t>
            </a:r>
            <a:endParaRPr kumimoji="0" lang="en-US" altLang="zh-CN" sz="2800" b="1" i="0" u="none" strike="noStrike" kern="0" cap="none" spc="0" normalizeH="0" baseline="0" noProof="1">
              <a:ln>
                <a:noFill/>
              </a:ln>
              <a:solidFill>
                <a:srgbClr val="FF0000"/>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9" name="内容占位符 8"/>
          <p:cNvSpPr>
            <a:spLocks noGrp="1"/>
          </p:cNvSpPr>
          <p:nvPr>
            <p:ph idx="1"/>
          </p:nvPr>
        </p:nvSpPr>
        <p:spPr>
          <a:xfrm>
            <a:off x="436212" y="1204597"/>
            <a:ext cx="11199117" cy="1450996"/>
          </a:xfrm>
        </p:spPr>
        <p:txBody>
          <a:bodyPr>
            <a:normAutofit lnSpcReduction="10000"/>
          </a:bodyPr>
          <a:lstStyle/>
          <a:p>
            <a:pPr marL="0" indent="0">
              <a:buNone/>
            </a:pPr>
            <a:r>
              <a:rPr lang="zh-CN" altLang="en-US" sz="1800" b="1" dirty="0">
                <a:solidFill>
                  <a:schemeClr val="accent5">
                    <a:lumMod val="50000"/>
                  </a:schemeClr>
                </a:solidFill>
              </a:rPr>
              <a:t>首段：</a:t>
            </a:r>
            <a:endParaRPr lang="en-US" altLang="zh-CN" sz="1800" b="1" dirty="0">
              <a:solidFill>
                <a:schemeClr val="accent5">
                  <a:lumMod val="50000"/>
                </a:schemeClr>
              </a:solidFill>
            </a:endParaRPr>
          </a:p>
          <a:p>
            <a:pPr marL="0" indent="0">
              <a:lnSpc>
                <a:spcPct val="110000"/>
              </a:lnSpc>
              <a:spcBef>
                <a:spcPts val="0"/>
              </a:spcBef>
              <a:buNone/>
            </a:pPr>
            <a:r>
              <a:rPr lang="en-US" altLang="zh-CN" sz="1800" b="1" dirty="0">
                <a:solidFill>
                  <a:schemeClr val="accent5">
                    <a:lumMod val="50000"/>
                  </a:schemeClr>
                </a:solidFill>
              </a:rPr>
              <a:t>1 I am writing to you for sake of…</a:t>
            </a:r>
            <a:endParaRPr lang="en-US" altLang="zh-CN" sz="1800" b="1" dirty="0">
              <a:solidFill>
                <a:schemeClr val="accent5">
                  <a:lumMod val="50000"/>
                </a:schemeClr>
              </a:solidFill>
            </a:endParaRPr>
          </a:p>
          <a:p>
            <a:pPr marL="0" indent="0">
              <a:lnSpc>
                <a:spcPct val="110000"/>
              </a:lnSpc>
              <a:spcBef>
                <a:spcPts val="0"/>
              </a:spcBef>
              <a:buNone/>
            </a:pPr>
            <a:r>
              <a:rPr lang="en-US" altLang="zh-CN" sz="1800" b="1" dirty="0">
                <a:solidFill>
                  <a:schemeClr val="accent5">
                    <a:lumMod val="50000"/>
                  </a:schemeClr>
                </a:solidFill>
              </a:rPr>
              <a:t>2 I am glad that you are crazy about…I think…</a:t>
            </a:r>
            <a:r>
              <a:rPr lang="en-US" altLang="zh-CN" sz="1800" b="1" dirty="0">
                <a:solidFill>
                  <a:srgbClr val="FF0000"/>
                </a:solidFill>
              </a:rPr>
              <a:t>is worth introducing.</a:t>
            </a:r>
            <a:r>
              <a:rPr lang="zh-CN" altLang="en-US" sz="1800" b="1" dirty="0">
                <a:solidFill>
                  <a:srgbClr val="FF0000"/>
                </a:solidFill>
              </a:rPr>
              <a:t> </a:t>
            </a:r>
            <a:r>
              <a:rPr lang="zh-CN" altLang="en-US" sz="1800" b="1" dirty="0">
                <a:solidFill>
                  <a:schemeClr val="accent6"/>
                </a:solidFill>
              </a:rPr>
              <a:t>（上级对下级，平级语气）</a:t>
            </a:r>
            <a:endParaRPr lang="en-US" altLang="zh-CN" sz="1800" b="1" dirty="0">
              <a:solidFill>
                <a:schemeClr val="accent6"/>
              </a:solidFill>
            </a:endParaRPr>
          </a:p>
          <a:p>
            <a:pPr marL="0" indent="0">
              <a:lnSpc>
                <a:spcPct val="110000"/>
              </a:lnSpc>
              <a:spcBef>
                <a:spcPts val="0"/>
              </a:spcBef>
              <a:buNone/>
            </a:pPr>
            <a:r>
              <a:rPr lang="en-US" altLang="zh-CN" sz="1800" b="1" dirty="0">
                <a:solidFill>
                  <a:schemeClr val="accent5">
                    <a:lumMod val="50000"/>
                  </a:schemeClr>
                </a:solidFill>
              </a:rPr>
              <a:t>3</a:t>
            </a:r>
            <a:r>
              <a:rPr lang="zh-CN" altLang="en-US" sz="1800" b="1" dirty="0">
                <a:solidFill>
                  <a:schemeClr val="accent5">
                    <a:lumMod val="50000"/>
                  </a:schemeClr>
                </a:solidFill>
              </a:rPr>
              <a:t>你向我征求关于</a:t>
            </a:r>
            <a:r>
              <a:rPr lang="en-US" altLang="zh-CN" sz="1800" b="1" dirty="0">
                <a:solidFill>
                  <a:schemeClr val="accent5">
                    <a:lumMod val="50000"/>
                  </a:schemeClr>
                </a:solidFill>
              </a:rPr>
              <a:t>……</a:t>
            </a:r>
            <a:r>
              <a:rPr lang="zh-CN" altLang="en-US" sz="1800" b="1" dirty="0">
                <a:solidFill>
                  <a:schemeClr val="accent5">
                    <a:lumMod val="50000"/>
                  </a:schemeClr>
                </a:solidFill>
              </a:rPr>
              <a:t>的意见，我将尽量提出一些有益的建议。</a:t>
            </a:r>
            <a:endParaRPr lang="en-US" altLang="zh-CN" sz="1800" b="1" dirty="0">
              <a:solidFill>
                <a:schemeClr val="accent5">
                  <a:lumMod val="50000"/>
                </a:schemeClr>
              </a:solidFill>
            </a:endParaRPr>
          </a:p>
          <a:p>
            <a:pPr marL="0" indent="0">
              <a:lnSpc>
                <a:spcPct val="110000"/>
              </a:lnSpc>
              <a:spcBef>
                <a:spcPts val="0"/>
              </a:spcBef>
              <a:buNone/>
            </a:pPr>
            <a:r>
              <a:rPr lang="en-US" altLang="zh-CN" sz="1800" b="1" u="sng" dirty="0">
                <a:solidFill>
                  <a:schemeClr val="accent5">
                    <a:lumMod val="50000"/>
                  </a:schemeClr>
                </a:solidFill>
              </a:rPr>
              <a:t>You have asked me for my advice concerning…and I’ll try to </a:t>
            </a:r>
            <a:r>
              <a:rPr lang="en-US" altLang="zh-CN" sz="1800" b="1" u="sng" dirty="0">
                <a:solidFill>
                  <a:srgbClr val="FF0000"/>
                </a:solidFill>
              </a:rPr>
              <a:t>make some conductive suggestions.</a:t>
            </a:r>
            <a:endParaRPr lang="en-US" altLang="zh-CN" sz="1800" b="1" u="sng" dirty="0">
              <a:solidFill>
                <a:srgbClr val="FF0000"/>
              </a:solidFill>
            </a:endParaRPr>
          </a:p>
        </p:txBody>
      </p:sp>
      <p:sp>
        <p:nvSpPr>
          <p:cNvPr id="10" name="内容占位符 8"/>
          <p:cNvSpPr txBox="1"/>
          <p:nvPr/>
        </p:nvSpPr>
        <p:spPr>
          <a:xfrm>
            <a:off x="574467" y="2819857"/>
            <a:ext cx="10908004" cy="33318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rPr>
              <a:t>末段：</a:t>
            </a:r>
            <a:endParaRPr kumimoji="0" lang="en-US" altLang="zh-CN" sz="1800" b="1" i="0" u="none"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rPr>
              <a:t>1. I hope these suggestions will be of use to you. Remember: where there is a will, there is a way.</a:t>
            </a:r>
            <a:endParaRPr kumimoji="0" lang="en-US" altLang="zh-CN" sz="1800" b="1" i="0" u="none"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endParaRPr>
          </a:p>
          <a:p>
            <a:pPr marL="0" lvl="0" indent="0">
              <a:lnSpc>
                <a:spcPct val="110000"/>
              </a:lnSpc>
              <a:spcBef>
                <a:spcPts val="0"/>
              </a:spcBef>
              <a:buNone/>
            </a:pPr>
            <a:r>
              <a:rPr kumimoji="0" lang="en-US" altLang="zh-CN" sz="1800" b="1" i="0" u="none"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rPr>
              <a:t>2.</a:t>
            </a:r>
            <a:r>
              <a:rPr lang="zh-CN" altLang="en-US" sz="1800" b="1" dirty="0">
                <a:solidFill>
                  <a:srgbClr val="5B9BD5">
                    <a:lumMod val="50000"/>
                  </a:srgbClr>
                </a:solidFill>
              </a:rPr>
              <a:t>我相信你会认真考虑我的建议。无论你决定做什么，祝你学习</a:t>
            </a:r>
            <a:r>
              <a:rPr lang="en-US" altLang="zh-CN" sz="1800" b="1" dirty="0">
                <a:solidFill>
                  <a:srgbClr val="5B9BD5">
                    <a:lumMod val="50000"/>
                  </a:srgbClr>
                </a:solidFill>
              </a:rPr>
              <a:t>/</a:t>
            </a:r>
            <a:r>
              <a:rPr lang="zh-CN" altLang="en-US" sz="1800" b="1" dirty="0">
                <a:solidFill>
                  <a:srgbClr val="5B9BD5">
                    <a:lumMod val="50000"/>
                  </a:srgbClr>
                </a:solidFill>
              </a:rPr>
              <a:t>工作顺利</a:t>
            </a:r>
            <a:r>
              <a:rPr lang="en-US" altLang="zh-CN" sz="1800" b="1" dirty="0">
                <a:solidFill>
                  <a:srgbClr val="5B9BD5">
                    <a:lumMod val="50000"/>
                  </a:srgbClr>
                </a:solidFill>
              </a:rPr>
              <a:t>!</a:t>
            </a:r>
            <a:r>
              <a:rPr lang="zh-CN" altLang="en-US" sz="1800" b="1" dirty="0">
                <a:solidFill>
                  <a:srgbClr val="70AD47"/>
                </a:solidFill>
              </a:rPr>
              <a:t> （下级级对上级，平级语气）</a:t>
            </a:r>
            <a:endParaRPr kumimoji="0" lang="en-US" altLang="zh-CN" sz="1800" b="1" i="0" u="none"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1800" b="1" i="0" u="sng"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rPr>
              <a:t>I believe that you will </a:t>
            </a:r>
            <a:r>
              <a:rPr kumimoji="0" lang="en-US" altLang="zh-CN" sz="1800" b="1" i="0" u="sng"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rPr>
              <a:t>take my suggestions into serious account</a:t>
            </a:r>
            <a:r>
              <a:rPr kumimoji="0" lang="en-US" altLang="zh-CN" sz="1800" b="1" i="0" u="sng"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rPr>
              <a:t>. Whatever you decide to do, good luck with your studies/work!</a:t>
            </a:r>
            <a:endParaRPr kumimoji="0" lang="en-US" altLang="zh-CN" sz="1800" b="1" i="0" u="sng"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endParaRPr>
          </a:p>
          <a:p>
            <a:pPr marL="0" lvl="0" indent="0">
              <a:buNone/>
              <a:defRPr/>
            </a:pPr>
            <a:r>
              <a:rPr kumimoji="0" lang="en-US" altLang="zh-CN" sz="1800" b="1" i="0" u="none"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rPr>
              <a:t>3. I sincerely hope my advice will be some help for you. If there is more I can do to help, please let me know.</a:t>
            </a:r>
            <a:r>
              <a:rPr lang="zh-CN" altLang="en-US" sz="1800" b="1" dirty="0">
                <a:solidFill>
                  <a:srgbClr val="70AD47"/>
                </a:solidFill>
              </a:rPr>
              <a:t>平级语气</a:t>
            </a:r>
            <a:endParaRPr kumimoji="0" lang="en-US" altLang="zh-CN" sz="1800" b="1" i="0" u="none"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endParaRPr>
          </a:p>
          <a:p>
            <a:pPr marL="0" lvl="0" indent="0">
              <a:buNone/>
              <a:defRPr/>
            </a:pPr>
            <a:r>
              <a:rPr kumimoji="0" lang="en-US" altLang="zh-CN" sz="1800" b="1" i="0" u="none"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rPr>
              <a:t>4. I hope my advice will </a:t>
            </a:r>
            <a:r>
              <a:rPr kumimoji="0" lang="en-US" altLang="zh-CN" sz="1800" b="1"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rPr>
              <a:t>be of help </a:t>
            </a:r>
            <a:r>
              <a:rPr kumimoji="0" lang="en-US" altLang="zh-CN" sz="1800" b="1" i="0" u="none"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rPr>
              <a:t>to you and I'm looking forward to your good news.</a:t>
            </a:r>
            <a:r>
              <a:rPr lang="zh-CN" altLang="en-US" sz="1800" b="1" dirty="0">
                <a:solidFill>
                  <a:srgbClr val="70AD47"/>
                </a:solidFill>
              </a:rPr>
              <a:t>平级语气</a:t>
            </a:r>
            <a:endParaRPr kumimoji="0" lang="en-US" altLang="zh-CN" sz="1800" b="1" i="0" u="none"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662" y="129078"/>
            <a:ext cx="10365025" cy="501012"/>
          </a:xfrm>
        </p:spPr>
        <p:txBody>
          <a:bodyPr>
            <a:noAutofit/>
          </a:bodyPr>
          <a:lstStyle/>
          <a:p>
            <a:r>
              <a:rPr lang="zh-CN" altLang="en-US" sz="2400" b="1" dirty="0">
                <a:solidFill>
                  <a:schemeClr val="accent5">
                    <a:lumMod val="50000"/>
                  </a:schemeClr>
                </a:solidFill>
              </a:rPr>
              <a:t>书信类功能语句</a:t>
            </a:r>
            <a:r>
              <a:rPr lang="en-US" altLang="zh-CN" sz="2400" b="1" dirty="0">
                <a:solidFill>
                  <a:schemeClr val="accent5">
                    <a:lumMod val="50000"/>
                  </a:schemeClr>
                </a:solidFill>
              </a:rPr>
              <a:t>—</a:t>
            </a:r>
            <a:r>
              <a:rPr lang="zh-CN" altLang="en-US" sz="2400" b="1" dirty="0">
                <a:solidFill>
                  <a:schemeClr val="accent5">
                    <a:lumMod val="50000"/>
                  </a:schemeClr>
                </a:solidFill>
                <a:highlight>
                  <a:srgbClr val="FFFF00"/>
                </a:highlight>
              </a:rPr>
              <a:t>道歉信 </a:t>
            </a:r>
            <a:r>
              <a:rPr lang="zh-CN" altLang="en-US" sz="2400" b="1" dirty="0">
                <a:solidFill>
                  <a:schemeClr val="accent5">
                    <a:lumMod val="50000"/>
                  </a:schemeClr>
                </a:solidFill>
              </a:rPr>
              <a:t>（语气诚恳，真挚，朴实委婉） </a:t>
            </a:r>
            <a:br>
              <a:rPr lang="zh-CN" altLang="en-US" sz="2400" b="1" dirty="0">
                <a:solidFill>
                  <a:schemeClr val="accent5">
                    <a:lumMod val="50000"/>
                  </a:schemeClr>
                </a:solidFill>
              </a:rPr>
            </a:br>
            <a:endParaRPr lang="zh-CN" altLang="en-US" sz="2400" b="1" dirty="0">
              <a:solidFill>
                <a:schemeClr val="accent5">
                  <a:lumMod val="50000"/>
                </a:schemeClr>
              </a:solidFill>
              <a:highlight>
                <a:srgbClr val="FFFF00"/>
              </a:highlight>
            </a:endParaRPr>
          </a:p>
        </p:txBody>
      </p:sp>
      <p:pic>
        <p:nvPicPr>
          <p:cNvPr id="6" name="图片 5"/>
          <p:cNvPicPr>
            <a:picLocks noChangeAspect="1"/>
          </p:cNvPicPr>
          <p:nvPr/>
        </p:nvPicPr>
        <p:blipFill>
          <a:blip r:embed="rId1"/>
          <a:stretch>
            <a:fillRect/>
          </a:stretch>
        </p:blipFill>
        <p:spPr>
          <a:xfrm>
            <a:off x="122106" y="73498"/>
            <a:ext cx="391516" cy="435719"/>
          </a:xfrm>
          <a:prstGeom prst="rect">
            <a:avLst/>
          </a:prstGeom>
        </p:spPr>
      </p:pic>
      <p:sp>
        <p:nvSpPr>
          <p:cNvPr id="7" name="矩形 6"/>
          <p:cNvSpPr/>
          <p:nvPr/>
        </p:nvSpPr>
        <p:spPr>
          <a:xfrm>
            <a:off x="301150" y="673480"/>
            <a:ext cx="11454639" cy="5693866"/>
          </a:xfrm>
          <a:prstGeom prst="rect">
            <a:avLst/>
          </a:prstGeom>
          <a:noFill/>
          <a:ln w="76200" cap="flat" cmpd="sng" algn="ctr">
            <a:solidFill>
              <a:srgbClr val="0070C0"/>
            </a:solidFill>
            <a:prstDash val="solid"/>
            <a:miter lim="800000"/>
          </a:ln>
          <a:effectLst/>
        </p:spPr>
        <p:txBody>
          <a:bodyPr wrap="square" lIns="91440" tIns="45720" rIns="91440" bIns="45720">
            <a:spAutoFit/>
          </a:bodyPr>
          <a:lstStyle/>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Dear sb, </a:t>
            </a: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lang="en-US" altLang="zh-CN" sz="2800" b="1" kern="0" noProof="1">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Yours</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Li Hua </a:t>
            </a:r>
            <a:endParaRPr kumimoji="0" lang="en-US" altLang="zh-CN" sz="2800" b="1" i="0" u="none" strike="noStrike" kern="0" cap="none" spc="0" normalizeH="0" baseline="0" noProof="1">
              <a:ln>
                <a:noFill/>
              </a:ln>
              <a:solidFill>
                <a:srgbClr val="FF0000"/>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9" name="内容占位符 8"/>
          <p:cNvSpPr>
            <a:spLocks noGrp="1"/>
          </p:cNvSpPr>
          <p:nvPr>
            <p:ph idx="1"/>
          </p:nvPr>
        </p:nvSpPr>
        <p:spPr>
          <a:xfrm>
            <a:off x="436212" y="1204597"/>
            <a:ext cx="11199117" cy="1450996"/>
          </a:xfrm>
        </p:spPr>
        <p:txBody>
          <a:bodyPr>
            <a:normAutofit/>
          </a:bodyPr>
          <a:lstStyle/>
          <a:p>
            <a:pPr marL="0" indent="0">
              <a:buNone/>
            </a:pPr>
            <a:r>
              <a:rPr lang="zh-CN" altLang="en-US" sz="1800" b="1" dirty="0">
                <a:solidFill>
                  <a:schemeClr val="accent5">
                    <a:lumMod val="50000"/>
                  </a:schemeClr>
                </a:solidFill>
              </a:rPr>
              <a:t>首段：</a:t>
            </a:r>
            <a:endParaRPr lang="en-US" altLang="zh-CN" sz="1800" b="1" dirty="0">
              <a:solidFill>
                <a:schemeClr val="accent5">
                  <a:lumMod val="50000"/>
                </a:schemeClr>
              </a:solidFill>
            </a:endParaRPr>
          </a:p>
          <a:p>
            <a:pPr marL="0" indent="0">
              <a:lnSpc>
                <a:spcPct val="110000"/>
              </a:lnSpc>
              <a:spcBef>
                <a:spcPts val="0"/>
              </a:spcBef>
              <a:buNone/>
            </a:pPr>
            <a:r>
              <a:rPr lang="en-US" altLang="zh-CN" sz="1800" b="1" dirty="0">
                <a:solidFill>
                  <a:schemeClr val="accent5">
                    <a:lumMod val="50000"/>
                  </a:schemeClr>
                </a:solidFill>
              </a:rPr>
              <a:t>1 Much to my regret, I </a:t>
            </a:r>
            <a:r>
              <a:rPr lang="en-US" altLang="zh-CN" sz="1800" b="1" dirty="0">
                <a:solidFill>
                  <a:srgbClr val="FF0000"/>
                </a:solidFill>
              </a:rPr>
              <a:t>am incapable of…</a:t>
            </a:r>
            <a:endParaRPr lang="en-US" altLang="zh-CN" sz="1800" b="1" dirty="0">
              <a:solidFill>
                <a:srgbClr val="FF0000"/>
              </a:solidFill>
            </a:endParaRPr>
          </a:p>
          <a:p>
            <a:pPr marL="0" indent="0">
              <a:lnSpc>
                <a:spcPct val="110000"/>
              </a:lnSpc>
              <a:spcBef>
                <a:spcPts val="0"/>
              </a:spcBef>
              <a:buNone/>
            </a:pPr>
            <a:r>
              <a:rPr lang="en-US" altLang="zh-CN" sz="1800" b="1" dirty="0">
                <a:solidFill>
                  <a:schemeClr val="accent5">
                    <a:lumMod val="50000"/>
                  </a:schemeClr>
                </a:solidFill>
              </a:rPr>
              <a:t>2 I’m writing this letter to </a:t>
            </a:r>
            <a:r>
              <a:rPr lang="en-US" altLang="zh-CN" sz="1800" b="1" dirty="0">
                <a:solidFill>
                  <a:srgbClr val="FF0000"/>
                </a:solidFill>
              </a:rPr>
              <a:t>make an apology to you for</a:t>
            </a:r>
            <a:r>
              <a:rPr lang="en-US" altLang="zh-CN" sz="1800" b="1" dirty="0">
                <a:solidFill>
                  <a:schemeClr val="accent5">
                    <a:lumMod val="50000"/>
                  </a:schemeClr>
                </a:solidFill>
              </a:rPr>
              <a:t>…</a:t>
            </a:r>
            <a:endParaRPr lang="en-US" altLang="zh-CN" sz="1800" b="1" dirty="0">
              <a:solidFill>
                <a:schemeClr val="accent5">
                  <a:lumMod val="50000"/>
                </a:schemeClr>
              </a:solidFill>
            </a:endParaRPr>
          </a:p>
          <a:p>
            <a:pPr marL="0" indent="0">
              <a:lnSpc>
                <a:spcPct val="110000"/>
              </a:lnSpc>
              <a:spcBef>
                <a:spcPts val="0"/>
              </a:spcBef>
              <a:buNone/>
            </a:pPr>
            <a:r>
              <a:rPr lang="en-US" altLang="zh-CN" sz="1800" b="1" dirty="0">
                <a:solidFill>
                  <a:schemeClr val="accent5">
                    <a:lumMod val="50000"/>
                  </a:schemeClr>
                </a:solidFill>
              </a:rPr>
              <a:t>3 I am indeed </a:t>
            </a:r>
            <a:r>
              <a:rPr lang="en-US" altLang="zh-CN" sz="1800" b="1" dirty="0">
                <a:solidFill>
                  <a:srgbClr val="FF0000"/>
                </a:solidFill>
              </a:rPr>
              <a:t>sorry for </a:t>
            </a:r>
            <a:r>
              <a:rPr lang="en-US" altLang="zh-CN" sz="1800" b="1" dirty="0">
                <a:solidFill>
                  <a:schemeClr val="accent5">
                    <a:lumMod val="50000"/>
                  </a:schemeClr>
                </a:solidFill>
              </a:rPr>
              <a:t>what I did, but believe me I had no intention to…</a:t>
            </a:r>
            <a:endParaRPr lang="en-US" altLang="zh-CN" sz="1800" b="1" dirty="0">
              <a:solidFill>
                <a:schemeClr val="accent5">
                  <a:lumMod val="50000"/>
                </a:schemeClr>
              </a:solidFill>
            </a:endParaRPr>
          </a:p>
        </p:txBody>
      </p:sp>
      <p:sp>
        <p:nvSpPr>
          <p:cNvPr id="10" name="内容占位符 8"/>
          <p:cNvSpPr txBox="1"/>
          <p:nvPr/>
        </p:nvSpPr>
        <p:spPr>
          <a:xfrm>
            <a:off x="513622" y="2491330"/>
            <a:ext cx="11104211" cy="33318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rPr>
              <a:t>末段：</a:t>
            </a:r>
            <a:endParaRPr kumimoji="0" lang="en-US" altLang="zh-CN" sz="1800" b="1" i="0" u="none"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endParaRPr>
          </a:p>
          <a:p>
            <a:pPr marL="0" lvl="0" indent="0">
              <a:buNone/>
            </a:pPr>
            <a:r>
              <a:rPr lang="en-US" altLang="zh-CN" sz="1800" b="1" dirty="0">
                <a:solidFill>
                  <a:srgbClr val="5B9BD5">
                    <a:lumMod val="50000"/>
                  </a:srgbClr>
                </a:solidFill>
              </a:rPr>
              <a:t>1</a:t>
            </a:r>
            <a:r>
              <a:rPr lang="zh-CN" altLang="en-US" sz="1800" b="1" dirty="0">
                <a:solidFill>
                  <a:srgbClr val="5B9BD5">
                    <a:lumMod val="50000"/>
                  </a:srgbClr>
                </a:solidFill>
              </a:rPr>
              <a:t>对于我所造成的任何麻烦和不便，请再次接受我最诚挚的歉意。</a:t>
            </a:r>
            <a:endParaRPr lang="en-US" altLang="zh-CN" sz="1800" b="1" dirty="0">
              <a:solidFill>
                <a:srgbClr val="5B9BD5">
                  <a:lumMod val="50000"/>
                </a:srgbClr>
              </a:solidFill>
            </a:endParaRPr>
          </a:p>
          <a:p>
            <a:pPr marL="0" lvl="0" indent="0">
              <a:buNone/>
            </a:pPr>
            <a:r>
              <a:rPr lang="en-US" altLang="zh-CN" sz="1800" b="1" dirty="0">
                <a:solidFill>
                  <a:srgbClr val="5B9BD5">
                    <a:lumMod val="50000"/>
                  </a:srgbClr>
                </a:solidFill>
              </a:rPr>
              <a:t> </a:t>
            </a:r>
            <a:r>
              <a:rPr lang="en-US" altLang="zh-CN" sz="1800" b="1" u="sng" dirty="0">
                <a:solidFill>
                  <a:srgbClr val="5B9BD5">
                    <a:lumMod val="50000"/>
                  </a:srgbClr>
                </a:solidFill>
              </a:rPr>
              <a:t>Once again, please </a:t>
            </a:r>
            <a:r>
              <a:rPr lang="en-US" altLang="zh-CN" sz="1800" b="1" u="sng" dirty="0">
                <a:solidFill>
                  <a:srgbClr val="FF0000"/>
                </a:solidFill>
              </a:rPr>
              <a:t>accept my sincerest apologies for </a:t>
            </a:r>
            <a:r>
              <a:rPr lang="en-US" altLang="zh-CN" sz="1800" b="1" u="sng" dirty="0">
                <a:solidFill>
                  <a:srgbClr val="5B9BD5">
                    <a:lumMod val="50000"/>
                  </a:srgbClr>
                </a:solidFill>
              </a:rPr>
              <a:t>any trouble or inconvenience I have caused.</a:t>
            </a:r>
            <a:endParaRPr lang="zh-CN" altLang="en-US" sz="1800" b="1" u="sng" dirty="0">
              <a:solidFill>
                <a:srgbClr val="5B9BD5">
                  <a:lumMod val="50000"/>
                </a:srgbClr>
              </a:solidFill>
            </a:endParaRPr>
          </a:p>
          <a:p>
            <a:pPr marL="0" lvl="0" indent="0">
              <a:buNone/>
            </a:pPr>
            <a:r>
              <a:rPr lang="en-US" altLang="zh-CN" sz="1800" b="1" dirty="0">
                <a:solidFill>
                  <a:srgbClr val="5B9BD5">
                    <a:lumMod val="50000"/>
                  </a:srgbClr>
                </a:solidFill>
              </a:rPr>
              <a:t>2 I hope you can find it in your heart to forgive me, and that we can put this unfortunate incident behind us.</a:t>
            </a:r>
            <a:endParaRPr lang="zh-CN" altLang="en-US" sz="1800" b="1" dirty="0">
              <a:solidFill>
                <a:srgbClr val="5B9BD5">
                  <a:lumMod val="50000"/>
                </a:srgbClr>
              </a:solidFill>
            </a:endParaRPr>
          </a:p>
          <a:p>
            <a:pPr marL="0" lvl="0" indent="0">
              <a:buNone/>
            </a:pPr>
            <a:r>
              <a:rPr lang="en-US" altLang="zh-CN" sz="1800" b="1" dirty="0">
                <a:solidFill>
                  <a:srgbClr val="5B9BD5">
                    <a:lumMod val="50000"/>
                  </a:srgbClr>
                </a:solidFill>
              </a:rPr>
              <a:t>3 I assure you that steps have been taken to prevent a similar situation from happening in the future.</a:t>
            </a:r>
            <a:endParaRPr lang="zh-CN" altLang="en-US" sz="1800" b="1" dirty="0">
              <a:solidFill>
                <a:srgbClr val="5B9BD5">
                  <a:lumMod val="50000"/>
                </a:srgbClr>
              </a:solidFill>
            </a:endParaRPr>
          </a:p>
          <a:p>
            <a:pPr marL="0" lvl="0" indent="0">
              <a:buNone/>
            </a:pPr>
            <a:r>
              <a:rPr lang="en-US" altLang="zh-CN" sz="1800" b="1" dirty="0">
                <a:solidFill>
                  <a:srgbClr val="5B9BD5">
                    <a:lumMod val="50000"/>
                  </a:srgbClr>
                </a:solidFill>
              </a:rPr>
              <a:t>4 I understand if it takes some time for you to trust me again, and I am willing to do whatever it takes to regain your trust.</a:t>
            </a:r>
            <a:endParaRPr lang="en-US" altLang="zh-CN" sz="1800" b="1" dirty="0">
              <a:solidFill>
                <a:srgbClr val="5B9BD5">
                  <a:lumMod val="50000"/>
                </a:srgbClr>
              </a:solidFill>
            </a:endParaRPr>
          </a:p>
          <a:p>
            <a:pPr marL="0" lvl="0" indent="0">
              <a:buNone/>
            </a:pPr>
            <a:r>
              <a:rPr lang="en-US" altLang="zh-CN" sz="1800" b="1" dirty="0">
                <a:solidFill>
                  <a:srgbClr val="5B9BD5">
                    <a:lumMod val="50000"/>
                  </a:srgbClr>
                </a:solidFill>
              </a:rPr>
              <a:t>5  Please know that I am truly sorry for my actions and I </a:t>
            </a:r>
            <a:r>
              <a:rPr lang="en-US" altLang="zh-CN" sz="1800" b="1" dirty="0">
                <a:solidFill>
                  <a:srgbClr val="FF0000"/>
                </a:solidFill>
              </a:rPr>
              <a:t>take full responsibility for </a:t>
            </a:r>
            <a:r>
              <a:rPr lang="en-US" altLang="zh-CN" sz="1800" b="1" dirty="0">
                <a:solidFill>
                  <a:srgbClr val="5B9BD5">
                    <a:lumMod val="50000"/>
                  </a:srgbClr>
                </a:solidFill>
              </a:rPr>
              <a:t>them.</a:t>
            </a:r>
            <a:endParaRPr lang="en-US" altLang="zh-CN" sz="1800" b="1" dirty="0">
              <a:solidFill>
                <a:srgbClr val="5B9BD5">
                  <a:lumMod val="50000"/>
                </a:srgb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662" y="129078"/>
            <a:ext cx="10365025" cy="501012"/>
          </a:xfrm>
        </p:spPr>
        <p:txBody>
          <a:bodyPr>
            <a:noAutofit/>
          </a:bodyPr>
          <a:lstStyle/>
          <a:p>
            <a:r>
              <a:rPr lang="zh-CN" altLang="en-US" sz="2400" b="1" dirty="0">
                <a:solidFill>
                  <a:schemeClr val="accent5">
                    <a:lumMod val="50000"/>
                  </a:schemeClr>
                </a:solidFill>
              </a:rPr>
              <a:t>书信类功能语句</a:t>
            </a:r>
            <a:r>
              <a:rPr lang="en-US" altLang="zh-CN" sz="2400" b="1" dirty="0">
                <a:solidFill>
                  <a:schemeClr val="accent5">
                    <a:lumMod val="50000"/>
                  </a:schemeClr>
                </a:solidFill>
              </a:rPr>
              <a:t>—</a:t>
            </a:r>
            <a:r>
              <a:rPr lang="zh-CN" altLang="en-US" sz="2400" b="1" dirty="0">
                <a:solidFill>
                  <a:schemeClr val="accent5">
                    <a:lumMod val="50000"/>
                  </a:schemeClr>
                </a:solidFill>
                <a:highlight>
                  <a:srgbClr val="FFFF00"/>
                </a:highlight>
              </a:rPr>
              <a:t>求助信 </a:t>
            </a:r>
            <a:r>
              <a:rPr lang="zh-CN" altLang="en-US" sz="2400" b="1" dirty="0">
                <a:solidFill>
                  <a:schemeClr val="accent6"/>
                </a:solidFill>
              </a:rPr>
              <a:t>（语气客气，委婉，真诚）</a:t>
            </a:r>
            <a:br>
              <a:rPr lang="zh-CN" altLang="en-US" sz="2400" b="1" dirty="0">
                <a:solidFill>
                  <a:schemeClr val="accent5">
                    <a:lumMod val="50000"/>
                  </a:schemeClr>
                </a:solidFill>
                <a:highlight>
                  <a:srgbClr val="FFFF00"/>
                </a:highlight>
              </a:rPr>
            </a:br>
            <a:endParaRPr lang="zh-CN" altLang="en-US" sz="2400" b="1" dirty="0">
              <a:solidFill>
                <a:schemeClr val="accent5">
                  <a:lumMod val="50000"/>
                </a:schemeClr>
              </a:solidFill>
              <a:highlight>
                <a:srgbClr val="FFFF00"/>
              </a:highlight>
            </a:endParaRPr>
          </a:p>
        </p:txBody>
      </p:sp>
      <p:pic>
        <p:nvPicPr>
          <p:cNvPr id="6" name="图片 5"/>
          <p:cNvPicPr>
            <a:picLocks noChangeAspect="1"/>
          </p:cNvPicPr>
          <p:nvPr/>
        </p:nvPicPr>
        <p:blipFill>
          <a:blip r:embed="rId1"/>
          <a:stretch>
            <a:fillRect/>
          </a:stretch>
        </p:blipFill>
        <p:spPr>
          <a:xfrm>
            <a:off x="122106" y="73498"/>
            <a:ext cx="391516" cy="435719"/>
          </a:xfrm>
          <a:prstGeom prst="rect">
            <a:avLst/>
          </a:prstGeom>
        </p:spPr>
      </p:pic>
      <p:sp>
        <p:nvSpPr>
          <p:cNvPr id="7" name="矩形 6"/>
          <p:cNvSpPr/>
          <p:nvPr/>
        </p:nvSpPr>
        <p:spPr>
          <a:xfrm>
            <a:off x="301150" y="673480"/>
            <a:ext cx="11454639" cy="5693866"/>
          </a:xfrm>
          <a:prstGeom prst="rect">
            <a:avLst/>
          </a:prstGeom>
          <a:noFill/>
          <a:ln w="76200" cap="flat" cmpd="sng" algn="ctr">
            <a:solidFill>
              <a:srgbClr val="0070C0"/>
            </a:solidFill>
            <a:prstDash val="solid"/>
            <a:miter lim="800000"/>
          </a:ln>
          <a:effectLst/>
        </p:spPr>
        <p:txBody>
          <a:bodyPr wrap="square" lIns="91440" tIns="45720" rIns="91440" bIns="45720">
            <a:spAutoFit/>
          </a:bodyPr>
          <a:lstStyle/>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Dear sb, </a:t>
            </a: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Yours</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Li Hua </a:t>
            </a:r>
            <a:endParaRPr kumimoji="0" lang="en-US" altLang="zh-CN" sz="2800" b="1" i="0" u="none" strike="noStrike" kern="0" cap="none" spc="0" normalizeH="0" baseline="0" noProof="1">
              <a:ln>
                <a:noFill/>
              </a:ln>
              <a:solidFill>
                <a:srgbClr val="FF0000"/>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9" name="内容占位符 8"/>
          <p:cNvSpPr>
            <a:spLocks noGrp="1"/>
          </p:cNvSpPr>
          <p:nvPr>
            <p:ph idx="1"/>
          </p:nvPr>
        </p:nvSpPr>
        <p:spPr>
          <a:xfrm>
            <a:off x="436212" y="1204597"/>
            <a:ext cx="11199117" cy="1450996"/>
          </a:xfrm>
        </p:spPr>
        <p:txBody>
          <a:bodyPr>
            <a:normAutofit lnSpcReduction="10000"/>
          </a:bodyPr>
          <a:lstStyle/>
          <a:p>
            <a:pPr marL="0" indent="0">
              <a:buNone/>
            </a:pPr>
            <a:r>
              <a:rPr lang="zh-CN" altLang="en-US" sz="1800" b="1" dirty="0">
                <a:solidFill>
                  <a:schemeClr val="accent5">
                    <a:lumMod val="50000"/>
                  </a:schemeClr>
                </a:solidFill>
              </a:rPr>
              <a:t>首段：</a:t>
            </a:r>
            <a:endParaRPr lang="en-US" altLang="zh-CN" sz="1800" b="1" dirty="0">
              <a:solidFill>
                <a:schemeClr val="accent5">
                  <a:lumMod val="50000"/>
                </a:schemeClr>
              </a:solidFill>
            </a:endParaRPr>
          </a:p>
          <a:p>
            <a:pPr marL="0" indent="0">
              <a:lnSpc>
                <a:spcPct val="110000"/>
              </a:lnSpc>
              <a:spcBef>
                <a:spcPts val="0"/>
              </a:spcBef>
              <a:buNone/>
            </a:pPr>
            <a:r>
              <a:rPr lang="en-US" altLang="zh-CN" sz="1800" b="1" dirty="0">
                <a:solidFill>
                  <a:schemeClr val="accent5">
                    <a:lumMod val="50000"/>
                  </a:schemeClr>
                </a:solidFill>
              </a:rPr>
              <a:t>1 I am writing to </a:t>
            </a:r>
            <a:r>
              <a:rPr lang="en-US" altLang="zh-CN" sz="1800" b="1" dirty="0">
                <a:solidFill>
                  <a:srgbClr val="FF0000"/>
                </a:solidFill>
              </a:rPr>
              <a:t>ask you a favor regarding</a:t>
            </a:r>
            <a:r>
              <a:rPr lang="en-US" altLang="zh-CN" sz="1800" b="1" dirty="0">
                <a:solidFill>
                  <a:schemeClr val="accent5">
                    <a:lumMod val="50000"/>
                  </a:schemeClr>
                </a:solidFill>
              </a:rPr>
              <a:t>…</a:t>
            </a:r>
            <a:endParaRPr lang="en-US" altLang="zh-CN" sz="1800" b="1" dirty="0">
              <a:solidFill>
                <a:schemeClr val="accent5">
                  <a:lumMod val="50000"/>
                </a:schemeClr>
              </a:solidFill>
            </a:endParaRPr>
          </a:p>
          <a:p>
            <a:pPr marL="0" indent="0">
              <a:lnSpc>
                <a:spcPct val="110000"/>
              </a:lnSpc>
              <a:spcBef>
                <a:spcPts val="0"/>
              </a:spcBef>
              <a:buNone/>
            </a:pPr>
            <a:r>
              <a:rPr lang="en-US" altLang="zh-CN" sz="1800" b="1" dirty="0">
                <a:solidFill>
                  <a:schemeClr val="accent5">
                    <a:lumMod val="50000"/>
                  </a:schemeClr>
                </a:solidFill>
              </a:rPr>
              <a:t>2 Faced with/Facing so much difficulty, I have to </a:t>
            </a:r>
            <a:r>
              <a:rPr lang="en-US" altLang="zh-CN" sz="1800" b="1" dirty="0">
                <a:solidFill>
                  <a:srgbClr val="FF0000"/>
                </a:solidFill>
              </a:rPr>
              <a:t>seek your assistance.</a:t>
            </a:r>
            <a:endParaRPr lang="en-US" altLang="zh-CN" sz="1800" b="1" dirty="0">
              <a:solidFill>
                <a:srgbClr val="FF0000"/>
              </a:solidFill>
            </a:endParaRPr>
          </a:p>
          <a:p>
            <a:pPr marL="0" indent="0">
              <a:lnSpc>
                <a:spcPct val="110000"/>
              </a:lnSpc>
              <a:spcBef>
                <a:spcPts val="0"/>
              </a:spcBef>
              <a:buNone/>
            </a:pPr>
            <a:r>
              <a:rPr lang="en-US" altLang="zh-CN" sz="1800" b="1" dirty="0">
                <a:solidFill>
                  <a:schemeClr val="accent5">
                    <a:lumMod val="50000"/>
                  </a:schemeClr>
                </a:solidFill>
              </a:rPr>
              <a:t>3</a:t>
            </a:r>
            <a:r>
              <a:rPr lang="zh-CN" altLang="en-US" sz="1800" b="1" dirty="0">
                <a:solidFill>
                  <a:schemeClr val="accent5">
                    <a:lumMod val="50000"/>
                  </a:schemeClr>
                </a:solidFill>
              </a:rPr>
              <a:t>你能好心地帮我解答以下问题吗</a:t>
            </a:r>
            <a:r>
              <a:rPr lang="en-US" altLang="zh-CN" sz="1800" b="1" dirty="0">
                <a:solidFill>
                  <a:schemeClr val="accent5">
                    <a:lumMod val="50000"/>
                  </a:schemeClr>
                </a:solidFill>
              </a:rPr>
              <a:t>?</a:t>
            </a:r>
            <a:endParaRPr lang="en-US" altLang="zh-CN" sz="1800" b="1" dirty="0">
              <a:solidFill>
                <a:schemeClr val="accent5">
                  <a:lumMod val="50000"/>
                </a:schemeClr>
              </a:solidFill>
            </a:endParaRPr>
          </a:p>
          <a:p>
            <a:pPr marL="0" indent="0">
              <a:lnSpc>
                <a:spcPct val="110000"/>
              </a:lnSpc>
              <a:spcBef>
                <a:spcPts val="0"/>
              </a:spcBef>
              <a:buNone/>
            </a:pPr>
            <a:r>
              <a:rPr lang="en-US" altLang="zh-CN" sz="1800" b="1" u="sng" dirty="0">
                <a:solidFill>
                  <a:schemeClr val="accent5">
                    <a:lumMod val="50000"/>
                  </a:schemeClr>
                </a:solidFill>
              </a:rPr>
              <a:t>Would you be kind enough to </a:t>
            </a:r>
            <a:r>
              <a:rPr lang="en-US" altLang="zh-CN" sz="1800" b="1" u="sng" dirty="0">
                <a:solidFill>
                  <a:srgbClr val="FF0000"/>
                </a:solidFill>
              </a:rPr>
              <a:t>give me a hand with </a:t>
            </a:r>
            <a:r>
              <a:rPr lang="en-US" altLang="zh-CN" sz="1800" b="1" u="sng" dirty="0">
                <a:solidFill>
                  <a:schemeClr val="accent5">
                    <a:lumMod val="50000"/>
                  </a:schemeClr>
                </a:solidFill>
              </a:rPr>
              <a:t>the following questions?</a:t>
            </a:r>
            <a:endParaRPr lang="en-US" altLang="zh-CN" sz="1800" b="1" u="sng" dirty="0">
              <a:solidFill>
                <a:schemeClr val="accent5">
                  <a:lumMod val="50000"/>
                </a:schemeClr>
              </a:solidFill>
            </a:endParaRPr>
          </a:p>
          <a:p>
            <a:pPr marL="0" indent="0">
              <a:lnSpc>
                <a:spcPct val="110000"/>
              </a:lnSpc>
              <a:spcBef>
                <a:spcPts val="0"/>
              </a:spcBef>
              <a:buNone/>
            </a:pPr>
            <a:endParaRPr lang="en-US" altLang="zh-CN" sz="1800" b="1" dirty="0">
              <a:solidFill>
                <a:schemeClr val="accent5">
                  <a:lumMod val="50000"/>
                </a:schemeClr>
              </a:solidFill>
            </a:endParaRPr>
          </a:p>
        </p:txBody>
      </p:sp>
      <p:sp>
        <p:nvSpPr>
          <p:cNvPr id="10" name="内容占位符 8"/>
          <p:cNvSpPr txBox="1"/>
          <p:nvPr/>
        </p:nvSpPr>
        <p:spPr>
          <a:xfrm>
            <a:off x="388757" y="2819857"/>
            <a:ext cx="11104211" cy="33318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rPr>
              <a:t>末段：</a:t>
            </a:r>
            <a:endParaRPr kumimoji="0" lang="en-US" altLang="zh-CN" sz="1800" b="1" i="0" u="none"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endParaRPr>
          </a:p>
          <a:p>
            <a:pPr marL="0" lvl="0" indent="0">
              <a:buNone/>
            </a:pPr>
            <a:r>
              <a:rPr lang="en-US" altLang="zh-CN" sz="1800" b="1" dirty="0">
                <a:solidFill>
                  <a:srgbClr val="5B9BD5">
                    <a:lumMod val="50000"/>
                  </a:srgbClr>
                </a:solidFill>
              </a:rPr>
              <a:t>1.</a:t>
            </a:r>
            <a:r>
              <a:rPr lang="zh-CN" altLang="en-US" sz="1800" b="1" dirty="0">
                <a:solidFill>
                  <a:srgbClr val="5B9BD5">
                    <a:lumMod val="50000"/>
                  </a:srgbClr>
                </a:solidFill>
              </a:rPr>
              <a:t>如果您能在您方便的时候尽早给我答复，我将非常感激。提前谢谢你。</a:t>
            </a:r>
            <a:endParaRPr lang="en-US" altLang="zh-CN" sz="1800" b="1" dirty="0">
              <a:solidFill>
                <a:srgbClr val="5B9BD5">
                  <a:lumMod val="50000"/>
                </a:srgbClr>
              </a:solidFill>
            </a:endParaRPr>
          </a:p>
          <a:p>
            <a:pPr marL="0" lvl="0" indent="0">
              <a:buNone/>
            </a:pPr>
            <a:r>
              <a:rPr lang="en-US" altLang="zh-CN" sz="1800" b="1" u="sng" dirty="0">
                <a:solidFill>
                  <a:srgbClr val="5B9BD5">
                    <a:lumMod val="50000"/>
                  </a:srgbClr>
                </a:solidFill>
              </a:rPr>
              <a:t>I would be very </a:t>
            </a:r>
            <a:r>
              <a:rPr lang="en-US" altLang="zh-CN" sz="1800" b="1" u="sng" dirty="0">
                <a:solidFill>
                  <a:srgbClr val="FF0000"/>
                </a:solidFill>
              </a:rPr>
              <a:t>appreciative/grateful/thankful </a:t>
            </a:r>
            <a:r>
              <a:rPr lang="en-US" altLang="zh-CN" sz="1800" b="1" u="sng" dirty="0">
                <a:solidFill>
                  <a:srgbClr val="5B9BD5">
                    <a:lumMod val="50000"/>
                  </a:srgbClr>
                </a:solidFill>
              </a:rPr>
              <a:t>if you could reply to me at your earliest convenience. Thank you in advance.</a:t>
            </a:r>
            <a:endParaRPr lang="en-US" altLang="zh-CN" sz="1800" b="1" u="sng" dirty="0">
              <a:solidFill>
                <a:srgbClr val="5B9BD5">
                  <a:lumMod val="50000"/>
                </a:srgbClr>
              </a:solidFill>
            </a:endParaRPr>
          </a:p>
          <a:p>
            <a:pPr marL="0" lvl="0" indent="0">
              <a:buNone/>
            </a:pPr>
            <a:r>
              <a:rPr lang="en-US" altLang="zh-CN" sz="1800" b="1" dirty="0">
                <a:solidFill>
                  <a:srgbClr val="5B9BD5">
                    <a:lumMod val="50000"/>
                  </a:srgbClr>
                </a:solidFill>
              </a:rPr>
              <a:t>2. I would appreciate it if you could </a:t>
            </a:r>
            <a:r>
              <a:rPr lang="en-US" altLang="zh-CN" sz="1800" b="1" dirty="0">
                <a:solidFill>
                  <a:srgbClr val="FF0000"/>
                </a:solidFill>
              </a:rPr>
              <a:t>give me a hand </a:t>
            </a:r>
            <a:r>
              <a:rPr lang="en-US" altLang="zh-CN" sz="1800" b="1" dirty="0">
                <a:solidFill>
                  <a:srgbClr val="5B9BD5">
                    <a:lumMod val="50000"/>
                  </a:srgbClr>
                </a:solidFill>
              </a:rPr>
              <a:t>and I'm looking forward to your earliest reply. </a:t>
            </a:r>
            <a:endParaRPr lang="en-US" altLang="zh-CN" sz="1800" b="1" dirty="0">
              <a:solidFill>
                <a:srgbClr val="5B9BD5">
                  <a:lumMod val="50000"/>
                </a:srgbClr>
              </a:solidFill>
            </a:endParaRPr>
          </a:p>
          <a:p>
            <a:pPr marL="0" lvl="0" indent="0">
              <a:buNone/>
            </a:pPr>
            <a:r>
              <a:rPr lang="en-US" altLang="zh-CN" sz="1800" b="1" dirty="0">
                <a:solidFill>
                  <a:srgbClr val="5B9BD5">
                    <a:lumMod val="50000"/>
                  </a:srgbClr>
                </a:solidFill>
              </a:rPr>
              <a:t>3. I would highly appreciate your timely/prompt reply. /Your timely/prompt reply would be highly appreciated.</a:t>
            </a:r>
            <a:endParaRPr lang="en-US" altLang="zh-CN" sz="1800" b="1" dirty="0">
              <a:solidFill>
                <a:srgbClr val="5B9BD5">
                  <a:lumMod val="50000"/>
                </a:srgbClr>
              </a:solidFill>
            </a:endParaRPr>
          </a:p>
          <a:p>
            <a:pPr marL="0" lvl="0" indent="0">
              <a:buNone/>
            </a:pPr>
            <a:r>
              <a:rPr lang="en-US" altLang="zh-CN" sz="1800" b="1" dirty="0">
                <a:solidFill>
                  <a:srgbClr val="5B9BD5">
                    <a:lumMod val="50000"/>
                  </a:srgbClr>
                </a:solidFill>
              </a:rPr>
              <a:t>4.Should you be kind enough to give me any help, I would be grateful to you.</a:t>
            </a:r>
            <a:endParaRPr lang="en-US" altLang="zh-CN" sz="1800" b="1" dirty="0">
              <a:solidFill>
                <a:srgbClr val="5B9BD5">
                  <a:lumMod val="50000"/>
                </a:srgb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23052" y="580397"/>
            <a:ext cx="11695958" cy="6124754"/>
          </a:xfrm>
          <a:prstGeom prst="rect">
            <a:avLst/>
          </a:prstGeom>
          <a:noFill/>
          <a:ln w="76200">
            <a:solidFill>
              <a:srgbClr val="0070C0"/>
            </a:solidFill>
            <a:prstDash val="solid"/>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Dear fellow students,</a:t>
            </a:r>
            <a:endParaRPr kumimoji="0" lang="en-US" altLang="zh-CN" sz="2800" b="1" i="0" u="none" strike="noStrike" kern="1200" cap="none" spc="0" normalizeH="0" baseline="0" noProof="1">
              <a:ln>
                <a:noFill/>
              </a:ln>
              <a:solidFill>
                <a:srgbClr val="FF0000"/>
              </a:solidFill>
              <a:effectLst/>
              <a:uLnTx/>
              <a:uFillTx/>
              <a:latin typeface="Arial" panose="020B0604020202020204" pitchFamily="34" charset="0"/>
              <a:ea typeface="宋体" panose="02010600030101010101" pitchFamily="2" charset="-122"/>
              <a:cs typeface="宋体" panose="02010600030101010101" pitchFamily="2" charset="-122"/>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lang="en-US" altLang="zh-CN" sz="2800" b="1" noProof="1">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lang="en-US" altLang="zh-CN" sz="2800" b="1" noProof="1">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The </a:t>
            </a:r>
            <a:r>
              <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Students’  Union </a:t>
            </a:r>
            <a:endParaRPr kumimoji="0" lang="en-US" altLang="zh-CN" sz="2800" b="1" i="0" u="none" strike="noStrike" kern="1200" cap="none" spc="0" normalizeH="0" baseline="0" noProof="1">
              <a:ln>
                <a:noFill/>
              </a:ln>
              <a:solidFill>
                <a:srgbClr val="FF0000"/>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5" name="TextBox 4"/>
          <p:cNvSpPr txBox="1"/>
          <p:nvPr/>
        </p:nvSpPr>
        <p:spPr>
          <a:xfrm>
            <a:off x="500391" y="1127660"/>
            <a:ext cx="11341280" cy="1200329"/>
          </a:xfrm>
          <a:prstGeom prst="rect">
            <a:avLst/>
          </a:prstGeom>
          <a:solidFill>
            <a:schemeClr val="accent2">
              <a:lumMod val="20000"/>
              <a:lumOff val="80000"/>
            </a:schemeClr>
          </a:solidFill>
          <a:ln w="28575"/>
          <a:effectLst>
            <a:outerShdw blurRad="152400" dist="317500" dir="5400000" sx="90000" sy="-19000" rotWithShape="0">
              <a:prstClr val="black">
                <a:alpha val="15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rtlCol="0">
            <a:spAutoFit/>
          </a:bodyPr>
          <a:lstStyle/>
          <a:p>
            <a:pPr lvl="0" fontAlgn="base">
              <a:spcBef>
                <a:spcPct val="0"/>
              </a:spcBef>
              <a:spcAft>
                <a:spcPct val="0"/>
              </a:spcAft>
            </a:pPr>
            <a:r>
              <a:rPr lang="en-US" altLang="zh-CN" noProof="1"/>
              <a:t> </a:t>
            </a:r>
            <a:r>
              <a:rPr lang="zh-CN" altLang="en-US" noProof="1"/>
              <a:t>首段：</a:t>
            </a:r>
            <a:endParaRPr lang="en-US" altLang="zh-CN" noProof="1"/>
          </a:p>
          <a:p>
            <a:pPr lvl="0" fontAlgn="base">
              <a:spcBef>
                <a:spcPct val="0"/>
              </a:spcBef>
              <a:spcAft>
                <a:spcPct val="0"/>
              </a:spcAft>
            </a:pPr>
            <a:r>
              <a:rPr lang="en-US" altLang="zh-CN" noProof="1"/>
              <a:t>1. I am Li Hua</a:t>
            </a:r>
            <a:r>
              <a:rPr lang="zh-CN" altLang="en-US" noProof="1"/>
              <a:t>，</a:t>
            </a:r>
            <a:r>
              <a:rPr lang="en-US" altLang="zh-CN" noProof="1"/>
              <a:t>Chairman of the students union of ...(</a:t>
            </a:r>
            <a:r>
              <a:rPr lang="zh-CN" altLang="en-US" noProof="1"/>
              <a:t>机构</a:t>
            </a:r>
            <a:r>
              <a:rPr lang="en-US" altLang="zh-CN" noProof="1"/>
              <a:t>) In recent years,...(</a:t>
            </a:r>
            <a:r>
              <a:rPr lang="zh-CN" altLang="en-US" noProof="1"/>
              <a:t>现象</a:t>
            </a:r>
            <a:r>
              <a:rPr lang="en-US" altLang="zh-CN" noProof="1"/>
              <a:t>)</a:t>
            </a:r>
            <a:endParaRPr lang="en-US" altLang="zh-CN" noProof="1"/>
          </a:p>
          <a:p>
            <a:pPr lvl="0" fontAlgn="base">
              <a:spcBef>
                <a:spcPct val="0"/>
              </a:spcBef>
              <a:spcAft>
                <a:spcPct val="0"/>
              </a:spcAft>
            </a:pPr>
            <a:r>
              <a:rPr lang="en-US" altLang="zh-CN" noProof="1"/>
              <a:t>2. In order to...</a:t>
            </a:r>
            <a:r>
              <a:rPr lang="zh-CN" altLang="en-US" noProof="1"/>
              <a:t>，</a:t>
            </a:r>
            <a:r>
              <a:rPr lang="en-US" altLang="zh-CN" noProof="1"/>
              <a:t>I am writing this letter to </a:t>
            </a:r>
            <a:r>
              <a:rPr lang="en-US" altLang="zh-CN" noProof="1">
                <a:solidFill>
                  <a:srgbClr val="FF0000"/>
                </a:solidFill>
              </a:rPr>
              <a:t>call on</a:t>
            </a:r>
            <a:r>
              <a:rPr lang="en-US" altLang="zh-CN" noProof="1"/>
              <a:t>.../we’d like to offer some suggestions.</a:t>
            </a:r>
            <a:endParaRPr lang="en-US" altLang="zh-CN" noProof="1"/>
          </a:p>
          <a:p>
            <a:pPr lvl="0" fontAlgn="base">
              <a:spcBef>
                <a:spcPct val="0"/>
              </a:spcBef>
              <a:spcAft>
                <a:spcPct val="0"/>
              </a:spcAft>
            </a:pPr>
            <a:r>
              <a:rPr lang="en-US" altLang="zh-CN" noProof="1"/>
              <a:t>… </a:t>
            </a:r>
            <a:r>
              <a:rPr lang="en-US" altLang="zh-CN" noProof="1">
                <a:solidFill>
                  <a:srgbClr val="FF0000"/>
                </a:solidFill>
              </a:rPr>
              <a:t>propose(s)</a:t>
            </a:r>
            <a:r>
              <a:rPr lang="en-US" altLang="zh-CN" noProof="1"/>
              <a:t> that...should+do...I would like to </a:t>
            </a:r>
            <a:r>
              <a:rPr lang="en-US" altLang="zh-CN" noProof="1">
                <a:solidFill>
                  <a:srgbClr val="FF0000"/>
                </a:solidFill>
              </a:rPr>
              <a:t>appeal to</a:t>
            </a:r>
            <a:r>
              <a:rPr lang="en-US" altLang="zh-CN" noProof="1"/>
              <a:t>... to do... I would like to call on...to do...</a:t>
            </a:r>
            <a:endParaRPr lang="en-US" altLang="zh-CN" noProof="1"/>
          </a:p>
        </p:txBody>
      </p:sp>
      <p:sp>
        <p:nvSpPr>
          <p:cNvPr id="7" name="TextBox 6"/>
          <p:cNvSpPr txBox="1"/>
          <p:nvPr/>
        </p:nvSpPr>
        <p:spPr>
          <a:xfrm>
            <a:off x="500391" y="2875252"/>
            <a:ext cx="11368557" cy="3416320"/>
          </a:xfrm>
          <a:prstGeom prst="rect">
            <a:avLst/>
          </a:prstGeom>
          <a:solidFill>
            <a:schemeClr val="accent5"/>
          </a:solidFill>
          <a:ln w="28575">
            <a:solidFill>
              <a:schemeClr val="bg1"/>
            </a:solidFill>
          </a:ln>
          <a:effectLst>
            <a:outerShdw blurRad="152400" dist="317500" dir="5400000" sx="90000" sy="-19000" rotWithShape="0">
              <a:prstClr val="black">
                <a:alpha val="15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rtlCol="0">
            <a:spAutoFit/>
          </a:bodyPr>
          <a:lstStyle/>
          <a:p>
            <a:r>
              <a:rPr lang="zh-CN" altLang="en-US" dirty="0"/>
              <a:t>末端：</a:t>
            </a:r>
            <a:endParaRPr lang="en-US" altLang="zh-CN" dirty="0"/>
          </a:p>
          <a:p>
            <a:r>
              <a:rPr lang="en-US" altLang="zh-CN" dirty="0"/>
              <a:t>1 Let us unite and work towards a brighter future for all. </a:t>
            </a:r>
            <a:endParaRPr lang="zh-CN" altLang="zh-CN" dirty="0"/>
          </a:p>
          <a:p>
            <a:r>
              <a:rPr lang="en-US" altLang="zh-CN" dirty="0"/>
              <a:t>2 I implore you to join me in this noble cause and make a difference in the world. With your support and cooperation, we can achieve great things together. </a:t>
            </a:r>
            <a:endParaRPr lang="zh-CN" altLang="zh-CN" dirty="0"/>
          </a:p>
          <a:p>
            <a:r>
              <a:rPr lang="en-US" altLang="zh-CN" dirty="0"/>
              <a:t>3  With your help, / Because of our participation, ...will...(</a:t>
            </a:r>
            <a:r>
              <a:rPr lang="zh-CN" altLang="en-US" dirty="0"/>
              <a:t>比较级</a:t>
            </a:r>
            <a:r>
              <a:rPr lang="en-US" altLang="zh-CN" dirty="0"/>
              <a:t>)</a:t>
            </a:r>
            <a:endParaRPr lang="en-US" altLang="zh-CN" dirty="0"/>
          </a:p>
          <a:p>
            <a:r>
              <a:rPr lang="en-US" altLang="zh-CN" dirty="0"/>
              <a:t>4</a:t>
            </a:r>
            <a:r>
              <a:rPr lang="zh-CN" altLang="en-US" dirty="0"/>
              <a:t>帮助和爱会让世界变得更美好。</a:t>
            </a:r>
            <a:r>
              <a:rPr lang="en-US" altLang="zh-CN" dirty="0"/>
              <a:t>/</a:t>
            </a:r>
            <a:r>
              <a:rPr lang="zh-CN" altLang="en-US" dirty="0"/>
              <a:t>爱使世界运转。</a:t>
            </a:r>
            <a:endParaRPr lang="en-US" altLang="zh-CN" dirty="0"/>
          </a:p>
          <a:p>
            <a:r>
              <a:rPr lang="en-US" altLang="zh-CN" dirty="0"/>
              <a:t> </a:t>
            </a:r>
            <a:r>
              <a:rPr lang="en-US" altLang="zh-CN" u="sng" dirty="0">
                <a:solidFill>
                  <a:srgbClr val="FF0000"/>
                </a:solidFill>
              </a:rPr>
              <a:t>Help and love will make the world a nicer place</a:t>
            </a:r>
            <a:r>
              <a:rPr lang="en-US" altLang="zh-CN" u="sng" dirty="0"/>
              <a:t>. /It's love that sets the world going.</a:t>
            </a:r>
            <a:endParaRPr lang="en-US" altLang="zh-CN" u="sng" dirty="0"/>
          </a:p>
          <a:p>
            <a:r>
              <a:rPr lang="en-US" altLang="zh-CN" dirty="0"/>
              <a:t>5</a:t>
            </a:r>
            <a:r>
              <a:rPr lang="zh-CN" altLang="en-US" dirty="0"/>
              <a:t>你的好意</a:t>
            </a:r>
            <a:r>
              <a:rPr lang="en-US" altLang="zh-CN" dirty="0"/>
              <a:t>/</a:t>
            </a:r>
            <a:r>
              <a:rPr lang="zh-CN" altLang="en-US" dirty="0"/>
              <a:t>关注</a:t>
            </a:r>
            <a:r>
              <a:rPr lang="en-US" altLang="zh-CN" dirty="0"/>
              <a:t>/</a:t>
            </a:r>
            <a:r>
              <a:rPr lang="zh-CN" altLang="en-US" dirty="0"/>
              <a:t>努力</a:t>
            </a:r>
            <a:r>
              <a:rPr lang="en-US" altLang="zh-CN" dirty="0"/>
              <a:t>/</a:t>
            </a:r>
            <a:r>
              <a:rPr lang="zh-CN" altLang="en-US" dirty="0"/>
              <a:t>慷慨</a:t>
            </a:r>
            <a:r>
              <a:rPr lang="en-US" altLang="zh-CN" dirty="0"/>
              <a:t>/</a:t>
            </a:r>
            <a:r>
              <a:rPr lang="zh-CN" altLang="en-US" dirty="0"/>
              <a:t>捐赠</a:t>
            </a:r>
            <a:r>
              <a:rPr lang="en-US" altLang="zh-CN" dirty="0"/>
              <a:t>/</a:t>
            </a:r>
            <a:r>
              <a:rPr lang="zh-CN" altLang="en-US" dirty="0"/>
              <a:t>参与将受到高度评价。我将不胜感激。</a:t>
            </a:r>
            <a:endParaRPr lang="en-US" altLang="zh-CN" dirty="0"/>
          </a:p>
          <a:p>
            <a:r>
              <a:rPr lang="en-US" altLang="zh-CN" dirty="0"/>
              <a:t>  </a:t>
            </a:r>
            <a:r>
              <a:rPr lang="en-US" altLang="zh-CN" u="sng" dirty="0"/>
              <a:t>Your kindness/ attention/ effort/ generousness/donation/participation will be highly valued./...will be appreciated.</a:t>
            </a:r>
            <a:endParaRPr lang="en-US" altLang="zh-CN" u="sng" dirty="0"/>
          </a:p>
          <a:p>
            <a:r>
              <a:rPr lang="en-US" altLang="zh-CN" dirty="0"/>
              <a:t>6</a:t>
            </a:r>
            <a:r>
              <a:rPr lang="zh-CN" altLang="en-US" dirty="0"/>
              <a:t>携手合作，我们可以做出很大的改变。</a:t>
            </a:r>
            <a:endParaRPr lang="en-US" altLang="zh-CN" dirty="0"/>
          </a:p>
          <a:p>
            <a:r>
              <a:rPr lang="en-US" altLang="zh-CN" dirty="0">
                <a:solidFill>
                  <a:srgbClr val="FF0000"/>
                </a:solidFill>
              </a:rPr>
              <a:t>Working hand in hand, we can make a big difference.</a:t>
            </a:r>
            <a:endParaRPr lang="zh-CN" altLang="zh-CN" dirty="0">
              <a:solidFill>
                <a:srgbClr val="FF0000"/>
              </a:solidFill>
            </a:endParaRPr>
          </a:p>
        </p:txBody>
      </p:sp>
      <p:pic>
        <p:nvPicPr>
          <p:cNvPr id="2" name="图片 1"/>
          <p:cNvPicPr>
            <a:picLocks noChangeAspect="1"/>
          </p:cNvPicPr>
          <p:nvPr/>
        </p:nvPicPr>
        <p:blipFill>
          <a:blip r:embed="rId1"/>
          <a:stretch>
            <a:fillRect/>
          </a:stretch>
        </p:blipFill>
        <p:spPr>
          <a:xfrm>
            <a:off x="-20672" y="74873"/>
            <a:ext cx="656244" cy="738274"/>
          </a:xfrm>
          <a:prstGeom prst="rect">
            <a:avLst/>
          </a:prstGeom>
        </p:spPr>
      </p:pic>
      <p:sp>
        <p:nvSpPr>
          <p:cNvPr id="3" name="标题 1"/>
          <p:cNvSpPr txBox="1"/>
          <p:nvPr/>
        </p:nvSpPr>
        <p:spPr>
          <a:xfrm>
            <a:off x="717284" y="-54754"/>
            <a:ext cx="10392403" cy="6848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B9BD5">
                    <a:lumMod val="50000"/>
                  </a:srgbClr>
                </a:solidFill>
                <a:effectLst/>
                <a:uLnTx/>
                <a:uFillTx/>
                <a:latin typeface="等线 Light" panose="02010600030101010101" charset="-122"/>
                <a:ea typeface="等线 Light" panose="02010600030101010101" charset="-122"/>
                <a:cs typeface="+mj-cs"/>
              </a:rPr>
              <a:t>倡议书功能语句  </a:t>
            </a:r>
            <a:r>
              <a:rPr lang="en-US" altLang="zh-CN" sz="2400" b="1" dirty="0">
                <a:solidFill>
                  <a:srgbClr val="00B050"/>
                </a:solidFill>
                <a:latin typeface="等线 Light" panose="02010600030101010101" charset="-122"/>
                <a:ea typeface="等线 Light" panose="02010600030101010101" charset="-122"/>
              </a:rPr>
              <a:t>(</a:t>
            </a:r>
            <a:r>
              <a:rPr kumimoji="0" lang="zh-CN" altLang="en-US" sz="2400" b="1" i="0" u="none" strike="noStrike" kern="1200" cap="none" spc="0" normalizeH="0" baseline="0" noProof="0" dirty="0">
                <a:ln>
                  <a:noFill/>
                </a:ln>
                <a:solidFill>
                  <a:srgbClr val="00B050"/>
                </a:solidFill>
                <a:effectLst/>
                <a:uLnTx/>
                <a:uFillTx/>
                <a:latin typeface="等线 Light" panose="02010600030101010101" charset="-122"/>
                <a:ea typeface="等线 Light" panose="02010600030101010101" charset="-122"/>
                <a:cs typeface="+mj-cs"/>
              </a:rPr>
              <a:t>语言有感召力，说服力</a:t>
            </a:r>
            <a:r>
              <a:rPr lang="zh-CN" altLang="en-US" sz="2400" b="1" dirty="0">
                <a:solidFill>
                  <a:srgbClr val="00B050"/>
                </a:solidFill>
                <a:latin typeface="等线 Light" panose="02010600030101010101" charset="-122"/>
                <a:ea typeface="等线 Light" panose="02010600030101010101" charset="-122"/>
              </a:rPr>
              <a:t>）</a:t>
            </a:r>
            <a:endParaRPr kumimoji="0" lang="zh-CN" altLang="en-US" sz="2400" b="1" i="0" u="none" strike="noStrike" kern="1200" cap="none" spc="0" normalizeH="0" baseline="0" noProof="0" dirty="0">
              <a:ln>
                <a:noFill/>
              </a:ln>
              <a:solidFill>
                <a:srgbClr val="00B050"/>
              </a:solidFill>
              <a:effectLst/>
              <a:highlight>
                <a:srgbClr val="FFFF00"/>
              </a:highlight>
              <a:uLnTx/>
              <a:uFillTx/>
              <a:latin typeface="等线 Light" panose="02010600030101010101" charset="-122"/>
              <a:ea typeface="等线 Light" panose="02010600030101010101"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5" grpId="0" bldLvl="0" animBg="1"/>
      <p:bldP spid="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6691" y="563971"/>
            <a:ext cx="11695958" cy="6124754"/>
          </a:xfrm>
          <a:prstGeom prst="rect">
            <a:avLst/>
          </a:prstGeom>
          <a:noFill/>
          <a:ln w="76200">
            <a:solidFill>
              <a:srgbClr val="0070C0"/>
            </a:solidFill>
            <a:prstDash val="solid"/>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marL="0" marR="0" lvl="0" indent="200025" algn="ctr"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Notice</a:t>
            </a: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lang="en-US" altLang="zh-CN" sz="2800" b="1" noProof="1">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The </a:t>
            </a:r>
            <a:r>
              <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Students’  Union </a:t>
            </a:r>
            <a:endParaRPr kumimoji="0" lang="en-US" altLang="zh-CN" sz="2800" b="1" i="0" u="none" strike="noStrike" kern="1200" cap="none" spc="0" normalizeH="0" baseline="0" noProof="1">
              <a:ln>
                <a:noFill/>
              </a:ln>
              <a:solidFill>
                <a:srgbClr val="FF0000"/>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5" name="TextBox 4"/>
          <p:cNvSpPr txBox="1"/>
          <p:nvPr/>
        </p:nvSpPr>
        <p:spPr>
          <a:xfrm>
            <a:off x="500391" y="1127660"/>
            <a:ext cx="11341280" cy="1200329"/>
          </a:xfrm>
          <a:prstGeom prst="rect">
            <a:avLst/>
          </a:prstGeom>
          <a:solidFill>
            <a:schemeClr val="accent2">
              <a:lumMod val="20000"/>
              <a:lumOff val="80000"/>
            </a:schemeClr>
          </a:solidFill>
          <a:ln w="28575"/>
          <a:effectLst>
            <a:outerShdw blurRad="152400" dist="317500" dir="5400000" sx="90000" sy="-19000" rotWithShape="0">
              <a:prstClr val="black">
                <a:alpha val="15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rgbClr val="000000"/>
                </a:solidFill>
                <a:effectLst/>
                <a:uLnTx/>
                <a:uFillTx/>
                <a:latin typeface="Arial" panose="020B0604020202020204"/>
                <a:ea typeface="宋体" panose="02010600030101010101" pitchFamily="2" charset="-122"/>
                <a:cs typeface="+mn-cs"/>
              </a:rPr>
              <a:t> </a:t>
            </a:r>
            <a:r>
              <a:rPr kumimoji="0" lang="zh-CN" altLang="en-US" sz="1800" b="0" i="0" u="none" strike="noStrike" kern="1200" cap="none" spc="0" normalizeH="0" baseline="0" noProof="1">
                <a:ln>
                  <a:noFill/>
                </a:ln>
                <a:solidFill>
                  <a:srgbClr val="000000"/>
                </a:solidFill>
                <a:effectLst/>
                <a:uLnTx/>
                <a:uFillTx/>
                <a:latin typeface="Arial" panose="020B0604020202020204"/>
                <a:ea typeface="宋体" panose="02010600030101010101" pitchFamily="2" charset="-122"/>
                <a:cs typeface="+mn-cs"/>
              </a:rPr>
              <a:t>首段：</a:t>
            </a:r>
            <a:endParaRPr kumimoji="0" lang="en-US" altLang="zh-CN" sz="1800" b="0" i="0" u="none" strike="noStrike" kern="1200" cap="none" spc="0" normalizeH="0" baseline="0" noProof="1">
              <a:ln>
                <a:noFill/>
              </a:ln>
              <a:solidFill>
                <a:srgbClr val="000000"/>
              </a:solidFill>
              <a:effectLst/>
              <a:uLnTx/>
              <a:uFillTx/>
              <a:latin typeface="Arial" panose="020B0604020202020204"/>
              <a:ea typeface="宋体" panose="02010600030101010101" pitchFamily="2" charset="-122"/>
              <a:cs typeface="+mn-cs"/>
            </a:endParaRPr>
          </a:p>
          <a:p>
            <a:pPr lvl="0" fontAlgn="base">
              <a:spcBef>
                <a:spcPct val="0"/>
              </a:spcBef>
              <a:spcAft>
                <a:spcPct val="0"/>
              </a:spcAft>
            </a:pPr>
            <a:r>
              <a:rPr lang="en-US" altLang="zh-CN" noProof="1">
                <a:solidFill>
                  <a:srgbClr val="000000"/>
                </a:solidFill>
              </a:rPr>
              <a:t>All teachers and students </a:t>
            </a:r>
            <a:r>
              <a:rPr lang="en-US" altLang="zh-CN" noProof="1">
                <a:solidFill>
                  <a:srgbClr val="FF0000"/>
                </a:solidFill>
              </a:rPr>
              <a:t>will be required to</a:t>
            </a:r>
            <a:r>
              <a:rPr lang="en-US" altLang="zh-CN" noProof="1">
                <a:solidFill>
                  <a:srgbClr val="000000"/>
                </a:solidFill>
              </a:rPr>
              <a:t>…(</a:t>
            </a:r>
            <a:r>
              <a:rPr lang="zh-CN" altLang="en-US" noProof="1">
                <a:solidFill>
                  <a:srgbClr val="000000"/>
                </a:solidFill>
              </a:rPr>
              <a:t>全体师生务必要</a:t>
            </a:r>
            <a:r>
              <a:rPr lang="en-US" altLang="zh-CN" noProof="1">
                <a:solidFill>
                  <a:srgbClr val="000000"/>
                </a:solidFill>
              </a:rPr>
              <a:t>)</a:t>
            </a:r>
            <a:endParaRPr lang="en-US" altLang="zh-CN" noProof="1">
              <a:solidFill>
                <a:srgbClr val="000000"/>
              </a:solidFill>
            </a:endParaRPr>
          </a:p>
          <a:p>
            <a:pPr lvl="0" fontAlgn="base">
              <a:spcBef>
                <a:spcPct val="0"/>
              </a:spcBef>
              <a:spcAft>
                <a:spcPct val="0"/>
              </a:spcAft>
            </a:pPr>
            <a:r>
              <a:rPr lang="en-US" altLang="zh-CN" noProof="1">
                <a:solidFill>
                  <a:srgbClr val="000000"/>
                </a:solidFill>
              </a:rPr>
              <a:t>Notice is hereby given that…(</a:t>
            </a:r>
            <a:r>
              <a:rPr lang="zh-CN" altLang="en-US" noProof="1">
                <a:solidFill>
                  <a:srgbClr val="000000"/>
                </a:solidFill>
              </a:rPr>
              <a:t>兹通知</a:t>
            </a:r>
            <a:r>
              <a:rPr lang="en-US" altLang="zh-CN" noProof="1">
                <a:solidFill>
                  <a:srgbClr val="000000"/>
                </a:solidFill>
              </a:rPr>
              <a:t>)</a:t>
            </a:r>
            <a:endParaRPr lang="en-US" altLang="zh-CN" noProof="1">
              <a:solidFill>
                <a:srgbClr val="000000"/>
              </a:solidFill>
            </a:endParaRPr>
          </a:p>
          <a:p>
            <a:pPr lvl="0" fontAlgn="base">
              <a:spcBef>
                <a:spcPct val="0"/>
              </a:spcBef>
              <a:spcAft>
                <a:spcPct val="0"/>
              </a:spcAft>
            </a:pPr>
            <a:r>
              <a:rPr lang="en-US" altLang="zh-CN" noProof="1">
                <a:solidFill>
                  <a:srgbClr val="000000"/>
                </a:solidFill>
              </a:rPr>
              <a:t>Our school / The Student Union will / is going to hold…</a:t>
            </a:r>
            <a:endParaRPr lang="en-US" altLang="zh-CN" noProof="1">
              <a:solidFill>
                <a:srgbClr val="000000"/>
              </a:solidFill>
            </a:endParaRPr>
          </a:p>
        </p:txBody>
      </p:sp>
      <p:sp>
        <p:nvSpPr>
          <p:cNvPr id="7" name="TextBox 6"/>
          <p:cNvSpPr txBox="1"/>
          <p:nvPr/>
        </p:nvSpPr>
        <p:spPr>
          <a:xfrm>
            <a:off x="473114" y="4965204"/>
            <a:ext cx="11368557" cy="1200329"/>
          </a:xfrm>
          <a:prstGeom prst="rect">
            <a:avLst/>
          </a:prstGeom>
          <a:solidFill>
            <a:schemeClr val="accent5"/>
          </a:solidFill>
          <a:ln w="28575">
            <a:solidFill>
              <a:schemeClr val="bg1"/>
            </a:solidFill>
          </a:ln>
          <a:effectLst>
            <a:outerShdw blurRad="152400" dist="317500" dir="5400000" sx="90000" sy="-19000" rotWithShape="0">
              <a:prstClr val="black">
                <a:alpha val="15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rPr>
              <a:t>末端：</a:t>
            </a:r>
            <a:endParaRPr kumimoji="0" lang="en-US" altLang="zh-CN" sz="1800" b="0"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a:p>
            <a:pPr lvl="0"/>
            <a:r>
              <a:rPr lang="en-US" altLang="zh-CN" dirty="0">
                <a:solidFill>
                  <a:srgbClr val="000000"/>
                </a:solidFill>
              </a:rPr>
              <a:t>Everybody is expected to attend it.</a:t>
            </a:r>
            <a:endParaRPr lang="en-US" altLang="zh-CN" dirty="0">
              <a:solidFill>
                <a:srgbClr val="000000"/>
              </a:solidFill>
            </a:endParaRPr>
          </a:p>
          <a:p>
            <a:pPr lvl="0"/>
            <a:r>
              <a:rPr lang="en-US" altLang="zh-CN" dirty="0">
                <a:solidFill>
                  <a:srgbClr val="000000"/>
                </a:solidFill>
              </a:rPr>
              <a:t>Be sure to attend it on time.</a:t>
            </a:r>
            <a:endParaRPr lang="en-US" altLang="zh-CN" dirty="0">
              <a:solidFill>
                <a:srgbClr val="000000"/>
              </a:solidFill>
            </a:endParaRPr>
          </a:p>
          <a:p>
            <a:pPr lvl="0"/>
            <a:r>
              <a:rPr lang="en-US" altLang="zh-CN" dirty="0">
                <a:solidFill>
                  <a:srgbClr val="000000"/>
                </a:solidFill>
              </a:rPr>
              <a:t>Please / Do be present on time.</a:t>
            </a:r>
            <a:endParaRPr kumimoji="0" lang="zh-CN" altLang="zh-CN" sz="1800" b="0"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pic>
        <p:nvPicPr>
          <p:cNvPr id="2" name="图片 1"/>
          <p:cNvPicPr>
            <a:picLocks noChangeAspect="1"/>
          </p:cNvPicPr>
          <p:nvPr/>
        </p:nvPicPr>
        <p:blipFill>
          <a:blip r:embed="rId1"/>
          <a:stretch>
            <a:fillRect/>
          </a:stretch>
        </p:blipFill>
        <p:spPr>
          <a:xfrm>
            <a:off x="-20672" y="74873"/>
            <a:ext cx="656244" cy="738274"/>
          </a:xfrm>
          <a:prstGeom prst="rect">
            <a:avLst/>
          </a:prstGeom>
        </p:spPr>
      </p:pic>
      <p:sp>
        <p:nvSpPr>
          <p:cNvPr id="3" name="标题 1"/>
          <p:cNvSpPr txBox="1"/>
          <p:nvPr/>
        </p:nvSpPr>
        <p:spPr>
          <a:xfrm>
            <a:off x="717284" y="-54754"/>
            <a:ext cx="10392403" cy="6848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zh-CN" altLang="en-US" sz="2400" b="1" dirty="0">
                <a:solidFill>
                  <a:srgbClr val="5B9BD5">
                    <a:lumMod val="50000"/>
                  </a:srgbClr>
                </a:solidFill>
                <a:latin typeface="等线 Light" panose="02010600030101010101" charset="-122"/>
                <a:ea typeface="等线 Light" panose="02010600030101010101" charset="-122"/>
              </a:rPr>
              <a:t>书面通知功能语句   </a:t>
            </a:r>
            <a:r>
              <a:rPr lang="zh-CN" altLang="en-US" sz="2400" b="1" dirty="0">
                <a:solidFill>
                  <a:srgbClr val="00B050"/>
                </a:solidFill>
                <a:latin typeface="等线 Light" panose="02010600030101010101" charset="-122"/>
                <a:ea typeface="等线 Light" panose="02010600030101010101" charset="-122"/>
              </a:rPr>
              <a:t>（措辞严谨，简明扼要）</a:t>
            </a:r>
            <a:endParaRPr kumimoji="0" lang="zh-CN" altLang="en-US" sz="2400" b="1" i="0" u="none" strike="noStrike" kern="1200" cap="none" spc="0" normalizeH="0" baseline="0" noProof="0" dirty="0">
              <a:ln>
                <a:noFill/>
              </a:ln>
              <a:solidFill>
                <a:srgbClr val="00B050"/>
              </a:solidFill>
              <a:effectLst/>
              <a:highlight>
                <a:srgbClr val="FFFF00"/>
              </a:highlight>
              <a:uLnTx/>
              <a:uFillTx/>
              <a:latin typeface="等线 Light" panose="02010600030101010101" charset="-122"/>
              <a:ea typeface="等线 Light" panose="02010600030101010101" charset="-122"/>
              <a:cs typeface="+mj-cs"/>
            </a:endParaRPr>
          </a:p>
        </p:txBody>
      </p:sp>
      <p:sp>
        <p:nvSpPr>
          <p:cNvPr id="4" name="TextBox 6"/>
          <p:cNvSpPr txBox="1"/>
          <p:nvPr/>
        </p:nvSpPr>
        <p:spPr>
          <a:xfrm>
            <a:off x="486752" y="2379881"/>
            <a:ext cx="11368557" cy="2585323"/>
          </a:xfrm>
          <a:prstGeom prst="rect">
            <a:avLst/>
          </a:prstGeom>
          <a:solidFill>
            <a:srgbClr val="00B0F0"/>
          </a:solidFill>
          <a:ln w="28575">
            <a:solidFill>
              <a:schemeClr val="bg1"/>
            </a:solidFill>
          </a:ln>
          <a:effectLst>
            <a:outerShdw blurRad="152400" dist="317500" dir="5400000" sx="90000" sy="-19000" rotWithShape="0">
              <a:prstClr val="black">
                <a:alpha val="15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000000"/>
                </a:solidFill>
                <a:latin typeface="Arial" panose="020B0604020202020204"/>
                <a:ea typeface="宋体" panose="02010600030101010101" pitchFamily="2" charset="-122"/>
              </a:rPr>
              <a:t>中间段落</a:t>
            </a:r>
            <a:r>
              <a:rPr kumimoji="0" lang="zh-CN" altLang="en-US" sz="1800" b="0"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rPr>
              <a:t>：</a:t>
            </a:r>
            <a:endParaRPr kumimoji="0" lang="en-US" altLang="zh-CN" sz="1800" b="0"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a:p>
            <a:pPr lvl="0"/>
            <a:r>
              <a:rPr lang="en-US" altLang="zh-CN" dirty="0">
                <a:solidFill>
                  <a:srgbClr val="000000"/>
                </a:solidFill>
              </a:rPr>
              <a:t>There is going to be a lecture/talk on…</a:t>
            </a:r>
            <a:r>
              <a:rPr lang="zh-CN" altLang="en-US" dirty="0">
                <a:solidFill>
                  <a:srgbClr val="000000"/>
                </a:solidFill>
              </a:rPr>
              <a:t>有一个关于</a:t>
            </a:r>
            <a:r>
              <a:rPr lang="en-US" altLang="zh-CN" dirty="0">
                <a:solidFill>
                  <a:srgbClr val="000000"/>
                </a:solidFill>
              </a:rPr>
              <a:t>……</a:t>
            </a:r>
            <a:r>
              <a:rPr lang="zh-CN" altLang="en-US" dirty="0">
                <a:solidFill>
                  <a:srgbClr val="000000"/>
                </a:solidFill>
              </a:rPr>
              <a:t>的演讲</a:t>
            </a:r>
            <a:endParaRPr lang="zh-CN" altLang="en-US" dirty="0">
              <a:solidFill>
                <a:srgbClr val="000000"/>
              </a:solidFill>
            </a:endParaRPr>
          </a:p>
          <a:p>
            <a:pPr lvl="0"/>
            <a:r>
              <a:rPr lang="en-US" altLang="zh-CN" dirty="0">
                <a:solidFill>
                  <a:srgbClr val="000000"/>
                </a:solidFill>
              </a:rPr>
              <a:t>The meeting/activity will be held/is to be held in…</a:t>
            </a:r>
            <a:r>
              <a:rPr lang="zh-CN" altLang="en-US" dirty="0">
                <a:solidFill>
                  <a:srgbClr val="000000"/>
                </a:solidFill>
              </a:rPr>
              <a:t>会议</a:t>
            </a:r>
            <a:r>
              <a:rPr lang="en-US" altLang="zh-CN" dirty="0">
                <a:solidFill>
                  <a:srgbClr val="000000"/>
                </a:solidFill>
              </a:rPr>
              <a:t>/</a:t>
            </a:r>
            <a:r>
              <a:rPr lang="zh-CN" altLang="en-US" dirty="0">
                <a:solidFill>
                  <a:srgbClr val="000000"/>
                </a:solidFill>
              </a:rPr>
              <a:t>活动将在</a:t>
            </a:r>
            <a:r>
              <a:rPr lang="en-US" altLang="zh-CN" dirty="0">
                <a:solidFill>
                  <a:srgbClr val="000000"/>
                </a:solidFill>
              </a:rPr>
              <a:t>……</a:t>
            </a:r>
            <a:r>
              <a:rPr lang="zh-CN" altLang="en-US" dirty="0">
                <a:solidFill>
                  <a:srgbClr val="000000"/>
                </a:solidFill>
              </a:rPr>
              <a:t>举行</a:t>
            </a:r>
            <a:endParaRPr lang="zh-CN" altLang="en-US" dirty="0">
              <a:solidFill>
                <a:srgbClr val="000000"/>
              </a:solidFill>
            </a:endParaRPr>
          </a:p>
          <a:p>
            <a:pPr lvl="0"/>
            <a:r>
              <a:rPr lang="en-US" altLang="zh-CN" dirty="0">
                <a:solidFill>
                  <a:srgbClr val="000000"/>
                </a:solidFill>
              </a:rPr>
              <a:t>The party will begin at…and end at…</a:t>
            </a:r>
            <a:r>
              <a:rPr lang="zh-CN" altLang="en-US" dirty="0">
                <a:solidFill>
                  <a:srgbClr val="000000"/>
                </a:solidFill>
              </a:rPr>
              <a:t>晚会将于</a:t>
            </a:r>
            <a:r>
              <a:rPr lang="en-US" altLang="zh-CN" dirty="0">
                <a:solidFill>
                  <a:srgbClr val="000000"/>
                </a:solidFill>
              </a:rPr>
              <a:t>……</a:t>
            </a:r>
            <a:r>
              <a:rPr lang="zh-CN" altLang="en-US" dirty="0">
                <a:solidFill>
                  <a:srgbClr val="000000"/>
                </a:solidFill>
              </a:rPr>
              <a:t>开始，在</a:t>
            </a:r>
            <a:r>
              <a:rPr lang="en-US" altLang="zh-CN" dirty="0">
                <a:solidFill>
                  <a:srgbClr val="000000"/>
                </a:solidFill>
              </a:rPr>
              <a:t>……</a:t>
            </a:r>
            <a:r>
              <a:rPr lang="zh-CN" altLang="en-US" dirty="0">
                <a:solidFill>
                  <a:srgbClr val="000000"/>
                </a:solidFill>
              </a:rPr>
              <a:t>结束</a:t>
            </a:r>
            <a:endParaRPr lang="zh-CN" altLang="en-US" dirty="0">
              <a:solidFill>
                <a:srgbClr val="000000"/>
              </a:solidFill>
            </a:endParaRPr>
          </a:p>
          <a:p>
            <a:pPr lvl="0"/>
            <a:r>
              <a:rPr lang="en-US" altLang="zh-CN" dirty="0">
                <a:solidFill>
                  <a:srgbClr val="000000"/>
                </a:solidFill>
              </a:rPr>
              <a:t>The concert will begin at…and last…</a:t>
            </a:r>
            <a:r>
              <a:rPr lang="zh-CN" altLang="en-US" dirty="0">
                <a:solidFill>
                  <a:srgbClr val="000000"/>
                </a:solidFill>
              </a:rPr>
              <a:t>音乐会将于</a:t>
            </a:r>
            <a:r>
              <a:rPr lang="en-US" altLang="zh-CN" dirty="0">
                <a:solidFill>
                  <a:srgbClr val="000000"/>
                </a:solidFill>
              </a:rPr>
              <a:t>……</a:t>
            </a:r>
            <a:r>
              <a:rPr lang="zh-CN" altLang="en-US" dirty="0">
                <a:solidFill>
                  <a:srgbClr val="000000"/>
                </a:solidFill>
              </a:rPr>
              <a:t>开始，持续</a:t>
            </a:r>
            <a:r>
              <a:rPr lang="en-US" altLang="zh-CN" dirty="0">
                <a:solidFill>
                  <a:srgbClr val="000000"/>
                </a:solidFill>
              </a:rPr>
              <a:t>……</a:t>
            </a:r>
            <a:endParaRPr lang="en-US" altLang="zh-CN" dirty="0">
              <a:solidFill>
                <a:srgbClr val="000000"/>
              </a:solidFill>
            </a:endParaRPr>
          </a:p>
          <a:p>
            <a:pPr lvl="0"/>
            <a:r>
              <a:rPr lang="zh-CN" altLang="en-US" dirty="0">
                <a:solidFill>
                  <a:srgbClr val="000000"/>
                </a:solidFill>
              </a:rPr>
              <a:t>所有的成员都要出席。</a:t>
            </a:r>
            <a:endParaRPr lang="en-US" altLang="zh-CN" dirty="0">
              <a:solidFill>
                <a:srgbClr val="000000"/>
              </a:solidFill>
            </a:endParaRPr>
          </a:p>
          <a:p>
            <a:pPr lvl="0"/>
            <a:r>
              <a:rPr lang="en-US" altLang="zh-CN" u="sng" dirty="0">
                <a:solidFill>
                  <a:srgbClr val="000000"/>
                </a:solidFill>
              </a:rPr>
              <a:t>All the members are expected to attend it.</a:t>
            </a:r>
            <a:endParaRPr lang="zh-CN" altLang="en-US" u="sng" dirty="0">
              <a:solidFill>
                <a:srgbClr val="000000"/>
              </a:solidFill>
            </a:endParaRPr>
          </a:p>
          <a:p>
            <a:pPr lvl="0"/>
            <a:r>
              <a:rPr lang="zh-CN" altLang="en-US" dirty="0">
                <a:solidFill>
                  <a:srgbClr val="000000"/>
                </a:solidFill>
              </a:rPr>
              <a:t>欢迎任何感兴趣的人参加。</a:t>
            </a:r>
            <a:endParaRPr lang="en-US" altLang="zh-CN" dirty="0">
              <a:solidFill>
                <a:srgbClr val="000000"/>
              </a:solidFill>
            </a:endParaRPr>
          </a:p>
          <a:p>
            <a:pPr lvl="0"/>
            <a:r>
              <a:rPr lang="en-US" altLang="zh-CN" u="sng" dirty="0">
                <a:solidFill>
                  <a:srgbClr val="000000"/>
                </a:solidFill>
              </a:rPr>
              <a:t>Anyone who is interested will be welcome.</a:t>
            </a:r>
            <a:endParaRPr lang="zh-CN" altLang="en-US" u="sng"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23052" y="580397"/>
            <a:ext cx="11695958" cy="5693866"/>
          </a:xfrm>
          <a:prstGeom prst="rect">
            <a:avLst/>
          </a:prstGeom>
          <a:noFill/>
          <a:ln w="76200">
            <a:solidFill>
              <a:srgbClr val="0070C0"/>
            </a:solidFill>
            <a:prstDash val="solid"/>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lvl="0" indent="200025" defTabSz="685800" eaLnBrk="0" fontAlgn="base" hangingPunct="0">
              <a:spcBef>
                <a:spcPct val="0"/>
              </a:spcBef>
              <a:spcAft>
                <a:spcPct val="0"/>
              </a:spcAft>
              <a:defRPr/>
            </a:pPr>
            <a:r>
              <a:rPr lang="en-US" altLang="zh-CN" sz="2800" b="1" dirty="0">
                <a:solidFill>
                  <a:srgbClr val="C00000"/>
                </a:solidFill>
                <a:latin typeface="system-ui"/>
              </a:rPr>
              <a:t>Ladies and gentlemen</a:t>
            </a:r>
            <a:r>
              <a:rPr lang="zh-CN" altLang="en-US" sz="2800" b="1" dirty="0">
                <a:solidFill>
                  <a:srgbClr val="C00000"/>
                </a:solidFill>
                <a:latin typeface="system-ui"/>
              </a:rPr>
              <a:t>（</a:t>
            </a:r>
            <a:r>
              <a:rPr lang="en-US" altLang="zh-CN" sz="2800" b="1" dirty="0">
                <a:solidFill>
                  <a:srgbClr val="C00000"/>
                </a:solidFill>
                <a:latin typeface="system-ui"/>
              </a:rPr>
              <a:t>Boys and girls</a:t>
            </a:r>
            <a:r>
              <a:rPr lang="zh-CN" altLang="en-US" sz="2800" b="1" dirty="0">
                <a:solidFill>
                  <a:srgbClr val="C00000"/>
                </a:solidFill>
                <a:latin typeface="system-ui"/>
              </a:rPr>
              <a:t>），</a:t>
            </a:r>
            <a:endParaRPr kumimoji="0" lang="en-US" altLang="zh-CN" sz="2800" b="1" i="0" u="none" strike="noStrike" kern="1200" cap="none" spc="0" normalizeH="0" baseline="0" noProof="1">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1200" cap="none" spc="0" normalizeH="0" baseline="0" noProof="1">
              <a:ln>
                <a:noFill/>
              </a:ln>
              <a:solidFill>
                <a:srgbClr val="FF0000"/>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5" name="TextBox 4"/>
          <p:cNvSpPr txBox="1"/>
          <p:nvPr/>
        </p:nvSpPr>
        <p:spPr>
          <a:xfrm>
            <a:off x="500391" y="1127660"/>
            <a:ext cx="11341280" cy="1477328"/>
          </a:xfrm>
          <a:prstGeom prst="rect">
            <a:avLst/>
          </a:prstGeom>
          <a:solidFill>
            <a:schemeClr val="accent2">
              <a:lumMod val="20000"/>
              <a:lumOff val="80000"/>
            </a:schemeClr>
          </a:solidFill>
          <a:ln w="28575"/>
          <a:effectLst>
            <a:outerShdw blurRad="152400" dist="317500" dir="5400000" sx="90000" sy="-19000" rotWithShape="0">
              <a:prstClr val="black">
                <a:alpha val="15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rgbClr val="000000"/>
                </a:solidFill>
                <a:effectLst/>
                <a:uLnTx/>
                <a:uFillTx/>
                <a:latin typeface="Arial" panose="020B0604020202020204"/>
                <a:ea typeface="宋体" panose="02010600030101010101" pitchFamily="2" charset="-122"/>
                <a:cs typeface="+mn-cs"/>
              </a:rPr>
              <a:t> </a:t>
            </a:r>
            <a:r>
              <a:rPr kumimoji="0" lang="zh-CN" altLang="en-US" sz="1800" b="0" i="0" u="none" strike="noStrike" kern="1200" cap="none" spc="0" normalizeH="0" baseline="0" noProof="1">
                <a:ln>
                  <a:noFill/>
                </a:ln>
                <a:solidFill>
                  <a:srgbClr val="000000"/>
                </a:solidFill>
                <a:effectLst/>
                <a:uLnTx/>
                <a:uFillTx/>
                <a:latin typeface="Arial" panose="020B0604020202020204"/>
                <a:ea typeface="宋体" panose="02010600030101010101" pitchFamily="2" charset="-122"/>
                <a:cs typeface="+mn-cs"/>
              </a:rPr>
              <a:t>首段：</a:t>
            </a:r>
            <a:endParaRPr kumimoji="0" lang="en-US" altLang="zh-CN" sz="1800" b="0" i="0" u="none" strike="noStrike" kern="1200" cap="none" spc="0" normalizeH="0" baseline="0" noProof="1">
              <a:ln>
                <a:noFill/>
              </a:ln>
              <a:solidFill>
                <a:srgbClr val="000000"/>
              </a:solidFill>
              <a:effectLst/>
              <a:uLnTx/>
              <a:uFillTx/>
              <a:latin typeface="Arial" panose="020B0604020202020204"/>
              <a:ea typeface="宋体" panose="02010600030101010101" pitchFamily="2" charset="-122"/>
              <a:cs typeface="+mn-cs"/>
            </a:endParaRPr>
          </a:p>
          <a:p>
            <a:pPr lvl="0" fontAlgn="base">
              <a:spcBef>
                <a:spcPct val="0"/>
              </a:spcBef>
              <a:spcAft>
                <a:spcPct val="0"/>
              </a:spcAft>
            </a:pPr>
            <a:r>
              <a:rPr lang="en-US" altLang="zh-CN" b="1" noProof="1">
                <a:solidFill>
                  <a:srgbClr val="C00000"/>
                </a:solidFill>
              </a:rPr>
              <a:t>May I have your attention, please?</a:t>
            </a:r>
            <a:endParaRPr lang="en-US" altLang="zh-CN" b="1" noProof="1">
              <a:solidFill>
                <a:srgbClr val="C00000"/>
              </a:solidFill>
            </a:endParaRPr>
          </a:p>
          <a:p>
            <a:pPr lvl="0" fontAlgn="base">
              <a:spcBef>
                <a:spcPct val="0"/>
              </a:spcBef>
              <a:spcAft>
                <a:spcPct val="0"/>
              </a:spcAft>
            </a:pPr>
            <a:r>
              <a:rPr lang="en-US" altLang="zh-CN" noProof="1">
                <a:solidFill>
                  <a:srgbClr val="000000"/>
                </a:solidFill>
              </a:rPr>
              <a:t>Be quite. There is something important I have to tell you.</a:t>
            </a:r>
            <a:endParaRPr lang="en-US" altLang="zh-CN" noProof="1">
              <a:solidFill>
                <a:srgbClr val="000000"/>
              </a:solidFill>
            </a:endParaRPr>
          </a:p>
          <a:p>
            <a:pPr lvl="0" fontAlgn="base">
              <a:spcBef>
                <a:spcPct val="0"/>
              </a:spcBef>
              <a:spcAft>
                <a:spcPct val="0"/>
              </a:spcAft>
            </a:pPr>
            <a:r>
              <a:rPr lang="en-US" altLang="zh-CN" noProof="1">
                <a:solidFill>
                  <a:srgbClr val="000000"/>
                </a:solidFill>
              </a:rPr>
              <a:t>You need to know.</a:t>
            </a:r>
            <a:endParaRPr lang="en-US" altLang="zh-CN" noProof="1">
              <a:solidFill>
                <a:srgbClr val="000000"/>
              </a:solidFill>
            </a:endParaRPr>
          </a:p>
          <a:p>
            <a:pPr lvl="0" fontAlgn="base">
              <a:spcBef>
                <a:spcPct val="0"/>
              </a:spcBef>
              <a:spcAft>
                <a:spcPct val="0"/>
              </a:spcAft>
            </a:pPr>
            <a:r>
              <a:rPr lang="en-US" altLang="zh-CN" noProof="1">
                <a:solidFill>
                  <a:srgbClr val="000000"/>
                </a:solidFill>
              </a:rPr>
              <a:t>I have something to tell you.</a:t>
            </a:r>
            <a:endParaRPr kumimoji="0" lang="en-US" altLang="zh-CN" sz="1800" b="0" i="0" u="none" strike="noStrike" kern="1200" cap="none" spc="0" normalizeH="0" baseline="0" noProof="1">
              <a:ln>
                <a:noFill/>
              </a:ln>
              <a:solidFill>
                <a:srgbClr val="000000"/>
              </a:solidFill>
              <a:effectLst/>
              <a:uLnTx/>
              <a:uFillTx/>
              <a:latin typeface="Arial" panose="020B0604020202020204"/>
              <a:ea typeface="宋体" panose="02010600030101010101" pitchFamily="2" charset="-122"/>
              <a:cs typeface="+mn-cs"/>
            </a:endParaRPr>
          </a:p>
        </p:txBody>
      </p:sp>
      <p:sp>
        <p:nvSpPr>
          <p:cNvPr id="7" name="TextBox 6"/>
          <p:cNvSpPr txBox="1"/>
          <p:nvPr/>
        </p:nvSpPr>
        <p:spPr>
          <a:xfrm>
            <a:off x="486752" y="5268675"/>
            <a:ext cx="11368557" cy="923330"/>
          </a:xfrm>
          <a:prstGeom prst="rect">
            <a:avLst/>
          </a:prstGeom>
          <a:solidFill>
            <a:schemeClr val="accent5"/>
          </a:solidFill>
          <a:ln w="28575">
            <a:solidFill>
              <a:schemeClr val="bg1"/>
            </a:solidFill>
          </a:ln>
          <a:effectLst>
            <a:outerShdw blurRad="152400" dist="317500" dir="5400000" sx="90000" sy="-19000" rotWithShape="0">
              <a:prstClr val="black">
                <a:alpha val="15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rPr>
              <a:t>末端：</a:t>
            </a:r>
            <a:endParaRPr kumimoji="0" lang="en-US" altLang="zh-CN" sz="1800" b="0"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a:p>
            <a:pPr lvl="0"/>
            <a:r>
              <a:rPr lang="en-US" altLang="zh-CN" b="1" dirty="0">
                <a:solidFill>
                  <a:srgbClr val="C00000"/>
                </a:solidFill>
              </a:rPr>
              <a:t>That’s all. Thank you.</a:t>
            </a:r>
            <a:endParaRPr lang="en-US" altLang="zh-CN" b="1" dirty="0">
              <a:solidFill>
                <a:srgbClr val="C00000"/>
              </a:solidFill>
            </a:endParaRPr>
          </a:p>
          <a:p>
            <a:pPr lvl="0"/>
            <a:r>
              <a:rPr lang="en-US" altLang="zh-CN" dirty="0">
                <a:solidFill>
                  <a:srgbClr val="000000"/>
                </a:solidFill>
              </a:rPr>
              <a:t>Any questions? Does everyone understand?</a:t>
            </a:r>
            <a:endParaRPr kumimoji="0" lang="zh-CN" altLang="zh-CN" sz="1800" b="0"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pic>
        <p:nvPicPr>
          <p:cNvPr id="2" name="图片 1"/>
          <p:cNvPicPr>
            <a:picLocks noChangeAspect="1"/>
          </p:cNvPicPr>
          <p:nvPr/>
        </p:nvPicPr>
        <p:blipFill>
          <a:blip r:embed="rId1"/>
          <a:stretch>
            <a:fillRect/>
          </a:stretch>
        </p:blipFill>
        <p:spPr>
          <a:xfrm>
            <a:off x="-20672" y="74873"/>
            <a:ext cx="656244" cy="738274"/>
          </a:xfrm>
          <a:prstGeom prst="rect">
            <a:avLst/>
          </a:prstGeom>
        </p:spPr>
      </p:pic>
      <p:sp>
        <p:nvSpPr>
          <p:cNvPr id="3" name="标题 1"/>
          <p:cNvSpPr txBox="1"/>
          <p:nvPr/>
        </p:nvSpPr>
        <p:spPr>
          <a:xfrm>
            <a:off x="717284" y="-54754"/>
            <a:ext cx="10392403" cy="6848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B9BD5">
                    <a:lumMod val="50000"/>
                  </a:srgbClr>
                </a:solidFill>
                <a:effectLst/>
                <a:uLnTx/>
                <a:uFillTx/>
                <a:latin typeface="等线 Light" panose="02010600030101010101" charset="-122"/>
                <a:ea typeface="等线 Light" panose="02010600030101010101" charset="-122"/>
                <a:cs typeface="+mj-cs"/>
              </a:rPr>
              <a:t>口头通知功能语句    </a:t>
            </a:r>
            <a:r>
              <a:rPr kumimoji="0" lang="zh-CN" altLang="en-US" sz="2400" b="1" i="0" u="none" strike="noStrike" kern="1200" cap="none" spc="0" normalizeH="0" baseline="0" noProof="0" dirty="0">
                <a:ln>
                  <a:noFill/>
                </a:ln>
                <a:solidFill>
                  <a:srgbClr val="00B050"/>
                </a:solidFill>
                <a:effectLst/>
                <a:uLnTx/>
                <a:uFillTx/>
                <a:latin typeface="等线 Light" panose="02010600030101010101" charset="-122"/>
                <a:ea typeface="等线 Light" panose="02010600030101010101" charset="-122"/>
                <a:cs typeface="+mj-cs"/>
              </a:rPr>
              <a:t>（口语化，语言精练）</a:t>
            </a:r>
            <a:endParaRPr kumimoji="0" lang="zh-CN" altLang="en-US" sz="2400" b="1" i="0" u="none" strike="noStrike" kern="1200" cap="none" spc="0" normalizeH="0" baseline="0" noProof="0" dirty="0">
              <a:ln>
                <a:noFill/>
              </a:ln>
              <a:solidFill>
                <a:srgbClr val="00B050"/>
              </a:solidFill>
              <a:effectLst/>
              <a:highlight>
                <a:srgbClr val="FFFF00"/>
              </a:highlight>
              <a:uLnTx/>
              <a:uFillTx/>
              <a:latin typeface="等线 Light" panose="02010600030101010101" charset="-122"/>
              <a:ea typeface="等线 Light" panose="02010600030101010101" charset="-122"/>
              <a:cs typeface="+mj-cs"/>
            </a:endParaRPr>
          </a:p>
        </p:txBody>
      </p:sp>
      <p:sp>
        <p:nvSpPr>
          <p:cNvPr id="4" name="TextBox 6"/>
          <p:cNvSpPr txBox="1"/>
          <p:nvPr/>
        </p:nvSpPr>
        <p:spPr>
          <a:xfrm>
            <a:off x="500391" y="2629532"/>
            <a:ext cx="11368557" cy="2585323"/>
          </a:xfrm>
          <a:prstGeom prst="rect">
            <a:avLst/>
          </a:prstGeom>
          <a:solidFill>
            <a:srgbClr val="FFFF00"/>
          </a:solidFill>
          <a:ln w="28575">
            <a:solidFill>
              <a:schemeClr val="bg1"/>
            </a:solidFill>
          </a:ln>
          <a:effectLst>
            <a:outerShdw blurRad="152400" dist="317500" dir="5400000" sx="90000" sy="-19000" rotWithShape="0">
              <a:prstClr val="black">
                <a:alpha val="15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rtlCol="0">
            <a:spAutoFit/>
          </a:bodyPr>
          <a:lstStyle/>
          <a:p>
            <a:pPr lvl="0"/>
            <a:r>
              <a:rPr kumimoji="0" lang="zh-CN" altLang="en-US" sz="1800" b="0"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rPr>
              <a:t>中间</a:t>
            </a:r>
            <a:r>
              <a:rPr lang="zh-CN" altLang="en-US" dirty="0">
                <a:solidFill>
                  <a:srgbClr val="000000"/>
                </a:solidFill>
              </a:rPr>
              <a:t>段落：通知中常用的动词短语</a:t>
            </a:r>
            <a:endParaRPr lang="zh-CN" altLang="en-US" dirty="0">
              <a:solidFill>
                <a:srgbClr val="000000"/>
              </a:solidFill>
            </a:endParaRPr>
          </a:p>
          <a:p>
            <a:pPr lvl="0"/>
            <a:r>
              <a:rPr lang="en-US" altLang="zh-CN" dirty="0">
                <a:solidFill>
                  <a:srgbClr val="000000"/>
                </a:solidFill>
              </a:rPr>
              <a:t>1. organize a tour</a:t>
            </a:r>
            <a:endParaRPr lang="en-US" altLang="zh-CN" dirty="0">
              <a:solidFill>
                <a:srgbClr val="000000"/>
              </a:solidFill>
            </a:endParaRPr>
          </a:p>
          <a:p>
            <a:pPr lvl="0"/>
            <a:r>
              <a:rPr lang="en-US" altLang="zh-CN" dirty="0">
                <a:solidFill>
                  <a:srgbClr val="000000"/>
                </a:solidFill>
              </a:rPr>
              <a:t>2. have a picnic, have a football match</a:t>
            </a:r>
            <a:endParaRPr lang="en-US" altLang="zh-CN" dirty="0">
              <a:solidFill>
                <a:srgbClr val="000000"/>
              </a:solidFill>
            </a:endParaRPr>
          </a:p>
          <a:p>
            <a:pPr lvl="0"/>
            <a:r>
              <a:rPr lang="en-US" altLang="zh-CN" dirty="0">
                <a:solidFill>
                  <a:srgbClr val="000000"/>
                </a:solidFill>
              </a:rPr>
              <a:t>3. give / deliver a lecture/ speech, give a talk </a:t>
            </a:r>
            <a:r>
              <a:rPr lang="zh-CN" altLang="en-US" dirty="0">
                <a:solidFill>
                  <a:srgbClr val="000000"/>
                </a:solidFill>
              </a:rPr>
              <a:t>发表演说</a:t>
            </a:r>
            <a:endParaRPr lang="zh-CN" altLang="en-US" dirty="0">
              <a:solidFill>
                <a:srgbClr val="000000"/>
              </a:solidFill>
            </a:endParaRPr>
          </a:p>
          <a:p>
            <a:pPr lvl="0"/>
            <a:r>
              <a:rPr lang="en-US" altLang="zh-CN" dirty="0">
                <a:solidFill>
                  <a:srgbClr val="000000"/>
                </a:solidFill>
              </a:rPr>
              <a:t>4. give a concert </a:t>
            </a:r>
            <a:r>
              <a:rPr lang="zh-CN" altLang="en-US" dirty="0">
                <a:solidFill>
                  <a:srgbClr val="000000"/>
                </a:solidFill>
              </a:rPr>
              <a:t>举行音乐会</a:t>
            </a:r>
            <a:endParaRPr lang="zh-CN" altLang="en-US" dirty="0">
              <a:solidFill>
                <a:srgbClr val="000000"/>
              </a:solidFill>
            </a:endParaRPr>
          </a:p>
          <a:p>
            <a:pPr lvl="0"/>
            <a:r>
              <a:rPr lang="en-US" altLang="zh-CN" dirty="0">
                <a:solidFill>
                  <a:srgbClr val="000000"/>
                </a:solidFill>
              </a:rPr>
              <a:t>5. attend the lecture, join in the party</a:t>
            </a:r>
            <a:endParaRPr lang="en-US" altLang="zh-CN" dirty="0">
              <a:solidFill>
                <a:srgbClr val="000000"/>
              </a:solidFill>
            </a:endParaRPr>
          </a:p>
          <a:p>
            <a:pPr lvl="0"/>
            <a:r>
              <a:rPr lang="en-US" altLang="zh-CN" dirty="0">
                <a:solidFill>
                  <a:srgbClr val="000000"/>
                </a:solidFill>
              </a:rPr>
              <a:t>6. hold a meeting/celebration </a:t>
            </a:r>
            <a:r>
              <a:rPr lang="zh-CN" altLang="en-US" dirty="0">
                <a:solidFill>
                  <a:srgbClr val="000000"/>
                </a:solidFill>
              </a:rPr>
              <a:t>举行会议</a:t>
            </a:r>
            <a:r>
              <a:rPr lang="en-US" altLang="zh-CN" dirty="0">
                <a:solidFill>
                  <a:srgbClr val="000000"/>
                </a:solidFill>
              </a:rPr>
              <a:t>/</a:t>
            </a:r>
            <a:r>
              <a:rPr lang="zh-CN" altLang="en-US" dirty="0">
                <a:solidFill>
                  <a:srgbClr val="000000"/>
                </a:solidFill>
              </a:rPr>
              <a:t>庆祝活动</a:t>
            </a:r>
            <a:endParaRPr lang="zh-CN" altLang="en-US" dirty="0">
              <a:solidFill>
                <a:srgbClr val="000000"/>
              </a:solidFill>
            </a:endParaRPr>
          </a:p>
          <a:p>
            <a:pPr lvl="0"/>
            <a:r>
              <a:rPr lang="en-US" altLang="zh-CN" dirty="0">
                <a:solidFill>
                  <a:srgbClr val="000000"/>
                </a:solidFill>
              </a:rPr>
              <a:t>7. meet/gather at the gate of…</a:t>
            </a:r>
            <a:r>
              <a:rPr lang="zh-CN" altLang="en-US" dirty="0">
                <a:solidFill>
                  <a:srgbClr val="000000"/>
                </a:solidFill>
              </a:rPr>
              <a:t>在</a:t>
            </a:r>
            <a:r>
              <a:rPr lang="en-US" altLang="zh-CN" dirty="0">
                <a:solidFill>
                  <a:srgbClr val="000000"/>
                </a:solidFill>
              </a:rPr>
              <a:t>……</a:t>
            </a:r>
            <a:r>
              <a:rPr lang="zh-CN" altLang="en-US" dirty="0">
                <a:solidFill>
                  <a:srgbClr val="000000"/>
                </a:solidFill>
              </a:rPr>
              <a:t>的大门口集合</a:t>
            </a:r>
            <a:endParaRPr lang="zh-CN" altLang="en-US" dirty="0">
              <a:solidFill>
                <a:srgbClr val="000000"/>
              </a:solidFill>
            </a:endParaRPr>
          </a:p>
          <a:p>
            <a:pPr lvl="0"/>
            <a:r>
              <a:rPr lang="en-US" altLang="zh-CN" dirty="0">
                <a:solidFill>
                  <a:srgbClr val="000000"/>
                </a:solidFill>
              </a:rPr>
              <a:t>8. take </a:t>
            </a:r>
            <a:r>
              <a:rPr lang="en-US" altLang="zh-CN" dirty="0" err="1">
                <a:solidFill>
                  <a:srgbClr val="000000"/>
                </a:solidFill>
              </a:rPr>
              <a:t>sth</a:t>
            </a:r>
            <a:r>
              <a:rPr lang="en-US" altLang="zh-CN" dirty="0">
                <a:solidFill>
                  <a:srgbClr val="000000"/>
                </a:solidFill>
              </a:rPr>
              <a:t>. with sb.</a:t>
            </a:r>
            <a:endParaRPr kumimoji="0" lang="en-US" altLang="zh-CN" sz="1800" b="0"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5" grpId="0" bldLvl="0" animBg="1"/>
      <p:bldP spid="7" grpId="0" bldLvl="0" animBg="1"/>
      <p:bldP spid="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23052" y="580397"/>
            <a:ext cx="11695958" cy="5262979"/>
          </a:xfrm>
          <a:prstGeom prst="rect">
            <a:avLst/>
          </a:prstGeom>
          <a:noFill/>
          <a:ln w="76200">
            <a:solidFill>
              <a:srgbClr val="0070C0"/>
            </a:solidFill>
            <a:prstDash val="solid"/>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marL="0" marR="0" lvl="0" indent="200025" algn="ctr" defTabSz="6858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新闻标题</a:t>
            </a: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TextBox 4"/>
          <p:cNvSpPr txBox="1"/>
          <p:nvPr/>
        </p:nvSpPr>
        <p:spPr>
          <a:xfrm>
            <a:off x="527668" y="1014624"/>
            <a:ext cx="11341280" cy="1477328"/>
          </a:xfrm>
          <a:prstGeom prst="rect">
            <a:avLst/>
          </a:prstGeom>
          <a:solidFill>
            <a:schemeClr val="accent2">
              <a:lumMod val="20000"/>
              <a:lumOff val="80000"/>
            </a:schemeClr>
          </a:solidFill>
          <a:ln w="28575"/>
          <a:effectLst>
            <a:outerShdw blurRad="152400" dist="317500" dir="5400000" sx="90000" sy="-19000" rotWithShape="0">
              <a:prstClr val="black">
                <a:alpha val="15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rtlCol="0">
            <a:spAutoFit/>
          </a:bodyPr>
          <a:lstStyle/>
          <a:p>
            <a:pPr lvl="0" fontAlgn="base">
              <a:spcBef>
                <a:spcPct val="0"/>
              </a:spcBef>
              <a:spcAft>
                <a:spcPct val="0"/>
              </a:spcAft>
            </a:pPr>
            <a:r>
              <a:rPr lang="zh-CN" altLang="en-US" noProof="1">
                <a:solidFill>
                  <a:srgbClr val="000000"/>
                </a:solidFill>
              </a:rPr>
              <a:t>新闻报道开头部分开门见山，一句话简要概括新闻</a:t>
            </a:r>
            <a:endParaRPr lang="zh-CN" altLang="en-US" noProof="1">
              <a:solidFill>
                <a:srgbClr val="000000"/>
              </a:solidFill>
            </a:endParaRPr>
          </a:p>
          <a:p>
            <a:pPr lvl="0" fontAlgn="base">
              <a:spcBef>
                <a:spcPct val="0"/>
              </a:spcBef>
              <a:spcAft>
                <a:spcPct val="0"/>
              </a:spcAft>
            </a:pPr>
            <a:r>
              <a:rPr lang="zh-CN" altLang="en-US" noProof="1">
                <a:solidFill>
                  <a:srgbClr val="000000"/>
                </a:solidFill>
              </a:rPr>
              <a:t>包括：</a:t>
            </a:r>
            <a:r>
              <a:rPr lang="en-US" altLang="zh-CN" noProof="1">
                <a:solidFill>
                  <a:srgbClr val="000000"/>
                </a:solidFill>
              </a:rPr>
              <a:t>when</a:t>
            </a:r>
            <a:r>
              <a:rPr lang="zh-CN" altLang="en-US" noProof="1">
                <a:solidFill>
                  <a:srgbClr val="000000"/>
                </a:solidFill>
              </a:rPr>
              <a:t>， </a:t>
            </a:r>
            <a:r>
              <a:rPr lang="en-US" altLang="zh-CN" noProof="1">
                <a:solidFill>
                  <a:srgbClr val="000000"/>
                </a:solidFill>
              </a:rPr>
              <a:t>where</a:t>
            </a:r>
            <a:r>
              <a:rPr lang="zh-CN" altLang="en-US" noProof="1">
                <a:solidFill>
                  <a:srgbClr val="000000"/>
                </a:solidFill>
              </a:rPr>
              <a:t>，</a:t>
            </a:r>
            <a:r>
              <a:rPr lang="en-US" altLang="zh-CN" noProof="1">
                <a:solidFill>
                  <a:srgbClr val="000000"/>
                </a:solidFill>
              </a:rPr>
              <a:t>who</a:t>
            </a:r>
            <a:r>
              <a:rPr lang="zh-CN" altLang="en-US" noProof="1">
                <a:solidFill>
                  <a:srgbClr val="000000"/>
                </a:solidFill>
              </a:rPr>
              <a:t>，</a:t>
            </a:r>
            <a:r>
              <a:rPr lang="en-US" altLang="zh-CN" noProof="1">
                <a:solidFill>
                  <a:srgbClr val="000000"/>
                </a:solidFill>
              </a:rPr>
              <a:t>what</a:t>
            </a:r>
            <a:endParaRPr lang="en-US" altLang="zh-CN" noProof="1">
              <a:solidFill>
                <a:srgbClr val="000000"/>
              </a:solidFill>
            </a:endParaRPr>
          </a:p>
          <a:p>
            <a:pPr lvl="0" fontAlgn="base">
              <a:spcBef>
                <a:spcPct val="0"/>
              </a:spcBef>
              <a:spcAft>
                <a:spcPct val="0"/>
              </a:spcAft>
            </a:pPr>
            <a:r>
              <a:rPr lang="en-US" altLang="zh-CN" noProof="1">
                <a:solidFill>
                  <a:srgbClr val="000000"/>
                </a:solidFill>
              </a:rPr>
              <a:t>Last Friday afternoon, a friendly food ball match was held between our school and the German sister school on the playground.</a:t>
            </a:r>
            <a:endParaRPr lang="en-US" altLang="zh-CN" noProof="1">
              <a:solidFill>
                <a:srgbClr val="000000"/>
              </a:solidFill>
            </a:endParaRPr>
          </a:p>
          <a:p>
            <a:pPr lvl="0" fontAlgn="base">
              <a:spcBef>
                <a:spcPct val="0"/>
              </a:spcBef>
              <a:spcAft>
                <a:spcPct val="0"/>
              </a:spcAft>
            </a:pPr>
            <a:r>
              <a:rPr lang="en-US" altLang="zh-CN" noProof="1">
                <a:solidFill>
                  <a:srgbClr val="000000"/>
                </a:solidFill>
              </a:rPr>
              <a:t>Last week witnessed …held by our school</a:t>
            </a:r>
            <a:r>
              <a:rPr lang="zh-CN" altLang="en-US" noProof="1">
                <a:solidFill>
                  <a:srgbClr val="000000"/>
                </a:solidFill>
              </a:rPr>
              <a:t>，</a:t>
            </a:r>
            <a:r>
              <a:rPr lang="en-US" altLang="zh-CN" noProof="1">
                <a:solidFill>
                  <a:srgbClr val="000000"/>
                </a:solidFill>
              </a:rPr>
              <a:t>which was arouse the awareness of doing.</a:t>
            </a:r>
            <a:endParaRPr lang="en-US" altLang="zh-CN" noProof="1">
              <a:solidFill>
                <a:srgbClr val="000000"/>
              </a:solidFill>
            </a:endParaRPr>
          </a:p>
        </p:txBody>
      </p:sp>
      <p:sp>
        <p:nvSpPr>
          <p:cNvPr id="7" name="TextBox 6"/>
          <p:cNvSpPr txBox="1"/>
          <p:nvPr/>
        </p:nvSpPr>
        <p:spPr>
          <a:xfrm>
            <a:off x="1505747" y="4672989"/>
            <a:ext cx="8987949" cy="1200329"/>
          </a:xfrm>
          <a:prstGeom prst="rect">
            <a:avLst/>
          </a:prstGeom>
          <a:solidFill>
            <a:schemeClr val="accent5"/>
          </a:solidFill>
          <a:ln w="28575">
            <a:solidFill>
              <a:schemeClr val="bg1"/>
            </a:solidFill>
          </a:ln>
          <a:effectLst>
            <a:outerShdw blurRad="152400" dist="317500" dir="5400000" sx="90000" sy="-19000" rotWithShape="0">
              <a:prstClr val="black">
                <a:alpha val="15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rPr>
              <a:t>末端：</a:t>
            </a:r>
            <a:endParaRPr kumimoji="0" lang="en-US" altLang="zh-CN" sz="1800" b="0"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a:p>
            <a:pPr lvl="0"/>
            <a:r>
              <a:rPr lang="en-US" altLang="zh-CN" dirty="0">
                <a:solidFill>
                  <a:srgbClr val="000000"/>
                </a:solidFill>
              </a:rPr>
              <a:t>Only through internet voting can everyone express his opinion properly and acquire the real </a:t>
            </a:r>
            <a:r>
              <a:rPr lang="en-US" altLang="zh-CN" dirty="0" err="1">
                <a:solidFill>
                  <a:srgbClr val="000000"/>
                </a:solidFill>
              </a:rPr>
              <a:t>fairness.Only</a:t>
            </a:r>
            <a:r>
              <a:rPr lang="en-US" altLang="zh-CN" dirty="0">
                <a:solidFill>
                  <a:srgbClr val="000000"/>
                </a:solidFill>
              </a:rPr>
              <a:t> if we take effective steps to deal with this problem now can …</a:t>
            </a:r>
            <a:endParaRPr lang="en-US" altLang="zh-CN" dirty="0">
              <a:solidFill>
                <a:srgbClr val="000000"/>
              </a:solidFill>
            </a:endParaRPr>
          </a:p>
          <a:p>
            <a:pPr lvl="0"/>
            <a:endParaRPr lang="en-US" altLang="zh-CN" dirty="0">
              <a:solidFill>
                <a:srgbClr val="000000"/>
              </a:solidFill>
            </a:endParaRPr>
          </a:p>
        </p:txBody>
      </p:sp>
      <p:pic>
        <p:nvPicPr>
          <p:cNvPr id="2" name="图片 1"/>
          <p:cNvPicPr>
            <a:picLocks noChangeAspect="1"/>
          </p:cNvPicPr>
          <p:nvPr/>
        </p:nvPicPr>
        <p:blipFill>
          <a:blip r:embed="rId1"/>
          <a:stretch>
            <a:fillRect/>
          </a:stretch>
        </p:blipFill>
        <p:spPr>
          <a:xfrm>
            <a:off x="-20672" y="74873"/>
            <a:ext cx="656244" cy="738274"/>
          </a:xfrm>
          <a:prstGeom prst="rect">
            <a:avLst/>
          </a:prstGeom>
        </p:spPr>
      </p:pic>
      <p:sp>
        <p:nvSpPr>
          <p:cNvPr id="3" name="标题 1"/>
          <p:cNvSpPr txBox="1"/>
          <p:nvPr/>
        </p:nvSpPr>
        <p:spPr>
          <a:xfrm>
            <a:off x="717284" y="-54754"/>
            <a:ext cx="10392403" cy="6848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400" b="1" dirty="0">
                <a:solidFill>
                  <a:srgbClr val="5B9BD5">
                    <a:lumMod val="50000"/>
                  </a:srgbClr>
                </a:solidFill>
                <a:latin typeface="等线 Light" panose="02010600030101010101" charset="-122"/>
                <a:ea typeface="等线 Light" panose="02010600030101010101" charset="-122"/>
              </a:rPr>
              <a:t>新闻报道</a:t>
            </a:r>
            <a:r>
              <a:rPr kumimoji="0" lang="zh-CN" altLang="en-US" sz="2400" b="1" i="0" u="none" strike="noStrike" kern="1200" cap="none" spc="0" normalizeH="0" baseline="0" noProof="0" dirty="0">
                <a:ln>
                  <a:noFill/>
                </a:ln>
                <a:solidFill>
                  <a:srgbClr val="5B9BD5">
                    <a:lumMod val="50000"/>
                  </a:srgbClr>
                </a:solidFill>
                <a:effectLst/>
                <a:uLnTx/>
                <a:uFillTx/>
                <a:latin typeface="等线 Light" panose="02010600030101010101" charset="-122"/>
                <a:ea typeface="等线 Light" panose="02010600030101010101" charset="-122"/>
                <a:cs typeface="+mj-cs"/>
              </a:rPr>
              <a:t>功能语句（新闻倒三角结构）</a:t>
            </a:r>
            <a:r>
              <a:rPr kumimoji="0" lang="zh-CN" altLang="en-US" sz="2400" b="1" i="0" u="none" strike="noStrike" kern="1200" cap="none" spc="0" normalizeH="0" baseline="0" noProof="0" dirty="0">
                <a:ln>
                  <a:noFill/>
                </a:ln>
                <a:solidFill>
                  <a:srgbClr val="00B050"/>
                </a:solidFill>
                <a:effectLst/>
                <a:uLnTx/>
                <a:uFillTx/>
                <a:latin typeface="等线 Light" panose="02010600030101010101" charset="-122"/>
                <a:ea typeface="等线 Light" panose="02010600030101010101" charset="-122"/>
                <a:cs typeface="+mj-cs"/>
              </a:rPr>
              <a:t>（语言精练，语气正式）</a:t>
            </a:r>
            <a:endParaRPr kumimoji="0" lang="zh-CN" altLang="en-US" sz="2400" b="1" i="0" u="none" strike="noStrike" kern="1200" cap="none" spc="0" normalizeH="0" baseline="0" noProof="0" dirty="0">
              <a:ln>
                <a:noFill/>
              </a:ln>
              <a:solidFill>
                <a:srgbClr val="00B050"/>
              </a:solidFill>
              <a:effectLst/>
              <a:highlight>
                <a:srgbClr val="FFFF00"/>
              </a:highlight>
              <a:uLnTx/>
              <a:uFillTx/>
              <a:latin typeface="等线 Light" panose="02010600030101010101" charset="-122"/>
              <a:ea typeface="等线 Light" panose="02010600030101010101" charset="-122"/>
              <a:cs typeface="+mj-cs"/>
            </a:endParaRPr>
          </a:p>
        </p:txBody>
      </p:sp>
      <p:sp>
        <p:nvSpPr>
          <p:cNvPr id="4" name="TextBox 6"/>
          <p:cNvSpPr txBox="1"/>
          <p:nvPr/>
        </p:nvSpPr>
        <p:spPr>
          <a:xfrm>
            <a:off x="952728" y="2551837"/>
            <a:ext cx="10414304" cy="2215991"/>
          </a:xfrm>
          <a:prstGeom prst="rect">
            <a:avLst/>
          </a:prstGeom>
          <a:solidFill>
            <a:srgbClr val="00B0F0"/>
          </a:solidFill>
          <a:ln w="28575">
            <a:solidFill>
              <a:schemeClr val="bg1"/>
            </a:solidFill>
          </a:ln>
          <a:effectLst>
            <a:outerShdw blurRad="152400" dist="317500" dir="5400000" sx="90000" sy="-19000" rotWithShape="0">
              <a:prstClr val="black">
                <a:alpha val="15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rPr>
              <a:t>中间段落：</a:t>
            </a:r>
            <a:r>
              <a:rPr lang="zh-CN" altLang="en-US" dirty="0">
                <a:solidFill>
                  <a:srgbClr val="000000"/>
                </a:solidFill>
              </a:rPr>
              <a:t>新闻报道中间部分陈述活动内容</a:t>
            </a:r>
            <a:endParaRPr lang="zh-CN" altLang="en-US" dirty="0">
              <a:solidFill>
                <a:srgbClr val="000000"/>
              </a:solidFill>
            </a:endParaRPr>
          </a:p>
          <a:p>
            <a:pPr lvl="0"/>
            <a:r>
              <a:rPr lang="en-US" altLang="zh-CN" sz="2000" dirty="0">
                <a:solidFill>
                  <a:srgbClr val="000000"/>
                </a:solidFill>
              </a:rPr>
              <a:t>All the players did their best on the field and presented a wonderful and breathtaking performance.</a:t>
            </a:r>
            <a:endParaRPr lang="en-US" altLang="zh-CN" sz="2000" dirty="0">
              <a:solidFill>
                <a:srgbClr val="000000"/>
              </a:solidFill>
            </a:endParaRPr>
          </a:p>
          <a:p>
            <a:pPr lvl="0"/>
            <a:r>
              <a:rPr lang="en-US" altLang="zh-CN" sz="2000" dirty="0">
                <a:solidFill>
                  <a:srgbClr val="000000"/>
                </a:solidFill>
              </a:rPr>
              <a:t>It was such a close match that nobody would know the result until the last minute.</a:t>
            </a:r>
            <a:endParaRPr lang="en-US" altLang="zh-CN" sz="2000" dirty="0">
              <a:solidFill>
                <a:srgbClr val="000000"/>
              </a:solidFill>
            </a:endParaRPr>
          </a:p>
          <a:p>
            <a:pPr lvl="0"/>
            <a:r>
              <a:rPr lang="en-US" altLang="zh-CN" sz="2000" dirty="0">
                <a:solidFill>
                  <a:srgbClr val="000000"/>
                </a:solidFill>
              </a:rPr>
              <a:t>The match was intense/fierce and hard-fought until the end.</a:t>
            </a:r>
            <a:endParaRPr lang="en-US" altLang="zh-CN" sz="2000" dirty="0">
              <a:solidFill>
                <a:srgbClr val="000000"/>
              </a:solidFill>
            </a:endParaRPr>
          </a:p>
          <a:p>
            <a:pPr lvl="0"/>
            <a:r>
              <a:rPr lang="en-US" altLang="zh-CN" sz="2000" dirty="0">
                <a:solidFill>
                  <a:srgbClr val="000000"/>
                </a:solidFill>
              </a:rPr>
              <a:t>The game ended in a draw/tie.</a:t>
            </a:r>
            <a:r>
              <a:rPr lang="zh-CN" altLang="en-US" sz="2000" dirty="0">
                <a:solidFill>
                  <a:srgbClr val="000000"/>
                </a:solidFill>
              </a:rPr>
              <a:t>平局</a:t>
            </a:r>
            <a:endParaRPr lang="zh-CN" altLang="en-US" sz="2000" dirty="0">
              <a:solidFill>
                <a:srgbClr val="000000"/>
              </a:solidFill>
            </a:endParaRPr>
          </a:p>
          <a:p>
            <a:pPr lvl="0"/>
            <a:r>
              <a:rPr lang="en-US" altLang="zh-CN" sz="2000" dirty="0">
                <a:solidFill>
                  <a:srgbClr val="000000"/>
                </a:solidFill>
              </a:rPr>
              <a:t>The school team scored the first goal in the last minute and won the game narrowly.</a:t>
            </a:r>
            <a:r>
              <a:rPr lang="zh-CN" altLang="en-US" sz="2000" dirty="0">
                <a:solidFill>
                  <a:srgbClr val="000000"/>
                </a:solidFill>
              </a:rPr>
              <a:t>险胜</a:t>
            </a:r>
            <a:endParaRPr kumimoji="0" lang="en-US" altLang="zh-CN" sz="2000" b="0"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5" grpId="0" bldLvl="0" animBg="1"/>
      <p:bldP spid="7" grpId="0" bldLvl="0" animBg="1"/>
      <p:bldP spid="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23051" y="580397"/>
            <a:ext cx="11750313" cy="4832092"/>
          </a:xfrm>
          <a:prstGeom prst="rect">
            <a:avLst/>
          </a:prstGeom>
          <a:noFill/>
          <a:ln w="76200">
            <a:solidFill>
              <a:srgbClr val="0070C0"/>
            </a:solidFill>
            <a:prstDash val="solid"/>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TextBox 4"/>
          <p:cNvSpPr txBox="1"/>
          <p:nvPr/>
        </p:nvSpPr>
        <p:spPr>
          <a:xfrm>
            <a:off x="527668" y="1014624"/>
            <a:ext cx="11341280" cy="1631216"/>
          </a:xfrm>
          <a:prstGeom prst="rect">
            <a:avLst/>
          </a:prstGeom>
          <a:solidFill>
            <a:schemeClr val="accent2">
              <a:lumMod val="20000"/>
              <a:lumOff val="80000"/>
            </a:schemeClr>
          </a:solidFill>
          <a:ln w="28575"/>
          <a:effectLst>
            <a:outerShdw blurRad="152400" dist="317500" dir="5400000" sx="90000" sy="-19000" rotWithShape="0">
              <a:prstClr val="black">
                <a:alpha val="15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rtlCol="0">
            <a:spAutoFit/>
          </a:bodyPr>
          <a:lstStyle/>
          <a:p>
            <a:pPr lvl="0" fontAlgn="base">
              <a:spcBef>
                <a:spcPct val="0"/>
              </a:spcBef>
              <a:spcAft>
                <a:spcPct val="0"/>
              </a:spcAft>
            </a:pPr>
            <a:r>
              <a:rPr lang="en-US" altLang="zh-CN" noProof="1">
                <a:solidFill>
                  <a:srgbClr val="000000"/>
                </a:solidFill>
                <a:latin typeface="Times New Roman" panose="02020603050405020304" pitchFamily="18" charset="0"/>
              </a:rPr>
              <a:t> </a:t>
            </a:r>
            <a:r>
              <a:rPr lang="zh-CN" altLang="en-US" noProof="1">
                <a:solidFill>
                  <a:srgbClr val="000000"/>
                </a:solidFill>
                <a:latin typeface="Times New Roman" panose="02020603050405020304" pitchFamily="18" charset="0"/>
              </a:rPr>
              <a:t>首段：</a:t>
            </a:r>
            <a:r>
              <a:rPr lang="en-US" altLang="zh-CN" sz="2000" noProof="1">
                <a:solidFill>
                  <a:srgbClr val="000000"/>
                </a:solidFill>
                <a:latin typeface="Times New Roman" panose="02020603050405020304" pitchFamily="18" charset="0"/>
              </a:rPr>
              <a:t>Good morning/afternoon/evening, ladies and gentlemen,</a:t>
            </a:r>
            <a:endParaRPr lang="en-US" altLang="zh-CN" sz="2000" noProof="1">
              <a:solidFill>
                <a:srgbClr val="000000"/>
              </a:solidFill>
              <a:latin typeface="Times New Roman" panose="02020603050405020304" pitchFamily="18" charset="0"/>
            </a:endParaRPr>
          </a:p>
          <a:p>
            <a:pPr lvl="0" fontAlgn="base">
              <a:spcBef>
                <a:spcPct val="0"/>
              </a:spcBef>
              <a:spcAft>
                <a:spcPct val="0"/>
              </a:spcAft>
            </a:pPr>
            <a:r>
              <a:rPr lang="en-US" altLang="zh-CN" sz="2000" noProof="1">
                <a:solidFill>
                  <a:srgbClr val="C00000"/>
                </a:solidFill>
                <a:latin typeface="Times New Roman" panose="02020603050405020304" pitchFamily="18" charset="0"/>
              </a:rPr>
              <a:t>It is my great pleasure to welcome </a:t>
            </a:r>
            <a:r>
              <a:rPr lang="en-US" altLang="zh-CN" sz="2000" noProof="1">
                <a:solidFill>
                  <a:srgbClr val="000000"/>
                </a:solidFill>
                <a:latin typeface="Times New Roman" panose="02020603050405020304" pitchFamily="18" charset="0"/>
              </a:rPr>
              <a:t>you all to this [event name]. </a:t>
            </a:r>
            <a:r>
              <a:rPr lang="en-US" altLang="zh-CN" sz="2000" noProof="1">
                <a:solidFill>
                  <a:srgbClr val="C00000"/>
                </a:solidFill>
                <a:latin typeface="Times New Roman" panose="02020603050405020304" pitchFamily="18" charset="0"/>
              </a:rPr>
              <a:t>On behalf of </a:t>
            </a:r>
            <a:r>
              <a:rPr lang="en-US" altLang="zh-CN" sz="2000" noProof="1">
                <a:solidFill>
                  <a:srgbClr val="000000"/>
                </a:solidFill>
                <a:latin typeface="Times New Roman" panose="02020603050405020304" pitchFamily="18" charset="0"/>
              </a:rPr>
              <a:t>[organizing committee/organization/company name], </a:t>
            </a:r>
            <a:r>
              <a:rPr lang="en-US" altLang="zh-CN" sz="2000" noProof="1">
                <a:solidFill>
                  <a:srgbClr val="C00000"/>
                </a:solidFill>
                <a:latin typeface="Times New Roman" panose="02020603050405020304" pitchFamily="18" charset="0"/>
              </a:rPr>
              <a:t>I would like to extend a warm greeting </a:t>
            </a:r>
            <a:r>
              <a:rPr lang="en-US" altLang="zh-CN" sz="2000" noProof="1">
                <a:solidFill>
                  <a:srgbClr val="000000"/>
                </a:solidFill>
                <a:latin typeface="Times New Roman" panose="02020603050405020304" pitchFamily="18" charset="0"/>
              </a:rPr>
              <a:t>to each and every one of you. We are thrilled to have you here today and we hope that you will enjoy this [event type] that we have prepared for you</a:t>
            </a:r>
            <a:r>
              <a:rPr lang="en-US" altLang="zh-CN" sz="2000" noProof="1">
                <a:solidFill>
                  <a:srgbClr val="000000"/>
                </a:solidFill>
              </a:rPr>
              <a:t>.</a:t>
            </a:r>
            <a:endParaRPr lang="en-US" altLang="zh-CN" sz="2000" noProof="1">
              <a:solidFill>
                <a:srgbClr val="000000"/>
              </a:solidFill>
            </a:endParaRPr>
          </a:p>
        </p:txBody>
      </p:sp>
      <p:sp>
        <p:nvSpPr>
          <p:cNvPr id="7" name="TextBox 6"/>
          <p:cNvSpPr txBox="1"/>
          <p:nvPr/>
        </p:nvSpPr>
        <p:spPr>
          <a:xfrm>
            <a:off x="527668" y="2836708"/>
            <a:ext cx="11341280" cy="2523768"/>
          </a:xfrm>
          <a:prstGeom prst="rect">
            <a:avLst/>
          </a:prstGeom>
          <a:solidFill>
            <a:schemeClr val="accent5"/>
          </a:solidFill>
          <a:ln w="28575">
            <a:solidFill>
              <a:schemeClr val="bg1"/>
            </a:solidFill>
          </a:ln>
          <a:effectLst>
            <a:outerShdw blurRad="152400" dist="317500" dir="5400000" sx="90000" sy="-19000" rotWithShape="0">
              <a:prstClr val="black">
                <a:alpha val="15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rtlCol="0">
            <a:spAutoFit/>
          </a:bodyPr>
          <a:lstStyle/>
          <a:p>
            <a:pPr lvl="0">
              <a:defRPr/>
            </a:pPr>
            <a:r>
              <a:rPr lang="zh-CN" altLang="en-US" sz="2000" dirty="0">
                <a:solidFill>
                  <a:srgbClr val="000000"/>
                </a:solidFill>
                <a:latin typeface="Times New Roman" panose="02020603050405020304" pitchFamily="18" charset="0"/>
              </a:rPr>
              <a:t>末端：</a:t>
            </a:r>
            <a:r>
              <a:rPr lang="en-US" altLang="zh-CN" sz="2000" dirty="0">
                <a:solidFill>
                  <a:srgbClr val="000000"/>
                </a:solidFill>
                <a:latin typeface="Times New Roman" panose="02020603050405020304" pitchFamily="18" charset="0"/>
              </a:rPr>
              <a:t>1 Once again, thank you for your presence and we sincerely invite you to participate in the various upcoming activities of our school. </a:t>
            </a:r>
            <a:endParaRPr lang="en-US" altLang="zh-CN" sz="2000" dirty="0">
              <a:solidFill>
                <a:srgbClr val="000000"/>
              </a:solidFill>
              <a:latin typeface="Times New Roman" panose="02020603050405020304" pitchFamily="18" charset="0"/>
            </a:endParaRPr>
          </a:p>
          <a:p>
            <a:pPr lvl="0">
              <a:defRPr/>
            </a:pPr>
            <a:r>
              <a:rPr lang="en-US" altLang="zh-CN" sz="2000" dirty="0">
                <a:solidFill>
                  <a:srgbClr val="000000"/>
                </a:solidFill>
                <a:latin typeface="Times New Roman" panose="02020603050405020304" pitchFamily="18" charset="0"/>
              </a:rPr>
              <a:t> 2 It is our pleasure to welcome everyone here tonight to celebrate the beginning of this exciting event. </a:t>
            </a:r>
            <a:endParaRPr lang="en-US" altLang="zh-CN" sz="2000" dirty="0">
              <a:solidFill>
                <a:srgbClr val="000000"/>
              </a:solidFill>
              <a:latin typeface="Times New Roman" panose="02020603050405020304" pitchFamily="18" charset="0"/>
            </a:endParaRPr>
          </a:p>
          <a:p>
            <a:pPr lvl="0">
              <a:defRPr/>
            </a:pPr>
            <a:r>
              <a:rPr lang="en-US" altLang="zh-CN" sz="2000" dirty="0">
                <a:solidFill>
                  <a:srgbClr val="000000"/>
                </a:solidFill>
                <a:latin typeface="Times New Roman" panose="02020603050405020304" pitchFamily="18" charset="0"/>
              </a:rPr>
              <a:t>3 We look forward to what lies ahead and wish all participants the best of luck in their endeavors.</a:t>
            </a:r>
            <a:endParaRPr lang="en-US" altLang="zh-CN" sz="2000" dirty="0">
              <a:solidFill>
                <a:srgbClr val="000000"/>
              </a:solidFill>
              <a:latin typeface="Times New Roman" panose="02020603050405020304" pitchFamily="18" charset="0"/>
            </a:endParaRPr>
          </a:p>
          <a:p>
            <a:pPr lvl="0">
              <a:defRPr/>
            </a:pPr>
            <a:r>
              <a:rPr lang="en-US" altLang="zh-CN" sz="2000" dirty="0">
                <a:solidFill>
                  <a:srgbClr val="000000"/>
                </a:solidFill>
                <a:latin typeface="Times New Roman" panose="02020603050405020304" pitchFamily="18" charset="0"/>
              </a:rPr>
              <a:t>4</a:t>
            </a:r>
            <a:r>
              <a:rPr lang="zh-CN" altLang="en-US" sz="2000" dirty="0">
                <a:solidFill>
                  <a:srgbClr val="000000"/>
                </a:solidFill>
                <a:latin typeface="Times New Roman" panose="02020603050405020304" pitchFamily="18" charset="0"/>
              </a:rPr>
              <a:t>谢谢你们的出席，我希望你们都有一个有意义和愉快的经历</a:t>
            </a:r>
            <a:endParaRPr lang="en-US" altLang="zh-CN" sz="2000" dirty="0">
              <a:solidFill>
                <a:srgbClr val="000000"/>
              </a:solidFill>
              <a:latin typeface="Times New Roman" panose="02020603050405020304" pitchFamily="18" charset="0"/>
            </a:endParaRPr>
          </a:p>
          <a:p>
            <a:pPr lvl="0">
              <a:defRPr/>
            </a:pPr>
            <a:r>
              <a:rPr lang="en-US" altLang="zh-CN" sz="2000" u="sng" dirty="0">
                <a:solidFill>
                  <a:srgbClr val="C00000"/>
                </a:solidFill>
                <a:latin typeface="Times New Roman" panose="02020603050405020304" pitchFamily="18" charset="0"/>
              </a:rPr>
              <a:t>Thank you for your attendance, and I wish you all a meaningful and enjoyable experience</a:t>
            </a:r>
            <a:endParaRPr lang="en-US" altLang="zh-CN" sz="2000" u="sng" dirty="0">
              <a:solidFill>
                <a:srgbClr val="C00000"/>
              </a:solidFill>
              <a:latin typeface="Times New Roman" panose="02020603050405020304" pitchFamily="18" charset="0"/>
            </a:endParaRPr>
          </a:p>
          <a:p>
            <a:pPr lvl="0">
              <a:defRPr/>
            </a:pPr>
            <a:r>
              <a:rPr lang="en-US" altLang="zh-CN" sz="2000" dirty="0">
                <a:solidFill>
                  <a:srgbClr val="000000"/>
                </a:solidFill>
                <a:latin typeface="Times New Roman" panose="02020603050405020304" pitchFamily="18" charset="0"/>
              </a:rPr>
              <a:t>5 Once again, welcome to the “…" event, and thank you for your participation.</a:t>
            </a:r>
            <a:endParaRPr lang="en-US" altLang="zh-CN" sz="2000" dirty="0">
              <a:solidFill>
                <a:srgbClr val="000000"/>
              </a:solidFill>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pic>
        <p:nvPicPr>
          <p:cNvPr id="2" name="图片 1"/>
          <p:cNvPicPr>
            <a:picLocks noChangeAspect="1"/>
          </p:cNvPicPr>
          <p:nvPr/>
        </p:nvPicPr>
        <p:blipFill>
          <a:blip r:embed="rId1"/>
          <a:stretch>
            <a:fillRect/>
          </a:stretch>
        </p:blipFill>
        <p:spPr>
          <a:xfrm>
            <a:off x="-20672" y="74873"/>
            <a:ext cx="656244" cy="738274"/>
          </a:xfrm>
          <a:prstGeom prst="rect">
            <a:avLst/>
          </a:prstGeom>
        </p:spPr>
      </p:pic>
      <p:sp>
        <p:nvSpPr>
          <p:cNvPr id="3" name="标题 1"/>
          <p:cNvSpPr txBox="1"/>
          <p:nvPr/>
        </p:nvSpPr>
        <p:spPr>
          <a:xfrm>
            <a:off x="717284" y="-104446"/>
            <a:ext cx="10392403" cy="6848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zh-CN" altLang="en-US" sz="2400" b="1" dirty="0">
                <a:solidFill>
                  <a:srgbClr val="5B9BD5">
                    <a:lumMod val="50000"/>
                  </a:srgbClr>
                </a:solidFill>
                <a:highlight>
                  <a:srgbClr val="FFFF00"/>
                </a:highlight>
                <a:latin typeface="等线 Light" panose="02010600030101010101" charset="-122"/>
                <a:ea typeface="等线 Light" panose="02010600030101010101" charset="-122"/>
              </a:rPr>
              <a:t>欢迎辞</a:t>
            </a:r>
            <a:r>
              <a:rPr lang="zh-CN" altLang="en-US" sz="2400" b="1" dirty="0">
                <a:solidFill>
                  <a:srgbClr val="5B9BD5">
                    <a:lumMod val="50000"/>
                  </a:srgbClr>
                </a:solidFill>
                <a:latin typeface="等线 Light" panose="02010600030101010101" charset="-122"/>
                <a:ea typeface="等线 Light" panose="02010600030101010101" charset="-122"/>
              </a:rPr>
              <a:t>功能语句   </a:t>
            </a:r>
            <a:r>
              <a:rPr lang="zh-CN" altLang="en-US" sz="2400" b="1" dirty="0">
                <a:solidFill>
                  <a:srgbClr val="00B050"/>
                </a:solidFill>
                <a:latin typeface="等线 Light" panose="02010600030101010101" charset="-122"/>
                <a:ea typeface="等线 Light" panose="02010600030101010101" charset="-122"/>
              </a:rPr>
              <a:t>（语言简洁，语气热情，友好）</a:t>
            </a:r>
            <a:endParaRPr kumimoji="0" lang="zh-CN" altLang="en-US" sz="2400" b="1" i="0" u="none" strike="noStrike" kern="1200" cap="none" spc="0" normalizeH="0" baseline="0" noProof="0" dirty="0">
              <a:ln>
                <a:noFill/>
              </a:ln>
              <a:solidFill>
                <a:srgbClr val="00B050"/>
              </a:solidFill>
              <a:effectLst/>
              <a:highlight>
                <a:srgbClr val="FFFF00"/>
              </a:highlight>
              <a:uLnTx/>
              <a:uFillTx/>
              <a:latin typeface="等线 Light" panose="02010600030101010101" charset="-122"/>
              <a:ea typeface="等线 Light" panose="02010600030101010101" charset="-122"/>
              <a:cs typeface="+mj-cs"/>
            </a:endParaRPr>
          </a:p>
        </p:txBody>
      </p:sp>
      <p:sp>
        <p:nvSpPr>
          <p:cNvPr id="8" name="文本框 7"/>
          <p:cNvSpPr txBox="1"/>
          <p:nvPr/>
        </p:nvSpPr>
        <p:spPr>
          <a:xfrm>
            <a:off x="527668" y="597208"/>
            <a:ext cx="6140716" cy="461665"/>
          </a:xfrm>
          <a:prstGeom prst="rect">
            <a:avLst/>
          </a:prstGeom>
          <a:noFill/>
        </p:spPr>
        <p:txBody>
          <a:bodyPr wrap="square">
            <a:spAutoFit/>
          </a:bodyPr>
          <a:lstStyle/>
          <a:p>
            <a:r>
              <a:rPr lang="en-US" altLang="zh-CN" sz="2400" dirty="0">
                <a:solidFill>
                  <a:srgbClr val="C00000"/>
                </a:solidFill>
              </a:rPr>
              <a:t>Dear friends, </a:t>
            </a:r>
            <a:endParaRPr lang="en-US" altLang="zh-CN" sz="24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5" grpId="0" bldLvl="0" animBg="1"/>
      <p:bldP spid="7"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blipFill dpi="0" rotWithShape="1">
            <a:blip r:embed="rId1">
              <a:alphaModFix amt="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797544"/>
            <a:ext cx="12192000" cy="3519055"/>
          </a:xfrm>
          <a:prstGeom prst="rect">
            <a:avLst/>
          </a:prstGeom>
          <a:solidFill>
            <a:srgbClr val="005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a:solidFill>
                <a:prstClr val="white"/>
              </a:solidFill>
              <a:latin typeface="微软雅黑" panose="020B0503020204020204" charset="-122"/>
              <a:ea typeface="微软雅黑" panose="020B0503020204020204" charset="-122"/>
            </a:endParaRPr>
          </a:p>
        </p:txBody>
      </p:sp>
      <p:sp>
        <p:nvSpPr>
          <p:cNvPr id="8" name="TextBox 37"/>
          <p:cNvSpPr txBox="1"/>
          <p:nvPr/>
        </p:nvSpPr>
        <p:spPr>
          <a:xfrm>
            <a:off x="4002554" y="3837805"/>
            <a:ext cx="5155068" cy="769441"/>
          </a:xfrm>
          <a:prstGeom prst="rect">
            <a:avLst/>
          </a:prstGeom>
          <a:noFill/>
        </p:spPr>
        <p:txBody>
          <a:bodyPr wrap="square" lIns="0" rIns="0" rtlCol="0">
            <a:spAutoFit/>
          </a:bodyPr>
          <a:lstStyle/>
          <a:p>
            <a:pPr algn="dist" defTabSz="1219200"/>
            <a:r>
              <a:rPr lang="zh-CN" altLang="en-US" sz="4400" b="1" dirty="0">
                <a:solidFill>
                  <a:prstClr val="white"/>
                </a:solidFill>
                <a:effectLst>
                  <a:reflection blurRad="6350" stA="55000" endA="300" endPos="45500" dir="5400000" sy="-100000" algn="bl" rotWithShape="0"/>
                </a:effectLst>
                <a:latin typeface="微软雅黑" panose="020B0503020204020204" charset="-122"/>
                <a:ea typeface="微软雅黑" panose="020B0503020204020204" charset="-122"/>
                <a:cs typeface="方正静蕾简体" panose="03000509000000000000" pitchFamily="65" charset="-122"/>
              </a:rPr>
              <a:t>主题分类点拨</a:t>
            </a:r>
            <a:endParaRPr lang="zh-CN" altLang="en-US" sz="4400" b="1" dirty="0">
              <a:solidFill>
                <a:prstClr val="white"/>
              </a:solidFill>
              <a:effectLst>
                <a:reflection blurRad="6350" stA="55000" endA="300" endPos="45500" dir="5400000" sy="-100000" algn="bl" rotWithShape="0"/>
              </a:effectLst>
              <a:latin typeface="微软雅黑" panose="020B0503020204020204" charset="-122"/>
              <a:ea typeface="微软雅黑" panose="020B0503020204020204" charset="-122"/>
              <a:cs typeface="方正静蕾简体" panose="03000509000000000000" pitchFamily="65" charset="-122"/>
            </a:endParaRPr>
          </a:p>
        </p:txBody>
      </p:sp>
      <p:sp>
        <p:nvSpPr>
          <p:cNvPr id="9" name="椭圆 8"/>
          <p:cNvSpPr/>
          <p:nvPr/>
        </p:nvSpPr>
        <p:spPr>
          <a:xfrm>
            <a:off x="4691149" y="926259"/>
            <a:ext cx="2809702" cy="2809702"/>
          </a:xfrm>
          <a:prstGeom prst="ellipse">
            <a:avLst/>
          </a:prstGeom>
          <a:solidFill>
            <a:schemeClr val="bg1"/>
          </a:solidFill>
          <a:ln w="38100">
            <a:solidFill>
              <a:srgbClr val="005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854632" y="1089742"/>
            <a:ext cx="2482735" cy="2482735"/>
          </a:xfrm>
          <a:prstGeom prst="ellipse">
            <a:avLst/>
          </a:prstGeom>
          <a:solidFill>
            <a:schemeClr val="bg1"/>
          </a:solidFill>
          <a:ln w="38100">
            <a:solidFill>
              <a:srgbClr val="005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37"/>
          <p:cNvSpPr txBox="1"/>
          <p:nvPr/>
        </p:nvSpPr>
        <p:spPr>
          <a:xfrm>
            <a:off x="4776419" y="1607834"/>
            <a:ext cx="2639163" cy="1446550"/>
          </a:xfrm>
          <a:prstGeom prst="rect">
            <a:avLst/>
          </a:prstGeom>
          <a:noFill/>
        </p:spPr>
        <p:txBody>
          <a:bodyPr wrap="square" lIns="0" rIns="0" rtlCol="0">
            <a:spAutoFit/>
          </a:bodyPr>
          <a:lstStyle/>
          <a:p>
            <a:pPr algn="ctr" defTabSz="1219200"/>
            <a:r>
              <a:rPr lang="en-US" altLang="zh-CN" sz="8800" b="1" dirty="0">
                <a:solidFill>
                  <a:srgbClr val="005188"/>
                </a:solidFill>
                <a:effectLst>
                  <a:reflection blurRad="6350" stA="55000" endA="300" endPos="45500" dir="5400000" sy="-100000" algn="bl" rotWithShape="0"/>
                </a:effectLst>
                <a:latin typeface="微软雅黑" panose="020B0503020204020204" charset="-122"/>
                <a:ea typeface="微软雅黑" panose="020B0503020204020204" charset="-122"/>
                <a:cs typeface="方正静蕾简体" panose="03000509000000000000" pitchFamily="65" charset="-122"/>
              </a:rPr>
              <a:t>03</a:t>
            </a:r>
            <a:endParaRPr lang="zh-CN" altLang="en-US" sz="8800" b="1" dirty="0">
              <a:solidFill>
                <a:srgbClr val="005188"/>
              </a:solidFill>
              <a:effectLst>
                <a:reflection blurRad="6350" stA="55000" endA="300" endPos="45500" dir="5400000" sy="-100000" algn="bl" rotWithShape="0"/>
              </a:effectLst>
              <a:latin typeface="微软雅黑" panose="020B0503020204020204" charset="-122"/>
              <a:ea typeface="微软雅黑" panose="020B0503020204020204" charset="-122"/>
              <a:cs typeface="方正静蕾简体" panose="03000509000000000000" pitchFamily="65"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by="(-#ppt_w*2)" calcmode="lin" valueType="num">
                                      <p:cBhvr rctx="PPT">
                                        <p:cTn id="7" dur="500" autoRev="1" fill="hold">
                                          <p:stCondLst>
                                            <p:cond delay="0"/>
                                          </p:stCondLst>
                                        </p:cTn>
                                        <p:tgtEl>
                                          <p:spTgt spid="8"/>
                                        </p:tgtEl>
                                        <p:attrNameLst>
                                          <p:attrName>ppt_w</p:attrName>
                                        </p:attrNameLst>
                                      </p:cBhvr>
                                    </p:anim>
                                    <p:anim by="(#ppt_w*0.50)" calcmode="lin" valueType="num">
                                      <p:cBhvr>
                                        <p:cTn id="8" dur="500" decel="50000" autoRev="1" fill="hold">
                                          <p:stCondLst>
                                            <p:cond delay="0"/>
                                          </p:stCondLst>
                                        </p:cTn>
                                        <p:tgtEl>
                                          <p:spTgt spid="8"/>
                                        </p:tgtEl>
                                        <p:attrNameLst>
                                          <p:attrName>ppt_x</p:attrName>
                                        </p:attrNameLst>
                                      </p:cBhvr>
                                    </p:anim>
                                    <p:anim from="(-#ppt_h/2)" to="(#ppt_y)" calcmode="lin" valueType="num">
                                      <p:cBhvr>
                                        <p:cTn id="9" dur="1000" fill="hold">
                                          <p:stCondLst>
                                            <p:cond delay="0"/>
                                          </p:stCondLst>
                                        </p:cTn>
                                        <p:tgtEl>
                                          <p:spTgt spid="8"/>
                                        </p:tgtEl>
                                        <p:attrNameLst>
                                          <p:attrName>ppt_y</p:attrName>
                                        </p:attrNameLst>
                                      </p:cBhvr>
                                    </p:anim>
                                    <p:animRot by="21600000">
                                      <p:cBhvr>
                                        <p:cTn id="10" dur="1000" fill="hold">
                                          <p:stCondLst>
                                            <p:cond delay="0"/>
                                          </p:stCondLst>
                                        </p:cTn>
                                        <p:tgtEl>
                                          <p:spTgt spid="8"/>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11"/>
                                        </p:tgtEl>
                                        <p:attrNameLst>
                                          <p:attrName>style.visibility</p:attrName>
                                        </p:attrNameLst>
                                      </p:cBhvr>
                                      <p:to>
                                        <p:strVal val="visible"/>
                                      </p:to>
                                    </p:set>
                                    <p:anim by="(-#ppt_w*2)" calcmode="lin" valueType="num">
                                      <p:cBhvr rctx="PPT">
                                        <p:cTn id="13" dur="500" autoRev="1" fill="hold">
                                          <p:stCondLst>
                                            <p:cond delay="0"/>
                                          </p:stCondLst>
                                        </p:cTn>
                                        <p:tgtEl>
                                          <p:spTgt spid="11"/>
                                        </p:tgtEl>
                                        <p:attrNameLst>
                                          <p:attrName>ppt_w</p:attrName>
                                        </p:attrNameLst>
                                      </p:cBhvr>
                                    </p:anim>
                                    <p:anim by="(#ppt_w*0.50)" calcmode="lin" valueType="num">
                                      <p:cBhvr>
                                        <p:cTn id="14" dur="500" decel="50000" autoRev="1" fill="hold">
                                          <p:stCondLst>
                                            <p:cond delay="0"/>
                                          </p:stCondLst>
                                        </p:cTn>
                                        <p:tgtEl>
                                          <p:spTgt spid="11"/>
                                        </p:tgtEl>
                                        <p:attrNameLst>
                                          <p:attrName>ppt_x</p:attrName>
                                        </p:attrNameLst>
                                      </p:cBhvr>
                                    </p:anim>
                                    <p:anim from="(-#ppt_h/2)" to="(#ppt_y)" calcmode="lin" valueType="num">
                                      <p:cBhvr>
                                        <p:cTn id="15" dur="1000" fill="hold">
                                          <p:stCondLst>
                                            <p:cond delay="0"/>
                                          </p:stCondLst>
                                        </p:cTn>
                                        <p:tgtEl>
                                          <p:spTgt spid="11"/>
                                        </p:tgtEl>
                                        <p:attrNameLst>
                                          <p:attrName>ppt_y</p:attrName>
                                        </p:attrNameLst>
                                      </p:cBhvr>
                                    </p:anim>
                                    <p:animRot by="21600000">
                                      <p:cBhvr>
                                        <p:cTn id="16" dur="1000"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326355" y="1809263"/>
            <a:ext cx="1619737" cy="1619737"/>
            <a:chOff x="7555698" y="2759717"/>
            <a:chExt cx="1619915" cy="1619915"/>
          </a:xfrm>
        </p:grpSpPr>
        <p:sp>
          <p:nvSpPr>
            <p:cNvPr id="10" name="Oval 9"/>
            <p:cNvSpPr/>
            <p:nvPr/>
          </p:nvSpPr>
          <p:spPr>
            <a:xfrm>
              <a:off x="7555698" y="2759717"/>
              <a:ext cx="1619915" cy="16199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866775" fontAlgn="base">
                <a:lnSpc>
                  <a:spcPct val="120000"/>
                </a:lnSpc>
                <a:spcBef>
                  <a:spcPct val="0"/>
                </a:spcBef>
                <a:spcAft>
                  <a:spcPct val="0"/>
                </a:spcAft>
              </a:pPr>
              <a:endParaRPr lang="en-GB" sz="9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15" name="Freeform 14"/>
            <p:cNvSpPr>
              <a:spLocks noEditPoints="1"/>
            </p:cNvSpPr>
            <p:nvPr/>
          </p:nvSpPr>
          <p:spPr bwMode="auto">
            <a:xfrm>
              <a:off x="8121821" y="3251556"/>
              <a:ext cx="487669" cy="518147"/>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chemeClr val="bg1"/>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6775" fontAlgn="base">
                <a:lnSpc>
                  <a:spcPct val="120000"/>
                </a:lnSpc>
                <a:spcBef>
                  <a:spcPct val="0"/>
                </a:spcBef>
                <a:spcAft>
                  <a:spcPct val="0"/>
                </a:spcAft>
              </a:pPr>
              <a:endParaRPr lang="zh-CN" altLang="en-US" sz="900">
                <a:solidFill>
                  <a:prstClr val="black"/>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5" name="Group 4"/>
          <p:cNvGrpSpPr/>
          <p:nvPr/>
        </p:nvGrpSpPr>
        <p:grpSpPr>
          <a:xfrm>
            <a:off x="6263082" y="3078990"/>
            <a:ext cx="2203637" cy="1619737"/>
            <a:chOff x="6242216" y="3809175"/>
            <a:chExt cx="2203879" cy="1619915"/>
          </a:xfrm>
        </p:grpSpPr>
        <p:sp>
          <p:nvSpPr>
            <p:cNvPr id="9" name="Freeform 8"/>
            <p:cNvSpPr/>
            <p:nvPr/>
          </p:nvSpPr>
          <p:spPr>
            <a:xfrm rot="18900000">
              <a:off x="6242216" y="3809175"/>
              <a:ext cx="2203879" cy="1619915"/>
            </a:xfrm>
            <a:custGeom>
              <a:avLst/>
              <a:gdLst>
                <a:gd name="connsiteX0" fmla="*/ 608533 w 1655806"/>
                <a:gd name="connsiteY0" fmla="*/ 0 h 1217066"/>
                <a:gd name="connsiteX1" fmla="*/ 1113138 w 1655806"/>
                <a:gd name="connsiteY1" fmla="*/ 268296 h 1217066"/>
                <a:gd name="connsiteX2" fmla="*/ 1138667 w 1655806"/>
                <a:gd name="connsiteY2" fmla="*/ 315330 h 1217066"/>
                <a:gd name="connsiteX3" fmla="*/ 1430691 w 1655806"/>
                <a:gd name="connsiteY3" fmla="*/ 315330 h 1217066"/>
                <a:gd name="connsiteX4" fmla="*/ 1655806 w 1655806"/>
                <a:gd name="connsiteY4" fmla="*/ 608533 h 1217066"/>
                <a:gd name="connsiteX5" fmla="*/ 1430691 w 1655806"/>
                <a:gd name="connsiteY5" fmla="*/ 901735 h 1217066"/>
                <a:gd name="connsiteX6" fmla="*/ 1138668 w 1655806"/>
                <a:gd name="connsiteY6" fmla="*/ 901735 h 1217066"/>
                <a:gd name="connsiteX7" fmla="*/ 1113138 w 1655806"/>
                <a:gd name="connsiteY7" fmla="*/ 948770 h 1217066"/>
                <a:gd name="connsiteX8" fmla="*/ 608533 w 1655806"/>
                <a:gd name="connsiteY8" fmla="*/ 1217066 h 1217066"/>
                <a:gd name="connsiteX9" fmla="*/ 0 w 1655806"/>
                <a:gd name="connsiteY9" fmla="*/ 608533 h 1217066"/>
                <a:gd name="connsiteX10" fmla="*/ 608533 w 1655806"/>
                <a:gd name="connsiteY10" fmla="*/ 0 h 121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5806" h="1217066">
                  <a:moveTo>
                    <a:pt x="608533" y="0"/>
                  </a:moveTo>
                  <a:cubicBezTo>
                    <a:pt x="818585" y="0"/>
                    <a:pt x="1003780" y="106426"/>
                    <a:pt x="1113138" y="268296"/>
                  </a:cubicBezTo>
                  <a:lnTo>
                    <a:pt x="1138667" y="315330"/>
                  </a:lnTo>
                  <a:lnTo>
                    <a:pt x="1430691" y="315330"/>
                  </a:lnTo>
                  <a:lnTo>
                    <a:pt x="1655806" y="608533"/>
                  </a:lnTo>
                  <a:lnTo>
                    <a:pt x="1430691" y="901735"/>
                  </a:lnTo>
                  <a:lnTo>
                    <a:pt x="1138668" y="901735"/>
                  </a:lnTo>
                  <a:lnTo>
                    <a:pt x="1113138" y="948770"/>
                  </a:lnTo>
                  <a:cubicBezTo>
                    <a:pt x="1003780" y="1110640"/>
                    <a:pt x="818585" y="1217066"/>
                    <a:pt x="608533" y="1217066"/>
                  </a:cubicBezTo>
                  <a:cubicBezTo>
                    <a:pt x="272450" y="1217066"/>
                    <a:pt x="0" y="944616"/>
                    <a:pt x="0" y="608533"/>
                  </a:cubicBezTo>
                  <a:cubicBezTo>
                    <a:pt x="0" y="272450"/>
                    <a:pt x="272450" y="0"/>
                    <a:pt x="60853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866775" fontAlgn="base">
                <a:lnSpc>
                  <a:spcPct val="120000"/>
                </a:lnSpc>
                <a:spcBef>
                  <a:spcPct val="0"/>
                </a:spcBef>
                <a:spcAft>
                  <a:spcPct val="0"/>
                </a:spcAft>
              </a:pPr>
              <a:endParaRPr lang="en-GB" sz="9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16" name="Freeform 15"/>
            <p:cNvSpPr>
              <a:spLocks noEditPoints="1"/>
            </p:cNvSpPr>
            <p:nvPr/>
          </p:nvSpPr>
          <p:spPr bwMode="auto">
            <a:xfrm>
              <a:off x="6896733" y="4595850"/>
              <a:ext cx="596885" cy="482589"/>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6775" fontAlgn="base">
                <a:lnSpc>
                  <a:spcPct val="120000"/>
                </a:lnSpc>
                <a:spcBef>
                  <a:spcPct val="0"/>
                </a:spcBef>
                <a:spcAft>
                  <a:spcPct val="0"/>
                </a:spcAft>
              </a:pPr>
              <a:endParaRPr lang="zh-CN" altLang="en-US" sz="900">
                <a:solidFill>
                  <a:prstClr val="black"/>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1" name="Group 10"/>
          <p:cNvGrpSpPr/>
          <p:nvPr/>
        </p:nvGrpSpPr>
        <p:grpSpPr>
          <a:xfrm>
            <a:off x="5446740" y="1922044"/>
            <a:ext cx="1619737" cy="2203637"/>
            <a:chOff x="5393825" y="2667764"/>
            <a:chExt cx="1619915" cy="2203879"/>
          </a:xfrm>
        </p:grpSpPr>
        <p:sp>
          <p:nvSpPr>
            <p:cNvPr id="8" name="Freeform 7"/>
            <p:cNvSpPr/>
            <p:nvPr/>
          </p:nvSpPr>
          <p:spPr>
            <a:xfrm rot="2700000">
              <a:off x="5101843" y="2959746"/>
              <a:ext cx="2203879" cy="1619915"/>
            </a:xfrm>
            <a:custGeom>
              <a:avLst/>
              <a:gdLst>
                <a:gd name="connsiteX0" fmla="*/ 608533 w 1655806"/>
                <a:gd name="connsiteY0" fmla="*/ 0 h 1217066"/>
                <a:gd name="connsiteX1" fmla="*/ 1113138 w 1655806"/>
                <a:gd name="connsiteY1" fmla="*/ 268296 h 1217066"/>
                <a:gd name="connsiteX2" fmla="*/ 1138667 w 1655806"/>
                <a:gd name="connsiteY2" fmla="*/ 315330 h 1217066"/>
                <a:gd name="connsiteX3" fmla="*/ 1430691 w 1655806"/>
                <a:gd name="connsiteY3" fmla="*/ 315330 h 1217066"/>
                <a:gd name="connsiteX4" fmla="*/ 1655806 w 1655806"/>
                <a:gd name="connsiteY4" fmla="*/ 608533 h 1217066"/>
                <a:gd name="connsiteX5" fmla="*/ 1430691 w 1655806"/>
                <a:gd name="connsiteY5" fmla="*/ 901735 h 1217066"/>
                <a:gd name="connsiteX6" fmla="*/ 1138668 w 1655806"/>
                <a:gd name="connsiteY6" fmla="*/ 901735 h 1217066"/>
                <a:gd name="connsiteX7" fmla="*/ 1113138 w 1655806"/>
                <a:gd name="connsiteY7" fmla="*/ 948770 h 1217066"/>
                <a:gd name="connsiteX8" fmla="*/ 608533 w 1655806"/>
                <a:gd name="connsiteY8" fmla="*/ 1217066 h 1217066"/>
                <a:gd name="connsiteX9" fmla="*/ 0 w 1655806"/>
                <a:gd name="connsiteY9" fmla="*/ 608533 h 1217066"/>
                <a:gd name="connsiteX10" fmla="*/ 608533 w 1655806"/>
                <a:gd name="connsiteY10" fmla="*/ 0 h 121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5806" h="1217066">
                  <a:moveTo>
                    <a:pt x="608533" y="0"/>
                  </a:moveTo>
                  <a:cubicBezTo>
                    <a:pt x="818585" y="0"/>
                    <a:pt x="1003780" y="106426"/>
                    <a:pt x="1113138" y="268296"/>
                  </a:cubicBezTo>
                  <a:lnTo>
                    <a:pt x="1138667" y="315330"/>
                  </a:lnTo>
                  <a:lnTo>
                    <a:pt x="1430691" y="315330"/>
                  </a:lnTo>
                  <a:lnTo>
                    <a:pt x="1655806" y="608533"/>
                  </a:lnTo>
                  <a:lnTo>
                    <a:pt x="1430691" y="901735"/>
                  </a:lnTo>
                  <a:lnTo>
                    <a:pt x="1138668" y="901735"/>
                  </a:lnTo>
                  <a:lnTo>
                    <a:pt x="1113138" y="948770"/>
                  </a:lnTo>
                  <a:cubicBezTo>
                    <a:pt x="1003780" y="1110640"/>
                    <a:pt x="818585" y="1217066"/>
                    <a:pt x="608533" y="1217066"/>
                  </a:cubicBezTo>
                  <a:cubicBezTo>
                    <a:pt x="272450" y="1217066"/>
                    <a:pt x="0" y="944616"/>
                    <a:pt x="0" y="608533"/>
                  </a:cubicBezTo>
                  <a:cubicBezTo>
                    <a:pt x="0" y="272450"/>
                    <a:pt x="272450" y="0"/>
                    <a:pt x="60853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866775" fontAlgn="base">
                <a:lnSpc>
                  <a:spcPct val="120000"/>
                </a:lnSpc>
                <a:spcBef>
                  <a:spcPct val="0"/>
                </a:spcBef>
                <a:spcAft>
                  <a:spcPct val="0"/>
                </a:spcAft>
              </a:pPr>
              <a:endParaRPr lang="en-GB" sz="9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17" name="Freeform 16"/>
            <p:cNvSpPr>
              <a:spLocks noEditPoints="1"/>
            </p:cNvSpPr>
            <p:nvPr/>
          </p:nvSpPr>
          <p:spPr bwMode="auto">
            <a:xfrm>
              <a:off x="5833681" y="3251049"/>
              <a:ext cx="368290" cy="581647"/>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6775" fontAlgn="base">
                <a:lnSpc>
                  <a:spcPct val="120000"/>
                </a:lnSpc>
                <a:spcBef>
                  <a:spcPct val="0"/>
                </a:spcBef>
                <a:spcAft>
                  <a:spcPct val="0"/>
                </a:spcAft>
              </a:pPr>
              <a:endParaRPr lang="zh-CN" altLang="en-US" sz="900">
                <a:solidFill>
                  <a:prstClr val="black"/>
                </a:solidFill>
                <a:latin typeface="Arial" panose="020B0604020202020204" pitchFamily="34" charset="0"/>
                <a:ea typeface="微软雅黑" panose="020B0503020204020204" charset="-122"/>
                <a:cs typeface="+mn-ea"/>
                <a:sym typeface="Arial" panose="020B0604020202020204" pitchFamily="34" charset="0"/>
              </a:endParaRPr>
            </a:p>
          </p:txBody>
        </p:sp>
      </p:grpSp>
      <p:sp>
        <p:nvSpPr>
          <p:cNvPr id="18" name="TextBox 17"/>
          <p:cNvSpPr txBox="1"/>
          <p:nvPr/>
        </p:nvSpPr>
        <p:spPr>
          <a:xfrm>
            <a:off x="5414083" y="911236"/>
            <a:ext cx="1313180" cy="834844"/>
          </a:xfrm>
          <a:prstGeom prst="rect">
            <a:avLst/>
          </a:prstGeom>
          <a:noFill/>
        </p:spPr>
        <p:txBody>
          <a:bodyPr wrap="none" rtlCol="0">
            <a:spAutoFit/>
          </a:bodyPr>
          <a:lstStyle/>
          <a:p>
            <a:pPr algn="just" defTabSz="866775" fontAlgn="base">
              <a:lnSpc>
                <a:spcPct val="120000"/>
              </a:lnSpc>
              <a:spcBef>
                <a:spcPct val="0"/>
              </a:spcBef>
              <a:spcAft>
                <a:spcPct val="0"/>
              </a:spcAft>
            </a:pPr>
            <a:r>
              <a:rPr lang="zh-CN" altLang="en-US" sz="4400" b="1" dirty="0">
                <a:solidFill>
                  <a:srgbClr val="0070C0"/>
                </a:solidFill>
                <a:latin typeface="Arial" panose="020B0604020202020204" pitchFamily="34" charset="0"/>
                <a:ea typeface="微软雅黑" panose="020B0503020204020204" charset="-122"/>
                <a:cs typeface="+mn-ea"/>
                <a:sym typeface="Arial" panose="020B0604020202020204" pitchFamily="34" charset="0"/>
              </a:rPr>
              <a:t>智育</a:t>
            </a:r>
            <a:endParaRPr lang="en-GB" sz="4400" b="1" dirty="0">
              <a:solidFill>
                <a:srgbClr val="0070C0"/>
              </a:solidFill>
              <a:latin typeface="Arial" panose="020B0604020202020204" pitchFamily="34" charset="0"/>
              <a:ea typeface="微软雅黑" panose="020B0503020204020204" charset="-122"/>
              <a:sym typeface="Arial" panose="020B0604020202020204" pitchFamily="34" charset="0"/>
            </a:endParaRPr>
          </a:p>
        </p:txBody>
      </p:sp>
      <p:grpSp>
        <p:nvGrpSpPr>
          <p:cNvPr id="21" name="Group 20"/>
          <p:cNvGrpSpPr/>
          <p:nvPr/>
        </p:nvGrpSpPr>
        <p:grpSpPr>
          <a:xfrm>
            <a:off x="573844" y="2639549"/>
            <a:ext cx="2159167" cy="699807"/>
            <a:chOff x="4546802" y="1690101"/>
            <a:chExt cx="2654161" cy="699886"/>
          </a:xfrm>
        </p:grpSpPr>
        <p:sp>
          <p:nvSpPr>
            <p:cNvPr id="22" name="TextBox 21"/>
            <p:cNvSpPr txBox="1"/>
            <p:nvPr/>
          </p:nvSpPr>
          <p:spPr>
            <a:xfrm>
              <a:off x="5810820" y="1690101"/>
              <a:ext cx="1362007" cy="699886"/>
            </a:xfrm>
            <a:prstGeom prst="rect">
              <a:avLst/>
            </a:prstGeom>
            <a:noFill/>
          </p:spPr>
          <p:txBody>
            <a:bodyPr wrap="none" rtlCol="0">
              <a:spAutoFit/>
            </a:bodyPr>
            <a:lstStyle/>
            <a:p>
              <a:pPr algn="r" defTabSz="866775" fontAlgn="base">
                <a:lnSpc>
                  <a:spcPct val="120000"/>
                </a:lnSpc>
                <a:spcBef>
                  <a:spcPct val="0"/>
                </a:spcBef>
                <a:spcAft>
                  <a:spcPct val="0"/>
                </a:spcAft>
              </a:pPr>
              <a:r>
                <a:rPr lang="zh-CN" altLang="en-US" sz="3600" b="1" dirty="0">
                  <a:solidFill>
                    <a:srgbClr val="0070C0"/>
                  </a:solidFill>
                  <a:latin typeface="Arial" panose="020B0604020202020204" pitchFamily="34" charset="0"/>
                  <a:ea typeface="微软雅黑" panose="020B0503020204020204" charset="-122"/>
                  <a:cs typeface="+mn-ea"/>
                  <a:sym typeface="Arial" panose="020B0604020202020204" pitchFamily="34" charset="0"/>
                </a:rPr>
                <a:t>德育</a:t>
              </a:r>
              <a:endParaRPr lang="en-GB" sz="3600" b="1" dirty="0">
                <a:solidFill>
                  <a:srgbClr val="0070C0"/>
                </a:solidFill>
                <a:latin typeface="Arial" panose="020B0604020202020204" pitchFamily="34" charset="0"/>
                <a:ea typeface="微软雅黑" panose="020B0503020204020204" charset="-122"/>
                <a:sym typeface="Arial" panose="020B0604020202020204" pitchFamily="34" charset="0"/>
              </a:endParaRPr>
            </a:p>
          </p:txBody>
        </p:sp>
        <p:sp>
          <p:nvSpPr>
            <p:cNvPr id="23" name="Rectangle 22"/>
            <p:cNvSpPr/>
            <p:nvPr/>
          </p:nvSpPr>
          <p:spPr>
            <a:xfrm>
              <a:off x="4546802" y="2034310"/>
              <a:ext cx="2654161" cy="252342"/>
            </a:xfrm>
            <a:prstGeom prst="rect">
              <a:avLst/>
            </a:prstGeom>
          </p:spPr>
          <p:txBody>
            <a:bodyPr wrap="square">
              <a:spAutoFit/>
            </a:bodyPr>
            <a:lstStyle/>
            <a:p>
              <a:pPr algn="r" defTabSz="866775" fontAlgn="base">
                <a:lnSpc>
                  <a:spcPct val="120000"/>
                </a:lnSpc>
                <a:spcBef>
                  <a:spcPct val="0"/>
                </a:spcBef>
                <a:spcAft>
                  <a:spcPct val="0"/>
                </a:spcAft>
              </a:pPr>
              <a:endParaRPr lang="en-GB" altLang="zh-CN" sz="950" dirty="0">
                <a:solidFill>
                  <a:prstClr val="white">
                    <a:lumMod val="65000"/>
                  </a:prstClr>
                </a:solidFill>
                <a:latin typeface="Arial" panose="020B0604020202020204" pitchFamily="34" charset="0"/>
                <a:ea typeface="微软雅黑" panose="020B0503020204020204" charset="-122"/>
                <a:cs typeface="+mn-ea"/>
                <a:sym typeface="Arial" panose="020B0604020202020204" pitchFamily="34" charset="0"/>
              </a:endParaRPr>
            </a:p>
          </p:txBody>
        </p:sp>
      </p:grpSp>
      <p:sp>
        <p:nvSpPr>
          <p:cNvPr id="25" name="TextBox 24"/>
          <p:cNvSpPr txBox="1"/>
          <p:nvPr/>
        </p:nvSpPr>
        <p:spPr>
          <a:xfrm>
            <a:off x="9373156" y="2640168"/>
            <a:ext cx="1210588" cy="767390"/>
          </a:xfrm>
          <a:prstGeom prst="rect">
            <a:avLst/>
          </a:prstGeom>
          <a:noFill/>
        </p:spPr>
        <p:txBody>
          <a:bodyPr wrap="none" rtlCol="0">
            <a:spAutoFit/>
          </a:bodyPr>
          <a:lstStyle/>
          <a:p>
            <a:pPr algn="just" defTabSz="866775" fontAlgn="base">
              <a:lnSpc>
                <a:spcPct val="120000"/>
              </a:lnSpc>
              <a:spcBef>
                <a:spcPct val="0"/>
              </a:spcBef>
              <a:spcAft>
                <a:spcPct val="0"/>
              </a:spcAft>
            </a:pPr>
            <a:r>
              <a:rPr lang="zh-CN" altLang="en-US" sz="4000" b="1" dirty="0">
                <a:solidFill>
                  <a:srgbClr val="0070C0"/>
                </a:solidFill>
                <a:latin typeface="Arial" panose="020B0604020202020204" pitchFamily="34" charset="0"/>
                <a:ea typeface="微软雅黑" panose="020B0503020204020204" charset="-122"/>
                <a:cs typeface="+mn-ea"/>
                <a:sym typeface="Arial" panose="020B0604020202020204" pitchFamily="34" charset="0"/>
              </a:rPr>
              <a:t>劳育</a:t>
            </a:r>
            <a:endParaRPr lang="en-GB" sz="4000" b="1" dirty="0">
              <a:solidFill>
                <a:srgbClr val="0070C0"/>
              </a:solidFill>
              <a:latin typeface="Arial" panose="020B0604020202020204" pitchFamily="34" charset="0"/>
              <a:ea typeface="微软雅黑" panose="020B0503020204020204" charset="-122"/>
              <a:sym typeface="Arial" panose="020B0604020202020204" pitchFamily="34" charset="0"/>
            </a:endParaRPr>
          </a:p>
        </p:txBody>
      </p:sp>
      <p:sp>
        <p:nvSpPr>
          <p:cNvPr id="28" name="TextBox 27"/>
          <p:cNvSpPr txBox="1"/>
          <p:nvPr/>
        </p:nvSpPr>
        <p:spPr>
          <a:xfrm>
            <a:off x="4047041" y="4931489"/>
            <a:ext cx="1210588" cy="767390"/>
          </a:xfrm>
          <a:prstGeom prst="rect">
            <a:avLst/>
          </a:prstGeom>
          <a:noFill/>
        </p:spPr>
        <p:txBody>
          <a:bodyPr wrap="none" rtlCol="0">
            <a:spAutoFit/>
          </a:bodyPr>
          <a:lstStyle/>
          <a:p>
            <a:pPr algn="just" defTabSz="866775" fontAlgn="base">
              <a:lnSpc>
                <a:spcPct val="120000"/>
              </a:lnSpc>
              <a:spcBef>
                <a:spcPct val="0"/>
              </a:spcBef>
              <a:spcAft>
                <a:spcPct val="0"/>
              </a:spcAft>
            </a:pPr>
            <a:r>
              <a:rPr lang="zh-CN" altLang="en-US" sz="4000" b="1" dirty="0">
                <a:solidFill>
                  <a:srgbClr val="0070C0"/>
                </a:solidFill>
                <a:latin typeface="Arial" panose="020B0604020202020204" pitchFamily="34" charset="0"/>
                <a:ea typeface="微软雅黑" panose="020B0503020204020204" charset="-122"/>
                <a:cs typeface="+mn-ea"/>
                <a:sym typeface="Arial" panose="020B0604020202020204" pitchFamily="34" charset="0"/>
              </a:rPr>
              <a:t>体育</a:t>
            </a:r>
            <a:endParaRPr lang="en-GB" sz="4000" b="1" dirty="0">
              <a:solidFill>
                <a:srgbClr val="0070C0"/>
              </a:solidFill>
              <a:latin typeface="Arial" panose="020B0604020202020204" pitchFamily="34" charset="0"/>
              <a:ea typeface="微软雅黑" panose="020B0503020204020204" charset="-122"/>
              <a:sym typeface="Arial" panose="020B0604020202020204" pitchFamily="34" charset="0"/>
            </a:endParaRPr>
          </a:p>
        </p:txBody>
      </p:sp>
      <p:sp>
        <p:nvSpPr>
          <p:cNvPr id="34" name="TextBox 33"/>
          <p:cNvSpPr txBox="1"/>
          <p:nvPr/>
        </p:nvSpPr>
        <p:spPr>
          <a:xfrm>
            <a:off x="7095028" y="5223245"/>
            <a:ext cx="1107996" cy="699807"/>
          </a:xfrm>
          <a:prstGeom prst="rect">
            <a:avLst/>
          </a:prstGeom>
          <a:noFill/>
        </p:spPr>
        <p:txBody>
          <a:bodyPr wrap="none" rtlCol="0">
            <a:spAutoFit/>
          </a:bodyPr>
          <a:lstStyle/>
          <a:p>
            <a:pPr algn="just" defTabSz="866775" fontAlgn="base">
              <a:lnSpc>
                <a:spcPct val="120000"/>
              </a:lnSpc>
              <a:spcBef>
                <a:spcPct val="0"/>
              </a:spcBef>
              <a:spcAft>
                <a:spcPct val="0"/>
              </a:spcAft>
            </a:pPr>
            <a:r>
              <a:rPr lang="zh-CN" altLang="en-US" sz="3600" b="1" dirty="0">
                <a:solidFill>
                  <a:srgbClr val="0070C0"/>
                </a:solidFill>
                <a:latin typeface="Arial" panose="020B0604020202020204" pitchFamily="34" charset="0"/>
                <a:ea typeface="微软雅黑" panose="020B0503020204020204" charset="-122"/>
                <a:cs typeface="+mn-ea"/>
                <a:sym typeface="Arial" panose="020B0604020202020204" pitchFamily="34" charset="0"/>
              </a:rPr>
              <a:t>美育</a:t>
            </a:r>
            <a:endParaRPr lang="en-GB" sz="3600" b="1" dirty="0">
              <a:solidFill>
                <a:srgbClr val="0070C0"/>
              </a:solidFill>
              <a:latin typeface="Arial" panose="020B0604020202020204" pitchFamily="34" charset="0"/>
              <a:ea typeface="微软雅黑" panose="020B0503020204020204" charset="-122"/>
              <a:sym typeface="Arial" panose="020B0604020202020204" pitchFamily="34" charset="0"/>
            </a:endParaRPr>
          </a:p>
        </p:txBody>
      </p:sp>
      <p:grpSp>
        <p:nvGrpSpPr>
          <p:cNvPr id="12" name="Group 11"/>
          <p:cNvGrpSpPr/>
          <p:nvPr/>
        </p:nvGrpSpPr>
        <p:grpSpPr>
          <a:xfrm>
            <a:off x="3809496" y="3058091"/>
            <a:ext cx="2203637" cy="1619737"/>
            <a:chOff x="3864776" y="3809175"/>
            <a:chExt cx="2203879" cy="1619915"/>
          </a:xfrm>
        </p:grpSpPr>
        <p:sp>
          <p:nvSpPr>
            <p:cNvPr id="7" name="Freeform 6"/>
            <p:cNvSpPr/>
            <p:nvPr/>
          </p:nvSpPr>
          <p:spPr>
            <a:xfrm rot="18900000">
              <a:off x="3864776" y="3809175"/>
              <a:ext cx="2203879" cy="1619915"/>
            </a:xfrm>
            <a:custGeom>
              <a:avLst/>
              <a:gdLst>
                <a:gd name="connsiteX0" fmla="*/ 608533 w 1655806"/>
                <a:gd name="connsiteY0" fmla="*/ 0 h 1217066"/>
                <a:gd name="connsiteX1" fmla="*/ 1113138 w 1655806"/>
                <a:gd name="connsiteY1" fmla="*/ 268296 h 1217066"/>
                <a:gd name="connsiteX2" fmla="*/ 1138667 w 1655806"/>
                <a:gd name="connsiteY2" fmla="*/ 315330 h 1217066"/>
                <a:gd name="connsiteX3" fmla="*/ 1430691 w 1655806"/>
                <a:gd name="connsiteY3" fmla="*/ 315330 h 1217066"/>
                <a:gd name="connsiteX4" fmla="*/ 1655806 w 1655806"/>
                <a:gd name="connsiteY4" fmla="*/ 608533 h 1217066"/>
                <a:gd name="connsiteX5" fmla="*/ 1430691 w 1655806"/>
                <a:gd name="connsiteY5" fmla="*/ 901735 h 1217066"/>
                <a:gd name="connsiteX6" fmla="*/ 1138668 w 1655806"/>
                <a:gd name="connsiteY6" fmla="*/ 901735 h 1217066"/>
                <a:gd name="connsiteX7" fmla="*/ 1113138 w 1655806"/>
                <a:gd name="connsiteY7" fmla="*/ 948770 h 1217066"/>
                <a:gd name="connsiteX8" fmla="*/ 608533 w 1655806"/>
                <a:gd name="connsiteY8" fmla="*/ 1217066 h 1217066"/>
                <a:gd name="connsiteX9" fmla="*/ 0 w 1655806"/>
                <a:gd name="connsiteY9" fmla="*/ 608533 h 1217066"/>
                <a:gd name="connsiteX10" fmla="*/ 608533 w 1655806"/>
                <a:gd name="connsiteY10" fmla="*/ 0 h 121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5806" h="1217066">
                  <a:moveTo>
                    <a:pt x="608533" y="0"/>
                  </a:moveTo>
                  <a:cubicBezTo>
                    <a:pt x="818585" y="0"/>
                    <a:pt x="1003780" y="106426"/>
                    <a:pt x="1113138" y="268296"/>
                  </a:cubicBezTo>
                  <a:lnTo>
                    <a:pt x="1138667" y="315330"/>
                  </a:lnTo>
                  <a:lnTo>
                    <a:pt x="1430691" y="315330"/>
                  </a:lnTo>
                  <a:lnTo>
                    <a:pt x="1655806" y="608533"/>
                  </a:lnTo>
                  <a:lnTo>
                    <a:pt x="1430691" y="901735"/>
                  </a:lnTo>
                  <a:lnTo>
                    <a:pt x="1138668" y="901735"/>
                  </a:lnTo>
                  <a:lnTo>
                    <a:pt x="1113138" y="948770"/>
                  </a:lnTo>
                  <a:cubicBezTo>
                    <a:pt x="1003780" y="1110640"/>
                    <a:pt x="818585" y="1217066"/>
                    <a:pt x="608533" y="1217066"/>
                  </a:cubicBezTo>
                  <a:cubicBezTo>
                    <a:pt x="272450" y="1217066"/>
                    <a:pt x="0" y="944616"/>
                    <a:pt x="0" y="608533"/>
                  </a:cubicBezTo>
                  <a:cubicBezTo>
                    <a:pt x="0" y="272450"/>
                    <a:pt x="272450" y="0"/>
                    <a:pt x="60853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866775" fontAlgn="base">
                <a:lnSpc>
                  <a:spcPct val="120000"/>
                </a:lnSpc>
                <a:spcBef>
                  <a:spcPct val="0"/>
                </a:spcBef>
                <a:spcAft>
                  <a:spcPct val="0"/>
                </a:spcAft>
              </a:pPr>
              <a:endParaRPr lang="en-GB" sz="9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14" name="Freeform 13"/>
            <p:cNvSpPr>
              <a:spLocks noEditPoints="1"/>
            </p:cNvSpPr>
            <p:nvPr/>
          </p:nvSpPr>
          <p:spPr bwMode="auto">
            <a:xfrm>
              <a:off x="4525308" y="4595850"/>
              <a:ext cx="459729" cy="525769"/>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bg1"/>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6775" fontAlgn="base">
                <a:lnSpc>
                  <a:spcPct val="120000"/>
                </a:lnSpc>
                <a:spcBef>
                  <a:spcPct val="0"/>
                </a:spcBef>
                <a:spcAft>
                  <a:spcPct val="0"/>
                </a:spcAft>
              </a:pPr>
              <a:endParaRPr lang="zh-CN" altLang="en-US" sz="900">
                <a:solidFill>
                  <a:prstClr val="black"/>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30" name="Group 29"/>
          <p:cNvGrpSpPr/>
          <p:nvPr/>
        </p:nvGrpSpPr>
        <p:grpSpPr>
          <a:xfrm>
            <a:off x="2951424" y="1834669"/>
            <a:ext cx="1619737" cy="2203637"/>
            <a:chOff x="3016386" y="2667764"/>
            <a:chExt cx="1619915" cy="2203879"/>
          </a:xfrm>
        </p:grpSpPr>
        <p:sp>
          <p:nvSpPr>
            <p:cNvPr id="6" name="Freeform 5"/>
            <p:cNvSpPr/>
            <p:nvPr/>
          </p:nvSpPr>
          <p:spPr>
            <a:xfrm rot="2700000">
              <a:off x="2724404" y="2959746"/>
              <a:ext cx="2203879" cy="1619915"/>
            </a:xfrm>
            <a:custGeom>
              <a:avLst/>
              <a:gdLst>
                <a:gd name="connsiteX0" fmla="*/ 608533 w 1655806"/>
                <a:gd name="connsiteY0" fmla="*/ 0 h 1217066"/>
                <a:gd name="connsiteX1" fmla="*/ 1113138 w 1655806"/>
                <a:gd name="connsiteY1" fmla="*/ 268296 h 1217066"/>
                <a:gd name="connsiteX2" fmla="*/ 1138667 w 1655806"/>
                <a:gd name="connsiteY2" fmla="*/ 315330 h 1217066"/>
                <a:gd name="connsiteX3" fmla="*/ 1430691 w 1655806"/>
                <a:gd name="connsiteY3" fmla="*/ 315330 h 1217066"/>
                <a:gd name="connsiteX4" fmla="*/ 1655806 w 1655806"/>
                <a:gd name="connsiteY4" fmla="*/ 608533 h 1217066"/>
                <a:gd name="connsiteX5" fmla="*/ 1430691 w 1655806"/>
                <a:gd name="connsiteY5" fmla="*/ 901735 h 1217066"/>
                <a:gd name="connsiteX6" fmla="*/ 1138668 w 1655806"/>
                <a:gd name="connsiteY6" fmla="*/ 901735 h 1217066"/>
                <a:gd name="connsiteX7" fmla="*/ 1113138 w 1655806"/>
                <a:gd name="connsiteY7" fmla="*/ 948770 h 1217066"/>
                <a:gd name="connsiteX8" fmla="*/ 608533 w 1655806"/>
                <a:gd name="connsiteY8" fmla="*/ 1217066 h 1217066"/>
                <a:gd name="connsiteX9" fmla="*/ 0 w 1655806"/>
                <a:gd name="connsiteY9" fmla="*/ 608533 h 1217066"/>
                <a:gd name="connsiteX10" fmla="*/ 608533 w 1655806"/>
                <a:gd name="connsiteY10" fmla="*/ 0 h 121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5806" h="1217066">
                  <a:moveTo>
                    <a:pt x="608533" y="0"/>
                  </a:moveTo>
                  <a:cubicBezTo>
                    <a:pt x="818585" y="0"/>
                    <a:pt x="1003780" y="106426"/>
                    <a:pt x="1113138" y="268296"/>
                  </a:cubicBezTo>
                  <a:lnTo>
                    <a:pt x="1138667" y="315330"/>
                  </a:lnTo>
                  <a:lnTo>
                    <a:pt x="1430691" y="315330"/>
                  </a:lnTo>
                  <a:lnTo>
                    <a:pt x="1655806" y="608533"/>
                  </a:lnTo>
                  <a:lnTo>
                    <a:pt x="1430691" y="901735"/>
                  </a:lnTo>
                  <a:lnTo>
                    <a:pt x="1138668" y="901735"/>
                  </a:lnTo>
                  <a:lnTo>
                    <a:pt x="1113138" y="948770"/>
                  </a:lnTo>
                  <a:cubicBezTo>
                    <a:pt x="1003780" y="1110640"/>
                    <a:pt x="818585" y="1217066"/>
                    <a:pt x="608533" y="1217066"/>
                  </a:cubicBezTo>
                  <a:cubicBezTo>
                    <a:pt x="272450" y="1217066"/>
                    <a:pt x="0" y="944616"/>
                    <a:pt x="0" y="608533"/>
                  </a:cubicBezTo>
                  <a:cubicBezTo>
                    <a:pt x="0" y="272450"/>
                    <a:pt x="272450" y="0"/>
                    <a:pt x="60853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866775" fontAlgn="base">
                <a:lnSpc>
                  <a:spcPct val="120000"/>
                </a:lnSpc>
                <a:spcBef>
                  <a:spcPct val="0"/>
                </a:spcBef>
                <a:spcAft>
                  <a:spcPct val="0"/>
                </a:spcAft>
              </a:pPr>
              <a:endParaRPr lang="en-GB" sz="9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13" name="Freeform 12"/>
            <p:cNvSpPr>
              <a:spLocks noEditPoints="1"/>
            </p:cNvSpPr>
            <p:nvPr/>
          </p:nvSpPr>
          <p:spPr bwMode="auto">
            <a:xfrm>
              <a:off x="3401445" y="3381220"/>
              <a:ext cx="426710" cy="482589"/>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1"/>
            </a:solidFill>
            <a:ln>
              <a:noFill/>
            </a:ln>
          </p:spPr>
          <p:txBody>
            <a:bodyPr vert="horz" wrap="square" lIns="91430" tIns="45716" rIns="91430" bIns="457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6775" fontAlgn="base">
                <a:lnSpc>
                  <a:spcPct val="120000"/>
                </a:lnSpc>
                <a:spcBef>
                  <a:spcPct val="0"/>
                </a:spcBef>
                <a:spcAft>
                  <a:spcPct val="0"/>
                </a:spcAft>
              </a:pPr>
              <a:endParaRPr lang="zh-CN" altLang="en-US" sz="900">
                <a:solidFill>
                  <a:prstClr val="black"/>
                </a:solidFill>
                <a:latin typeface="Arial" panose="020B0604020202020204" pitchFamily="34" charset="0"/>
                <a:ea typeface="微软雅黑" panose="020B0503020204020204" charset="-122"/>
                <a:cs typeface="+mn-ea"/>
                <a:sym typeface="Arial" panose="020B0604020202020204" pitchFamily="34" charset="0"/>
              </a:endParaRPr>
            </a:p>
          </p:txBody>
        </p:sp>
      </p:grpSp>
      <p:sp>
        <p:nvSpPr>
          <p:cNvPr id="3" name="文本框 2"/>
          <p:cNvSpPr txBox="1"/>
          <p:nvPr/>
        </p:nvSpPr>
        <p:spPr>
          <a:xfrm>
            <a:off x="947253" y="282855"/>
            <a:ext cx="6199576" cy="584775"/>
          </a:xfrm>
          <a:prstGeom prst="rect">
            <a:avLst/>
          </a:prstGeom>
          <a:noFill/>
        </p:spPr>
        <p:txBody>
          <a:bodyPr wrap="square">
            <a:spAutoFit/>
          </a:bodyPr>
          <a:lstStyle/>
          <a:p>
            <a:pPr marL="0" marR="0" lvl="0" indent="0" algn="l" defTabSz="12192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应用文主题分类：</a:t>
            </a:r>
            <a:endParaRPr kumimoji="0" lang="zh-CN" altLang="en-US"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pic>
        <p:nvPicPr>
          <p:cNvPr id="31" name="图片 30"/>
          <p:cNvPicPr>
            <a:picLocks noChangeAspect="1"/>
          </p:cNvPicPr>
          <p:nvPr/>
        </p:nvPicPr>
        <p:blipFill>
          <a:blip r:embed="rId1"/>
          <a:stretch>
            <a:fillRect/>
          </a:stretch>
        </p:blipFill>
        <p:spPr>
          <a:xfrm>
            <a:off x="246395" y="282855"/>
            <a:ext cx="700858" cy="737680"/>
          </a:xfrm>
          <a:prstGeom prst="rect">
            <a:avLst/>
          </a:prstGeom>
        </p:spPr>
      </p:pic>
      <p:pic>
        <p:nvPicPr>
          <p:cNvPr id="37" name="图片 36"/>
          <p:cNvPicPr>
            <a:picLocks noChangeAspect="1"/>
          </p:cNvPicPr>
          <p:nvPr/>
        </p:nvPicPr>
        <p:blipFill>
          <a:blip r:embed="rId2"/>
          <a:stretch>
            <a:fillRect/>
          </a:stretch>
        </p:blipFill>
        <p:spPr>
          <a:xfrm>
            <a:off x="10270811" y="4445434"/>
            <a:ext cx="1670449" cy="192040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500" fill="hold"/>
                                        <p:tgtEl>
                                          <p:spTgt spid="30"/>
                                        </p:tgtEl>
                                        <p:attrNameLst>
                                          <p:attrName>ppt_w</p:attrName>
                                        </p:attrNameLst>
                                      </p:cBhvr>
                                      <p:tavLst>
                                        <p:tav tm="0">
                                          <p:val>
                                            <p:fltVal val="0"/>
                                          </p:val>
                                        </p:tav>
                                        <p:tav tm="100000">
                                          <p:val>
                                            <p:strVal val="#ppt_w"/>
                                          </p:val>
                                        </p:tav>
                                      </p:tavLst>
                                    </p:anim>
                                    <p:anim calcmode="lin" valueType="num">
                                      <p:cBhvr>
                                        <p:cTn id="32" dur="500" fill="hold"/>
                                        <p:tgtEl>
                                          <p:spTgt spid="30"/>
                                        </p:tgtEl>
                                        <p:attrNameLst>
                                          <p:attrName>ppt_h</p:attrName>
                                        </p:attrNameLst>
                                      </p:cBhvr>
                                      <p:tavLst>
                                        <p:tav tm="0">
                                          <p:val>
                                            <p:fltVal val="0"/>
                                          </p:val>
                                        </p:tav>
                                        <p:tav tm="100000">
                                          <p:val>
                                            <p:strVal val="#ppt_h"/>
                                          </p:val>
                                        </p:tav>
                                      </p:tavLst>
                                    </p:anim>
                                    <p:animEffect transition="in" filter="fade">
                                      <p:cBhvr>
                                        <p:cTn id="33" dur="500"/>
                                        <p:tgtEl>
                                          <p:spTgt spid="30"/>
                                        </p:tgtEl>
                                      </p:cBhvr>
                                    </p:animEffect>
                                  </p:childTnLst>
                                </p:cTn>
                              </p:par>
                            </p:childTnLst>
                          </p:cTn>
                        </p:par>
                        <p:par>
                          <p:cTn id="34" fill="hold">
                            <p:stCondLst>
                              <p:cond delay="2500"/>
                            </p:stCondLst>
                            <p:childTnLst>
                              <p:par>
                                <p:cTn id="35" presetID="10" presetClass="entr" presetSubtype="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blipFill dpi="0" rotWithShape="1">
            <a:blip r:embed="rId1">
              <a:alphaModFix amt="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2262" y="1282938"/>
            <a:ext cx="13067608" cy="5001484"/>
          </a:xfrm>
          <a:prstGeom prst="ellipse">
            <a:avLst/>
          </a:prstGeom>
          <a:gradFill flip="none" rotWithShape="1">
            <a:gsLst>
              <a:gs pos="0">
                <a:schemeClr val="bg1"/>
              </a:gs>
              <a:gs pos="100000">
                <a:schemeClr val="bg1">
                  <a:alpha val="0"/>
                </a:schemeClr>
              </a:gs>
            </a:gsLst>
            <a:path path="circle">
              <a:fillToRect l="50000" t="50000" r="50000" b="50000"/>
            </a:path>
            <a:tileRect/>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10"/>
          <p:cNvSpPr/>
          <p:nvPr/>
        </p:nvSpPr>
        <p:spPr bwMode="auto">
          <a:xfrm rot="5400000" flipH="1">
            <a:off x="5265966" y="-5265970"/>
            <a:ext cx="1660067" cy="12192003"/>
          </a:xfrm>
          <a:custGeom>
            <a:avLst/>
            <a:gdLst>
              <a:gd name="T0" fmla="*/ 354 w 2330"/>
              <a:gd name="T1" fmla="*/ 0 h 3224"/>
              <a:gd name="T2" fmla="*/ 2330 w 2330"/>
              <a:gd name="T3" fmla="*/ 0 h 3224"/>
              <a:gd name="T4" fmla="*/ 2330 w 2330"/>
              <a:gd name="T5" fmla="*/ 3224 h 3224"/>
              <a:gd name="T6" fmla="*/ 366 w 2330"/>
              <a:gd name="T7" fmla="*/ 3224 h 3224"/>
              <a:gd name="T8" fmla="*/ 292 w 2330"/>
              <a:gd name="T9" fmla="*/ 3058 h 3224"/>
              <a:gd name="T10" fmla="*/ 226 w 2330"/>
              <a:gd name="T11" fmla="*/ 2886 h 3224"/>
              <a:gd name="T12" fmla="*/ 166 w 2330"/>
              <a:gd name="T13" fmla="*/ 2713 h 3224"/>
              <a:gd name="T14" fmla="*/ 117 w 2330"/>
              <a:gd name="T15" fmla="*/ 2534 h 3224"/>
              <a:gd name="T16" fmla="*/ 75 w 2330"/>
              <a:gd name="T17" fmla="*/ 2354 h 3224"/>
              <a:gd name="T18" fmla="*/ 42 w 2330"/>
              <a:gd name="T19" fmla="*/ 2168 h 3224"/>
              <a:gd name="T20" fmla="*/ 19 w 2330"/>
              <a:gd name="T21" fmla="*/ 1981 h 3224"/>
              <a:gd name="T22" fmla="*/ 5 w 2330"/>
              <a:gd name="T23" fmla="*/ 1792 h 3224"/>
              <a:gd name="T24" fmla="*/ 0 w 2330"/>
              <a:gd name="T25" fmla="*/ 1599 h 3224"/>
              <a:gd name="T26" fmla="*/ 5 w 2330"/>
              <a:gd name="T27" fmla="*/ 1410 h 3224"/>
              <a:gd name="T28" fmla="*/ 19 w 2330"/>
              <a:gd name="T29" fmla="*/ 1223 h 3224"/>
              <a:gd name="T30" fmla="*/ 42 w 2330"/>
              <a:gd name="T31" fmla="*/ 1039 h 3224"/>
              <a:gd name="T32" fmla="*/ 73 w 2330"/>
              <a:gd name="T33" fmla="*/ 857 h 3224"/>
              <a:gd name="T34" fmla="*/ 112 w 2330"/>
              <a:gd name="T35" fmla="*/ 679 h 3224"/>
              <a:gd name="T36" fmla="*/ 161 w 2330"/>
              <a:gd name="T37" fmla="*/ 504 h 3224"/>
              <a:gd name="T38" fmla="*/ 217 w 2330"/>
              <a:gd name="T39" fmla="*/ 332 h 3224"/>
              <a:gd name="T40" fmla="*/ 282 w 2330"/>
              <a:gd name="T41" fmla="*/ 162 h 3224"/>
              <a:gd name="T42" fmla="*/ 354 w 2330"/>
              <a:gd name="T43" fmla="*/ 0 h 3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30" h="3224">
                <a:moveTo>
                  <a:pt x="354" y="0"/>
                </a:moveTo>
                <a:lnTo>
                  <a:pt x="2330" y="0"/>
                </a:lnTo>
                <a:lnTo>
                  <a:pt x="2330" y="3224"/>
                </a:lnTo>
                <a:lnTo>
                  <a:pt x="366" y="3224"/>
                </a:lnTo>
                <a:lnTo>
                  <a:pt x="292" y="3058"/>
                </a:lnTo>
                <a:lnTo>
                  <a:pt x="226" y="2886"/>
                </a:lnTo>
                <a:lnTo>
                  <a:pt x="166" y="2713"/>
                </a:lnTo>
                <a:lnTo>
                  <a:pt x="117" y="2534"/>
                </a:lnTo>
                <a:lnTo>
                  <a:pt x="75" y="2354"/>
                </a:lnTo>
                <a:lnTo>
                  <a:pt x="42" y="2168"/>
                </a:lnTo>
                <a:lnTo>
                  <a:pt x="19" y="1981"/>
                </a:lnTo>
                <a:lnTo>
                  <a:pt x="5" y="1792"/>
                </a:lnTo>
                <a:lnTo>
                  <a:pt x="0" y="1599"/>
                </a:lnTo>
                <a:lnTo>
                  <a:pt x="5" y="1410"/>
                </a:lnTo>
                <a:lnTo>
                  <a:pt x="19" y="1223"/>
                </a:lnTo>
                <a:lnTo>
                  <a:pt x="42" y="1039"/>
                </a:lnTo>
                <a:lnTo>
                  <a:pt x="73" y="857"/>
                </a:lnTo>
                <a:lnTo>
                  <a:pt x="112" y="679"/>
                </a:lnTo>
                <a:lnTo>
                  <a:pt x="161" y="504"/>
                </a:lnTo>
                <a:lnTo>
                  <a:pt x="217" y="332"/>
                </a:lnTo>
                <a:lnTo>
                  <a:pt x="282" y="162"/>
                </a:lnTo>
                <a:lnTo>
                  <a:pt x="354" y="0"/>
                </a:lnTo>
                <a:close/>
              </a:path>
            </a:pathLst>
          </a:custGeom>
          <a:solidFill>
            <a:srgbClr val="005188"/>
          </a:solidFill>
          <a:ln w="0">
            <a:noFill/>
            <a:prstDash val="solid"/>
            <a:round/>
          </a:ln>
        </p:spPr>
        <p:txBody>
          <a:bodyPr vert="horz" wrap="square" lIns="121905" tIns="60952" rIns="121905" bIns="60952" numCol="1" anchor="t" anchorCtr="0" compatLnSpc="1"/>
          <a:lstStyle/>
          <a:p>
            <a:pPr defTabSz="1219200"/>
            <a:endParaRPr lang="zh-CN" altLang="en-US" sz="1895">
              <a:solidFill>
                <a:prstClr val="black"/>
              </a:solidFill>
              <a:latin typeface="Calibri" panose="020F0502020204030204"/>
              <a:ea typeface="宋体" panose="02010600030101010101" pitchFamily="2" charset="-122"/>
            </a:endParaRPr>
          </a:p>
        </p:txBody>
      </p:sp>
      <p:sp>
        <p:nvSpPr>
          <p:cNvPr id="5" name="文本框 4"/>
          <p:cNvSpPr txBox="1"/>
          <p:nvPr/>
        </p:nvSpPr>
        <p:spPr>
          <a:xfrm>
            <a:off x="5270339" y="636607"/>
            <a:ext cx="1651322" cy="646331"/>
          </a:xfrm>
          <a:prstGeom prst="rect">
            <a:avLst/>
          </a:prstGeom>
          <a:noFill/>
        </p:spPr>
        <p:txBody>
          <a:bodyPr wrap="square" rtlCol="0">
            <a:spAutoFit/>
          </a:bodyPr>
          <a:lstStyle/>
          <a:p>
            <a:pPr algn="ctr"/>
            <a:r>
              <a:rPr lang="zh-CN" altLang="en-US" sz="3600" b="1" i="1" dirty="0">
                <a:solidFill>
                  <a:schemeClr val="bg1"/>
                </a:solidFill>
                <a:latin typeface="微软雅黑" panose="020B0503020204020204" charset="-122"/>
                <a:ea typeface="微软雅黑" panose="020B0503020204020204" charset="-122"/>
              </a:rPr>
              <a:t>目 录</a:t>
            </a:r>
            <a:endParaRPr lang="zh-CN" altLang="en-US" sz="3600" b="1" i="1" dirty="0">
              <a:solidFill>
                <a:schemeClr val="bg1"/>
              </a:solidFill>
              <a:latin typeface="微软雅黑" panose="020B0503020204020204" charset="-122"/>
              <a:ea typeface="微软雅黑" panose="020B0503020204020204" charset="-122"/>
            </a:endParaRPr>
          </a:p>
        </p:txBody>
      </p:sp>
      <p:sp>
        <p:nvSpPr>
          <p:cNvPr id="8" name="矩形: 圆角 7"/>
          <p:cNvSpPr/>
          <p:nvPr/>
        </p:nvSpPr>
        <p:spPr>
          <a:xfrm>
            <a:off x="2000634" y="2875101"/>
            <a:ext cx="3404681" cy="556207"/>
          </a:xfrm>
          <a:prstGeom prst="roundRect">
            <a:avLst>
              <a:gd name="adj" fmla="val 50000"/>
            </a:avLst>
          </a:prstGeom>
          <a:solidFill>
            <a:schemeClr val="bg1"/>
          </a:solidFill>
          <a:ln w="19050">
            <a:solidFill>
              <a:srgbClr val="005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pc="600" dirty="0">
                <a:solidFill>
                  <a:srgbClr val="005188"/>
                </a:solidFill>
                <a:latin typeface="微软雅黑" panose="020B0503020204020204" charset="-122"/>
                <a:ea typeface="微软雅黑" panose="020B0503020204020204" charset="-122"/>
              </a:rPr>
              <a:t>01.</a:t>
            </a:r>
            <a:r>
              <a:rPr lang="zh-CN" altLang="en-US" sz="2400" b="1" spc="600" dirty="0">
                <a:solidFill>
                  <a:srgbClr val="005188"/>
                </a:solidFill>
                <a:latin typeface="微软雅黑" panose="020B0503020204020204" charset="-122"/>
                <a:ea typeface="微软雅黑" panose="020B0503020204020204" charset="-122"/>
              </a:rPr>
              <a:t>文体格式复习</a:t>
            </a:r>
            <a:endParaRPr lang="zh-CN" altLang="en-US" sz="2400" b="1" spc="600" dirty="0">
              <a:solidFill>
                <a:srgbClr val="005188"/>
              </a:solidFill>
              <a:latin typeface="微软雅黑" panose="020B0503020204020204" charset="-122"/>
              <a:ea typeface="微软雅黑" panose="020B0503020204020204" charset="-122"/>
            </a:endParaRPr>
          </a:p>
        </p:txBody>
      </p:sp>
      <p:sp>
        <p:nvSpPr>
          <p:cNvPr id="9" name="矩形: 圆角 8"/>
          <p:cNvSpPr/>
          <p:nvPr/>
        </p:nvSpPr>
        <p:spPr>
          <a:xfrm>
            <a:off x="6248437" y="2872793"/>
            <a:ext cx="3404681" cy="556207"/>
          </a:xfrm>
          <a:prstGeom prst="roundRect">
            <a:avLst>
              <a:gd name="adj" fmla="val 50000"/>
            </a:avLst>
          </a:prstGeom>
          <a:solidFill>
            <a:schemeClr val="bg1"/>
          </a:solidFill>
          <a:ln w="19050">
            <a:solidFill>
              <a:srgbClr val="005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pc="600" dirty="0">
                <a:solidFill>
                  <a:srgbClr val="005188"/>
                </a:solidFill>
                <a:latin typeface="微软雅黑" panose="020B0503020204020204" charset="-122"/>
                <a:ea typeface="微软雅黑" panose="020B0503020204020204" charset="-122"/>
              </a:rPr>
              <a:t>02.</a:t>
            </a:r>
            <a:r>
              <a:rPr lang="zh-CN" altLang="en-US" sz="2400" b="1" spc="600" dirty="0">
                <a:solidFill>
                  <a:srgbClr val="005188"/>
                </a:solidFill>
                <a:latin typeface="微软雅黑" panose="020B0503020204020204" charset="-122"/>
                <a:ea typeface="微软雅黑" panose="020B0503020204020204" charset="-122"/>
              </a:rPr>
              <a:t>功能语句复习</a:t>
            </a:r>
            <a:endParaRPr lang="zh-CN" altLang="en-US" sz="2400" b="1" spc="600" dirty="0">
              <a:solidFill>
                <a:srgbClr val="005188"/>
              </a:solidFill>
              <a:latin typeface="微软雅黑" panose="020B0503020204020204" charset="-122"/>
              <a:ea typeface="微软雅黑" panose="020B0503020204020204" charset="-122"/>
            </a:endParaRPr>
          </a:p>
        </p:txBody>
      </p:sp>
      <p:sp>
        <p:nvSpPr>
          <p:cNvPr id="10" name="矩形: 圆角 9"/>
          <p:cNvSpPr/>
          <p:nvPr/>
        </p:nvSpPr>
        <p:spPr>
          <a:xfrm>
            <a:off x="2000634" y="4664991"/>
            <a:ext cx="3404681" cy="556207"/>
          </a:xfrm>
          <a:prstGeom prst="roundRect">
            <a:avLst>
              <a:gd name="adj" fmla="val 50000"/>
            </a:avLst>
          </a:prstGeom>
          <a:solidFill>
            <a:schemeClr val="bg1"/>
          </a:solidFill>
          <a:ln w="19050">
            <a:solidFill>
              <a:srgbClr val="005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pc="600" dirty="0">
                <a:solidFill>
                  <a:srgbClr val="005188"/>
                </a:solidFill>
                <a:latin typeface="微软雅黑" panose="020B0503020204020204" charset="-122"/>
                <a:ea typeface="微软雅黑" panose="020B0503020204020204" charset="-122"/>
              </a:rPr>
              <a:t>03.</a:t>
            </a:r>
            <a:r>
              <a:rPr lang="zh-CN" altLang="en-US" sz="2400" b="1" spc="600" dirty="0">
                <a:solidFill>
                  <a:srgbClr val="005188"/>
                </a:solidFill>
                <a:latin typeface="微软雅黑" panose="020B0503020204020204" charset="-122"/>
                <a:ea typeface="微软雅黑" panose="020B0503020204020204" charset="-122"/>
              </a:rPr>
              <a:t>主题分类点拨</a:t>
            </a:r>
            <a:endParaRPr lang="zh-CN" altLang="en-US" sz="2400" b="1" spc="600" dirty="0">
              <a:solidFill>
                <a:srgbClr val="005188"/>
              </a:solidFill>
              <a:latin typeface="微软雅黑" panose="020B0503020204020204" charset="-122"/>
              <a:ea typeface="微软雅黑" panose="020B0503020204020204" charset="-122"/>
            </a:endParaRPr>
          </a:p>
        </p:txBody>
      </p:sp>
      <p:sp>
        <p:nvSpPr>
          <p:cNvPr id="11" name="矩形: 圆角 10"/>
          <p:cNvSpPr/>
          <p:nvPr/>
        </p:nvSpPr>
        <p:spPr>
          <a:xfrm>
            <a:off x="6314939" y="4664991"/>
            <a:ext cx="3404681" cy="556207"/>
          </a:xfrm>
          <a:prstGeom prst="roundRect">
            <a:avLst>
              <a:gd name="adj" fmla="val 50000"/>
            </a:avLst>
          </a:prstGeom>
          <a:solidFill>
            <a:schemeClr val="bg1"/>
          </a:solidFill>
          <a:ln w="19050">
            <a:solidFill>
              <a:srgbClr val="005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pc="600" dirty="0">
                <a:solidFill>
                  <a:srgbClr val="005188"/>
                </a:solidFill>
                <a:latin typeface="微软雅黑" panose="020B0503020204020204" charset="-122"/>
                <a:ea typeface="微软雅黑" panose="020B0503020204020204" charset="-122"/>
              </a:rPr>
              <a:t>04.</a:t>
            </a:r>
            <a:r>
              <a:rPr lang="zh-CN" altLang="en-US" sz="2400" b="1" spc="600" dirty="0">
                <a:solidFill>
                  <a:srgbClr val="005188"/>
                </a:solidFill>
                <a:latin typeface="微软雅黑" panose="020B0503020204020204" charset="-122"/>
                <a:ea typeface="微软雅黑" panose="020B0503020204020204" charset="-122"/>
              </a:rPr>
              <a:t>模拟实战演练</a:t>
            </a:r>
            <a:endParaRPr lang="zh-CN" altLang="en-US" sz="2400" b="1" spc="600" dirty="0">
              <a:solidFill>
                <a:srgbClr val="005188"/>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10392499" y="4614859"/>
            <a:ext cx="1670449" cy="19204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par>
                                <p:cTn id="20" presetID="2" presetClass="entr" presetSubtype="8"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0-#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5" grpId="0"/>
      <p:bldP spid="8" grpId="0" animBg="1"/>
      <p:bldP spid="9" grpId="0" animBg="1"/>
      <p:bldP spid="10"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946165" y="134798"/>
            <a:ext cx="7535305" cy="492443"/>
          </a:xfrm>
          <a:prstGeom prst="rect">
            <a:avLst/>
          </a:prstGeom>
          <a:noFill/>
        </p:spPr>
        <p:txBody>
          <a:bodyPr wrap="square" lIns="0" tIns="0" rIns="0" bIns="0" rtlCol="0" anchor="ctr">
            <a:spAutoFit/>
          </a:bodyPr>
          <a:lstStyle/>
          <a:p>
            <a:pPr defTabSz="1219200" fontAlgn="base">
              <a:spcBef>
                <a:spcPct val="0"/>
              </a:spcBef>
              <a:spcAft>
                <a:spcPct val="0"/>
              </a:spcAft>
            </a:pPr>
            <a:r>
              <a:rPr lang="zh-CN" altLang="en-US" sz="3200" b="1" dirty="0">
                <a:solidFill>
                  <a:srgbClr val="0070C0"/>
                </a:solidFill>
                <a:latin typeface="Arial" panose="020B0604020202020204" pitchFamily="34" charset="0"/>
                <a:ea typeface="微软雅黑" panose="020B0503020204020204" charset="-122"/>
                <a:sym typeface="Arial" panose="020B0604020202020204" pitchFamily="34" charset="0"/>
              </a:rPr>
              <a:t>应用文主题分类：五育</a:t>
            </a:r>
            <a:r>
              <a:rPr lang="en-US" altLang="zh-CN" sz="3200" b="1" dirty="0">
                <a:solidFill>
                  <a:srgbClr val="0070C0"/>
                </a:solidFill>
                <a:latin typeface="Arial" panose="020B0604020202020204" pitchFamily="34" charset="0"/>
                <a:ea typeface="微软雅黑" panose="020B0503020204020204" charset="-122"/>
                <a:sym typeface="Arial" panose="020B0604020202020204" pitchFamily="34" charset="0"/>
              </a:rPr>
              <a:t>-</a:t>
            </a:r>
            <a:r>
              <a:rPr lang="zh-CN" altLang="en-US" sz="3200" b="1" dirty="0">
                <a:solidFill>
                  <a:srgbClr val="0070C0"/>
                </a:solidFill>
                <a:latin typeface="Arial" panose="020B0604020202020204" pitchFamily="34" charset="0"/>
                <a:ea typeface="微软雅黑" panose="020B0503020204020204" charset="-122"/>
                <a:sym typeface="Arial" panose="020B0604020202020204" pitchFamily="34" charset="0"/>
              </a:rPr>
              <a:t>德智体美劳</a:t>
            </a:r>
            <a:r>
              <a:rPr lang="en-US" altLang="zh-CN" sz="3200" b="1" dirty="0">
                <a:solidFill>
                  <a:srgbClr val="0070C0"/>
                </a:solidFill>
                <a:latin typeface="Arial" panose="020B0604020202020204" pitchFamily="34" charset="0"/>
                <a:ea typeface="微软雅黑" panose="020B0503020204020204" charset="-122"/>
                <a:sym typeface="Arial" panose="020B0604020202020204" pitchFamily="34" charset="0"/>
              </a:rPr>
              <a:t>-</a:t>
            </a:r>
            <a:r>
              <a:rPr lang="zh-CN" altLang="en-US" sz="3200" b="1" dirty="0">
                <a:solidFill>
                  <a:srgbClr val="0070C0"/>
                </a:solidFill>
                <a:highlight>
                  <a:srgbClr val="FFFF00"/>
                </a:highlight>
                <a:latin typeface="Arial" panose="020B0604020202020204" pitchFamily="34" charset="0"/>
                <a:ea typeface="微软雅黑" panose="020B0503020204020204" charset="-122"/>
                <a:sym typeface="Arial" panose="020B0604020202020204" pitchFamily="34" charset="0"/>
              </a:rPr>
              <a:t>德</a:t>
            </a:r>
            <a:endParaRPr lang="zh-CN" altLang="en-US" sz="3200" b="1" dirty="0">
              <a:solidFill>
                <a:srgbClr val="0070C0"/>
              </a:solidFill>
              <a:highlight>
                <a:srgbClr val="FFFF00"/>
              </a:highlight>
              <a:latin typeface="Arial" panose="020B0604020202020204" pitchFamily="34" charset="0"/>
              <a:ea typeface="微软雅黑" panose="020B0503020204020204" charset="-122"/>
              <a:sym typeface="Arial" panose="020B0604020202020204" pitchFamily="34" charset="0"/>
            </a:endParaRPr>
          </a:p>
        </p:txBody>
      </p:sp>
      <p:pic>
        <p:nvPicPr>
          <p:cNvPr id="6" name="图片 5"/>
          <p:cNvPicPr>
            <a:picLocks noChangeAspect="1"/>
          </p:cNvPicPr>
          <p:nvPr/>
        </p:nvPicPr>
        <p:blipFill>
          <a:blip r:embed="rId1"/>
          <a:stretch>
            <a:fillRect/>
          </a:stretch>
        </p:blipFill>
        <p:spPr>
          <a:xfrm>
            <a:off x="-5476" y="12180"/>
            <a:ext cx="700858" cy="737680"/>
          </a:xfrm>
          <a:prstGeom prst="rect">
            <a:avLst/>
          </a:prstGeom>
        </p:spPr>
      </p:pic>
      <p:graphicFrame>
        <p:nvGraphicFramePr>
          <p:cNvPr id="2" name="表格 2"/>
          <p:cNvGraphicFramePr>
            <a:graphicFrameLocks noGrp="1"/>
          </p:cNvGraphicFramePr>
          <p:nvPr/>
        </p:nvGraphicFramePr>
        <p:xfrm>
          <a:off x="180690" y="925350"/>
          <a:ext cx="11794118" cy="4946522"/>
        </p:xfrm>
        <a:graphic>
          <a:graphicData uri="http://schemas.openxmlformats.org/drawingml/2006/table">
            <a:tbl>
              <a:tblPr firstRow="1" bandRow="1">
                <a:tableStyleId>{5C22544A-7EE6-4342-B048-85BDC9FD1C3A}</a:tableStyleId>
              </a:tblPr>
              <a:tblGrid>
                <a:gridCol w="1591673"/>
                <a:gridCol w="8488629"/>
                <a:gridCol w="1713816"/>
              </a:tblGrid>
              <a:tr h="755613">
                <a:tc>
                  <a:txBody>
                    <a:bodyPr/>
                    <a:lstStyle/>
                    <a:p>
                      <a:r>
                        <a:rPr lang="zh-CN" altLang="en-US" dirty="0"/>
                        <a:t>绍兴市适应性试卷</a:t>
                      </a:r>
                      <a:r>
                        <a:rPr lang="en-US" altLang="zh-CN" dirty="0"/>
                        <a:t>:</a:t>
                      </a:r>
                      <a:endParaRPr lang="zh-CN" altLang="en-US" dirty="0"/>
                    </a:p>
                  </a:txBody>
                  <a:tcPr/>
                </a:tc>
                <a:tc>
                  <a:txBody>
                    <a:bodyPr/>
                    <a:lstStyle/>
                    <a:p>
                      <a:r>
                        <a:rPr lang="zh-CN" altLang="en-US" dirty="0"/>
                        <a:t>假定你是校英语报编辑李华，你校正在开展“致敬身边的您”征文活动，请您写一篇英文征稿启事，内容包括：</a:t>
                      </a:r>
                      <a:r>
                        <a:rPr lang="en-US" altLang="zh-CN" dirty="0"/>
                        <a:t>1.</a:t>
                      </a:r>
                      <a:r>
                        <a:rPr lang="zh-CN" altLang="en-US" dirty="0"/>
                        <a:t>活动目的</a:t>
                      </a:r>
                      <a:r>
                        <a:rPr lang="en-US" altLang="zh-CN" dirty="0"/>
                        <a:t>2.</a:t>
                      </a:r>
                      <a:r>
                        <a:rPr lang="zh-CN" altLang="en-US" dirty="0"/>
                        <a:t>征文要求</a:t>
                      </a:r>
                      <a:r>
                        <a:rPr lang="en-US" altLang="zh-CN" dirty="0"/>
                        <a:t>3.</a:t>
                      </a:r>
                      <a:r>
                        <a:rPr lang="zh-CN" altLang="en-US" dirty="0"/>
                        <a:t>投稿方式</a:t>
                      </a:r>
                      <a:endParaRPr lang="zh-CN" altLang="en-US" dirty="0"/>
                    </a:p>
                  </a:txBody>
                  <a:tcPr/>
                </a:tc>
                <a:tc>
                  <a:txBody>
                    <a:bodyPr/>
                    <a:lstStyle/>
                    <a:p>
                      <a:r>
                        <a:rPr lang="zh-CN" altLang="en-US" dirty="0"/>
                        <a:t>征文</a:t>
                      </a:r>
                      <a:r>
                        <a:rPr lang="en-US" altLang="zh-CN" dirty="0"/>
                        <a:t>+</a:t>
                      </a:r>
                      <a:r>
                        <a:rPr lang="zh-CN" altLang="en-US" dirty="0"/>
                        <a:t>致敬身边的您</a:t>
                      </a:r>
                      <a:endParaRPr lang="zh-CN" altLang="en-US" dirty="0"/>
                    </a:p>
                  </a:txBody>
                  <a:tcPr/>
                </a:tc>
              </a:tr>
              <a:tr h="848694">
                <a:tc>
                  <a:txBody>
                    <a:bodyPr/>
                    <a:lstStyle/>
                    <a:p>
                      <a:r>
                        <a:rPr lang="zh-CN" altLang="en-US" dirty="0"/>
                        <a:t>金华十校</a:t>
                      </a:r>
                      <a:r>
                        <a:rPr lang="en-US" altLang="zh-CN" dirty="0"/>
                        <a:t>4</a:t>
                      </a:r>
                      <a:r>
                        <a:rPr lang="zh-CN" altLang="en-US" dirty="0"/>
                        <a:t>月高三模拟考试</a:t>
                      </a:r>
                      <a:endParaRPr lang="zh-CN" altLang="en-US" dirty="0"/>
                    </a:p>
                  </a:txBody>
                  <a:tcPr/>
                </a:tc>
                <a:tc>
                  <a:txBody>
                    <a:bodyPr/>
                    <a:lstStyle/>
                    <a:p>
                      <a:r>
                        <a:rPr lang="zh-CN" altLang="en-US" dirty="0"/>
                        <a:t>假定你是某国际学校的学生会主席李华，你校即将组织急救演练，请你用英文写一则通知，内容包括</a:t>
                      </a:r>
                      <a:r>
                        <a:rPr lang="en-US" altLang="zh-CN" dirty="0"/>
                        <a:t>:1.</a:t>
                      </a:r>
                      <a:r>
                        <a:rPr lang="zh-CN" altLang="en-US" dirty="0"/>
                        <a:t>时间、地点及参与人员；</a:t>
                      </a:r>
                      <a:r>
                        <a:rPr lang="en-US" altLang="zh-CN" dirty="0"/>
                        <a:t>2.</a:t>
                      </a:r>
                      <a:r>
                        <a:rPr lang="zh-CN" altLang="en-US" dirty="0"/>
                        <a:t>具体内容；</a:t>
                      </a:r>
                      <a:r>
                        <a:rPr lang="en-US" altLang="zh-CN" dirty="0"/>
                        <a:t>3. </a:t>
                      </a:r>
                      <a:r>
                        <a:rPr lang="zh-CN" altLang="en-US" dirty="0"/>
                        <a:t>注意事项。</a:t>
                      </a:r>
                      <a:endParaRPr lang="zh-CN" altLang="en-US" dirty="0"/>
                    </a:p>
                  </a:txBody>
                  <a:tcPr/>
                </a:tc>
                <a:tc>
                  <a:txBody>
                    <a:bodyPr/>
                    <a:lstStyle/>
                    <a:p>
                      <a:r>
                        <a:rPr lang="zh-CN" altLang="en-US" dirty="0"/>
                        <a:t>通知</a:t>
                      </a:r>
                      <a:r>
                        <a:rPr lang="en-US" altLang="zh-CN" dirty="0"/>
                        <a:t>+</a:t>
                      </a:r>
                      <a:r>
                        <a:rPr lang="zh-CN" altLang="en-US" dirty="0"/>
                        <a:t>急救演练</a:t>
                      </a:r>
                      <a:endParaRPr lang="zh-CN" altLang="en-US" dirty="0"/>
                    </a:p>
                    <a:p>
                      <a:endParaRPr lang="zh-CN" altLang="en-US" dirty="0"/>
                    </a:p>
                  </a:txBody>
                  <a:tcPr/>
                </a:tc>
              </a:tr>
              <a:tr h="1146559">
                <a:tc>
                  <a:txBody>
                    <a:bodyPr/>
                    <a:lstStyle/>
                    <a:p>
                      <a:r>
                        <a:rPr lang="zh-CN" altLang="en-US" dirty="0"/>
                        <a:t>台州二模</a:t>
                      </a:r>
                      <a:endParaRPr lang="en-US" altLang="zh-CN" dirty="0"/>
                    </a:p>
                    <a:p>
                      <a:endParaRPr lang="zh-CN" altLang="en-US" dirty="0"/>
                    </a:p>
                  </a:txBody>
                  <a:tcPr/>
                </a:tc>
                <a:tc>
                  <a:txBody>
                    <a:bodyPr/>
                    <a:lstStyle/>
                    <a:p>
                      <a:r>
                        <a:rPr lang="en-US" altLang="zh-CN" dirty="0"/>
                        <a:t> </a:t>
                      </a:r>
                      <a:r>
                        <a:rPr lang="zh-CN" altLang="en-US" dirty="0"/>
                        <a:t>假定你是校学生会主席李华，邀请了即将来访的新西兰学生交流团参加你校成人礼。请给领队</a:t>
                      </a:r>
                      <a:r>
                        <a:rPr lang="en-US" altLang="zh-CN" dirty="0"/>
                        <a:t>Mrs. Evans </a:t>
                      </a:r>
                      <a:r>
                        <a:rPr lang="zh-CN" altLang="en-US" dirty="0"/>
                        <a:t>再写一封电子邮件，附上活动具体安排（附件）。 你的邮件正文内容包括： </a:t>
                      </a:r>
                      <a:r>
                        <a:rPr lang="en-US" altLang="zh-CN" dirty="0"/>
                        <a:t>1. </a:t>
                      </a:r>
                      <a:r>
                        <a:rPr lang="zh-CN" altLang="en-US" dirty="0"/>
                        <a:t>成人礼大致安排； </a:t>
                      </a:r>
                      <a:r>
                        <a:rPr lang="en-US" altLang="zh-CN" dirty="0"/>
                        <a:t>2. </a:t>
                      </a:r>
                      <a:r>
                        <a:rPr lang="zh-CN" altLang="en-US" dirty="0"/>
                        <a:t>希望读完附件，提出建议； </a:t>
                      </a:r>
                      <a:r>
                        <a:rPr lang="en-US" altLang="zh-CN" dirty="0"/>
                        <a:t>3. </a:t>
                      </a:r>
                      <a:r>
                        <a:rPr lang="zh-CN" altLang="en-US" dirty="0"/>
                        <a:t>期盼到来。</a:t>
                      </a:r>
                      <a:endParaRPr lang="zh-CN" altLang="en-US" dirty="0"/>
                    </a:p>
                    <a:p>
                      <a:r>
                        <a:rPr lang="zh-CN" altLang="en-US" dirty="0"/>
                        <a:t>参考词汇：成人礼 </a:t>
                      </a:r>
                      <a:r>
                        <a:rPr lang="en-US" altLang="zh-CN" dirty="0"/>
                        <a:t>the coming-of-age ceremony    </a:t>
                      </a:r>
                      <a:r>
                        <a:rPr lang="zh-CN" altLang="en-US" dirty="0"/>
                        <a:t>附件 </a:t>
                      </a:r>
                      <a:r>
                        <a:rPr lang="en-US" altLang="zh-CN" dirty="0"/>
                        <a:t>attachment </a:t>
                      </a:r>
                      <a:endParaRPr lang="en-US" altLang="zh-CN" dirty="0"/>
                    </a:p>
                  </a:txBody>
                  <a:tcPr/>
                </a:tc>
                <a:tc>
                  <a:txBody>
                    <a:bodyPr/>
                    <a:lstStyle/>
                    <a:p>
                      <a:r>
                        <a:rPr lang="zh-CN" altLang="en-US" dirty="0"/>
                        <a:t>邮件</a:t>
                      </a:r>
                      <a:r>
                        <a:rPr lang="en-US" altLang="zh-CN" dirty="0"/>
                        <a:t>+</a:t>
                      </a:r>
                      <a:r>
                        <a:rPr lang="zh-CN" altLang="en-US" dirty="0"/>
                        <a:t>成人礼</a:t>
                      </a:r>
                      <a:endParaRPr lang="zh-CN" altLang="en-US" dirty="0"/>
                    </a:p>
                  </a:txBody>
                  <a:tcPr/>
                </a:tc>
              </a:tr>
              <a:tr h="964775">
                <a:tc>
                  <a:txBody>
                    <a:bodyPr/>
                    <a:lstStyle/>
                    <a:p>
                      <a:r>
                        <a:rPr lang="zh-CN" altLang="en-US" dirty="0"/>
                        <a:t>湖南九校联盟</a:t>
                      </a:r>
                      <a:endParaRPr lang="zh-CN" altLang="en-US" dirty="0"/>
                    </a:p>
                  </a:txBody>
                  <a:tcPr/>
                </a:tc>
                <a:tc>
                  <a:txBody>
                    <a:bodyPr/>
                    <a:lstStyle/>
                    <a:p>
                      <a:r>
                        <a:rPr lang="zh-CN" altLang="en-US" dirty="0"/>
                        <a:t>学校决定下周四在体育馆举行一场慈善捐赠活动，号召全校学生参加，假设你是校学生会主席李华，请你在学校英语报上为学生会拟一份通知，内容包括：</a:t>
                      </a:r>
                      <a:endParaRPr lang="zh-CN" altLang="en-US" dirty="0"/>
                    </a:p>
                    <a:p>
                      <a:r>
                        <a:rPr lang="en-US" altLang="zh-CN" dirty="0"/>
                        <a:t>1. </a:t>
                      </a:r>
                      <a:r>
                        <a:rPr lang="zh-CN" altLang="en-US" dirty="0"/>
                        <a:t>本次活动的目的或意义；</a:t>
                      </a:r>
                      <a:r>
                        <a:rPr lang="en-US" altLang="zh-CN" dirty="0"/>
                        <a:t>2. </a:t>
                      </a:r>
                      <a:r>
                        <a:rPr lang="zh-CN" altLang="en-US" dirty="0"/>
                        <a:t>参加本次活动的注意事项。 </a:t>
                      </a:r>
                      <a:endParaRPr lang="zh-CN" altLang="en-US" dirty="0"/>
                    </a:p>
                  </a:txBody>
                  <a:tcPr/>
                </a:tc>
                <a:tc>
                  <a:txBody>
                    <a:bodyPr/>
                    <a:lstStyle/>
                    <a:p>
                      <a:r>
                        <a:rPr lang="zh-CN" altLang="en-US" dirty="0"/>
                        <a:t>通知</a:t>
                      </a:r>
                      <a:r>
                        <a:rPr lang="en-US" altLang="zh-CN" dirty="0"/>
                        <a:t>+</a:t>
                      </a:r>
                      <a:r>
                        <a:rPr lang="zh-CN" altLang="en-US" dirty="0"/>
                        <a:t>慈善捐赠</a:t>
                      </a:r>
                      <a:endParaRPr lang="zh-CN" altLang="en-US" dirty="0"/>
                    </a:p>
                  </a:txBody>
                  <a:tcPr/>
                </a:tc>
              </a:tr>
              <a:tr h="1146559">
                <a:tc>
                  <a:txBody>
                    <a:bodyPr/>
                    <a:lstStyle/>
                    <a:p>
                      <a:r>
                        <a:rPr lang="zh-CN" altLang="en-US" dirty="0"/>
                        <a:t>温州二模</a:t>
                      </a:r>
                      <a:endParaRPr lang="zh-CN" altLang="en-US" dirty="0"/>
                    </a:p>
                  </a:txBody>
                  <a:tcPr/>
                </a:tc>
                <a:tc>
                  <a:txBody>
                    <a:bodyPr/>
                    <a:lstStyle/>
                    <a:p>
                      <a:r>
                        <a:rPr lang="zh-CN" altLang="en-US" dirty="0"/>
                        <a:t>假定你是学校官网英语版学生编辑李华</a:t>
                      </a:r>
                      <a:r>
                        <a:rPr lang="en-US" altLang="zh-CN" dirty="0"/>
                        <a:t>, </a:t>
                      </a:r>
                      <a:r>
                        <a:rPr lang="zh-CN" altLang="en-US" dirty="0"/>
                        <a:t>校生会将举行送你一朵花</a:t>
                      </a:r>
                      <a:r>
                        <a:rPr lang="en-US" altLang="zh-CN" dirty="0"/>
                        <a:t>(A Flower for You)</a:t>
                      </a:r>
                      <a:r>
                        <a:rPr lang="zh-CN" altLang="en-US" dirty="0"/>
                        <a:t>活动</a:t>
                      </a:r>
                      <a:r>
                        <a:rPr lang="en-US" altLang="zh-CN" dirty="0"/>
                        <a:t>, </a:t>
                      </a:r>
                      <a:r>
                        <a:rPr lang="zh-CN" altLang="en-US" dirty="0"/>
                        <a:t>请你写一则倡议</a:t>
                      </a:r>
                      <a:r>
                        <a:rPr lang="en-US" altLang="zh-CN" dirty="0"/>
                        <a:t>, </a:t>
                      </a:r>
                      <a:r>
                        <a:rPr lang="zh-CN" altLang="en-US" dirty="0"/>
                        <a:t>内容包括</a:t>
                      </a:r>
                      <a:r>
                        <a:rPr lang="en-US" altLang="zh-CN" dirty="0"/>
                        <a:t>:</a:t>
                      </a:r>
                      <a:endParaRPr lang="en-US" altLang="zh-CN" dirty="0"/>
                    </a:p>
                    <a:p>
                      <a:r>
                        <a:rPr lang="en-US" altLang="zh-CN" dirty="0"/>
                        <a:t>1.</a:t>
                      </a:r>
                      <a:r>
                        <a:rPr lang="zh-CN" altLang="en-US" dirty="0"/>
                        <a:t>活动目的</a:t>
                      </a:r>
                      <a:r>
                        <a:rPr lang="en-US" altLang="zh-CN" dirty="0"/>
                        <a:t>:2.</a:t>
                      </a:r>
                      <a:r>
                        <a:rPr lang="zh-CN" altLang="en-US" dirty="0"/>
                        <a:t>活动内容</a:t>
                      </a:r>
                      <a:r>
                        <a:rPr lang="en-US" altLang="zh-CN" dirty="0"/>
                        <a:t>:3.</a:t>
                      </a:r>
                      <a:r>
                        <a:rPr lang="zh-CN" altLang="en-US" dirty="0"/>
                        <a:t>呼吁参加。</a:t>
                      </a:r>
                      <a:endParaRPr lang="zh-CN" altLang="en-US" dirty="0"/>
                    </a:p>
                    <a:p>
                      <a:endParaRPr lang="zh-CN" altLang="en-US" dirty="0"/>
                    </a:p>
                  </a:txBody>
                  <a:tcPr/>
                </a:tc>
                <a:tc>
                  <a:txBody>
                    <a:bodyPr/>
                    <a:lstStyle/>
                    <a:p>
                      <a:r>
                        <a:rPr lang="zh-CN" altLang="en-US" dirty="0"/>
                        <a:t>倡议</a:t>
                      </a:r>
                      <a:endParaRPr lang="zh-CN" altLang="en-US" dirty="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0658" y="854170"/>
            <a:ext cx="11492967" cy="5765648"/>
          </a:xfrm>
        </p:spPr>
        <p:txBody>
          <a:bodyPr>
            <a:normAutofit fontScale="75000" lnSpcReduction="20000"/>
          </a:bodyPr>
          <a:lstStyle/>
          <a:p>
            <a:r>
              <a:rPr lang="zh-CN" altLang="en-US" b="1" dirty="0">
                <a:solidFill>
                  <a:schemeClr val="accent5">
                    <a:lumMod val="75000"/>
                  </a:schemeClr>
                </a:solidFill>
                <a:latin typeface="Times New Roman" panose="02020603050405020304" pitchFamily="18" charset="0"/>
              </a:rPr>
              <a:t>常见德育活动</a:t>
            </a:r>
            <a:r>
              <a:rPr lang="zh-CN" altLang="en-US" dirty="0">
                <a:solidFill>
                  <a:schemeClr val="accent1"/>
                </a:solidFill>
                <a:latin typeface="Times New Roman" panose="02020603050405020304" pitchFamily="18" charset="0"/>
              </a:rPr>
              <a:t>：</a:t>
            </a:r>
            <a:endParaRPr lang="en-US" altLang="zh-CN" dirty="0">
              <a:solidFill>
                <a:schemeClr val="accent1"/>
              </a:solidFill>
              <a:latin typeface="Times New Roman" panose="02020603050405020304" pitchFamily="18" charset="0"/>
            </a:endParaRPr>
          </a:p>
          <a:p>
            <a:r>
              <a:rPr lang="en-US" altLang="zh-CN" dirty="0">
                <a:latin typeface="Times New Roman" panose="02020603050405020304" pitchFamily="18" charset="0"/>
              </a:rPr>
              <a:t>1. </a:t>
            </a:r>
            <a:r>
              <a:rPr lang="zh-CN" altLang="en-US" dirty="0">
                <a:latin typeface="Times New Roman" panose="02020603050405020304" pitchFamily="18" charset="0"/>
              </a:rPr>
              <a:t>爱心接力赛</a:t>
            </a:r>
            <a:endParaRPr lang="en-US" altLang="zh-CN" dirty="0">
              <a:latin typeface="Times New Roman" panose="02020603050405020304" pitchFamily="18" charset="0"/>
            </a:endParaRPr>
          </a:p>
          <a:p>
            <a:r>
              <a:rPr lang="zh-CN" altLang="en-US" dirty="0">
                <a:latin typeface="Times New Roman" panose="02020603050405020304" pitchFamily="18" charset="0"/>
              </a:rPr>
              <a:t> </a:t>
            </a:r>
            <a:r>
              <a:rPr lang="en-US" altLang="zh-CN" u="sng" dirty="0">
                <a:latin typeface="Times New Roman" panose="02020603050405020304" pitchFamily="18" charset="0"/>
              </a:rPr>
              <a:t>Love Relay Race</a:t>
            </a:r>
            <a:endParaRPr lang="en-US" altLang="zh-CN" u="sng" dirty="0">
              <a:latin typeface="Times New Roman" panose="02020603050405020304" pitchFamily="18" charset="0"/>
            </a:endParaRPr>
          </a:p>
          <a:p>
            <a:r>
              <a:rPr lang="en-US" altLang="zh-CN" dirty="0">
                <a:latin typeface="Times New Roman" panose="02020603050405020304" pitchFamily="18" charset="0"/>
              </a:rPr>
              <a:t>2. </a:t>
            </a:r>
            <a:r>
              <a:rPr lang="zh-CN" altLang="en-US" dirty="0">
                <a:latin typeface="Times New Roman" panose="02020603050405020304" pitchFamily="18" charset="0"/>
              </a:rPr>
              <a:t>责任担当讲座 </a:t>
            </a:r>
            <a:endParaRPr lang="en-US" altLang="zh-CN" dirty="0">
              <a:latin typeface="Times New Roman" panose="02020603050405020304" pitchFamily="18" charset="0"/>
            </a:endParaRPr>
          </a:p>
          <a:p>
            <a:r>
              <a:rPr lang="en-US" altLang="zh-CN" u="sng" dirty="0">
                <a:latin typeface="Times New Roman" panose="02020603050405020304" pitchFamily="18" charset="0"/>
              </a:rPr>
              <a:t>Lecture on Responsibility Bearing</a:t>
            </a:r>
            <a:endParaRPr lang="en-US" altLang="zh-CN" u="sng" dirty="0">
              <a:latin typeface="Times New Roman" panose="02020603050405020304" pitchFamily="18" charset="0"/>
            </a:endParaRPr>
          </a:p>
          <a:p>
            <a:r>
              <a:rPr lang="en-US" altLang="zh-CN" dirty="0">
                <a:latin typeface="Times New Roman" panose="02020603050405020304" pitchFamily="18" charset="0"/>
              </a:rPr>
              <a:t>3.</a:t>
            </a:r>
            <a:r>
              <a:rPr lang="zh-CN" altLang="en-US" dirty="0">
                <a:latin typeface="Times New Roman" panose="02020603050405020304" pitchFamily="18" charset="0"/>
              </a:rPr>
              <a:t>慈善义卖</a:t>
            </a:r>
            <a:endParaRPr lang="en-US" altLang="zh-CN" dirty="0">
              <a:latin typeface="Times New Roman" panose="02020603050405020304" pitchFamily="18" charset="0"/>
            </a:endParaRPr>
          </a:p>
          <a:p>
            <a:r>
              <a:rPr lang="en-US" altLang="zh-CN" dirty="0">
                <a:latin typeface="Times New Roman" panose="02020603050405020304" pitchFamily="18" charset="0"/>
              </a:rPr>
              <a:t> </a:t>
            </a:r>
            <a:r>
              <a:rPr lang="en-US" altLang="zh-CN" u="sng" dirty="0">
                <a:latin typeface="Times New Roman" panose="02020603050405020304" pitchFamily="18" charset="0"/>
              </a:rPr>
              <a:t>Charity sale</a:t>
            </a:r>
            <a:endParaRPr lang="en-US" altLang="zh-CN" u="sng" dirty="0">
              <a:latin typeface="Times New Roman" panose="02020603050405020304" pitchFamily="18" charset="0"/>
            </a:endParaRPr>
          </a:p>
          <a:p>
            <a:r>
              <a:rPr lang="en-US" altLang="zh-CN" dirty="0">
                <a:latin typeface="Times New Roman" panose="02020603050405020304" pitchFamily="18" charset="0"/>
              </a:rPr>
              <a:t>4.</a:t>
            </a:r>
            <a:r>
              <a:rPr lang="zh-CN" altLang="en-US" dirty="0">
                <a:latin typeface="Times New Roman" panose="02020603050405020304" pitchFamily="18" charset="0"/>
              </a:rPr>
              <a:t>成人礼</a:t>
            </a:r>
            <a:endParaRPr lang="en-US" altLang="zh-CN" dirty="0">
              <a:latin typeface="Times New Roman" panose="02020603050405020304" pitchFamily="18" charset="0"/>
            </a:endParaRPr>
          </a:p>
          <a:p>
            <a:r>
              <a:rPr lang="zh-CN" altLang="en-US" dirty="0">
                <a:latin typeface="Times New Roman" panose="02020603050405020304" pitchFamily="18" charset="0"/>
              </a:rPr>
              <a:t> </a:t>
            </a:r>
            <a:r>
              <a:rPr lang="en-US" altLang="zh-CN" u="sng" dirty="0">
                <a:latin typeface="Times New Roman" panose="02020603050405020304" pitchFamily="18" charset="0"/>
              </a:rPr>
              <a:t>the coming-of-age ceremony </a:t>
            </a:r>
            <a:endParaRPr lang="en-US" altLang="zh-CN" u="sng" dirty="0">
              <a:latin typeface="Times New Roman" panose="02020603050405020304" pitchFamily="18" charset="0"/>
            </a:endParaRPr>
          </a:p>
          <a:p>
            <a:r>
              <a:rPr lang="en-US" altLang="zh-CN" dirty="0">
                <a:latin typeface="Times New Roman" panose="02020603050405020304" pitchFamily="18" charset="0"/>
              </a:rPr>
              <a:t>5. </a:t>
            </a:r>
            <a:r>
              <a:rPr lang="zh-CN" altLang="en-US" dirty="0">
                <a:latin typeface="Times New Roman" panose="02020603050405020304" pitchFamily="18" charset="0"/>
              </a:rPr>
              <a:t>志愿者招募</a:t>
            </a:r>
            <a:endParaRPr lang="en-US" altLang="zh-CN" dirty="0">
              <a:latin typeface="Times New Roman" panose="02020603050405020304" pitchFamily="18" charset="0"/>
            </a:endParaRPr>
          </a:p>
          <a:p>
            <a:r>
              <a:rPr lang="zh-CN" altLang="en-US" u="sng" dirty="0">
                <a:latin typeface="Times New Roman" panose="02020603050405020304" pitchFamily="18" charset="0"/>
              </a:rPr>
              <a:t> </a:t>
            </a:r>
            <a:r>
              <a:rPr lang="en-US" altLang="zh-CN" u="sng" dirty="0">
                <a:latin typeface="Times New Roman" panose="02020603050405020304" pitchFamily="18" charset="0"/>
              </a:rPr>
              <a:t>Volunteer Recruitment</a:t>
            </a:r>
            <a:endParaRPr lang="en-US" altLang="zh-CN" u="sng" dirty="0">
              <a:latin typeface="Times New Roman" panose="02020603050405020304" pitchFamily="18" charset="0"/>
            </a:endParaRPr>
          </a:p>
          <a:p>
            <a:r>
              <a:rPr lang="en-US" altLang="zh-CN" dirty="0">
                <a:latin typeface="Times New Roman" panose="02020603050405020304" pitchFamily="18" charset="0"/>
              </a:rPr>
              <a:t>7. </a:t>
            </a:r>
            <a:r>
              <a:rPr lang="zh-CN" altLang="en-US" dirty="0">
                <a:latin typeface="Times New Roman" panose="02020603050405020304" pitchFamily="18" charset="0"/>
              </a:rPr>
              <a:t>安全教育安全体验课 </a:t>
            </a:r>
            <a:endParaRPr lang="en-US" altLang="zh-CN" dirty="0">
              <a:latin typeface="Times New Roman" panose="02020603050405020304" pitchFamily="18" charset="0"/>
            </a:endParaRPr>
          </a:p>
          <a:p>
            <a:r>
              <a:rPr lang="en-US" altLang="zh-CN" u="sng" dirty="0">
                <a:latin typeface="Times New Roman" panose="02020603050405020304" pitchFamily="18" charset="0"/>
              </a:rPr>
              <a:t>Safety Education Experience Lesson</a:t>
            </a:r>
            <a:endParaRPr lang="en-US" altLang="zh-CN" u="sng" dirty="0">
              <a:latin typeface="Times New Roman" panose="02020603050405020304" pitchFamily="18" charset="0"/>
            </a:endParaRPr>
          </a:p>
          <a:p>
            <a:r>
              <a:rPr lang="en-US" altLang="zh-CN" dirty="0">
                <a:latin typeface="Times New Roman" panose="02020603050405020304" pitchFamily="18" charset="0"/>
              </a:rPr>
              <a:t>8. </a:t>
            </a:r>
            <a:r>
              <a:rPr lang="zh-CN" altLang="en-US" dirty="0">
                <a:latin typeface="Times New Roman" panose="02020603050405020304" pitchFamily="18" charset="0"/>
              </a:rPr>
              <a:t>道德模范评选 </a:t>
            </a:r>
            <a:endParaRPr lang="en-US" altLang="zh-CN" dirty="0">
              <a:latin typeface="Times New Roman" panose="02020603050405020304" pitchFamily="18" charset="0"/>
            </a:endParaRPr>
          </a:p>
          <a:p>
            <a:r>
              <a:rPr lang="en-US" altLang="zh-CN" u="sng" dirty="0">
                <a:latin typeface="Times New Roman" panose="02020603050405020304" pitchFamily="18" charset="0"/>
              </a:rPr>
              <a:t>Moral Model Selection</a:t>
            </a:r>
            <a:endParaRPr lang="en-US" altLang="zh-CN" u="sng" dirty="0">
              <a:latin typeface="Times New Roman" panose="02020603050405020304" pitchFamily="18" charset="0"/>
            </a:endParaRPr>
          </a:p>
          <a:p>
            <a:endParaRPr lang="zh-CN" altLang="en-US" dirty="0">
              <a:latin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5476" y="12180"/>
            <a:ext cx="700858" cy="737680"/>
          </a:xfrm>
          <a:prstGeom prst="rect">
            <a:avLst/>
          </a:prstGeom>
        </p:spPr>
      </p:pic>
      <p:sp>
        <p:nvSpPr>
          <p:cNvPr id="6" name="TextBox 8"/>
          <p:cNvSpPr txBox="1"/>
          <p:nvPr/>
        </p:nvSpPr>
        <p:spPr>
          <a:xfrm>
            <a:off x="946165" y="134798"/>
            <a:ext cx="7535305" cy="492443"/>
          </a:xfrm>
          <a:prstGeom prst="rect">
            <a:avLst/>
          </a:prstGeom>
          <a:noFill/>
        </p:spPr>
        <p:txBody>
          <a:bodyPr wrap="square" lIns="0" tIns="0" rIns="0" bIns="0" rtlCol="0" anchor="ctr">
            <a:spAutoFit/>
          </a:bodyPr>
          <a:lstStyle/>
          <a:p>
            <a:pPr marL="0" marR="0" lvl="0" indent="0" algn="l" defTabSz="12192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应用文主题语库：五育</a:t>
            </a:r>
            <a:r>
              <a:rPr kumimoji="0" lang="en-US" altLang="zh-CN"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a:t>
            </a:r>
            <a:r>
              <a:rPr kumimoji="0" lang="zh-CN" altLang="en-US" sz="3200" b="1" i="0" u="none" strike="noStrike" kern="1200" cap="none" spc="0" normalizeH="0" baseline="0" noProof="0" dirty="0">
                <a:ln>
                  <a:noFill/>
                </a:ln>
                <a:solidFill>
                  <a:srgbClr val="0070C0"/>
                </a:solidFill>
                <a:effectLst/>
                <a:highlight>
                  <a:srgbClr val="FFFF00"/>
                </a:highlight>
                <a:uLnTx/>
                <a:uFillTx/>
                <a:latin typeface="Arial" panose="020B0604020202020204" pitchFamily="34" charset="0"/>
                <a:ea typeface="微软雅黑" panose="020B0503020204020204" charset="-122"/>
                <a:cs typeface="+mn-cs"/>
                <a:sym typeface="Arial" panose="020B0604020202020204" pitchFamily="34" charset="0"/>
              </a:rPr>
              <a:t>德育</a:t>
            </a:r>
            <a:endParaRPr kumimoji="0" lang="zh-CN" altLang="en-US" sz="3200" b="1" i="0" u="none" strike="noStrike" kern="1200" cap="none" spc="0" normalizeH="0" baseline="0" noProof="0" dirty="0">
              <a:ln>
                <a:noFill/>
              </a:ln>
              <a:solidFill>
                <a:srgbClr val="0070C0"/>
              </a:solidFill>
              <a:effectLst/>
              <a:highlight>
                <a:srgbClr val="FFFF00"/>
              </a:highlight>
              <a:uLnTx/>
              <a:uFillTx/>
              <a:latin typeface="Arial" panose="020B0604020202020204" pitchFamily="34" charset="0"/>
              <a:ea typeface="微软雅黑" panose="020B0503020204020204" charset="-122"/>
              <a:cs typeface="+mn-cs"/>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0659" y="854170"/>
            <a:ext cx="10943141" cy="5322793"/>
          </a:xfrm>
        </p:spPr>
        <p:txBody>
          <a:bodyPr>
            <a:normAutofit lnSpcReduction="20000"/>
          </a:bodyPr>
          <a:lstStyle/>
          <a:p>
            <a:r>
              <a:rPr lang="zh-CN" altLang="en-US" b="1" dirty="0">
                <a:solidFill>
                  <a:schemeClr val="accent5">
                    <a:lumMod val="75000"/>
                  </a:schemeClr>
                </a:solidFill>
                <a:latin typeface="Times New Roman" panose="02020603050405020304" pitchFamily="18" charset="0"/>
              </a:rPr>
              <a:t>目的</a:t>
            </a:r>
            <a:r>
              <a:rPr lang="zh-CN" altLang="en-US" dirty="0">
                <a:latin typeface="Times New Roman" panose="02020603050405020304" pitchFamily="18" charset="0"/>
              </a:rPr>
              <a:t>：</a:t>
            </a:r>
            <a:endParaRPr lang="zh-CN" altLang="en-US" dirty="0">
              <a:latin typeface="Times New Roman" panose="02020603050405020304" pitchFamily="18" charset="0"/>
            </a:endParaRPr>
          </a:p>
          <a:p>
            <a:r>
              <a:rPr lang="en-US" altLang="zh-CN" dirty="0">
                <a:latin typeface="Times New Roman" panose="02020603050405020304" pitchFamily="18" charset="0"/>
              </a:rPr>
              <a:t>1. </a:t>
            </a:r>
            <a:r>
              <a:rPr lang="zh-CN" altLang="en-US" dirty="0">
                <a:latin typeface="Times New Roman" panose="02020603050405020304" pitchFamily="18" charset="0"/>
              </a:rPr>
              <a:t>培养学生良好道德风尚和基本价值观念并以此为基础形成全面的人格</a:t>
            </a:r>
            <a:endParaRPr lang="en-US" altLang="zh-CN" dirty="0">
              <a:latin typeface="Times New Roman" panose="02020603050405020304" pitchFamily="18" charset="0"/>
            </a:endParaRPr>
          </a:p>
          <a:p>
            <a:r>
              <a:rPr lang="en-US" altLang="zh-CN" u="sng" dirty="0">
                <a:latin typeface="Times New Roman" panose="02020603050405020304" pitchFamily="18" charset="0"/>
              </a:rPr>
              <a:t>To cultivate in students </a:t>
            </a:r>
            <a:r>
              <a:rPr lang="en-US" altLang="zh-CN" u="sng" dirty="0">
                <a:solidFill>
                  <a:srgbClr val="C00000"/>
                </a:solidFill>
                <a:latin typeface="Times New Roman" panose="02020603050405020304" pitchFamily="18" charset="0"/>
              </a:rPr>
              <a:t>good</a:t>
            </a:r>
            <a:r>
              <a:rPr lang="en-US" altLang="zh-CN" u="sng" dirty="0">
                <a:latin typeface="Times New Roman" panose="02020603050405020304" pitchFamily="18" charset="0"/>
              </a:rPr>
              <a:t> </a:t>
            </a:r>
            <a:r>
              <a:rPr lang="en-US" altLang="zh-CN" u="sng" dirty="0">
                <a:solidFill>
                  <a:srgbClr val="C00000"/>
                </a:solidFill>
                <a:latin typeface="Times New Roman" panose="02020603050405020304" pitchFamily="18" charset="0"/>
              </a:rPr>
              <a:t>moral character</a:t>
            </a:r>
            <a:r>
              <a:rPr lang="en-US" altLang="zh-CN" u="sng" dirty="0">
                <a:latin typeface="Times New Roman" panose="02020603050405020304" pitchFamily="18" charset="0"/>
              </a:rPr>
              <a:t>, </a:t>
            </a:r>
            <a:r>
              <a:rPr lang="en-US" altLang="zh-CN" u="sng" dirty="0">
                <a:solidFill>
                  <a:srgbClr val="C00000"/>
                </a:solidFill>
                <a:latin typeface="Times New Roman" panose="02020603050405020304" pitchFamily="18" charset="0"/>
              </a:rPr>
              <a:t>basic values </a:t>
            </a:r>
            <a:r>
              <a:rPr lang="en-US" altLang="zh-CN" u="sng" dirty="0">
                <a:latin typeface="Times New Roman" panose="02020603050405020304" pitchFamily="18" charset="0"/>
              </a:rPr>
              <a:t>and form a </a:t>
            </a:r>
            <a:r>
              <a:rPr lang="en-US" altLang="zh-CN" u="sng" dirty="0">
                <a:solidFill>
                  <a:srgbClr val="C00000"/>
                </a:solidFill>
                <a:latin typeface="Times New Roman" panose="02020603050405020304" pitchFamily="18" charset="0"/>
              </a:rPr>
              <a:t>comprehensive personality</a:t>
            </a:r>
            <a:r>
              <a:rPr lang="en-US" altLang="zh-CN" u="sng" dirty="0">
                <a:latin typeface="Times New Roman" panose="02020603050405020304" pitchFamily="18" charset="0"/>
              </a:rPr>
              <a:t> based on this foundation.</a:t>
            </a:r>
            <a:endParaRPr lang="zh-CN" altLang="en-US" u="sng" dirty="0">
              <a:latin typeface="Times New Roman" panose="02020603050405020304" pitchFamily="18" charset="0"/>
            </a:endParaRPr>
          </a:p>
          <a:p>
            <a:r>
              <a:rPr lang="en-US" altLang="zh-CN" dirty="0">
                <a:latin typeface="Times New Roman" panose="02020603050405020304" pitchFamily="18" charset="0"/>
              </a:rPr>
              <a:t>2. </a:t>
            </a:r>
            <a:r>
              <a:rPr lang="zh-CN" altLang="en-US" dirty="0">
                <a:latin typeface="Times New Roman" panose="02020603050405020304" pitchFamily="18" charset="0"/>
              </a:rPr>
              <a:t>增强学生对传统文化、社会规范的了解和认同，增强社会责任感；</a:t>
            </a:r>
            <a:endParaRPr lang="en-US" altLang="zh-CN" dirty="0">
              <a:latin typeface="Times New Roman" panose="02020603050405020304" pitchFamily="18" charset="0"/>
            </a:endParaRPr>
          </a:p>
          <a:p>
            <a:r>
              <a:rPr lang="en-US" altLang="zh-CN" u="sng" dirty="0">
                <a:latin typeface="Times New Roman" panose="02020603050405020304" pitchFamily="18" charset="0"/>
              </a:rPr>
              <a:t>To enhance students' understanding and identification of traditional culture, social norms, and </a:t>
            </a:r>
            <a:r>
              <a:rPr lang="en-US" altLang="zh-CN" u="sng" dirty="0">
                <a:solidFill>
                  <a:srgbClr val="C00000"/>
                </a:solidFill>
                <a:latin typeface="Times New Roman" panose="02020603050405020304" pitchFamily="18" charset="0"/>
              </a:rPr>
              <a:t>sense of social responsibility</a:t>
            </a:r>
            <a:r>
              <a:rPr lang="en-US" altLang="zh-CN" u="sng" dirty="0">
                <a:latin typeface="Times New Roman" panose="02020603050405020304" pitchFamily="18" charset="0"/>
              </a:rPr>
              <a:t>.</a:t>
            </a:r>
            <a:endParaRPr lang="zh-CN" altLang="en-US" u="sng" dirty="0">
              <a:latin typeface="Times New Roman" panose="02020603050405020304" pitchFamily="18" charset="0"/>
            </a:endParaRPr>
          </a:p>
          <a:p>
            <a:r>
              <a:rPr lang="en-US" altLang="zh-CN" dirty="0">
                <a:latin typeface="Times New Roman" panose="02020603050405020304" pitchFamily="18" charset="0"/>
              </a:rPr>
              <a:t>3. </a:t>
            </a:r>
            <a:r>
              <a:rPr lang="zh-CN" altLang="en-US" dirty="0">
                <a:latin typeface="Times New Roman" panose="02020603050405020304" pitchFamily="18" charset="0"/>
              </a:rPr>
              <a:t>促进学生健康成长，保障学生身心健康，发展各方面潜能，增强适应能力。</a:t>
            </a:r>
            <a:endParaRPr lang="en-US" altLang="zh-CN" dirty="0">
              <a:latin typeface="Times New Roman" panose="02020603050405020304" pitchFamily="18" charset="0"/>
            </a:endParaRPr>
          </a:p>
          <a:p>
            <a:r>
              <a:rPr lang="en-US" altLang="zh-CN" u="sng" dirty="0">
                <a:latin typeface="Times New Roman" panose="02020603050405020304" pitchFamily="18" charset="0"/>
              </a:rPr>
              <a:t>To promote students' </a:t>
            </a:r>
            <a:r>
              <a:rPr lang="en-US" altLang="zh-CN" u="sng" dirty="0">
                <a:solidFill>
                  <a:srgbClr val="C00000"/>
                </a:solidFill>
                <a:latin typeface="Times New Roman" panose="02020603050405020304" pitchFamily="18" charset="0"/>
              </a:rPr>
              <a:t>healthy growth</a:t>
            </a:r>
            <a:r>
              <a:rPr lang="en-US" altLang="zh-CN" u="sng" dirty="0">
                <a:latin typeface="Times New Roman" panose="02020603050405020304" pitchFamily="18" charset="0"/>
              </a:rPr>
              <a:t>, safeguard their </a:t>
            </a:r>
            <a:r>
              <a:rPr lang="en-US" altLang="zh-CN" u="sng" dirty="0">
                <a:solidFill>
                  <a:srgbClr val="C00000"/>
                </a:solidFill>
                <a:latin typeface="Times New Roman" panose="02020603050405020304" pitchFamily="18" charset="0"/>
              </a:rPr>
              <a:t>physical and mental health,</a:t>
            </a:r>
            <a:r>
              <a:rPr lang="en-US" altLang="zh-CN" u="sng" dirty="0">
                <a:latin typeface="Times New Roman" panose="02020603050405020304" pitchFamily="18" charset="0"/>
              </a:rPr>
              <a:t> develop their </a:t>
            </a:r>
            <a:r>
              <a:rPr lang="en-US" altLang="zh-CN" u="sng" dirty="0">
                <a:solidFill>
                  <a:srgbClr val="C00000"/>
                </a:solidFill>
                <a:latin typeface="Times New Roman" panose="02020603050405020304" pitchFamily="18" charset="0"/>
              </a:rPr>
              <a:t>potential in all aspects</a:t>
            </a:r>
            <a:r>
              <a:rPr lang="en-US" altLang="zh-CN" u="sng" dirty="0">
                <a:latin typeface="Times New Roman" panose="02020603050405020304" pitchFamily="18" charset="0"/>
              </a:rPr>
              <a:t>, and enhance their </a:t>
            </a:r>
            <a:r>
              <a:rPr lang="en-US" altLang="zh-CN" u="sng" dirty="0">
                <a:solidFill>
                  <a:srgbClr val="C00000"/>
                </a:solidFill>
                <a:latin typeface="Times New Roman" panose="02020603050405020304" pitchFamily="18" charset="0"/>
              </a:rPr>
              <a:t>adaptability</a:t>
            </a:r>
            <a:r>
              <a:rPr lang="en-US" altLang="zh-CN" u="sng" dirty="0">
                <a:latin typeface="Times New Roman" panose="02020603050405020304" pitchFamily="18" charset="0"/>
              </a:rPr>
              <a:t>.</a:t>
            </a:r>
            <a:endParaRPr lang="zh-CN" altLang="en-US" u="sng" dirty="0">
              <a:latin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5476" y="12180"/>
            <a:ext cx="700858" cy="737680"/>
          </a:xfrm>
          <a:prstGeom prst="rect">
            <a:avLst/>
          </a:prstGeom>
        </p:spPr>
      </p:pic>
      <p:sp>
        <p:nvSpPr>
          <p:cNvPr id="6" name="TextBox 8"/>
          <p:cNvSpPr txBox="1"/>
          <p:nvPr/>
        </p:nvSpPr>
        <p:spPr>
          <a:xfrm>
            <a:off x="946165" y="134798"/>
            <a:ext cx="7535305" cy="492443"/>
          </a:xfrm>
          <a:prstGeom prst="rect">
            <a:avLst/>
          </a:prstGeom>
          <a:noFill/>
        </p:spPr>
        <p:txBody>
          <a:bodyPr wrap="square" lIns="0" tIns="0" rIns="0" bIns="0" rtlCol="0" anchor="ctr">
            <a:spAutoFit/>
          </a:bodyPr>
          <a:lstStyle/>
          <a:p>
            <a:pPr defTabSz="1219200" fontAlgn="base">
              <a:spcBef>
                <a:spcPct val="0"/>
              </a:spcBef>
              <a:spcAft>
                <a:spcPct val="0"/>
              </a:spcAft>
            </a:pPr>
            <a:r>
              <a:rPr lang="zh-CN" altLang="en-US" sz="3200" b="1" dirty="0">
                <a:solidFill>
                  <a:srgbClr val="0070C0"/>
                </a:solidFill>
                <a:latin typeface="Arial" panose="020B0604020202020204" pitchFamily="34" charset="0"/>
                <a:ea typeface="微软雅黑" panose="020B0503020204020204" charset="-122"/>
                <a:sym typeface="Arial" panose="020B0604020202020204" pitchFamily="34" charset="0"/>
              </a:rPr>
              <a:t>应用文主题语库：五育</a:t>
            </a:r>
            <a:r>
              <a:rPr lang="en-US" altLang="zh-CN" sz="3200" b="1" dirty="0">
                <a:solidFill>
                  <a:srgbClr val="0070C0"/>
                </a:solidFill>
                <a:latin typeface="Arial" panose="020B0604020202020204" pitchFamily="34" charset="0"/>
                <a:ea typeface="微软雅黑" panose="020B0503020204020204" charset="-122"/>
                <a:sym typeface="Arial" panose="020B0604020202020204" pitchFamily="34" charset="0"/>
              </a:rPr>
              <a:t>--</a:t>
            </a:r>
            <a:r>
              <a:rPr lang="zh-CN" altLang="en-US" sz="3200" b="1" dirty="0">
                <a:solidFill>
                  <a:srgbClr val="0070C0"/>
                </a:solidFill>
                <a:highlight>
                  <a:srgbClr val="FFFF00"/>
                </a:highlight>
                <a:latin typeface="Arial" panose="020B0604020202020204" pitchFamily="34" charset="0"/>
                <a:ea typeface="微软雅黑" panose="020B0503020204020204" charset="-122"/>
                <a:sym typeface="Arial" panose="020B0604020202020204" pitchFamily="34" charset="0"/>
              </a:rPr>
              <a:t>德育</a:t>
            </a:r>
            <a:endParaRPr lang="zh-CN" altLang="en-US" sz="3200" b="1" dirty="0">
              <a:solidFill>
                <a:srgbClr val="0070C0"/>
              </a:solidFill>
              <a:highlight>
                <a:srgbClr val="FFFF00"/>
              </a:highlight>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0659" y="854170"/>
            <a:ext cx="11405360" cy="5322793"/>
          </a:xfrm>
        </p:spPr>
        <p:txBody>
          <a:bodyPr>
            <a:normAutofit fontScale="92500"/>
          </a:bodyPr>
          <a:lstStyle/>
          <a:p>
            <a:r>
              <a:rPr lang="zh-CN" altLang="en-US" b="1" dirty="0">
                <a:solidFill>
                  <a:schemeClr val="accent5">
                    <a:lumMod val="75000"/>
                  </a:schemeClr>
                </a:solidFill>
                <a:latin typeface="Times New Roman" panose="02020603050405020304" pitchFamily="18" charset="0"/>
              </a:rPr>
              <a:t>评价</a:t>
            </a:r>
            <a:r>
              <a:rPr lang="zh-CN" altLang="en-US" dirty="0">
                <a:solidFill>
                  <a:srgbClr val="C00000"/>
                </a:solidFill>
                <a:latin typeface="Times New Roman" panose="02020603050405020304" pitchFamily="18" charset="0"/>
              </a:rPr>
              <a:t>：</a:t>
            </a:r>
            <a:endParaRPr lang="zh-CN" altLang="en-US" dirty="0">
              <a:solidFill>
                <a:srgbClr val="C00000"/>
              </a:solidFill>
              <a:latin typeface="Times New Roman" panose="02020603050405020304" pitchFamily="18" charset="0"/>
            </a:endParaRPr>
          </a:p>
          <a:p>
            <a:r>
              <a:rPr lang="en-US" altLang="zh-CN" dirty="0">
                <a:latin typeface="Times New Roman" panose="02020603050405020304" pitchFamily="18" charset="0"/>
              </a:rPr>
              <a:t>1.</a:t>
            </a:r>
            <a:r>
              <a:rPr lang="zh-CN" altLang="en-US" dirty="0">
                <a:latin typeface="Times New Roman" panose="02020603050405020304" pitchFamily="18" charset="0"/>
              </a:rPr>
              <a:t>培养良好的价值观和道德观念，让学生在人生道路上走得更加坚定和自信。</a:t>
            </a:r>
            <a:endParaRPr lang="en-US" altLang="zh-CN" dirty="0">
              <a:latin typeface="Times New Roman" panose="02020603050405020304" pitchFamily="18" charset="0"/>
            </a:endParaRPr>
          </a:p>
          <a:p>
            <a:r>
              <a:rPr lang="en-US" altLang="zh-CN" dirty="0">
                <a:latin typeface="Times New Roman" panose="02020603050405020304" pitchFamily="18" charset="0"/>
              </a:rPr>
              <a:t> </a:t>
            </a:r>
            <a:r>
              <a:rPr lang="en-US" altLang="zh-CN" u="sng" dirty="0">
                <a:solidFill>
                  <a:srgbClr val="C00000"/>
                </a:solidFill>
                <a:latin typeface="Times New Roman" panose="02020603050405020304" pitchFamily="18" charset="0"/>
              </a:rPr>
              <a:t>Cultivate</a:t>
            </a:r>
            <a:r>
              <a:rPr lang="en-US" altLang="zh-CN" u="sng" dirty="0">
                <a:latin typeface="Times New Roman" panose="02020603050405020304" pitchFamily="18" charset="0"/>
              </a:rPr>
              <a:t> good values and moral concepts, </a:t>
            </a:r>
            <a:r>
              <a:rPr lang="en-US" altLang="zh-CN" u="sng" dirty="0">
                <a:solidFill>
                  <a:srgbClr val="C00000"/>
                </a:solidFill>
                <a:latin typeface="Times New Roman" panose="02020603050405020304" pitchFamily="18" charset="0"/>
              </a:rPr>
              <a:t>enabling</a:t>
            </a:r>
            <a:r>
              <a:rPr lang="en-US" altLang="zh-CN" u="sng" dirty="0">
                <a:latin typeface="Times New Roman" panose="02020603050405020304" pitchFamily="18" charset="0"/>
              </a:rPr>
              <a:t> students to walk more confidently on the road of life.</a:t>
            </a:r>
            <a:endParaRPr lang="en-US" altLang="zh-CN" u="sng" dirty="0">
              <a:latin typeface="Times New Roman" panose="02020603050405020304" pitchFamily="18" charset="0"/>
            </a:endParaRPr>
          </a:p>
          <a:p>
            <a:r>
              <a:rPr lang="en-US" altLang="zh-CN" dirty="0">
                <a:latin typeface="Times New Roman" panose="02020603050405020304" pitchFamily="18" charset="0"/>
              </a:rPr>
              <a:t>2. </a:t>
            </a:r>
            <a:r>
              <a:rPr lang="zh-CN" altLang="en-US" dirty="0">
                <a:latin typeface="Times New Roman" panose="02020603050405020304" pitchFamily="18" charset="0"/>
              </a:rPr>
              <a:t>学生具有较高的社会责任感，积极参与志愿活动，并在校内外表现出优秀的行为习惯和素质。</a:t>
            </a:r>
            <a:endParaRPr lang="en-US" altLang="zh-CN" dirty="0">
              <a:latin typeface="Times New Roman" panose="02020603050405020304" pitchFamily="18" charset="0"/>
            </a:endParaRPr>
          </a:p>
          <a:p>
            <a:r>
              <a:rPr lang="en-US" altLang="zh-CN" u="sng" dirty="0">
                <a:latin typeface="Times New Roman" panose="02020603050405020304" pitchFamily="18" charset="0"/>
              </a:rPr>
              <a:t>Students have a high sense of social responsibility, </a:t>
            </a:r>
            <a:r>
              <a:rPr lang="en-US" altLang="zh-CN" u="sng" dirty="0">
                <a:solidFill>
                  <a:srgbClr val="C00000"/>
                </a:solidFill>
                <a:latin typeface="Times New Roman" panose="02020603050405020304" pitchFamily="18" charset="0"/>
              </a:rPr>
              <a:t>actively participate in </a:t>
            </a:r>
            <a:r>
              <a:rPr lang="en-US" altLang="zh-CN" u="sng" dirty="0">
                <a:latin typeface="Times New Roman" panose="02020603050405020304" pitchFamily="18" charset="0"/>
              </a:rPr>
              <a:t>volunteer activities, and </a:t>
            </a:r>
            <a:r>
              <a:rPr lang="en-US" altLang="zh-CN" u="sng" dirty="0">
                <a:solidFill>
                  <a:srgbClr val="C00000"/>
                </a:solidFill>
                <a:latin typeface="Times New Roman" panose="02020603050405020304" pitchFamily="18" charset="0"/>
              </a:rPr>
              <a:t>demonstrate</a:t>
            </a:r>
            <a:r>
              <a:rPr lang="en-US" altLang="zh-CN" u="sng" dirty="0">
                <a:latin typeface="Times New Roman" panose="02020603050405020304" pitchFamily="18" charset="0"/>
              </a:rPr>
              <a:t> excellent behavior habits and quality both inside and outside the school.</a:t>
            </a:r>
            <a:endParaRPr lang="zh-CN" altLang="en-US" u="sng" dirty="0">
              <a:latin typeface="Times New Roman" panose="02020603050405020304" pitchFamily="18" charset="0"/>
            </a:endParaRPr>
          </a:p>
          <a:p>
            <a:r>
              <a:rPr lang="en-US" altLang="zh-CN" dirty="0">
                <a:latin typeface="Times New Roman" panose="02020603050405020304" pitchFamily="18" charset="0"/>
              </a:rPr>
              <a:t>3.</a:t>
            </a:r>
            <a:r>
              <a:rPr lang="zh-CN" altLang="en-US" dirty="0">
                <a:latin typeface="Times New Roman" panose="02020603050405020304" pitchFamily="18" charset="0"/>
              </a:rPr>
              <a:t>提高学生的社会责任感和公民意识，在未来成为具有积极影响力的人才。</a:t>
            </a:r>
            <a:endParaRPr lang="en-US" altLang="zh-CN" dirty="0">
              <a:latin typeface="Times New Roman" panose="02020603050405020304" pitchFamily="18" charset="0"/>
            </a:endParaRPr>
          </a:p>
          <a:p>
            <a:r>
              <a:rPr lang="en-US" altLang="zh-CN" u="sng" dirty="0">
                <a:solidFill>
                  <a:srgbClr val="C00000"/>
                </a:solidFill>
                <a:latin typeface="Times New Roman" panose="02020603050405020304" pitchFamily="18" charset="0"/>
              </a:rPr>
              <a:t>Enhance</a:t>
            </a:r>
            <a:r>
              <a:rPr lang="en-US" altLang="zh-CN" u="sng" dirty="0">
                <a:latin typeface="Times New Roman" panose="02020603050405020304" pitchFamily="18" charset="0"/>
              </a:rPr>
              <a:t> students' sense of social responsibility and citizenship, so that they can become talents with positive influence in the future.</a:t>
            </a:r>
            <a:endParaRPr lang="zh-CN" altLang="en-US" u="sng" dirty="0">
              <a:latin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5476" y="12180"/>
            <a:ext cx="700858" cy="737680"/>
          </a:xfrm>
          <a:prstGeom prst="rect">
            <a:avLst/>
          </a:prstGeom>
        </p:spPr>
      </p:pic>
      <p:sp>
        <p:nvSpPr>
          <p:cNvPr id="6" name="TextBox 8"/>
          <p:cNvSpPr txBox="1"/>
          <p:nvPr/>
        </p:nvSpPr>
        <p:spPr>
          <a:xfrm>
            <a:off x="946165" y="134798"/>
            <a:ext cx="7535305" cy="492443"/>
          </a:xfrm>
          <a:prstGeom prst="rect">
            <a:avLst/>
          </a:prstGeom>
          <a:noFill/>
        </p:spPr>
        <p:txBody>
          <a:bodyPr wrap="square" lIns="0" tIns="0" rIns="0" bIns="0" rtlCol="0" anchor="ctr">
            <a:spAutoFit/>
          </a:bodyPr>
          <a:lstStyle/>
          <a:p>
            <a:pPr marL="0" marR="0" lvl="0" indent="0" algn="l" defTabSz="12192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应用文主题语库：五育</a:t>
            </a:r>
            <a:r>
              <a:rPr kumimoji="0" lang="en-US" altLang="zh-CN"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a:t>
            </a:r>
            <a:r>
              <a:rPr kumimoji="0" lang="zh-CN" altLang="en-US" sz="3200" b="1" i="0" u="none" strike="noStrike" kern="1200" cap="none" spc="0" normalizeH="0" baseline="0" noProof="0" dirty="0">
                <a:ln>
                  <a:noFill/>
                </a:ln>
                <a:solidFill>
                  <a:srgbClr val="0070C0"/>
                </a:solidFill>
                <a:effectLst/>
                <a:highlight>
                  <a:srgbClr val="FFFF00"/>
                </a:highlight>
                <a:uLnTx/>
                <a:uFillTx/>
                <a:latin typeface="Arial" panose="020B0604020202020204" pitchFamily="34" charset="0"/>
                <a:ea typeface="微软雅黑" panose="020B0503020204020204" charset="-122"/>
                <a:cs typeface="+mn-cs"/>
                <a:sym typeface="Arial" panose="020B0604020202020204" pitchFamily="34" charset="0"/>
              </a:rPr>
              <a:t>德育</a:t>
            </a:r>
            <a:endParaRPr kumimoji="0" lang="zh-CN" altLang="en-US" sz="3200" b="1" i="0" u="none" strike="noStrike" kern="1200" cap="none" spc="0" normalizeH="0" baseline="0" noProof="0" dirty="0">
              <a:ln>
                <a:noFill/>
              </a:ln>
              <a:solidFill>
                <a:srgbClr val="0070C0"/>
              </a:solidFill>
              <a:effectLst/>
              <a:highlight>
                <a:srgbClr val="FFFF00"/>
              </a:highlight>
              <a:uLnTx/>
              <a:uFillTx/>
              <a:latin typeface="Arial" panose="020B0604020202020204" pitchFamily="34" charset="0"/>
              <a:ea typeface="微软雅黑" panose="020B0503020204020204" charset="-122"/>
              <a:cs typeface="+mn-cs"/>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946165" y="134798"/>
            <a:ext cx="7535305" cy="492443"/>
          </a:xfrm>
          <a:prstGeom prst="rect">
            <a:avLst/>
          </a:prstGeom>
          <a:noFill/>
        </p:spPr>
        <p:txBody>
          <a:bodyPr wrap="square" lIns="0" tIns="0" rIns="0" bIns="0" rtlCol="0" anchor="ctr">
            <a:spAutoFit/>
          </a:bodyPr>
          <a:lstStyle/>
          <a:p>
            <a:pPr marL="0" marR="0" lvl="0" indent="0" algn="l" defTabSz="12192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应用文主题分类：五育</a:t>
            </a:r>
            <a:r>
              <a:rPr kumimoji="0" lang="en-US" altLang="zh-CN"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a:t>
            </a:r>
            <a:r>
              <a:rPr kumimoji="0" lang="zh-CN" altLang="en-US"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德智体美劳</a:t>
            </a:r>
            <a:r>
              <a:rPr kumimoji="0" lang="en-US" altLang="zh-CN"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a:t>
            </a:r>
            <a:r>
              <a:rPr kumimoji="0" lang="zh-CN" altLang="en-US" sz="3200" b="1" i="0" u="none" strike="noStrike" kern="1200" cap="none" spc="0" normalizeH="0" baseline="0" noProof="0" dirty="0">
                <a:ln>
                  <a:noFill/>
                </a:ln>
                <a:solidFill>
                  <a:srgbClr val="0070C0"/>
                </a:solidFill>
                <a:effectLst/>
                <a:highlight>
                  <a:srgbClr val="FFFF00"/>
                </a:highlight>
                <a:uLnTx/>
                <a:uFillTx/>
                <a:latin typeface="Arial" panose="020B0604020202020204" pitchFamily="34" charset="0"/>
                <a:ea typeface="微软雅黑" panose="020B0503020204020204" charset="-122"/>
                <a:cs typeface="+mn-cs"/>
                <a:sym typeface="Arial" panose="020B0604020202020204" pitchFamily="34" charset="0"/>
              </a:rPr>
              <a:t>智</a:t>
            </a:r>
            <a:endParaRPr kumimoji="0" lang="zh-CN" altLang="en-US" sz="3200" b="1" i="0" u="none" strike="noStrike" kern="1200" cap="none" spc="0" normalizeH="0" baseline="0" noProof="0" dirty="0">
              <a:ln>
                <a:noFill/>
              </a:ln>
              <a:solidFill>
                <a:srgbClr val="0070C0"/>
              </a:solidFill>
              <a:effectLst/>
              <a:highlight>
                <a:srgbClr val="FFFF00"/>
              </a:highlight>
              <a:uLnTx/>
              <a:uFillTx/>
              <a:latin typeface="Arial" panose="020B0604020202020204" pitchFamily="34" charset="0"/>
              <a:ea typeface="微软雅黑" panose="020B0503020204020204" charset="-122"/>
              <a:cs typeface="+mn-cs"/>
              <a:sym typeface="Arial" panose="020B0604020202020204" pitchFamily="34" charset="0"/>
            </a:endParaRPr>
          </a:p>
        </p:txBody>
      </p:sp>
      <p:pic>
        <p:nvPicPr>
          <p:cNvPr id="6" name="图片 5"/>
          <p:cNvPicPr>
            <a:picLocks noChangeAspect="1"/>
          </p:cNvPicPr>
          <p:nvPr/>
        </p:nvPicPr>
        <p:blipFill>
          <a:blip r:embed="rId1"/>
          <a:stretch>
            <a:fillRect/>
          </a:stretch>
        </p:blipFill>
        <p:spPr>
          <a:xfrm>
            <a:off x="-5476" y="12180"/>
            <a:ext cx="700858" cy="737680"/>
          </a:xfrm>
          <a:prstGeom prst="rect">
            <a:avLst/>
          </a:prstGeom>
        </p:spPr>
      </p:pic>
      <p:graphicFrame>
        <p:nvGraphicFramePr>
          <p:cNvPr id="2" name="表格 2"/>
          <p:cNvGraphicFramePr>
            <a:graphicFrameLocks noGrp="1"/>
          </p:cNvGraphicFramePr>
          <p:nvPr/>
        </p:nvGraphicFramePr>
        <p:xfrm>
          <a:off x="180690" y="925350"/>
          <a:ext cx="11476541" cy="5275051"/>
        </p:xfrm>
        <a:graphic>
          <a:graphicData uri="http://schemas.openxmlformats.org/drawingml/2006/table">
            <a:tbl>
              <a:tblPr firstRow="1" bandRow="1">
                <a:tableStyleId>{5C22544A-7EE6-4342-B048-85BDC9FD1C3A}</a:tableStyleId>
              </a:tblPr>
              <a:tblGrid>
                <a:gridCol w="969699"/>
                <a:gridCol w="9292054"/>
                <a:gridCol w="1214788"/>
              </a:tblGrid>
              <a:tr h="1090710">
                <a:tc>
                  <a:txBody>
                    <a:bodyPr/>
                    <a:lstStyle/>
                    <a:p>
                      <a:r>
                        <a:rPr lang="zh-CN" altLang="en-US" dirty="0"/>
                        <a:t>山东省第三次检测</a:t>
                      </a:r>
                      <a:endParaRPr lang="zh-CN" altLang="en-US" dirty="0"/>
                    </a:p>
                  </a:txBody>
                  <a:tcPr/>
                </a:tc>
                <a:tc>
                  <a:txBody>
                    <a:bodyPr/>
                    <a:lstStyle/>
                    <a:p>
                      <a:r>
                        <a:rPr lang="zh-CN" altLang="en-US" dirty="0"/>
                        <a:t>假定你是学生会主席李华，你校即将举办主题为</a:t>
                      </a:r>
                      <a:r>
                        <a:rPr lang="en-US" altLang="zh-CN" dirty="0"/>
                        <a:t>"</a:t>
                      </a:r>
                      <a:r>
                        <a:rPr lang="zh-CN" altLang="en-US" dirty="0"/>
                        <a:t>我爱唐诗</a:t>
                      </a:r>
                      <a:r>
                        <a:rPr lang="en-US" altLang="zh-CN" dirty="0"/>
                        <a:t>"</a:t>
                      </a:r>
                      <a:r>
                        <a:rPr lang="zh-CN" altLang="en-US" dirty="0"/>
                        <a:t>的汉字书法大赛（</a:t>
                      </a:r>
                      <a:r>
                        <a:rPr lang="en-US" altLang="zh-CN" dirty="0"/>
                        <a:t>Chinese Calligraphy Contest</a:t>
                      </a:r>
                      <a:r>
                        <a:rPr lang="zh-CN" altLang="en-US" dirty="0"/>
                        <a:t>）。请你给校国际部的学生写一篇通知，内容包括：</a:t>
                      </a:r>
                      <a:endParaRPr lang="zh-CN" altLang="en-US" dirty="0"/>
                    </a:p>
                    <a:p>
                      <a:r>
                        <a:rPr lang="en-US" altLang="zh-CN" dirty="0"/>
                        <a:t>1.</a:t>
                      </a:r>
                      <a:r>
                        <a:rPr lang="zh-CN" altLang="en-US" dirty="0"/>
                        <a:t>比赛目的；</a:t>
                      </a:r>
                      <a:r>
                        <a:rPr lang="en-US" altLang="zh-CN" dirty="0"/>
                        <a:t>2.</a:t>
                      </a:r>
                      <a:r>
                        <a:rPr lang="zh-CN" altLang="en-US" dirty="0"/>
                        <a:t>要求与安排；</a:t>
                      </a:r>
                      <a:r>
                        <a:rPr lang="en-US" altLang="zh-CN" dirty="0"/>
                        <a:t>3.</a:t>
                      </a:r>
                      <a:r>
                        <a:rPr lang="zh-CN" altLang="en-US" dirty="0"/>
                        <a:t>参赛方式。</a:t>
                      </a:r>
                      <a:endParaRPr lang="zh-CN" altLang="en-US" dirty="0"/>
                    </a:p>
                    <a:p>
                      <a:endParaRPr lang="zh-CN" altLang="en-US" dirty="0"/>
                    </a:p>
                  </a:txBody>
                  <a:tcPr/>
                </a:tc>
                <a:tc>
                  <a:txBody>
                    <a:bodyPr/>
                    <a:lstStyle/>
                    <a:p>
                      <a:r>
                        <a:rPr lang="zh-CN" altLang="en-US" dirty="0"/>
                        <a:t>通知</a:t>
                      </a:r>
                      <a:r>
                        <a:rPr lang="en-US" altLang="zh-CN" dirty="0"/>
                        <a:t>+</a:t>
                      </a:r>
                      <a:r>
                        <a:rPr lang="zh-CN" altLang="en-US" dirty="0"/>
                        <a:t>书法大赛（我爱唐诗</a:t>
                      </a:r>
                      <a:endParaRPr lang="zh-CN" altLang="en-US" dirty="0"/>
                    </a:p>
                  </a:txBody>
                  <a:tcPr/>
                </a:tc>
              </a:tr>
              <a:tr h="1090710">
                <a:tc>
                  <a:txBody>
                    <a:bodyPr/>
                    <a:lstStyle/>
                    <a:p>
                      <a:r>
                        <a:rPr lang="zh-CN" altLang="en-US" dirty="0"/>
                        <a:t>嘉兴二模</a:t>
                      </a:r>
                      <a:endParaRPr lang="zh-CN" altLang="en-US" dirty="0"/>
                    </a:p>
                  </a:txBody>
                  <a:tcPr/>
                </a:tc>
                <a:tc>
                  <a:txBody>
                    <a:bodyPr/>
                    <a:lstStyle/>
                    <a:p>
                      <a:r>
                        <a:rPr lang="zh-CN" altLang="en-US" dirty="0"/>
                        <a:t>你校正在为即将举行的国际交流生研学活动，布置校园文化宣传栏，请你为其中的书香校园（</a:t>
                      </a:r>
                      <a:r>
                        <a:rPr lang="en-US" altLang="zh-CN" dirty="0"/>
                        <a:t>scholarly school</a:t>
                      </a:r>
                      <a:r>
                        <a:rPr lang="zh-CN" altLang="en-US" dirty="0"/>
                        <a:t>）板块写一篇英文介绍词，内容包括：</a:t>
                      </a:r>
                      <a:r>
                        <a:rPr lang="en-US" altLang="zh-CN" dirty="0"/>
                        <a:t>1.</a:t>
                      </a:r>
                      <a:r>
                        <a:rPr lang="zh-CN" altLang="en-US" dirty="0"/>
                        <a:t>内涵意义</a:t>
                      </a:r>
                      <a:r>
                        <a:rPr lang="en-US" altLang="zh-CN" dirty="0"/>
                        <a:t>2</a:t>
                      </a:r>
                      <a:r>
                        <a:rPr lang="zh-CN" altLang="en-US" dirty="0"/>
                        <a:t>具体实践。</a:t>
                      </a:r>
                      <a:endParaRPr lang="zh-CN" altLang="en-US" dirty="0"/>
                    </a:p>
                    <a:p>
                      <a:r>
                        <a:rPr lang="zh-CN" altLang="en-US" dirty="0"/>
                        <a:t>注意</a:t>
                      </a:r>
                      <a:r>
                        <a:rPr lang="en-US" altLang="zh-CN" dirty="0"/>
                        <a:t>1. </a:t>
                      </a:r>
                      <a:r>
                        <a:rPr lang="zh-CN" altLang="en-US" dirty="0"/>
                        <a:t>词数</a:t>
                      </a:r>
                      <a:r>
                        <a:rPr lang="en-US" altLang="zh-CN" dirty="0"/>
                        <a:t>80</a:t>
                      </a:r>
                      <a:r>
                        <a:rPr lang="zh-CN" altLang="en-US" dirty="0"/>
                        <a:t>左右；</a:t>
                      </a:r>
                      <a:r>
                        <a:rPr lang="en-US" altLang="zh-CN" dirty="0"/>
                        <a:t>2. </a:t>
                      </a:r>
                      <a:r>
                        <a:rPr lang="zh-CN" altLang="en-US" dirty="0"/>
                        <a:t>请在答题卡的相应位置作答</a:t>
                      </a:r>
                      <a:endParaRPr lang="zh-CN" altLang="en-US" dirty="0"/>
                    </a:p>
                  </a:txBody>
                  <a:tcPr/>
                </a:tc>
                <a:tc>
                  <a:txBody>
                    <a:bodyPr/>
                    <a:lstStyle/>
                    <a:p>
                      <a:r>
                        <a:rPr lang="zh-CN" altLang="en-US" dirty="0"/>
                        <a:t>介绍词</a:t>
                      </a:r>
                      <a:r>
                        <a:rPr lang="en-US" altLang="zh-CN" dirty="0"/>
                        <a:t>+</a:t>
                      </a:r>
                      <a:r>
                        <a:rPr lang="zh-CN" altLang="en-US" dirty="0"/>
                        <a:t>校园文化</a:t>
                      </a:r>
                      <a:endParaRPr lang="zh-CN" altLang="en-US" dirty="0"/>
                    </a:p>
                  </a:txBody>
                  <a:tcPr/>
                </a:tc>
              </a:tr>
              <a:tr h="1090710">
                <a:tc>
                  <a:txBody>
                    <a:bodyPr/>
                    <a:lstStyle/>
                    <a:p>
                      <a:r>
                        <a:rPr lang="zh-CN" altLang="en-US" dirty="0"/>
                        <a:t>杭二模</a:t>
                      </a:r>
                      <a:endParaRPr lang="zh-CN" altLang="en-US" dirty="0"/>
                    </a:p>
                  </a:txBody>
                  <a:tcPr/>
                </a:tc>
                <a:tc>
                  <a:txBody>
                    <a:bodyPr/>
                    <a:lstStyle/>
                    <a:p>
                      <a:r>
                        <a:rPr lang="zh-CN" altLang="en-US" dirty="0"/>
                        <a:t>你是某国际学校学生会主席。你校准备组织一次“让文物活起来”</a:t>
                      </a:r>
                      <a:r>
                        <a:rPr lang="en-US" altLang="zh-CN" dirty="0"/>
                        <a:t>(Bring Cultural Relics to life)</a:t>
                      </a:r>
                      <a:r>
                        <a:rPr lang="zh-CN" altLang="en-US" dirty="0"/>
                        <a:t>的活动，请你用英语写一篇开幕辞，欢迎参加活动的师生。</a:t>
                      </a:r>
                      <a:endParaRPr lang="zh-CN" altLang="en-US" dirty="0"/>
                    </a:p>
                    <a:p>
                      <a:r>
                        <a:rPr lang="zh-CN" altLang="en-US" dirty="0"/>
                        <a:t>内容包括：</a:t>
                      </a:r>
                      <a:r>
                        <a:rPr lang="en-US" altLang="zh-CN" dirty="0"/>
                        <a:t>1.</a:t>
                      </a:r>
                      <a:r>
                        <a:rPr lang="zh-CN" altLang="en-US" dirty="0"/>
                        <a:t>表示欢迎；</a:t>
                      </a:r>
                      <a:r>
                        <a:rPr lang="en-US" altLang="zh-CN" dirty="0"/>
                        <a:t>2.</a:t>
                      </a:r>
                      <a:r>
                        <a:rPr lang="zh-CN" altLang="en-US" dirty="0"/>
                        <a:t>活动目的；</a:t>
                      </a:r>
                      <a:r>
                        <a:rPr lang="en-US" altLang="zh-CN" dirty="0"/>
                        <a:t>3.</a:t>
                      </a:r>
                      <a:r>
                        <a:rPr lang="zh-CN" altLang="en-US" dirty="0"/>
                        <a:t>活动内容。</a:t>
                      </a:r>
                      <a:endParaRPr lang="zh-CN" altLang="en-US" dirty="0"/>
                    </a:p>
                  </a:txBody>
                  <a:tcPr/>
                </a:tc>
                <a:tc>
                  <a:txBody>
                    <a:bodyPr/>
                    <a:lstStyle/>
                    <a:p>
                      <a:r>
                        <a:rPr lang="zh-CN" altLang="en-US" dirty="0"/>
                        <a:t>开幕辞</a:t>
                      </a:r>
                      <a:r>
                        <a:rPr lang="en-US" altLang="zh-CN" dirty="0"/>
                        <a:t>+</a:t>
                      </a:r>
                      <a:r>
                        <a:rPr lang="zh-CN" altLang="en-US" dirty="0"/>
                        <a:t>文物活动</a:t>
                      </a:r>
                      <a:endParaRPr lang="zh-CN" altLang="en-US" dirty="0"/>
                    </a:p>
                  </a:txBody>
                  <a:tcPr/>
                </a:tc>
              </a:tr>
              <a:tr h="1090710">
                <a:tc>
                  <a:txBody>
                    <a:bodyPr/>
                    <a:lstStyle/>
                    <a:p>
                      <a:r>
                        <a:rPr lang="zh-CN" altLang="en-US" dirty="0"/>
                        <a:t>广东二模</a:t>
                      </a:r>
                      <a:endParaRPr lang="zh-CN" altLang="en-US" dirty="0"/>
                    </a:p>
                    <a:p>
                      <a:endParaRPr lang="zh-CN" altLang="en-US" dirty="0"/>
                    </a:p>
                  </a:txBody>
                  <a:tcPr/>
                </a:tc>
                <a:tc>
                  <a:txBody>
                    <a:bodyPr/>
                    <a:lstStyle/>
                    <a:p>
                      <a:r>
                        <a:rPr lang="zh-CN" altLang="en-US" dirty="0"/>
                        <a:t>假定你是李华，你的英国笔友</a:t>
                      </a:r>
                      <a:r>
                        <a:rPr lang="en-US" altLang="zh-CN" dirty="0"/>
                        <a:t>Hans</a:t>
                      </a:r>
                      <a:r>
                        <a:rPr lang="zh-CN" altLang="en-US" dirty="0"/>
                        <a:t>来信请你为他负责策划的</a:t>
                      </a:r>
                      <a:r>
                        <a:rPr lang="en-US" altLang="zh-CN" dirty="0"/>
                        <a:t>4</a:t>
                      </a:r>
                      <a:r>
                        <a:rPr lang="zh-CN" altLang="en-US" dirty="0"/>
                        <a:t>月</a:t>
                      </a:r>
                      <a:r>
                        <a:rPr lang="en-US" altLang="zh-CN" dirty="0"/>
                        <a:t>20</a:t>
                      </a:r>
                      <a:r>
                        <a:rPr lang="zh-CN" altLang="en-US" dirty="0"/>
                        <a:t>日“中文日”班级庆祝活动提建议。请你回复邮件，内容包括</a:t>
                      </a:r>
                      <a:r>
                        <a:rPr lang="en-US" altLang="zh-CN" dirty="0"/>
                        <a:t>:</a:t>
                      </a:r>
                      <a:endParaRPr lang="en-US" altLang="zh-CN" dirty="0"/>
                    </a:p>
                    <a:p>
                      <a:r>
                        <a:rPr lang="en-US" altLang="zh-CN" dirty="0"/>
                        <a:t>1.</a:t>
                      </a:r>
                      <a:r>
                        <a:rPr lang="zh-CN" altLang="en-US" dirty="0"/>
                        <a:t>来信收悉</a:t>
                      </a:r>
                      <a:r>
                        <a:rPr lang="en-US" altLang="zh-CN" dirty="0"/>
                        <a:t>;2.</a:t>
                      </a:r>
                      <a:r>
                        <a:rPr lang="zh-CN" altLang="en-US" dirty="0"/>
                        <a:t>提出活动建议</a:t>
                      </a:r>
                      <a:r>
                        <a:rPr lang="en-US" altLang="zh-CN" dirty="0"/>
                        <a:t>;3.</a:t>
                      </a:r>
                      <a:r>
                        <a:rPr lang="zh-CN" altLang="en-US" dirty="0"/>
                        <a:t>望录制和分享。</a:t>
                      </a:r>
                      <a:endParaRPr lang="zh-CN" altLang="en-US" dirty="0"/>
                    </a:p>
                  </a:txBody>
                  <a:tcPr/>
                </a:tc>
                <a:tc>
                  <a:txBody>
                    <a:bodyPr/>
                    <a:lstStyle/>
                    <a:p>
                      <a:r>
                        <a:rPr lang="zh-CN" altLang="en-US" dirty="0"/>
                        <a:t>建议信</a:t>
                      </a:r>
                      <a:endParaRPr lang="zh-CN" altLang="en-US" dirty="0"/>
                    </a:p>
                  </a:txBody>
                  <a:tcPr/>
                </a:tc>
              </a:tr>
              <a:tr h="814201">
                <a:tc>
                  <a:txBody>
                    <a:bodyPr/>
                    <a:lstStyle/>
                    <a:p>
                      <a:r>
                        <a:rPr lang="zh-CN" altLang="en-US" dirty="0"/>
                        <a:t>广州二模</a:t>
                      </a:r>
                      <a:endParaRPr lang="zh-CN" altLang="en-US" dirty="0"/>
                    </a:p>
                  </a:txBody>
                  <a:tcPr/>
                </a:tc>
                <a:tc>
                  <a:txBody>
                    <a:bodyPr/>
                    <a:lstStyle/>
                    <a:p>
                      <a:pPr indent="266700" algn="just"/>
                      <a:r>
                        <a:rPr lang="zh-CN" altLang="zh-CN" sz="1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为庆祝四月二十日中国语言日，你校举办了主题活动。请你为校英文报写一篇报道，内</a:t>
                      </a:r>
                      <a:r>
                        <a:rPr lang="zh-CN" altLang="zh-CN" sz="1800" kern="100" dirty="0">
                          <a:solidFill>
                            <a:srgbClr val="000000"/>
                          </a:solidFill>
                          <a:effectLst/>
                          <a:latin typeface="Calibri" panose="020F0502020204030204" pitchFamily="34" charset="0"/>
                          <a:ea typeface="Times New Roman" panose="02020603050405020304" pitchFamily="18" charset="0"/>
                          <a:cs typeface="宋体" panose="02010600030101010101" pitchFamily="2" charset="-122"/>
                        </a:rPr>
                        <a:t> </a:t>
                      </a:r>
                      <a:r>
                        <a:rPr lang="zh-CN" altLang="zh-CN" sz="1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容包括：</a:t>
                      </a:r>
                      <a:r>
                        <a:rPr lang="en-US" altLang="zh-CN" sz="1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 </a:t>
                      </a:r>
                      <a:r>
                        <a:rPr lang="zh-CN" altLang="zh-CN" sz="1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活动内容；</a:t>
                      </a:r>
                      <a:r>
                        <a:rPr lang="en-US" altLang="zh-CN" sz="1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2. </a:t>
                      </a:r>
                      <a:r>
                        <a:rPr lang="zh-CN" altLang="zh-CN" sz="1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活动反响。</a:t>
                      </a:r>
                      <a:r>
                        <a:rPr lang="zh-CN" altLang="zh-CN" sz="1800" kern="100" dirty="0">
                          <a:solidFill>
                            <a:srgbClr val="000000"/>
                          </a:solidFill>
                          <a:effectLst/>
                          <a:latin typeface="Calibri" panose="020F0502020204030204" pitchFamily="34" charset="0"/>
                          <a:ea typeface="Times New Roman" panose="02020603050405020304" pitchFamily="18" charset="0"/>
                          <a:cs typeface="宋体" panose="02010600030101010101" pitchFamily="2" charset="-122"/>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r>
                        <a:rPr lang="zh-CN" altLang="en-US" dirty="0"/>
                        <a:t>报道</a:t>
                      </a:r>
                      <a:endParaRPr lang="zh-CN" altLang="en-US" dirty="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0659" y="854170"/>
            <a:ext cx="11060407" cy="5612335"/>
          </a:xfrm>
        </p:spPr>
        <p:txBody>
          <a:bodyPr>
            <a:normAutofit/>
          </a:bodyPr>
          <a:lstStyle/>
          <a:p>
            <a:r>
              <a:rPr lang="en-US" altLang="zh-CN" dirty="0">
                <a:latin typeface="Times New Roman" panose="02020603050405020304" pitchFamily="18" charset="0"/>
              </a:rPr>
              <a:t>1.</a:t>
            </a:r>
            <a:r>
              <a:rPr lang="zh-CN" altLang="en-US" dirty="0">
                <a:latin typeface="Times New Roman" panose="02020603050405020304" pitchFamily="18" charset="0"/>
              </a:rPr>
              <a:t>促进学生文化意识和文明素质的提升；</a:t>
            </a:r>
            <a:endParaRPr lang="en-US" altLang="zh-CN" dirty="0">
              <a:latin typeface="Times New Roman" panose="02020603050405020304" pitchFamily="18" charset="0"/>
            </a:endParaRPr>
          </a:p>
          <a:p>
            <a:r>
              <a:rPr lang="en-US" altLang="zh-CN" u="sng" dirty="0">
                <a:latin typeface="Times New Roman" panose="02020603050405020304" pitchFamily="18" charset="0"/>
              </a:rPr>
              <a:t>To promote students</a:t>
            </a:r>
            <a:r>
              <a:rPr lang="en-US" altLang="zh-CN" u="sng" dirty="0">
                <a:solidFill>
                  <a:srgbClr val="C00000"/>
                </a:solidFill>
                <a:latin typeface="Times New Roman" panose="02020603050405020304" pitchFamily="18" charset="0"/>
              </a:rPr>
              <a:t>' cultural awareness and civilized qualities</a:t>
            </a:r>
            <a:r>
              <a:rPr lang="en-US" altLang="zh-CN" u="sng" dirty="0">
                <a:latin typeface="Times New Roman" panose="02020603050405020304" pitchFamily="18" charset="0"/>
              </a:rPr>
              <a:t>;</a:t>
            </a:r>
            <a:endParaRPr lang="en-US" altLang="zh-CN" u="sng" dirty="0">
              <a:latin typeface="Times New Roman" panose="02020603050405020304" pitchFamily="18" charset="0"/>
            </a:endParaRPr>
          </a:p>
          <a:p>
            <a:r>
              <a:rPr lang="en-US" altLang="zh-CN" dirty="0">
                <a:latin typeface="Times New Roman" panose="02020603050405020304" pitchFamily="18" charset="0"/>
              </a:rPr>
              <a:t> 2.</a:t>
            </a:r>
            <a:r>
              <a:rPr lang="zh-CN" altLang="en-US" dirty="0">
                <a:latin typeface="Times New Roman" panose="02020603050405020304" pitchFamily="18" charset="0"/>
              </a:rPr>
              <a:t>扩大学生视野，增强社会责任感；</a:t>
            </a:r>
            <a:endParaRPr lang="en-US" altLang="zh-CN" dirty="0">
              <a:latin typeface="Times New Roman" panose="02020603050405020304" pitchFamily="18" charset="0"/>
            </a:endParaRPr>
          </a:p>
          <a:p>
            <a:r>
              <a:rPr lang="en-US" altLang="zh-CN" u="sng" dirty="0">
                <a:latin typeface="Times New Roman" panose="02020603050405020304" pitchFamily="18" charset="0"/>
              </a:rPr>
              <a:t>To expand students</a:t>
            </a:r>
            <a:r>
              <a:rPr lang="en-US" altLang="zh-CN" u="sng" dirty="0">
                <a:solidFill>
                  <a:srgbClr val="C00000"/>
                </a:solidFill>
                <a:latin typeface="Times New Roman" panose="02020603050405020304" pitchFamily="18" charset="0"/>
              </a:rPr>
              <a:t>' horizons </a:t>
            </a:r>
            <a:r>
              <a:rPr lang="en-US" altLang="zh-CN" u="sng" dirty="0">
                <a:latin typeface="Times New Roman" panose="02020603050405020304" pitchFamily="18" charset="0"/>
              </a:rPr>
              <a:t>and enhance their sense of social responsibility</a:t>
            </a:r>
            <a:endParaRPr lang="en-US" altLang="zh-CN" u="sng" dirty="0">
              <a:latin typeface="Times New Roman" panose="02020603050405020304" pitchFamily="18" charset="0"/>
            </a:endParaRPr>
          </a:p>
          <a:p>
            <a:r>
              <a:rPr lang="en-US" altLang="zh-CN" dirty="0">
                <a:latin typeface="Times New Roman" panose="02020603050405020304" pitchFamily="18" charset="0"/>
              </a:rPr>
              <a:t>3.</a:t>
            </a:r>
            <a:r>
              <a:rPr lang="zh-CN" altLang="en-US" dirty="0">
                <a:latin typeface="Times New Roman" panose="02020603050405020304" pitchFamily="18" charset="0"/>
              </a:rPr>
              <a:t>促进国际交流，培养跨文化交流能力</a:t>
            </a:r>
            <a:endParaRPr lang="en-US" altLang="zh-CN" dirty="0">
              <a:latin typeface="Times New Roman" panose="02020603050405020304" pitchFamily="18" charset="0"/>
            </a:endParaRPr>
          </a:p>
          <a:p>
            <a:r>
              <a:rPr lang="en-US" altLang="zh-CN" u="sng" dirty="0">
                <a:latin typeface="Times New Roman" panose="02020603050405020304" pitchFamily="18" charset="0"/>
              </a:rPr>
              <a:t>To promote international exchanges and cultivate cross-cultural communication skills</a:t>
            </a:r>
            <a:endParaRPr lang="en-US" altLang="zh-CN" u="sng" dirty="0">
              <a:latin typeface="Times New Roman" panose="02020603050405020304" pitchFamily="18" charset="0"/>
            </a:endParaRPr>
          </a:p>
          <a:p>
            <a:r>
              <a:rPr lang="en-US" altLang="zh-CN" dirty="0">
                <a:latin typeface="Times New Roman" panose="02020603050405020304" pitchFamily="18" charset="0"/>
              </a:rPr>
              <a:t>4.</a:t>
            </a:r>
            <a:r>
              <a:rPr lang="zh-CN" altLang="en-US" dirty="0">
                <a:latin typeface="Times New Roman" panose="02020603050405020304" pitchFamily="18" charset="0"/>
              </a:rPr>
              <a:t>展示优秀学生的才华与创造力，激励学生在文化方面的积极参与。</a:t>
            </a:r>
            <a:endParaRPr lang="en-US" altLang="zh-CN" dirty="0">
              <a:latin typeface="Times New Roman" panose="02020603050405020304" pitchFamily="18" charset="0"/>
            </a:endParaRPr>
          </a:p>
          <a:p>
            <a:r>
              <a:rPr lang="en-US" altLang="zh-CN" u="sng" dirty="0">
                <a:latin typeface="Times New Roman" panose="02020603050405020304" pitchFamily="18" charset="0"/>
              </a:rPr>
              <a:t>To showcase the talents and creativity of outstanding students and inspire positive participation in cultural activities.</a:t>
            </a:r>
            <a:endParaRPr lang="en-US" altLang="zh-CN" u="sng" dirty="0">
              <a:latin typeface="Times New Roman" panose="02020603050405020304" pitchFamily="18" charset="0"/>
            </a:endParaRPr>
          </a:p>
          <a:p>
            <a:endParaRPr lang="en-US" altLang="zh-CN" dirty="0">
              <a:latin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5476" y="12180"/>
            <a:ext cx="700858" cy="737680"/>
          </a:xfrm>
          <a:prstGeom prst="rect">
            <a:avLst/>
          </a:prstGeom>
        </p:spPr>
      </p:pic>
      <p:sp>
        <p:nvSpPr>
          <p:cNvPr id="6" name="TextBox 8"/>
          <p:cNvSpPr txBox="1"/>
          <p:nvPr/>
        </p:nvSpPr>
        <p:spPr>
          <a:xfrm>
            <a:off x="946165" y="134798"/>
            <a:ext cx="7535305" cy="492443"/>
          </a:xfrm>
          <a:prstGeom prst="rect">
            <a:avLst/>
          </a:prstGeom>
          <a:noFill/>
        </p:spPr>
        <p:txBody>
          <a:bodyPr wrap="square" lIns="0" tIns="0" rIns="0" bIns="0" rtlCol="0" anchor="ctr">
            <a:spAutoFit/>
          </a:bodyPr>
          <a:lstStyle/>
          <a:p>
            <a:pPr marL="0" marR="0" lvl="0" indent="0" algn="l" defTabSz="12192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应用文主题语库：五育</a:t>
            </a:r>
            <a:r>
              <a:rPr kumimoji="0" lang="en-US" altLang="zh-CN"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a:t>
            </a:r>
            <a:r>
              <a:rPr kumimoji="0" lang="zh-CN" altLang="en-US" sz="3200" b="1" i="0" u="none" strike="noStrike" kern="1200" cap="none" spc="0" normalizeH="0" baseline="0" noProof="0" dirty="0">
                <a:ln>
                  <a:noFill/>
                </a:ln>
                <a:solidFill>
                  <a:srgbClr val="0070C0"/>
                </a:solidFill>
                <a:effectLst/>
                <a:highlight>
                  <a:srgbClr val="FFFF00"/>
                </a:highlight>
                <a:uLnTx/>
                <a:uFillTx/>
                <a:latin typeface="Arial" panose="020B0604020202020204" pitchFamily="34" charset="0"/>
                <a:ea typeface="微软雅黑" panose="020B0503020204020204" charset="-122"/>
                <a:cs typeface="+mn-cs"/>
                <a:sym typeface="Arial" panose="020B0604020202020204" pitchFamily="34" charset="0"/>
              </a:rPr>
              <a:t>智育</a:t>
            </a:r>
            <a:endParaRPr kumimoji="0" lang="zh-CN" altLang="en-US" sz="3200" b="1" i="0" u="none" strike="noStrike" kern="1200" cap="none" spc="0" normalizeH="0" baseline="0" noProof="0" dirty="0">
              <a:ln>
                <a:noFill/>
              </a:ln>
              <a:solidFill>
                <a:srgbClr val="0070C0"/>
              </a:solidFill>
              <a:effectLst/>
              <a:highlight>
                <a:srgbClr val="FFFF00"/>
              </a:highlight>
              <a:uLnTx/>
              <a:uFillTx/>
              <a:latin typeface="Arial" panose="020B0604020202020204" pitchFamily="34" charset="0"/>
              <a:ea typeface="微软雅黑" panose="020B0503020204020204" charset="-122"/>
              <a:cs typeface="+mn-cs"/>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946165" y="134798"/>
            <a:ext cx="7535305" cy="492443"/>
          </a:xfrm>
          <a:prstGeom prst="rect">
            <a:avLst/>
          </a:prstGeom>
          <a:noFill/>
        </p:spPr>
        <p:txBody>
          <a:bodyPr wrap="square" lIns="0" tIns="0" rIns="0" bIns="0" rtlCol="0" anchor="ctr">
            <a:spAutoFit/>
          </a:bodyPr>
          <a:lstStyle/>
          <a:p>
            <a:pPr marL="0" marR="0" lvl="0" indent="0" algn="l" defTabSz="12192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应用文主题分类：五育</a:t>
            </a:r>
            <a:r>
              <a:rPr kumimoji="0" lang="en-US" altLang="zh-CN"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a:t>
            </a:r>
            <a:r>
              <a:rPr kumimoji="0" lang="zh-CN" altLang="en-US"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德智体美劳</a:t>
            </a:r>
            <a:r>
              <a:rPr kumimoji="0" lang="en-US" altLang="zh-CN"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a:t>
            </a:r>
            <a:r>
              <a:rPr kumimoji="0" lang="zh-CN" altLang="en-US" sz="3200" b="1" i="0" u="none" strike="noStrike" kern="1200" cap="none" spc="0" normalizeH="0" baseline="0" noProof="0" dirty="0">
                <a:ln>
                  <a:noFill/>
                </a:ln>
                <a:solidFill>
                  <a:srgbClr val="0070C0"/>
                </a:solidFill>
                <a:effectLst/>
                <a:highlight>
                  <a:srgbClr val="FFFF00"/>
                </a:highlight>
                <a:uLnTx/>
                <a:uFillTx/>
                <a:latin typeface="Arial" panose="020B0604020202020204" pitchFamily="34" charset="0"/>
                <a:ea typeface="微软雅黑" panose="020B0503020204020204" charset="-122"/>
                <a:cs typeface="+mn-cs"/>
                <a:sym typeface="Arial" panose="020B0604020202020204" pitchFamily="34" charset="0"/>
              </a:rPr>
              <a:t>体</a:t>
            </a:r>
            <a:endParaRPr kumimoji="0" lang="zh-CN" altLang="en-US" sz="3200" b="1" i="0" u="none" strike="noStrike" kern="1200" cap="none" spc="0" normalizeH="0" baseline="0" noProof="0" dirty="0">
              <a:ln>
                <a:noFill/>
              </a:ln>
              <a:solidFill>
                <a:srgbClr val="0070C0"/>
              </a:solidFill>
              <a:effectLst/>
              <a:highlight>
                <a:srgbClr val="FFFF00"/>
              </a:highlight>
              <a:uLnTx/>
              <a:uFillTx/>
              <a:latin typeface="Arial" panose="020B0604020202020204" pitchFamily="34" charset="0"/>
              <a:ea typeface="微软雅黑" panose="020B0503020204020204" charset="-122"/>
              <a:cs typeface="+mn-cs"/>
              <a:sym typeface="Arial" panose="020B0604020202020204" pitchFamily="34" charset="0"/>
            </a:endParaRPr>
          </a:p>
        </p:txBody>
      </p:sp>
      <p:pic>
        <p:nvPicPr>
          <p:cNvPr id="6" name="图片 5"/>
          <p:cNvPicPr>
            <a:picLocks noChangeAspect="1"/>
          </p:cNvPicPr>
          <p:nvPr/>
        </p:nvPicPr>
        <p:blipFill>
          <a:blip r:embed="rId1"/>
          <a:stretch>
            <a:fillRect/>
          </a:stretch>
        </p:blipFill>
        <p:spPr>
          <a:xfrm>
            <a:off x="-5476" y="12180"/>
            <a:ext cx="700858" cy="737680"/>
          </a:xfrm>
          <a:prstGeom prst="rect">
            <a:avLst/>
          </a:prstGeom>
        </p:spPr>
      </p:pic>
      <p:graphicFrame>
        <p:nvGraphicFramePr>
          <p:cNvPr id="2" name="表格 2"/>
          <p:cNvGraphicFramePr>
            <a:graphicFrameLocks noGrp="1"/>
          </p:cNvGraphicFramePr>
          <p:nvPr>
            <p:custDataLst>
              <p:tags r:id="rId2"/>
            </p:custDataLst>
          </p:nvPr>
        </p:nvGraphicFramePr>
        <p:xfrm>
          <a:off x="180690" y="924715"/>
          <a:ext cx="11793855" cy="5706745"/>
        </p:xfrm>
        <a:graphic>
          <a:graphicData uri="http://schemas.openxmlformats.org/drawingml/2006/table">
            <a:tbl>
              <a:tblPr firstRow="1" bandRow="1">
                <a:tableStyleId>{5C22544A-7EE6-4342-B048-85BDC9FD1C3A}</a:tableStyleId>
              </a:tblPr>
              <a:tblGrid>
                <a:gridCol w="1591673"/>
                <a:gridCol w="6295022"/>
                <a:gridCol w="3907423"/>
              </a:tblGrid>
              <a:tr h="1463040">
                <a:tc>
                  <a:txBody>
                    <a:bodyPr/>
                    <a:lstStyle/>
                    <a:p>
                      <a:r>
                        <a:rPr lang="zh-CN" altLang="en-US" dirty="0"/>
                        <a:t>暨阳联考</a:t>
                      </a:r>
                      <a:endParaRPr lang="zh-CN" altLang="en-US" dirty="0"/>
                    </a:p>
                  </a:txBody>
                  <a:tcPr/>
                </a:tc>
                <a:tc>
                  <a:txBody>
                    <a:bodyPr/>
                    <a:lstStyle/>
                    <a:p>
                      <a:r>
                        <a:rPr lang="zh-CN" altLang="en-US" dirty="0"/>
                        <a:t>假如你是某国际学校学生会主席李华，在亚运会即将来临之际，你所在城市开展了全民健身运动（</a:t>
                      </a:r>
                      <a:r>
                        <a:rPr lang="en-US" altLang="zh-CN" dirty="0"/>
                        <a:t>national fitness program</a:t>
                      </a:r>
                      <a:r>
                        <a:rPr lang="zh-CN" altLang="en-US" dirty="0"/>
                        <a:t>）</a:t>
                      </a:r>
                      <a:r>
                        <a:rPr lang="en-US" altLang="zh-CN" dirty="0"/>
                        <a:t>, </a:t>
                      </a:r>
                      <a:r>
                        <a:rPr lang="zh-CN" altLang="en-US" dirty="0"/>
                        <a:t>请你代表学生会给全校学生写一份倡议书，呼吁大家参与此活动。</a:t>
                      </a:r>
                      <a:endParaRPr lang="zh-CN" altLang="en-US" dirty="0"/>
                    </a:p>
                    <a:p>
                      <a:r>
                        <a:rPr lang="zh-CN" altLang="en-US" dirty="0"/>
                        <a:t>内容包括：</a:t>
                      </a:r>
                      <a:r>
                        <a:rPr lang="en-US" altLang="zh-CN" dirty="0"/>
                        <a:t>1.</a:t>
                      </a:r>
                      <a:r>
                        <a:rPr lang="zh-CN" altLang="en-US" dirty="0"/>
                        <a:t>发起倡议。</a:t>
                      </a:r>
                      <a:r>
                        <a:rPr lang="en-US" altLang="zh-CN" dirty="0"/>
                        <a:t>2.</a:t>
                      </a:r>
                      <a:r>
                        <a:rPr lang="zh-CN" altLang="en-US" dirty="0"/>
                        <a:t>具体做法。</a:t>
                      </a:r>
                      <a:r>
                        <a:rPr lang="en-US" altLang="zh-CN" dirty="0"/>
                        <a:t>3.</a:t>
                      </a:r>
                      <a:r>
                        <a:rPr lang="zh-CN" altLang="en-US" dirty="0"/>
                        <a:t>活动意义。</a:t>
                      </a:r>
                      <a:endParaRPr lang="zh-CN" altLang="en-US" dirty="0"/>
                    </a:p>
                  </a:txBody>
                  <a:tcPr/>
                </a:tc>
                <a:tc>
                  <a:txBody>
                    <a:bodyPr/>
                    <a:lstStyle/>
                    <a:p>
                      <a:r>
                        <a:rPr lang="zh-CN" altLang="en-US" dirty="0"/>
                        <a:t>倡议书</a:t>
                      </a:r>
                      <a:endParaRPr lang="zh-CN" altLang="en-US" dirty="0"/>
                    </a:p>
                  </a:txBody>
                  <a:tcPr/>
                </a:tc>
              </a:tr>
              <a:tr h="951634">
                <a:tc>
                  <a:txBody>
                    <a:bodyPr/>
                    <a:lstStyle/>
                    <a:p>
                      <a:r>
                        <a:rPr lang="zh-CN" altLang="en-US" dirty="0"/>
                        <a:t>广一模</a:t>
                      </a:r>
                      <a:endParaRPr lang="zh-CN" altLang="en-US" dirty="0"/>
                    </a:p>
                  </a:txBody>
                  <a:tcPr/>
                </a:tc>
                <a:tc>
                  <a:txBody>
                    <a:bodyPr/>
                    <a:lstStyle/>
                    <a:p>
                      <a:r>
                        <a:rPr lang="zh-CN" altLang="en-US" dirty="0"/>
                        <a:t>你校英文报“</a:t>
                      </a:r>
                      <a:r>
                        <a:rPr lang="en-US" altLang="zh-CN" dirty="0"/>
                        <a:t>Teenage Life”</a:t>
                      </a:r>
                      <a:r>
                        <a:rPr lang="zh-CN" altLang="en-US" dirty="0"/>
                        <a:t>专栏本期的主题为“</a:t>
                      </a:r>
                      <a:r>
                        <a:rPr lang="en-US" altLang="zh-CN" dirty="0"/>
                        <a:t>Sports and Health”</a:t>
                      </a:r>
                      <a:r>
                        <a:rPr lang="zh-CN" altLang="en-US" dirty="0"/>
                        <a:t>。 请你用英语写一篇短文投稿，内容包括： </a:t>
                      </a:r>
                      <a:r>
                        <a:rPr lang="en-US" altLang="zh-CN" dirty="0"/>
                        <a:t>1. </a:t>
                      </a:r>
                      <a:r>
                        <a:rPr lang="zh-CN" altLang="en-US" dirty="0"/>
                        <a:t>运动的重要性；</a:t>
                      </a:r>
                      <a:r>
                        <a:rPr lang="en-US" altLang="zh-CN" dirty="0"/>
                        <a:t>2. </a:t>
                      </a:r>
                      <a:r>
                        <a:rPr lang="zh-CN" altLang="en-US" dirty="0"/>
                        <a:t>你的运动建议。 </a:t>
                      </a:r>
                      <a:endParaRPr lang="zh-CN" altLang="en-US" dirty="0"/>
                    </a:p>
                  </a:txBody>
                  <a:tcPr/>
                </a:tc>
                <a:tc>
                  <a:txBody>
                    <a:bodyPr/>
                    <a:lstStyle/>
                    <a:p>
                      <a:r>
                        <a:rPr lang="zh-CN" altLang="en-US" dirty="0"/>
                        <a:t>短文投稿</a:t>
                      </a:r>
                      <a:endParaRPr lang="zh-CN" altLang="en-US" dirty="0"/>
                    </a:p>
                  </a:txBody>
                  <a:tcPr/>
                </a:tc>
              </a:tr>
              <a:tr h="881547">
                <a:tc>
                  <a:txBody>
                    <a:bodyPr/>
                    <a:lstStyle/>
                    <a:p>
                      <a:r>
                        <a:rPr lang="zh-CN" altLang="en-US" dirty="0"/>
                        <a:t>台州市</a:t>
                      </a:r>
                      <a:r>
                        <a:rPr lang="en-US" altLang="zh-CN" dirty="0"/>
                        <a:t>2023</a:t>
                      </a:r>
                      <a:r>
                        <a:rPr lang="zh-CN" altLang="en-US" dirty="0"/>
                        <a:t>届高三第二次教学质量评估</a:t>
                      </a:r>
                      <a:endParaRPr lang="zh-CN" altLang="en-US" dirty="0"/>
                    </a:p>
                  </a:txBody>
                  <a:tcPr/>
                </a:tc>
                <a:tc>
                  <a:txBody>
                    <a:bodyPr/>
                    <a:lstStyle/>
                    <a:p>
                      <a:r>
                        <a:rPr lang="zh-CN" altLang="en-US" dirty="0"/>
                        <a:t>假定你是李华</a:t>
                      </a:r>
                      <a:r>
                        <a:rPr lang="en-US" altLang="zh-CN" dirty="0"/>
                        <a:t>, </a:t>
                      </a:r>
                      <a:r>
                        <a:rPr lang="zh-CN" altLang="en-US" dirty="0"/>
                        <a:t>你校将组织师生进行一次远足活动</a:t>
                      </a:r>
                      <a:r>
                        <a:rPr lang="en-US" altLang="zh-CN" dirty="0"/>
                        <a:t>, </a:t>
                      </a:r>
                      <a:r>
                        <a:rPr lang="zh-CN" altLang="en-US" dirty="0"/>
                        <a:t>请用英语给外教</a:t>
                      </a:r>
                      <a:r>
                        <a:rPr lang="en-US" altLang="zh-CN" dirty="0"/>
                        <a:t>Jason</a:t>
                      </a:r>
                      <a:r>
                        <a:rPr lang="zh-CN" altLang="en-US" dirty="0"/>
                        <a:t>写一封邮件邀请他一起参加</a:t>
                      </a:r>
                      <a:r>
                        <a:rPr lang="en-US" altLang="zh-CN" dirty="0"/>
                        <a:t>, </a:t>
                      </a:r>
                      <a:r>
                        <a:rPr lang="zh-CN" altLang="en-US" dirty="0"/>
                        <a:t>内容包括</a:t>
                      </a:r>
                      <a:r>
                        <a:rPr lang="en-US" altLang="zh-CN" dirty="0"/>
                        <a:t>: 1. </a:t>
                      </a:r>
                      <a:r>
                        <a:rPr lang="zh-CN" altLang="en-US" dirty="0"/>
                        <a:t>活动时间和地点</a:t>
                      </a:r>
                      <a:r>
                        <a:rPr lang="en-US" altLang="zh-CN" dirty="0"/>
                        <a:t>; 2. </a:t>
                      </a:r>
                      <a:r>
                        <a:rPr lang="zh-CN" altLang="en-US" dirty="0"/>
                        <a:t>注意事项</a:t>
                      </a:r>
                      <a:r>
                        <a:rPr lang="en-US" altLang="zh-CN" dirty="0"/>
                        <a:t>; 3. </a:t>
                      </a:r>
                      <a:r>
                        <a:rPr lang="zh-CN" altLang="en-US" dirty="0"/>
                        <a:t>表达期待</a:t>
                      </a:r>
                      <a:endParaRPr lang="en-US" altLang="zh-CN" dirty="0"/>
                    </a:p>
                  </a:txBody>
                  <a:tcPr/>
                </a:tc>
                <a:tc>
                  <a:txBody>
                    <a:bodyPr/>
                    <a:lstStyle/>
                    <a:p>
                      <a:r>
                        <a:rPr lang="zh-CN" altLang="en-US" dirty="0"/>
                        <a:t>邀请信</a:t>
                      </a:r>
                      <a:r>
                        <a:rPr lang="en-US" altLang="zh-CN" dirty="0"/>
                        <a:t>+</a:t>
                      </a:r>
                      <a:r>
                        <a:rPr lang="zh-CN" altLang="en-US" dirty="0"/>
                        <a:t>远足活动</a:t>
                      </a:r>
                      <a:endParaRPr lang="zh-CN" altLang="en-US" dirty="0"/>
                    </a:p>
                    <a:p>
                      <a:endParaRPr lang="zh-CN" altLang="en-US" dirty="0"/>
                    </a:p>
                  </a:txBody>
                  <a:tcPr/>
                </a:tc>
              </a:tr>
              <a:tr h="1146559">
                <a:tc>
                  <a:txBody>
                    <a:bodyPr/>
                    <a:lstStyle/>
                    <a:p>
                      <a:r>
                        <a:rPr lang="zh-CN" altLang="en-US" dirty="0"/>
                        <a:t>南京盐城</a:t>
                      </a:r>
                      <a:endParaRPr lang="zh-CN" altLang="en-US" dirty="0"/>
                    </a:p>
                  </a:txBody>
                  <a:tcPr/>
                </a:tc>
                <a:tc>
                  <a:txBody>
                    <a:bodyPr/>
                    <a:lstStyle/>
                    <a:p>
                      <a:r>
                        <a:rPr lang="zh-CN" altLang="en-US" dirty="0"/>
                        <a:t>假定你是李华，报名参加学校“</a:t>
                      </a:r>
                      <a:r>
                        <a:rPr lang="en-US" altLang="zh-CN" dirty="0"/>
                        <a:t>Be Sporty, Be Healthy”</a:t>
                      </a:r>
                      <a:r>
                        <a:rPr lang="zh-CN" altLang="en-US" dirty="0"/>
                        <a:t>为主题的演讲比赛。请你写一份英文演讲稿，内容包括：</a:t>
                      </a:r>
                      <a:endParaRPr lang="zh-CN" altLang="en-US" dirty="0"/>
                    </a:p>
                    <a:p>
                      <a:r>
                        <a:rPr lang="en-US" altLang="zh-CN" dirty="0"/>
                        <a:t>1. </a:t>
                      </a:r>
                      <a:r>
                        <a:rPr lang="zh-CN" altLang="en-US" dirty="0"/>
                        <a:t>问题：因学业紧张，疏于活动；</a:t>
                      </a:r>
                      <a:endParaRPr lang="zh-CN" altLang="en-US" dirty="0"/>
                    </a:p>
                    <a:p>
                      <a:r>
                        <a:rPr lang="en-US" altLang="zh-CN" dirty="0"/>
                        <a:t>2. </a:t>
                      </a:r>
                      <a:r>
                        <a:rPr lang="zh-CN" altLang="en-US" dirty="0"/>
                        <a:t>建议：要合理安排，正常锻炼</a:t>
                      </a:r>
                      <a:endParaRPr lang="zh-CN" altLang="en-US" dirty="0"/>
                    </a:p>
                  </a:txBody>
                  <a:tcPr/>
                </a:tc>
                <a:tc>
                  <a:txBody>
                    <a:bodyPr/>
                    <a:lstStyle/>
                    <a:p>
                      <a:r>
                        <a:rPr lang="zh-CN" altLang="en-US" dirty="0"/>
                        <a:t>演讲比赛</a:t>
                      </a:r>
                      <a:endParaRPr lang="zh-CN" altLang="en-US" dirty="0"/>
                    </a:p>
                  </a:txBody>
                  <a:tcPr/>
                </a:tc>
              </a:tr>
              <a:tr h="1146559">
                <a:tc>
                  <a:txBody>
                    <a:bodyPr/>
                    <a:lstStyle/>
                    <a:p>
                      <a:r>
                        <a:rPr lang="zh-CN" altLang="en-US" dirty="0"/>
                        <a:t>深圳市高三年级第一次调研考试</a:t>
                      </a:r>
                      <a:endParaRPr lang="zh-CN" altLang="en-US" dirty="0"/>
                    </a:p>
                  </a:txBody>
                  <a:tcPr/>
                </a:tc>
                <a:tc>
                  <a:txBody>
                    <a:bodyPr/>
                    <a:lstStyle/>
                    <a:p>
                      <a:r>
                        <a:rPr lang="zh-CN" altLang="en-US" dirty="0"/>
                        <a:t>假定你是李华，你班计划与新西兰姊妹学校某班级在线共上一堂介绍“传统体育项目”的交流课。请你代表班级写封邮件给对方班长</a:t>
                      </a:r>
                      <a:r>
                        <a:rPr lang="en-US" altLang="zh-CN" dirty="0"/>
                        <a:t>Hans</a:t>
                      </a:r>
                      <a:r>
                        <a:rPr lang="zh-CN" altLang="en-US" dirty="0"/>
                        <a:t>，内容包括：</a:t>
                      </a:r>
                      <a:endParaRPr lang="zh-CN" altLang="en-US" dirty="0"/>
                    </a:p>
                    <a:p>
                      <a:r>
                        <a:rPr lang="en-US" altLang="zh-CN" dirty="0"/>
                        <a:t>1. </a:t>
                      </a:r>
                      <a:r>
                        <a:rPr lang="zh-CN" altLang="en-US" dirty="0"/>
                        <a:t>交流的目的；</a:t>
                      </a:r>
                      <a:r>
                        <a:rPr lang="en-US" altLang="zh-CN" dirty="0"/>
                        <a:t>2. </a:t>
                      </a:r>
                      <a:r>
                        <a:rPr lang="zh-CN" altLang="en-US" dirty="0"/>
                        <a:t>告知相关事宜；   </a:t>
                      </a:r>
                      <a:r>
                        <a:rPr lang="en-US" altLang="zh-CN" dirty="0"/>
                        <a:t>3. </a:t>
                      </a:r>
                      <a:r>
                        <a:rPr lang="zh-CN" altLang="en-US" dirty="0"/>
                        <a:t>征求意见。</a:t>
                      </a:r>
                      <a:endParaRPr lang="zh-CN" altLang="en-US" dirty="0"/>
                    </a:p>
                  </a:txBody>
                  <a:tcPr/>
                </a:tc>
                <a:tc>
                  <a:txBody>
                    <a:bodyPr/>
                    <a:lstStyle/>
                    <a:p>
                      <a:r>
                        <a:rPr lang="zh-CN" altLang="en-US" dirty="0"/>
                        <a:t>告知</a:t>
                      </a:r>
                      <a:r>
                        <a:rPr lang="en-US" altLang="zh-CN" dirty="0"/>
                        <a:t>+</a:t>
                      </a:r>
                      <a:r>
                        <a:rPr lang="zh-CN" altLang="en-US" dirty="0"/>
                        <a:t>传统体育项目</a:t>
                      </a:r>
                      <a:endParaRPr lang="zh-CN" altLang="en-US" dirty="0"/>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3741" y="700858"/>
            <a:ext cx="10866485" cy="5930568"/>
          </a:xfrm>
        </p:spPr>
        <p:txBody>
          <a:bodyPr>
            <a:normAutofit fontScale="75000" lnSpcReduction="10000"/>
          </a:bodyPr>
          <a:lstStyle/>
          <a:p>
            <a:r>
              <a:rPr lang="en-US" altLang="zh-CN" dirty="0">
                <a:latin typeface="Times New Roman" panose="02020603050405020304" pitchFamily="18" charset="0"/>
              </a:rPr>
              <a:t>1. </a:t>
            </a:r>
            <a:r>
              <a:rPr lang="zh-CN" altLang="en-US" dirty="0">
                <a:latin typeface="Times New Roman" panose="02020603050405020304" pitchFamily="18" charset="0"/>
              </a:rPr>
              <a:t>促进学生的身体健康和体能，养成终身定期锻炼的习惯。</a:t>
            </a:r>
            <a:endParaRPr lang="en-US" altLang="zh-CN" dirty="0">
              <a:latin typeface="Times New Roman" panose="02020603050405020304" pitchFamily="18" charset="0"/>
            </a:endParaRPr>
          </a:p>
          <a:p>
            <a:r>
              <a:rPr lang="en-US" altLang="zh-CN" u="sng" dirty="0">
                <a:latin typeface="Times New Roman" panose="02020603050405020304" pitchFamily="18" charset="0"/>
              </a:rPr>
              <a:t>To promote students' </a:t>
            </a:r>
            <a:r>
              <a:rPr lang="en-US" altLang="zh-CN" u="sng" dirty="0">
                <a:solidFill>
                  <a:srgbClr val="C00000"/>
                </a:solidFill>
                <a:latin typeface="Times New Roman" panose="02020603050405020304" pitchFamily="18" charset="0"/>
              </a:rPr>
              <a:t>physical health and fitness</a:t>
            </a:r>
            <a:r>
              <a:rPr lang="en-US" altLang="zh-CN" u="sng" dirty="0">
                <a:latin typeface="Times New Roman" panose="02020603050405020304" pitchFamily="18" charset="0"/>
              </a:rPr>
              <a:t>, and </a:t>
            </a:r>
            <a:r>
              <a:rPr lang="en-US" altLang="zh-CN" u="sng" dirty="0">
                <a:solidFill>
                  <a:srgbClr val="C00000"/>
                </a:solidFill>
                <a:latin typeface="Times New Roman" panose="02020603050405020304" pitchFamily="18" charset="0"/>
              </a:rPr>
              <a:t>cultivate lifelong habits of regular physical activity</a:t>
            </a:r>
            <a:r>
              <a:rPr lang="en-US" altLang="zh-CN" dirty="0">
                <a:solidFill>
                  <a:srgbClr val="C00000"/>
                </a:solidFill>
                <a:latin typeface="Times New Roman" panose="02020603050405020304" pitchFamily="18" charset="0"/>
              </a:rPr>
              <a:t>.</a:t>
            </a:r>
            <a:endParaRPr lang="en-US" altLang="zh-CN" dirty="0">
              <a:solidFill>
                <a:srgbClr val="C00000"/>
              </a:solidFill>
              <a:latin typeface="Times New Roman" panose="02020603050405020304" pitchFamily="18" charset="0"/>
            </a:endParaRPr>
          </a:p>
          <a:p>
            <a:r>
              <a:rPr lang="en-US" altLang="zh-CN" dirty="0">
                <a:latin typeface="Times New Roman" panose="02020603050405020304" pitchFamily="18" charset="0"/>
              </a:rPr>
              <a:t>2. </a:t>
            </a:r>
            <a:r>
              <a:rPr lang="zh-CN" altLang="en-US" dirty="0">
                <a:latin typeface="Times New Roman" panose="02020603050405020304" pitchFamily="18" charset="0"/>
              </a:rPr>
              <a:t>培养学生的团队合作和领导技能，灌输他们的运动精神和尊重对手的意识。</a:t>
            </a:r>
            <a:endParaRPr lang="en-US" altLang="zh-CN" dirty="0">
              <a:latin typeface="Times New Roman" panose="02020603050405020304" pitchFamily="18" charset="0"/>
            </a:endParaRPr>
          </a:p>
          <a:p>
            <a:r>
              <a:rPr lang="en-US" altLang="zh-CN" u="sng" dirty="0">
                <a:latin typeface="Times New Roman" panose="02020603050405020304" pitchFamily="18" charset="0"/>
              </a:rPr>
              <a:t>To </a:t>
            </a:r>
            <a:r>
              <a:rPr lang="en-US" altLang="zh-CN" u="sng" dirty="0">
                <a:solidFill>
                  <a:srgbClr val="C00000"/>
                </a:solidFill>
                <a:latin typeface="Times New Roman" panose="02020603050405020304" pitchFamily="18" charset="0"/>
              </a:rPr>
              <a:t>foster students' teamwork </a:t>
            </a:r>
            <a:r>
              <a:rPr lang="en-US" altLang="zh-CN" u="sng" dirty="0">
                <a:latin typeface="Times New Roman" panose="02020603050405020304" pitchFamily="18" charset="0"/>
              </a:rPr>
              <a:t>and leadership skills and to instill in them sportsmanship and respect for opponents</a:t>
            </a:r>
            <a:r>
              <a:rPr lang="en-US" altLang="zh-CN" dirty="0">
                <a:latin typeface="Times New Roman" panose="02020603050405020304" pitchFamily="18" charset="0"/>
              </a:rPr>
              <a:t>.</a:t>
            </a:r>
            <a:endParaRPr lang="en-US" altLang="zh-CN" dirty="0">
              <a:latin typeface="Times New Roman" panose="02020603050405020304" pitchFamily="18" charset="0"/>
            </a:endParaRPr>
          </a:p>
          <a:p>
            <a:r>
              <a:rPr lang="en-US" altLang="zh-CN" dirty="0">
                <a:latin typeface="Times New Roman" panose="02020603050405020304" pitchFamily="18" charset="0"/>
              </a:rPr>
              <a:t>3. </a:t>
            </a:r>
            <a:r>
              <a:rPr lang="zh-CN" altLang="en-US" dirty="0">
                <a:latin typeface="Times New Roman" panose="02020603050405020304" pitchFamily="18" charset="0"/>
              </a:rPr>
              <a:t>培养学生的运动技能和身体协调，提高他们的认知表现和学业成绩，改善他们的心理健康。</a:t>
            </a:r>
            <a:endParaRPr lang="en-US" altLang="zh-CN" dirty="0">
              <a:latin typeface="Times New Roman" panose="02020603050405020304" pitchFamily="18" charset="0"/>
            </a:endParaRPr>
          </a:p>
          <a:p>
            <a:r>
              <a:rPr lang="en-US" altLang="zh-CN" u="sng" dirty="0">
                <a:latin typeface="Times New Roman" panose="02020603050405020304" pitchFamily="18" charset="0"/>
              </a:rPr>
              <a:t>To develop students' </a:t>
            </a:r>
            <a:r>
              <a:rPr lang="en-US" altLang="zh-CN" u="sng" dirty="0">
                <a:solidFill>
                  <a:srgbClr val="C00000"/>
                </a:solidFill>
                <a:latin typeface="Times New Roman" panose="02020603050405020304" pitchFamily="18" charset="0"/>
              </a:rPr>
              <a:t>motor skills and physical coordination</a:t>
            </a:r>
            <a:r>
              <a:rPr lang="en-US" altLang="zh-CN" u="sng" dirty="0">
                <a:latin typeface="Times New Roman" panose="02020603050405020304" pitchFamily="18" charset="0"/>
              </a:rPr>
              <a:t>, enhance their cognitive performance and academic achievement, and improve their mental well-being.</a:t>
            </a:r>
            <a:endParaRPr lang="en-US" altLang="zh-CN" u="sng" dirty="0">
              <a:latin typeface="Times New Roman" panose="02020603050405020304" pitchFamily="18" charset="0"/>
            </a:endParaRPr>
          </a:p>
          <a:p>
            <a:r>
              <a:rPr lang="en-US" altLang="zh-CN" dirty="0">
                <a:latin typeface="Times New Roman" panose="02020603050405020304" pitchFamily="18" charset="0"/>
              </a:rPr>
              <a:t>4. </a:t>
            </a:r>
            <a:r>
              <a:rPr lang="zh-CN" altLang="en-US" dirty="0">
                <a:latin typeface="Times New Roman" panose="02020603050405020304" pitchFamily="18" charset="0"/>
              </a:rPr>
              <a:t>通过团队体育、游戏和其他体育活动提供社交互动和情感发展的机会。</a:t>
            </a:r>
            <a:endParaRPr lang="en-US" altLang="zh-CN" dirty="0">
              <a:latin typeface="Times New Roman" panose="02020603050405020304" pitchFamily="18" charset="0"/>
            </a:endParaRPr>
          </a:p>
          <a:p>
            <a:r>
              <a:rPr lang="en-US" altLang="zh-CN" u="sng" dirty="0">
                <a:latin typeface="Times New Roman" panose="02020603050405020304" pitchFamily="18" charset="0"/>
              </a:rPr>
              <a:t>To provide opportunities for social interaction and emotional development through team sports, games and other physical activities.</a:t>
            </a:r>
            <a:endParaRPr lang="en-US" altLang="zh-CN" u="sng" dirty="0">
              <a:latin typeface="Times New Roman" panose="02020603050405020304" pitchFamily="18" charset="0"/>
            </a:endParaRPr>
          </a:p>
          <a:p>
            <a:r>
              <a:rPr lang="en-US" altLang="zh-CN" dirty="0">
                <a:latin typeface="Times New Roman" panose="02020603050405020304" pitchFamily="18" charset="0"/>
              </a:rPr>
              <a:t>5. </a:t>
            </a:r>
            <a:r>
              <a:rPr lang="zh-CN" altLang="en-US" dirty="0">
                <a:latin typeface="Times New Roman" panose="02020603050405020304" pitchFamily="18" charset="0"/>
              </a:rPr>
              <a:t>提高学生的文化意识和欣赏不同的体育传统和赛事。</a:t>
            </a:r>
            <a:endParaRPr lang="en-US" altLang="zh-CN" dirty="0">
              <a:latin typeface="Times New Roman" panose="02020603050405020304" pitchFamily="18" charset="0"/>
            </a:endParaRPr>
          </a:p>
          <a:p>
            <a:r>
              <a:rPr lang="en-US" altLang="zh-CN" u="sng" dirty="0">
                <a:latin typeface="Times New Roman" panose="02020603050405020304" pitchFamily="18" charset="0"/>
              </a:rPr>
              <a:t>To enhance students' cultural awareness and </a:t>
            </a:r>
            <a:r>
              <a:rPr lang="en-US" altLang="zh-CN" u="sng" dirty="0">
                <a:solidFill>
                  <a:srgbClr val="C00000"/>
                </a:solidFill>
                <a:latin typeface="Times New Roman" panose="02020603050405020304" pitchFamily="18" charset="0"/>
              </a:rPr>
              <a:t>appreciation of different sporting traditions and events.</a:t>
            </a:r>
            <a:endParaRPr lang="zh-CN" altLang="en-US" u="sng" dirty="0">
              <a:solidFill>
                <a:srgbClr val="C00000"/>
              </a:solidFill>
              <a:latin typeface="Times New Roman" panose="02020603050405020304" pitchFamily="18" charset="0"/>
            </a:endParaRPr>
          </a:p>
        </p:txBody>
      </p:sp>
      <p:sp>
        <p:nvSpPr>
          <p:cNvPr id="4" name="TextBox 8"/>
          <p:cNvSpPr txBox="1"/>
          <p:nvPr/>
        </p:nvSpPr>
        <p:spPr>
          <a:xfrm>
            <a:off x="946165" y="134798"/>
            <a:ext cx="7535305" cy="492443"/>
          </a:xfrm>
          <a:prstGeom prst="rect">
            <a:avLst/>
          </a:prstGeom>
          <a:noFill/>
        </p:spPr>
        <p:txBody>
          <a:bodyPr wrap="square" lIns="0" tIns="0" rIns="0" bIns="0" rtlCol="0" anchor="ctr">
            <a:spAutoFit/>
          </a:bodyPr>
          <a:lstStyle/>
          <a:p>
            <a:pPr marL="0" marR="0" lvl="0" indent="0" algn="l" defTabSz="12192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应用文主题语库：五育</a:t>
            </a:r>
            <a:r>
              <a:rPr kumimoji="0" lang="en-US" altLang="zh-CN"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a:t>
            </a:r>
            <a:r>
              <a:rPr kumimoji="0" lang="zh-CN" altLang="en-US" sz="3200" b="1" i="0" u="none" strike="noStrike" kern="1200" cap="none" spc="0" normalizeH="0" baseline="0" noProof="0" dirty="0">
                <a:ln>
                  <a:noFill/>
                </a:ln>
                <a:solidFill>
                  <a:srgbClr val="0070C0"/>
                </a:solidFill>
                <a:effectLst/>
                <a:highlight>
                  <a:srgbClr val="FFFF00"/>
                </a:highlight>
                <a:uLnTx/>
                <a:uFillTx/>
                <a:latin typeface="Arial" panose="020B0604020202020204" pitchFamily="34" charset="0"/>
                <a:ea typeface="微软雅黑" panose="020B0503020204020204" charset="-122"/>
                <a:cs typeface="+mn-cs"/>
                <a:sym typeface="Arial" panose="020B0604020202020204" pitchFamily="34" charset="0"/>
              </a:rPr>
              <a:t>体育</a:t>
            </a:r>
            <a:endParaRPr kumimoji="0" lang="zh-CN" altLang="en-US" sz="3200" b="1" i="0" u="none" strike="noStrike" kern="1200" cap="none" spc="0" normalizeH="0" baseline="0" noProof="0" dirty="0">
              <a:ln>
                <a:noFill/>
              </a:ln>
              <a:solidFill>
                <a:srgbClr val="0070C0"/>
              </a:solidFill>
              <a:effectLst/>
              <a:highlight>
                <a:srgbClr val="FFFF00"/>
              </a:highlight>
              <a:uLnTx/>
              <a:uFillTx/>
              <a:latin typeface="Arial" panose="020B0604020202020204" pitchFamily="34" charset="0"/>
              <a:ea typeface="微软雅黑" panose="020B0503020204020204" charset="-122"/>
              <a:cs typeface="+mn-cs"/>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946165" y="134798"/>
            <a:ext cx="7535305" cy="492443"/>
          </a:xfrm>
          <a:prstGeom prst="rect">
            <a:avLst/>
          </a:prstGeom>
          <a:noFill/>
        </p:spPr>
        <p:txBody>
          <a:bodyPr wrap="square" lIns="0" tIns="0" rIns="0" bIns="0" rtlCol="0" anchor="ctr">
            <a:spAutoFit/>
          </a:bodyPr>
          <a:lstStyle/>
          <a:p>
            <a:pPr marL="0" marR="0" lvl="0" indent="0" algn="l" defTabSz="12192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应用文主题分类：五育</a:t>
            </a:r>
            <a:r>
              <a:rPr kumimoji="0" lang="en-US" altLang="zh-CN"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a:t>
            </a:r>
            <a:r>
              <a:rPr kumimoji="0" lang="zh-CN" altLang="en-US"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德智体美劳</a:t>
            </a:r>
            <a:r>
              <a:rPr kumimoji="0" lang="en-US" altLang="zh-CN"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a:t>
            </a:r>
            <a:r>
              <a:rPr kumimoji="0" lang="zh-CN" altLang="en-US" sz="3200" b="1" i="0" u="none" strike="noStrike" kern="1200" cap="none" spc="0" normalizeH="0" baseline="0" noProof="0" dirty="0">
                <a:ln>
                  <a:noFill/>
                </a:ln>
                <a:solidFill>
                  <a:srgbClr val="0070C0"/>
                </a:solidFill>
                <a:effectLst/>
                <a:highlight>
                  <a:srgbClr val="FFFF00"/>
                </a:highlight>
                <a:uLnTx/>
                <a:uFillTx/>
                <a:latin typeface="Arial" panose="020B0604020202020204" pitchFamily="34" charset="0"/>
                <a:ea typeface="微软雅黑" panose="020B0503020204020204" charset="-122"/>
                <a:cs typeface="+mn-cs"/>
                <a:sym typeface="Arial" panose="020B0604020202020204" pitchFamily="34" charset="0"/>
              </a:rPr>
              <a:t>美</a:t>
            </a:r>
            <a:endParaRPr kumimoji="0" lang="zh-CN" altLang="en-US" sz="3200" b="1" i="0" u="none" strike="noStrike" kern="1200" cap="none" spc="0" normalizeH="0" baseline="0" noProof="0" dirty="0">
              <a:ln>
                <a:noFill/>
              </a:ln>
              <a:solidFill>
                <a:srgbClr val="0070C0"/>
              </a:solidFill>
              <a:effectLst/>
              <a:highlight>
                <a:srgbClr val="FFFF00"/>
              </a:highlight>
              <a:uLnTx/>
              <a:uFillTx/>
              <a:latin typeface="Arial" panose="020B0604020202020204" pitchFamily="34" charset="0"/>
              <a:ea typeface="微软雅黑" panose="020B0503020204020204" charset="-122"/>
              <a:cs typeface="+mn-cs"/>
              <a:sym typeface="Arial" panose="020B0604020202020204" pitchFamily="34" charset="0"/>
            </a:endParaRPr>
          </a:p>
        </p:txBody>
      </p:sp>
      <p:pic>
        <p:nvPicPr>
          <p:cNvPr id="6" name="图片 5"/>
          <p:cNvPicPr>
            <a:picLocks noChangeAspect="1"/>
          </p:cNvPicPr>
          <p:nvPr/>
        </p:nvPicPr>
        <p:blipFill>
          <a:blip r:embed="rId1"/>
          <a:stretch>
            <a:fillRect/>
          </a:stretch>
        </p:blipFill>
        <p:spPr>
          <a:xfrm>
            <a:off x="-5476" y="12180"/>
            <a:ext cx="700858" cy="737680"/>
          </a:xfrm>
          <a:prstGeom prst="rect">
            <a:avLst/>
          </a:prstGeom>
        </p:spPr>
      </p:pic>
      <p:graphicFrame>
        <p:nvGraphicFramePr>
          <p:cNvPr id="2" name="表格 2"/>
          <p:cNvGraphicFramePr>
            <a:graphicFrameLocks noGrp="1"/>
          </p:cNvGraphicFramePr>
          <p:nvPr/>
        </p:nvGraphicFramePr>
        <p:xfrm>
          <a:off x="201679" y="901014"/>
          <a:ext cx="11788642" cy="5296120"/>
        </p:xfrm>
        <a:graphic>
          <a:graphicData uri="http://schemas.openxmlformats.org/drawingml/2006/table">
            <a:tbl>
              <a:tblPr firstRow="1" bandRow="1">
                <a:tableStyleId>{5C22544A-7EE6-4342-B048-85BDC9FD1C3A}</a:tableStyleId>
              </a:tblPr>
              <a:tblGrid>
                <a:gridCol w="1590934"/>
                <a:gridCol w="8971776"/>
                <a:gridCol w="1225932"/>
              </a:tblGrid>
              <a:tr h="1364200">
                <a:tc>
                  <a:txBody>
                    <a:bodyPr/>
                    <a:lstStyle/>
                    <a:p>
                      <a:r>
                        <a:rPr lang="zh-CN" altLang="en-US" dirty="0"/>
                        <a:t>宁波市</a:t>
                      </a:r>
                      <a:r>
                        <a:rPr lang="en-US" altLang="zh-CN" dirty="0"/>
                        <a:t>2022</a:t>
                      </a:r>
                      <a:r>
                        <a:rPr lang="zh-CN" altLang="en-US" dirty="0"/>
                        <a:t>学年第二学期高考与选考模拟考试</a:t>
                      </a:r>
                      <a:r>
                        <a:rPr lang="en-US" altLang="zh-CN" dirty="0"/>
                        <a:t>:</a:t>
                      </a:r>
                      <a:endParaRPr lang="zh-CN" altLang="en-US" dirty="0"/>
                    </a:p>
                  </a:txBody>
                  <a:tcPr/>
                </a:tc>
                <a:tc>
                  <a:txBody>
                    <a:bodyPr/>
                    <a:lstStyle/>
                    <a:p>
                      <a:r>
                        <a:rPr lang="zh-CN" altLang="en-US" dirty="0"/>
                        <a:t>假如你是校陶艺社团</a:t>
                      </a:r>
                      <a:r>
                        <a:rPr lang="en-US" altLang="zh-CN" dirty="0"/>
                        <a:t>(the </a:t>
                      </a:r>
                      <a:r>
                        <a:rPr lang="en-US" altLang="zh-CN" dirty="0" err="1"/>
                        <a:t>Potteiy</a:t>
                      </a:r>
                      <a:r>
                        <a:rPr lang="en-US" altLang="zh-CN" dirty="0"/>
                        <a:t> Club)</a:t>
                      </a:r>
                      <a:r>
                        <a:rPr lang="zh-CN" altLang="en-US" dirty="0"/>
                        <a:t>负责人李华，社团即将举办第五届陶艺作品展，请你就此在校英文网站上写一则短文进行推介，内容包括：</a:t>
                      </a:r>
                      <a:r>
                        <a:rPr lang="en-US" altLang="zh-CN" dirty="0"/>
                        <a:t>1.</a:t>
                      </a:r>
                      <a:r>
                        <a:rPr lang="zh-CN" altLang="en-US" dirty="0"/>
                        <a:t>时间地点；</a:t>
                      </a:r>
                      <a:r>
                        <a:rPr lang="en-US" altLang="zh-CN" dirty="0"/>
                        <a:t>2.</a:t>
                      </a:r>
                      <a:r>
                        <a:rPr lang="zh-CN" altLang="en-US" dirty="0"/>
                        <a:t>展览内容；</a:t>
                      </a:r>
                      <a:r>
                        <a:rPr lang="en-US" altLang="zh-CN" dirty="0"/>
                        <a:t>3.</a:t>
                      </a:r>
                      <a:r>
                        <a:rPr lang="zh-CN" altLang="en-US" dirty="0"/>
                        <a:t>号召参观。</a:t>
                      </a:r>
                      <a:r>
                        <a:rPr lang="en-US" altLang="zh-CN" dirty="0"/>
                        <a:t>The Fifth Pottery Exhibition</a:t>
                      </a:r>
                      <a:endParaRPr lang="en-US" altLang="zh-CN" dirty="0"/>
                    </a:p>
                    <a:p>
                      <a:endParaRPr lang="zh-CN" altLang="en-US" dirty="0"/>
                    </a:p>
                  </a:txBody>
                  <a:tcPr/>
                </a:tc>
                <a:tc>
                  <a:txBody>
                    <a:bodyPr/>
                    <a:lstStyle/>
                    <a:p>
                      <a:r>
                        <a:rPr lang="zh-CN" altLang="en-US" dirty="0"/>
                        <a:t>陶艺作品展推广</a:t>
                      </a:r>
                      <a:endParaRPr lang="zh-CN" altLang="en-US" dirty="0"/>
                    </a:p>
                  </a:txBody>
                  <a:tcPr/>
                </a:tc>
              </a:tr>
              <a:tr h="1108413">
                <a:tc>
                  <a:txBody>
                    <a:bodyPr/>
                    <a:lstStyle/>
                    <a:p>
                      <a:r>
                        <a:rPr lang="zh-CN" altLang="en-US" dirty="0"/>
                        <a:t>浙江省十校联盟</a:t>
                      </a:r>
                      <a:endParaRPr lang="zh-CN" altLang="en-US" dirty="0"/>
                    </a:p>
                  </a:txBody>
                  <a:tcPr/>
                </a:tc>
                <a:tc>
                  <a:txBody>
                    <a:bodyPr/>
                    <a:lstStyle/>
                    <a:p>
                      <a:r>
                        <a:rPr lang="zh-CN" altLang="en-US" dirty="0"/>
                        <a:t>假设你是李华，本周末你校将要举办以 “乡土中国</a:t>
                      </a:r>
                      <a:r>
                        <a:rPr lang="en-US" altLang="zh-CN" dirty="0"/>
                        <a:t>(Rural China)”</a:t>
                      </a:r>
                      <a:r>
                        <a:rPr lang="zh-CN" altLang="en-US" dirty="0"/>
                        <a:t>为主题的摄影展，请你写一封邮件给交换生</a:t>
                      </a:r>
                      <a:r>
                        <a:rPr lang="en-US" altLang="zh-CN" dirty="0"/>
                        <a:t>James</a:t>
                      </a:r>
                      <a:r>
                        <a:rPr lang="zh-CN" altLang="en-US" dirty="0"/>
                        <a:t>，邀请他来参观这次展览</a:t>
                      </a:r>
                      <a:r>
                        <a:rPr lang="en-US" altLang="zh-CN" dirty="0"/>
                        <a:t>,</a:t>
                      </a:r>
                      <a:r>
                        <a:rPr lang="zh-CN" altLang="en-US" dirty="0"/>
                        <a:t>内容包括</a:t>
                      </a:r>
                      <a:r>
                        <a:rPr lang="en-US" altLang="zh-CN" dirty="0"/>
                        <a:t>:</a:t>
                      </a:r>
                      <a:endParaRPr lang="en-US" altLang="zh-CN" dirty="0"/>
                    </a:p>
                    <a:p>
                      <a:r>
                        <a:rPr lang="en-US" altLang="zh-CN" dirty="0"/>
                        <a:t>1.</a:t>
                      </a:r>
                      <a:r>
                        <a:rPr lang="zh-CN" altLang="en-US" dirty="0"/>
                        <a:t>展览的时间和地点</a:t>
                      </a:r>
                      <a:r>
                        <a:rPr lang="en-US" altLang="zh-CN" dirty="0"/>
                        <a:t>;</a:t>
                      </a:r>
                      <a:endParaRPr lang="en-US" altLang="zh-CN" dirty="0"/>
                    </a:p>
                    <a:p>
                      <a:r>
                        <a:rPr lang="en-US" altLang="zh-CN" dirty="0"/>
                        <a:t>2.</a:t>
                      </a:r>
                      <a:r>
                        <a:rPr lang="zh-CN" altLang="en-US" dirty="0"/>
                        <a:t>展览的内容和意义。</a:t>
                      </a:r>
                      <a:endParaRPr lang="zh-CN" altLang="en-US" dirty="0"/>
                    </a:p>
                  </a:txBody>
                  <a:tcPr/>
                </a:tc>
                <a:tc>
                  <a:txBody>
                    <a:bodyPr/>
                    <a:lstStyle/>
                    <a:p>
                      <a:r>
                        <a:rPr lang="zh-CN" altLang="en-US" dirty="0"/>
                        <a:t>邀请</a:t>
                      </a:r>
                      <a:r>
                        <a:rPr lang="en-US" altLang="zh-CN" dirty="0"/>
                        <a:t>+</a:t>
                      </a:r>
                      <a:r>
                        <a:rPr lang="zh-CN" altLang="en-US" dirty="0"/>
                        <a:t>乡土中国摄影展</a:t>
                      </a:r>
                      <a:endParaRPr lang="zh-CN" altLang="en-US" dirty="0"/>
                    </a:p>
                    <a:p>
                      <a:endParaRPr lang="zh-CN" altLang="en-US" dirty="0"/>
                    </a:p>
                  </a:txBody>
                  <a:tcPr/>
                </a:tc>
              </a:tr>
              <a:tr h="895116">
                <a:tc>
                  <a:txBody>
                    <a:bodyPr/>
                    <a:lstStyle/>
                    <a:p>
                      <a:r>
                        <a:rPr lang="zh-CN" altLang="en-US" dirty="0"/>
                        <a:t>四省联考</a:t>
                      </a:r>
                      <a:endParaRPr lang="zh-CN" altLang="en-US" dirty="0"/>
                    </a:p>
                  </a:txBody>
                  <a:tcPr/>
                </a:tc>
                <a:tc>
                  <a:txBody>
                    <a:bodyPr/>
                    <a:lstStyle/>
                    <a:p>
                      <a:r>
                        <a:rPr lang="zh-CN" altLang="en-US" dirty="0"/>
                        <a:t>你刚观看了你校与英国一所友好学校联合在线上举办的音乐会。请在线上留言板上写一则评论，内容包括：</a:t>
                      </a:r>
                      <a:endParaRPr lang="zh-CN" altLang="en-US" dirty="0"/>
                    </a:p>
                    <a:p>
                      <a:r>
                        <a:rPr lang="en-US" altLang="zh-CN" dirty="0"/>
                        <a:t>1</a:t>
                      </a:r>
                      <a:r>
                        <a:rPr lang="zh-CN" altLang="en-US" dirty="0"/>
                        <a:t>．音乐会特点；</a:t>
                      </a:r>
                      <a:r>
                        <a:rPr lang="en-US" altLang="zh-CN" dirty="0"/>
                        <a:t>2</a:t>
                      </a:r>
                      <a:r>
                        <a:rPr lang="zh-CN" altLang="en-US" dirty="0"/>
                        <a:t>．观看感受；</a:t>
                      </a:r>
                      <a:r>
                        <a:rPr lang="en-US" altLang="zh-CN" dirty="0"/>
                        <a:t>3</a:t>
                      </a:r>
                      <a:r>
                        <a:rPr lang="zh-CN" altLang="en-US" dirty="0"/>
                        <a:t>．意见建议。</a:t>
                      </a:r>
                      <a:endParaRPr lang="zh-CN" altLang="en-US" dirty="0"/>
                    </a:p>
                  </a:txBody>
                  <a:tcPr/>
                </a:tc>
                <a:tc>
                  <a:txBody>
                    <a:bodyPr/>
                    <a:lstStyle/>
                    <a:p>
                      <a:r>
                        <a:rPr lang="zh-CN" altLang="en-US" dirty="0"/>
                        <a:t>评论</a:t>
                      </a:r>
                      <a:r>
                        <a:rPr lang="en-US" altLang="zh-CN" dirty="0"/>
                        <a:t>+</a:t>
                      </a:r>
                      <a:r>
                        <a:rPr lang="zh-CN" altLang="en-US" dirty="0"/>
                        <a:t>音乐会</a:t>
                      </a:r>
                      <a:endParaRPr lang="zh-CN" altLang="en-US" dirty="0"/>
                    </a:p>
                  </a:txBody>
                  <a:tcPr/>
                </a:tc>
              </a:tr>
              <a:tr h="867191">
                <a:tc>
                  <a:txBody>
                    <a:bodyPr/>
                    <a:lstStyle/>
                    <a:p>
                      <a:r>
                        <a:rPr lang="zh-CN" altLang="en-US" dirty="0"/>
                        <a:t>三新 协同教研共同体</a:t>
                      </a:r>
                      <a:endParaRPr lang="zh-CN" altLang="en-US" dirty="0"/>
                    </a:p>
                  </a:txBody>
                  <a:tcPr/>
                </a:tc>
                <a:tc>
                  <a:txBody>
                    <a:bodyPr/>
                    <a:lstStyle/>
                    <a:p>
                      <a:r>
                        <a:rPr lang="zh-CN" altLang="en-US" dirty="0"/>
                        <a:t>假定你是李华，称加人了学校的</a:t>
                      </a:r>
                      <a:r>
                        <a:rPr lang="en-US" altLang="zh-CN" dirty="0"/>
                        <a:t>Musical Society</a:t>
                      </a:r>
                      <a:r>
                        <a:rPr lang="zh-CN" altLang="en-US" dirty="0"/>
                        <a:t>，这个社团正在举办英语演讲比赛</a:t>
                      </a:r>
                      <a:r>
                        <a:rPr lang="en-US" altLang="zh-CN" dirty="0"/>
                        <a:t>.</a:t>
                      </a:r>
                      <a:r>
                        <a:rPr lang="zh-CN" altLang="en-US" dirty="0"/>
                        <a:t>请写一篇关于音乐如何影响称的生活的演讲稿，内容包括，</a:t>
                      </a:r>
                      <a:endParaRPr lang="zh-CN" altLang="en-US" dirty="0"/>
                    </a:p>
                    <a:p>
                      <a:r>
                        <a:rPr lang="en-US" altLang="zh-CN" dirty="0"/>
                        <a:t>1.</a:t>
                      </a:r>
                      <a:r>
                        <a:rPr lang="zh-CN" altLang="en-US" dirty="0"/>
                        <a:t>结合自身经历阐述音乐对你的影响及其重要性：</a:t>
                      </a:r>
                      <a:r>
                        <a:rPr lang="en-US" altLang="zh-CN" dirty="0"/>
                        <a:t>2.</a:t>
                      </a:r>
                      <a:r>
                        <a:rPr lang="zh-CN" altLang="en-US" dirty="0"/>
                        <a:t>呼吁大家多听音乐</a:t>
                      </a:r>
                      <a:endParaRPr lang="zh-CN" altLang="en-US" dirty="0"/>
                    </a:p>
                  </a:txBody>
                  <a:tcPr/>
                </a:tc>
                <a:tc>
                  <a:txBody>
                    <a:bodyPr/>
                    <a:lstStyle/>
                    <a:p>
                      <a:r>
                        <a:rPr lang="zh-CN" altLang="en-US" dirty="0"/>
                        <a:t>演讲稿</a:t>
                      </a:r>
                      <a:r>
                        <a:rPr lang="en-US" altLang="zh-CN" dirty="0"/>
                        <a:t>+</a:t>
                      </a:r>
                      <a:r>
                        <a:rPr lang="zh-CN" altLang="en-US" dirty="0"/>
                        <a:t>英语演讲比赛</a:t>
                      </a:r>
                      <a:endParaRPr lang="zh-CN" altLang="en-US" dirty="0"/>
                    </a:p>
                  </a:txBody>
                  <a:tcPr/>
                </a:tc>
              </a:tr>
              <a:tr h="860318">
                <a:tc>
                  <a:txBody>
                    <a:bodyPr/>
                    <a:lstStyle/>
                    <a:p>
                      <a:r>
                        <a:rPr lang="zh-CN" altLang="en-US" dirty="0"/>
                        <a:t>杭州学军</a:t>
                      </a:r>
                      <a:endParaRPr lang="zh-CN" altLang="en-US" dirty="0"/>
                    </a:p>
                  </a:txBody>
                  <a:tcPr/>
                </a:tc>
                <a:tc>
                  <a:txBody>
                    <a:bodyPr/>
                    <a:lstStyle/>
                    <a:p>
                      <a:r>
                        <a:rPr lang="zh-CN" altLang="en-US" dirty="0"/>
                        <a:t>假定你是李华，暑假在爱尔兰学习，得知当地美术馆要举办中国画展。请写一封信中请做志愿者，内容包括：</a:t>
                      </a:r>
                      <a:endParaRPr lang="zh-CN" altLang="en-US" dirty="0"/>
                    </a:p>
                    <a:p>
                      <a:r>
                        <a:rPr lang="en-US" altLang="zh-CN" dirty="0"/>
                        <a:t>1.</a:t>
                      </a:r>
                      <a:r>
                        <a:rPr lang="zh-CN" altLang="en-US" dirty="0"/>
                        <a:t>写信目的：</a:t>
                      </a:r>
                      <a:r>
                        <a:rPr lang="en-US" altLang="zh-CN" dirty="0"/>
                        <a:t>2.</a:t>
                      </a:r>
                      <a:r>
                        <a:rPr lang="zh-CN" altLang="en-US" dirty="0"/>
                        <a:t>个人优势：</a:t>
                      </a:r>
                      <a:r>
                        <a:rPr lang="en-US" altLang="zh-CN" dirty="0"/>
                        <a:t>3.</a:t>
                      </a:r>
                      <a:r>
                        <a:rPr lang="zh-CN" altLang="en-US" dirty="0"/>
                        <a:t>能做的事情。</a:t>
                      </a:r>
                      <a:endParaRPr lang="zh-CN" altLang="en-US" dirty="0"/>
                    </a:p>
                  </a:txBody>
                  <a:tcPr/>
                </a:tc>
                <a:tc>
                  <a:txBody>
                    <a:bodyPr/>
                    <a:lstStyle/>
                    <a:p>
                      <a:r>
                        <a:rPr lang="zh-CN" altLang="en-US" dirty="0"/>
                        <a:t>感谢</a:t>
                      </a:r>
                      <a:r>
                        <a:rPr lang="en-US" altLang="zh-CN" dirty="0"/>
                        <a:t>+</a:t>
                      </a:r>
                      <a:r>
                        <a:rPr lang="zh-CN" altLang="en-US" dirty="0"/>
                        <a:t>邀请来访</a:t>
                      </a:r>
                      <a:endParaRPr lang="zh-CN" altLang="en-US" dirty="0"/>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9447" y="580398"/>
            <a:ext cx="11262999" cy="5957288"/>
          </a:xfrm>
        </p:spPr>
        <p:txBody>
          <a:bodyPr>
            <a:normAutofit fontScale="92500" lnSpcReduction="20000"/>
          </a:bodyPr>
          <a:lstStyle/>
          <a:p>
            <a:r>
              <a:rPr lang="en-US" altLang="zh-CN" dirty="0">
                <a:latin typeface="Times New Roman" panose="02020603050405020304" pitchFamily="18" charset="0"/>
              </a:rPr>
              <a:t>1. </a:t>
            </a:r>
            <a:r>
              <a:rPr lang="zh-CN" altLang="en-US" dirty="0">
                <a:latin typeface="Times New Roman" panose="02020603050405020304" pitchFamily="18" charset="0"/>
              </a:rPr>
              <a:t>培养学生的艺术欣赏和创造力，培养他们的审美情趣。</a:t>
            </a:r>
            <a:endParaRPr lang="en-US" altLang="zh-CN" dirty="0">
              <a:latin typeface="Times New Roman" panose="02020603050405020304" pitchFamily="18" charset="0"/>
            </a:endParaRPr>
          </a:p>
          <a:p>
            <a:r>
              <a:rPr lang="en-US" altLang="zh-CN" u="sng" dirty="0">
                <a:latin typeface="Times New Roman" panose="02020603050405020304" pitchFamily="18" charset="0"/>
              </a:rPr>
              <a:t>To foster students' </a:t>
            </a:r>
            <a:r>
              <a:rPr lang="en-US" altLang="zh-CN" u="sng" dirty="0">
                <a:solidFill>
                  <a:srgbClr val="C00000"/>
                </a:solidFill>
                <a:latin typeface="Times New Roman" panose="02020603050405020304" pitchFamily="18" charset="0"/>
              </a:rPr>
              <a:t>artistic appreciation and creativity</a:t>
            </a:r>
            <a:r>
              <a:rPr lang="en-US" altLang="zh-CN" u="sng" dirty="0">
                <a:latin typeface="Times New Roman" panose="02020603050405020304" pitchFamily="18" charset="0"/>
              </a:rPr>
              <a:t>, and cultivate their </a:t>
            </a:r>
            <a:r>
              <a:rPr lang="en-US" altLang="zh-CN" u="sng" dirty="0">
                <a:solidFill>
                  <a:srgbClr val="C00000"/>
                </a:solidFill>
                <a:latin typeface="Times New Roman" panose="02020603050405020304" pitchFamily="18" charset="0"/>
              </a:rPr>
              <a:t>aesthetic sensitivities.</a:t>
            </a:r>
            <a:endParaRPr lang="en-US" altLang="zh-CN" u="sng" dirty="0">
              <a:solidFill>
                <a:srgbClr val="C00000"/>
              </a:solidFill>
              <a:latin typeface="Times New Roman" panose="02020603050405020304" pitchFamily="18" charset="0"/>
            </a:endParaRPr>
          </a:p>
          <a:p>
            <a:r>
              <a:rPr lang="en-US" altLang="zh-CN" dirty="0">
                <a:latin typeface="Times New Roman" panose="02020603050405020304" pitchFamily="18" charset="0"/>
              </a:rPr>
              <a:t>2. </a:t>
            </a:r>
            <a:r>
              <a:rPr lang="zh-CN" altLang="en-US" dirty="0">
                <a:latin typeface="Times New Roman" panose="02020603050405020304" pitchFamily="18" charset="0"/>
              </a:rPr>
              <a:t>促进学生身体协调和情感表达的发展，尤其对于那些语言表达困难的学生有很大帮助。</a:t>
            </a:r>
            <a:endParaRPr lang="en-US" altLang="zh-CN" dirty="0">
              <a:latin typeface="Times New Roman" panose="02020603050405020304" pitchFamily="18" charset="0"/>
            </a:endParaRPr>
          </a:p>
          <a:p>
            <a:r>
              <a:rPr lang="en-US" altLang="zh-CN" u="sng" dirty="0">
                <a:latin typeface="Times New Roman" panose="02020603050405020304" pitchFamily="18" charset="0"/>
              </a:rPr>
              <a:t>To promote the development of students' physical coordination and </a:t>
            </a:r>
            <a:r>
              <a:rPr lang="en-US" altLang="zh-CN" u="sng" dirty="0">
                <a:solidFill>
                  <a:srgbClr val="C00000"/>
                </a:solidFill>
                <a:latin typeface="Times New Roman" panose="02020603050405020304" pitchFamily="18" charset="0"/>
              </a:rPr>
              <a:t>emotional expression</a:t>
            </a:r>
            <a:r>
              <a:rPr lang="en-US" altLang="zh-CN" u="sng" dirty="0">
                <a:latin typeface="Times New Roman" panose="02020603050405020304" pitchFamily="18" charset="0"/>
              </a:rPr>
              <a:t>, especially for those who have difficulties in language expression</a:t>
            </a:r>
            <a:r>
              <a:rPr lang="en-US" altLang="zh-CN" dirty="0">
                <a:latin typeface="Times New Roman" panose="02020603050405020304" pitchFamily="18" charset="0"/>
              </a:rPr>
              <a:t>.</a:t>
            </a:r>
            <a:endParaRPr lang="en-US" altLang="zh-CN" dirty="0">
              <a:latin typeface="Times New Roman" panose="02020603050405020304" pitchFamily="18" charset="0"/>
            </a:endParaRPr>
          </a:p>
          <a:p>
            <a:r>
              <a:rPr lang="en-US" altLang="zh-CN" dirty="0">
                <a:latin typeface="Times New Roman" panose="02020603050405020304" pitchFamily="18" charset="0"/>
              </a:rPr>
              <a:t>3. </a:t>
            </a:r>
            <a:r>
              <a:rPr lang="zh-CN" altLang="en-US" dirty="0">
                <a:latin typeface="Times New Roman" panose="02020603050405020304" pitchFamily="18" charset="0"/>
              </a:rPr>
              <a:t>提高学生的文化素养和意识，培养他们的文化认同感，保护文化遗产。</a:t>
            </a:r>
            <a:endParaRPr lang="en-US" altLang="zh-CN" dirty="0">
              <a:latin typeface="Times New Roman" panose="02020603050405020304" pitchFamily="18" charset="0"/>
            </a:endParaRPr>
          </a:p>
          <a:p>
            <a:r>
              <a:rPr lang="en-US" altLang="zh-CN" u="sng" dirty="0">
                <a:latin typeface="Times New Roman" panose="02020603050405020304" pitchFamily="18" charset="0"/>
              </a:rPr>
              <a:t>To enhance students' cultural literacy and awareness, to nurture their </a:t>
            </a:r>
            <a:r>
              <a:rPr lang="en-US" altLang="zh-CN" u="sng" dirty="0">
                <a:solidFill>
                  <a:srgbClr val="C00000"/>
                </a:solidFill>
                <a:latin typeface="Times New Roman" panose="02020603050405020304" pitchFamily="18" charset="0"/>
              </a:rPr>
              <a:t>sense of cultural identity</a:t>
            </a:r>
            <a:r>
              <a:rPr lang="en-US" altLang="zh-CN" u="sng" dirty="0">
                <a:latin typeface="Times New Roman" panose="02020603050405020304" pitchFamily="18" charset="0"/>
              </a:rPr>
              <a:t> and preserve cultural inheritance.</a:t>
            </a:r>
            <a:endParaRPr lang="en-US" altLang="zh-CN" u="sng" dirty="0">
              <a:latin typeface="Times New Roman" panose="02020603050405020304" pitchFamily="18" charset="0"/>
            </a:endParaRPr>
          </a:p>
          <a:p>
            <a:r>
              <a:rPr lang="en-US" altLang="zh-CN" dirty="0">
                <a:latin typeface="Times New Roman" panose="02020603050405020304" pitchFamily="18" charset="0"/>
              </a:rPr>
              <a:t>4. </a:t>
            </a:r>
            <a:r>
              <a:rPr lang="zh-CN" altLang="en-US" dirty="0">
                <a:latin typeface="Times New Roman" panose="02020603050405020304" pitchFamily="18" charset="0"/>
              </a:rPr>
              <a:t>激发学生对多元文化的理解和尊重，推动多元文化和谐和包容</a:t>
            </a:r>
            <a:endParaRPr lang="en-US" altLang="zh-CN" dirty="0">
              <a:latin typeface="Times New Roman" panose="02020603050405020304" pitchFamily="18" charset="0"/>
            </a:endParaRPr>
          </a:p>
          <a:p>
            <a:r>
              <a:rPr lang="en-US" altLang="zh-CN" u="sng" dirty="0">
                <a:latin typeface="Times New Roman" panose="02020603050405020304" pitchFamily="18" charset="0"/>
              </a:rPr>
              <a:t> To inspire student's </a:t>
            </a:r>
            <a:r>
              <a:rPr lang="en-US" altLang="zh-CN" u="sng" dirty="0">
                <a:solidFill>
                  <a:srgbClr val="C00000"/>
                </a:solidFill>
                <a:latin typeface="Times New Roman" panose="02020603050405020304" pitchFamily="18" charset="0"/>
              </a:rPr>
              <a:t>understanding and respect for diverse cultures</a:t>
            </a:r>
            <a:r>
              <a:rPr lang="en-US" altLang="zh-CN" u="sng" dirty="0">
                <a:latin typeface="Times New Roman" panose="02020603050405020304" pitchFamily="18" charset="0"/>
              </a:rPr>
              <a:t>, to promote </a:t>
            </a:r>
            <a:r>
              <a:rPr lang="en-US" altLang="zh-CN" u="sng" dirty="0">
                <a:solidFill>
                  <a:srgbClr val="C00000"/>
                </a:solidFill>
                <a:latin typeface="Times New Roman" panose="02020603050405020304" pitchFamily="18" charset="0"/>
              </a:rPr>
              <a:t>multicultural harmony and inclusivity</a:t>
            </a:r>
            <a:r>
              <a:rPr lang="en-US" altLang="zh-CN" u="sng" dirty="0">
                <a:latin typeface="Times New Roman" panose="02020603050405020304" pitchFamily="18" charset="0"/>
              </a:rPr>
              <a:t>.</a:t>
            </a:r>
            <a:endParaRPr lang="en-US" altLang="zh-CN" u="sng" dirty="0">
              <a:latin typeface="Times New Roman" panose="02020603050405020304" pitchFamily="18" charset="0"/>
            </a:endParaRPr>
          </a:p>
          <a:p>
            <a:r>
              <a:rPr lang="en-US" altLang="zh-CN" dirty="0">
                <a:latin typeface="Times New Roman" panose="02020603050405020304" pitchFamily="18" charset="0"/>
              </a:rPr>
              <a:t>5. </a:t>
            </a:r>
            <a:r>
              <a:rPr lang="zh-CN" altLang="en-US" dirty="0">
                <a:latin typeface="Times New Roman" panose="02020603050405020304" pitchFamily="18" charset="0"/>
              </a:rPr>
              <a:t>为学生提供跨学科的学习机会，将传统学科与艺术创造力结合起来。</a:t>
            </a:r>
            <a:endParaRPr lang="en-US" altLang="zh-CN" dirty="0">
              <a:latin typeface="Times New Roman" panose="02020603050405020304" pitchFamily="18" charset="0"/>
            </a:endParaRPr>
          </a:p>
          <a:p>
            <a:r>
              <a:rPr lang="en-US" altLang="zh-CN" u="sng" dirty="0">
                <a:latin typeface="Times New Roman" panose="02020603050405020304" pitchFamily="18" charset="0"/>
              </a:rPr>
              <a:t> To provide students with </a:t>
            </a:r>
            <a:r>
              <a:rPr lang="en-US" altLang="zh-CN" u="sng" dirty="0">
                <a:solidFill>
                  <a:srgbClr val="C00000"/>
                </a:solidFill>
                <a:latin typeface="Times New Roman" panose="02020603050405020304" pitchFamily="18" charset="0"/>
              </a:rPr>
              <a:t>interdisciplinary learning opportunities </a:t>
            </a:r>
            <a:r>
              <a:rPr lang="en-US" altLang="zh-CN" u="sng" dirty="0">
                <a:latin typeface="Times New Roman" panose="02020603050405020304" pitchFamily="18" charset="0"/>
              </a:rPr>
              <a:t>that combine traditional </a:t>
            </a:r>
            <a:r>
              <a:rPr lang="en-US" altLang="zh-CN" u="sng" dirty="0">
                <a:solidFill>
                  <a:srgbClr val="C00000"/>
                </a:solidFill>
                <a:latin typeface="Times New Roman" panose="02020603050405020304" pitchFamily="18" charset="0"/>
              </a:rPr>
              <a:t>academic subjects with artistic creativity</a:t>
            </a:r>
            <a:r>
              <a:rPr lang="en-US" altLang="zh-CN" dirty="0">
                <a:latin typeface="Times New Roman" panose="02020603050405020304" pitchFamily="18" charset="0"/>
              </a:rPr>
              <a:t>.</a:t>
            </a:r>
            <a:endParaRPr lang="zh-CN" altLang="en-US" dirty="0">
              <a:latin typeface="Times New Roman" panose="02020603050405020304" pitchFamily="18" charset="0"/>
            </a:endParaRPr>
          </a:p>
        </p:txBody>
      </p:sp>
      <p:sp>
        <p:nvSpPr>
          <p:cNvPr id="4" name="TextBox 8"/>
          <p:cNvSpPr txBox="1"/>
          <p:nvPr/>
        </p:nvSpPr>
        <p:spPr>
          <a:xfrm>
            <a:off x="946165" y="134798"/>
            <a:ext cx="7535305" cy="492443"/>
          </a:xfrm>
          <a:prstGeom prst="rect">
            <a:avLst/>
          </a:prstGeom>
          <a:noFill/>
        </p:spPr>
        <p:txBody>
          <a:bodyPr wrap="square" lIns="0" tIns="0" rIns="0" bIns="0" rtlCol="0" anchor="ctr">
            <a:spAutoFit/>
          </a:bodyPr>
          <a:lstStyle/>
          <a:p>
            <a:pPr marL="0" marR="0" lvl="0" indent="0" algn="l" defTabSz="12192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应用文主题语库：五育</a:t>
            </a:r>
            <a:r>
              <a:rPr kumimoji="0" lang="en-US" altLang="zh-CN"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a:t>
            </a:r>
            <a:r>
              <a:rPr kumimoji="0" lang="zh-CN" altLang="en-US"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美</a:t>
            </a:r>
            <a:r>
              <a:rPr kumimoji="0" lang="zh-CN" altLang="en-US" sz="3200" b="1" i="0" u="none" strike="noStrike" kern="1200" cap="none" spc="0" normalizeH="0" baseline="0" noProof="0" dirty="0">
                <a:ln>
                  <a:noFill/>
                </a:ln>
                <a:solidFill>
                  <a:srgbClr val="0070C0"/>
                </a:solidFill>
                <a:effectLst/>
                <a:highlight>
                  <a:srgbClr val="FFFF00"/>
                </a:highlight>
                <a:uLnTx/>
                <a:uFillTx/>
                <a:latin typeface="Arial" panose="020B0604020202020204" pitchFamily="34" charset="0"/>
                <a:ea typeface="微软雅黑" panose="020B0503020204020204" charset="-122"/>
                <a:cs typeface="+mn-cs"/>
                <a:sym typeface="Arial" panose="020B0604020202020204" pitchFamily="34" charset="0"/>
              </a:rPr>
              <a:t>育</a:t>
            </a:r>
            <a:endParaRPr kumimoji="0" lang="zh-CN" altLang="en-US" sz="3200" b="1" i="0" u="none" strike="noStrike" kern="1200" cap="none" spc="0" normalizeH="0" baseline="0" noProof="0" dirty="0">
              <a:ln>
                <a:noFill/>
              </a:ln>
              <a:solidFill>
                <a:srgbClr val="0070C0"/>
              </a:solidFill>
              <a:effectLst/>
              <a:highlight>
                <a:srgbClr val="FFFF00"/>
              </a:highlight>
              <a:uLnTx/>
              <a:uFillTx/>
              <a:latin typeface="Arial" panose="020B0604020202020204" pitchFamily="34" charset="0"/>
              <a:ea typeface="微软雅黑" panose="020B0503020204020204" charset="-122"/>
              <a:cs typeface="+mn-cs"/>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837" y="53024"/>
            <a:ext cx="10833632" cy="489045"/>
          </a:xfrm>
        </p:spPr>
        <p:txBody>
          <a:bodyPr>
            <a:noAutofit/>
          </a:bodyPr>
          <a:lstStyle/>
          <a:p>
            <a:r>
              <a:rPr lang="en-US" altLang="zh-CN" sz="2800" b="1" dirty="0">
                <a:solidFill>
                  <a:srgbClr val="7030A0"/>
                </a:solidFill>
              </a:rPr>
              <a:t>2022</a:t>
            </a:r>
            <a:r>
              <a:rPr lang="zh-CN" altLang="en-US" sz="2800" b="1" dirty="0">
                <a:solidFill>
                  <a:srgbClr val="7030A0"/>
                </a:solidFill>
              </a:rPr>
              <a:t>年高考真题：</a:t>
            </a:r>
            <a:endParaRPr lang="zh-CN" altLang="en-US" sz="2800" b="1" dirty="0">
              <a:solidFill>
                <a:srgbClr val="7030A0"/>
              </a:solidFill>
            </a:endParaRPr>
          </a:p>
        </p:txBody>
      </p:sp>
      <p:graphicFrame>
        <p:nvGraphicFramePr>
          <p:cNvPr id="5" name="表格 4"/>
          <p:cNvGraphicFramePr>
            <a:graphicFrameLocks noGrp="1"/>
          </p:cNvGraphicFramePr>
          <p:nvPr/>
        </p:nvGraphicFramePr>
        <p:xfrm>
          <a:off x="147837" y="492789"/>
          <a:ext cx="11794117" cy="6236537"/>
        </p:xfrm>
        <a:graphic>
          <a:graphicData uri="http://schemas.openxmlformats.org/drawingml/2006/table">
            <a:tbl>
              <a:tblPr firstRow="1" bandRow="1">
                <a:tableStyleId>{5C22544A-7EE6-4342-B048-85BDC9FD1C3A}</a:tableStyleId>
              </a:tblPr>
              <a:tblGrid>
                <a:gridCol w="1017329"/>
                <a:gridCol w="8203292"/>
                <a:gridCol w="2573496"/>
              </a:tblGrid>
              <a:tr h="1005893">
                <a:tc>
                  <a:txBody>
                    <a:bodyPr/>
                    <a:lstStyle/>
                    <a:p>
                      <a:r>
                        <a:rPr lang="zh-CN" altLang="en-US" b="0" i="0" dirty="0">
                          <a:effectLst/>
                          <a:latin typeface="system-ui"/>
                        </a:rPr>
                        <a:t>新高考全国</a:t>
                      </a:r>
                      <a:r>
                        <a:rPr lang="en-US" altLang="zh-CN" b="0" i="0" dirty="0">
                          <a:effectLst/>
                          <a:latin typeface="system-ui"/>
                        </a:rPr>
                        <a:t>Ⅰ</a:t>
                      </a:r>
                      <a:r>
                        <a:rPr lang="zh-CN" altLang="en-US" b="0" i="0" dirty="0">
                          <a:effectLst/>
                          <a:latin typeface="system-ui"/>
                        </a:rPr>
                        <a:t>卷</a:t>
                      </a:r>
                      <a:endParaRPr lang="zh-CN" altLang="en-US" dirty="0"/>
                    </a:p>
                  </a:txBody>
                  <a:tcPr/>
                </a:tc>
                <a:tc>
                  <a:txBody>
                    <a:bodyPr/>
                    <a:lstStyle/>
                    <a:p>
                      <a:pPr algn="just"/>
                      <a:r>
                        <a:rPr lang="zh-CN" altLang="en-US" dirty="0">
                          <a:effectLst/>
                        </a:rPr>
                        <a:t>假定你是校广播站英语节目“</a:t>
                      </a:r>
                      <a:r>
                        <a:rPr lang="en-US" altLang="zh-CN" dirty="0">
                          <a:effectLst/>
                        </a:rPr>
                        <a:t>Talk and Talk”</a:t>
                      </a:r>
                      <a:r>
                        <a:rPr lang="zh-CN" altLang="en-US" dirty="0">
                          <a:effectLst/>
                        </a:rPr>
                        <a:t>的负责人李华，请给外教</a:t>
                      </a:r>
                      <a:r>
                        <a:rPr lang="en-US" altLang="zh-CN" dirty="0">
                          <a:effectLst/>
                        </a:rPr>
                        <a:t>Caroline</a:t>
                      </a:r>
                      <a:r>
                        <a:rPr lang="zh-CN" altLang="en-US" dirty="0">
                          <a:effectLst/>
                        </a:rPr>
                        <a:t>写邮件邀请她做一次访谈。内容包括：</a:t>
                      </a:r>
                      <a:r>
                        <a:rPr lang="en-US" altLang="zh-CN" b="0" i="0" dirty="0">
                          <a:effectLst/>
                          <a:latin typeface="system-ui"/>
                        </a:rPr>
                        <a:t>1. </a:t>
                      </a:r>
                      <a:r>
                        <a:rPr lang="zh-CN" altLang="en-US" b="0" i="0" dirty="0">
                          <a:effectLst/>
                          <a:latin typeface="system-ui"/>
                        </a:rPr>
                        <a:t>节目介绍；</a:t>
                      </a:r>
                      <a:r>
                        <a:rPr lang="en-US" altLang="zh-CN" b="0" i="0" dirty="0">
                          <a:effectLst/>
                          <a:latin typeface="system-ui"/>
                        </a:rPr>
                        <a:t>2. </a:t>
                      </a:r>
                      <a:r>
                        <a:rPr lang="zh-CN" altLang="en-US" b="0" i="0" dirty="0">
                          <a:effectLst/>
                          <a:latin typeface="system-ui"/>
                        </a:rPr>
                        <a:t>访谈的时间和话题。</a:t>
                      </a:r>
                      <a:endParaRPr lang="zh-CN" altLang="en-US" b="0" i="0" dirty="0">
                        <a:effectLst/>
                        <a:latin typeface="system-ui"/>
                      </a:endParaRPr>
                    </a:p>
                    <a:p>
                      <a:endParaRPr lang="zh-CN" altLang="en-US" dirty="0"/>
                    </a:p>
                  </a:txBody>
                  <a:tcPr/>
                </a:tc>
                <a:tc>
                  <a:txBody>
                    <a:bodyPr/>
                    <a:lstStyle/>
                    <a:p>
                      <a:r>
                        <a:rPr lang="zh-CN" altLang="en-US" dirty="0">
                          <a:solidFill>
                            <a:srgbClr val="00B050"/>
                          </a:solidFill>
                        </a:rPr>
                        <a:t>邀请信</a:t>
                      </a:r>
                      <a:endParaRPr lang="en-US" altLang="zh-CN" dirty="0">
                        <a:solidFill>
                          <a:srgbClr val="00B050"/>
                        </a:solidFill>
                      </a:endParaRPr>
                    </a:p>
                    <a:p>
                      <a:r>
                        <a:rPr lang="zh-CN" altLang="en-US" dirty="0"/>
                        <a:t>活动类</a:t>
                      </a:r>
                      <a:r>
                        <a:rPr lang="en-US" altLang="zh-CN" dirty="0"/>
                        <a:t>—</a:t>
                      </a:r>
                      <a:r>
                        <a:rPr lang="zh-CN" altLang="en-US" dirty="0"/>
                        <a:t>智育</a:t>
                      </a:r>
                      <a:endParaRPr lang="zh-CN" altLang="en-US" dirty="0"/>
                    </a:p>
                    <a:p>
                      <a:endParaRPr lang="zh-CN" altLang="en-US" dirty="0"/>
                    </a:p>
                  </a:txBody>
                  <a:tcPr/>
                </a:tc>
              </a:tr>
              <a:tr h="1307661">
                <a:tc>
                  <a:txBody>
                    <a:bodyPr/>
                    <a:lstStyle/>
                    <a:p>
                      <a:r>
                        <a:rPr lang="zh-CN" altLang="en-US" dirty="0"/>
                        <a:t>全国甲卷</a:t>
                      </a:r>
                      <a:endParaRPr lang="zh-CN" altLang="en-US" dirty="0"/>
                    </a:p>
                  </a:txBody>
                  <a:tcPr/>
                </a:tc>
                <a:tc>
                  <a:txBody>
                    <a:bodyPr/>
                    <a:lstStyle/>
                    <a:p>
                      <a:pPr algn="just"/>
                      <a:r>
                        <a:rPr lang="zh-CN" altLang="en-US" dirty="0">
                          <a:effectLst/>
                        </a:rPr>
                        <a:t>你校将以六月八日世界海洋日为主题，举办英语征文比赛。请你写一篇短文投稿。</a:t>
                      </a:r>
                      <a:r>
                        <a:rPr lang="zh-CN" altLang="en-US" b="0" i="0" dirty="0">
                          <a:effectLst/>
                          <a:latin typeface="system-ui"/>
                        </a:rPr>
                        <a:t>内容包括：</a:t>
                      </a:r>
                      <a:endParaRPr lang="zh-CN" altLang="en-US" b="0" i="0" dirty="0">
                        <a:effectLst/>
                        <a:latin typeface="system-ui"/>
                      </a:endParaRPr>
                    </a:p>
                    <a:p>
                      <a:pPr algn="just"/>
                      <a:r>
                        <a:rPr lang="en-US" altLang="zh-CN" b="0" i="0" dirty="0">
                          <a:effectLst/>
                          <a:latin typeface="system-ui"/>
                        </a:rPr>
                        <a:t>1. </a:t>
                      </a:r>
                      <a:r>
                        <a:rPr lang="zh-CN" altLang="en-US" b="0" i="0" dirty="0">
                          <a:effectLst/>
                          <a:latin typeface="system-ui"/>
                        </a:rPr>
                        <a:t>海洋的重要性；</a:t>
                      </a:r>
                      <a:endParaRPr lang="zh-CN" altLang="en-US" b="0" i="0" dirty="0">
                        <a:effectLst/>
                        <a:latin typeface="system-ui"/>
                      </a:endParaRPr>
                    </a:p>
                    <a:p>
                      <a:pPr algn="just"/>
                      <a:r>
                        <a:rPr lang="en-US" altLang="zh-CN" b="0" i="0" dirty="0">
                          <a:effectLst/>
                          <a:latin typeface="system-ui"/>
                        </a:rPr>
                        <a:t>2. </a:t>
                      </a:r>
                      <a:r>
                        <a:rPr lang="zh-CN" altLang="en-US" b="0" i="0" dirty="0">
                          <a:effectLst/>
                          <a:latin typeface="system-ui"/>
                        </a:rPr>
                        <a:t>保护海洋的倡议。</a:t>
                      </a:r>
                      <a:endParaRPr lang="zh-CN" altLang="en-US" b="0" i="0" dirty="0">
                        <a:effectLst/>
                        <a:latin typeface="system-ui"/>
                      </a:endParaRPr>
                    </a:p>
                  </a:txBody>
                  <a:tcPr/>
                </a:tc>
                <a:tc>
                  <a:txBody>
                    <a:bodyPr/>
                    <a:lstStyle/>
                    <a:p>
                      <a:r>
                        <a:rPr lang="zh-CN" altLang="en-US" b="1" dirty="0">
                          <a:solidFill>
                            <a:srgbClr val="00B050"/>
                          </a:solidFill>
                        </a:rPr>
                        <a:t>投稿</a:t>
                      </a:r>
                      <a:r>
                        <a:rPr lang="en-US" altLang="zh-CN" b="1" dirty="0">
                          <a:solidFill>
                            <a:srgbClr val="00B050"/>
                          </a:solidFill>
                        </a:rPr>
                        <a:t>+</a:t>
                      </a:r>
                      <a:r>
                        <a:rPr lang="zh-CN" altLang="en-US" b="1" dirty="0">
                          <a:solidFill>
                            <a:srgbClr val="00B050"/>
                          </a:solidFill>
                        </a:rPr>
                        <a:t>倡议</a:t>
                      </a:r>
                      <a:endParaRPr lang="en-US" altLang="zh-CN" b="1" dirty="0">
                        <a:solidFill>
                          <a:srgbClr val="00B050"/>
                        </a:solidFill>
                      </a:endParaRPr>
                    </a:p>
                    <a:p>
                      <a:r>
                        <a:rPr lang="zh-CN" altLang="en-US" dirty="0"/>
                        <a:t>活动类</a:t>
                      </a:r>
                      <a:r>
                        <a:rPr lang="en-US" altLang="zh-CN" dirty="0"/>
                        <a:t>—</a:t>
                      </a:r>
                      <a:r>
                        <a:rPr lang="zh-CN" altLang="en-US" dirty="0"/>
                        <a:t>德育</a:t>
                      </a:r>
                      <a:endParaRPr lang="zh-CN" altLang="en-US" dirty="0"/>
                    </a:p>
                  </a:txBody>
                  <a:tcPr/>
                </a:tc>
              </a:tr>
              <a:tr h="1307661">
                <a:tc>
                  <a:txBody>
                    <a:bodyPr/>
                    <a:lstStyle/>
                    <a:p>
                      <a:r>
                        <a:rPr lang="zh-CN" altLang="en-US" dirty="0"/>
                        <a:t>全国乙卷</a:t>
                      </a:r>
                      <a:endParaRPr lang="zh-CN" altLang="en-US" dirty="0"/>
                    </a:p>
                  </a:txBody>
                  <a:tcPr/>
                </a:tc>
                <a:tc>
                  <a:txBody>
                    <a:bodyPr/>
                    <a:lstStyle/>
                    <a:p>
                      <a:pPr algn="just"/>
                      <a:r>
                        <a:rPr lang="zh-CN" altLang="en-US" dirty="0">
                          <a:effectLst/>
                        </a:rPr>
                        <a:t>学校英文报正在开展以</a:t>
                      </a:r>
                      <a:r>
                        <a:rPr lang="en-US" altLang="zh-CN" dirty="0">
                          <a:effectLst/>
                        </a:rPr>
                        <a:t>Learning English Beyond the Classroom</a:t>
                      </a:r>
                      <a:r>
                        <a:rPr lang="zh-CN" altLang="en-US" dirty="0">
                          <a:effectLst/>
                        </a:rPr>
                        <a:t>为题的讨论。请使用图表中的调查结果写一篇短文投稿，内容包括：</a:t>
                      </a:r>
                      <a:r>
                        <a:rPr lang="en-US" altLang="zh-CN" b="0" i="0" dirty="0">
                          <a:effectLst/>
                          <a:latin typeface="system-ui"/>
                        </a:rPr>
                        <a:t>1. </a:t>
                      </a:r>
                      <a:r>
                        <a:rPr lang="zh-CN" altLang="en-US" b="0" i="0" dirty="0">
                          <a:effectLst/>
                          <a:latin typeface="system-ui"/>
                        </a:rPr>
                        <a:t>学习活动状况描述；</a:t>
                      </a:r>
                      <a:r>
                        <a:rPr lang="en-US" altLang="zh-CN" b="0" i="0" dirty="0">
                          <a:effectLst/>
                          <a:latin typeface="system-ui"/>
                        </a:rPr>
                        <a:t>2. </a:t>
                      </a:r>
                      <a:r>
                        <a:rPr lang="zh-CN" altLang="en-US" b="0" i="0" dirty="0">
                          <a:effectLst/>
                          <a:latin typeface="system-ui"/>
                        </a:rPr>
                        <a:t>简单评论；</a:t>
                      </a:r>
                      <a:r>
                        <a:rPr lang="en-US" altLang="zh-CN" b="0" i="0" dirty="0">
                          <a:effectLst/>
                          <a:latin typeface="system-ui"/>
                        </a:rPr>
                        <a:t>3. </a:t>
                      </a:r>
                      <a:r>
                        <a:rPr lang="zh-CN" altLang="en-US" b="0" i="0" dirty="0">
                          <a:effectLst/>
                          <a:latin typeface="system-ui"/>
                        </a:rPr>
                        <a:t>你的建议。柱状图：（看书，看英语书和浏览英语学习网网页的人占小部分；看英语电影，听英文歌的人占大部分。）</a:t>
                      </a:r>
                      <a:endParaRPr lang="zh-CN" altLang="en-US" b="0" i="0" dirty="0">
                        <a:effectLst/>
                        <a:latin typeface="system-ui"/>
                      </a:endParaRPr>
                    </a:p>
                  </a:txBody>
                  <a:tcPr/>
                </a:tc>
                <a:tc>
                  <a:txBody>
                    <a:bodyPr/>
                    <a:lstStyle/>
                    <a:p>
                      <a:r>
                        <a:rPr lang="zh-CN" altLang="en-US" b="1" i="0" dirty="0">
                          <a:solidFill>
                            <a:srgbClr val="00B050"/>
                          </a:solidFill>
                        </a:rPr>
                        <a:t>投稿</a:t>
                      </a:r>
                      <a:endParaRPr lang="en-US" altLang="zh-CN" b="1" i="0" dirty="0">
                        <a:solidFill>
                          <a:srgbClr val="00B050"/>
                        </a:solidFill>
                      </a:endParaRPr>
                    </a:p>
                    <a:p>
                      <a:r>
                        <a:rPr lang="zh-CN" altLang="en-US" dirty="0"/>
                        <a:t>活动类</a:t>
                      </a:r>
                      <a:r>
                        <a:rPr lang="en-US" altLang="zh-CN" dirty="0"/>
                        <a:t>+</a:t>
                      </a:r>
                      <a:r>
                        <a:rPr lang="zh-CN" altLang="en-US" dirty="0"/>
                        <a:t>图表</a:t>
                      </a:r>
                      <a:r>
                        <a:rPr lang="en-US" altLang="zh-CN" dirty="0"/>
                        <a:t>-</a:t>
                      </a:r>
                      <a:r>
                        <a:rPr lang="zh-CN" altLang="en-US" dirty="0"/>
                        <a:t>智育</a:t>
                      </a:r>
                      <a:endParaRPr lang="zh-CN" altLang="en-US" dirty="0"/>
                    </a:p>
                  </a:txBody>
                  <a:tcPr/>
                </a:tc>
              </a:tr>
              <a:tr h="1307661">
                <a:tc>
                  <a:txBody>
                    <a:bodyPr/>
                    <a:lstStyle/>
                    <a:p>
                      <a:r>
                        <a:rPr lang="zh-CN" altLang="en-US" dirty="0"/>
                        <a:t>浙江卷</a:t>
                      </a:r>
                      <a:endParaRPr lang="zh-CN" altLang="en-US" dirty="0"/>
                    </a:p>
                  </a:txBody>
                  <a:tcPr/>
                </a:tc>
                <a:tc>
                  <a:txBody>
                    <a:bodyPr/>
                    <a:lstStyle/>
                    <a:p>
                      <a:pPr algn="just"/>
                      <a:r>
                        <a:rPr lang="zh-CN" altLang="en-US" b="0" i="0" dirty="0">
                          <a:effectLst/>
                          <a:latin typeface="system-ui"/>
                        </a:rPr>
                        <a:t>假定你是李华，你校图书馆新开设“小组学习室”，请你给你的留学生同学</a:t>
                      </a:r>
                      <a:r>
                        <a:rPr lang="en-US" altLang="zh-CN" b="0" i="0" dirty="0">
                          <a:effectLst/>
                          <a:latin typeface="system-ui"/>
                        </a:rPr>
                        <a:t>Michael</a:t>
                      </a:r>
                      <a:r>
                        <a:rPr lang="zh-CN" altLang="en-US" b="0" i="0" dirty="0">
                          <a:effectLst/>
                          <a:latin typeface="system-ui"/>
                        </a:rPr>
                        <a:t>写一封信，邀请他一同体验，内容包括：</a:t>
                      </a:r>
                      <a:endParaRPr lang="zh-CN" altLang="en-US" b="0" i="0" dirty="0">
                        <a:effectLst/>
                        <a:latin typeface="system-ui"/>
                      </a:endParaRPr>
                    </a:p>
                    <a:p>
                      <a:pPr algn="just"/>
                      <a:r>
                        <a:rPr lang="en-US" altLang="zh-CN" b="0" i="0" dirty="0">
                          <a:effectLst/>
                          <a:latin typeface="system-ui"/>
                        </a:rPr>
                        <a:t>1.</a:t>
                      </a:r>
                      <a:r>
                        <a:rPr lang="zh-CN" altLang="en-US" b="0" i="0" dirty="0">
                          <a:effectLst/>
                          <a:latin typeface="system-ui"/>
                        </a:rPr>
                        <a:t>位置与开放时间；</a:t>
                      </a:r>
                      <a:endParaRPr lang="zh-CN" altLang="en-US" b="0" i="0" dirty="0">
                        <a:effectLst/>
                        <a:latin typeface="system-ui"/>
                      </a:endParaRPr>
                    </a:p>
                    <a:p>
                      <a:pPr algn="just"/>
                      <a:r>
                        <a:rPr lang="en-US" altLang="zh-CN" b="0" i="0" dirty="0">
                          <a:effectLst/>
                          <a:latin typeface="system-ui"/>
                        </a:rPr>
                        <a:t>2.</a:t>
                      </a:r>
                      <a:r>
                        <a:rPr lang="zh-CN" altLang="en-US" b="0" i="0" dirty="0">
                          <a:effectLst/>
                          <a:latin typeface="system-ui"/>
                        </a:rPr>
                        <a:t>室内设施和功能。</a:t>
                      </a:r>
                      <a:endParaRPr lang="zh-CN" altLang="en-US" b="0" i="0" dirty="0">
                        <a:effectLst/>
                        <a:latin typeface="system-ui"/>
                      </a:endParaRPr>
                    </a:p>
                  </a:txBody>
                  <a:tcPr/>
                </a:tc>
                <a:tc>
                  <a:txBody>
                    <a:bodyPr/>
                    <a:lstStyle/>
                    <a:p>
                      <a:r>
                        <a:rPr lang="zh-CN" altLang="en-US" b="1" dirty="0">
                          <a:solidFill>
                            <a:srgbClr val="00B050"/>
                          </a:solidFill>
                        </a:rPr>
                        <a:t>邀请信</a:t>
                      </a:r>
                      <a:endParaRPr lang="en-US" altLang="zh-CN" b="1" dirty="0">
                        <a:solidFill>
                          <a:srgbClr val="00B050"/>
                        </a:solidFill>
                      </a:endParaRPr>
                    </a:p>
                    <a:p>
                      <a:r>
                        <a:rPr lang="zh-CN" altLang="en-US" dirty="0"/>
                        <a:t>建筑</a:t>
                      </a:r>
                      <a:r>
                        <a:rPr lang="en-US" altLang="zh-CN" dirty="0"/>
                        <a:t>-</a:t>
                      </a:r>
                      <a:r>
                        <a:rPr lang="zh-CN" altLang="en-US" dirty="0"/>
                        <a:t>智育</a:t>
                      </a:r>
                      <a:endParaRPr lang="zh-CN" altLang="en-US" dirty="0"/>
                    </a:p>
                  </a:txBody>
                  <a:tcPr/>
                </a:tc>
              </a:tr>
              <a:tr h="1307661">
                <a:tc>
                  <a:txBody>
                    <a:bodyPr/>
                    <a:lstStyle/>
                    <a:p>
                      <a:r>
                        <a:rPr lang="zh-CN" altLang="en-US" dirty="0"/>
                        <a:t>北京卷</a:t>
                      </a:r>
                      <a:endParaRPr lang="zh-CN" altLang="en-US" dirty="0"/>
                    </a:p>
                  </a:txBody>
                  <a:tcPr/>
                </a:tc>
                <a:tc>
                  <a:txBody>
                    <a:bodyPr/>
                    <a:lstStyle/>
                    <a:p>
                      <a:r>
                        <a:rPr lang="zh-CN" altLang="en-US" dirty="0"/>
                        <a:t>假设你是红星中学高三学生李华。你打算邀请英国好友 </a:t>
                      </a:r>
                      <a:r>
                        <a:rPr lang="en-US" altLang="zh-CN" dirty="0"/>
                        <a:t>Jim </a:t>
                      </a:r>
                      <a:r>
                        <a:rPr lang="zh-CN" altLang="en-US" dirty="0"/>
                        <a:t>为你们班做一次关于英语写作的线上经验交流。请你用英文给他写一封电子邮件，内容包括</a:t>
                      </a:r>
                      <a:r>
                        <a:rPr lang="en-US" altLang="zh-CN" dirty="0"/>
                        <a:t>:</a:t>
                      </a:r>
                      <a:endParaRPr lang="en-US" altLang="zh-CN" dirty="0"/>
                    </a:p>
                    <a:p>
                      <a:r>
                        <a:rPr lang="en-US" altLang="zh-CN" dirty="0"/>
                        <a:t>1. </a:t>
                      </a:r>
                      <a:r>
                        <a:rPr lang="zh-CN" altLang="en-US" dirty="0"/>
                        <a:t>建议交流的具体内容及其原因</a:t>
                      </a:r>
                      <a:r>
                        <a:rPr lang="en-US" altLang="zh-CN" dirty="0"/>
                        <a:t>;</a:t>
                      </a:r>
                      <a:endParaRPr lang="en-US" altLang="zh-CN" dirty="0"/>
                    </a:p>
                    <a:p>
                      <a:r>
                        <a:rPr lang="en-US" altLang="zh-CN" dirty="0"/>
                        <a:t>2.</a:t>
                      </a:r>
                      <a:r>
                        <a:rPr lang="zh-CN" altLang="en-US" dirty="0"/>
                        <a:t>交流时间和其他相关事项。</a:t>
                      </a:r>
                      <a:endParaRPr lang="zh-CN" altLang="en-US" dirty="0"/>
                    </a:p>
                  </a:txBody>
                  <a:tcPr/>
                </a:tc>
                <a:tc>
                  <a:txBody>
                    <a:bodyPr/>
                    <a:lstStyle/>
                    <a:p>
                      <a:r>
                        <a:rPr lang="zh-CN" altLang="en-US" b="1" dirty="0">
                          <a:solidFill>
                            <a:srgbClr val="00B050"/>
                          </a:solidFill>
                        </a:rPr>
                        <a:t>告知信</a:t>
                      </a:r>
                      <a:endParaRPr lang="en-US" altLang="zh-CN" b="1" dirty="0">
                        <a:solidFill>
                          <a:srgbClr val="00B050"/>
                        </a:solidFill>
                      </a:endParaRPr>
                    </a:p>
                    <a:p>
                      <a:r>
                        <a:rPr lang="zh-CN" altLang="en-US" dirty="0"/>
                        <a:t>活动类</a:t>
                      </a:r>
                      <a:r>
                        <a:rPr lang="en-US" altLang="zh-CN" dirty="0"/>
                        <a:t>—</a:t>
                      </a:r>
                      <a:r>
                        <a:rPr lang="zh-CN" altLang="en-US" dirty="0"/>
                        <a:t>智育</a:t>
                      </a:r>
                      <a:endParaRPr lang="zh-CN" altLang="en-US" dirty="0"/>
                    </a:p>
                  </a:txBody>
                  <a:tcPr/>
                </a:tc>
              </a:tr>
            </a:tbl>
          </a:graphicData>
        </a:graphic>
      </p:graphicFrame>
      <p:pic>
        <p:nvPicPr>
          <p:cNvPr id="3" name="图片 2"/>
          <p:cNvPicPr>
            <a:picLocks noChangeAspect="1"/>
          </p:cNvPicPr>
          <p:nvPr/>
        </p:nvPicPr>
        <p:blipFill>
          <a:blip r:embed="rId1"/>
          <a:stretch>
            <a:fillRect/>
          </a:stretch>
        </p:blipFill>
        <p:spPr>
          <a:xfrm>
            <a:off x="10897790" y="5778917"/>
            <a:ext cx="755970" cy="84132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946165" y="134798"/>
            <a:ext cx="7535305" cy="492443"/>
          </a:xfrm>
          <a:prstGeom prst="rect">
            <a:avLst/>
          </a:prstGeom>
          <a:noFill/>
        </p:spPr>
        <p:txBody>
          <a:bodyPr wrap="square" lIns="0" tIns="0" rIns="0" bIns="0" rtlCol="0" anchor="ctr">
            <a:spAutoFit/>
          </a:bodyPr>
          <a:lstStyle/>
          <a:p>
            <a:pPr marL="0" marR="0" lvl="0" indent="0" algn="l" defTabSz="12192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应用文主题分类：五育</a:t>
            </a:r>
            <a:r>
              <a:rPr kumimoji="0" lang="en-US" altLang="zh-CN"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a:t>
            </a:r>
            <a:r>
              <a:rPr kumimoji="0" lang="zh-CN" altLang="en-US"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德智体美劳</a:t>
            </a:r>
            <a:r>
              <a:rPr kumimoji="0" lang="en-US" altLang="zh-CN"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a:t>
            </a:r>
            <a:r>
              <a:rPr kumimoji="0" lang="zh-CN" altLang="en-US" sz="3200" b="1" i="0" u="none" strike="noStrike" kern="1200" cap="none" spc="0" normalizeH="0" baseline="0" noProof="0" dirty="0">
                <a:ln>
                  <a:noFill/>
                </a:ln>
                <a:solidFill>
                  <a:srgbClr val="0070C0"/>
                </a:solidFill>
                <a:effectLst/>
                <a:highlight>
                  <a:srgbClr val="FFFF00"/>
                </a:highlight>
                <a:uLnTx/>
                <a:uFillTx/>
                <a:latin typeface="Arial" panose="020B0604020202020204" pitchFamily="34" charset="0"/>
                <a:ea typeface="微软雅黑" panose="020B0503020204020204" charset="-122"/>
                <a:cs typeface="+mn-cs"/>
                <a:sym typeface="Arial" panose="020B0604020202020204" pitchFamily="34" charset="0"/>
              </a:rPr>
              <a:t>劳</a:t>
            </a:r>
            <a:endParaRPr kumimoji="0" lang="zh-CN" altLang="en-US" sz="3200" b="1" i="0" u="none" strike="noStrike" kern="1200" cap="none" spc="0" normalizeH="0" baseline="0" noProof="0" dirty="0">
              <a:ln>
                <a:noFill/>
              </a:ln>
              <a:solidFill>
                <a:srgbClr val="0070C0"/>
              </a:solidFill>
              <a:effectLst/>
              <a:highlight>
                <a:srgbClr val="FFFF00"/>
              </a:highlight>
              <a:uLnTx/>
              <a:uFillTx/>
              <a:latin typeface="Arial" panose="020B0604020202020204" pitchFamily="34" charset="0"/>
              <a:ea typeface="微软雅黑" panose="020B0503020204020204" charset="-122"/>
              <a:cs typeface="+mn-cs"/>
              <a:sym typeface="Arial" panose="020B0604020202020204" pitchFamily="34" charset="0"/>
            </a:endParaRPr>
          </a:p>
        </p:txBody>
      </p:sp>
      <p:pic>
        <p:nvPicPr>
          <p:cNvPr id="6" name="图片 5"/>
          <p:cNvPicPr>
            <a:picLocks noChangeAspect="1"/>
          </p:cNvPicPr>
          <p:nvPr/>
        </p:nvPicPr>
        <p:blipFill>
          <a:blip r:embed="rId1"/>
          <a:stretch>
            <a:fillRect/>
          </a:stretch>
        </p:blipFill>
        <p:spPr>
          <a:xfrm>
            <a:off x="-5476" y="12180"/>
            <a:ext cx="700858" cy="737680"/>
          </a:xfrm>
          <a:prstGeom prst="rect">
            <a:avLst/>
          </a:prstGeom>
        </p:spPr>
      </p:pic>
      <p:graphicFrame>
        <p:nvGraphicFramePr>
          <p:cNvPr id="2" name="表格 2"/>
          <p:cNvGraphicFramePr>
            <a:graphicFrameLocks noGrp="1"/>
          </p:cNvGraphicFramePr>
          <p:nvPr/>
        </p:nvGraphicFramePr>
        <p:xfrm>
          <a:off x="180690" y="925351"/>
          <a:ext cx="11794118" cy="5022189"/>
        </p:xfrm>
        <a:graphic>
          <a:graphicData uri="http://schemas.openxmlformats.org/drawingml/2006/table">
            <a:tbl>
              <a:tblPr firstRow="1" bandRow="1">
                <a:tableStyleId>{5C22544A-7EE6-4342-B048-85BDC9FD1C3A}</a:tableStyleId>
              </a:tblPr>
              <a:tblGrid>
                <a:gridCol w="1591673"/>
                <a:gridCol w="8954042"/>
                <a:gridCol w="1248403"/>
              </a:tblGrid>
              <a:tr h="1129240">
                <a:tc>
                  <a:txBody>
                    <a:bodyPr/>
                    <a:lstStyle/>
                    <a:p>
                      <a:r>
                        <a:rPr lang="zh-CN" altLang="en-US" dirty="0"/>
                        <a:t>东北三省四城市联考暨沈阳市高三质量监测</a:t>
                      </a:r>
                      <a:endParaRPr lang="zh-CN" altLang="en-US" dirty="0"/>
                    </a:p>
                  </a:txBody>
                  <a:tcPr/>
                </a:tc>
                <a:tc>
                  <a:txBody>
                    <a:bodyPr/>
                    <a:lstStyle/>
                    <a:p>
                      <a:r>
                        <a:rPr lang="zh-CN" altLang="en-US" dirty="0"/>
                        <a:t>“家务活我在行”</a:t>
                      </a:r>
                      <a:endParaRPr lang="zh-CN" altLang="en-US" dirty="0"/>
                    </a:p>
                    <a:p>
                      <a:r>
                        <a:rPr lang="zh-CN" altLang="en-US" dirty="0"/>
                        <a:t>假设你是李华，最近参与了学校举办的“家务活我在行”活动，请你为班级英语角写篇短文，介绍这次活动，内容包括：</a:t>
                      </a:r>
                      <a:r>
                        <a:rPr lang="en-US" altLang="zh-CN" dirty="0"/>
                        <a:t>1.</a:t>
                      </a:r>
                      <a:r>
                        <a:rPr lang="zh-CN" altLang="en-US" dirty="0"/>
                        <a:t>活动目的</a:t>
                      </a:r>
                      <a:r>
                        <a:rPr lang="en-US" altLang="zh-CN" dirty="0"/>
                        <a:t>2.</a:t>
                      </a:r>
                      <a:r>
                        <a:rPr lang="zh-CN" altLang="en-US" dirty="0"/>
                        <a:t>活动过程活动感受。</a:t>
                      </a:r>
                      <a:endParaRPr lang="zh-CN" altLang="en-US" dirty="0"/>
                    </a:p>
                    <a:p>
                      <a:endParaRPr lang="zh-CN" altLang="en-US" dirty="0"/>
                    </a:p>
                  </a:txBody>
                  <a:tcPr/>
                </a:tc>
                <a:tc>
                  <a:txBody>
                    <a:bodyPr/>
                    <a:lstStyle/>
                    <a:p>
                      <a:r>
                        <a:rPr lang="zh-CN" altLang="en-US" dirty="0"/>
                        <a:t>告知</a:t>
                      </a:r>
                      <a:r>
                        <a:rPr lang="en-US" altLang="zh-CN" dirty="0"/>
                        <a:t>+</a:t>
                      </a:r>
                      <a:r>
                        <a:rPr lang="zh-CN" altLang="en-US" dirty="0"/>
                        <a:t>征文</a:t>
                      </a:r>
                      <a:endParaRPr lang="zh-CN" altLang="en-US" dirty="0"/>
                    </a:p>
                  </a:txBody>
                  <a:tcPr/>
                </a:tc>
              </a:tr>
              <a:tr h="1089189">
                <a:tc>
                  <a:txBody>
                    <a:bodyPr/>
                    <a:lstStyle/>
                    <a:p>
                      <a:r>
                        <a:rPr lang="zh-CN" altLang="en-US" dirty="0"/>
                        <a:t>湖州、衢州、丽水 </a:t>
                      </a:r>
                      <a:r>
                        <a:rPr lang="en-US" altLang="zh-CN" dirty="0"/>
                        <a:t>4 </a:t>
                      </a:r>
                      <a:r>
                        <a:rPr lang="zh-CN" altLang="en-US" dirty="0"/>
                        <a:t>月</a:t>
                      </a:r>
                      <a:endParaRPr lang="zh-CN" altLang="en-US" dirty="0"/>
                    </a:p>
                  </a:txBody>
                  <a:tcPr/>
                </a:tc>
                <a:tc>
                  <a:txBody>
                    <a:bodyPr/>
                    <a:lstStyle/>
                    <a:p>
                      <a:r>
                        <a:rPr lang="zh-CN" altLang="en-US" dirty="0"/>
                        <a:t>假定你是李华，你的英国朋友</a:t>
                      </a:r>
                      <a:r>
                        <a:rPr lang="en-US" altLang="zh-CN" dirty="0"/>
                        <a:t>Alan</a:t>
                      </a:r>
                      <a:r>
                        <a:rPr lang="zh-CN" altLang="en-US" dirty="0"/>
                        <a:t>对你校的校园农场（</a:t>
                      </a:r>
                      <a:r>
                        <a:rPr lang="en-US" altLang="zh-CN" dirty="0"/>
                        <a:t>campus farm</a:t>
                      </a:r>
                      <a:r>
                        <a:rPr lang="zh-CN" altLang="en-US" dirty="0"/>
                        <a:t>）项目很感兴趣，想来你校参观，请你给他写封邮件</a:t>
                      </a:r>
                      <a:r>
                        <a:rPr lang="en-US" altLang="zh-CN" dirty="0"/>
                        <a:t>,</a:t>
                      </a:r>
                      <a:r>
                        <a:rPr lang="zh-CN" altLang="en-US" dirty="0"/>
                        <a:t>内容包括</a:t>
                      </a:r>
                      <a:r>
                        <a:rPr lang="en-US" altLang="zh-CN" dirty="0"/>
                        <a:t>:1.</a:t>
                      </a:r>
                      <a:r>
                        <a:rPr lang="zh-CN" altLang="en-US" dirty="0"/>
                        <a:t>表示欢迎，</a:t>
                      </a:r>
                      <a:r>
                        <a:rPr lang="en-US" altLang="zh-CN" dirty="0"/>
                        <a:t>2.</a:t>
                      </a:r>
                      <a:r>
                        <a:rPr lang="zh-CN" altLang="en-US" dirty="0"/>
                        <a:t>介绍项目内容和目的</a:t>
                      </a:r>
                      <a:endParaRPr lang="zh-CN" altLang="en-US" dirty="0"/>
                    </a:p>
                  </a:txBody>
                  <a:tcPr/>
                </a:tc>
                <a:tc>
                  <a:txBody>
                    <a:bodyPr/>
                    <a:lstStyle/>
                    <a:p>
                      <a:r>
                        <a:rPr lang="zh-CN" altLang="en-US" dirty="0"/>
                        <a:t>欢迎</a:t>
                      </a:r>
                      <a:r>
                        <a:rPr lang="en-US" altLang="zh-CN" dirty="0"/>
                        <a:t>+</a:t>
                      </a:r>
                      <a:r>
                        <a:rPr lang="zh-CN" altLang="en-US" dirty="0"/>
                        <a:t>校园农场介绍</a:t>
                      </a:r>
                      <a:endParaRPr lang="zh-CN" altLang="en-US" dirty="0"/>
                    </a:p>
                  </a:txBody>
                  <a:tcPr/>
                </a:tc>
              </a:tr>
              <a:tr h="868646">
                <a:tc>
                  <a:txBody>
                    <a:bodyPr/>
                    <a:lstStyle/>
                    <a:p>
                      <a:r>
                        <a:rPr lang="zh-CN" altLang="en-US" dirty="0"/>
                        <a:t>大湾区二模</a:t>
                      </a:r>
                      <a:endParaRPr lang="zh-CN" altLang="en-US" dirty="0"/>
                    </a:p>
                    <a:p>
                      <a:endParaRPr lang="zh-CN" altLang="en-US" dirty="0"/>
                    </a:p>
                  </a:txBody>
                  <a:tcPr/>
                </a:tc>
                <a:tc>
                  <a:txBody>
                    <a:bodyPr/>
                    <a:lstStyle/>
                    <a:p>
                      <a:r>
                        <a:rPr lang="zh-CN" altLang="en-US" dirty="0"/>
                        <a:t>五一劳动节快到了，学校开展了“我帮父母做家务”的活动。请你为校报英文专栏写一篇短文，介绍该活动的情况，要点包括： </a:t>
                      </a:r>
                      <a:r>
                        <a:rPr lang="en-US" altLang="zh-CN" dirty="0"/>
                        <a:t>1. </a:t>
                      </a:r>
                      <a:r>
                        <a:rPr lang="zh-CN" altLang="en-US" dirty="0"/>
                        <a:t>活动目的； </a:t>
                      </a:r>
                      <a:r>
                        <a:rPr lang="en-US" altLang="zh-CN" dirty="0"/>
                        <a:t>2. </a:t>
                      </a:r>
                      <a:r>
                        <a:rPr lang="zh-CN" altLang="en-US" dirty="0"/>
                        <a:t>活动内容； </a:t>
                      </a:r>
                      <a:r>
                        <a:rPr lang="en-US" altLang="zh-CN" dirty="0"/>
                        <a:t>3. </a:t>
                      </a:r>
                      <a:r>
                        <a:rPr lang="zh-CN" altLang="en-US" dirty="0"/>
                        <a:t>你的感受。 </a:t>
                      </a:r>
                      <a:endParaRPr lang="zh-CN" altLang="en-US" dirty="0"/>
                    </a:p>
                    <a:p>
                      <a:r>
                        <a:rPr lang="en-US" altLang="zh-CN" dirty="0"/>
                        <a:t>Helping My Parents Do Housework </a:t>
                      </a:r>
                      <a:endParaRPr lang="en-US" altLang="zh-CN" dirty="0"/>
                    </a:p>
                  </a:txBody>
                  <a:tcPr/>
                </a:tc>
                <a:tc>
                  <a:txBody>
                    <a:bodyPr/>
                    <a:lstStyle/>
                    <a:p>
                      <a:r>
                        <a:rPr lang="zh-CN" altLang="en-US" dirty="0"/>
                        <a:t>短文投稿</a:t>
                      </a:r>
                      <a:endParaRPr lang="zh-CN" altLang="en-US" dirty="0"/>
                    </a:p>
                    <a:p>
                      <a:endParaRPr lang="zh-CN" altLang="en-US" dirty="0"/>
                    </a:p>
                  </a:txBody>
                  <a:tcPr/>
                </a:tc>
              </a:tr>
              <a:tr h="740691">
                <a:tc>
                  <a:txBody>
                    <a:bodyPr/>
                    <a:lstStyle/>
                    <a:p>
                      <a:r>
                        <a:rPr lang="zh-CN" altLang="en-US" dirty="0"/>
                        <a:t>江门</a:t>
                      </a:r>
                      <a:endParaRPr lang="zh-CN" altLang="en-US" dirty="0"/>
                    </a:p>
                  </a:txBody>
                  <a:tcPr/>
                </a:tc>
                <a:tc>
                  <a:txBody>
                    <a:bodyPr/>
                    <a:lstStyle/>
                    <a:p>
                      <a:r>
                        <a:rPr lang="zh-CN" altLang="en-US" dirty="0"/>
                        <a:t>假定你是李华。上周末，你们学校组织了一次“干农活”的实践活动。请给英国笔友</a:t>
                      </a:r>
                      <a:r>
                        <a:rPr lang="en-US" altLang="zh-CN" dirty="0"/>
                        <a:t>Jackson</a:t>
                      </a:r>
                      <a:r>
                        <a:rPr lang="zh-CN" altLang="en-US" dirty="0"/>
                        <a:t>写一封信分享你参加本次活动的经历。内容包括：</a:t>
                      </a:r>
                      <a:r>
                        <a:rPr lang="en-US" altLang="zh-CN" dirty="0"/>
                        <a:t>1. </a:t>
                      </a:r>
                      <a:r>
                        <a:rPr lang="zh-CN" altLang="en-US" dirty="0"/>
                        <a:t>活动过程；</a:t>
                      </a:r>
                      <a:r>
                        <a:rPr lang="en-US" altLang="zh-CN" dirty="0"/>
                        <a:t>2. </a:t>
                      </a:r>
                      <a:r>
                        <a:rPr lang="zh-CN" altLang="en-US" dirty="0"/>
                        <a:t>活动感受。</a:t>
                      </a:r>
                      <a:endParaRPr lang="zh-CN" altLang="en-US" dirty="0"/>
                    </a:p>
                  </a:txBody>
                  <a:tcPr/>
                </a:tc>
                <a:tc>
                  <a:txBody>
                    <a:bodyPr/>
                    <a:lstStyle/>
                    <a:p>
                      <a:r>
                        <a:rPr lang="zh-CN" altLang="en-US" dirty="0"/>
                        <a:t>邮件</a:t>
                      </a:r>
                      <a:r>
                        <a:rPr lang="en-US" altLang="zh-CN" dirty="0"/>
                        <a:t>+</a:t>
                      </a:r>
                      <a:r>
                        <a:rPr lang="zh-CN" altLang="en-US" dirty="0"/>
                        <a:t>农活</a:t>
                      </a:r>
                      <a:endParaRPr lang="zh-CN" altLang="en-US" dirty="0"/>
                    </a:p>
                  </a:txBody>
                  <a:tcPr/>
                </a:tc>
              </a:tr>
              <a:tr h="1089189">
                <a:tc>
                  <a:txBody>
                    <a:bodyPr/>
                    <a:lstStyle/>
                    <a:p>
                      <a:r>
                        <a:rPr lang="zh-CN" altLang="en-US" dirty="0"/>
                        <a:t>名校协作体</a:t>
                      </a:r>
                      <a:endParaRPr lang="zh-CN" altLang="en-US" dirty="0"/>
                    </a:p>
                  </a:txBody>
                  <a:tcPr/>
                </a:tc>
                <a:tc>
                  <a:txBody>
                    <a:bodyPr/>
                    <a:lstStyle/>
                    <a:p>
                      <a:r>
                        <a:rPr lang="zh-CN" altLang="en-US" dirty="0"/>
                        <a:t>假如你是李华，你的英国朋友</a:t>
                      </a:r>
                      <a:r>
                        <a:rPr lang="en-US" altLang="zh-CN" dirty="0"/>
                        <a:t>David</a:t>
                      </a:r>
                      <a:r>
                        <a:rPr lang="zh-CN" altLang="en-US" dirty="0"/>
                        <a:t>对你校的实践项目</a:t>
                      </a:r>
                      <a:r>
                        <a:rPr lang="en-US" altLang="zh-CN" dirty="0"/>
                        <a:t>vegetable garden</a:t>
                      </a:r>
                      <a:r>
                        <a:rPr lang="zh-CN" altLang="en-US" dirty="0"/>
                        <a:t>，非常感兴趣，写信询问相关情况，请你回复邮件</a:t>
                      </a:r>
                      <a:r>
                        <a:rPr lang="en-US" altLang="zh-CN" dirty="0"/>
                        <a:t>,</a:t>
                      </a:r>
                      <a:r>
                        <a:rPr lang="zh-CN" altLang="en-US" dirty="0"/>
                        <a:t>内容包括</a:t>
                      </a:r>
                      <a:r>
                        <a:rPr lang="en-US" altLang="zh-CN" dirty="0"/>
                        <a:t>:1.</a:t>
                      </a:r>
                      <a:r>
                        <a:rPr lang="zh-CN" altLang="en-US" dirty="0"/>
                        <a:t>项目内容，</a:t>
                      </a:r>
                      <a:r>
                        <a:rPr lang="en-US" altLang="zh-CN" dirty="0"/>
                        <a:t>2.</a:t>
                      </a:r>
                      <a:r>
                        <a:rPr lang="zh-CN" altLang="en-US" dirty="0"/>
                        <a:t>邀请体验</a:t>
                      </a:r>
                      <a:endParaRPr lang="zh-CN" altLang="en-US" dirty="0"/>
                    </a:p>
                  </a:txBody>
                  <a:tcPr/>
                </a:tc>
                <a:tc>
                  <a:txBody>
                    <a:bodyPr/>
                    <a:lstStyle/>
                    <a:p>
                      <a:r>
                        <a:rPr lang="zh-CN" altLang="en-US" dirty="0"/>
                        <a:t>回复</a:t>
                      </a:r>
                      <a:r>
                        <a:rPr lang="en-US" altLang="zh-CN" dirty="0"/>
                        <a:t>+</a:t>
                      </a:r>
                      <a:r>
                        <a:rPr lang="zh-CN" altLang="en-US" dirty="0"/>
                        <a:t>邀请</a:t>
                      </a:r>
                      <a:endParaRPr lang="zh-CN" altLang="en-US" dirty="0"/>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9447" y="580398"/>
            <a:ext cx="11262999" cy="5957288"/>
          </a:xfrm>
        </p:spPr>
        <p:txBody>
          <a:bodyPr>
            <a:normAutofit fontScale="92500"/>
          </a:bodyPr>
          <a:lstStyle/>
          <a:p>
            <a:r>
              <a:rPr lang="en-US" altLang="zh-CN" dirty="0">
                <a:latin typeface="Times New Roman" panose="02020603050405020304" pitchFamily="18" charset="0"/>
              </a:rPr>
              <a:t>1. </a:t>
            </a:r>
            <a:r>
              <a:rPr lang="zh-CN" altLang="en-US" dirty="0">
                <a:latin typeface="Times New Roman" panose="02020603050405020304" pitchFamily="18" charset="0"/>
              </a:rPr>
              <a:t>劳动教育旨在培养日常生活所需的实用技巧，如烹饪、清洁、园艺等。</a:t>
            </a:r>
            <a:endParaRPr lang="en-US" altLang="zh-CN" dirty="0">
              <a:latin typeface="Times New Roman" panose="02020603050405020304" pitchFamily="18" charset="0"/>
            </a:endParaRPr>
          </a:p>
          <a:p>
            <a:r>
              <a:rPr lang="en-US" altLang="zh-CN" u="sng" dirty="0">
                <a:latin typeface="Times New Roman" panose="02020603050405020304" pitchFamily="18" charset="0"/>
              </a:rPr>
              <a:t>Labor education aims to </a:t>
            </a:r>
            <a:r>
              <a:rPr lang="en-US" altLang="zh-CN" u="sng" dirty="0">
                <a:solidFill>
                  <a:srgbClr val="FF0000"/>
                </a:solidFill>
                <a:latin typeface="Times New Roman" panose="02020603050405020304" pitchFamily="18" charset="0"/>
              </a:rPr>
              <a:t>develop practical skills </a:t>
            </a:r>
            <a:r>
              <a:rPr lang="en-US" altLang="zh-CN" u="sng" dirty="0">
                <a:latin typeface="Times New Roman" panose="02020603050405020304" pitchFamily="18" charset="0"/>
              </a:rPr>
              <a:t>that are essential in daily life, such as cooking, cleaning, gardening, etc.</a:t>
            </a:r>
            <a:endParaRPr lang="en-US" altLang="zh-CN" dirty="0">
              <a:latin typeface="Times New Roman" panose="02020603050405020304" pitchFamily="18" charset="0"/>
            </a:endParaRPr>
          </a:p>
          <a:p>
            <a:r>
              <a:rPr lang="en-US" altLang="zh-CN" dirty="0">
                <a:latin typeface="Times New Roman" panose="02020603050405020304" pitchFamily="18" charset="0"/>
              </a:rPr>
              <a:t>2.</a:t>
            </a:r>
            <a:r>
              <a:rPr lang="zh-CN" altLang="en-US" dirty="0">
                <a:latin typeface="Times New Roman" panose="02020603050405020304" pitchFamily="18" charset="0"/>
              </a:rPr>
              <a:t> 通过劳动教育，学生可以学习到努力工作、责任心和毅力的重要性。</a:t>
            </a:r>
            <a:endParaRPr lang="en-US" altLang="zh-CN" dirty="0">
              <a:latin typeface="Times New Roman" panose="02020603050405020304" pitchFamily="18" charset="0"/>
            </a:endParaRPr>
          </a:p>
          <a:p>
            <a:r>
              <a:rPr lang="en-US" altLang="zh-CN" u="sng" dirty="0">
                <a:latin typeface="Times New Roman" panose="02020603050405020304" pitchFamily="18" charset="0"/>
              </a:rPr>
              <a:t>Through labor education, students can learn the importance of </a:t>
            </a:r>
            <a:r>
              <a:rPr lang="en-US" altLang="zh-CN" u="sng" dirty="0">
                <a:solidFill>
                  <a:srgbClr val="FF0000"/>
                </a:solidFill>
                <a:latin typeface="Times New Roman" panose="02020603050405020304" pitchFamily="18" charset="0"/>
              </a:rPr>
              <a:t>hard work, responsibility, and perseverance..</a:t>
            </a:r>
            <a:endParaRPr lang="en-US" altLang="zh-CN" u="sng" dirty="0">
              <a:solidFill>
                <a:srgbClr val="FF0000"/>
              </a:solidFill>
              <a:latin typeface="Times New Roman" panose="02020603050405020304" pitchFamily="18" charset="0"/>
            </a:endParaRPr>
          </a:p>
          <a:p>
            <a:r>
              <a:rPr lang="en-US" altLang="zh-CN" dirty="0">
                <a:latin typeface="Times New Roman" panose="02020603050405020304" pitchFamily="18" charset="0"/>
              </a:rPr>
              <a:t>3</a:t>
            </a:r>
            <a:r>
              <a:rPr lang="zh-CN" altLang="en-US" dirty="0">
                <a:latin typeface="Times New Roman" panose="02020603050405020304" pitchFamily="18" charset="0"/>
              </a:rPr>
              <a:t>提高社交技能：在劳动任务中合作可以帮助学生发展沟通、解决问题和团队合作的技能。</a:t>
            </a:r>
            <a:endParaRPr lang="en-US" altLang="zh-CN" dirty="0">
              <a:latin typeface="Times New Roman" panose="02020603050405020304" pitchFamily="18" charset="0"/>
            </a:endParaRPr>
          </a:p>
          <a:p>
            <a:r>
              <a:rPr lang="en-US" altLang="zh-CN" u="sng" dirty="0">
                <a:latin typeface="Times New Roman" panose="02020603050405020304" pitchFamily="18" charset="0"/>
              </a:rPr>
              <a:t>Working together cooperatively during labors tasks can help students develop communication, problem-solving, and teamwork skills.</a:t>
            </a:r>
            <a:endParaRPr lang="en-US" altLang="zh-CN" u="sng" dirty="0">
              <a:latin typeface="Times New Roman" panose="02020603050405020304" pitchFamily="18" charset="0"/>
            </a:endParaRPr>
          </a:p>
          <a:p>
            <a:r>
              <a:rPr lang="en-US" altLang="zh-CN" u="sng" dirty="0">
                <a:latin typeface="Times New Roman" panose="02020603050405020304" pitchFamily="18" charset="0"/>
              </a:rPr>
              <a:t>4 </a:t>
            </a:r>
            <a:r>
              <a:rPr lang="zh-CN" altLang="en-US" u="sng" dirty="0">
                <a:latin typeface="Times New Roman" panose="02020603050405020304" pitchFamily="18" charset="0"/>
              </a:rPr>
              <a:t>劳动教育提供了实践学习的体验，使学生能够将课堂知识应用于现实场景。</a:t>
            </a:r>
            <a:endParaRPr lang="en-US" altLang="zh-CN" u="sng" dirty="0">
              <a:latin typeface="Times New Roman" panose="02020603050405020304" pitchFamily="18" charset="0"/>
            </a:endParaRPr>
          </a:p>
          <a:p>
            <a:r>
              <a:rPr lang="en-US" altLang="zh-CN" u="sng" dirty="0">
                <a:latin typeface="Times New Roman" panose="02020603050405020304" pitchFamily="18" charset="0"/>
              </a:rPr>
              <a:t> Labor education provides </a:t>
            </a:r>
            <a:r>
              <a:rPr lang="en-US" altLang="zh-CN" u="sng" dirty="0">
                <a:solidFill>
                  <a:srgbClr val="FF0000"/>
                </a:solidFill>
                <a:latin typeface="Times New Roman" panose="02020603050405020304" pitchFamily="18" charset="0"/>
              </a:rPr>
              <a:t>hands-on learning experiences </a:t>
            </a:r>
            <a:r>
              <a:rPr lang="en-US" altLang="zh-CN" u="sng" dirty="0">
                <a:latin typeface="Times New Roman" panose="02020603050405020304" pitchFamily="18" charset="0"/>
              </a:rPr>
              <a:t>that allow students to </a:t>
            </a:r>
            <a:r>
              <a:rPr lang="en-US" altLang="zh-CN" u="sng" dirty="0">
                <a:solidFill>
                  <a:srgbClr val="FF0000"/>
                </a:solidFill>
                <a:latin typeface="Times New Roman" panose="02020603050405020304" pitchFamily="18" charset="0"/>
              </a:rPr>
              <a:t>apply classroom knowledge in real-world scenarios</a:t>
            </a:r>
            <a:r>
              <a:rPr lang="en-US" altLang="zh-CN" u="sng" dirty="0">
                <a:latin typeface="Times New Roman" panose="02020603050405020304" pitchFamily="18" charset="0"/>
              </a:rPr>
              <a:t>.</a:t>
            </a:r>
            <a:endParaRPr lang="en-US" altLang="zh-CN" u="sng" dirty="0">
              <a:latin typeface="Times New Roman" panose="02020603050405020304" pitchFamily="18" charset="0"/>
            </a:endParaRPr>
          </a:p>
          <a:p>
            <a:endParaRPr lang="zh-CN" altLang="en-US" u="sng" dirty="0"/>
          </a:p>
        </p:txBody>
      </p:sp>
      <p:sp>
        <p:nvSpPr>
          <p:cNvPr id="4" name="TextBox 8"/>
          <p:cNvSpPr txBox="1"/>
          <p:nvPr/>
        </p:nvSpPr>
        <p:spPr>
          <a:xfrm>
            <a:off x="946165" y="134798"/>
            <a:ext cx="7535305" cy="492443"/>
          </a:xfrm>
          <a:prstGeom prst="rect">
            <a:avLst/>
          </a:prstGeom>
          <a:noFill/>
        </p:spPr>
        <p:txBody>
          <a:bodyPr wrap="square" lIns="0" tIns="0" rIns="0" bIns="0" rtlCol="0" anchor="ctr">
            <a:spAutoFit/>
          </a:bodyPr>
          <a:lstStyle/>
          <a:p>
            <a:pPr marL="0" marR="0" lvl="0" indent="0" algn="l" defTabSz="12192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应用文主题语库：五育</a:t>
            </a:r>
            <a:r>
              <a:rPr kumimoji="0" lang="en-US" altLang="zh-CN" sz="3200" b="1" i="0" u="none" strike="noStrike" kern="1200" cap="none" spc="0" normalizeH="0" baseline="0" noProof="0" dirty="0">
                <a:ln>
                  <a:noFill/>
                </a:ln>
                <a:solidFill>
                  <a:srgbClr val="0070C0"/>
                </a:solidFill>
                <a:effectLst/>
                <a:uLnTx/>
                <a:uFillTx/>
                <a:latin typeface="Arial" panose="020B0604020202020204" pitchFamily="34" charset="0"/>
                <a:ea typeface="微软雅黑" panose="020B0503020204020204" charset="-122"/>
                <a:cs typeface="+mn-cs"/>
                <a:sym typeface="Arial" panose="020B0604020202020204" pitchFamily="34" charset="0"/>
              </a:rPr>
              <a:t>—</a:t>
            </a:r>
            <a:r>
              <a:rPr kumimoji="0" lang="zh-CN" altLang="en-US" sz="3200" b="1" i="0" u="none" strike="noStrike" kern="1200" cap="none" spc="0" normalizeH="0" baseline="0" noProof="0" dirty="0">
                <a:ln>
                  <a:noFill/>
                </a:ln>
                <a:solidFill>
                  <a:srgbClr val="0070C0"/>
                </a:solidFill>
                <a:effectLst/>
                <a:highlight>
                  <a:srgbClr val="FFFF00"/>
                </a:highlight>
                <a:uLnTx/>
                <a:uFillTx/>
                <a:latin typeface="Arial" panose="020B0604020202020204" pitchFamily="34" charset="0"/>
                <a:ea typeface="微软雅黑" panose="020B0503020204020204" charset="-122"/>
                <a:cs typeface="+mn-cs"/>
                <a:sym typeface="Arial" panose="020B0604020202020204" pitchFamily="34" charset="0"/>
              </a:rPr>
              <a:t>劳育</a:t>
            </a:r>
            <a:endParaRPr kumimoji="0" lang="zh-CN" altLang="en-US" sz="3200" b="1" i="0" u="none" strike="noStrike" kern="1200" cap="none" spc="0" normalizeH="0" baseline="0" noProof="0" dirty="0">
              <a:ln>
                <a:noFill/>
              </a:ln>
              <a:solidFill>
                <a:srgbClr val="0070C0"/>
              </a:solidFill>
              <a:effectLst/>
              <a:highlight>
                <a:srgbClr val="FFFF00"/>
              </a:highlight>
              <a:uLnTx/>
              <a:uFillTx/>
              <a:latin typeface="Arial" panose="020B0604020202020204" pitchFamily="34" charset="0"/>
              <a:ea typeface="微软雅黑" panose="020B0503020204020204" charset="-122"/>
              <a:cs typeface="+mn-cs"/>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blipFill dpi="0" rotWithShape="1">
            <a:blip r:embed="rId1">
              <a:alphaModFix amt="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797544"/>
            <a:ext cx="12192000" cy="3519055"/>
          </a:xfrm>
          <a:prstGeom prst="rect">
            <a:avLst/>
          </a:prstGeom>
          <a:solidFill>
            <a:srgbClr val="005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a:solidFill>
                <a:prstClr val="white"/>
              </a:solidFill>
              <a:latin typeface="微软雅黑" panose="020B0503020204020204" charset="-122"/>
              <a:ea typeface="微软雅黑" panose="020B0503020204020204" charset="-122"/>
            </a:endParaRPr>
          </a:p>
        </p:txBody>
      </p:sp>
      <p:sp>
        <p:nvSpPr>
          <p:cNvPr id="8" name="TextBox 37"/>
          <p:cNvSpPr txBox="1"/>
          <p:nvPr/>
        </p:nvSpPr>
        <p:spPr>
          <a:xfrm>
            <a:off x="3167970" y="3705848"/>
            <a:ext cx="5856057" cy="1446550"/>
          </a:xfrm>
          <a:prstGeom prst="rect">
            <a:avLst/>
          </a:prstGeom>
          <a:noFill/>
        </p:spPr>
        <p:txBody>
          <a:bodyPr wrap="square" lIns="0" rIns="0" rtlCol="0">
            <a:spAutoFit/>
          </a:bodyPr>
          <a:lstStyle/>
          <a:p>
            <a:pPr algn="dist" defTabSz="1219200"/>
            <a:r>
              <a:rPr lang="en-US" altLang="zh-CN" sz="4400" b="1" dirty="0">
                <a:solidFill>
                  <a:prstClr val="white"/>
                </a:solidFill>
                <a:effectLst>
                  <a:reflection blurRad="6350" stA="55000" endA="300" endPos="45500" dir="5400000" sy="-100000" algn="bl" rotWithShape="0"/>
                </a:effectLst>
                <a:latin typeface="微软雅黑" panose="020B0503020204020204" charset="-122"/>
                <a:ea typeface="微软雅黑" panose="020B0503020204020204" charset="-122"/>
                <a:cs typeface="方正静蕾简体" panose="03000509000000000000" pitchFamily="65" charset="-122"/>
              </a:rPr>
              <a:t>5</a:t>
            </a:r>
            <a:r>
              <a:rPr lang="zh-CN" altLang="en-US" sz="4400" b="1" dirty="0">
                <a:solidFill>
                  <a:prstClr val="white"/>
                </a:solidFill>
                <a:effectLst>
                  <a:reflection blurRad="6350" stA="55000" endA="300" endPos="45500" dir="5400000" sy="-100000" algn="bl" rotWithShape="0"/>
                </a:effectLst>
                <a:latin typeface="微软雅黑" panose="020B0503020204020204" charset="-122"/>
                <a:ea typeface="微软雅黑" panose="020B0503020204020204" charset="-122"/>
                <a:cs typeface="方正静蕾简体" panose="03000509000000000000" pitchFamily="65" charset="-122"/>
              </a:rPr>
              <a:t>月各地应用文模拟题赏析</a:t>
            </a:r>
            <a:endParaRPr lang="zh-CN" altLang="en-US" sz="4400" b="1" dirty="0">
              <a:solidFill>
                <a:prstClr val="white"/>
              </a:solidFill>
              <a:effectLst>
                <a:reflection blurRad="6350" stA="55000" endA="300" endPos="45500" dir="5400000" sy="-100000" algn="bl" rotWithShape="0"/>
              </a:effectLst>
              <a:latin typeface="微软雅黑" panose="020B0503020204020204" charset="-122"/>
              <a:ea typeface="微软雅黑" panose="020B0503020204020204" charset="-122"/>
              <a:cs typeface="方正静蕾简体" panose="03000509000000000000" pitchFamily="65" charset="-122"/>
            </a:endParaRPr>
          </a:p>
        </p:txBody>
      </p:sp>
      <p:sp>
        <p:nvSpPr>
          <p:cNvPr id="9" name="椭圆 8"/>
          <p:cNvSpPr/>
          <p:nvPr/>
        </p:nvSpPr>
        <p:spPr>
          <a:xfrm>
            <a:off x="4691149" y="926259"/>
            <a:ext cx="2809702" cy="2809702"/>
          </a:xfrm>
          <a:prstGeom prst="ellipse">
            <a:avLst/>
          </a:prstGeom>
          <a:solidFill>
            <a:schemeClr val="bg1"/>
          </a:solidFill>
          <a:ln w="38100">
            <a:solidFill>
              <a:srgbClr val="005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854632" y="1089742"/>
            <a:ext cx="2482735" cy="2482735"/>
          </a:xfrm>
          <a:prstGeom prst="ellipse">
            <a:avLst/>
          </a:prstGeom>
          <a:solidFill>
            <a:schemeClr val="bg1"/>
          </a:solidFill>
          <a:ln w="38100">
            <a:solidFill>
              <a:srgbClr val="005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37"/>
          <p:cNvSpPr txBox="1"/>
          <p:nvPr/>
        </p:nvSpPr>
        <p:spPr>
          <a:xfrm>
            <a:off x="4776419" y="1607834"/>
            <a:ext cx="2639163" cy="1446550"/>
          </a:xfrm>
          <a:prstGeom prst="rect">
            <a:avLst/>
          </a:prstGeom>
          <a:noFill/>
        </p:spPr>
        <p:txBody>
          <a:bodyPr wrap="square" lIns="0" rIns="0" rtlCol="0">
            <a:spAutoFit/>
          </a:bodyPr>
          <a:lstStyle/>
          <a:p>
            <a:pPr algn="ctr" defTabSz="1219200"/>
            <a:r>
              <a:rPr lang="en-US" altLang="zh-CN" sz="8800" b="1" dirty="0">
                <a:solidFill>
                  <a:srgbClr val="005188"/>
                </a:solidFill>
                <a:effectLst>
                  <a:reflection blurRad="6350" stA="55000" endA="300" endPos="45500" dir="5400000" sy="-100000" algn="bl" rotWithShape="0"/>
                </a:effectLst>
                <a:latin typeface="微软雅黑" panose="020B0503020204020204" charset="-122"/>
                <a:ea typeface="微软雅黑" panose="020B0503020204020204" charset="-122"/>
                <a:cs typeface="方正静蕾简体" panose="03000509000000000000" pitchFamily="65" charset="-122"/>
              </a:rPr>
              <a:t>04</a:t>
            </a:r>
            <a:endParaRPr lang="zh-CN" altLang="en-US" sz="8800" b="1" dirty="0">
              <a:solidFill>
                <a:srgbClr val="005188"/>
              </a:solidFill>
              <a:effectLst>
                <a:reflection blurRad="6350" stA="55000" endA="300" endPos="45500" dir="5400000" sy="-100000" algn="bl" rotWithShape="0"/>
              </a:effectLst>
              <a:latin typeface="微软雅黑" panose="020B0503020204020204" charset="-122"/>
              <a:ea typeface="微软雅黑" panose="020B0503020204020204" charset="-122"/>
              <a:cs typeface="方正静蕾简体" panose="03000509000000000000" pitchFamily="65"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by="(-#ppt_w*2)" calcmode="lin" valueType="num">
                                      <p:cBhvr rctx="PPT">
                                        <p:cTn id="7" dur="500" autoRev="1" fill="hold">
                                          <p:stCondLst>
                                            <p:cond delay="0"/>
                                          </p:stCondLst>
                                        </p:cTn>
                                        <p:tgtEl>
                                          <p:spTgt spid="8"/>
                                        </p:tgtEl>
                                        <p:attrNameLst>
                                          <p:attrName>ppt_w</p:attrName>
                                        </p:attrNameLst>
                                      </p:cBhvr>
                                    </p:anim>
                                    <p:anim by="(#ppt_w*0.50)" calcmode="lin" valueType="num">
                                      <p:cBhvr>
                                        <p:cTn id="8" dur="500" decel="50000" autoRev="1" fill="hold">
                                          <p:stCondLst>
                                            <p:cond delay="0"/>
                                          </p:stCondLst>
                                        </p:cTn>
                                        <p:tgtEl>
                                          <p:spTgt spid="8"/>
                                        </p:tgtEl>
                                        <p:attrNameLst>
                                          <p:attrName>ppt_x</p:attrName>
                                        </p:attrNameLst>
                                      </p:cBhvr>
                                    </p:anim>
                                    <p:anim from="(-#ppt_h/2)" to="(#ppt_y)" calcmode="lin" valueType="num">
                                      <p:cBhvr>
                                        <p:cTn id="9" dur="1000" fill="hold">
                                          <p:stCondLst>
                                            <p:cond delay="0"/>
                                          </p:stCondLst>
                                        </p:cTn>
                                        <p:tgtEl>
                                          <p:spTgt spid="8"/>
                                        </p:tgtEl>
                                        <p:attrNameLst>
                                          <p:attrName>ppt_y</p:attrName>
                                        </p:attrNameLst>
                                      </p:cBhvr>
                                    </p:anim>
                                    <p:animRot by="21600000">
                                      <p:cBhvr>
                                        <p:cTn id="10" dur="1000" fill="hold">
                                          <p:stCondLst>
                                            <p:cond delay="0"/>
                                          </p:stCondLst>
                                        </p:cTn>
                                        <p:tgtEl>
                                          <p:spTgt spid="8"/>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11"/>
                                        </p:tgtEl>
                                        <p:attrNameLst>
                                          <p:attrName>style.visibility</p:attrName>
                                        </p:attrNameLst>
                                      </p:cBhvr>
                                      <p:to>
                                        <p:strVal val="visible"/>
                                      </p:to>
                                    </p:set>
                                    <p:anim by="(-#ppt_w*2)" calcmode="lin" valueType="num">
                                      <p:cBhvr rctx="PPT">
                                        <p:cTn id="13" dur="500" autoRev="1" fill="hold">
                                          <p:stCondLst>
                                            <p:cond delay="0"/>
                                          </p:stCondLst>
                                        </p:cTn>
                                        <p:tgtEl>
                                          <p:spTgt spid="11"/>
                                        </p:tgtEl>
                                        <p:attrNameLst>
                                          <p:attrName>ppt_w</p:attrName>
                                        </p:attrNameLst>
                                      </p:cBhvr>
                                    </p:anim>
                                    <p:anim by="(#ppt_w*0.50)" calcmode="lin" valueType="num">
                                      <p:cBhvr>
                                        <p:cTn id="14" dur="500" decel="50000" autoRev="1" fill="hold">
                                          <p:stCondLst>
                                            <p:cond delay="0"/>
                                          </p:stCondLst>
                                        </p:cTn>
                                        <p:tgtEl>
                                          <p:spTgt spid="11"/>
                                        </p:tgtEl>
                                        <p:attrNameLst>
                                          <p:attrName>ppt_x</p:attrName>
                                        </p:attrNameLst>
                                      </p:cBhvr>
                                    </p:anim>
                                    <p:anim from="(-#ppt_h/2)" to="(#ppt_y)" calcmode="lin" valueType="num">
                                      <p:cBhvr>
                                        <p:cTn id="15" dur="1000" fill="hold">
                                          <p:stCondLst>
                                            <p:cond delay="0"/>
                                          </p:stCondLst>
                                        </p:cTn>
                                        <p:tgtEl>
                                          <p:spTgt spid="11"/>
                                        </p:tgtEl>
                                        <p:attrNameLst>
                                          <p:attrName>ppt_y</p:attrName>
                                        </p:attrNameLst>
                                      </p:cBhvr>
                                    </p:anim>
                                    <p:animRot by="21600000">
                                      <p:cBhvr>
                                        <p:cTn id="16" dur="1000"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4136" y="243545"/>
            <a:ext cx="10515600" cy="385012"/>
          </a:xfrm>
        </p:spPr>
        <p:txBody>
          <a:bodyPr>
            <a:noAutofit/>
          </a:bodyPr>
          <a:lstStyle/>
          <a:p>
            <a:r>
              <a:rPr lang="zh-CN" altLang="en-US" sz="3200" b="1" dirty="0">
                <a:solidFill>
                  <a:srgbClr val="0070C0"/>
                </a:solidFill>
              </a:rPr>
              <a:t>泉州市 </a:t>
            </a:r>
            <a:r>
              <a:rPr lang="en-US" altLang="zh-CN" sz="3200" b="1" dirty="0">
                <a:solidFill>
                  <a:srgbClr val="0070C0"/>
                </a:solidFill>
              </a:rPr>
              <a:t>2023 </a:t>
            </a:r>
            <a:r>
              <a:rPr lang="zh-CN" altLang="en-US" sz="3200" b="1" dirty="0">
                <a:solidFill>
                  <a:srgbClr val="0070C0"/>
                </a:solidFill>
              </a:rPr>
              <a:t>届高三适应性练习卷</a:t>
            </a:r>
            <a:endParaRPr lang="zh-CN" altLang="en-US" sz="3200" b="1" dirty="0">
              <a:solidFill>
                <a:srgbClr val="0070C0"/>
              </a:solidFill>
            </a:endParaRPr>
          </a:p>
        </p:txBody>
      </p:sp>
      <p:sp>
        <p:nvSpPr>
          <p:cNvPr id="3" name="内容占位符 2"/>
          <p:cNvSpPr>
            <a:spLocks noGrp="1"/>
          </p:cNvSpPr>
          <p:nvPr>
            <p:ph idx="1"/>
          </p:nvPr>
        </p:nvSpPr>
        <p:spPr>
          <a:xfrm>
            <a:off x="383281" y="930826"/>
            <a:ext cx="10970519" cy="5240662"/>
          </a:xfrm>
        </p:spPr>
        <p:txBody>
          <a:bodyPr>
            <a:normAutofit/>
          </a:bodyPr>
          <a:lstStyle/>
          <a:p>
            <a:pPr marL="0" indent="0">
              <a:buNone/>
            </a:pPr>
            <a:r>
              <a:rPr lang="zh-CN" altLang="en-US" dirty="0">
                <a:solidFill>
                  <a:schemeClr val="accent1">
                    <a:lumMod val="75000"/>
                  </a:schemeClr>
                </a:solidFill>
              </a:rPr>
              <a:t>假定你是校学生会负责人李华，来自新西兰友好学校的师生代表将体验你校下周举办的</a:t>
            </a:r>
            <a:r>
              <a:rPr lang="zh-CN" altLang="en-US" dirty="0">
                <a:solidFill>
                  <a:srgbClr val="C00000"/>
                </a:solidFill>
              </a:rPr>
              <a:t>中国传统文化周</a:t>
            </a:r>
            <a:r>
              <a:rPr lang="zh-CN" altLang="en-US" dirty="0">
                <a:solidFill>
                  <a:schemeClr val="accent1">
                    <a:lumMod val="75000"/>
                  </a:schemeClr>
                </a:solidFill>
                <a:highlight>
                  <a:srgbClr val="FFFF00"/>
                </a:highlight>
              </a:rPr>
              <a:t>活动</a:t>
            </a:r>
            <a:r>
              <a:rPr lang="zh-CN" altLang="en-US" dirty="0">
                <a:solidFill>
                  <a:schemeClr val="accent1">
                    <a:lumMod val="75000"/>
                  </a:schemeClr>
                </a:solidFill>
              </a:rPr>
              <a:t>，请你结合图示用英语写一篇</a:t>
            </a:r>
            <a:r>
              <a:rPr lang="zh-CN" altLang="en-US" dirty="0">
                <a:solidFill>
                  <a:srgbClr val="C00000"/>
                </a:solidFill>
              </a:rPr>
              <a:t>欢迎辞</a:t>
            </a:r>
            <a:r>
              <a:rPr lang="zh-CN" altLang="en-US" dirty="0">
                <a:solidFill>
                  <a:schemeClr val="accent1">
                    <a:lumMod val="75000"/>
                  </a:schemeClr>
                </a:solidFill>
              </a:rPr>
              <a:t>。</a:t>
            </a:r>
            <a:endParaRPr lang="en-US" altLang="zh-CN" dirty="0">
              <a:solidFill>
                <a:schemeClr val="accent1">
                  <a:lumMod val="75000"/>
                </a:schemeClr>
              </a:solidFill>
            </a:endParaRPr>
          </a:p>
          <a:p>
            <a:pPr marL="0" indent="0">
              <a:buNone/>
            </a:pPr>
            <a:endParaRPr lang="zh-CN" altLang="en-US" dirty="0">
              <a:solidFill>
                <a:schemeClr val="accent1">
                  <a:lumMod val="75000"/>
                </a:schemeClr>
              </a:solidFill>
            </a:endParaRPr>
          </a:p>
        </p:txBody>
      </p:sp>
      <p:pic>
        <p:nvPicPr>
          <p:cNvPr id="4" name="图片 3"/>
          <p:cNvPicPr>
            <a:picLocks noChangeAspect="1"/>
          </p:cNvPicPr>
          <p:nvPr/>
        </p:nvPicPr>
        <p:blipFill>
          <a:blip r:embed="rId1"/>
          <a:stretch>
            <a:fillRect/>
          </a:stretch>
        </p:blipFill>
        <p:spPr>
          <a:xfrm>
            <a:off x="135541" y="67211"/>
            <a:ext cx="707197" cy="737680"/>
          </a:xfrm>
          <a:prstGeom prst="rect">
            <a:avLst/>
          </a:prstGeom>
        </p:spPr>
      </p:pic>
      <p:pic>
        <p:nvPicPr>
          <p:cNvPr id="6" name="图片 5"/>
          <p:cNvPicPr>
            <a:picLocks noChangeAspect="1"/>
          </p:cNvPicPr>
          <p:nvPr/>
        </p:nvPicPr>
        <p:blipFill>
          <a:blip r:embed="rId2"/>
          <a:stretch>
            <a:fillRect/>
          </a:stretch>
        </p:blipFill>
        <p:spPr>
          <a:xfrm>
            <a:off x="788349" y="2314177"/>
            <a:ext cx="7017327" cy="4228985"/>
          </a:xfrm>
          <a:prstGeom prst="rect">
            <a:avLst/>
          </a:prstGeom>
        </p:spPr>
      </p:pic>
      <p:sp>
        <p:nvSpPr>
          <p:cNvPr id="5" name="对话气泡: 椭圆形 4"/>
          <p:cNvSpPr/>
          <p:nvPr/>
        </p:nvSpPr>
        <p:spPr>
          <a:xfrm>
            <a:off x="8156105" y="1889031"/>
            <a:ext cx="3386142" cy="1445518"/>
          </a:xfrm>
          <a:prstGeom prst="wedgeEllipseCallout">
            <a:avLst>
              <a:gd name="adj1" fmla="val -51539"/>
              <a:gd name="adj2" fmla="val 41221"/>
            </a:avLst>
          </a:prstGeom>
          <a:solidFill>
            <a:srgbClr val="44546A">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a:noFill/>
                </a:ln>
                <a:solidFill>
                  <a:srgbClr val="0070C0"/>
                </a:solidFill>
                <a:effectLst/>
                <a:uLnTx/>
                <a:uFillTx/>
                <a:latin typeface="Rockwell" panose="02060603020205020403"/>
                <a:ea typeface="方正姚体" panose="02010601030101010101" pitchFamily="2" charset="-122"/>
                <a:cs typeface="+mn-cs"/>
              </a:rPr>
              <a:t>欢迎词（演讲稿）</a:t>
            </a:r>
            <a:endParaRPr kumimoji="0" lang="en-US" altLang="zh-CN" sz="2000" b="0" i="0" u="none" strike="noStrike" kern="0" cap="none" spc="0" normalizeH="0" baseline="0" noProof="0" dirty="0">
              <a:ln>
                <a:noFill/>
              </a:ln>
              <a:solidFill>
                <a:srgbClr val="0070C0"/>
              </a:solidFill>
              <a:effectLst/>
              <a:uLnTx/>
              <a:uFillTx/>
              <a:latin typeface="Rockwell" panose="02060603020205020403"/>
              <a:ea typeface="方正姚体" panose="02010601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a:noFill/>
                </a:ln>
                <a:solidFill>
                  <a:srgbClr val="0070C0"/>
                </a:solidFill>
                <a:effectLst/>
                <a:uLnTx/>
                <a:uFillTx/>
                <a:latin typeface="Rockwell" panose="02060603020205020403"/>
                <a:ea typeface="方正姚体" panose="02010601030101010101" pitchFamily="2" charset="-122"/>
                <a:cs typeface="+mn-cs"/>
              </a:rPr>
              <a:t>主题分类：</a:t>
            </a:r>
            <a:endParaRPr kumimoji="0" lang="en-US" altLang="zh-CN" sz="2000" b="0" i="0" u="none" strike="noStrike" kern="0" cap="none" spc="0" normalizeH="0" baseline="0" noProof="0" dirty="0">
              <a:ln>
                <a:noFill/>
              </a:ln>
              <a:solidFill>
                <a:srgbClr val="0070C0"/>
              </a:solidFill>
              <a:effectLst/>
              <a:uLnTx/>
              <a:uFillTx/>
              <a:latin typeface="Rockwell" panose="02060603020205020403"/>
              <a:ea typeface="方正姚体" panose="02010601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a:noFill/>
                </a:ln>
                <a:solidFill>
                  <a:srgbClr val="FF0000"/>
                </a:solidFill>
                <a:effectLst/>
                <a:uLnTx/>
                <a:uFillTx/>
                <a:latin typeface="Rockwell" panose="02060603020205020403"/>
                <a:ea typeface="方正姚体" panose="02010601030101010101" pitchFamily="2" charset="-122"/>
                <a:cs typeface="+mn-cs"/>
              </a:rPr>
              <a:t>智育</a:t>
            </a:r>
            <a:r>
              <a:rPr kumimoji="0" lang="en-US" altLang="zh-CN" sz="2000" b="0" i="0" u="none" strike="noStrike" kern="0" cap="none" spc="0" normalizeH="0" baseline="0" noProof="0" dirty="0">
                <a:ln>
                  <a:noFill/>
                </a:ln>
                <a:solidFill>
                  <a:srgbClr val="FF0000"/>
                </a:solidFill>
                <a:effectLst/>
                <a:uLnTx/>
                <a:uFillTx/>
                <a:latin typeface="Rockwell" panose="02060603020205020403"/>
                <a:ea typeface="方正姚体" panose="02010601030101010101" pitchFamily="2" charset="-122"/>
                <a:cs typeface="+mn-cs"/>
              </a:rPr>
              <a:t>+</a:t>
            </a:r>
            <a:r>
              <a:rPr kumimoji="0" lang="zh-CN" altLang="en-US" sz="2000" b="0" i="0" u="none" strike="noStrike" kern="0" cap="none" spc="0" normalizeH="0" baseline="0" noProof="0" dirty="0">
                <a:ln>
                  <a:noFill/>
                </a:ln>
                <a:solidFill>
                  <a:srgbClr val="FF0000"/>
                </a:solidFill>
                <a:effectLst/>
                <a:uLnTx/>
                <a:uFillTx/>
                <a:latin typeface="Rockwell" panose="02060603020205020403"/>
                <a:ea typeface="方正姚体" panose="02010601030101010101" pitchFamily="2" charset="-122"/>
                <a:cs typeface="+mn-cs"/>
              </a:rPr>
              <a:t>德育活动类</a:t>
            </a:r>
            <a:endParaRPr kumimoji="0" lang="en-US" altLang="zh-CN" sz="2000" b="0" i="0" u="none" strike="noStrike" kern="0" cap="none" spc="0" normalizeH="0" baseline="0" noProof="0" dirty="0">
              <a:ln>
                <a:noFill/>
              </a:ln>
              <a:solidFill>
                <a:srgbClr val="FF0000"/>
              </a:solidFill>
              <a:effectLst/>
              <a:uLnTx/>
              <a:uFillTx/>
              <a:latin typeface="Rockwell" panose="02060603020205020403"/>
              <a:ea typeface="方正姚体" panose="02010601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a:noFill/>
                </a:ln>
                <a:solidFill>
                  <a:schemeClr val="accent6"/>
                </a:solidFill>
                <a:effectLst/>
                <a:uLnTx/>
                <a:uFillTx/>
                <a:latin typeface="Rockwell" panose="02060603020205020403"/>
                <a:ea typeface="方正姚体" panose="02010601030101010101" pitchFamily="2" charset="-122"/>
                <a:cs typeface="+mn-cs"/>
              </a:rPr>
              <a:t>（语气热情正式）</a:t>
            </a:r>
            <a:endParaRPr kumimoji="0" lang="zh-CN" altLang="en-US" sz="2000" b="0" i="0" u="none" strike="noStrike" kern="0" cap="none" spc="0" normalizeH="0" baseline="0" noProof="0" dirty="0">
              <a:ln>
                <a:noFill/>
              </a:ln>
              <a:solidFill>
                <a:schemeClr val="accent6"/>
              </a:solidFill>
              <a:effectLst/>
              <a:uLnTx/>
              <a:uFillTx/>
              <a:latin typeface="Rockwell" panose="02060603020205020403"/>
              <a:ea typeface="方正姚体" panose="02010601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23052" y="580397"/>
            <a:ext cx="11695958" cy="4832092"/>
          </a:xfrm>
          <a:prstGeom prst="rect">
            <a:avLst/>
          </a:prstGeom>
          <a:noFill/>
          <a:ln w="76200">
            <a:solidFill>
              <a:srgbClr val="0070C0"/>
            </a:solidFill>
            <a:prstDash val="solid"/>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TextBox 4"/>
          <p:cNvSpPr txBox="1"/>
          <p:nvPr/>
        </p:nvSpPr>
        <p:spPr>
          <a:xfrm>
            <a:off x="500391" y="1172312"/>
            <a:ext cx="11341280" cy="1292662"/>
          </a:xfrm>
          <a:prstGeom prst="rect">
            <a:avLst/>
          </a:prstGeom>
          <a:solidFill>
            <a:schemeClr val="accent2">
              <a:lumMod val="20000"/>
              <a:lumOff val="80000"/>
            </a:schemeClr>
          </a:solidFill>
          <a:ln w="28575"/>
          <a:effectLst>
            <a:outerShdw blurRad="152400" dist="317500" dir="5400000" sx="90000" sy="-19000" rotWithShape="0">
              <a:prstClr val="black">
                <a:alpha val="15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rgbClr val="000000"/>
                </a:solidFill>
                <a:effectLst/>
                <a:uLnTx/>
                <a:uFillTx/>
                <a:latin typeface="Arial" panose="020B0604020202020204"/>
                <a:ea typeface="宋体" panose="02010600030101010101" pitchFamily="2" charset="-122"/>
                <a:cs typeface="+mn-cs"/>
              </a:rPr>
              <a:t>我很高兴欢迎你来参加我们的传统文化周活动。。（</a:t>
            </a:r>
            <a:r>
              <a:rPr kumimoji="0" lang="en-US" altLang="zh-CN" sz="1800" b="0" i="0" u="none" strike="noStrike" kern="1200" cap="none" spc="0" normalizeH="0" baseline="0" noProof="1">
                <a:ln>
                  <a:noFill/>
                </a:ln>
                <a:solidFill>
                  <a:srgbClr val="000000"/>
                </a:solidFill>
                <a:effectLst/>
                <a:uLnTx/>
                <a:uFillTx/>
                <a:latin typeface="Arial" panose="020B0604020202020204"/>
                <a:ea typeface="宋体" panose="02010600030101010101" pitchFamily="2" charset="-122"/>
                <a:cs typeface="+mn-cs"/>
              </a:rPr>
              <a:t>it</a:t>
            </a:r>
            <a:r>
              <a:rPr kumimoji="0" lang="zh-CN" altLang="en-US" sz="1800" b="0" i="0" u="none" strike="noStrike" kern="1200" cap="none" spc="0" normalizeH="0" baseline="0" noProof="1">
                <a:ln>
                  <a:noFill/>
                </a:ln>
                <a:solidFill>
                  <a:srgbClr val="000000"/>
                </a:solidFill>
                <a:effectLst/>
                <a:uLnTx/>
                <a:uFillTx/>
                <a:latin typeface="Arial" panose="020B0604020202020204"/>
                <a:ea typeface="宋体" panose="02010600030101010101" pitchFamily="2" charset="-122"/>
                <a:cs typeface="+mn-cs"/>
              </a:rPr>
              <a:t>形主）</a:t>
            </a:r>
            <a:endParaRPr kumimoji="0" lang="en-US" altLang="zh-CN" sz="1800" b="0" i="0" u="none" strike="noStrike" kern="1200" cap="none" spc="0" normalizeH="0" baseline="0" noProof="1">
              <a:ln>
                <a:noFill/>
              </a:ln>
              <a:solidFill>
                <a:srgbClr val="000000"/>
              </a:solidFill>
              <a:effectLst/>
              <a:uLnTx/>
              <a:uFillTx/>
              <a:latin typeface="Arial" panose="020B0604020202020204"/>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sng" strike="noStrike" kern="1200" cap="none" spc="0" normalizeH="0" baseline="0" noProof="1">
                <a:ln>
                  <a:noFill/>
                </a:ln>
                <a:solidFill>
                  <a:srgbClr val="000000"/>
                </a:solidFill>
                <a:effectLst/>
                <a:uLnTx/>
                <a:uFillTx/>
                <a:latin typeface="Arial" panose="020B0604020202020204"/>
                <a:ea typeface="宋体" panose="02010600030101010101" pitchFamily="2" charset="-122"/>
                <a:cs typeface="+mn-cs"/>
              </a:rPr>
              <a:t> </a:t>
            </a:r>
            <a:r>
              <a:rPr kumimoji="0" lang="en-US" altLang="zh-CN" sz="2000" b="0" i="0" u="sng" strike="noStrike" kern="1200" cap="none" spc="0" normalizeH="0" baseline="0" noProof="1">
                <a:ln>
                  <a:noFill/>
                </a:ln>
                <a:solidFill>
                  <a:srgbClr val="C00000"/>
                </a:solidFill>
                <a:effectLst/>
                <a:uLnTx/>
                <a:uFillTx/>
                <a:latin typeface="Arial" panose="020B0604020202020204"/>
                <a:ea typeface="宋体" panose="02010600030101010101" pitchFamily="2" charset="-122"/>
                <a:cs typeface="+mn-cs"/>
              </a:rPr>
              <a:t>It is my great pleasure to welcome you to </a:t>
            </a:r>
            <a:r>
              <a:rPr kumimoji="0" lang="en-US" altLang="zh-CN" sz="2000" b="0" i="0" u="sng" strike="noStrike" kern="1200" cap="none" spc="0" normalizeH="0" baseline="0" noProof="1">
                <a:ln>
                  <a:noFill/>
                </a:ln>
                <a:solidFill>
                  <a:srgbClr val="000000"/>
                </a:solidFill>
                <a:effectLst/>
                <a:uLnTx/>
                <a:uFillTx/>
                <a:latin typeface="Arial" panose="020B0604020202020204"/>
                <a:ea typeface="宋体" panose="02010600030101010101" pitchFamily="2" charset="-122"/>
                <a:cs typeface="+mn-cs"/>
              </a:rPr>
              <a:t>our traditional cultural week activities. </a:t>
            </a:r>
            <a:endParaRPr kumimoji="0" lang="en-US" altLang="zh-CN" sz="2000" b="0" i="0" u="sng" strike="noStrike" kern="1200" cap="none" spc="0" normalizeH="0" baseline="0" noProof="1">
              <a:ln>
                <a:noFill/>
              </a:ln>
              <a:solidFill>
                <a:srgbClr val="000000"/>
              </a:solidFill>
              <a:effectLst/>
              <a:uLnTx/>
              <a:uFillTx/>
              <a:latin typeface="Arial" panose="020B0604020202020204"/>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1">
                <a:ln>
                  <a:noFill/>
                </a:ln>
                <a:solidFill>
                  <a:srgbClr val="000000"/>
                </a:solidFill>
                <a:effectLst/>
                <a:uLnTx/>
                <a:uFillTx/>
                <a:latin typeface="Arial" panose="020B0604020202020204"/>
                <a:ea typeface="宋体" panose="02010600030101010101" pitchFamily="2" charset="-122"/>
                <a:cs typeface="+mn-cs"/>
              </a:rPr>
              <a:t>我们很高兴你能来这里体验和见证我们丰富的文化。</a:t>
            </a:r>
            <a:endParaRPr kumimoji="0" lang="en-US" altLang="zh-CN" sz="2000" b="0" i="0" u="none" strike="noStrike" kern="1200" cap="none" spc="0" normalizeH="0" baseline="0" noProof="1">
              <a:ln>
                <a:noFill/>
              </a:ln>
              <a:solidFill>
                <a:srgbClr val="000000"/>
              </a:solidFill>
              <a:effectLst/>
              <a:uLnTx/>
              <a:uFillTx/>
              <a:latin typeface="Arial" panose="020B0604020202020204"/>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sng" strike="noStrike" kern="1200" cap="none" spc="0" normalizeH="0" baseline="0" noProof="1">
                <a:ln>
                  <a:noFill/>
                </a:ln>
                <a:solidFill>
                  <a:srgbClr val="000000"/>
                </a:solidFill>
                <a:effectLst/>
                <a:uLnTx/>
                <a:uFillTx/>
                <a:latin typeface="Arial" panose="020B0604020202020204"/>
                <a:ea typeface="宋体" panose="02010600030101010101" pitchFamily="2" charset="-122"/>
                <a:cs typeface="+mn-cs"/>
              </a:rPr>
              <a:t>We are thrilled to have you here to </a:t>
            </a:r>
            <a:r>
              <a:rPr kumimoji="0" lang="en-US" altLang="zh-CN" sz="2000" b="0" i="0" u="sng" strike="noStrike" kern="1200" cap="none" spc="0" normalizeH="0" baseline="0" noProof="1">
                <a:ln>
                  <a:noFill/>
                </a:ln>
                <a:solidFill>
                  <a:srgbClr val="FF0000"/>
                </a:solidFill>
                <a:effectLst/>
                <a:uLnTx/>
                <a:uFillTx/>
                <a:latin typeface="Arial" panose="020B0604020202020204"/>
                <a:ea typeface="宋体" panose="02010600030101010101" pitchFamily="2" charset="-122"/>
                <a:cs typeface="+mn-cs"/>
              </a:rPr>
              <a:t>experience and witness </a:t>
            </a:r>
            <a:r>
              <a:rPr kumimoji="0" lang="en-US" altLang="zh-CN" sz="2000" b="0" i="0" u="sng" strike="noStrike" kern="1200" cap="none" spc="0" normalizeH="0" baseline="0" noProof="1">
                <a:ln>
                  <a:noFill/>
                </a:ln>
                <a:solidFill>
                  <a:srgbClr val="000000"/>
                </a:solidFill>
                <a:effectLst/>
                <a:uLnTx/>
                <a:uFillTx/>
                <a:latin typeface="Arial" panose="020B0604020202020204"/>
                <a:ea typeface="宋体" panose="02010600030101010101" pitchFamily="2" charset="-122"/>
                <a:cs typeface="+mn-cs"/>
              </a:rPr>
              <a:t>the richness of our culture.</a:t>
            </a:r>
            <a:endParaRPr kumimoji="0" lang="en-US" altLang="zh-CN" sz="1800" b="0" i="0" u="sng" strike="noStrike" kern="1200" cap="none" spc="0" normalizeH="0" baseline="0" noProof="1">
              <a:ln>
                <a:noFill/>
              </a:ln>
              <a:solidFill>
                <a:srgbClr val="000000"/>
              </a:solidFill>
              <a:effectLst/>
              <a:uLnTx/>
              <a:uFillTx/>
              <a:latin typeface="Arial" panose="020B0604020202020204"/>
              <a:ea typeface="宋体" panose="02010600030101010101" pitchFamily="2" charset="-122"/>
              <a:cs typeface="+mn-cs"/>
            </a:endParaRPr>
          </a:p>
        </p:txBody>
      </p:sp>
      <p:pic>
        <p:nvPicPr>
          <p:cNvPr id="2" name="图片 1"/>
          <p:cNvPicPr>
            <a:picLocks noChangeAspect="1"/>
          </p:cNvPicPr>
          <p:nvPr/>
        </p:nvPicPr>
        <p:blipFill>
          <a:blip r:embed="rId1"/>
          <a:stretch>
            <a:fillRect/>
          </a:stretch>
        </p:blipFill>
        <p:spPr>
          <a:xfrm>
            <a:off x="-20672" y="74873"/>
            <a:ext cx="656244" cy="738274"/>
          </a:xfrm>
          <a:prstGeom prst="rect">
            <a:avLst/>
          </a:prstGeom>
        </p:spPr>
      </p:pic>
      <p:sp>
        <p:nvSpPr>
          <p:cNvPr id="8" name="文本框 7"/>
          <p:cNvSpPr txBox="1"/>
          <p:nvPr/>
        </p:nvSpPr>
        <p:spPr>
          <a:xfrm>
            <a:off x="527668" y="597208"/>
            <a:ext cx="614071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C00000"/>
                </a:solidFill>
                <a:effectLst/>
                <a:uLnTx/>
                <a:uFillTx/>
                <a:latin typeface="Arial" panose="020B0604020202020204"/>
                <a:ea typeface="宋体" panose="02010600030101010101" pitchFamily="2" charset="-122"/>
                <a:cs typeface="+mn-cs"/>
              </a:rPr>
              <a:t>Dear friends from New Zealand,</a:t>
            </a:r>
            <a:endParaRPr kumimoji="0" lang="en-US" altLang="zh-CN" sz="2800" b="0" i="0" u="none" strike="noStrike" kern="1200" cap="none" spc="0" normalizeH="0" baseline="0" noProof="0" dirty="0">
              <a:ln>
                <a:noFill/>
              </a:ln>
              <a:solidFill>
                <a:srgbClr val="C00000"/>
              </a:solidFill>
              <a:effectLst/>
              <a:uLnTx/>
              <a:uFillTx/>
              <a:latin typeface="Arial" panose="020B0604020202020204"/>
              <a:ea typeface="宋体" panose="02010600030101010101" pitchFamily="2" charset="-122"/>
              <a:cs typeface="+mn-cs"/>
            </a:endParaRPr>
          </a:p>
        </p:txBody>
      </p:sp>
      <p:sp>
        <p:nvSpPr>
          <p:cNvPr id="6" name="标题 1"/>
          <p:cNvSpPr txBox="1"/>
          <p:nvPr/>
        </p:nvSpPr>
        <p:spPr>
          <a:xfrm>
            <a:off x="887023" y="74873"/>
            <a:ext cx="10592713" cy="5536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a:ln>
                  <a:noFill/>
                </a:ln>
                <a:solidFill>
                  <a:srgbClr val="0070C0"/>
                </a:solidFill>
                <a:effectLst/>
                <a:uLnTx/>
                <a:uFillTx/>
                <a:latin typeface="等线 Light" panose="02010600030101010101" charset="-122"/>
                <a:ea typeface="等线 Light" panose="02010600030101010101" charset="-122"/>
                <a:cs typeface="+mj-cs"/>
              </a:rPr>
              <a:t>泉州市 </a:t>
            </a:r>
            <a:r>
              <a:rPr kumimoji="0" lang="en-US" altLang="zh-CN" sz="3200" b="1" i="0" u="none" strike="noStrike" kern="1200" cap="none" spc="0" normalizeH="0" baseline="0" noProof="0">
                <a:ln>
                  <a:noFill/>
                </a:ln>
                <a:solidFill>
                  <a:srgbClr val="0070C0"/>
                </a:solidFill>
                <a:effectLst/>
                <a:uLnTx/>
                <a:uFillTx/>
                <a:latin typeface="等线 Light" panose="02010600030101010101" charset="-122"/>
                <a:ea typeface="等线 Light" panose="02010600030101010101" charset="-122"/>
                <a:cs typeface="+mj-cs"/>
              </a:rPr>
              <a:t>2023 </a:t>
            </a:r>
            <a:r>
              <a:rPr kumimoji="0" lang="zh-CN" altLang="en-US" sz="3200" b="1" i="0" u="none" strike="noStrike" kern="1200" cap="none" spc="0" normalizeH="0" baseline="0" noProof="0">
                <a:ln>
                  <a:noFill/>
                </a:ln>
                <a:solidFill>
                  <a:srgbClr val="0070C0"/>
                </a:solidFill>
                <a:effectLst/>
                <a:uLnTx/>
                <a:uFillTx/>
                <a:latin typeface="等线 Light" panose="02010600030101010101" charset="-122"/>
                <a:ea typeface="等线 Light" panose="02010600030101010101" charset="-122"/>
                <a:cs typeface="+mj-cs"/>
              </a:rPr>
              <a:t>届高三适应性练习卷</a:t>
            </a:r>
            <a:endParaRPr kumimoji="0" lang="zh-CN" altLang="en-US" sz="3200" b="1" i="0" u="none" strike="noStrike" kern="1200" cap="none" spc="0" normalizeH="0" baseline="0" noProof="0" dirty="0">
              <a:ln>
                <a:noFill/>
              </a:ln>
              <a:solidFill>
                <a:srgbClr val="0070C0"/>
              </a:solidFill>
              <a:effectLst/>
              <a:uLnTx/>
              <a:uFillTx/>
              <a:latin typeface="等线 Light" panose="02010600030101010101" charset="-122"/>
              <a:ea typeface="等线 Light" panose="02010600030101010101" charset="-122"/>
              <a:cs typeface="+mj-cs"/>
            </a:endParaRPr>
          </a:p>
        </p:txBody>
      </p:sp>
      <p:sp>
        <p:nvSpPr>
          <p:cNvPr id="10" name="文本框 9"/>
          <p:cNvSpPr txBox="1"/>
          <p:nvPr/>
        </p:nvSpPr>
        <p:spPr>
          <a:xfrm>
            <a:off x="934933" y="4423896"/>
            <a:ext cx="9287730" cy="892552"/>
          </a:xfrm>
          <a:prstGeom prst="rect">
            <a:avLst/>
          </a:prstGeom>
          <a:solidFill>
            <a:srgbClr val="FFCCFF"/>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rPr>
              <a:t>再次欢迎大家来到我们的传统文化周</a:t>
            </a:r>
            <a:r>
              <a:rPr kumimoji="0" lang="en-US" altLang="zh-CN" sz="24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rPr>
              <a:t>!</a:t>
            </a:r>
            <a:endParaRPr kumimoji="0" lang="en-US" altLang="zh-CN" sz="24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sng" strike="noStrike" kern="1200" cap="none" spc="0" normalizeH="0" baseline="0" noProof="0" dirty="0">
                <a:ln>
                  <a:noFill/>
                </a:ln>
                <a:solidFill>
                  <a:srgbClr val="C00000"/>
                </a:solidFill>
                <a:effectLst/>
                <a:uLnTx/>
                <a:uFillTx/>
                <a:latin typeface="等线" panose="02010600030101010101" charset="-122"/>
                <a:ea typeface="等线" panose="02010600030101010101" charset="-122"/>
                <a:cs typeface="+mn-cs"/>
              </a:rPr>
              <a:t>Once again, welcome to</a:t>
            </a:r>
            <a:r>
              <a:rPr kumimoji="0" lang="en-US" altLang="zh-CN" sz="2800" b="0" i="0" u="sng"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 our Traditional Cultural Week!</a:t>
            </a:r>
            <a:endParaRPr kumimoji="0" lang="zh-CN" altLang="en-US" sz="1800" b="0" i="0" u="sng"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sp>
        <p:nvSpPr>
          <p:cNvPr id="12" name="对话气泡: 椭圆形 11"/>
          <p:cNvSpPr/>
          <p:nvPr/>
        </p:nvSpPr>
        <p:spPr>
          <a:xfrm>
            <a:off x="8842862" y="-209850"/>
            <a:ext cx="2759601" cy="1445518"/>
          </a:xfrm>
          <a:prstGeom prst="wedgeEllipseCallout">
            <a:avLst>
              <a:gd name="adj1" fmla="val -42379"/>
              <a:gd name="adj2" fmla="val 76070"/>
            </a:avLst>
          </a:prstGeom>
          <a:solidFill>
            <a:srgbClr val="44546A">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a:noFill/>
                </a:ln>
                <a:solidFill>
                  <a:srgbClr val="000000"/>
                </a:solidFill>
                <a:effectLst/>
                <a:uLnTx/>
                <a:uFillTx/>
                <a:latin typeface="Rockwell" panose="02060603020205020403"/>
                <a:ea typeface="方正姚体" panose="02010601030101010101" pitchFamily="2" charset="-122"/>
                <a:cs typeface="Arial" panose="020B0604020202020204"/>
              </a:rPr>
              <a:t>欢迎词首段：功能语句</a:t>
            </a:r>
            <a:r>
              <a:rPr kumimoji="0" lang="en-US" altLang="zh-CN" sz="2000" b="0" i="0" u="none" strike="noStrike" kern="0" cap="none" spc="0" normalizeH="0" baseline="0" noProof="0" dirty="0">
                <a:ln>
                  <a:noFill/>
                </a:ln>
                <a:solidFill>
                  <a:srgbClr val="000000"/>
                </a:solidFill>
                <a:effectLst/>
                <a:uLnTx/>
                <a:uFillTx/>
                <a:latin typeface="Rockwell" panose="02060603020205020403"/>
                <a:ea typeface="方正姚体" panose="02010601030101010101" pitchFamily="2" charset="-122"/>
                <a:cs typeface="Arial" panose="020B0604020202020204"/>
              </a:rPr>
              <a:t>+</a:t>
            </a:r>
            <a:r>
              <a:rPr kumimoji="0" lang="zh-CN" altLang="en-US" sz="2000" b="0" i="0" u="none" strike="noStrike" kern="0" cap="none" spc="0" normalizeH="0" baseline="0" noProof="0" dirty="0">
                <a:ln>
                  <a:noFill/>
                </a:ln>
                <a:solidFill>
                  <a:srgbClr val="000000"/>
                </a:solidFill>
                <a:effectLst/>
                <a:uLnTx/>
                <a:uFillTx/>
                <a:latin typeface="Rockwell" panose="02060603020205020403"/>
                <a:ea typeface="方正姚体" panose="02010601030101010101" pitchFamily="2" charset="-122"/>
                <a:cs typeface="Arial" panose="020B0604020202020204"/>
              </a:rPr>
              <a:t>主题</a:t>
            </a:r>
            <a:endParaRPr kumimoji="0" lang="zh-CN" altLang="en-US" sz="2000" b="0" i="0" u="none" strike="noStrike" kern="0" cap="none" spc="0" normalizeH="0" baseline="0" noProof="0" dirty="0">
              <a:ln>
                <a:noFill/>
              </a:ln>
              <a:solidFill>
                <a:srgbClr val="000000"/>
              </a:solidFill>
              <a:effectLst/>
              <a:uLnTx/>
              <a:uFillTx/>
              <a:latin typeface="Rockwell" panose="02060603020205020403"/>
              <a:ea typeface="方正姚体" panose="02010601030101010101" pitchFamily="2" charset="-122"/>
              <a:cs typeface="Arial" panose="020B0604020202020204"/>
            </a:endParaRPr>
          </a:p>
        </p:txBody>
      </p:sp>
      <p:sp>
        <p:nvSpPr>
          <p:cNvPr id="3" name="对话气泡: 椭圆形 2"/>
          <p:cNvSpPr/>
          <p:nvPr/>
        </p:nvSpPr>
        <p:spPr>
          <a:xfrm>
            <a:off x="8633882" y="2806593"/>
            <a:ext cx="2759601" cy="1445518"/>
          </a:xfrm>
          <a:prstGeom prst="wedgeEllipseCallout">
            <a:avLst>
              <a:gd name="adj1" fmla="val -42379"/>
              <a:gd name="adj2" fmla="val 76070"/>
            </a:avLst>
          </a:prstGeom>
          <a:solidFill>
            <a:srgbClr val="44546A">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a:noFill/>
                </a:ln>
                <a:solidFill>
                  <a:srgbClr val="000000"/>
                </a:solidFill>
                <a:effectLst/>
                <a:uLnTx/>
                <a:uFillTx/>
                <a:latin typeface="Rockwell" panose="02060603020205020403"/>
                <a:ea typeface="方正姚体" panose="02010601030101010101" pitchFamily="2" charset="-122"/>
                <a:cs typeface="Arial" panose="020B0604020202020204"/>
              </a:rPr>
              <a:t>欢迎词尾段：功能语句</a:t>
            </a:r>
            <a:r>
              <a:rPr kumimoji="0" lang="en-US" altLang="zh-CN" sz="2000" b="0" i="0" u="none" strike="noStrike" kern="0" cap="none" spc="0" normalizeH="0" baseline="0" noProof="0" dirty="0">
                <a:ln>
                  <a:noFill/>
                </a:ln>
                <a:solidFill>
                  <a:srgbClr val="000000"/>
                </a:solidFill>
                <a:effectLst/>
                <a:uLnTx/>
                <a:uFillTx/>
                <a:latin typeface="Rockwell" panose="02060603020205020403"/>
                <a:ea typeface="方正姚体" panose="02010601030101010101" pitchFamily="2" charset="-122"/>
                <a:cs typeface="Arial" panose="020B0604020202020204"/>
              </a:rPr>
              <a:t>+</a:t>
            </a:r>
            <a:r>
              <a:rPr kumimoji="0" lang="zh-CN" altLang="en-US" sz="2000" b="0" i="0" u="none" strike="noStrike" kern="0" cap="none" spc="0" normalizeH="0" baseline="0" noProof="0" dirty="0">
                <a:ln>
                  <a:noFill/>
                </a:ln>
                <a:solidFill>
                  <a:srgbClr val="000000"/>
                </a:solidFill>
                <a:effectLst/>
                <a:uLnTx/>
                <a:uFillTx/>
                <a:latin typeface="Rockwell" panose="02060603020205020403"/>
                <a:ea typeface="方正姚体" panose="02010601030101010101" pitchFamily="2" charset="-122"/>
                <a:cs typeface="Arial" panose="020B0604020202020204"/>
              </a:rPr>
              <a:t>再次欢迎</a:t>
            </a:r>
            <a:endParaRPr kumimoji="0" lang="zh-CN" altLang="en-US" sz="2000" b="0" i="0" u="none" strike="noStrike" kern="0" cap="none" spc="0" normalizeH="0" baseline="0" noProof="0" dirty="0">
              <a:ln>
                <a:noFill/>
              </a:ln>
              <a:solidFill>
                <a:srgbClr val="000000"/>
              </a:solidFill>
              <a:effectLst/>
              <a:uLnTx/>
              <a:uFillTx/>
              <a:latin typeface="Rockwell" panose="02060603020205020403"/>
              <a:ea typeface="方正姚体" panose="02010601030101010101" pitchFamily="2" charset="-122"/>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5" grpId="0" bldLvl="0" animBg="1"/>
      <p:bldP spid="10" grpId="0" animBg="1"/>
      <p:bldP spid="12" grpId="0" animBg="1"/>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48021" y="658016"/>
            <a:ext cx="11695958" cy="4832092"/>
          </a:xfrm>
          <a:prstGeom prst="rect">
            <a:avLst/>
          </a:prstGeom>
          <a:noFill/>
          <a:ln w="76200">
            <a:solidFill>
              <a:srgbClr val="0070C0"/>
            </a:solidFill>
            <a:prstDash val="solid"/>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TextBox 6"/>
          <p:cNvSpPr txBox="1"/>
          <p:nvPr/>
        </p:nvSpPr>
        <p:spPr>
          <a:xfrm>
            <a:off x="465412" y="1004301"/>
            <a:ext cx="11146190" cy="3970318"/>
          </a:xfrm>
          <a:prstGeom prst="rect">
            <a:avLst/>
          </a:prstGeom>
          <a:solidFill>
            <a:schemeClr val="accent5"/>
          </a:solidFill>
          <a:ln w="28575">
            <a:solidFill>
              <a:schemeClr val="bg1"/>
            </a:solidFill>
          </a:ln>
          <a:effectLst>
            <a:outerShdw blurRad="152400" dist="317500" dir="5400000" sx="90000" sy="-19000" rotWithShape="0">
              <a:prstClr val="black">
                <a:alpha val="15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rPr>
              <a:t>在为期一周的活动中，我们将展示一些最优秀和最真实的中国艺术和传统形式（总分结构）。</a:t>
            </a:r>
            <a:endParaRPr kumimoji="0" lang="en-US" altLang="zh-CN" sz="2000" b="0"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rPr>
              <a:t> </a:t>
            </a:r>
            <a:r>
              <a:rPr kumimoji="0" lang="en-US" altLang="zh-CN" sz="2400" b="0" i="0" u="sng"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rPr>
              <a:t>During this week-long event, we will </a:t>
            </a:r>
            <a:r>
              <a:rPr kumimoji="0" lang="en-US" altLang="zh-CN" sz="2400" b="0" i="0" u="sng" strike="noStrike" kern="1200" cap="none" spc="0" normalizeH="0" baseline="0" noProof="0" dirty="0">
                <a:ln>
                  <a:noFill/>
                </a:ln>
                <a:solidFill>
                  <a:srgbClr val="000000"/>
                </a:solidFill>
                <a:effectLst/>
                <a:highlight>
                  <a:srgbClr val="FFFF00"/>
                </a:highlight>
                <a:uLnTx/>
                <a:uFillTx/>
                <a:latin typeface="Arial" panose="020B0604020202020204"/>
                <a:ea typeface="宋体" panose="02010600030101010101" pitchFamily="2" charset="-122"/>
                <a:cs typeface="+mn-cs"/>
              </a:rPr>
              <a:t>showcase some of the finest and most authentic forms of Chinese art and tradition</a:t>
            </a:r>
            <a:r>
              <a:rPr kumimoji="0" lang="en-US" altLang="zh-CN" sz="2400" b="0" i="0" u="sng"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rPr>
              <a:t>. </a:t>
            </a:r>
            <a:endParaRPr kumimoji="0" lang="en-US" altLang="zh-CN" sz="2400" b="0" i="0" u="sng"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rPr>
              <a:t>从优雅的茶道表演到令人惊叹的中国绘画，有太多的东西可以看和欣赏。（平行活动内容）</a:t>
            </a:r>
            <a:endParaRPr kumimoji="0" lang="en-US" altLang="zh-CN" sz="2000" b="0"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sng"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rPr>
              <a:t>From the elegant performance of tea ceremony to the stunning beauty of Chinese paintings, there is so much to see and appreciate. </a:t>
            </a:r>
            <a:endParaRPr kumimoji="0" lang="en-US" altLang="zh-CN" sz="2400" b="0" i="0" u="sng"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rPr>
              <a:t>我们希望这一场合将为我们分享和学习彼此的文化提供一个绝佳的机会。（智育活动）</a:t>
            </a:r>
            <a:endParaRPr kumimoji="0" lang="en-US" altLang="zh-CN" sz="2000" b="1"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sng"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rPr>
              <a:t>We hope that this occasion will provide a perfect opportunity for us to share and learn from each other's cultures. </a:t>
            </a:r>
            <a:endParaRPr kumimoji="0" lang="en-US" altLang="zh-CN" sz="2400" b="0" i="0" u="sng"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rPr>
              <a:t>让我们为我们不同的文化带来的多样性和丰富性喝彩</a:t>
            </a:r>
            <a:r>
              <a:rPr kumimoji="0" lang="zh-CN" altLang="en-US" sz="2400" b="0"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rPr>
              <a:t>。（智育活动）</a:t>
            </a:r>
            <a:endParaRPr kumimoji="0" lang="en-US" altLang="zh-CN" sz="2400" b="0"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sng"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rPr>
              <a:t>Let us celebrate the diversity and richness that our different cultures bring.</a:t>
            </a:r>
            <a:endParaRPr kumimoji="0" lang="en-US" altLang="zh-CN" sz="2400" b="0" i="0" u="sng"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pic>
        <p:nvPicPr>
          <p:cNvPr id="2" name="图片 1"/>
          <p:cNvPicPr>
            <a:picLocks noChangeAspect="1"/>
          </p:cNvPicPr>
          <p:nvPr/>
        </p:nvPicPr>
        <p:blipFill>
          <a:blip r:embed="rId1"/>
          <a:stretch>
            <a:fillRect/>
          </a:stretch>
        </p:blipFill>
        <p:spPr>
          <a:xfrm>
            <a:off x="56020" y="-17422"/>
            <a:ext cx="656244" cy="738274"/>
          </a:xfrm>
          <a:prstGeom prst="rect">
            <a:avLst/>
          </a:prstGeom>
        </p:spPr>
      </p:pic>
      <p:sp>
        <p:nvSpPr>
          <p:cNvPr id="8" name="文本框 7"/>
          <p:cNvSpPr txBox="1"/>
          <p:nvPr/>
        </p:nvSpPr>
        <p:spPr>
          <a:xfrm>
            <a:off x="527668" y="597208"/>
            <a:ext cx="614071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C00000"/>
                </a:solidFill>
                <a:effectLst/>
                <a:uLnTx/>
                <a:uFillTx/>
                <a:latin typeface="Arial" panose="020B0604020202020204"/>
                <a:ea typeface="宋体" panose="02010600030101010101" pitchFamily="2" charset="-122"/>
                <a:cs typeface="+mn-cs"/>
              </a:rPr>
              <a:t>Dear friends from New Zealand,</a:t>
            </a:r>
            <a:endParaRPr kumimoji="0" lang="en-US" altLang="zh-CN" sz="2800" b="0" i="0" u="none" strike="noStrike" kern="1200" cap="none" spc="0" normalizeH="0" baseline="0" noProof="0" dirty="0">
              <a:ln>
                <a:noFill/>
              </a:ln>
              <a:solidFill>
                <a:srgbClr val="C00000"/>
              </a:solidFill>
              <a:effectLst/>
              <a:uLnTx/>
              <a:uFillTx/>
              <a:latin typeface="Arial" panose="020B0604020202020204"/>
              <a:ea typeface="宋体" panose="02010600030101010101" pitchFamily="2" charset="-122"/>
              <a:cs typeface="+mn-cs"/>
            </a:endParaRPr>
          </a:p>
        </p:txBody>
      </p:sp>
      <p:sp>
        <p:nvSpPr>
          <p:cNvPr id="6" name="标题 1"/>
          <p:cNvSpPr txBox="1"/>
          <p:nvPr/>
        </p:nvSpPr>
        <p:spPr>
          <a:xfrm>
            <a:off x="887023" y="74873"/>
            <a:ext cx="10592713" cy="5536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a:ln>
                  <a:noFill/>
                </a:ln>
                <a:solidFill>
                  <a:srgbClr val="0070C0"/>
                </a:solidFill>
                <a:effectLst/>
                <a:uLnTx/>
                <a:uFillTx/>
                <a:latin typeface="等线 Light" panose="02010600030101010101" charset="-122"/>
                <a:ea typeface="等线 Light" panose="02010600030101010101" charset="-122"/>
                <a:cs typeface="+mj-cs"/>
              </a:rPr>
              <a:t>泉州市 </a:t>
            </a:r>
            <a:r>
              <a:rPr kumimoji="0" lang="en-US" altLang="zh-CN" sz="3200" b="1" i="0" u="none" strike="noStrike" kern="1200" cap="none" spc="0" normalizeH="0" baseline="0" noProof="0">
                <a:ln>
                  <a:noFill/>
                </a:ln>
                <a:solidFill>
                  <a:srgbClr val="0070C0"/>
                </a:solidFill>
                <a:effectLst/>
                <a:uLnTx/>
                <a:uFillTx/>
                <a:latin typeface="等线 Light" panose="02010600030101010101" charset="-122"/>
                <a:ea typeface="等线 Light" panose="02010600030101010101" charset="-122"/>
                <a:cs typeface="+mj-cs"/>
              </a:rPr>
              <a:t>2023 </a:t>
            </a:r>
            <a:r>
              <a:rPr kumimoji="0" lang="zh-CN" altLang="en-US" sz="3200" b="1" i="0" u="none" strike="noStrike" kern="1200" cap="none" spc="0" normalizeH="0" baseline="0" noProof="0">
                <a:ln>
                  <a:noFill/>
                </a:ln>
                <a:solidFill>
                  <a:srgbClr val="0070C0"/>
                </a:solidFill>
                <a:effectLst/>
                <a:uLnTx/>
                <a:uFillTx/>
                <a:latin typeface="等线 Light" panose="02010600030101010101" charset="-122"/>
                <a:ea typeface="等线 Light" panose="02010600030101010101" charset="-122"/>
                <a:cs typeface="+mj-cs"/>
              </a:rPr>
              <a:t>届高三适应性练习卷</a:t>
            </a:r>
            <a:endParaRPr kumimoji="0" lang="zh-CN" altLang="en-US" sz="3200" b="1" i="0" u="none" strike="noStrike" kern="1200" cap="none" spc="0" normalizeH="0" baseline="0" noProof="0" dirty="0">
              <a:ln>
                <a:noFill/>
              </a:ln>
              <a:solidFill>
                <a:srgbClr val="0070C0"/>
              </a:solidFill>
              <a:effectLst/>
              <a:uLnTx/>
              <a:uFillTx/>
              <a:latin typeface="等线 Light" panose="02010600030101010101" charset="-122"/>
              <a:ea typeface="等线 Light" panose="02010600030101010101" charset="-122"/>
              <a:cs typeface="+mj-cs"/>
            </a:endParaRPr>
          </a:p>
        </p:txBody>
      </p:sp>
      <p:sp>
        <p:nvSpPr>
          <p:cNvPr id="13" name="对话气泡: 椭圆形 12"/>
          <p:cNvSpPr/>
          <p:nvPr/>
        </p:nvSpPr>
        <p:spPr>
          <a:xfrm>
            <a:off x="8569498" y="5239113"/>
            <a:ext cx="2759601" cy="1445518"/>
          </a:xfrm>
          <a:prstGeom prst="wedgeEllipseCallout">
            <a:avLst>
              <a:gd name="adj1" fmla="val 37185"/>
              <a:gd name="adj2" fmla="val 43116"/>
            </a:avLst>
          </a:prstGeom>
          <a:solidFill>
            <a:srgbClr val="44546A">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a:noFill/>
                </a:ln>
                <a:solidFill>
                  <a:srgbClr val="000000"/>
                </a:solidFill>
                <a:effectLst/>
                <a:uLnTx/>
                <a:uFillTx/>
                <a:latin typeface="Rockwell" panose="02060603020205020403"/>
                <a:ea typeface="方正姚体" panose="02010601030101010101" pitchFamily="2" charset="-122"/>
                <a:cs typeface="Arial" panose="020B0604020202020204"/>
              </a:rPr>
              <a:t>智育：传统文化周活动目的和内容（平行顺序）</a:t>
            </a:r>
            <a:endParaRPr kumimoji="0" lang="zh-CN" altLang="en-US" sz="2000" b="0" i="0" u="none" strike="noStrike" kern="0" cap="none" spc="0" normalizeH="0" baseline="0" noProof="0" dirty="0">
              <a:ln>
                <a:noFill/>
              </a:ln>
              <a:solidFill>
                <a:srgbClr val="000000"/>
              </a:solidFill>
              <a:effectLst/>
              <a:uLnTx/>
              <a:uFillTx/>
              <a:latin typeface="Rockwell" panose="02060603020205020403"/>
              <a:ea typeface="方正姚体" panose="02010601030101010101" pitchFamily="2" charset="-122"/>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7" grpId="0" bldLvl="0" animBg="1"/>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23052" y="580397"/>
            <a:ext cx="11695958" cy="4832092"/>
          </a:xfrm>
          <a:prstGeom prst="rect">
            <a:avLst/>
          </a:prstGeom>
          <a:noFill/>
          <a:ln w="76200">
            <a:solidFill>
              <a:srgbClr val="0070C0"/>
            </a:solidFill>
            <a:prstDash val="solid"/>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TextBox 4"/>
          <p:cNvSpPr txBox="1"/>
          <p:nvPr/>
        </p:nvSpPr>
        <p:spPr>
          <a:xfrm>
            <a:off x="500391" y="1172312"/>
            <a:ext cx="11341280" cy="707886"/>
          </a:xfrm>
          <a:prstGeom prst="rect">
            <a:avLst/>
          </a:prstGeom>
          <a:solidFill>
            <a:schemeClr val="accent2">
              <a:lumMod val="20000"/>
              <a:lumOff val="80000"/>
            </a:schemeClr>
          </a:solidFill>
          <a:ln w="28575"/>
          <a:effectLst>
            <a:outerShdw blurRad="152400" dist="317500" dir="5400000" sx="90000" sy="-19000" rotWithShape="0">
              <a:prstClr val="black">
                <a:alpha val="15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rgbClr val="000000"/>
                </a:solidFill>
                <a:effectLst/>
                <a:uLnTx/>
                <a:uFillTx/>
                <a:latin typeface="Arial" panose="020B0604020202020204"/>
                <a:ea typeface="宋体" panose="02010600030101010101" pitchFamily="2" charset="-122"/>
                <a:cs typeface="+mn-cs"/>
              </a:rPr>
              <a:t>   </a:t>
            </a:r>
            <a:r>
              <a:rPr kumimoji="0" lang="en-US" altLang="zh-CN" sz="2000" b="0" i="0" u="none" strike="noStrike" kern="1200" cap="none" spc="0" normalizeH="0" baseline="0" noProof="1">
                <a:ln>
                  <a:noFill/>
                </a:ln>
                <a:solidFill>
                  <a:srgbClr val="C00000"/>
                </a:solidFill>
                <a:effectLst/>
                <a:uLnTx/>
                <a:uFillTx/>
                <a:latin typeface="Arial" panose="020B0604020202020204"/>
                <a:ea typeface="宋体" panose="02010600030101010101" pitchFamily="2" charset="-122"/>
                <a:cs typeface="+mn-cs"/>
              </a:rPr>
              <a:t>It is my great pleasure to welcome you to </a:t>
            </a:r>
            <a:r>
              <a:rPr kumimoji="0" lang="en-US" altLang="zh-CN" sz="2000" b="0" i="0" u="none" strike="noStrike" kern="1200" cap="none" spc="0" normalizeH="0" baseline="0" noProof="1">
                <a:ln>
                  <a:noFill/>
                </a:ln>
                <a:solidFill>
                  <a:srgbClr val="000000"/>
                </a:solidFill>
                <a:effectLst/>
                <a:uLnTx/>
                <a:uFillTx/>
                <a:latin typeface="Arial" panose="020B0604020202020204"/>
                <a:ea typeface="宋体" panose="02010600030101010101" pitchFamily="2" charset="-122"/>
                <a:cs typeface="+mn-cs"/>
              </a:rPr>
              <a:t>our traditional cultural week activities. We are thrilled to have you here to experience and witness the richness of our culture.</a:t>
            </a:r>
            <a:endParaRPr kumimoji="0" lang="en-US" altLang="zh-CN" sz="1800" b="0" i="0" u="none" strike="noStrike" kern="1200" cap="none" spc="0" normalizeH="0" baseline="0" noProof="1">
              <a:ln>
                <a:noFill/>
              </a:ln>
              <a:solidFill>
                <a:srgbClr val="000000"/>
              </a:solidFill>
              <a:effectLst/>
              <a:uLnTx/>
              <a:uFillTx/>
              <a:latin typeface="Arial" panose="020B0604020202020204"/>
              <a:ea typeface="宋体" panose="02010600030101010101" pitchFamily="2" charset="-122"/>
              <a:cs typeface="+mn-cs"/>
            </a:endParaRPr>
          </a:p>
        </p:txBody>
      </p:sp>
      <p:sp>
        <p:nvSpPr>
          <p:cNvPr id="7" name="TextBox 6"/>
          <p:cNvSpPr txBox="1"/>
          <p:nvPr/>
        </p:nvSpPr>
        <p:spPr>
          <a:xfrm>
            <a:off x="527668" y="1958656"/>
            <a:ext cx="11341280" cy="2308324"/>
          </a:xfrm>
          <a:prstGeom prst="rect">
            <a:avLst/>
          </a:prstGeom>
          <a:solidFill>
            <a:schemeClr val="accent5"/>
          </a:solidFill>
          <a:ln w="28575">
            <a:solidFill>
              <a:schemeClr val="bg1"/>
            </a:solidFill>
          </a:ln>
          <a:effectLst>
            <a:outerShdw blurRad="152400" dist="317500" dir="5400000" sx="90000" sy="-19000" rotWithShape="0">
              <a:prstClr val="black">
                <a:alpha val="15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rPr>
              <a:t>   During this week-long event, we will </a:t>
            </a:r>
            <a:r>
              <a:rPr kumimoji="0" lang="en-US" altLang="zh-CN" sz="2400" b="0" i="0" u="none" strike="noStrike" kern="1200" cap="none" spc="0" normalizeH="0" baseline="0" noProof="0" dirty="0">
                <a:ln>
                  <a:noFill/>
                </a:ln>
                <a:solidFill>
                  <a:srgbClr val="000000"/>
                </a:solidFill>
                <a:effectLst/>
                <a:highlight>
                  <a:srgbClr val="FFFF00"/>
                </a:highlight>
                <a:uLnTx/>
                <a:uFillTx/>
                <a:latin typeface="Arial" panose="020B0604020202020204"/>
                <a:ea typeface="宋体" panose="02010600030101010101" pitchFamily="2" charset="-122"/>
                <a:cs typeface="+mn-cs"/>
              </a:rPr>
              <a:t>showcase some of the finest and most authentic forms of Chinese art and tradition</a:t>
            </a:r>
            <a:r>
              <a:rPr kumimoji="0" lang="en-US" altLang="zh-CN" sz="2400" b="0"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rPr>
              <a:t>. From the intricacies of tea ceremony performance to the stunning beauty of Chinese paintings, there is so much to see and appreciate. We hope that this occasion will provide a perfect opportunity for us to share and learn from each other's cultures. Let us celebrate the diversity and richness that our different cultures bring.</a:t>
            </a:r>
            <a:endParaRPr kumimoji="0" lang="en-US" altLang="zh-CN" sz="2400" b="0"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pic>
        <p:nvPicPr>
          <p:cNvPr id="2" name="图片 1"/>
          <p:cNvPicPr>
            <a:picLocks noChangeAspect="1"/>
          </p:cNvPicPr>
          <p:nvPr/>
        </p:nvPicPr>
        <p:blipFill>
          <a:blip r:embed="rId1"/>
          <a:stretch>
            <a:fillRect/>
          </a:stretch>
        </p:blipFill>
        <p:spPr>
          <a:xfrm>
            <a:off x="-20672" y="74873"/>
            <a:ext cx="656244" cy="738274"/>
          </a:xfrm>
          <a:prstGeom prst="rect">
            <a:avLst/>
          </a:prstGeom>
        </p:spPr>
      </p:pic>
      <p:sp>
        <p:nvSpPr>
          <p:cNvPr id="8" name="文本框 7"/>
          <p:cNvSpPr txBox="1"/>
          <p:nvPr/>
        </p:nvSpPr>
        <p:spPr>
          <a:xfrm>
            <a:off x="527668" y="597208"/>
            <a:ext cx="614071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C00000"/>
                </a:solidFill>
                <a:effectLst/>
                <a:uLnTx/>
                <a:uFillTx/>
                <a:latin typeface="Arial" panose="020B0604020202020204"/>
                <a:ea typeface="宋体" panose="02010600030101010101" pitchFamily="2" charset="-122"/>
                <a:cs typeface="+mn-cs"/>
              </a:rPr>
              <a:t>Dear friends from New Zealand,</a:t>
            </a:r>
            <a:endParaRPr kumimoji="0" lang="en-US" altLang="zh-CN" sz="2800" b="0" i="0" u="none" strike="noStrike" kern="1200" cap="none" spc="0" normalizeH="0" baseline="0" noProof="0" dirty="0">
              <a:ln>
                <a:noFill/>
              </a:ln>
              <a:solidFill>
                <a:srgbClr val="C00000"/>
              </a:solidFill>
              <a:effectLst/>
              <a:uLnTx/>
              <a:uFillTx/>
              <a:latin typeface="Arial" panose="020B0604020202020204"/>
              <a:ea typeface="宋体" panose="02010600030101010101" pitchFamily="2" charset="-122"/>
              <a:cs typeface="+mn-cs"/>
            </a:endParaRPr>
          </a:p>
        </p:txBody>
      </p:sp>
      <p:sp>
        <p:nvSpPr>
          <p:cNvPr id="6" name="标题 1"/>
          <p:cNvSpPr txBox="1"/>
          <p:nvPr/>
        </p:nvSpPr>
        <p:spPr>
          <a:xfrm>
            <a:off x="887023" y="74873"/>
            <a:ext cx="10592713" cy="5536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70C0"/>
                </a:solidFill>
                <a:effectLst/>
                <a:uLnTx/>
                <a:uFillTx/>
                <a:latin typeface="等线 Light" panose="02010600030101010101" charset="-122"/>
                <a:ea typeface="等线 Light" panose="02010600030101010101" charset="-122"/>
                <a:cs typeface="+mj-cs"/>
              </a:rPr>
              <a:t>泉州市 </a:t>
            </a:r>
            <a:r>
              <a:rPr kumimoji="0" lang="en-US" altLang="zh-CN" sz="3200" b="1" i="0" u="none" strike="noStrike" kern="1200" cap="none" spc="0" normalizeH="0" baseline="0" noProof="0" dirty="0">
                <a:ln>
                  <a:noFill/>
                </a:ln>
                <a:solidFill>
                  <a:srgbClr val="0070C0"/>
                </a:solidFill>
                <a:effectLst/>
                <a:uLnTx/>
                <a:uFillTx/>
                <a:latin typeface="等线 Light" panose="02010600030101010101" charset="-122"/>
                <a:ea typeface="等线 Light" panose="02010600030101010101" charset="-122"/>
                <a:cs typeface="+mj-cs"/>
              </a:rPr>
              <a:t>2023 </a:t>
            </a:r>
            <a:r>
              <a:rPr kumimoji="0" lang="zh-CN" altLang="en-US" sz="3200" b="1" i="0" u="none" strike="noStrike" kern="1200" cap="none" spc="0" normalizeH="0" baseline="0" noProof="0" dirty="0">
                <a:ln>
                  <a:noFill/>
                </a:ln>
                <a:solidFill>
                  <a:srgbClr val="0070C0"/>
                </a:solidFill>
                <a:effectLst/>
                <a:uLnTx/>
                <a:uFillTx/>
                <a:latin typeface="等线 Light" panose="02010600030101010101" charset="-122"/>
                <a:ea typeface="等线 Light" panose="02010600030101010101" charset="-122"/>
                <a:cs typeface="+mj-cs"/>
              </a:rPr>
              <a:t>届高三适应性练习卷下水作文：</a:t>
            </a:r>
            <a:endParaRPr kumimoji="0" lang="zh-CN" altLang="en-US" sz="3200" b="1" i="0" u="none" strike="noStrike" kern="1200" cap="none" spc="0" normalizeH="0" baseline="0" noProof="0" dirty="0">
              <a:ln>
                <a:noFill/>
              </a:ln>
              <a:solidFill>
                <a:srgbClr val="0070C0"/>
              </a:solidFill>
              <a:effectLst/>
              <a:uLnTx/>
              <a:uFillTx/>
              <a:latin typeface="等线 Light" panose="02010600030101010101" charset="-122"/>
              <a:ea typeface="等线 Light" panose="02010600030101010101" charset="-122"/>
              <a:cs typeface="+mj-cs"/>
            </a:endParaRPr>
          </a:p>
        </p:txBody>
      </p:sp>
      <p:sp>
        <p:nvSpPr>
          <p:cNvPr id="10" name="文本框 9"/>
          <p:cNvSpPr txBox="1"/>
          <p:nvPr/>
        </p:nvSpPr>
        <p:spPr>
          <a:xfrm>
            <a:off x="934933" y="4423896"/>
            <a:ext cx="9287730" cy="523220"/>
          </a:xfrm>
          <a:prstGeom prst="rect">
            <a:avLst/>
          </a:prstGeom>
          <a:solidFill>
            <a:srgbClr val="FFCCFF"/>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C00000"/>
                </a:solidFill>
                <a:effectLst/>
                <a:uLnTx/>
                <a:uFillTx/>
                <a:latin typeface="等线" panose="02010600030101010101" charset="-122"/>
                <a:ea typeface="等线" panose="02010600030101010101" charset="-122"/>
                <a:cs typeface="+mn-cs"/>
              </a:rPr>
              <a:t>Once again, welcome to</a:t>
            </a:r>
            <a:r>
              <a:rPr kumimoji="0" lang="en-US" altLang="zh-CN"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 our Traditional Cultural Week!</a:t>
            </a:r>
            <a:endParaRPr kumimoji="0" lang="zh-CN" altLang="en-US" sz="1800" b="0" i="0" u="none" strike="noStrike" kern="120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sp>
        <p:nvSpPr>
          <p:cNvPr id="12" name="对话气泡: 椭圆形 11"/>
          <p:cNvSpPr/>
          <p:nvPr/>
        </p:nvSpPr>
        <p:spPr>
          <a:xfrm>
            <a:off x="8842862" y="74873"/>
            <a:ext cx="2759601" cy="1445518"/>
          </a:xfrm>
          <a:prstGeom prst="wedgeEllipseCallout">
            <a:avLst>
              <a:gd name="adj1" fmla="val -42379"/>
              <a:gd name="adj2" fmla="val 76070"/>
            </a:avLst>
          </a:prstGeom>
          <a:solidFill>
            <a:srgbClr val="44546A">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a:noFill/>
                </a:ln>
                <a:solidFill>
                  <a:srgbClr val="000000"/>
                </a:solidFill>
                <a:effectLst/>
                <a:uLnTx/>
                <a:uFillTx/>
                <a:latin typeface="Rockwell" panose="02060603020205020403"/>
                <a:ea typeface="方正姚体" panose="02010601030101010101" pitchFamily="2" charset="-122"/>
                <a:cs typeface="Arial" panose="020B0604020202020204"/>
              </a:rPr>
              <a:t>欢迎词首段：功能语句</a:t>
            </a:r>
            <a:r>
              <a:rPr kumimoji="0" lang="en-US" altLang="zh-CN" sz="2000" b="0" i="0" u="none" strike="noStrike" kern="0" cap="none" spc="0" normalizeH="0" baseline="0" noProof="0" dirty="0">
                <a:ln>
                  <a:noFill/>
                </a:ln>
                <a:solidFill>
                  <a:srgbClr val="000000"/>
                </a:solidFill>
                <a:effectLst/>
                <a:uLnTx/>
                <a:uFillTx/>
                <a:latin typeface="Rockwell" panose="02060603020205020403"/>
                <a:ea typeface="方正姚体" panose="02010601030101010101" pitchFamily="2" charset="-122"/>
                <a:cs typeface="Arial" panose="020B0604020202020204"/>
              </a:rPr>
              <a:t>+</a:t>
            </a:r>
            <a:r>
              <a:rPr kumimoji="0" lang="zh-CN" altLang="en-US" sz="2000" b="0" i="0" u="none" strike="noStrike" kern="0" cap="none" spc="0" normalizeH="0" baseline="0" noProof="0" dirty="0">
                <a:ln>
                  <a:noFill/>
                </a:ln>
                <a:solidFill>
                  <a:srgbClr val="000000"/>
                </a:solidFill>
                <a:effectLst/>
                <a:uLnTx/>
                <a:uFillTx/>
                <a:latin typeface="Rockwell" panose="02060603020205020403"/>
                <a:ea typeface="方正姚体" panose="02010601030101010101" pitchFamily="2" charset="-122"/>
                <a:cs typeface="Arial" panose="020B0604020202020204"/>
              </a:rPr>
              <a:t>主题</a:t>
            </a:r>
            <a:endParaRPr kumimoji="0" lang="zh-CN" altLang="en-US" sz="2000" b="0" i="0" u="none" strike="noStrike" kern="0" cap="none" spc="0" normalizeH="0" baseline="0" noProof="0" dirty="0">
              <a:ln>
                <a:noFill/>
              </a:ln>
              <a:solidFill>
                <a:srgbClr val="000000"/>
              </a:solidFill>
              <a:effectLst/>
              <a:uLnTx/>
              <a:uFillTx/>
              <a:latin typeface="Rockwell" panose="02060603020205020403"/>
              <a:ea typeface="方正姚体" panose="02010601030101010101" pitchFamily="2" charset="-122"/>
              <a:cs typeface="Arial" panose="020B0604020202020204"/>
            </a:endParaRPr>
          </a:p>
        </p:txBody>
      </p:sp>
      <p:sp>
        <p:nvSpPr>
          <p:cNvPr id="13" name="对话气泡: 椭圆形 12"/>
          <p:cNvSpPr/>
          <p:nvPr/>
        </p:nvSpPr>
        <p:spPr>
          <a:xfrm>
            <a:off x="635572" y="1405062"/>
            <a:ext cx="2759601" cy="1445518"/>
          </a:xfrm>
          <a:prstGeom prst="wedgeEllipseCallout">
            <a:avLst>
              <a:gd name="adj1" fmla="val 37185"/>
              <a:gd name="adj2" fmla="val 43116"/>
            </a:avLst>
          </a:prstGeom>
          <a:solidFill>
            <a:srgbClr val="44546A">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a:noFill/>
                </a:ln>
                <a:solidFill>
                  <a:srgbClr val="000000"/>
                </a:solidFill>
                <a:effectLst/>
                <a:uLnTx/>
                <a:uFillTx/>
                <a:latin typeface="Rockwell" panose="02060603020205020403"/>
                <a:ea typeface="方正姚体" panose="02010601030101010101" pitchFamily="2" charset="-122"/>
                <a:cs typeface="Arial" panose="020B0604020202020204"/>
              </a:rPr>
              <a:t>智育：传统文化周活动目的和内容（平行顺序）</a:t>
            </a:r>
            <a:endParaRPr kumimoji="0" lang="zh-CN" altLang="en-US" sz="2000" b="0" i="0" u="none" strike="noStrike" kern="0" cap="none" spc="0" normalizeH="0" baseline="0" noProof="0" dirty="0">
              <a:ln>
                <a:noFill/>
              </a:ln>
              <a:solidFill>
                <a:srgbClr val="000000"/>
              </a:solidFill>
              <a:effectLst/>
              <a:uLnTx/>
              <a:uFillTx/>
              <a:latin typeface="Rockwell" panose="02060603020205020403"/>
              <a:ea typeface="方正姚体" panose="02010601030101010101" pitchFamily="2" charset="-122"/>
              <a:cs typeface="Arial" panose="020B0604020202020204"/>
            </a:endParaRPr>
          </a:p>
        </p:txBody>
      </p:sp>
      <p:sp>
        <p:nvSpPr>
          <p:cNvPr id="14" name="对话气泡: 椭圆形 13"/>
          <p:cNvSpPr/>
          <p:nvPr/>
        </p:nvSpPr>
        <p:spPr>
          <a:xfrm>
            <a:off x="8219305" y="3622679"/>
            <a:ext cx="2759601" cy="1445518"/>
          </a:xfrm>
          <a:prstGeom prst="wedgeEllipseCallout">
            <a:avLst>
              <a:gd name="adj1" fmla="val -42379"/>
              <a:gd name="adj2" fmla="val 76070"/>
            </a:avLst>
          </a:prstGeom>
          <a:solidFill>
            <a:srgbClr val="44546A">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a:noFill/>
                </a:ln>
                <a:solidFill>
                  <a:srgbClr val="000000"/>
                </a:solidFill>
                <a:effectLst/>
                <a:uLnTx/>
                <a:uFillTx/>
                <a:latin typeface="Rockwell" panose="02060603020205020403"/>
                <a:ea typeface="方正姚体" panose="02010601030101010101" pitchFamily="2" charset="-122"/>
                <a:cs typeface="Arial" panose="020B0604020202020204"/>
              </a:rPr>
              <a:t>欢迎词末段：再次欢迎（功能语句）</a:t>
            </a:r>
            <a:endParaRPr kumimoji="0" lang="zh-CN" altLang="en-US" sz="2000" b="0" i="0" u="none" strike="noStrike" kern="0" cap="none" spc="0" normalizeH="0" baseline="0" noProof="0" dirty="0">
              <a:ln>
                <a:noFill/>
              </a:ln>
              <a:solidFill>
                <a:srgbClr val="000000"/>
              </a:solidFill>
              <a:effectLst/>
              <a:uLnTx/>
              <a:uFillTx/>
              <a:latin typeface="Rockwell" panose="02060603020205020403"/>
              <a:ea typeface="方正姚体" panose="02010601030101010101" pitchFamily="2" charset="-122"/>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5" grpId="0" bldLvl="0" animBg="1"/>
      <p:bldP spid="7" grpId="0" bldLvl="0" animBg="1"/>
      <p:bldP spid="10" grpId="0" animBg="1"/>
      <p:bldP spid="12" grpId="0" animBg="1"/>
      <p:bldP spid="13" grpId="0" animBg="1"/>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1840" y="71181"/>
            <a:ext cx="10871960" cy="1281255"/>
          </a:xfrm>
        </p:spPr>
        <p:txBody>
          <a:bodyPr>
            <a:normAutofit fontScale="90000"/>
          </a:bodyPr>
          <a:lstStyle/>
          <a:p>
            <a:pPr marL="0" marR="0" lvl="0" indent="0" defTabSz="914400" rtl="0" eaLnBrk="1" fontAlgn="auto" latinLnBrk="0" hangingPunct="1">
              <a:lnSpc>
                <a:spcPct val="100000"/>
              </a:lnSpc>
              <a:spcBef>
                <a:spcPts val="0"/>
              </a:spcBef>
              <a:spcAft>
                <a:spcPts val="0"/>
              </a:spcAft>
              <a:defRPr/>
            </a:pPr>
            <a:r>
              <a:rPr kumimoji="0" lang="zh-CN" altLang="en-US" sz="2000" b="1" i="0" u="none" strike="noStrike" kern="1200" cap="none" spc="0" normalizeH="0" baseline="0" noProof="0" dirty="0">
                <a:ln>
                  <a:noFill/>
                </a:ln>
                <a:solidFill>
                  <a:schemeClr val="accent1"/>
                </a:solidFill>
                <a:effectLst/>
                <a:uLnTx/>
                <a:uFillTx/>
                <a:latin typeface="等线" panose="02010600030101010101" charset="-122"/>
                <a:ea typeface="等线" panose="02010600030101010101" charset="-122"/>
                <a:cs typeface="+mn-cs"/>
              </a:rPr>
              <a:t>湖南九校：学校决定下周四在体育馆举行一场慈善捐赠活动，号召全校学生参加，假设你是校学生会主席李华，请你在学校英语报上为学生会拟一份通知，内容包括：</a:t>
            </a:r>
            <a:br>
              <a:rPr kumimoji="0" lang="zh-CN" altLang="en-US" sz="2000" b="1" i="0" u="none" strike="noStrike" kern="1200" cap="none" spc="0" normalizeH="0" baseline="0" noProof="0" dirty="0">
                <a:ln>
                  <a:noFill/>
                </a:ln>
                <a:solidFill>
                  <a:schemeClr val="accent1"/>
                </a:solidFill>
                <a:effectLst/>
                <a:uLnTx/>
                <a:uFillTx/>
                <a:latin typeface="等线" panose="02010600030101010101" charset="-122"/>
                <a:ea typeface="等线" panose="02010600030101010101" charset="-122"/>
                <a:cs typeface="+mn-cs"/>
              </a:rPr>
            </a:br>
            <a:r>
              <a:rPr kumimoji="0" lang="en-US" altLang="zh-CN" sz="2000" b="1" i="0" u="none" strike="noStrike" kern="1200" cap="none" spc="0" normalizeH="0" baseline="0" noProof="0" dirty="0">
                <a:ln>
                  <a:noFill/>
                </a:ln>
                <a:solidFill>
                  <a:schemeClr val="accent1"/>
                </a:solidFill>
                <a:effectLst/>
                <a:uLnTx/>
                <a:uFillTx/>
                <a:latin typeface="等线" panose="02010600030101010101" charset="-122"/>
                <a:ea typeface="等线" panose="02010600030101010101" charset="-122"/>
                <a:cs typeface="+mn-cs"/>
              </a:rPr>
              <a:t>1. </a:t>
            </a:r>
            <a:r>
              <a:rPr kumimoji="0" lang="zh-CN" altLang="en-US" sz="2000" b="1" i="0" u="none" strike="noStrike" kern="1200" cap="none" spc="0" normalizeH="0" baseline="0" noProof="0" dirty="0">
                <a:ln>
                  <a:noFill/>
                </a:ln>
                <a:solidFill>
                  <a:schemeClr val="accent1"/>
                </a:solidFill>
                <a:effectLst/>
                <a:uLnTx/>
                <a:uFillTx/>
                <a:latin typeface="等线" panose="02010600030101010101" charset="-122"/>
                <a:ea typeface="等线" panose="02010600030101010101" charset="-122"/>
                <a:cs typeface="+mn-cs"/>
              </a:rPr>
              <a:t>本次活动的目的或意义；</a:t>
            </a:r>
            <a:r>
              <a:rPr kumimoji="0" lang="en-US" altLang="zh-CN" sz="2000" b="1" i="0" u="none" strike="noStrike" kern="1200" cap="none" spc="0" normalizeH="0" baseline="0" noProof="0" dirty="0">
                <a:ln>
                  <a:noFill/>
                </a:ln>
                <a:solidFill>
                  <a:schemeClr val="accent1"/>
                </a:solidFill>
                <a:effectLst/>
                <a:uLnTx/>
                <a:uFillTx/>
                <a:latin typeface="等线" panose="02010600030101010101" charset="-122"/>
                <a:ea typeface="等线" panose="02010600030101010101" charset="-122"/>
                <a:cs typeface="+mn-cs"/>
              </a:rPr>
              <a:t>2. </a:t>
            </a:r>
            <a:r>
              <a:rPr kumimoji="0" lang="zh-CN" altLang="en-US" sz="2000" b="1" i="0" u="none" strike="noStrike" kern="1200" cap="none" spc="0" normalizeH="0" baseline="0" noProof="0" dirty="0">
                <a:ln>
                  <a:noFill/>
                </a:ln>
                <a:solidFill>
                  <a:schemeClr val="accent1"/>
                </a:solidFill>
                <a:effectLst/>
                <a:uLnTx/>
                <a:uFillTx/>
                <a:latin typeface="等线" panose="02010600030101010101" charset="-122"/>
                <a:ea typeface="等线" panose="02010600030101010101" charset="-122"/>
                <a:cs typeface="+mn-cs"/>
              </a:rPr>
              <a:t>参加本次活动的注意事项。 </a:t>
            </a:r>
            <a:b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br>
            <a:endParaRPr lang="zh-CN" altLang="en-US" dirty="0"/>
          </a:p>
        </p:txBody>
      </p:sp>
      <p:sp>
        <p:nvSpPr>
          <p:cNvPr id="3" name="内容占位符 2"/>
          <p:cNvSpPr>
            <a:spLocks noGrp="1"/>
          </p:cNvSpPr>
          <p:nvPr>
            <p:ph idx="1"/>
          </p:nvPr>
        </p:nvSpPr>
        <p:spPr>
          <a:xfrm>
            <a:off x="481840" y="908926"/>
            <a:ext cx="10871960" cy="5268038"/>
          </a:xfrm>
        </p:spPr>
        <p:txBody>
          <a:bodyPr>
            <a:normAutofit/>
          </a:bodyPr>
          <a:lstStyle/>
          <a:p>
            <a:r>
              <a:rPr lang="en-US" altLang="zh-CN" sz="2000" b="1" dirty="0">
                <a:solidFill>
                  <a:srgbClr val="7030A0"/>
                </a:solidFill>
              </a:rPr>
              <a:t>   </a:t>
            </a:r>
            <a:r>
              <a:rPr lang="en-US" altLang="zh-CN" sz="2000" b="1" dirty="0">
                <a:solidFill>
                  <a:srgbClr val="C00000"/>
                </a:solidFill>
              </a:rPr>
              <a:t>1 </a:t>
            </a:r>
            <a:r>
              <a:rPr lang="zh-CN" altLang="en-US" sz="2000" b="1" dirty="0">
                <a:solidFill>
                  <a:srgbClr val="C00000"/>
                </a:solidFill>
              </a:rPr>
              <a:t>确定格式书面通知</a:t>
            </a:r>
            <a:r>
              <a:rPr lang="en-US" altLang="zh-CN" sz="2000" b="1" dirty="0">
                <a:solidFill>
                  <a:srgbClr val="C00000"/>
                </a:solidFill>
              </a:rPr>
              <a:t> </a:t>
            </a:r>
            <a:endParaRPr lang="en-US" altLang="zh-CN" sz="2000" b="1" dirty="0">
              <a:solidFill>
                <a:srgbClr val="C00000"/>
              </a:solidFill>
            </a:endParaRPr>
          </a:p>
          <a:p>
            <a:r>
              <a:rPr lang="en-US" altLang="zh-CN" dirty="0"/>
              <a:t>  </a:t>
            </a:r>
            <a:r>
              <a:rPr lang="en-US" altLang="zh-CN" sz="2000" b="1" dirty="0"/>
              <a:t>2  </a:t>
            </a:r>
            <a:r>
              <a:rPr lang="zh-CN" altLang="en-US" sz="2000" b="1" dirty="0"/>
              <a:t>首段</a:t>
            </a:r>
            <a:r>
              <a:rPr lang="zh-CN" altLang="en-US" sz="2000" b="1" dirty="0">
                <a:solidFill>
                  <a:schemeClr val="accent6">
                    <a:lumMod val="75000"/>
                  </a:schemeClr>
                </a:solidFill>
              </a:rPr>
              <a:t>（活动时间，地点，参加人）</a:t>
            </a:r>
            <a:endParaRPr lang="en-US" altLang="zh-CN" sz="2000" b="1" dirty="0">
              <a:solidFill>
                <a:schemeClr val="accent6">
                  <a:lumMod val="75000"/>
                </a:schemeClr>
              </a:solidFill>
            </a:endParaRPr>
          </a:p>
          <a:p>
            <a:r>
              <a:rPr lang="zh-CN" altLang="en-US" sz="2000" b="1" dirty="0">
                <a:latin typeface="Times New Roman" panose="02020603050405020304" pitchFamily="18" charset="0"/>
              </a:rPr>
              <a:t>我们学校下周四将在体育馆举办一场慈善捐赠活动，我们诚挚地邀请大家参加。</a:t>
            </a:r>
            <a:endParaRPr lang="en-US" altLang="zh-CN" sz="2000" b="1" dirty="0">
              <a:latin typeface="Times New Roman" panose="02020603050405020304" pitchFamily="18" charset="0"/>
            </a:endParaRPr>
          </a:p>
          <a:p>
            <a:pPr marL="0" indent="0">
              <a:buNone/>
            </a:pPr>
            <a:r>
              <a:rPr lang="en-US" altLang="zh-CN" dirty="0">
                <a:latin typeface="Times New Roman" panose="02020603050405020304" pitchFamily="18" charset="0"/>
              </a:rPr>
              <a:t>   Our school will hold a charity donation event next Thursday in the gymnasium, and we sincerely invite everyone to participate. </a:t>
            </a:r>
            <a:endParaRPr lang="en-US" altLang="zh-CN" dirty="0">
              <a:latin typeface="Times New Roman" panose="02020603050405020304" pitchFamily="18" charset="0"/>
            </a:endParaRPr>
          </a:p>
          <a:p>
            <a:pPr marL="0" indent="0">
              <a:buNone/>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3 </a:t>
            </a:r>
            <a:r>
              <a:rPr lang="zh-CN" altLang="en-US" sz="2000" b="1" dirty="0">
                <a:latin typeface="Times New Roman" panose="02020603050405020304" pitchFamily="18" charset="0"/>
              </a:rPr>
              <a:t>第二段：</a:t>
            </a:r>
            <a:r>
              <a:rPr lang="zh-CN" altLang="en-US" sz="2000" b="1" dirty="0">
                <a:solidFill>
                  <a:schemeClr val="accent6">
                    <a:lumMod val="75000"/>
                  </a:schemeClr>
                </a:solidFill>
                <a:latin typeface="Times New Roman" panose="02020603050405020304" pitchFamily="18" charset="0"/>
              </a:rPr>
              <a:t>活动目的意义</a:t>
            </a:r>
            <a:r>
              <a:rPr lang="en-US" altLang="zh-CN" sz="2000" b="1" dirty="0">
                <a:solidFill>
                  <a:schemeClr val="accent6">
                    <a:lumMod val="75000"/>
                  </a:schemeClr>
                </a:solidFill>
                <a:latin typeface="Times New Roman" panose="02020603050405020304" pitchFamily="18" charset="0"/>
              </a:rPr>
              <a:t> </a:t>
            </a:r>
            <a:endParaRPr lang="en-US" altLang="zh-CN" sz="2000" b="1" dirty="0">
              <a:solidFill>
                <a:schemeClr val="accent6">
                  <a:lumMod val="75000"/>
                </a:schemeClr>
              </a:solidFill>
              <a:latin typeface="Times New Roman" panose="02020603050405020304" pitchFamily="18" charset="0"/>
            </a:endParaRPr>
          </a:p>
          <a:p>
            <a:r>
              <a:rPr lang="zh-CN" altLang="en-US" sz="2000" b="1" dirty="0">
                <a:latin typeface="Times New Roman" panose="02020603050405020304" pitchFamily="18" charset="0"/>
              </a:rPr>
              <a:t>提高学生的社会责任感和公民意识，鼓励学生通过慈善活动为社会做贡献</a:t>
            </a:r>
            <a:r>
              <a:rPr lang="zh-CN" altLang="en-US" dirty="0">
                <a:latin typeface="Times New Roman" panose="02020603050405020304" pitchFamily="18" charset="0"/>
              </a:rPr>
              <a:t>。</a:t>
            </a:r>
            <a:endParaRPr lang="en-US" altLang="zh-CN" dirty="0">
              <a:latin typeface="Times New Roman" panose="02020603050405020304" pitchFamily="18" charset="0"/>
            </a:endParaRPr>
          </a:p>
          <a:p>
            <a:r>
              <a:rPr lang="en-US" altLang="zh-CN" dirty="0">
                <a:latin typeface="Times New Roman" panose="02020603050405020304" pitchFamily="18" charset="0"/>
              </a:rPr>
              <a:t>The purpose of this event is to enhance students' sense of social responsibility and citizenship and encourage students to contribute to society through charitable activities.</a:t>
            </a:r>
            <a:endParaRPr lang="en-US" altLang="zh-CN" dirty="0">
              <a:latin typeface="Times New Roman" panose="02020603050405020304" pitchFamily="18" charset="0"/>
            </a:endParaRPr>
          </a:p>
          <a:p>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6" name="矩形 5"/>
          <p:cNvSpPr/>
          <p:nvPr/>
        </p:nvSpPr>
        <p:spPr>
          <a:xfrm>
            <a:off x="361378" y="848693"/>
            <a:ext cx="10258603" cy="5262979"/>
          </a:xfrm>
          <a:prstGeom prst="rect">
            <a:avLst/>
          </a:prstGeom>
          <a:noFill/>
          <a:ln w="76200" cap="flat" cmpd="sng" algn="ctr">
            <a:solidFill>
              <a:srgbClr val="0070C0"/>
            </a:solidFill>
            <a:prstDash val="solid"/>
            <a:miter lim="800000"/>
          </a:ln>
          <a:effectLst/>
        </p:spPr>
        <p:txBody>
          <a:bodyPr wrap="square" lIns="91440" tIns="45720" rIns="91440" bIns="45720">
            <a:spAutoFit/>
          </a:bodyPr>
          <a:lstStyle/>
          <a:p>
            <a:pPr marL="0" marR="0" lvl="0" indent="200025" algn="ctr"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Notice</a:t>
            </a: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600" b="0" i="0" u="none" strike="noStrike" kern="1200" cap="none" spc="0" normalizeH="0" baseline="0" noProof="1">
              <a:ln>
                <a:noFill/>
              </a:ln>
              <a:solidFill>
                <a:prstClr val="black"/>
              </a:solidFill>
              <a:effectLst/>
              <a:uLnTx/>
              <a:uFillTx/>
              <a:latin typeface="Times New Roman" panose="02020603050405020304" pitchFamily="18" charset="0"/>
              <a:ea typeface="等线" panose="02010600030101010101" charset="-122"/>
              <a:cs typeface="+mn-cs"/>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The </a:t>
            </a:r>
            <a:r>
              <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Students’  Union </a:t>
            </a:r>
            <a:endParaRPr kumimoji="0" lang="en-US" altLang="zh-CN" sz="2800" b="1" i="0" u="none" strike="noStrike" kern="0" cap="none" spc="0" normalizeH="0" baseline="0" noProof="1">
              <a:ln>
                <a:noFill/>
              </a:ln>
              <a:solidFill>
                <a:srgbClr val="FF0000"/>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4" name="对话气泡: 椭圆形 3"/>
          <p:cNvSpPr/>
          <p:nvPr/>
        </p:nvSpPr>
        <p:spPr>
          <a:xfrm>
            <a:off x="8826436" y="-10951"/>
            <a:ext cx="2759601" cy="1445518"/>
          </a:xfrm>
          <a:prstGeom prst="wedgeEllipseCallout">
            <a:avLst>
              <a:gd name="adj1" fmla="val -42379"/>
              <a:gd name="adj2" fmla="val 76070"/>
            </a:avLst>
          </a:prstGeom>
          <a:solidFill>
            <a:srgbClr val="44546A">
              <a:lumMod val="20000"/>
              <a:lumOff val="80000"/>
            </a:srgbClr>
          </a:solidFill>
          <a:ln w="12700" cap="flat" cmpd="sng" algn="ctr">
            <a:solidFill>
              <a:srgbClr val="4472C4">
                <a:shade val="50000"/>
              </a:srgbClr>
            </a:solidFill>
            <a:prstDash val="solid"/>
            <a:miter lim="800000"/>
          </a:ln>
          <a:effectLst/>
        </p:spPr>
        <p:txBody>
          <a:bodyPr rtlCol="0" anchor="ctr"/>
          <a:lstStyle/>
          <a:p>
            <a:pPr algn="ctr">
              <a:defRPr/>
            </a:pPr>
            <a:r>
              <a:rPr lang="zh-CN" altLang="en-US" sz="2000" kern="0" dirty="0">
                <a:solidFill>
                  <a:srgbClr val="000000"/>
                </a:solidFill>
                <a:latin typeface="Rockwell" panose="02060603020205020403"/>
                <a:ea typeface="方正姚体" panose="02010601030101010101" pitchFamily="2" charset="-122"/>
                <a:cs typeface="Arial" panose="020B0604020202020204"/>
              </a:rPr>
              <a:t>德育</a:t>
            </a:r>
            <a:r>
              <a:rPr lang="en-US" altLang="zh-CN" sz="2000" kern="0" dirty="0">
                <a:solidFill>
                  <a:srgbClr val="000000"/>
                </a:solidFill>
                <a:latin typeface="Rockwell" panose="02060603020205020403"/>
                <a:ea typeface="方正姚体" panose="02010601030101010101" pitchFamily="2" charset="-122"/>
                <a:cs typeface="Arial" panose="020B0604020202020204"/>
              </a:rPr>
              <a:t>+</a:t>
            </a:r>
            <a:r>
              <a:rPr lang="zh-CN" altLang="en-US" sz="2000" kern="0" dirty="0">
                <a:solidFill>
                  <a:srgbClr val="000000"/>
                </a:solidFill>
                <a:latin typeface="Rockwell" panose="02060603020205020403"/>
                <a:ea typeface="方正姚体" panose="02010601030101010101" pitchFamily="2" charset="-122"/>
                <a:cs typeface="Arial" panose="020B0604020202020204"/>
              </a:rPr>
              <a:t>通知</a:t>
            </a:r>
            <a:endParaRPr lang="en-US" altLang="zh-CN" sz="2000" kern="0" dirty="0">
              <a:solidFill>
                <a:srgbClr val="000000"/>
              </a:solidFill>
              <a:latin typeface="Rockwell" panose="02060603020205020403"/>
              <a:ea typeface="方正姚体" panose="02010601030101010101" pitchFamily="2" charset="-122"/>
              <a:cs typeface="Arial" panose="020B0604020202020204"/>
            </a:endParaRPr>
          </a:p>
          <a:p>
            <a:pPr algn="ctr">
              <a:defRPr/>
            </a:pPr>
            <a:r>
              <a:rPr lang="zh-CN" altLang="en-US" sz="2000" b="1" kern="0" dirty="0">
                <a:solidFill>
                  <a:schemeClr val="accent6"/>
                </a:solidFill>
                <a:latin typeface="Rockwell" panose="02060603020205020403"/>
                <a:ea typeface="方正姚体" panose="02010601030101010101" pitchFamily="2" charset="-122"/>
                <a:cs typeface="Arial" panose="020B0604020202020204"/>
              </a:rPr>
              <a:t>（语气：正式简洁，真挚）</a:t>
            </a:r>
            <a:endParaRPr lang="zh-CN" altLang="en-US" sz="2000" b="1" kern="0" dirty="0">
              <a:solidFill>
                <a:schemeClr val="accent6"/>
              </a:solidFill>
              <a:latin typeface="Rockwell" panose="02060603020205020403"/>
              <a:ea typeface="方正姚体" panose="02010601030101010101" pitchFamily="2" charset="-122"/>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9678" y="438036"/>
            <a:ext cx="10724122" cy="5738927"/>
          </a:xfrm>
        </p:spPr>
        <p:txBody>
          <a:bodyPr>
            <a:normAutofit/>
          </a:bodyPr>
          <a:lstStyle/>
          <a:p>
            <a:r>
              <a:rPr lang="zh-CN" altLang="en-US" sz="2000" b="1" dirty="0">
                <a:solidFill>
                  <a:schemeClr val="accent6">
                    <a:lumMod val="75000"/>
                  </a:schemeClr>
                </a:solidFill>
              </a:rPr>
              <a:t>参加本次活动的注意事项</a:t>
            </a:r>
            <a:r>
              <a:rPr lang="zh-CN" altLang="en-US" dirty="0">
                <a:solidFill>
                  <a:schemeClr val="accent6">
                    <a:lumMod val="75000"/>
                  </a:schemeClr>
                </a:solidFill>
              </a:rPr>
              <a:t> </a:t>
            </a:r>
            <a:endParaRPr lang="en-US" altLang="zh-CN" dirty="0">
              <a:solidFill>
                <a:schemeClr val="accent6">
                  <a:lumMod val="75000"/>
                </a:schemeClr>
              </a:solidFill>
            </a:endParaRPr>
          </a:p>
          <a:p>
            <a:r>
              <a:rPr lang="en-US" altLang="zh-CN" sz="2400" dirty="0"/>
              <a:t>As participants, please note the following:</a:t>
            </a:r>
            <a:endParaRPr lang="en-US" altLang="zh-CN" sz="2400" dirty="0"/>
          </a:p>
          <a:p>
            <a:r>
              <a:rPr lang="zh-CN" altLang="en-US" sz="2400" dirty="0"/>
              <a:t>首先，把你的捐赠以现金或衣物、书籍和玩具等物品的形式带来。</a:t>
            </a:r>
            <a:endParaRPr lang="en-US" altLang="zh-CN" sz="2400" dirty="0"/>
          </a:p>
          <a:p>
            <a:r>
              <a:rPr lang="en-US" altLang="zh-CN" sz="2400" u="sng" dirty="0"/>
              <a:t>First</a:t>
            </a:r>
            <a:r>
              <a:rPr lang="zh-CN" altLang="en-US" sz="2400" u="sng" dirty="0"/>
              <a:t>，</a:t>
            </a:r>
            <a:r>
              <a:rPr lang="en-US" altLang="zh-CN" sz="2400" u="sng" dirty="0"/>
              <a:t> bring your donation </a:t>
            </a:r>
            <a:r>
              <a:rPr lang="en-US" altLang="zh-CN" sz="2400" u="sng" dirty="0">
                <a:solidFill>
                  <a:srgbClr val="C00000"/>
                </a:solidFill>
              </a:rPr>
              <a:t>in the form </a:t>
            </a:r>
            <a:r>
              <a:rPr lang="en-US" altLang="zh-CN" sz="2400" u="sng" dirty="0"/>
              <a:t>of cash or items such as clothes, books, and toys.</a:t>
            </a:r>
            <a:endParaRPr lang="en-US" altLang="zh-CN" sz="2400" u="sng" dirty="0"/>
          </a:p>
          <a:p>
            <a:r>
              <a:rPr lang="zh-CN" altLang="en-US" sz="2400" dirty="0"/>
              <a:t>第二，按时到达体育馆，听从学生会志愿者的指挥。</a:t>
            </a:r>
            <a:endParaRPr lang="en-US" altLang="zh-CN" sz="2400" dirty="0"/>
          </a:p>
          <a:p>
            <a:r>
              <a:rPr lang="en-US" altLang="zh-CN" sz="2400" u="sng" dirty="0"/>
              <a:t>Second</a:t>
            </a:r>
            <a:r>
              <a:rPr lang="zh-CN" altLang="en-US" sz="2400" u="sng" dirty="0"/>
              <a:t> ，</a:t>
            </a:r>
            <a:r>
              <a:rPr lang="en-US" altLang="zh-CN" sz="2400" u="sng" dirty="0"/>
              <a:t>arrive at the gymnasium </a:t>
            </a:r>
            <a:r>
              <a:rPr lang="en-US" altLang="zh-CN" sz="2400" u="sng" dirty="0">
                <a:solidFill>
                  <a:srgbClr val="C00000"/>
                </a:solidFill>
              </a:rPr>
              <a:t>on time </a:t>
            </a:r>
            <a:r>
              <a:rPr lang="en-US" altLang="zh-CN" sz="2400" u="sng" dirty="0"/>
              <a:t>and </a:t>
            </a:r>
            <a:r>
              <a:rPr lang="en-US" altLang="zh-CN" sz="2400" u="sng" dirty="0">
                <a:solidFill>
                  <a:srgbClr val="C00000"/>
                </a:solidFill>
              </a:rPr>
              <a:t>follow the instructions </a:t>
            </a:r>
            <a:r>
              <a:rPr lang="en-US" altLang="zh-CN" sz="2400" u="sng" dirty="0"/>
              <a:t>of the Student Union's volunteers.</a:t>
            </a:r>
            <a:endParaRPr lang="en-US" altLang="zh-CN" sz="2400" u="sng" dirty="0"/>
          </a:p>
          <a:p>
            <a:pPr marL="0" indent="0">
              <a:buNone/>
            </a:pPr>
            <a:r>
              <a:rPr lang="zh-CN" altLang="en-US" sz="2400" b="1" dirty="0">
                <a:solidFill>
                  <a:srgbClr val="C00000"/>
                </a:solidFill>
              </a:rPr>
              <a:t>结尾段</a:t>
            </a:r>
            <a:endParaRPr lang="en-US" altLang="zh-CN" sz="2400" b="1" dirty="0">
              <a:solidFill>
                <a:srgbClr val="C00000"/>
              </a:solidFill>
            </a:endParaRPr>
          </a:p>
          <a:p>
            <a:r>
              <a:rPr lang="zh-CN" altLang="en-US" sz="2400" dirty="0"/>
              <a:t>让我们一起为那些需要帮助的人做出有意义的贡献</a:t>
            </a:r>
            <a:r>
              <a:rPr lang="en-US" altLang="zh-CN" sz="2400" dirty="0"/>
              <a:t>!</a:t>
            </a:r>
            <a:endParaRPr lang="en-US" altLang="zh-CN" sz="2400" dirty="0"/>
          </a:p>
          <a:p>
            <a:r>
              <a:rPr lang="en-US" altLang="zh-CN" sz="2400" dirty="0"/>
              <a:t>Let's </a:t>
            </a:r>
            <a:r>
              <a:rPr lang="en-US" altLang="zh-CN" sz="2400" dirty="0">
                <a:solidFill>
                  <a:srgbClr val="C00000"/>
                </a:solidFill>
              </a:rPr>
              <a:t>work together </a:t>
            </a:r>
            <a:r>
              <a:rPr lang="en-US" altLang="zh-CN" sz="2400" dirty="0"/>
              <a:t>to make a meaningful contribution to those </a:t>
            </a:r>
            <a:r>
              <a:rPr lang="en-US" altLang="zh-CN" sz="2400" dirty="0">
                <a:solidFill>
                  <a:srgbClr val="C00000"/>
                </a:solidFill>
              </a:rPr>
              <a:t>in need</a:t>
            </a:r>
            <a:r>
              <a:rPr lang="en-US" altLang="zh-CN" sz="2400" dirty="0"/>
              <a:t>! </a:t>
            </a:r>
            <a:endParaRPr lang="en-US" altLang="zh-CN" sz="2400" dirty="0"/>
          </a:p>
          <a:p>
            <a:r>
              <a:rPr lang="en-US" altLang="zh-CN" sz="2400" dirty="0"/>
              <a:t>Help and love will make the world a nicer place</a:t>
            </a:r>
            <a:r>
              <a:rPr lang="en-US" altLang="zh-CN" dirty="0"/>
              <a:t>. </a:t>
            </a:r>
            <a:endParaRPr lang="en-US" altLang="zh-CN" dirty="0"/>
          </a:p>
          <a:p>
            <a:endParaRPr lang="zh-CN" altLang="en-US" dirty="0"/>
          </a:p>
        </p:txBody>
      </p:sp>
      <p:sp>
        <p:nvSpPr>
          <p:cNvPr id="5" name="矩形 4"/>
          <p:cNvSpPr/>
          <p:nvPr/>
        </p:nvSpPr>
        <p:spPr>
          <a:xfrm>
            <a:off x="482769" y="155304"/>
            <a:ext cx="11146188" cy="6093976"/>
          </a:xfrm>
          <a:prstGeom prst="rect">
            <a:avLst/>
          </a:prstGeom>
          <a:noFill/>
          <a:ln w="76200" cap="flat" cmpd="sng" algn="ctr">
            <a:solidFill>
              <a:srgbClr val="0070C0"/>
            </a:solidFill>
            <a:prstDash val="solid"/>
            <a:miter lim="800000"/>
          </a:ln>
          <a:effectLst/>
        </p:spPr>
        <p:txBody>
          <a:bodyPr wrap="square" lIns="91440" tIns="45720" rIns="91440" bIns="45720">
            <a:spAutoFit/>
          </a:bodyPr>
          <a:lstStyle/>
          <a:p>
            <a:pPr marL="0" marR="0" lvl="0" indent="200025" algn="ctr"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Notice</a:t>
            </a: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600" b="0" i="0" u="none" strike="noStrike" kern="1200" cap="none" spc="0" normalizeH="0" baseline="0" noProof="1">
              <a:ln>
                <a:noFill/>
              </a:ln>
              <a:solidFill>
                <a:prstClr val="black"/>
              </a:solidFill>
              <a:effectLst/>
              <a:uLnTx/>
              <a:uFillTx/>
              <a:latin typeface="Times New Roman" panose="02020603050405020304" pitchFamily="18" charset="0"/>
              <a:ea typeface="等线" panose="02010600030101010101" charset="-122"/>
              <a:cs typeface="+mn-cs"/>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sng"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sng"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The </a:t>
            </a:r>
            <a:r>
              <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Students’  Union </a:t>
            </a:r>
            <a:endParaRPr kumimoji="0" lang="en-US" altLang="zh-CN" sz="2800" b="1" i="0" u="none" strike="noStrike" kern="0" cap="none" spc="0" normalizeH="0" baseline="0" noProof="1">
              <a:ln>
                <a:noFill/>
              </a:ln>
              <a:solidFill>
                <a:srgbClr val="FF0000"/>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1148" y="991985"/>
            <a:ext cx="10472651" cy="5184978"/>
          </a:xfrm>
        </p:spPr>
        <p:txBody>
          <a:bodyPr/>
          <a:lstStyle/>
          <a:p>
            <a:r>
              <a:rPr lang="en-US" altLang="zh-CN" dirty="0">
                <a:latin typeface="Times New Roman" panose="02020603050405020304" pitchFamily="18" charset="0"/>
              </a:rPr>
              <a:t>   To raise the awareness of caring for the disadvantaged groups , our school is to organize a charity donation at 5:30 p . m . next Thursday in the gym and appeals to us students to participate .</a:t>
            </a:r>
            <a:endParaRPr lang="en-US" altLang="zh-CN" dirty="0">
              <a:latin typeface="Times New Roman" panose="02020603050405020304" pitchFamily="18" charset="0"/>
            </a:endParaRPr>
          </a:p>
          <a:p>
            <a:r>
              <a:rPr lang="en-US" altLang="zh-CN" dirty="0">
                <a:latin typeface="Times New Roman" panose="02020603050405020304" pitchFamily="18" charset="0"/>
              </a:rPr>
              <a:t>     All classes are supposed to arrange for three volunteers to accept the donated items and register the relevant detailed information of the donors . In addition , there will be no limits to the donation , that is , new or second - hand ones will be equally welcomed .</a:t>
            </a:r>
            <a:endParaRPr lang="en-US" altLang="zh-CN" dirty="0">
              <a:latin typeface="Times New Roman" panose="02020603050405020304" pitchFamily="18" charset="0"/>
            </a:endParaRPr>
          </a:p>
          <a:p>
            <a:r>
              <a:rPr lang="en-US" altLang="zh-CN" dirty="0">
                <a:latin typeface="Times New Roman" panose="02020603050405020304" pitchFamily="18" charset="0"/>
              </a:rPr>
              <a:t>   Give away roses and fragrance remains . Looking forward to your earnest participation .</a:t>
            </a:r>
            <a:endParaRPr lang="zh-CN" altLang="en-US" dirty="0">
              <a:latin typeface="Times New Roman" panose="02020603050405020304" pitchFamily="18" charset="0"/>
            </a:endParaRPr>
          </a:p>
        </p:txBody>
      </p:sp>
      <p:sp>
        <p:nvSpPr>
          <p:cNvPr id="4" name="矩形 3"/>
          <p:cNvSpPr/>
          <p:nvPr/>
        </p:nvSpPr>
        <p:spPr>
          <a:xfrm>
            <a:off x="317977" y="457399"/>
            <a:ext cx="11146188" cy="6093976"/>
          </a:xfrm>
          <a:prstGeom prst="rect">
            <a:avLst/>
          </a:prstGeom>
          <a:noFill/>
          <a:ln w="76200" cap="flat" cmpd="sng" algn="ctr">
            <a:solidFill>
              <a:srgbClr val="0070C0"/>
            </a:solidFill>
            <a:prstDash val="solid"/>
            <a:miter lim="800000"/>
          </a:ln>
          <a:effectLst/>
        </p:spPr>
        <p:txBody>
          <a:bodyPr wrap="square" lIns="91440" tIns="45720" rIns="91440" bIns="45720">
            <a:spAutoFit/>
          </a:bodyPr>
          <a:lstStyle/>
          <a:p>
            <a:pPr marL="0" marR="0" lvl="0" indent="200025" algn="ctr"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Notice</a:t>
            </a: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600" b="0" i="0" u="none" strike="noStrike" kern="1200" cap="none" spc="0" normalizeH="0" baseline="0" noProof="1">
                <a:ln>
                  <a:noFill/>
                </a:ln>
                <a:solidFill>
                  <a:prstClr val="black"/>
                </a:solidFill>
                <a:effectLst/>
                <a:uLnTx/>
                <a:uFillTx/>
                <a:latin typeface="Times New Roman" panose="02020603050405020304" pitchFamily="18" charset="0"/>
                <a:ea typeface="等线" panose="02010600030101010101" charset="-122"/>
                <a:cs typeface="+mn-cs"/>
              </a:rPr>
              <a:t> </a:t>
            </a:r>
            <a:endParaRPr kumimoji="0" lang="en-US" altLang="zh-CN" sz="2600" b="0" i="0" u="none" strike="noStrike" kern="1200" cap="none" spc="0" normalizeH="0" baseline="0" noProof="1">
              <a:ln>
                <a:noFill/>
              </a:ln>
              <a:solidFill>
                <a:prstClr val="black"/>
              </a:solidFill>
              <a:effectLst/>
              <a:uLnTx/>
              <a:uFillTx/>
              <a:latin typeface="Times New Roman" panose="02020603050405020304" pitchFamily="18" charset="0"/>
              <a:ea typeface="等线" panose="02010600030101010101" charset="-122"/>
              <a:cs typeface="+mn-cs"/>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sng"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sng"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The </a:t>
            </a:r>
            <a:r>
              <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Students’  Union </a:t>
            </a:r>
            <a:endParaRPr kumimoji="0" lang="en-US" altLang="zh-CN" sz="2800" b="1" i="0" u="none" strike="noStrike" kern="0" cap="none" spc="0" normalizeH="0" baseline="0" noProof="1">
              <a:ln>
                <a:noFill/>
              </a:ln>
              <a:solidFill>
                <a:srgbClr val="FF0000"/>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 name="文本框 5"/>
          <p:cNvSpPr txBox="1"/>
          <p:nvPr/>
        </p:nvSpPr>
        <p:spPr>
          <a:xfrm>
            <a:off x="317977" y="0"/>
            <a:ext cx="6096912" cy="369332"/>
          </a:xfrm>
          <a:prstGeom prst="rect">
            <a:avLst/>
          </a:prstGeom>
          <a:noFill/>
        </p:spPr>
        <p:txBody>
          <a:bodyPr wrap="square">
            <a:spAutoFit/>
          </a:bodyPr>
          <a:lstStyle/>
          <a:p>
            <a:r>
              <a:rPr kumimoji="0" lang="zh-CN" altLang="en-US" sz="1800" b="1" i="0" u="none" strike="noStrike" kern="1200" cap="none" spc="0" normalizeH="0" baseline="0" noProof="0" dirty="0">
                <a:ln>
                  <a:noFill/>
                </a:ln>
                <a:solidFill>
                  <a:schemeClr val="accent1"/>
                </a:solidFill>
                <a:effectLst/>
                <a:uLnTx/>
                <a:uFillTx/>
                <a:latin typeface="等线" panose="02010600030101010101" charset="-122"/>
                <a:ea typeface="等线" panose="02010600030101010101" charset="-122"/>
                <a:cs typeface="+mn-cs"/>
              </a:rPr>
              <a:t>湖南九校参考范文：</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blipFill dpi="0" rotWithShape="1">
            <a:blip r:embed="rId1">
              <a:alphaModFix amt="3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37530" y="35419"/>
            <a:ext cx="12192000" cy="6858000"/>
          </a:xfrm>
          <a:prstGeom prst="rect">
            <a:avLst/>
          </a:prstGeom>
          <a:gradFill flip="none" rotWithShape="1">
            <a:gsLst>
              <a:gs pos="0">
                <a:schemeClr val="bg1"/>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8"/>
          <p:cNvSpPr txBox="1"/>
          <p:nvPr/>
        </p:nvSpPr>
        <p:spPr>
          <a:xfrm>
            <a:off x="524557" y="235515"/>
            <a:ext cx="5105930" cy="492443"/>
          </a:xfrm>
          <a:prstGeom prst="rect">
            <a:avLst/>
          </a:prstGeom>
          <a:noFill/>
        </p:spPr>
        <p:txBody>
          <a:bodyPr wrap="square" lIns="0" tIns="0" rIns="0" bIns="0" rtlCol="0" anchor="ctr">
            <a:spAutoFit/>
          </a:bodyPr>
          <a:lstStyle/>
          <a:p>
            <a:pPr defTabSz="1219200" fontAlgn="base">
              <a:spcBef>
                <a:spcPct val="0"/>
              </a:spcBef>
              <a:spcAft>
                <a:spcPct val="0"/>
              </a:spcAft>
            </a:pPr>
            <a:r>
              <a:rPr lang="zh-CN" altLang="en-US" sz="3200" b="1" dirty="0">
                <a:solidFill>
                  <a:srgbClr val="0070C0"/>
                </a:solidFill>
                <a:latin typeface="Arial" panose="020B0604020202020204" pitchFamily="34" charset="0"/>
                <a:ea typeface="微软雅黑" panose="020B0503020204020204" charset="-122"/>
                <a:sym typeface="Arial" panose="020B0604020202020204" pitchFamily="34" charset="0"/>
              </a:rPr>
              <a:t>高考应用文审题要点</a:t>
            </a:r>
            <a:endParaRPr lang="zh-CN" altLang="en-US" sz="3200" b="1" dirty="0">
              <a:solidFill>
                <a:srgbClr val="0070C0"/>
              </a:solidFill>
              <a:latin typeface="Arial" panose="020B0604020202020204" pitchFamily="34" charset="0"/>
              <a:ea typeface="微软雅黑" panose="020B0503020204020204" charset="-122"/>
              <a:sym typeface="Arial" panose="020B0604020202020204" pitchFamily="34" charset="0"/>
            </a:endParaRPr>
          </a:p>
        </p:txBody>
      </p:sp>
      <p:sp>
        <p:nvSpPr>
          <p:cNvPr id="14" name="矩形 13"/>
          <p:cNvSpPr/>
          <p:nvPr/>
        </p:nvSpPr>
        <p:spPr>
          <a:xfrm>
            <a:off x="0" y="242232"/>
            <a:ext cx="275061" cy="478865"/>
          </a:xfrm>
          <a:prstGeom prst="rect">
            <a:avLst/>
          </a:prstGeom>
          <a:solidFill>
            <a:srgbClr val="005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a:solidFill>
                <a:prstClr val="white"/>
              </a:solidFill>
              <a:latin typeface="Calibri" panose="020F0502020204030204"/>
              <a:ea typeface="宋体" panose="02010600030101010101" pitchFamily="2" charset="-122"/>
            </a:endParaRPr>
          </a:p>
        </p:txBody>
      </p:sp>
      <p:sp>
        <p:nvSpPr>
          <p:cNvPr id="15" name="矩形 14"/>
          <p:cNvSpPr/>
          <p:nvPr/>
        </p:nvSpPr>
        <p:spPr>
          <a:xfrm>
            <a:off x="330816" y="242232"/>
            <a:ext cx="61331" cy="478865"/>
          </a:xfrm>
          <a:prstGeom prst="rect">
            <a:avLst/>
          </a:prstGeom>
          <a:solidFill>
            <a:srgbClr val="005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a:solidFill>
                <a:prstClr val="white"/>
              </a:solidFill>
              <a:latin typeface="Calibri" panose="020F0502020204030204"/>
              <a:ea typeface="宋体" panose="02010600030101010101" pitchFamily="2" charset="-122"/>
            </a:endParaRPr>
          </a:p>
        </p:txBody>
      </p:sp>
      <p:sp>
        <p:nvSpPr>
          <p:cNvPr id="53" name="圆: 空心 52"/>
          <p:cNvSpPr/>
          <p:nvPr/>
        </p:nvSpPr>
        <p:spPr>
          <a:xfrm>
            <a:off x="11258467" y="-1564070"/>
            <a:ext cx="2550674" cy="2550674"/>
          </a:xfrm>
          <a:prstGeom prst="donut">
            <a:avLst>
              <a:gd name="adj" fmla="val 14162"/>
            </a:avLst>
          </a:prstGeom>
          <a:solidFill>
            <a:srgbClr val="005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8" name="Group 11"/>
          <p:cNvGrpSpPr/>
          <p:nvPr/>
        </p:nvGrpSpPr>
        <p:grpSpPr>
          <a:xfrm>
            <a:off x="1655762" y="1746318"/>
            <a:ext cx="3503433" cy="3503433"/>
            <a:chOff x="6240781" y="1363135"/>
            <a:chExt cx="4963584" cy="4963584"/>
          </a:xfrm>
        </p:grpSpPr>
        <p:grpSp>
          <p:nvGrpSpPr>
            <p:cNvPr id="9" name="Group 12"/>
            <p:cNvGrpSpPr/>
            <p:nvPr userDrawn="1"/>
          </p:nvGrpSpPr>
          <p:grpSpPr>
            <a:xfrm>
              <a:off x="6240781" y="1363135"/>
              <a:ext cx="3255433" cy="2434167"/>
              <a:chOff x="4657725" y="946151"/>
              <a:chExt cx="2441575" cy="1825625"/>
            </a:xfrm>
          </p:grpSpPr>
          <p:sp>
            <p:nvSpPr>
              <p:cNvPr id="27" name="Freeform 26"/>
              <p:cNvSpPr/>
              <p:nvPr/>
            </p:nvSpPr>
            <p:spPr bwMode="auto">
              <a:xfrm>
                <a:off x="5953125" y="2046288"/>
                <a:ext cx="1146175" cy="593725"/>
              </a:xfrm>
              <a:custGeom>
                <a:avLst/>
                <a:gdLst>
                  <a:gd name="T0" fmla="*/ 849 w 904"/>
                  <a:gd name="T1" fmla="*/ 0 h 468"/>
                  <a:gd name="T2" fmla="*/ 873 w 904"/>
                  <a:gd name="T3" fmla="*/ 58 h 468"/>
                  <a:gd name="T4" fmla="*/ 507 w 904"/>
                  <a:gd name="T5" fmla="*/ 436 h 468"/>
                  <a:gd name="T6" fmla="*/ 396 w 904"/>
                  <a:gd name="T7" fmla="*/ 436 h 468"/>
                  <a:gd name="T8" fmla="*/ 30 w 904"/>
                  <a:gd name="T9" fmla="*/ 58 h 468"/>
                  <a:gd name="T10" fmla="*/ 55 w 904"/>
                  <a:gd name="T11" fmla="*/ 0 h 468"/>
                  <a:gd name="T12" fmla="*/ 849 w 90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849" y="0"/>
                    </a:moveTo>
                    <a:cubicBezTo>
                      <a:pt x="893" y="0"/>
                      <a:pt x="904" y="26"/>
                      <a:pt x="873" y="58"/>
                    </a:cubicBezTo>
                    <a:cubicBezTo>
                      <a:pt x="507" y="436"/>
                      <a:pt x="507" y="436"/>
                      <a:pt x="507" y="436"/>
                    </a:cubicBezTo>
                    <a:cubicBezTo>
                      <a:pt x="477" y="468"/>
                      <a:pt x="427" y="468"/>
                      <a:pt x="396" y="436"/>
                    </a:cubicBezTo>
                    <a:cubicBezTo>
                      <a:pt x="30" y="58"/>
                      <a:pt x="30" y="58"/>
                      <a:pt x="30" y="58"/>
                    </a:cubicBezTo>
                    <a:cubicBezTo>
                      <a:pt x="0" y="26"/>
                      <a:pt x="11" y="0"/>
                      <a:pt x="55" y="0"/>
                    </a:cubicBezTo>
                    <a:lnTo>
                      <a:pt x="849" y="0"/>
                    </a:lnTo>
                    <a:close/>
                  </a:path>
                </a:pathLst>
              </a:custGeom>
              <a:solidFill>
                <a:srgbClr val="0070C0"/>
              </a:solidFill>
              <a:ln>
                <a:noFill/>
              </a:ln>
            </p:spPr>
            <p:txBody>
              <a:bodyPr vert="horz" wrap="square" lIns="52932" tIns="26465" rIns="52932" bIns="26465" numCol="1" anchor="t" anchorCtr="0" compatLnSpc="1"/>
              <a:lstStyle/>
              <a:p>
                <a:pPr algn="just" defTabSz="1219200">
                  <a:lnSpc>
                    <a:spcPct val="120000"/>
                  </a:lnSpc>
                </a:pPr>
                <a:endParaRPr lang="en-US" sz="1645" dirty="0">
                  <a:solidFill>
                    <a:prstClr val="white"/>
                  </a:solidFill>
                  <a:latin typeface="微软雅黑" panose="020B0503020204020204" charset="-122"/>
                  <a:ea typeface="微软雅黑" panose="020B0503020204020204" charset="-122"/>
                  <a:sym typeface="Arial" panose="020B0604020202020204" pitchFamily="34" charset="0"/>
                </a:endParaRPr>
              </a:p>
            </p:txBody>
          </p:sp>
          <p:sp>
            <p:nvSpPr>
              <p:cNvPr id="28" name="Freeform 27"/>
              <p:cNvSpPr/>
              <p:nvPr/>
            </p:nvSpPr>
            <p:spPr bwMode="auto">
              <a:xfrm>
                <a:off x="4657725" y="946151"/>
                <a:ext cx="2151063" cy="1825625"/>
              </a:xfrm>
              <a:custGeom>
                <a:avLst/>
                <a:gdLst>
                  <a:gd name="T0" fmla="*/ 848 w 1696"/>
                  <a:gd name="T1" fmla="*/ 0 h 1440"/>
                  <a:gd name="T2" fmla="*/ 0 w 1696"/>
                  <a:gd name="T3" fmla="*/ 848 h 1440"/>
                  <a:gd name="T4" fmla="*/ 241 w 1696"/>
                  <a:gd name="T5" fmla="*/ 1440 h 1440"/>
                  <a:gd name="T6" fmla="*/ 718 w 1696"/>
                  <a:gd name="T7" fmla="*/ 1209 h 1440"/>
                  <a:gd name="T8" fmla="*/ 464 w 1696"/>
                  <a:gd name="T9" fmla="*/ 848 h 1440"/>
                  <a:gd name="T10" fmla="*/ 848 w 1696"/>
                  <a:gd name="T11" fmla="*/ 464 h 1440"/>
                  <a:gd name="T12" fmla="*/ 1232 w 1696"/>
                  <a:gd name="T13" fmla="*/ 848 h 1440"/>
                  <a:gd name="T14" fmla="*/ 1213 w 1696"/>
                  <a:gd name="T15" fmla="*/ 966 h 1440"/>
                  <a:gd name="T16" fmla="*/ 1293 w 1696"/>
                  <a:gd name="T17" fmla="*/ 966 h 1440"/>
                  <a:gd name="T18" fmla="*/ 1293 w 1696"/>
                  <a:gd name="T19" fmla="*/ 1062 h 1440"/>
                  <a:gd name="T20" fmla="*/ 1669 w 1696"/>
                  <a:gd name="T21" fmla="*/ 1062 h 1440"/>
                  <a:gd name="T22" fmla="*/ 1696 w 1696"/>
                  <a:gd name="T23" fmla="*/ 848 h 1440"/>
                  <a:gd name="T24" fmla="*/ 848 w 1696"/>
                  <a:gd name="T25" fmla="*/ 0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6" h="1440">
                    <a:moveTo>
                      <a:pt x="848" y="0"/>
                    </a:moveTo>
                    <a:cubicBezTo>
                      <a:pt x="380" y="0"/>
                      <a:pt x="0" y="380"/>
                      <a:pt x="0" y="848"/>
                    </a:cubicBezTo>
                    <a:cubicBezTo>
                      <a:pt x="0" y="1078"/>
                      <a:pt x="92" y="1287"/>
                      <a:pt x="241" y="1440"/>
                    </a:cubicBezTo>
                    <a:cubicBezTo>
                      <a:pt x="374" y="1315"/>
                      <a:pt x="540" y="1235"/>
                      <a:pt x="718" y="1209"/>
                    </a:cubicBezTo>
                    <a:cubicBezTo>
                      <a:pt x="570" y="1156"/>
                      <a:pt x="464" y="1014"/>
                      <a:pt x="464" y="848"/>
                    </a:cubicBezTo>
                    <a:cubicBezTo>
                      <a:pt x="464" y="636"/>
                      <a:pt x="636" y="464"/>
                      <a:pt x="848" y="464"/>
                    </a:cubicBezTo>
                    <a:cubicBezTo>
                      <a:pt x="1060" y="464"/>
                      <a:pt x="1232" y="636"/>
                      <a:pt x="1232" y="848"/>
                    </a:cubicBezTo>
                    <a:cubicBezTo>
                      <a:pt x="1232" y="889"/>
                      <a:pt x="1225" y="929"/>
                      <a:pt x="1213" y="966"/>
                    </a:cubicBezTo>
                    <a:cubicBezTo>
                      <a:pt x="1293" y="966"/>
                      <a:pt x="1293" y="966"/>
                      <a:pt x="1293" y="966"/>
                    </a:cubicBezTo>
                    <a:cubicBezTo>
                      <a:pt x="1293" y="1062"/>
                      <a:pt x="1293" y="1062"/>
                      <a:pt x="1293" y="1062"/>
                    </a:cubicBezTo>
                    <a:cubicBezTo>
                      <a:pt x="1669" y="1062"/>
                      <a:pt x="1669" y="1062"/>
                      <a:pt x="1669" y="1062"/>
                    </a:cubicBezTo>
                    <a:cubicBezTo>
                      <a:pt x="1687" y="994"/>
                      <a:pt x="1696" y="922"/>
                      <a:pt x="1696" y="848"/>
                    </a:cubicBezTo>
                    <a:cubicBezTo>
                      <a:pt x="1696" y="380"/>
                      <a:pt x="1316" y="0"/>
                      <a:pt x="848" y="0"/>
                    </a:cubicBezTo>
                    <a:close/>
                  </a:path>
                </a:pathLst>
              </a:custGeom>
              <a:solidFill>
                <a:srgbClr val="0070C0"/>
              </a:solidFill>
              <a:ln>
                <a:noFill/>
              </a:ln>
            </p:spPr>
            <p:txBody>
              <a:bodyPr vert="horz" wrap="square" lIns="52932" tIns="26465" rIns="52932" bIns="26465" numCol="1" anchor="t" anchorCtr="0" compatLnSpc="1"/>
              <a:lstStyle/>
              <a:p>
                <a:pPr algn="just" defTabSz="1219200">
                  <a:lnSpc>
                    <a:spcPct val="120000"/>
                  </a:lnSpc>
                </a:pPr>
                <a:endParaRPr lang="en-US" sz="1645" dirty="0">
                  <a:solidFill>
                    <a:prstClr val="white"/>
                  </a:solidFill>
                  <a:latin typeface="微软雅黑" panose="020B0503020204020204" charset="-122"/>
                  <a:ea typeface="微软雅黑" panose="020B0503020204020204" charset="-122"/>
                  <a:sym typeface="Arial" panose="020B0604020202020204" pitchFamily="34" charset="0"/>
                </a:endParaRPr>
              </a:p>
            </p:txBody>
          </p:sp>
        </p:grpSp>
        <p:grpSp>
          <p:nvGrpSpPr>
            <p:cNvPr id="10" name="Group 13"/>
            <p:cNvGrpSpPr/>
            <p:nvPr userDrawn="1"/>
          </p:nvGrpSpPr>
          <p:grpSpPr>
            <a:xfrm>
              <a:off x="6240781" y="3111502"/>
              <a:ext cx="2434167" cy="3215217"/>
              <a:chOff x="4657725" y="2257426"/>
              <a:chExt cx="1825625" cy="2411413"/>
            </a:xfrm>
          </p:grpSpPr>
          <p:sp>
            <p:nvSpPr>
              <p:cNvPr id="25" name="Freeform 24"/>
              <p:cNvSpPr/>
              <p:nvPr/>
            </p:nvSpPr>
            <p:spPr bwMode="auto">
              <a:xfrm>
                <a:off x="5753100" y="2257426"/>
                <a:ext cx="593725" cy="1146175"/>
              </a:xfrm>
              <a:custGeom>
                <a:avLst/>
                <a:gdLst>
                  <a:gd name="T0" fmla="*/ 0 w 468"/>
                  <a:gd name="T1" fmla="*/ 55 h 904"/>
                  <a:gd name="T2" fmla="*/ 57 w 468"/>
                  <a:gd name="T3" fmla="*/ 30 h 904"/>
                  <a:gd name="T4" fmla="*/ 436 w 468"/>
                  <a:gd name="T5" fmla="*/ 397 h 904"/>
                  <a:gd name="T6" fmla="*/ 436 w 468"/>
                  <a:gd name="T7" fmla="*/ 508 h 904"/>
                  <a:gd name="T8" fmla="*/ 57 w 468"/>
                  <a:gd name="T9" fmla="*/ 874 h 904"/>
                  <a:gd name="T10" fmla="*/ 0 w 468"/>
                  <a:gd name="T11" fmla="*/ 849 h 904"/>
                  <a:gd name="T12" fmla="*/ 0 w 468"/>
                  <a:gd name="T13" fmla="*/ 55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0" y="55"/>
                    </a:moveTo>
                    <a:cubicBezTo>
                      <a:pt x="0" y="11"/>
                      <a:pt x="26" y="0"/>
                      <a:pt x="57" y="30"/>
                    </a:cubicBezTo>
                    <a:cubicBezTo>
                      <a:pt x="436" y="397"/>
                      <a:pt x="436" y="397"/>
                      <a:pt x="436" y="397"/>
                    </a:cubicBezTo>
                    <a:cubicBezTo>
                      <a:pt x="468" y="427"/>
                      <a:pt x="468" y="477"/>
                      <a:pt x="436" y="508"/>
                    </a:cubicBezTo>
                    <a:cubicBezTo>
                      <a:pt x="57" y="874"/>
                      <a:pt x="57" y="874"/>
                      <a:pt x="57" y="874"/>
                    </a:cubicBezTo>
                    <a:cubicBezTo>
                      <a:pt x="26" y="904"/>
                      <a:pt x="0" y="893"/>
                      <a:pt x="0" y="849"/>
                    </a:cubicBezTo>
                    <a:lnTo>
                      <a:pt x="0" y="55"/>
                    </a:lnTo>
                    <a:close/>
                  </a:path>
                </a:pathLst>
              </a:custGeom>
              <a:solidFill>
                <a:srgbClr val="005188"/>
              </a:solidFill>
              <a:ln>
                <a:noFill/>
              </a:ln>
            </p:spPr>
            <p:txBody>
              <a:bodyPr vert="horz" wrap="square" lIns="52932" tIns="26465" rIns="52932" bIns="26465" numCol="1" anchor="t" anchorCtr="0" compatLnSpc="1"/>
              <a:lstStyle/>
              <a:p>
                <a:pPr algn="just" defTabSz="1219200">
                  <a:lnSpc>
                    <a:spcPct val="120000"/>
                  </a:lnSpc>
                </a:pPr>
                <a:endParaRPr lang="en-US" sz="1645" dirty="0">
                  <a:solidFill>
                    <a:prstClr val="white"/>
                  </a:solidFill>
                  <a:latin typeface="微软雅黑" panose="020B0503020204020204" charset="-122"/>
                  <a:ea typeface="微软雅黑" panose="020B0503020204020204" charset="-122"/>
                  <a:sym typeface="Arial" panose="020B0604020202020204" pitchFamily="34" charset="0"/>
                </a:endParaRPr>
              </a:p>
            </p:txBody>
          </p:sp>
          <p:sp>
            <p:nvSpPr>
              <p:cNvPr id="26" name="Freeform 25"/>
              <p:cNvSpPr/>
              <p:nvPr/>
            </p:nvSpPr>
            <p:spPr bwMode="auto">
              <a:xfrm>
                <a:off x="4657725" y="2517776"/>
                <a:ext cx="1825625" cy="2151063"/>
              </a:xfrm>
              <a:custGeom>
                <a:avLst/>
                <a:gdLst>
                  <a:gd name="T0" fmla="*/ 1209 w 1440"/>
                  <a:gd name="T1" fmla="*/ 978 h 1696"/>
                  <a:gd name="T2" fmla="*/ 848 w 1440"/>
                  <a:gd name="T3" fmla="*/ 1232 h 1696"/>
                  <a:gd name="T4" fmla="*/ 464 w 1440"/>
                  <a:gd name="T5" fmla="*/ 848 h 1696"/>
                  <a:gd name="T6" fmla="*/ 848 w 1440"/>
                  <a:gd name="T7" fmla="*/ 464 h 1696"/>
                  <a:gd name="T8" fmla="*/ 969 w 1440"/>
                  <a:gd name="T9" fmla="*/ 483 h 1696"/>
                  <a:gd name="T10" fmla="*/ 969 w 1440"/>
                  <a:gd name="T11" fmla="*/ 9 h 1696"/>
                  <a:gd name="T12" fmla="*/ 848 w 1440"/>
                  <a:gd name="T13" fmla="*/ 0 h 1696"/>
                  <a:gd name="T14" fmla="*/ 0 w 1440"/>
                  <a:gd name="T15" fmla="*/ 848 h 1696"/>
                  <a:gd name="T16" fmla="*/ 848 w 1440"/>
                  <a:gd name="T17" fmla="*/ 1696 h 1696"/>
                  <a:gd name="T18" fmla="*/ 1440 w 1440"/>
                  <a:gd name="T19" fmla="*/ 1455 h 1696"/>
                  <a:gd name="T20" fmla="*/ 1209 w 1440"/>
                  <a:gd name="T21" fmla="*/ 978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0" h="1696">
                    <a:moveTo>
                      <a:pt x="1209" y="978"/>
                    </a:moveTo>
                    <a:cubicBezTo>
                      <a:pt x="1156" y="1126"/>
                      <a:pt x="1014" y="1232"/>
                      <a:pt x="848" y="1232"/>
                    </a:cubicBezTo>
                    <a:cubicBezTo>
                      <a:pt x="636" y="1232"/>
                      <a:pt x="464" y="1060"/>
                      <a:pt x="464" y="848"/>
                    </a:cubicBezTo>
                    <a:cubicBezTo>
                      <a:pt x="464" y="636"/>
                      <a:pt x="636" y="464"/>
                      <a:pt x="848" y="464"/>
                    </a:cubicBezTo>
                    <a:cubicBezTo>
                      <a:pt x="890" y="464"/>
                      <a:pt x="931" y="471"/>
                      <a:pt x="969" y="483"/>
                    </a:cubicBezTo>
                    <a:cubicBezTo>
                      <a:pt x="969" y="9"/>
                      <a:pt x="969" y="9"/>
                      <a:pt x="969" y="9"/>
                    </a:cubicBezTo>
                    <a:cubicBezTo>
                      <a:pt x="929" y="3"/>
                      <a:pt x="889" y="0"/>
                      <a:pt x="848" y="0"/>
                    </a:cubicBezTo>
                    <a:cubicBezTo>
                      <a:pt x="380" y="0"/>
                      <a:pt x="0" y="380"/>
                      <a:pt x="0" y="848"/>
                    </a:cubicBezTo>
                    <a:cubicBezTo>
                      <a:pt x="0" y="1316"/>
                      <a:pt x="380" y="1696"/>
                      <a:pt x="848" y="1696"/>
                    </a:cubicBezTo>
                    <a:cubicBezTo>
                      <a:pt x="1078" y="1696"/>
                      <a:pt x="1287" y="1604"/>
                      <a:pt x="1440" y="1455"/>
                    </a:cubicBezTo>
                    <a:cubicBezTo>
                      <a:pt x="1315" y="1322"/>
                      <a:pt x="1235" y="1156"/>
                      <a:pt x="1209" y="978"/>
                    </a:cubicBezTo>
                    <a:close/>
                  </a:path>
                </a:pathLst>
              </a:custGeom>
              <a:solidFill>
                <a:srgbClr val="005188"/>
              </a:solidFill>
              <a:ln>
                <a:noFill/>
              </a:ln>
            </p:spPr>
            <p:txBody>
              <a:bodyPr vert="horz" wrap="square" lIns="52932" tIns="26465" rIns="52932" bIns="26465" numCol="1" anchor="t" anchorCtr="0" compatLnSpc="1"/>
              <a:lstStyle/>
              <a:p>
                <a:pPr algn="just" defTabSz="1219200">
                  <a:lnSpc>
                    <a:spcPct val="120000"/>
                  </a:lnSpc>
                </a:pPr>
                <a:endParaRPr lang="en-US" sz="1645" dirty="0">
                  <a:solidFill>
                    <a:prstClr val="white"/>
                  </a:solidFill>
                  <a:latin typeface="微软雅黑" panose="020B0503020204020204" charset="-122"/>
                  <a:ea typeface="微软雅黑" panose="020B0503020204020204" charset="-122"/>
                  <a:sym typeface="Arial" panose="020B0604020202020204" pitchFamily="34" charset="0"/>
                </a:endParaRPr>
              </a:p>
            </p:txBody>
          </p:sp>
        </p:grpSp>
        <p:grpSp>
          <p:nvGrpSpPr>
            <p:cNvPr id="11" name="Group 14"/>
            <p:cNvGrpSpPr/>
            <p:nvPr userDrawn="1"/>
          </p:nvGrpSpPr>
          <p:grpSpPr>
            <a:xfrm>
              <a:off x="7967980" y="3892551"/>
              <a:ext cx="3236384" cy="2434167"/>
              <a:chOff x="5953125" y="2843213"/>
              <a:chExt cx="2427288" cy="1825625"/>
            </a:xfrm>
          </p:grpSpPr>
          <p:sp>
            <p:nvSpPr>
              <p:cNvPr id="23" name="Freeform 22"/>
              <p:cNvSpPr/>
              <p:nvPr/>
            </p:nvSpPr>
            <p:spPr bwMode="auto">
              <a:xfrm>
                <a:off x="5953125" y="2989263"/>
                <a:ext cx="1146175" cy="593725"/>
              </a:xfrm>
              <a:custGeom>
                <a:avLst/>
                <a:gdLst>
                  <a:gd name="T0" fmla="*/ 55 w 904"/>
                  <a:gd name="T1" fmla="*/ 468 h 468"/>
                  <a:gd name="T2" fmla="*/ 30 w 904"/>
                  <a:gd name="T3" fmla="*/ 411 h 468"/>
                  <a:gd name="T4" fmla="*/ 396 w 904"/>
                  <a:gd name="T5" fmla="*/ 32 h 468"/>
                  <a:gd name="T6" fmla="*/ 507 w 904"/>
                  <a:gd name="T7" fmla="*/ 32 h 468"/>
                  <a:gd name="T8" fmla="*/ 873 w 904"/>
                  <a:gd name="T9" fmla="*/ 411 h 468"/>
                  <a:gd name="T10" fmla="*/ 849 w 904"/>
                  <a:gd name="T11" fmla="*/ 468 h 468"/>
                  <a:gd name="T12" fmla="*/ 55 w 904"/>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55" y="468"/>
                    </a:moveTo>
                    <a:cubicBezTo>
                      <a:pt x="11" y="468"/>
                      <a:pt x="0" y="442"/>
                      <a:pt x="30" y="411"/>
                    </a:cubicBezTo>
                    <a:cubicBezTo>
                      <a:pt x="396" y="32"/>
                      <a:pt x="396" y="32"/>
                      <a:pt x="396" y="32"/>
                    </a:cubicBezTo>
                    <a:cubicBezTo>
                      <a:pt x="427" y="0"/>
                      <a:pt x="477" y="0"/>
                      <a:pt x="507" y="32"/>
                    </a:cubicBezTo>
                    <a:cubicBezTo>
                      <a:pt x="873" y="411"/>
                      <a:pt x="873" y="411"/>
                      <a:pt x="873" y="411"/>
                    </a:cubicBezTo>
                    <a:cubicBezTo>
                      <a:pt x="904" y="442"/>
                      <a:pt x="893" y="468"/>
                      <a:pt x="849" y="468"/>
                    </a:cubicBezTo>
                    <a:lnTo>
                      <a:pt x="55" y="468"/>
                    </a:lnTo>
                    <a:close/>
                  </a:path>
                </a:pathLst>
              </a:custGeom>
              <a:solidFill>
                <a:srgbClr val="0070C0"/>
              </a:solidFill>
              <a:ln>
                <a:noFill/>
              </a:ln>
            </p:spPr>
            <p:txBody>
              <a:bodyPr vert="horz" wrap="square" lIns="52932" tIns="26465" rIns="52932" bIns="26465" numCol="1" anchor="t" anchorCtr="0" compatLnSpc="1"/>
              <a:lstStyle/>
              <a:p>
                <a:pPr algn="just" defTabSz="1219200">
                  <a:lnSpc>
                    <a:spcPct val="120000"/>
                  </a:lnSpc>
                </a:pPr>
                <a:endParaRPr lang="en-US" sz="1645" dirty="0">
                  <a:solidFill>
                    <a:prstClr val="white"/>
                  </a:solidFill>
                  <a:latin typeface="微软雅黑" panose="020B0503020204020204" charset="-122"/>
                  <a:ea typeface="微软雅黑" panose="020B0503020204020204" charset="-122"/>
                  <a:sym typeface="Arial" panose="020B0604020202020204" pitchFamily="34" charset="0"/>
                </a:endParaRPr>
              </a:p>
            </p:txBody>
          </p:sp>
          <p:sp>
            <p:nvSpPr>
              <p:cNvPr id="24" name="Freeform 23"/>
              <p:cNvSpPr/>
              <p:nvPr/>
            </p:nvSpPr>
            <p:spPr bwMode="auto">
              <a:xfrm>
                <a:off x="6230938" y="2843213"/>
                <a:ext cx="2149475" cy="1825625"/>
              </a:xfrm>
              <a:custGeom>
                <a:avLst/>
                <a:gdLst>
                  <a:gd name="T0" fmla="*/ 978 w 1696"/>
                  <a:gd name="T1" fmla="*/ 231 h 1440"/>
                  <a:gd name="T2" fmla="*/ 1232 w 1696"/>
                  <a:gd name="T3" fmla="*/ 592 h 1440"/>
                  <a:gd name="T4" fmla="*/ 848 w 1696"/>
                  <a:gd name="T5" fmla="*/ 976 h 1440"/>
                  <a:gd name="T6" fmla="*/ 464 w 1696"/>
                  <a:gd name="T7" fmla="*/ 592 h 1440"/>
                  <a:gd name="T8" fmla="*/ 487 w 1696"/>
                  <a:gd name="T9" fmla="*/ 462 h 1440"/>
                  <a:gd name="T10" fmla="*/ 10 w 1696"/>
                  <a:gd name="T11" fmla="*/ 462 h 1440"/>
                  <a:gd name="T12" fmla="*/ 0 w 1696"/>
                  <a:gd name="T13" fmla="*/ 592 h 1440"/>
                  <a:gd name="T14" fmla="*/ 848 w 1696"/>
                  <a:gd name="T15" fmla="*/ 1440 h 1440"/>
                  <a:gd name="T16" fmla="*/ 1696 w 1696"/>
                  <a:gd name="T17" fmla="*/ 592 h 1440"/>
                  <a:gd name="T18" fmla="*/ 1455 w 1696"/>
                  <a:gd name="T19" fmla="*/ 0 h 1440"/>
                  <a:gd name="T20" fmla="*/ 978 w 1696"/>
                  <a:gd name="T21" fmla="*/ 231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6" h="1440">
                    <a:moveTo>
                      <a:pt x="978" y="231"/>
                    </a:moveTo>
                    <a:cubicBezTo>
                      <a:pt x="1126" y="284"/>
                      <a:pt x="1232" y="426"/>
                      <a:pt x="1232" y="592"/>
                    </a:cubicBezTo>
                    <a:cubicBezTo>
                      <a:pt x="1232" y="804"/>
                      <a:pt x="1060" y="976"/>
                      <a:pt x="848" y="976"/>
                    </a:cubicBezTo>
                    <a:cubicBezTo>
                      <a:pt x="636" y="976"/>
                      <a:pt x="464" y="804"/>
                      <a:pt x="464" y="592"/>
                    </a:cubicBezTo>
                    <a:cubicBezTo>
                      <a:pt x="464" y="546"/>
                      <a:pt x="472" y="503"/>
                      <a:pt x="487" y="462"/>
                    </a:cubicBezTo>
                    <a:cubicBezTo>
                      <a:pt x="10" y="462"/>
                      <a:pt x="10" y="462"/>
                      <a:pt x="10" y="462"/>
                    </a:cubicBezTo>
                    <a:cubicBezTo>
                      <a:pt x="3" y="504"/>
                      <a:pt x="0" y="548"/>
                      <a:pt x="0" y="592"/>
                    </a:cubicBezTo>
                    <a:cubicBezTo>
                      <a:pt x="0" y="1060"/>
                      <a:pt x="380" y="1440"/>
                      <a:pt x="848" y="1440"/>
                    </a:cubicBezTo>
                    <a:cubicBezTo>
                      <a:pt x="1316" y="1440"/>
                      <a:pt x="1696" y="1060"/>
                      <a:pt x="1696" y="592"/>
                    </a:cubicBezTo>
                    <a:cubicBezTo>
                      <a:pt x="1696" y="362"/>
                      <a:pt x="1604" y="153"/>
                      <a:pt x="1455" y="0"/>
                    </a:cubicBezTo>
                    <a:cubicBezTo>
                      <a:pt x="1322" y="125"/>
                      <a:pt x="1156" y="205"/>
                      <a:pt x="978" y="231"/>
                    </a:cubicBezTo>
                    <a:close/>
                  </a:path>
                </a:pathLst>
              </a:custGeom>
              <a:solidFill>
                <a:srgbClr val="0070C0"/>
              </a:solidFill>
              <a:ln>
                <a:noFill/>
              </a:ln>
            </p:spPr>
            <p:txBody>
              <a:bodyPr vert="horz" wrap="square" lIns="52932" tIns="26465" rIns="52932" bIns="26465" numCol="1" anchor="t" anchorCtr="0" compatLnSpc="1"/>
              <a:lstStyle/>
              <a:p>
                <a:pPr algn="just" defTabSz="1219200">
                  <a:lnSpc>
                    <a:spcPct val="120000"/>
                  </a:lnSpc>
                </a:pPr>
                <a:endParaRPr lang="en-US" sz="1645" dirty="0">
                  <a:solidFill>
                    <a:prstClr val="white"/>
                  </a:solidFill>
                  <a:latin typeface="微软雅黑" panose="020B0503020204020204" charset="-122"/>
                  <a:ea typeface="微软雅黑" panose="020B0503020204020204" charset="-122"/>
                  <a:sym typeface="Arial" panose="020B0604020202020204" pitchFamily="34" charset="0"/>
                </a:endParaRPr>
              </a:p>
            </p:txBody>
          </p:sp>
        </p:grpSp>
        <p:grpSp>
          <p:nvGrpSpPr>
            <p:cNvPr id="16" name="Group 15"/>
            <p:cNvGrpSpPr/>
            <p:nvPr userDrawn="1"/>
          </p:nvGrpSpPr>
          <p:grpSpPr>
            <a:xfrm>
              <a:off x="8770198" y="1363135"/>
              <a:ext cx="2434167" cy="3276600"/>
              <a:chOff x="6554788" y="946151"/>
              <a:chExt cx="1825625" cy="2457450"/>
            </a:xfrm>
          </p:grpSpPr>
          <p:sp>
            <p:nvSpPr>
              <p:cNvPr id="21" name="Freeform 20"/>
              <p:cNvSpPr/>
              <p:nvPr/>
            </p:nvSpPr>
            <p:spPr bwMode="auto">
              <a:xfrm>
                <a:off x="6691313" y="2257426"/>
                <a:ext cx="593725" cy="1146175"/>
              </a:xfrm>
              <a:custGeom>
                <a:avLst/>
                <a:gdLst>
                  <a:gd name="T0" fmla="*/ 468 w 468"/>
                  <a:gd name="T1" fmla="*/ 849 h 904"/>
                  <a:gd name="T2" fmla="*/ 410 w 468"/>
                  <a:gd name="T3" fmla="*/ 874 h 904"/>
                  <a:gd name="T4" fmla="*/ 32 w 468"/>
                  <a:gd name="T5" fmla="*/ 508 h 904"/>
                  <a:gd name="T6" fmla="*/ 32 w 468"/>
                  <a:gd name="T7" fmla="*/ 397 h 904"/>
                  <a:gd name="T8" fmla="*/ 410 w 468"/>
                  <a:gd name="T9" fmla="*/ 30 h 904"/>
                  <a:gd name="T10" fmla="*/ 468 w 468"/>
                  <a:gd name="T11" fmla="*/ 55 h 904"/>
                  <a:gd name="T12" fmla="*/ 468 w 468"/>
                  <a:gd name="T13" fmla="*/ 849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468" y="849"/>
                    </a:moveTo>
                    <a:cubicBezTo>
                      <a:pt x="468" y="893"/>
                      <a:pt x="442" y="904"/>
                      <a:pt x="410" y="874"/>
                    </a:cubicBezTo>
                    <a:cubicBezTo>
                      <a:pt x="32" y="508"/>
                      <a:pt x="32" y="508"/>
                      <a:pt x="32" y="508"/>
                    </a:cubicBezTo>
                    <a:cubicBezTo>
                      <a:pt x="0" y="477"/>
                      <a:pt x="0" y="427"/>
                      <a:pt x="32" y="397"/>
                    </a:cubicBezTo>
                    <a:cubicBezTo>
                      <a:pt x="410" y="30"/>
                      <a:pt x="410" y="30"/>
                      <a:pt x="410" y="30"/>
                    </a:cubicBezTo>
                    <a:cubicBezTo>
                      <a:pt x="442" y="0"/>
                      <a:pt x="468" y="11"/>
                      <a:pt x="468" y="55"/>
                    </a:cubicBezTo>
                    <a:lnTo>
                      <a:pt x="468" y="849"/>
                    </a:lnTo>
                    <a:close/>
                  </a:path>
                </a:pathLst>
              </a:custGeom>
              <a:solidFill>
                <a:srgbClr val="005188"/>
              </a:solidFill>
              <a:ln>
                <a:noFill/>
              </a:ln>
            </p:spPr>
            <p:txBody>
              <a:bodyPr vert="horz" wrap="square" lIns="52932" tIns="26465" rIns="52932" bIns="26465" numCol="1" anchor="t" anchorCtr="0" compatLnSpc="1"/>
              <a:lstStyle/>
              <a:p>
                <a:pPr algn="just" defTabSz="1219200">
                  <a:lnSpc>
                    <a:spcPct val="120000"/>
                  </a:lnSpc>
                </a:pPr>
                <a:endParaRPr lang="en-US" sz="1645" dirty="0">
                  <a:solidFill>
                    <a:prstClr val="white"/>
                  </a:solidFill>
                  <a:latin typeface="微软雅黑" panose="020B0503020204020204" charset="-122"/>
                  <a:ea typeface="微软雅黑" panose="020B0503020204020204" charset="-122"/>
                  <a:sym typeface="Arial" panose="020B0604020202020204" pitchFamily="34" charset="0"/>
                </a:endParaRPr>
              </a:p>
            </p:txBody>
          </p:sp>
          <p:sp>
            <p:nvSpPr>
              <p:cNvPr id="22" name="Freeform 21"/>
              <p:cNvSpPr/>
              <p:nvPr/>
            </p:nvSpPr>
            <p:spPr bwMode="auto">
              <a:xfrm>
                <a:off x="6554788" y="946151"/>
                <a:ext cx="1825625" cy="2151063"/>
              </a:xfrm>
              <a:custGeom>
                <a:avLst/>
                <a:gdLst>
                  <a:gd name="T0" fmla="*/ 592 w 1440"/>
                  <a:gd name="T1" fmla="*/ 0 h 1696"/>
                  <a:gd name="T2" fmla="*/ 0 w 1440"/>
                  <a:gd name="T3" fmla="*/ 241 h 1696"/>
                  <a:gd name="T4" fmla="*/ 231 w 1440"/>
                  <a:gd name="T5" fmla="*/ 718 h 1696"/>
                  <a:gd name="T6" fmla="*/ 592 w 1440"/>
                  <a:gd name="T7" fmla="*/ 464 h 1696"/>
                  <a:gd name="T8" fmla="*/ 976 w 1440"/>
                  <a:gd name="T9" fmla="*/ 848 h 1696"/>
                  <a:gd name="T10" fmla="*/ 592 w 1440"/>
                  <a:gd name="T11" fmla="*/ 1232 h 1696"/>
                  <a:gd name="T12" fmla="*/ 452 w 1440"/>
                  <a:gd name="T13" fmla="*/ 1206 h 1696"/>
                  <a:gd name="T14" fmla="*/ 452 w 1440"/>
                  <a:gd name="T15" fmla="*/ 1300 h 1696"/>
                  <a:gd name="T16" fmla="*/ 389 w 1440"/>
                  <a:gd name="T17" fmla="*/ 1300 h 1696"/>
                  <a:gd name="T18" fmla="*/ 389 w 1440"/>
                  <a:gd name="T19" fmla="*/ 1671 h 1696"/>
                  <a:gd name="T20" fmla="*/ 592 w 1440"/>
                  <a:gd name="T21" fmla="*/ 1696 h 1696"/>
                  <a:gd name="T22" fmla="*/ 1440 w 1440"/>
                  <a:gd name="T23" fmla="*/ 848 h 1696"/>
                  <a:gd name="T24" fmla="*/ 592 w 1440"/>
                  <a:gd name="T25" fmla="*/ 0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0" h="1696">
                    <a:moveTo>
                      <a:pt x="592" y="0"/>
                    </a:moveTo>
                    <a:cubicBezTo>
                      <a:pt x="362" y="0"/>
                      <a:pt x="153" y="92"/>
                      <a:pt x="0" y="241"/>
                    </a:cubicBezTo>
                    <a:cubicBezTo>
                      <a:pt x="125" y="374"/>
                      <a:pt x="205" y="540"/>
                      <a:pt x="231" y="718"/>
                    </a:cubicBezTo>
                    <a:cubicBezTo>
                      <a:pt x="284" y="570"/>
                      <a:pt x="426" y="464"/>
                      <a:pt x="592" y="464"/>
                    </a:cubicBezTo>
                    <a:cubicBezTo>
                      <a:pt x="804" y="464"/>
                      <a:pt x="976" y="636"/>
                      <a:pt x="976" y="848"/>
                    </a:cubicBezTo>
                    <a:cubicBezTo>
                      <a:pt x="976" y="1060"/>
                      <a:pt x="804" y="1232"/>
                      <a:pt x="592" y="1232"/>
                    </a:cubicBezTo>
                    <a:cubicBezTo>
                      <a:pt x="543" y="1232"/>
                      <a:pt x="495" y="1223"/>
                      <a:pt x="452" y="1206"/>
                    </a:cubicBezTo>
                    <a:cubicBezTo>
                      <a:pt x="452" y="1300"/>
                      <a:pt x="452" y="1300"/>
                      <a:pt x="452" y="1300"/>
                    </a:cubicBezTo>
                    <a:cubicBezTo>
                      <a:pt x="389" y="1300"/>
                      <a:pt x="389" y="1300"/>
                      <a:pt x="389" y="1300"/>
                    </a:cubicBezTo>
                    <a:cubicBezTo>
                      <a:pt x="389" y="1671"/>
                      <a:pt x="389" y="1671"/>
                      <a:pt x="389" y="1671"/>
                    </a:cubicBezTo>
                    <a:cubicBezTo>
                      <a:pt x="454" y="1687"/>
                      <a:pt x="522" y="1696"/>
                      <a:pt x="592" y="1696"/>
                    </a:cubicBezTo>
                    <a:cubicBezTo>
                      <a:pt x="1060" y="1696"/>
                      <a:pt x="1440" y="1316"/>
                      <a:pt x="1440" y="848"/>
                    </a:cubicBezTo>
                    <a:cubicBezTo>
                      <a:pt x="1440" y="380"/>
                      <a:pt x="1060" y="0"/>
                      <a:pt x="592" y="0"/>
                    </a:cubicBezTo>
                    <a:close/>
                  </a:path>
                </a:pathLst>
              </a:custGeom>
              <a:solidFill>
                <a:srgbClr val="005188"/>
              </a:solidFill>
              <a:ln>
                <a:noFill/>
              </a:ln>
            </p:spPr>
            <p:txBody>
              <a:bodyPr vert="horz" wrap="square" lIns="52932" tIns="26465" rIns="52932" bIns="26465" numCol="1" anchor="t" anchorCtr="0" compatLnSpc="1"/>
              <a:lstStyle/>
              <a:p>
                <a:pPr algn="just" defTabSz="1219200">
                  <a:lnSpc>
                    <a:spcPct val="120000"/>
                  </a:lnSpc>
                </a:pPr>
                <a:endParaRPr lang="en-US" sz="1645" dirty="0">
                  <a:solidFill>
                    <a:prstClr val="white"/>
                  </a:solidFill>
                  <a:latin typeface="微软雅黑" panose="020B0503020204020204" charset="-122"/>
                  <a:ea typeface="微软雅黑" panose="020B0503020204020204" charset="-122"/>
                  <a:sym typeface="Arial" panose="020B0604020202020204" pitchFamily="34" charset="0"/>
                </a:endParaRPr>
              </a:p>
            </p:txBody>
          </p:sp>
        </p:grpSp>
        <p:sp>
          <p:nvSpPr>
            <p:cNvPr id="17" name="TextBox 16"/>
            <p:cNvSpPr txBox="1"/>
            <p:nvPr userDrawn="1"/>
          </p:nvSpPr>
          <p:spPr>
            <a:xfrm rot="18920653">
              <a:off x="6614389" y="1959675"/>
              <a:ext cx="1084827" cy="451405"/>
            </a:xfrm>
            <a:prstGeom prst="rect">
              <a:avLst/>
            </a:prstGeom>
            <a:noFill/>
          </p:spPr>
          <p:txBody>
            <a:bodyPr wrap="none" rtlCol="0" anchor="ctr">
              <a:prstTxWarp prst="textArchUp">
                <a:avLst>
                  <a:gd name="adj" fmla="val 10580966"/>
                </a:avLst>
              </a:prstTxWarp>
              <a:spAutoFit/>
            </a:bodyPr>
            <a:lstStyle/>
            <a:p>
              <a:pPr algn="just" defTabSz="1219200">
                <a:lnSpc>
                  <a:spcPct val="120000"/>
                </a:lnSpc>
              </a:pPr>
              <a:r>
                <a:rPr lang="zh-CN" altLang="en-US" sz="1645" b="1" dirty="0">
                  <a:solidFill>
                    <a:prstClr val="white"/>
                  </a:solidFill>
                  <a:latin typeface="微软雅黑" panose="020B0503020204020204" charset="-122"/>
                  <a:ea typeface="微软雅黑" panose="020B0503020204020204" charset="-122"/>
                  <a:cs typeface="+mn-ea"/>
                  <a:sym typeface="Arial" panose="020B0604020202020204" pitchFamily="34" charset="0"/>
                </a:rPr>
                <a:t>应用文格式</a:t>
              </a:r>
              <a:endParaRPr lang="zh-CN" altLang="en-US" sz="1645" b="1" dirty="0">
                <a:solidFill>
                  <a:prstClr val="white"/>
                </a:solidFill>
                <a:latin typeface="微软雅黑" panose="020B0503020204020204" charset="-122"/>
                <a:ea typeface="微软雅黑" panose="020B0503020204020204" charset="-122"/>
                <a:cs typeface="+mn-ea"/>
                <a:sym typeface="Arial" panose="020B0604020202020204" pitchFamily="34" charset="0"/>
              </a:endParaRPr>
            </a:p>
          </p:txBody>
        </p:sp>
        <p:sp>
          <p:nvSpPr>
            <p:cNvPr id="18" name="TextBox 17"/>
            <p:cNvSpPr txBox="1"/>
            <p:nvPr/>
          </p:nvSpPr>
          <p:spPr>
            <a:xfrm rot="2904439">
              <a:off x="9293434" y="2106617"/>
              <a:ext cx="1806749" cy="546892"/>
            </a:xfrm>
            <a:prstGeom prst="rect">
              <a:avLst/>
            </a:prstGeom>
            <a:noFill/>
          </p:spPr>
          <p:txBody>
            <a:bodyPr wrap="none" rtlCol="0" anchor="ctr">
              <a:prstTxWarp prst="textArchUp">
                <a:avLst/>
              </a:prstTxWarp>
              <a:spAutoFit/>
            </a:bodyPr>
            <a:lstStyle/>
            <a:p>
              <a:pPr algn="just" defTabSz="1219200">
                <a:lnSpc>
                  <a:spcPct val="120000"/>
                </a:lnSpc>
              </a:pPr>
              <a:r>
                <a:rPr lang="zh-CN" altLang="en-US" sz="2000" b="1" dirty="0">
                  <a:solidFill>
                    <a:prstClr val="white"/>
                  </a:solidFill>
                  <a:latin typeface="微软雅黑" panose="020B0503020204020204" charset="-122"/>
                  <a:ea typeface="微软雅黑" panose="020B0503020204020204" charset="-122"/>
                  <a:cs typeface="+mn-ea"/>
                  <a:sym typeface="Arial" panose="020B0604020202020204" pitchFamily="34" charset="0"/>
                </a:rPr>
                <a:t>应用文功能语句</a:t>
              </a:r>
              <a:endParaRPr lang="zh-CN" altLang="en-US" sz="2000" b="1" dirty="0">
                <a:solidFill>
                  <a:prstClr val="white"/>
                </a:solidFill>
                <a:latin typeface="微软雅黑" panose="020B0503020204020204" charset="-122"/>
                <a:ea typeface="微软雅黑" panose="020B0503020204020204" charset="-122"/>
                <a:cs typeface="+mn-ea"/>
                <a:sym typeface="Arial" panose="020B0604020202020204" pitchFamily="34" charset="0"/>
              </a:endParaRPr>
            </a:p>
          </p:txBody>
        </p:sp>
        <p:sp>
          <p:nvSpPr>
            <p:cNvPr id="19" name="TextBox 18"/>
            <p:cNvSpPr txBox="1"/>
            <p:nvPr userDrawn="1"/>
          </p:nvSpPr>
          <p:spPr>
            <a:xfrm rot="3328205">
              <a:off x="6381840" y="5171931"/>
              <a:ext cx="1276620" cy="451405"/>
            </a:xfrm>
            <a:prstGeom prst="rect">
              <a:avLst/>
            </a:prstGeom>
            <a:noFill/>
          </p:spPr>
          <p:txBody>
            <a:bodyPr wrap="none" rtlCol="0" anchor="ctr">
              <a:prstTxWarp prst="textArchDown">
                <a:avLst/>
              </a:prstTxWarp>
              <a:spAutoFit/>
            </a:bodyPr>
            <a:lstStyle/>
            <a:p>
              <a:pPr algn="just" defTabSz="1219200">
                <a:lnSpc>
                  <a:spcPct val="120000"/>
                </a:lnSpc>
              </a:pPr>
              <a:r>
                <a:rPr lang="zh-CN" altLang="en-US" sz="1645" b="1" dirty="0">
                  <a:solidFill>
                    <a:prstClr val="white"/>
                  </a:solidFill>
                  <a:latin typeface="微软雅黑" panose="020B0503020204020204" charset="-122"/>
                  <a:ea typeface="微软雅黑" panose="020B0503020204020204" charset="-122"/>
                  <a:cs typeface="+mn-ea"/>
                  <a:sym typeface="Arial" panose="020B0604020202020204" pitchFamily="34" charset="0"/>
                </a:rPr>
                <a:t>语气风格</a:t>
              </a:r>
              <a:endParaRPr lang="zh-CN" altLang="en-US" sz="1645" b="1" dirty="0">
                <a:solidFill>
                  <a:prstClr val="white"/>
                </a:solidFill>
                <a:latin typeface="微软雅黑" panose="020B0503020204020204" charset="-122"/>
                <a:ea typeface="微软雅黑" panose="020B0503020204020204" charset="-122"/>
                <a:cs typeface="+mn-ea"/>
                <a:sym typeface="Arial" panose="020B0604020202020204" pitchFamily="34" charset="0"/>
              </a:endParaRPr>
            </a:p>
          </p:txBody>
        </p:sp>
        <p:sp>
          <p:nvSpPr>
            <p:cNvPr id="20" name="TextBox 19"/>
            <p:cNvSpPr txBox="1"/>
            <p:nvPr userDrawn="1"/>
          </p:nvSpPr>
          <p:spPr>
            <a:xfrm rot="18872992">
              <a:off x="9578117" y="5198450"/>
              <a:ext cx="1527263" cy="641017"/>
            </a:xfrm>
            <a:prstGeom prst="rect">
              <a:avLst/>
            </a:prstGeom>
            <a:noFill/>
          </p:spPr>
          <p:txBody>
            <a:bodyPr wrap="none" rtlCol="0" anchor="ctr">
              <a:prstTxWarp prst="textArchDown">
                <a:avLst/>
              </a:prstTxWarp>
              <a:spAutoFit/>
            </a:bodyPr>
            <a:lstStyle/>
            <a:p>
              <a:pPr algn="just" defTabSz="1219200">
                <a:lnSpc>
                  <a:spcPct val="120000"/>
                </a:lnSpc>
              </a:pPr>
              <a:r>
                <a:rPr lang="zh-CN" altLang="en-US" sz="1645" b="1" dirty="0">
                  <a:solidFill>
                    <a:prstClr val="white"/>
                  </a:solidFill>
                  <a:latin typeface="微软雅黑" panose="020B0503020204020204" charset="-122"/>
                  <a:ea typeface="微软雅黑" panose="020B0503020204020204" charset="-122"/>
                  <a:cs typeface="+mn-ea"/>
                  <a:sym typeface="Arial" panose="020B0604020202020204" pitchFamily="34" charset="0"/>
                </a:rPr>
                <a:t>主题内容</a:t>
              </a:r>
              <a:endParaRPr lang="zh-CN" altLang="en-US" sz="1645" b="1" dirty="0">
                <a:solidFill>
                  <a:prstClr val="white"/>
                </a:solidFill>
                <a:latin typeface="微软雅黑" panose="020B0503020204020204" charset="-122"/>
                <a:ea typeface="微软雅黑" panose="020B0503020204020204" charset="-122"/>
                <a:cs typeface="+mn-ea"/>
                <a:sym typeface="Arial" panose="020B0604020202020204" pitchFamily="34" charset="0"/>
              </a:endParaRPr>
            </a:p>
          </p:txBody>
        </p:sp>
      </p:grpSp>
      <p:grpSp>
        <p:nvGrpSpPr>
          <p:cNvPr id="29" name="Group 30"/>
          <p:cNvGrpSpPr/>
          <p:nvPr/>
        </p:nvGrpSpPr>
        <p:grpSpPr>
          <a:xfrm>
            <a:off x="6259511" y="1503566"/>
            <a:ext cx="4868460" cy="636649"/>
            <a:chOff x="8633669" y="2306010"/>
            <a:chExt cx="3403980" cy="733179"/>
          </a:xfrm>
        </p:grpSpPr>
        <p:sp>
          <p:nvSpPr>
            <p:cNvPr id="30" name="Rectangle 28"/>
            <p:cNvSpPr/>
            <p:nvPr/>
          </p:nvSpPr>
          <p:spPr>
            <a:xfrm>
              <a:off x="8633669" y="2623602"/>
              <a:ext cx="2990246" cy="194648"/>
            </a:xfrm>
            <a:prstGeom prst="rect">
              <a:avLst/>
            </a:prstGeom>
          </p:spPr>
          <p:txBody>
            <a:bodyPr wrap="square" lIns="0" tIns="0" rIns="0" bIns="0">
              <a:spAutoFit/>
            </a:bodyPr>
            <a:lstStyle/>
            <a:p>
              <a:pPr defTabSz="1219200">
                <a:lnSpc>
                  <a:spcPct val="120000"/>
                </a:lnSpc>
              </a:pPr>
              <a:endParaRPr lang="en-US" altLang="zh-CN" sz="1000" dirty="0">
                <a:solidFill>
                  <a:prstClr val="black">
                    <a:lumMod val="85000"/>
                    <a:lumOff val="15000"/>
                  </a:prstClr>
                </a:solidFill>
                <a:latin typeface="微软雅黑" panose="020B0503020204020204" charset="-122"/>
                <a:ea typeface="微软雅黑" panose="020B0503020204020204" charset="-122"/>
                <a:cs typeface="+mn-ea"/>
                <a:sym typeface="Arial" panose="020B0604020202020204" pitchFamily="34" charset="0"/>
              </a:endParaRPr>
            </a:p>
          </p:txBody>
        </p:sp>
        <p:sp>
          <p:nvSpPr>
            <p:cNvPr id="31" name="TextBox 29"/>
            <p:cNvSpPr txBox="1"/>
            <p:nvPr/>
          </p:nvSpPr>
          <p:spPr>
            <a:xfrm>
              <a:off x="8633669" y="2306010"/>
              <a:ext cx="3403980" cy="733179"/>
            </a:xfrm>
            <a:prstGeom prst="rect">
              <a:avLst/>
            </a:prstGeom>
            <a:noFill/>
          </p:spPr>
          <p:txBody>
            <a:bodyPr wrap="square" lIns="0" tIns="0" rIns="0" bIns="0" rtlCol="0">
              <a:spAutoFit/>
            </a:bodyPr>
            <a:lstStyle/>
            <a:p>
              <a:pPr defTabSz="1219200">
                <a:lnSpc>
                  <a:spcPct val="120000"/>
                </a:lnSpc>
              </a:pPr>
              <a:r>
                <a:rPr lang="zh-CN" altLang="en-US" dirty="0">
                  <a:solidFill>
                    <a:prstClr val="black">
                      <a:lumMod val="85000"/>
                      <a:lumOff val="15000"/>
                    </a:prstClr>
                  </a:solidFill>
                  <a:latin typeface="微软雅黑" panose="020B0503020204020204" charset="-122"/>
                  <a:ea typeface="微软雅黑" panose="020B0503020204020204" charset="-122"/>
                  <a:cs typeface="+mn-ea"/>
                  <a:sym typeface="Arial" panose="020B0604020202020204" pitchFamily="34" charset="0"/>
                </a:rPr>
                <a:t>应用文文体格式：</a:t>
              </a:r>
              <a:endParaRPr lang="en-US" altLang="zh-CN" dirty="0">
                <a:solidFill>
                  <a:prstClr val="black">
                    <a:lumMod val="85000"/>
                    <a:lumOff val="15000"/>
                  </a:prstClr>
                </a:solidFill>
                <a:latin typeface="微软雅黑" panose="020B0503020204020204" charset="-122"/>
                <a:ea typeface="微软雅黑" panose="020B0503020204020204" charset="-122"/>
                <a:cs typeface="+mn-ea"/>
                <a:sym typeface="Arial" panose="020B0604020202020204" pitchFamily="34" charset="0"/>
              </a:endParaRPr>
            </a:p>
            <a:p>
              <a:pPr defTabSz="1219200">
                <a:lnSpc>
                  <a:spcPct val="120000"/>
                </a:lnSpc>
              </a:pPr>
              <a:r>
                <a:rPr lang="zh-CN" altLang="en-US" dirty="0">
                  <a:solidFill>
                    <a:srgbClr val="0070C0"/>
                  </a:solidFill>
                  <a:latin typeface="微软雅黑" panose="020B0503020204020204" charset="-122"/>
                  <a:ea typeface="微软雅黑" panose="020B0503020204020204" charset="-122"/>
                  <a:cs typeface="+mn-ea"/>
                  <a:sym typeface="Arial" panose="020B0604020202020204" pitchFamily="34" charset="0"/>
                </a:rPr>
                <a:t>书信，通知，新闻报道，倡议书，海报，演讲稿</a:t>
              </a:r>
              <a:endParaRPr lang="zh-CN" altLang="en-US" dirty="0">
                <a:solidFill>
                  <a:srgbClr val="0070C0"/>
                </a:solidFill>
                <a:latin typeface="微软雅黑" panose="020B0503020204020204" charset="-122"/>
                <a:ea typeface="微软雅黑" panose="020B0503020204020204" charset="-122"/>
                <a:cs typeface="+mn-ea"/>
                <a:sym typeface="Arial" panose="020B0604020202020204" pitchFamily="34" charset="0"/>
              </a:endParaRPr>
            </a:p>
          </p:txBody>
        </p:sp>
      </p:grpSp>
      <p:grpSp>
        <p:nvGrpSpPr>
          <p:cNvPr id="32" name="Group 30"/>
          <p:cNvGrpSpPr/>
          <p:nvPr/>
        </p:nvGrpSpPr>
        <p:grpSpPr>
          <a:xfrm>
            <a:off x="6259510" y="2664154"/>
            <a:ext cx="5300721" cy="636649"/>
            <a:chOff x="8633669" y="2306010"/>
            <a:chExt cx="3706213" cy="733179"/>
          </a:xfrm>
        </p:grpSpPr>
        <p:sp>
          <p:nvSpPr>
            <p:cNvPr id="33" name="Rectangle 28"/>
            <p:cNvSpPr/>
            <p:nvPr/>
          </p:nvSpPr>
          <p:spPr>
            <a:xfrm>
              <a:off x="8633669" y="2623602"/>
              <a:ext cx="2990246" cy="194648"/>
            </a:xfrm>
            <a:prstGeom prst="rect">
              <a:avLst/>
            </a:prstGeom>
          </p:spPr>
          <p:txBody>
            <a:bodyPr wrap="square" lIns="0" tIns="0" rIns="0" bIns="0">
              <a:spAutoFit/>
            </a:bodyPr>
            <a:lstStyle/>
            <a:p>
              <a:pPr defTabSz="1219200">
                <a:lnSpc>
                  <a:spcPct val="120000"/>
                </a:lnSpc>
              </a:pPr>
              <a:endParaRPr lang="en-US" altLang="zh-CN" sz="1000" dirty="0">
                <a:solidFill>
                  <a:prstClr val="black">
                    <a:lumMod val="85000"/>
                    <a:lumOff val="15000"/>
                  </a:prstClr>
                </a:solidFill>
                <a:latin typeface="微软雅黑" panose="020B0503020204020204" charset="-122"/>
                <a:ea typeface="微软雅黑" panose="020B0503020204020204" charset="-122"/>
                <a:cs typeface="+mn-ea"/>
                <a:sym typeface="Arial" panose="020B0604020202020204" pitchFamily="34" charset="0"/>
              </a:endParaRPr>
            </a:p>
          </p:txBody>
        </p:sp>
        <p:sp>
          <p:nvSpPr>
            <p:cNvPr id="34" name="TextBox 29"/>
            <p:cNvSpPr txBox="1"/>
            <p:nvPr/>
          </p:nvSpPr>
          <p:spPr>
            <a:xfrm>
              <a:off x="8633669" y="2306010"/>
              <a:ext cx="3706213" cy="733179"/>
            </a:xfrm>
            <a:prstGeom prst="rect">
              <a:avLst/>
            </a:prstGeom>
            <a:noFill/>
          </p:spPr>
          <p:txBody>
            <a:bodyPr wrap="square" lIns="0" tIns="0" rIns="0" bIns="0" rtlCol="0">
              <a:spAutoFit/>
            </a:bodyPr>
            <a:lstStyle/>
            <a:p>
              <a:pPr defTabSz="1219200">
                <a:lnSpc>
                  <a:spcPct val="120000"/>
                </a:lnSpc>
              </a:pPr>
              <a:r>
                <a:rPr lang="zh-CN" altLang="en-US" dirty="0">
                  <a:solidFill>
                    <a:prstClr val="black">
                      <a:lumMod val="85000"/>
                      <a:lumOff val="15000"/>
                    </a:prstClr>
                  </a:solidFill>
                  <a:latin typeface="微软雅黑" panose="020B0503020204020204" charset="-122"/>
                  <a:ea typeface="微软雅黑" panose="020B0503020204020204" charset="-122"/>
                  <a:cs typeface="+mn-ea"/>
                  <a:sym typeface="Arial" panose="020B0604020202020204" pitchFamily="34" charset="0"/>
                </a:rPr>
                <a:t>应用文功能语句：</a:t>
              </a:r>
              <a:endParaRPr lang="en-US" altLang="zh-CN" dirty="0">
                <a:solidFill>
                  <a:prstClr val="black">
                    <a:lumMod val="85000"/>
                    <a:lumOff val="15000"/>
                  </a:prstClr>
                </a:solidFill>
                <a:latin typeface="微软雅黑" panose="020B0503020204020204" charset="-122"/>
                <a:ea typeface="微软雅黑" panose="020B0503020204020204" charset="-122"/>
                <a:cs typeface="+mn-ea"/>
                <a:sym typeface="Arial" panose="020B0604020202020204" pitchFamily="34" charset="0"/>
              </a:endParaRPr>
            </a:p>
            <a:p>
              <a:pPr defTabSz="1219200">
                <a:lnSpc>
                  <a:spcPct val="120000"/>
                </a:lnSpc>
              </a:pPr>
              <a:r>
                <a:rPr lang="zh-CN" altLang="en-US" dirty="0">
                  <a:solidFill>
                    <a:srgbClr val="0070C0"/>
                  </a:solidFill>
                  <a:latin typeface="微软雅黑" panose="020B0503020204020204" charset="-122"/>
                  <a:ea typeface="微软雅黑" panose="020B0503020204020204" charset="-122"/>
                  <a:cs typeface="+mn-ea"/>
                  <a:sym typeface="Arial" panose="020B0604020202020204" pitchFamily="34" charset="0"/>
                </a:rPr>
                <a:t>标题，呼语，首段，末端的常用词和常用语句</a:t>
              </a:r>
              <a:endParaRPr lang="zh-CN" altLang="en-US" dirty="0">
                <a:solidFill>
                  <a:srgbClr val="0070C0"/>
                </a:solidFill>
                <a:latin typeface="微软雅黑" panose="020B0503020204020204" charset="-122"/>
                <a:ea typeface="微软雅黑" panose="020B0503020204020204" charset="-122"/>
                <a:cs typeface="+mn-ea"/>
                <a:sym typeface="Arial" panose="020B0604020202020204" pitchFamily="34" charset="0"/>
              </a:endParaRPr>
            </a:p>
          </p:txBody>
        </p:sp>
      </p:grpSp>
      <p:grpSp>
        <p:nvGrpSpPr>
          <p:cNvPr id="35" name="Group 30"/>
          <p:cNvGrpSpPr/>
          <p:nvPr/>
        </p:nvGrpSpPr>
        <p:grpSpPr>
          <a:xfrm>
            <a:off x="6259511" y="3824742"/>
            <a:ext cx="4276727" cy="636649"/>
            <a:chOff x="8633669" y="2306010"/>
            <a:chExt cx="2990246" cy="733179"/>
          </a:xfrm>
        </p:grpSpPr>
        <p:sp>
          <p:nvSpPr>
            <p:cNvPr id="36" name="Rectangle 28"/>
            <p:cNvSpPr/>
            <p:nvPr/>
          </p:nvSpPr>
          <p:spPr>
            <a:xfrm>
              <a:off x="8633669" y="2623602"/>
              <a:ext cx="2990246" cy="194648"/>
            </a:xfrm>
            <a:prstGeom prst="rect">
              <a:avLst/>
            </a:prstGeom>
          </p:spPr>
          <p:txBody>
            <a:bodyPr wrap="square" lIns="0" tIns="0" rIns="0" bIns="0">
              <a:spAutoFit/>
            </a:bodyPr>
            <a:lstStyle/>
            <a:p>
              <a:pPr defTabSz="1219200">
                <a:lnSpc>
                  <a:spcPct val="120000"/>
                </a:lnSpc>
              </a:pPr>
              <a:endParaRPr lang="en-US" altLang="zh-CN" sz="1000" dirty="0">
                <a:solidFill>
                  <a:prstClr val="black">
                    <a:lumMod val="85000"/>
                    <a:lumOff val="15000"/>
                  </a:prstClr>
                </a:solidFill>
                <a:latin typeface="微软雅黑" panose="020B0503020204020204" charset="-122"/>
                <a:ea typeface="微软雅黑" panose="020B0503020204020204" charset="-122"/>
                <a:cs typeface="+mn-ea"/>
                <a:sym typeface="Arial" panose="020B0604020202020204" pitchFamily="34" charset="0"/>
              </a:endParaRPr>
            </a:p>
          </p:txBody>
        </p:sp>
        <p:sp>
          <p:nvSpPr>
            <p:cNvPr id="37" name="TextBox 29"/>
            <p:cNvSpPr txBox="1"/>
            <p:nvPr/>
          </p:nvSpPr>
          <p:spPr>
            <a:xfrm>
              <a:off x="8633669" y="2306010"/>
              <a:ext cx="2780139" cy="733179"/>
            </a:xfrm>
            <a:prstGeom prst="rect">
              <a:avLst/>
            </a:prstGeom>
            <a:noFill/>
          </p:spPr>
          <p:txBody>
            <a:bodyPr wrap="square" lIns="0" tIns="0" rIns="0" bIns="0" rtlCol="0">
              <a:spAutoFit/>
            </a:bodyPr>
            <a:lstStyle/>
            <a:p>
              <a:pPr defTabSz="1219200">
                <a:lnSpc>
                  <a:spcPct val="120000"/>
                </a:lnSpc>
              </a:pPr>
              <a:r>
                <a:rPr lang="zh-CN" altLang="en-US" dirty="0">
                  <a:solidFill>
                    <a:prstClr val="black">
                      <a:lumMod val="85000"/>
                      <a:lumOff val="15000"/>
                    </a:prstClr>
                  </a:solidFill>
                  <a:latin typeface="微软雅黑" panose="020B0503020204020204" charset="-122"/>
                  <a:ea typeface="微软雅黑" panose="020B0503020204020204" charset="-122"/>
                  <a:cs typeface="+mn-ea"/>
                  <a:sym typeface="Arial" panose="020B0604020202020204" pitchFamily="34" charset="0"/>
                </a:rPr>
                <a:t>主题内容：</a:t>
              </a:r>
              <a:endParaRPr lang="en-US" altLang="zh-CN" dirty="0">
                <a:solidFill>
                  <a:prstClr val="black">
                    <a:lumMod val="85000"/>
                    <a:lumOff val="15000"/>
                  </a:prstClr>
                </a:solidFill>
                <a:latin typeface="微软雅黑" panose="020B0503020204020204" charset="-122"/>
                <a:ea typeface="微软雅黑" panose="020B0503020204020204" charset="-122"/>
                <a:cs typeface="+mn-ea"/>
                <a:sym typeface="Arial" panose="020B0604020202020204" pitchFamily="34" charset="0"/>
              </a:endParaRPr>
            </a:p>
            <a:p>
              <a:pPr defTabSz="1219200">
                <a:lnSpc>
                  <a:spcPct val="120000"/>
                </a:lnSpc>
              </a:pPr>
              <a:r>
                <a:rPr lang="zh-CN" altLang="en-US" dirty="0">
                  <a:solidFill>
                    <a:srgbClr val="0070C0"/>
                  </a:solidFill>
                  <a:latin typeface="微软雅黑" panose="020B0503020204020204" charset="-122"/>
                  <a:ea typeface="微软雅黑" panose="020B0503020204020204" charset="-122"/>
                  <a:cs typeface="+mn-ea"/>
                  <a:sym typeface="Arial" panose="020B0604020202020204" pitchFamily="34" charset="0"/>
                </a:rPr>
                <a:t>德育，智育，体育，美育，劳育</a:t>
              </a:r>
              <a:endParaRPr lang="zh-CN" altLang="en-US" dirty="0">
                <a:solidFill>
                  <a:srgbClr val="0070C0"/>
                </a:solidFill>
                <a:latin typeface="微软雅黑" panose="020B0503020204020204" charset="-122"/>
                <a:ea typeface="微软雅黑" panose="020B0503020204020204" charset="-122"/>
                <a:cs typeface="+mn-ea"/>
                <a:sym typeface="Arial" panose="020B0604020202020204" pitchFamily="34" charset="0"/>
              </a:endParaRPr>
            </a:p>
          </p:txBody>
        </p:sp>
      </p:grpSp>
      <p:grpSp>
        <p:nvGrpSpPr>
          <p:cNvPr id="38" name="Group 30"/>
          <p:cNvGrpSpPr/>
          <p:nvPr/>
        </p:nvGrpSpPr>
        <p:grpSpPr>
          <a:xfrm>
            <a:off x="6259511" y="4985329"/>
            <a:ext cx="5989956" cy="969048"/>
            <a:chOff x="8633669" y="2306010"/>
            <a:chExt cx="2990246" cy="1115977"/>
          </a:xfrm>
        </p:grpSpPr>
        <p:sp>
          <p:nvSpPr>
            <p:cNvPr id="39" name="Rectangle 28"/>
            <p:cNvSpPr/>
            <p:nvPr/>
          </p:nvSpPr>
          <p:spPr>
            <a:xfrm>
              <a:off x="8633669" y="2623602"/>
              <a:ext cx="2990246" cy="194648"/>
            </a:xfrm>
            <a:prstGeom prst="rect">
              <a:avLst/>
            </a:prstGeom>
          </p:spPr>
          <p:txBody>
            <a:bodyPr wrap="square" lIns="0" tIns="0" rIns="0" bIns="0">
              <a:spAutoFit/>
            </a:bodyPr>
            <a:lstStyle/>
            <a:p>
              <a:pPr defTabSz="1219200">
                <a:lnSpc>
                  <a:spcPct val="120000"/>
                </a:lnSpc>
              </a:pPr>
              <a:endParaRPr lang="en-US" altLang="zh-CN" sz="1000" dirty="0">
                <a:solidFill>
                  <a:prstClr val="black">
                    <a:lumMod val="85000"/>
                    <a:lumOff val="15000"/>
                  </a:prstClr>
                </a:solidFill>
                <a:latin typeface="微软雅黑" panose="020B0503020204020204" charset="-122"/>
                <a:ea typeface="微软雅黑" panose="020B0503020204020204" charset="-122"/>
                <a:cs typeface="+mn-ea"/>
                <a:sym typeface="Arial" panose="020B0604020202020204" pitchFamily="34" charset="0"/>
              </a:endParaRPr>
            </a:p>
          </p:txBody>
        </p:sp>
        <p:sp>
          <p:nvSpPr>
            <p:cNvPr id="40" name="TextBox 29"/>
            <p:cNvSpPr txBox="1"/>
            <p:nvPr/>
          </p:nvSpPr>
          <p:spPr>
            <a:xfrm>
              <a:off x="8633669" y="2306010"/>
              <a:ext cx="2308657" cy="1115977"/>
            </a:xfrm>
            <a:prstGeom prst="rect">
              <a:avLst/>
            </a:prstGeom>
            <a:noFill/>
          </p:spPr>
          <p:txBody>
            <a:bodyPr wrap="square" lIns="0" tIns="0" rIns="0" bIns="0" rtlCol="0">
              <a:spAutoFit/>
            </a:bodyPr>
            <a:lstStyle/>
            <a:p>
              <a:pPr defTabSz="1219200">
                <a:lnSpc>
                  <a:spcPct val="120000"/>
                </a:lnSpc>
              </a:pPr>
              <a:r>
                <a:rPr lang="zh-CN" altLang="en-US" dirty="0">
                  <a:solidFill>
                    <a:prstClr val="black">
                      <a:lumMod val="85000"/>
                      <a:lumOff val="15000"/>
                    </a:prstClr>
                  </a:solidFill>
                  <a:latin typeface="微软雅黑" panose="020B0503020204020204" charset="-122"/>
                  <a:ea typeface="微软雅黑" panose="020B0503020204020204" charset="-122"/>
                  <a:cs typeface="+mn-ea"/>
                  <a:sym typeface="Arial" panose="020B0604020202020204" pitchFamily="34" charset="0"/>
                </a:rPr>
                <a:t>交际对象，语言风格</a:t>
              </a:r>
              <a:endParaRPr lang="en-US" altLang="zh-CN" dirty="0">
                <a:solidFill>
                  <a:prstClr val="black">
                    <a:lumMod val="85000"/>
                    <a:lumOff val="15000"/>
                  </a:prstClr>
                </a:solidFill>
                <a:latin typeface="微软雅黑" panose="020B0503020204020204" charset="-122"/>
                <a:ea typeface="微软雅黑" panose="020B0503020204020204" charset="-122"/>
                <a:cs typeface="+mn-ea"/>
                <a:sym typeface="Arial" panose="020B0604020202020204" pitchFamily="34" charset="0"/>
              </a:endParaRPr>
            </a:p>
            <a:p>
              <a:pPr defTabSz="1219200">
                <a:lnSpc>
                  <a:spcPct val="120000"/>
                </a:lnSpc>
              </a:pPr>
              <a:r>
                <a:rPr lang="zh-CN" altLang="en-US" dirty="0">
                  <a:solidFill>
                    <a:srgbClr val="0070C0"/>
                  </a:solidFill>
                  <a:latin typeface="微软雅黑" panose="020B0503020204020204" charset="-122"/>
                  <a:ea typeface="微软雅黑" panose="020B0503020204020204" charset="-122"/>
                  <a:cs typeface="+mn-ea"/>
                  <a:sym typeface="Arial" panose="020B0604020202020204" pitchFamily="34" charset="0"/>
                </a:rPr>
                <a:t>上级对下级，平级，下级对上级</a:t>
              </a:r>
              <a:endParaRPr lang="en-US" altLang="zh-CN" dirty="0">
                <a:solidFill>
                  <a:srgbClr val="0070C0"/>
                </a:solidFill>
                <a:latin typeface="微软雅黑" panose="020B0503020204020204" charset="-122"/>
                <a:ea typeface="微软雅黑" panose="020B0503020204020204" charset="-122"/>
                <a:cs typeface="+mn-ea"/>
                <a:sym typeface="Arial" panose="020B0604020202020204" pitchFamily="34" charset="0"/>
              </a:endParaRPr>
            </a:p>
            <a:p>
              <a:pPr defTabSz="1219200">
                <a:lnSpc>
                  <a:spcPct val="120000"/>
                </a:lnSpc>
              </a:pPr>
              <a:endParaRPr lang="zh-CN" altLang="en-US" dirty="0">
                <a:solidFill>
                  <a:prstClr val="black">
                    <a:lumMod val="85000"/>
                    <a:lumOff val="15000"/>
                  </a:prstClr>
                </a:solidFill>
                <a:latin typeface="微软雅黑" panose="020B0503020204020204" charset="-122"/>
                <a:ea typeface="微软雅黑" panose="020B0503020204020204" charset="-122"/>
                <a:cs typeface="+mn-ea"/>
                <a:sym typeface="Arial" panose="020B0604020202020204" pitchFamily="34" charset="0"/>
              </a:endParaRPr>
            </a:p>
          </p:txBody>
        </p:sp>
      </p:grpSp>
      <p:pic>
        <p:nvPicPr>
          <p:cNvPr id="3" name="图片 2"/>
          <p:cNvPicPr>
            <a:picLocks noChangeAspect="1"/>
          </p:cNvPicPr>
          <p:nvPr/>
        </p:nvPicPr>
        <p:blipFill>
          <a:blip r:embed="rId2"/>
          <a:stretch>
            <a:fillRect/>
          </a:stretch>
        </p:blipFill>
        <p:spPr>
          <a:xfrm>
            <a:off x="10292746" y="4469925"/>
            <a:ext cx="1670449" cy="19204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1+#ppt_w/2"/>
                                          </p:val>
                                        </p:tav>
                                        <p:tav tm="100000">
                                          <p:val>
                                            <p:strVal val="#ppt_x"/>
                                          </p:val>
                                        </p:tav>
                                      </p:tavLst>
                                    </p:anim>
                                    <p:anim calcmode="lin" valueType="num">
                                      <p:cBhvr additive="base">
                                        <p:cTn id="8" dur="500" fill="hold"/>
                                        <p:tgtEl>
                                          <p:spTgt spid="53"/>
                                        </p:tgtEl>
                                        <p:attrNameLst>
                                          <p:attrName>ppt_y</p:attrName>
                                        </p:attrNameLst>
                                      </p:cBhvr>
                                      <p:tavLst>
                                        <p:tav tm="0">
                                          <p:val>
                                            <p:strVal val="0-#ppt_h/2"/>
                                          </p:val>
                                        </p:tav>
                                        <p:tav tm="100000">
                                          <p:val>
                                            <p:strVal val="#ppt_y"/>
                                          </p:val>
                                        </p:tav>
                                      </p:tavLst>
                                    </p:anim>
                                  </p:childTnLst>
                                </p:cTn>
                              </p:par>
                              <p:par>
                                <p:cTn id="9" presetID="21" presetClass="entr" presetSubtype="1"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childTnLst>
                                </p:cTn>
                              </p:par>
                              <p:par>
                                <p:cTn id="15" presetID="10"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10" presetClass="entr" presetSubtype="0" fill="hold"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par>
                                <p:cTn id="21" presetID="10"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895" y="-64839"/>
            <a:ext cx="10972800" cy="1143000"/>
          </a:xfrm>
        </p:spPr>
        <p:txBody>
          <a:bodyPr/>
          <a:lstStyle/>
          <a:p>
            <a:r>
              <a:rPr lang="zh-CN" altLang="en-US" b="1" dirty="0">
                <a:solidFill>
                  <a:schemeClr val="accent1">
                    <a:lumMod val="50000"/>
                  </a:schemeClr>
                </a:solidFill>
              </a:rPr>
              <a:t>临门一脚</a:t>
            </a:r>
            <a:r>
              <a:rPr lang="en-US" altLang="zh-CN" b="1" dirty="0">
                <a:solidFill>
                  <a:schemeClr val="accent1">
                    <a:lumMod val="50000"/>
                  </a:schemeClr>
                </a:solidFill>
              </a:rPr>
              <a:t>—</a:t>
            </a:r>
            <a:r>
              <a:rPr lang="zh-CN" altLang="en-US" b="1" dirty="0">
                <a:solidFill>
                  <a:schemeClr val="accent1">
                    <a:lumMod val="50000"/>
                  </a:schemeClr>
                </a:solidFill>
              </a:rPr>
              <a:t>最强策略</a:t>
            </a:r>
            <a:endParaRPr lang="zh-CN" altLang="en-US" b="1" dirty="0">
              <a:solidFill>
                <a:schemeClr val="accent1">
                  <a:lumMod val="50000"/>
                </a:schemeClr>
              </a:solidFill>
            </a:endParaRPr>
          </a:p>
        </p:txBody>
      </p:sp>
      <p:graphicFrame>
        <p:nvGraphicFramePr>
          <p:cNvPr id="6" name="表格 6"/>
          <p:cNvGraphicFramePr>
            <a:graphicFrameLocks noGrp="1"/>
          </p:cNvGraphicFramePr>
          <p:nvPr>
            <p:ph idx="1"/>
          </p:nvPr>
        </p:nvGraphicFramePr>
        <p:xfrm>
          <a:off x="591348" y="958203"/>
          <a:ext cx="10551191" cy="5120093"/>
        </p:xfrm>
        <a:graphic>
          <a:graphicData uri="http://schemas.openxmlformats.org/drawingml/2006/table">
            <a:tbl>
              <a:tblPr firstRow="1" bandRow="1">
                <a:tableStyleId>{5C22544A-7EE6-4342-B048-85BDC9FD1C3A}</a:tableStyleId>
              </a:tblPr>
              <a:tblGrid>
                <a:gridCol w="5190726"/>
                <a:gridCol w="5360465"/>
              </a:tblGrid>
              <a:tr h="513068">
                <a:tc>
                  <a:txBody>
                    <a:bodyPr/>
                    <a:lstStyle/>
                    <a:p>
                      <a:r>
                        <a:rPr lang="zh-CN" altLang="en-US" sz="2400" dirty="0">
                          <a:solidFill>
                            <a:schemeClr val="tx1"/>
                          </a:solidFill>
                        </a:rPr>
                        <a:t>应用文题目变化</a:t>
                      </a:r>
                      <a:endParaRPr lang="zh-CN" altLang="en-US" sz="2400" dirty="0">
                        <a:solidFill>
                          <a:schemeClr val="tx1"/>
                        </a:solidFill>
                      </a:endParaRPr>
                    </a:p>
                  </a:txBody>
                  <a:tcPr/>
                </a:tc>
                <a:tc>
                  <a:txBody>
                    <a:bodyPr/>
                    <a:lstStyle/>
                    <a:p>
                      <a:r>
                        <a:rPr lang="zh-CN" altLang="en-US" sz="2400" dirty="0">
                          <a:solidFill>
                            <a:schemeClr val="tx1"/>
                          </a:solidFill>
                        </a:rPr>
                        <a:t>策略</a:t>
                      </a:r>
                      <a:endParaRPr lang="zh-CN" altLang="en-US" sz="2400" dirty="0">
                        <a:solidFill>
                          <a:schemeClr val="tx1"/>
                        </a:solidFill>
                      </a:endParaRPr>
                    </a:p>
                  </a:txBody>
                  <a:tcPr/>
                </a:tc>
              </a:tr>
              <a:tr h="838199">
                <a:tc>
                  <a:txBody>
                    <a:bodyPr/>
                    <a:lstStyle/>
                    <a:p>
                      <a:r>
                        <a:rPr lang="zh-CN" altLang="en-US" sz="2400" b="1" dirty="0">
                          <a:solidFill>
                            <a:schemeClr val="accent2"/>
                          </a:solidFill>
                        </a:rPr>
                        <a:t>应用文交际目的多元化</a:t>
                      </a:r>
                      <a:endParaRPr lang="zh-CN" altLang="en-US" sz="2400" b="1" dirty="0">
                        <a:solidFill>
                          <a:schemeClr val="accent2"/>
                        </a:solidFill>
                      </a:endParaRPr>
                    </a:p>
                  </a:txBody>
                  <a:tcPr/>
                </a:tc>
                <a:tc>
                  <a:txBody>
                    <a:bodyPr/>
                    <a:lstStyle/>
                    <a:p>
                      <a:r>
                        <a:rPr lang="zh-CN" altLang="en-US" sz="2400" b="1" dirty="0">
                          <a:solidFill>
                            <a:schemeClr val="accent2"/>
                          </a:solidFill>
                        </a:rPr>
                        <a:t>加强角色代入， 三位一体看题目（命题者，改卷者，题目中的笔者身份）</a:t>
                      </a:r>
                      <a:endParaRPr lang="zh-CN" altLang="en-US" sz="2400" b="1" dirty="0">
                        <a:solidFill>
                          <a:schemeClr val="accent2"/>
                        </a:solidFill>
                      </a:endParaRPr>
                    </a:p>
                  </a:txBody>
                  <a:tcPr/>
                </a:tc>
              </a:tr>
              <a:tr h="838199">
                <a:tc>
                  <a:txBody>
                    <a:bodyPr/>
                    <a:lstStyle/>
                    <a:p>
                      <a:r>
                        <a:rPr lang="zh-CN" altLang="en-US" sz="2400" b="1" dirty="0">
                          <a:solidFill>
                            <a:schemeClr val="accent2"/>
                          </a:solidFill>
                        </a:rPr>
                        <a:t>反模板、反套路化</a:t>
                      </a:r>
                      <a:endParaRPr lang="zh-CN" altLang="en-US" sz="2400" b="1" dirty="0">
                        <a:solidFill>
                          <a:schemeClr val="accent2"/>
                        </a:solidFill>
                      </a:endParaRPr>
                    </a:p>
                  </a:txBody>
                  <a:tcPr/>
                </a:tc>
                <a:tc>
                  <a:txBody>
                    <a:bodyPr/>
                    <a:lstStyle/>
                    <a:p>
                      <a:r>
                        <a:rPr lang="zh-CN" altLang="en-US" sz="2400" b="1" dirty="0">
                          <a:solidFill>
                            <a:schemeClr val="accent2"/>
                          </a:solidFill>
                        </a:rPr>
                        <a:t>灵活运用功能句，围绕要点，实现交际目标</a:t>
                      </a:r>
                      <a:endParaRPr lang="zh-CN" altLang="en-US" sz="2400" b="1" dirty="0">
                        <a:solidFill>
                          <a:schemeClr val="accent2"/>
                        </a:solidFill>
                      </a:endParaRPr>
                    </a:p>
                  </a:txBody>
                  <a:tcPr/>
                </a:tc>
              </a:tr>
              <a:tr h="838199">
                <a:tc>
                  <a:txBody>
                    <a:bodyPr/>
                    <a:lstStyle/>
                    <a:p>
                      <a:r>
                        <a:rPr lang="zh-CN" altLang="en-US" sz="2400" b="1" dirty="0">
                          <a:solidFill>
                            <a:schemeClr val="accent2"/>
                          </a:solidFill>
                        </a:rPr>
                        <a:t>各个体裁应用文的边界模糊化</a:t>
                      </a:r>
                      <a:endParaRPr lang="zh-CN" altLang="en-US" sz="2400" b="1" dirty="0">
                        <a:solidFill>
                          <a:schemeClr val="accent2"/>
                        </a:solidFill>
                      </a:endParaRPr>
                    </a:p>
                    <a:p>
                      <a:endParaRPr lang="zh-CN" altLang="en-US" sz="2400" b="1" dirty="0">
                        <a:solidFill>
                          <a:schemeClr val="accent2"/>
                        </a:solidFill>
                      </a:endParaRPr>
                    </a:p>
                  </a:txBody>
                  <a:tcPr/>
                </a:tc>
                <a:tc>
                  <a:txBody>
                    <a:bodyPr/>
                    <a:lstStyle/>
                    <a:p>
                      <a:r>
                        <a:rPr lang="zh-CN" altLang="en-US" sz="2400" b="1" dirty="0">
                          <a:solidFill>
                            <a:schemeClr val="accent2"/>
                          </a:solidFill>
                        </a:rPr>
                        <a:t>文体格式掌握好，注重语气，不跑题</a:t>
                      </a:r>
                      <a:endParaRPr lang="zh-CN" altLang="en-US" sz="2400" b="1" dirty="0">
                        <a:solidFill>
                          <a:schemeClr val="accent2"/>
                        </a:solidFill>
                      </a:endParaRPr>
                    </a:p>
                  </a:txBody>
                  <a:tcPr/>
                </a:tc>
              </a:tr>
              <a:tr h="1046214">
                <a:tc>
                  <a:txBody>
                    <a:bodyPr/>
                    <a:lstStyle/>
                    <a:p>
                      <a:r>
                        <a:rPr lang="zh-CN" altLang="en-US" sz="2400" b="1" dirty="0">
                          <a:solidFill>
                            <a:schemeClr val="accent2"/>
                          </a:solidFill>
                        </a:rPr>
                        <a:t>内容拓展开放性，创新化</a:t>
                      </a:r>
                      <a:endParaRPr lang="zh-CN" altLang="en-US" sz="2400" b="1" dirty="0">
                        <a:solidFill>
                          <a:schemeClr val="accent2"/>
                        </a:solidFill>
                      </a:endParaRPr>
                    </a:p>
                    <a:p>
                      <a:endParaRPr lang="zh-CN" altLang="en-US" sz="2400" b="1" dirty="0">
                        <a:solidFill>
                          <a:schemeClr val="accent2"/>
                        </a:solidFill>
                      </a:endParaRPr>
                    </a:p>
                  </a:txBody>
                  <a:tcPr/>
                </a:tc>
                <a:tc>
                  <a:txBody>
                    <a:bodyPr/>
                    <a:lstStyle/>
                    <a:p>
                      <a:r>
                        <a:rPr lang="zh-CN" altLang="en-US" sz="2400" b="1" dirty="0">
                          <a:solidFill>
                            <a:schemeClr val="accent2"/>
                          </a:solidFill>
                        </a:rPr>
                        <a:t>文章结构要严谨，思维拓展有逻辑，（时间空间顺序，平行顺序）</a:t>
                      </a:r>
                      <a:endParaRPr lang="zh-CN" altLang="en-US" sz="2400" b="1" dirty="0">
                        <a:solidFill>
                          <a:schemeClr val="accent2"/>
                        </a:solidFill>
                      </a:endParaRPr>
                    </a:p>
                  </a:txBody>
                  <a:tcPr/>
                </a:tc>
              </a:tr>
              <a:tr h="1046214">
                <a:tc>
                  <a:txBody>
                    <a:bodyPr/>
                    <a:lstStyle/>
                    <a:p>
                      <a:r>
                        <a:rPr lang="zh-CN" altLang="en-US" sz="2400" b="1" dirty="0">
                          <a:solidFill>
                            <a:schemeClr val="accent2"/>
                          </a:solidFill>
                        </a:rPr>
                        <a:t>内容拓展生活化，时代化</a:t>
                      </a:r>
                      <a:endParaRPr lang="zh-CN" altLang="en-US" sz="2400" b="1" dirty="0">
                        <a:solidFill>
                          <a:schemeClr val="accent2"/>
                        </a:solidFill>
                      </a:endParaRPr>
                    </a:p>
                  </a:txBody>
                  <a:tcPr/>
                </a:tc>
                <a:tc>
                  <a:txBody>
                    <a:bodyPr/>
                    <a:lstStyle/>
                    <a:p>
                      <a:r>
                        <a:rPr lang="zh-CN" altLang="en-US" sz="2400" b="1" dirty="0">
                          <a:solidFill>
                            <a:schemeClr val="accent2"/>
                          </a:solidFill>
                        </a:rPr>
                        <a:t>切入点小，语库“德智体美劳”表达灵活运用</a:t>
                      </a:r>
                      <a:endParaRPr lang="zh-CN" altLang="en-US" sz="2400" b="1" dirty="0">
                        <a:solidFill>
                          <a:schemeClr val="accent2"/>
                        </a:solidFill>
                      </a:endParaRPr>
                    </a:p>
                  </a:txBody>
                  <a:tcPr/>
                </a:tc>
              </a:tr>
            </a:tbl>
          </a:graphicData>
        </a:graphic>
      </p:graphicFrame>
      <p:pic>
        <p:nvPicPr>
          <p:cNvPr id="3" name="图片 2"/>
          <p:cNvPicPr>
            <a:picLocks noChangeAspect="1"/>
          </p:cNvPicPr>
          <p:nvPr/>
        </p:nvPicPr>
        <p:blipFill>
          <a:blip r:embed="rId1"/>
          <a:stretch>
            <a:fillRect/>
          </a:stretch>
        </p:blipFill>
        <p:spPr>
          <a:xfrm>
            <a:off x="190296" y="137821"/>
            <a:ext cx="707197" cy="737680"/>
          </a:xfrm>
          <a:prstGeom prst="rect">
            <a:avLst/>
          </a:prstGeom>
        </p:spPr>
      </p:pic>
      <p:pic>
        <p:nvPicPr>
          <p:cNvPr id="4" name="图片 3"/>
          <p:cNvPicPr>
            <a:picLocks noChangeAspect="1"/>
          </p:cNvPicPr>
          <p:nvPr/>
        </p:nvPicPr>
        <p:blipFill>
          <a:blip r:embed="rId2"/>
          <a:stretch>
            <a:fillRect/>
          </a:stretch>
        </p:blipFill>
        <p:spPr>
          <a:xfrm>
            <a:off x="11040678" y="5048095"/>
            <a:ext cx="1346266" cy="1547714"/>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t="6460" b="58575"/>
          <a:stretch>
            <a:fillRect/>
          </a:stretch>
        </p:blipFill>
        <p:spPr>
          <a:xfrm>
            <a:off x="0" y="0"/>
            <a:ext cx="12192000" cy="3998422"/>
          </a:xfrm>
          <a:prstGeom prst="rect">
            <a:avLst/>
          </a:prstGeom>
        </p:spPr>
      </p:pic>
      <p:sp>
        <p:nvSpPr>
          <p:cNvPr id="5" name="文本框 4"/>
          <p:cNvSpPr txBox="1"/>
          <p:nvPr/>
        </p:nvSpPr>
        <p:spPr>
          <a:xfrm>
            <a:off x="2614800" y="4461382"/>
            <a:ext cx="6962400" cy="923330"/>
          </a:xfrm>
          <a:prstGeom prst="rect">
            <a:avLst/>
          </a:prstGeom>
          <a:noFill/>
        </p:spPr>
        <p:txBody>
          <a:bodyPr wrap="square" rtlCol="0">
            <a:spAutoFit/>
          </a:bodyPr>
          <a:lstStyle/>
          <a:p>
            <a:pPr algn="dist" defTabSz="1219200"/>
            <a:r>
              <a:rPr lang="zh-CN" altLang="en-US" sz="5400" b="1" dirty="0">
                <a:solidFill>
                  <a:srgbClr val="005188"/>
                </a:solidFill>
                <a:latin typeface="微软雅黑" panose="020B0503020204020204" charset="-122"/>
                <a:ea typeface="微软雅黑" panose="020B0503020204020204" charset="-122"/>
                <a:cs typeface="方正静蕾简体" panose="03000509000000000000" pitchFamily="65" charset="-122"/>
              </a:rPr>
              <a:t>六月高考加油</a:t>
            </a:r>
            <a:endParaRPr lang="zh-CN" altLang="en-US" sz="5400" b="1" dirty="0">
              <a:solidFill>
                <a:srgbClr val="005188"/>
              </a:solidFill>
              <a:latin typeface="微软雅黑" panose="020B0503020204020204" charset="-122"/>
              <a:ea typeface="微软雅黑" panose="020B0503020204020204" charset="-122"/>
              <a:cs typeface="方正静蕾简体" panose="03000509000000000000" pitchFamily="65"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56" presetClass="entr" presetSubtype="0" fill="hold" grpId="0" nodeType="with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by="(-#ppt_w*2)" calcmode="lin" valueType="num">
                                      <p:cBhvr rctx="PPT">
                                        <p:cTn id="12" dur="500" autoRev="1" fill="hold">
                                          <p:stCondLst>
                                            <p:cond delay="0"/>
                                          </p:stCondLst>
                                        </p:cTn>
                                        <p:tgtEl>
                                          <p:spTgt spid="5"/>
                                        </p:tgtEl>
                                        <p:attrNameLst>
                                          <p:attrName>ppt_w</p:attrName>
                                        </p:attrNameLst>
                                      </p:cBhvr>
                                    </p:anim>
                                    <p:anim by="(#ppt_w*0.50)" calcmode="lin" valueType="num">
                                      <p:cBhvr>
                                        <p:cTn id="13" dur="500" decel="50000" autoRev="1" fill="hold">
                                          <p:stCondLst>
                                            <p:cond delay="0"/>
                                          </p:stCondLst>
                                        </p:cTn>
                                        <p:tgtEl>
                                          <p:spTgt spid="5"/>
                                        </p:tgtEl>
                                        <p:attrNameLst>
                                          <p:attrName>ppt_x</p:attrName>
                                        </p:attrNameLst>
                                      </p:cBhvr>
                                    </p:anim>
                                    <p:anim from="(-#ppt_h/2)" to="(#ppt_y)" calcmode="lin" valueType="num">
                                      <p:cBhvr>
                                        <p:cTn id="14" dur="1000" fill="hold">
                                          <p:stCondLst>
                                            <p:cond delay="0"/>
                                          </p:stCondLst>
                                        </p:cTn>
                                        <p:tgtEl>
                                          <p:spTgt spid="5"/>
                                        </p:tgtEl>
                                        <p:attrNameLst>
                                          <p:attrName>ppt_y</p:attrName>
                                        </p:attrNameLst>
                                      </p:cBhvr>
                                    </p:anim>
                                    <p:animRot by="21600000">
                                      <p:cBhvr>
                                        <p:cTn id="15"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blipFill dpi="0" rotWithShape="1">
            <a:blip r:embed="rId1">
              <a:alphaModFix amt="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797544"/>
            <a:ext cx="12192000" cy="3519055"/>
          </a:xfrm>
          <a:prstGeom prst="rect">
            <a:avLst/>
          </a:prstGeom>
          <a:solidFill>
            <a:srgbClr val="005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a:solidFill>
                <a:prstClr val="white"/>
              </a:solidFill>
              <a:latin typeface="微软雅黑" panose="020B0503020204020204" charset="-122"/>
              <a:ea typeface="微软雅黑" panose="020B0503020204020204" charset="-122"/>
            </a:endParaRPr>
          </a:p>
        </p:txBody>
      </p:sp>
      <p:sp>
        <p:nvSpPr>
          <p:cNvPr id="8" name="TextBox 37"/>
          <p:cNvSpPr txBox="1"/>
          <p:nvPr/>
        </p:nvSpPr>
        <p:spPr>
          <a:xfrm>
            <a:off x="3835975" y="3837805"/>
            <a:ext cx="4520047" cy="769441"/>
          </a:xfrm>
          <a:prstGeom prst="rect">
            <a:avLst/>
          </a:prstGeom>
          <a:noFill/>
        </p:spPr>
        <p:txBody>
          <a:bodyPr wrap="square" lIns="0" rIns="0" rtlCol="0">
            <a:spAutoFit/>
          </a:bodyPr>
          <a:lstStyle/>
          <a:p>
            <a:pPr algn="dist" defTabSz="1219200"/>
            <a:r>
              <a:rPr lang="zh-CN" altLang="en-US" sz="4400" b="1" dirty="0">
                <a:solidFill>
                  <a:prstClr val="white"/>
                </a:solidFill>
                <a:effectLst>
                  <a:reflection blurRad="6350" stA="55000" endA="300" endPos="45500" dir="5400000" sy="-100000" algn="bl" rotWithShape="0"/>
                </a:effectLst>
                <a:latin typeface="微软雅黑" panose="020B0503020204020204" charset="-122"/>
                <a:ea typeface="微软雅黑" panose="020B0503020204020204" charset="-122"/>
                <a:cs typeface="方正静蕾简体" panose="03000509000000000000" pitchFamily="65" charset="-122"/>
              </a:rPr>
              <a:t>文体格式复习</a:t>
            </a:r>
            <a:endParaRPr lang="zh-CN" altLang="en-US" sz="4400" b="1" dirty="0">
              <a:solidFill>
                <a:prstClr val="white"/>
              </a:solidFill>
              <a:effectLst>
                <a:reflection blurRad="6350" stA="55000" endA="300" endPos="45500" dir="5400000" sy="-100000" algn="bl" rotWithShape="0"/>
              </a:effectLst>
              <a:latin typeface="微软雅黑" panose="020B0503020204020204" charset="-122"/>
              <a:ea typeface="微软雅黑" panose="020B0503020204020204" charset="-122"/>
              <a:cs typeface="方正静蕾简体" panose="03000509000000000000" pitchFamily="65" charset="-122"/>
            </a:endParaRPr>
          </a:p>
        </p:txBody>
      </p:sp>
      <p:sp>
        <p:nvSpPr>
          <p:cNvPr id="9" name="椭圆 8"/>
          <p:cNvSpPr/>
          <p:nvPr/>
        </p:nvSpPr>
        <p:spPr>
          <a:xfrm>
            <a:off x="4691149" y="926259"/>
            <a:ext cx="2809702" cy="2809702"/>
          </a:xfrm>
          <a:prstGeom prst="ellipse">
            <a:avLst/>
          </a:prstGeom>
          <a:solidFill>
            <a:schemeClr val="bg1"/>
          </a:solidFill>
          <a:ln w="38100">
            <a:solidFill>
              <a:srgbClr val="005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854632" y="1089742"/>
            <a:ext cx="2482735" cy="2482735"/>
          </a:xfrm>
          <a:prstGeom prst="ellipse">
            <a:avLst/>
          </a:prstGeom>
          <a:solidFill>
            <a:schemeClr val="bg1"/>
          </a:solidFill>
          <a:ln w="38100">
            <a:solidFill>
              <a:srgbClr val="005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37"/>
          <p:cNvSpPr txBox="1"/>
          <p:nvPr/>
        </p:nvSpPr>
        <p:spPr>
          <a:xfrm>
            <a:off x="4776419" y="1607834"/>
            <a:ext cx="2639163" cy="1446550"/>
          </a:xfrm>
          <a:prstGeom prst="rect">
            <a:avLst/>
          </a:prstGeom>
          <a:noFill/>
        </p:spPr>
        <p:txBody>
          <a:bodyPr wrap="square" lIns="0" rIns="0" rtlCol="0">
            <a:spAutoFit/>
          </a:bodyPr>
          <a:lstStyle/>
          <a:p>
            <a:pPr algn="ctr" defTabSz="1219200"/>
            <a:r>
              <a:rPr lang="en-US" altLang="zh-CN" sz="8800" b="1" dirty="0">
                <a:solidFill>
                  <a:srgbClr val="005188"/>
                </a:solidFill>
                <a:effectLst>
                  <a:reflection blurRad="6350" stA="55000" endA="300" endPos="45500" dir="5400000" sy="-100000" algn="bl" rotWithShape="0"/>
                </a:effectLst>
                <a:latin typeface="微软雅黑" panose="020B0503020204020204" charset="-122"/>
                <a:ea typeface="微软雅黑" panose="020B0503020204020204" charset="-122"/>
                <a:cs typeface="方正静蕾简体" panose="03000509000000000000" pitchFamily="65" charset="-122"/>
              </a:rPr>
              <a:t>01</a:t>
            </a:r>
            <a:endParaRPr lang="zh-CN" altLang="en-US" sz="8800" b="1" dirty="0">
              <a:solidFill>
                <a:srgbClr val="005188"/>
              </a:solidFill>
              <a:effectLst>
                <a:reflection blurRad="6350" stA="55000" endA="300" endPos="45500" dir="5400000" sy="-100000" algn="bl" rotWithShape="0"/>
              </a:effectLst>
              <a:latin typeface="微软雅黑" panose="020B0503020204020204" charset="-122"/>
              <a:ea typeface="微软雅黑" panose="020B0503020204020204" charset="-122"/>
              <a:cs typeface="方正静蕾简体" panose="03000509000000000000" pitchFamily="65"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by="(-#ppt_w*2)" calcmode="lin" valueType="num">
                                      <p:cBhvr rctx="PPT">
                                        <p:cTn id="7" dur="500" autoRev="1" fill="hold">
                                          <p:stCondLst>
                                            <p:cond delay="0"/>
                                          </p:stCondLst>
                                        </p:cTn>
                                        <p:tgtEl>
                                          <p:spTgt spid="8"/>
                                        </p:tgtEl>
                                        <p:attrNameLst>
                                          <p:attrName>ppt_w</p:attrName>
                                        </p:attrNameLst>
                                      </p:cBhvr>
                                    </p:anim>
                                    <p:anim by="(#ppt_w*0.50)" calcmode="lin" valueType="num">
                                      <p:cBhvr>
                                        <p:cTn id="8" dur="500" decel="50000" autoRev="1" fill="hold">
                                          <p:stCondLst>
                                            <p:cond delay="0"/>
                                          </p:stCondLst>
                                        </p:cTn>
                                        <p:tgtEl>
                                          <p:spTgt spid="8"/>
                                        </p:tgtEl>
                                        <p:attrNameLst>
                                          <p:attrName>ppt_x</p:attrName>
                                        </p:attrNameLst>
                                      </p:cBhvr>
                                    </p:anim>
                                    <p:anim from="(-#ppt_h/2)" to="(#ppt_y)" calcmode="lin" valueType="num">
                                      <p:cBhvr>
                                        <p:cTn id="9" dur="1000" fill="hold">
                                          <p:stCondLst>
                                            <p:cond delay="0"/>
                                          </p:stCondLst>
                                        </p:cTn>
                                        <p:tgtEl>
                                          <p:spTgt spid="8"/>
                                        </p:tgtEl>
                                        <p:attrNameLst>
                                          <p:attrName>ppt_y</p:attrName>
                                        </p:attrNameLst>
                                      </p:cBhvr>
                                    </p:anim>
                                    <p:animRot by="21600000">
                                      <p:cBhvr>
                                        <p:cTn id="10" dur="1000" fill="hold">
                                          <p:stCondLst>
                                            <p:cond delay="0"/>
                                          </p:stCondLst>
                                        </p:cTn>
                                        <p:tgtEl>
                                          <p:spTgt spid="8"/>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11"/>
                                        </p:tgtEl>
                                        <p:attrNameLst>
                                          <p:attrName>style.visibility</p:attrName>
                                        </p:attrNameLst>
                                      </p:cBhvr>
                                      <p:to>
                                        <p:strVal val="visible"/>
                                      </p:to>
                                    </p:set>
                                    <p:anim by="(-#ppt_w*2)" calcmode="lin" valueType="num">
                                      <p:cBhvr rctx="PPT">
                                        <p:cTn id="13" dur="500" autoRev="1" fill="hold">
                                          <p:stCondLst>
                                            <p:cond delay="0"/>
                                          </p:stCondLst>
                                        </p:cTn>
                                        <p:tgtEl>
                                          <p:spTgt spid="11"/>
                                        </p:tgtEl>
                                        <p:attrNameLst>
                                          <p:attrName>ppt_w</p:attrName>
                                        </p:attrNameLst>
                                      </p:cBhvr>
                                    </p:anim>
                                    <p:anim by="(#ppt_w*0.50)" calcmode="lin" valueType="num">
                                      <p:cBhvr>
                                        <p:cTn id="14" dur="500" decel="50000" autoRev="1" fill="hold">
                                          <p:stCondLst>
                                            <p:cond delay="0"/>
                                          </p:stCondLst>
                                        </p:cTn>
                                        <p:tgtEl>
                                          <p:spTgt spid="11"/>
                                        </p:tgtEl>
                                        <p:attrNameLst>
                                          <p:attrName>ppt_x</p:attrName>
                                        </p:attrNameLst>
                                      </p:cBhvr>
                                    </p:anim>
                                    <p:anim from="(-#ppt_h/2)" to="(#ppt_y)" calcmode="lin" valueType="num">
                                      <p:cBhvr>
                                        <p:cTn id="15" dur="1000" fill="hold">
                                          <p:stCondLst>
                                            <p:cond delay="0"/>
                                          </p:stCondLst>
                                        </p:cTn>
                                        <p:tgtEl>
                                          <p:spTgt spid="11"/>
                                        </p:tgtEl>
                                        <p:attrNameLst>
                                          <p:attrName>ppt_y</p:attrName>
                                        </p:attrNameLst>
                                      </p:cBhvr>
                                    </p:anim>
                                    <p:animRot by="21600000">
                                      <p:cBhvr>
                                        <p:cTn id="16" dur="1000"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custDataLst>
              <p:tags r:id="rId1"/>
            </p:custDataLst>
          </p:nvPr>
        </p:nvGraphicFramePr>
        <p:xfrm>
          <a:off x="102534" y="55391"/>
          <a:ext cx="11986931" cy="6668441"/>
        </p:xfrm>
        <a:graphic>
          <a:graphicData uri="http://schemas.openxmlformats.org/drawingml/2006/table">
            <a:tbl>
              <a:tblPr/>
              <a:tblGrid>
                <a:gridCol w="1141612"/>
                <a:gridCol w="1772862"/>
                <a:gridCol w="9072457"/>
              </a:tblGrid>
              <a:tr h="353126">
                <a:tc>
                  <a:txBody>
                    <a:bodyPr/>
                    <a:lstStyle/>
                    <a:p>
                      <a:pPr algn="ctr">
                        <a:spcAft>
                          <a:spcPts val="0"/>
                        </a:spcAft>
                      </a:pPr>
                      <a:r>
                        <a:rPr lang="zh-CN" sz="2400" kern="100" dirty="0">
                          <a:latin typeface="Calibri" panose="020F0502020204030204"/>
                          <a:ea typeface="宋体" panose="02010600030101010101" pitchFamily="2" charset="-122"/>
                          <a:cs typeface="Times New Roman" panose="02020603050405020304"/>
                        </a:rPr>
                        <a:t>类别</a:t>
                      </a:r>
                      <a:endParaRPr lang="zh-CN" sz="2400" kern="100" dirty="0">
                        <a:latin typeface="Calibri" panose="020F0502020204030204"/>
                        <a:ea typeface="宋体" panose="02010600030101010101" pitchFamily="2" charset="-122"/>
                        <a:cs typeface="Times New Roman" panose="02020603050405020304"/>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100" dirty="0">
                          <a:latin typeface="Calibri" panose="020F0502020204030204"/>
                          <a:ea typeface="宋体" panose="02010600030101010101" pitchFamily="2" charset="-122"/>
                          <a:cs typeface="Times New Roman" panose="02020603050405020304"/>
                        </a:rPr>
                        <a:t>体裁</a:t>
                      </a:r>
                      <a:endParaRPr lang="zh-CN" sz="2400" kern="100" dirty="0">
                        <a:latin typeface="Calibri" panose="020F0502020204030204"/>
                        <a:ea typeface="宋体" panose="02010600030101010101" pitchFamily="2" charset="-122"/>
                        <a:cs typeface="Times New Roman" panose="02020603050405020304"/>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400" kern="100" dirty="0">
                          <a:latin typeface="Calibri" panose="020F0502020204030204"/>
                          <a:ea typeface="宋体" panose="02010600030101010101" pitchFamily="2" charset="-122"/>
                          <a:cs typeface="Times New Roman" panose="02020603050405020304"/>
                        </a:rPr>
                        <a:t>格式</a:t>
                      </a:r>
                      <a:endParaRPr lang="zh-CN" sz="2400" kern="100" dirty="0">
                        <a:latin typeface="Calibri" panose="020F0502020204030204"/>
                        <a:ea typeface="宋体" panose="02010600030101010101" pitchFamily="2" charset="-122"/>
                        <a:cs typeface="Times New Roman" panose="02020603050405020304"/>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126">
                <a:tc>
                  <a:txBody>
                    <a:bodyPr/>
                    <a:lstStyle/>
                    <a:p>
                      <a:pPr algn="ctr">
                        <a:spcAft>
                          <a:spcPts val="0"/>
                        </a:spcAft>
                      </a:pPr>
                      <a:r>
                        <a:rPr lang="zh-CN" sz="2400" kern="100" dirty="0">
                          <a:latin typeface="Calibri" panose="020F0502020204030204"/>
                          <a:ea typeface="宋体" panose="02010600030101010101" pitchFamily="2" charset="-122"/>
                          <a:cs typeface="Times New Roman" panose="02020603050405020304"/>
                        </a:rPr>
                        <a:t>书信类</a:t>
                      </a:r>
                      <a:endParaRPr lang="zh-CN" sz="2400" kern="100" dirty="0">
                        <a:latin typeface="Calibri" panose="020F0502020204030204"/>
                        <a:ea typeface="宋体" panose="02010600030101010101" pitchFamily="2" charset="-122"/>
                        <a:cs typeface="Times New Roman" panose="02020603050405020304"/>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100" dirty="0">
                          <a:latin typeface="Calibri" panose="020F0502020204030204"/>
                          <a:ea typeface="宋体" panose="02010600030101010101" pitchFamily="2" charset="-122"/>
                          <a:cs typeface="Times New Roman" panose="02020603050405020304"/>
                        </a:rPr>
                        <a:t>书信、邮件</a:t>
                      </a:r>
                      <a:endParaRPr lang="zh-CN" sz="2400" kern="100" dirty="0">
                        <a:latin typeface="Calibri" panose="020F0502020204030204"/>
                        <a:ea typeface="宋体" panose="02010600030101010101" pitchFamily="2" charset="-122"/>
                        <a:cs typeface="Times New Roman" panose="02020603050405020304"/>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400" kern="100" dirty="0">
                          <a:latin typeface="Calibri" panose="020F0502020204030204"/>
                          <a:ea typeface="宋体" panose="02010600030101010101" pitchFamily="2" charset="-122"/>
                          <a:cs typeface="Times New Roman" panose="02020603050405020304"/>
                        </a:rPr>
                        <a:t>1. </a:t>
                      </a:r>
                      <a:r>
                        <a:rPr lang="zh-CN" sz="2400" kern="100" dirty="0">
                          <a:latin typeface="Calibri" panose="020F0502020204030204"/>
                          <a:ea typeface="宋体" panose="02010600030101010101" pitchFamily="2" charset="-122"/>
                          <a:cs typeface="Times New Roman" panose="02020603050405020304"/>
                        </a:rPr>
                        <a:t>称呼；</a:t>
                      </a:r>
                      <a:r>
                        <a:rPr lang="en-US" sz="2400" kern="100" dirty="0">
                          <a:latin typeface="Calibri" panose="020F0502020204030204"/>
                          <a:ea typeface="宋体" panose="02010600030101010101" pitchFamily="2" charset="-122"/>
                          <a:cs typeface="Times New Roman" panose="02020603050405020304"/>
                        </a:rPr>
                        <a:t>2. </a:t>
                      </a:r>
                      <a:r>
                        <a:rPr lang="zh-CN" sz="2400" kern="100" dirty="0">
                          <a:latin typeface="Calibri" panose="020F0502020204030204"/>
                          <a:ea typeface="宋体" panose="02010600030101010101" pitchFamily="2" charset="-122"/>
                          <a:cs typeface="Times New Roman" panose="02020603050405020304"/>
                        </a:rPr>
                        <a:t>正文（扣要点，三段式）；</a:t>
                      </a:r>
                      <a:r>
                        <a:rPr lang="en-US" sz="2400" kern="100" dirty="0">
                          <a:latin typeface="Calibri" panose="020F0502020204030204"/>
                          <a:ea typeface="宋体" panose="02010600030101010101" pitchFamily="2" charset="-122"/>
                          <a:cs typeface="Times New Roman" panose="02020603050405020304"/>
                        </a:rPr>
                        <a:t>3.</a:t>
                      </a:r>
                      <a:r>
                        <a:rPr lang="zh-CN" sz="2400" kern="100" dirty="0">
                          <a:latin typeface="Calibri" panose="020F0502020204030204"/>
                          <a:ea typeface="宋体" panose="02010600030101010101" pitchFamily="2" charset="-122"/>
                          <a:cs typeface="Times New Roman" panose="02020603050405020304"/>
                        </a:rPr>
                        <a:t>落款</a:t>
                      </a:r>
                      <a:endParaRPr lang="zh-CN" sz="2400" kern="100" dirty="0">
                        <a:latin typeface="Calibri" panose="020F0502020204030204"/>
                        <a:ea typeface="宋体" panose="02010600030101010101" pitchFamily="2" charset="-122"/>
                        <a:cs typeface="Times New Roman" panose="02020603050405020304"/>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6252">
                <a:tc rowSpan="9">
                  <a:txBody>
                    <a:bodyPr/>
                    <a:lstStyle/>
                    <a:p>
                      <a:pPr algn="ctr">
                        <a:spcAft>
                          <a:spcPts val="0"/>
                        </a:spcAft>
                      </a:pPr>
                      <a:endParaRPr lang="en-US" altLang="zh-CN" sz="2400" kern="100" dirty="0">
                        <a:latin typeface="Calibri" panose="020F0502020204030204"/>
                        <a:ea typeface="宋体" panose="02010600030101010101" pitchFamily="2" charset="-122"/>
                        <a:cs typeface="Times New Roman" panose="02020603050405020304"/>
                      </a:endParaRPr>
                    </a:p>
                    <a:p>
                      <a:pPr algn="ctr">
                        <a:spcAft>
                          <a:spcPts val="0"/>
                        </a:spcAft>
                      </a:pPr>
                      <a:endParaRPr lang="en-US" altLang="zh-CN" sz="2400" kern="100" dirty="0">
                        <a:latin typeface="Calibri" panose="020F0502020204030204"/>
                        <a:ea typeface="宋体" panose="02010600030101010101" pitchFamily="2" charset="-122"/>
                        <a:cs typeface="Times New Roman" panose="02020603050405020304"/>
                      </a:endParaRPr>
                    </a:p>
                    <a:p>
                      <a:pPr algn="ctr">
                        <a:spcAft>
                          <a:spcPts val="0"/>
                        </a:spcAft>
                      </a:pPr>
                      <a:endParaRPr lang="en-US" altLang="zh-CN" sz="2400" kern="100" dirty="0">
                        <a:latin typeface="Calibri" panose="020F0502020204030204"/>
                        <a:ea typeface="宋体" panose="02010600030101010101" pitchFamily="2" charset="-122"/>
                        <a:cs typeface="Times New Roman" panose="02020603050405020304"/>
                      </a:endParaRPr>
                    </a:p>
                    <a:p>
                      <a:pPr algn="ctr">
                        <a:spcAft>
                          <a:spcPts val="0"/>
                        </a:spcAft>
                      </a:pPr>
                      <a:endParaRPr lang="en-US" altLang="zh-CN" sz="2400" kern="100" dirty="0">
                        <a:latin typeface="Calibri" panose="020F0502020204030204"/>
                        <a:ea typeface="宋体" panose="02010600030101010101" pitchFamily="2" charset="-122"/>
                        <a:cs typeface="Times New Roman" panose="02020603050405020304"/>
                      </a:endParaRPr>
                    </a:p>
                    <a:p>
                      <a:pPr algn="ctr">
                        <a:spcAft>
                          <a:spcPts val="0"/>
                        </a:spcAft>
                      </a:pPr>
                      <a:endParaRPr lang="en-US" altLang="zh-CN" sz="2400" kern="100" dirty="0">
                        <a:latin typeface="Calibri" panose="020F0502020204030204"/>
                        <a:ea typeface="宋体" panose="02010600030101010101" pitchFamily="2" charset="-122"/>
                        <a:cs typeface="Times New Roman" panose="02020603050405020304"/>
                      </a:endParaRPr>
                    </a:p>
                    <a:p>
                      <a:pPr algn="ctr">
                        <a:spcAft>
                          <a:spcPts val="0"/>
                        </a:spcAft>
                      </a:pPr>
                      <a:endParaRPr lang="en-US" altLang="zh-CN" sz="2400" kern="100" dirty="0">
                        <a:latin typeface="Calibri" panose="020F0502020204030204"/>
                        <a:ea typeface="宋体" panose="02010600030101010101" pitchFamily="2" charset="-122"/>
                        <a:cs typeface="Times New Roman" panose="02020603050405020304"/>
                      </a:endParaRPr>
                    </a:p>
                    <a:p>
                      <a:pPr algn="ctr">
                        <a:spcAft>
                          <a:spcPts val="0"/>
                        </a:spcAft>
                      </a:pPr>
                      <a:endParaRPr lang="en-US" altLang="zh-CN" sz="2400" kern="100" dirty="0">
                        <a:latin typeface="Calibri" panose="020F0502020204030204"/>
                        <a:ea typeface="宋体" panose="02010600030101010101" pitchFamily="2" charset="-122"/>
                        <a:cs typeface="Times New Roman" panose="02020603050405020304"/>
                      </a:endParaRPr>
                    </a:p>
                    <a:p>
                      <a:pPr algn="ctr">
                        <a:spcAft>
                          <a:spcPts val="0"/>
                        </a:spcAft>
                      </a:pPr>
                      <a:endParaRPr lang="en-US" altLang="zh-CN" sz="2400" kern="100" dirty="0">
                        <a:latin typeface="Calibri" panose="020F0502020204030204"/>
                        <a:ea typeface="宋体" panose="02010600030101010101" pitchFamily="2" charset="-122"/>
                        <a:cs typeface="Times New Roman" panose="02020603050405020304"/>
                      </a:endParaRPr>
                    </a:p>
                    <a:p>
                      <a:pPr algn="ctr">
                        <a:spcAft>
                          <a:spcPts val="0"/>
                        </a:spcAft>
                      </a:pPr>
                      <a:r>
                        <a:rPr lang="zh-CN" sz="2400" kern="100" dirty="0">
                          <a:latin typeface="Calibri" panose="020F0502020204030204"/>
                          <a:ea typeface="宋体" panose="02010600030101010101" pitchFamily="2" charset="-122"/>
                          <a:cs typeface="Times New Roman" panose="02020603050405020304"/>
                        </a:rPr>
                        <a:t>非书信类</a:t>
                      </a:r>
                      <a:endParaRPr lang="zh-CN" sz="2400" kern="100" dirty="0">
                        <a:latin typeface="Calibri" panose="020F0502020204030204"/>
                        <a:ea typeface="宋体" panose="02010600030101010101" pitchFamily="2" charset="-122"/>
                        <a:cs typeface="Times New Roman" panose="02020603050405020304"/>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2400" kern="100" dirty="0">
                          <a:latin typeface="+mn-lt"/>
                          <a:ea typeface="+mn-ea"/>
                          <a:cs typeface="Times New Roman" panose="02020603050405020304"/>
                        </a:rPr>
                        <a:t>倡议书</a:t>
                      </a:r>
                      <a:endParaRPr lang="zh-CN" altLang="zh-CN" sz="2400" kern="100" dirty="0">
                        <a:latin typeface="+mn-lt"/>
                        <a:ea typeface="+mn-ea"/>
                        <a:cs typeface="Times New Roman" panose="02020603050405020304"/>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a:spcAft>
                          <a:spcPts val="0"/>
                        </a:spcAft>
                      </a:pPr>
                      <a:r>
                        <a:rPr lang="en-US" altLang="zh-CN" sz="2400" kern="100" dirty="0">
                          <a:solidFill>
                            <a:srgbClr val="FF0000"/>
                          </a:solidFill>
                          <a:latin typeface="+mn-lt"/>
                          <a:ea typeface="+mn-ea"/>
                          <a:cs typeface="Times New Roman" panose="02020603050405020304"/>
                        </a:rPr>
                        <a:t>1.</a:t>
                      </a:r>
                      <a:r>
                        <a:rPr lang="zh-CN" altLang="zh-CN" sz="2400" kern="100" dirty="0">
                          <a:solidFill>
                            <a:srgbClr val="FF0000"/>
                          </a:solidFill>
                          <a:latin typeface="+mn-lt"/>
                          <a:ea typeface="+mn-ea"/>
                          <a:cs typeface="Times New Roman" panose="02020603050405020304"/>
                        </a:rPr>
                        <a:t>称呼（</a:t>
                      </a:r>
                      <a:r>
                        <a:rPr lang="en-US" altLang="zh-CN" sz="2400" kern="100" dirty="0">
                          <a:solidFill>
                            <a:srgbClr val="FF0000"/>
                          </a:solidFill>
                          <a:latin typeface="+mn-lt"/>
                          <a:ea typeface="+mn-ea"/>
                          <a:cs typeface="Times New Roman" panose="02020603050405020304"/>
                        </a:rPr>
                        <a:t>Dear fellow students,</a:t>
                      </a:r>
                      <a:r>
                        <a:rPr lang="zh-CN" altLang="zh-CN" sz="2400" kern="100" dirty="0">
                          <a:latin typeface="+mn-lt"/>
                          <a:ea typeface="+mn-ea"/>
                          <a:cs typeface="Times New Roman" panose="02020603050405020304"/>
                        </a:rPr>
                        <a:t>）</a:t>
                      </a:r>
                      <a:r>
                        <a:rPr lang="en-US" altLang="zh-CN" sz="2400" kern="100" dirty="0">
                          <a:latin typeface="+mn-lt"/>
                          <a:ea typeface="+mn-ea"/>
                          <a:cs typeface="Times New Roman" panose="02020603050405020304"/>
                        </a:rPr>
                        <a:t>2.</a:t>
                      </a:r>
                      <a:r>
                        <a:rPr lang="zh-CN" altLang="zh-CN" sz="2400" kern="100" dirty="0">
                          <a:latin typeface="+mn-lt"/>
                          <a:ea typeface="+mn-ea"/>
                          <a:cs typeface="Times New Roman" panose="02020603050405020304"/>
                        </a:rPr>
                        <a:t>正文（扣</a:t>
                      </a:r>
                      <a:r>
                        <a:rPr lang="zh-CN" altLang="en-US" sz="2400" kern="100" dirty="0">
                          <a:latin typeface="+mn-lt"/>
                          <a:ea typeface="+mn-ea"/>
                          <a:cs typeface="Times New Roman" panose="02020603050405020304"/>
                        </a:rPr>
                        <a:t>主题要点</a:t>
                      </a:r>
                      <a:r>
                        <a:rPr lang="zh-CN" altLang="zh-CN" sz="2400" kern="100" dirty="0">
                          <a:latin typeface="+mn-lt"/>
                          <a:ea typeface="+mn-ea"/>
                          <a:cs typeface="Times New Roman" panose="02020603050405020304"/>
                        </a:rPr>
                        <a:t>，三段式）</a:t>
                      </a:r>
                      <a:r>
                        <a:rPr lang="en-US" altLang="zh-CN" sz="2400" kern="100" dirty="0">
                          <a:solidFill>
                            <a:srgbClr val="FF0000"/>
                          </a:solidFill>
                          <a:latin typeface="+mn-lt"/>
                          <a:ea typeface="+mn-ea"/>
                          <a:cs typeface="Times New Roman" panose="02020603050405020304"/>
                        </a:rPr>
                        <a:t>3.</a:t>
                      </a:r>
                      <a:r>
                        <a:rPr lang="zh-CN" altLang="zh-CN" sz="2400" kern="100" dirty="0">
                          <a:solidFill>
                            <a:srgbClr val="FF0000"/>
                          </a:solidFill>
                          <a:latin typeface="+mn-lt"/>
                          <a:ea typeface="+mn-ea"/>
                          <a:cs typeface="Times New Roman" panose="02020603050405020304"/>
                        </a:rPr>
                        <a:t>落款（一般为</a:t>
                      </a:r>
                      <a:r>
                        <a:rPr lang="en-US" altLang="zh-CN" sz="2400" kern="100" dirty="0">
                          <a:solidFill>
                            <a:srgbClr val="FF0000"/>
                          </a:solidFill>
                          <a:latin typeface="+mn-lt"/>
                          <a:ea typeface="+mn-ea"/>
                          <a:cs typeface="Times New Roman" panose="02020603050405020304"/>
                        </a:rPr>
                        <a:t>Students’ Union</a:t>
                      </a:r>
                      <a:r>
                        <a:rPr lang="zh-CN" altLang="zh-CN" sz="2400" kern="100" dirty="0">
                          <a:solidFill>
                            <a:srgbClr val="FF0000"/>
                          </a:solidFill>
                          <a:latin typeface="+mn-lt"/>
                          <a:ea typeface="+mn-ea"/>
                          <a:cs typeface="Times New Roman" panose="02020603050405020304"/>
                        </a:rPr>
                        <a:t>，发文日期</a:t>
                      </a:r>
                      <a:r>
                        <a:rPr lang="zh-CN" altLang="en-US" sz="2400" kern="100" dirty="0">
                          <a:solidFill>
                            <a:srgbClr val="FF0000"/>
                          </a:solidFill>
                          <a:latin typeface="+mn-lt"/>
                          <a:ea typeface="+mn-ea"/>
                          <a:cs typeface="Times New Roman" panose="02020603050405020304"/>
                        </a:rPr>
                        <a:t>）</a:t>
                      </a:r>
                      <a:endParaRPr lang="zh-CN" sz="2400" kern="100" dirty="0">
                        <a:solidFill>
                          <a:srgbClr val="FF0000"/>
                        </a:solidFill>
                        <a:latin typeface="Calibri" panose="020F0502020204030204"/>
                        <a:ea typeface="宋体" panose="02010600030101010101" pitchFamily="2" charset="-122"/>
                        <a:cs typeface="Times New Roman" panose="02020603050405020304"/>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731933">
                <a:tc vMerge="1">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2400" kern="100" dirty="0">
                          <a:latin typeface="+mn-lt"/>
                          <a:ea typeface="+mn-ea"/>
                          <a:cs typeface="Times New Roman" panose="02020603050405020304"/>
                        </a:rPr>
                        <a:t>演讲稿</a:t>
                      </a:r>
                      <a:endParaRPr lang="zh-CN" altLang="zh-CN" sz="2400" kern="100" dirty="0">
                        <a:latin typeface="+mn-lt"/>
                        <a:ea typeface="+mn-ea"/>
                        <a:cs typeface="Times New Roman" panose="02020603050405020304"/>
                      </a:endParaRPr>
                    </a:p>
                    <a:p>
                      <a:pPr algn="ctr">
                        <a:spcAft>
                          <a:spcPts val="0"/>
                        </a:spcAft>
                      </a:pPr>
                      <a:endParaRPr lang="zh-CN" sz="2400" kern="100" dirty="0">
                        <a:latin typeface="Calibri" panose="020F0502020204030204"/>
                        <a:ea typeface="宋体" panose="02010600030101010101" pitchFamily="2" charset="-122"/>
                        <a:cs typeface="Times New Roman" panose="02020603050405020304"/>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a:spcAft>
                          <a:spcPts val="0"/>
                        </a:spcAft>
                      </a:pPr>
                      <a:r>
                        <a:rPr lang="en-US" altLang="zh-CN" sz="2400" kern="100" dirty="0">
                          <a:solidFill>
                            <a:srgbClr val="FF0000"/>
                          </a:solidFill>
                          <a:latin typeface="+mn-lt"/>
                          <a:ea typeface="+mn-ea"/>
                          <a:cs typeface="Times New Roman" panose="02020603050405020304"/>
                        </a:rPr>
                        <a:t>1. </a:t>
                      </a:r>
                      <a:r>
                        <a:rPr lang="zh-CN" altLang="zh-CN" sz="2400" kern="100" dirty="0">
                          <a:solidFill>
                            <a:srgbClr val="FF0000"/>
                          </a:solidFill>
                          <a:latin typeface="+mn-lt"/>
                          <a:ea typeface="+mn-ea"/>
                          <a:cs typeface="Times New Roman" panose="02020603050405020304"/>
                        </a:rPr>
                        <a:t>称呼（</a:t>
                      </a:r>
                      <a:r>
                        <a:rPr lang="en-US" altLang="zh-CN" sz="2400" kern="100" dirty="0">
                          <a:solidFill>
                            <a:srgbClr val="FF0000"/>
                          </a:solidFill>
                          <a:latin typeface="+mn-lt"/>
                          <a:ea typeface="+mn-ea"/>
                          <a:cs typeface="Times New Roman" panose="02020603050405020304"/>
                        </a:rPr>
                        <a:t>Ladies and gentlemen/ Dear friends/ …</a:t>
                      </a:r>
                      <a:r>
                        <a:rPr lang="zh-CN" altLang="zh-CN" sz="2400" kern="100" dirty="0">
                          <a:solidFill>
                            <a:srgbClr val="FF0000"/>
                          </a:solidFill>
                          <a:latin typeface="+mn-lt"/>
                          <a:ea typeface="+mn-ea"/>
                          <a:cs typeface="Times New Roman" panose="02020603050405020304"/>
                        </a:rPr>
                        <a:t>）</a:t>
                      </a:r>
                      <a:r>
                        <a:rPr lang="en-US" altLang="zh-CN" sz="2400" kern="100" dirty="0">
                          <a:latin typeface="+mn-lt"/>
                          <a:ea typeface="+mn-ea"/>
                          <a:cs typeface="Times New Roman" panose="02020603050405020304"/>
                        </a:rPr>
                        <a:t>2. </a:t>
                      </a:r>
                      <a:r>
                        <a:rPr lang="zh-CN" altLang="zh-CN" sz="2400" kern="100" dirty="0">
                          <a:latin typeface="+mn-lt"/>
                          <a:ea typeface="+mn-ea"/>
                          <a:cs typeface="Times New Roman" panose="02020603050405020304"/>
                        </a:rPr>
                        <a:t>正文（扣</a:t>
                      </a:r>
                      <a:r>
                        <a:rPr lang="zh-CN" altLang="en-US" sz="2400" kern="100" dirty="0">
                          <a:latin typeface="+mn-lt"/>
                          <a:ea typeface="+mn-ea"/>
                          <a:cs typeface="Times New Roman" panose="02020603050405020304"/>
                        </a:rPr>
                        <a:t>主题要点</a:t>
                      </a:r>
                      <a:r>
                        <a:rPr lang="zh-CN" altLang="zh-CN" sz="2400" kern="100" dirty="0">
                          <a:latin typeface="+mn-lt"/>
                          <a:ea typeface="+mn-ea"/>
                          <a:cs typeface="Times New Roman" panose="02020603050405020304"/>
                        </a:rPr>
                        <a:t>）</a:t>
                      </a:r>
                      <a:r>
                        <a:rPr lang="en-US" altLang="zh-CN" sz="2400" kern="100" dirty="0">
                          <a:latin typeface="+mn-lt"/>
                          <a:ea typeface="+mn-ea"/>
                          <a:cs typeface="Times New Roman" panose="02020603050405020304"/>
                        </a:rPr>
                        <a:t>3. </a:t>
                      </a:r>
                      <a:r>
                        <a:rPr lang="zh-CN" altLang="zh-CN" sz="2400" kern="100" dirty="0">
                          <a:latin typeface="+mn-lt"/>
                          <a:ea typeface="+mn-ea"/>
                          <a:cs typeface="Times New Roman" panose="02020603050405020304"/>
                        </a:rPr>
                        <a:t>结尾致谢语：</a:t>
                      </a:r>
                      <a:r>
                        <a:rPr lang="en-US" altLang="zh-CN" sz="2400" kern="100" dirty="0">
                          <a:latin typeface="+mn-lt"/>
                          <a:ea typeface="+mn-ea"/>
                          <a:cs typeface="Times New Roman" panose="02020603050405020304"/>
                        </a:rPr>
                        <a:t>Thank you for …</a:t>
                      </a:r>
                      <a:endParaRPr lang="zh-CN" sz="2400" kern="100" dirty="0">
                        <a:latin typeface="Calibri" panose="020F0502020204030204"/>
                        <a:ea typeface="宋体" panose="02010600030101010101" pitchFamily="2" charset="-122"/>
                        <a:cs typeface="Times New Roman" panose="02020603050405020304"/>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731933">
                <a:tc vMerge="1">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2400" kern="100" dirty="0">
                          <a:latin typeface="+mn-lt"/>
                          <a:ea typeface="+mn-ea"/>
                          <a:cs typeface="Times New Roman" panose="02020603050405020304"/>
                        </a:rPr>
                        <a:t>致辞（欢迎辞、欢送辞）</a:t>
                      </a:r>
                      <a:endParaRPr lang="zh-CN" altLang="zh-CN" sz="2400" kern="100" dirty="0">
                        <a:latin typeface="+mn-lt"/>
                        <a:ea typeface="+mn-ea"/>
                        <a:cs typeface="Times New Roman" panose="02020603050405020304"/>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defRPr/>
                      </a:pPr>
                      <a:r>
                        <a:rPr lang="en-US" altLang="zh-CN" sz="2400" kern="100" dirty="0">
                          <a:solidFill>
                            <a:srgbClr val="FF0000"/>
                          </a:solidFill>
                          <a:latin typeface="+mn-lt"/>
                          <a:ea typeface="+mn-ea"/>
                          <a:cs typeface="Times New Roman" panose="02020603050405020304"/>
                        </a:rPr>
                        <a:t>1. </a:t>
                      </a:r>
                      <a:r>
                        <a:rPr lang="zh-CN" altLang="zh-CN" sz="2400" kern="100" dirty="0">
                          <a:solidFill>
                            <a:srgbClr val="FF0000"/>
                          </a:solidFill>
                          <a:latin typeface="+mn-lt"/>
                          <a:ea typeface="+mn-ea"/>
                          <a:cs typeface="Times New Roman" panose="02020603050405020304"/>
                        </a:rPr>
                        <a:t>称呼（</a:t>
                      </a:r>
                      <a:r>
                        <a:rPr lang="en-US" altLang="zh-CN" sz="2400" kern="100" dirty="0">
                          <a:solidFill>
                            <a:srgbClr val="FF0000"/>
                          </a:solidFill>
                          <a:latin typeface="+mn-lt"/>
                          <a:ea typeface="+mn-ea"/>
                          <a:cs typeface="Times New Roman" panose="02020603050405020304"/>
                        </a:rPr>
                        <a:t>Ladies and gentlemen/ Dear friends/ …</a:t>
                      </a:r>
                      <a:r>
                        <a:rPr lang="zh-CN" altLang="zh-CN" sz="2400" kern="100" dirty="0">
                          <a:latin typeface="+mn-lt"/>
                          <a:ea typeface="+mn-ea"/>
                          <a:cs typeface="Times New Roman" panose="02020603050405020304"/>
                        </a:rPr>
                        <a:t>）</a:t>
                      </a:r>
                      <a:r>
                        <a:rPr lang="en-US" altLang="zh-CN" sz="2400" kern="100" dirty="0">
                          <a:latin typeface="+mn-lt"/>
                          <a:ea typeface="+mn-ea"/>
                          <a:cs typeface="Times New Roman" panose="02020603050405020304"/>
                        </a:rPr>
                        <a:t>2. </a:t>
                      </a:r>
                      <a:r>
                        <a:rPr lang="zh-CN" altLang="zh-CN" sz="2400" kern="100" dirty="0">
                          <a:latin typeface="+mn-lt"/>
                          <a:ea typeface="+mn-ea"/>
                          <a:cs typeface="Times New Roman" panose="02020603050405020304"/>
                        </a:rPr>
                        <a:t>正文（扣要点，三段式）</a:t>
                      </a:r>
                      <a:endParaRPr lang="zh-CN" altLang="zh-CN" sz="2400" kern="100" dirty="0">
                        <a:latin typeface="+mn-lt"/>
                        <a:ea typeface="+mn-ea"/>
                        <a:cs typeface="Times New Roman" panose="02020603050405020304"/>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706252">
                <a:tc vMerge="1">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2400" b="1" kern="100" dirty="0">
                          <a:latin typeface="+mn-lt"/>
                          <a:ea typeface="+mn-ea"/>
                          <a:cs typeface="Times New Roman" panose="02020603050405020304"/>
                        </a:rPr>
                        <a:t>口头</a:t>
                      </a:r>
                      <a:r>
                        <a:rPr lang="zh-CN" altLang="zh-CN" sz="2400" kern="100" dirty="0">
                          <a:latin typeface="+mn-lt"/>
                          <a:ea typeface="+mn-ea"/>
                          <a:cs typeface="Times New Roman" panose="02020603050405020304"/>
                        </a:rPr>
                        <a:t>通知</a:t>
                      </a:r>
                      <a:endParaRPr lang="zh-CN" altLang="zh-CN" sz="2400" kern="100" dirty="0">
                        <a:latin typeface="+mn-lt"/>
                        <a:ea typeface="+mn-ea"/>
                        <a:cs typeface="Times New Roman" panose="02020603050405020304"/>
                      </a:endParaRPr>
                    </a:p>
                    <a:p>
                      <a:pPr marL="0" marR="0" indent="0" algn="ctr" defTabSz="914400" rtl="0" eaLnBrk="1" fontAlgn="auto" latinLnBrk="0" hangingPunct="1">
                        <a:lnSpc>
                          <a:spcPct val="100000"/>
                        </a:lnSpc>
                        <a:spcBef>
                          <a:spcPts val="0"/>
                        </a:spcBef>
                        <a:spcAft>
                          <a:spcPts val="0"/>
                        </a:spcAft>
                        <a:buClrTx/>
                        <a:buSzTx/>
                        <a:buFontTx/>
                        <a:buNone/>
                        <a:defRPr/>
                      </a:pPr>
                      <a:endParaRPr lang="zh-CN" altLang="zh-CN" sz="2400" kern="100" dirty="0">
                        <a:latin typeface="+mn-lt"/>
                        <a:ea typeface="+mn-ea"/>
                        <a:cs typeface="Times New Roman" panose="02020603050405020304"/>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kern="100" dirty="0">
                          <a:latin typeface="+mn-lt"/>
                          <a:ea typeface="+mn-ea"/>
                          <a:cs typeface="Times New Roman" panose="02020603050405020304"/>
                        </a:rPr>
                        <a:t>1. </a:t>
                      </a:r>
                      <a:r>
                        <a:rPr lang="zh-CN" altLang="zh-CN" sz="2400" kern="100" dirty="0">
                          <a:latin typeface="+mn-lt"/>
                          <a:ea typeface="+mn-ea"/>
                          <a:cs typeface="Times New Roman" panose="02020603050405020304"/>
                        </a:rPr>
                        <a:t>称呼：</a:t>
                      </a:r>
                      <a:r>
                        <a:rPr lang="en-US" altLang="zh-CN" sz="2400" kern="100" dirty="0">
                          <a:latin typeface="+mn-lt"/>
                          <a:ea typeface="+mn-ea"/>
                          <a:cs typeface="Times New Roman" panose="02020603050405020304"/>
                        </a:rPr>
                        <a:t>Good</a:t>
                      </a:r>
                      <a:r>
                        <a:rPr lang="zh-CN" altLang="zh-CN" sz="2400" kern="100" dirty="0">
                          <a:latin typeface="+mn-lt"/>
                          <a:ea typeface="+mn-ea"/>
                          <a:cs typeface="Times New Roman" panose="02020603050405020304"/>
                        </a:rPr>
                        <a:t>……，</a:t>
                      </a:r>
                      <a:r>
                        <a:rPr lang="en-US" altLang="zh-CN" sz="2400" kern="100" dirty="0">
                          <a:latin typeface="+mn-lt"/>
                          <a:ea typeface="+mn-ea"/>
                          <a:cs typeface="Times New Roman" panose="02020603050405020304"/>
                        </a:rPr>
                        <a:t>everyone. May I have your attention, please? 2. </a:t>
                      </a:r>
                      <a:r>
                        <a:rPr lang="zh-CN" altLang="zh-CN" sz="2400" kern="100" dirty="0">
                          <a:latin typeface="+mn-lt"/>
                          <a:ea typeface="+mn-ea"/>
                          <a:cs typeface="Times New Roman" panose="02020603050405020304"/>
                        </a:rPr>
                        <a:t>正文 </a:t>
                      </a:r>
                      <a:r>
                        <a:rPr lang="en-US" altLang="zh-CN" sz="2400" kern="100" dirty="0">
                          <a:latin typeface="+mn-lt"/>
                          <a:ea typeface="+mn-ea"/>
                          <a:cs typeface="Times New Roman" panose="02020603050405020304"/>
                        </a:rPr>
                        <a:t>3. </a:t>
                      </a:r>
                      <a:r>
                        <a:rPr lang="zh-CN" altLang="zh-CN" sz="2400" kern="100" dirty="0">
                          <a:latin typeface="+mn-lt"/>
                          <a:ea typeface="+mn-ea"/>
                          <a:cs typeface="Times New Roman" panose="02020603050405020304"/>
                        </a:rPr>
                        <a:t>结尾：</a:t>
                      </a:r>
                      <a:r>
                        <a:rPr lang="en-US" altLang="zh-CN" sz="2400" kern="100" dirty="0">
                          <a:latin typeface="+mn-lt"/>
                          <a:ea typeface="+mn-ea"/>
                          <a:cs typeface="Times New Roman" panose="02020603050405020304"/>
                        </a:rPr>
                        <a:t>Thank you for your attention!</a:t>
                      </a:r>
                      <a:endParaRPr lang="zh-CN" altLang="zh-CN" sz="2400" kern="100" dirty="0">
                        <a:latin typeface="+mn-lt"/>
                        <a:ea typeface="+mn-ea"/>
                        <a:cs typeface="Times New Roman" panose="02020603050405020304"/>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449695">
                <a:tc vMerge="1">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2400" b="1" kern="100" dirty="0">
                          <a:latin typeface="+mn-lt"/>
                          <a:ea typeface="+mn-ea"/>
                          <a:cs typeface="Times New Roman" panose="02020603050405020304"/>
                        </a:rPr>
                        <a:t>书面</a:t>
                      </a:r>
                      <a:r>
                        <a:rPr lang="zh-CN" altLang="zh-CN" sz="2400" kern="100" dirty="0">
                          <a:latin typeface="+mn-lt"/>
                          <a:ea typeface="+mn-ea"/>
                          <a:cs typeface="Times New Roman" panose="02020603050405020304"/>
                        </a:rPr>
                        <a:t>通知</a:t>
                      </a:r>
                      <a:endParaRPr lang="zh-CN" altLang="zh-CN" sz="2400" kern="100" dirty="0">
                        <a:latin typeface="+mn-lt"/>
                        <a:ea typeface="+mn-ea"/>
                        <a:cs typeface="Times New Roman" panose="02020603050405020304"/>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kern="100" dirty="0">
                          <a:latin typeface="+mn-lt"/>
                          <a:ea typeface="+mn-ea"/>
                          <a:cs typeface="Times New Roman" panose="02020603050405020304"/>
                        </a:rPr>
                        <a:t>1. </a:t>
                      </a:r>
                      <a:r>
                        <a:rPr lang="zh-CN" altLang="zh-CN" sz="2400" kern="100" dirty="0">
                          <a:latin typeface="+mn-lt"/>
                          <a:ea typeface="+mn-ea"/>
                          <a:cs typeface="Times New Roman" panose="02020603050405020304"/>
                        </a:rPr>
                        <a:t>标题</a:t>
                      </a:r>
                      <a:r>
                        <a:rPr lang="en-US" altLang="zh-CN" sz="2400" kern="100" dirty="0">
                          <a:latin typeface="+mn-lt"/>
                          <a:ea typeface="+mn-ea"/>
                          <a:cs typeface="Times New Roman" panose="02020603050405020304"/>
                        </a:rPr>
                        <a:t>(Notice) 2. </a:t>
                      </a:r>
                      <a:r>
                        <a:rPr lang="zh-CN" altLang="zh-CN" sz="2400" kern="100" dirty="0">
                          <a:latin typeface="+mn-lt"/>
                          <a:ea typeface="+mn-ea"/>
                          <a:cs typeface="Times New Roman" panose="02020603050405020304"/>
                        </a:rPr>
                        <a:t>正文（分段，扣要点）</a:t>
                      </a:r>
                      <a:r>
                        <a:rPr lang="en-US" altLang="zh-CN" sz="2400" kern="100" dirty="0">
                          <a:latin typeface="+mn-lt"/>
                          <a:ea typeface="+mn-ea"/>
                          <a:cs typeface="Times New Roman" panose="02020603050405020304"/>
                        </a:rPr>
                        <a:t>3.</a:t>
                      </a:r>
                      <a:r>
                        <a:rPr lang="zh-CN" altLang="zh-CN" sz="2400" kern="100" dirty="0">
                          <a:latin typeface="+mn-lt"/>
                          <a:ea typeface="+mn-ea"/>
                          <a:cs typeface="Times New Roman" panose="02020603050405020304"/>
                        </a:rPr>
                        <a:t>落款（发布者，日期）</a:t>
                      </a:r>
                      <a:endParaRPr lang="zh-CN" altLang="zh-CN" sz="2400" kern="100" dirty="0">
                        <a:latin typeface="+mn-lt"/>
                        <a:ea typeface="+mn-ea"/>
                        <a:cs typeface="Times New Roman" panose="02020603050405020304"/>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706252">
                <a:tc vMerge="1">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2400" kern="100" dirty="0">
                          <a:latin typeface="+mn-lt"/>
                          <a:ea typeface="+mn-ea"/>
                          <a:cs typeface="Times New Roman" panose="02020603050405020304"/>
                        </a:rPr>
                        <a:t>报道、宣传稿</a:t>
                      </a:r>
                      <a:endParaRPr lang="zh-CN" altLang="zh-CN" sz="2400" kern="100" dirty="0">
                        <a:latin typeface="+mn-lt"/>
                        <a:ea typeface="+mn-ea"/>
                        <a:cs typeface="Times New Roman" panose="02020603050405020304"/>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kern="100" dirty="0">
                          <a:latin typeface="+mn-lt"/>
                          <a:ea typeface="+mn-ea"/>
                          <a:cs typeface="Times New Roman" panose="02020603050405020304"/>
                        </a:rPr>
                        <a:t>1. </a:t>
                      </a:r>
                      <a:r>
                        <a:rPr lang="zh-CN" altLang="zh-CN" sz="2400" kern="100" dirty="0">
                          <a:latin typeface="+mn-lt"/>
                          <a:ea typeface="+mn-ea"/>
                          <a:cs typeface="Times New Roman" panose="02020603050405020304"/>
                        </a:rPr>
                        <a:t>标题（反映关键内容）</a:t>
                      </a:r>
                      <a:r>
                        <a:rPr lang="en-US" altLang="zh-CN" sz="2400" kern="100" dirty="0">
                          <a:latin typeface="+mn-lt"/>
                          <a:ea typeface="+mn-ea"/>
                          <a:cs typeface="Times New Roman" panose="02020603050405020304"/>
                        </a:rPr>
                        <a:t>2. </a:t>
                      </a:r>
                      <a:r>
                        <a:rPr lang="zh-CN" altLang="zh-CN" sz="2400" kern="100" dirty="0">
                          <a:latin typeface="+mn-lt"/>
                          <a:ea typeface="+mn-ea"/>
                          <a:cs typeface="Times New Roman" panose="02020603050405020304"/>
                        </a:rPr>
                        <a:t>正文</a:t>
                      </a:r>
                      <a:r>
                        <a:rPr lang="zh-CN" altLang="en-US" sz="2400" kern="100" dirty="0">
                          <a:latin typeface="+mn-lt"/>
                          <a:ea typeface="+mn-ea"/>
                          <a:cs typeface="Times New Roman" panose="02020603050405020304"/>
                        </a:rPr>
                        <a:t>；时态：</a:t>
                      </a:r>
                      <a:r>
                        <a:rPr lang="zh-CN" altLang="zh-CN" sz="2400" kern="100" dirty="0">
                          <a:latin typeface="+mn-lt"/>
                          <a:ea typeface="+mn-ea"/>
                          <a:cs typeface="Times New Roman" panose="02020603050405020304"/>
                        </a:rPr>
                        <a:t>报道</a:t>
                      </a:r>
                      <a:r>
                        <a:rPr lang="en-US" altLang="zh-CN" sz="2400" kern="100" dirty="0">
                          <a:latin typeface="+mn-lt"/>
                          <a:ea typeface="+mn-ea"/>
                          <a:cs typeface="Times New Roman" panose="02020603050405020304"/>
                        </a:rPr>
                        <a:t>----</a:t>
                      </a:r>
                      <a:r>
                        <a:rPr lang="zh-CN" altLang="zh-CN" sz="2400" kern="100" dirty="0">
                          <a:latin typeface="+mn-lt"/>
                          <a:ea typeface="+mn-ea"/>
                          <a:cs typeface="Times New Roman" panose="02020603050405020304"/>
                        </a:rPr>
                        <a:t>一般以过去时</a:t>
                      </a:r>
                      <a:r>
                        <a:rPr lang="zh-CN" altLang="en-US" sz="2400" kern="100" dirty="0">
                          <a:latin typeface="+mn-lt"/>
                          <a:ea typeface="+mn-ea"/>
                          <a:cs typeface="Times New Roman" panose="02020603050405020304"/>
                        </a:rPr>
                        <a:t>为主；</a:t>
                      </a:r>
                      <a:r>
                        <a:rPr lang="zh-CN" altLang="zh-CN" sz="2400" kern="100" dirty="0">
                          <a:latin typeface="+mn-lt"/>
                          <a:ea typeface="+mn-ea"/>
                          <a:cs typeface="Times New Roman" panose="02020603050405020304"/>
                        </a:rPr>
                        <a:t> 宣传稿</a:t>
                      </a:r>
                      <a:r>
                        <a:rPr lang="en-US" altLang="zh-CN" sz="2400" kern="100" dirty="0">
                          <a:latin typeface="+mn-lt"/>
                          <a:ea typeface="+mn-ea"/>
                          <a:cs typeface="Times New Roman" panose="02020603050405020304"/>
                        </a:rPr>
                        <a:t>----</a:t>
                      </a:r>
                      <a:r>
                        <a:rPr lang="zh-CN" altLang="zh-CN" sz="2400" kern="100" dirty="0">
                          <a:latin typeface="+mn-lt"/>
                          <a:ea typeface="+mn-ea"/>
                          <a:cs typeface="Times New Roman" panose="02020603050405020304"/>
                        </a:rPr>
                        <a:t>一般现在或将来时为主</a:t>
                      </a:r>
                      <a:endParaRPr lang="zh-CN" altLang="zh-CN" sz="2400" kern="100" dirty="0">
                        <a:latin typeface="+mn-lt"/>
                        <a:ea typeface="+mn-ea"/>
                        <a:cs typeface="Times New Roman" panose="02020603050405020304"/>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r h="353126">
                <a:tc vMerge="1">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2400" kern="100" dirty="0">
                          <a:latin typeface="+mn-lt"/>
                          <a:ea typeface="+mn-ea"/>
                          <a:cs typeface="Times New Roman" panose="02020603050405020304"/>
                        </a:rPr>
                        <a:t>海报</a:t>
                      </a:r>
                      <a:endParaRPr lang="zh-CN" altLang="zh-CN" sz="2400" kern="100" dirty="0">
                        <a:latin typeface="+mn-lt"/>
                        <a:ea typeface="+mn-ea"/>
                        <a:cs typeface="Times New Roman" panose="02020603050405020304"/>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kern="100" dirty="0">
                          <a:latin typeface="+mn-lt"/>
                          <a:ea typeface="+mn-ea"/>
                          <a:cs typeface="Times New Roman" panose="02020603050405020304"/>
                        </a:rPr>
                        <a:t>1.</a:t>
                      </a:r>
                      <a:r>
                        <a:rPr lang="zh-CN" altLang="zh-CN" sz="2400" kern="100" dirty="0">
                          <a:latin typeface="+mn-lt"/>
                          <a:ea typeface="+mn-ea"/>
                          <a:cs typeface="Times New Roman" panose="02020603050405020304"/>
                        </a:rPr>
                        <a:t>标题</a:t>
                      </a:r>
                      <a:r>
                        <a:rPr lang="en-US" altLang="zh-CN" sz="2400" kern="100" dirty="0">
                          <a:latin typeface="+mn-lt"/>
                          <a:ea typeface="+mn-ea"/>
                          <a:cs typeface="Times New Roman" panose="02020603050405020304"/>
                        </a:rPr>
                        <a:t>(Poster) 2. </a:t>
                      </a:r>
                      <a:r>
                        <a:rPr lang="zh-CN" altLang="zh-CN" sz="2400" kern="100" dirty="0">
                          <a:latin typeface="+mn-lt"/>
                          <a:ea typeface="+mn-ea"/>
                          <a:cs typeface="Times New Roman" panose="02020603050405020304"/>
                        </a:rPr>
                        <a:t>正文（分段，扣要点）</a:t>
                      </a:r>
                      <a:r>
                        <a:rPr lang="en-US" altLang="zh-CN" sz="2400" kern="100" dirty="0">
                          <a:latin typeface="+mn-lt"/>
                          <a:ea typeface="+mn-ea"/>
                          <a:cs typeface="Times New Roman" panose="02020603050405020304"/>
                        </a:rPr>
                        <a:t>3.</a:t>
                      </a:r>
                      <a:r>
                        <a:rPr lang="zh-CN" altLang="zh-CN" sz="2400" kern="100" dirty="0">
                          <a:latin typeface="+mn-lt"/>
                          <a:ea typeface="+mn-ea"/>
                          <a:cs typeface="Times New Roman" panose="02020603050405020304"/>
                        </a:rPr>
                        <a:t>落款（发布者，日期）</a:t>
                      </a:r>
                      <a:endParaRPr lang="zh-CN" altLang="zh-CN" sz="2400" kern="100" dirty="0">
                        <a:latin typeface="+mn-lt"/>
                        <a:ea typeface="+mn-ea"/>
                        <a:cs typeface="Times New Roman" panose="02020603050405020304"/>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6252">
                <a:tc vMerge="1">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100" dirty="0">
                          <a:latin typeface="Calibri" panose="020F0502020204030204"/>
                          <a:ea typeface="宋体" panose="02010600030101010101" pitchFamily="2" charset="-122"/>
                          <a:cs typeface="Times New Roman" panose="02020603050405020304"/>
                        </a:rPr>
                        <a:t>征稿函</a:t>
                      </a:r>
                      <a:endParaRPr lang="zh-CN" sz="2400" kern="100" dirty="0">
                        <a:latin typeface="Calibri" panose="020F0502020204030204"/>
                        <a:ea typeface="宋体" panose="02010600030101010101" pitchFamily="2" charset="-122"/>
                        <a:cs typeface="Times New Roman" panose="02020603050405020304"/>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a:spcAft>
                          <a:spcPts val="0"/>
                        </a:spcAft>
                      </a:pPr>
                      <a:r>
                        <a:rPr lang="en-US" sz="2400" kern="100" dirty="0">
                          <a:latin typeface="Calibri" panose="020F0502020204030204"/>
                          <a:ea typeface="宋体" panose="02010600030101010101" pitchFamily="2" charset="-122"/>
                          <a:cs typeface="Times New Roman" panose="02020603050405020304"/>
                        </a:rPr>
                        <a:t>1.</a:t>
                      </a:r>
                      <a:r>
                        <a:rPr lang="zh-CN" sz="2400" kern="100" dirty="0">
                          <a:latin typeface="Calibri" panose="020F0502020204030204"/>
                          <a:ea typeface="宋体" panose="02010600030101010101" pitchFamily="2" charset="-122"/>
                          <a:cs typeface="Times New Roman" panose="02020603050405020304"/>
                        </a:rPr>
                        <a:t>称呼（</a:t>
                      </a:r>
                      <a:r>
                        <a:rPr lang="en-US" sz="2400" kern="100" dirty="0">
                          <a:latin typeface="Calibri" panose="020F0502020204030204"/>
                          <a:ea typeface="宋体" panose="02010600030101010101" pitchFamily="2" charset="-122"/>
                          <a:cs typeface="Times New Roman" panose="02020603050405020304"/>
                        </a:rPr>
                        <a:t>Dear fellow students,</a:t>
                      </a:r>
                      <a:r>
                        <a:rPr lang="zh-CN" sz="2400" kern="100" dirty="0">
                          <a:latin typeface="Calibri" panose="020F0502020204030204"/>
                          <a:ea typeface="宋体" panose="02010600030101010101" pitchFamily="2" charset="-122"/>
                          <a:cs typeface="Times New Roman" panose="02020603050405020304"/>
                        </a:rPr>
                        <a:t>）</a:t>
                      </a:r>
                      <a:r>
                        <a:rPr lang="en-US" sz="2400" kern="100" dirty="0">
                          <a:latin typeface="Calibri" panose="020F0502020204030204"/>
                          <a:ea typeface="宋体" panose="02010600030101010101" pitchFamily="2" charset="-122"/>
                          <a:cs typeface="Times New Roman" panose="02020603050405020304"/>
                        </a:rPr>
                        <a:t>2.</a:t>
                      </a:r>
                      <a:r>
                        <a:rPr lang="zh-CN" sz="2400" kern="100" dirty="0">
                          <a:latin typeface="Calibri" panose="020F0502020204030204"/>
                          <a:ea typeface="宋体" panose="02010600030101010101" pitchFamily="2" charset="-122"/>
                          <a:cs typeface="Times New Roman" panose="02020603050405020304"/>
                        </a:rPr>
                        <a:t>正文（扣</a:t>
                      </a:r>
                      <a:r>
                        <a:rPr lang="zh-CN" altLang="en-US" sz="2400" kern="100" dirty="0">
                          <a:latin typeface="Calibri" panose="020F0502020204030204"/>
                          <a:ea typeface="宋体" panose="02010600030101010101" pitchFamily="2" charset="-122"/>
                          <a:cs typeface="Times New Roman" panose="02020603050405020304"/>
                        </a:rPr>
                        <a:t>主题</a:t>
                      </a:r>
                      <a:r>
                        <a:rPr lang="zh-CN" sz="2400" kern="100" dirty="0">
                          <a:latin typeface="Calibri" panose="020F0502020204030204"/>
                          <a:ea typeface="宋体" panose="02010600030101010101" pitchFamily="2" charset="-122"/>
                          <a:cs typeface="Times New Roman" panose="02020603050405020304"/>
                        </a:rPr>
                        <a:t>要点，三段式）</a:t>
                      </a:r>
                      <a:r>
                        <a:rPr lang="en-US" sz="2400" kern="100" dirty="0">
                          <a:latin typeface="Calibri" panose="020F0502020204030204"/>
                          <a:ea typeface="宋体" panose="02010600030101010101" pitchFamily="2" charset="-122"/>
                          <a:cs typeface="Times New Roman" panose="02020603050405020304"/>
                        </a:rPr>
                        <a:t>3.</a:t>
                      </a:r>
                      <a:r>
                        <a:rPr lang="zh-CN" sz="2400" kern="100" dirty="0">
                          <a:latin typeface="Calibri" panose="020F0502020204030204"/>
                          <a:ea typeface="宋体" panose="02010600030101010101" pitchFamily="2" charset="-122"/>
                          <a:cs typeface="Times New Roman" panose="02020603050405020304"/>
                        </a:rPr>
                        <a:t>落款（发布者）</a:t>
                      </a:r>
                      <a:endParaRPr lang="zh-CN" sz="2400" kern="100" dirty="0">
                        <a:latin typeface="Calibri" panose="020F0502020204030204"/>
                        <a:ea typeface="宋体" panose="02010600030101010101" pitchFamily="2" charset="-122"/>
                        <a:cs typeface="Times New Roman" panose="02020603050405020304"/>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706252">
                <a:tc vMerge="1">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sz="2400" kern="100" dirty="0">
                          <a:latin typeface="Calibri" panose="020F0502020204030204"/>
                          <a:ea typeface="宋体" panose="02010600030101010101" pitchFamily="2" charset="-122"/>
                          <a:cs typeface="Times New Roman" panose="02020603050405020304"/>
                        </a:rPr>
                        <a:t>招聘</a:t>
                      </a:r>
                      <a:r>
                        <a:rPr lang="en-US" altLang="zh-CN" sz="2400" kern="100" dirty="0">
                          <a:latin typeface="Calibri" panose="020F0502020204030204"/>
                          <a:ea typeface="宋体" panose="02010600030101010101" pitchFamily="2" charset="-122"/>
                          <a:cs typeface="Times New Roman" panose="02020603050405020304"/>
                        </a:rPr>
                        <a:t>/</a:t>
                      </a:r>
                      <a:r>
                        <a:rPr lang="zh-CN" altLang="zh-CN" sz="2400" kern="100" dirty="0">
                          <a:latin typeface="+mn-lt"/>
                          <a:ea typeface="+mn-ea"/>
                          <a:cs typeface="Times New Roman" panose="02020603050405020304"/>
                        </a:rPr>
                        <a:t>寻物</a:t>
                      </a:r>
                      <a:r>
                        <a:rPr lang="en-US" altLang="zh-CN" sz="2400" kern="100" dirty="0">
                          <a:latin typeface="+mn-lt"/>
                          <a:ea typeface="+mn-ea"/>
                          <a:cs typeface="Times New Roman" panose="02020603050405020304"/>
                        </a:rPr>
                        <a:t>/</a:t>
                      </a:r>
                      <a:r>
                        <a:rPr lang="zh-CN" altLang="zh-CN" sz="2400" kern="100" dirty="0">
                          <a:latin typeface="+mn-lt"/>
                          <a:ea typeface="+mn-ea"/>
                          <a:cs typeface="Times New Roman" panose="02020603050405020304"/>
                        </a:rPr>
                        <a:t>招领启事</a:t>
                      </a:r>
                      <a:endParaRPr lang="zh-CN" altLang="zh-CN" sz="2400" kern="100" dirty="0">
                        <a:latin typeface="+mn-lt"/>
                        <a:ea typeface="+mn-ea"/>
                        <a:cs typeface="Times New Roman" panose="02020603050405020304"/>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400" kern="100" dirty="0">
                          <a:latin typeface="Calibri" panose="020F0502020204030204"/>
                          <a:ea typeface="宋体" panose="02010600030101010101" pitchFamily="2" charset="-122"/>
                          <a:cs typeface="Times New Roman" panose="02020603050405020304"/>
                        </a:rPr>
                        <a:t>1.</a:t>
                      </a:r>
                      <a:r>
                        <a:rPr lang="zh-CN" sz="2400" kern="100" dirty="0">
                          <a:latin typeface="Calibri" panose="020F0502020204030204"/>
                          <a:ea typeface="宋体" panose="02010600030101010101" pitchFamily="2" charset="-122"/>
                          <a:cs typeface="Times New Roman" panose="02020603050405020304"/>
                        </a:rPr>
                        <a:t>标题（</a:t>
                      </a:r>
                      <a:r>
                        <a:rPr lang="zh-CN" sz="2400" b="1" kern="100" dirty="0">
                          <a:solidFill>
                            <a:srgbClr val="FF0000"/>
                          </a:solidFill>
                          <a:latin typeface="Calibri" panose="020F0502020204030204"/>
                          <a:ea typeface="宋体" panose="02010600030101010101" pitchFamily="2" charset="-122"/>
                          <a:cs typeface="Times New Roman" panose="02020603050405020304"/>
                        </a:rPr>
                        <a:t>……</a:t>
                      </a:r>
                      <a:r>
                        <a:rPr lang="en-US" sz="2400" b="1" kern="100" dirty="0">
                          <a:solidFill>
                            <a:srgbClr val="FF0000"/>
                          </a:solidFill>
                          <a:latin typeface="Calibri" panose="020F0502020204030204"/>
                          <a:ea typeface="宋体" panose="02010600030101010101" pitchFamily="2" charset="-122"/>
                          <a:cs typeface="Times New Roman" panose="02020603050405020304"/>
                        </a:rPr>
                        <a:t>Wanted</a:t>
                      </a:r>
                      <a:r>
                        <a:rPr lang="en-US" altLang="zh-CN" sz="2400" b="1" kern="100" dirty="0">
                          <a:solidFill>
                            <a:srgbClr val="FF0000"/>
                          </a:solidFill>
                          <a:latin typeface="Calibri" panose="020F0502020204030204"/>
                          <a:ea typeface="宋体" panose="02010600030101010101" pitchFamily="2" charset="-122"/>
                          <a:cs typeface="Times New Roman" panose="02020603050405020304"/>
                        </a:rPr>
                        <a:t>/</a:t>
                      </a:r>
                      <a:r>
                        <a:rPr lang="en-US" altLang="zh-CN" sz="2400" b="1" kern="100" dirty="0">
                          <a:solidFill>
                            <a:srgbClr val="FF0000"/>
                          </a:solidFill>
                          <a:latin typeface="+mn-lt"/>
                          <a:ea typeface="+mn-ea"/>
                          <a:cs typeface="Times New Roman" panose="02020603050405020304"/>
                        </a:rPr>
                        <a:t>Lost/Found</a:t>
                      </a:r>
                      <a:r>
                        <a:rPr lang="zh-CN" sz="2400" kern="100" dirty="0">
                          <a:latin typeface="Calibri" panose="020F0502020204030204"/>
                          <a:ea typeface="宋体" panose="02010600030101010101" pitchFamily="2" charset="-122"/>
                          <a:cs typeface="Times New Roman" panose="02020603050405020304"/>
                        </a:rPr>
                        <a:t>）</a:t>
                      </a:r>
                      <a:r>
                        <a:rPr lang="en-US" sz="2400" kern="100" dirty="0">
                          <a:latin typeface="Calibri" panose="020F0502020204030204"/>
                          <a:ea typeface="宋体" panose="02010600030101010101" pitchFamily="2" charset="-122"/>
                          <a:cs typeface="Times New Roman" panose="02020603050405020304"/>
                        </a:rPr>
                        <a:t>2. </a:t>
                      </a:r>
                      <a:r>
                        <a:rPr lang="zh-CN" sz="2400" kern="100" dirty="0">
                          <a:latin typeface="Calibri" panose="020F0502020204030204"/>
                          <a:ea typeface="宋体" panose="02010600030101010101" pitchFamily="2" charset="-122"/>
                          <a:cs typeface="Times New Roman" panose="02020603050405020304"/>
                        </a:rPr>
                        <a:t>正文（扣</a:t>
                      </a:r>
                      <a:r>
                        <a:rPr lang="zh-CN" altLang="en-US" sz="2400" kern="100" dirty="0">
                          <a:latin typeface="Calibri" panose="020F0502020204030204"/>
                          <a:ea typeface="宋体" panose="02010600030101010101" pitchFamily="2" charset="-122"/>
                          <a:cs typeface="Times New Roman" panose="02020603050405020304"/>
                        </a:rPr>
                        <a:t>主题</a:t>
                      </a:r>
                      <a:r>
                        <a:rPr lang="zh-CN" sz="2400" kern="100" dirty="0">
                          <a:latin typeface="Calibri" panose="020F0502020204030204"/>
                          <a:ea typeface="宋体" panose="02010600030101010101" pitchFamily="2" charset="-122"/>
                          <a:cs typeface="Times New Roman" panose="02020603050405020304"/>
                        </a:rPr>
                        <a:t>要点）</a:t>
                      </a:r>
                      <a:r>
                        <a:rPr lang="en-US" sz="2400" kern="100" dirty="0">
                          <a:latin typeface="Calibri" panose="020F0502020204030204"/>
                          <a:ea typeface="宋体" panose="02010600030101010101" pitchFamily="2" charset="-122"/>
                          <a:cs typeface="Times New Roman" panose="02020603050405020304"/>
                        </a:rPr>
                        <a:t>3. </a:t>
                      </a:r>
                      <a:r>
                        <a:rPr lang="zh-CN" sz="2400" kern="100" dirty="0">
                          <a:latin typeface="Calibri" panose="020F0502020204030204"/>
                          <a:ea typeface="宋体" panose="02010600030101010101" pitchFamily="2" charset="-122"/>
                          <a:cs typeface="Times New Roman" panose="02020603050405020304"/>
                        </a:rPr>
                        <a:t>落款（发布者，发布时间）</a:t>
                      </a:r>
                      <a:endParaRPr lang="zh-CN" sz="2400" kern="100" dirty="0">
                        <a:latin typeface="Calibri" panose="020F0502020204030204"/>
                        <a:ea typeface="宋体" panose="02010600030101010101" pitchFamily="2" charset="-122"/>
                        <a:cs typeface="Times New Roman" panose="02020603050405020304"/>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3" name="图片 2"/>
          <p:cNvPicPr>
            <a:picLocks noChangeAspect="1"/>
          </p:cNvPicPr>
          <p:nvPr/>
        </p:nvPicPr>
        <p:blipFill>
          <a:blip r:embed="rId2"/>
          <a:stretch>
            <a:fillRect/>
          </a:stretch>
        </p:blipFill>
        <p:spPr>
          <a:xfrm>
            <a:off x="218114" y="5842198"/>
            <a:ext cx="755970" cy="8413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blipFill dpi="0" rotWithShape="1">
            <a:blip r:embed="rId1">
              <a:alphaModFix amt="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797544"/>
            <a:ext cx="12192000" cy="3519055"/>
          </a:xfrm>
          <a:prstGeom prst="rect">
            <a:avLst/>
          </a:prstGeom>
          <a:solidFill>
            <a:srgbClr val="005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a:solidFill>
                <a:prstClr val="white"/>
              </a:solidFill>
              <a:latin typeface="微软雅黑" panose="020B0503020204020204" charset="-122"/>
              <a:ea typeface="微软雅黑" panose="020B0503020204020204" charset="-122"/>
            </a:endParaRPr>
          </a:p>
        </p:txBody>
      </p:sp>
      <p:sp>
        <p:nvSpPr>
          <p:cNvPr id="8" name="TextBox 37"/>
          <p:cNvSpPr txBox="1"/>
          <p:nvPr/>
        </p:nvSpPr>
        <p:spPr>
          <a:xfrm>
            <a:off x="3934046" y="3875981"/>
            <a:ext cx="4196996" cy="769441"/>
          </a:xfrm>
          <a:prstGeom prst="rect">
            <a:avLst/>
          </a:prstGeom>
          <a:noFill/>
        </p:spPr>
        <p:txBody>
          <a:bodyPr wrap="square" lIns="0" rIns="0" rtlCol="0">
            <a:spAutoFit/>
          </a:bodyPr>
          <a:lstStyle/>
          <a:p>
            <a:pPr algn="dist" defTabSz="1219200"/>
            <a:r>
              <a:rPr lang="zh-CN" altLang="en-US" sz="4400" b="1" dirty="0">
                <a:solidFill>
                  <a:prstClr val="white"/>
                </a:solidFill>
                <a:effectLst>
                  <a:reflection blurRad="6350" stA="55000" endA="300" endPos="45500" dir="5400000" sy="-100000" algn="bl" rotWithShape="0"/>
                </a:effectLst>
                <a:latin typeface="微软雅黑" panose="020B0503020204020204" charset="-122"/>
                <a:ea typeface="微软雅黑" panose="020B0503020204020204" charset="-122"/>
                <a:cs typeface="方正静蕾简体" panose="03000509000000000000" pitchFamily="65" charset="-122"/>
              </a:rPr>
              <a:t>功能语句复习</a:t>
            </a:r>
            <a:endParaRPr lang="zh-CN" altLang="en-US" sz="4400" b="1" dirty="0">
              <a:solidFill>
                <a:prstClr val="white"/>
              </a:solidFill>
              <a:effectLst>
                <a:reflection blurRad="6350" stA="55000" endA="300" endPos="45500" dir="5400000" sy="-100000" algn="bl" rotWithShape="0"/>
              </a:effectLst>
              <a:latin typeface="微软雅黑" panose="020B0503020204020204" charset="-122"/>
              <a:ea typeface="微软雅黑" panose="020B0503020204020204" charset="-122"/>
              <a:cs typeface="方正静蕾简体" panose="03000509000000000000" pitchFamily="65" charset="-122"/>
            </a:endParaRPr>
          </a:p>
        </p:txBody>
      </p:sp>
      <p:sp>
        <p:nvSpPr>
          <p:cNvPr id="9" name="椭圆 8"/>
          <p:cNvSpPr/>
          <p:nvPr/>
        </p:nvSpPr>
        <p:spPr>
          <a:xfrm>
            <a:off x="4691149" y="926259"/>
            <a:ext cx="2809702" cy="2809702"/>
          </a:xfrm>
          <a:prstGeom prst="ellipse">
            <a:avLst/>
          </a:prstGeom>
          <a:solidFill>
            <a:schemeClr val="bg1"/>
          </a:solidFill>
          <a:ln w="38100">
            <a:solidFill>
              <a:srgbClr val="005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854632" y="1089742"/>
            <a:ext cx="2482735" cy="2482735"/>
          </a:xfrm>
          <a:prstGeom prst="ellipse">
            <a:avLst/>
          </a:prstGeom>
          <a:solidFill>
            <a:schemeClr val="bg1"/>
          </a:solidFill>
          <a:ln w="38100">
            <a:solidFill>
              <a:srgbClr val="005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37"/>
          <p:cNvSpPr txBox="1"/>
          <p:nvPr/>
        </p:nvSpPr>
        <p:spPr>
          <a:xfrm>
            <a:off x="4776419" y="1607834"/>
            <a:ext cx="2639163" cy="1446550"/>
          </a:xfrm>
          <a:prstGeom prst="rect">
            <a:avLst/>
          </a:prstGeom>
          <a:noFill/>
        </p:spPr>
        <p:txBody>
          <a:bodyPr wrap="square" lIns="0" rIns="0" rtlCol="0">
            <a:spAutoFit/>
          </a:bodyPr>
          <a:lstStyle/>
          <a:p>
            <a:pPr algn="ctr" defTabSz="1219200"/>
            <a:r>
              <a:rPr lang="en-US" altLang="zh-CN" sz="8800" b="1" dirty="0">
                <a:solidFill>
                  <a:srgbClr val="005188"/>
                </a:solidFill>
                <a:effectLst>
                  <a:reflection blurRad="6350" stA="55000" endA="300" endPos="45500" dir="5400000" sy="-100000" algn="bl" rotWithShape="0"/>
                </a:effectLst>
                <a:latin typeface="微软雅黑" panose="020B0503020204020204" charset="-122"/>
                <a:ea typeface="微软雅黑" panose="020B0503020204020204" charset="-122"/>
                <a:cs typeface="方正静蕾简体" panose="03000509000000000000" pitchFamily="65" charset="-122"/>
              </a:rPr>
              <a:t>02</a:t>
            </a:r>
            <a:endParaRPr lang="zh-CN" altLang="en-US" sz="8800" b="1" dirty="0">
              <a:solidFill>
                <a:srgbClr val="005188"/>
              </a:solidFill>
              <a:effectLst>
                <a:reflection blurRad="6350" stA="55000" endA="300" endPos="45500" dir="5400000" sy="-100000" algn="bl" rotWithShape="0"/>
              </a:effectLst>
              <a:latin typeface="微软雅黑" panose="020B0503020204020204" charset="-122"/>
              <a:ea typeface="微软雅黑" panose="020B0503020204020204" charset="-122"/>
              <a:cs typeface="方正静蕾简体" panose="03000509000000000000" pitchFamily="65"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by="(-#ppt_w*2)" calcmode="lin" valueType="num">
                                      <p:cBhvr rctx="PPT">
                                        <p:cTn id="7" dur="500" autoRev="1" fill="hold">
                                          <p:stCondLst>
                                            <p:cond delay="0"/>
                                          </p:stCondLst>
                                        </p:cTn>
                                        <p:tgtEl>
                                          <p:spTgt spid="8"/>
                                        </p:tgtEl>
                                        <p:attrNameLst>
                                          <p:attrName>ppt_w</p:attrName>
                                        </p:attrNameLst>
                                      </p:cBhvr>
                                    </p:anim>
                                    <p:anim by="(#ppt_w*0.50)" calcmode="lin" valueType="num">
                                      <p:cBhvr>
                                        <p:cTn id="8" dur="500" decel="50000" autoRev="1" fill="hold">
                                          <p:stCondLst>
                                            <p:cond delay="0"/>
                                          </p:stCondLst>
                                        </p:cTn>
                                        <p:tgtEl>
                                          <p:spTgt spid="8"/>
                                        </p:tgtEl>
                                        <p:attrNameLst>
                                          <p:attrName>ppt_x</p:attrName>
                                        </p:attrNameLst>
                                      </p:cBhvr>
                                    </p:anim>
                                    <p:anim from="(-#ppt_h/2)" to="(#ppt_y)" calcmode="lin" valueType="num">
                                      <p:cBhvr>
                                        <p:cTn id="9" dur="1000" fill="hold">
                                          <p:stCondLst>
                                            <p:cond delay="0"/>
                                          </p:stCondLst>
                                        </p:cTn>
                                        <p:tgtEl>
                                          <p:spTgt spid="8"/>
                                        </p:tgtEl>
                                        <p:attrNameLst>
                                          <p:attrName>ppt_y</p:attrName>
                                        </p:attrNameLst>
                                      </p:cBhvr>
                                    </p:anim>
                                    <p:animRot by="21600000">
                                      <p:cBhvr>
                                        <p:cTn id="10" dur="1000" fill="hold">
                                          <p:stCondLst>
                                            <p:cond delay="0"/>
                                          </p:stCondLst>
                                        </p:cTn>
                                        <p:tgtEl>
                                          <p:spTgt spid="8"/>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11"/>
                                        </p:tgtEl>
                                        <p:attrNameLst>
                                          <p:attrName>style.visibility</p:attrName>
                                        </p:attrNameLst>
                                      </p:cBhvr>
                                      <p:to>
                                        <p:strVal val="visible"/>
                                      </p:to>
                                    </p:set>
                                    <p:anim by="(-#ppt_w*2)" calcmode="lin" valueType="num">
                                      <p:cBhvr rctx="PPT">
                                        <p:cTn id="13" dur="500" autoRev="1" fill="hold">
                                          <p:stCondLst>
                                            <p:cond delay="0"/>
                                          </p:stCondLst>
                                        </p:cTn>
                                        <p:tgtEl>
                                          <p:spTgt spid="11"/>
                                        </p:tgtEl>
                                        <p:attrNameLst>
                                          <p:attrName>ppt_w</p:attrName>
                                        </p:attrNameLst>
                                      </p:cBhvr>
                                    </p:anim>
                                    <p:anim by="(#ppt_w*0.50)" calcmode="lin" valueType="num">
                                      <p:cBhvr>
                                        <p:cTn id="14" dur="500" decel="50000" autoRev="1" fill="hold">
                                          <p:stCondLst>
                                            <p:cond delay="0"/>
                                          </p:stCondLst>
                                        </p:cTn>
                                        <p:tgtEl>
                                          <p:spTgt spid="11"/>
                                        </p:tgtEl>
                                        <p:attrNameLst>
                                          <p:attrName>ppt_x</p:attrName>
                                        </p:attrNameLst>
                                      </p:cBhvr>
                                    </p:anim>
                                    <p:anim from="(-#ppt_h/2)" to="(#ppt_y)" calcmode="lin" valueType="num">
                                      <p:cBhvr>
                                        <p:cTn id="15" dur="1000" fill="hold">
                                          <p:stCondLst>
                                            <p:cond delay="0"/>
                                          </p:stCondLst>
                                        </p:cTn>
                                        <p:tgtEl>
                                          <p:spTgt spid="11"/>
                                        </p:tgtEl>
                                        <p:attrNameLst>
                                          <p:attrName>ppt_y</p:attrName>
                                        </p:attrNameLst>
                                      </p:cBhvr>
                                    </p:anim>
                                    <p:animRot by="21600000">
                                      <p:cBhvr>
                                        <p:cTn id="16" dur="1000"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662" y="129078"/>
            <a:ext cx="10365025" cy="501012"/>
          </a:xfrm>
        </p:spPr>
        <p:txBody>
          <a:bodyPr>
            <a:noAutofit/>
          </a:bodyPr>
          <a:lstStyle/>
          <a:p>
            <a:r>
              <a:rPr lang="zh-CN" altLang="en-US" sz="2400" b="1" dirty="0">
                <a:solidFill>
                  <a:schemeClr val="accent5">
                    <a:lumMod val="50000"/>
                  </a:schemeClr>
                </a:solidFill>
              </a:rPr>
              <a:t>书信类功能语句</a:t>
            </a:r>
            <a:r>
              <a:rPr lang="en-US" altLang="zh-CN" sz="2400" b="1" dirty="0">
                <a:solidFill>
                  <a:schemeClr val="accent5">
                    <a:lumMod val="50000"/>
                  </a:schemeClr>
                </a:solidFill>
              </a:rPr>
              <a:t>—</a:t>
            </a:r>
            <a:r>
              <a:rPr lang="zh-CN" altLang="en-US" sz="2400" b="1" dirty="0">
                <a:solidFill>
                  <a:schemeClr val="accent5">
                    <a:lumMod val="50000"/>
                  </a:schemeClr>
                </a:solidFill>
                <a:highlight>
                  <a:srgbClr val="FFFF00"/>
                </a:highlight>
              </a:rPr>
              <a:t>邀请信</a:t>
            </a:r>
            <a:r>
              <a:rPr lang="zh-CN" altLang="en-US" sz="2400" b="1" dirty="0">
                <a:solidFill>
                  <a:schemeClr val="accent6"/>
                </a:solidFill>
              </a:rPr>
              <a:t>（礼貌热情的语气；平级，下级对上级语气居多，）</a:t>
            </a:r>
            <a:endParaRPr lang="zh-CN" altLang="en-US" sz="2400" b="1" dirty="0">
              <a:solidFill>
                <a:schemeClr val="accent6"/>
              </a:solidFill>
            </a:endParaRPr>
          </a:p>
        </p:txBody>
      </p:sp>
      <p:pic>
        <p:nvPicPr>
          <p:cNvPr id="6" name="图片 5"/>
          <p:cNvPicPr>
            <a:picLocks noChangeAspect="1"/>
          </p:cNvPicPr>
          <p:nvPr/>
        </p:nvPicPr>
        <p:blipFill>
          <a:blip r:embed="rId1"/>
          <a:stretch>
            <a:fillRect/>
          </a:stretch>
        </p:blipFill>
        <p:spPr>
          <a:xfrm>
            <a:off x="122106" y="73498"/>
            <a:ext cx="391516" cy="435719"/>
          </a:xfrm>
          <a:prstGeom prst="rect">
            <a:avLst/>
          </a:prstGeom>
        </p:spPr>
      </p:pic>
      <p:sp>
        <p:nvSpPr>
          <p:cNvPr id="7" name="矩形 6"/>
          <p:cNvSpPr/>
          <p:nvPr/>
        </p:nvSpPr>
        <p:spPr>
          <a:xfrm>
            <a:off x="301150" y="673480"/>
            <a:ext cx="11454639" cy="6124754"/>
          </a:xfrm>
          <a:prstGeom prst="rect">
            <a:avLst/>
          </a:prstGeom>
          <a:noFill/>
          <a:ln w="76200" cap="flat" cmpd="sng" algn="ctr">
            <a:solidFill>
              <a:srgbClr val="0070C0"/>
            </a:solidFill>
            <a:prstDash val="solid"/>
            <a:miter lim="800000"/>
          </a:ln>
          <a:effectLst/>
        </p:spPr>
        <p:txBody>
          <a:bodyPr wrap="square" lIns="91440" tIns="45720" rIns="91440" bIns="45720">
            <a:spAutoFit/>
          </a:bodyPr>
          <a:lstStyle/>
          <a:p>
            <a:pPr marL="0" marR="0" lvl="0" indent="200025" algn="ctr"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Dear sb, </a:t>
            </a: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Yours</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Li Hua </a:t>
            </a:r>
            <a:endParaRPr kumimoji="0" lang="en-US" altLang="zh-CN" sz="2800" b="1" i="0" u="none" strike="noStrike" kern="0" cap="none" spc="0" normalizeH="0" baseline="0" noProof="1">
              <a:ln>
                <a:noFill/>
              </a:ln>
              <a:solidFill>
                <a:srgbClr val="FF0000"/>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9" name="内容占位符 8"/>
          <p:cNvSpPr>
            <a:spLocks noGrp="1"/>
          </p:cNvSpPr>
          <p:nvPr>
            <p:ph idx="1"/>
          </p:nvPr>
        </p:nvSpPr>
        <p:spPr>
          <a:xfrm>
            <a:off x="436212" y="1204597"/>
            <a:ext cx="11199117" cy="1450996"/>
          </a:xfrm>
        </p:spPr>
        <p:txBody>
          <a:bodyPr>
            <a:normAutofit/>
          </a:bodyPr>
          <a:lstStyle/>
          <a:p>
            <a:pPr marL="0" indent="0">
              <a:buNone/>
            </a:pPr>
            <a:r>
              <a:rPr lang="zh-CN" altLang="en-US" sz="1800" b="1" dirty="0">
                <a:solidFill>
                  <a:schemeClr val="accent5">
                    <a:lumMod val="50000"/>
                  </a:schemeClr>
                </a:solidFill>
              </a:rPr>
              <a:t>首段：</a:t>
            </a:r>
            <a:endParaRPr lang="en-US" altLang="zh-CN" sz="1800" b="1" dirty="0">
              <a:solidFill>
                <a:schemeClr val="accent5">
                  <a:lumMod val="50000"/>
                </a:schemeClr>
              </a:solidFill>
            </a:endParaRPr>
          </a:p>
          <a:p>
            <a:pPr marL="0" indent="0">
              <a:lnSpc>
                <a:spcPct val="110000"/>
              </a:lnSpc>
              <a:spcBef>
                <a:spcPts val="0"/>
              </a:spcBef>
              <a:buNone/>
            </a:pPr>
            <a:r>
              <a:rPr lang="en-US" altLang="zh-CN" sz="1800" b="1" dirty="0">
                <a:solidFill>
                  <a:schemeClr val="accent5">
                    <a:lumMod val="50000"/>
                  </a:schemeClr>
                </a:solidFill>
              </a:rPr>
              <a:t>1  I </a:t>
            </a:r>
            <a:r>
              <a:rPr lang="en-US" altLang="zh-CN" sz="1800" b="1" dirty="0">
                <a:solidFill>
                  <a:srgbClr val="FF0000"/>
                </a:solidFill>
              </a:rPr>
              <a:t>take great pleasure in inviting </a:t>
            </a:r>
            <a:r>
              <a:rPr lang="en-US" altLang="zh-CN" sz="1800" b="1" dirty="0">
                <a:solidFill>
                  <a:schemeClr val="accent5">
                    <a:lumMod val="50000"/>
                  </a:schemeClr>
                </a:solidFill>
              </a:rPr>
              <a:t>you to…</a:t>
            </a:r>
            <a:r>
              <a:rPr lang="zh-CN" altLang="en-US" sz="1800" b="1" dirty="0">
                <a:solidFill>
                  <a:schemeClr val="accent6"/>
                </a:solidFill>
              </a:rPr>
              <a:t>（下级对上级语气）</a:t>
            </a:r>
            <a:endParaRPr lang="en-US" altLang="zh-CN" sz="1800" b="1" dirty="0">
              <a:solidFill>
                <a:schemeClr val="accent6"/>
              </a:solidFill>
            </a:endParaRPr>
          </a:p>
          <a:p>
            <a:pPr marL="0" indent="0">
              <a:lnSpc>
                <a:spcPct val="110000"/>
              </a:lnSpc>
              <a:spcBef>
                <a:spcPts val="0"/>
              </a:spcBef>
              <a:buNone/>
            </a:pPr>
            <a:r>
              <a:rPr lang="en-US" altLang="zh-CN" sz="1800" b="1" dirty="0">
                <a:solidFill>
                  <a:schemeClr val="accent5">
                    <a:lumMod val="50000"/>
                  </a:schemeClr>
                </a:solidFill>
              </a:rPr>
              <a:t>2  I think it would be a good idea if you could participate in…</a:t>
            </a:r>
            <a:r>
              <a:rPr lang="zh-CN" altLang="en-US" sz="1800" b="1" dirty="0">
                <a:solidFill>
                  <a:schemeClr val="accent6"/>
                </a:solidFill>
              </a:rPr>
              <a:t>（平级语气）</a:t>
            </a:r>
            <a:endParaRPr lang="en-US" altLang="zh-CN" sz="1800" b="1" dirty="0">
              <a:solidFill>
                <a:schemeClr val="accent6"/>
              </a:solidFill>
            </a:endParaRPr>
          </a:p>
          <a:p>
            <a:pPr marL="0" indent="0">
              <a:lnSpc>
                <a:spcPct val="110000"/>
              </a:lnSpc>
              <a:spcBef>
                <a:spcPts val="0"/>
              </a:spcBef>
              <a:buNone/>
            </a:pPr>
            <a:r>
              <a:rPr lang="en-US" altLang="zh-CN" sz="1800" b="1" dirty="0">
                <a:solidFill>
                  <a:schemeClr val="accent5">
                    <a:lumMod val="50000"/>
                  </a:schemeClr>
                </a:solidFill>
              </a:rPr>
              <a:t>3  </a:t>
            </a:r>
            <a:r>
              <a:rPr lang="en-US" altLang="zh-CN" sz="1800" b="1" dirty="0">
                <a:solidFill>
                  <a:srgbClr val="FF0000"/>
                </a:solidFill>
              </a:rPr>
              <a:t>May I have the honor of </a:t>
            </a:r>
            <a:r>
              <a:rPr lang="en-US" altLang="zh-CN" sz="1800" b="1" dirty="0">
                <a:solidFill>
                  <a:schemeClr val="accent5">
                    <a:lumMod val="50000"/>
                  </a:schemeClr>
                </a:solidFill>
              </a:rPr>
              <a:t>your accompany at lunch?</a:t>
            </a:r>
            <a:r>
              <a:rPr lang="zh-CN" altLang="en-US" sz="1800" b="1" dirty="0">
                <a:solidFill>
                  <a:schemeClr val="accent5">
                    <a:lumMod val="50000"/>
                  </a:schemeClr>
                </a:solidFill>
              </a:rPr>
              <a:t> </a:t>
            </a:r>
            <a:r>
              <a:rPr lang="zh-CN" altLang="en-US" sz="1800" b="1" dirty="0">
                <a:solidFill>
                  <a:schemeClr val="accent6"/>
                </a:solidFill>
              </a:rPr>
              <a:t>（下级对上级语气）</a:t>
            </a:r>
            <a:endParaRPr lang="en-US" altLang="zh-CN" sz="1800" b="1" dirty="0">
              <a:solidFill>
                <a:schemeClr val="accent6"/>
              </a:solidFill>
            </a:endParaRPr>
          </a:p>
        </p:txBody>
      </p:sp>
      <p:sp>
        <p:nvSpPr>
          <p:cNvPr id="10" name="内容占位符 8"/>
          <p:cNvSpPr txBox="1"/>
          <p:nvPr/>
        </p:nvSpPr>
        <p:spPr>
          <a:xfrm>
            <a:off x="581768" y="2536502"/>
            <a:ext cx="10908004" cy="33318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rPr>
              <a:t>末段：</a:t>
            </a:r>
            <a:endParaRPr kumimoji="0" lang="en-US" altLang="zh-CN" sz="1800" b="1" i="0" u="none"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endParaRPr>
          </a:p>
          <a:p>
            <a:pPr marL="0" lvl="0" indent="0">
              <a:lnSpc>
                <a:spcPct val="110000"/>
              </a:lnSpc>
              <a:spcBef>
                <a:spcPts val="0"/>
              </a:spcBef>
              <a:buNone/>
            </a:pPr>
            <a:r>
              <a:rPr lang="en-US" altLang="zh-CN" sz="1800" b="1" dirty="0">
                <a:solidFill>
                  <a:srgbClr val="5B9BD5">
                    <a:lumMod val="50000"/>
                  </a:srgbClr>
                </a:solidFill>
              </a:rPr>
              <a:t>1 We sincerely hope that you can accept our invitation and join us for this exciting event.</a:t>
            </a:r>
            <a:r>
              <a:rPr lang="zh-CN" altLang="en-US" sz="1800" b="1" dirty="0">
                <a:solidFill>
                  <a:srgbClr val="70AD47"/>
                </a:solidFill>
              </a:rPr>
              <a:t> （平级语气）</a:t>
            </a:r>
            <a:endParaRPr lang="en-US" altLang="zh-CN" sz="1800" b="1" dirty="0">
              <a:solidFill>
                <a:srgbClr val="5B9BD5">
                  <a:lumMod val="50000"/>
                </a:srgbClr>
              </a:solidFill>
            </a:endParaRPr>
          </a:p>
          <a:p>
            <a:pPr marL="0" lvl="0" indent="0">
              <a:buNone/>
            </a:pPr>
            <a:r>
              <a:rPr lang="en-US" altLang="zh-CN" sz="1800" b="1" dirty="0">
                <a:solidFill>
                  <a:srgbClr val="5B9BD5">
                    <a:lumMod val="50000"/>
                  </a:srgbClr>
                </a:solidFill>
              </a:rPr>
              <a:t>2  We would be delighted if you could join us, and look forward to hearing back from you soon.</a:t>
            </a:r>
            <a:endParaRPr lang="en-US" altLang="zh-CN" sz="1800" b="1" dirty="0">
              <a:solidFill>
                <a:srgbClr val="5B9BD5">
                  <a:lumMod val="50000"/>
                </a:srgbClr>
              </a:solidFill>
            </a:endParaRPr>
          </a:p>
          <a:p>
            <a:pPr marL="0" lvl="0" indent="0">
              <a:lnSpc>
                <a:spcPct val="110000"/>
              </a:lnSpc>
              <a:spcBef>
                <a:spcPts val="0"/>
              </a:spcBef>
              <a:buNone/>
            </a:pPr>
            <a:r>
              <a:rPr lang="en-US" altLang="zh-CN" sz="1800" b="1" dirty="0">
                <a:solidFill>
                  <a:srgbClr val="5B9BD5">
                    <a:lumMod val="50000"/>
                  </a:srgbClr>
                </a:solidFill>
              </a:rPr>
              <a:t>3</a:t>
            </a:r>
            <a:r>
              <a:rPr lang="zh-CN" altLang="en-US" sz="1800" b="1" dirty="0">
                <a:solidFill>
                  <a:srgbClr val="5B9BD5">
                    <a:lumMod val="50000"/>
                  </a:srgbClr>
                </a:solidFill>
              </a:rPr>
              <a:t>您的参与对我们来说意义重大，我们希望您能加入我们这一难忘的时刻。</a:t>
            </a:r>
            <a:r>
              <a:rPr lang="zh-CN" altLang="en-US" sz="1800" b="1" dirty="0">
                <a:solidFill>
                  <a:srgbClr val="70AD47"/>
                </a:solidFill>
              </a:rPr>
              <a:t>（下级对上级语气）</a:t>
            </a:r>
            <a:endParaRPr lang="en-US" altLang="zh-CN" sz="1800" b="1" dirty="0">
              <a:solidFill>
                <a:srgbClr val="5B9BD5">
                  <a:lumMod val="50000"/>
                </a:srgbClr>
              </a:solidFill>
            </a:endParaRPr>
          </a:p>
          <a:p>
            <a:pPr marL="0" lvl="0" indent="0">
              <a:buNone/>
            </a:pPr>
            <a:r>
              <a:rPr lang="en-US" altLang="zh-CN" sz="1800" b="1" u="sng" dirty="0">
                <a:solidFill>
                  <a:srgbClr val="FF0000"/>
                </a:solidFill>
              </a:rPr>
              <a:t>Your participation would mean a great deal to </a:t>
            </a:r>
            <a:r>
              <a:rPr lang="en-US" altLang="zh-CN" sz="1800" b="1" u="sng" dirty="0">
                <a:solidFill>
                  <a:srgbClr val="5B9BD5">
                    <a:lumMod val="50000"/>
                  </a:srgbClr>
                </a:solidFill>
              </a:rPr>
              <a:t>us, and we hope that you can join us for this memorable occasion.</a:t>
            </a:r>
            <a:endParaRPr lang="zh-CN" altLang="en-US" sz="1800" b="1" u="sng" dirty="0">
              <a:solidFill>
                <a:srgbClr val="5B9BD5">
                  <a:lumMod val="50000"/>
                </a:srgbClr>
              </a:solidFill>
            </a:endParaRPr>
          </a:p>
          <a:p>
            <a:pPr marL="0" lvl="0" indent="0">
              <a:lnSpc>
                <a:spcPct val="110000"/>
              </a:lnSpc>
              <a:spcBef>
                <a:spcPts val="0"/>
              </a:spcBef>
              <a:buNone/>
            </a:pPr>
            <a:r>
              <a:rPr lang="en-US" altLang="zh-CN" sz="1800" b="1" dirty="0">
                <a:solidFill>
                  <a:srgbClr val="5B9BD5">
                    <a:lumMod val="50000"/>
                  </a:srgbClr>
                </a:solidFill>
              </a:rPr>
              <a:t>4</a:t>
            </a:r>
            <a:r>
              <a:rPr lang="zh-CN" altLang="en-US" sz="1800" b="1" dirty="0">
                <a:solidFill>
                  <a:srgbClr val="5B9BD5">
                    <a:lumMod val="50000"/>
                  </a:srgbClr>
                </a:solidFill>
              </a:rPr>
              <a:t>我们感谢您的考虑，并希望您能参加我们的特别活动。</a:t>
            </a:r>
            <a:r>
              <a:rPr lang="zh-CN" altLang="en-US" sz="1800" b="1" dirty="0">
                <a:solidFill>
                  <a:srgbClr val="70AD47"/>
                </a:solidFill>
              </a:rPr>
              <a:t>（下级对上级语气）</a:t>
            </a:r>
            <a:endParaRPr lang="en-US" altLang="zh-CN" sz="1800" b="1" dirty="0">
              <a:solidFill>
                <a:srgbClr val="5B9BD5">
                  <a:lumMod val="50000"/>
                </a:srgbClr>
              </a:solidFill>
            </a:endParaRPr>
          </a:p>
          <a:p>
            <a:pPr marL="0" lvl="0" indent="0">
              <a:buNone/>
            </a:pPr>
            <a:r>
              <a:rPr lang="en-US" altLang="zh-CN" sz="1800" b="1" u="sng" dirty="0">
                <a:solidFill>
                  <a:srgbClr val="5B9BD5">
                    <a:lumMod val="50000"/>
                  </a:srgbClr>
                </a:solidFill>
              </a:rPr>
              <a:t> We </a:t>
            </a:r>
            <a:r>
              <a:rPr lang="en-US" altLang="zh-CN" sz="1800" b="1" u="sng" dirty="0">
                <a:solidFill>
                  <a:srgbClr val="FF0000"/>
                </a:solidFill>
              </a:rPr>
              <a:t>appreciate your consideration </a:t>
            </a:r>
            <a:r>
              <a:rPr lang="en-US" altLang="zh-CN" sz="1800" b="1" u="sng" dirty="0">
                <a:solidFill>
                  <a:srgbClr val="5B9BD5">
                    <a:lumMod val="50000"/>
                  </a:srgbClr>
                </a:solidFill>
              </a:rPr>
              <a:t>and hope that you can join us for this special event.</a:t>
            </a:r>
            <a:endParaRPr lang="en-US" altLang="zh-CN" sz="1800" b="1" u="sng" dirty="0">
              <a:solidFill>
                <a:srgbClr val="5B9BD5">
                  <a:lumMod val="50000"/>
                </a:srgbClr>
              </a:solidFill>
            </a:endParaRPr>
          </a:p>
          <a:p>
            <a:pPr marL="0" lvl="0" indent="0">
              <a:buNone/>
            </a:pPr>
            <a:r>
              <a:rPr lang="en-US" altLang="zh-CN" sz="1800" b="1" dirty="0">
                <a:solidFill>
                  <a:srgbClr val="5B9BD5">
                    <a:lumMod val="50000"/>
                  </a:srgbClr>
                </a:solidFill>
              </a:rPr>
              <a:t>5 It would be an honor to have you join us for this event, and we look forward to hearing from you soon.</a:t>
            </a:r>
            <a:endParaRPr lang="en-US" altLang="zh-CN" sz="1800" b="1" dirty="0">
              <a:solidFill>
                <a:srgbClr val="5B9BD5">
                  <a:lumMod val="50000"/>
                </a:srgb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662" y="129078"/>
            <a:ext cx="10365025" cy="501012"/>
          </a:xfrm>
        </p:spPr>
        <p:txBody>
          <a:bodyPr>
            <a:noAutofit/>
          </a:bodyPr>
          <a:lstStyle/>
          <a:p>
            <a:r>
              <a:rPr lang="zh-CN" altLang="en-US" sz="2400" b="1" dirty="0">
                <a:solidFill>
                  <a:schemeClr val="accent5">
                    <a:lumMod val="50000"/>
                  </a:schemeClr>
                </a:solidFill>
              </a:rPr>
              <a:t>书信类功能语句</a:t>
            </a:r>
            <a:r>
              <a:rPr lang="en-US" altLang="zh-CN" sz="2400" b="1" dirty="0">
                <a:solidFill>
                  <a:schemeClr val="accent5">
                    <a:lumMod val="50000"/>
                  </a:schemeClr>
                </a:solidFill>
              </a:rPr>
              <a:t>—</a:t>
            </a:r>
            <a:r>
              <a:rPr lang="zh-CN" altLang="en-US" sz="2400" b="1" dirty="0">
                <a:solidFill>
                  <a:schemeClr val="accent5">
                    <a:lumMod val="50000"/>
                  </a:schemeClr>
                </a:solidFill>
                <a:highlight>
                  <a:srgbClr val="FFFF00"/>
                </a:highlight>
              </a:rPr>
              <a:t>告知信</a:t>
            </a:r>
            <a:r>
              <a:rPr lang="zh-CN" altLang="en-US" sz="2400" b="1" dirty="0">
                <a:solidFill>
                  <a:schemeClr val="accent6"/>
                </a:solidFill>
              </a:rPr>
              <a:t>（真诚细致的语气，平级语气居多）</a:t>
            </a:r>
            <a:endParaRPr lang="zh-CN" altLang="en-US" sz="2400" b="1" dirty="0">
              <a:solidFill>
                <a:schemeClr val="accent6"/>
              </a:solidFill>
            </a:endParaRPr>
          </a:p>
        </p:txBody>
      </p:sp>
      <p:pic>
        <p:nvPicPr>
          <p:cNvPr id="6" name="图片 5"/>
          <p:cNvPicPr>
            <a:picLocks noChangeAspect="1"/>
          </p:cNvPicPr>
          <p:nvPr/>
        </p:nvPicPr>
        <p:blipFill>
          <a:blip r:embed="rId1"/>
          <a:stretch>
            <a:fillRect/>
          </a:stretch>
        </p:blipFill>
        <p:spPr>
          <a:xfrm>
            <a:off x="122106" y="73498"/>
            <a:ext cx="391516" cy="435719"/>
          </a:xfrm>
          <a:prstGeom prst="rect">
            <a:avLst/>
          </a:prstGeom>
        </p:spPr>
      </p:pic>
      <p:sp>
        <p:nvSpPr>
          <p:cNvPr id="7" name="矩形 6"/>
          <p:cNvSpPr/>
          <p:nvPr/>
        </p:nvSpPr>
        <p:spPr>
          <a:xfrm>
            <a:off x="301150" y="673480"/>
            <a:ext cx="11454639" cy="6124754"/>
          </a:xfrm>
          <a:prstGeom prst="rect">
            <a:avLst/>
          </a:prstGeom>
          <a:noFill/>
          <a:ln w="76200" cap="flat" cmpd="sng" algn="ctr">
            <a:solidFill>
              <a:srgbClr val="0070C0"/>
            </a:solidFill>
            <a:prstDash val="solid"/>
            <a:miter lim="800000"/>
          </a:ln>
          <a:effectLst/>
        </p:spPr>
        <p:txBody>
          <a:bodyPr wrap="square" lIns="91440" tIns="45720" rIns="91440" bIns="45720">
            <a:spAutoFit/>
          </a:bodyPr>
          <a:lstStyle/>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Dear sb, </a:t>
            </a: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Yours</a:t>
            </a:r>
            <a:endPar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00025" algn="l" defTabSz="6858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Li Hua </a:t>
            </a:r>
            <a:endParaRPr kumimoji="0" lang="en-US" altLang="zh-CN" sz="2800" b="1" i="0" u="none" strike="noStrike" kern="0" cap="none" spc="0" normalizeH="0" baseline="0" noProof="1">
              <a:ln>
                <a:noFill/>
              </a:ln>
              <a:solidFill>
                <a:srgbClr val="FF0000"/>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9" name="内容占位符 8"/>
          <p:cNvSpPr>
            <a:spLocks noGrp="1"/>
          </p:cNvSpPr>
          <p:nvPr>
            <p:ph idx="1"/>
          </p:nvPr>
        </p:nvSpPr>
        <p:spPr>
          <a:xfrm>
            <a:off x="436212" y="1204597"/>
            <a:ext cx="11182691" cy="2737726"/>
          </a:xfrm>
        </p:spPr>
        <p:txBody>
          <a:bodyPr>
            <a:normAutofit fontScale="92500"/>
          </a:bodyPr>
          <a:lstStyle/>
          <a:p>
            <a:pPr marL="0" indent="0">
              <a:buNone/>
            </a:pPr>
            <a:r>
              <a:rPr lang="zh-CN" altLang="en-US" sz="1800" b="1" dirty="0">
                <a:solidFill>
                  <a:schemeClr val="accent5">
                    <a:lumMod val="50000"/>
                  </a:schemeClr>
                </a:solidFill>
              </a:rPr>
              <a:t>首段：</a:t>
            </a:r>
            <a:endParaRPr lang="en-US" altLang="zh-CN" sz="1800" b="1" dirty="0">
              <a:solidFill>
                <a:schemeClr val="accent5">
                  <a:lumMod val="50000"/>
                </a:schemeClr>
              </a:solidFill>
            </a:endParaRPr>
          </a:p>
          <a:p>
            <a:pPr marL="0" indent="0">
              <a:lnSpc>
                <a:spcPct val="110000"/>
              </a:lnSpc>
              <a:spcBef>
                <a:spcPts val="0"/>
              </a:spcBef>
              <a:buNone/>
            </a:pPr>
            <a:r>
              <a:rPr lang="en-US" altLang="zh-CN" sz="1800" b="1" dirty="0">
                <a:solidFill>
                  <a:schemeClr val="accent5">
                    <a:lumMod val="50000"/>
                  </a:schemeClr>
                </a:solidFill>
              </a:rPr>
              <a:t>    1.How is everything? I’m so glad that you show great passion for… Now I’m writing to </a:t>
            </a:r>
            <a:r>
              <a:rPr lang="en-US" altLang="zh-CN" sz="1800" b="1" dirty="0">
                <a:solidFill>
                  <a:srgbClr val="C00000"/>
                </a:solidFill>
              </a:rPr>
              <a:t>inform</a:t>
            </a:r>
            <a:r>
              <a:rPr lang="en-US" altLang="zh-CN" sz="1800" b="1" dirty="0">
                <a:solidFill>
                  <a:schemeClr val="accent5">
                    <a:lumMod val="50000"/>
                  </a:schemeClr>
                </a:solidFill>
              </a:rPr>
              <a:t> you </a:t>
            </a:r>
            <a:r>
              <a:rPr lang="en-US" altLang="zh-CN" sz="1800" b="1" dirty="0">
                <a:solidFill>
                  <a:srgbClr val="C00000"/>
                </a:solidFill>
              </a:rPr>
              <a:t>of</a:t>
            </a:r>
            <a:r>
              <a:rPr lang="en-US" altLang="zh-CN" sz="1800" b="1" dirty="0">
                <a:solidFill>
                  <a:schemeClr val="accent5">
                    <a:lumMod val="50000"/>
                  </a:schemeClr>
                </a:solidFill>
              </a:rPr>
              <a:t> the details of our next class.</a:t>
            </a:r>
            <a:r>
              <a:rPr lang="zh-CN" altLang="en-US" sz="1800" b="1" dirty="0">
                <a:solidFill>
                  <a:schemeClr val="accent6"/>
                </a:solidFill>
              </a:rPr>
              <a:t>（平级语气）</a:t>
            </a:r>
            <a:endParaRPr lang="en-US" altLang="zh-CN" sz="1800" b="1" dirty="0">
              <a:solidFill>
                <a:schemeClr val="accent6"/>
              </a:solidFill>
            </a:endParaRPr>
          </a:p>
          <a:p>
            <a:pPr marL="0" lvl="0" indent="0">
              <a:lnSpc>
                <a:spcPct val="110000"/>
              </a:lnSpc>
              <a:spcBef>
                <a:spcPts val="0"/>
              </a:spcBef>
              <a:buNone/>
            </a:pPr>
            <a:r>
              <a:rPr lang="en-US" altLang="zh-CN" sz="1800" b="1" dirty="0">
                <a:solidFill>
                  <a:schemeClr val="accent5">
                    <a:lumMod val="50000"/>
                  </a:schemeClr>
                </a:solidFill>
              </a:rPr>
              <a:t>2.</a:t>
            </a:r>
            <a:r>
              <a:rPr lang="zh-CN" altLang="en-US" sz="1800" b="1" dirty="0">
                <a:solidFill>
                  <a:schemeClr val="accent5">
                    <a:lumMod val="50000"/>
                  </a:schemeClr>
                </a:solidFill>
              </a:rPr>
              <a:t>得知你对我们学校组织的</a:t>
            </a:r>
            <a:r>
              <a:rPr lang="en-US" altLang="zh-CN" sz="1800" b="1" dirty="0">
                <a:solidFill>
                  <a:schemeClr val="accent5">
                    <a:lumMod val="50000"/>
                  </a:schemeClr>
                </a:solidFill>
              </a:rPr>
              <a:t>……</a:t>
            </a:r>
            <a:r>
              <a:rPr lang="zh-CN" altLang="en-US" sz="1800" b="1" dirty="0">
                <a:solidFill>
                  <a:schemeClr val="accent5">
                    <a:lumMod val="50000"/>
                  </a:schemeClr>
                </a:solidFill>
              </a:rPr>
              <a:t>很感兴趣，我写信</a:t>
            </a:r>
            <a:r>
              <a:rPr lang="en-US" altLang="zh-CN" sz="1800" b="1" dirty="0">
                <a:solidFill>
                  <a:schemeClr val="accent5">
                    <a:lumMod val="50000"/>
                  </a:schemeClr>
                </a:solidFill>
              </a:rPr>
              <a:t>/</a:t>
            </a:r>
            <a:r>
              <a:rPr lang="zh-CN" altLang="en-US" sz="1800" b="1" dirty="0">
                <a:solidFill>
                  <a:schemeClr val="accent5">
                    <a:lumMod val="50000"/>
                  </a:schemeClr>
                </a:solidFill>
              </a:rPr>
              <a:t>很愿意与你分享</a:t>
            </a:r>
            <a:r>
              <a:rPr lang="en-US" altLang="zh-CN" sz="1800" b="1" dirty="0">
                <a:solidFill>
                  <a:schemeClr val="accent5">
                    <a:lumMod val="50000"/>
                  </a:schemeClr>
                </a:solidFill>
              </a:rPr>
              <a:t>/</a:t>
            </a:r>
            <a:r>
              <a:rPr lang="zh-CN" altLang="en-US" sz="1800" b="1" dirty="0">
                <a:solidFill>
                  <a:schemeClr val="accent5">
                    <a:lumMod val="50000"/>
                  </a:schemeClr>
                </a:solidFill>
              </a:rPr>
              <a:t>提供一些相关信息</a:t>
            </a:r>
            <a:r>
              <a:rPr lang="zh-CN" altLang="en-US" sz="1800" b="1" dirty="0">
                <a:solidFill>
                  <a:srgbClr val="70AD47"/>
                </a:solidFill>
              </a:rPr>
              <a:t>（平级语气）</a:t>
            </a:r>
            <a:endParaRPr lang="en-US" altLang="zh-CN" sz="1800" b="1" dirty="0">
              <a:solidFill>
                <a:schemeClr val="accent5">
                  <a:lumMod val="50000"/>
                </a:schemeClr>
              </a:solidFill>
            </a:endParaRPr>
          </a:p>
          <a:p>
            <a:pPr>
              <a:lnSpc>
                <a:spcPct val="110000"/>
              </a:lnSpc>
              <a:spcBef>
                <a:spcPts val="0"/>
              </a:spcBef>
            </a:pPr>
            <a:r>
              <a:rPr lang="en-US" altLang="zh-CN" sz="1800" b="1" u="sng" dirty="0">
                <a:solidFill>
                  <a:schemeClr val="accent5">
                    <a:lumMod val="50000"/>
                  </a:schemeClr>
                </a:solidFill>
              </a:rPr>
              <a:t>Knowing /Having learned that you’re very interested … organized by my school, I am writing/quite willing to share/give some </a:t>
            </a:r>
            <a:r>
              <a:rPr lang="en-US" altLang="zh-CN" sz="1800" b="1" u="sng" dirty="0">
                <a:solidFill>
                  <a:srgbClr val="C00000"/>
                </a:solidFill>
              </a:rPr>
              <a:t>relevant information </a:t>
            </a:r>
            <a:r>
              <a:rPr lang="en-US" altLang="zh-CN" sz="1800" b="1" u="sng" dirty="0">
                <a:solidFill>
                  <a:schemeClr val="accent5">
                    <a:lumMod val="50000"/>
                  </a:schemeClr>
                </a:solidFill>
              </a:rPr>
              <a:t>with/to you.</a:t>
            </a:r>
            <a:endParaRPr lang="en-US" altLang="zh-CN" sz="1800" b="1" u="sng" dirty="0">
              <a:solidFill>
                <a:schemeClr val="accent5">
                  <a:lumMod val="50000"/>
                </a:schemeClr>
              </a:solidFill>
            </a:endParaRPr>
          </a:p>
          <a:p>
            <a:pPr>
              <a:lnSpc>
                <a:spcPct val="110000"/>
              </a:lnSpc>
              <a:spcBef>
                <a:spcPts val="0"/>
              </a:spcBef>
            </a:pPr>
            <a:r>
              <a:rPr lang="en-US" altLang="zh-CN" sz="1800" b="1" dirty="0">
                <a:solidFill>
                  <a:schemeClr val="accent5">
                    <a:lumMod val="50000"/>
                  </a:schemeClr>
                </a:solidFill>
              </a:rPr>
              <a:t>3.I am more than delighted that you are so interested in … Now I’m writing to </a:t>
            </a:r>
            <a:r>
              <a:rPr lang="en-US" altLang="zh-CN" sz="1800" b="1" dirty="0">
                <a:solidFill>
                  <a:srgbClr val="C00000"/>
                </a:solidFill>
              </a:rPr>
              <a:t>tell</a:t>
            </a:r>
            <a:r>
              <a:rPr lang="en-US" altLang="zh-CN" sz="1800" b="1" dirty="0">
                <a:solidFill>
                  <a:schemeClr val="accent5">
                    <a:lumMod val="50000"/>
                  </a:schemeClr>
                </a:solidFill>
              </a:rPr>
              <a:t> you something about it.</a:t>
            </a:r>
            <a:endParaRPr lang="en-US" altLang="zh-CN" sz="1800" b="1" dirty="0">
              <a:solidFill>
                <a:schemeClr val="accent5">
                  <a:lumMod val="50000"/>
                </a:schemeClr>
              </a:solidFill>
            </a:endParaRPr>
          </a:p>
          <a:p>
            <a:pPr>
              <a:lnSpc>
                <a:spcPct val="110000"/>
              </a:lnSpc>
              <a:spcBef>
                <a:spcPts val="0"/>
              </a:spcBef>
            </a:pPr>
            <a:r>
              <a:rPr lang="en-US" altLang="zh-CN" sz="1800" b="1" dirty="0">
                <a:solidFill>
                  <a:schemeClr val="accent5">
                    <a:lumMod val="50000"/>
                  </a:schemeClr>
                </a:solidFill>
              </a:rPr>
              <a:t>4.I’m very pleased to receive your letter asking about….. And I’m quite/perfectly willing to </a:t>
            </a:r>
            <a:r>
              <a:rPr lang="en-US" altLang="zh-CN" sz="1800" b="1" dirty="0">
                <a:solidFill>
                  <a:srgbClr val="C00000"/>
                </a:solidFill>
              </a:rPr>
              <a:t>share with </a:t>
            </a:r>
            <a:r>
              <a:rPr lang="en-US" altLang="zh-CN" sz="1800" b="1" dirty="0">
                <a:solidFill>
                  <a:schemeClr val="accent5">
                    <a:lumMod val="50000"/>
                  </a:schemeClr>
                </a:solidFill>
              </a:rPr>
              <a:t>you some information about that.</a:t>
            </a:r>
            <a:r>
              <a:rPr lang="zh-CN" altLang="en-US" sz="1800" b="1" dirty="0">
                <a:solidFill>
                  <a:schemeClr val="accent5">
                    <a:lumMod val="50000"/>
                  </a:schemeClr>
                </a:solidFill>
              </a:rPr>
              <a:t> </a:t>
            </a:r>
            <a:r>
              <a:rPr lang="zh-CN" altLang="en-US" sz="1800" b="1" dirty="0">
                <a:solidFill>
                  <a:schemeClr val="accent6"/>
                </a:solidFill>
              </a:rPr>
              <a:t>（平级语气）</a:t>
            </a:r>
            <a:endParaRPr lang="zh-CN" altLang="en-US" sz="1800" b="1" dirty="0">
              <a:solidFill>
                <a:schemeClr val="accent6"/>
              </a:solidFill>
            </a:endParaRPr>
          </a:p>
        </p:txBody>
      </p:sp>
      <p:sp>
        <p:nvSpPr>
          <p:cNvPr id="10" name="内容占位符 8"/>
          <p:cNvSpPr txBox="1"/>
          <p:nvPr/>
        </p:nvSpPr>
        <p:spPr>
          <a:xfrm>
            <a:off x="629677" y="4106586"/>
            <a:ext cx="10920325" cy="190089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rPr>
              <a:t>末段：</a:t>
            </a:r>
            <a:endParaRPr kumimoji="0" lang="en-US" altLang="zh-CN" sz="1800" b="1" i="0" u="none"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rPr>
              <a:t>1 Please tell me know if you are interested and if you have any other questions. I’d be </a:t>
            </a:r>
            <a:r>
              <a:rPr kumimoji="0" lang="en-US" altLang="zh-CN" sz="1800" b="1" i="0" u="none" strike="noStrike" kern="1200" cap="none" spc="0" normalizeH="0" baseline="0" noProof="0" dirty="0">
                <a:ln>
                  <a:noFill/>
                </a:ln>
                <a:solidFill>
                  <a:srgbClr val="C00000"/>
                </a:solidFill>
                <a:effectLst/>
                <a:uLnTx/>
                <a:uFillTx/>
                <a:latin typeface="等线" panose="02010600030101010101" charset="-122"/>
                <a:ea typeface="等线" panose="02010600030101010101" charset="-122"/>
                <a:cs typeface="+mn-cs"/>
              </a:rPr>
              <a:t>more than happy to help.</a:t>
            </a:r>
            <a:endParaRPr kumimoji="0" lang="en-US" altLang="zh-CN" sz="1800" b="1" i="0" u="none" strike="noStrike" kern="1200" cap="none" spc="0" normalizeH="0" baseline="0" noProof="0" dirty="0">
              <a:ln>
                <a:noFill/>
              </a:ln>
              <a:solidFill>
                <a:srgbClr val="C00000"/>
              </a:solidFill>
              <a:effectLst/>
              <a:uLnTx/>
              <a:uFillTx/>
              <a:latin typeface="等线" panose="02010600030101010101" charset="-122"/>
              <a:ea typeface="等线" panose="02010600030101010101" charset="-122"/>
              <a:cs typeface="+mn-cs"/>
            </a:endParaRPr>
          </a:p>
          <a:p>
            <a:pPr marL="0" lvl="0" indent="0">
              <a:buNone/>
              <a:defRPr/>
            </a:pPr>
            <a:r>
              <a:rPr kumimoji="0" lang="en-US" altLang="zh-CN" sz="1800" b="1" i="0" u="none"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rPr>
              <a:t>2.</a:t>
            </a:r>
            <a:r>
              <a:rPr lang="zh-CN" altLang="en-US" sz="1800" b="1" dirty="0">
                <a:solidFill>
                  <a:srgbClr val="5B9BD5">
                    <a:lumMod val="50000"/>
                  </a:srgbClr>
                </a:solidFill>
              </a:rPr>
              <a:t>如果有什么需要我帮忙的，请尽管告诉我</a:t>
            </a:r>
            <a:r>
              <a:rPr lang="zh-CN" altLang="en-US" sz="1800" b="1" dirty="0">
                <a:solidFill>
                  <a:schemeClr val="accent6"/>
                </a:solidFill>
              </a:rPr>
              <a:t>（平级语气）</a:t>
            </a:r>
            <a:endParaRPr kumimoji="0" lang="en-US" altLang="zh-CN" sz="1800" b="1" i="0" u="none" strike="noStrike" kern="1200" cap="none" spc="0" normalizeH="0" baseline="0" noProof="0" dirty="0">
              <a:ln>
                <a:noFill/>
              </a:ln>
              <a:solidFill>
                <a:schemeClr val="accent6"/>
              </a:solidFill>
              <a:effectLst/>
              <a:uLnTx/>
              <a:uFillTx/>
              <a:latin typeface="等线" panose="02010600030101010101" charset="-122"/>
              <a:ea typeface="等线" panose="02010600030101010101"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1800" b="1" i="0" u="sng"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rPr>
              <a:t>If there is anything that I can help you with, please </a:t>
            </a:r>
            <a:r>
              <a:rPr kumimoji="0" lang="en-US" altLang="zh-CN" sz="1800" b="1" i="0" u="sng" strike="noStrike" kern="1200" cap="none" spc="0" normalizeH="0" baseline="0" noProof="0" dirty="0">
                <a:ln>
                  <a:noFill/>
                </a:ln>
                <a:solidFill>
                  <a:srgbClr val="C00000"/>
                </a:solidFill>
                <a:effectLst/>
                <a:uLnTx/>
                <a:uFillTx/>
                <a:latin typeface="等线" panose="02010600030101010101" charset="-122"/>
                <a:ea typeface="等线" panose="02010600030101010101" charset="-122"/>
                <a:cs typeface="+mn-cs"/>
              </a:rPr>
              <a:t>don’t  hesitate to </a:t>
            </a:r>
            <a:r>
              <a:rPr kumimoji="0" lang="en-US" altLang="zh-CN" sz="1800" b="1" i="0" u="sng"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rPr>
              <a:t>tell me.</a:t>
            </a:r>
            <a:endParaRPr kumimoji="0" lang="en-US" altLang="zh-CN" sz="1800" b="1" i="0" u="sng"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endParaRPr>
          </a:p>
          <a:p>
            <a:pPr marL="0" lvl="0" indent="0">
              <a:lnSpc>
                <a:spcPct val="110000"/>
              </a:lnSpc>
              <a:spcBef>
                <a:spcPts val="0"/>
              </a:spcBef>
              <a:buNone/>
            </a:pPr>
            <a:r>
              <a:rPr kumimoji="0" lang="en-US" altLang="zh-CN" sz="1800" b="1" i="0" u="none" strike="noStrike" kern="1200" cap="none" spc="0" normalizeH="0" baseline="0" noProof="0" dirty="0">
                <a:ln>
                  <a:noFill/>
                </a:ln>
                <a:solidFill>
                  <a:srgbClr val="5B9BD5">
                    <a:lumMod val="50000"/>
                  </a:srgbClr>
                </a:solidFill>
                <a:effectLst/>
                <a:uLnTx/>
                <a:uFillTx/>
                <a:latin typeface="等线" panose="02010600030101010101" charset="-122"/>
                <a:ea typeface="等线" panose="02010600030101010101" charset="-122"/>
                <a:cs typeface="+mn-cs"/>
              </a:rPr>
              <a:t>3.I hope you’ll </a:t>
            </a:r>
            <a:r>
              <a:rPr kumimoji="0" lang="en-US" altLang="zh-CN" sz="1800" b="1" i="0" u="none" strike="noStrike" kern="1200" cap="none" spc="0" normalizeH="0" baseline="0" noProof="0" dirty="0">
                <a:ln>
                  <a:noFill/>
                </a:ln>
                <a:solidFill>
                  <a:srgbClr val="C00000"/>
                </a:solidFill>
                <a:effectLst/>
                <a:uLnTx/>
                <a:uFillTx/>
                <a:latin typeface="等线" panose="02010600030101010101" charset="-122"/>
                <a:ea typeface="等线" panose="02010600030101010101" charset="-122"/>
                <a:cs typeface="+mn-cs"/>
              </a:rPr>
              <a:t>find this information useful/helpful.</a:t>
            </a:r>
            <a:r>
              <a:rPr lang="zh-CN" altLang="en-US" sz="1800" b="1" dirty="0">
                <a:solidFill>
                  <a:srgbClr val="70AD47"/>
                </a:solidFill>
              </a:rPr>
              <a:t> （平级语气）</a:t>
            </a:r>
            <a:endParaRPr lang="en-US" altLang="zh-CN" sz="1800" b="1" dirty="0">
              <a:solidFill>
                <a:srgbClr val="70AD47"/>
              </a:solidFill>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altLang="zh-CN" sz="1800" b="1" i="0" u="none" strike="noStrike" kern="1200" cap="none" spc="0" normalizeH="0" baseline="0" noProof="0" dirty="0">
              <a:ln>
                <a:noFill/>
              </a:ln>
              <a:solidFill>
                <a:srgbClr val="C00000"/>
              </a:solidFill>
              <a:effectLst/>
              <a:uLnTx/>
              <a:uFillTx/>
              <a:latin typeface="等线" panose="02010600030101010101" charset="-122"/>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uiExpand="1" build="p"/>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UNIT_TABLE_BEAUTIFY" val="smartTable{3778b5af-3093-46ea-8b36-6bdf2718f2ba}"/>
</p:tagLst>
</file>

<file path=ppt/tags/tag4.xml><?xml version="1.0" encoding="utf-8"?>
<p:tagLst xmlns:p="http://schemas.openxmlformats.org/presentationml/2006/main">
  <p:tag name="KSO_WM_UNIT_TABLE_BEAUTIFY" val="smartTable{3e553a60-1888-4184-9bd8-6f521c6c3ec7}"/>
</p:tagLst>
</file>

<file path=ppt/tags/tag5.xml><?xml version="1.0" encoding="utf-8"?>
<p:tagLst xmlns:p="http://schemas.openxmlformats.org/presentationml/2006/main">
  <p:tag name="KSO_WPP_MARK_KEY" val="8a138a0e-ee2b-427d-967d-23cd6b9a7774"/>
  <p:tag name="COMMONDATA" val="eyJoZGlkIjoiNzFiOTBmZWE4NDQzNzViMGM2M2I0ZmU4NmMxNDkxOTk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25327</Words>
  <Application>WPS 演示</Application>
  <PresentationFormat>宽屏</PresentationFormat>
  <Paragraphs>1030</Paragraphs>
  <Slides>41</Slides>
  <Notes>6</Notes>
  <HiddenSlides>0</HiddenSlides>
  <MMClips>0</MMClips>
  <ScaleCrop>false</ScaleCrop>
  <HeadingPairs>
    <vt:vector size="6" baseType="variant">
      <vt:variant>
        <vt:lpstr>已用的字体</vt:lpstr>
      </vt:variant>
      <vt:variant>
        <vt:i4>21</vt:i4>
      </vt:variant>
      <vt:variant>
        <vt:lpstr>主题</vt:lpstr>
      </vt:variant>
      <vt:variant>
        <vt:i4>3</vt:i4>
      </vt:variant>
      <vt:variant>
        <vt:lpstr>幻灯片标题</vt:lpstr>
      </vt:variant>
      <vt:variant>
        <vt:i4>41</vt:i4>
      </vt:variant>
    </vt:vector>
  </HeadingPairs>
  <TitlesOfParts>
    <vt:vector size="65" baseType="lpstr">
      <vt:lpstr>Arial</vt:lpstr>
      <vt:lpstr>宋体</vt:lpstr>
      <vt:lpstr>Wingdings</vt:lpstr>
      <vt:lpstr>微软雅黑</vt:lpstr>
      <vt:lpstr>方正静蕾简体</vt:lpstr>
      <vt:lpstr>Nexa Light</vt:lpstr>
      <vt:lpstr>华康少女文字W5(P)</vt:lpstr>
      <vt:lpstr>华文中宋</vt:lpstr>
      <vt:lpstr>Calibri</vt:lpstr>
      <vt:lpstr>system-ui</vt:lpstr>
      <vt:lpstr>Segoe Print</vt:lpstr>
      <vt:lpstr>Times New Roman</vt:lpstr>
      <vt:lpstr>Times New Roman</vt:lpstr>
      <vt:lpstr>等线</vt:lpstr>
      <vt:lpstr>Arial Unicode MS</vt:lpstr>
      <vt:lpstr>等线 Light</vt:lpstr>
      <vt:lpstr>Arial</vt:lpstr>
      <vt:lpstr>Calibri</vt:lpstr>
      <vt:lpstr>Rockwell</vt:lpstr>
      <vt:lpstr>方正姚体</vt:lpstr>
      <vt:lpstr>Calibri Light</vt:lpstr>
      <vt:lpstr>Office 主题​​</vt:lpstr>
      <vt:lpstr>默认设计模板</vt:lpstr>
      <vt:lpstr>1_自定义设计方案</vt:lpstr>
      <vt:lpstr>PowerPoint 演示文稿</vt:lpstr>
      <vt:lpstr>PowerPoint 演示文稿</vt:lpstr>
      <vt:lpstr>2022年高考真题：</vt:lpstr>
      <vt:lpstr>PowerPoint 演示文稿</vt:lpstr>
      <vt:lpstr>PowerPoint 演示文稿</vt:lpstr>
      <vt:lpstr>PowerPoint 演示文稿</vt:lpstr>
      <vt:lpstr>PowerPoint 演示文稿</vt:lpstr>
      <vt:lpstr>书信类功能语句—邀请信（礼貌热情的语气；平级，下级对上级语气居多，）</vt:lpstr>
      <vt:lpstr>书信类功能语句—告知信（真诚细致的语气，平级语气居多）</vt:lpstr>
      <vt:lpstr>书信类功能语句—建议信（语气委婉，不生硬，上级对下级，平级语气居多） </vt:lpstr>
      <vt:lpstr>书信类功能语句—道歉信 （语气诚恳，真挚，朴实委婉）  </vt:lpstr>
      <vt:lpstr>书信类功能语句—求助信 （语气客气，委婉，真诚）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泉州市 2023 届高三适应性练习卷</vt:lpstr>
      <vt:lpstr>PowerPoint 演示文稿</vt:lpstr>
      <vt:lpstr>PowerPoint 演示文稿</vt:lpstr>
      <vt:lpstr>PowerPoint 演示文稿</vt:lpstr>
      <vt:lpstr>湖南九校：学校决定下周四在体育馆举行一场慈善捐赠活动，号召全校学生参加，假设你是校学生会主席李华，请你在学校英语报上为学生会拟一份通知，内容包括： 1. 本次活动的目的或意义；2. 参加本次活动的注意事项。  </vt:lpstr>
      <vt:lpstr>PowerPoint 演示文稿</vt:lpstr>
      <vt:lpstr>PowerPoint 演示文稿</vt:lpstr>
      <vt:lpstr>临门一脚—最强策略</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西</dc:creator>
  <cp:lastModifiedBy>顾小北</cp:lastModifiedBy>
  <cp:revision>78</cp:revision>
  <dcterms:created xsi:type="dcterms:W3CDTF">2020-11-13T09:58:00Z</dcterms:created>
  <dcterms:modified xsi:type="dcterms:W3CDTF">2023-05-30T02:04:45Z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D3FAC5E29E774C199DC0BE65AA9B0D21_12</vt:lpwstr>
  </property>
  <property fmtid="{D5CDD505-2E9C-101B-9397-08002B2CF9AE}" pid="3" name="KSOProductBuildVer">
    <vt:lpwstr>2052-11.1.0.14309</vt:lpwstr>
  </property>
</Properties>
</file>