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308" r:id="rId14"/>
    <p:sldId id="267" r:id="rId15"/>
    <p:sldId id="268" r:id="rId16"/>
    <p:sldId id="269" r:id="rId17"/>
    <p:sldId id="270" r:id="rId18"/>
    <p:sldId id="271" r:id="rId19"/>
    <p:sldId id="309" r:id="rId20"/>
    <p:sldId id="272" r:id="rId21"/>
    <p:sldId id="273" r:id="rId22"/>
    <p:sldId id="274" r:id="rId23"/>
    <p:sldId id="275" r:id="rId24"/>
    <p:sldId id="276" r:id="rId25"/>
    <p:sldId id="310" r:id="rId26"/>
    <p:sldId id="277" r:id="rId27"/>
    <p:sldId id="278" r:id="rId28"/>
    <p:sldId id="279" r:id="rId29"/>
    <p:sldId id="280" r:id="rId30"/>
    <p:sldId id="281" r:id="rId31"/>
    <p:sldId id="311" r:id="rId32"/>
    <p:sldId id="312" r:id="rId33"/>
    <p:sldId id="282" r:id="rId34"/>
    <p:sldId id="283" r:id="rId35"/>
    <p:sldId id="284" r:id="rId36"/>
    <p:sldId id="313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314" r:id="rId45"/>
    <p:sldId id="292" r:id="rId46"/>
    <p:sldId id="295" r:id="rId47"/>
    <p:sldId id="299" r:id="rId48"/>
    <p:sldId id="302" r:id="rId49"/>
    <p:sldId id="303" r:id="rId50"/>
    <p:sldId id="304" r:id="rId51"/>
    <p:sldId id="305" r:id="rId52"/>
    <p:sldId id="315" r:id="rId53"/>
    <p:sldId id="316" r:id="rId54"/>
    <p:sldId id="317" r:id="rId55"/>
    <p:sldId id="306" r:id="rId56"/>
    <p:sldId id="307" r:id="rId57"/>
  </p:sldIdLst>
  <p:sldSz cx="12192000" cy="6858000"/>
  <p:notesSz cx="6858000" cy="12192000"/>
  <p:custDataLst>
    <p:tags r:id="rId6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119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gs" Target="tags/tag1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english#pid=62d92092ecd88d93193d3d62#tid=62da054abf780e2f2c65b5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?linknodeid=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?linknodeid=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?linknodeid="/>
          <p:cNvSpPr/>
          <p:nvPr/>
        </p:nvSpPr>
        <p:spPr>
          <a:xfrm>
            <a:off x="4873752" y="4105656"/>
            <a:ext cx="2432304" cy="119786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7200" b="1" dirty="0">
                <a:solidFill>
                  <a:srgbClr val="2C964C"/>
                </a:solidFill>
                <a:latin typeface="思源宋体 CN Heavy" panose="02020900000000000000" pitchFamily="34" charset="-122"/>
                <a:ea typeface="思源宋体 CN Heavy" panose="02020900000000000000" pitchFamily="34" charset="-122"/>
                <a:cs typeface="思源宋体 CN Heavy" panose="02020900000000000000" pitchFamily="34" charset="-120"/>
              </a:rPr>
              <a:t>英语</a:t>
            </a:r>
            <a:endParaRPr lang="en-US" sz="7200" dirty="0"/>
          </a:p>
        </p:txBody>
      </p:sp>
      <p:sp>
        <p:nvSpPr>
          <p:cNvPr id="4" name="MasterShapeName?linknodeid="/>
          <p:cNvSpPr/>
          <p:nvPr/>
        </p:nvSpPr>
        <p:spPr>
          <a:xfrm>
            <a:off x="4873752" y="5303520"/>
            <a:ext cx="2432304" cy="52120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2C964C"/>
                </a:solidFill>
                <a:latin typeface="思源宋体 CN Heavy" panose="02020900000000000000" pitchFamily="34" charset="-122"/>
                <a:ea typeface="思源宋体 CN Heavy" panose="02020900000000000000" pitchFamily="34" charset="-122"/>
                <a:cs typeface="思源宋体 CN Heavy" panose="02020900000000000000" pitchFamily="34" charset="-120"/>
              </a:rPr>
              <a:t>广东</a:t>
            </a:r>
            <a:endParaRPr lang="en-US" sz="2800" dirty="0"/>
          </a:p>
        </p:txBody>
      </p:sp>
      <p:sp>
        <p:nvSpPr>
          <p:cNvPr id="5" name="MasterShapeName?linknodeid="/>
          <p:cNvSpPr/>
          <p:nvPr/>
        </p:nvSpPr>
        <p:spPr>
          <a:xfrm>
            <a:off x="5641848" y="5824728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2022-2023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?linknodeid=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?linknodeid=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?linknodeid="/>
          <p:cNvSpPr/>
          <p:nvPr/>
        </p:nvSpPr>
        <p:spPr>
          <a:xfrm>
            <a:off x="521208" y="219456"/>
            <a:ext cx="3575304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2023届新高三开学联考</a:t>
            </a:r>
            <a:endParaRPr lang="en-US" sz="1500" dirty="0"/>
          </a:p>
        </p:txBody>
      </p:sp>
      <p:sp>
        <p:nvSpPr>
          <p:cNvPr id="4" name="MasterShapeName?linknodeid="/>
          <p:cNvSpPr/>
          <p:nvPr/>
        </p:nvSpPr>
        <p:spPr>
          <a:xfrm>
            <a:off x="10652760" y="219456"/>
            <a:ext cx="1435608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15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英语·广东</a:t>
            </a:r>
            <a:endParaRPr lang="en-US" sz="15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?linknodeid=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M_5_BD.8_1#b472ce5da?segpoint=1&amp;vbadefaultcenterpage=1&amp;vbaautojustifyalign=1&amp;parentnodeid=ee2c11887&amp;vbahtmlprocessed=1"/>
          <p:cNvSpPr/>
          <p:nvPr/>
        </p:nvSpPr>
        <p:spPr>
          <a:xfrm>
            <a:off x="521208" y="813816"/>
            <a:ext cx="11146536" cy="5257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300" dirty="0"/>
          </a:p>
          <a:p>
            <a:pPr algn="just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About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15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years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ago,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Andrew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McLindon,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businessman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crazy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cyclist,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riding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Austin,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Texas,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thought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about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Jack,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friend’s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12-year-old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son.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Jack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never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known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joy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because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suffered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from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hydrocephalus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（脑水肿）,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buildup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fluid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brain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often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causes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balance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disturbances.</a:t>
            </a:r>
            <a:endParaRPr lang="en-US" altLang="zh-CN" sz="2300" dirty="0"/>
          </a:p>
          <a:p>
            <a:pPr algn="just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got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home,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McLindon,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now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60,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went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online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found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three-wheel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balancing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bar,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perfect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child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balance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issues.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Jack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riding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around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street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friends,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having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fun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getting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exercise.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more,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friend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told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McLindon.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“I’ll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never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forget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smile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face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interacting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other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kids.”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endParaRPr lang="en-US" altLang="zh-CN" sz="2300" dirty="0"/>
          </a:p>
        </p:txBody>
      </p:sp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M_5_BD.8_1#b472ce5da?segpoint=1&amp;vbadefaultcenterpage=1&amp;vbaautojustifyalign=1&amp;parentnodeid=ee2c11887&amp;vbahtmlprocessed=1"/>
          <p:cNvSpPr/>
          <p:nvPr/>
        </p:nvSpPr>
        <p:spPr>
          <a:xfrm>
            <a:off x="521208" y="720000"/>
            <a:ext cx="11146536" cy="562565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just">
              <a:lnSpc>
                <a:spcPct val="130000"/>
              </a:lnSpc>
            </a:pP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smile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launched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McLindon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Family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Foundation.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Funded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donations,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group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works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clinics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find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children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benefit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from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owning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adaptive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help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make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each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particular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needs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child.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include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headrest,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shoulder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belt,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seat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belt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expensive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—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＄3,000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＄4,000,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that’s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foundation’s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producer’s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discount.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kids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lucky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enough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one,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they’re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life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changer.</a:t>
            </a:r>
            <a:endParaRPr lang="en-US" altLang="zh-CN" sz="2200" dirty="0"/>
          </a:p>
          <a:p>
            <a:pPr algn="just">
              <a:lnSpc>
                <a:spcPct val="13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“We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worked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14-year-old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spina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bifida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（脊柱裂）,”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says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McLindon.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“She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spent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most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days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couch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watching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TV.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Soon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after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got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bike,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training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special-needs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triathlons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（三项全能运动）.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magazine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interview,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said,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‘I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always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knew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athlete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me.’”</a:t>
            </a:r>
            <a:endParaRPr lang="en-US" altLang="zh-CN" sz="2200" dirty="0"/>
          </a:p>
          <a:p>
            <a:pPr algn="just">
              <a:lnSpc>
                <a:spcPct val="13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far,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foundation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given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away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450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bikes,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that’s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just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start.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“I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things.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run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companies,”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McLindon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says.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“But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getting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these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kids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their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most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important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do.”</a:t>
            </a:r>
            <a:endParaRPr lang="en-US" altLang="zh-CN" sz="2200" dirty="0"/>
          </a:p>
        </p:txBody>
      </p:sp>
    </p:spTree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#4a2e1103e?vbadefaultcenterpage=1&amp;vbaautojustifyalign=1&amp;parentnodeid=b472ce5da&amp;vbahtmlprocessed=1"/>
          <p:cNvSpPr/>
          <p:nvPr/>
        </p:nvSpPr>
        <p:spPr>
          <a:xfrm>
            <a:off x="521208" y="813816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24.Which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picture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best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illustrates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Jack?(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@7@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altLang="zh-CN" sz="2300" dirty="0"/>
          </a:p>
        </p:txBody>
      </p:sp>
      <p:sp>
        <p:nvSpPr>
          <p:cNvPr id="3" name="QC_6_BD.9_1#4a2e1103e.choices?vbadefaultcenterpage=1&amp;vbaautojustifyalign=1&amp;parentnodeid=b472ce5da&amp;vbahtmlprocessed=1"/>
          <p:cNvSpPr/>
          <p:nvPr/>
        </p:nvSpPr>
        <p:spPr>
          <a:xfrm>
            <a:off x="521208" y="1409700"/>
            <a:ext cx="11148010" cy="26057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2969895" algn="l"/>
                <a:tab pos="5911850" algn="l"/>
                <a:tab pos="8853170" algn="l"/>
              </a:tabLst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</a:t>
            </a:r>
            <a:r>
              <a:rPr lang="en-US" altLang="zh-CN" sz="12950" spc="-10200">
                <a:solidFill>
                  <a:srgbClr val="FFFFFF">
                    <a:alpha val="0"/>
                  </a:srgbClr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</a:t>
            </a:r>
            <a:r>
              <a:rPr lang="en-US" altLang="zh-CN" sz="2300">
                <a:solidFill>
                  <a:srgbClr val="FFFFFF">
                    <a:alpha val="0"/>
                  </a:srgbClr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 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</a:t>
            </a:r>
            <a:r>
              <a:rPr lang="en-US" altLang="zh-CN" sz="2300">
                <a:solidFill>
                  <a:srgbClr val="FFFFFF">
                    <a:alpha val="0"/>
                  </a:srgbClr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 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</a:t>
            </a:r>
            <a:r>
              <a:rPr lang="en-US" altLang="zh-CN" sz="2300">
                <a:solidFill>
                  <a:srgbClr val="FFFFFF">
                    <a:alpha val="0"/>
                  </a:srgbClr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 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D.</a:t>
            </a:r>
            <a:r>
              <a:rPr lang="en-US" altLang="zh-CN" sz="11300" spc="-10200">
                <a:solidFill>
                  <a:srgbClr val="FFFFFF">
                    <a:alpha val="0"/>
                  </a:srgbClr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</a:t>
            </a:r>
            <a:r>
              <a:rPr lang="en-US" altLang="zh-CN" sz="2300">
                <a:solidFill>
                  <a:srgbClr val="FFFFFF">
                    <a:alpha val="0"/>
                  </a:srgbClr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 </a:t>
            </a:r>
            <a:endParaRPr lang="en-US" altLang="zh-CN" sz="2300" dirty="0">
              <a:solidFill>
                <a:srgbClr val="FFFFFF">
                  <a:alpha val="0"/>
                </a:srgbClr>
              </a:solidFill>
            </a:endParaRPr>
          </a:p>
        </p:txBody>
      </p:sp>
      <p:pic>
        <p:nvPicPr>
          <p:cNvPr id="4" name="QC_6_BD.9_2#4a2e1103e.choice_image?vbadefaultcenterpage=1&amp;vbaautojustifyalign=1&amp;parentnodeid=b472ce5da&amp;inlineimagemarkindex=1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371" y="1409700"/>
            <a:ext cx="2432304" cy="26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5" name="QC_6_BD.9_3#4a2e1103e.choice_image?vbadefaultcenterpage=1&amp;vbaautojustifyalign=1&amp;parentnodeid=b472ce5da&amp;inlineimagemarkindex=2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0026" y="1583277"/>
            <a:ext cx="2432304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6" name="QC_6_BD.9_4#4a2e1103e.choice_image?vbadefaultcenterpage=1&amp;vbaautojustifyalign=1&amp;parentnodeid=b472ce5da&amp;inlineimagemarkindex=3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1346" y="1409700"/>
            <a:ext cx="2432304" cy="262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7" name="QC_6_BD.9_5#4a2e1103e.choice_image?vbadefaultcenterpage=1&amp;vbaautojustifyalign=1&amp;parentnodeid=b472ce5da&amp;inlineimagemarkindex=4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59176" y="1574133"/>
            <a:ext cx="2432304" cy="227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8" name="QC_6_AN.10_1#4a2e1103e.bracket?vbadefaultcenterpage=1&amp;vbaautojustifyalign=1&amp;parentnodeid=b472ce5da&amp;vbapositionanswer=7&amp;vbahtmlprocessed=1"/>
          <p:cNvSpPr/>
          <p:nvPr/>
        </p:nvSpPr>
        <p:spPr>
          <a:xfrm>
            <a:off x="7212521" y="813816"/>
            <a:ext cx="27781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300" dirty="0"/>
          </a:p>
        </p:txBody>
      </p:sp>
      <p:sp>
        <p:nvSpPr>
          <p:cNvPr id="9" name="QC_6_AS.11_1#4a2e1103e?vbadefaultcenterpage=1&amp;vbaautojustifyalign=1&amp;parentnodeid=b472ce5da&amp;vbahtmlprocessed=1"/>
          <p:cNvSpPr/>
          <p:nvPr/>
        </p:nvSpPr>
        <p:spPr>
          <a:xfrm>
            <a:off x="521208" y="4152900"/>
            <a:ext cx="11146536" cy="20469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【语篇导读】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本文是一篇记叙文。文章主要讲述了Andrew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McLindon创办基金会为有特殊需求的孩子提供特殊单车，这些单车可以改变他们的人生。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细节理解题。根据第二段“a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three-wheel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balancing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bar”可知，单车是三轮的，且带有一支平衡杠，图片D符合。故选D。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build="p"/>
      <p:bldP spid="9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#d44150014?vbadefaultcenterpage=1&amp;vbaautojustifyalign=1&amp;parentnodeid=b472ce5da&amp;vbahtmlprocessed=1"/>
          <p:cNvSpPr/>
          <p:nvPr/>
        </p:nvSpPr>
        <p:spPr>
          <a:xfrm>
            <a:off x="521208" y="1616583"/>
            <a:ext cx="11146536" cy="20431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25.What’s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purpose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McLindon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Family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Foundation?(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@9@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give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away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bikes.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help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kids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mental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problems.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offer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special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particular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kids.</a:t>
            </a:r>
            <a:endParaRPr lang="en-US" altLang="zh-CN" sz="23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34" charset="-120"/>
            </a:endParaRPr>
          </a:p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make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profits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from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making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special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bikes.</a:t>
            </a:r>
            <a:endParaRPr lang="en-US" altLang="zh-CN" sz="2300" dirty="0"/>
          </a:p>
        </p:txBody>
      </p:sp>
      <p:sp>
        <p:nvSpPr>
          <p:cNvPr id="3" name="QC_6_AN.12_1#d44150014.bracket?vbadefaultcenterpage=1&amp;vbaautojustifyalign=1&amp;parentnodeid=b472ce5da&amp;vbapositionanswer=9&amp;vbahtmlprocessed=1"/>
          <p:cNvSpPr/>
          <p:nvPr/>
        </p:nvSpPr>
        <p:spPr>
          <a:xfrm>
            <a:off x="8407654" y="1616583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300" dirty="0"/>
          </a:p>
        </p:txBody>
      </p:sp>
      <p:sp>
        <p:nvSpPr>
          <p:cNvPr id="4" name="QC_6_AS.13_1#d44150014?vbadefaultcenterpage=1&amp;vbaautojustifyalign=1&amp;parentnodeid=b472ce5da&amp;vbahtmlprocessed=1"/>
          <p:cNvSpPr/>
          <p:nvPr/>
        </p:nvSpPr>
        <p:spPr>
          <a:xfrm>
            <a:off x="521208" y="3720274"/>
            <a:ext cx="11146536" cy="15211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细节理解题。根据第三段“to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find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children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benefit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from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owning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adaptive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help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make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each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particular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needs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child”可知，目的是找到那些需要特殊单车的特殊孩子，给他们提供单车。故选C。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#c60033aea?vbadefaultcenterpage=1&amp;vbaautojustifyalign=1&amp;parentnodeid=b472ce5da&amp;vbahtmlprocessed=1"/>
          <p:cNvSpPr/>
          <p:nvPr/>
        </p:nvSpPr>
        <p:spPr>
          <a:xfrm>
            <a:off x="521208" y="2139823"/>
            <a:ext cx="11146536" cy="15173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26.Which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words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best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describe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McLindon?(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@11@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A.Kind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patient.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.Generous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cautious.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C.Rich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hard-working.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.Warm-hearted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helpful.</a:t>
            </a:r>
            <a:endParaRPr lang="en-US" altLang="zh-CN" sz="2300" dirty="0"/>
          </a:p>
        </p:txBody>
      </p:sp>
      <p:sp>
        <p:nvSpPr>
          <p:cNvPr id="3" name="QC_6_AN.14_1#c60033aea.bracket?vbadefaultcenterpage=1&amp;vbaautojustifyalign=1&amp;parentnodeid=b472ce5da&amp;vbapositionanswer=11&amp;vbahtmlprocessed=1"/>
          <p:cNvSpPr/>
          <p:nvPr/>
        </p:nvSpPr>
        <p:spPr>
          <a:xfrm>
            <a:off x="6580696" y="2139823"/>
            <a:ext cx="27781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300" dirty="0"/>
          </a:p>
        </p:txBody>
      </p:sp>
      <p:sp>
        <p:nvSpPr>
          <p:cNvPr id="4" name="QC_6_AS.15_1#c60033aea?vbadefaultcenterpage=1&amp;vbaautojustifyalign=1&amp;parentnodeid=b472ce5da&amp;vbahtmlprocessed=1"/>
          <p:cNvSpPr/>
          <p:nvPr/>
        </p:nvSpPr>
        <p:spPr>
          <a:xfrm>
            <a:off x="521208" y="3722814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推理判断题。根据文章McLindon所做的事可知，他是一个热心肠、乐于助人的人。故选D。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#417e92051?vbadefaultcenterpage=1&amp;vbaautojustifyalign=1&amp;parentnodeid=b472ce5da&amp;vbahtmlprocessed=1"/>
          <p:cNvSpPr/>
          <p:nvPr/>
        </p:nvSpPr>
        <p:spPr>
          <a:xfrm>
            <a:off x="521208" y="2139823"/>
            <a:ext cx="11146536" cy="15173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27.What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best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title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text?(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@13@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A.McLindon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Life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Bikes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.McLindon,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Aggressive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Businessman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McLindon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Family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Foundation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.Unusual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Kids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Particular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Needs</a:t>
            </a:r>
            <a:endParaRPr lang="en-US" altLang="zh-CN" sz="2300" dirty="0"/>
          </a:p>
        </p:txBody>
      </p:sp>
      <p:sp>
        <p:nvSpPr>
          <p:cNvPr id="3" name="QC_6_AN.16_1#417e92051.bracket?vbadefaultcenterpage=1&amp;vbaautojustifyalign=1&amp;parentnodeid=b472ce5da&amp;vbapositionanswer=13&amp;vbahtmlprocessed=1"/>
          <p:cNvSpPr/>
          <p:nvPr/>
        </p:nvSpPr>
        <p:spPr>
          <a:xfrm>
            <a:off x="6075871" y="2139823"/>
            <a:ext cx="27781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300" dirty="0"/>
          </a:p>
        </p:txBody>
      </p:sp>
      <p:sp>
        <p:nvSpPr>
          <p:cNvPr id="4" name="QC_6_AS.17_1#417e92051?vbadefaultcenterpage=1&amp;vbaautojustifyalign=1&amp;parentnodeid=b472ce5da&amp;vbahtmlprocessed=1"/>
          <p:cNvSpPr/>
          <p:nvPr/>
        </p:nvSpPr>
        <p:spPr>
          <a:xfrm>
            <a:off x="521208" y="3722814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主旨大意题。本文主要是讲McLindon创办的基金会为有特殊需求的孩子提供特殊的单车，这些单车可以改变他们的人生。故选A。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M_5_BD.18_1#ccac5cf89?segpoint=1&amp;vbadefaultcenterpage=1&amp;vbaautojustifyalign=1&amp;parentnodeid=ee2c11887&amp;vbahtmlprocessed=1"/>
          <p:cNvSpPr/>
          <p:nvPr/>
        </p:nvSpPr>
        <p:spPr>
          <a:xfrm>
            <a:off x="521208" y="813816"/>
            <a:ext cx="11146536" cy="5257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300" dirty="0"/>
          </a:p>
          <a:p>
            <a:pPr algn="just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Queen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Elizabeth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II’s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face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every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note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United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Kingdom,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still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little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known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about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how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much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money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personally,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how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gets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stands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inherit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（继承）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it.</a:t>
            </a:r>
            <a:endParaRPr lang="en-US" altLang="zh-CN" sz="2300" dirty="0"/>
          </a:p>
          <a:p>
            <a:pPr algn="just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know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from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public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records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Queen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receives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least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＄20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million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annual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income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through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private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estate,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another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100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million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dollars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from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UK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government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each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year.</a:t>
            </a:r>
            <a:endParaRPr lang="en-US" altLang="zh-CN" sz="2300" dirty="0"/>
          </a:p>
          <a:p>
            <a:pPr algn="just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first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understand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Queen’s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income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comes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from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both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public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private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possessions.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large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amount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comes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from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something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called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Sovereign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Grant.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Here’s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how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works.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endParaRPr lang="en-US" altLang="zh-CN" sz="2300" dirty="0"/>
          </a:p>
        </p:txBody>
      </p:sp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M_5_BD.18_1#ccac5cf89?segpoint=1&amp;vbadefaultcenterpage=1&amp;vbaautojustifyalign=1&amp;parentnodeid=ee2c11887&amp;vbahtmlprocessed=1"/>
          <p:cNvSpPr/>
          <p:nvPr/>
        </p:nvSpPr>
        <p:spPr>
          <a:xfrm>
            <a:off x="521208" y="720000"/>
            <a:ext cx="11146536" cy="518979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just">
              <a:lnSpc>
                <a:spcPct val="130000"/>
              </a:lnSpc>
            </a:pP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1700s,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monarchy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（王室）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handed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over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income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from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government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known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Crown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Estate.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Each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year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government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pays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percentage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profits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made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those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possessions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back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monarchy.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annual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income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known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Sovereign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Grant.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Last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year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totaled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＄107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million.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used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fund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Queen’s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official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duties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maintain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royal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residences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like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Buckingham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Palace.</a:t>
            </a:r>
            <a:endParaRPr lang="en-US" altLang="zh-CN" sz="2200" dirty="0"/>
          </a:p>
          <a:p>
            <a:pPr algn="just">
              <a:lnSpc>
                <a:spcPct val="13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even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can’t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identify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exact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worth,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royal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finances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looking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healthy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Queen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celebrates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70th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Queen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Ceremony.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Sunday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Times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Rich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List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estimated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Queen’s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net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worth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＄466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million,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up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＄6.2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million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dollars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from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last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year.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while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Duchy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Lancaster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saw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UK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income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drop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during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pandemic,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according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financial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records,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Queen’s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income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been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turning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upwards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over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past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decade.</a:t>
            </a:r>
            <a:endParaRPr lang="en-US" altLang="zh-CN" sz="2200" dirty="0"/>
          </a:p>
          <a:p>
            <a:pPr algn="just">
              <a:lnSpc>
                <a:spcPct val="13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Anyway,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monarchy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private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family,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unlikely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share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details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their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wealth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British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public,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probably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won’t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change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anytime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soon.</a:t>
            </a:r>
            <a:endParaRPr lang="en-US" altLang="zh-CN" sz="2200" dirty="0"/>
          </a:p>
        </p:txBody>
      </p:sp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#9b9321a0f?vbadefaultcenterpage=1&amp;vbaautojustifyalign=1&amp;parentnodeid=ccac5cf89&amp;vbahtmlprocessed=1"/>
          <p:cNvSpPr/>
          <p:nvPr/>
        </p:nvSpPr>
        <p:spPr>
          <a:xfrm>
            <a:off x="521208" y="1351788"/>
            <a:ext cx="11146536" cy="256889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28.How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Queen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income?(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@15@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altLang="zh-CN" sz="2300" dirty="0"/>
          </a:p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A.From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Crown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Estate.</a:t>
            </a:r>
            <a:endParaRPr lang="en-US" altLang="zh-CN" sz="2300" dirty="0"/>
          </a:p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B.From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Sovereign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Grant.</a:t>
            </a:r>
            <a:endParaRPr lang="en-US" altLang="zh-CN" sz="2300" dirty="0"/>
          </a:p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C.From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monarchy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government.</a:t>
            </a:r>
            <a:endParaRPr lang="en-US" altLang="zh-CN" sz="2300" dirty="0"/>
          </a:p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D.From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government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private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possessions.</a:t>
            </a:r>
            <a:endParaRPr lang="en-US" altLang="zh-CN" sz="2300" dirty="0"/>
          </a:p>
        </p:txBody>
      </p:sp>
      <p:sp>
        <p:nvSpPr>
          <p:cNvPr id="3" name="QC_6_AN.19_1#9b9321a0f.bracket?vbadefaultcenterpage=1&amp;vbaautojustifyalign=1&amp;parentnodeid=ccac5cf89&amp;vbapositionanswer=15&amp;vbahtmlprocessed=1"/>
          <p:cNvSpPr/>
          <p:nvPr/>
        </p:nvSpPr>
        <p:spPr>
          <a:xfrm>
            <a:off x="5963158" y="1351788"/>
            <a:ext cx="27781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300" dirty="0"/>
          </a:p>
        </p:txBody>
      </p:sp>
      <p:sp>
        <p:nvSpPr>
          <p:cNvPr id="4" name="QC_6_AS.20_1#9b9321a0f?vbadefaultcenterpage=1&amp;vbaautojustifyalign=1&amp;parentnodeid=ccac5cf89&amp;vbahtmlprocessed=1"/>
          <p:cNvSpPr/>
          <p:nvPr/>
        </p:nvSpPr>
        <p:spPr>
          <a:xfrm>
            <a:off x="521208" y="3988879"/>
            <a:ext cx="11146536" cy="15173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【语篇导读】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本文是一篇说明文。文章主要介绍了英国女王的收入构成及其用途。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细节理解题。根据第二段和第三段“the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Queen’s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income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comes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from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both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public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private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possessions”可知，英国女王的收入有私人财产也有公家收入。故选D。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#2670027cb?vbadefaultcenterpage=1&amp;vbaautojustifyalign=1&amp;parentnodeid=ccac5cf89&amp;vbahtmlprocessed=1"/>
          <p:cNvSpPr/>
          <p:nvPr/>
        </p:nvSpPr>
        <p:spPr>
          <a:xfrm>
            <a:off x="521208" y="1612773"/>
            <a:ext cx="11146536" cy="256889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29.What’s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idea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Paragraph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4?(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@17@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altLang="zh-CN" sz="2300" dirty="0"/>
          </a:p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A.How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Queen’s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income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calculated.</a:t>
            </a:r>
            <a:endParaRPr lang="en-US" altLang="zh-CN" sz="2300" dirty="0"/>
          </a:p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B.How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monarchy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cooperates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government.</a:t>
            </a:r>
            <a:endParaRPr lang="en-US" altLang="zh-CN" sz="2300" dirty="0"/>
          </a:p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C.How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Sovereign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Grant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works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money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used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for.</a:t>
            </a:r>
            <a:endParaRPr lang="en-US" altLang="zh-CN" sz="2300" dirty="0"/>
          </a:p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D.How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monarchy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gets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paid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Queen’s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official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duties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are.</a:t>
            </a:r>
            <a:endParaRPr lang="en-US" altLang="zh-CN" sz="2300" dirty="0"/>
          </a:p>
        </p:txBody>
      </p:sp>
      <p:sp>
        <p:nvSpPr>
          <p:cNvPr id="3" name="QC_6_AN.21_1#2670027cb.bracket?vbadefaultcenterpage=1&amp;vbaautojustifyalign=1&amp;parentnodeid=ccac5cf89&amp;vbapositionanswer=17&amp;vbahtmlprocessed=1"/>
          <p:cNvSpPr/>
          <p:nvPr/>
        </p:nvSpPr>
        <p:spPr>
          <a:xfrm>
            <a:off x="5989892" y="1612773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300" dirty="0"/>
          </a:p>
        </p:txBody>
      </p:sp>
      <p:sp>
        <p:nvSpPr>
          <p:cNvPr id="4" name="QC_6_AS.22_1#2670027cb?vbadefaultcenterpage=1&amp;vbaautojustifyalign=1&amp;parentnodeid=ccac5cf89&amp;vbahtmlprocessed=1"/>
          <p:cNvSpPr/>
          <p:nvPr/>
        </p:nvSpPr>
        <p:spPr>
          <a:xfrm>
            <a:off x="521208" y="4249864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推理判断题。第四段主要讲the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Sovereign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Grant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是如何运作的以及女王的钱用在哪里。故选C。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#c2c94b0ba?vbadefaultcenterpage=1&amp;vbaautojustifyalign=1&amp;parentnodeid=ccac5cf89&amp;vbahtmlprocessed=1"/>
          <p:cNvSpPr/>
          <p:nvPr/>
        </p:nvSpPr>
        <p:spPr>
          <a:xfrm>
            <a:off x="521208" y="2141728"/>
            <a:ext cx="11146536" cy="15173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4941570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30.What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inferred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about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Queen’s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income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from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Paragraph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5?(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@19@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4941570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A.It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exactly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identified.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.It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decreases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during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pandemic.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4941570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C.It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from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last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year.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.It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UK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government.</a:t>
            </a:r>
            <a:endParaRPr lang="en-US" altLang="zh-CN" sz="2300" dirty="0"/>
          </a:p>
        </p:txBody>
      </p:sp>
      <p:sp>
        <p:nvSpPr>
          <p:cNvPr id="3" name="QC_6_AN.23_1#c2c94b0ba.bracket?vbadefaultcenterpage=1&amp;vbaautojustifyalign=1&amp;parentnodeid=ccac5cf89&amp;vbapositionanswer=19&amp;vbahtmlprocessed=1"/>
          <p:cNvSpPr/>
          <p:nvPr/>
        </p:nvSpPr>
        <p:spPr>
          <a:xfrm>
            <a:off x="9706229" y="2141728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300" dirty="0"/>
          </a:p>
        </p:txBody>
      </p:sp>
      <p:sp>
        <p:nvSpPr>
          <p:cNvPr id="4" name="QC_6_AS.24_1#c2c94b0ba?vbadefaultcenterpage=1&amp;vbaautojustifyalign=1&amp;parentnodeid=ccac5cf89&amp;vbahtmlprocessed=1"/>
          <p:cNvSpPr/>
          <p:nvPr/>
        </p:nvSpPr>
        <p:spPr>
          <a:xfrm>
            <a:off x="521208" y="3724719"/>
            <a:ext cx="11146536" cy="9915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推理判断题。根据“the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Queen’s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net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worth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＄466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million,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up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＄6.2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million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dollars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from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last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year”可知，女王的收入较去年增加了。故选C。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#8ce8e2325?vbadefaultcenterpage=1&amp;vbaautojustifyalign=1&amp;parentnodeid=ccac5cf89&amp;vbahtmlprocessed=1"/>
          <p:cNvSpPr/>
          <p:nvPr/>
        </p:nvSpPr>
        <p:spPr>
          <a:xfrm>
            <a:off x="521208" y="2668174"/>
            <a:ext cx="11146536" cy="9915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2799715" algn="l"/>
                <a:tab pos="5587365" algn="l"/>
                <a:tab pos="8374380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31.Which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section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text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taken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from?(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@21@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2799715" algn="l"/>
                <a:tab pos="5587365" algn="l"/>
                <a:tab pos="8374380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Health.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History.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Education.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.Economy.</a:t>
            </a:r>
            <a:endParaRPr lang="en-US" altLang="zh-CN" sz="2300" dirty="0"/>
          </a:p>
        </p:txBody>
      </p:sp>
      <p:sp>
        <p:nvSpPr>
          <p:cNvPr id="3" name="QC_6_AN.25_1#8ce8e2325.bracket?vbadefaultcenterpage=1&amp;vbaautojustifyalign=1&amp;parentnodeid=ccac5cf89&amp;vbapositionanswer=21&amp;vbahtmlprocessed=1"/>
          <p:cNvSpPr/>
          <p:nvPr/>
        </p:nvSpPr>
        <p:spPr>
          <a:xfrm>
            <a:off x="6675946" y="2668174"/>
            <a:ext cx="27781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300" dirty="0"/>
          </a:p>
        </p:txBody>
      </p:sp>
      <p:sp>
        <p:nvSpPr>
          <p:cNvPr id="4" name="QC_6_AS.26_1#8ce8e2325?vbadefaultcenterpage=1&amp;vbaautojustifyalign=1&amp;parentnodeid=ccac5cf89&amp;vbahtmlprocessed=1"/>
          <p:cNvSpPr/>
          <p:nvPr/>
        </p:nvSpPr>
        <p:spPr>
          <a:xfrm>
            <a:off x="521208" y="3724053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spc="-5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spc="-5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spc="-5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推理判断题。本文介绍了英国女王的收入构成及其用途等，属于经济范畴。故选D。</a:t>
            </a:r>
            <a:endParaRPr lang="en-US" altLang="zh-CN" sz="2300" spc="-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M_5_BD.27_1#85750ea55?segpoint=1&amp;vbadefaultcenterpage=1&amp;vbaautojustifyalign=1&amp;parentnodeid=ee2c11887&amp;vbahtmlprocessed=1"/>
          <p:cNvSpPr/>
          <p:nvPr/>
        </p:nvSpPr>
        <p:spPr>
          <a:xfrm>
            <a:off x="521208" y="813817"/>
            <a:ext cx="11146536" cy="52303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130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200" dirty="0"/>
          </a:p>
          <a:p>
            <a:pPr algn="just">
              <a:lnSpc>
                <a:spcPct val="13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sleeping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restlessly,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forgetting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little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things,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feeling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depressed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lonely?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Don’t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worry.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We’ve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been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there.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You’re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probably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just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stressed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out.</a:t>
            </a:r>
            <a:endParaRPr lang="en-US" altLang="zh-CN" sz="2200" dirty="0"/>
          </a:p>
          <a:p>
            <a:pPr algn="just">
              <a:lnSpc>
                <a:spcPct val="13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Stress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isn’t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always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bad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thing.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handy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burst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extra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energy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focus,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like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when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you’re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playing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competitive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sport,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have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speak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public.</a:t>
            </a:r>
            <a:endParaRPr lang="en-US" altLang="zh-CN" sz="2200" dirty="0"/>
          </a:p>
          <a:p>
            <a:pPr algn="just">
              <a:lnSpc>
                <a:spcPct val="13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when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it’s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continuous,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kind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situation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most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face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daily,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actually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begins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change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brain.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Chronic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（长期的）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stress,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like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overworked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having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arguments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home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frequently,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affect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brain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size,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structure,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how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functions,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right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down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level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genes.</a:t>
            </a:r>
            <a:endParaRPr lang="en-US" altLang="zh-CN" sz="2200" dirty="0"/>
          </a:p>
          <a:p>
            <a:pPr algn="just">
              <a:lnSpc>
                <a:spcPct val="13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levels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cortisol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（皮质醇）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rise,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electric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signals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hippocampus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（海马体）,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part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brain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associated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learning,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memories,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stress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control,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decline.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When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hippocampus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weakens,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ability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control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stress.</a:t>
            </a:r>
            <a:endParaRPr lang="en-US" altLang="zh-CN" sz="2200" dirty="0"/>
          </a:p>
          <a:p>
            <a:pPr algn="l">
              <a:lnSpc>
                <a:spcPct val="150000"/>
              </a:lnSpc>
            </a:pPr>
            <a:endParaRPr lang="en-US" altLang="zh-CN" sz="2300" dirty="0"/>
          </a:p>
        </p:txBody>
      </p:sp>
    </p:spTree>
  </p:cSld>
  <p:clrMapOvr>
    <a:masterClrMapping/>
  </p:clrMapOvr>
  <p:transition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M_5_BD.27_1#85750ea55?segpoint=1&amp;vbadefaultcenterpage=1&amp;vbaautojustifyalign=1&amp;parentnodeid=ee2c11887&amp;vbahtmlprocessed=1"/>
          <p:cNvSpPr/>
          <p:nvPr/>
        </p:nvSpPr>
        <p:spPr>
          <a:xfrm>
            <a:off x="521208" y="720000"/>
            <a:ext cx="11146536" cy="562565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just">
              <a:lnSpc>
                <a:spcPct val="130000"/>
              </a:lnSpc>
            </a:pP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That’s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all,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though.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Cortisol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literally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cause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brain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smaller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size.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much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results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shrinking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part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brain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regulates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behaviors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like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concentration,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decision-making,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judgement,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social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interaction.</a:t>
            </a:r>
            <a:endParaRPr lang="en-US" altLang="zh-CN" sz="2200" dirty="0"/>
          </a:p>
          <a:p>
            <a:pPr algn="just">
              <a:lnSpc>
                <a:spcPct val="13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200" u="sng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also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leads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fewer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new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brain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cells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made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hippocampus.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This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means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chronic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stress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might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make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harder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learn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remember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things,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also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stage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serious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mental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problems,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like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depression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eventually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Alzheimer’s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disease.</a:t>
            </a:r>
            <a:endParaRPr lang="en-US" altLang="zh-CN" sz="2200" dirty="0"/>
          </a:p>
          <a:p>
            <a:pPr algn="just">
              <a:lnSpc>
                <a:spcPct val="13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It’s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bad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news,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though.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many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ways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change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what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cortisol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stressed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brain.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most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powerful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weapons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exercise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getting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deep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thoughts,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which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involves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breathing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deeply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aware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focused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surroundings.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Both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these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activities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decrease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stress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increase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size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hippocampus,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therefore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memory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improves.</a:t>
            </a:r>
            <a:endParaRPr lang="en-US" altLang="zh-CN" sz="2200" dirty="0"/>
          </a:p>
          <a:p>
            <a:pPr algn="just">
              <a:lnSpc>
                <a:spcPct val="13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don’t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feel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defeated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pressures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daily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life.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control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stress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before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takes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control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you.</a:t>
            </a:r>
            <a:endParaRPr lang="en-US" altLang="zh-CN" sz="2200" dirty="0"/>
          </a:p>
        </p:txBody>
      </p:sp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#61ae22a8d?vbadefaultcenterpage=1&amp;vbaautojustifyalign=1&amp;parentnodeid=85750ea55&amp;vbahtmlprocessed=1"/>
          <p:cNvSpPr/>
          <p:nvPr/>
        </p:nvSpPr>
        <p:spPr>
          <a:xfrm>
            <a:off x="521208" y="1351153"/>
            <a:ext cx="11146536" cy="15173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32.On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which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occasion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stress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good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thing?(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@23@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A.When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making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decisions.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.When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delivering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speech.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C.When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deep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thought.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.When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forgetting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little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things.</a:t>
            </a:r>
            <a:endParaRPr lang="en-US" altLang="zh-CN" sz="2300" dirty="0"/>
          </a:p>
        </p:txBody>
      </p:sp>
      <p:sp>
        <p:nvSpPr>
          <p:cNvPr id="3" name="QC_6_AN.28_1#61ae22a8d.bracket?vbadefaultcenterpage=1&amp;vbaautojustifyalign=1&amp;parentnodeid=85750ea55&amp;vbapositionanswer=23&amp;vbahtmlprocessed=1"/>
          <p:cNvSpPr/>
          <p:nvPr/>
        </p:nvSpPr>
        <p:spPr>
          <a:xfrm>
            <a:off x="7195058" y="1351153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300" dirty="0"/>
          </a:p>
        </p:txBody>
      </p:sp>
      <p:sp>
        <p:nvSpPr>
          <p:cNvPr id="4" name="QC_6_AS.29_1#61ae22a8d?vbadefaultcenterpage=1&amp;vbaautojustifyalign=1&amp;parentnodeid=85750ea55&amp;vbahtmlprocessed=1"/>
          <p:cNvSpPr/>
          <p:nvPr/>
        </p:nvSpPr>
        <p:spPr>
          <a:xfrm>
            <a:off x="521208" y="2934144"/>
            <a:ext cx="11146536" cy="257270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【语篇导读】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本文是一篇说明文。文章主要介绍了长期的压力的结果，会影响大脑的大小，结构，大脑的功能及基因的水平以及减小压力的方法。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细节理解题。根据第二段“It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handy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burst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extra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energy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focus,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like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when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you’re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playing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competitive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sport,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have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speak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public.”可知，在竞技性体育比赛和公开演讲之时的适量紧张是有利的。故选B。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#5d6a8ce59?vbadefaultcenterpage=1&amp;vbaautojustifyalign=1&amp;parentnodeid=85750ea55&amp;vbahtmlprocessed=1"/>
          <p:cNvSpPr/>
          <p:nvPr/>
        </p:nvSpPr>
        <p:spPr>
          <a:xfrm>
            <a:off x="521208" y="1878838"/>
            <a:ext cx="11146536" cy="15173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33.What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influence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genes’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level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according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text?(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@25@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A.Having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chronic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stress.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.Playing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competitive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sports.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C.Working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overtime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last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Friday.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.Having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fight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brother.</a:t>
            </a:r>
            <a:endParaRPr lang="en-US" altLang="zh-CN" sz="2300" dirty="0"/>
          </a:p>
        </p:txBody>
      </p:sp>
      <p:sp>
        <p:nvSpPr>
          <p:cNvPr id="3" name="QC_6_AN.30_1#5d6a8ce59.bracket?vbadefaultcenterpage=1&amp;vbaautojustifyalign=1&amp;parentnodeid=85750ea55&amp;vbapositionanswer=25&amp;vbahtmlprocessed=1"/>
          <p:cNvSpPr/>
          <p:nvPr/>
        </p:nvSpPr>
        <p:spPr>
          <a:xfrm>
            <a:off x="8850821" y="1878838"/>
            <a:ext cx="27781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300" dirty="0"/>
          </a:p>
        </p:txBody>
      </p:sp>
      <p:sp>
        <p:nvSpPr>
          <p:cNvPr id="4" name="QC_6_AS.31_1#5d6a8ce59?vbadefaultcenterpage=1&amp;vbaautojustifyalign=1&amp;parentnodeid=85750ea55&amp;vbahtmlprocessed=1"/>
          <p:cNvSpPr/>
          <p:nvPr/>
        </p:nvSpPr>
        <p:spPr>
          <a:xfrm>
            <a:off x="521208" y="3461829"/>
            <a:ext cx="11146536" cy="15173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细节理解题。根据第三段“Chronic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stress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…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affect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brain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size,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structure,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how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functions,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right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down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level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genes.”可知，影响基因水平的是chronic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stress。故选A。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#feb698ab5?vbadefaultcenterpage=1&amp;vbaautojustifyalign=1&amp;parentnodeid=85750ea55&amp;vbahtmlprocessed=1"/>
          <p:cNvSpPr/>
          <p:nvPr/>
        </p:nvSpPr>
        <p:spPr>
          <a:xfrm>
            <a:off x="521208" y="1878838"/>
            <a:ext cx="11146536" cy="15173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34.What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underlined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word</a:t>
            </a:r>
            <a:r>
              <a:rPr lang="en-US" altLang="zh-CN" sz="23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“It”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refer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Paragraph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6?(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@27@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A.Relevant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behavior.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.Too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much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cortisol.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C.Social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interaction.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smaller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brain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size.</a:t>
            </a:r>
            <a:endParaRPr lang="en-US" altLang="zh-CN" sz="2300" dirty="0"/>
          </a:p>
        </p:txBody>
      </p:sp>
      <p:sp>
        <p:nvSpPr>
          <p:cNvPr id="3" name="QC_6_AN.32_1#feb698ab5.bracket?vbadefaultcenterpage=1&amp;vbaautojustifyalign=1&amp;parentnodeid=85750ea55&amp;vbapositionanswer=27&amp;vbahtmlprocessed=1"/>
          <p:cNvSpPr/>
          <p:nvPr/>
        </p:nvSpPr>
        <p:spPr>
          <a:xfrm>
            <a:off x="8893683" y="1878838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300" dirty="0"/>
          </a:p>
        </p:txBody>
      </p:sp>
      <p:sp>
        <p:nvSpPr>
          <p:cNvPr id="4" name="QC_6_AS.33_1#feb698ab5?vbadefaultcenterpage=1&amp;vbaautojustifyalign=1&amp;parentnodeid=85750ea55&amp;vbahtmlprocessed=1"/>
          <p:cNvSpPr/>
          <p:nvPr/>
        </p:nvSpPr>
        <p:spPr>
          <a:xfrm>
            <a:off x="521208" y="3461829"/>
            <a:ext cx="11146536" cy="15173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推理判断题。代词“It”指代上文提到过的单数第三人称名词、短语或句子，根据第五段“Cortisol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literally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cause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…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”可知，皮质醇会造成</a:t>
            </a:r>
            <a:r>
              <a:rPr lang="en-US" altLang="zh-CN" sz="2300" dirty="0">
                <a:solidFill>
                  <a:srgbClr val="2C96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……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；再根据“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</a:t>
            </a:r>
            <a:r>
              <a:rPr lang="en-US" altLang="zh-CN" sz="2300" u="sng" dirty="0">
                <a:solidFill>
                  <a:srgbClr val="2C964C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also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leads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…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”，两者属于并列递进关系，主语相同。故选B。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#08c418996?vbadefaultcenterpage=1&amp;vbaautojustifyalign=1&amp;parentnodeid=85750ea55&amp;vbahtmlprocessed=1"/>
          <p:cNvSpPr/>
          <p:nvPr/>
        </p:nvSpPr>
        <p:spPr>
          <a:xfrm>
            <a:off x="521208" y="2139823"/>
            <a:ext cx="11146536" cy="15173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35.Which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following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good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relieve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stress?(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@29@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A.Sleeping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lot.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.Doing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sports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regularly.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5587365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C.Changing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cortisol.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.Having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social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interaction.</a:t>
            </a:r>
            <a:endParaRPr lang="en-US" altLang="zh-CN" sz="2300" dirty="0"/>
          </a:p>
        </p:txBody>
      </p:sp>
      <p:sp>
        <p:nvSpPr>
          <p:cNvPr id="3" name="QC_6_AN.34_1#08c418996.bracket?vbadefaultcenterpage=1&amp;vbaautojustifyalign=1&amp;parentnodeid=85750ea55&amp;vbapositionanswer=29&amp;vbahtmlprocessed=1"/>
          <p:cNvSpPr/>
          <p:nvPr/>
        </p:nvSpPr>
        <p:spPr>
          <a:xfrm>
            <a:off x="8961946" y="2139823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300" dirty="0"/>
          </a:p>
        </p:txBody>
      </p:sp>
      <p:sp>
        <p:nvSpPr>
          <p:cNvPr id="4" name="QC_6_AS.35_1#08c418996?vbadefaultcenterpage=1&amp;vbaautojustifyalign=1&amp;parentnodeid=85750ea55&amp;vbahtmlprocessed=1"/>
          <p:cNvSpPr/>
          <p:nvPr/>
        </p:nvSpPr>
        <p:spPr>
          <a:xfrm>
            <a:off x="521208" y="3722814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细节理解题。根据“The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most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powerful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weapons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exercise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…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”可知，运动和冥想是两个好方法。故选B。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e1d61fa2e?vbadefaultcenterpage=1&amp;vbaautojustifyalign=1&amp;parentnodeid=a77b93a57&amp;vbahtmlprocessed=1"/>
          <p:cNvSpPr/>
          <p:nvPr/>
        </p:nvSpPr>
        <p:spPr>
          <a:xfrm>
            <a:off x="521208" y="744538"/>
            <a:ext cx="11146536" cy="48602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第二节</a:t>
            </a:r>
            <a:r>
              <a:rPr lang="en-US" altLang="zh-CN" sz="2400" b="1" dirty="0">
                <a:solidFill>
                  <a:srgbClr val="37363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（共5小题；每小题2.5分，满分12.5分）</a:t>
            </a:r>
            <a:endParaRPr lang="en-US" altLang="zh-CN" sz="2400" dirty="0"/>
          </a:p>
        </p:txBody>
      </p:sp>
      <p:sp>
        <p:nvSpPr>
          <p:cNvPr id="3" name="QM_5_BD.36_1#15d3fc8a0?vbadefaultcenterpage=1&amp;vbaautojustifyalign=1&amp;parentnodeid=e1d61fa2e&amp;vbahtmlprocessed=1"/>
          <p:cNvSpPr/>
          <p:nvPr/>
        </p:nvSpPr>
        <p:spPr>
          <a:xfrm>
            <a:off x="521208" y="1285494"/>
            <a:ext cx="11146536" cy="47320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阅读下面短文，从短文后的选项中选出可以填入空白处的最佳选项。选项中有两项为多余选项。</a:t>
            </a:r>
            <a:endParaRPr lang="en-US" altLang="zh-CN" sz="2300" dirty="0"/>
          </a:p>
          <a:p>
            <a:pPr algn="just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travel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nearly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Chinese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city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summertime,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will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people,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mostly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wearing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T-shirts,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sitting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sidewalks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low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chairs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shade,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playing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game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large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round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disks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wood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36.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3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Xiangqi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dates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back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early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Warring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States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period.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While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experts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have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different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opinions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created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Xiangqi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how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linked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Western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chess,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doubt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Tang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Dynasty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Xiangqi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popular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game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China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37.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3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20th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century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both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Sun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Yat-sen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Zhou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Enlai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fans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game.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endParaRPr lang="en-US" altLang="zh-CN" sz="2300" dirty="0"/>
          </a:p>
        </p:txBody>
      </p:sp>
      <p:sp>
        <p:nvSpPr>
          <p:cNvPr id="4" name="QM_5_AN.37_1#15d3fc8a0.blank?vbadefaultcenterpage=1&amp;vbaautojustifyalign=1&amp;parentnodeid=e1d61fa2e&amp;vbapositionanswer=31&amp;vbahtmlprocessed=1"/>
          <p:cNvSpPr/>
          <p:nvPr/>
        </p:nvSpPr>
        <p:spPr>
          <a:xfrm>
            <a:off x="7507161" y="3363214"/>
            <a:ext cx="27781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300" dirty="0"/>
          </a:p>
        </p:txBody>
      </p:sp>
      <p:sp>
        <p:nvSpPr>
          <p:cNvPr id="5" name="QM_5_AN.38_1#15d3fc8a0.blank?vbadefaultcenterpage=1&amp;vbaautojustifyalign=1&amp;parentnodeid=e1d61fa2e&amp;vbapositionanswer=32&amp;vbahtmlprocessed=1"/>
          <p:cNvSpPr/>
          <p:nvPr/>
        </p:nvSpPr>
        <p:spPr>
          <a:xfrm>
            <a:off x="7316724" y="4940554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 build="p"/>
      <p:bldP spid="5" grpId="0" autoUpdateAnimBg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M_5_BD.36_1#15d3fc8a0?vbadefaultcenterpage=1&amp;vbaautojustifyalign=1&amp;parentnodeid=e1d61fa2e&amp;vbahtmlprocessed=1"/>
          <p:cNvSpPr/>
          <p:nvPr/>
        </p:nvSpPr>
        <p:spPr>
          <a:xfrm>
            <a:off x="521208" y="720002"/>
            <a:ext cx="11146536" cy="52303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just">
              <a:lnSpc>
                <a:spcPct val="130000"/>
              </a:lnSpc>
            </a:pP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though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look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quite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different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Western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chess,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Xiangqi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actually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quite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similar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what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pieces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how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game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played.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Like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Western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chess,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object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game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capture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other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player’s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“king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”.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38.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2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endParaRPr lang="en-US" altLang="zh-CN" sz="2200" u="sng" spc="-10300" dirty="0">
              <a:solidFill>
                <a:srgbClr val="FFFFFF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Unlike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Western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chess,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instead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placing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pieces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squares,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pieces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placed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intersections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lines.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Another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difference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between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Western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chess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Xiangqi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large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empty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space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middle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board,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which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elephants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cannot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cross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39.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2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This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space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refers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area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China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where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Liu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Bang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Xiang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Yu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life-or-death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war.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influential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Chu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River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Boundary”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become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metaphor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（隐喻）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referring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boundary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between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two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opposing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armies.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When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Chinese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people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today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this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name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board,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battle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scenes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come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their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mind,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though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surrounded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thick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smoke,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able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hear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beating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drums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40.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2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endParaRPr lang="en-US" altLang="zh-CN" sz="2200" u="sng" spc="-10300" dirty="0">
              <a:solidFill>
                <a:srgbClr val="FFFFFF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2300" dirty="0"/>
          </a:p>
        </p:txBody>
      </p:sp>
      <p:sp>
        <p:nvSpPr>
          <p:cNvPr id="3" name="QM_5_AN.39_1#15d3fc8a0.blank?vbadefaultcenterpage=1&amp;vbaautojustifyalign=1&amp;parentnodeid=e1d61fa2e&amp;vbapositionanswer=33&amp;vbahtmlprocessed=1"/>
          <p:cNvSpPr/>
          <p:nvPr/>
        </p:nvSpPr>
        <p:spPr>
          <a:xfrm>
            <a:off x="8753666" y="1566330"/>
            <a:ext cx="265113" cy="3989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>
              <a:lnSpc>
                <a:spcPct val="130000"/>
              </a:lnSpc>
            </a:pP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200" dirty="0"/>
          </a:p>
        </p:txBody>
      </p:sp>
      <p:sp>
        <p:nvSpPr>
          <p:cNvPr id="4" name="QM_5_AN.40_1#15d3fc8a0.blank?vbadefaultcenterpage=1&amp;vbaautojustifyalign=1&amp;parentnodeid=e1d61fa2e&amp;vbapositionanswer=34&amp;vbahtmlprocessed=1"/>
          <p:cNvSpPr/>
          <p:nvPr/>
        </p:nvSpPr>
        <p:spPr>
          <a:xfrm>
            <a:off x="1821371" y="3309786"/>
            <a:ext cx="249238" cy="3989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>
              <a:lnSpc>
                <a:spcPct val="130000"/>
              </a:lnSpc>
            </a:pP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200" dirty="0"/>
          </a:p>
        </p:txBody>
      </p:sp>
      <p:sp>
        <p:nvSpPr>
          <p:cNvPr id="5" name="QM_5_AN.41_1#15d3fc8a0.blank?vbadefaultcenterpage=1&amp;vbaautojustifyalign=1&amp;parentnodeid=e1d61fa2e&amp;vbapositionanswer=35&amp;vbahtmlprocessed=1"/>
          <p:cNvSpPr/>
          <p:nvPr/>
        </p:nvSpPr>
        <p:spPr>
          <a:xfrm>
            <a:off x="1956308" y="5489106"/>
            <a:ext cx="219075" cy="3989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>
              <a:lnSpc>
                <a:spcPct val="130000"/>
              </a:lnSpc>
            </a:pP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</a:t>
            </a:r>
            <a:endParaRPr lang="en-US" altLang="zh-CN" sz="22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  <p:bldP spid="5" grpId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#ab4c93002.fixed?vbadefaultcenterpage=1&amp;vbaautojustifyalign=1&amp;parentnodeid=505610849&amp;vbahtmlprocessed=1"/>
          <p:cNvSpPr/>
          <p:nvPr/>
        </p:nvSpPr>
        <p:spPr>
          <a:xfrm>
            <a:off x="822960" y="2505456"/>
            <a:ext cx="10799064" cy="7680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algn="l">
              <a:lnSpc>
                <a:spcPct val="120000"/>
              </a:lnSpc>
            </a:pPr>
            <a:r>
              <a:rPr lang="en-US" altLang="zh-CN" sz="4000" b="1" dirty="0">
                <a:solidFill>
                  <a:srgbClr val="2C964C"/>
                </a:solidFill>
                <a:latin typeface="Calibri" panose="020F0502020204030204" pitchFamily="34" charset="0"/>
                <a:ea typeface="Calibri" panose="020F0502020204030204" pitchFamily="34" charset="-122"/>
                <a:cs typeface="Calibri" panose="020F0502020204030204" pitchFamily="34" charset="-120"/>
              </a:rPr>
              <a:t>2023届新高三开学联考</a:t>
            </a:r>
            <a:endParaRPr lang="en-US" altLang="zh-CN" sz="4000" dirty="0"/>
          </a:p>
        </p:txBody>
      </p:sp>
      <p:sp>
        <p:nvSpPr>
          <p:cNvPr id="3" name="C_2#ab4c93002.fixed?segpoint=1&amp;vbadefaultcenterpage=1&amp;vbaautojustifyalign=1&amp;parentnodeid=505610849&amp;vbahtmlprocessed=1"/>
          <p:cNvSpPr/>
          <p:nvPr/>
        </p:nvSpPr>
        <p:spPr>
          <a:xfrm>
            <a:off x="1764792" y="3305778"/>
            <a:ext cx="7918704" cy="6945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lang="en-US" altLang="zh-CN" sz="34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英语试题</a:t>
            </a:r>
            <a:endParaRPr lang="en-US" altLang="zh-CN" sz="340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M_5_BD.36_1#15d3fc8a0?vbadefaultcenterpage=1&amp;vbaautojustifyalign=1&amp;parentnodeid=e1d61fa2e&amp;vbahtmlprocessed=1"/>
          <p:cNvSpPr/>
          <p:nvPr/>
        </p:nvSpPr>
        <p:spPr>
          <a:xfrm>
            <a:off x="521208" y="1618773"/>
            <a:ext cx="11146536" cy="36204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Actually,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Xiangqi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just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general.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During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Dynasty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popularity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grew.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called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Chu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River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Boundary”.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game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called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Xiangqi,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game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ordinary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people.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many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differences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between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Xiangqi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Western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chess.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intense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battle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about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take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place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small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chessboard.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Several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sayings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related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Xiangqi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common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use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China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today.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6#687e2fd80?vbadefaultcenterpage=1&amp;vbaautojustifyalign=1&amp;parentnodeid=15d3fc8a0&amp;vbahtmlprocessed=1"/>
          <p:cNvSpPr/>
          <p:nvPr/>
        </p:nvSpPr>
        <p:spPr>
          <a:xfrm>
            <a:off x="521208" y="1612773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36.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endParaRPr lang="en-US" altLang="zh-CN" sz="2300" dirty="0"/>
          </a:p>
        </p:txBody>
      </p:sp>
      <p:sp>
        <p:nvSpPr>
          <p:cNvPr id="3" name="QB_6_AN.42_1#687e2fd80.blank?vbadefaultcenterpage=1&amp;vbaautojustifyalign=1&amp;parentnodeid=15d3fc8a0&amp;vbapositionanswer=36&amp;vbahtmlprocessed=1"/>
          <p:cNvSpPr/>
          <p:nvPr/>
        </p:nvSpPr>
        <p:spPr>
          <a:xfrm>
            <a:off x="1032383" y="1587373"/>
            <a:ext cx="27781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300" dirty="0"/>
          </a:p>
        </p:txBody>
      </p:sp>
      <p:sp>
        <p:nvSpPr>
          <p:cNvPr id="4" name="QB_6_AS.43_1#687e2fd80?vbadefaultcenterpage=1&amp;vbaautojustifyalign=1&amp;parentnodeid=15d3fc8a0&amp;vbahtmlprocessed=1"/>
          <p:cNvSpPr/>
          <p:nvPr/>
        </p:nvSpPr>
        <p:spPr>
          <a:xfrm>
            <a:off x="521208" y="2141663"/>
            <a:ext cx="11146536" cy="15173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【语篇导读】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本文是一篇说明文。文章主要介绍了中国的象棋。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上文描述了play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game的景象，下文介绍象棋可以追溯到战国时代，36空应该指出the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game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是象棋，选项D符合逻辑关系。故选D。</a:t>
            </a:r>
            <a:endParaRPr lang="en-US" altLang="zh-CN" sz="2300" dirty="0"/>
          </a:p>
        </p:txBody>
      </p:sp>
      <p:sp>
        <p:nvSpPr>
          <p:cNvPr id="5" name="QB_6#f89e9d46a?vbadefaultcenterpage=1&amp;vbaautojustifyalign=1&amp;parentnodeid=15d3fc8a0&amp;vbahtmlprocessed=1"/>
          <p:cNvSpPr/>
          <p:nvPr/>
        </p:nvSpPr>
        <p:spPr>
          <a:xfrm>
            <a:off x="521208" y="3722750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37.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endParaRPr lang="en-US" altLang="zh-CN" sz="2300" dirty="0"/>
          </a:p>
        </p:txBody>
      </p:sp>
      <p:sp>
        <p:nvSpPr>
          <p:cNvPr id="6" name="QB_6_AN.44_1#f89e9d46a.blank?vbadefaultcenterpage=1&amp;vbaautojustifyalign=1&amp;parentnodeid=15d3fc8a0&amp;vbapositionanswer=38&amp;vbahtmlprocessed=1"/>
          <p:cNvSpPr/>
          <p:nvPr/>
        </p:nvSpPr>
        <p:spPr>
          <a:xfrm>
            <a:off x="1032383" y="3697350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300" dirty="0"/>
          </a:p>
        </p:txBody>
      </p:sp>
      <p:sp>
        <p:nvSpPr>
          <p:cNvPr id="7" name="QB_6_AS.45_1#f89e9d46a?vbadefaultcenterpage=1&amp;vbaautojustifyalign=1&amp;parentnodeid=15d3fc8a0&amp;vbahtmlprocessed=1"/>
          <p:cNvSpPr/>
          <p:nvPr/>
        </p:nvSpPr>
        <p:spPr>
          <a:xfrm>
            <a:off x="521208" y="4249864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上文介绍象棋在中国历史悠久，很受欢迎，按时间顺序：战国时期—唐朝—清朝—民国，选项B符合时间、逻辑关系。故选B。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  <p:bldP spid="6" grpId="0" autoUpdateAnimBg="0" build="p"/>
      <p:bldP spid="7" grpId="0" autoUpdateAnimBg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6#e8ec14fe9?vbadefaultcenterpage=1&amp;vbaautojustifyalign=1&amp;parentnodeid=15d3fc8a0&amp;vbahtmlprocessed=1"/>
          <p:cNvSpPr/>
          <p:nvPr/>
        </p:nvSpPr>
        <p:spPr>
          <a:xfrm>
            <a:off x="521208" y="1352423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38.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endParaRPr lang="en-US" altLang="zh-CN" sz="2300" dirty="0"/>
          </a:p>
        </p:txBody>
      </p:sp>
      <p:sp>
        <p:nvSpPr>
          <p:cNvPr id="3" name="QB_6_AN.46_1#e8ec14fe9.blank?vbadefaultcenterpage=1&amp;vbaautojustifyalign=1&amp;parentnodeid=15d3fc8a0&amp;vbapositionanswer=40&amp;vbahtmlprocessed=1"/>
          <p:cNvSpPr/>
          <p:nvPr/>
        </p:nvSpPr>
        <p:spPr>
          <a:xfrm>
            <a:off x="1032383" y="1327023"/>
            <a:ext cx="27781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300" dirty="0"/>
          </a:p>
        </p:txBody>
      </p:sp>
      <p:sp>
        <p:nvSpPr>
          <p:cNvPr id="4" name="QB_6_AS.47_1#e8ec14fe9?vbadefaultcenterpage=1&amp;vbaautojustifyalign=1&amp;parentnodeid=15d3fc8a0&amp;vbahtmlprocessed=1"/>
          <p:cNvSpPr/>
          <p:nvPr/>
        </p:nvSpPr>
        <p:spPr>
          <a:xfrm>
            <a:off x="521208" y="1874900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spc="-1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spc="-1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spc="-1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根据上文，跟西方象棋一样，中国象棋的目的也是擒“王”，A选项符合题意。故选A。</a:t>
            </a:r>
            <a:endParaRPr lang="en-US" altLang="zh-CN" sz="2300" spc="-100" dirty="0"/>
          </a:p>
        </p:txBody>
      </p:sp>
      <p:sp>
        <p:nvSpPr>
          <p:cNvPr id="5" name="QB_6#938a7b0b8?vbadefaultcenterpage=1&amp;vbaautojustifyalign=1&amp;parentnodeid=15d3fc8a0&amp;vbahtmlprocessed=1"/>
          <p:cNvSpPr/>
          <p:nvPr/>
        </p:nvSpPr>
        <p:spPr>
          <a:xfrm>
            <a:off x="521208" y="2395600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39.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endParaRPr lang="en-US" altLang="zh-CN" sz="2300" dirty="0"/>
          </a:p>
        </p:txBody>
      </p:sp>
      <p:sp>
        <p:nvSpPr>
          <p:cNvPr id="6" name="QB_6_AN.48_1#938a7b0b8.blank?vbadefaultcenterpage=1&amp;vbaautojustifyalign=1&amp;parentnodeid=15d3fc8a0&amp;vbapositionanswer=42&amp;vbahtmlprocessed=1"/>
          <p:cNvSpPr/>
          <p:nvPr/>
        </p:nvSpPr>
        <p:spPr>
          <a:xfrm>
            <a:off x="1032383" y="2370200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300" dirty="0"/>
          </a:p>
        </p:txBody>
      </p:sp>
      <p:sp>
        <p:nvSpPr>
          <p:cNvPr id="7" name="QB_6_AS.49_1#938a7b0b8?vbadefaultcenterpage=1&amp;vbaautojustifyalign=1&amp;parentnodeid=15d3fc8a0&amp;vbahtmlprocessed=1"/>
          <p:cNvSpPr/>
          <p:nvPr/>
        </p:nvSpPr>
        <p:spPr>
          <a:xfrm>
            <a:off x="521208" y="2922713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根据上文中国象棋中有个空间是象不能越过的，下文提到这个空间就是刘邦和项羽打生死战的地方，选项C对这个空间进行定义，符合逻辑。故选C。</a:t>
            </a:r>
            <a:endParaRPr lang="en-US" altLang="zh-CN" sz="2300" dirty="0"/>
          </a:p>
        </p:txBody>
      </p:sp>
      <p:sp>
        <p:nvSpPr>
          <p:cNvPr id="8" name="QB_6#17075ae06?vbadefaultcenterpage=1&amp;vbaautojustifyalign=1&amp;parentnodeid=15d3fc8a0&amp;vbahtmlprocessed=1"/>
          <p:cNvSpPr/>
          <p:nvPr/>
        </p:nvSpPr>
        <p:spPr>
          <a:xfrm>
            <a:off x="521208" y="3983100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40.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endParaRPr lang="en-US" altLang="zh-CN" sz="2300" dirty="0"/>
          </a:p>
        </p:txBody>
      </p:sp>
      <p:sp>
        <p:nvSpPr>
          <p:cNvPr id="9" name="QB_6_AN.50_1#17075ae06.blank?vbadefaultcenterpage=1&amp;vbaautojustifyalign=1&amp;parentnodeid=15d3fc8a0&amp;vbapositionanswer=44&amp;vbahtmlprocessed=1"/>
          <p:cNvSpPr/>
          <p:nvPr/>
        </p:nvSpPr>
        <p:spPr>
          <a:xfrm>
            <a:off x="1032383" y="3957700"/>
            <a:ext cx="228600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</a:t>
            </a:r>
            <a:endParaRPr lang="en-US" altLang="zh-CN" sz="2300" dirty="0"/>
          </a:p>
        </p:txBody>
      </p:sp>
      <p:sp>
        <p:nvSpPr>
          <p:cNvPr id="10" name="QB_6_AS.51_1#17075ae06?vbadefaultcenterpage=1&amp;vbaautojustifyalign=1&amp;parentnodeid=15d3fc8a0&amp;vbahtmlprocessed=1"/>
          <p:cNvSpPr/>
          <p:nvPr/>
        </p:nvSpPr>
        <p:spPr>
          <a:xfrm>
            <a:off x="521208" y="4510214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根据上文提到楚河汉界是一种隐喻，下象棋时棋盘也是个战场，人们看到这个名字就好像沉浸在硝烟四起、战鼓喧天的战争场面，选项F符合逻辑。故选F。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  <p:bldP spid="6" grpId="0" autoUpdateAnimBg="0" build="p"/>
      <p:bldP spid="7" grpId="0" autoUpdateAnimBg="0" build="p"/>
      <p:bldP spid="9" grpId="0" autoUpdateAnimBg="0" build="p"/>
      <p:bldP spid="10" grpId="0" autoUpdateAnimBg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b9b5a2fcd?vbadefaultcenterpage=1&amp;vbaautojustifyalign=1&amp;parentnodeid=ab4c93002&amp;vbahtmlprocessed=1"/>
          <p:cNvSpPr/>
          <p:nvPr/>
        </p:nvSpPr>
        <p:spPr>
          <a:xfrm>
            <a:off x="521208" y="744538"/>
            <a:ext cx="11146536" cy="48602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第三部分</a:t>
            </a:r>
            <a:r>
              <a:rPr lang="en-US" altLang="zh-CN" sz="2400" b="1" dirty="0">
                <a:solidFill>
                  <a:srgbClr val="37363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语言运用（共两节，满分30分）</a:t>
            </a:r>
            <a:endParaRPr lang="en-US" altLang="zh-CN" sz="2400" dirty="0"/>
          </a:p>
        </p:txBody>
      </p:sp>
      <p:sp>
        <p:nvSpPr>
          <p:cNvPr id="3" name="C_4_BD#c168110d8?vbadefaultcenterpage=1&amp;vbaautojustifyalign=1&amp;parentnodeid=b9b5a2fcd&amp;vbahtmlprocessed=1"/>
          <p:cNvSpPr/>
          <p:nvPr/>
        </p:nvSpPr>
        <p:spPr>
          <a:xfrm>
            <a:off x="521208" y="1285494"/>
            <a:ext cx="11146536" cy="48602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第一节</a:t>
            </a:r>
            <a:r>
              <a:rPr lang="en-US" altLang="zh-CN" sz="2400" b="1" dirty="0">
                <a:solidFill>
                  <a:srgbClr val="37363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（共15小题；每小题1分，满分15分）</a:t>
            </a:r>
            <a:endParaRPr lang="en-US" altLang="zh-CN" sz="2400" dirty="0"/>
          </a:p>
        </p:txBody>
      </p:sp>
      <p:sp>
        <p:nvSpPr>
          <p:cNvPr id="4" name="QM_5_BD.52_1#a0e66713c?vbadefaultcenterpage=1&amp;vbaautojustifyalign=1&amp;parentnodeid=c168110d8&amp;vbahtmlprocessed=1"/>
          <p:cNvSpPr/>
          <p:nvPr/>
        </p:nvSpPr>
        <p:spPr>
          <a:xfrm>
            <a:off x="521208" y="1831594"/>
            <a:ext cx="11146536" cy="2628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阅读下面短文，从每题所给的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A、B、C、D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四个选项中选出可以填入空白处的最佳选项。</a:t>
            </a:r>
            <a:endParaRPr lang="en-US" altLang="zh-CN" sz="2300" dirty="0"/>
          </a:p>
          <a:p>
            <a:pPr algn="just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Born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1993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Caijiagang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town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Changde,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Hunan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Province,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Xiaojuan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attended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Hunan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First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Normal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University,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graduating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from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College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Music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Dance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2015.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endParaRPr lang="en-US" altLang="zh-CN" sz="2300" dirty="0"/>
          </a:p>
        </p:txBody>
      </p:sp>
    </p:spTree>
  </p:cSld>
  <p:clrMapOvr>
    <a:masterClrMapping/>
  </p:clrMapOvr>
  <p:transition>
    <p:split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M_5_BD.52_1#a0e66713c?vbadefaultcenterpage=1&amp;vbaautojustifyalign=1&amp;parentnodeid=c168110d8&amp;vbahtmlprocessed=1"/>
          <p:cNvSpPr/>
          <p:nvPr/>
        </p:nvSpPr>
        <p:spPr>
          <a:xfrm>
            <a:off x="521208" y="720000"/>
            <a:ext cx="11146536" cy="57859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just">
              <a:lnSpc>
                <a:spcPct val="130000"/>
              </a:lnSpc>
            </a:pP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teacher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rural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school,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teaches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range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different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41</a:t>
            </a:r>
            <a:r>
              <a:rPr lang="en-US" altLang="zh-CN" sz="2100" u="sng" spc="-103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,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including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music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English,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also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head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teacher.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knows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school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nights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rural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42</a:t>
            </a:r>
            <a:r>
              <a:rPr lang="en-US" altLang="zh-CN" sz="2100" u="sng" spc="-103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schools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sometimes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lonely.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43</a:t>
            </a:r>
            <a:r>
              <a:rPr lang="en-US" altLang="zh-CN" sz="2100" u="sng" spc="-103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my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own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childhood.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My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parents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44</a:t>
            </a:r>
            <a:r>
              <a:rPr lang="en-US" altLang="zh-CN" sz="2100" u="sng" spc="-103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big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cities,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know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students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feel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45</a:t>
            </a:r>
            <a:r>
              <a:rPr lang="en-US" altLang="zh-CN" sz="2100" u="sng" spc="-103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sometimes.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want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spend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time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them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46</a:t>
            </a:r>
            <a:r>
              <a:rPr lang="en-US" altLang="zh-CN" sz="2100" u="sng" spc="-103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them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company,”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said.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how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started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telling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students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47</a:t>
            </a:r>
            <a:r>
              <a:rPr lang="en-US" altLang="zh-CN" sz="2100" u="sng" spc="-103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stories.</a:t>
            </a:r>
            <a:endParaRPr lang="en-US" altLang="zh-CN" sz="2100" dirty="0"/>
          </a:p>
          <a:p>
            <a:pPr algn="just">
              <a:lnSpc>
                <a:spcPct val="13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day,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noticed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students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were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48</a:t>
            </a:r>
            <a:r>
              <a:rPr lang="en-US" altLang="zh-CN" sz="2100" u="sng" spc="-103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their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school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scarves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wrong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way.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evening,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told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them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story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49</a:t>
            </a:r>
            <a:r>
              <a:rPr lang="en-US" altLang="zh-CN" sz="2100" u="sng" spc="-103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1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Color</a:t>
            </a:r>
            <a:r>
              <a:rPr lang="en-US" altLang="zh-CN" sz="21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1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1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Red</a:t>
            </a:r>
            <a:r>
              <a:rPr lang="en-US" altLang="zh-CN" sz="21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i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Scarf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they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would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50</a:t>
            </a:r>
            <a:r>
              <a:rPr lang="en-US" altLang="zh-CN" sz="2100" u="sng" spc="-103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understand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why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they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all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them.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Occasionally,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tells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stories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about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famous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51</a:t>
            </a:r>
            <a:r>
              <a:rPr lang="en-US" altLang="zh-CN" sz="2100" u="sng" spc="-103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figures,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including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Zedong,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Deng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Xiaoping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Zhou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Enlai.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tell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better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stories,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spends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free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time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searching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book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stores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52</a:t>
            </a:r>
            <a:r>
              <a:rPr lang="en-US" altLang="zh-CN" sz="2100" u="sng" spc="-103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,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now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written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168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stories.</a:t>
            </a:r>
            <a:endParaRPr lang="en-US" altLang="zh-CN" sz="2100" dirty="0"/>
          </a:p>
          <a:p>
            <a:pPr algn="just">
              <a:lnSpc>
                <a:spcPct val="13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Thanks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their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teacher’s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53</a:t>
            </a:r>
            <a:r>
              <a:rPr lang="en-US" altLang="zh-CN" sz="2100" u="sng" spc="-103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,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Ma’s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students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don’t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just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enjoy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listening,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they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also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enjoy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54</a:t>
            </a:r>
            <a:r>
              <a:rPr lang="en-US" altLang="zh-CN" sz="2100" u="sng" spc="-103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stories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themselves.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devotion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teaching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students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55</a:t>
            </a:r>
            <a:r>
              <a:rPr lang="en-US" altLang="zh-CN" sz="2100" u="sng" spc="-103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100" u="sng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r>
              <a:rPr lang="en-US" altLang="zh-CN" sz="21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other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teachers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Hunan.</a:t>
            </a:r>
            <a:endParaRPr lang="en-US" altLang="zh-CN" sz="2100" dirty="0"/>
          </a:p>
        </p:txBody>
      </p:sp>
    </p:spTree>
  </p:cSld>
  <p:clrMapOvr>
    <a:masterClrMapping/>
  </p:clrMapOvr>
  <p:transition>
    <p:split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_BD.53_1#0ed799f0a.choices?vbadefaultcenterpage=1&amp;vbaautojustifyalign=1&amp;parentnodeid=a0e66713c&amp;vbahtmlprocessed=1"/>
          <p:cNvSpPr/>
          <p:nvPr/>
        </p:nvSpPr>
        <p:spPr>
          <a:xfrm>
            <a:off x="521208" y="813816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3270250" algn="l"/>
                <a:tab pos="5305425" algn="l"/>
                <a:tab pos="7208520" algn="l"/>
              </a:tabLst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41.(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@46@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.languages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B.subjects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C.kids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.majors</a:t>
            </a:r>
            <a:endParaRPr lang="en-US" altLang="zh-CN" sz="2300" dirty="0"/>
          </a:p>
        </p:txBody>
      </p:sp>
      <p:sp>
        <p:nvSpPr>
          <p:cNvPr id="3" name="QC_6_AN.54_1#0ed799f0a.bracket?vbadefaultcenterpage=1&amp;vbaautojustifyalign=1&amp;parentnodeid=a0e66713c&amp;vbapositionanswer=46&amp;vbahtmlprocessed=1"/>
          <p:cNvSpPr/>
          <p:nvPr/>
        </p:nvSpPr>
        <p:spPr>
          <a:xfrm>
            <a:off x="1153033" y="813816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300" dirty="0"/>
          </a:p>
        </p:txBody>
      </p:sp>
      <p:sp>
        <p:nvSpPr>
          <p:cNvPr id="4" name="QC_6_AS.55_1#0ed799f0a?vbadefaultcenterpage=1&amp;vbaautojustifyalign=1&amp;parentnodeid=a0e66713c&amp;vbahtmlprocessed=1"/>
          <p:cNvSpPr/>
          <p:nvPr/>
        </p:nvSpPr>
        <p:spPr>
          <a:xfrm>
            <a:off x="521208" y="1342707"/>
            <a:ext cx="11146536" cy="257270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【语篇导读】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本文是一篇记叙文。文章主要讲述了湖南省常德市90后乡村教师麻小娟的故事。每天晚上就寝前麻老师都要给学生讲故事，为寄宿的留守儿童带来了温暖，她的事迹也激励了其他老师。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根据常识，麻小娟是老师，教的应该是科目，下文“music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English”就是具体的科目。故选B。</a:t>
            </a:r>
            <a:endParaRPr lang="en-US" altLang="zh-CN" sz="2300" dirty="0"/>
          </a:p>
        </p:txBody>
      </p:sp>
      <p:sp>
        <p:nvSpPr>
          <p:cNvPr id="5" name="QC_6_BD.56_1#b71e73385.choices?vbadefaultcenterpage=1&amp;vbaautojustifyalign=1&amp;parentnodeid=a0e66713c&amp;vbahtmlprocessed=1"/>
          <p:cNvSpPr/>
          <p:nvPr/>
        </p:nvSpPr>
        <p:spPr>
          <a:xfrm>
            <a:off x="521208" y="3977894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3270250" algn="l"/>
                <a:tab pos="5305425" algn="l"/>
                <a:tab pos="7208520" algn="l"/>
              </a:tabLst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42.(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@48@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.interesting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B.challenging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C.satisfying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.boarding</a:t>
            </a:r>
            <a:endParaRPr lang="en-US" altLang="zh-CN" sz="2300" dirty="0"/>
          </a:p>
        </p:txBody>
      </p:sp>
      <p:sp>
        <p:nvSpPr>
          <p:cNvPr id="6" name="QC_6_AN.57_1#b71e73385.bracket?vbadefaultcenterpage=1&amp;vbaautojustifyalign=1&amp;parentnodeid=a0e66713c&amp;vbapositionanswer=48&amp;vbahtmlprocessed=1"/>
          <p:cNvSpPr/>
          <p:nvPr/>
        </p:nvSpPr>
        <p:spPr>
          <a:xfrm>
            <a:off x="1140333" y="3977894"/>
            <a:ext cx="27781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300" dirty="0"/>
          </a:p>
        </p:txBody>
      </p:sp>
      <p:sp>
        <p:nvSpPr>
          <p:cNvPr id="7" name="QC_6_AS.58_1#b71e73385?vbadefaultcenterpage=1&amp;vbaautojustifyalign=1&amp;parentnodeid=a0e66713c&amp;vbahtmlprocessed=1"/>
          <p:cNvSpPr/>
          <p:nvPr/>
        </p:nvSpPr>
        <p:spPr>
          <a:xfrm>
            <a:off x="521208" y="4505007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根据下文“lonely”以及“I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want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spend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time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them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u="sng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u="sng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46</a:t>
            </a:r>
            <a:r>
              <a:rPr lang="en-US" altLang="zh-CN" sz="2300" u="sng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them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company”可知，学生感到孤独，“我”想花时间跟学生做伴，可推断出这是一所寄宿学校。故选D。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  <p:bldP spid="6" grpId="0" autoUpdateAnimBg="0" build="p"/>
      <p:bldP spid="7" grpId="0" autoUpdateAnimBg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_BD.59_1#c01bb56c8.choices?vbadefaultcenterpage=1&amp;vbaautojustifyalign=1&amp;parentnodeid=a0e66713c&amp;vbahtmlprocessed=1"/>
          <p:cNvSpPr/>
          <p:nvPr/>
        </p:nvSpPr>
        <p:spPr>
          <a:xfrm>
            <a:off x="521208" y="1873123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3270250" algn="l"/>
                <a:tab pos="5305425" algn="l"/>
                <a:tab pos="7208520" algn="l"/>
              </a:tabLst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43.(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@50@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.warned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B.informed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C.reminded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.accused</a:t>
            </a:r>
            <a:endParaRPr lang="en-US" altLang="zh-CN" sz="2300" dirty="0"/>
          </a:p>
        </p:txBody>
      </p:sp>
      <p:sp>
        <p:nvSpPr>
          <p:cNvPr id="3" name="QC_6_AN.60_1#c01bb56c8.bracket?vbadefaultcenterpage=1&amp;vbaautojustifyalign=1&amp;parentnodeid=a0e66713c&amp;vbapositionanswer=50&amp;vbahtmlprocessed=1"/>
          <p:cNvSpPr/>
          <p:nvPr/>
        </p:nvSpPr>
        <p:spPr>
          <a:xfrm>
            <a:off x="1153033" y="1873123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300" dirty="0"/>
          </a:p>
        </p:txBody>
      </p:sp>
      <p:sp>
        <p:nvSpPr>
          <p:cNvPr id="4" name="QC_6_AS.61_1#c01bb56c8?vbadefaultcenterpage=1&amp;vbaautojustifyalign=1&amp;parentnodeid=a0e66713c&amp;vbahtmlprocessed=1"/>
          <p:cNvSpPr/>
          <p:nvPr/>
        </p:nvSpPr>
        <p:spPr>
          <a:xfrm>
            <a:off x="521208" y="2402014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根据“of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my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own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childhood”可知，remind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sb.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sth.使某人想起什么事情，表示对童年的回忆。故选C。</a:t>
            </a:r>
            <a:endParaRPr lang="en-US" altLang="zh-CN" sz="2300" dirty="0"/>
          </a:p>
        </p:txBody>
      </p:sp>
      <p:sp>
        <p:nvSpPr>
          <p:cNvPr id="5" name="QC_6_BD.62_1#47982748a.choices?vbadefaultcenterpage=1&amp;vbaautojustifyalign=1&amp;parentnodeid=a0e66713c&amp;vbahtmlprocessed=1"/>
          <p:cNvSpPr/>
          <p:nvPr/>
        </p:nvSpPr>
        <p:spPr>
          <a:xfrm>
            <a:off x="521208" y="3462401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3270250" algn="l"/>
                <a:tab pos="5305425" algn="l"/>
                <a:tab pos="7208520" algn="l"/>
              </a:tabLst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44.(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@52@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worked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away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passed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down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turned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back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.gave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up</a:t>
            </a:r>
            <a:endParaRPr lang="en-US" altLang="zh-CN" sz="2300" dirty="0"/>
          </a:p>
        </p:txBody>
      </p:sp>
      <p:sp>
        <p:nvSpPr>
          <p:cNvPr id="6" name="QC_6_AN.63_1#47982748a.bracket?vbadefaultcenterpage=1&amp;vbaautojustifyalign=1&amp;parentnodeid=a0e66713c&amp;vbapositionanswer=52&amp;vbahtmlprocessed=1"/>
          <p:cNvSpPr/>
          <p:nvPr/>
        </p:nvSpPr>
        <p:spPr>
          <a:xfrm>
            <a:off x="1140333" y="3462401"/>
            <a:ext cx="27781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300" dirty="0"/>
          </a:p>
        </p:txBody>
      </p:sp>
      <p:sp>
        <p:nvSpPr>
          <p:cNvPr id="7" name="QC_6_AS.64_1#47982748a?vbadefaultcenterpage=1&amp;vbaautojustifyalign=1&amp;parentnodeid=a0e66713c&amp;vbahtmlprocessed=1"/>
          <p:cNvSpPr/>
          <p:nvPr/>
        </p:nvSpPr>
        <p:spPr>
          <a:xfrm>
            <a:off x="521208" y="3989514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上文讲到麻老师对童年的回忆，父母在大城市工作，自己感到孤独，所以她才能体会到寄宿学生的孤独。故选A。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  <p:bldP spid="6" grpId="0" autoUpdateAnimBg="0" build="p"/>
      <p:bldP spid="7" grpId="0" autoUpdateAnimBg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_BD.65_1#210a5fca3.choices?vbadefaultcenterpage=1&amp;vbaautojustifyalign=1&amp;parentnodeid=a0e66713c&amp;vbahtmlprocessed=1"/>
          <p:cNvSpPr/>
          <p:nvPr/>
        </p:nvSpPr>
        <p:spPr>
          <a:xfrm>
            <a:off x="521208" y="1873123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3270250" algn="l"/>
                <a:tab pos="5305425" algn="l"/>
                <a:tab pos="7208520" algn="l"/>
              </a:tabLst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45.(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@54@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.friendly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B.lonely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C.lively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.lovely</a:t>
            </a:r>
            <a:endParaRPr lang="en-US" altLang="zh-CN" sz="2300" dirty="0"/>
          </a:p>
        </p:txBody>
      </p:sp>
      <p:sp>
        <p:nvSpPr>
          <p:cNvPr id="3" name="QC_6_AN.66_1#210a5fca3.bracket?vbadefaultcenterpage=1&amp;vbaautojustifyalign=1&amp;parentnodeid=a0e66713c&amp;vbapositionanswer=54&amp;vbahtmlprocessed=1"/>
          <p:cNvSpPr/>
          <p:nvPr/>
        </p:nvSpPr>
        <p:spPr>
          <a:xfrm>
            <a:off x="1153033" y="1873123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300" dirty="0"/>
          </a:p>
        </p:txBody>
      </p:sp>
      <p:sp>
        <p:nvSpPr>
          <p:cNvPr id="4" name="QC_6_AS.67_1#210a5fca3?vbadefaultcenterpage=1&amp;vbaautojustifyalign=1&amp;parentnodeid=a0e66713c&amp;vbahtmlprocessed=1"/>
          <p:cNvSpPr/>
          <p:nvPr/>
        </p:nvSpPr>
        <p:spPr>
          <a:xfrm>
            <a:off x="521208" y="2402014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根据“school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nights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rural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u="sng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u="sng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42</a:t>
            </a:r>
            <a:r>
              <a:rPr lang="en-US" altLang="zh-CN" sz="2300" u="sng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schools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sometimes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lonely”可知，“lonely”为原词复现。故选B。</a:t>
            </a:r>
            <a:endParaRPr lang="en-US" altLang="zh-CN" sz="2300" dirty="0"/>
          </a:p>
        </p:txBody>
      </p:sp>
      <p:sp>
        <p:nvSpPr>
          <p:cNvPr id="5" name="QC_6_BD.68_1#c8d0ff7f9.choices?vbadefaultcenterpage=1&amp;vbaautojustifyalign=1&amp;parentnodeid=a0e66713c&amp;vbahtmlprocessed=1"/>
          <p:cNvSpPr/>
          <p:nvPr/>
        </p:nvSpPr>
        <p:spPr>
          <a:xfrm>
            <a:off x="521208" y="3462401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3270250" algn="l"/>
                <a:tab pos="5305425" algn="l"/>
                <a:tab pos="7208520" algn="l"/>
              </a:tabLst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46.(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@56@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.prove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B.provide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C.keep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.knock</a:t>
            </a:r>
            <a:endParaRPr lang="en-US" altLang="zh-CN" sz="2300" dirty="0"/>
          </a:p>
        </p:txBody>
      </p:sp>
      <p:sp>
        <p:nvSpPr>
          <p:cNvPr id="6" name="QC_6_AN.69_1#c8d0ff7f9.bracket?vbadefaultcenterpage=1&amp;vbaautojustifyalign=1&amp;parentnodeid=a0e66713c&amp;vbapositionanswer=56&amp;vbahtmlprocessed=1"/>
          <p:cNvSpPr/>
          <p:nvPr/>
        </p:nvSpPr>
        <p:spPr>
          <a:xfrm>
            <a:off x="1153033" y="3462401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300" dirty="0"/>
          </a:p>
        </p:txBody>
      </p:sp>
      <p:sp>
        <p:nvSpPr>
          <p:cNvPr id="7" name="QC_6_AS.70_1#c8d0ff7f9?vbadefaultcenterpage=1&amp;vbaautojustifyalign=1&amp;parentnodeid=a0e66713c&amp;vbahtmlprocessed=1"/>
          <p:cNvSpPr/>
          <p:nvPr/>
        </p:nvSpPr>
        <p:spPr>
          <a:xfrm>
            <a:off x="521208" y="3989514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根据“spend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time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them”可知，麻老师想花时间跟他们在一起，跟他们做伴。故选C。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  <p:bldP spid="6" grpId="0" autoUpdateAnimBg="0" build="p"/>
      <p:bldP spid="7" grpId="0" autoUpdateAnimBg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_BD.71_1#8bbb3069f.choices?vbadefaultcenterpage=1&amp;vbaautojustifyalign=1&amp;parentnodeid=a0e66713c&amp;vbahtmlprocessed=1"/>
          <p:cNvSpPr/>
          <p:nvPr/>
        </p:nvSpPr>
        <p:spPr>
          <a:xfrm>
            <a:off x="521208" y="1893474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3270250" algn="l"/>
                <a:tab pos="5305425" algn="l"/>
                <a:tab pos="7208520" algn="l"/>
              </a:tabLst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47.(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@58@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.love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B.bedtime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C.adventure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.detective</a:t>
            </a:r>
            <a:endParaRPr lang="en-US" altLang="zh-CN" sz="2300" dirty="0"/>
          </a:p>
        </p:txBody>
      </p:sp>
      <p:sp>
        <p:nvSpPr>
          <p:cNvPr id="3" name="QC_6_AN.72_1#8bbb3069f.bracket?vbadefaultcenterpage=1&amp;vbaautojustifyalign=1&amp;parentnodeid=a0e66713c&amp;vbapositionanswer=58&amp;vbahtmlprocessed=1"/>
          <p:cNvSpPr/>
          <p:nvPr/>
        </p:nvSpPr>
        <p:spPr>
          <a:xfrm>
            <a:off x="1153033" y="1893474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300" dirty="0"/>
          </a:p>
        </p:txBody>
      </p:sp>
      <p:sp>
        <p:nvSpPr>
          <p:cNvPr id="4" name="QC_6_AS.73_1#8bbb3069f?vbadefaultcenterpage=1&amp;vbaautojustifyalign=1&amp;parentnodeid=a0e66713c&amp;vbahtmlprocessed=1"/>
          <p:cNvSpPr/>
          <p:nvPr/>
        </p:nvSpPr>
        <p:spPr>
          <a:xfrm>
            <a:off x="521208" y="2415952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根据上文“school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nights”可知，麻老师给学生讲的是睡前故事。故选B。</a:t>
            </a:r>
            <a:endParaRPr lang="en-US" altLang="zh-CN" sz="2300" dirty="0"/>
          </a:p>
        </p:txBody>
      </p:sp>
      <p:sp>
        <p:nvSpPr>
          <p:cNvPr id="5" name="QC_6_BD.74_1#8c93b8e38.choices?vbadefaultcenterpage=1&amp;vbaautojustifyalign=1&amp;parentnodeid=a0e66713c&amp;vbahtmlprocessed=1"/>
          <p:cNvSpPr/>
          <p:nvPr/>
        </p:nvSpPr>
        <p:spPr>
          <a:xfrm>
            <a:off x="521208" y="2936652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3270250" algn="l"/>
                <a:tab pos="5305425" algn="l"/>
                <a:tab pos="7208520" algn="l"/>
              </a:tabLst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48.(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@60@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.washing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B.painting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C.folding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.wearing</a:t>
            </a:r>
            <a:endParaRPr lang="en-US" altLang="zh-CN" sz="2300" dirty="0"/>
          </a:p>
        </p:txBody>
      </p:sp>
      <p:sp>
        <p:nvSpPr>
          <p:cNvPr id="6" name="QC_6_AN.75_1#8c93b8e38.bracket?vbadefaultcenterpage=1&amp;vbaautojustifyalign=1&amp;parentnodeid=a0e66713c&amp;vbapositionanswer=60&amp;vbahtmlprocessed=1"/>
          <p:cNvSpPr/>
          <p:nvPr/>
        </p:nvSpPr>
        <p:spPr>
          <a:xfrm>
            <a:off x="1140333" y="2936652"/>
            <a:ext cx="27781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300" dirty="0"/>
          </a:p>
        </p:txBody>
      </p:sp>
      <p:sp>
        <p:nvSpPr>
          <p:cNvPr id="7" name="QC_6_AS.76_1#8c93b8e38?vbadefaultcenterpage=1&amp;vbaautojustifyalign=1&amp;parentnodeid=a0e66713c&amp;vbahtmlprocessed=1"/>
          <p:cNvSpPr/>
          <p:nvPr/>
        </p:nvSpPr>
        <p:spPr>
          <a:xfrm>
            <a:off x="521208" y="3457353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根据下文“why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they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all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them”可知答案。故选D。</a:t>
            </a:r>
            <a:endParaRPr lang="en-US" altLang="zh-CN" sz="2300" dirty="0"/>
          </a:p>
        </p:txBody>
      </p:sp>
      <p:sp>
        <p:nvSpPr>
          <p:cNvPr id="8" name="QC_6_BD.77_1#850de0805.choices?vbadefaultcenterpage=1&amp;vbaautojustifyalign=1&amp;parentnodeid=a0e66713c&amp;vbahtmlprocessed=1"/>
          <p:cNvSpPr/>
          <p:nvPr/>
        </p:nvSpPr>
        <p:spPr>
          <a:xfrm>
            <a:off x="521208" y="3978053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3270250" algn="l"/>
                <a:tab pos="5305425" algn="l"/>
                <a:tab pos="7208520" algn="l"/>
              </a:tabLst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49.(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@62@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.introduced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B.explaining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C.called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.suggesting</a:t>
            </a:r>
            <a:endParaRPr lang="en-US" altLang="zh-CN" sz="2300" dirty="0"/>
          </a:p>
        </p:txBody>
      </p:sp>
      <p:sp>
        <p:nvSpPr>
          <p:cNvPr id="9" name="QC_6_AN.78_1#850de0805.bracket?vbadefaultcenterpage=1&amp;vbaautojustifyalign=1&amp;parentnodeid=a0e66713c&amp;vbapositionanswer=62&amp;vbahtmlprocessed=1"/>
          <p:cNvSpPr/>
          <p:nvPr/>
        </p:nvSpPr>
        <p:spPr>
          <a:xfrm>
            <a:off x="1153033" y="3978053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300" dirty="0"/>
          </a:p>
        </p:txBody>
      </p:sp>
      <p:sp>
        <p:nvSpPr>
          <p:cNvPr id="10" name="QC_6_AS.79_1#850de0805?vbadefaultcenterpage=1&amp;vbaautojustifyalign=1&amp;parentnodeid=a0e66713c&amp;vbahtmlprocessed=1"/>
          <p:cNvSpPr/>
          <p:nvPr/>
        </p:nvSpPr>
        <p:spPr>
          <a:xfrm>
            <a:off x="521208" y="4498753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i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i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i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Color</a:t>
            </a:r>
            <a:r>
              <a:rPr lang="en-US" altLang="zh-CN" sz="2300" i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i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i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i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i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i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Red</a:t>
            </a:r>
            <a:r>
              <a:rPr lang="en-US" altLang="zh-CN" sz="2300" i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i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Scarf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是故事的名字，故选called。故选C。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  <p:bldP spid="6" grpId="0" autoUpdateAnimBg="0" build="p"/>
      <p:bldP spid="7" grpId="0" autoUpdateAnimBg="0" build="p"/>
      <p:bldP spid="9" grpId="0" autoUpdateAnimBg="0" build="p"/>
      <p:bldP spid="10" grpId="0" autoUpdateAnimBg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_BD.80_1#b87001b2a.choices?vbadefaultcenterpage=1&amp;vbaautojustifyalign=1&amp;parentnodeid=a0e66713c&amp;vbahtmlprocessed=1"/>
          <p:cNvSpPr/>
          <p:nvPr/>
        </p:nvSpPr>
        <p:spPr>
          <a:xfrm>
            <a:off x="521208" y="813816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3270250" algn="l"/>
                <a:tab pos="5305425" algn="l"/>
                <a:tab pos="7208520" algn="l"/>
              </a:tabLst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50.(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@64@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.better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B.worse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C.less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.farther</a:t>
            </a:r>
            <a:endParaRPr lang="en-US" altLang="zh-CN" sz="2300" dirty="0"/>
          </a:p>
        </p:txBody>
      </p:sp>
      <p:sp>
        <p:nvSpPr>
          <p:cNvPr id="3" name="QC_6_AN.81_1#b87001b2a.bracket?vbadefaultcenterpage=1&amp;vbaautojustifyalign=1&amp;parentnodeid=a0e66713c&amp;vbapositionanswer=64&amp;vbahtmlprocessed=1"/>
          <p:cNvSpPr/>
          <p:nvPr/>
        </p:nvSpPr>
        <p:spPr>
          <a:xfrm>
            <a:off x="1140333" y="813816"/>
            <a:ext cx="27781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300" dirty="0"/>
          </a:p>
        </p:txBody>
      </p:sp>
      <p:sp>
        <p:nvSpPr>
          <p:cNvPr id="4" name="QC_6_AS.82_1#b87001b2a?vbadefaultcenterpage=1&amp;vbaautojustifyalign=1&amp;parentnodeid=a0e66713c&amp;vbahtmlprocessed=1"/>
          <p:cNvSpPr/>
          <p:nvPr/>
        </p:nvSpPr>
        <p:spPr>
          <a:xfrm>
            <a:off x="521208" y="1342707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上文提到，麻老师看到学生佩戴红领巾的方式不对，因此给学生讲《红领巾的颜色》的故事，是为了让学生更好地理解他们为什么要佩戴红领巾。故选A。</a:t>
            </a:r>
            <a:endParaRPr lang="en-US" altLang="zh-CN" sz="2300" dirty="0"/>
          </a:p>
        </p:txBody>
      </p:sp>
      <p:sp>
        <p:nvSpPr>
          <p:cNvPr id="5" name="QC_6_BD.83_1#e99083275.choices?vbadefaultcenterpage=1&amp;vbaautojustifyalign=1&amp;parentnodeid=a0e66713c&amp;vbahtmlprocessed=1"/>
          <p:cNvSpPr/>
          <p:nvPr/>
        </p:nvSpPr>
        <p:spPr>
          <a:xfrm>
            <a:off x="521208" y="2403094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3270250" algn="l"/>
                <a:tab pos="5305425" algn="l"/>
                <a:tab pos="7208520" algn="l"/>
              </a:tabLst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51.(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@66@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.musical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B.magical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C.electrical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.historical</a:t>
            </a:r>
            <a:endParaRPr lang="en-US" altLang="zh-CN" sz="2300" dirty="0"/>
          </a:p>
        </p:txBody>
      </p:sp>
      <p:sp>
        <p:nvSpPr>
          <p:cNvPr id="6" name="QC_6_AN.84_1#e99083275.bracket?vbadefaultcenterpage=1&amp;vbaautojustifyalign=1&amp;parentnodeid=a0e66713c&amp;vbapositionanswer=66&amp;vbahtmlprocessed=1"/>
          <p:cNvSpPr/>
          <p:nvPr/>
        </p:nvSpPr>
        <p:spPr>
          <a:xfrm>
            <a:off x="1140333" y="2403094"/>
            <a:ext cx="27781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300" dirty="0"/>
          </a:p>
        </p:txBody>
      </p:sp>
      <p:sp>
        <p:nvSpPr>
          <p:cNvPr id="7" name="QC_6_AS.85_1#e99083275?vbadefaultcenterpage=1&amp;vbaautojustifyalign=1&amp;parentnodeid=a0e66713c&amp;vbahtmlprocessed=1"/>
          <p:cNvSpPr/>
          <p:nvPr/>
        </p:nvSpPr>
        <p:spPr>
          <a:xfrm>
            <a:off x="521208" y="2930207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根据下文所列人物“Mao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Zedong,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Deng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Xiaoping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Zhou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Enlai”可知，他们都是历史人物。故选D。</a:t>
            </a:r>
            <a:endParaRPr lang="en-US" altLang="zh-CN" sz="2300" dirty="0"/>
          </a:p>
        </p:txBody>
      </p:sp>
      <p:sp>
        <p:nvSpPr>
          <p:cNvPr id="8" name="QC_6_BD.86_1#6c7161a4d.choices?vbadefaultcenterpage=1&amp;vbaautojustifyalign=1&amp;parentnodeid=a0e66713c&amp;vbahtmlprocessed=1"/>
          <p:cNvSpPr/>
          <p:nvPr/>
        </p:nvSpPr>
        <p:spPr>
          <a:xfrm>
            <a:off x="521208" y="3990594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3270250" algn="l"/>
                <a:tab pos="5305425" algn="l"/>
                <a:tab pos="7208520" algn="l"/>
              </a:tabLst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52.(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@68@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.inspiration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B.evidence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C.experience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.permission</a:t>
            </a:r>
            <a:endParaRPr lang="en-US" altLang="zh-CN" sz="2300" dirty="0"/>
          </a:p>
        </p:txBody>
      </p:sp>
      <p:sp>
        <p:nvSpPr>
          <p:cNvPr id="9" name="QC_6_AN.87_1#6c7161a4d.bracket?vbadefaultcenterpage=1&amp;vbaautojustifyalign=1&amp;parentnodeid=a0e66713c&amp;vbapositionanswer=68&amp;vbahtmlprocessed=1"/>
          <p:cNvSpPr/>
          <p:nvPr/>
        </p:nvSpPr>
        <p:spPr>
          <a:xfrm>
            <a:off x="1140333" y="3990594"/>
            <a:ext cx="27781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300" dirty="0"/>
          </a:p>
        </p:txBody>
      </p:sp>
      <p:sp>
        <p:nvSpPr>
          <p:cNvPr id="10" name="QC_6_AS.88_1#6c7161a4d?vbadefaultcenterpage=1&amp;vbaautojustifyalign=1&amp;parentnodeid=a0e66713c&amp;vbahtmlprocessed=1"/>
          <p:cNvSpPr/>
          <p:nvPr/>
        </p:nvSpPr>
        <p:spPr>
          <a:xfrm>
            <a:off x="521208" y="4517707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根据上文“To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tell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better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stories”以及下文“she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written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168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stories”可知，麻老师去书店是为了找讲故事和写故事的灵感。故选A。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  <p:bldP spid="6" grpId="0" autoUpdateAnimBg="0" build="p"/>
      <p:bldP spid="7" grpId="0" autoUpdateAnimBg="0" build="p"/>
      <p:bldP spid="9" grpId="0" autoUpdateAnimBg="0" build="p"/>
      <p:bldP spid="10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_3_BD#ddb815469?segpoint=1&amp;vbadefaultcenterpage=1&amp;vbaautojustifyalign=1&amp;parentnodeid=ab4c93002&amp;vbahtmlprocessed=1"/>
          <p:cNvSpPr/>
          <p:nvPr/>
        </p:nvSpPr>
        <p:spPr>
          <a:xfrm>
            <a:off x="521208" y="813816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本试题卷共8页。全卷满分120分。考试用时120分钟。</a:t>
            </a:r>
            <a:endParaRPr lang="en-US" altLang="zh-CN" sz="2300" dirty="0"/>
          </a:p>
        </p:txBody>
      </p:sp>
      <p:sp>
        <p:nvSpPr>
          <p:cNvPr id="3" name="P_3_BD#ddb815469?segpoint=1&amp;vbadefaultcenterpage=1&amp;vbaautojustifyalign=1&amp;parentnodeid=ab4c93002&amp;vbahtmlprocessed=1"/>
          <p:cNvSpPr/>
          <p:nvPr/>
        </p:nvSpPr>
        <p:spPr>
          <a:xfrm>
            <a:off x="521208" y="1286700"/>
            <a:ext cx="11146536" cy="469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注意事项：</a:t>
            </a:r>
            <a:endParaRPr lang="en-US" altLang="zh-CN" sz="2300" dirty="0"/>
          </a:p>
        </p:txBody>
      </p:sp>
      <p:sp>
        <p:nvSpPr>
          <p:cNvPr id="4" name="P_3_BD#ddb815469?segpoint=1&amp;vbadefaultcenterpage=1&amp;vbaautojustifyalign=1&amp;parentnodeid=ab4c93002&amp;vbahtmlprocessed=1"/>
          <p:cNvSpPr/>
          <p:nvPr/>
        </p:nvSpPr>
        <p:spPr>
          <a:xfrm>
            <a:off x="521208" y="1821307"/>
            <a:ext cx="11146536" cy="9955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1.答题前，先将自己的姓名、考号等填写在试题卷和答题卡上，并将准考证号条形码粘贴在答题卡上的指定位置。</a:t>
            </a:r>
            <a:endParaRPr lang="en-US" altLang="zh-CN" sz="2300" dirty="0"/>
          </a:p>
        </p:txBody>
      </p:sp>
      <p:sp>
        <p:nvSpPr>
          <p:cNvPr id="5" name="P_3_BD#ddb815469?segpoint=1&amp;vbadefaultcenterpage=1&amp;vbaautojustifyalign=1&amp;parentnodeid=ab4c93002&amp;vbahtmlprocessed=1"/>
          <p:cNvSpPr/>
          <p:nvPr/>
        </p:nvSpPr>
        <p:spPr>
          <a:xfrm>
            <a:off x="521208" y="2875407"/>
            <a:ext cx="11146536" cy="9955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2.选择题的作答：选出每小题答案后，用2B铅笔把答题卡上对应题目的答案标号涂黑，写在试题卷、草稿纸和答题卡上的非答题区域均无效。</a:t>
            </a:r>
            <a:endParaRPr lang="en-US" altLang="zh-CN" sz="2300" dirty="0"/>
          </a:p>
        </p:txBody>
      </p:sp>
      <p:sp>
        <p:nvSpPr>
          <p:cNvPr id="6" name="P_3_BD#ddb815469?segpoint=1&amp;vbadefaultcenterpage=1&amp;vbaautojustifyalign=1&amp;parentnodeid=ab4c93002&amp;vbahtmlprocessed=1"/>
          <p:cNvSpPr/>
          <p:nvPr/>
        </p:nvSpPr>
        <p:spPr>
          <a:xfrm>
            <a:off x="521208" y="3929507"/>
            <a:ext cx="11146536" cy="9955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3.非选择题的作答：用签字笔直接写在答题卡上对应的答题区域内。写在试题卷、草稿纸和答题卡上的非答题区域均无效。</a:t>
            </a:r>
            <a:endParaRPr lang="en-US" altLang="zh-CN" sz="2300" dirty="0"/>
          </a:p>
        </p:txBody>
      </p:sp>
      <p:sp>
        <p:nvSpPr>
          <p:cNvPr id="7" name="P_3_BD#ddb815469?segpoint=1&amp;vbadefaultcenterpage=1&amp;vbaautojustifyalign=1&amp;parentnodeid=ab4c93002&amp;vbahtmlprocessed=1"/>
          <p:cNvSpPr/>
          <p:nvPr/>
        </p:nvSpPr>
        <p:spPr>
          <a:xfrm>
            <a:off x="521208" y="4981194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4.考试结束后，请将本试题卷和答题卡一并上交。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_BD.89_1#ff0d5ab07.choices?vbadefaultcenterpage=1&amp;vbaautojustifyalign=1&amp;parentnodeid=a0e66713c&amp;vbahtmlprocessed=1"/>
          <p:cNvSpPr/>
          <p:nvPr/>
        </p:nvSpPr>
        <p:spPr>
          <a:xfrm>
            <a:off x="521208" y="813816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3270250" algn="l"/>
                <a:tab pos="5305425" algn="l"/>
                <a:tab pos="7208520" algn="l"/>
              </a:tabLst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53.(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@70@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.advice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B.introduction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C.influence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.conclusion</a:t>
            </a:r>
            <a:endParaRPr lang="en-US" altLang="zh-CN" sz="2300" dirty="0"/>
          </a:p>
        </p:txBody>
      </p:sp>
      <p:sp>
        <p:nvSpPr>
          <p:cNvPr id="3" name="QC_6_AN.90_1#ff0d5ab07.bracket?vbadefaultcenterpage=1&amp;vbaautojustifyalign=1&amp;parentnodeid=a0e66713c&amp;vbapositionanswer=70&amp;vbahtmlprocessed=1"/>
          <p:cNvSpPr/>
          <p:nvPr/>
        </p:nvSpPr>
        <p:spPr>
          <a:xfrm>
            <a:off x="1153033" y="813816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300" dirty="0"/>
          </a:p>
        </p:txBody>
      </p:sp>
      <p:sp>
        <p:nvSpPr>
          <p:cNvPr id="4" name="QC_6_AS.91_1#ff0d5ab07?vbadefaultcenterpage=1&amp;vbaautojustifyalign=1&amp;parentnodeid=a0e66713c&amp;vbahtmlprocessed=1"/>
          <p:cNvSpPr/>
          <p:nvPr/>
        </p:nvSpPr>
        <p:spPr>
          <a:xfrm>
            <a:off x="521208" y="1342707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根据下文可知，麻老师的学生不仅喜欢听故事，而且喜欢自己讲故事，由此可知这是麻老师给学生带来的潜移默化的影响。故选C。</a:t>
            </a:r>
            <a:endParaRPr lang="en-US" altLang="zh-CN" sz="2300" dirty="0"/>
          </a:p>
        </p:txBody>
      </p:sp>
      <p:sp>
        <p:nvSpPr>
          <p:cNvPr id="5" name="QC_6_BD.92_1#a2f5675e0.choices?vbadefaultcenterpage=1&amp;vbaautojustifyalign=1&amp;parentnodeid=a0e66713c&amp;vbahtmlprocessed=1"/>
          <p:cNvSpPr/>
          <p:nvPr/>
        </p:nvSpPr>
        <p:spPr>
          <a:xfrm>
            <a:off x="521208" y="2403094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3270250" algn="l"/>
                <a:tab pos="5305425" algn="l"/>
                <a:tab pos="7208520" algn="l"/>
              </a:tabLst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54.(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@72@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.copying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B.typing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C.recalling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.telling</a:t>
            </a:r>
            <a:endParaRPr lang="en-US" altLang="zh-CN" sz="2300" dirty="0"/>
          </a:p>
        </p:txBody>
      </p:sp>
      <p:sp>
        <p:nvSpPr>
          <p:cNvPr id="6" name="QC_6_AN.93_1#a2f5675e0.bracket?vbadefaultcenterpage=1&amp;vbaautojustifyalign=1&amp;parentnodeid=a0e66713c&amp;vbapositionanswer=72&amp;vbahtmlprocessed=1"/>
          <p:cNvSpPr/>
          <p:nvPr/>
        </p:nvSpPr>
        <p:spPr>
          <a:xfrm>
            <a:off x="1140333" y="2403094"/>
            <a:ext cx="27781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300" dirty="0"/>
          </a:p>
        </p:txBody>
      </p:sp>
      <p:sp>
        <p:nvSpPr>
          <p:cNvPr id="7" name="QC_6_AS.94_1#a2f5675e0?vbadefaultcenterpage=1&amp;vbaautojustifyalign=1&amp;parentnodeid=a0e66713c&amp;vbahtmlprocessed=1"/>
          <p:cNvSpPr/>
          <p:nvPr/>
        </p:nvSpPr>
        <p:spPr>
          <a:xfrm>
            <a:off x="521208" y="2930207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根据上文“Thanks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their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teacher’s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u="sng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u="sng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53</a:t>
            </a:r>
            <a:r>
              <a:rPr lang="en-US" altLang="zh-CN" sz="2300" u="sng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”可知，在麻老师的影响下，学生不但喜欢听故事，他们也跟老师一样，喜欢讲故事。故选D。</a:t>
            </a:r>
            <a:endParaRPr lang="en-US" altLang="zh-CN" sz="2300" dirty="0"/>
          </a:p>
        </p:txBody>
      </p:sp>
      <p:sp>
        <p:nvSpPr>
          <p:cNvPr id="8" name="QC_6_BD.95_1#662aa3b7d.choices?vbadefaultcenterpage=1&amp;vbaautojustifyalign=1&amp;parentnodeid=a0e66713c&amp;vbahtmlprocessed=1"/>
          <p:cNvSpPr/>
          <p:nvPr/>
        </p:nvSpPr>
        <p:spPr>
          <a:xfrm>
            <a:off x="521208" y="3990594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3270250" algn="l"/>
                <a:tab pos="5305425" algn="l"/>
                <a:tab pos="7208520" algn="l"/>
              </a:tabLst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55.(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@74@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.threatening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B.encouraging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C.ignoring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.comforting</a:t>
            </a:r>
            <a:endParaRPr lang="en-US" altLang="zh-CN" sz="2300" dirty="0"/>
          </a:p>
        </p:txBody>
      </p:sp>
      <p:sp>
        <p:nvSpPr>
          <p:cNvPr id="9" name="QC_6_AN.96_1#662aa3b7d.bracket?vbadefaultcenterpage=1&amp;vbaautojustifyalign=1&amp;parentnodeid=a0e66713c&amp;vbapositionanswer=74&amp;vbahtmlprocessed=1"/>
          <p:cNvSpPr/>
          <p:nvPr/>
        </p:nvSpPr>
        <p:spPr>
          <a:xfrm>
            <a:off x="1153033" y="3990594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300" dirty="0"/>
          </a:p>
        </p:txBody>
      </p:sp>
      <p:sp>
        <p:nvSpPr>
          <p:cNvPr id="10" name="QC_6_AS.97_1#662aa3b7d?vbadefaultcenterpage=1&amp;vbaautojustifyalign=1&amp;parentnodeid=a0e66713c&amp;vbahtmlprocessed=1"/>
          <p:cNvSpPr/>
          <p:nvPr/>
        </p:nvSpPr>
        <p:spPr>
          <a:xfrm>
            <a:off x="521208" y="4517707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最后一段讲麻老师对学生和老师的影响，她对教学和学生所做的奉献也激励着湖南的其他老师。故选B。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  <p:bldP spid="6" grpId="0" autoUpdateAnimBg="0" build="p"/>
      <p:bldP spid="7" grpId="0" autoUpdateAnimBg="0" build="p"/>
      <p:bldP spid="9" grpId="0" autoUpdateAnimBg="0" build="p"/>
      <p:bldP spid="10" grpId="0" autoUpdateAnimBg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008d54bee?vbadefaultcenterpage=1&amp;vbaautojustifyalign=1&amp;parentnodeid=b9b5a2fcd&amp;vbahtmlprocessed=1"/>
          <p:cNvSpPr/>
          <p:nvPr/>
        </p:nvSpPr>
        <p:spPr>
          <a:xfrm>
            <a:off x="521208" y="744538"/>
            <a:ext cx="11146536" cy="458597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40000"/>
              </a:lnSpc>
            </a:pP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第二节</a:t>
            </a:r>
            <a:r>
              <a:rPr lang="en-US" altLang="zh-CN" sz="2400" b="1" dirty="0">
                <a:solidFill>
                  <a:srgbClr val="37363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（共10小题；每小题1.5分，满分15分）</a:t>
            </a:r>
            <a:endParaRPr lang="en-US" altLang="zh-CN" sz="2400" dirty="0"/>
          </a:p>
        </p:txBody>
      </p:sp>
      <p:sp>
        <p:nvSpPr>
          <p:cNvPr id="3" name="QM_5_BD.98_1#786ff1800?vbadefaultcenterpage=1&amp;vbaautojustifyalign=1&amp;parentnodeid=008d54bee&amp;vbahtmlprocessed=1"/>
          <p:cNvSpPr/>
          <p:nvPr/>
        </p:nvSpPr>
        <p:spPr>
          <a:xfrm>
            <a:off x="521208" y="1262425"/>
            <a:ext cx="11146536" cy="4394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4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阅读下面短文，在空白处填入1个适当的单词或括号内单词的正确形式。</a:t>
            </a:r>
            <a:endParaRPr lang="en-US" altLang="zh-CN" sz="2300" dirty="0"/>
          </a:p>
        </p:txBody>
      </p:sp>
      <p:sp>
        <p:nvSpPr>
          <p:cNvPr id="4" name="QM_5_BD.98_2#786ff1800?segpoint=1&amp;vbadefaultcenterpage=1&amp;vbaautojustifyalign=1&amp;parentnodeid=008d54bee&amp;vbahtmlprocessed=1"/>
          <p:cNvSpPr/>
          <p:nvPr/>
        </p:nvSpPr>
        <p:spPr>
          <a:xfrm>
            <a:off x="521208" y="1755076"/>
            <a:ext cx="11146536" cy="44165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140000"/>
              </a:lnSpc>
            </a:pP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Food</a:t>
            </a:r>
            <a:r>
              <a:rPr lang="en-US" altLang="zh-CN" sz="2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Eating</a:t>
            </a:r>
            <a:r>
              <a:rPr lang="en-US" altLang="zh-CN" sz="2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Habits</a:t>
            </a:r>
            <a:endParaRPr lang="en-US" altLang="zh-CN" sz="2300" dirty="0"/>
          </a:p>
          <a:p>
            <a:pPr algn="just">
              <a:lnSpc>
                <a:spcPct val="14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Throughout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China’s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history,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eating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habits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have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influenced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many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factors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such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geography,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religion,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society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economy.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56.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3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result,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food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eating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habits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only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indicative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social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status,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characteristic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group,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differing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regions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,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57.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_________</a:t>
            </a:r>
            <a:r>
              <a:rPr lang="en-US" altLang="zh-CN" sz="23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（family）,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peoples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religions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extent.</a:t>
            </a:r>
            <a:endParaRPr lang="en-US" altLang="zh-CN" sz="2300" dirty="0"/>
          </a:p>
          <a:p>
            <a:pPr algn="just">
              <a:lnSpc>
                <a:spcPct val="14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Chinese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diet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58.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____________</a:t>
            </a:r>
            <a:r>
              <a:rPr lang="en-US" altLang="zh-CN" sz="23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（emphasize）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rice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grains,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followed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fruits,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vegetables,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nuts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seeds.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Food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59.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</a:t>
            </a:r>
            <a:r>
              <a:rPr lang="en-US" altLang="zh-CN" sz="23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（make）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wheat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flour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staple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（主食）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people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living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north,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while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rice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staple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south.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endParaRPr lang="en-US" altLang="zh-CN" sz="2300" dirty="0"/>
          </a:p>
        </p:txBody>
      </p:sp>
      <p:sp>
        <p:nvSpPr>
          <p:cNvPr id="5" name="QM_5_AN.99_1#786ff1800.blank?vbadefaultcenterpage=1&amp;vbaautojustifyalign=1&amp;parentnodeid=008d54bee&amp;vbapositionanswer=76&amp;vbahtmlprocessed=1"/>
          <p:cNvSpPr/>
          <p:nvPr/>
        </p:nvSpPr>
        <p:spPr>
          <a:xfrm>
            <a:off x="8208582" y="2711132"/>
            <a:ext cx="196850" cy="44329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>
              <a:lnSpc>
                <a:spcPct val="14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300" dirty="0"/>
          </a:p>
        </p:txBody>
      </p:sp>
      <p:sp>
        <p:nvSpPr>
          <p:cNvPr id="6" name="QM_5_AN.100_1#786ff1800.blank?vbadefaultcenterpage=1&amp;vbaautojustifyalign=1&amp;parentnodeid=008d54bee&amp;vbapositionanswer=77&amp;vbahtmlprocessed=1"/>
          <p:cNvSpPr/>
          <p:nvPr/>
        </p:nvSpPr>
        <p:spPr>
          <a:xfrm>
            <a:off x="3665538" y="3692588"/>
            <a:ext cx="1008063" cy="44329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>
              <a:lnSpc>
                <a:spcPct val="14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families</a:t>
            </a:r>
            <a:endParaRPr lang="en-US" altLang="zh-CN" sz="2300" dirty="0"/>
          </a:p>
        </p:txBody>
      </p:sp>
      <p:sp>
        <p:nvSpPr>
          <p:cNvPr id="7" name="QM_5_AN.101_1#786ff1800.blank?vbadefaultcenterpage=1&amp;vbaautojustifyalign=1&amp;parentnodeid=008d54bee&amp;vbapositionanswer=78&amp;vbahtmlprocessed=1"/>
          <p:cNvSpPr/>
          <p:nvPr/>
        </p:nvSpPr>
        <p:spPr>
          <a:xfrm>
            <a:off x="4087368" y="4170616"/>
            <a:ext cx="1416050" cy="44329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>
              <a:lnSpc>
                <a:spcPct val="14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emphasizes</a:t>
            </a:r>
            <a:endParaRPr lang="en-US" altLang="zh-CN" sz="2300" dirty="0"/>
          </a:p>
        </p:txBody>
      </p:sp>
      <p:sp>
        <p:nvSpPr>
          <p:cNvPr id="8" name="QM_5_AN.102_1#786ff1800.blank?vbadefaultcenterpage=1&amp;vbaautojustifyalign=1&amp;parentnodeid=008d54bee&amp;vbapositionanswer=79&amp;vbahtmlprocessed=1"/>
          <p:cNvSpPr/>
          <p:nvPr/>
        </p:nvSpPr>
        <p:spPr>
          <a:xfrm>
            <a:off x="6398959" y="4674044"/>
            <a:ext cx="700088" cy="44329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>
              <a:lnSpc>
                <a:spcPct val="14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made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 build="p"/>
      <p:bldP spid="6" grpId="0" autoUpdateAnimBg="0" build="p"/>
      <p:bldP spid="7" grpId="0" autoUpdateAnimBg="0" build="p"/>
      <p:bldP spid="8" grpId="0" autoUpdateAnimBg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M_5_BD.98_2#786ff1800?segpoint=1&amp;vbadefaultcenterpage=1&amp;vbaautojustifyalign=1&amp;parentnodeid=008d54bee&amp;vbahtmlprocessed=1"/>
          <p:cNvSpPr/>
          <p:nvPr/>
        </p:nvSpPr>
        <p:spPr>
          <a:xfrm>
            <a:off x="521208" y="720000"/>
            <a:ext cx="11146536" cy="53467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just">
              <a:lnSpc>
                <a:spcPct val="140000"/>
              </a:lnSpc>
            </a:pP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Chinese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people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also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have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habit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60.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____________</a:t>
            </a:r>
            <a:r>
              <a:rPr lang="en-US" altLang="zh-CN" sz="23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（consume）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green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tea,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plant-based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alcoholic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beverages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（饮料）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such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rice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wine,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grain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liquor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moderately.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typical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Chinese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alcoholic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beverage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baijiu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,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61.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</a:t>
            </a:r>
            <a:r>
              <a:rPr lang="en-US" altLang="zh-CN" sz="23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made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from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various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grains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62.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_____________</a:t>
            </a:r>
            <a:r>
              <a:rPr lang="en-US" altLang="zh-CN" sz="23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（additional）,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Chinese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people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like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drink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hot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water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their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meals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since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hot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water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helpful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63.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__________</a:t>
            </a:r>
            <a:r>
              <a:rPr lang="en-US" altLang="zh-CN" sz="23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（digest）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according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traditional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Chinese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medicine.</a:t>
            </a:r>
            <a:endParaRPr lang="en-US" altLang="zh-CN" sz="2300" dirty="0"/>
          </a:p>
          <a:p>
            <a:pPr algn="just">
              <a:lnSpc>
                <a:spcPct val="14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Nowadays,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Chinese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people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like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relatives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friends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during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weekends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festivals.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typical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meal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starts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64.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</a:t>
            </a:r>
            <a:r>
              <a:rPr lang="en-US" altLang="zh-CN" sz="23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cold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dishes,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like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boiled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peanuts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smashed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cucumber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garlic,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followed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courses,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including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hot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vegetable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dishes.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Finally,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soup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65.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____________</a:t>
            </a:r>
            <a:r>
              <a:rPr lang="en-US" altLang="zh-CN" sz="2300" u="sng" spc="-103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（bring）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table,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followed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staple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food,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rice,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noodles,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sometimes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dumplings.</a:t>
            </a:r>
            <a:endParaRPr lang="en-US" altLang="zh-CN" sz="2300" dirty="0"/>
          </a:p>
        </p:txBody>
      </p:sp>
      <p:sp>
        <p:nvSpPr>
          <p:cNvPr id="3" name="QM_5_AN.103_1#786ff1800.blank?vbadefaultcenterpage=1&amp;vbaautojustifyalign=1&amp;parentnodeid=008d54bee&amp;vbapositionanswer=80&amp;vbahtmlprocessed=1"/>
          <p:cNvSpPr/>
          <p:nvPr/>
        </p:nvSpPr>
        <p:spPr>
          <a:xfrm>
            <a:off x="6414897" y="681900"/>
            <a:ext cx="1349375" cy="44329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>
              <a:lnSpc>
                <a:spcPct val="14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consuming</a:t>
            </a:r>
            <a:endParaRPr lang="en-US" altLang="zh-CN" sz="2300" dirty="0"/>
          </a:p>
        </p:txBody>
      </p:sp>
      <p:sp>
        <p:nvSpPr>
          <p:cNvPr id="4" name="QM_5_AN.104_1#786ff1800.blank?vbadefaultcenterpage=1&amp;vbaautojustifyalign=1&amp;parentnodeid=008d54bee&amp;vbapositionanswer=81&amp;vbahtmlprocessed=1"/>
          <p:cNvSpPr/>
          <p:nvPr/>
        </p:nvSpPr>
        <p:spPr>
          <a:xfrm>
            <a:off x="9440799" y="1676056"/>
            <a:ext cx="781050" cy="44329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>
              <a:lnSpc>
                <a:spcPct val="14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which</a:t>
            </a:r>
            <a:endParaRPr lang="en-US" altLang="zh-CN" sz="2300" dirty="0"/>
          </a:p>
        </p:txBody>
      </p:sp>
      <p:sp>
        <p:nvSpPr>
          <p:cNvPr id="5" name="QM_5_AN.105_1#786ff1800.blank?vbadefaultcenterpage=1&amp;vbaautojustifyalign=1&amp;parentnodeid=008d54bee&amp;vbapositionanswer=82&amp;vbahtmlprocessed=1"/>
          <p:cNvSpPr/>
          <p:nvPr/>
        </p:nvSpPr>
        <p:spPr>
          <a:xfrm>
            <a:off x="3731070" y="2154084"/>
            <a:ext cx="1543050" cy="44329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>
              <a:lnSpc>
                <a:spcPct val="14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Additionally</a:t>
            </a:r>
            <a:endParaRPr lang="en-US" altLang="zh-CN" sz="2300" dirty="0"/>
          </a:p>
        </p:txBody>
      </p:sp>
      <p:sp>
        <p:nvSpPr>
          <p:cNvPr id="6" name="QM_5_AN.106_1#786ff1800.blank?vbadefaultcenterpage=1&amp;vbaautojustifyalign=1&amp;parentnodeid=008d54bee&amp;vbapositionanswer=83&amp;vbahtmlprocessed=1"/>
          <p:cNvSpPr/>
          <p:nvPr/>
        </p:nvSpPr>
        <p:spPr>
          <a:xfrm>
            <a:off x="8928862" y="2644812"/>
            <a:ext cx="1138238" cy="44329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>
              <a:lnSpc>
                <a:spcPct val="14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digestion</a:t>
            </a:r>
            <a:endParaRPr lang="en-US" altLang="zh-CN" sz="2300" dirty="0"/>
          </a:p>
        </p:txBody>
      </p:sp>
      <p:sp>
        <p:nvSpPr>
          <p:cNvPr id="7" name="QM_5_AN.107_1#786ff1800.blank?vbadefaultcenterpage=1&amp;vbaautojustifyalign=1&amp;parentnodeid=008d54bee&amp;vbapositionanswer=84&amp;vbahtmlprocessed=1"/>
          <p:cNvSpPr/>
          <p:nvPr/>
        </p:nvSpPr>
        <p:spPr>
          <a:xfrm>
            <a:off x="6934708" y="4129696"/>
            <a:ext cx="585788" cy="44329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>
              <a:lnSpc>
                <a:spcPct val="14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endParaRPr lang="en-US" altLang="zh-CN" sz="2300" dirty="0"/>
          </a:p>
        </p:txBody>
      </p:sp>
      <p:sp>
        <p:nvSpPr>
          <p:cNvPr id="8" name="QM_5_AN.108_1#786ff1800.blank?vbadefaultcenterpage=1&amp;vbaautojustifyalign=1&amp;parentnodeid=008d54bee&amp;vbapositionanswer=85&amp;vbahtmlprocessed=1"/>
          <p:cNvSpPr/>
          <p:nvPr/>
        </p:nvSpPr>
        <p:spPr>
          <a:xfrm>
            <a:off x="6894513" y="5098452"/>
            <a:ext cx="1316038" cy="4394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>
              <a:lnSpc>
                <a:spcPct val="14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brought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  <p:bldP spid="5" grpId="0" autoUpdateAnimBg="0" build="p"/>
      <p:bldP spid="6" grpId="0" autoUpdateAnimBg="0" build="p"/>
      <p:bldP spid="7" grpId="0" autoUpdateAnimBg="0" build="p"/>
      <p:bldP spid="8" grpId="0" autoUpdateAnimBg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6#c78a2accd?vbadefaultcenterpage=1&amp;vbaautojustifyalign=1&amp;parentnodeid=786ff1800&amp;vbahtmlprocessed=1"/>
          <p:cNvSpPr/>
          <p:nvPr/>
        </p:nvSpPr>
        <p:spPr>
          <a:xfrm>
            <a:off x="522732" y="827279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56.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endParaRPr lang="en-US" altLang="zh-CN" sz="2300" dirty="0"/>
          </a:p>
        </p:txBody>
      </p:sp>
      <p:sp>
        <p:nvSpPr>
          <p:cNvPr id="3" name="QB_6_AN.109_1#c78a2accd.blank?vbadefaultcenterpage=1&amp;vbaautojustifyalign=1&amp;parentnodeid=786ff1800&amp;vbapositionanswer=86&amp;vbahtmlprocessed=1"/>
          <p:cNvSpPr/>
          <p:nvPr/>
        </p:nvSpPr>
        <p:spPr>
          <a:xfrm>
            <a:off x="1033907" y="801879"/>
            <a:ext cx="196850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300" dirty="0"/>
          </a:p>
        </p:txBody>
      </p:sp>
      <p:sp>
        <p:nvSpPr>
          <p:cNvPr id="4" name="QB_6_AS.110_1#c78a2accd?vbadefaultcenterpage=1&amp;vbaautojustifyalign=1&amp;parentnodeid=786ff1800&amp;vbahtmlprocessed=1"/>
          <p:cNvSpPr/>
          <p:nvPr/>
        </p:nvSpPr>
        <p:spPr>
          <a:xfrm>
            <a:off x="522732" y="1356169"/>
            <a:ext cx="11146536" cy="9915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【语篇导读】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本文是一篇说明文。文章主要介绍了中国的饮食习惯。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result是固定短语。故填a。</a:t>
            </a:r>
            <a:endParaRPr lang="en-US" altLang="zh-CN" sz="2300" dirty="0"/>
          </a:p>
        </p:txBody>
      </p:sp>
      <p:sp>
        <p:nvSpPr>
          <p:cNvPr id="5" name="QB_6#e38835a18?vbadefaultcenterpage=1&amp;vbaautojustifyalign=1&amp;parentnodeid=786ff1800&amp;vbahtmlprocessed=1"/>
          <p:cNvSpPr/>
          <p:nvPr/>
        </p:nvSpPr>
        <p:spPr>
          <a:xfrm>
            <a:off x="524256" y="2400299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57.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_________</a:t>
            </a:r>
            <a:endParaRPr lang="en-US" altLang="zh-CN" sz="2300" dirty="0"/>
          </a:p>
        </p:txBody>
      </p:sp>
      <p:sp>
        <p:nvSpPr>
          <p:cNvPr id="6" name="QB_6_AN.111_1#e38835a18.blank?vbadefaultcenterpage=1&amp;vbaautojustifyalign=1&amp;parentnodeid=786ff1800&amp;vbapositionanswer=88&amp;vbahtmlprocessed=1"/>
          <p:cNvSpPr/>
          <p:nvPr/>
        </p:nvSpPr>
        <p:spPr>
          <a:xfrm>
            <a:off x="1035431" y="2374899"/>
            <a:ext cx="100806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families</a:t>
            </a:r>
            <a:endParaRPr lang="en-US" altLang="zh-CN" sz="2300" dirty="0"/>
          </a:p>
        </p:txBody>
      </p:sp>
      <p:sp>
        <p:nvSpPr>
          <p:cNvPr id="7" name="QB_6_AS.112_1#e38835a18?vbadefaultcenterpage=1&amp;vbaautojustifyalign=1&amp;parentnodeid=786ff1800&amp;vbahtmlprocessed=1"/>
          <p:cNvSpPr/>
          <p:nvPr/>
        </p:nvSpPr>
        <p:spPr>
          <a:xfrm>
            <a:off x="524256" y="2929189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根据空格前面的“regions”以及空格后面的“peoples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religions”可知，空格与前面的名词和后面的名词是并列关系，都是复数形式。故填families。</a:t>
            </a:r>
            <a:endParaRPr lang="en-US" altLang="zh-CN" sz="2300" dirty="0"/>
          </a:p>
        </p:txBody>
      </p:sp>
      <p:sp>
        <p:nvSpPr>
          <p:cNvPr id="8" name="QB_6#05494a6b4?vbadefaultcenterpage=1&amp;vbaautojustifyalign=1&amp;parentnodeid=786ff1800&amp;vbahtmlprocessed=1"/>
          <p:cNvSpPr/>
          <p:nvPr/>
        </p:nvSpPr>
        <p:spPr>
          <a:xfrm>
            <a:off x="521208" y="4025642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58.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____________</a:t>
            </a:r>
            <a:endParaRPr lang="en-US" altLang="zh-CN" sz="2300" dirty="0"/>
          </a:p>
        </p:txBody>
      </p:sp>
      <p:sp>
        <p:nvSpPr>
          <p:cNvPr id="9" name="QB_6_AN.113_1#05494a6b4.blank?vbadefaultcenterpage=1&amp;vbaautojustifyalign=1&amp;parentnodeid=786ff1800&amp;vbapositionanswer=90&amp;vbahtmlprocessed=1"/>
          <p:cNvSpPr/>
          <p:nvPr/>
        </p:nvSpPr>
        <p:spPr>
          <a:xfrm>
            <a:off x="1032383" y="3987542"/>
            <a:ext cx="1416050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emphasizes</a:t>
            </a:r>
            <a:endParaRPr lang="en-US" altLang="zh-CN" sz="2300" dirty="0"/>
          </a:p>
        </p:txBody>
      </p:sp>
      <p:sp>
        <p:nvSpPr>
          <p:cNvPr id="10" name="QB_6_AS.114_1#05494a6b4?vbadefaultcenterpage=1&amp;vbaautojustifyalign=1&amp;parentnodeid=786ff1800&amp;vbahtmlprocessed=1"/>
          <p:cNvSpPr/>
          <p:nvPr/>
        </p:nvSpPr>
        <p:spPr>
          <a:xfrm>
            <a:off x="521208" y="4554532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句子主语是The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Chinese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diet，第三人称单数，本段谓语用的是一般现在时。故填emphasizes。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  <p:bldP spid="6" grpId="0" autoUpdateAnimBg="0" build="p"/>
      <p:bldP spid="7" grpId="0" autoUpdateAnimBg="0" build="p"/>
      <p:bldP spid="9" grpId="0" autoUpdateAnimBg="0" build="p"/>
      <p:bldP spid="10" grpId="0" autoUpdateAnimBg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6#f1b728c36?vbadefaultcenterpage=1&amp;vbaautojustifyalign=1&amp;parentnodeid=786ff1800&amp;vbahtmlprocessed=1"/>
          <p:cNvSpPr/>
          <p:nvPr/>
        </p:nvSpPr>
        <p:spPr>
          <a:xfrm>
            <a:off x="519684" y="1017687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59.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</a:t>
            </a:r>
            <a:endParaRPr lang="en-US" altLang="zh-CN" sz="2300" dirty="0"/>
          </a:p>
        </p:txBody>
      </p:sp>
      <p:sp>
        <p:nvSpPr>
          <p:cNvPr id="3" name="QB_6_AN.115_1#f1b728c36.blank?vbadefaultcenterpage=1&amp;vbaautojustifyalign=1&amp;parentnodeid=786ff1800&amp;vbapositionanswer=92&amp;vbahtmlprocessed=1"/>
          <p:cNvSpPr/>
          <p:nvPr/>
        </p:nvSpPr>
        <p:spPr>
          <a:xfrm>
            <a:off x="1030859" y="992287"/>
            <a:ext cx="70008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made</a:t>
            </a:r>
            <a:endParaRPr lang="en-US" altLang="zh-CN" sz="2300" dirty="0"/>
          </a:p>
        </p:txBody>
      </p:sp>
      <p:sp>
        <p:nvSpPr>
          <p:cNvPr id="4" name="QB_6_AS.116_1#f1b728c36?vbadefaultcenterpage=1&amp;vbaautojustifyalign=1&amp;parentnodeid=786ff1800&amp;vbahtmlprocessed=1"/>
          <p:cNvSpPr/>
          <p:nvPr/>
        </p:nvSpPr>
        <p:spPr>
          <a:xfrm>
            <a:off x="519684" y="1546577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本句已有谓语动词is，空格处与is没有连词连接，所以空格处应该填非谓语动词，food和make之间是被动关系。故填made。</a:t>
            </a:r>
            <a:endParaRPr lang="en-US" altLang="zh-CN" sz="2300" dirty="0"/>
          </a:p>
        </p:txBody>
      </p:sp>
      <p:sp>
        <p:nvSpPr>
          <p:cNvPr id="5" name="QB_6#97cbe3177?vbadefaultcenterpage=1&amp;vbaautojustifyalign=1&amp;parentnodeid=786ff1800&amp;vbahtmlprocessed=1"/>
          <p:cNvSpPr/>
          <p:nvPr/>
        </p:nvSpPr>
        <p:spPr>
          <a:xfrm>
            <a:off x="521208" y="2618932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60.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____________</a:t>
            </a:r>
            <a:endParaRPr lang="en-US" altLang="zh-CN" sz="2300" dirty="0"/>
          </a:p>
        </p:txBody>
      </p:sp>
      <p:sp>
        <p:nvSpPr>
          <p:cNvPr id="6" name="QB_6_AN.117_1#97cbe3177.blank?vbadefaultcenterpage=1&amp;vbaautojustifyalign=1&amp;parentnodeid=786ff1800&amp;vbapositionanswer=94&amp;vbahtmlprocessed=1"/>
          <p:cNvSpPr/>
          <p:nvPr/>
        </p:nvSpPr>
        <p:spPr>
          <a:xfrm>
            <a:off x="1032383" y="2580832"/>
            <a:ext cx="1349375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consuming</a:t>
            </a:r>
            <a:endParaRPr lang="en-US" altLang="zh-CN" sz="2300" dirty="0"/>
          </a:p>
        </p:txBody>
      </p:sp>
      <p:sp>
        <p:nvSpPr>
          <p:cNvPr id="7" name="QB_6_AS.118_1#97cbe3177?vbadefaultcenterpage=1&amp;vbaautojustifyalign=1&amp;parentnodeid=786ff1800&amp;vbahtmlprocessed=1"/>
          <p:cNvSpPr/>
          <p:nvPr/>
        </p:nvSpPr>
        <p:spPr>
          <a:xfrm>
            <a:off x="521208" y="3141409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所给的词位于介词of之后，动词应用-ing形式。故填consuming。</a:t>
            </a:r>
            <a:endParaRPr lang="en-US" altLang="zh-CN" sz="2300" dirty="0"/>
          </a:p>
        </p:txBody>
      </p:sp>
      <p:sp>
        <p:nvSpPr>
          <p:cNvPr id="8" name="QB_6#a1930ceb8?vbadefaultcenterpage=1&amp;vbaautojustifyalign=1&amp;parentnodeid=786ff1800&amp;vbahtmlprocessed=1"/>
          <p:cNvSpPr/>
          <p:nvPr/>
        </p:nvSpPr>
        <p:spPr>
          <a:xfrm>
            <a:off x="519684" y="3720114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61.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</a:t>
            </a:r>
            <a:endParaRPr lang="en-US" altLang="zh-CN" sz="2300" dirty="0"/>
          </a:p>
        </p:txBody>
      </p:sp>
      <p:sp>
        <p:nvSpPr>
          <p:cNvPr id="9" name="QB_6_AN.119_1#a1930ceb8.blank?vbadefaultcenterpage=1&amp;vbaautojustifyalign=1&amp;parentnodeid=786ff1800&amp;vbapositionanswer=96&amp;vbahtmlprocessed=1"/>
          <p:cNvSpPr/>
          <p:nvPr/>
        </p:nvSpPr>
        <p:spPr>
          <a:xfrm>
            <a:off x="1030859" y="3694714"/>
            <a:ext cx="781050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which</a:t>
            </a:r>
            <a:endParaRPr lang="en-US" altLang="zh-CN" sz="2300" dirty="0"/>
          </a:p>
        </p:txBody>
      </p:sp>
      <p:sp>
        <p:nvSpPr>
          <p:cNvPr id="10" name="QB_6_AS.120_1#a1930ceb8?vbadefaultcenterpage=1&amp;vbaautojustifyalign=1&amp;parentnodeid=786ff1800&amp;vbahtmlprocessed=1"/>
          <p:cNvSpPr/>
          <p:nvPr/>
        </p:nvSpPr>
        <p:spPr>
          <a:xfrm>
            <a:off x="519684" y="4242591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此处是一个非限制性定语从句，从句缺主语，先行词指物。故填which。</a:t>
            </a:r>
            <a:endParaRPr lang="en-US" altLang="zh-CN" sz="2300" dirty="0"/>
          </a:p>
        </p:txBody>
      </p:sp>
      <p:sp>
        <p:nvSpPr>
          <p:cNvPr id="11" name="QB_6#d626ca66a?vbadefaultcenterpage=1&amp;vbaautojustifyalign=1&amp;parentnodeid=786ff1800&amp;vbahtmlprocessed=1"/>
          <p:cNvSpPr/>
          <p:nvPr/>
        </p:nvSpPr>
        <p:spPr>
          <a:xfrm>
            <a:off x="519684" y="4799706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62.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_____________</a:t>
            </a:r>
            <a:endParaRPr lang="en-US" altLang="zh-CN" sz="2300" dirty="0"/>
          </a:p>
        </p:txBody>
      </p:sp>
      <p:sp>
        <p:nvSpPr>
          <p:cNvPr id="12" name="QB_6_AN.121_1#d626ca66a.blank?vbadefaultcenterpage=1&amp;vbaautojustifyalign=1&amp;parentnodeid=786ff1800&amp;vbapositionanswer=98&amp;vbahtmlprocessed=1"/>
          <p:cNvSpPr/>
          <p:nvPr/>
        </p:nvSpPr>
        <p:spPr>
          <a:xfrm>
            <a:off x="1030859" y="4761606"/>
            <a:ext cx="1543050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Additionally</a:t>
            </a:r>
            <a:endParaRPr lang="en-US" altLang="zh-CN" sz="2300" dirty="0"/>
          </a:p>
        </p:txBody>
      </p:sp>
      <p:sp>
        <p:nvSpPr>
          <p:cNvPr id="13" name="QB_6_AS.122_1#d626ca66a?vbadefaultcenterpage=1&amp;vbaautojustifyalign=1&amp;parentnodeid=786ff1800&amp;vbahtmlprocessed=1"/>
          <p:cNvSpPr/>
          <p:nvPr/>
        </p:nvSpPr>
        <p:spPr>
          <a:xfrm>
            <a:off x="519684" y="5322183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此处作句子状语，应用副词。故填Additionally。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  <p:bldP spid="6" grpId="0" autoUpdateAnimBg="0" build="p"/>
      <p:bldP spid="7" grpId="0" autoUpdateAnimBg="0" build="p"/>
      <p:bldP spid="9" grpId="0" autoUpdateAnimBg="0" build="p"/>
      <p:bldP spid="10" grpId="0" autoUpdateAnimBg="0" build="p"/>
      <p:bldP spid="12" grpId="0" autoUpdateAnimBg="0" build="p"/>
      <p:bldP spid="13" grpId="0" autoUpdateAnimBg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6#c3b6ca802?vbadefaultcenterpage=1&amp;vbaautojustifyalign=1&amp;parentnodeid=786ff1800&amp;vbahtmlprocessed=1"/>
          <p:cNvSpPr/>
          <p:nvPr/>
        </p:nvSpPr>
        <p:spPr>
          <a:xfrm>
            <a:off x="522732" y="1512475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63.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__________</a:t>
            </a:r>
            <a:endParaRPr lang="en-US" altLang="zh-CN" sz="2300" dirty="0"/>
          </a:p>
        </p:txBody>
      </p:sp>
      <p:sp>
        <p:nvSpPr>
          <p:cNvPr id="3" name="QB_6_AN.123_1#c3b6ca802.blank?vbadefaultcenterpage=1&amp;vbaautojustifyalign=1&amp;parentnodeid=786ff1800&amp;vbapositionanswer=100&amp;vbahtmlprocessed=1"/>
          <p:cNvSpPr/>
          <p:nvPr/>
        </p:nvSpPr>
        <p:spPr>
          <a:xfrm>
            <a:off x="1033907" y="1474375"/>
            <a:ext cx="11382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digestion</a:t>
            </a:r>
            <a:endParaRPr lang="en-US" altLang="zh-CN" sz="2300" dirty="0"/>
          </a:p>
        </p:txBody>
      </p:sp>
      <p:sp>
        <p:nvSpPr>
          <p:cNvPr id="4" name="QB_6_AS.124_1#c3b6ca802?vbadefaultcenterpage=1&amp;vbaautojustifyalign=1&amp;parentnodeid=786ff1800&amp;vbahtmlprocessed=1"/>
          <p:cNvSpPr/>
          <p:nvPr/>
        </p:nvSpPr>
        <p:spPr>
          <a:xfrm>
            <a:off x="522732" y="2034952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空格处作宾语，需用名词。故填digestion。</a:t>
            </a:r>
            <a:endParaRPr lang="en-US" altLang="zh-CN" sz="2300" dirty="0"/>
          </a:p>
        </p:txBody>
      </p:sp>
      <p:sp>
        <p:nvSpPr>
          <p:cNvPr id="5" name="QB_6#740272751?vbadefaultcenterpage=1&amp;vbaautojustifyalign=1&amp;parentnodeid=786ff1800&amp;vbahtmlprocessed=1"/>
          <p:cNvSpPr/>
          <p:nvPr/>
        </p:nvSpPr>
        <p:spPr>
          <a:xfrm>
            <a:off x="522732" y="2653125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64.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</a:t>
            </a:r>
            <a:endParaRPr lang="en-US" altLang="zh-CN" sz="2300" dirty="0"/>
          </a:p>
        </p:txBody>
      </p:sp>
      <p:sp>
        <p:nvSpPr>
          <p:cNvPr id="6" name="QB_6_AN.125_1#740272751.blank?vbadefaultcenterpage=1&amp;vbaautojustifyalign=1&amp;parentnodeid=786ff1800&amp;vbapositionanswer=102&amp;vbahtmlprocessed=1"/>
          <p:cNvSpPr/>
          <p:nvPr/>
        </p:nvSpPr>
        <p:spPr>
          <a:xfrm>
            <a:off x="1033907" y="2627725"/>
            <a:ext cx="58578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endParaRPr lang="en-US" altLang="zh-CN" sz="2300" dirty="0"/>
          </a:p>
        </p:txBody>
      </p:sp>
      <p:sp>
        <p:nvSpPr>
          <p:cNvPr id="7" name="QB_6_AS.126_1#740272751?vbadefaultcenterpage=1&amp;vbaautojustifyalign=1&amp;parentnodeid=786ff1800&amp;vbahtmlprocessed=1"/>
          <p:cNvSpPr/>
          <p:nvPr/>
        </p:nvSpPr>
        <p:spPr>
          <a:xfrm>
            <a:off x="522732" y="3175602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start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以</a:t>
            </a:r>
            <a:r>
              <a:rPr lang="en-US" altLang="zh-CN" sz="2300" dirty="0">
                <a:solidFill>
                  <a:srgbClr val="2C96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……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开始。故填with。</a:t>
            </a:r>
            <a:endParaRPr lang="en-US" altLang="zh-CN" sz="2300" dirty="0"/>
          </a:p>
        </p:txBody>
      </p:sp>
      <p:sp>
        <p:nvSpPr>
          <p:cNvPr id="8" name="QB_6#9b0481f7b?vbadefaultcenterpage=1&amp;vbaautojustifyalign=1&amp;parentnodeid=786ff1800&amp;vbahtmlprocessed=1"/>
          <p:cNvSpPr/>
          <p:nvPr/>
        </p:nvSpPr>
        <p:spPr>
          <a:xfrm>
            <a:off x="524256" y="3736052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65.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____________</a:t>
            </a:r>
            <a:endParaRPr lang="en-US" altLang="zh-CN" sz="2300" dirty="0"/>
          </a:p>
        </p:txBody>
      </p:sp>
      <p:sp>
        <p:nvSpPr>
          <p:cNvPr id="9" name="QB_6_AN.127_1#9b0481f7b.blank?vbadefaultcenterpage=1&amp;vbaautojustifyalign=1&amp;parentnodeid=786ff1800&amp;vbapositionanswer=104&amp;vbahtmlprocessed=1"/>
          <p:cNvSpPr/>
          <p:nvPr/>
        </p:nvSpPr>
        <p:spPr>
          <a:xfrm>
            <a:off x="1035431" y="3697952"/>
            <a:ext cx="1316038" cy="46577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brought</a:t>
            </a:r>
            <a:endParaRPr lang="en-US" altLang="zh-CN" sz="2300" dirty="0"/>
          </a:p>
        </p:txBody>
      </p:sp>
      <p:sp>
        <p:nvSpPr>
          <p:cNvPr id="10" name="QB_6_AS.128_1#9b0481f7b?vbadefaultcenterpage=1&amp;vbaautojustifyalign=1&amp;parentnodeid=786ff1800&amp;vbahtmlprocessed=1"/>
          <p:cNvSpPr/>
          <p:nvPr/>
        </p:nvSpPr>
        <p:spPr>
          <a:xfrm>
            <a:off x="524256" y="4264942"/>
            <a:ext cx="11146536" cy="9953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句子缺谓语动词，food与bring之间是被动关系，主语是单数名词。故填is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brought。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  <p:bldP spid="6" grpId="0" autoUpdateAnimBg="0" build="p"/>
      <p:bldP spid="7" grpId="0" autoUpdateAnimBg="0" build="p"/>
      <p:bldP spid="9" grpId="0" autoUpdateAnimBg="0" build="p"/>
      <p:bldP spid="10" grpId="0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87e381099?vbadefaultcenterpage=1&amp;vbaautojustifyalign=1&amp;parentnodeid=ab4c93002&amp;vbahtmlprocessed=1"/>
          <p:cNvSpPr/>
          <p:nvPr/>
        </p:nvSpPr>
        <p:spPr>
          <a:xfrm>
            <a:off x="521208" y="744538"/>
            <a:ext cx="11146536" cy="48602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第四部分</a:t>
            </a:r>
            <a:r>
              <a:rPr lang="en-US" altLang="zh-CN" sz="2400" b="1" dirty="0">
                <a:solidFill>
                  <a:srgbClr val="37363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写作（共两节，满分40分）</a:t>
            </a:r>
            <a:endParaRPr lang="en-US" altLang="zh-CN" sz="2400" dirty="0"/>
          </a:p>
        </p:txBody>
      </p:sp>
      <p:sp>
        <p:nvSpPr>
          <p:cNvPr id="3" name="C_4_BD#916d91b58?vbadefaultcenterpage=1&amp;vbaautojustifyalign=1&amp;parentnodeid=87e381099&amp;vbahtmlprocessed=1"/>
          <p:cNvSpPr/>
          <p:nvPr/>
        </p:nvSpPr>
        <p:spPr>
          <a:xfrm>
            <a:off x="521208" y="1285494"/>
            <a:ext cx="11146536" cy="48602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第一节</a:t>
            </a:r>
            <a:r>
              <a:rPr lang="en-US" altLang="zh-CN" sz="2400" b="1" dirty="0">
                <a:solidFill>
                  <a:srgbClr val="37363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（满分15分）</a:t>
            </a:r>
            <a:endParaRPr lang="en-US" altLang="zh-CN" sz="2400" dirty="0"/>
          </a:p>
        </p:txBody>
      </p:sp>
      <p:sp>
        <p:nvSpPr>
          <p:cNvPr id="4" name="QO_5_BD.129_1#8ef0cc5f4?vbadefaultcenterpage=1&amp;vbaautojustifyalign=1&amp;parentnodeid=916d91b58&amp;vbahtmlprocessed=1"/>
          <p:cNvSpPr/>
          <p:nvPr/>
        </p:nvSpPr>
        <p:spPr>
          <a:xfrm>
            <a:off x="521208" y="1831594"/>
            <a:ext cx="11146536" cy="9955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假定你是李华，是校英文报的编辑，打算对你校外教David做一次关于如何提升学生英语听说能力的访谈。内容包括：</a:t>
            </a:r>
            <a:endParaRPr lang="en-US" altLang="zh-CN" sz="2300" dirty="0"/>
          </a:p>
        </p:txBody>
      </p:sp>
      <p:sp>
        <p:nvSpPr>
          <p:cNvPr id="5" name="QO_5_BD.129_2#8ef0cc5f4?segpoint=1&amp;vbadefaultcenterpage=1&amp;vbaautojustifyalign=1&amp;parentnodeid=916d91b58&amp;vbahtmlprocessed=1"/>
          <p:cNvSpPr/>
          <p:nvPr/>
        </p:nvSpPr>
        <p:spPr>
          <a:xfrm>
            <a:off x="521208" y="2885694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1.校英文报介绍；</a:t>
            </a:r>
            <a:endParaRPr lang="en-US" altLang="zh-CN" sz="2300" dirty="0"/>
          </a:p>
        </p:txBody>
      </p:sp>
      <p:sp>
        <p:nvSpPr>
          <p:cNvPr id="6" name="QO_5_BD.129_3#8ef0cc5f4?segpoint=1&amp;vbadefaultcenterpage=1&amp;vbaautojustifyalign=1&amp;parentnodeid=916d91b58&amp;vbahtmlprocessed=1"/>
          <p:cNvSpPr/>
          <p:nvPr/>
        </p:nvSpPr>
        <p:spPr>
          <a:xfrm>
            <a:off x="521208" y="3412807"/>
            <a:ext cx="11146536" cy="9955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2.访谈的时间和内容。</a:t>
            </a:r>
            <a:endParaRPr lang="en-US" altLang="zh-CN" sz="2300" dirty="0"/>
          </a:p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注意：</a:t>
            </a:r>
            <a:endParaRPr lang="en-US" altLang="zh-CN" sz="2300" dirty="0"/>
          </a:p>
        </p:txBody>
      </p:sp>
      <p:sp>
        <p:nvSpPr>
          <p:cNvPr id="7" name="QO_5_BD.129_4#8ef0cc5f4?segpoint=1&amp;vbadefaultcenterpage=1&amp;vbaautojustifyalign=1&amp;parentnodeid=916d91b58&amp;vbahtmlprocessed=1"/>
          <p:cNvSpPr/>
          <p:nvPr/>
        </p:nvSpPr>
        <p:spPr>
          <a:xfrm>
            <a:off x="521208" y="4473194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1.写作词数应为80左右；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5_BD.129_5#8ef0cc5f4?segpoint=1&amp;vbadefaultcenterpage=1&amp;vbaautojustifyalign=1&amp;parentnodeid=916d91b58&amp;vbahtmlprocessed=1"/>
          <p:cNvSpPr/>
          <p:nvPr/>
        </p:nvSpPr>
        <p:spPr>
          <a:xfrm>
            <a:off x="521208" y="2430685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2.请按如下格式在答题卡的相应位置作答。</a:t>
            </a:r>
            <a:endParaRPr lang="en-US" altLang="zh-CN" sz="2300" dirty="0"/>
          </a:p>
        </p:txBody>
      </p:sp>
      <p:graphicFrame>
        <p:nvGraphicFramePr>
          <p:cNvPr id="49" name="QO_5_BD.129_6#8ef0cc5f4?vbadefaultcenterpage=1&amp;vbaautojustifyalign=1&amp;parentnodeid=916d91b58&amp;vbahtmlprocessed=1"/>
          <p:cNvGraphicFramePr>
            <a:graphicFrameLocks noGrp="1"/>
          </p:cNvGraphicFramePr>
          <p:nvPr/>
        </p:nvGraphicFramePr>
        <p:xfrm>
          <a:off x="521208" y="3026569"/>
          <a:ext cx="11149584" cy="1400747"/>
        </p:xfrm>
        <a:graphic>
          <a:graphicData uri="http://schemas.openxmlformats.org/drawingml/2006/table">
            <a:tbl>
              <a:tblPr/>
              <a:tblGrid>
                <a:gridCol w="11149584"/>
              </a:tblGrid>
              <a:tr h="140074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Dear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David,</a:t>
                      </a:r>
                      <a:endParaRPr lang="en-US" altLang="zh-CN" sz="1200" dirty="0"/>
                    </a:p>
                    <a:p>
                      <a:pPr algn="r">
                        <a:lnSpc>
                          <a:spcPct val="130000"/>
                        </a:lnSpc>
                      </a:pP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Yours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sincerely,</a:t>
                      </a:r>
                      <a:endParaRPr lang="en-US" altLang="zh-CN" sz="1200" dirty="0"/>
                    </a:p>
                    <a:p>
                      <a:pPr algn="r">
                        <a:lnSpc>
                          <a:spcPct val="130000"/>
                        </a:lnSpc>
                      </a:pP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Li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Hua</a:t>
                      </a:r>
                      <a:endParaRPr lang="en-US" altLang="zh-CN" sz="12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 dir="in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5_AN.130_1#8ef0cc5f4?vbadefaultcenterpage=1&amp;vbaautojustifyalign=1&amp;parentnodeid=916d91b58&amp;vbahtmlprocessed=1"/>
          <p:cNvSpPr/>
          <p:nvPr/>
        </p:nvSpPr>
        <p:spPr>
          <a:xfrm>
            <a:off x="521208" y="813816"/>
            <a:ext cx="11146536" cy="46720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[答案]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i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One</a:t>
            </a:r>
            <a:r>
              <a:rPr lang="en-US" altLang="zh-CN" sz="2300" i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i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possible</a:t>
            </a:r>
            <a:r>
              <a:rPr lang="en-US" altLang="zh-CN" sz="2300" i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i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version:</a:t>
            </a:r>
            <a:endParaRPr lang="en-US" altLang="zh-CN" sz="2300" dirty="0"/>
          </a:p>
          <a:p>
            <a:pPr algn="l" fontAlgn="auto">
              <a:lnSpc>
                <a:spcPct val="130000"/>
              </a:lnSpc>
            </a:pPr>
            <a:r>
              <a:rPr lang="en-US" altLang="zh-CN" sz="2300" u="sng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Dear David,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endParaRPr lang="en-US" altLang="zh-CN" sz="2300" dirty="0">
              <a:solidFill>
                <a:srgbClr val="2C964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34" charset="-120"/>
            </a:endParaRPr>
          </a:p>
          <a:p>
            <a:pPr algn="l" fontAlgn="auto">
              <a:lnSpc>
                <a:spcPct val="13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 I’m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Hua, chief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editor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school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English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newspaper.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I’d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like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invite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join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our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talks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8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p.m.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next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Sunday.</a:t>
            </a:r>
            <a:endParaRPr lang="en-US" altLang="zh-CN" sz="2300" dirty="0"/>
          </a:p>
          <a:p>
            <a:pPr algn="l" fontAlgn="auto">
              <a:lnSpc>
                <a:spcPct val="13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Our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school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English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newspaper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enjoys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great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popularity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among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students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our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school,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which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provides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platform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have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deeper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insight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into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English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learning,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English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culture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customs. We’d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like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talk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about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teaching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experience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share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opinions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how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improve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our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ability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English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listening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speaking.</a:t>
            </a:r>
            <a:endParaRPr lang="en-US" altLang="zh-CN" sz="2300" dirty="0"/>
          </a:p>
          <a:p>
            <a:pPr algn="l" fontAlgn="auto">
              <a:lnSpc>
                <a:spcPct val="13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am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looking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forward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early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reply.</a:t>
            </a:r>
            <a:endParaRPr lang="en-US" altLang="zh-CN" sz="2300" dirty="0">
              <a:solidFill>
                <a:srgbClr val="2C964C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algn="l" fontAlgn="auto">
              <a:lnSpc>
                <a:spcPct val="13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                                                                                               </a:t>
            </a:r>
            <a:r>
              <a:rPr lang="en-US" altLang="zh-CN" sz="2300" u="sng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Yours sincerely,</a:t>
            </a:r>
            <a:endParaRPr lang="en-US" altLang="zh-CN" sz="2300" dirty="0">
              <a:solidFill>
                <a:srgbClr val="2C964C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algn="l" fontAlgn="auto">
              <a:lnSpc>
                <a:spcPct val="13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                                                                                                            </a:t>
            </a:r>
            <a:r>
              <a:rPr lang="en-US" altLang="zh-CN" sz="2300" u="sng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 Hua</a:t>
            </a:r>
            <a:endParaRPr lang="en-US" altLang="zh-CN" sz="2300" u="sng" dirty="0">
              <a:solidFill>
                <a:srgbClr val="2C964C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549dd940f?vbadefaultcenterpage=1&amp;vbaautojustifyalign=1&amp;parentnodeid=87e381099&amp;vbahtmlprocessed=1"/>
          <p:cNvSpPr/>
          <p:nvPr/>
        </p:nvSpPr>
        <p:spPr>
          <a:xfrm>
            <a:off x="521208" y="744538"/>
            <a:ext cx="11146536" cy="458597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40000"/>
              </a:lnSpc>
            </a:pP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第二节</a:t>
            </a:r>
            <a:r>
              <a:rPr lang="en-US" altLang="zh-CN" sz="2400" b="1" dirty="0">
                <a:solidFill>
                  <a:srgbClr val="37363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（满分25分）</a:t>
            </a:r>
            <a:endParaRPr lang="en-US" altLang="zh-CN" sz="2400" dirty="0"/>
          </a:p>
        </p:txBody>
      </p:sp>
      <p:sp>
        <p:nvSpPr>
          <p:cNvPr id="3" name="QO_5_BD.131_1#44237e10b?vbadefaultcenterpage=1&amp;vbaautojustifyalign=1&amp;parentnodeid=549dd940f&amp;vbahtmlprocessed=1"/>
          <p:cNvSpPr/>
          <p:nvPr/>
        </p:nvSpPr>
        <p:spPr>
          <a:xfrm>
            <a:off x="521208" y="1260094"/>
            <a:ext cx="11146536" cy="49072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4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阅读下面材料，根据其内容和所给段落开头语续写两段，使之构成一篇完整的短文。</a:t>
            </a:r>
            <a:endParaRPr lang="en-US" altLang="zh-CN" sz="2300" dirty="0"/>
          </a:p>
          <a:p>
            <a:pPr marL="0" algn="l">
              <a:lnSpc>
                <a:spcPct val="14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recently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challenging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time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working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group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project.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teacher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three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people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weren’t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excited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about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getting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work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done,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experience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extremely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stressful.</a:t>
            </a:r>
            <a:endParaRPr lang="en-US" altLang="zh-CN" sz="2300" dirty="0"/>
          </a:p>
          <a:p>
            <a:pPr marL="0" algn="l">
              <a:lnSpc>
                <a:spcPct val="14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Our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assignment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pick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50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states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make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brochure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about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it.</a:t>
            </a:r>
            <a:endParaRPr lang="en-US" altLang="zh-CN" sz="2300" dirty="0"/>
          </a:p>
          <a:p>
            <a:pPr marL="0" algn="l">
              <a:lnSpc>
                <a:spcPct val="14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“Let’s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pick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Hawaii!”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said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Cupcake.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“Hawaii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super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cute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swimsuits.”</a:t>
            </a:r>
            <a:endParaRPr lang="en-US" altLang="zh-CN" sz="2300" dirty="0"/>
          </a:p>
          <a:p>
            <a:pPr marL="0" algn="l">
              <a:lnSpc>
                <a:spcPct val="14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“That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true!”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said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Cookie.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“Speaking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swimsuits,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get-ready-for-summer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sales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happening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right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now.”</a:t>
            </a:r>
            <a:endParaRPr lang="en-US" altLang="zh-CN" sz="2300" dirty="0"/>
          </a:p>
          <a:p>
            <a:pPr marL="0" algn="l">
              <a:lnSpc>
                <a:spcPct val="14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“Really?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Maybe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mom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will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take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shopping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weekend,”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said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Cupcake.</a:t>
            </a:r>
            <a:endParaRPr lang="en-US" altLang="zh-CN" sz="2300" dirty="0"/>
          </a:p>
          <a:p>
            <a:pPr marL="0" algn="l">
              <a:lnSpc>
                <a:spcPct val="14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turned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Volcano.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“Which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state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think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should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pick?”</a:t>
            </a:r>
            <a:endParaRPr lang="en-US" altLang="zh-CN" sz="2300" dirty="0"/>
          </a:p>
          <a:p>
            <a:pPr marL="0" algn="l">
              <a:lnSpc>
                <a:spcPct val="150000"/>
              </a:lnSpc>
            </a:pPr>
            <a:endParaRPr lang="en-US" altLang="zh-CN" sz="2300" dirty="0"/>
          </a:p>
        </p:txBody>
      </p:sp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a77b93a57?vbadefaultcenterpage=1&amp;vbaautojustifyalign=1&amp;parentnodeid=ab4c93002&amp;vbahtmlprocessed=1"/>
          <p:cNvSpPr/>
          <p:nvPr/>
        </p:nvSpPr>
        <p:spPr>
          <a:xfrm>
            <a:off x="521208" y="744538"/>
            <a:ext cx="11146536" cy="48602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第二部分</a:t>
            </a:r>
            <a:r>
              <a:rPr lang="en-US" altLang="zh-CN" sz="2400" b="1" dirty="0">
                <a:solidFill>
                  <a:srgbClr val="37363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阅读（共两节,满分50分）</a:t>
            </a:r>
            <a:endParaRPr lang="en-US" altLang="zh-CN" sz="2400" dirty="0"/>
          </a:p>
        </p:txBody>
      </p:sp>
      <p:sp>
        <p:nvSpPr>
          <p:cNvPr id="3" name="C_4_BD#ee2c11887?vbadefaultcenterpage=1&amp;vbaautojustifyalign=1&amp;parentnodeid=a77b93a57&amp;vbahtmlprocessed=1"/>
          <p:cNvSpPr/>
          <p:nvPr/>
        </p:nvSpPr>
        <p:spPr>
          <a:xfrm>
            <a:off x="521208" y="1285494"/>
            <a:ext cx="11146536" cy="48602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第一节</a:t>
            </a:r>
            <a:r>
              <a:rPr lang="en-US" altLang="zh-CN" sz="2400" b="1" dirty="0">
                <a:solidFill>
                  <a:srgbClr val="37363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dirty="0">
                <a:solidFill>
                  <a:srgbClr val="373634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（共15小题；每小题2.5分，满分37.5分）</a:t>
            </a:r>
            <a:endParaRPr lang="en-US" altLang="zh-CN" sz="2400" dirty="0"/>
          </a:p>
        </p:txBody>
      </p:sp>
      <p:sp>
        <p:nvSpPr>
          <p:cNvPr id="4" name="QM_5_BD.1_1#0b8a51d1d?vbadefaultcenterpage=1&amp;vbaautojustifyalign=1&amp;parentnodeid=ee2c11887&amp;vbahtmlprocessed=1"/>
          <p:cNvSpPr/>
          <p:nvPr/>
        </p:nvSpPr>
        <p:spPr>
          <a:xfrm>
            <a:off x="521208" y="1833925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阅读下列短文，从每题所给的A、B、C、D四个选项中选出最佳选项。</a:t>
            </a:r>
            <a:endParaRPr lang="en-US" altLang="zh-CN" sz="2300" dirty="0"/>
          </a:p>
        </p:txBody>
      </p:sp>
      <p:sp>
        <p:nvSpPr>
          <p:cNvPr id="5" name="QM_5_BD.1_2#0b8a51d1d?segpoint=1&amp;vbadefaultcenterpage=1&amp;vbaautojustifyalign=1&amp;parentnodeid=ee2c11887&amp;vbahtmlprocessed=1"/>
          <p:cNvSpPr/>
          <p:nvPr/>
        </p:nvSpPr>
        <p:spPr>
          <a:xfrm>
            <a:off x="521208" y="2315210"/>
            <a:ext cx="11146536" cy="46958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300" dirty="0"/>
          </a:p>
        </p:txBody>
      </p:sp>
      <p:sp>
        <p:nvSpPr>
          <p:cNvPr id="6" name="QM_5_BD.1_3#0b8a51d1d?segpoint=1&amp;vbadefaultcenterpage=1&amp;vbaautojustifyalign=1&amp;parentnodeid=ee2c11887&amp;vbahtmlprocessed=1"/>
          <p:cNvSpPr/>
          <p:nvPr/>
        </p:nvSpPr>
        <p:spPr>
          <a:xfrm>
            <a:off x="521208" y="2850197"/>
            <a:ext cx="11146536" cy="30946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What</a:t>
            </a:r>
            <a:r>
              <a:rPr lang="en-US" altLang="zh-CN" sz="2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Pet</a:t>
            </a:r>
            <a:r>
              <a:rPr lang="en-US" altLang="zh-CN" sz="2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Trying</a:t>
            </a:r>
            <a:r>
              <a:rPr lang="en-US" altLang="zh-CN" sz="2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Tell</a:t>
            </a:r>
            <a:r>
              <a:rPr lang="en-US" altLang="zh-CN" sz="23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endParaRPr lang="en-US" altLang="zh-CN" sz="2300" dirty="0"/>
          </a:p>
          <a:p>
            <a:pPr algn="just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Animals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want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our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attention,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sometimes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they’re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quite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obviously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about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asking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Unusual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behaviors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often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our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pets’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telling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stop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we’re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play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them.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It’s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Fido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constantly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chases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his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tail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Kitty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keeps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rolling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around.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desperately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bored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have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“bad”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behaviors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reaction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—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even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negative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one!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5_BD.131_1#44237e10b?vbadefaultcenterpage=1&amp;vbaautojustifyalign=1&amp;parentnodeid=549dd940f&amp;vbahtmlprocessed=1"/>
          <p:cNvSpPr/>
          <p:nvPr/>
        </p:nvSpPr>
        <p:spPr>
          <a:xfrm>
            <a:off x="521208" y="1325880"/>
            <a:ext cx="11146536" cy="42062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Volcano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shrugged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（耸肩）.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“I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don’t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care.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happened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hair,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Arizona?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looks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like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got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caught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blender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（搅拌机）!”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rest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Volcano’s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comments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during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meeting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equally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“helpful.”</a:t>
            </a:r>
            <a:endParaRPr lang="en-US" altLang="zh-CN" sz="2300" dirty="0"/>
          </a:p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our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next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group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meeting,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seemed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very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eager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talk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about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our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brochure,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went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ahead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shared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interesting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facts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I’d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learned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about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Hawaiian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food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culture.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done,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said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anything,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pulled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out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notebook.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“Cupcake,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offered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search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pictures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Hawaiian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life.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able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find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some?”</a:t>
            </a:r>
            <a:endParaRPr lang="en-US" altLang="zh-CN" sz="2300" dirty="0"/>
          </a:p>
          <a:p>
            <a:pPr marL="0" algn="l">
              <a:lnSpc>
                <a:spcPct val="150000"/>
              </a:lnSpc>
            </a:pPr>
            <a:endParaRPr lang="en-US" altLang="zh-CN" sz="2300" dirty="0"/>
          </a:p>
        </p:txBody>
      </p:sp>
    </p:spTree>
  </p:cSld>
  <p:clrMapOvr>
    <a:masterClrMapping/>
  </p:clrMapOvr>
  <p:transition>
    <p:split dir="in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5_BD.131_1#44237e10b?vbadefaultcenterpage=1&amp;vbaautojustifyalign=1&amp;parentnodeid=549dd940f&amp;vbahtmlprocessed=1"/>
          <p:cNvSpPr/>
          <p:nvPr/>
        </p:nvSpPr>
        <p:spPr>
          <a:xfrm>
            <a:off x="521208" y="720000"/>
            <a:ext cx="11146536" cy="47539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30000"/>
              </a:lnSpc>
            </a:pP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“I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didn’t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have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time,”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answered,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“but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here’s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photo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hotel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pool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Hawaii.”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looked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picture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taped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notebook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smiled.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“You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look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great,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probably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don’t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count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life.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Cookie,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going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find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historical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information.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Volcano,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were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charge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Hawaiian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geography,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right?”</a:t>
            </a:r>
            <a:endParaRPr lang="en-US" altLang="zh-CN" sz="2200" dirty="0"/>
          </a:p>
          <a:p>
            <a:pPr marL="0" algn="l">
              <a:lnSpc>
                <a:spcPct val="13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“I’ll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part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soon,”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said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Cookie.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“I’ve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been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really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busy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lately.”</a:t>
            </a:r>
            <a:endParaRPr lang="en-US" altLang="zh-CN" sz="2200" dirty="0"/>
          </a:p>
          <a:p>
            <a:pPr marL="0" algn="l">
              <a:lnSpc>
                <a:spcPct val="13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“Me,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too.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I’ve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been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really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busy!”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said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Volcano.</a:t>
            </a:r>
            <a:endParaRPr lang="en-US" altLang="zh-CN" sz="2200" dirty="0"/>
          </a:p>
          <a:p>
            <a:pPr marL="0" algn="l">
              <a:lnSpc>
                <a:spcPct val="13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was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getting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impression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planned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work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brochure.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“What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am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going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do?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have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all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work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everyone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if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don’t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want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bad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grade?”</a:t>
            </a:r>
            <a:endParaRPr lang="en-US" altLang="zh-CN" sz="2200" dirty="0"/>
          </a:p>
          <a:p>
            <a:pPr marL="0" algn="l">
              <a:lnSpc>
                <a:spcPct val="13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注意：</a:t>
            </a:r>
            <a:endParaRPr lang="en-US" altLang="zh-CN" sz="2200" dirty="0"/>
          </a:p>
          <a:p>
            <a:pPr marL="0" algn="l">
              <a:lnSpc>
                <a:spcPct val="13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1.续写词数应为150左右；</a:t>
            </a:r>
            <a:endParaRPr lang="en-US" altLang="zh-CN" sz="2200" dirty="0"/>
          </a:p>
        </p:txBody>
      </p:sp>
    </p:spTree>
  </p:cSld>
  <p:clrMapOvr>
    <a:masterClrMapping/>
  </p:clrMapOvr>
  <p:transition>
    <p:split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5_BD.131_2#44237e10b?segpoint=1&amp;vbadefaultcenterpage=1&amp;vbaautojustifyalign=1&amp;parentnodeid=549dd940f&amp;vbahtmlprocessed=1"/>
          <p:cNvSpPr/>
          <p:nvPr/>
        </p:nvSpPr>
        <p:spPr>
          <a:xfrm>
            <a:off x="521208" y="2426322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2.请按如下格式在答题卡的相应位置作答。</a:t>
            </a:r>
            <a:endParaRPr lang="en-US" altLang="zh-CN" sz="2300" dirty="0"/>
          </a:p>
        </p:txBody>
      </p:sp>
      <p:graphicFrame>
        <p:nvGraphicFramePr>
          <p:cNvPr id="3" name="QO_5_BD.131_3#44237e10b?vbadefaultcenterpage=1&amp;vbaautojustifyalign=1&amp;parentnodeid=549dd940f&amp;vbahtmlprocessed=1"/>
          <p:cNvGraphicFramePr>
            <a:graphicFrameLocks noGrp="1"/>
          </p:cNvGraphicFramePr>
          <p:nvPr/>
        </p:nvGraphicFramePr>
        <p:xfrm>
          <a:off x="521208" y="3027122"/>
          <a:ext cx="11149584" cy="1404557"/>
        </p:xfrm>
        <a:graphic>
          <a:graphicData uri="http://schemas.openxmlformats.org/drawingml/2006/table">
            <a:tbl>
              <a:tblPr/>
              <a:tblGrid>
                <a:gridCol w="11149584"/>
              </a:tblGrid>
              <a:tr h="140455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  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As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we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set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the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table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for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dinner,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my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mom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could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tell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I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was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stressed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out.</a:t>
                      </a:r>
                      <a:endParaRPr lang="en-US" altLang="zh-CN" sz="1200" dirty="0"/>
                    </a:p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  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And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at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our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next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group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meeting,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I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tried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to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bring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up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my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concerns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in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a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friendly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 </a:t>
                      </a:r>
                      <a:r>
                        <a:rPr lang="en-US" altLang="zh-CN" sz="230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way.</a:t>
                      </a:r>
                      <a:endParaRPr lang="en-US" altLang="zh-CN" sz="23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 dir="in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5_AN.132_1#44237e10b?vbadefaultcenterpage=1&amp;vbaautojustifyalign=1&amp;parentnodeid=549dd940f&amp;vbahtmlprocessed=1"/>
          <p:cNvSpPr/>
          <p:nvPr/>
        </p:nvSpPr>
        <p:spPr>
          <a:xfrm>
            <a:off x="521208" y="813817"/>
            <a:ext cx="11146536" cy="47575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fontAlgn="auto">
              <a:lnSpc>
                <a:spcPct val="130000"/>
              </a:lnSpc>
            </a:pPr>
            <a:r>
              <a:rPr lang="en-US" altLang="zh-CN" sz="22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[答案]</a:t>
            </a:r>
            <a:r>
              <a:rPr lang="en-US" altLang="zh-CN" sz="22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i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One</a:t>
            </a:r>
            <a:r>
              <a:rPr lang="en-US" altLang="zh-CN" sz="2200" i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i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possible</a:t>
            </a:r>
            <a:r>
              <a:rPr lang="en-US" altLang="zh-CN" sz="2200" i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i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version:</a:t>
            </a:r>
            <a:endParaRPr lang="en-US" altLang="zh-CN" sz="2200" dirty="0"/>
          </a:p>
          <a:p>
            <a:pPr algn="l" fontAlgn="auto">
              <a:lnSpc>
                <a:spcPct val="130000"/>
              </a:lnSpc>
            </a:pP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 </a:t>
            </a:r>
            <a:r>
              <a:rPr lang="en-US" altLang="zh-CN" sz="2200" i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As we set the table for dinner, my mom could tell I was stressed out.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“What’s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going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on?”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asked.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“No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else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my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group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doing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any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work,”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told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her.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“So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thought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only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way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get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brochure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done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myself.”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“Well,”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my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mom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said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smile.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“First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all,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think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should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talk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group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about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concerns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friendly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way.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Secondly,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should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best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job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part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assignment.”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After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hearing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my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mother’s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words,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was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lost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thought.</a:t>
            </a:r>
            <a:endParaRPr lang="en-US" altLang="zh-CN" sz="2200" dirty="0"/>
          </a:p>
          <a:p>
            <a:pPr algn="l" fontAlgn="auto">
              <a:lnSpc>
                <a:spcPct val="130000"/>
              </a:lnSpc>
            </a:pP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 </a:t>
            </a:r>
            <a:r>
              <a:rPr lang="en-US" altLang="zh-CN" sz="2200" i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And at our next group meeting, I tried to bring up my concerns in a friendly way.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“Since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we’re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working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as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team,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we’re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all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relying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each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other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best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can,”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told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them.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“If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anyone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having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trouble,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maybe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can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talk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about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solutions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together.”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Surprisingly,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Cupcake,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Cookie,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Volcano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all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ended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up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doing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their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share.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They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didn’t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necessarily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things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way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would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have,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but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guess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that’s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deal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with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group</a:t>
            </a:r>
            <a:r>
              <a:rPr lang="en-US" altLang="zh-CN" sz="22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2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projects.</a:t>
            </a:r>
            <a:endParaRPr lang="en-US" altLang="zh-CN" sz="22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M_5_BD.1_4#0b8a51d1d?segpoint=1&amp;vbadefaultcenterpage=1&amp;vbaautojustifyalign=1&amp;parentnodeid=ee2c11887&amp;vbahtmlprocessed=1"/>
          <p:cNvSpPr/>
          <p:nvPr/>
        </p:nvSpPr>
        <p:spPr>
          <a:xfrm>
            <a:off x="521208" y="720000"/>
            <a:ext cx="11146536" cy="16254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1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Feed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me.</a:t>
            </a:r>
            <a:endParaRPr lang="en-US" altLang="zh-CN" sz="2100" dirty="0"/>
          </a:p>
          <a:p>
            <a:pPr algn="just">
              <a:lnSpc>
                <a:spcPct val="13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Sure,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dog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loves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but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that’s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not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why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he’s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licking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（舔）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face.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puppy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learns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lick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his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mother’s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mouth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little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leftover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food,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Spot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isn’t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kissing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our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sense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word;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just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wants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snack.</a:t>
            </a:r>
            <a:endParaRPr lang="en-US" altLang="zh-CN" sz="2100" dirty="0"/>
          </a:p>
        </p:txBody>
      </p:sp>
      <p:sp>
        <p:nvSpPr>
          <p:cNvPr id="3" name="QM_5_BD.1_5#0b8a51d1d?segpoint=1&amp;vbadefaultcenterpage=1&amp;vbaautojustifyalign=1&amp;parentnodeid=ee2c11887&amp;vbahtmlprocessed=1"/>
          <p:cNvSpPr/>
          <p:nvPr/>
        </p:nvSpPr>
        <p:spPr>
          <a:xfrm>
            <a:off x="521208" y="2396082"/>
            <a:ext cx="11146536" cy="204146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1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I’m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stressed.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100" dirty="0"/>
          </a:p>
          <a:p>
            <a:pPr algn="just">
              <a:lnSpc>
                <a:spcPct val="13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owners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also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misinterpret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their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furry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friends’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kisses.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While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might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lick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you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show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love,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sometimes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she’ll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ease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herself.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way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tell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if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her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licking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stress-related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if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goes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on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extended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period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time.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Birds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also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overclean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when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they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feel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anxious.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will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even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drag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out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their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own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feathers.</a:t>
            </a:r>
            <a:endParaRPr lang="en-US" altLang="zh-CN" sz="2100" dirty="0"/>
          </a:p>
        </p:txBody>
      </p:sp>
      <p:sp>
        <p:nvSpPr>
          <p:cNvPr id="4" name="QM_5_BD.1_6#0b8a51d1d?segpoint=1&amp;vbadefaultcenterpage=1&amp;vbaautojustifyalign=1&amp;parentnodeid=ee2c11887&amp;vbahtmlprocessed=1"/>
          <p:cNvSpPr/>
          <p:nvPr/>
        </p:nvSpPr>
        <p:spPr>
          <a:xfrm>
            <a:off x="521208" y="4478882"/>
            <a:ext cx="11146536" cy="204146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1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My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tail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tells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all.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100" dirty="0"/>
          </a:p>
          <a:p>
            <a:pPr algn="just">
              <a:lnSpc>
                <a:spcPct val="13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Dogs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wag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（摇）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their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tails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right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when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they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something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someone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they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want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approach,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left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when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they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see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something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they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want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avoid.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When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frightened,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dogs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curl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their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tails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while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cats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wrap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theirs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around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themselves.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if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cat’s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tail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looks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like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question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mark,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she’s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eager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to</a:t>
            </a:r>
            <a:r>
              <a:rPr lang="en-US" altLang="zh-CN" sz="2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play.</a:t>
            </a:r>
            <a:endParaRPr lang="en-US" altLang="zh-CN" sz="2100" dirty="0"/>
          </a:p>
        </p:txBody>
      </p:sp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#35f4c5527?vbadefaultcenterpage=1&amp;vbaautojustifyalign=1&amp;parentnodeid=0b8a51d1d&amp;vbahtmlprocessed=1"/>
          <p:cNvSpPr/>
          <p:nvPr/>
        </p:nvSpPr>
        <p:spPr>
          <a:xfrm>
            <a:off x="521208" y="2139188"/>
            <a:ext cx="11146536" cy="9915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2799715" algn="l"/>
                <a:tab pos="5587365" algn="l"/>
                <a:tab pos="8374380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21.What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dog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show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kisses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its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owner?(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@1@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2799715" algn="l"/>
                <a:tab pos="5587365" algn="l"/>
                <a:tab pos="8374380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Hunger.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Love.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Fear.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.Sadness.</a:t>
            </a:r>
            <a:endParaRPr lang="en-US" altLang="zh-CN" sz="2300" dirty="0"/>
          </a:p>
        </p:txBody>
      </p:sp>
      <p:sp>
        <p:nvSpPr>
          <p:cNvPr id="3" name="QC_6_AN.2_1#35f4c5527.bracket?vbadefaultcenterpage=1&amp;vbaautojustifyalign=1&amp;parentnodeid=0b8a51d1d&amp;vbapositionanswer=1&amp;vbahtmlprocessed=1"/>
          <p:cNvSpPr/>
          <p:nvPr/>
        </p:nvSpPr>
        <p:spPr>
          <a:xfrm>
            <a:off x="6987096" y="2139188"/>
            <a:ext cx="277813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300" dirty="0"/>
          </a:p>
        </p:txBody>
      </p:sp>
      <p:sp>
        <p:nvSpPr>
          <p:cNvPr id="4" name="QC_6_AS.3_1#35f4c5527?vbadefaultcenterpage=1&amp;vbaautojustifyalign=1&amp;parentnodeid=0b8a51d1d&amp;vbahtmlprocessed=1"/>
          <p:cNvSpPr/>
          <p:nvPr/>
        </p:nvSpPr>
        <p:spPr>
          <a:xfrm>
            <a:off x="521208" y="3201479"/>
            <a:ext cx="11146536" cy="15173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【语篇导读】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本文是一篇说明文。文章主要介绍了三种宠物表达某些想法时的一些行为表现。</a:t>
            </a:r>
            <a:endParaRPr lang="en-US" altLang="zh-CN" sz="2300" dirty="0"/>
          </a:p>
          <a:p>
            <a:pPr algn="l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细节理解题。根据第二段“he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just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wants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snack”可知，它想要表达饥饿的意思。故选A。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#921df1a19?vbadefaultcenterpage=1&amp;vbaautojustifyalign=1&amp;parentnodeid=0b8a51d1d&amp;vbahtmlprocessed=1"/>
          <p:cNvSpPr/>
          <p:nvPr/>
        </p:nvSpPr>
        <p:spPr>
          <a:xfrm>
            <a:off x="521208" y="2668174"/>
            <a:ext cx="11146536" cy="9915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tabLst>
                <a:tab pos="2799715" algn="l"/>
                <a:tab pos="5587365" algn="l"/>
                <a:tab pos="8374380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22.How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many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kinds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pets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mentioned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text?(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@3@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altLang="zh-CN" sz="2300" dirty="0"/>
          </a:p>
          <a:p>
            <a:pPr>
              <a:lnSpc>
                <a:spcPct val="150000"/>
              </a:lnSpc>
              <a:tabLst>
                <a:tab pos="2799715" algn="l"/>
                <a:tab pos="5587365" algn="l"/>
                <a:tab pos="8374380" algn="l"/>
              </a:tabLs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Two.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Three.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Four.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.Five.</a:t>
            </a:r>
            <a:endParaRPr lang="en-US" altLang="zh-CN" sz="2300" dirty="0"/>
          </a:p>
        </p:txBody>
      </p:sp>
      <p:sp>
        <p:nvSpPr>
          <p:cNvPr id="3" name="QC_6_AN.4_1#921df1a19.bracket?vbadefaultcenterpage=1&amp;vbaautojustifyalign=1&amp;parentnodeid=0b8a51d1d&amp;vbapositionanswer=3&amp;vbahtmlprocessed=1"/>
          <p:cNvSpPr/>
          <p:nvPr/>
        </p:nvSpPr>
        <p:spPr>
          <a:xfrm>
            <a:off x="7776083" y="2668174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300" dirty="0"/>
          </a:p>
        </p:txBody>
      </p:sp>
      <p:sp>
        <p:nvSpPr>
          <p:cNvPr id="4" name="QC_6_AS.5_1#921df1a19?vbadefaultcenterpage=1&amp;vbaautojustifyalign=1&amp;parentnodeid=0b8a51d1d&amp;vbahtmlprocessed=1"/>
          <p:cNvSpPr/>
          <p:nvPr/>
        </p:nvSpPr>
        <p:spPr>
          <a:xfrm>
            <a:off x="521208" y="3724053"/>
            <a:ext cx="11146536" cy="4657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细节理解题。根据“dogs,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cats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and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birds”可知，文中共提到三种宠物。故选B。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#28a20be11?vbadefaultcenterpage=1&amp;vbaautojustifyalign=1&amp;parentnodeid=0b8a51d1d&amp;vbahtmlprocessed=1"/>
          <p:cNvSpPr/>
          <p:nvPr/>
        </p:nvSpPr>
        <p:spPr>
          <a:xfrm>
            <a:off x="521208" y="1614678"/>
            <a:ext cx="11146536" cy="256889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23.What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will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happen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if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birds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get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anxious?(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100" spc="-102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@5@</a:t>
            </a:r>
            <a:r>
              <a:rPr lang="en-US" altLang="zh-CN" sz="2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endParaRPr lang="en-US" altLang="zh-CN" sz="2300" dirty="0"/>
          </a:p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A.They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will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drag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others’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feathers.</a:t>
            </a:r>
            <a:endParaRPr lang="en-US" altLang="zh-CN" sz="2300" dirty="0"/>
          </a:p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B.They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will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approach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someone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like.</a:t>
            </a:r>
            <a:endParaRPr lang="en-US" altLang="zh-CN" sz="2300" dirty="0"/>
          </a:p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C.They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will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clean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their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feathers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more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than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necessary.</a:t>
            </a:r>
            <a:endParaRPr lang="en-US" altLang="zh-CN" sz="2300" dirty="0"/>
          </a:p>
          <a:p>
            <a:pPr marL="0" algn="l">
              <a:lnSpc>
                <a:spcPct val="150000"/>
              </a:lnSpc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D.They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will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stare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at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their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owners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for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longer</a:t>
            </a:r>
            <a:r>
              <a: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time.</a:t>
            </a:r>
            <a:endParaRPr lang="en-US" altLang="zh-CN" sz="2300" dirty="0"/>
          </a:p>
        </p:txBody>
      </p:sp>
      <p:sp>
        <p:nvSpPr>
          <p:cNvPr id="3" name="QC_6_AN.6_1#28a20be11.bracket?vbadefaultcenterpage=1&amp;vbaautojustifyalign=1&amp;parentnodeid=0b8a51d1d&amp;vbapositionanswer=5&amp;vbahtmlprocessed=1"/>
          <p:cNvSpPr/>
          <p:nvPr/>
        </p:nvSpPr>
        <p:spPr>
          <a:xfrm>
            <a:off x="6120321" y="1614678"/>
            <a:ext cx="261938" cy="469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>
              <a:lnSpc>
                <a:spcPct val="150000"/>
              </a:lnSpc>
            </a:pP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300" dirty="0"/>
          </a:p>
        </p:txBody>
      </p:sp>
      <p:sp>
        <p:nvSpPr>
          <p:cNvPr id="4" name="QC_6_AS.7_1#28a20be11?vbadefaultcenterpage=1&amp;vbaautojustifyalign=1&amp;parentnodeid=0b8a51d1d&amp;vbahtmlprocessed=1"/>
          <p:cNvSpPr/>
          <p:nvPr/>
        </p:nvSpPr>
        <p:spPr>
          <a:xfrm>
            <a:off x="521208" y="4251769"/>
            <a:ext cx="11146536" cy="9915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[解析]</a:t>
            </a:r>
            <a:r>
              <a:rPr lang="en-US" altLang="zh-CN" sz="2300" b="1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细节理解题。根据第三段“Birds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also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overclean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when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they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feel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anxious.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Some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will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even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drag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out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their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own</a:t>
            </a:r>
            <a:r>
              <a:rPr lang="en-US" altLang="zh-CN" sz="2300" dirty="0">
                <a:solidFill>
                  <a:srgbClr val="2C964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300" dirty="0">
                <a:solidFill>
                  <a:srgbClr val="2C964C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feathers.”可知答案。故选C。</a:t>
            </a:r>
            <a:endParaRPr lang="en-US" altLang="zh-CN" sz="23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  <p:bldP spid="4" grpId="0" autoUpdateAnimBg="0" build="p"/>
    </p:bldLst>
  </p:timing>
</p:sld>
</file>

<file path=ppt/tags/tag1.xml><?xml version="1.0" encoding="utf-8"?>
<p:tagLst xmlns:p="http://schemas.openxmlformats.org/presentationml/2006/main">
  <p:tag name="COMMONDATA" val="eyJoZGlkIjoiZjk3MjVlNGM0MTU0MzhjNDhmNTdiMjlhYzc5ZjRiOWMifQ=="/>
</p:tagLst>
</file>

<file path=ppt/theme/theme1.xml><?xml version="1.0" encoding="utf-8"?>
<a:theme xmlns:a="http://schemas.openxmlformats.org/drawingml/2006/main" name="合心科技出品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23352</Words>
  <Application>WPS 演示</Application>
  <PresentationFormat>宽屏</PresentationFormat>
  <Paragraphs>508</Paragraphs>
  <Slides>54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9" baseType="lpstr">
      <vt:lpstr>Arial</vt:lpstr>
      <vt:lpstr>宋体</vt:lpstr>
      <vt:lpstr>Wingdings</vt:lpstr>
      <vt:lpstr>思源宋体 CN Heavy</vt:lpstr>
      <vt:lpstr>思源宋体 CN Heavy</vt:lpstr>
      <vt:lpstr>Times New Roman</vt:lpstr>
      <vt:lpstr>微软雅黑</vt:lpstr>
      <vt:lpstr>Times New Roman</vt:lpstr>
      <vt:lpstr>Calibri</vt:lpstr>
      <vt:lpstr>Calibri</vt:lpstr>
      <vt:lpstr>Calibri</vt:lpstr>
      <vt:lpstr>宋体</vt:lpstr>
      <vt:lpstr>Arial Unicode MS</vt:lpstr>
      <vt:lpstr>等线</vt:lpstr>
      <vt:lpstr>合心科技出品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合心科技出品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合心科技出品</dc:title>
  <dc:creator>合心科技出品</dc:creator>
  <cp:lastModifiedBy>Georgia</cp:lastModifiedBy>
  <cp:revision>7</cp:revision>
  <dcterms:created xsi:type="dcterms:W3CDTF">2022-07-25T06:32:00Z</dcterms:created>
  <dcterms:modified xsi:type="dcterms:W3CDTF">2022-07-26T07:57:09Z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846038F28BF242B1914117D61E3792EB</vt:lpwstr>
  </property>
  <property fmtid="{D5CDD505-2E9C-101B-9397-08002B2CF9AE}" pid="3" name="KSOProductBuildVer">
    <vt:lpwstr>2052-11.1.0.11875</vt:lpwstr>
  </property>
</Properties>
</file>