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3" r:id="rId4"/>
    <p:sldId id="274" r:id="rId5"/>
    <p:sldId id="258" r:id="rId6"/>
    <p:sldId id="259" r:id="rId7"/>
    <p:sldId id="260" r:id="rId8"/>
    <p:sldId id="262" r:id="rId9"/>
    <p:sldId id="263" r:id="rId10"/>
    <p:sldId id="261" r:id="rId11"/>
    <p:sldId id="265" r:id="rId12"/>
    <p:sldId id="264" r:id="rId13"/>
    <p:sldId id="266" r:id="rId14"/>
    <p:sldId id="267" r:id="rId15"/>
    <p:sldId id="268" r:id="rId16"/>
    <p:sldId id="269" r:id="rId17"/>
    <p:sldId id="270" r:id="rId18"/>
    <p:sldId id="271" r:id="rId19"/>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gs" Target="tags/tag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sz="8000">
                <a:solidFill>
                  <a:srgbClr val="FF0000"/>
                </a:solidFill>
              </a:rPr>
              <a:t>12</a:t>
            </a:r>
            <a:r>
              <a:rPr lang="zh-CN" altLang="en-US" sz="8000">
                <a:solidFill>
                  <a:srgbClr val="FF0000"/>
                </a:solidFill>
              </a:rPr>
              <a:t>月月考作文评讲</a:t>
            </a:r>
            <a:endParaRPr lang="zh-CN" altLang="en-US" sz="8000">
              <a:solidFill>
                <a:srgbClr val="FF0000"/>
              </a:solidFill>
            </a:endParaRPr>
          </a:p>
        </p:txBody>
      </p:sp>
      <p:sp>
        <p:nvSpPr>
          <p:cNvPr id="3" name="副标题 2"/>
          <p:cNvSpPr>
            <a:spLocks noGrp="1"/>
          </p:cNvSpPr>
          <p:nvPr>
            <p:ph type="subTitle" idx="1"/>
          </p:nvPr>
        </p:nvSpPr>
        <p:spPr/>
        <p:txBody>
          <a:bodyPr/>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800">
                <a:solidFill>
                  <a:srgbClr val="FF0000"/>
                </a:solidFill>
              </a:rPr>
              <a:t>读后续写</a:t>
            </a:r>
            <a:endParaRPr lang="zh-CN" altLang="en-US" sz="4800">
              <a:solidFill>
                <a:srgbClr val="FF0000"/>
              </a:solidFill>
            </a:endParaRPr>
          </a:p>
        </p:txBody>
      </p:sp>
      <p:sp>
        <p:nvSpPr>
          <p:cNvPr id="3" name="内容占位符 2"/>
          <p:cNvSpPr>
            <a:spLocks noGrp="1"/>
          </p:cNvSpPr>
          <p:nvPr>
            <p:ph idx="1"/>
          </p:nvPr>
        </p:nvSpPr>
        <p:spPr/>
        <p:txBody>
          <a:bodyPr/>
          <a:p>
            <a:pPr marL="0" indent="0" algn="ctr">
              <a:buNone/>
            </a:pPr>
            <a:r>
              <a:rPr lang="zh-CN" altLang="en-US"/>
              <a:t>Grandpa’s Old Chair</a:t>
            </a:r>
            <a:endParaRPr lang="zh-CN" altLang="en-US"/>
          </a:p>
          <a:p>
            <a:pPr marL="0" indent="457200">
              <a:buNone/>
            </a:pPr>
            <a:r>
              <a:rPr lang="zh-CN" altLang="en-US"/>
              <a:t>It was the annual cleaning day for the family. John and his mom were busy cleaning the house. They cleaned upstairs, downstairs, inside and outside until everything was spotless. Exhausted, they sank into the couch. Just then, John’s mom noticed an old chair that was faded (褪色的) and worn. That chair was for John’s grandpa, who had lived with them since John’s grandma had died.</a:t>
            </a:r>
            <a:endParaRPr lang="zh-CN" altLang="en-US"/>
          </a:p>
          <a:p>
            <a:pPr marL="0" indent="0">
              <a:buNone/>
            </a:pPr>
            <a:r>
              <a:rPr lang="zh-CN" altLang="en-US"/>
              <a:t>“John, come and help me.” John’s mom sprang (跳) to her feet. “We’ll take the chair outside. The garbage truck is picking up on our block tomorrow.”</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70815" y="205740"/>
            <a:ext cx="11280775" cy="4351655"/>
          </a:xfrm>
        </p:spPr>
        <p:txBody>
          <a:bodyPr>
            <a:noAutofit/>
          </a:bodyPr>
          <a:p>
            <a:pPr marL="0" indent="457200">
              <a:buNone/>
            </a:pPr>
            <a:r>
              <a:rPr lang="zh-CN" altLang="en-US" sz="2000" b="1"/>
              <a:t>As they attempted to move the chair, John’s grandpa made his way through the door. Seeing what was happening, he quickly tried to stop them. “No!” he protested. “You can’t take my chair.”</a:t>
            </a:r>
            <a:endParaRPr lang="zh-CN" altLang="en-US" sz="2000" b="1"/>
          </a:p>
          <a:p>
            <a:pPr marL="0" indent="457200">
              <a:buNone/>
            </a:pPr>
            <a:r>
              <a:rPr lang="zh-CN" altLang="en-US" sz="2000" b="1"/>
              <a:t>“But it’s so old...” John’s mom argued. “We’ll buy you a new one.”</a:t>
            </a:r>
            <a:endParaRPr lang="zh-CN" altLang="en-US" sz="2000" b="1"/>
          </a:p>
          <a:p>
            <a:pPr marL="0" indent="457200">
              <a:buNone/>
            </a:pPr>
            <a:r>
              <a:rPr lang="zh-CN" altLang="en-US" sz="2000" b="1"/>
              <a:t>“No,” he persisted, trying to push his chair back into place.</a:t>
            </a:r>
            <a:endParaRPr lang="zh-CN" altLang="en-US" sz="2000" b="1"/>
          </a:p>
          <a:p>
            <a:pPr marL="0" indent="0">
              <a:buNone/>
            </a:pPr>
            <a:r>
              <a:rPr lang="zh-CN" altLang="en-US" sz="2000" b="1"/>
              <a:t>John’s mom finally let go of the chair and left the room. With a sigh of relief, the old man sank into his chair and closed his eyes.</a:t>
            </a:r>
            <a:endParaRPr lang="zh-CN" altLang="en-US" sz="2000" b="1"/>
          </a:p>
          <a:p>
            <a:pPr marL="0" indent="457200">
              <a:buNone/>
            </a:pPr>
            <a:r>
              <a:rPr lang="zh-CN" altLang="en-US" sz="2000" b="1"/>
              <a:t>“Grandpa, why won’t you let us get rid of the chair?” John asked.</a:t>
            </a:r>
            <a:endParaRPr lang="zh-CN" altLang="en-US" sz="2000" b="1"/>
          </a:p>
          <a:p>
            <a:pPr marL="0" indent="457200">
              <a:buNone/>
            </a:pPr>
            <a:r>
              <a:rPr lang="zh-CN" altLang="en-US" sz="2000" b="1"/>
              <a:t>“You don’t understand, John.” His grandpa shook his head and said, “I sat in this chair with your grandma right here when I asked her to marry me. And I sat in this chair the night your father was born. Many years later,” Grandpa’s voice broke, “I sat in this chair when the doctor called and told me that your grandma was ill. I was lost without her, but the chair gave me comfort and warmth.” The old man’s sadness seemed to grow as he recalled that fateful (重大的) day.</a:t>
            </a:r>
            <a:endParaRPr lang="zh-CN" altLang="en-US" sz="2000" b="1"/>
          </a:p>
          <a:p>
            <a:pPr marL="0" indent="457200">
              <a:buNone/>
            </a:pPr>
            <a:r>
              <a:rPr lang="zh-CN" altLang="en-US" sz="2000" b="1"/>
              <a:t>“I understand now.” John looked at his grandpa and said, “This is not just any old chair. It is more like a friend.”</a:t>
            </a:r>
            <a:endParaRPr lang="zh-CN" altLang="en-US" sz="2000" b="1"/>
          </a:p>
          <a:p>
            <a:pPr marL="0" indent="457200">
              <a:buNone/>
            </a:pPr>
            <a:r>
              <a:rPr lang="zh-CN" altLang="en-US" sz="2000" b="1"/>
              <a:t>“Yes,” he nodded. “We’ve gone through a lot together.”</a:t>
            </a:r>
            <a:endParaRPr lang="zh-CN" altLang="en-US" sz="2000" b="1"/>
          </a:p>
          <a:p>
            <a:pPr marL="0" indent="457200">
              <a:buNone/>
            </a:pPr>
            <a:r>
              <a:rPr lang="zh-CN" altLang="en-US" sz="2000" b="1"/>
              <a:t>However, that night, when John and his grandpa were asleep, John’s mom and dad carried the chair outside. It was a starless night. Spring had retreated and snow fell silently from the black sky and covered Grandpa’s chair in a blanket of white.</a:t>
            </a:r>
            <a:endParaRPr lang="zh-CN" altLang="en-US" sz="20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34670" y="283210"/>
            <a:ext cx="10977245" cy="4351655"/>
          </a:xfrm>
        </p:spPr>
        <p:txBody>
          <a:bodyPr>
            <a:noAutofit/>
          </a:bodyPr>
          <a:p>
            <a:pPr marL="0" indent="0">
              <a:buNone/>
            </a:pPr>
            <a:r>
              <a:rPr lang="zh-CN" altLang="en-US" sz="3600"/>
              <a:t>1、 内容要点</a:t>
            </a:r>
            <a:endParaRPr lang="zh-CN" altLang="en-US" sz="3600"/>
          </a:p>
          <a:p>
            <a:pPr marL="0" indent="0">
              <a:buNone/>
            </a:pPr>
            <a:r>
              <a:rPr lang="zh-CN" altLang="en-US" sz="3600"/>
              <a:t>（1）文本大意：这是一篇记叙文，本文以人物为线索展开，故事讲述了约翰妈妈在家里一年一度的清洁日打扫时，要把约翰爷爷的旧椅子扔掉，但旧椅子对爷爷来说意义非凡，爷爷不允许扔掉椅子，但那天晚上约翰的父母把爷爷的旧椅子放到了房屋外面，等第二天垃圾车把旧椅子带走，约翰发现后及时阻止，保住了那把具有特殊价值的椅子。</a:t>
            </a:r>
            <a:endParaRPr lang="zh-CN" altLang="en-US" sz="3600"/>
          </a:p>
          <a:p>
            <a:pPr marL="0" indent="0">
              <a:buNone/>
            </a:pPr>
            <a:r>
              <a:rPr lang="zh-CN" altLang="en-US" sz="3600"/>
              <a:t>（2）人物：</a:t>
            </a:r>
            <a:endParaRPr lang="zh-CN" altLang="en-US" sz="3600"/>
          </a:p>
          <a:p>
            <a:pPr marL="0" indent="0">
              <a:buNone/>
            </a:pPr>
            <a:r>
              <a:rPr lang="zh-CN" altLang="en-US" sz="3600"/>
              <a:t>①主要人物：约翰、妈妈、爷爷</a:t>
            </a:r>
            <a:endParaRPr lang="zh-CN" altLang="en-US" sz="3600"/>
          </a:p>
          <a:p>
            <a:pPr marL="0" indent="0">
              <a:buNone/>
            </a:pPr>
            <a:r>
              <a:rPr lang="zh-CN" altLang="en-US" sz="3600"/>
              <a:t>②次要人物：约翰的爸爸</a:t>
            </a:r>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55270" y="101600"/>
            <a:ext cx="11122025" cy="4351655"/>
          </a:xfrm>
        </p:spPr>
        <p:txBody>
          <a:bodyPr>
            <a:noAutofit/>
          </a:bodyPr>
          <a:p>
            <a:pPr marL="0" indent="0">
              <a:buNone/>
            </a:pPr>
            <a:r>
              <a:rPr lang="zh-CN" altLang="en-US" sz="4000"/>
              <a:t>2、续写方向：</a:t>
            </a:r>
            <a:endParaRPr lang="zh-CN" altLang="en-US" sz="4000"/>
          </a:p>
          <a:p>
            <a:pPr marL="0" indent="0">
              <a:buNone/>
            </a:pPr>
            <a:r>
              <a:rPr lang="zh-CN" altLang="en-US" sz="4000"/>
              <a:t>（1）由第一段首句内容“第二天早上，约翰被停在房子旁边的垃圾车吵醒了。”可知，第一段可描写约翰发现爷爷的旧椅子将要被</a:t>
            </a:r>
            <a:endParaRPr lang="zh-CN" altLang="en-US" sz="4000"/>
          </a:p>
          <a:p>
            <a:pPr marL="0" indent="0">
              <a:buNone/>
            </a:pPr>
            <a:r>
              <a:rPr lang="zh-CN" altLang="en-US" sz="4000"/>
              <a:t>垃圾车带走，他赶紧阻止，向妈妈说明原因。</a:t>
            </a:r>
            <a:endParaRPr lang="zh-CN" altLang="en-US" sz="4000"/>
          </a:p>
          <a:p>
            <a:pPr marL="0" indent="0">
              <a:buNone/>
            </a:pPr>
            <a:endParaRPr lang="zh-CN" altLang="en-US" sz="4000"/>
          </a:p>
          <a:p>
            <a:pPr marL="0" indent="0">
              <a:buNone/>
            </a:pPr>
            <a:r>
              <a:rPr lang="zh-CN" altLang="en-US" sz="4000"/>
              <a:t>（2）由第二段首句内容“听到这个，约翰的妈妈看着他的爷爷，慢慢地向他走去。”可知，第二段可描写妈妈向爷爷道歉并拿回旧椅子，重新审视旧椅子在家中的特殊地位。</a:t>
            </a:r>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40360" y="842010"/>
            <a:ext cx="11280775" cy="4351655"/>
          </a:xfrm>
        </p:spPr>
        <p:txBody>
          <a:bodyPr>
            <a:normAutofit fontScale="90000"/>
          </a:bodyPr>
          <a:p>
            <a:pPr marL="0" indent="0">
              <a:buNone/>
            </a:pPr>
            <a:r>
              <a:rPr lang="zh-CN" altLang="en-US" sz="6000"/>
              <a:t>3、续写线索:</a:t>
            </a:r>
            <a:endParaRPr lang="zh-CN" altLang="en-US" sz="6000"/>
          </a:p>
          <a:p>
            <a:pPr marL="0" indent="0">
              <a:buNone/>
            </a:pPr>
            <a:r>
              <a:rPr lang="zh-CN" altLang="en-US" sz="6000"/>
              <a:t>旧椅子将要被带走--约翰阳止并向妈妈说明原因--约翰妈妈向爷爷道歉--和约翰爸爸一起拿回旧椅子--约翰父母新审视了旧椅</a:t>
            </a:r>
            <a:endParaRPr lang="zh-CN" altLang="en-US" sz="6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13385" y="381000"/>
            <a:ext cx="11135360" cy="4351655"/>
          </a:xfrm>
        </p:spPr>
        <p:txBody>
          <a:bodyPr>
            <a:noAutofit/>
          </a:bodyPr>
          <a:p>
            <a:pPr marL="0" indent="457200">
              <a:buNone/>
            </a:pPr>
            <a:r>
              <a:rPr lang="zh-CN" altLang="en-US" sz="3600" b="1" i="1"/>
              <a:t>The next morning, John was woken by the garbage truck pulling up to the house. </a:t>
            </a:r>
            <a:r>
              <a:rPr lang="zh-CN" altLang="en-US" sz="3600" b="1"/>
              <a:t>He </a:t>
            </a:r>
            <a:r>
              <a:rPr lang="zh-CN" altLang="en-US" sz="3600" b="1">
                <a:gradFill>
                  <a:gsLst>
                    <a:gs pos="0">
                      <a:srgbClr val="FE4444"/>
                    </a:gs>
                    <a:gs pos="100000">
                      <a:srgbClr val="832B2B"/>
                    </a:gs>
                  </a:gsLst>
                  <a:lin scaled="0"/>
                </a:gradFill>
              </a:rPr>
              <a:t>sprinted </a:t>
            </a:r>
            <a:r>
              <a:rPr lang="zh-CN" altLang="en-US" sz="3600" b="1"/>
              <a:t>downstairs and saw his grandpa looking outside through the window, </a:t>
            </a:r>
            <a:r>
              <a:rPr lang="zh-CN" altLang="en-US" sz="3600" b="1">
                <a:solidFill>
                  <a:srgbClr val="FF0000"/>
                </a:solidFill>
              </a:rPr>
              <a:t>tears rolling down his hollow cheek</a:t>
            </a:r>
            <a:r>
              <a:rPr lang="zh-CN" altLang="en-US" sz="3600" b="1"/>
              <a:t>. John followed his </a:t>
            </a:r>
            <a:r>
              <a:rPr lang="zh-CN" altLang="en-US" sz="3600" b="1">
                <a:solidFill>
                  <a:srgbClr val="FF0000"/>
                </a:solidFill>
              </a:rPr>
              <a:t>gaze and froze.</a:t>
            </a:r>
            <a:r>
              <a:rPr lang="zh-CN" altLang="en-US" sz="3600" b="1"/>
              <a:t> The chair stood</a:t>
            </a:r>
            <a:r>
              <a:rPr lang="zh-CN" altLang="en-US" sz="3600" b="1">
                <a:solidFill>
                  <a:srgbClr val="FF0000"/>
                </a:solidFill>
              </a:rPr>
              <a:t> at the curb</a:t>
            </a:r>
            <a:r>
              <a:rPr lang="zh-CN" altLang="en-US" sz="3600" b="1"/>
              <a:t> on the street, covered in snow. “Wait! Don’t take that chair,” he shouted, </a:t>
            </a:r>
            <a:r>
              <a:rPr lang="zh-CN" altLang="en-US" sz="3600" b="1">
                <a:solidFill>
                  <a:srgbClr val="FF0000"/>
                </a:solidFill>
              </a:rPr>
              <a:t>flailing </a:t>
            </a:r>
            <a:r>
              <a:rPr lang="zh-CN" altLang="en-US" sz="3600" b="1"/>
              <a:t>both arms in the air as he rushed to stop it from</a:t>
            </a:r>
            <a:r>
              <a:rPr lang="zh-CN" altLang="en-US" sz="3600" b="1">
                <a:solidFill>
                  <a:srgbClr val="FF0000"/>
                </a:solidFill>
              </a:rPr>
              <a:t> being hauled away. </a:t>
            </a:r>
            <a:r>
              <a:rPr lang="zh-CN" altLang="en-US" sz="3600" b="1"/>
              <a:t>John then ran back inside and said, “Mom, you can’t throw out grandpa’s chair. It </a:t>
            </a:r>
            <a:r>
              <a:rPr lang="zh-CN" altLang="en-US" sz="3600" b="1">
                <a:solidFill>
                  <a:srgbClr val="FF0000"/>
                </a:solidFill>
              </a:rPr>
              <a:t>has been with him for decades</a:t>
            </a:r>
            <a:r>
              <a:rPr lang="zh-CN" altLang="en-US" sz="3600" b="1"/>
              <a:t> and it’s like</a:t>
            </a:r>
            <a:r>
              <a:rPr lang="zh-CN" altLang="en-US" sz="3600" b="1">
                <a:solidFill>
                  <a:srgbClr val="FF0000"/>
                </a:solidFill>
              </a:rPr>
              <a:t> a loyal friend</a:t>
            </a:r>
            <a:r>
              <a:rPr lang="zh-CN" altLang="en-US" sz="3600" b="1"/>
              <a:t> that has </a:t>
            </a:r>
            <a:r>
              <a:rPr lang="zh-CN" altLang="en-US" sz="3600" b="1">
                <a:solidFill>
                  <a:srgbClr val="FF0000"/>
                </a:solidFill>
              </a:rPr>
              <a:t>witnessed </a:t>
            </a:r>
            <a:r>
              <a:rPr lang="zh-CN" altLang="en-US" sz="3600" b="1"/>
              <a:t>the most important moments in his life!”</a:t>
            </a:r>
            <a:endParaRPr lang="zh-CN" altLang="en-US" sz="3600"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85750" y="259080"/>
            <a:ext cx="11620500" cy="4351655"/>
          </a:xfrm>
        </p:spPr>
        <p:txBody>
          <a:bodyPr>
            <a:noAutofit/>
          </a:bodyPr>
          <a:p>
            <a:pPr marL="0" indent="457200">
              <a:buNone/>
            </a:pPr>
            <a:r>
              <a:rPr lang="zh-CN" altLang="en-US" sz="3600" b="1" i="1"/>
              <a:t>Hearing this, John’s mom looked at his grandpa and slowly walked towards him. </a:t>
            </a:r>
            <a:r>
              <a:rPr lang="zh-CN" altLang="en-US" sz="3600" b="1">
                <a:solidFill>
                  <a:schemeClr val="tx1"/>
                </a:solidFill>
              </a:rPr>
              <a:t>She handed the old man a tissue and said, “I’m sorry. I just didn’t realize </a:t>
            </a:r>
            <a:r>
              <a:rPr lang="zh-CN" altLang="en-US" sz="3600" b="1">
                <a:solidFill>
                  <a:srgbClr val="FF0000"/>
                </a:solidFill>
              </a:rPr>
              <a:t>how much it meant to you. </a:t>
            </a:r>
            <a:r>
              <a:rPr lang="zh-CN" altLang="en-US" sz="3600" b="1">
                <a:solidFill>
                  <a:schemeClr val="tx1"/>
                </a:solidFill>
              </a:rPr>
              <a:t>John’s Dad and I will bring your chair back.” They </a:t>
            </a:r>
            <a:r>
              <a:rPr lang="zh-CN" altLang="en-US" sz="3600" b="1">
                <a:solidFill>
                  <a:srgbClr val="FF0000"/>
                </a:solidFill>
              </a:rPr>
              <a:t>brushed off the snow</a:t>
            </a:r>
            <a:r>
              <a:rPr lang="zh-CN" altLang="en-US" sz="3600" b="1">
                <a:solidFill>
                  <a:schemeClr val="tx1"/>
                </a:solidFill>
              </a:rPr>
              <a:t> with their hands and</a:t>
            </a:r>
            <a:r>
              <a:rPr lang="zh-CN" altLang="en-US" sz="3600" b="1">
                <a:solidFill>
                  <a:srgbClr val="FF0000"/>
                </a:solidFill>
              </a:rPr>
              <a:t> heaved</a:t>
            </a:r>
            <a:r>
              <a:rPr lang="zh-CN" altLang="en-US" sz="3600" b="1">
                <a:solidFill>
                  <a:schemeClr val="tx1"/>
                </a:solidFill>
              </a:rPr>
              <a:t> the chair back inside. They placed it next to the fireplace so that it could dry. </a:t>
            </a:r>
            <a:r>
              <a:rPr lang="zh-CN" altLang="en-US" sz="3600" b="1">
                <a:solidFill>
                  <a:srgbClr val="FF0000"/>
                </a:solidFill>
              </a:rPr>
              <a:t>Upon seeing</a:t>
            </a:r>
            <a:r>
              <a:rPr lang="zh-CN" altLang="en-US" sz="3600" b="1">
                <a:solidFill>
                  <a:schemeClr val="tx1"/>
                </a:solidFill>
              </a:rPr>
              <a:t> the chair back, John’s grandpa</a:t>
            </a:r>
            <a:r>
              <a:rPr lang="zh-CN" altLang="en-US" sz="3600" b="1">
                <a:solidFill>
                  <a:srgbClr val="FF0000"/>
                </a:solidFill>
              </a:rPr>
              <a:t> was so overjoyed that he couldn’t utter a word</a:t>
            </a:r>
            <a:r>
              <a:rPr lang="zh-CN" altLang="en-US" sz="3600" b="1">
                <a:solidFill>
                  <a:schemeClr val="tx1"/>
                </a:solidFill>
              </a:rPr>
              <a:t> at the moment. “Mom, the chair does give the room </a:t>
            </a:r>
            <a:r>
              <a:rPr lang="zh-CN" altLang="en-US" sz="3600" b="1">
                <a:solidFill>
                  <a:srgbClr val="FF0000"/>
                </a:solidFill>
              </a:rPr>
              <a:t>a certain touch of character,</a:t>
            </a:r>
            <a:r>
              <a:rPr lang="zh-CN" altLang="en-US" sz="3600" b="1">
                <a:solidFill>
                  <a:schemeClr val="tx1"/>
                </a:solidFill>
              </a:rPr>
              <a:t>”</a:t>
            </a:r>
            <a:r>
              <a:rPr lang="zh-CN" altLang="en-US" sz="3600" b="1">
                <a:solidFill>
                  <a:srgbClr val="FF0000"/>
                </a:solidFill>
              </a:rPr>
              <a:t> exclaimed</a:t>
            </a:r>
            <a:r>
              <a:rPr lang="zh-CN" altLang="en-US" sz="3600" b="1">
                <a:solidFill>
                  <a:schemeClr val="tx1"/>
                </a:solidFill>
              </a:rPr>
              <a:t> John. Nodding their heads, John’s parents both agreed that the living room wouldn’t be dull with this old chair. Laughter </a:t>
            </a:r>
            <a:r>
              <a:rPr lang="zh-CN" altLang="en-US" sz="3600" b="1">
                <a:solidFill>
                  <a:srgbClr val="FF0000"/>
                </a:solidFill>
              </a:rPr>
              <a:t>lingered </a:t>
            </a:r>
            <a:r>
              <a:rPr lang="zh-CN" altLang="en-US" sz="3600" b="1">
                <a:solidFill>
                  <a:schemeClr val="tx1"/>
                </a:solidFill>
              </a:rPr>
              <a:t>in the house again.</a:t>
            </a:r>
            <a:endParaRPr lang="zh-CN" altLang="en-US" sz="3600" b="1">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13385" y="-145415"/>
            <a:ext cx="10515600" cy="1325563"/>
          </a:xfrm>
        </p:spPr>
        <p:txBody>
          <a:bodyPr/>
          <a:p>
            <a:r>
              <a:rPr lang="zh-CN" altLang="en-US"/>
              <a:t>第二段第二个版本</a:t>
            </a:r>
            <a:endParaRPr lang="zh-CN" altLang="en-US"/>
          </a:p>
        </p:txBody>
      </p:sp>
      <p:sp>
        <p:nvSpPr>
          <p:cNvPr id="3" name="内容占位符 2"/>
          <p:cNvSpPr>
            <a:spLocks noGrp="1"/>
          </p:cNvSpPr>
          <p:nvPr>
            <p:ph idx="1"/>
          </p:nvPr>
        </p:nvSpPr>
        <p:spPr>
          <a:xfrm>
            <a:off x="255905" y="744855"/>
            <a:ext cx="11256010" cy="4351655"/>
          </a:xfrm>
        </p:spPr>
        <p:txBody>
          <a:bodyPr>
            <a:noAutofit/>
          </a:bodyPr>
          <a:p>
            <a:pPr marL="0" indent="457200">
              <a:buNone/>
            </a:pPr>
            <a:r>
              <a:rPr lang="zh-CN" altLang="en-US" sz="3600" b="1" i="1"/>
              <a:t>Hearing this, John’s mom looked at his grandpa and slowly walked towards him.</a:t>
            </a:r>
            <a:r>
              <a:rPr lang="zh-CN" altLang="en-US" sz="3600"/>
              <a:t> </a:t>
            </a:r>
            <a:r>
              <a:rPr lang="zh-CN" altLang="en-US" sz="3600" b="1"/>
              <a:t>She handed the old man a tissue and said, “I’m sorry... I just didn’t realize how much it meant to you. John and I will bring your chair back.” They brushed off the snow with their hands and heaved the chair back inside. They placed it next to the fireplace so it could dry. John’s mom </a:t>
            </a:r>
            <a:r>
              <a:rPr lang="zh-CN" altLang="en-US" sz="3600" b="1">
                <a:solidFill>
                  <a:srgbClr val="FF0000"/>
                </a:solidFill>
              </a:rPr>
              <a:t>stepped back, as if seeing the chair </a:t>
            </a:r>
            <a:r>
              <a:rPr lang="zh-CN" altLang="en-US" sz="3600" b="1"/>
              <a:t>for the very first time. “Mm… I guess it does give the room a certain touch of character,” she </a:t>
            </a:r>
            <a:r>
              <a:rPr lang="zh-CN" altLang="en-US" sz="3600" b="1">
                <a:solidFill>
                  <a:srgbClr val="FF0000"/>
                </a:solidFill>
              </a:rPr>
              <a:t>mused. </a:t>
            </a:r>
            <a:r>
              <a:rPr lang="zh-CN" altLang="en-US" sz="3600" b="1"/>
              <a:t>John and his grandpa </a:t>
            </a:r>
            <a:r>
              <a:rPr lang="zh-CN" altLang="en-US" sz="3600" b="1">
                <a:solidFill>
                  <a:srgbClr val="FF0000"/>
                </a:solidFill>
              </a:rPr>
              <a:t>wholeheartedly</a:t>
            </a:r>
            <a:r>
              <a:rPr lang="zh-CN" altLang="en-US" sz="3600" b="1"/>
              <a:t> agreed that the living room </a:t>
            </a:r>
            <a:r>
              <a:rPr lang="zh-CN" altLang="en-US" sz="3600" b="1">
                <a:solidFill>
                  <a:srgbClr val="FF0000"/>
                </a:solidFill>
              </a:rPr>
              <a:t>would be rather dull without</a:t>
            </a:r>
            <a:r>
              <a:rPr lang="zh-CN" altLang="en-US" sz="3600" b="1"/>
              <a:t> this old chair.</a:t>
            </a:r>
            <a:endParaRPr lang="zh-CN" altLang="en-US" sz="36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2"/>
          <p:cNvSpPr/>
          <p:nvPr/>
        </p:nvSpPr>
        <p:spPr>
          <a:xfrm>
            <a:off x="388620" y="1205548"/>
            <a:ext cx="11588115" cy="5262245"/>
          </a:xfrm>
          <a:prstGeom prst="rect">
            <a:avLst/>
          </a:prstGeom>
          <a:noFill/>
          <a:ln w="9525">
            <a:noFill/>
          </a:ln>
        </p:spPr>
        <p:txBody>
          <a:bodyPr wrap="square" anchor="ctr" anchorCtr="0">
            <a:spAutoFit/>
          </a:bodyPr>
          <a:p>
            <a:r>
              <a:rPr lang="zh-CN" altLang="en-US" sz="3200" b="1" dirty="0">
                <a:solidFill>
                  <a:srgbClr val="0000FF"/>
                </a:solidFill>
                <a:latin typeface="Times New Roman" panose="02020603050405020304" pitchFamily="18" charset="0"/>
                <a:ea typeface="黑体" panose="02010609060101010101" pitchFamily="2" charset="-122"/>
              </a:rPr>
              <a:t>         </a:t>
            </a:r>
            <a:r>
              <a:rPr lang="zh-CN" altLang="zh-CN" sz="4800" b="1" dirty="0">
                <a:latin typeface="Times New Roman" panose="02020603050405020304" pitchFamily="18" charset="0"/>
                <a:ea typeface="黑体" panose="02010609060101010101" pitchFamily="2" charset="-122"/>
              </a:rPr>
              <a:t>新闻</a:t>
            </a:r>
            <a:r>
              <a:rPr lang="en-US" altLang="zh-CN" sz="4800" b="1" dirty="0">
                <a:latin typeface="Times New Roman" panose="02020603050405020304" pitchFamily="18" charset="0"/>
                <a:ea typeface="黑体" panose="02010609060101010101" pitchFamily="2" charset="-122"/>
              </a:rPr>
              <a:t>/</a:t>
            </a:r>
            <a:r>
              <a:rPr lang="zh-CN" altLang="en-US" sz="4800" b="1" dirty="0">
                <a:latin typeface="Times New Roman" panose="02020603050405020304" pitchFamily="18" charset="0"/>
                <a:ea typeface="黑体" panose="02010609060101010101" pitchFamily="2" charset="-122"/>
              </a:rPr>
              <a:t>活动</a:t>
            </a:r>
            <a:r>
              <a:rPr lang="zh-CN" altLang="zh-CN" sz="4800" b="1" dirty="0">
                <a:latin typeface="Times New Roman" panose="02020603050405020304" pitchFamily="18" charset="0"/>
                <a:ea typeface="黑体" panose="02010609060101010101" pitchFamily="2" charset="-122"/>
              </a:rPr>
              <a:t>报道一般包括六要素和四部分。六要素即时间(when)、地点(where)、人物(who)、事件(what)、原因(why)和方式(how)；四部分包括：标题、导语、主体和结语。写作时常以一般过去时为主，以第三人称为主体人称，语言较为正式、严谨、简明</a:t>
            </a:r>
            <a:r>
              <a:rPr lang="zh-CN" altLang="en-US" sz="4800" b="1" dirty="0">
                <a:latin typeface="Times New Roman" panose="02020603050405020304" pitchFamily="18" charset="0"/>
                <a:ea typeface="黑体" panose="02010609060101010101" pitchFamily="2" charset="-122"/>
              </a:rPr>
              <a:t>。</a:t>
            </a:r>
            <a:endParaRPr lang="zh-CN" altLang="en-US" sz="4800" b="1" dirty="0">
              <a:latin typeface="Times New Roman" panose="02020603050405020304" pitchFamily="18" charset="0"/>
              <a:ea typeface="黑体" panose="02010609060101010101" pitchFamily="2" charset="-122"/>
            </a:endParaRPr>
          </a:p>
        </p:txBody>
      </p:sp>
      <p:grpSp>
        <p:nvGrpSpPr>
          <p:cNvPr id="28674" name="组合 14340"/>
          <p:cNvGrpSpPr/>
          <p:nvPr/>
        </p:nvGrpSpPr>
        <p:grpSpPr>
          <a:xfrm>
            <a:off x="2051685" y="319405"/>
            <a:ext cx="5353685" cy="722630"/>
            <a:chOff x="113" y="163"/>
            <a:chExt cx="2087" cy="455"/>
          </a:xfrm>
        </p:grpSpPr>
        <p:grpSp>
          <p:nvGrpSpPr>
            <p:cNvPr id="28675" name="组合 14341"/>
            <p:cNvGrpSpPr/>
            <p:nvPr/>
          </p:nvGrpSpPr>
          <p:grpSpPr>
            <a:xfrm>
              <a:off x="113" y="164"/>
              <a:ext cx="1475" cy="454"/>
              <a:chOff x="249" y="119"/>
              <a:chExt cx="1475" cy="454"/>
            </a:xfrm>
          </p:grpSpPr>
          <p:sp>
            <p:nvSpPr>
              <p:cNvPr id="28676" name="椭圆 14342"/>
              <p:cNvSpPr/>
              <p:nvPr/>
            </p:nvSpPr>
            <p:spPr>
              <a:xfrm>
                <a:off x="249" y="119"/>
                <a:ext cx="434" cy="454"/>
              </a:xfrm>
              <a:prstGeom prst="ellipse">
                <a:avLst/>
              </a:prstGeom>
              <a:solidFill>
                <a:srgbClr val="990033"/>
              </a:solidFill>
              <a:ln w="9525">
                <a:noFill/>
              </a:ln>
            </p:spPr>
            <p:txBody>
              <a:bodyPr anchor="t" anchorCtr="0"/>
              <a:p>
                <a:endParaRPr lang="zh-CN" altLang="en-US">
                  <a:latin typeface="Times New Roman" panose="02020603050405020304" pitchFamily="18" charset="0"/>
                  <a:ea typeface="宋体" panose="02010600030101010101" pitchFamily="2" charset="-122"/>
                </a:endParaRPr>
              </a:p>
            </p:txBody>
          </p:sp>
          <p:sp>
            <p:nvSpPr>
              <p:cNvPr id="28677" name="椭圆 14343"/>
              <p:cNvSpPr/>
              <p:nvPr/>
            </p:nvSpPr>
            <p:spPr>
              <a:xfrm>
                <a:off x="509" y="119"/>
                <a:ext cx="434" cy="454"/>
              </a:xfrm>
              <a:prstGeom prst="ellipse">
                <a:avLst/>
              </a:prstGeom>
              <a:solidFill>
                <a:srgbClr val="990033"/>
              </a:solidFill>
              <a:ln w="9525">
                <a:noFill/>
              </a:ln>
            </p:spPr>
            <p:txBody>
              <a:bodyPr anchor="t" anchorCtr="0"/>
              <a:p>
                <a:endParaRPr lang="zh-CN" altLang="en-US">
                  <a:latin typeface="Times New Roman" panose="02020603050405020304" pitchFamily="18" charset="0"/>
                  <a:ea typeface="宋体" panose="02010600030101010101" pitchFamily="2" charset="-122"/>
                </a:endParaRPr>
              </a:p>
            </p:txBody>
          </p:sp>
          <p:sp>
            <p:nvSpPr>
              <p:cNvPr id="28678" name="椭圆 14344"/>
              <p:cNvSpPr/>
              <p:nvPr/>
            </p:nvSpPr>
            <p:spPr>
              <a:xfrm>
                <a:off x="769" y="119"/>
                <a:ext cx="434" cy="454"/>
              </a:xfrm>
              <a:prstGeom prst="ellipse">
                <a:avLst/>
              </a:prstGeom>
              <a:solidFill>
                <a:srgbClr val="990033"/>
              </a:solidFill>
              <a:ln w="9525">
                <a:noFill/>
              </a:ln>
            </p:spPr>
            <p:txBody>
              <a:bodyPr anchor="t" anchorCtr="0"/>
              <a:p>
                <a:endParaRPr lang="zh-CN" altLang="en-US">
                  <a:latin typeface="Times New Roman" panose="02020603050405020304" pitchFamily="18" charset="0"/>
                  <a:ea typeface="宋体" panose="02010600030101010101" pitchFamily="2" charset="-122"/>
                </a:endParaRPr>
              </a:p>
            </p:txBody>
          </p:sp>
          <p:sp>
            <p:nvSpPr>
              <p:cNvPr id="28679" name="椭圆 14345"/>
              <p:cNvSpPr/>
              <p:nvPr/>
            </p:nvSpPr>
            <p:spPr>
              <a:xfrm>
                <a:off x="1029" y="119"/>
                <a:ext cx="434" cy="454"/>
              </a:xfrm>
              <a:prstGeom prst="ellipse">
                <a:avLst/>
              </a:prstGeom>
              <a:solidFill>
                <a:srgbClr val="990033"/>
              </a:solidFill>
              <a:ln w="9525">
                <a:noFill/>
              </a:ln>
            </p:spPr>
            <p:txBody>
              <a:bodyPr anchor="t" anchorCtr="0"/>
              <a:p>
                <a:endParaRPr lang="zh-CN" altLang="en-US">
                  <a:latin typeface="Times New Roman" panose="02020603050405020304" pitchFamily="18" charset="0"/>
                  <a:ea typeface="宋体" panose="02010600030101010101" pitchFamily="2" charset="-122"/>
                </a:endParaRPr>
              </a:p>
            </p:txBody>
          </p:sp>
          <p:sp>
            <p:nvSpPr>
              <p:cNvPr id="28680" name="椭圆 14346"/>
              <p:cNvSpPr/>
              <p:nvPr/>
            </p:nvSpPr>
            <p:spPr>
              <a:xfrm>
                <a:off x="1290" y="119"/>
                <a:ext cx="434" cy="454"/>
              </a:xfrm>
              <a:prstGeom prst="ellipse">
                <a:avLst/>
              </a:prstGeom>
              <a:solidFill>
                <a:srgbClr val="990033"/>
              </a:solidFill>
              <a:ln w="9525">
                <a:noFill/>
              </a:ln>
            </p:spPr>
            <p:txBody>
              <a:bodyPr anchor="t" anchorCtr="0"/>
              <a:p>
                <a:endParaRPr lang="zh-CN" altLang="en-US">
                  <a:latin typeface="Times New Roman" panose="02020603050405020304" pitchFamily="18" charset="0"/>
                  <a:ea typeface="宋体" panose="02010600030101010101" pitchFamily="2" charset="-122"/>
                </a:endParaRPr>
              </a:p>
            </p:txBody>
          </p:sp>
        </p:grpSp>
        <p:sp>
          <p:nvSpPr>
            <p:cNvPr id="28681" name="矩形 14347"/>
            <p:cNvSpPr/>
            <p:nvPr/>
          </p:nvSpPr>
          <p:spPr>
            <a:xfrm>
              <a:off x="214" y="163"/>
              <a:ext cx="1986" cy="406"/>
            </a:xfrm>
            <a:prstGeom prst="rect">
              <a:avLst/>
            </a:prstGeom>
            <a:noFill/>
            <a:ln w="9525">
              <a:noFill/>
            </a:ln>
          </p:spPr>
          <p:txBody>
            <a:bodyPr anchor="ctr" anchorCtr="0">
              <a:spAutoFit/>
            </a:bodyPr>
            <a:p>
              <a:r>
                <a:rPr lang="zh-CN" altLang="en-US" sz="3600" b="1" dirty="0">
                  <a:solidFill>
                    <a:schemeClr val="bg1"/>
                  </a:solidFill>
                  <a:latin typeface="Times New Roman" panose="02020603050405020304" pitchFamily="18" charset="0"/>
                  <a:ea typeface="黑体" panose="02010609060101010101" pitchFamily="2" charset="-122"/>
                </a:rPr>
                <a:t>应用文文体概述</a:t>
              </a:r>
              <a:endParaRPr lang="zh-CN" altLang="en-US" sz="3600" b="1" dirty="0">
                <a:solidFill>
                  <a:schemeClr val="bg1"/>
                </a:solidFill>
                <a:latin typeface="Times New Roman" panose="02020603050405020304" pitchFamily="18" charset="0"/>
                <a:ea typeface="黑体" panose="02010609060101010101" pitchFamily="2" charset="-122"/>
              </a:endParaRPr>
            </a:p>
          </p:txBody>
        </p:sp>
      </p:grpSp>
    </p:spTree>
  </p:cSld>
  <p:clrMapOvr>
    <a:masterClrMapping/>
  </p:clrMapOvr>
  <p:transition>
    <p:wedg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图片 1" descr="正文-1!@#$%^&amp;_()_ +"/>
          <p:cNvPicPr>
            <a:picLocks noChangeAspect="1"/>
          </p:cNvPicPr>
          <p:nvPr/>
        </p:nvPicPr>
        <p:blipFill>
          <a:blip r:embed="rId1"/>
          <a:stretch>
            <a:fillRect/>
          </a:stretch>
        </p:blipFill>
        <p:spPr>
          <a:xfrm>
            <a:off x="203200" y="508635"/>
            <a:ext cx="11361420" cy="6082665"/>
          </a:xfrm>
          <a:prstGeom prst="rect">
            <a:avLst/>
          </a:prstGeom>
          <a:noFill/>
          <a:ln w="9525">
            <a:noFill/>
          </a:ln>
        </p:spPr>
      </p:pic>
    </p:spTree>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52475" y="389255"/>
            <a:ext cx="10515600" cy="815975"/>
          </a:xfrm>
        </p:spPr>
        <p:txBody>
          <a:bodyPr>
            <a:noAutofit/>
          </a:bodyPr>
          <a:p>
            <a:r>
              <a:rPr lang="zh-CN" altLang="en-US" sz="5400">
                <a:solidFill>
                  <a:srgbClr val="FF0000"/>
                </a:solidFill>
              </a:rPr>
              <a:t>本次测试应用文：</a:t>
            </a:r>
            <a:endParaRPr lang="zh-CN" altLang="en-US" sz="5400">
              <a:solidFill>
                <a:srgbClr val="FF0000"/>
              </a:solidFill>
            </a:endParaRPr>
          </a:p>
        </p:txBody>
      </p:sp>
      <p:sp>
        <p:nvSpPr>
          <p:cNvPr id="3" name="内容占位符 2"/>
          <p:cNvSpPr>
            <a:spLocks noGrp="1"/>
          </p:cNvSpPr>
          <p:nvPr>
            <p:ph idx="1"/>
          </p:nvPr>
        </p:nvSpPr>
        <p:spPr>
          <a:xfrm>
            <a:off x="316230" y="1253490"/>
            <a:ext cx="11668760" cy="4351655"/>
          </a:xfrm>
        </p:spPr>
        <p:txBody>
          <a:bodyPr>
            <a:noAutofit/>
          </a:bodyPr>
          <a:p>
            <a:pPr marL="0" indent="0">
              <a:buNone/>
            </a:pPr>
            <a:r>
              <a:rPr lang="en-US" altLang="zh-CN"/>
              <a:t>       </a:t>
            </a:r>
            <a:r>
              <a:rPr lang="zh-CN" altLang="en-US"/>
              <a:t>为倡导全民读书学习，9月29日，以“阅享新时代，喜迎二十大”为主题的第六届书展在市文化宫拉开帷幕，历时5天。假定你是学校英语报社记者，请写一篇短文，报道此活动。</a:t>
            </a:r>
            <a:endParaRPr lang="zh-CN" altLang="en-US"/>
          </a:p>
          <a:p>
            <a:pPr marL="0" indent="0">
              <a:buNone/>
            </a:pPr>
            <a:r>
              <a:rPr lang="zh-CN" altLang="en-US"/>
              <a:t>内容包括:</a:t>
            </a:r>
            <a:endParaRPr lang="zh-CN" altLang="en-US"/>
          </a:p>
          <a:p>
            <a:pPr marL="0" indent="0">
              <a:buNone/>
            </a:pPr>
            <a:r>
              <a:rPr lang="zh-CN" altLang="en-US"/>
              <a:t>1.时间地点</a:t>
            </a:r>
            <a:endParaRPr lang="zh-CN" altLang="en-US"/>
          </a:p>
          <a:p>
            <a:pPr marL="0" indent="0">
              <a:buNone/>
            </a:pPr>
            <a:r>
              <a:rPr lang="zh-CN" altLang="en-US"/>
              <a:t>2.活动内容（开幕式、逛书展、作家讲座、签名售书等）</a:t>
            </a:r>
            <a:endParaRPr lang="zh-CN" altLang="en-US"/>
          </a:p>
          <a:p>
            <a:pPr marL="0" indent="0">
              <a:buNone/>
            </a:pPr>
            <a:r>
              <a:rPr lang="zh-CN" altLang="en-US"/>
              <a:t>3.感受</a:t>
            </a:r>
            <a:endParaRPr lang="zh-CN" altLang="en-US"/>
          </a:p>
          <a:p>
            <a:pPr marL="0" indent="0">
              <a:buNone/>
            </a:pPr>
            <a:r>
              <a:rPr lang="zh-CN" altLang="en-US"/>
              <a:t>提示词:</a:t>
            </a:r>
            <a:endParaRPr lang="zh-CN" altLang="en-US"/>
          </a:p>
          <a:p>
            <a:pPr marL="0" indent="0">
              <a:buNone/>
            </a:pPr>
            <a:r>
              <a:rPr lang="zh-CN" altLang="en-US"/>
              <a:t>书展：book fair;      文化宫：Palace of Culture;</a:t>
            </a:r>
            <a:endParaRPr lang="zh-CN" altLang="en-US"/>
          </a:p>
          <a:p>
            <a:pPr marL="0" indent="0">
              <a:buNone/>
            </a:pPr>
            <a:r>
              <a:rPr lang="zh-CN" altLang="en-US"/>
              <a:t>“阅享新时代，喜迎二十大”：”Enjoy the New Era and Welcome the 20th Congress of China”</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16230" y="344805"/>
            <a:ext cx="11195685" cy="5881370"/>
          </a:xfrm>
        </p:spPr>
        <p:txBody>
          <a:bodyPr>
            <a:normAutofit fontScale="80000"/>
          </a:bodyPr>
          <a:p>
            <a:pPr marL="0" indent="0">
              <a:buNone/>
            </a:pPr>
            <a:r>
              <a:rPr lang="zh-CN" altLang="en-US" sz="4000"/>
              <a:t>题目分析</a:t>
            </a:r>
            <a:r>
              <a:rPr lang="zh-CN" altLang="en-US"/>
              <a:t>：</a:t>
            </a:r>
            <a:endParaRPr lang="zh-CN" altLang="en-US"/>
          </a:p>
          <a:p>
            <a:pPr marL="0" indent="0">
              <a:buNone/>
            </a:pPr>
            <a:r>
              <a:rPr lang="en-US" altLang="zh-CN"/>
              <a:t> </a:t>
            </a:r>
            <a:r>
              <a:rPr lang="en-US" altLang="zh-CN" sz="6000">
                <a:solidFill>
                  <a:srgbClr val="FF0000"/>
                </a:solidFill>
              </a:rPr>
              <a:t>     </a:t>
            </a:r>
            <a:r>
              <a:rPr lang="zh-CN" altLang="en-US" sz="6000">
                <a:solidFill>
                  <a:srgbClr val="FF0000"/>
                </a:solidFill>
              </a:rPr>
              <a:t>该文是一篇活动报道，其语言属于正式用语，用词要简洁准确，语气礼貌自信。如果学生套用书信的格式，写了顶头称呼Dear XXX， 或寒暄语How’s everything going?/Good morning ladies and gentlemen,/ Attention,please! 这类句式开头，则不妥当。文末也不需要落款。</a:t>
            </a:r>
            <a:endParaRPr lang="zh-CN" altLang="en-US" sz="60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31800" y="381000"/>
            <a:ext cx="11328400" cy="4351655"/>
          </a:xfrm>
        </p:spPr>
        <p:txBody>
          <a:bodyPr>
            <a:noAutofit/>
          </a:bodyPr>
          <a:p>
            <a:pPr marL="0" indent="0">
              <a:buNone/>
            </a:pPr>
            <a:r>
              <a:rPr lang="zh-CN" altLang="en-US" sz="3200" b="1">
                <a:solidFill>
                  <a:srgbClr val="FF0000"/>
                </a:solidFill>
              </a:rPr>
              <a:t>（</a:t>
            </a:r>
            <a:r>
              <a:rPr lang="en-US" altLang="zh-CN" sz="3200" b="1">
                <a:solidFill>
                  <a:srgbClr val="FF0000"/>
                </a:solidFill>
              </a:rPr>
              <a:t>1) </a:t>
            </a:r>
            <a:r>
              <a:rPr lang="zh-CN" altLang="en-US" sz="3200" b="1">
                <a:solidFill>
                  <a:srgbClr val="FF0000"/>
                </a:solidFill>
              </a:rPr>
              <a:t>时态：此文以一般过去时为主。时态使用错误酌情扣1-2分。</a:t>
            </a:r>
            <a:endParaRPr lang="zh-CN" altLang="en-US" sz="3200" b="1">
              <a:solidFill>
                <a:srgbClr val="FF0000"/>
              </a:solidFill>
            </a:endParaRPr>
          </a:p>
          <a:p>
            <a:pPr marL="0" indent="0">
              <a:buNone/>
            </a:pPr>
            <a:r>
              <a:rPr lang="zh-CN" altLang="en-US" sz="3200" b="1">
                <a:solidFill>
                  <a:srgbClr val="FF0000"/>
                </a:solidFill>
              </a:rPr>
              <a:t>（2）注意审题。要注意内容要点比例，要点比例分配不当不超过第三档分数。</a:t>
            </a:r>
            <a:endParaRPr lang="zh-CN" altLang="en-US" sz="3200" b="1">
              <a:solidFill>
                <a:srgbClr val="FF0000"/>
              </a:solidFill>
            </a:endParaRPr>
          </a:p>
          <a:p>
            <a:pPr marL="0" indent="0">
              <a:buNone/>
            </a:pPr>
            <a:r>
              <a:rPr lang="zh-CN" altLang="en-US" sz="3200" b="1">
                <a:solidFill>
                  <a:srgbClr val="FF0000"/>
                </a:solidFill>
              </a:rPr>
              <a:t>（3）注意时态。此文以一般过去时为主。时态使用错误酌情扣1-2分。</a:t>
            </a:r>
            <a:endParaRPr lang="zh-CN" altLang="en-US" sz="3200" b="1">
              <a:solidFill>
                <a:srgbClr val="FF0000"/>
              </a:solidFill>
            </a:endParaRPr>
          </a:p>
          <a:p>
            <a:pPr marL="0" indent="0">
              <a:buNone/>
            </a:pPr>
            <a:r>
              <a:rPr lang="zh-CN" altLang="en-US" sz="3200" b="1">
                <a:solidFill>
                  <a:srgbClr val="FF0000"/>
                </a:solidFill>
              </a:rPr>
              <a:t>（4）字数过多或过少酌情扣1-2分（如词数少于 70 ）。词数多，但不超过答题框的原则上不扣分。</a:t>
            </a:r>
            <a:endParaRPr lang="zh-CN" altLang="en-US" sz="3200" b="1">
              <a:solidFill>
                <a:srgbClr val="FF0000"/>
              </a:solidFill>
            </a:endParaRPr>
          </a:p>
          <a:p>
            <a:pPr marL="0" indent="0">
              <a:buNone/>
            </a:pPr>
            <a:r>
              <a:rPr lang="zh-CN" altLang="en-US" sz="3200" b="1">
                <a:solidFill>
                  <a:srgbClr val="FF0000"/>
                </a:solidFill>
              </a:rPr>
              <a:t>（5）段落过多、篇章结构零散，酌情扣分；</a:t>
            </a:r>
            <a:endParaRPr lang="zh-CN" altLang="en-US" sz="3200" b="1">
              <a:solidFill>
                <a:srgbClr val="FF0000"/>
              </a:solidFill>
            </a:endParaRPr>
          </a:p>
          <a:p>
            <a:pPr marL="0" indent="0">
              <a:buNone/>
            </a:pPr>
            <a:r>
              <a:rPr lang="zh-CN" altLang="en-US" sz="3200" b="1">
                <a:solidFill>
                  <a:srgbClr val="FF0000"/>
                </a:solidFill>
              </a:rPr>
              <a:t>（6）单词拼写和标点符号是写作规范的重要方面，评分时应视其对交际的影响程度予以考虑；英、美拼写及词汇用法均可接受； </a:t>
            </a:r>
            <a:endParaRPr lang="zh-CN" altLang="en-US" sz="3200" b="1">
              <a:solidFill>
                <a:srgbClr val="FF0000"/>
              </a:solidFill>
            </a:endParaRPr>
          </a:p>
          <a:p>
            <a:pPr marL="0" indent="0">
              <a:buNone/>
            </a:pPr>
            <a:r>
              <a:rPr lang="zh-CN" altLang="en-US" sz="3200" b="1">
                <a:solidFill>
                  <a:srgbClr val="FF0000"/>
                </a:solidFill>
              </a:rPr>
              <a:t>（7）书写较差以致影响交际的，将分数降低一个档次。</a:t>
            </a:r>
            <a:endParaRPr lang="zh-CN" altLang="en-US" sz="3200" b="1">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90830" y="180975"/>
            <a:ext cx="11901170" cy="4351655"/>
          </a:xfrm>
        </p:spPr>
        <p:txBody>
          <a:bodyPr>
            <a:noAutofit/>
          </a:bodyPr>
          <a:p>
            <a:pPr marL="0" indent="0" algn="ctr">
              <a:buNone/>
            </a:pPr>
            <a:r>
              <a:rPr lang="zh-CN" altLang="en-US" sz="4000" b="1">
                <a:solidFill>
                  <a:schemeClr val="accent5"/>
                </a:solidFill>
              </a:rPr>
              <a:t>A Successful Book Fair</a:t>
            </a:r>
            <a:endParaRPr lang="zh-CN" altLang="en-US" sz="4000" b="1">
              <a:solidFill>
                <a:schemeClr val="accent5"/>
              </a:solidFill>
            </a:endParaRPr>
          </a:p>
          <a:p>
            <a:pPr marL="0" indent="457200">
              <a:buNone/>
            </a:pPr>
            <a:r>
              <a:rPr lang="zh-CN" altLang="en-US" sz="4000" b="1">
                <a:solidFill>
                  <a:schemeClr val="accent5"/>
                </a:solidFill>
              </a:rPr>
              <a:t>To </a:t>
            </a:r>
            <a:r>
              <a:rPr lang="zh-CN" altLang="en-US" sz="4000" b="1">
                <a:solidFill>
                  <a:srgbClr val="FF0000"/>
                </a:solidFill>
              </a:rPr>
              <a:t>raise</a:t>
            </a:r>
            <a:r>
              <a:rPr lang="zh-CN" altLang="en-US" sz="4000" b="1">
                <a:solidFill>
                  <a:schemeClr val="accent5"/>
                </a:solidFill>
              </a:rPr>
              <a:t> the people's</a:t>
            </a:r>
            <a:r>
              <a:rPr lang="zh-CN" altLang="en-US" sz="4000" b="1">
                <a:solidFill>
                  <a:srgbClr val="FF0000"/>
                </a:solidFill>
              </a:rPr>
              <a:t> awareness of</a:t>
            </a:r>
            <a:r>
              <a:rPr lang="zh-CN" altLang="en-US" sz="4000" b="1">
                <a:solidFill>
                  <a:schemeClr val="accent5"/>
                </a:solidFill>
              </a:rPr>
              <a:t> reading and </a:t>
            </a:r>
            <a:r>
              <a:rPr lang="zh-CN" altLang="en-US" sz="4000" b="1">
                <a:solidFill>
                  <a:srgbClr val="FF0000"/>
                </a:solidFill>
              </a:rPr>
              <a:t>encourage</a:t>
            </a:r>
            <a:r>
              <a:rPr lang="zh-CN" altLang="en-US" sz="4000" b="1">
                <a:solidFill>
                  <a:schemeClr val="accent5"/>
                </a:solidFill>
              </a:rPr>
              <a:t> all the citizens </a:t>
            </a:r>
            <a:r>
              <a:rPr lang="zh-CN" altLang="en-US" sz="4000" b="1">
                <a:solidFill>
                  <a:srgbClr val="FF0000"/>
                </a:solidFill>
              </a:rPr>
              <a:t>to</a:t>
            </a:r>
            <a:r>
              <a:rPr lang="zh-CN" altLang="en-US" sz="4000" b="1">
                <a:solidFill>
                  <a:schemeClr val="accent5"/>
                </a:solidFill>
              </a:rPr>
              <a:t> read, the sixth annual Book Fair with the theme of "Enjoy the New Era and Welcome the 20th Congress of China" was held at Palace of Culture on September 29 , which lasted for five days.</a:t>
            </a:r>
            <a:endParaRPr lang="zh-CN" altLang="en-US" sz="4000" b="1">
              <a:solidFill>
                <a:schemeClr val="accent5"/>
              </a:solidFill>
            </a:endParaRPr>
          </a:p>
          <a:p>
            <a:pPr marL="0" indent="457200">
              <a:buNone/>
            </a:pPr>
            <a:r>
              <a:rPr lang="zh-CN" altLang="en-US" sz="4000" b="1">
                <a:solidFill>
                  <a:schemeClr val="accent5"/>
                </a:solidFill>
              </a:rPr>
              <a:t>The ceremony started at 8:30 am., </a:t>
            </a:r>
            <a:r>
              <a:rPr lang="zh-CN" altLang="en-US" sz="4000" b="1">
                <a:solidFill>
                  <a:srgbClr val="FF0000"/>
                </a:solidFill>
              </a:rPr>
              <a:t>with</a:t>
            </a:r>
            <a:r>
              <a:rPr lang="zh-CN" altLang="en-US" sz="4000" b="1">
                <a:solidFill>
                  <a:schemeClr val="accent5"/>
                </a:solidFill>
              </a:rPr>
              <a:t> several </a:t>
            </a:r>
            <a:r>
              <a:rPr lang="zh-CN" altLang="en-US" sz="4000" b="1">
                <a:solidFill>
                  <a:srgbClr val="FF0000"/>
                </a:solidFill>
              </a:rPr>
              <a:t>celebrities</a:t>
            </a:r>
            <a:r>
              <a:rPr lang="zh-CN" altLang="en-US" sz="4000" b="1">
                <a:solidFill>
                  <a:schemeClr val="accent5"/>
                </a:solidFill>
              </a:rPr>
              <a:t> of different fields </a:t>
            </a:r>
            <a:r>
              <a:rPr lang="zh-CN" altLang="en-US" sz="4000" b="1">
                <a:solidFill>
                  <a:srgbClr val="FF0000"/>
                </a:solidFill>
              </a:rPr>
              <a:t>giving speeches</a:t>
            </a:r>
            <a:r>
              <a:rPr lang="zh-CN" altLang="en-US" sz="4000" b="1">
                <a:solidFill>
                  <a:schemeClr val="accent5"/>
                </a:solidFill>
              </a:rPr>
              <a:t>. </a:t>
            </a:r>
            <a:r>
              <a:rPr lang="zh-CN" altLang="en-US" sz="4000" b="1">
                <a:solidFill>
                  <a:srgbClr val="FF0000"/>
                </a:solidFill>
              </a:rPr>
              <a:t>As for </a:t>
            </a:r>
            <a:r>
              <a:rPr lang="zh-CN" altLang="en-US" sz="4000" b="1">
                <a:solidFill>
                  <a:schemeClr val="accent5"/>
                </a:solidFill>
              </a:rPr>
              <a:t>bibliophiles (book lovers), it was a great time for them to wander the book fair. </a:t>
            </a:r>
            <a:endParaRPr lang="zh-CN" altLang="en-US" sz="4000" b="1">
              <a:solidFill>
                <a:schemeClr val="accent5"/>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10540" y="3218815"/>
            <a:ext cx="11170920" cy="1325880"/>
          </a:xfrm>
        </p:spPr>
        <p:txBody>
          <a:bodyPr>
            <a:normAutofit fontScale="90000"/>
          </a:bodyPr>
          <a:p>
            <a:r>
              <a:rPr lang="zh-CN" altLang="en-US" sz="6000" b="1">
                <a:solidFill>
                  <a:schemeClr val="accent5"/>
                </a:solidFill>
                <a:sym typeface="+mn-ea"/>
              </a:rPr>
              <a:t>There were so many kinds of fantastic books that you just </a:t>
            </a:r>
            <a:r>
              <a:rPr lang="zh-CN" altLang="en-US" sz="6000" b="1">
                <a:solidFill>
                  <a:srgbClr val="FF0000"/>
                </a:solidFill>
                <a:sym typeface="+mn-ea"/>
              </a:rPr>
              <a:t>felt swimming in the sea of knowledge</a:t>
            </a:r>
            <a:r>
              <a:rPr lang="zh-CN" altLang="en-US" sz="6000" b="1">
                <a:solidFill>
                  <a:schemeClr val="accent5"/>
                </a:solidFill>
                <a:sym typeface="+mn-ea"/>
              </a:rPr>
              <a:t>.</a:t>
            </a:r>
            <a:r>
              <a:rPr lang="zh-CN" altLang="en-US" sz="6000" b="1">
                <a:solidFill>
                  <a:schemeClr val="accent5"/>
                </a:solidFill>
                <a:sym typeface="+mn-ea"/>
              </a:rPr>
              <a:t>More excitingly, after the lectures, everyone could have a chance to communicate with </a:t>
            </a:r>
            <a:r>
              <a:rPr lang="zh-CN" altLang="en-US" sz="6000" b="1">
                <a:solidFill>
                  <a:srgbClr val="FF0000"/>
                </a:solidFill>
                <a:sym typeface="+mn-ea"/>
              </a:rPr>
              <a:t>a couple of</a:t>
            </a:r>
            <a:r>
              <a:rPr lang="zh-CN" altLang="en-US" sz="6000" b="1">
                <a:solidFill>
                  <a:schemeClr val="accent5"/>
                </a:solidFill>
                <a:sym typeface="+mn-ea"/>
              </a:rPr>
              <a:t> famous writers from home and abroad, whose books were being signed and sold </a:t>
            </a:r>
            <a:r>
              <a:rPr lang="zh-CN" altLang="en-US" sz="6000" b="1">
                <a:solidFill>
                  <a:srgbClr val="FF0000"/>
                </a:solidFill>
                <a:sym typeface="+mn-ea"/>
              </a:rPr>
              <a:t>on the scene</a:t>
            </a:r>
            <a:r>
              <a:rPr lang="zh-CN" altLang="en-US" sz="6000" b="1">
                <a:solidFill>
                  <a:schemeClr val="accent5"/>
                </a:solidFill>
                <a:sym typeface="+mn-ea"/>
              </a:rPr>
              <a:t>.</a:t>
            </a:r>
            <a:br>
              <a:rPr lang="zh-CN" altLang="en-US" sz="6000" b="1">
                <a:solidFill>
                  <a:schemeClr val="accent5"/>
                </a:solidFill>
                <a:sym typeface="+mn-ea"/>
              </a:rPr>
            </a:br>
            <a:endParaRPr lang="zh-CN" altLang="en-US" sz="6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60045" y="526415"/>
            <a:ext cx="11617325" cy="4351655"/>
          </a:xfrm>
        </p:spPr>
        <p:txBody>
          <a:bodyPr>
            <a:noAutofit/>
          </a:bodyPr>
          <a:p>
            <a:pPr marL="0" indent="457200">
              <a:buNone/>
            </a:pPr>
            <a:r>
              <a:rPr lang="zh-CN" altLang="en-US" sz="6000" b="1">
                <a:solidFill>
                  <a:schemeClr val="accent5"/>
                </a:solidFill>
                <a:sym typeface="+mn-ea"/>
              </a:rPr>
              <a:t>This activity</a:t>
            </a:r>
            <a:r>
              <a:rPr lang="zh-CN" altLang="en-US" sz="6000" b="1">
                <a:solidFill>
                  <a:srgbClr val="FF0000"/>
                </a:solidFill>
                <a:sym typeface="+mn-ea"/>
              </a:rPr>
              <a:t> was spoken highly of </a:t>
            </a:r>
            <a:r>
              <a:rPr lang="zh-CN" altLang="en-US" sz="6000" b="1">
                <a:solidFill>
                  <a:schemeClr val="accent5"/>
                </a:solidFill>
                <a:sym typeface="+mn-ea"/>
              </a:rPr>
              <a:t>and turned out to be a great success. </a:t>
            </a:r>
            <a:r>
              <a:rPr lang="zh-CN" altLang="en-US" sz="6000" b="1">
                <a:solidFill>
                  <a:srgbClr val="FF0000"/>
                </a:solidFill>
                <a:sym typeface="+mn-ea"/>
              </a:rPr>
              <a:t>Not only has</a:t>
            </a:r>
            <a:r>
              <a:rPr lang="zh-CN" altLang="en-US" sz="6000" b="1">
                <a:solidFill>
                  <a:schemeClr val="accent5"/>
                </a:solidFill>
                <a:sym typeface="+mn-ea"/>
              </a:rPr>
              <a:t> it aroused more individual enthusiasm for reading, </a:t>
            </a:r>
            <a:r>
              <a:rPr lang="zh-CN" altLang="en-US" sz="6000" b="1">
                <a:solidFill>
                  <a:srgbClr val="FF0000"/>
                </a:solidFill>
                <a:sym typeface="+mn-ea"/>
              </a:rPr>
              <a:t>but</a:t>
            </a:r>
            <a:r>
              <a:rPr lang="zh-CN" altLang="en-US" sz="6000" b="1">
                <a:solidFill>
                  <a:schemeClr val="accent5"/>
                </a:solidFill>
                <a:sym typeface="+mn-ea"/>
              </a:rPr>
              <a:t> it has promoted spiritual civilization of our city.</a:t>
            </a:r>
            <a:endParaRPr lang="zh-CN" altLang="en-US" sz="6000" b="1">
              <a:solidFill>
                <a:schemeClr val="accent5"/>
              </a:solidFill>
            </a:endParaRPr>
          </a:p>
          <a:p>
            <a:pPr marL="0" indent="0">
              <a:buNone/>
            </a:pPr>
            <a:endParaRPr lang="zh-CN" altLang="en-US" sz="6000" b="1">
              <a:solidFill>
                <a:schemeClr val="accent5"/>
              </a:solidFill>
            </a:endParaRPr>
          </a:p>
        </p:txBody>
      </p:sp>
    </p:spTree>
  </p:cSld>
  <p:clrMapOvr>
    <a:masterClrMapping/>
  </p:clrMapOvr>
</p:sld>
</file>

<file path=ppt/tags/tag1.xml><?xml version="1.0" encoding="utf-8"?>
<p:tagLst xmlns:p="http://schemas.openxmlformats.org/presentationml/2006/main">
  <p:tag name="COMMONDATA" val="eyJoZGlkIjoiZGE0MTEzYTljMjU1ZTk5ZmI1NDQyMzAxNzVkNjA2YjYifQ=="/>
  <p:tag name="KSO_WPP_MARK_KEY" val="1de102ab-e971-479a-8d4f-7cacacfa624a"/>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6066</Words>
  <Application>WPS 演示</Application>
  <PresentationFormat>宽屏</PresentationFormat>
  <Paragraphs>76</Paragraphs>
  <Slides>17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Arial</vt:lpstr>
      <vt:lpstr>宋体</vt:lpstr>
      <vt:lpstr>Wingdings</vt:lpstr>
      <vt:lpstr>Calibri</vt:lpstr>
      <vt:lpstr>微软雅黑</vt:lpstr>
      <vt:lpstr>Arial Unicode MS</vt:lpstr>
      <vt:lpstr>Times New Roman</vt:lpstr>
      <vt:lpstr>黑体</vt:lpstr>
      <vt:lpstr>Office 主题</vt:lpstr>
      <vt:lpstr>12月月考作文评讲</vt:lpstr>
      <vt:lpstr>PowerPoint 演示文稿</vt:lpstr>
      <vt:lpstr>PowerPoint 演示文稿</vt:lpstr>
      <vt:lpstr>应用文：</vt:lpstr>
      <vt:lpstr>PowerPoint 演示文稿</vt:lpstr>
      <vt:lpstr>PowerPoint 演示文稿</vt:lpstr>
      <vt:lpstr>PowerPoint 演示文稿</vt:lpstr>
      <vt:lpstr>There were so many kinds of fantastic books that you just felt swimming in the sea of knowledge.More excitingly, after the lectures, everyone could have a chance to communicate with a couple of famous writers from home and abroad, whose books were being signed and sold on the scene. </vt:lpstr>
      <vt:lpstr>PowerPoint 演示文稿</vt:lpstr>
      <vt:lpstr>读后续写</vt:lpstr>
      <vt:lpstr>PowerPoint 演示文稿</vt:lpstr>
      <vt:lpstr>PowerPoint 演示文稿</vt:lpstr>
      <vt:lpstr>PowerPoint 演示文稿</vt:lpstr>
      <vt:lpstr>PowerPoint 演示文稿</vt:lpstr>
      <vt:lpstr>PowerPoint 演示文稿</vt:lpstr>
      <vt:lpstr>PowerPoint 演示文稿</vt:lpstr>
      <vt:lpstr>第二段第二个版本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12</cp:revision>
  <dcterms:created xsi:type="dcterms:W3CDTF">2022-12-03T08:36:00Z</dcterms:created>
  <dcterms:modified xsi:type="dcterms:W3CDTF">2022-12-03T09:09:21Z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A01953C5809F42D9AC63B143822B199E</vt:lpwstr>
  </property>
  <property fmtid="{D5CDD505-2E9C-101B-9397-08002B2CF9AE}" pid="3" name="KSOProductBuildVer">
    <vt:lpwstr>2052-11.1.0.12763</vt:lpwstr>
  </property>
</Properties>
</file>