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39"/>
  </p:notesMasterIdLst>
  <p:sldIdLst>
    <p:sldId id="343"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99" r:id="rId20"/>
    <p:sldId id="388" r:id="rId21"/>
    <p:sldId id="400" r:id="rId22"/>
    <p:sldId id="401" r:id="rId23"/>
    <p:sldId id="389" r:id="rId24"/>
    <p:sldId id="390" r:id="rId25"/>
    <p:sldId id="391" r:id="rId26"/>
    <p:sldId id="402" r:id="rId27"/>
    <p:sldId id="392" r:id="rId28"/>
    <p:sldId id="403" r:id="rId29"/>
    <p:sldId id="404" r:id="rId30"/>
    <p:sldId id="405" r:id="rId31"/>
    <p:sldId id="393" r:id="rId32"/>
    <p:sldId id="394" r:id="rId33"/>
    <p:sldId id="395" r:id="rId34"/>
    <p:sldId id="396" r:id="rId35"/>
    <p:sldId id="397" r:id="rId36"/>
    <p:sldId id="398" r:id="rId37"/>
    <p:sldId id="3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a:srgbClr val="FFCC99"/>
    <a:srgbClr val="CCFFFF"/>
    <a:srgbClr val="FFFFCC"/>
    <a:srgbClr val="FFFF99"/>
    <a:srgbClr val="FF00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4710" autoAdjust="0"/>
  </p:normalViewPr>
  <p:slideViewPr>
    <p:cSldViewPr>
      <p:cViewPr varScale="1">
        <p:scale>
          <a:sx n="81" d="100"/>
          <a:sy n="81" d="100"/>
        </p:scale>
        <p:origin x="80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8C86EA-2D61-4689-9ED7-C670A49DD32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9219" name="Rectangle 3">
            <a:extLst>
              <a:ext uri="{FF2B5EF4-FFF2-40B4-BE49-F238E27FC236}">
                <a16:creationId xmlns:a16="http://schemas.microsoft.com/office/drawing/2014/main" id="{CB43F6FC-A3F7-48C4-A7BB-3E169B48258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9220" name="Rectangle 4">
            <a:extLst>
              <a:ext uri="{FF2B5EF4-FFF2-40B4-BE49-F238E27FC236}">
                <a16:creationId xmlns:a16="http://schemas.microsoft.com/office/drawing/2014/main" id="{C23C460F-33D3-4047-B470-36D13A5CC5B8}"/>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F760D8D4-F246-4E5A-96CE-536FDEC1342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2" name="Rectangle 6">
            <a:extLst>
              <a:ext uri="{FF2B5EF4-FFF2-40B4-BE49-F238E27FC236}">
                <a16:creationId xmlns:a16="http://schemas.microsoft.com/office/drawing/2014/main" id="{2D46DF19-F4F2-43FE-81BB-304D7AE7604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9223" name="Rectangle 7">
            <a:extLst>
              <a:ext uri="{FF2B5EF4-FFF2-40B4-BE49-F238E27FC236}">
                <a16:creationId xmlns:a16="http://schemas.microsoft.com/office/drawing/2014/main" id="{F075A721-ED1E-40DA-9825-C675CB58DE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8631199-A68F-4487-ABDF-96CC81453E5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765576D-875A-4713-B8DD-A7F5BA9287B6}" type="slidenum">
              <a:rPr lang="en-US" altLang="zh-CN" smtClean="0"/>
              <a:pPr/>
              <a:t>‹#›</a:t>
            </a:fld>
            <a:endParaRPr lang="en-US" altLang="zh-CN"/>
          </a:p>
        </p:txBody>
      </p:sp>
    </p:spTree>
    <p:extLst>
      <p:ext uri="{BB962C8B-B14F-4D97-AF65-F5344CB8AC3E}">
        <p14:creationId xmlns:p14="http://schemas.microsoft.com/office/powerpoint/2010/main" val="149556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E159BB4-46FF-4347-BBAC-77DECD195E32}" type="slidenum">
              <a:rPr lang="en-US" altLang="zh-CN" smtClean="0"/>
              <a:pPr/>
              <a:t>‹#›</a:t>
            </a:fld>
            <a:endParaRPr lang="en-US" altLang="zh-CN"/>
          </a:p>
        </p:txBody>
      </p:sp>
    </p:spTree>
    <p:extLst>
      <p:ext uri="{BB962C8B-B14F-4D97-AF65-F5344CB8AC3E}">
        <p14:creationId xmlns:p14="http://schemas.microsoft.com/office/powerpoint/2010/main" val="417712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5AE3226-EC0B-459D-B921-C956362525C5}" type="slidenum">
              <a:rPr lang="en-US" altLang="zh-CN" smtClean="0"/>
              <a:pPr/>
              <a:t>‹#›</a:t>
            </a:fld>
            <a:endParaRPr lang="en-US" altLang="zh-CN"/>
          </a:p>
        </p:txBody>
      </p:sp>
    </p:spTree>
    <p:extLst>
      <p:ext uri="{BB962C8B-B14F-4D97-AF65-F5344CB8AC3E}">
        <p14:creationId xmlns:p14="http://schemas.microsoft.com/office/powerpoint/2010/main" val="164273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95595C2-4C5E-4B3F-B96D-574A236A15D9}" type="slidenum">
              <a:rPr lang="en-US" altLang="zh-CN" smtClean="0"/>
              <a:pPr/>
              <a:t>‹#›</a:t>
            </a:fld>
            <a:endParaRPr lang="en-US" altLang="zh-CN"/>
          </a:p>
        </p:txBody>
      </p:sp>
    </p:spTree>
    <p:extLst>
      <p:ext uri="{BB962C8B-B14F-4D97-AF65-F5344CB8AC3E}">
        <p14:creationId xmlns:p14="http://schemas.microsoft.com/office/powerpoint/2010/main" val="405400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36510A1-CE46-4738-AEB6-6257D3F681AE}" type="slidenum">
              <a:rPr lang="en-US" altLang="zh-CN" smtClean="0"/>
              <a:pPr/>
              <a:t>‹#›</a:t>
            </a:fld>
            <a:endParaRPr lang="en-US" altLang="zh-CN"/>
          </a:p>
        </p:txBody>
      </p:sp>
    </p:spTree>
    <p:extLst>
      <p:ext uri="{BB962C8B-B14F-4D97-AF65-F5344CB8AC3E}">
        <p14:creationId xmlns:p14="http://schemas.microsoft.com/office/powerpoint/2010/main" val="241400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0DB0DD5-465A-44BF-BE67-BC11CB6367FA}" type="slidenum">
              <a:rPr lang="en-US" altLang="zh-CN" smtClean="0"/>
              <a:pPr/>
              <a:t>‹#›</a:t>
            </a:fld>
            <a:endParaRPr lang="en-US" altLang="zh-CN"/>
          </a:p>
        </p:txBody>
      </p:sp>
    </p:spTree>
    <p:extLst>
      <p:ext uri="{BB962C8B-B14F-4D97-AF65-F5344CB8AC3E}">
        <p14:creationId xmlns:p14="http://schemas.microsoft.com/office/powerpoint/2010/main" val="118415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31EB5396-B208-47E2-9DE4-70D1678100FF}" type="slidenum">
              <a:rPr lang="en-US" altLang="zh-CN" smtClean="0"/>
              <a:pPr/>
              <a:t>‹#›</a:t>
            </a:fld>
            <a:endParaRPr lang="en-US" altLang="zh-CN"/>
          </a:p>
        </p:txBody>
      </p:sp>
    </p:spTree>
    <p:extLst>
      <p:ext uri="{BB962C8B-B14F-4D97-AF65-F5344CB8AC3E}">
        <p14:creationId xmlns:p14="http://schemas.microsoft.com/office/powerpoint/2010/main" val="331219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1ABC5B7-C586-45A2-9070-CAC8A3DF0AE6}" type="slidenum">
              <a:rPr lang="en-US" altLang="zh-CN" smtClean="0"/>
              <a:pPr/>
              <a:t>‹#›</a:t>
            </a:fld>
            <a:endParaRPr lang="en-US" altLang="zh-CN"/>
          </a:p>
        </p:txBody>
      </p:sp>
    </p:spTree>
    <p:extLst>
      <p:ext uri="{BB962C8B-B14F-4D97-AF65-F5344CB8AC3E}">
        <p14:creationId xmlns:p14="http://schemas.microsoft.com/office/powerpoint/2010/main" val="45224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06300125-1D25-4449-81E6-D3D9916391D9}" type="slidenum">
              <a:rPr lang="en-US" altLang="zh-CN" smtClean="0"/>
              <a:pPr/>
              <a:t>‹#›</a:t>
            </a:fld>
            <a:endParaRPr lang="en-US" altLang="zh-CN"/>
          </a:p>
        </p:txBody>
      </p:sp>
    </p:spTree>
    <p:extLst>
      <p:ext uri="{BB962C8B-B14F-4D97-AF65-F5344CB8AC3E}">
        <p14:creationId xmlns:p14="http://schemas.microsoft.com/office/powerpoint/2010/main" val="6102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1BB7499-C27B-4A20-8292-035315D430E9}" type="slidenum">
              <a:rPr lang="en-US" altLang="zh-CN" smtClean="0"/>
              <a:pPr/>
              <a:t>‹#›</a:t>
            </a:fld>
            <a:endParaRPr lang="en-US" altLang="zh-CN"/>
          </a:p>
        </p:txBody>
      </p:sp>
    </p:spTree>
    <p:extLst>
      <p:ext uri="{BB962C8B-B14F-4D97-AF65-F5344CB8AC3E}">
        <p14:creationId xmlns:p14="http://schemas.microsoft.com/office/powerpoint/2010/main" val="158130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51C3E0DD-BEF2-4215-8BAB-7F1C18A1CCB9}" type="slidenum">
              <a:rPr lang="en-US" altLang="zh-CN" smtClean="0"/>
              <a:pPr/>
              <a:t>‹#›</a:t>
            </a:fld>
            <a:endParaRPr lang="en-US" altLang="zh-CN"/>
          </a:p>
        </p:txBody>
      </p:sp>
    </p:spTree>
    <p:extLst>
      <p:ext uri="{BB962C8B-B14F-4D97-AF65-F5344CB8AC3E}">
        <p14:creationId xmlns:p14="http://schemas.microsoft.com/office/powerpoint/2010/main" val="240840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E7AA8-B3AD-41CA-9326-ABBACC9478FC}" type="slidenum">
              <a:rPr lang="en-US" altLang="zh-CN" smtClean="0"/>
              <a:pPr/>
              <a:t>‹#›</a:t>
            </a:fld>
            <a:endParaRPr lang="en-US" altLang="zh-CN"/>
          </a:p>
        </p:txBody>
      </p:sp>
    </p:spTree>
    <p:extLst>
      <p:ext uri="{BB962C8B-B14F-4D97-AF65-F5344CB8AC3E}">
        <p14:creationId xmlns:p14="http://schemas.microsoft.com/office/powerpoint/2010/main" val="4217395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D31338-2F64-4A24-BDBF-4EB6F21982C9}"/>
              </a:ext>
            </a:extLst>
          </p:cNvPr>
          <p:cNvSpPr txBox="1"/>
          <p:nvPr>
            <p:custDataLst>
              <p:tags r:id="rId1"/>
            </p:custDataLst>
          </p:nvPr>
        </p:nvSpPr>
        <p:spPr>
          <a:xfrm>
            <a:off x="1487488" y="1772816"/>
            <a:ext cx="6984776" cy="1432170"/>
          </a:xfrm>
          <a:prstGeom prst="rect">
            <a:avLst/>
          </a:prstGeom>
          <a:noFill/>
        </p:spPr>
        <p:txBody>
          <a:bodyPr wrap="square" bIns="0" rtlCol="0" anchor="b" anchorCtr="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4</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月</a:t>
            </a:r>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21</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日  湛江二模</a:t>
            </a:r>
          </a:p>
        </p:txBody>
      </p:sp>
      <p:sp>
        <p:nvSpPr>
          <p:cNvPr id="3" name="标题 5">
            <a:extLst>
              <a:ext uri="{FF2B5EF4-FFF2-40B4-BE49-F238E27FC236}">
                <a16:creationId xmlns:a16="http://schemas.microsoft.com/office/drawing/2014/main" id="{A3AA1030-2A3F-4FB8-A2D8-79965E41ACF3}"/>
              </a:ext>
            </a:extLst>
          </p:cNvPr>
          <p:cNvSpPr txBox="1">
            <a:spLocks/>
          </p:cNvSpPr>
          <p:nvPr>
            <p:custDataLst>
              <p:tags r:id="rId2"/>
            </p:custDataLst>
          </p:nvPr>
        </p:nvSpPr>
        <p:spPr>
          <a:xfrm>
            <a:off x="2839138" y="3877266"/>
            <a:ext cx="2952327" cy="86409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FF0000"/>
                </a:solidFill>
                <a:latin typeface="华文细黑" panose="02010600040101010101" pitchFamily="2" charset="-122"/>
                <a:ea typeface="华文细黑" panose="02010600040101010101" pitchFamily="2" charset="-122"/>
              </a:rPr>
              <a:t>生物讲评</a:t>
            </a:r>
          </a:p>
        </p:txBody>
      </p:sp>
      <p:pic>
        <p:nvPicPr>
          <p:cNvPr id="4" name="图片 3">
            <a:extLst>
              <a:ext uri="{FF2B5EF4-FFF2-40B4-BE49-F238E27FC236}">
                <a16:creationId xmlns:a16="http://schemas.microsoft.com/office/drawing/2014/main" id="{C666E453-7D5A-47C6-860C-FDC8A79A840A}"/>
              </a:ext>
            </a:extLst>
          </p:cNvPr>
          <p:cNvPicPr>
            <a:picLocks noChangeAspect="1"/>
          </p:cNvPicPr>
          <p:nvPr>
            <p:custDataLst>
              <p:tags r:id="rId3"/>
            </p:custDataLst>
          </p:nvPr>
        </p:nvPicPr>
        <p:blipFill rotWithShape="1">
          <a:blip r:embed="rId5" cstate="screen"/>
          <a:srcRect/>
          <a:stretch>
            <a:fillRect/>
          </a:stretch>
        </p:blipFill>
        <p:spPr>
          <a:xfrm>
            <a:off x="7143115" y="507365"/>
            <a:ext cx="4765675" cy="5914390"/>
          </a:xfrm>
          <a:prstGeom prst="rect">
            <a:avLst/>
          </a:prstGeom>
        </p:spPr>
      </p:pic>
    </p:spTree>
    <p:extLst>
      <p:ext uri="{BB962C8B-B14F-4D97-AF65-F5344CB8AC3E}">
        <p14:creationId xmlns:p14="http://schemas.microsoft.com/office/powerpoint/2010/main" val="341104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2"/>
                                        </p:tgtEl>
                                      </p:cBhvr>
                                      <p:by x="150000" y="150000"/>
                                      <p:from x="100000" y="100000"/>
                                      <p:to x="150000" y="150000"/>
                                    </p:animScale>
                                  </p:childTnLst>
                                </p:cTn>
                              </p:par>
                            </p:childTnLst>
                          </p:cTn>
                        </p:par>
                        <p:par>
                          <p:cTn id="7" fill="hold">
                            <p:stCondLst>
                              <p:cond delay="500"/>
                            </p:stCondLst>
                            <p:childTnLst>
                              <p:par>
                                <p:cTn id="8" presetID="6" presetClass="emph" presetSubtype="0" fill="hold" grpId="0" nodeType="afterEffect">
                                  <p:stCondLst>
                                    <p:cond delay="0"/>
                                  </p:stCondLst>
                                  <p:childTnLst>
                                    <p:animScale>
                                      <p:cBhvr>
                                        <p:cTn id="9" dur="500" fill="hold"/>
                                        <p:tgtEl>
                                          <p:spTgt spid="3"/>
                                        </p:tgtEl>
                                      </p:cBhvr>
                                      <p:by x="150000" y="150000"/>
                                      <p:from x="100000" y="100000"/>
                                      <p:to x="150000" y="150000"/>
                                    </p:animScale>
                                  </p:childTnLst>
                                </p:cTn>
                              </p:par>
                              <p:par>
                                <p:cTn id="10" presetID="6" presetClass="emph" presetSubtype="0" fill="hold" grpId="1" nodeType="withEffect">
                                  <p:stCondLst>
                                    <p:cond delay="0"/>
                                  </p:stCondLst>
                                  <p:childTnLst>
                                    <p:animScale>
                                      <p:cBhvr>
                                        <p:cTn id="11" dur="500" fill="hold"/>
                                        <p:tgtEl>
                                          <p:spTgt spid="2"/>
                                        </p:tgtEl>
                                      </p:cBhvr>
                                      <p:by x="150000" y="150000"/>
                                      <p:from x="150000" y="150000"/>
                                      <p:to x="100000" y="100000"/>
                                    </p:animScale>
                                  </p:childTnLst>
                                </p:cTn>
                              </p:par>
                            </p:childTnLst>
                          </p:cTn>
                        </p:par>
                        <p:par>
                          <p:cTn id="12" fill="hold">
                            <p:stCondLst>
                              <p:cond delay="1000"/>
                            </p:stCondLst>
                            <p:childTnLst>
                              <p:par>
                                <p:cTn id="13" presetID="6" presetClass="emph" presetSubtype="0" fill="hold" grpId="1" nodeType="afterEffect">
                                  <p:stCondLst>
                                    <p:cond delay="0"/>
                                  </p:stCondLst>
                                  <p:childTnLst>
                                    <p:animScale>
                                      <p:cBhvr>
                                        <p:cTn id="14" dur="500" fill="hold"/>
                                        <p:tgtEl>
                                          <p:spTgt spid="3"/>
                                        </p:tgtEl>
                                      </p:cBhvr>
                                      <p:by x="150000" y="150000"/>
                                      <p:from x="150000" y="15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6CEDA1-46E1-4E99-5D2B-074D6F7C6137}"/>
              </a:ext>
            </a:extLst>
          </p:cNvPr>
          <p:cNvSpPr txBox="1"/>
          <p:nvPr/>
        </p:nvSpPr>
        <p:spPr>
          <a:xfrm>
            <a:off x="263352" y="172958"/>
            <a:ext cx="11665296" cy="2126993"/>
          </a:xfrm>
          <a:prstGeom prst="rect">
            <a:avLst/>
          </a:prstGeom>
          <a:noFill/>
        </p:spPr>
        <p:txBody>
          <a:bodyPr wrap="square">
            <a:spAutoFit/>
          </a:bodyPr>
          <a:lstStyle/>
          <a:p>
            <a:pPr>
              <a:lnSpc>
                <a:spcPct val="120000"/>
              </a:lnSpc>
            </a:pPr>
            <a:r>
              <a:rPr lang="en-US" altLang="zh-CN" sz="2800" b="1" dirty="0">
                <a:effectLst/>
                <a:latin typeface="等线" panose="02010600030101010101" pitchFamily="2" charset="-122"/>
                <a:cs typeface="Times New Roman" panose="02020603050405020304" pitchFamily="18" charset="0"/>
              </a:rPr>
              <a:t>9.</a:t>
            </a:r>
            <a:r>
              <a:rPr lang="zh-CN" altLang="zh-CN" sz="2800" b="1" dirty="0">
                <a:effectLst/>
                <a:ea typeface="等线" panose="02010600030101010101" pitchFamily="2" charset="-122"/>
                <a:cs typeface="Times New Roman" panose="02020603050405020304" pitchFamily="18" charset="0"/>
              </a:rPr>
              <a:t>将植物的幼嫩茎顶端部分切取后随机分为</a:t>
            </a:r>
            <a:r>
              <a:rPr lang="en-US" altLang="zh-CN" sz="2800" b="1" dirty="0">
                <a:effectLst/>
                <a:ea typeface="等线" panose="02010600030101010101" pitchFamily="2" charset="-122"/>
                <a:cs typeface="Times New Roman" panose="02020603050405020304" pitchFamily="18" charset="0"/>
              </a:rPr>
              <a:t>A</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B</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C</a:t>
            </a:r>
            <a:r>
              <a:rPr lang="zh-CN" altLang="zh-CN" sz="2800" b="1" dirty="0">
                <a:effectLst/>
                <a:ea typeface="等线" panose="02010600030101010101" pitchFamily="2" charset="-122"/>
                <a:cs typeface="Times New Roman" panose="02020603050405020304" pitchFamily="18" charset="0"/>
              </a:rPr>
              <a:t>三组，分别在培养液中无菌培养至第</a:t>
            </a:r>
            <a:r>
              <a:rPr lang="en-US" altLang="zh-CN" sz="2800" b="1" dirty="0">
                <a:effectLst/>
                <a:ea typeface="等线" panose="02010600030101010101" pitchFamily="2" charset="-122"/>
                <a:cs typeface="Times New Roman" panose="02020603050405020304" pitchFamily="18" charset="0"/>
              </a:rPr>
              <a:t>1</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8</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15</a:t>
            </a:r>
            <a:r>
              <a:rPr lang="zh-CN" altLang="zh-CN" sz="2800" b="1" dirty="0">
                <a:effectLst/>
                <a:ea typeface="等线" panose="02010600030101010101" pitchFamily="2" charset="-122"/>
                <a:cs typeface="Times New Roman" panose="02020603050405020304" pitchFamily="18" charset="0"/>
              </a:rPr>
              <a:t>天，各组再用相同且适宜浓度的外源激素（赤霉素</a:t>
            </a:r>
            <a:r>
              <a:rPr lang="en-US" altLang="zh-CN" sz="2800" b="1" dirty="0">
                <a:effectLst/>
                <a:ea typeface="等线" panose="02010600030101010101" pitchFamily="2" charset="-122"/>
                <a:cs typeface="Times New Roman" panose="02020603050405020304" pitchFamily="18" charset="0"/>
              </a:rPr>
              <a:t>GA</a:t>
            </a:r>
            <a:r>
              <a:rPr lang="zh-CN" altLang="zh-CN" sz="2800" b="1" dirty="0">
                <a:effectLst/>
                <a:ea typeface="等线" panose="02010600030101010101" pitchFamily="2" charset="-122"/>
                <a:cs typeface="Times New Roman" panose="02020603050405020304" pitchFamily="18" charset="0"/>
              </a:rPr>
              <a:t>、生长素</a:t>
            </a:r>
            <a:r>
              <a:rPr lang="en-US" altLang="zh-CN" sz="2800" b="1" dirty="0">
                <a:effectLst/>
                <a:ea typeface="等线" panose="02010600030101010101" pitchFamily="2" charset="-122"/>
                <a:cs typeface="Times New Roman" panose="02020603050405020304" pitchFamily="18" charset="0"/>
              </a:rPr>
              <a:t>IAA)</a:t>
            </a:r>
            <a:r>
              <a:rPr lang="zh-CN" altLang="zh-CN" sz="2800" b="1" dirty="0">
                <a:effectLst/>
                <a:ea typeface="等线" panose="02010600030101010101" pitchFamily="2" charset="-122"/>
                <a:cs typeface="Times New Roman" panose="02020603050405020304" pitchFamily="18" charset="0"/>
              </a:rPr>
              <a:t>处理</a:t>
            </a:r>
            <a:r>
              <a:rPr lang="en-US" altLang="zh-CN" sz="2800" b="1" dirty="0">
                <a:effectLst/>
                <a:ea typeface="等线" panose="02010600030101010101" pitchFamily="2" charset="-122"/>
                <a:cs typeface="Times New Roman" panose="02020603050405020304" pitchFamily="18" charset="0"/>
              </a:rPr>
              <a:t>30</a:t>
            </a:r>
            <a:r>
              <a:rPr lang="zh-CN" altLang="zh-CN" sz="2800" b="1" dirty="0">
                <a:effectLst/>
                <a:ea typeface="等线" panose="02010600030101010101" pitchFamily="2" charset="-122"/>
                <a:cs typeface="Times New Roman" panose="02020603050405020304" pitchFamily="18" charset="0"/>
              </a:rPr>
              <a:t>天，实验处理及结果如图所示。据图分析，下列说法正确的是</a:t>
            </a:r>
            <a:endParaRPr lang="zh-CN" altLang="en-US" sz="2800" dirty="0"/>
          </a:p>
        </p:txBody>
      </p:sp>
      <p:pic>
        <p:nvPicPr>
          <p:cNvPr id="4" name="图片 3">
            <a:extLst>
              <a:ext uri="{FF2B5EF4-FFF2-40B4-BE49-F238E27FC236}">
                <a16:creationId xmlns:a16="http://schemas.microsoft.com/office/drawing/2014/main" id="{5203E558-B94A-39AC-EB74-7CE7AE2400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2000" contrast="59000"/>
                    </a14:imgEffect>
                  </a14:imgLayer>
                </a14:imgProps>
              </a:ext>
            </a:extLst>
          </a:blip>
          <a:stretch>
            <a:fillRect/>
          </a:stretch>
        </p:blipFill>
        <p:spPr>
          <a:xfrm>
            <a:off x="2639616" y="1741971"/>
            <a:ext cx="7200800" cy="2876822"/>
          </a:xfrm>
          <a:prstGeom prst="rect">
            <a:avLst/>
          </a:prstGeom>
        </p:spPr>
      </p:pic>
      <p:sp>
        <p:nvSpPr>
          <p:cNvPr id="6" name="文本框 5">
            <a:extLst>
              <a:ext uri="{FF2B5EF4-FFF2-40B4-BE49-F238E27FC236}">
                <a16:creationId xmlns:a16="http://schemas.microsoft.com/office/drawing/2014/main" id="{77709C39-8EF6-24E8-328D-D5B7D46E4C0F}"/>
              </a:ext>
            </a:extLst>
          </p:cNvPr>
          <p:cNvSpPr txBox="1"/>
          <p:nvPr/>
        </p:nvSpPr>
        <p:spPr>
          <a:xfrm>
            <a:off x="1055440" y="4509120"/>
            <a:ext cx="9937104" cy="2126993"/>
          </a:xfrm>
          <a:prstGeom prst="rect">
            <a:avLst/>
          </a:prstGeom>
          <a:noFill/>
        </p:spPr>
        <p:txBody>
          <a:bodyPr wrap="square">
            <a:spAutoFit/>
          </a:bodyPr>
          <a:lstStyle/>
          <a:p>
            <a:pPr indent="266700" algn="just">
              <a:lnSpc>
                <a:spcPct val="12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可用高压蒸汽灭菌法对植物的幼嫩茎顶端进行灭菌处理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2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无菌培养的时间越长，</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GA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促进茎芽生长的效果越好</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2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C.GA3</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LAA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在促进茎芽生长方面呈协同关系</a:t>
            </a:r>
            <a:endPar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20000"/>
              </a:lnSpc>
            </a:pPr>
            <a:r>
              <a:rPr lang="en-US" altLang="zh-CN" sz="2800" b="1" dirty="0">
                <a:effectLst/>
                <a:latin typeface="等线" panose="02010600030101010101" pitchFamily="2" charset="-122"/>
                <a:cs typeface="Times New Roman" panose="02020603050405020304" pitchFamily="18" charset="0"/>
              </a:rPr>
              <a:t>   D.GA</a:t>
            </a:r>
            <a:r>
              <a:rPr lang="zh-CN" altLang="zh-CN" sz="2800" b="1" dirty="0">
                <a:effectLst/>
                <a:ea typeface="等线" panose="02010600030101010101" pitchFamily="2" charset="-122"/>
                <a:cs typeface="Times New Roman" panose="02020603050405020304" pitchFamily="18" charset="0"/>
              </a:rPr>
              <a:t>和</a:t>
            </a:r>
            <a:r>
              <a:rPr lang="en-US" altLang="zh-CN" sz="2800" b="1" dirty="0">
                <a:effectLst/>
                <a:ea typeface="等线" panose="02010600030101010101" pitchFamily="2" charset="-122"/>
                <a:cs typeface="Times New Roman" panose="02020603050405020304" pitchFamily="18" charset="0"/>
              </a:rPr>
              <a:t>IAA</a:t>
            </a:r>
            <a:r>
              <a:rPr lang="zh-CN" altLang="zh-CN" sz="2800" b="1" dirty="0">
                <a:effectLst/>
                <a:ea typeface="等线" panose="02010600030101010101" pitchFamily="2" charset="-122"/>
                <a:cs typeface="Times New Roman" panose="02020603050405020304" pitchFamily="18" charset="0"/>
              </a:rPr>
              <a:t>通过催化不同反应来促进茎芽生长</a:t>
            </a:r>
            <a:endParaRPr lang="zh-CN" altLang="en-US" sz="2800" dirty="0"/>
          </a:p>
        </p:txBody>
      </p:sp>
    </p:spTree>
    <p:extLst>
      <p:ext uri="{BB962C8B-B14F-4D97-AF65-F5344CB8AC3E}">
        <p14:creationId xmlns:p14="http://schemas.microsoft.com/office/powerpoint/2010/main" val="270096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8E49DED-E897-210D-3051-95B2AA89C9A9}"/>
              </a:ext>
            </a:extLst>
          </p:cNvPr>
          <p:cNvSpPr txBox="1"/>
          <p:nvPr/>
        </p:nvSpPr>
        <p:spPr>
          <a:xfrm>
            <a:off x="335360" y="188640"/>
            <a:ext cx="11449272" cy="5841407"/>
          </a:xfrm>
          <a:prstGeom prst="rect">
            <a:avLst/>
          </a:prstGeom>
          <a:noFill/>
        </p:spPr>
        <p:txBody>
          <a:bodyPr wrap="square">
            <a:spAutoFit/>
          </a:bodyPr>
          <a:lstStyle/>
          <a:p>
            <a:pPr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某雌性动物的基因型为</a:t>
            </a:r>
            <a:r>
              <a:rPr lang="en-US" altLang="zh-CN" sz="2800" b="1" kern="100" dirty="0" err="1">
                <a:effectLst/>
                <a:latin typeface="等线" panose="02010600030101010101" pitchFamily="2" charset="-122"/>
                <a:ea typeface="等线" panose="02010600030101010101" pitchFamily="2" charset="-122"/>
                <a:cs typeface="Times New Roman" panose="02020603050405020304" pitchFamily="18" charset="0"/>
              </a:rPr>
              <a:t>AaX</a:t>
            </a:r>
            <a:r>
              <a:rPr lang="en-US" altLang="zh-CN" sz="2800" b="1" kern="100" baseline="30000" dirty="0" err="1">
                <a:effectLst/>
                <a:latin typeface="等线" panose="02010600030101010101" pitchFamily="2" charset="-122"/>
                <a:ea typeface="等线" panose="02010600030101010101" pitchFamily="2" charset="-122"/>
                <a:cs typeface="Times New Roman" panose="02020603050405020304" pitchFamily="18" charset="0"/>
              </a:rPr>
              <a:t>B</a:t>
            </a:r>
            <a:r>
              <a:rPr lang="en-US" altLang="zh-CN" sz="2800" b="1" kern="100" dirty="0" err="1">
                <a:effectLst/>
                <a:latin typeface="等线" panose="02010600030101010101" pitchFamily="2" charset="-122"/>
                <a:ea typeface="等线" panose="02010600030101010101" pitchFamily="2" charset="-122"/>
                <a:cs typeface="Times New Roman" panose="02020603050405020304" pitchFamily="18" charset="0"/>
              </a:rPr>
              <a:t>X</a:t>
            </a:r>
            <a:r>
              <a:rPr lang="en-US" altLang="zh-CN" sz="2800" b="1" kern="100" baseline="30000" dirty="0" err="1">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，现对其体内的一个卵原细胞的分裂进行分析。不考虑基因突变，下列叙述错误的是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若该卵原细胞连续两次分裂产生</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个大小相同的子细胞，则其进行的是有丝分裂</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若产生的卵细胞的基因型为</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AX</a:t>
            </a:r>
            <a:r>
              <a:rPr lang="en-US" altLang="zh-CN" sz="2800" b="1"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2800" b="1"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则该卵原细胞的异常发生在减数分裂</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即使四分体时期发生了染色体片段互换，该卵原细胞也只产生一种类型的卵细胞</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800" b="1" dirty="0">
                <a:effectLst/>
                <a:latin typeface="等线" panose="02010600030101010101" pitchFamily="2" charset="-122"/>
                <a:cs typeface="Times New Roman" panose="02020603050405020304" pitchFamily="18" charset="0"/>
              </a:rPr>
              <a:t>	D.</a:t>
            </a:r>
            <a:r>
              <a:rPr lang="zh-CN" altLang="zh-CN" sz="2800" b="1" dirty="0">
                <a:effectLst/>
                <a:ea typeface="等线" panose="02010600030101010101" pitchFamily="2" charset="-122"/>
                <a:cs typeface="Times New Roman" panose="02020603050405020304" pitchFamily="18" charset="0"/>
              </a:rPr>
              <a:t>在减数分裂</a:t>
            </a:r>
            <a:r>
              <a:rPr lang="en-US" altLang="zh-CN" sz="2800" b="1" dirty="0">
                <a:effectLst/>
                <a:ea typeface="等线" panose="02010600030101010101" pitchFamily="2" charset="-122"/>
                <a:cs typeface="Times New Roman" panose="02020603050405020304" pitchFamily="18" charset="0"/>
              </a:rPr>
              <a:t>I</a:t>
            </a:r>
            <a:r>
              <a:rPr lang="zh-CN" altLang="zh-CN" sz="2800" b="1" dirty="0">
                <a:effectLst/>
                <a:ea typeface="等线" panose="02010600030101010101" pitchFamily="2" charset="-122"/>
                <a:cs typeface="Times New Roman" panose="02020603050405020304" pitchFamily="18" charset="0"/>
              </a:rPr>
              <a:t>后期或减数分裂</a:t>
            </a:r>
            <a:r>
              <a:rPr lang="en-US" altLang="zh-CN" sz="2800" b="1" dirty="0">
                <a:effectLst/>
                <a:ea typeface="等线" panose="02010600030101010101" pitchFamily="2" charset="-122"/>
                <a:cs typeface="Times New Roman" panose="02020603050405020304" pitchFamily="18" charset="0"/>
              </a:rPr>
              <a:t>Ⅱ</a:t>
            </a:r>
            <a:r>
              <a:rPr lang="zh-CN" altLang="zh-CN" sz="2800" b="1" dirty="0">
                <a:effectLst/>
                <a:ea typeface="等线" panose="02010600030101010101" pitchFamily="2" charset="-122"/>
                <a:cs typeface="Times New Roman" panose="02020603050405020304" pitchFamily="18" charset="0"/>
              </a:rPr>
              <a:t>后期，细胞中的</a:t>
            </a:r>
            <a:r>
              <a:rPr lang="en-US" altLang="zh-CN" sz="2800" b="1" dirty="0">
                <a:effectLst/>
                <a:ea typeface="等线" panose="02010600030101010101" pitchFamily="2" charset="-122"/>
                <a:cs typeface="Times New Roman" panose="02020603050405020304" pitchFamily="18" charset="0"/>
              </a:rPr>
              <a:t>X</a:t>
            </a:r>
            <a:r>
              <a:rPr lang="zh-CN" altLang="zh-CN" sz="2800" b="1" dirty="0">
                <a:effectLst/>
                <a:ea typeface="等线" panose="02010600030101010101" pitchFamily="2" charset="-122"/>
                <a:cs typeface="Times New Roman" panose="02020603050405020304" pitchFamily="18" charset="0"/>
              </a:rPr>
              <a:t>染色体数一般为</a:t>
            </a:r>
            <a:r>
              <a:rPr lang="en-US" altLang="zh-CN" sz="2800" b="1" dirty="0">
                <a:effectLst/>
                <a:ea typeface="等线" panose="02010600030101010101" pitchFamily="2" charset="-122"/>
                <a:cs typeface="Times New Roman" panose="02020603050405020304" pitchFamily="18" charset="0"/>
              </a:rPr>
              <a:t>2</a:t>
            </a:r>
            <a:r>
              <a:rPr lang="zh-CN" altLang="zh-CN" sz="2800" b="1" dirty="0">
                <a:effectLst/>
                <a:ea typeface="等线" panose="02010600030101010101" pitchFamily="2" charset="-122"/>
                <a:cs typeface="Times New Roman" panose="02020603050405020304" pitchFamily="18" charset="0"/>
              </a:rPr>
              <a:t>条</a:t>
            </a:r>
            <a:endParaRPr lang="zh-CN" altLang="en-US" sz="2800" dirty="0"/>
          </a:p>
        </p:txBody>
      </p:sp>
    </p:spTree>
    <p:extLst>
      <p:ext uri="{BB962C8B-B14F-4D97-AF65-F5344CB8AC3E}">
        <p14:creationId xmlns:p14="http://schemas.microsoft.com/office/powerpoint/2010/main" val="332552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F566503-28F5-21E2-D5A4-1117CDD55303}"/>
              </a:ext>
            </a:extLst>
          </p:cNvPr>
          <p:cNvSpPr txBox="1"/>
          <p:nvPr/>
        </p:nvSpPr>
        <p:spPr>
          <a:xfrm>
            <a:off x="335360" y="260648"/>
            <a:ext cx="11449272" cy="5864939"/>
          </a:xfrm>
          <a:prstGeom prst="rect">
            <a:avLst/>
          </a:prstGeom>
          <a:noFill/>
        </p:spPr>
        <p:txBody>
          <a:bodyPr wrap="square">
            <a:spAutoFit/>
          </a:bodyPr>
          <a:lstStyle/>
          <a:p>
            <a:pPr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酵母菌中约</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48%</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的精氨酸是由密码子</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AGA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编码的，而其余五种编码精氨酸的密码子则以大致相等的较低频率被使用（每种</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左右）。现通过基因改造，采用酵母菌偏好的精氨酸密码子，提高了酵母菌相关蛋白质的表达量，此过程发生的变化是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酵母菌的染色体组数量增加</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相关基因的碱基对序列发生改变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转录出的相关</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mRNA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的含量减少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70000"/>
              </a:lnSpc>
            </a:pPr>
            <a:r>
              <a:rPr lang="en-US" altLang="zh-CN" sz="2800" b="1" dirty="0">
                <a:effectLst/>
                <a:latin typeface="等线" panose="02010600030101010101" pitchFamily="2" charset="-122"/>
                <a:cs typeface="Times New Roman" panose="02020603050405020304" pitchFamily="18" charset="0"/>
              </a:rPr>
              <a:t>	D.</a:t>
            </a:r>
            <a:r>
              <a:rPr lang="zh-CN" altLang="zh-CN" sz="2800" b="1" dirty="0">
                <a:effectLst/>
                <a:ea typeface="等线" panose="02010600030101010101" pitchFamily="2" charset="-122"/>
                <a:cs typeface="Times New Roman" panose="02020603050405020304" pitchFamily="18" charset="0"/>
              </a:rPr>
              <a:t>相关蛋白质的氨基酸序列发生改变</a:t>
            </a:r>
            <a:endParaRPr lang="zh-CN" altLang="en-US" sz="2800" dirty="0"/>
          </a:p>
        </p:txBody>
      </p:sp>
    </p:spTree>
    <p:extLst>
      <p:ext uri="{BB962C8B-B14F-4D97-AF65-F5344CB8AC3E}">
        <p14:creationId xmlns:p14="http://schemas.microsoft.com/office/powerpoint/2010/main" val="367432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91F690-09B2-AEF9-6412-95BCC4F35D3B}"/>
              </a:ext>
            </a:extLst>
          </p:cNvPr>
          <p:cNvSpPr txBox="1"/>
          <p:nvPr/>
        </p:nvSpPr>
        <p:spPr>
          <a:xfrm>
            <a:off x="263352" y="188640"/>
            <a:ext cx="11665296" cy="1319079"/>
          </a:xfrm>
          <a:prstGeom prst="rect">
            <a:avLst/>
          </a:prstGeom>
          <a:noFill/>
        </p:spPr>
        <p:txBody>
          <a:bodyPr wrap="square">
            <a:spAutoFit/>
          </a:bodyPr>
          <a:lstStyle/>
          <a:p>
            <a:pPr>
              <a:lnSpc>
                <a:spcPct val="150000"/>
              </a:lnSpc>
            </a:pPr>
            <a:r>
              <a:rPr lang="en-US" altLang="zh-CN" sz="2800" b="1" dirty="0">
                <a:effectLst/>
                <a:latin typeface="等线" panose="02010600030101010101" pitchFamily="2" charset="-122"/>
                <a:cs typeface="Times New Roman" panose="02020603050405020304" pitchFamily="18" charset="0"/>
              </a:rPr>
              <a:t>12.</a:t>
            </a:r>
            <a:r>
              <a:rPr lang="zh-CN" altLang="zh-CN" sz="2800" b="1" dirty="0">
                <a:effectLst/>
                <a:ea typeface="等线" panose="02010600030101010101" pitchFamily="2" charset="-122"/>
                <a:cs typeface="Times New Roman" panose="02020603050405020304" pitchFamily="18" charset="0"/>
              </a:rPr>
              <a:t>白细胞介素</a:t>
            </a:r>
            <a:r>
              <a:rPr lang="en-US" altLang="zh-CN" sz="2800" b="1" dirty="0">
                <a:effectLst/>
                <a:ea typeface="等线" panose="02010600030101010101" pitchFamily="2" charset="-122"/>
                <a:cs typeface="Times New Roman" panose="02020603050405020304" pitchFamily="18" charset="0"/>
              </a:rPr>
              <a:t>(IL-10)</a:t>
            </a:r>
            <a:r>
              <a:rPr lang="zh-CN" altLang="zh-CN" sz="2800" b="1" dirty="0">
                <a:effectLst/>
                <a:ea typeface="等线" panose="02010600030101010101" pitchFamily="2" charset="-122"/>
                <a:cs typeface="Times New Roman" panose="02020603050405020304" pitchFamily="18" charset="0"/>
              </a:rPr>
              <a:t>和干扰素</a:t>
            </a:r>
            <a:r>
              <a:rPr lang="en-US" altLang="zh-CN" sz="2800" b="1" dirty="0">
                <a:effectLst/>
                <a:ea typeface="等线" panose="02010600030101010101" pitchFamily="2" charset="-122"/>
                <a:cs typeface="Times New Roman" panose="02020603050405020304" pitchFamily="18" charset="0"/>
              </a:rPr>
              <a:t>(IFN-</a:t>
            </a:r>
            <a:r>
              <a:rPr lang="en-US" altLang="zh-CN" sz="2800" b="1" dirty="0">
                <a:effectLst/>
                <a:latin typeface="等线" panose="02010600030101010101" pitchFamily="2" charset="-122"/>
                <a:cs typeface="Times New Roman" panose="02020603050405020304" pitchFamily="18" charset="0"/>
              </a:rPr>
              <a:t>γ)</a:t>
            </a:r>
            <a:r>
              <a:rPr lang="zh-CN" altLang="zh-CN" sz="2800" b="1" dirty="0">
                <a:effectLst/>
                <a:ea typeface="等线" panose="02010600030101010101" pitchFamily="2" charset="-122"/>
                <a:cs typeface="Times New Roman" panose="02020603050405020304" pitchFamily="18" charset="0"/>
              </a:rPr>
              <a:t>能够作用于免疫细胞而调节机体的生理活动，其部分调节机制如图所示。下列叙述正确的是</a:t>
            </a:r>
            <a:endParaRPr lang="zh-CN" altLang="en-US" sz="2800" dirty="0"/>
          </a:p>
        </p:txBody>
      </p:sp>
      <p:pic>
        <p:nvPicPr>
          <p:cNvPr id="4" name="图片 3">
            <a:extLst>
              <a:ext uri="{FF2B5EF4-FFF2-40B4-BE49-F238E27FC236}">
                <a16:creationId xmlns:a16="http://schemas.microsoft.com/office/drawing/2014/main" id="{542FC992-3B73-D121-4C98-40B3B1B3710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8000" contrast="64000"/>
                    </a14:imgEffect>
                  </a14:imgLayer>
                </a14:imgProps>
              </a:ext>
            </a:extLst>
          </a:blip>
          <a:stretch>
            <a:fillRect/>
          </a:stretch>
        </p:blipFill>
        <p:spPr>
          <a:xfrm>
            <a:off x="2567608" y="1507719"/>
            <a:ext cx="6840760" cy="2377896"/>
          </a:xfrm>
          <a:prstGeom prst="rect">
            <a:avLst/>
          </a:prstGeom>
        </p:spPr>
      </p:pic>
      <p:sp>
        <p:nvSpPr>
          <p:cNvPr id="6" name="文本框 5">
            <a:extLst>
              <a:ext uri="{FF2B5EF4-FFF2-40B4-BE49-F238E27FC236}">
                <a16:creationId xmlns:a16="http://schemas.microsoft.com/office/drawing/2014/main" id="{82DCE199-BC76-FC4C-F122-33928DE974A6}"/>
              </a:ext>
            </a:extLst>
          </p:cNvPr>
          <p:cNvSpPr txBox="1"/>
          <p:nvPr/>
        </p:nvSpPr>
        <p:spPr>
          <a:xfrm>
            <a:off x="983432" y="3898823"/>
            <a:ext cx="10009112" cy="2611741"/>
          </a:xfrm>
          <a:prstGeom prst="rect">
            <a:avLst/>
          </a:prstGeom>
          <a:noFill/>
        </p:spPr>
        <p:txBody>
          <a:bodyPr wrap="square">
            <a:spAutoFit/>
          </a:bodyPr>
          <a:lstStyle/>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各类免疫活性物质均是由免疫细胞产生的</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B. IFN-γ</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的分泌会抑制巨噬细胞对抗原的摄取和加工</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 IFN-γ</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L10</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对巨噬细胞的活化的作用呈抗衡关系</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800" b="1" dirty="0">
                <a:effectLst/>
                <a:latin typeface="等线" panose="02010600030101010101" pitchFamily="2" charset="-122"/>
                <a:cs typeface="Times New Roman" panose="02020603050405020304" pitchFamily="18" charset="0"/>
              </a:rPr>
              <a:t>   D.</a:t>
            </a:r>
            <a:r>
              <a:rPr lang="zh-CN" altLang="zh-CN" sz="2800" b="1" dirty="0">
                <a:effectLst/>
                <a:ea typeface="等线" panose="02010600030101010101" pitchFamily="2" charset="-122"/>
                <a:cs typeface="Times New Roman" panose="02020603050405020304" pitchFamily="18" charset="0"/>
              </a:rPr>
              <a:t>若抑制</a:t>
            </a:r>
            <a:r>
              <a:rPr lang="en-US" altLang="zh-CN" sz="2800" b="1" dirty="0">
                <a:effectLst/>
                <a:ea typeface="等线" panose="02010600030101010101" pitchFamily="2" charset="-122"/>
                <a:cs typeface="Times New Roman" panose="02020603050405020304" pitchFamily="18" charset="0"/>
              </a:rPr>
              <a:t>IL10</a:t>
            </a:r>
            <a:r>
              <a:rPr lang="zh-CN" altLang="zh-CN" sz="2800" b="1" dirty="0">
                <a:effectLst/>
                <a:ea typeface="等线" panose="02010600030101010101" pitchFamily="2" charset="-122"/>
                <a:cs typeface="Times New Roman" panose="02020603050405020304" pitchFamily="18" charset="0"/>
              </a:rPr>
              <a:t>的产生，则机体的特异性免疫功能会减弱</a:t>
            </a:r>
            <a:endParaRPr lang="zh-CN" altLang="en-US" sz="2800" dirty="0"/>
          </a:p>
        </p:txBody>
      </p:sp>
    </p:spTree>
    <p:extLst>
      <p:ext uri="{BB962C8B-B14F-4D97-AF65-F5344CB8AC3E}">
        <p14:creationId xmlns:p14="http://schemas.microsoft.com/office/powerpoint/2010/main" val="264110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9331CA-7C48-084D-12A9-BD795A6F8A5F}"/>
              </a:ext>
            </a:extLst>
          </p:cNvPr>
          <p:cNvSpPr txBox="1"/>
          <p:nvPr/>
        </p:nvSpPr>
        <p:spPr>
          <a:xfrm>
            <a:off x="407368" y="332656"/>
            <a:ext cx="5328592" cy="3258071"/>
          </a:xfrm>
          <a:prstGeom prst="rect">
            <a:avLst/>
          </a:prstGeom>
          <a:noFill/>
        </p:spPr>
        <p:txBody>
          <a:bodyPr wrap="square">
            <a:spAutoFit/>
          </a:bodyPr>
          <a:lstStyle/>
          <a:p>
            <a:pPr>
              <a:lnSpc>
                <a:spcPct val="150000"/>
              </a:lnSpc>
            </a:pPr>
            <a:r>
              <a:rPr lang="en-US" altLang="zh-CN" sz="2800" b="1" dirty="0">
                <a:effectLst/>
                <a:latin typeface="等线" panose="02010600030101010101" pitchFamily="2" charset="-122"/>
                <a:cs typeface="Times New Roman" panose="02020603050405020304" pitchFamily="18" charset="0"/>
              </a:rPr>
              <a:t>13.</a:t>
            </a:r>
            <a:r>
              <a:rPr lang="zh-CN" altLang="zh-CN" sz="2800" b="1" dirty="0">
                <a:effectLst/>
                <a:ea typeface="等线" panose="02010600030101010101" pitchFamily="2" charset="-122"/>
                <a:cs typeface="Times New Roman" panose="02020603050405020304" pitchFamily="18" charset="0"/>
              </a:rPr>
              <a:t>生态学家对某群落中的两个种群（甲、乙）进行了长期调查，统计了两者的出生率</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死亡率的值</a:t>
            </a:r>
            <a:r>
              <a:rPr lang="en-US" altLang="zh-CN" sz="2800" b="1" dirty="0">
                <a:effectLst/>
                <a:ea typeface="等线" panose="02010600030101010101" pitchFamily="2" charset="-122"/>
                <a:cs typeface="Times New Roman" panose="02020603050405020304" pitchFamily="18" charset="0"/>
              </a:rPr>
              <a:t>(D,</a:t>
            </a:r>
            <a:r>
              <a:rPr lang="zh-CN" altLang="zh-CN" sz="2800" b="1" dirty="0">
                <a:effectLst/>
                <a:ea typeface="等线" panose="02010600030101010101" pitchFamily="2" charset="-122"/>
                <a:cs typeface="Times New Roman" panose="02020603050405020304" pitchFamily="18" charset="0"/>
              </a:rPr>
              <a:t>结果如图所示。不考虑其他因素，下列分析合理的是</a:t>
            </a:r>
            <a:endParaRPr lang="zh-CN" altLang="en-US" sz="2800" dirty="0"/>
          </a:p>
        </p:txBody>
      </p:sp>
      <p:pic>
        <p:nvPicPr>
          <p:cNvPr id="4" name="图片 3">
            <a:extLst>
              <a:ext uri="{FF2B5EF4-FFF2-40B4-BE49-F238E27FC236}">
                <a16:creationId xmlns:a16="http://schemas.microsoft.com/office/drawing/2014/main" id="{FC7F0998-23D5-D7FD-E62A-86C2D17A627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contrast="100000"/>
                    </a14:imgEffect>
                  </a14:imgLayer>
                </a14:imgProps>
              </a:ext>
            </a:extLst>
          </a:blip>
          <a:stretch>
            <a:fillRect/>
          </a:stretch>
        </p:blipFill>
        <p:spPr>
          <a:xfrm>
            <a:off x="5951984" y="404664"/>
            <a:ext cx="5760640" cy="2709855"/>
          </a:xfrm>
          <a:prstGeom prst="rect">
            <a:avLst/>
          </a:prstGeom>
        </p:spPr>
      </p:pic>
      <p:sp>
        <p:nvSpPr>
          <p:cNvPr id="6" name="文本框 5">
            <a:extLst>
              <a:ext uri="{FF2B5EF4-FFF2-40B4-BE49-F238E27FC236}">
                <a16:creationId xmlns:a16="http://schemas.microsoft.com/office/drawing/2014/main" id="{B92122F9-7717-1073-C276-A1982EE47B61}"/>
              </a:ext>
            </a:extLst>
          </p:cNvPr>
          <p:cNvSpPr txBox="1"/>
          <p:nvPr/>
        </p:nvSpPr>
        <p:spPr>
          <a:xfrm>
            <a:off x="1297343" y="3590727"/>
            <a:ext cx="9141643" cy="2611741"/>
          </a:xfrm>
          <a:prstGeom prst="rect">
            <a:avLst/>
          </a:prstGeom>
          <a:noFill/>
        </p:spPr>
        <p:txBody>
          <a:bodyPr wrap="square">
            <a:spAutoFit/>
          </a:bodyPr>
          <a:lstStyle/>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A.t1→t2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时间段，甲种群的数量先增加后减少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B.t2→t3</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时间段，乙种群的种内竞争逐渐加剧</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C.t3→t4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时间段，乙种群的年龄结构为衰退型</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800" b="1" dirty="0">
                <a:effectLst/>
                <a:latin typeface="等线" panose="02010600030101010101" pitchFamily="2" charset="-122"/>
                <a:cs typeface="Times New Roman" panose="02020603050405020304" pitchFamily="18" charset="0"/>
              </a:rPr>
              <a:t>   D.t2</a:t>
            </a:r>
            <a:r>
              <a:rPr lang="zh-CN" altLang="zh-CN" sz="2800" b="1" dirty="0">
                <a:effectLst/>
                <a:ea typeface="等线" panose="02010600030101010101" pitchFamily="2" charset="-122"/>
                <a:cs typeface="Times New Roman" panose="02020603050405020304" pitchFamily="18" charset="0"/>
              </a:rPr>
              <a:t>和</a:t>
            </a:r>
            <a:r>
              <a:rPr lang="en-US" altLang="zh-CN" sz="2800" b="1" dirty="0">
                <a:effectLst/>
                <a:ea typeface="等线" panose="02010600030101010101" pitchFamily="2" charset="-122"/>
                <a:cs typeface="Times New Roman" panose="02020603050405020304" pitchFamily="18" charset="0"/>
              </a:rPr>
              <a:t>t4</a:t>
            </a:r>
            <a:r>
              <a:rPr lang="zh-CN" altLang="zh-CN" sz="2800" b="1" dirty="0">
                <a:effectLst/>
                <a:ea typeface="等线" panose="02010600030101010101" pitchFamily="2" charset="-122"/>
                <a:cs typeface="Times New Roman" panose="02020603050405020304" pitchFamily="18" charset="0"/>
              </a:rPr>
              <a:t>时刻，甲、乙两种群的增长率相同</a:t>
            </a:r>
            <a:endParaRPr lang="zh-CN" altLang="en-US" sz="2800" dirty="0"/>
          </a:p>
        </p:txBody>
      </p:sp>
    </p:spTree>
    <p:extLst>
      <p:ext uri="{BB962C8B-B14F-4D97-AF65-F5344CB8AC3E}">
        <p14:creationId xmlns:p14="http://schemas.microsoft.com/office/powerpoint/2010/main" val="323830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3B3329B-60F7-228B-64E0-E145ABDBBD10}"/>
              </a:ext>
            </a:extLst>
          </p:cNvPr>
          <p:cNvSpPr txBox="1"/>
          <p:nvPr/>
        </p:nvSpPr>
        <p:spPr>
          <a:xfrm>
            <a:off x="479376" y="332656"/>
            <a:ext cx="6048672" cy="2913362"/>
          </a:xfrm>
          <a:prstGeom prst="rect">
            <a:avLst/>
          </a:prstGeom>
          <a:noFill/>
        </p:spPr>
        <p:txBody>
          <a:bodyPr wrap="square">
            <a:spAutoFit/>
          </a:bodyPr>
          <a:lstStyle/>
          <a:p>
            <a:pPr algn="just">
              <a:lnSpc>
                <a:spcPct val="11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以紫色洋葱鳞片叶外表皮为实验材料，制成临时装片置于某种溶液</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中。细胞吸水能力随时间的变化如图所示，其中</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曲线表示细胞在蒸馏水中的吸水能力变化。下列叙述正确</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pPr>
            <a:r>
              <a:rPr lang="zh-CN" altLang="zh-CN" sz="2800" b="1" dirty="0">
                <a:effectLst/>
                <a:ea typeface="等线" panose="02010600030101010101" pitchFamily="2" charset="-122"/>
                <a:cs typeface="Times New Roman" panose="02020603050405020304" pitchFamily="18" charset="0"/>
              </a:rPr>
              <a:t>的是</a:t>
            </a:r>
            <a:endParaRPr lang="zh-CN" altLang="en-US" sz="2800" dirty="0"/>
          </a:p>
        </p:txBody>
      </p:sp>
      <p:pic>
        <p:nvPicPr>
          <p:cNvPr id="4" name="图片 3">
            <a:extLst>
              <a:ext uri="{FF2B5EF4-FFF2-40B4-BE49-F238E27FC236}">
                <a16:creationId xmlns:a16="http://schemas.microsoft.com/office/drawing/2014/main" id="{08250452-3F8A-26FB-6CC7-6BFF2152C42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70000"/>
                    </a14:imgEffect>
                  </a14:imgLayer>
                </a14:imgProps>
              </a:ext>
            </a:extLst>
          </a:blip>
          <a:stretch>
            <a:fillRect/>
          </a:stretch>
        </p:blipFill>
        <p:spPr>
          <a:xfrm>
            <a:off x="6888088" y="239021"/>
            <a:ext cx="4759633" cy="3100632"/>
          </a:xfrm>
          <a:prstGeom prst="rect">
            <a:avLst/>
          </a:prstGeom>
        </p:spPr>
      </p:pic>
      <p:sp>
        <p:nvSpPr>
          <p:cNvPr id="6" name="文本框 5">
            <a:extLst>
              <a:ext uri="{FF2B5EF4-FFF2-40B4-BE49-F238E27FC236}">
                <a16:creationId xmlns:a16="http://schemas.microsoft.com/office/drawing/2014/main" id="{6E0DBA75-64EB-311C-26A5-43F8D2AC9472}"/>
              </a:ext>
            </a:extLst>
          </p:cNvPr>
          <p:cNvSpPr txBox="1"/>
          <p:nvPr/>
        </p:nvSpPr>
        <p:spPr>
          <a:xfrm>
            <a:off x="376109" y="3210014"/>
            <a:ext cx="11240828" cy="3387338"/>
          </a:xfrm>
          <a:prstGeom prst="rect">
            <a:avLst/>
          </a:prstGeom>
          <a:noFill/>
        </p:spPr>
        <p:txBody>
          <a:bodyPr wrap="square">
            <a:spAutoFit/>
          </a:bodyPr>
          <a:lstStyle/>
          <a:p>
            <a:pPr indent="266700" algn="just">
              <a:lnSpc>
                <a:spcPct val="11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曲线对应溶液中，细胞吸水能力维持稳定时，溶液</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X</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的浓度比初始浓度低</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err="1">
                <a:effectLst/>
                <a:latin typeface="等线" panose="02010600030101010101" pitchFamily="2" charset="-122"/>
                <a:ea typeface="等线" panose="02010600030101010101" pitchFamily="2" charset="-122"/>
                <a:cs typeface="Times New Roman" panose="02020603050405020304" pitchFamily="18" charset="0"/>
              </a:rPr>
              <a:t>B.b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曲线对应溶液中，细胞吸水能力开始减弱时，细胞开始吸收溶液</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中的溶质</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曲线对应溶液中，随着细胞吸水能力的减弱，原生质体的体积随之减小</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pPr>
            <a:r>
              <a:rPr lang="en-US" altLang="zh-CN" sz="2800" b="1" dirty="0">
                <a:effectLst/>
                <a:latin typeface="等线" panose="02010600030101010101" pitchFamily="2" charset="-122"/>
                <a:cs typeface="Times New Roman" panose="02020603050405020304" pitchFamily="18" charset="0"/>
              </a:rPr>
              <a:t>	D.</a:t>
            </a:r>
            <a:r>
              <a:rPr lang="zh-CN" altLang="zh-CN" sz="2800" b="1" dirty="0">
                <a:effectLst/>
                <a:ea typeface="等线" panose="02010600030101010101" pitchFamily="2" charset="-122"/>
                <a:cs typeface="Times New Roman" panose="02020603050405020304" pitchFamily="18" charset="0"/>
              </a:rPr>
              <a:t>在不同溶液中，水分子进出细胞所需的</a:t>
            </a:r>
            <a:r>
              <a:rPr lang="en-US" altLang="zh-CN" sz="2800" b="1" dirty="0">
                <a:effectLst/>
                <a:ea typeface="等线" panose="02010600030101010101" pitchFamily="2" charset="-122"/>
                <a:cs typeface="Times New Roman" panose="02020603050405020304" pitchFamily="18" charset="0"/>
              </a:rPr>
              <a:t>ATP</a:t>
            </a:r>
            <a:r>
              <a:rPr lang="zh-CN" altLang="zh-CN" sz="2800" b="1" dirty="0">
                <a:effectLst/>
                <a:ea typeface="等线" panose="02010600030101010101" pitchFamily="2" charset="-122"/>
                <a:cs typeface="Times New Roman" panose="02020603050405020304" pitchFamily="18" charset="0"/>
              </a:rPr>
              <a:t>均主要来自线粒体</a:t>
            </a:r>
            <a:endParaRPr lang="zh-CN" altLang="en-US" sz="2800" dirty="0"/>
          </a:p>
        </p:txBody>
      </p:sp>
    </p:spTree>
    <p:extLst>
      <p:ext uri="{BB962C8B-B14F-4D97-AF65-F5344CB8AC3E}">
        <p14:creationId xmlns:p14="http://schemas.microsoft.com/office/powerpoint/2010/main" val="215348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B238A9-3A98-9324-6A99-A327D494A3F6}"/>
              </a:ext>
            </a:extLst>
          </p:cNvPr>
          <p:cNvSpPr txBox="1"/>
          <p:nvPr/>
        </p:nvSpPr>
        <p:spPr>
          <a:xfrm>
            <a:off x="391712" y="188640"/>
            <a:ext cx="5560272" cy="4093428"/>
          </a:xfrm>
          <a:prstGeom prst="rect">
            <a:avLst/>
          </a:prstGeom>
          <a:noFill/>
        </p:spPr>
        <p:txBody>
          <a:bodyPr wrap="square">
            <a:spAutoFit/>
          </a:bodyPr>
          <a:lstStyle/>
          <a:p>
            <a:r>
              <a:rPr lang="en-US" altLang="zh-CN" sz="2600" b="1" dirty="0">
                <a:effectLst/>
                <a:latin typeface="等线" panose="02010600030101010101" pitchFamily="2" charset="-122"/>
                <a:cs typeface="Times New Roman" panose="02020603050405020304" pitchFamily="18" charset="0"/>
              </a:rPr>
              <a:t>15.</a:t>
            </a:r>
            <a:r>
              <a:rPr lang="zh-CN" altLang="zh-CN" sz="2600" b="1" dirty="0">
                <a:effectLst/>
                <a:ea typeface="等线" panose="02010600030101010101" pitchFamily="2" charset="-122"/>
                <a:cs typeface="Times New Roman" panose="02020603050405020304" pitchFamily="18" charset="0"/>
              </a:rPr>
              <a:t>科研人员在制备杂交瘤细胞的过程中，获得了能够产生双特异性抗体（简称双抗）的双杂交瘤细胞，双抗可以同时结合两种抗原。下图是抗</a:t>
            </a:r>
            <a:r>
              <a:rPr lang="en-US" altLang="zh-CN" sz="2600" b="1" dirty="0">
                <a:effectLst/>
                <a:ea typeface="等线" panose="02010600030101010101" pitchFamily="2" charset="-122"/>
                <a:cs typeface="Times New Roman" panose="02020603050405020304" pitchFamily="18" charset="0"/>
              </a:rPr>
              <a:t>EGFR/CD3</a:t>
            </a:r>
            <a:r>
              <a:rPr lang="zh-CN" altLang="zh-CN" sz="2600" b="1" dirty="0">
                <a:effectLst/>
                <a:ea typeface="等线" panose="02010600030101010101" pitchFamily="2" charset="-122"/>
                <a:cs typeface="Times New Roman" panose="02020603050405020304" pitchFamily="18" charset="0"/>
              </a:rPr>
              <a:t>双特异性抗体作用结果的示意图，该双抗既能与肿瘤细胞表面的受体</a:t>
            </a:r>
            <a:r>
              <a:rPr lang="en-US" altLang="zh-CN" sz="2600" b="1" dirty="0">
                <a:effectLst/>
                <a:ea typeface="等线" panose="02010600030101010101" pitchFamily="2" charset="-122"/>
                <a:cs typeface="Times New Roman" panose="02020603050405020304" pitchFamily="18" charset="0"/>
              </a:rPr>
              <a:t>EGFR</a:t>
            </a:r>
            <a:r>
              <a:rPr lang="zh-CN" altLang="zh-CN" sz="2600" b="1" dirty="0">
                <a:effectLst/>
                <a:ea typeface="等线" panose="02010600030101010101" pitchFamily="2" charset="-122"/>
                <a:cs typeface="Times New Roman" panose="02020603050405020304" pitchFamily="18" charset="0"/>
              </a:rPr>
              <a:t>结合，也能与</a:t>
            </a:r>
            <a:r>
              <a:rPr lang="en-US" altLang="zh-CN" sz="2600" b="1" dirty="0">
                <a:effectLst/>
                <a:ea typeface="等线" panose="02010600030101010101" pitchFamily="2" charset="-122"/>
                <a:cs typeface="Times New Roman" panose="02020603050405020304" pitchFamily="18" charset="0"/>
              </a:rPr>
              <a:t>T</a:t>
            </a:r>
            <a:r>
              <a:rPr lang="zh-CN" altLang="zh-CN" sz="2600" b="1" dirty="0">
                <a:effectLst/>
                <a:ea typeface="等线" panose="02010600030101010101" pitchFamily="2" charset="-122"/>
                <a:cs typeface="Times New Roman" panose="02020603050405020304" pitchFamily="18" charset="0"/>
              </a:rPr>
              <a:t>细胞表面的抗原</a:t>
            </a:r>
            <a:r>
              <a:rPr lang="en-US" altLang="zh-CN" sz="2600" b="1" dirty="0">
                <a:effectLst/>
                <a:ea typeface="等线" panose="02010600030101010101" pitchFamily="2" charset="-122"/>
                <a:cs typeface="Times New Roman" panose="02020603050405020304" pitchFamily="18" charset="0"/>
              </a:rPr>
              <a:t>CD3</a:t>
            </a:r>
            <a:r>
              <a:rPr lang="zh-CN" altLang="zh-CN" sz="2600" b="1" dirty="0">
                <a:effectLst/>
                <a:ea typeface="等线" panose="02010600030101010101" pitchFamily="2" charset="-122"/>
                <a:cs typeface="Times New Roman" panose="02020603050405020304" pitchFamily="18" charset="0"/>
              </a:rPr>
              <a:t>结合。已知颗粒酶、穿孔素是</a:t>
            </a:r>
            <a:r>
              <a:rPr lang="en-US" altLang="zh-CN" sz="2600" b="1" dirty="0">
                <a:effectLst/>
                <a:ea typeface="等线" panose="02010600030101010101" pitchFamily="2" charset="-122"/>
                <a:cs typeface="Times New Roman" panose="02020603050405020304" pitchFamily="18" charset="0"/>
              </a:rPr>
              <a:t>T</a:t>
            </a:r>
            <a:r>
              <a:rPr lang="zh-CN" altLang="zh-CN" sz="2600" b="1" dirty="0">
                <a:effectLst/>
                <a:ea typeface="等线" panose="02010600030101010101" pitchFamily="2" charset="-122"/>
                <a:cs typeface="Times New Roman" panose="02020603050405020304" pitchFamily="18" charset="0"/>
              </a:rPr>
              <a:t>细胞分泌的细胞因子，能促进肿瘤细胞的凋亡。下列说法正确的是</a:t>
            </a:r>
            <a:endParaRPr lang="zh-CN" altLang="en-US" sz="2600" dirty="0"/>
          </a:p>
        </p:txBody>
      </p:sp>
      <p:pic>
        <p:nvPicPr>
          <p:cNvPr id="4" name="图片 3">
            <a:extLst>
              <a:ext uri="{FF2B5EF4-FFF2-40B4-BE49-F238E27FC236}">
                <a16:creationId xmlns:a16="http://schemas.microsoft.com/office/drawing/2014/main" id="{96BBF0CA-B0AB-1B97-E40D-8E5A00B1FC2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5000" contrast="75000"/>
                    </a14:imgEffect>
                  </a14:imgLayer>
                </a14:imgProps>
              </a:ext>
            </a:extLst>
          </a:blip>
          <a:stretch>
            <a:fillRect/>
          </a:stretch>
        </p:blipFill>
        <p:spPr>
          <a:xfrm>
            <a:off x="5867921" y="476672"/>
            <a:ext cx="5953460" cy="3275489"/>
          </a:xfrm>
          <a:prstGeom prst="rect">
            <a:avLst/>
          </a:prstGeom>
        </p:spPr>
      </p:pic>
      <p:sp>
        <p:nvSpPr>
          <p:cNvPr id="6" name="文本框 5">
            <a:extLst>
              <a:ext uri="{FF2B5EF4-FFF2-40B4-BE49-F238E27FC236}">
                <a16:creationId xmlns:a16="http://schemas.microsoft.com/office/drawing/2014/main" id="{9668353A-010B-AA3D-D27D-3331570324D3}"/>
              </a:ext>
            </a:extLst>
          </p:cNvPr>
          <p:cNvSpPr txBox="1"/>
          <p:nvPr/>
        </p:nvSpPr>
        <p:spPr>
          <a:xfrm>
            <a:off x="139132" y="4276222"/>
            <a:ext cx="11703271" cy="1872820"/>
          </a:xfrm>
          <a:prstGeom prst="rect">
            <a:avLst/>
          </a:prstGeom>
          <a:noFill/>
        </p:spPr>
        <p:txBody>
          <a:bodyPr wrap="square">
            <a:spAutoFit/>
          </a:bodyPr>
          <a:lstStyle/>
          <a:p>
            <a:pPr indent="266700" algn="l">
              <a:lnSpc>
                <a:spcPct val="115000"/>
              </a:lnSpc>
            </a:pP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将两种抗原分别注射到小鼠体内产生细胞免疫以制备双抗</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分离出两种</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细胞并与瘤细胞结合，能获得可产生双抗的双杂交瘤细胞</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6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C.T</a:t>
            </a:r>
            <a:r>
              <a:rPr lang="zh-CN" altLang="zh-CN" sz="26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细胞分泌颗粒酶和穿孔素促进肿瘤细胞的调亡，体现了免疫监视功能</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600" b="1" dirty="0">
                <a:effectLst/>
                <a:latin typeface="等线" panose="02010600030101010101" pitchFamily="2" charset="-122"/>
                <a:cs typeface="Times New Roman" panose="02020603050405020304" pitchFamily="18" charset="0"/>
              </a:rPr>
              <a:t>	D.</a:t>
            </a:r>
            <a:r>
              <a:rPr lang="zh-CN" altLang="zh-CN" sz="2600" b="1" dirty="0">
                <a:effectLst/>
                <a:ea typeface="等线" panose="02010600030101010101" pitchFamily="2" charset="-122"/>
                <a:cs typeface="Times New Roman" panose="02020603050405020304" pitchFamily="18" charset="0"/>
              </a:rPr>
              <a:t>抗</a:t>
            </a:r>
            <a:r>
              <a:rPr lang="en-US" altLang="zh-CN" sz="2600" b="1" dirty="0">
                <a:effectLst/>
                <a:ea typeface="等线" panose="02010600030101010101" pitchFamily="2" charset="-122"/>
                <a:cs typeface="Times New Roman" panose="02020603050405020304" pitchFamily="18" charset="0"/>
              </a:rPr>
              <a:t>EGFR/CD3</a:t>
            </a:r>
            <a:r>
              <a:rPr lang="zh-CN" altLang="zh-CN" sz="2600" b="1" dirty="0">
                <a:effectLst/>
                <a:ea typeface="等线" panose="02010600030101010101" pitchFamily="2" charset="-122"/>
                <a:cs typeface="Times New Roman" panose="02020603050405020304" pitchFamily="18" charset="0"/>
              </a:rPr>
              <a:t>双特异性抗体能同时与两种细胞结合，说明抗体不具有专一性</a:t>
            </a:r>
            <a:endParaRPr lang="zh-CN" altLang="en-US" sz="2600" dirty="0"/>
          </a:p>
        </p:txBody>
      </p:sp>
    </p:spTree>
    <p:extLst>
      <p:ext uri="{BB962C8B-B14F-4D97-AF65-F5344CB8AC3E}">
        <p14:creationId xmlns:p14="http://schemas.microsoft.com/office/powerpoint/2010/main" val="154276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7ACF87-6E50-3053-972A-BC581D4B9709}"/>
              </a:ext>
            </a:extLst>
          </p:cNvPr>
          <p:cNvSpPr txBox="1"/>
          <p:nvPr/>
        </p:nvSpPr>
        <p:spPr>
          <a:xfrm>
            <a:off x="263352" y="236830"/>
            <a:ext cx="11817181" cy="4093428"/>
          </a:xfrm>
          <a:prstGeom prst="rect">
            <a:avLst/>
          </a:prstGeom>
          <a:noFill/>
        </p:spPr>
        <p:txBody>
          <a:bodyPr wrap="square">
            <a:spAutoFit/>
          </a:bodyPr>
          <a:lstStyle/>
          <a:p>
            <a:r>
              <a:rPr lang="en-US" altLang="zh-CN" sz="2600" b="1" dirty="0">
                <a:effectLst/>
                <a:latin typeface="等线" panose="02010600030101010101" pitchFamily="2" charset="-122"/>
                <a:cs typeface="Times New Roman" panose="02020603050405020304" pitchFamily="18" charset="0"/>
              </a:rPr>
              <a:t>16.</a:t>
            </a:r>
            <a:r>
              <a:rPr lang="zh-CN" altLang="zh-CN" sz="2600" b="1" dirty="0">
                <a:effectLst/>
                <a:ea typeface="等线" panose="02010600030101010101" pitchFamily="2" charset="-122"/>
                <a:cs typeface="Times New Roman" panose="02020603050405020304" pitchFamily="18" charset="0"/>
              </a:rPr>
              <a:t>黑蒙性痴呆和亨廷顿病是</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两种单基因遗传病，都是遗</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传性神经疾病，黑蒙性痴呆</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患者体内缺乏酶</a:t>
            </a:r>
            <a:r>
              <a:rPr lang="en-US" altLang="zh-CN" sz="2600" b="1" dirty="0">
                <a:effectLst/>
                <a:ea typeface="等线" panose="02010600030101010101" pitchFamily="2" charset="-122"/>
                <a:cs typeface="Times New Roman" panose="02020603050405020304" pitchFamily="18" charset="0"/>
              </a:rPr>
              <a:t>a</a:t>
            </a:r>
            <a:r>
              <a:rPr lang="zh-CN" altLang="zh-CN" sz="2600" b="1" dirty="0">
                <a:effectLst/>
                <a:ea typeface="等线" panose="02010600030101010101" pitchFamily="2" charset="-122"/>
                <a:cs typeface="Times New Roman" panose="02020603050405020304" pitchFamily="18" charset="0"/>
              </a:rPr>
              <a:t>，酶</a:t>
            </a:r>
            <a:r>
              <a:rPr lang="en-US" altLang="zh-CN" sz="2600" b="1" dirty="0">
                <a:effectLst/>
                <a:ea typeface="等线" panose="02010600030101010101" pitchFamily="2" charset="-122"/>
                <a:cs typeface="Times New Roman" panose="02020603050405020304" pitchFamily="18" charset="0"/>
              </a:rPr>
              <a:t>a</a:t>
            </a:r>
            <a:r>
              <a:rPr lang="zh-CN" altLang="zh-CN" sz="2600" b="1" dirty="0">
                <a:effectLst/>
                <a:ea typeface="等线" panose="02010600030101010101" pitchFamily="2" charset="-122"/>
                <a:cs typeface="Times New Roman" panose="02020603050405020304" pitchFamily="18" charset="0"/>
              </a:rPr>
              <a:t>用于</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分解中枢神经系统的组织中</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所产生和储存的脂类</a:t>
            </a:r>
            <a:r>
              <a:rPr lang="en-US" altLang="zh-CN" sz="2600" b="1" dirty="0">
                <a:effectLst/>
                <a:ea typeface="等线" panose="02010600030101010101" pitchFamily="2" charset="-122"/>
                <a:cs typeface="Times New Roman" panose="02020603050405020304" pitchFamily="18" charset="0"/>
              </a:rPr>
              <a:t>L</a:t>
            </a:r>
            <a:r>
              <a:rPr lang="zh-CN" altLang="zh-CN" sz="2600" b="1" dirty="0">
                <a:effectLst/>
                <a:ea typeface="等线" panose="02010600030101010101" pitchFamily="2" charset="-122"/>
                <a:cs typeface="Times New Roman" panose="02020603050405020304" pitchFamily="18" charset="0"/>
              </a:rPr>
              <a:t>。亨廷</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顿病患者通常在</a:t>
            </a:r>
            <a:r>
              <a:rPr lang="en-US" altLang="zh-CN" sz="2600" b="1" dirty="0">
                <a:effectLst/>
                <a:ea typeface="等线" panose="02010600030101010101" pitchFamily="2" charset="-122"/>
                <a:cs typeface="Times New Roman" panose="02020603050405020304" pitchFamily="18" charset="0"/>
              </a:rPr>
              <a:t>30~50</a:t>
            </a:r>
            <a:r>
              <a:rPr lang="zh-CN" altLang="zh-CN" sz="2600" b="1" dirty="0">
                <a:effectLst/>
                <a:ea typeface="等线" panose="02010600030101010101" pitchFamily="2" charset="-122"/>
                <a:cs typeface="Times New Roman" panose="02020603050405020304" pitchFamily="18" charset="0"/>
              </a:rPr>
              <a:t>岁才会</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发病死亡。某家族同时患有</a:t>
            </a:r>
            <a:endParaRPr lang="en-US" altLang="zh-CN" sz="2600" b="1" dirty="0">
              <a:effectLst/>
              <a:ea typeface="等线" panose="02010600030101010101" pitchFamily="2" charset="-122"/>
              <a:cs typeface="Times New Roman" panose="02020603050405020304" pitchFamily="18" charset="0"/>
            </a:endParaRPr>
          </a:p>
          <a:p>
            <a:r>
              <a:rPr lang="zh-CN" altLang="zh-CN" sz="2600" b="1" dirty="0">
                <a:effectLst/>
                <a:ea typeface="等线" panose="02010600030101010101" pitchFamily="2" charset="-122"/>
                <a:cs typeface="Times New Roman" panose="02020603050405020304" pitchFamily="18" charset="0"/>
              </a:rPr>
              <a:t>上述两种病，其遗传系谱图如下，其中亨廷顿病在</a:t>
            </a:r>
            <a:r>
              <a:rPr lang="en-US" altLang="zh-CN" sz="2600" b="1" dirty="0">
                <a:effectLst/>
                <a:ea typeface="等线" panose="02010600030101010101" pitchFamily="2" charset="-122"/>
                <a:cs typeface="Times New Roman" panose="02020603050405020304" pitchFamily="18" charset="0"/>
              </a:rPr>
              <a:t>I</a:t>
            </a:r>
            <a:r>
              <a:rPr lang="zh-CN" altLang="zh-CN" sz="2600" b="1" dirty="0">
                <a:effectLst/>
                <a:ea typeface="等线" panose="02010600030101010101" pitchFamily="2" charset="-122"/>
                <a:cs typeface="Times New Roman" panose="02020603050405020304" pitchFamily="18" charset="0"/>
              </a:rPr>
              <a:t>、</a:t>
            </a:r>
            <a:r>
              <a:rPr lang="en-US" altLang="zh-CN" sz="2600" b="1" dirty="0">
                <a:effectLst/>
                <a:ea typeface="等线" panose="02010600030101010101" pitchFamily="2" charset="-122"/>
                <a:cs typeface="Times New Roman" panose="02020603050405020304" pitchFamily="18" charset="0"/>
              </a:rPr>
              <a:t>Ⅱ</a:t>
            </a:r>
            <a:r>
              <a:rPr lang="zh-CN" altLang="zh-CN" sz="2600" b="1" dirty="0">
                <a:effectLst/>
                <a:ea typeface="等线" panose="02010600030101010101" pitchFamily="2" charset="-122"/>
                <a:cs typeface="Times New Roman" panose="02020603050405020304" pitchFamily="18" charset="0"/>
              </a:rPr>
              <a:t>代的患病情况均如图所示，而</a:t>
            </a:r>
            <a:r>
              <a:rPr lang="en-US" altLang="zh-CN" sz="2600" b="1" dirty="0">
                <a:effectLst/>
                <a:ea typeface="等线" panose="02010600030101010101" pitchFamily="2" charset="-122"/>
                <a:cs typeface="Times New Roman" panose="02020603050405020304" pitchFamily="18" charset="0"/>
              </a:rPr>
              <a:t>Ⅲ</a:t>
            </a:r>
            <a:r>
              <a:rPr lang="zh-CN" altLang="zh-CN" sz="2600" b="1" dirty="0">
                <a:effectLst/>
                <a:ea typeface="等线" panose="02010600030101010101" pitchFamily="2" charset="-122"/>
                <a:cs typeface="Times New Roman" panose="02020603050405020304" pitchFamily="18" charset="0"/>
              </a:rPr>
              <a:t>代个体均未达到亨廷顿病的发病年龄。下列叙述正确的是</a:t>
            </a:r>
            <a:endParaRPr lang="zh-CN" altLang="en-US" sz="2600" dirty="0"/>
          </a:p>
        </p:txBody>
      </p:sp>
      <p:pic>
        <p:nvPicPr>
          <p:cNvPr id="4" name="图片 3">
            <a:extLst>
              <a:ext uri="{FF2B5EF4-FFF2-40B4-BE49-F238E27FC236}">
                <a16:creationId xmlns:a16="http://schemas.microsoft.com/office/drawing/2014/main" id="{6EDFD93B-9020-CDC6-FE28-24EBBC17261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5000" contrast="70000"/>
                    </a14:imgEffect>
                  </a14:imgLayer>
                </a14:imgProps>
              </a:ext>
            </a:extLst>
          </a:blip>
          <a:stretch>
            <a:fillRect/>
          </a:stretch>
        </p:blipFill>
        <p:spPr>
          <a:xfrm>
            <a:off x="4838049" y="188640"/>
            <a:ext cx="7166542" cy="3024336"/>
          </a:xfrm>
          <a:prstGeom prst="rect">
            <a:avLst/>
          </a:prstGeom>
        </p:spPr>
      </p:pic>
      <p:sp>
        <p:nvSpPr>
          <p:cNvPr id="6" name="文本框 5">
            <a:extLst>
              <a:ext uri="{FF2B5EF4-FFF2-40B4-BE49-F238E27FC236}">
                <a16:creationId xmlns:a16="http://schemas.microsoft.com/office/drawing/2014/main" id="{DE2CCE44-AFDF-6B03-AE6C-B91F133E4049}"/>
              </a:ext>
            </a:extLst>
          </p:cNvPr>
          <p:cNvSpPr txBox="1"/>
          <p:nvPr/>
        </p:nvSpPr>
        <p:spPr>
          <a:xfrm>
            <a:off x="246904" y="4378448"/>
            <a:ext cx="11488661" cy="1872820"/>
          </a:xfrm>
          <a:prstGeom prst="rect">
            <a:avLst/>
          </a:prstGeom>
          <a:noFill/>
        </p:spPr>
        <p:txBody>
          <a:bodyPr wrap="square">
            <a:spAutoFit/>
          </a:bodyPr>
          <a:lstStyle/>
          <a:p>
            <a:pPr indent="266700" algn="just">
              <a:lnSpc>
                <a:spcPct val="115000"/>
              </a:lnSpc>
            </a:pP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	A.Ⅱ-2</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的亨廷顿病的致病基因和</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Ⅲ-3</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的黑蒙性痴呆的致病基因均遗传自</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I-2</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黑蒙性痴呆的致病基因通过控制蛋白质的结构来直接控制生物体的性状</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	C.Ⅲ-1</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Ⅲ-4</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30~50</a:t>
            </a:r>
            <a:r>
              <a:rPr lang="zh-CN" altLang="zh-CN" sz="2600" b="1" kern="100" dirty="0">
                <a:effectLst/>
                <a:latin typeface="等线" panose="02010600030101010101" pitchFamily="2" charset="-122"/>
                <a:ea typeface="等线" panose="02010600030101010101" pitchFamily="2" charset="-122"/>
                <a:cs typeface="Times New Roman" panose="02020603050405020304" pitchFamily="18" charset="0"/>
              </a:rPr>
              <a:t>岁时，亨廷顿病发病的概率均为</a:t>
            </a:r>
            <a:r>
              <a:rPr lang="en-US" altLang="zh-CN" sz="2600" b="1" kern="100" dirty="0">
                <a:effectLst/>
                <a:latin typeface="等线" panose="02010600030101010101" pitchFamily="2" charset="-122"/>
                <a:ea typeface="等线" panose="02010600030101010101" pitchFamily="2" charset="-122"/>
                <a:cs typeface="Times New Roman" panose="02020603050405020304" pitchFamily="18" charset="0"/>
              </a:rPr>
              <a:t>2/3</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600" b="1" dirty="0">
                <a:solidFill>
                  <a:srgbClr val="FF0000"/>
                </a:solidFill>
                <a:effectLst/>
                <a:latin typeface="等线" panose="02010600030101010101" pitchFamily="2" charset="-122"/>
                <a:cs typeface="Times New Roman" panose="02020603050405020304" pitchFamily="18" charset="0"/>
              </a:rPr>
              <a:t>	D.Ⅲ-3</a:t>
            </a:r>
            <a:r>
              <a:rPr lang="zh-CN" altLang="zh-CN" sz="2600" b="1" dirty="0">
                <a:solidFill>
                  <a:srgbClr val="FF0000"/>
                </a:solidFill>
                <a:effectLst/>
                <a:ea typeface="等线" panose="02010600030101010101" pitchFamily="2" charset="-122"/>
                <a:cs typeface="Times New Roman" panose="02020603050405020304" pitchFamily="18" charset="0"/>
              </a:rPr>
              <a:t>的中枢神经组织中脂类</a:t>
            </a:r>
            <a:r>
              <a:rPr lang="en-US" altLang="zh-CN" sz="2600" b="1" dirty="0">
                <a:solidFill>
                  <a:srgbClr val="FF0000"/>
                </a:solidFill>
                <a:effectLst/>
                <a:ea typeface="等线" panose="02010600030101010101" pitchFamily="2" charset="-122"/>
                <a:cs typeface="Times New Roman" panose="02020603050405020304" pitchFamily="18" charset="0"/>
              </a:rPr>
              <a:t>L</a:t>
            </a:r>
            <a:r>
              <a:rPr lang="zh-CN" altLang="zh-CN" sz="2600" b="1" dirty="0">
                <a:solidFill>
                  <a:srgbClr val="FF0000"/>
                </a:solidFill>
                <a:effectLst/>
                <a:ea typeface="等线" panose="02010600030101010101" pitchFamily="2" charset="-122"/>
                <a:cs typeface="Times New Roman" panose="02020603050405020304" pitchFamily="18" charset="0"/>
              </a:rPr>
              <a:t>的含量较高，与缺乏酶</a:t>
            </a:r>
            <a:r>
              <a:rPr lang="en-US" altLang="zh-CN" sz="2600" b="1" dirty="0">
                <a:solidFill>
                  <a:srgbClr val="FF0000"/>
                </a:solidFill>
                <a:effectLst/>
                <a:ea typeface="等线" panose="02010600030101010101" pitchFamily="2" charset="-122"/>
                <a:cs typeface="Times New Roman" panose="02020603050405020304" pitchFamily="18" charset="0"/>
              </a:rPr>
              <a:t>a</a:t>
            </a:r>
            <a:r>
              <a:rPr lang="zh-CN" altLang="zh-CN" sz="2600" b="1" dirty="0">
                <a:solidFill>
                  <a:srgbClr val="FF0000"/>
                </a:solidFill>
                <a:effectLst/>
                <a:ea typeface="等线" panose="02010600030101010101" pitchFamily="2" charset="-122"/>
                <a:cs typeface="Times New Roman" panose="02020603050405020304" pitchFamily="18" charset="0"/>
              </a:rPr>
              <a:t>有关</a:t>
            </a:r>
            <a:endParaRPr lang="zh-CN" altLang="en-US" sz="2600" dirty="0"/>
          </a:p>
        </p:txBody>
      </p:sp>
    </p:spTree>
    <p:extLst>
      <p:ext uri="{BB962C8B-B14F-4D97-AF65-F5344CB8AC3E}">
        <p14:creationId xmlns:p14="http://schemas.microsoft.com/office/powerpoint/2010/main" val="296959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A51126-11F2-5B46-E253-3EDFAA5490A0}"/>
              </a:ext>
            </a:extLst>
          </p:cNvPr>
          <p:cNvSpPr txBox="1"/>
          <p:nvPr/>
        </p:nvSpPr>
        <p:spPr>
          <a:xfrm>
            <a:off x="371363" y="149525"/>
            <a:ext cx="5580620" cy="2246769"/>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17.(12</a:t>
            </a:r>
            <a:r>
              <a:rPr lang="zh-CN" altLang="zh-CN" sz="2800" b="1" dirty="0">
                <a:effectLst/>
                <a:ea typeface="等线" panose="02010600030101010101" pitchFamily="2" charset="-122"/>
                <a:cs typeface="Times New Roman" panose="02020603050405020304" pitchFamily="18" charset="0"/>
              </a:rPr>
              <a:t>分</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胰岛素是目前已知的唯一降血糖激素，葡萄糖刺激胰岛</a:t>
            </a:r>
            <a:r>
              <a:rPr lang="en-US" altLang="zh-CN" sz="2800" b="1" dirty="0">
                <a:effectLst/>
                <a:ea typeface="等线" panose="02010600030101010101" pitchFamily="2" charset="-122"/>
                <a:cs typeface="Times New Roman" panose="02020603050405020304" pitchFamily="18" charset="0"/>
              </a:rPr>
              <a:t>B</a:t>
            </a:r>
            <a:r>
              <a:rPr lang="zh-CN" altLang="zh-CN" sz="2800" b="1" dirty="0">
                <a:effectLst/>
                <a:ea typeface="等线" panose="02010600030101010101" pitchFamily="2" charset="-122"/>
                <a:cs typeface="Times New Roman" panose="02020603050405020304" pitchFamily="18" charset="0"/>
              </a:rPr>
              <a:t>细胞分泌胰岛素的机制，与</a:t>
            </a:r>
            <a:r>
              <a:rPr lang="en-US" altLang="zh-CN" sz="2800" b="1" dirty="0">
                <a:effectLst/>
                <a:ea typeface="等线" panose="02010600030101010101" pitchFamily="2" charset="-122"/>
                <a:cs typeface="Times New Roman" panose="02020603050405020304" pitchFamily="18" charset="0"/>
              </a:rPr>
              <a:t>ATP</a:t>
            </a:r>
            <a:r>
              <a:rPr lang="zh-CN" altLang="zh-CN" sz="2800" b="1" dirty="0">
                <a:effectLst/>
                <a:ea typeface="等线" panose="02010600030101010101" pitchFamily="2" charset="-122"/>
                <a:cs typeface="Times New Roman" panose="02020603050405020304" pitchFamily="18" charset="0"/>
              </a:rPr>
              <a:t>介导有关，具体过程如图所示。据图分析，回答下列问题：</a:t>
            </a:r>
            <a:endParaRPr lang="zh-CN" altLang="en-US" sz="2800" dirty="0"/>
          </a:p>
        </p:txBody>
      </p:sp>
      <p:pic>
        <p:nvPicPr>
          <p:cNvPr id="4" name="图片 3">
            <a:extLst>
              <a:ext uri="{FF2B5EF4-FFF2-40B4-BE49-F238E27FC236}">
                <a16:creationId xmlns:a16="http://schemas.microsoft.com/office/drawing/2014/main" id="{66C0E405-4FFE-3335-6FA3-D4CFCEE0A9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5000" contrast="65000"/>
                    </a14:imgEffect>
                  </a14:imgLayer>
                </a14:imgProps>
              </a:ext>
            </a:extLst>
          </a:blip>
          <a:stretch>
            <a:fillRect/>
          </a:stretch>
        </p:blipFill>
        <p:spPr>
          <a:xfrm>
            <a:off x="6240015" y="164317"/>
            <a:ext cx="5580621" cy="3827103"/>
          </a:xfrm>
          <a:prstGeom prst="rect">
            <a:avLst/>
          </a:prstGeom>
        </p:spPr>
      </p:pic>
      <p:sp>
        <p:nvSpPr>
          <p:cNvPr id="6" name="文本框 5">
            <a:extLst>
              <a:ext uri="{FF2B5EF4-FFF2-40B4-BE49-F238E27FC236}">
                <a16:creationId xmlns:a16="http://schemas.microsoft.com/office/drawing/2014/main" id="{41017616-D222-1538-ED36-CED9BC04724C}"/>
              </a:ext>
            </a:extLst>
          </p:cNvPr>
          <p:cNvSpPr txBox="1"/>
          <p:nvPr/>
        </p:nvSpPr>
        <p:spPr>
          <a:xfrm>
            <a:off x="191344" y="2391879"/>
            <a:ext cx="11629292" cy="3970318"/>
          </a:xfrm>
          <a:prstGeom prst="rect">
            <a:avLst/>
          </a:prstGeom>
          <a:noFill/>
        </p:spPr>
        <p:txBody>
          <a:bodyPr wrap="square">
            <a:spAutoFit/>
          </a:bodyPr>
          <a:lstStyle/>
          <a:p>
            <a:pPr indent="266700"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(1)GLUT2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是细胞膜上的葡萄糖转运</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蛋白，若</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GLUT2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基因表达量不足，</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则可能会导致胰岛</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细胞分泌的胰岛</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素</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减少（</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增加</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减</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少</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，使机体血糖浓度</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高于（</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高于”或“低于”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正常血糖浓度。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当血糖浓度升高时，细胞中的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ATP/ADP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的值会</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升高（</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原因是细胞外的高浓度葡萄糖通过</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协助扩散（</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填运输方式</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进人细胞，进而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在葡萄糖激酶的作用下转化为</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磷酸葡萄糖，通过糖代谢促进</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的合成，使</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ATP/ADP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的值升高（</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8841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A51126-11F2-5B46-E253-3EDFAA5490A0}"/>
              </a:ext>
            </a:extLst>
          </p:cNvPr>
          <p:cNvSpPr txBox="1"/>
          <p:nvPr/>
        </p:nvSpPr>
        <p:spPr>
          <a:xfrm>
            <a:off x="371364" y="183942"/>
            <a:ext cx="5580620" cy="2246769"/>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17.(12</a:t>
            </a:r>
            <a:r>
              <a:rPr lang="zh-CN" altLang="zh-CN" sz="2800" b="1" dirty="0">
                <a:effectLst/>
                <a:ea typeface="等线" panose="02010600030101010101" pitchFamily="2" charset="-122"/>
                <a:cs typeface="Times New Roman" panose="02020603050405020304" pitchFamily="18" charset="0"/>
              </a:rPr>
              <a:t>分</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胰岛素是目前已知的唯一降血糖激素，葡萄糖刺激胰岛</a:t>
            </a:r>
            <a:r>
              <a:rPr lang="en-US" altLang="zh-CN" sz="2800" b="1" dirty="0">
                <a:effectLst/>
                <a:ea typeface="等线" panose="02010600030101010101" pitchFamily="2" charset="-122"/>
                <a:cs typeface="Times New Roman" panose="02020603050405020304" pitchFamily="18" charset="0"/>
              </a:rPr>
              <a:t>B</a:t>
            </a:r>
            <a:r>
              <a:rPr lang="zh-CN" altLang="zh-CN" sz="2800" b="1" dirty="0">
                <a:effectLst/>
                <a:ea typeface="等线" panose="02010600030101010101" pitchFamily="2" charset="-122"/>
                <a:cs typeface="Times New Roman" panose="02020603050405020304" pitchFamily="18" charset="0"/>
              </a:rPr>
              <a:t>细胞分泌胰岛素的机制，与</a:t>
            </a:r>
            <a:r>
              <a:rPr lang="en-US" altLang="zh-CN" sz="2800" b="1" dirty="0">
                <a:effectLst/>
                <a:ea typeface="等线" panose="02010600030101010101" pitchFamily="2" charset="-122"/>
                <a:cs typeface="Times New Roman" panose="02020603050405020304" pitchFamily="18" charset="0"/>
              </a:rPr>
              <a:t>ATP</a:t>
            </a:r>
            <a:r>
              <a:rPr lang="zh-CN" altLang="zh-CN" sz="2800" b="1" dirty="0">
                <a:effectLst/>
                <a:ea typeface="等线" panose="02010600030101010101" pitchFamily="2" charset="-122"/>
                <a:cs typeface="Times New Roman" panose="02020603050405020304" pitchFamily="18" charset="0"/>
              </a:rPr>
              <a:t>介导有关，具体过程如图所示。据图分析，回答下列问题：</a:t>
            </a:r>
            <a:endParaRPr lang="zh-CN" altLang="en-US" sz="2800" dirty="0"/>
          </a:p>
        </p:txBody>
      </p:sp>
      <p:pic>
        <p:nvPicPr>
          <p:cNvPr id="4" name="图片 3">
            <a:extLst>
              <a:ext uri="{FF2B5EF4-FFF2-40B4-BE49-F238E27FC236}">
                <a16:creationId xmlns:a16="http://schemas.microsoft.com/office/drawing/2014/main" id="{66C0E405-4FFE-3335-6FA3-D4CFCEE0A9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5000" contrast="65000"/>
                    </a14:imgEffect>
                  </a14:imgLayer>
                </a14:imgProps>
              </a:ext>
            </a:extLst>
          </a:blip>
          <a:stretch>
            <a:fillRect/>
          </a:stretch>
        </p:blipFill>
        <p:spPr>
          <a:xfrm>
            <a:off x="6010119" y="164317"/>
            <a:ext cx="5810518" cy="3984763"/>
          </a:xfrm>
          <a:prstGeom prst="rect">
            <a:avLst/>
          </a:prstGeom>
        </p:spPr>
      </p:pic>
      <p:sp>
        <p:nvSpPr>
          <p:cNvPr id="6" name="文本框 5">
            <a:extLst>
              <a:ext uri="{FF2B5EF4-FFF2-40B4-BE49-F238E27FC236}">
                <a16:creationId xmlns:a16="http://schemas.microsoft.com/office/drawing/2014/main" id="{41017616-D222-1538-ED36-CED9BC04724C}"/>
              </a:ext>
            </a:extLst>
          </p:cNvPr>
          <p:cNvSpPr txBox="1"/>
          <p:nvPr/>
        </p:nvSpPr>
        <p:spPr>
          <a:xfrm>
            <a:off x="245350" y="2564904"/>
            <a:ext cx="11575288" cy="4028539"/>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膜去极化是指静息电位减小的</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过程或状态。由图可知，当</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p>
          <a:p>
            <a:pPr indent="266700" algn="just">
              <a:lnSpc>
                <a:spcPct val="115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作用于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敏感钾通道时会</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抑制（</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促进</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或</a:t>
            </a:r>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抑制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”)K</a:t>
            </a:r>
            <a:r>
              <a:rPr lang="en-US" altLang="zh-CN" sz="2800" b="1" kern="100" baseline="300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外流，进而发生膜去极化，使</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Ca</a:t>
            </a:r>
            <a:r>
              <a:rPr lang="en-US" altLang="zh-CN" sz="2800" b="1" kern="100" baseline="300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内流。</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在促进胰岛素分泌的过程中，</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Ca</a:t>
            </a:r>
            <a:r>
              <a:rPr lang="en-US" altLang="zh-CN" sz="2800" b="1" kern="100" baseline="300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发挥了重要作用，其作用机制是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Ca</a:t>
            </a:r>
            <a:r>
              <a:rPr lang="en-US" altLang="zh-CN" sz="2800" b="1" u="sng"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促进含有胰岛素的囊泡向细胞膜运输，促进胰岛素的释放</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合理即可</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13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595C8C3-90C0-AAB0-F8DB-CFA45C0EDDAD}"/>
              </a:ext>
            </a:extLst>
          </p:cNvPr>
          <p:cNvSpPr txBox="1"/>
          <p:nvPr/>
        </p:nvSpPr>
        <p:spPr>
          <a:xfrm>
            <a:off x="479376" y="404664"/>
            <a:ext cx="11233248" cy="5865195"/>
          </a:xfrm>
          <a:prstGeom prst="rect">
            <a:avLst/>
          </a:prstGeom>
          <a:noFill/>
        </p:spPr>
        <p:txBody>
          <a:bodyPr wrap="square">
            <a:spAutoFit/>
          </a:bodyPr>
          <a:lstStyle/>
          <a:p>
            <a:pPr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时隔多年，研究者在广东石门台国家级自然保护区再次发现我国特有的珍稀濒危鸟类——黄腹角雉。下列有关叙述正确的是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建立濒危物种繁育中心是对生物多样性最有效的保护措施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对黄腹角雉基因的研究，体现了生物多样性的间接价值</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石门台国家级自然保护区中有黄腹角雉等多种珍稀动物，体现了生态系统多样性</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加强生态环境保护、降低黄腹角雉栖息地的碎片化程度，能提高黄腹角雉的</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K</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值</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25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E07F3B-4F52-09A3-F075-12A2B270FB6E}"/>
              </a:ext>
            </a:extLst>
          </p:cNvPr>
          <p:cNvSpPr txBox="1"/>
          <p:nvPr/>
        </p:nvSpPr>
        <p:spPr>
          <a:xfrm>
            <a:off x="263352" y="116632"/>
            <a:ext cx="11665296" cy="1815882"/>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18.(13</a:t>
            </a:r>
            <a:r>
              <a:rPr lang="zh-CN" altLang="zh-CN" sz="2800" b="1" dirty="0">
                <a:effectLst/>
                <a:ea typeface="等线" panose="02010600030101010101" pitchFamily="2" charset="-122"/>
                <a:cs typeface="Times New Roman" panose="02020603050405020304" pitchFamily="18" charset="0"/>
              </a:rPr>
              <a:t>分</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干旱对植物生长有严重影响。研究人员从盐生植物碱蓬中获得了两个特有的基因</a:t>
            </a:r>
            <a:r>
              <a:rPr lang="en-US" altLang="zh-CN" sz="2800" b="1" dirty="0">
                <a:effectLst/>
                <a:ea typeface="等线" panose="02010600030101010101" pitchFamily="2" charset="-122"/>
                <a:cs typeface="Times New Roman" panose="02020603050405020304" pitchFamily="18" charset="0"/>
              </a:rPr>
              <a:t>CYC</a:t>
            </a:r>
            <a:r>
              <a:rPr lang="zh-CN" altLang="zh-CN" sz="2800" b="1" dirty="0">
                <a:effectLst/>
                <a:ea typeface="等线" panose="02010600030101010101" pitchFamily="2" charset="-122"/>
                <a:cs typeface="Times New Roman" panose="02020603050405020304" pitchFamily="18" charset="0"/>
              </a:rPr>
              <a:t>基因和</a:t>
            </a:r>
            <a:r>
              <a:rPr lang="en-US" altLang="zh-CN" sz="2800" b="1" dirty="0">
                <a:effectLst/>
                <a:ea typeface="等线" panose="02010600030101010101" pitchFamily="2" charset="-122"/>
                <a:cs typeface="Times New Roman" panose="02020603050405020304" pitchFamily="18" charset="0"/>
              </a:rPr>
              <a:t>AFP</a:t>
            </a:r>
            <a:r>
              <a:rPr lang="zh-CN" altLang="zh-CN" sz="2800" b="1" dirty="0">
                <a:effectLst/>
                <a:ea typeface="等线" panose="02010600030101010101" pitchFamily="2" charset="-122"/>
                <a:cs typeface="Times New Roman" panose="02020603050405020304" pitchFamily="18" charset="0"/>
              </a:rPr>
              <a:t>基因，为进一步研究两基因对水稻光合速率的影响，研究人员通过基因工程技术获得了转</a:t>
            </a:r>
            <a:r>
              <a:rPr lang="en-US" altLang="zh-CN" sz="2800" b="1" dirty="0">
                <a:effectLst/>
                <a:ea typeface="等线" panose="02010600030101010101" pitchFamily="2" charset="-122"/>
                <a:cs typeface="Times New Roman" panose="02020603050405020304" pitchFamily="18" charset="0"/>
              </a:rPr>
              <a:t>CYC</a:t>
            </a:r>
            <a:r>
              <a:rPr lang="zh-CN" altLang="zh-CN" sz="2800" b="1" dirty="0">
                <a:effectLst/>
                <a:ea typeface="等线" panose="02010600030101010101" pitchFamily="2" charset="-122"/>
                <a:cs typeface="Times New Roman" panose="02020603050405020304" pitchFamily="18" charset="0"/>
              </a:rPr>
              <a:t>基因水稻植株、转</a:t>
            </a:r>
            <a:r>
              <a:rPr lang="en-US" altLang="zh-CN" sz="2800" b="1" dirty="0">
                <a:effectLst/>
                <a:ea typeface="等线" panose="02010600030101010101" pitchFamily="2" charset="-122"/>
                <a:cs typeface="Times New Roman" panose="02020603050405020304" pitchFamily="18" charset="0"/>
              </a:rPr>
              <a:t>AFP</a:t>
            </a:r>
            <a:r>
              <a:rPr lang="zh-CN" altLang="zh-CN" sz="2800" b="1" dirty="0">
                <a:effectLst/>
                <a:ea typeface="等线" panose="02010600030101010101" pitchFamily="2" charset="-122"/>
                <a:cs typeface="Times New Roman" panose="02020603050405020304" pitchFamily="18" charset="0"/>
              </a:rPr>
              <a:t>基因水稻植株，并进行了相关实验，结果如下表所示。回答下列问题：</a:t>
            </a:r>
            <a:endParaRPr lang="zh-CN" altLang="en-US" sz="2800" dirty="0"/>
          </a:p>
        </p:txBody>
      </p:sp>
      <p:pic>
        <p:nvPicPr>
          <p:cNvPr id="4" name="图片 3">
            <a:extLst>
              <a:ext uri="{FF2B5EF4-FFF2-40B4-BE49-F238E27FC236}">
                <a16:creationId xmlns:a16="http://schemas.microsoft.com/office/drawing/2014/main" id="{8B649416-5C70-888E-4972-3D84BEDA721E}"/>
              </a:ext>
            </a:extLst>
          </p:cNvPr>
          <p:cNvPicPr>
            <a:picLocks noChangeAspect="1"/>
          </p:cNvPicPr>
          <p:nvPr/>
        </p:nvPicPr>
        <p:blipFill>
          <a:blip r:embed="rId2"/>
          <a:stretch>
            <a:fillRect/>
          </a:stretch>
        </p:blipFill>
        <p:spPr>
          <a:xfrm>
            <a:off x="1703512" y="1835895"/>
            <a:ext cx="8663984" cy="3177281"/>
          </a:xfrm>
          <a:prstGeom prst="rect">
            <a:avLst/>
          </a:prstGeom>
        </p:spPr>
      </p:pic>
      <p:sp>
        <p:nvSpPr>
          <p:cNvPr id="6" name="文本框 5">
            <a:extLst>
              <a:ext uri="{FF2B5EF4-FFF2-40B4-BE49-F238E27FC236}">
                <a16:creationId xmlns:a16="http://schemas.microsoft.com/office/drawing/2014/main" id="{A212D84D-19E2-1662-51CD-AB5EB1442E9C}"/>
              </a:ext>
            </a:extLst>
          </p:cNvPr>
          <p:cNvSpPr txBox="1"/>
          <p:nvPr/>
        </p:nvSpPr>
        <p:spPr>
          <a:xfrm>
            <a:off x="191344" y="5013176"/>
            <a:ext cx="11564967" cy="1550937"/>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在同种水稻中，随着土壤湿度的降低，水稻植株的根部细胞无机盐含量均</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升高（</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填“升高”或“降低”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，其意义是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提高细胞内的渗透压，使其在干旱环境中保持细胞内的水分（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582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E07F3B-4F52-09A3-F075-12A2B270FB6E}"/>
              </a:ext>
            </a:extLst>
          </p:cNvPr>
          <p:cNvSpPr txBox="1"/>
          <p:nvPr/>
        </p:nvSpPr>
        <p:spPr>
          <a:xfrm>
            <a:off x="263352" y="116632"/>
            <a:ext cx="11665296" cy="523220"/>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18.(13</a:t>
            </a:r>
            <a:r>
              <a:rPr lang="zh-CN" altLang="zh-CN" sz="2800" b="1" dirty="0">
                <a:effectLst/>
                <a:ea typeface="等线" panose="02010600030101010101" pitchFamily="2" charset="-122"/>
                <a:cs typeface="Times New Roman" panose="02020603050405020304" pitchFamily="18" charset="0"/>
              </a:rPr>
              <a:t>分</a:t>
            </a:r>
            <a:r>
              <a:rPr lang="en-US" altLang="zh-CN" sz="2800" b="1" dirty="0">
                <a:effectLst/>
                <a:ea typeface="等线" panose="02010600030101010101" pitchFamily="2" charset="-122"/>
                <a:cs typeface="Times New Roman" panose="02020603050405020304" pitchFamily="18" charset="0"/>
              </a:rPr>
              <a:t>)……</a:t>
            </a:r>
            <a:endParaRPr lang="zh-CN" altLang="en-US" sz="2800" dirty="0"/>
          </a:p>
        </p:txBody>
      </p:sp>
      <p:pic>
        <p:nvPicPr>
          <p:cNvPr id="4" name="图片 3">
            <a:extLst>
              <a:ext uri="{FF2B5EF4-FFF2-40B4-BE49-F238E27FC236}">
                <a16:creationId xmlns:a16="http://schemas.microsoft.com/office/drawing/2014/main" id="{8B649416-5C70-888E-4972-3D84BEDA721E}"/>
              </a:ext>
            </a:extLst>
          </p:cNvPr>
          <p:cNvPicPr>
            <a:picLocks noChangeAspect="1"/>
          </p:cNvPicPr>
          <p:nvPr/>
        </p:nvPicPr>
        <p:blipFill>
          <a:blip r:embed="rId2"/>
          <a:stretch>
            <a:fillRect/>
          </a:stretch>
        </p:blipFill>
        <p:spPr>
          <a:xfrm>
            <a:off x="1764008" y="639852"/>
            <a:ext cx="8663984" cy="3177281"/>
          </a:xfrm>
          <a:prstGeom prst="rect">
            <a:avLst/>
          </a:prstGeom>
        </p:spPr>
      </p:pic>
      <p:sp>
        <p:nvSpPr>
          <p:cNvPr id="6" name="文本框 5">
            <a:extLst>
              <a:ext uri="{FF2B5EF4-FFF2-40B4-BE49-F238E27FC236}">
                <a16:creationId xmlns:a16="http://schemas.microsoft.com/office/drawing/2014/main" id="{A212D84D-19E2-1662-51CD-AB5EB1442E9C}"/>
              </a:ext>
            </a:extLst>
          </p:cNvPr>
          <p:cNvSpPr txBox="1"/>
          <p:nvPr/>
        </p:nvSpPr>
        <p:spPr>
          <a:xfrm>
            <a:off x="263352" y="3717032"/>
            <a:ext cx="11564967" cy="3037498"/>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当土壤湿度降低到</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30%</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时，水分的缺乏会导致光反应产生的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NADPH</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等不足，使</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a:t>
            </a:r>
            <a:r>
              <a:rPr lang="en-US" altLang="zh-CN" sz="2800" b="1" kern="100" baseline="-250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还原减慢，因此各组水稻的光合速率均有不同程度的降低。但转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基因水稻植株光合速率下降幅度显著低于普通水稻的，据表分析，除水分因素，还因为</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转</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基因水稻植株的叶绿素含量下降幅度显著低于普通水稻植株，能吸收更多的光能用于光合作用（</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717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12D84D-19E2-1662-51CD-AB5EB1442E9C}"/>
              </a:ext>
            </a:extLst>
          </p:cNvPr>
          <p:cNvSpPr txBox="1"/>
          <p:nvPr/>
        </p:nvSpPr>
        <p:spPr>
          <a:xfrm>
            <a:off x="263352" y="366623"/>
            <a:ext cx="11564967" cy="6124754"/>
          </a:xfrm>
          <a:prstGeom prst="rect">
            <a:avLst/>
          </a:prstGeom>
          <a:noFill/>
        </p:spPr>
        <p:txBody>
          <a:bodyPr wrap="square">
            <a:spAutoFit/>
          </a:bodyPr>
          <a:lstStyle/>
          <a:p>
            <a:pPr indent="266700"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为进一步研究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CYC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基因在影响水稻光合速率方面是否存在相互作用及作用关系，研究人员在上述实验的基础上，增设第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利用基因工程技术获得转</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CYC</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基因和</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基因的水稻植株（</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其他实验操作一致。</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①若</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CYC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基因在影响水稻光合作用方面相对独立地发挥作用，且以抗旱性强的基因为主，则在干旱条件下，第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组水稻的光合速率最可能和第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组的光合速率接近；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②若第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组的光合速率低于第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组的，或高于第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组的但低于第</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组的光合速率，则说明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CYC</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基因和</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基因在影响水稻光合作用方面相互作用，且呈抗衡关系（</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③若</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CYC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AFP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基因在影响水稻光合作用方面相互作用，且在干旱条件下，</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组水稻的光合速率显著高于其他各组的（或第</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组水稻的光合速率显著高于第</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组的）（</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，则说明这两种基因在影响水稻光合作用方面呈协同关系。</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2731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B654F2-95A5-9EDF-4679-7BC36424C705}"/>
              </a:ext>
            </a:extLst>
          </p:cNvPr>
          <p:cNvSpPr txBox="1"/>
          <p:nvPr/>
        </p:nvSpPr>
        <p:spPr>
          <a:xfrm>
            <a:off x="263352" y="188640"/>
            <a:ext cx="11449272" cy="1055417"/>
          </a:xfrm>
          <a:prstGeom prst="rect">
            <a:avLst/>
          </a:prstGeom>
          <a:noFill/>
        </p:spPr>
        <p:txBody>
          <a:bodyPr wrap="square">
            <a:spAutoFit/>
          </a:bodyPr>
          <a:lstStyle/>
          <a:p>
            <a:pPr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19.(10</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由于大量污水排人某自然水体，该自然水体中</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含量过高而出现水体富营养化，给当地的生产和生活造成了麻烦。回答下列问题：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4658232-99B1-9518-4AD0-32F6710D2FBC}"/>
              </a:ext>
            </a:extLst>
          </p:cNvPr>
          <p:cNvSpPr txBox="1"/>
          <p:nvPr/>
        </p:nvSpPr>
        <p:spPr>
          <a:xfrm>
            <a:off x="280231" y="1244057"/>
            <a:ext cx="11563158" cy="5262979"/>
          </a:xfrm>
          <a:prstGeom prst="rect">
            <a:avLst/>
          </a:prstGeom>
          <a:noFill/>
        </p:spPr>
        <p:txBody>
          <a:bodyPr wrap="square">
            <a:spAutoFit/>
          </a:bodyPr>
          <a:lstStyle/>
          <a:p>
            <a:pPr indent="266700"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在进行生态修复时，一般会选择本地物种，不选外来物种。在种间关系方面，外来物种和本地物种之间可能会存在</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种间竞争、捕食、寄生（答对</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点即可，</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答出</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点</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关系；在生态环境方面，由于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食物和空间充足、气候适宜、没有天敌（答出</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点即可，</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答出</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点</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，外来物种在本地容易大量繁殖，使本地生态系统难以维持相对稳定的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结构和功能（</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从而打破生态平衡。</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800" b="1" dirty="0">
                <a:effectLst/>
                <a:latin typeface="等线" panose="02010600030101010101" pitchFamily="2" charset="-122"/>
                <a:cs typeface="Times New Roman" panose="02020603050405020304" pitchFamily="18" charset="0"/>
              </a:rPr>
              <a:t>(2)</a:t>
            </a:r>
            <a:r>
              <a:rPr lang="zh-CN" altLang="zh-CN" sz="2800" b="1" dirty="0">
                <a:effectLst/>
                <a:ea typeface="等线" panose="02010600030101010101" pitchFamily="2" charset="-122"/>
                <a:cs typeface="Times New Roman" panose="02020603050405020304" pitchFamily="18" charset="0"/>
              </a:rPr>
              <a:t>污水大量排放，导致水体中</a:t>
            </a:r>
            <a:r>
              <a:rPr lang="en-US" altLang="zh-CN" sz="2800" b="1" dirty="0">
                <a:effectLst/>
                <a:ea typeface="等线" panose="02010600030101010101" pitchFamily="2" charset="-122"/>
                <a:cs typeface="Times New Roman" panose="02020603050405020304" pitchFamily="18" charset="0"/>
              </a:rPr>
              <a:t>N</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P</a:t>
            </a:r>
            <a:r>
              <a:rPr lang="zh-CN" altLang="zh-CN" sz="2800" b="1" dirty="0">
                <a:effectLst/>
                <a:ea typeface="等线" panose="02010600030101010101" pitchFamily="2" charset="-122"/>
                <a:cs typeface="Times New Roman" panose="02020603050405020304" pitchFamily="18" charset="0"/>
              </a:rPr>
              <a:t>含量</a:t>
            </a:r>
            <a:endParaRPr lang="en-US" altLang="zh-CN" sz="2800" b="1" dirty="0">
              <a:effectLst/>
              <a:ea typeface="等线" panose="02010600030101010101" pitchFamily="2" charset="-122"/>
              <a:cs typeface="Times New Roman" panose="02020603050405020304" pitchFamily="18" charset="0"/>
            </a:endParaRPr>
          </a:p>
          <a:p>
            <a:r>
              <a:rPr lang="zh-CN" altLang="zh-CN" sz="2800" b="1" dirty="0">
                <a:effectLst/>
                <a:ea typeface="等线" panose="02010600030101010101" pitchFamily="2" charset="-122"/>
                <a:cs typeface="Times New Roman" panose="02020603050405020304" pitchFamily="18" charset="0"/>
              </a:rPr>
              <a:t>升高，使得该水体中一种鱼的种群年龄</a:t>
            </a:r>
            <a:endParaRPr lang="en-US" altLang="zh-CN" sz="2800" b="1" dirty="0">
              <a:effectLst/>
              <a:ea typeface="等线" panose="02010600030101010101" pitchFamily="2" charset="-122"/>
              <a:cs typeface="Times New Roman" panose="02020603050405020304" pitchFamily="18" charset="0"/>
            </a:endParaRPr>
          </a:p>
          <a:p>
            <a:r>
              <a:rPr lang="zh-CN" altLang="zh-CN" sz="2800" b="1" dirty="0">
                <a:effectLst/>
                <a:ea typeface="等线" panose="02010600030101010101" pitchFamily="2" charset="-122"/>
                <a:cs typeface="Times New Roman" panose="02020603050405020304" pitchFamily="18" charset="0"/>
              </a:rPr>
              <a:t>结构发生了变化，如图</a:t>
            </a:r>
            <a:r>
              <a:rPr lang="en-US" altLang="zh-CN" sz="2800" b="1" dirty="0">
                <a:effectLst/>
                <a:ea typeface="等线" panose="02010600030101010101" pitchFamily="2" charset="-122"/>
                <a:cs typeface="Times New Roman" panose="02020603050405020304" pitchFamily="18" charset="0"/>
              </a:rPr>
              <a:t>1</a:t>
            </a:r>
            <a:r>
              <a:rPr lang="zh-CN" altLang="zh-CN" sz="2800" b="1" dirty="0">
                <a:effectLst/>
                <a:ea typeface="等线" panose="02010600030101010101" pitchFamily="2" charset="-122"/>
                <a:cs typeface="Times New Roman" panose="02020603050405020304" pitchFamily="18" charset="0"/>
              </a:rPr>
              <a:t>所示（图中数字</a:t>
            </a:r>
            <a:endParaRPr lang="en-US" altLang="zh-CN" sz="2800" b="1" dirty="0">
              <a:effectLst/>
              <a:ea typeface="等线" panose="02010600030101010101" pitchFamily="2" charset="-122"/>
              <a:cs typeface="Times New Roman" panose="02020603050405020304" pitchFamily="18" charset="0"/>
            </a:endParaRPr>
          </a:p>
          <a:p>
            <a:r>
              <a:rPr lang="zh-CN" altLang="zh-CN" sz="2800" b="1" dirty="0">
                <a:effectLst/>
                <a:ea typeface="等线" panose="02010600030101010101" pitchFamily="2" charset="-122"/>
                <a:cs typeface="Times New Roman" panose="02020603050405020304" pitchFamily="18" charset="0"/>
              </a:rPr>
              <a:t>表示百分比），推测该种群数量未来一段</a:t>
            </a:r>
            <a:endParaRPr lang="en-US" altLang="zh-CN" sz="2800" b="1" dirty="0">
              <a:effectLst/>
              <a:ea typeface="等线" panose="02010600030101010101" pitchFamily="2" charset="-122"/>
              <a:cs typeface="Times New Roman" panose="02020603050405020304" pitchFamily="18" charset="0"/>
            </a:endParaRPr>
          </a:p>
          <a:p>
            <a:r>
              <a:rPr lang="zh-CN" altLang="zh-CN" sz="2800" b="1" dirty="0">
                <a:effectLst/>
                <a:ea typeface="等线" panose="02010600030101010101" pitchFamily="2" charset="-122"/>
                <a:cs typeface="Times New Roman" panose="02020603050405020304" pitchFamily="18" charset="0"/>
              </a:rPr>
              <a:t>时间的变化趋势是</a:t>
            </a:r>
            <a:r>
              <a:rPr lang="en-US" altLang="zh-CN" sz="2800" b="1" dirty="0">
                <a:effectLst/>
                <a:ea typeface="等线" panose="02010600030101010101" pitchFamily="2" charset="-122"/>
                <a:cs typeface="Times New Roman" panose="02020603050405020304" pitchFamily="18" charset="0"/>
              </a:rPr>
              <a:t>__</a:t>
            </a:r>
            <a:r>
              <a:rPr lang="zh-CN" altLang="zh-CN" sz="2800" b="1" u="sng" dirty="0">
                <a:solidFill>
                  <a:srgbClr val="FF0000"/>
                </a:solidFill>
                <a:effectLst/>
                <a:ea typeface="等线" panose="02010600030101010101" pitchFamily="2" charset="-122"/>
                <a:cs typeface="Times New Roman" panose="02020603050405020304" pitchFamily="18" charset="0"/>
              </a:rPr>
              <a:t>种群数量逐渐下降</a:t>
            </a:r>
            <a:endParaRPr lang="en-US" altLang="zh-CN" sz="2800" b="1" u="sng" dirty="0">
              <a:solidFill>
                <a:srgbClr val="FF0000"/>
              </a:solidFill>
              <a:effectLst/>
              <a:ea typeface="等线" panose="02010600030101010101" pitchFamily="2" charset="-122"/>
              <a:cs typeface="Times New Roman" panose="02020603050405020304" pitchFamily="18" charset="0"/>
            </a:endParaRPr>
          </a:p>
          <a:p>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2</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effectLst/>
                <a:latin typeface="等线" panose="02010600030101010101" pitchFamily="2" charset="-122"/>
                <a:cs typeface="Times New Roman" panose="02020603050405020304" pitchFamily="18" charset="0"/>
              </a:rPr>
              <a:t>___</a:t>
            </a:r>
            <a:r>
              <a:rPr lang="zh-CN" altLang="zh-CN" sz="2800" b="1" dirty="0">
                <a:effectLst/>
                <a:ea typeface="等线" panose="02010600030101010101" pitchFamily="2" charset="-122"/>
                <a:cs typeface="Times New Roman" panose="02020603050405020304" pitchFamily="18" charset="0"/>
              </a:rPr>
              <a:t>。</a:t>
            </a:r>
            <a:endParaRPr lang="zh-CN" altLang="en-US" sz="2800" dirty="0"/>
          </a:p>
        </p:txBody>
      </p:sp>
      <p:pic>
        <p:nvPicPr>
          <p:cNvPr id="6" name="图片 5">
            <a:extLst>
              <a:ext uri="{FF2B5EF4-FFF2-40B4-BE49-F238E27FC236}">
                <a16:creationId xmlns:a16="http://schemas.microsoft.com/office/drawing/2014/main" id="{1D28A13E-3103-F0EC-806E-E35A417E126A}"/>
              </a:ext>
            </a:extLst>
          </p:cNvPr>
          <p:cNvPicPr>
            <a:picLocks noChangeAspect="1"/>
          </p:cNvPicPr>
          <p:nvPr/>
        </p:nvPicPr>
        <p:blipFill>
          <a:blip r:embed="rId2"/>
          <a:stretch>
            <a:fillRect/>
          </a:stretch>
        </p:blipFill>
        <p:spPr>
          <a:xfrm>
            <a:off x="6959651" y="3721654"/>
            <a:ext cx="4866414" cy="2785382"/>
          </a:xfrm>
          <a:prstGeom prst="rect">
            <a:avLst/>
          </a:prstGeom>
        </p:spPr>
      </p:pic>
    </p:spTree>
    <p:extLst>
      <p:ext uri="{BB962C8B-B14F-4D97-AF65-F5344CB8AC3E}">
        <p14:creationId xmlns:p14="http://schemas.microsoft.com/office/powerpoint/2010/main" val="229806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3DB4741-0B84-3B8F-97D4-FED550C86200}"/>
              </a:ext>
            </a:extLst>
          </p:cNvPr>
          <p:cNvSpPr txBox="1"/>
          <p:nvPr/>
        </p:nvSpPr>
        <p:spPr>
          <a:xfrm>
            <a:off x="407368" y="332656"/>
            <a:ext cx="11449272" cy="1815882"/>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(3)</a:t>
            </a:r>
            <a:r>
              <a:rPr lang="zh-CN" altLang="zh-CN" sz="2800" b="1" dirty="0">
                <a:effectLst/>
                <a:ea typeface="等线" panose="02010600030101010101" pitchFamily="2" charset="-122"/>
                <a:cs typeface="Times New Roman" panose="02020603050405020304" pitchFamily="18" charset="0"/>
              </a:rPr>
              <a:t>为了净化水体，当地环保工作者拟利用</a:t>
            </a:r>
            <a:r>
              <a:rPr lang="en-US" altLang="zh-CN" sz="2800" b="1" dirty="0">
                <a:effectLst/>
                <a:ea typeface="等线" panose="02010600030101010101" pitchFamily="2" charset="-122"/>
                <a:cs typeface="Times New Roman" panose="02020603050405020304" pitchFamily="18" charset="0"/>
              </a:rPr>
              <a:t>3</a:t>
            </a:r>
            <a:r>
              <a:rPr lang="zh-CN" altLang="zh-CN" sz="2800" b="1" dirty="0">
                <a:effectLst/>
                <a:ea typeface="等线" panose="02010600030101010101" pitchFamily="2" charset="-122"/>
                <a:cs typeface="Times New Roman" panose="02020603050405020304" pitchFamily="18" charset="0"/>
              </a:rPr>
              <a:t>种当地原有水生植物进行实验，分别置于实验池中，</a:t>
            </a:r>
            <a:r>
              <a:rPr lang="en-US" altLang="zh-CN" sz="2800" b="1" dirty="0">
                <a:effectLst/>
                <a:ea typeface="等线" panose="02010600030101010101" pitchFamily="2" charset="-122"/>
                <a:cs typeface="Times New Roman" panose="02020603050405020304" pitchFamily="18" charset="0"/>
              </a:rPr>
              <a:t>90</a:t>
            </a:r>
            <a:r>
              <a:rPr lang="zh-CN" altLang="zh-CN" sz="2800" b="1" dirty="0">
                <a:effectLst/>
                <a:ea typeface="等线" panose="02010600030101010101" pitchFamily="2" charset="-122"/>
                <a:cs typeface="Times New Roman" panose="02020603050405020304" pitchFamily="18" charset="0"/>
              </a:rPr>
              <a:t>天后测定它们吸收</a:t>
            </a:r>
            <a:r>
              <a:rPr lang="en-US" altLang="zh-CN" sz="2800" b="1" dirty="0">
                <a:effectLst/>
                <a:ea typeface="等线" panose="02010600030101010101" pitchFamily="2" charset="-122"/>
                <a:cs typeface="Times New Roman" panose="02020603050405020304" pitchFamily="18" charset="0"/>
              </a:rPr>
              <a:t>N</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P</a:t>
            </a:r>
            <a:r>
              <a:rPr lang="zh-CN" altLang="zh-CN" sz="2800" b="1" dirty="0">
                <a:effectLst/>
                <a:ea typeface="等线" panose="02010600030101010101" pitchFamily="2" charset="-122"/>
                <a:cs typeface="Times New Roman" panose="02020603050405020304" pitchFamily="18" charset="0"/>
              </a:rPr>
              <a:t>的量，结果如图</a:t>
            </a:r>
            <a:r>
              <a:rPr lang="en-US" altLang="zh-CN" sz="2800" b="1" dirty="0">
                <a:effectLst/>
                <a:ea typeface="等线" panose="02010600030101010101" pitchFamily="2" charset="-122"/>
                <a:cs typeface="Times New Roman" panose="02020603050405020304" pitchFamily="18" charset="0"/>
              </a:rPr>
              <a:t>2</a:t>
            </a:r>
            <a:r>
              <a:rPr lang="zh-CN" altLang="zh-CN" sz="2800" b="1" dirty="0">
                <a:effectLst/>
                <a:ea typeface="等线" panose="02010600030101010101" pitchFamily="2" charset="-122"/>
                <a:cs typeface="Times New Roman" panose="02020603050405020304" pitchFamily="18" charset="0"/>
              </a:rPr>
              <a:t>所示。为达到降低该自然水体中</a:t>
            </a:r>
            <a:r>
              <a:rPr lang="en-US" altLang="zh-CN" sz="2800" b="1" dirty="0">
                <a:effectLst/>
                <a:ea typeface="等线" panose="02010600030101010101" pitchFamily="2" charset="-122"/>
                <a:cs typeface="Times New Roman" panose="02020603050405020304" pitchFamily="18" charset="0"/>
              </a:rPr>
              <a:t>N</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P</a:t>
            </a:r>
            <a:r>
              <a:rPr lang="zh-CN" altLang="zh-CN" sz="2800" b="1" dirty="0">
                <a:effectLst/>
                <a:ea typeface="等线" panose="02010600030101010101" pitchFamily="2" charset="-122"/>
                <a:cs typeface="Times New Roman" panose="02020603050405020304" pitchFamily="18" charset="0"/>
              </a:rPr>
              <a:t>含量的最佳效果，应投放的两种植物是</a:t>
            </a:r>
            <a:r>
              <a:rPr lang="en-US" altLang="zh-CN" sz="2800" b="1" dirty="0">
                <a:effectLst/>
                <a:ea typeface="等线" panose="02010600030101010101" pitchFamily="2" charset="-122"/>
                <a:cs typeface="Times New Roman" panose="02020603050405020304" pitchFamily="18" charset="0"/>
              </a:rPr>
              <a:t>___</a:t>
            </a:r>
            <a:r>
              <a:rPr lang="zh-CN" altLang="zh-CN" sz="2800" b="1" u="sng" dirty="0">
                <a:solidFill>
                  <a:srgbClr val="FF0000"/>
                </a:solidFill>
                <a:effectLst/>
                <a:ea typeface="等线" panose="02010600030101010101" pitchFamily="2" charset="-122"/>
                <a:cs typeface="Times New Roman" panose="02020603050405020304" pitchFamily="18" charset="0"/>
              </a:rPr>
              <a:t>浮水植物</a:t>
            </a:r>
            <a:r>
              <a:rPr lang="en-US" altLang="zh-CN" sz="2800" b="1" u="sng" dirty="0">
                <a:solidFill>
                  <a:srgbClr val="FF0000"/>
                </a:solidFill>
                <a:effectLst/>
                <a:ea typeface="等线" panose="02010600030101010101" pitchFamily="2" charset="-122"/>
                <a:cs typeface="Times New Roman" panose="02020603050405020304" pitchFamily="18" charset="0"/>
              </a:rPr>
              <a:t>a</a:t>
            </a:r>
            <a:r>
              <a:rPr lang="zh-CN" altLang="zh-CN" sz="2800" b="1" u="sng" dirty="0">
                <a:solidFill>
                  <a:srgbClr val="FF0000"/>
                </a:solidFill>
                <a:effectLst/>
                <a:ea typeface="等线" panose="02010600030101010101" pitchFamily="2" charset="-122"/>
                <a:cs typeface="Times New Roman" panose="02020603050405020304" pitchFamily="18" charset="0"/>
              </a:rPr>
              <a:t>、沉水植物</a:t>
            </a:r>
            <a:r>
              <a:rPr lang="en-US" altLang="zh-CN" sz="2800" b="1" u="sng" dirty="0">
                <a:solidFill>
                  <a:srgbClr val="FF0000"/>
                </a:solidFill>
                <a:effectLst/>
                <a:ea typeface="等线" panose="02010600030101010101" pitchFamily="2" charset="-122"/>
                <a:cs typeface="Times New Roman" panose="02020603050405020304" pitchFamily="18" charset="0"/>
              </a:rPr>
              <a:t>c</a:t>
            </a:r>
            <a:r>
              <a:rPr lang="zh-CN" altLang="zh-CN" sz="2800" b="1" u="sng" dirty="0">
                <a:solidFill>
                  <a:srgbClr val="FF0000"/>
                </a:solidFill>
                <a:effectLst/>
                <a:ea typeface="等线" panose="02010600030101010101" pitchFamily="2" charset="-122"/>
                <a:cs typeface="Times New Roman" panose="02020603050405020304" pitchFamily="18" charset="0"/>
              </a:rPr>
              <a:t>（</a:t>
            </a:r>
            <a:r>
              <a:rPr lang="en-US" altLang="zh-CN" sz="2800" b="1" u="sng" dirty="0">
                <a:solidFill>
                  <a:srgbClr val="FF0000"/>
                </a:solidFill>
                <a:effectLst/>
                <a:ea typeface="等线" panose="02010600030101010101" pitchFamily="2" charset="-122"/>
                <a:cs typeface="Times New Roman" panose="02020603050405020304" pitchFamily="18" charset="0"/>
              </a:rPr>
              <a:t>2</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effectLst/>
                <a:latin typeface="等线" panose="02010600030101010101" pitchFamily="2" charset="-122"/>
                <a:cs typeface="Times New Roman" panose="02020603050405020304" pitchFamily="18" charset="0"/>
              </a:rPr>
              <a:t>__</a:t>
            </a:r>
            <a:r>
              <a:rPr lang="zh-CN" altLang="zh-CN" sz="2800" b="1" dirty="0">
                <a:effectLst/>
                <a:ea typeface="等线" panose="02010600030101010101" pitchFamily="2" charset="-122"/>
                <a:cs typeface="Times New Roman" panose="02020603050405020304" pitchFamily="18" charset="0"/>
              </a:rPr>
              <a:t>。</a:t>
            </a:r>
            <a:endParaRPr lang="zh-CN" altLang="en-US" sz="2800" dirty="0"/>
          </a:p>
        </p:txBody>
      </p:sp>
      <p:pic>
        <p:nvPicPr>
          <p:cNvPr id="4" name="图片 3">
            <a:extLst>
              <a:ext uri="{FF2B5EF4-FFF2-40B4-BE49-F238E27FC236}">
                <a16:creationId xmlns:a16="http://schemas.microsoft.com/office/drawing/2014/main" id="{0884B3E7-8B0A-0C63-CD25-D7A51C4BE619}"/>
              </a:ext>
            </a:extLst>
          </p:cNvPr>
          <p:cNvPicPr>
            <a:picLocks noChangeAspect="1"/>
          </p:cNvPicPr>
          <p:nvPr/>
        </p:nvPicPr>
        <p:blipFill>
          <a:blip r:embed="rId2"/>
          <a:stretch>
            <a:fillRect/>
          </a:stretch>
        </p:blipFill>
        <p:spPr>
          <a:xfrm>
            <a:off x="1343472" y="2492896"/>
            <a:ext cx="9717149" cy="3905368"/>
          </a:xfrm>
          <a:prstGeom prst="rect">
            <a:avLst/>
          </a:prstGeom>
        </p:spPr>
      </p:pic>
    </p:spTree>
    <p:extLst>
      <p:ext uri="{BB962C8B-B14F-4D97-AF65-F5344CB8AC3E}">
        <p14:creationId xmlns:p14="http://schemas.microsoft.com/office/powerpoint/2010/main" val="60516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151ACB-90B9-FCFA-C417-E679714E9D3E}"/>
              </a:ext>
            </a:extLst>
          </p:cNvPr>
          <p:cNvSpPr txBox="1"/>
          <p:nvPr/>
        </p:nvSpPr>
        <p:spPr>
          <a:xfrm>
            <a:off x="335360" y="116632"/>
            <a:ext cx="11449272" cy="1815882"/>
          </a:xfrm>
          <a:prstGeom prst="rect">
            <a:avLst/>
          </a:prstGeom>
          <a:noFill/>
        </p:spPr>
        <p:txBody>
          <a:bodyPr wrap="square">
            <a:spAutoFit/>
          </a:bodyPr>
          <a:lstStyle/>
          <a:p>
            <a:r>
              <a:rPr lang="en-US" altLang="zh-CN" sz="2800" b="1" dirty="0">
                <a:effectLst/>
                <a:latin typeface="等线" panose="02010600030101010101" pitchFamily="2" charset="-122"/>
                <a:cs typeface="Times New Roman" panose="02020603050405020304" pitchFamily="18" charset="0"/>
              </a:rPr>
              <a:t>20.(13</a:t>
            </a:r>
            <a:r>
              <a:rPr lang="zh-CN" altLang="zh-CN" sz="2800" b="1" dirty="0">
                <a:effectLst/>
                <a:ea typeface="等线" panose="02010600030101010101" pitchFamily="2" charset="-122"/>
                <a:cs typeface="Times New Roman" panose="02020603050405020304" pitchFamily="18" charset="0"/>
              </a:rPr>
              <a:t>分</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某雌雄异株植物</a:t>
            </a:r>
            <a:r>
              <a:rPr lang="en-US" altLang="zh-CN" sz="2800" b="1" dirty="0">
                <a:effectLst/>
                <a:ea typeface="等线" panose="02010600030101010101" pitchFamily="2" charset="-122"/>
                <a:cs typeface="Times New Roman" panose="02020603050405020304" pitchFamily="18" charset="0"/>
              </a:rPr>
              <a:t>(ZW)</a:t>
            </a:r>
            <a:r>
              <a:rPr lang="zh-CN" altLang="zh-CN" sz="2800" b="1" dirty="0">
                <a:effectLst/>
                <a:ea typeface="等线" panose="02010600030101010101" pitchFamily="2" charset="-122"/>
                <a:cs typeface="Times New Roman" panose="02020603050405020304" pitchFamily="18" charset="0"/>
              </a:rPr>
              <a:t>的红果和黄果由基因</a:t>
            </a:r>
            <a:r>
              <a:rPr lang="en-US" altLang="zh-CN" sz="2800" b="1" dirty="0">
                <a:effectLst/>
                <a:ea typeface="等线" panose="02010600030101010101" pitchFamily="2" charset="-122"/>
                <a:cs typeface="Times New Roman" panose="02020603050405020304" pitchFamily="18" charset="0"/>
              </a:rPr>
              <a:t>A/a</a:t>
            </a:r>
            <a:r>
              <a:rPr lang="zh-CN" altLang="zh-CN" sz="2800" b="1" dirty="0">
                <a:effectLst/>
                <a:ea typeface="等线" panose="02010600030101010101" pitchFamily="2" charset="-122"/>
                <a:cs typeface="Times New Roman" panose="02020603050405020304" pitchFamily="18" charset="0"/>
              </a:rPr>
              <a:t>控制，叶片菱形和卵形由基因</a:t>
            </a:r>
            <a:r>
              <a:rPr lang="en-US" altLang="zh-CN" sz="2800" b="1" dirty="0">
                <a:effectLst/>
                <a:ea typeface="等线" panose="02010600030101010101" pitchFamily="2" charset="-122"/>
                <a:cs typeface="Times New Roman" panose="02020603050405020304" pitchFamily="18" charset="0"/>
              </a:rPr>
              <a:t>B/b</a:t>
            </a:r>
            <a:r>
              <a:rPr lang="zh-CN" altLang="zh-CN" sz="2800" b="1" dirty="0">
                <a:effectLst/>
                <a:ea typeface="等线" panose="02010600030101010101" pitchFamily="2" charset="-122"/>
                <a:cs typeface="Times New Roman" panose="02020603050405020304" pitchFamily="18" charset="0"/>
              </a:rPr>
              <a:t>控制，两对基因独立遗传，实验人员选择红果菱形雄株（甲）、红果卵形雌株（乙）、黄果菱形雌株（丙）进行了下表所示实验。不考虑</a:t>
            </a:r>
            <a:r>
              <a:rPr lang="en-US" altLang="zh-CN" sz="2800" b="1" dirty="0">
                <a:effectLst/>
                <a:ea typeface="等线" panose="02010600030101010101" pitchFamily="2" charset="-122"/>
                <a:cs typeface="Times New Roman" panose="02020603050405020304" pitchFamily="18" charset="0"/>
              </a:rPr>
              <a:t>Z</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W</a:t>
            </a:r>
            <a:r>
              <a:rPr lang="zh-CN" altLang="zh-CN" sz="2800" b="1" dirty="0">
                <a:effectLst/>
                <a:ea typeface="等线" panose="02010600030101010101" pitchFamily="2" charset="-122"/>
                <a:cs typeface="Times New Roman" panose="02020603050405020304" pitchFamily="18" charset="0"/>
              </a:rPr>
              <a:t>染色体的同源区段，回答下列问题：</a:t>
            </a:r>
            <a:endParaRPr lang="zh-CN" altLang="en-US" sz="2800" dirty="0"/>
          </a:p>
        </p:txBody>
      </p:sp>
      <p:pic>
        <p:nvPicPr>
          <p:cNvPr id="4" name="图片 3">
            <a:extLst>
              <a:ext uri="{FF2B5EF4-FFF2-40B4-BE49-F238E27FC236}">
                <a16:creationId xmlns:a16="http://schemas.microsoft.com/office/drawing/2014/main" id="{3360EC90-1AF9-FD05-6DAA-E0375F903210}"/>
              </a:ext>
            </a:extLst>
          </p:cNvPr>
          <p:cNvPicPr>
            <a:picLocks noChangeAspect="1"/>
          </p:cNvPicPr>
          <p:nvPr/>
        </p:nvPicPr>
        <p:blipFill>
          <a:blip r:embed="rId2"/>
          <a:stretch>
            <a:fillRect/>
          </a:stretch>
        </p:blipFill>
        <p:spPr>
          <a:xfrm>
            <a:off x="516610" y="1844824"/>
            <a:ext cx="11268439" cy="2195080"/>
          </a:xfrm>
          <a:prstGeom prst="rect">
            <a:avLst/>
          </a:prstGeom>
        </p:spPr>
      </p:pic>
      <p:sp>
        <p:nvSpPr>
          <p:cNvPr id="6" name="文本框 5">
            <a:extLst>
              <a:ext uri="{FF2B5EF4-FFF2-40B4-BE49-F238E27FC236}">
                <a16:creationId xmlns:a16="http://schemas.microsoft.com/office/drawing/2014/main" id="{1B29890C-B321-8740-FC65-8AE9E2C8090A}"/>
              </a:ext>
            </a:extLst>
          </p:cNvPr>
          <p:cNvSpPr txBox="1"/>
          <p:nvPr/>
        </p:nvSpPr>
        <p:spPr>
          <a:xfrm>
            <a:off x="246806" y="4039904"/>
            <a:ext cx="11537826" cy="2541978"/>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根据实验二结果分析，两对等位基因中位于</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Z</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染色体上的是基因</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判断的依据是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实验二的</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F1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中卵形叶只在雌株中出现，性状与性别相关联，基因</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位于</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Z</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染色体上（合理即可，</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实验一中，</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全为雌株的原因可能是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含</a:t>
            </a:r>
            <a:r>
              <a:rPr lang="en-US" altLang="zh-CN" sz="2800" b="1" u="sng"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Z</a:t>
            </a:r>
            <a:r>
              <a:rPr lang="en-US" altLang="zh-CN" sz="2800" b="1" u="sng" kern="100" baseline="300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的雌配子致死（或不育）（</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，植株甲的基因型是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b="1" u="sng"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AaZ</a:t>
            </a:r>
            <a:r>
              <a:rPr lang="en-US" altLang="zh-CN" sz="2800" b="1" u="sng" kern="100" baseline="300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en-US" altLang="zh-CN" sz="2800" b="1" u="sng"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Z</a:t>
            </a:r>
            <a:r>
              <a:rPr lang="en-US" altLang="zh-CN" sz="2800" b="1" u="sng" kern="100" baseline="300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382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9890C-B321-8740-FC65-8AE9E2C8090A}"/>
              </a:ext>
            </a:extLst>
          </p:cNvPr>
          <p:cNvSpPr txBox="1"/>
          <p:nvPr/>
        </p:nvSpPr>
        <p:spPr>
          <a:xfrm>
            <a:off x="227348" y="366623"/>
            <a:ext cx="11737304" cy="6124754"/>
          </a:xfrm>
          <a:prstGeom prst="rect">
            <a:avLst/>
          </a:prstGeom>
          <a:noFill/>
        </p:spPr>
        <p:txBody>
          <a:bodyPr wrap="square">
            <a:spAutoFit/>
          </a:bodyPr>
          <a:lstStyle/>
          <a:p>
            <a:pPr indent="266700"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取实验一</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中卵形叶雌株并对其进行射线处理，进行培育后与杂合的菱形叶雄株杂交，分别统计</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单株的表型及比例，发现其中一个株系的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中雌、雄株都表现为菱形叶：卵形叶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。已确定该结果的出现与同源染色体片段转移有关。</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①发生的具体同源染色体片段转移是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雌株</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Z</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染色体上</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基因所在的片段转移到了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W</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染色体上（</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且需要满足的条件是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Z</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W</a:t>
            </a:r>
            <a:r>
              <a:rPr lang="en-US" altLang="zh-CN" sz="2800" b="1" u="sng"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两种雌配子均可育（</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从配子的可育性方面作答</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②若让该株系</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的菱形叶雌、雄株杂交，则其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F3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的表型及比例是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菱形叶雄株</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菱形叶雌株</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卵形叶雌株</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=2:1:1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写出性别</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800" b="1" dirty="0">
                <a:effectLst/>
                <a:ea typeface="等线" panose="02010600030101010101" pitchFamily="2" charset="-122"/>
                <a:cs typeface="Times New Roman" panose="02020603050405020304" pitchFamily="18" charset="0"/>
              </a:rPr>
              <a:t>③为验证该染色体片段转移，实验人员选择该株系</a:t>
            </a:r>
            <a:r>
              <a:rPr lang="en-US" altLang="zh-CN" sz="2800" b="1" dirty="0">
                <a:effectLst/>
                <a:ea typeface="等线" panose="02010600030101010101" pitchFamily="2" charset="-122"/>
                <a:cs typeface="Times New Roman" panose="02020603050405020304" pitchFamily="18" charset="0"/>
              </a:rPr>
              <a:t>F2</a:t>
            </a:r>
            <a:r>
              <a:rPr lang="zh-CN" altLang="zh-CN" sz="2800" b="1" dirty="0">
                <a:effectLst/>
                <a:ea typeface="等线" panose="02010600030101010101" pitchFamily="2" charset="-122"/>
                <a:cs typeface="Times New Roman" panose="02020603050405020304" pitchFamily="18" charset="0"/>
              </a:rPr>
              <a:t>中</a:t>
            </a:r>
            <a:r>
              <a:rPr lang="en-US" altLang="zh-CN" sz="2800" b="1" dirty="0">
                <a:effectLst/>
                <a:ea typeface="等线" panose="02010600030101010101" pitchFamily="2" charset="-122"/>
                <a:cs typeface="Times New Roman" panose="02020603050405020304" pitchFamily="18" charset="0"/>
              </a:rPr>
              <a:t>___</a:t>
            </a:r>
            <a:r>
              <a:rPr lang="zh-CN" altLang="zh-CN" sz="2800" b="1" u="sng" dirty="0">
                <a:solidFill>
                  <a:srgbClr val="FF0000"/>
                </a:solidFill>
                <a:effectLst/>
                <a:ea typeface="等线" panose="02010600030101010101" pitchFamily="2" charset="-122"/>
                <a:cs typeface="Times New Roman" panose="02020603050405020304" pitchFamily="18" charset="0"/>
              </a:rPr>
              <a:t>雄株和雌株（</a:t>
            </a:r>
            <a:r>
              <a:rPr lang="en-US" altLang="zh-CN" sz="2800" b="1" u="sng" dirty="0">
                <a:solidFill>
                  <a:srgbClr val="FF0000"/>
                </a:solidFill>
                <a:effectLst/>
                <a:ea typeface="等线" panose="02010600030101010101" pitchFamily="2" charset="-122"/>
                <a:cs typeface="Times New Roman" panose="02020603050405020304" pitchFamily="18" charset="0"/>
              </a:rPr>
              <a:t>1</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effectLst/>
                <a:latin typeface="等线" panose="02010600030101010101" pitchFamily="2" charset="-122"/>
                <a:cs typeface="Times New Roman" panose="02020603050405020304" pitchFamily="18" charset="0"/>
              </a:rPr>
              <a:t>__(</a:t>
            </a:r>
            <a:r>
              <a:rPr lang="zh-CN" altLang="zh-CN" sz="2800" b="1" dirty="0">
                <a:effectLst/>
                <a:ea typeface="等线" panose="02010600030101010101" pitchFamily="2" charset="-122"/>
                <a:cs typeface="Times New Roman" panose="02020603050405020304" pitchFamily="18" charset="0"/>
              </a:rPr>
              <a:t>填</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雄株</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雌株</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或“雄株和雌株”</a:t>
            </a:r>
            <a:r>
              <a:rPr lang="en-US" altLang="zh-CN" sz="2800" b="1" dirty="0">
                <a:effectLst/>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与正常的雌、雄植株细胞制成临时装片，在显微镜下观察并比较它们的性染色体结构。与正常植株相比，若</a:t>
            </a:r>
            <a:r>
              <a:rPr lang="en-US" altLang="zh-CN" sz="2800" b="1" dirty="0">
                <a:effectLst/>
                <a:ea typeface="等线" panose="02010600030101010101" pitchFamily="2" charset="-122"/>
                <a:cs typeface="Times New Roman" panose="02020603050405020304" pitchFamily="18" charset="0"/>
              </a:rPr>
              <a:t>__</a:t>
            </a:r>
            <a:r>
              <a:rPr lang="zh-CN" altLang="zh-CN" sz="2800" b="1" u="sng" dirty="0">
                <a:solidFill>
                  <a:srgbClr val="FF0000"/>
                </a:solidFill>
                <a:effectLst/>
                <a:ea typeface="等线" panose="02010600030101010101" pitchFamily="2" charset="-122"/>
                <a:cs typeface="Times New Roman" panose="02020603050405020304" pitchFamily="18" charset="0"/>
              </a:rPr>
              <a:t>突变株子代中的雄株</a:t>
            </a:r>
            <a:r>
              <a:rPr lang="en-US" altLang="zh-CN" sz="2800" b="1" u="sng" dirty="0">
                <a:solidFill>
                  <a:srgbClr val="FF0000"/>
                </a:solidFill>
                <a:effectLst/>
                <a:ea typeface="等线" panose="02010600030101010101" pitchFamily="2" charset="-122"/>
                <a:cs typeface="Times New Roman" panose="02020603050405020304" pitchFamily="18" charset="0"/>
              </a:rPr>
              <a:t>Z</a:t>
            </a:r>
            <a:r>
              <a:rPr lang="zh-CN" altLang="zh-CN" sz="2800" b="1" u="sng" dirty="0">
                <a:solidFill>
                  <a:srgbClr val="FF0000"/>
                </a:solidFill>
                <a:effectLst/>
                <a:ea typeface="等线" panose="02010600030101010101" pitchFamily="2" charset="-122"/>
                <a:cs typeface="Times New Roman" panose="02020603050405020304" pitchFamily="18" charset="0"/>
              </a:rPr>
              <a:t>染色体上缺失了片段，而雌株</a:t>
            </a:r>
            <a:r>
              <a:rPr lang="en-US" altLang="zh-CN" sz="2800" b="1" u="sng" dirty="0">
                <a:solidFill>
                  <a:srgbClr val="FF0000"/>
                </a:solidFill>
                <a:effectLst/>
                <a:ea typeface="等线" panose="02010600030101010101" pitchFamily="2" charset="-122"/>
                <a:cs typeface="Times New Roman" panose="02020603050405020304" pitchFamily="18" charset="0"/>
              </a:rPr>
              <a:t>W</a:t>
            </a:r>
            <a:r>
              <a:rPr lang="zh-CN" altLang="zh-CN" sz="2800" b="1" u="sng" dirty="0">
                <a:solidFill>
                  <a:srgbClr val="FF0000"/>
                </a:solidFill>
                <a:effectLst/>
                <a:ea typeface="等线" panose="02010600030101010101" pitchFamily="2" charset="-122"/>
                <a:cs typeface="Times New Roman" panose="02020603050405020304" pitchFamily="18" charset="0"/>
              </a:rPr>
              <a:t>染色体上多了一个片段（</a:t>
            </a:r>
            <a:r>
              <a:rPr lang="en-US" altLang="zh-CN" sz="2800" b="1" u="sng" dirty="0">
                <a:solidFill>
                  <a:srgbClr val="FF0000"/>
                </a:solidFill>
                <a:effectLst/>
                <a:ea typeface="等线" panose="02010600030101010101" pitchFamily="2" charset="-122"/>
                <a:cs typeface="Times New Roman" panose="02020603050405020304" pitchFamily="18" charset="0"/>
              </a:rPr>
              <a:t>2</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effectLst/>
                <a:latin typeface="等线" panose="02010600030101010101" pitchFamily="2" charset="-122"/>
                <a:cs typeface="Times New Roman" panose="02020603050405020304" pitchFamily="18" charset="0"/>
              </a:rPr>
              <a:t>_,</a:t>
            </a:r>
            <a:r>
              <a:rPr lang="zh-CN" altLang="zh-CN" sz="2800" b="1" dirty="0">
                <a:effectLst/>
                <a:ea typeface="等线" panose="02010600030101010101" pitchFamily="2" charset="-122"/>
                <a:cs typeface="Times New Roman" panose="02020603050405020304" pitchFamily="18" charset="0"/>
              </a:rPr>
              <a:t>则可初步证明该株系确实发生了染色体片段转移。</a:t>
            </a:r>
            <a:endParaRPr lang="zh-CN" altLang="en-US" sz="2800" dirty="0"/>
          </a:p>
        </p:txBody>
      </p:sp>
    </p:spTree>
    <p:extLst>
      <p:ext uri="{BB962C8B-B14F-4D97-AF65-F5344CB8AC3E}">
        <p14:creationId xmlns:p14="http://schemas.microsoft.com/office/powerpoint/2010/main" val="130979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96663F-E83E-2B17-1DC1-548DB12A552C}"/>
              </a:ext>
            </a:extLst>
          </p:cNvPr>
          <p:cNvSpPr txBox="1"/>
          <p:nvPr/>
        </p:nvSpPr>
        <p:spPr>
          <a:xfrm>
            <a:off x="263352" y="188640"/>
            <a:ext cx="11737304" cy="1550937"/>
          </a:xfrm>
          <a:prstGeom prst="rect">
            <a:avLst/>
          </a:prstGeom>
          <a:noFill/>
        </p:spPr>
        <p:txBody>
          <a:bodyPr wrap="square">
            <a:spAutoFit/>
          </a:bodyPr>
          <a:lstStyle/>
          <a:p>
            <a:pPr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21.(12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是一种分泌蛋白，可预防和治疗急、慢性血栓。为高效生产人凝血酶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，某兴趣小组提出了两种方法，如图所示。回答下列问题：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59644FD-753A-4F6E-09CD-359F7542067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5000" contrast="70000"/>
                    </a14:imgEffect>
                  </a14:imgLayer>
                </a14:imgProps>
              </a:ext>
            </a:extLst>
          </a:blip>
          <a:stretch>
            <a:fillRect/>
          </a:stretch>
        </p:blipFill>
        <p:spPr>
          <a:xfrm>
            <a:off x="1703512" y="1268760"/>
            <a:ext cx="9235026" cy="3024336"/>
          </a:xfrm>
          <a:prstGeom prst="rect">
            <a:avLst/>
          </a:prstGeom>
        </p:spPr>
      </p:pic>
      <p:sp>
        <p:nvSpPr>
          <p:cNvPr id="6" name="文本框 5">
            <a:extLst>
              <a:ext uri="{FF2B5EF4-FFF2-40B4-BE49-F238E27FC236}">
                <a16:creationId xmlns:a16="http://schemas.microsoft.com/office/drawing/2014/main" id="{29F860B3-9FDA-C01D-FAEB-446A03424D9A}"/>
              </a:ext>
            </a:extLst>
          </p:cNvPr>
          <p:cNvSpPr txBox="1"/>
          <p:nvPr/>
        </p:nvSpPr>
        <p:spPr>
          <a:xfrm>
            <a:off x="191344" y="4221088"/>
            <a:ext cx="11449272" cy="2541978"/>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方法一中，一般选择</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显微注射（</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法将获取的人凝血酶Ⅲ基因导入受精卵中，培养获得早期胚胎后，可采用</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胚胎分割（</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技术以提高胚胎利用率，并切去部分滋养层细胞做性别鉴定，选取</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雌性（</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填</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雌性</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雄性</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雌性和雄性</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胚胎以用于后续培养并生产人凝血酶Ⅲ。</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906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96663F-E83E-2B17-1DC1-548DB12A552C}"/>
              </a:ext>
            </a:extLst>
          </p:cNvPr>
          <p:cNvSpPr txBox="1"/>
          <p:nvPr/>
        </p:nvSpPr>
        <p:spPr>
          <a:xfrm>
            <a:off x="263352" y="188640"/>
            <a:ext cx="11737304" cy="1550937"/>
          </a:xfrm>
          <a:prstGeom prst="rect">
            <a:avLst/>
          </a:prstGeom>
          <a:noFill/>
        </p:spPr>
        <p:txBody>
          <a:bodyPr wrap="square">
            <a:spAutoFit/>
          </a:bodyPr>
          <a:lstStyle/>
          <a:p>
            <a:pPr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21.(12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是一种分泌蛋白，可预防和治疗急、慢性血栓。为高效生产人凝血酶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，某兴趣小组提出了两种方法，如图所示。回答下列问题：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59644FD-753A-4F6E-09CD-359F7542067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5000" contrast="70000"/>
                    </a14:imgEffect>
                  </a14:imgLayer>
                </a14:imgProps>
              </a:ext>
            </a:extLst>
          </a:blip>
          <a:stretch>
            <a:fillRect/>
          </a:stretch>
        </p:blipFill>
        <p:spPr>
          <a:xfrm>
            <a:off x="1703512" y="1268760"/>
            <a:ext cx="9235026" cy="3024336"/>
          </a:xfrm>
          <a:prstGeom prst="rect">
            <a:avLst/>
          </a:prstGeom>
        </p:spPr>
      </p:pic>
      <p:sp>
        <p:nvSpPr>
          <p:cNvPr id="6" name="文本框 5">
            <a:extLst>
              <a:ext uri="{FF2B5EF4-FFF2-40B4-BE49-F238E27FC236}">
                <a16:creationId xmlns:a16="http://schemas.microsoft.com/office/drawing/2014/main" id="{29F860B3-9FDA-C01D-FAEB-446A03424D9A}"/>
              </a:ext>
            </a:extLst>
          </p:cNvPr>
          <p:cNvSpPr txBox="1"/>
          <p:nvPr/>
        </p:nvSpPr>
        <p:spPr>
          <a:xfrm>
            <a:off x="263352" y="4280993"/>
            <a:ext cx="11449272" cy="1319336"/>
          </a:xfrm>
          <a:prstGeom prst="rect">
            <a:avLst/>
          </a:prstGeom>
          <a:noFill/>
        </p:spPr>
        <p:txBody>
          <a:bodyPr wrap="square">
            <a:spAutoFit/>
          </a:bodyPr>
          <a:lstStyle/>
          <a:p>
            <a:pPr indent="266700"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早期胚胎能够在受体奶牛体内存活并发育，其免疫学基础是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受体对移入子宫的外来胚胎基本上不发生免疫排斥反应（</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5756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96663F-E83E-2B17-1DC1-548DB12A552C}"/>
              </a:ext>
            </a:extLst>
          </p:cNvPr>
          <p:cNvSpPr txBox="1"/>
          <p:nvPr/>
        </p:nvSpPr>
        <p:spPr>
          <a:xfrm>
            <a:off x="263352" y="188640"/>
            <a:ext cx="11737304" cy="1550937"/>
          </a:xfrm>
          <a:prstGeom prst="rect">
            <a:avLst/>
          </a:prstGeom>
          <a:noFill/>
        </p:spPr>
        <p:txBody>
          <a:bodyPr wrap="square">
            <a:spAutoFit/>
          </a:bodyPr>
          <a:lstStyle/>
          <a:p>
            <a:pPr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21.(12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是一种分泌蛋白，可预防和治疗急、慢性血栓。为高效生产人凝血酶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，某兴趣小组提出了两种方法，如图所示。回答下列问题：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59644FD-753A-4F6E-09CD-359F7542067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5000" contrast="70000"/>
                    </a14:imgEffect>
                  </a14:imgLayer>
                </a14:imgProps>
              </a:ext>
            </a:extLst>
          </a:blip>
          <a:stretch>
            <a:fillRect/>
          </a:stretch>
        </p:blipFill>
        <p:spPr>
          <a:xfrm>
            <a:off x="1703512" y="1268760"/>
            <a:ext cx="9235026" cy="3024336"/>
          </a:xfrm>
          <a:prstGeom prst="rect">
            <a:avLst/>
          </a:prstGeom>
        </p:spPr>
      </p:pic>
      <p:sp>
        <p:nvSpPr>
          <p:cNvPr id="6" name="文本框 5">
            <a:extLst>
              <a:ext uri="{FF2B5EF4-FFF2-40B4-BE49-F238E27FC236}">
                <a16:creationId xmlns:a16="http://schemas.microsoft.com/office/drawing/2014/main" id="{29F860B3-9FDA-C01D-FAEB-446A03424D9A}"/>
              </a:ext>
            </a:extLst>
          </p:cNvPr>
          <p:cNvSpPr txBox="1"/>
          <p:nvPr/>
        </p:nvSpPr>
        <p:spPr>
          <a:xfrm>
            <a:off x="262670" y="4349987"/>
            <a:ext cx="11593288" cy="2046458"/>
          </a:xfrm>
          <a:prstGeom prst="rect">
            <a:avLst/>
          </a:prstGeom>
          <a:noFill/>
        </p:spPr>
        <p:txBody>
          <a:bodyPr wrap="square">
            <a:spAutoFit/>
          </a:bodyPr>
          <a:lstStyle/>
          <a:p>
            <a:pPr indent="266700"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方法二通过基因工程生产人凝血酶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，该方法的核心步骤是</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（人凝血酶</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III</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基因）表达载体的构建（</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。该方法选择大肠杆菌作为受体细胞，是因为大肠杆菌具有</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繁殖快、遗传物质少、结构简单（每点</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u="sng"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_(</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答出</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点</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等特点。</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842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8FB899-3559-0463-9190-77EAF82C6F17}"/>
              </a:ext>
            </a:extLst>
          </p:cNvPr>
          <p:cNvSpPr txBox="1"/>
          <p:nvPr/>
        </p:nvSpPr>
        <p:spPr>
          <a:xfrm>
            <a:off x="411630" y="332656"/>
            <a:ext cx="11300993" cy="1696105"/>
          </a:xfrm>
          <a:prstGeom prst="rect">
            <a:avLst/>
          </a:prstGeom>
          <a:noFill/>
        </p:spPr>
        <p:txBody>
          <a:bodyPr wrap="square">
            <a:spAutoFit/>
          </a:bodyPr>
          <a:lstStyle/>
          <a:p>
            <a:pPr>
              <a:lnSpc>
                <a:spcPct val="200000"/>
              </a:lnSpc>
            </a:pPr>
            <a:r>
              <a:rPr lang="en-US" altLang="zh-CN" sz="2800" b="1" dirty="0">
                <a:effectLst/>
                <a:latin typeface="等线" panose="02010600030101010101" pitchFamily="2" charset="-122"/>
                <a:cs typeface="Times New Roman" panose="02020603050405020304" pitchFamily="18" charset="0"/>
              </a:rPr>
              <a:t>2.</a:t>
            </a:r>
            <a:r>
              <a:rPr lang="zh-CN" altLang="zh-CN" sz="2800" b="1" dirty="0">
                <a:effectLst/>
                <a:ea typeface="等线" panose="02010600030101010101" pitchFamily="2" charset="-122"/>
                <a:cs typeface="Times New Roman" panose="02020603050405020304" pitchFamily="18" charset="0"/>
              </a:rPr>
              <a:t>我国数千年农耕史从未间断，智慧的劳动人民总结出许多农作经验，口口相传。下列关于农谚的分析错误的是 </a:t>
            </a:r>
            <a:r>
              <a:rPr lang="zh-CN" altLang="zh-CN" sz="2800" b="1" dirty="0">
                <a:solidFill>
                  <a:srgbClr val="FF0000"/>
                </a:solidFill>
                <a:effectLst/>
                <a:ea typeface="等线" panose="02010600030101010101" pitchFamily="2" charset="-122"/>
                <a:cs typeface="Times New Roman" panose="02020603050405020304" pitchFamily="18" charset="0"/>
              </a:rPr>
              <a:t>（</a:t>
            </a:r>
            <a:r>
              <a:rPr lang="en-US" altLang="zh-CN" sz="2800" b="1" dirty="0">
                <a:solidFill>
                  <a:srgbClr val="FF0000"/>
                </a:solidFill>
                <a:effectLst/>
                <a:ea typeface="等线" panose="02010600030101010101" pitchFamily="2" charset="-122"/>
                <a:cs typeface="Times New Roman" panose="02020603050405020304" pitchFamily="18" charset="0"/>
              </a:rPr>
              <a:t>C</a:t>
            </a:r>
            <a:r>
              <a:rPr lang="zh-CN" altLang="zh-CN" sz="2800" b="1" dirty="0">
                <a:solidFill>
                  <a:srgbClr val="FF0000"/>
                </a:solidFill>
                <a:effectLst/>
                <a:ea typeface="等线" panose="02010600030101010101" pitchFamily="2" charset="-122"/>
                <a:cs typeface="Times New Roman" panose="02020603050405020304" pitchFamily="18" charset="0"/>
              </a:rPr>
              <a:t>）</a:t>
            </a:r>
            <a:endParaRPr lang="zh-CN" altLang="en-US" sz="2800" dirty="0"/>
          </a:p>
        </p:txBody>
      </p:sp>
      <p:pic>
        <p:nvPicPr>
          <p:cNvPr id="4" name="图片 3">
            <a:extLst>
              <a:ext uri="{FF2B5EF4-FFF2-40B4-BE49-F238E27FC236}">
                <a16:creationId xmlns:a16="http://schemas.microsoft.com/office/drawing/2014/main" id="{C36DFDA2-D2A9-77D9-56A0-9FE852989A81}"/>
              </a:ext>
            </a:extLst>
          </p:cNvPr>
          <p:cNvPicPr>
            <a:picLocks noChangeAspect="1"/>
          </p:cNvPicPr>
          <p:nvPr/>
        </p:nvPicPr>
        <p:blipFill>
          <a:blip r:embed="rId2"/>
          <a:stretch>
            <a:fillRect/>
          </a:stretch>
        </p:blipFill>
        <p:spPr>
          <a:xfrm>
            <a:off x="411630" y="2492896"/>
            <a:ext cx="11444961" cy="2671777"/>
          </a:xfrm>
          <a:prstGeom prst="rect">
            <a:avLst/>
          </a:prstGeom>
        </p:spPr>
      </p:pic>
    </p:spTree>
    <p:extLst>
      <p:ext uri="{BB962C8B-B14F-4D97-AF65-F5344CB8AC3E}">
        <p14:creationId xmlns:p14="http://schemas.microsoft.com/office/powerpoint/2010/main" val="33017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96663F-E83E-2B17-1DC1-548DB12A552C}"/>
              </a:ext>
            </a:extLst>
          </p:cNvPr>
          <p:cNvSpPr txBox="1"/>
          <p:nvPr/>
        </p:nvSpPr>
        <p:spPr>
          <a:xfrm>
            <a:off x="263352" y="188640"/>
            <a:ext cx="11737304" cy="1550937"/>
          </a:xfrm>
          <a:prstGeom prst="rect">
            <a:avLst/>
          </a:prstGeom>
          <a:noFill/>
        </p:spPr>
        <p:txBody>
          <a:bodyPr wrap="square">
            <a:spAutoFit/>
          </a:bodyPr>
          <a:lstStyle/>
          <a:p>
            <a:pPr algn="just">
              <a:lnSpc>
                <a:spcPct val="115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21.(12</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分</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是一种分泌蛋白，可预防和治疗急、慢性血栓。为高效生产人凝血酶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Ⅲ</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，某兴趣小组提出了两种方法，如图所示。回答下列问题：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59644FD-753A-4F6E-09CD-359F7542067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5000" contrast="70000"/>
                    </a14:imgEffect>
                  </a14:imgLayer>
                </a14:imgProps>
              </a:ext>
            </a:extLst>
          </a:blip>
          <a:stretch>
            <a:fillRect/>
          </a:stretch>
        </p:blipFill>
        <p:spPr>
          <a:xfrm>
            <a:off x="1703512" y="1268760"/>
            <a:ext cx="9235026" cy="3024336"/>
          </a:xfrm>
          <a:prstGeom prst="rect">
            <a:avLst/>
          </a:prstGeom>
        </p:spPr>
      </p:pic>
      <p:sp>
        <p:nvSpPr>
          <p:cNvPr id="6" name="文本框 5">
            <a:extLst>
              <a:ext uri="{FF2B5EF4-FFF2-40B4-BE49-F238E27FC236}">
                <a16:creationId xmlns:a16="http://schemas.microsoft.com/office/drawing/2014/main" id="{29F860B3-9FDA-C01D-FAEB-446A03424D9A}"/>
              </a:ext>
            </a:extLst>
          </p:cNvPr>
          <p:cNvSpPr txBox="1"/>
          <p:nvPr/>
        </p:nvSpPr>
        <p:spPr>
          <a:xfrm>
            <a:off x="191344" y="4269508"/>
            <a:ext cx="11665296" cy="2126993"/>
          </a:xfrm>
          <a:prstGeom prst="rect">
            <a:avLst/>
          </a:prstGeom>
          <a:noFill/>
        </p:spPr>
        <p:txBody>
          <a:bodyPr wrap="square">
            <a:spAutoFit/>
          </a:bodyPr>
          <a:lstStyle/>
          <a:p>
            <a:pPr>
              <a:lnSpc>
                <a:spcPct val="120000"/>
              </a:lnSpc>
            </a:pPr>
            <a:r>
              <a:rPr lang="en-US" altLang="zh-CN" sz="2800" b="1" dirty="0">
                <a:effectLst/>
                <a:latin typeface="等线" panose="02010600030101010101" pitchFamily="2" charset="-122"/>
                <a:cs typeface="Times New Roman" panose="02020603050405020304" pitchFamily="18" charset="0"/>
              </a:rPr>
              <a:t>(4)</a:t>
            </a:r>
            <a:r>
              <a:rPr lang="zh-CN" altLang="zh-CN" sz="2800" b="1" dirty="0">
                <a:effectLst/>
                <a:ea typeface="等线" panose="02010600030101010101" pitchFamily="2" charset="-122"/>
                <a:cs typeface="Times New Roman" panose="02020603050405020304" pitchFamily="18" charset="0"/>
              </a:rPr>
              <a:t>小组成员中有人对方法二提出疑问，他认为将人凝血酶</a:t>
            </a:r>
            <a:r>
              <a:rPr lang="en-US" altLang="zh-CN" sz="2800" b="1" dirty="0">
                <a:effectLst/>
                <a:ea typeface="等线" panose="02010600030101010101" pitchFamily="2" charset="-122"/>
                <a:cs typeface="Times New Roman" panose="02020603050405020304" pitchFamily="18" charset="0"/>
              </a:rPr>
              <a:t>Ⅲ</a:t>
            </a:r>
            <a:r>
              <a:rPr lang="zh-CN" altLang="zh-CN" sz="2800" b="1" dirty="0">
                <a:effectLst/>
                <a:ea typeface="等线" panose="02010600030101010101" pitchFamily="2" charset="-122"/>
                <a:cs typeface="Times New Roman" panose="02020603050405020304" pitchFamily="18" charset="0"/>
              </a:rPr>
              <a:t>基因导入大肠杆菌中不能获得活性高的人凝血酶Ⅲ，其依据是</a:t>
            </a:r>
            <a:r>
              <a:rPr lang="en-US" altLang="zh-CN" sz="2800" b="1" dirty="0">
                <a:effectLst/>
                <a:ea typeface="等线" panose="02010600030101010101" pitchFamily="2" charset="-122"/>
                <a:cs typeface="Times New Roman" panose="02020603050405020304" pitchFamily="18" charset="0"/>
              </a:rPr>
              <a:t>__</a:t>
            </a:r>
            <a:r>
              <a:rPr lang="zh-CN" altLang="zh-CN" sz="2800" b="1" u="sng" dirty="0">
                <a:solidFill>
                  <a:srgbClr val="FF0000"/>
                </a:solidFill>
                <a:effectLst/>
                <a:ea typeface="等线" panose="02010600030101010101" pitchFamily="2" charset="-122"/>
                <a:cs typeface="Times New Roman" panose="02020603050405020304" pitchFamily="18" charset="0"/>
              </a:rPr>
              <a:t>人凝血酶</a:t>
            </a:r>
            <a:r>
              <a:rPr lang="en-US" altLang="zh-CN" sz="2800" b="1" u="sng" dirty="0">
                <a:solidFill>
                  <a:srgbClr val="FF0000"/>
                </a:solidFill>
                <a:effectLst/>
                <a:ea typeface="等线" panose="02010600030101010101" pitchFamily="2" charset="-122"/>
                <a:cs typeface="Times New Roman" panose="02020603050405020304" pitchFamily="18" charset="0"/>
              </a:rPr>
              <a:t>III</a:t>
            </a:r>
            <a:r>
              <a:rPr lang="zh-CN" altLang="zh-CN" sz="2800" b="1" u="sng" dirty="0">
                <a:solidFill>
                  <a:srgbClr val="FF0000"/>
                </a:solidFill>
                <a:effectLst/>
                <a:ea typeface="等线" panose="02010600030101010101" pitchFamily="2" charset="-122"/>
                <a:cs typeface="Times New Roman" panose="02020603050405020304" pitchFamily="18" charset="0"/>
              </a:rPr>
              <a:t>是一种分泌蛋白，需要内质网和高尔基体的加工与修饰，而大肠杆菌不具有内质网和高尔基体，难以合成活性高的人凝血酶</a:t>
            </a:r>
            <a:r>
              <a:rPr lang="en-US" altLang="zh-CN" sz="2800" b="1" u="sng" dirty="0">
                <a:solidFill>
                  <a:srgbClr val="FF0000"/>
                </a:solidFill>
                <a:effectLst/>
                <a:ea typeface="等线" panose="02010600030101010101" pitchFamily="2" charset="-122"/>
                <a:cs typeface="Times New Roman" panose="02020603050405020304" pitchFamily="18" charset="0"/>
              </a:rPr>
              <a:t>III</a:t>
            </a:r>
            <a:r>
              <a:rPr lang="zh-CN" altLang="zh-CN" sz="2800" b="1" u="sng" dirty="0">
                <a:solidFill>
                  <a:srgbClr val="FF0000"/>
                </a:solidFill>
                <a:effectLst/>
                <a:ea typeface="等线" panose="02010600030101010101" pitchFamily="2" charset="-122"/>
                <a:cs typeface="Times New Roman" panose="02020603050405020304" pitchFamily="18" charset="0"/>
              </a:rPr>
              <a:t>（合理即可，</a:t>
            </a:r>
            <a:r>
              <a:rPr lang="en-US" altLang="zh-CN" sz="2800" b="1" u="sng" dirty="0">
                <a:solidFill>
                  <a:srgbClr val="FF0000"/>
                </a:solidFill>
                <a:effectLst/>
                <a:ea typeface="等线" panose="02010600030101010101" pitchFamily="2" charset="-122"/>
                <a:cs typeface="Times New Roman" panose="02020603050405020304" pitchFamily="18" charset="0"/>
              </a:rPr>
              <a:t>3</a:t>
            </a:r>
            <a:r>
              <a:rPr lang="zh-CN" altLang="zh-CN" sz="2800" b="1" u="sng" dirty="0">
                <a:solidFill>
                  <a:srgbClr val="FF0000"/>
                </a:solidFill>
                <a:effectLst/>
                <a:ea typeface="等线" panose="02010600030101010101" pitchFamily="2" charset="-122"/>
                <a:cs typeface="Times New Roman" panose="02020603050405020304" pitchFamily="18" charset="0"/>
              </a:rPr>
              <a:t>分）</a:t>
            </a:r>
            <a:r>
              <a:rPr lang="en-US" altLang="zh-CN" sz="2800" b="1" dirty="0">
                <a:effectLst/>
                <a:latin typeface="等线" panose="02010600030101010101" pitchFamily="2" charset="-122"/>
                <a:cs typeface="Times New Roman" panose="02020603050405020304" pitchFamily="18" charset="0"/>
              </a:rPr>
              <a:t>__</a:t>
            </a:r>
            <a:r>
              <a:rPr lang="zh-CN" altLang="zh-CN" sz="2800" b="1" dirty="0">
                <a:effectLst/>
                <a:ea typeface="等线" panose="02010600030101010101" pitchFamily="2" charset="-122"/>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3775557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36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695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806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26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16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611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D56981-3C6D-4D91-8EE3-0344989342ED}"/>
              </a:ext>
            </a:extLst>
          </p:cNvPr>
          <p:cNvSpPr txBox="1"/>
          <p:nvPr/>
        </p:nvSpPr>
        <p:spPr>
          <a:xfrm>
            <a:off x="5489904" y="3098396"/>
            <a:ext cx="1212191" cy="661207"/>
          </a:xfrm>
          <a:prstGeom prst="rect">
            <a:avLst/>
          </a:prstGeom>
          <a:noFill/>
        </p:spPr>
        <p:txBody>
          <a:bodyPr wrap="none" rtlCol="0">
            <a:spAutoFit/>
          </a:bodyPr>
          <a:lstStyle/>
          <a:p>
            <a:pPr indent="266700" algn="just">
              <a:lnSpc>
                <a:spcPct val="150000"/>
              </a:lnSpc>
              <a:spcAft>
                <a:spcPts val="0"/>
              </a:spcAft>
            </a:pPr>
            <a:r>
              <a:rPr lang="en-US" altLang="zh-CN" sz="2800" b="1" kern="100" dirty="0">
                <a:effectLst/>
                <a:latin typeface="Times New Roman" panose="02020603050405020304" pitchFamily="18" charset="0"/>
                <a:ea typeface="宋体" panose="02010600030101010101" pitchFamily="2" charset="-122"/>
                <a:cs typeface="Courier New" panose="02070309020205020404" pitchFamily="49" charset="0"/>
              </a:rPr>
              <a:t>END</a:t>
            </a:r>
            <a:endParaRPr lang="zh-CN" altLang="en-US" sz="2800" b="1" kern="100" dirty="0">
              <a:effectLst/>
              <a:latin typeface="Times New Roman" panose="02020603050405020304" pitchFamily="18"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15870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B9C6C3-76B4-970C-CFA9-D709150E5F2D}"/>
              </a:ext>
            </a:extLst>
          </p:cNvPr>
          <p:cNvSpPr txBox="1"/>
          <p:nvPr/>
        </p:nvSpPr>
        <p:spPr>
          <a:xfrm>
            <a:off x="407368" y="260648"/>
            <a:ext cx="11377264" cy="6005234"/>
          </a:xfrm>
          <a:prstGeom prst="rect">
            <a:avLst/>
          </a:prstGeom>
          <a:noFill/>
        </p:spPr>
        <p:txBody>
          <a:bodyPr wrap="square">
            <a:spAutoFit/>
          </a:bodyPr>
          <a:lstStyle/>
          <a:p>
            <a:pPr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在《诗经》中有</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中田有庐，疆埸有瓜。是剥是菹，献之皇祖</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的描述，据东汉许慎《说文解字》解释：“菹菜者，酸菜也”，由此可见，我国制作酸菜的历史颇为悠久。下列有关酸菜的制作，叙述错误的是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酸菜坛中的乳酸菌数量会逐渐增加至最高峰</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制作酸菜初期，酸菜坛中的氧气有利于乳酸菌的繁殖</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制作酸菜利用了植物体表面的乳酸菌来进行发酵的</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酸菜坛中的亚硝酸盐会随着发酵时间的延长，先增加后减少</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224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AC601B-37CF-6A6A-0C33-4C875FBAFD40}"/>
              </a:ext>
            </a:extLst>
          </p:cNvPr>
          <p:cNvSpPr txBox="1"/>
          <p:nvPr/>
        </p:nvSpPr>
        <p:spPr>
          <a:xfrm>
            <a:off x="407368" y="260648"/>
            <a:ext cx="11449272" cy="6005234"/>
          </a:xfrm>
          <a:prstGeom prst="rect">
            <a:avLst/>
          </a:prstGeom>
          <a:noFill/>
        </p:spPr>
        <p:txBody>
          <a:bodyPr wrap="square">
            <a:spAutoFit/>
          </a:bodyPr>
          <a:lstStyle/>
          <a:p>
            <a:pPr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寒来暑往，四季更迭，群落往往存在季节性变化。下列关于群落季节性变化的叙述，正确的是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①动物的迁徙行为与群落季节性改变密切相关</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②群落的季节性变化与植物接受的光照强度不同有关</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③植物生命周期的季节性是影响群落的季节性变化的因素之一</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④蝙蝠习惯夜晚活动，蜜蜂习惯白天活动，这是群落季节性的体现</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A.①②③</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B.①②④			C.①③④			D.②③④</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649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7833040-85D0-B446-5DB6-12B45B34A2A1}"/>
              </a:ext>
            </a:extLst>
          </p:cNvPr>
          <p:cNvSpPr txBox="1"/>
          <p:nvPr/>
        </p:nvSpPr>
        <p:spPr>
          <a:xfrm>
            <a:off x="299356" y="260648"/>
            <a:ext cx="11593288" cy="6005234"/>
          </a:xfrm>
          <a:prstGeom prst="rect">
            <a:avLst/>
          </a:prstGeom>
          <a:noFill/>
        </p:spPr>
        <p:txBody>
          <a:bodyPr wrap="square">
            <a:spAutoFit/>
          </a:bodyPr>
          <a:lstStyle/>
          <a:p>
            <a:pPr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叶绿体的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合酶由</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CF</a:t>
            </a:r>
            <a:r>
              <a:rPr lang="en-US" altLang="zh-CN" sz="2800" b="1" kern="100" baseline="-25000" dirty="0">
                <a:effectLst/>
                <a:latin typeface="等线" panose="02010600030101010101" pitchFamily="2" charset="-122"/>
                <a:ea typeface="等线" panose="02010600030101010101" pitchFamily="2" charset="-122"/>
                <a:cs typeface="Times New Roman" panose="02020603050405020304" pitchFamily="18" charset="0"/>
              </a:rPr>
              <a:t>0</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镶嵌在类囊体膜中</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CF</a:t>
            </a:r>
            <a:r>
              <a:rPr lang="en-US" altLang="zh-CN" sz="2800" b="1" kern="100" baseline="-25000" dirty="0">
                <a:effectLst/>
                <a:latin typeface="等线" panose="02010600030101010101" pitchFamily="2" charset="-122"/>
                <a:ea typeface="等线" panose="02010600030101010101" pitchFamily="2" charset="-122"/>
                <a:cs typeface="Times New Roman" panose="02020603050405020304" pitchFamily="18" charset="0"/>
              </a:rPr>
              <a:t>1</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位于基质侧</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两部分组成，当</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H</a:t>
            </a:r>
            <a:r>
              <a:rPr lang="en-US" altLang="zh-CN" sz="2800" b="1" kern="100" baseline="300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顺浓度梯度经过</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CF</a:t>
            </a:r>
            <a:r>
              <a:rPr lang="en-US" altLang="zh-CN" sz="2800" b="1" kern="100" baseline="-250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到达</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CF</a:t>
            </a:r>
            <a:r>
              <a:rPr lang="en-US" altLang="zh-CN" sz="2800" b="1" kern="100" baseline="-250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处时能催化</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ADP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Pi</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合成</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。下列叙述错误的是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A.CF1</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处合成</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的能量来自</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H</a:t>
            </a:r>
            <a:r>
              <a:rPr lang="en-US" altLang="zh-CN" sz="2800" b="1" kern="100" baseline="300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的势能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B.ATP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合酶同时具有催化和运输的功能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线粒体内膜上存在类似的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ATP</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合酶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D.H</a:t>
            </a:r>
            <a:r>
              <a:rPr lang="en-US" altLang="zh-CN" sz="2800" b="1" kern="100" baseline="30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通过</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CF</a:t>
            </a:r>
            <a:r>
              <a:rPr lang="en-US" altLang="zh-CN" sz="2800" b="1" kern="100" baseline="-250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时的跨膜运输是主动运输</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900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1B130-CD6A-1313-E23C-FE247D05B8D9}"/>
              </a:ext>
            </a:extLst>
          </p:cNvPr>
          <p:cNvSpPr txBox="1"/>
          <p:nvPr/>
        </p:nvSpPr>
        <p:spPr>
          <a:xfrm>
            <a:off x="407368" y="188640"/>
            <a:ext cx="11305256" cy="5865195"/>
          </a:xfrm>
          <a:prstGeom prst="rect">
            <a:avLst/>
          </a:prstGeom>
          <a:noFill/>
        </p:spPr>
        <p:txBody>
          <a:bodyPr wrap="square">
            <a:spAutoFit/>
          </a:bodyPr>
          <a:lstStyle/>
          <a:p>
            <a:pPr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红细胞生成素</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是人体内促进红细胞生成的一种糖蛋白，可用于治疗肾衰性贫血等疾病。由于天然</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来源极为有限，某科研团队采用基因工程培育转基因羊作为乳腺生物反应器，使其能合成</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。下列有关叙述错误的是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构建表达载体时需将</a:t>
            </a: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基因插入乳腺蛋白基因的启动子的上游</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一般情况下，该转基因羊中的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基因只在羊的乳腺细胞中表达</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可用显微注射技术将含有</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基因的表达载体导入羊的受精卵中</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7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D.</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用</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PCR</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扩增人</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基因，需要一段已知的</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EPO</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基因核苷酸序列</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2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FEC706-0FB8-4995-67B4-84FBEDB9FF06}"/>
              </a:ext>
            </a:extLst>
          </p:cNvPr>
          <p:cNvSpPr txBox="1"/>
          <p:nvPr/>
        </p:nvSpPr>
        <p:spPr>
          <a:xfrm>
            <a:off x="731404" y="260648"/>
            <a:ext cx="6408712" cy="2557880"/>
          </a:xfrm>
          <a:prstGeom prst="rect">
            <a:avLst/>
          </a:prstGeom>
          <a:noFill/>
        </p:spPr>
        <p:txBody>
          <a:bodyPr wrap="square">
            <a:spAutoFit/>
          </a:bodyPr>
          <a:lstStyle/>
          <a:p>
            <a:pPr>
              <a:lnSpc>
                <a:spcPct val="200000"/>
              </a:lnSpc>
            </a:pPr>
            <a:r>
              <a:rPr lang="en-US" altLang="zh-CN" sz="2800" b="1" dirty="0">
                <a:effectLst/>
                <a:latin typeface="等线" panose="02010600030101010101" pitchFamily="2" charset="-122"/>
                <a:cs typeface="Times New Roman" panose="02020603050405020304" pitchFamily="18" charset="0"/>
              </a:rPr>
              <a:t>7.</a:t>
            </a:r>
            <a:r>
              <a:rPr lang="zh-CN" altLang="zh-CN" sz="2800" b="1" dirty="0">
                <a:effectLst/>
                <a:ea typeface="等线" panose="02010600030101010101" pitchFamily="2" charset="-122"/>
                <a:cs typeface="Times New Roman" panose="02020603050405020304" pitchFamily="18" charset="0"/>
              </a:rPr>
              <a:t>下图是某草原上部分生物与环境之间的关系示意图，据图分析，下列叙述正确的是</a:t>
            </a:r>
            <a:endParaRPr lang="zh-CN" altLang="en-US" sz="2800" dirty="0"/>
          </a:p>
        </p:txBody>
      </p:sp>
      <p:pic>
        <p:nvPicPr>
          <p:cNvPr id="4" name="图片 3">
            <a:extLst>
              <a:ext uri="{FF2B5EF4-FFF2-40B4-BE49-F238E27FC236}">
                <a16:creationId xmlns:a16="http://schemas.microsoft.com/office/drawing/2014/main" id="{D24556FF-73FD-DB7E-A2B1-A120BF0EE6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4000" contrast="72000"/>
                    </a14:imgEffect>
                  </a14:imgLayer>
                </a14:imgProps>
              </a:ext>
            </a:extLst>
          </a:blip>
          <a:stretch>
            <a:fillRect/>
          </a:stretch>
        </p:blipFill>
        <p:spPr>
          <a:xfrm>
            <a:off x="7320136" y="523129"/>
            <a:ext cx="4365461" cy="2665881"/>
          </a:xfrm>
          <a:prstGeom prst="rect">
            <a:avLst/>
          </a:prstGeom>
        </p:spPr>
      </p:pic>
      <p:sp>
        <p:nvSpPr>
          <p:cNvPr id="6" name="文本框 5">
            <a:extLst>
              <a:ext uri="{FF2B5EF4-FFF2-40B4-BE49-F238E27FC236}">
                <a16:creationId xmlns:a16="http://schemas.microsoft.com/office/drawing/2014/main" id="{1F555A0D-D430-91CD-E8FA-4056FA29E586}"/>
              </a:ext>
            </a:extLst>
          </p:cNvPr>
          <p:cNvSpPr txBox="1"/>
          <p:nvPr/>
        </p:nvSpPr>
        <p:spPr>
          <a:xfrm>
            <a:off x="731404" y="2902467"/>
            <a:ext cx="10729192" cy="3419911"/>
          </a:xfrm>
          <a:prstGeom prst="rect">
            <a:avLst/>
          </a:prstGeom>
          <a:noFill/>
        </p:spPr>
        <p:txBody>
          <a:bodyPr wrap="square">
            <a:spAutoFit/>
          </a:bodyPr>
          <a:lstStyle/>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图中的生物构成了生态系统的组成成分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图中有两条捕食食物链，起点都是绿色植物</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绿色植物是该生态系统的生产者、基石</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细菌可以占据生态系统多个营养级位置</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91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3CEB5D9-026D-1654-26A2-DF06992C8F5B}"/>
              </a:ext>
            </a:extLst>
          </p:cNvPr>
          <p:cNvSpPr txBox="1"/>
          <p:nvPr/>
        </p:nvSpPr>
        <p:spPr>
          <a:xfrm>
            <a:off x="407368" y="260648"/>
            <a:ext cx="11449272" cy="6004977"/>
          </a:xfrm>
          <a:prstGeom prst="rect">
            <a:avLst/>
          </a:prstGeom>
          <a:noFill/>
        </p:spPr>
        <p:txBody>
          <a:bodyPr wrap="square">
            <a:spAutoFit/>
          </a:bodyPr>
          <a:lstStyle/>
          <a:p>
            <a:pPr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感染烟草花叶病毒</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(TMV,RNA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病毒</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的烟草叶片会发生超敏反应。在发生超敏反应时，细胞的程序性死亡可使感染区域及其周围形成病斑，该病斑只特异性地在</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TMV</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入侵的部位形成。以下分析错误的是</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A.TMV</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在烟草细胞中复制增殖时需要烟草细胞提供原料、能量等</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B.TMV</a:t>
            </a:r>
            <a:r>
              <a:rPr lang="zh-CN" altLang="zh-CN" sz="2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入侵使烟草细胞发生超敏反应，不利于烟草植株的生存</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C.TMV</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入侵使烟草细胞发生超敏反应而导致细胞死亡是由基因控制的</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200000"/>
              </a:lnSpc>
            </a:pPr>
            <a:r>
              <a:rPr lang="en-US" altLang="zh-CN" sz="2800" b="1" dirty="0">
                <a:effectLst/>
                <a:latin typeface="等线" panose="02010600030101010101" pitchFamily="2" charset="-122"/>
                <a:cs typeface="Times New Roman" panose="02020603050405020304" pitchFamily="18" charset="0"/>
              </a:rPr>
              <a:t>	D.</a:t>
            </a:r>
            <a:r>
              <a:rPr lang="zh-CN" altLang="zh-CN" sz="2800" b="1" dirty="0">
                <a:effectLst/>
                <a:ea typeface="等线" panose="02010600030101010101" pitchFamily="2" charset="-122"/>
                <a:cs typeface="Times New Roman" panose="02020603050405020304" pitchFamily="18" charset="0"/>
              </a:rPr>
              <a:t>超敏反应快速地诱导细胞死亡，可以防治或减少</a:t>
            </a:r>
            <a:r>
              <a:rPr lang="en-US" altLang="zh-CN" sz="2800" b="1" dirty="0">
                <a:effectLst/>
                <a:ea typeface="等线" panose="02010600030101010101" pitchFamily="2" charset="-122"/>
                <a:cs typeface="Times New Roman" panose="02020603050405020304" pitchFamily="18" charset="0"/>
              </a:rPr>
              <a:t>TMV</a:t>
            </a:r>
            <a:r>
              <a:rPr lang="zh-CN" altLang="zh-CN" sz="2800" b="1" dirty="0">
                <a:effectLst/>
                <a:ea typeface="等线" panose="02010600030101010101" pitchFamily="2" charset="-122"/>
                <a:cs typeface="Times New Roman" panose="02020603050405020304" pitchFamily="18" charset="0"/>
              </a:rPr>
              <a:t>的扩散</a:t>
            </a:r>
            <a:endParaRPr lang="zh-CN" altLang="en-US" sz="2800" dirty="0"/>
          </a:p>
        </p:txBody>
      </p:sp>
    </p:spTree>
    <p:extLst>
      <p:ext uri="{BB962C8B-B14F-4D97-AF65-F5344CB8AC3E}">
        <p14:creationId xmlns:p14="http://schemas.microsoft.com/office/powerpoint/2010/main" val="1875590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282_1*i*1"/>
  <p:tag name="KSO_WM_TEMPLATE_CATEGORY" val="custom"/>
  <p:tag name="KSO_WM_TEMPLATE_INDEX" val="2020528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植树节模版"/>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82_1*a*1"/>
  <p:tag name="KSO_WM_TEMPLATE_CATEGORY" val="custom"/>
  <p:tag name="KSO_WM_TEMPLATE_INDEX" val="2020528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Light"/>
        <a:ea typeface="等线"/>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indent="266700" algn="just">
          <a:lnSpc>
            <a:spcPct val="150000"/>
          </a:lnSpc>
          <a:spcAft>
            <a:spcPts val="0"/>
          </a:spcAft>
          <a:defRPr sz="2800" b="1" kern="100" dirty="0">
            <a:effectLst/>
            <a:latin typeface="Times New Roman" panose="02020603050405020304" pitchFamily="18" charset="0"/>
            <a:ea typeface="宋体" panose="02010600030101010101" pitchFamily="2" charset="-122"/>
            <a:cs typeface="Courier New" panose="020703090202050204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3781</TotalTime>
  <Words>4024</Words>
  <Application>Microsoft Office PowerPoint</Application>
  <PresentationFormat>宽屏</PresentationFormat>
  <Paragraphs>135</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等线</vt:lpstr>
      <vt:lpstr>华文细黑</vt:lpstr>
      <vt:lpstr>Arial</vt:lpstr>
      <vt:lpstr>Calibri</vt:lpstr>
      <vt:lpstr>Calibri Light</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Sky123.Org</dc:creator>
  <cp:lastModifiedBy>yong lee</cp:lastModifiedBy>
  <cp:revision>536</cp:revision>
  <dcterms:created xsi:type="dcterms:W3CDTF">2017-08-16T16:54:07Z</dcterms:created>
  <dcterms:modified xsi:type="dcterms:W3CDTF">2023-04-21T14:54:14Z</dcterms:modified>
</cp:coreProperties>
</file>