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gs" Target="tags/tag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佛山二模作文整理</a:t>
            </a:r>
            <a:endParaRPr lang="zh-CN" altLang="en-US"/>
          </a:p>
        </p:txBody>
      </p:sp>
      <p:sp>
        <p:nvSpPr>
          <p:cNvPr id="3" name="副标题 2"/>
          <p:cNvSpPr>
            <a:spLocks noGrp="1"/>
          </p:cNvSpPr>
          <p:nvPr>
            <p:ph type="subTitle" idx="1"/>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43635"/>
            <a:ext cx="10515600" cy="5033645"/>
          </a:xfrm>
        </p:spPr>
        <p:txBody>
          <a:bodyPr/>
          <a:p>
            <a:r>
              <a:rPr lang="zh-CN" altLang="en-US"/>
              <a:t>第一节：假定你是李华，你的英国笔友Alex已被香港大学录取。请你写英文邮件祝贺 Alex，并请教如何申请入读香港大学。</a:t>
            </a:r>
            <a:endParaRPr lang="zh-CN" altLang="en-US"/>
          </a:p>
          <a:p>
            <a:r>
              <a:rPr lang="zh-CN" altLang="en-US"/>
              <a:t>注意：</a:t>
            </a:r>
            <a:endParaRPr lang="zh-CN" altLang="en-US"/>
          </a:p>
          <a:p>
            <a:r>
              <a:rPr lang="zh-CN" altLang="en-US"/>
              <a:t>1．写作词数应为</a:t>
            </a:r>
            <a:r>
              <a:rPr lang="en-US" altLang="zh-CN"/>
              <a:t>8</a:t>
            </a:r>
            <a:r>
              <a:rPr lang="zh-CN" altLang="en-US"/>
              <a:t>0左右。</a:t>
            </a:r>
            <a:endParaRPr lang="zh-CN" altLang="en-US"/>
          </a:p>
          <a:p>
            <a:r>
              <a:rPr lang="zh-CN" altLang="en-US"/>
              <a:t>2．请按如下格式在答题卡的相应位置作答。</a:t>
            </a:r>
            <a:endParaRPr lang="zh-CN" altLang="en-US"/>
          </a:p>
          <a:p>
            <a:r>
              <a:rPr lang="zh-CN" altLang="en-US"/>
              <a:t>Dear Alex, </a:t>
            </a:r>
            <a:endParaRPr lang="zh-CN" altLang="en-US"/>
          </a:p>
          <a:p>
            <a:r>
              <a:rPr lang="zh-CN" altLang="en-US"/>
              <a:t>Best regards,</a:t>
            </a:r>
            <a:endParaRPr lang="zh-CN" altLang="en-US"/>
          </a:p>
          <a:p>
            <a:r>
              <a:rPr lang="zh-CN" altLang="en-US"/>
              <a:t>Li Hua</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16865" y="262255"/>
            <a:ext cx="11525885" cy="6499225"/>
          </a:xfrm>
        </p:spPr>
        <p:txBody>
          <a:bodyPr>
            <a:normAutofit lnSpcReduction="10000"/>
          </a:bodyPr>
          <a:p>
            <a:pPr algn="ctr"/>
            <a:r>
              <a:rPr lang="zh-CN" altLang="en-US"/>
              <a:t>Official version</a:t>
            </a:r>
            <a:endParaRPr lang="zh-CN" altLang="en-US"/>
          </a:p>
          <a:p>
            <a:pPr marL="0" indent="0" algn="just">
              <a:lnSpc>
                <a:spcPct val="100000"/>
              </a:lnSpc>
              <a:buNone/>
            </a:pPr>
            <a:r>
              <a:rPr lang="zh-CN" altLang="en-US">
                <a:latin typeface="Times New Roman" panose="02020603050405020304" charset="0"/>
                <a:cs typeface="Times New Roman" panose="02020603050405020304" charset="0"/>
              </a:rPr>
              <a:t>Dear Alex, </a:t>
            </a:r>
            <a:endParaRPr lang="zh-CN" altLang="en-US">
              <a:latin typeface="Times New Roman" panose="02020603050405020304" charset="0"/>
              <a:cs typeface="Times New Roman" panose="02020603050405020304" charset="0"/>
            </a:endParaRPr>
          </a:p>
          <a:p>
            <a:pPr marL="0" indent="457200" algn="just">
              <a:lnSpc>
                <a:spcPct val="100000"/>
              </a:lnSpc>
              <a:buNone/>
            </a:pPr>
            <a:r>
              <a:rPr lang="zh-CN" altLang="en-US" u="sng">
                <a:latin typeface="Times New Roman" panose="02020603050405020304" charset="0"/>
                <a:cs typeface="Times New Roman" panose="02020603050405020304" charset="0"/>
              </a:rPr>
              <a:t>I’m thrilled to hear</a:t>
            </a:r>
            <a:r>
              <a:rPr lang="zh-CN" altLang="en-US">
                <a:latin typeface="Times New Roman" panose="02020603050405020304" charset="0"/>
                <a:cs typeface="Times New Roman" panose="02020603050405020304" charset="0"/>
              </a:rPr>
              <a:t> that you've been accepted into the University of Hong Kong! </a:t>
            </a:r>
            <a:r>
              <a:rPr lang="zh-CN" altLang="en-US" u="sng">
                <a:latin typeface="Times New Roman" panose="02020603050405020304" charset="0"/>
                <a:cs typeface="Times New Roman" panose="02020603050405020304" charset="0"/>
              </a:rPr>
              <a:t>Congratulation</a:t>
            </a:r>
            <a:r>
              <a:rPr lang="zh-CN" altLang="en-US" u="sng">
                <a:solidFill>
                  <a:srgbClr val="FF0000"/>
                </a:solidFill>
                <a:latin typeface="Times New Roman" panose="02020603050405020304" charset="0"/>
                <a:cs typeface="Times New Roman" panose="02020603050405020304" charset="0"/>
              </a:rPr>
              <a:t>s </a:t>
            </a:r>
            <a:r>
              <a:rPr lang="zh-CN" altLang="en-US" u="sng">
                <a:latin typeface="Times New Roman" panose="02020603050405020304" charset="0"/>
                <a:cs typeface="Times New Roman" panose="02020603050405020304" charset="0"/>
              </a:rPr>
              <a:t>on this wonderful achievement</a:t>
            </a:r>
            <a:r>
              <a:rPr lang="zh-CN" altLang="en-US">
                <a:latin typeface="Times New Roman" panose="02020603050405020304" charset="0"/>
                <a:cs typeface="Times New Roman" panose="02020603050405020304" charset="0"/>
              </a:rPr>
              <a:t>! I am so proud of you and I know how hard you  have worked to make it happen. </a:t>
            </a:r>
            <a:endParaRPr lang="zh-CN" altLang="en-US">
              <a:latin typeface="Times New Roman" panose="02020603050405020304" charset="0"/>
              <a:cs typeface="Times New Roman" panose="02020603050405020304" charset="0"/>
            </a:endParaRPr>
          </a:p>
          <a:p>
            <a:pPr marL="0" indent="457200" algn="just">
              <a:lnSpc>
                <a:spcPct val="100000"/>
              </a:lnSpc>
              <a:buNone/>
            </a:pPr>
            <a:r>
              <a:rPr lang="zh-CN" altLang="en-US">
                <a:latin typeface="Times New Roman" panose="02020603050405020304" charset="0"/>
                <a:cs typeface="Times New Roman" panose="02020603050405020304" charset="0"/>
              </a:rPr>
              <a:t>Meanwhile, I was wondering if you could share some insights on how you went about</a:t>
            </a:r>
            <a:r>
              <a:rPr lang="zh-CN" altLang="en-US" u="sng">
                <a:latin typeface="Times New Roman" panose="02020603050405020304" charset="0"/>
                <a:cs typeface="Times New Roman" panose="02020603050405020304" charset="0"/>
              </a:rPr>
              <a:t> applying to the university</a:t>
            </a:r>
            <a:r>
              <a:rPr lang="zh-CN" altLang="en-US">
                <a:latin typeface="Times New Roman" panose="02020603050405020304" charset="0"/>
                <a:cs typeface="Times New Roman" panose="02020603050405020304" charset="0"/>
              </a:rPr>
              <a:t>. I'm interested in knowing more about the process since I’m thinking about the possibility of studying there. Any tips or advice you could offer </a:t>
            </a:r>
            <a:r>
              <a:rPr lang="zh-CN" altLang="en-US" u="sng">
                <a:latin typeface="Times New Roman" panose="02020603050405020304" charset="0"/>
                <a:cs typeface="Times New Roman" panose="02020603050405020304" charset="0"/>
              </a:rPr>
              <a:t>would be greatly appreciated. </a:t>
            </a:r>
            <a:endParaRPr lang="zh-CN" altLang="en-US">
              <a:latin typeface="Times New Roman" panose="02020603050405020304" charset="0"/>
              <a:cs typeface="Times New Roman" panose="02020603050405020304" charset="0"/>
            </a:endParaRPr>
          </a:p>
          <a:p>
            <a:pPr marL="0" indent="457200" algn="just">
              <a:lnSpc>
                <a:spcPct val="100000"/>
              </a:lnSpc>
              <a:buNone/>
            </a:pPr>
            <a:r>
              <a:rPr lang="zh-CN" altLang="en-US">
                <a:latin typeface="Times New Roman" panose="02020603050405020304" charset="0"/>
                <a:cs typeface="Times New Roman" panose="02020603050405020304" charset="0"/>
              </a:rPr>
              <a:t>I hope that you’re excited for this new adventure and </a:t>
            </a:r>
            <a:r>
              <a:rPr lang="zh-CN" altLang="en-US" u="sng">
                <a:latin typeface="Times New Roman" panose="02020603050405020304" charset="0"/>
                <a:cs typeface="Times New Roman" panose="02020603050405020304" charset="0"/>
              </a:rPr>
              <a:t>I wish you all the best</a:t>
            </a:r>
            <a:r>
              <a:rPr lang="zh-CN" altLang="en-US">
                <a:latin typeface="Times New Roman" panose="02020603050405020304" charset="0"/>
                <a:cs typeface="Times New Roman" panose="02020603050405020304" charset="0"/>
              </a:rPr>
              <a:t> for your studies in  Hong Kong. Please keep in touch and let me know how everything is going. </a:t>
            </a:r>
            <a:endParaRPr lang="zh-CN" altLang="en-US">
              <a:latin typeface="Times New Roman" panose="02020603050405020304" charset="0"/>
              <a:cs typeface="Times New Roman" panose="02020603050405020304" charset="0"/>
            </a:endParaRPr>
          </a:p>
          <a:p>
            <a:pPr marL="0" indent="457200" algn="just">
              <a:lnSpc>
                <a:spcPct val="100000"/>
              </a:lnSpc>
              <a:buNone/>
            </a:pPr>
            <a:r>
              <a:rPr lang="zh-CN" altLang="en-US">
                <a:latin typeface="Times New Roman" panose="02020603050405020304" charset="0"/>
                <a:cs typeface="Times New Roman" panose="02020603050405020304" charset="0"/>
              </a:rPr>
              <a:t>Best regards,</a:t>
            </a:r>
            <a:endParaRPr lang="zh-CN" altLang="en-US">
              <a:latin typeface="Times New Roman" panose="02020603050405020304" charset="0"/>
              <a:cs typeface="Times New Roman" panose="02020603050405020304" charset="0"/>
            </a:endParaRPr>
          </a:p>
          <a:p>
            <a:pPr marL="0" indent="457200" algn="just">
              <a:lnSpc>
                <a:spcPct val="100000"/>
              </a:lnSpc>
              <a:buNone/>
            </a:pPr>
            <a:r>
              <a:rPr lang="en-US" altLang="zh-CN">
                <a:latin typeface="Times New Roman" panose="02020603050405020304" charset="0"/>
                <a:cs typeface="Times New Roman" panose="02020603050405020304" charset="0"/>
              </a:rPr>
              <a:t>Li Hua</a:t>
            </a:r>
            <a:endParaRPr lang="en-US" altLang="zh-CN">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34340" y="506730"/>
            <a:ext cx="11450955" cy="6052820"/>
          </a:xfrm>
        </p:spPr>
        <p:txBody>
          <a:bodyPr>
            <a:noAutofit/>
          </a:bodyPr>
          <a:p>
            <a:endParaRPr lang="zh-CN" altLang="en-US" sz="2200"/>
          </a:p>
          <a:p>
            <a:pPr marL="0" indent="0" algn="ctr">
              <a:buNone/>
            </a:pPr>
            <a:r>
              <a:rPr lang="zh-CN" altLang="en-US" sz="2700">
                <a:latin typeface="Times New Roman" panose="02020603050405020304" charset="0"/>
                <a:cs typeface="Times New Roman" panose="02020603050405020304" charset="0"/>
              </a:rPr>
              <a:t>GPT </a:t>
            </a:r>
            <a:r>
              <a:rPr lang="en-US" altLang="zh-CN" sz="2700">
                <a:latin typeface="Times New Roman" panose="02020603050405020304" charset="0"/>
                <a:cs typeface="Times New Roman" panose="02020603050405020304" charset="0"/>
              </a:rPr>
              <a:t> a</a:t>
            </a:r>
            <a:endParaRPr lang="zh-CN" altLang="en-US" sz="2700">
              <a:latin typeface="Times New Roman" panose="02020603050405020304" charset="0"/>
              <a:cs typeface="Times New Roman" panose="02020603050405020304" charset="0"/>
            </a:endParaRPr>
          </a:p>
          <a:p>
            <a:pPr marL="0" indent="0" algn="just">
              <a:buNone/>
            </a:pPr>
            <a:r>
              <a:rPr lang="zh-CN" altLang="en-US" sz="2700">
                <a:latin typeface="Times New Roman" panose="02020603050405020304" charset="0"/>
                <a:cs typeface="Times New Roman" panose="02020603050405020304" charset="0"/>
              </a:rPr>
              <a:t>Dear Alex,</a:t>
            </a:r>
            <a:endParaRPr lang="zh-CN" altLang="en-US" sz="2700">
              <a:latin typeface="Times New Roman" panose="02020603050405020304" charset="0"/>
              <a:cs typeface="Times New Roman" panose="02020603050405020304" charset="0"/>
            </a:endParaRPr>
          </a:p>
          <a:p>
            <a:pPr marL="0" indent="457200" algn="just">
              <a:buNone/>
            </a:pPr>
            <a:r>
              <a:rPr lang="zh-CN" altLang="en-US" sz="2700" u="sng">
                <a:latin typeface="Times New Roman" panose="02020603050405020304" charset="0"/>
                <a:cs typeface="Times New Roman" panose="02020603050405020304" charset="0"/>
              </a:rPr>
              <a:t>I was thrilled to hear that </a:t>
            </a:r>
            <a:r>
              <a:rPr lang="zh-CN" altLang="en-US" sz="2700">
                <a:latin typeface="Times New Roman" panose="02020603050405020304" charset="0"/>
                <a:cs typeface="Times New Roman" panose="02020603050405020304" charset="0"/>
              </a:rPr>
              <a:t>you have been accepted by the University of Hong Kong! </a:t>
            </a:r>
            <a:r>
              <a:rPr lang="zh-CN" altLang="en-US" sz="2700" u="sng">
                <a:latin typeface="Times New Roman" panose="02020603050405020304" charset="0"/>
                <a:cs typeface="Times New Roman" panose="02020603050405020304" charset="0"/>
              </a:rPr>
              <a:t>Congratulations on this great achievement</a:t>
            </a:r>
            <a:r>
              <a:rPr lang="zh-CN" altLang="en-US" sz="2700">
                <a:latin typeface="Times New Roman" panose="02020603050405020304" charset="0"/>
                <a:cs typeface="Times New Roman" panose="02020603050405020304" charset="0"/>
              </a:rPr>
              <a:t>! I'm sure that you must be feeling very proud of yourself, and rightly so.</a:t>
            </a:r>
            <a:endParaRPr lang="zh-CN" altLang="en-US" sz="2700">
              <a:latin typeface="Times New Roman" panose="02020603050405020304" charset="0"/>
              <a:cs typeface="Times New Roman" panose="02020603050405020304" charset="0"/>
            </a:endParaRPr>
          </a:p>
          <a:p>
            <a:pPr marL="0" indent="457200" algn="just">
              <a:buNone/>
            </a:pPr>
            <a:r>
              <a:rPr lang="zh-CN" altLang="en-US" sz="2700">
                <a:latin typeface="Times New Roman" panose="02020603050405020304" charset="0"/>
                <a:cs typeface="Times New Roman" panose="02020603050405020304" charset="0"/>
              </a:rPr>
              <a:t>As you prepare for your studies at HKU, I would love to learn more about how you applied. </a:t>
            </a:r>
            <a:r>
              <a:rPr lang="zh-CN" altLang="en-US" sz="2700" u="sng">
                <a:latin typeface="Times New Roman" panose="02020603050405020304" charset="0"/>
                <a:cs typeface="Times New Roman" panose="02020603050405020304" charset="0"/>
              </a:rPr>
              <a:t>Could you please share with me some tips on</a:t>
            </a:r>
            <a:r>
              <a:rPr lang="zh-CN" altLang="en-US" sz="2700">
                <a:latin typeface="Times New Roman" panose="02020603050405020304" charset="0"/>
                <a:cs typeface="Times New Roman" panose="02020603050405020304" charset="0"/>
              </a:rPr>
              <a:t> how to apply for admission to the university? I am also interested in knowing more about the programs offered by HKU, as I am considering applying to study there myself in the future.</a:t>
            </a:r>
            <a:endParaRPr lang="zh-CN" altLang="en-US" sz="2700">
              <a:latin typeface="Times New Roman" panose="02020603050405020304" charset="0"/>
              <a:cs typeface="Times New Roman" panose="02020603050405020304" charset="0"/>
            </a:endParaRPr>
          </a:p>
          <a:p>
            <a:pPr marL="0" indent="457200" algn="just">
              <a:buNone/>
            </a:pPr>
            <a:r>
              <a:rPr lang="zh-CN" altLang="en-US" sz="2700" u="sng">
                <a:latin typeface="Times New Roman" panose="02020603050405020304" charset="0"/>
                <a:cs typeface="Times New Roman" panose="02020603050405020304" charset="0"/>
              </a:rPr>
              <a:t>Once again, congratulations on your acceptance,</a:t>
            </a:r>
            <a:r>
              <a:rPr lang="zh-CN" altLang="en-US" sz="2700">
                <a:latin typeface="Times New Roman" panose="02020603050405020304" charset="0"/>
                <a:cs typeface="Times New Roman" panose="02020603050405020304" charset="0"/>
              </a:rPr>
              <a:t> and I hope to hear from you soon.</a:t>
            </a:r>
            <a:endParaRPr lang="zh-CN" altLang="en-US" sz="2700">
              <a:latin typeface="Times New Roman" panose="02020603050405020304" charset="0"/>
              <a:cs typeface="Times New Roman" panose="02020603050405020304" charset="0"/>
            </a:endParaRPr>
          </a:p>
          <a:p>
            <a:pPr marL="0" indent="0" algn="just">
              <a:buNone/>
            </a:pPr>
            <a:r>
              <a:rPr lang="zh-CN" altLang="en-US" sz="2700">
                <a:latin typeface="Times New Roman" panose="02020603050405020304" charset="0"/>
                <a:cs typeface="Times New Roman" panose="02020603050405020304" charset="0"/>
              </a:rPr>
              <a:t>Best regards,</a:t>
            </a:r>
            <a:endParaRPr lang="zh-CN" altLang="en-US" sz="2700">
              <a:latin typeface="Times New Roman" panose="02020603050405020304" charset="0"/>
              <a:cs typeface="Times New Roman" panose="02020603050405020304" charset="0"/>
            </a:endParaRPr>
          </a:p>
          <a:p>
            <a:pPr marL="0" indent="0" algn="just">
              <a:buNone/>
            </a:pPr>
            <a:r>
              <a:rPr lang="zh-CN" altLang="en-US" sz="2700">
                <a:latin typeface="Times New Roman" panose="02020603050405020304" charset="0"/>
                <a:cs typeface="Times New Roman" panose="02020603050405020304" charset="0"/>
              </a:rPr>
              <a:t>Li Hua</a:t>
            </a:r>
            <a:endParaRPr lang="zh-CN" altLang="en-US" sz="27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35585" y="220345"/>
            <a:ext cx="11527155" cy="6560185"/>
          </a:xfrm>
        </p:spPr>
        <p:txBody>
          <a:bodyPr>
            <a:normAutofit fontScale="90000" lnSpcReduction="10000"/>
          </a:bodyPr>
          <a:p>
            <a:pPr algn="ctr"/>
            <a:r>
              <a:rPr lang="zh-CN" altLang="en-US"/>
              <a:t>GPT </a:t>
            </a:r>
            <a:r>
              <a:rPr lang="en-US" altLang="zh-CN"/>
              <a:t>b</a:t>
            </a:r>
            <a:endParaRPr lang="zh-CN" altLang="en-US"/>
          </a:p>
          <a:p>
            <a:pPr marL="0" indent="0" algn="just">
              <a:lnSpc>
                <a:spcPct val="100000"/>
              </a:lnSpc>
              <a:buNone/>
            </a:pPr>
            <a:r>
              <a:rPr lang="zh-CN" altLang="en-US">
                <a:latin typeface="Times New Roman" panose="02020603050405020304" charset="0"/>
                <a:cs typeface="Times New Roman" panose="02020603050405020304" charset="0"/>
              </a:rPr>
              <a:t>Dear Alex,</a:t>
            </a:r>
            <a:endParaRPr lang="zh-CN" altLang="en-US">
              <a:latin typeface="Times New Roman" panose="02020603050405020304" charset="0"/>
              <a:cs typeface="Times New Roman" panose="02020603050405020304" charset="0"/>
            </a:endParaRPr>
          </a:p>
          <a:p>
            <a:pPr marL="0" indent="457200" algn="just">
              <a:lnSpc>
                <a:spcPct val="100000"/>
              </a:lnSpc>
              <a:buNone/>
            </a:pPr>
            <a:r>
              <a:rPr lang="zh-CN" altLang="en-US" u="sng">
                <a:latin typeface="Times New Roman" panose="02020603050405020304" charset="0"/>
                <a:cs typeface="Times New Roman" panose="02020603050405020304" charset="0"/>
              </a:rPr>
              <a:t>I'm so excited to hear that</a:t>
            </a:r>
            <a:r>
              <a:rPr lang="zh-CN" altLang="en-US">
                <a:latin typeface="Times New Roman" panose="02020603050405020304" charset="0"/>
                <a:cs typeface="Times New Roman" panose="02020603050405020304" charset="0"/>
              </a:rPr>
              <a:t> you've been accepted by the University of Hong Kong. </a:t>
            </a:r>
            <a:r>
              <a:rPr lang="zh-CN" altLang="en-US" u="sng">
                <a:latin typeface="Times New Roman" panose="02020603050405020304" charset="0"/>
                <a:cs typeface="Times New Roman" panose="02020603050405020304" charset="0"/>
              </a:rPr>
              <a:t>Congratulations on this great news</a:t>
            </a:r>
            <a:r>
              <a:rPr lang="zh-CN" altLang="en-US">
                <a:latin typeface="Times New Roman" panose="02020603050405020304" charset="0"/>
                <a:cs typeface="Times New Roman" panose="02020603050405020304" charset="0"/>
              </a:rPr>
              <a:t>! I'm sure you must be feeling incredibly proud right now.</a:t>
            </a:r>
            <a:endParaRPr lang="zh-CN" altLang="en-US">
              <a:latin typeface="Times New Roman" panose="02020603050405020304" charset="0"/>
              <a:cs typeface="Times New Roman" panose="02020603050405020304" charset="0"/>
            </a:endParaRPr>
          </a:p>
          <a:p>
            <a:pPr marL="0" indent="457200" algn="just">
              <a:lnSpc>
                <a:spcPct val="100000"/>
              </a:lnSpc>
              <a:buNone/>
            </a:pPr>
            <a:r>
              <a:rPr lang="zh-CN" altLang="en-US">
                <a:latin typeface="Times New Roman" panose="02020603050405020304" charset="0"/>
                <a:cs typeface="Times New Roman" panose="02020603050405020304" charset="0"/>
              </a:rPr>
              <a:t>As someone who is considering applying to HKU myself, </a:t>
            </a:r>
            <a:r>
              <a:rPr lang="zh-CN" altLang="en-US" u="sng">
                <a:latin typeface="Times New Roman" panose="02020603050405020304" charset="0"/>
                <a:cs typeface="Times New Roman" panose="02020603050405020304" charset="0"/>
              </a:rPr>
              <a:t>I would love to hear more about</a:t>
            </a:r>
            <a:r>
              <a:rPr lang="zh-CN" altLang="en-US">
                <a:latin typeface="Times New Roman" panose="02020603050405020304" charset="0"/>
                <a:cs typeface="Times New Roman" panose="02020603050405020304" charset="0"/>
              </a:rPr>
              <a:t> </a:t>
            </a:r>
            <a:r>
              <a:rPr lang="zh-CN" altLang="en-US" u="sng">
                <a:latin typeface="Times New Roman" panose="02020603050405020304" charset="0"/>
                <a:cs typeface="Times New Roman" panose="02020603050405020304" charset="0"/>
              </a:rPr>
              <a:t>your experience with the application process</a:t>
            </a:r>
            <a:r>
              <a:rPr lang="zh-CN" altLang="en-US">
                <a:latin typeface="Times New Roman" panose="02020603050405020304" charset="0"/>
                <a:cs typeface="Times New Roman" panose="02020603050405020304" charset="0"/>
              </a:rPr>
              <a:t>. What were some of the challenges you faced and how did you overcome them? Were there any particular strategies you found helpful in putting together a successful application? （I'm also curious to know more about the different programs offered by HKU. Which program are you planning to pursue, and what do you hope to achieve through your studies?）</a:t>
            </a:r>
            <a:endParaRPr lang="zh-CN" altLang="en-US">
              <a:latin typeface="Times New Roman" panose="02020603050405020304" charset="0"/>
              <a:cs typeface="Times New Roman" panose="02020603050405020304" charset="0"/>
            </a:endParaRPr>
          </a:p>
          <a:p>
            <a:pPr marL="0" indent="457200" algn="just">
              <a:lnSpc>
                <a:spcPct val="100000"/>
              </a:lnSpc>
              <a:buNone/>
            </a:pPr>
            <a:r>
              <a:rPr lang="zh-CN" altLang="en-US" u="sng">
                <a:latin typeface="Times New Roman" panose="02020603050405020304" charset="0"/>
                <a:cs typeface="Times New Roman" panose="02020603050405020304" charset="0"/>
              </a:rPr>
              <a:t>Once again, congratulations on your acceptance to HKU</a:t>
            </a:r>
            <a:r>
              <a:rPr lang="zh-CN" altLang="en-US">
                <a:latin typeface="Times New Roman" panose="02020603050405020304" charset="0"/>
                <a:cs typeface="Times New Roman" panose="02020603050405020304" charset="0"/>
              </a:rPr>
              <a:t>. </a:t>
            </a:r>
            <a:r>
              <a:rPr lang="zh-CN" altLang="en-US" u="sng">
                <a:latin typeface="Times New Roman" panose="02020603050405020304" charset="0"/>
                <a:cs typeface="Times New Roman" panose="02020603050405020304" charset="0"/>
              </a:rPr>
              <a:t>I have no doubt that you'll thrive there and make the most of all the opportunities available to you.</a:t>
            </a:r>
            <a:endParaRPr lang="zh-CN" altLang="en-US">
              <a:latin typeface="Times New Roman" panose="02020603050405020304" charset="0"/>
              <a:cs typeface="Times New Roman" panose="02020603050405020304" charset="0"/>
            </a:endParaRPr>
          </a:p>
          <a:p>
            <a:pPr marL="0" indent="0" algn="just">
              <a:lnSpc>
                <a:spcPct val="100000"/>
              </a:lnSpc>
              <a:buNone/>
            </a:pPr>
            <a:r>
              <a:rPr lang="zh-CN" altLang="en-US">
                <a:latin typeface="Times New Roman" panose="02020603050405020304" charset="0"/>
                <a:cs typeface="Times New Roman" panose="02020603050405020304" charset="0"/>
              </a:rPr>
              <a:t>Best regards,</a:t>
            </a:r>
            <a:endParaRPr lang="zh-CN" altLang="en-US">
              <a:latin typeface="Times New Roman" panose="02020603050405020304" charset="0"/>
              <a:cs typeface="Times New Roman" panose="02020603050405020304" charset="0"/>
            </a:endParaRPr>
          </a:p>
          <a:p>
            <a:pPr marL="0" indent="0" algn="just">
              <a:lnSpc>
                <a:spcPct val="100000"/>
              </a:lnSpc>
              <a:buNone/>
            </a:pPr>
            <a:r>
              <a:rPr lang="en-US" altLang="zh-CN">
                <a:latin typeface="Times New Roman" panose="02020603050405020304" charset="0"/>
                <a:cs typeface="Times New Roman" panose="02020603050405020304" charset="0"/>
              </a:rPr>
              <a:t>Li Hua</a:t>
            </a:r>
            <a:endParaRPr lang="en-US" altLang="zh-CN">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673100"/>
            <a:ext cx="10515600" cy="5504180"/>
          </a:xfrm>
        </p:spPr>
        <p:txBody>
          <a:bodyPr>
            <a:normAutofit lnSpcReduction="20000"/>
          </a:bodyPr>
          <a:p>
            <a:pPr algn="ctr"/>
            <a:r>
              <a:rPr lang="zh-CN" altLang="en-US"/>
              <a:t>续写Official version</a:t>
            </a:r>
            <a:endParaRPr lang="zh-CN" altLang="en-US"/>
          </a:p>
          <a:p>
            <a:pPr marL="0" indent="457200" algn="just">
              <a:lnSpc>
                <a:spcPct val="140000"/>
              </a:lnSpc>
              <a:buNone/>
            </a:pPr>
            <a:r>
              <a:rPr lang="zh-CN" altLang="en-US" b="1" i="1" u="sng">
                <a:effectLst>
                  <a:outerShdw blurRad="38100" dist="38100" dir="2700000" algn="tl">
                    <a:srgbClr val="000000">
                      <a:alpha val="43137"/>
                    </a:srgbClr>
                  </a:outerShdw>
                </a:effectLst>
                <a:latin typeface="Times New Roman" panose="02020603050405020304" charset="0"/>
                <a:cs typeface="Times New Roman" panose="02020603050405020304" charset="0"/>
              </a:rPr>
              <a:t>When Dad saw Alice walking the dog, he was confused.</a:t>
            </a:r>
            <a:r>
              <a:rPr lang="zh-CN" altLang="en-US">
                <a:latin typeface="Times New Roman" panose="02020603050405020304" charset="0"/>
                <a:cs typeface="Times New Roman" panose="02020603050405020304" charset="0"/>
              </a:rPr>
              <a:t> Obviously, he was not happy about  this. When Alice came back, Dad asked why she was doing Jeff’s jobs. Alice </a:t>
            </a:r>
            <a:r>
              <a:rPr lang="zh-CN" altLang="en-US" u="sng">
                <a:latin typeface="Times New Roman" panose="02020603050405020304" charset="0"/>
                <a:cs typeface="Times New Roman" panose="02020603050405020304" charset="0"/>
              </a:rPr>
              <a:t>stuttered</a:t>
            </a:r>
            <a:r>
              <a:rPr lang="zh-CN" altLang="en-US">
                <a:latin typeface="Times New Roman" panose="02020603050405020304" charset="0"/>
                <a:cs typeface="Times New Roman" panose="02020603050405020304" charset="0"/>
              </a:rPr>
              <a:t>, “I....I just  want to earn all the extra pocket money to buy that fossil in the shop.” “I’m sorry, Alice, I’m afraid  you can’t. You all have to do the jobs --not just you. The point is that we share the jobs.” Dad said.  Hearing what Dad said, Alice </a:t>
            </a:r>
            <a:r>
              <a:rPr lang="zh-CN" altLang="en-US" u="sng">
                <a:latin typeface="Times New Roman" panose="02020603050405020304" charset="0"/>
                <a:cs typeface="Times New Roman" panose="02020603050405020304" charset="0"/>
              </a:rPr>
              <a:t>was taken hold of by a surge of disappointment mixed with sadness. </a:t>
            </a:r>
            <a:r>
              <a:rPr lang="zh-CN" altLang="en-US">
                <a:latin typeface="Times New Roman" panose="02020603050405020304" charset="0"/>
                <a:cs typeface="Times New Roman" panose="02020603050405020304" charset="0"/>
              </a:rPr>
              <a:t> She thought it was unfair that Dad just ignored her hard work.</a:t>
            </a:r>
            <a:endParaRPr lang="zh-CN" altLang="en-US">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844550"/>
            <a:ext cx="10515600" cy="5332730"/>
          </a:xfrm>
        </p:spPr>
        <p:txBody>
          <a:bodyPr>
            <a:normAutofit lnSpcReduction="10000"/>
          </a:bodyPr>
          <a:p>
            <a:pPr marL="0" indent="457200" algn="just">
              <a:lnSpc>
                <a:spcPct val="130000"/>
              </a:lnSpc>
              <a:buNone/>
            </a:pPr>
            <a:r>
              <a:rPr lang="zh-CN" altLang="en-US" b="1" i="1" u="sng">
                <a:effectLst>
                  <a:outerShdw blurRad="38100" dist="38100" dir="2700000" algn="tl">
                    <a:srgbClr val="000000">
                      <a:alpha val="43137"/>
                    </a:srgbClr>
                  </a:outerShdw>
                </a:effectLst>
                <a:latin typeface="Times New Roman" panose="02020603050405020304" charset="0"/>
                <a:cs typeface="Times New Roman" panose="02020603050405020304" charset="0"/>
              </a:rPr>
              <a:t>Later that morning, Mike and Jeff approached Alice when they found she was unhappy. </a:t>
            </a:r>
            <a:r>
              <a:rPr lang="zh-CN" altLang="en-US">
                <a:latin typeface="Times New Roman" panose="02020603050405020304" charset="0"/>
                <a:cs typeface="Times New Roman" panose="02020603050405020304" charset="0"/>
              </a:rPr>
              <a:t>They presented a small box and urged her to open it. Alice had no idea what was going on, but seeing her two brothers’ </a:t>
            </a:r>
            <a:r>
              <a:rPr lang="zh-CN" altLang="en-US" u="sng">
                <a:latin typeface="Times New Roman" panose="02020603050405020304" charset="0"/>
                <a:cs typeface="Times New Roman" panose="02020603050405020304" charset="0"/>
              </a:rPr>
              <a:t>eyes twinkling with eagerness,</a:t>
            </a:r>
            <a:r>
              <a:rPr lang="zh-CN" altLang="en-US">
                <a:latin typeface="Times New Roman" panose="02020603050405020304" charset="0"/>
                <a:cs typeface="Times New Roman" panose="02020603050405020304" charset="0"/>
              </a:rPr>
              <a:t> she opened it. The moment she saw what was inside, Alice jumped up with joy. It was her brothers’ extra pocket money, with which she could </a:t>
            </a:r>
            <a:r>
              <a:rPr lang="zh-CN" altLang="en-US" u="sng">
                <a:latin typeface="Times New Roman" panose="02020603050405020304" charset="0"/>
                <a:cs typeface="Times New Roman" panose="02020603050405020304" charset="0"/>
              </a:rPr>
              <a:t>afford</a:t>
            </a:r>
            <a:r>
              <a:rPr lang="zh-CN" altLang="en-US">
                <a:latin typeface="Times New Roman" panose="02020603050405020304" charset="0"/>
                <a:cs typeface="Times New Roman" panose="02020603050405020304" charset="0"/>
              </a:rPr>
              <a:t> one of the fossils she dreamed about! She </a:t>
            </a:r>
            <a:r>
              <a:rPr lang="zh-CN" altLang="en-US" u="sng">
                <a:latin typeface="Times New Roman" panose="02020603050405020304" charset="0"/>
                <a:cs typeface="Times New Roman" panose="02020603050405020304" charset="0"/>
              </a:rPr>
              <a:t>threw her arms around</a:t>
            </a:r>
            <a:r>
              <a:rPr lang="zh-CN" altLang="en-US">
                <a:latin typeface="Times New Roman" panose="02020603050405020304" charset="0"/>
                <a:cs typeface="Times New Roman" panose="02020603050405020304" charset="0"/>
              </a:rPr>
              <a:t> her brothers, </a:t>
            </a:r>
            <a:r>
              <a:rPr lang="zh-CN" altLang="en-US" u="sng">
                <a:latin typeface="Times New Roman" panose="02020603050405020304" charset="0"/>
                <a:cs typeface="Times New Roman" panose="02020603050405020304" charset="0"/>
              </a:rPr>
              <a:t>tears welling up in her eyes.</a:t>
            </a:r>
            <a:r>
              <a:rPr lang="zh-CN" altLang="en-US">
                <a:latin typeface="Times New Roman" panose="02020603050405020304" charset="0"/>
                <a:cs typeface="Times New Roman" panose="02020603050405020304" charset="0"/>
              </a:rPr>
              <a:t> Jeff said, “Dad told us your plan.” </a:t>
            </a:r>
            <a:r>
              <a:rPr lang="zh-CN" altLang="en-US" u="sng">
                <a:latin typeface="Times New Roman" panose="02020603050405020304" charset="0"/>
                <a:cs typeface="Times New Roman" panose="02020603050405020304" charset="0"/>
              </a:rPr>
              <a:t>It dawned on Alice that </a:t>
            </a:r>
            <a:r>
              <a:rPr lang="zh-CN" altLang="en-US">
                <a:latin typeface="Times New Roman" panose="02020603050405020304" charset="0"/>
                <a:cs typeface="Times New Roman" panose="02020603050405020304" charset="0"/>
              </a:rPr>
              <a:t>Dad was trying to tell her that </a:t>
            </a:r>
            <a:r>
              <a:rPr lang="zh-CN" altLang="en-US" u="sng">
                <a:latin typeface="Times New Roman" panose="02020603050405020304" charset="0"/>
                <a:cs typeface="Times New Roman" panose="02020603050405020304" charset="0"/>
              </a:rPr>
              <a:t>rules are rules but love between family members never fails.</a:t>
            </a:r>
            <a:endParaRPr lang="zh-CN" altLang="en-US" u="sng">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549275" y="0"/>
            <a:ext cx="11319510" cy="7540625"/>
          </a:xfrm>
          <a:prstGeom prst="rect">
            <a:avLst/>
          </a:prstGeom>
        </p:spPr>
      </p:pic>
    </p:spTree>
  </p:cSld>
  <p:clrMapOvr>
    <a:masterClrMapping/>
  </p:clrMapOvr>
</p:sld>
</file>

<file path=ppt/tags/tag1.xml><?xml version="1.0" encoding="utf-8"?>
<p:tagLst xmlns:p="http://schemas.openxmlformats.org/presentationml/2006/main">
  <p:tag name="COMMONDATA" val="eyJoZGlkIjoiNDA3NDU0NzJiYzAzNjhkZmVjNzBkOWVhNjJlNWZmNGQifQ=="/>
  <p:tag name="KSO_WPP_MARK_KEY" val="26c781a1-228a-42a5-8aa5-d85a47772f6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3528</Words>
  <Application>WPS 演示</Application>
  <PresentationFormat>宽屏</PresentationFormat>
  <Paragraphs>39</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宋体</vt:lpstr>
      <vt:lpstr>Wingdings</vt:lpstr>
      <vt:lpstr>Times New Roman</vt:lpstr>
      <vt:lpstr>微软雅黑</vt:lpstr>
      <vt:lpstr>Calibri</vt:lpstr>
      <vt:lpstr>Arial Unicode MS</vt:lpstr>
      <vt:lpstr>Office 主题</vt:lpstr>
      <vt:lpstr>佛山二模作文整理</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Kelly</dc:creator>
  <cp:lastModifiedBy>Kelly</cp:lastModifiedBy>
  <cp:revision>4</cp:revision>
  <dcterms:created xsi:type="dcterms:W3CDTF">2023-05-03T13:20:00Z</dcterms:created>
  <dcterms:modified xsi:type="dcterms:W3CDTF">2023-05-03T14:08:45Z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D046EFB9CABD4999B3066C95FC38C1D4_12</vt:lpwstr>
  </property>
  <property fmtid="{D5CDD505-2E9C-101B-9397-08002B2CF9AE}" pid="3" name="KSOProductBuildVer">
    <vt:lpwstr>2052-11.1.0.14036</vt:lpwstr>
  </property>
</Properties>
</file>