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1" r:id="rId8"/>
    <p:sldId id="262" r:id="rId9"/>
    <p:sldId id="263" r:id="rId10"/>
    <p:sldId id="271" r:id="rId11"/>
    <p:sldId id="265" r:id="rId12"/>
    <p:sldId id="260" r:id="rId13"/>
    <p:sldId id="266" r:id="rId14"/>
    <p:sldId id="267" r:id="rId15"/>
    <p:sldId id="268" r:id="rId16"/>
    <p:sldId id="269" r:id="rId17"/>
    <p:sldId id="272"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湛江一模续写原范文升格</a:t>
            </a:r>
            <a:endParaRPr lang="zh-CN" altLang="en-US"/>
          </a:p>
        </p:txBody>
      </p:sp>
      <p:sp>
        <p:nvSpPr>
          <p:cNvPr id="3" name="副标题 2"/>
          <p:cNvSpPr>
            <a:spLocks noGrp="1"/>
          </p:cNvSpPr>
          <p:nvPr>
            <p:ph type="subTitle" idx="1"/>
          </p:nvPr>
        </p:nvSpPr>
        <p:spPr/>
        <p:txBody>
          <a:bodyPr>
            <a:normAutofit fontScale="90000" lnSpcReduction="20000"/>
          </a:bodyPr>
          <a:p>
            <a:r>
              <a:rPr lang="en-US" altLang="zh-CN" sz="6000"/>
              <a:t>2023.3.20</a:t>
            </a:r>
            <a:endParaRPr lang="en-US" altLang="zh-CN" sz="6000"/>
          </a:p>
          <a:p>
            <a:r>
              <a:rPr lang="en-US" altLang="zh-CN" sz="6000"/>
              <a:t>By Kelly</a:t>
            </a:r>
            <a:endParaRPr lang="en-US" altLang="zh-CN"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850" y="156845"/>
            <a:ext cx="11974195" cy="6768465"/>
          </a:xfrm>
        </p:spPr>
        <p:txBody>
          <a:bodyPr>
            <a:noAutofit/>
          </a:bodyPr>
          <a:p>
            <a:pPr marL="0" indent="457200" algn="just">
              <a:lnSpc>
                <a:spcPct val="100000"/>
              </a:lnSpc>
              <a:buNone/>
            </a:pPr>
            <a:r>
              <a:rPr lang="en-US" altLang="zh-CN" sz="3200" u="sng">
                <a:latin typeface="Times New Roman" panose="02020603050405020304" charset="0"/>
                <a:cs typeface="Times New Roman" panose="02020603050405020304" charset="0"/>
              </a:rPr>
              <a:t> </a:t>
            </a:r>
            <a:r>
              <a:rPr lang="zh-CN" altLang="en-US" sz="3200" b="1" i="1" u="sng">
                <a:latin typeface="Times New Roman" panose="02020603050405020304" charset="0"/>
                <a:cs typeface="Times New Roman" panose="02020603050405020304" charset="0"/>
              </a:rPr>
              <a:t>With Laura’s help, Mrs Hichens was able to explain to us what had happened.</a:t>
            </a:r>
            <a:r>
              <a:rPr lang="en-US" altLang="zh-CN" sz="3200" b="1" i="1">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It turned out that </a:t>
            </a:r>
            <a:r>
              <a:rPr lang="zh-CN" altLang="en-US" sz="3200">
                <a:latin typeface="Times New Roman" panose="02020603050405020304" charset="0"/>
                <a:cs typeface="Times New Roman" panose="02020603050405020304" charset="0"/>
              </a:rPr>
              <a:t>on that particular Friday, she and her daughter, Judy, had also embarked on a horse and buggy ride, during which Judy had</a:t>
            </a:r>
            <a:r>
              <a:rPr lang="zh-CN" altLang="en-US" sz="3200" u="sng">
                <a:latin typeface="Times New Roman" panose="02020603050405020304" charset="0"/>
                <a:cs typeface="Times New Roman" panose="02020603050405020304" charset="0"/>
              </a:rPr>
              <a:t> sneakily</a:t>
            </a:r>
            <a:r>
              <a:rPr lang="zh-CN" altLang="en-US" sz="3200">
                <a:latin typeface="Times New Roman" panose="02020603050405020304" charset="0"/>
                <a:cs typeface="Times New Roman" panose="02020603050405020304" charset="0"/>
              </a:rPr>
              <a:t> taken home a phone that didn't belong to her. </a:t>
            </a:r>
            <a:r>
              <a:rPr lang="zh-CN" altLang="en-US" sz="3200" u="sng">
                <a:latin typeface="Times New Roman" panose="02020603050405020304" charset="0"/>
                <a:cs typeface="Times New Roman" panose="02020603050405020304" charset="0"/>
              </a:rPr>
              <a:t>It wasn't until the phone started ringing that</a:t>
            </a:r>
            <a:r>
              <a:rPr lang="zh-CN" altLang="en-US" sz="3200">
                <a:latin typeface="Times New Roman" panose="02020603050405020304" charset="0"/>
                <a:cs typeface="Times New Roman" panose="02020603050405020304" charset="0"/>
              </a:rPr>
              <a:t> Mrs. Hichens realised it wasn't theirs. She immediately returned the phone to us, but refused any form of reward，</a:t>
            </a:r>
            <a:r>
              <a:rPr lang="en-US" altLang="zh-CN" sz="3200" u="sng">
                <a:latin typeface="Times New Roman" panose="02020603050405020304" charset="0"/>
                <a:cs typeface="Times New Roman" panose="02020603050405020304" charset="0"/>
              </a:rPr>
              <a:t>apologizing</a:t>
            </a:r>
            <a:r>
              <a:rPr lang="zh-CN" altLang="en-US" sz="3200" u="sng">
                <a:latin typeface="Times New Roman" panose="02020603050405020304" charset="0"/>
                <a:cs typeface="Times New Roman" panose="02020603050405020304" charset="0"/>
              </a:rPr>
              <a:t> for the inconvenience caused by Judy's mischief.</a:t>
            </a:r>
            <a:r>
              <a:rPr lang="zh-CN" altLang="en-US" sz="3200">
                <a:latin typeface="Times New Roman" panose="02020603050405020304" charset="0"/>
                <a:cs typeface="Times New Roman" panose="02020603050405020304" charset="0"/>
              </a:rPr>
              <a:t> We </a:t>
            </a:r>
            <a:r>
              <a:rPr lang="zh-CN" altLang="en-US" sz="3200" u="sng">
                <a:latin typeface="Times New Roman" panose="02020603050405020304" charset="0"/>
                <a:cs typeface="Times New Roman" panose="02020603050405020304" charset="0"/>
              </a:rPr>
              <a:t>were deeply grateful for the kindness extended to us by</a:t>
            </a:r>
            <a:r>
              <a:rPr lang="zh-CN" altLang="en-US" sz="3200">
                <a:latin typeface="Times New Roman" panose="02020603050405020304" charset="0"/>
                <a:cs typeface="Times New Roman" panose="02020603050405020304" charset="0"/>
              </a:rPr>
              <a:t> Mrs. Hichens and Laura. While the adults</a:t>
            </a:r>
            <a:r>
              <a:rPr lang="en-US" altLang="zh-CN" sz="3200">
                <a:latin typeface="Times New Roman" panose="02020603050405020304" charset="0"/>
                <a:cs typeface="Times New Roman" panose="02020603050405020304" charset="0"/>
              </a:rPr>
              <a:t> </a:t>
            </a:r>
            <a:r>
              <a:rPr lang="en-US" altLang="zh-CN" sz="3200" u="sng">
                <a:latin typeface="Times New Roman" panose="02020603050405020304" charset="0"/>
                <a:cs typeface="Times New Roman" panose="02020603050405020304" charset="0"/>
              </a:rPr>
              <a:t>were</a:t>
            </a:r>
            <a:r>
              <a:rPr lang="zh-CN" altLang="en-US" sz="3200" u="sng">
                <a:latin typeface="Times New Roman" panose="02020603050405020304" charset="0"/>
                <a:cs typeface="Times New Roman" panose="02020603050405020304" charset="0"/>
              </a:rPr>
              <a:t> bask</a:t>
            </a:r>
            <a:r>
              <a:rPr lang="en-US" altLang="zh-CN" sz="3200" u="sng">
                <a:latin typeface="Times New Roman" panose="02020603050405020304" charset="0"/>
                <a:cs typeface="Times New Roman" panose="02020603050405020304" charset="0"/>
              </a:rPr>
              <a:t>ing</a:t>
            </a:r>
            <a:r>
              <a:rPr lang="zh-CN" altLang="en-US" sz="3200" u="sng">
                <a:latin typeface="Times New Roman" panose="02020603050405020304" charset="0"/>
                <a:cs typeface="Times New Roman" panose="02020603050405020304" charset="0"/>
              </a:rPr>
              <a:t> in each other's company</a:t>
            </a:r>
            <a:r>
              <a:rPr lang="en-US" altLang="zh-CN" sz="3200" u="sng">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and </a:t>
            </a:r>
            <a:r>
              <a:rPr lang="zh-CN" altLang="en-US" sz="3200">
                <a:latin typeface="Times New Roman" panose="02020603050405020304" charset="0"/>
                <a:cs typeface="Times New Roman" panose="02020603050405020304" charset="0"/>
              </a:rPr>
              <a:t>chatting like old friends, my grandson and Judy </a:t>
            </a:r>
            <a:r>
              <a:rPr lang="zh-CN" altLang="en-US" sz="3200" u="sng">
                <a:latin typeface="Times New Roman" panose="02020603050405020304" charset="0"/>
                <a:cs typeface="Times New Roman" panose="02020603050405020304" charset="0"/>
              </a:rPr>
              <a:t>were engrossed in their own playful world</a:t>
            </a:r>
            <a:r>
              <a:rPr lang="zh-CN" altLang="en-US" sz="3200">
                <a:latin typeface="Times New Roman" panose="02020603050405020304" charset="0"/>
                <a:cs typeface="Times New Roman" panose="02020603050405020304" charset="0"/>
              </a:rPr>
              <a:t>. This </a:t>
            </a:r>
            <a:r>
              <a:rPr lang="zh-CN" altLang="en-US" sz="3200" u="sng">
                <a:latin typeface="Times New Roman" panose="02020603050405020304" charset="0"/>
                <a:cs typeface="Times New Roman" panose="02020603050405020304" charset="0"/>
              </a:rPr>
              <a:t>heartwarming encounter served as a reminder</a:t>
            </a:r>
            <a:r>
              <a:rPr lang="zh-CN" altLang="en-US" sz="3200">
                <a:latin typeface="Times New Roman" panose="02020603050405020304" charset="0"/>
                <a:cs typeface="Times New Roman" panose="02020603050405020304" charset="0"/>
              </a:rPr>
              <a:t> to me that language barriers can never become an issue between </a:t>
            </a:r>
            <a:r>
              <a:rPr lang="zh-CN" altLang="en-US" sz="3200" u="sng">
                <a:latin typeface="Times New Roman" panose="02020603050405020304" charset="0"/>
                <a:cs typeface="Times New Roman" panose="02020603050405020304" charset="0"/>
              </a:rPr>
              <a:t>compassionate </a:t>
            </a:r>
            <a:r>
              <a:rPr lang="zh-CN" altLang="en-US" sz="3200">
                <a:latin typeface="Times New Roman" panose="02020603050405020304" charset="0"/>
                <a:cs typeface="Times New Roman" panose="02020603050405020304" charset="0"/>
              </a:rPr>
              <a:t>people and innocent children.</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2425" y="211455"/>
            <a:ext cx="11770995" cy="6646545"/>
          </a:xfrm>
        </p:spPr>
        <p:txBody>
          <a:bodyPr>
            <a:noAutofit/>
          </a:bodyPr>
          <a:p>
            <a:r>
              <a:rPr lang="zh-CN" altLang="en-US">
                <a:solidFill>
                  <a:srgbClr val="FF0000"/>
                </a:solidFill>
                <a:latin typeface="Times New Roman" panose="02020603050405020304" charset="0"/>
                <a:cs typeface="Times New Roman" panose="02020603050405020304" charset="0"/>
              </a:rPr>
              <a:t>sneak   /sniːk/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过去式通常为sneaked，但在北美英语非正式的口语中，现在snuck用得很普遍，在英国英语中也有人使用。不过，许多人认为不正确，不应在正式书面语中使用。</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1.[ V+ adv./prep.] to go somewhere secretly, trying to avoid being seen 偷偷地走；溜</a:t>
            </a:r>
            <a:endParaRPr lang="zh-CN" altLang="en-US">
              <a:latin typeface="Times New Roman" panose="02020603050405020304" charset="0"/>
              <a:cs typeface="Times New Roman" panose="02020603050405020304" charset="0"/>
            </a:endParaRPr>
          </a:p>
          <a:p>
            <a:r>
              <a:rPr lang="zh-CN" altLang="en-US">
                <a:solidFill>
                  <a:srgbClr val="FF0000"/>
                </a:solidFill>
                <a:latin typeface="Times New Roman" panose="02020603050405020304" charset="0"/>
                <a:cs typeface="Times New Roman" panose="02020603050405020304" charset="0"/>
              </a:rPr>
              <a:t>SYN creep</a:t>
            </a:r>
            <a:endParaRPr lang="zh-CN" altLang="en-US">
              <a:solidFill>
                <a:srgbClr val="FF0000"/>
              </a:solidFill>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I sneaked up the stairs. 我蹑手蹑脚地上了楼。</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2.to do sth or take sb/sth somewhere secretly, often without permission 偷偷地做；偷带；偷拿</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VN]</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•We</a:t>
            </a:r>
            <a:r>
              <a:rPr lang="zh-CN" altLang="en-US">
                <a:solidFill>
                  <a:srgbClr val="FF0000"/>
                </a:solidFill>
                <a:latin typeface="Times New Roman" panose="02020603050405020304" charset="0"/>
                <a:cs typeface="Times New Roman" panose="02020603050405020304" charset="0"/>
              </a:rPr>
              <a:t> sneaked a look at</a:t>
            </a:r>
            <a:r>
              <a:rPr lang="zh-CN" altLang="en-US">
                <a:latin typeface="Times New Roman" panose="02020603050405020304" charset="0"/>
                <a:cs typeface="Times New Roman" panose="02020603050405020304" charset="0"/>
              </a:rPr>
              <a:t> her diary. 我们偷偷看了一眼她的日记。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 VNVNN]</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•I managed to </a:t>
            </a:r>
            <a:r>
              <a:rPr lang="zh-CN" altLang="en-US">
                <a:solidFill>
                  <a:srgbClr val="FF0000"/>
                </a:solidFill>
                <a:latin typeface="Times New Roman" panose="02020603050405020304" charset="0"/>
                <a:cs typeface="Times New Roman" panose="02020603050405020304" charset="0"/>
              </a:rPr>
              <a:t>sneak a note to</a:t>
            </a:r>
            <a:r>
              <a:rPr lang="zh-CN" altLang="en-US">
                <a:latin typeface="Times New Roman" panose="02020603050405020304" charset="0"/>
                <a:cs typeface="Times New Roman" panose="02020603050405020304" charset="0"/>
              </a:rPr>
              <a:t> him. 我设法偷偷给他递了张条子。 </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sz="1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3600">
                <a:solidFill>
                  <a:srgbClr val="FF0000"/>
                </a:solidFill>
              </a:rPr>
              <a:t>sneakily adv.</a:t>
            </a:r>
            <a:r>
              <a:rPr lang="en-US" altLang="zh-CN" sz="3600"/>
              <a:t> </a:t>
            </a:r>
            <a:r>
              <a:rPr lang="zh-CN" altLang="en-US" sz="3600"/>
              <a:t>偷偷摸摸地</a:t>
            </a:r>
            <a:r>
              <a:rPr lang="en-US" altLang="zh-CN" sz="3600"/>
              <a:t>; </a:t>
            </a:r>
            <a:r>
              <a:rPr lang="zh-CN" altLang="en-US" sz="3600"/>
              <a:t>鬼祟的（sneak 的副词形式）</a:t>
            </a:r>
            <a:endParaRPr lang="zh-CN" alt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67970"/>
            <a:ext cx="10515600" cy="6405245"/>
          </a:xfrm>
        </p:spPr>
        <p:txBody>
          <a:bodyPr>
            <a:normAutofit fontScale="95000"/>
          </a:bodyPr>
          <a:p>
            <a:r>
              <a:rPr lang="zh-CN" altLang="en-US">
                <a:solidFill>
                  <a:srgbClr val="FF0000"/>
                </a:solidFill>
              </a:rPr>
              <a:t>mis·chief</a:t>
            </a:r>
            <a:r>
              <a:rPr lang="zh-CN" altLang="en-US"/>
              <a:t> n.   /ˈmɪstʃɪf/  [ U]</a:t>
            </a:r>
            <a:r>
              <a:rPr lang="en-US" altLang="zh-CN"/>
              <a:t>      </a:t>
            </a:r>
            <a:r>
              <a:rPr lang="en-US" altLang="zh-CN">
                <a:solidFill>
                  <a:srgbClr val="FF0000"/>
                </a:solidFill>
              </a:rPr>
              <a:t> mischievous</a:t>
            </a:r>
            <a:r>
              <a:rPr lang="en-US" altLang="zh-CN"/>
              <a:t> adj. </a:t>
            </a:r>
            <a:endParaRPr lang="zh-CN" altLang="en-US"/>
          </a:p>
          <a:p>
            <a:r>
              <a:rPr lang="zh-CN" altLang="en-US">
                <a:solidFill>
                  <a:srgbClr val="FF0000"/>
                </a:solidFill>
              </a:rPr>
              <a:t>1</a:t>
            </a:r>
            <a:r>
              <a:rPr lang="zh-CN" altLang="en-US"/>
              <a:t>.bad behaviour (especially of children) that is annoying but does not cause any serious damage or harm 淘气；恶作剧；顽皮</a:t>
            </a:r>
            <a:endParaRPr lang="zh-CN" altLang="en-US"/>
          </a:p>
          <a:p>
            <a:r>
              <a:rPr lang="zh-CN" altLang="en-US"/>
              <a:t>•Those children are always getting into mischief . 那些孩子总是淘气。</a:t>
            </a:r>
            <a:endParaRPr lang="zh-CN" altLang="en-US"/>
          </a:p>
          <a:p>
            <a:r>
              <a:rPr lang="zh-CN" altLang="en-US"/>
              <a:t>I try to keep out of mischief . 我尽量不胡闹。</a:t>
            </a:r>
            <a:endParaRPr lang="zh-CN" altLang="en-US"/>
          </a:p>
          <a:p>
            <a:r>
              <a:rPr lang="zh-CN" altLang="en-US"/>
              <a:t>It's very quiet upstairs; they must be up to some mischief ! 楼上很安静。他们一定在搞什么恶作剧。</a:t>
            </a:r>
            <a:endParaRPr lang="zh-CN" altLang="en-US"/>
          </a:p>
          <a:p>
            <a:r>
              <a:rPr lang="zh-CN" altLang="en-US">
                <a:solidFill>
                  <a:srgbClr val="FF0000"/>
                </a:solidFill>
              </a:rPr>
              <a:t>2.</a:t>
            </a:r>
            <a:r>
              <a:rPr lang="zh-CN" altLang="en-US"/>
              <a:t>the wish or tendency to behave or play in a way that causes trouble 恶意；使坏的念头</a:t>
            </a:r>
            <a:endParaRPr lang="zh-CN" altLang="en-US"/>
          </a:p>
          <a:p>
            <a:r>
              <a:rPr lang="zh-CN" altLang="en-US"/>
              <a:t>•Her eyes were full of mischief. 她眼睛里满是使坏的神情。 </a:t>
            </a:r>
            <a:endParaRPr lang="zh-CN" altLang="en-US"/>
          </a:p>
          <a:p>
            <a:r>
              <a:rPr lang="zh-CN" altLang="en-US">
                <a:solidFill>
                  <a:srgbClr val="FF0000"/>
                </a:solidFill>
              </a:rPr>
              <a:t>3</a:t>
            </a:r>
            <a:r>
              <a:rPr lang="zh-CN" altLang="en-US"/>
              <a:t>.( formal ) harm or injury that is done to sb or to their reputation 伤害；毁损</a:t>
            </a:r>
            <a:endParaRPr lang="zh-CN" altLang="en-US"/>
          </a:p>
          <a:p>
            <a:r>
              <a:rPr lang="zh-CN" altLang="en-US"/>
              <a:t>•The incident caused a great deal of political mischief. 这一事件造成了严重的政治危害。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247015"/>
            <a:ext cx="11282680" cy="5930265"/>
          </a:xfrm>
        </p:spPr>
        <p:txBody>
          <a:bodyPr>
            <a:normAutofit/>
          </a:bodyPr>
          <a:p>
            <a:r>
              <a:rPr lang="en-US" altLang="zh-CN">
                <a:solidFill>
                  <a:srgbClr val="FF0000"/>
                </a:solidFill>
              </a:rPr>
              <a:t>bask in sth.</a:t>
            </a:r>
            <a:endParaRPr lang="en-US" altLang="zh-CN">
              <a:solidFill>
                <a:srgbClr val="FF0000"/>
              </a:solidFill>
            </a:endParaRPr>
          </a:p>
          <a:p>
            <a:r>
              <a:rPr lang="zh-CN" altLang="en-US"/>
              <a:t>to enjoy the good feelings that you have when other people praise or admire you, or when they give you a lot of attention 沉浸，沐浴（在赞美、关注等中）</a:t>
            </a:r>
            <a:endParaRPr lang="zh-CN" altLang="en-US"/>
          </a:p>
          <a:p>
            <a:r>
              <a:rPr lang="zh-CN" altLang="en-US"/>
              <a:t>He had always </a:t>
            </a:r>
            <a:r>
              <a:rPr lang="zh-CN" altLang="en-US">
                <a:solidFill>
                  <a:srgbClr val="FF0000"/>
                </a:solidFill>
              </a:rPr>
              <a:t>basked in his parents' attention</a:t>
            </a:r>
            <a:r>
              <a:rPr lang="zh-CN" altLang="en-US"/>
              <a:t>. 他一直沉浸在父母的呵护中。 </a:t>
            </a:r>
            <a:endParaRPr lang="zh-CN" altLang="en-US"/>
          </a:p>
          <a:p>
            <a:r>
              <a:rPr lang="zh-CN" altLang="en-US"/>
              <a:t>I never minded </a:t>
            </a:r>
            <a:r>
              <a:rPr lang="zh-CN" altLang="en-US">
                <a:solidFill>
                  <a:srgbClr val="FF0000"/>
                </a:solidFill>
              </a:rPr>
              <a:t>basking in my wife's reflected glory</a:t>
            </a:r>
            <a:r>
              <a:rPr lang="zh-CN" altLang="en-US"/>
              <a:t> (= enjoying the praise, attention, etc. she got) . 妻子的荣耀惠及于我，我并不觉得有什么不好意思。</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3400" y="843280"/>
            <a:ext cx="11351260" cy="5334000"/>
          </a:xfrm>
        </p:spPr>
        <p:txBody>
          <a:bodyPr/>
          <a:p>
            <a:r>
              <a:rPr lang="zh-CN" altLang="en-US" sz="3200">
                <a:solidFill>
                  <a:srgbClr val="FF0000"/>
                </a:solidFill>
                <a:latin typeface="Times New Roman" panose="02020603050405020304" charset="0"/>
                <a:cs typeface="Times New Roman" panose="02020603050405020304" charset="0"/>
              </a:rPr>
              <a:t>en·gross</a:t>
            </a:r>
            <a:r>
              <a:rPr lang="zh-CN" altLang="en-US" sz="3200">
                <a:latin typeface="Times New Roman" panose="02020603050405020304" charset="0"/>
                <a:cs typeface="Times New Roman" panose="02020603050405020304" charset="0"/>
              </a:rPr>
              <a:t> v.   /ɪnˈɡrəʊs/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VN] if sth engrosses you, it is so interesting that you give it all your attention and time 使全神贯注；占去（某人）的全部注意力和时间</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DERIVATIVES 派生词</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en·gross·ing /ɪnˈɡrəʊsɪŋ/    /ɪnˈɡrəʊsɪŋ/   adj</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an engrossing problem 引人关注的问题</a:t>
            </a:r>
            <a:endParaRPr lang="zh-CN" altLang="en-US" sz="320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0"/>
            <a:ext cx="10515600" cy="1325563"/>
          </a:xfrm>
        </p:spPr>
        <p:txBody>
          <a:bodyPr>
            <a:normAutofit/>
          </a:bodyPr>
          <a:p>
            <a:pPr algn="ctr"/>
            <a:r>
              <a:rPr lang="zh-CN" altLang="en-US">
                <a:sym typeface="+mn-ea"/>
              </a:rPr>
              <a:t>1.</a:t>
            </a:r>
            <a:r>
              <a:rPr lang="zh-CN" altLang="en-US" sz="3555" b="1">
                <a:solidFill>
                  <a:srgbClr val="002060"/>
                </a:solidFill>
                <a:latin typeface="Times New Roman" panose="02020603050405020304" charset="0"/>
                <a:cs typeface="Times New Roman" panose="02020603050405020304" charset="0"/>
                <a:sym typeface="+mn-ea"/>
              </a:rPr>
              <a:t>Official version polished by Kelly &amp; Monica</a:t>
            </a:r>
            <a:endParaRPr lang="zh-CN" altLang="en-US" sz="3555" b="1">
              <a:solidFill>
                <a:srgbClr val="002060"/>
              </a:solidFill>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838200" y="1325880"/>
            <a:ext cx="10515600" cy="4351338"/>
          </a:xfrm>
        </p:spPr>
        <p:txBody>
          <a:bodyPr>
            <a:noAutofit/>
          </a:bodyPr>
          <a:p>
            <a:pPr marL="0" indent="457200" algn="just">
              <a:lnSpc>
                <a:spcPct val="110000"/>
              </a:lnSpc>
              <a:buNone/>
            </a:pPr>
            <a:r>
              <a:rPr lang="zh-CN" altLang="en-US" sz="3200" u="sng">
                <a:latin typeface="Times New Roman" panose="02020603050405020304" charset="0"/>
                <a:cs typeface="Times New Roman" panose="02020603050405020304" charset="0"/>
              </a:rPr>
              <a:t>In no time, we all got into our car and headed for the address. </a:t>
            </a:r>
            <a:r>
              <a:rPr lang="zh-CN" altLang="en-US" sz="3200">
                <a:latin typeface="Times New Roman" panose="02020603050405020304" charset="0"/>
                <a:cs typeface="Times New Roman" panose="02020603050405020304" charset="0"/>
              </a:rPr>
              <a:t>Hardly had we arrived and got out of our car when we were greeted by a lady who spoke very fluent English. Surprised and confused, we thought we had either reached the wrong place or had been made fun of. Sensing our confusion, the lady smilingly told us she was Laura, Mrs. Hichens’ neighbour. She was there to be the interpreter for Mrs. Hichen, who had just come from Paris and her English was very limited. She showed us into an apartment, where Mrs. Hichens and her little girl were expecting us. </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48615" y="317500"/>
            <a:ext cx="11527155" cy="6381750"/>
          </a:xfrm>
        </p:spPr>
        <p:txBody>
          <a:bodyPr>
            <a:noAutofit/>
          </a:bodyPr>
          <a:p>
            <a:pPr marL="0" indent="457200" algn="just">
              <a:lnSpc>
                <a:spcPct val="120000"/>
              </a:lnSpc>
              <a:buNone/>
            </a:pPr>
            <a:r>
              <a:rPr lang="zh-CN" altLang="en-US" sz="3200" u="sng">
                <a:latin typeface="Times New Roman" panose="02020603050405020304" charset="0"/>
                <a:cs typeface="Times New Roman" panose="02020603050405020304" charset="0"/>
              </a:rPr>
              <a:t>With Laura’s help, Mrs Hichens was able to explain to us what had happened. </a:t>
            </a:r>
            <a:r>
              <a:rPr lang="zh-CN" altLang="en-US" sz="3200">
                <a:latin typeface="Times New Roman" panose="02020603050405020304" charset="0"/>
                <a:cs typeface="Times New Roman" panose="02020603050405020304" charset="0"/>
              </a:rPr>
              <a:t>That Friday, she happened to take her kid, Judy, on a horse and buggy ride, too. It was not until the phone rang that she noticed her daughter had naughtily taken a strange phone home. She returned the phone to us but refused any reward, apologizing for the trouble caused by Judy.We felt really grateful to meet such kind people as Mrs. Hichens and Laura. The adults were chatting like old friends when my grandson and Judy were having fun. What a lovely surprise! Such a warm scene reminded me that the language barrier can never be a problem between kind people as well as innocent kids.</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48030"/>
          </a:xfrm>
        </p:spPr>
        <p:txBody>
          <a:bodyPr>
            <a:normAutofit fontScale="90000"/>
          </a:bodyPr>
          <a:p>
            <a:pPr algn="ctr"/>
            <a:r>
              <a:rPr lang="zh-CN" altLang="en-US"/>
              <a:t>2.</a:t>
            </a:r>
            <a:r>
              <a:rPr lang="zh-CN" altLang="en-US" sz="3200" b="1">
                <a:gradFill>
                  <a:gsLst>
                    <a:gs pos="0">
                      <a:srgbClr val="012D86"/>
                    </a:gs>
                    <a:gs pos="100000">
                      <a:srgbClr val="0E2557"/>
                    </a:gs>
                  </a:gsLst>
                  <a:lin scaled="0"/>
                </a:gradFill>
                <a:latin typeface="Times New Roman" panose="02020603050405020304" charset="0"/>
                <a:cs typeface="Times New Roman" panose="02020603050405020304" charset="0"/>
              </a:rPr>
              <a:t>Kelly&amp; Monica’s version polished by AI</a:t>
            </a:r>
            <a:endParaRPr lang="zh-CN" altLang="en-US" sz="3200" b="1">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471170" y="1113155"/>
            <a:ext cx="11393805" cy="5359400"/>
          </a:xfrm>
        </p:spPr>
        <p:txBody>
          <a:bodyPr>
            <a:noAutofit/>
          </a:bodyPr>
          <a:p>
            <a:pPr marL="0" indent="457200" algn="just">
              <a:lnSpc>
                <a:spcPct val="100000"/>
              </a:lnSpc>
              <a:buNone/>
            </a:pPr>
            <a:r>
              <a:rPr lang="zh-CN" altLang="en-US" sz="3200" b="1" i="1" u="sng">
                <a:latin typeface="Times New Roman" panose="02020603050405020304" charset="0"/>
                <a:cs typeface="Times New Roman" panose="02020603050405020304" charset="0"/>
              </a:rPr>
              <a:t>In no time, we all got into our car and headed for the address.</a:t>
            </a:r>
            <a:r>
              <a:rPr lang="en-US" altLang="zh-CN" sz="3200" u="sng">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As soon as we arrived and </a:t>
            </a:r>
            <a:r>
              <a:rPr lang="zh-CN" altLang="en-US" sz="3200" u="sng">
                <a:latin typeface="Times New Roman" panose="02020603050405020304" charset="0"/>
                <a:cs typeface="Times New Roman" panose="02020603050405020304" charset="0"/>
              </a:rPr>
              <a:t>disembarked</a:t>
            </a:r>
            <a:r>
              <a:rPr lang="zh-CN" altLang="en-US" sz="3200">
                <a:latin typeface="Times New Roman" panose="02020603050405020304" charset="0"/>
                <a:cs typeface="Times New Roman" panose="02020603050405020304" charset="0"/>
              </a:rPr>
              <a:t>, a lady greeted us in </a:t>
            </a:r>
            <a:r>
              <a:rPr lang="zh-CN" altLang="en-US" sz="3200" u="sng">
                <a:latin typeface="Times New Roman" panose="02020603050405020304" charset="0"/>
                <a:cs typeface="Times New Roman" panose="02020603050405020304" charset="0"/>
              </a:rPr>
              <a:t>impeccable</a:t>
            </a:r>
            <a:r>
              <a:rPr lang="zh-CN" altLang="en-US" sz="3200">
                <a:latin typeface="Times New Roman" panose="02020603050405020304" charset="0"/>
                <a:cs typeface="Times New Roman" panose="02020603050405020304" charset="0"/>
              </a:rPr>
              <a:t> English, </a:t>
            </a:r>
            <a:r>
              <a:rPr lang="zh-CN" altLang="en-US" sz="3200" u="sng">
                <a:latin typeface="Times New Roman" panose="02020603050405020304" charset="0"/>
                <a:cs typeface="Times New Roman" panose="02020603050405020304" charset="0"/>
              </a:rPr>
              <a:t>leaving us feeling taken aback and bewildered</a:t>
            </a:r>
            <a:r>
              <a:rPr lang="zh-CN" altLang="en-US" sz="3200">
                <a:latin typeface="Times New Roman" panose="02020603050405020304" charset="0"/>
                <a:cs typeface="Times New Roman" panose="02020603050405020304" charset="0"/>
              </a:rPr>
              <a:t>. We questioned whether we had arrived at the correct destination or if we were </a:t>
            </a:r>
            <a:r>
              <a:rPr lang="zh-CN" altLang="en-US" sz="3200" u="sng">
                <a:latin typeface="Times New Roman" panose="02020603050405020304" charset="0"/>
                <a:cs typeface="Times New Roman" panose="02020603050405020304" charset="0"/>
              </a:rPr>
              <a:t>the butt of a joke</a:t>
            </a:r>
            <a:r>
              <a:rPr lang="zh-CN" altLang="en-US" sz="3200">
                <a:latin typeface="Times New Roman" panose="02020603050405020304" charset="0"/>
                <a:cs typeface="Times New Roman" panose="02020603050405020304" charset="0"/>
              </a:rPr>
              <a:t>. Noticing our perplexity, the</a:t>
            </a:r>
            <a:r>
              <a:rPr lang="zh-CN" altLang="en-US" sz="3200" u="sng">
                <a:latin typeface="Times New Roman" panose="02020603050405020304" charset="0"/>
                <a:cs typeface="Times New Roman" panose="02020603050405020304" charset="0"/>
              </a:rPr>
              <a:t> gracious lady</a:t>
            </a:r>
            <a:r>
              <a:rPr lang="zh-CN" altLang="en-US" sz="3200">
                <a:latin typeface="Times New Roman" panose="02020603050405020304" charset="0"/>
                <a:cs typeface="Times New Roman" panose="02020603050405020304" charset="0"/>
              </a:rPr>
              <a:t>, who </a:t>
            </a:r>
            <a:r>
              <a:rPr lang="zh-CN" altLang="en-US" sz="3200" u="sng">
                <a:latin typeface="Times New Roman" panose="02020603050405020304" charset="0"/>
                <a:cs typeface="Times New Roman" panose="02020603050405020304" charset="0"/>
              </a:rPr>
              <a:t>introduced herself as</a:t>
            </a:r>
            <a:r>
              <a:rPr lang="zh-CN" altLang="en-US" sz="3200">
                <a:latin typeface="Times New Roman" panose="02020603050405020304" charset="0"/>
                <a:cs typeface="Times New Roman" panose="02020603050405020304" charset="0"/>
              </a:rPr>
              <a:t> Laura, Mrs. Hichens' neighbour, </a:t>
            </a:r>
            <a:r>
              <a:rPr lang="zh-CN" altLang="en-US" sz="3200" u="sng">
                <a:latin typeface="Times New Roman" panose="02020603050405020304" charset="0"/>
                <a:cs typeface="Times New Roman" panose="02020603050405020304" charset="0"/>
              </a:rPr>
              <a:t>reassured us with a smile</a:t>
            </a:r>
            <a:r>
              <a:rPr lang="zh-CN" altLang="en-US" sz="3200">
                <a:latin typeface="Times New Roman" panose="02020603050405020304" charset="0"/>
                <a:cs typeface="Times New Roman" panose="02020603050405020304" charset="0"/>
              </a:rPr>
              <a:t>. Laura had arrived to act as an interpreter for Mrs. Hichen, who had just returned from Paris and</a:t>
            </a:r>
            <a:r>
              <a:rPr lang="zh-CN" altLang="en-US" sz="3200" u="sng">
                <a:latin typeface="Times New Roman" panose="02020603050405020304" charset="0"/>
                <a:cs typeface="Times New Roman" panose="02020603050405020304" charset="0"/>
              </a:rPr>
              <a:t> had a limited grasp of the English language.</a:t>
            </a:r>
            <a:r>
              <a:rPr lang="zh-CN" altLang="en-US" sz="3200">
                <a:latin typeface="Times New Roman" panose="02020603050405020304" charset="0"/>
                <a:cs typeface="Times New Roman" panose="02020603050405020304" charset="0"/>
              </a:rPr>
              <a:t> She </a:t>
            </a:r>
            <a:r>
              <a:rPr lang="zh-CN" altLang="en-US" sz="3200" u="sng">
                <a:latin typeface="Times New Roman" panose="02020603050405020304" charset="0"/>
                <a:cs typeface="Times New Roman" panose="02020603050405020304" charset="0"/>
              </a:rPr>
              <a:t>ushered us into</a:t>
            </a:r>
            <a:r>
              <a:rPr lang="zh-CN" altLang="en-US" sz="3200">
                <a:latin typeface="Times New Roman" panose="02020603050405020304" charset="0"/>
                <a:cs typeface="Times New Roman" panose="02020603050405020304" charset="0"/>
              </a:rPr>
              <a:t> an apartment， where Mrs. Hichens and her young daughter were eagerly </a:t>
            </a:r>
            <a:r>
              <a:rPr lang="zh-CN" altLang="en-US" sz="3200" u="sng">
                <a:latin typeface="Times New Roman" panose="02020603050405020304" charset="0"/>
                <a:cs typeface="Times New Roman" panose="02020603050405020304" charset="0"/>
              </a:rPr>
              <a:t>awaiting our arrival. </a:t>
            </a:r>
            <a:endParaRPr lang="zh-CN" altLang="en-US" sz="3200" u="sng">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95630"/>
            <a:ext cx="10515600" cy="5581650"/>
          </a:xfrm>
        </p:spPr>
        <p:txBody>
          <a:bodyPr/>
          <a:p>
            <a:r>
              <a:rPr lang="zh-CN" altLang="en-US" sz="3200">
                <a:solidFill>
                  <a:srgbClr val="FF0000"/>
                </a:solidFill>
              </a:rPr>
              <a:t>dis·em·bark</a:t>
            </a:r>
            <a:r>
              <a:rPr lang="zh-CN" altLang="en-US" sz="3200"/>
              <a:t> v.   /ˌdɪsɪmˈbɑːk/  </a:t>
            </a:r>
            <a:endParaRPr lang="zh-CN" altLang="en-US" sz="3200"/>
          </a:p>
          <a:p>
            <a:r>
              <a:rPr lang="zh-CN" altLang="en-US" sz="3200"/>
              <a:t>[ V] ~ (from sth) ( formal ) to leave a vehicle, especially a ship or an aircraft, at the end of a journey 下（车、船、飞机等）</a:t>
            </a:r>
            <a:endParaRPr lang="zh-CN" altLang="en-US" sz="3200"/>
          </a:p>
          <a:p>
            <a:r>
              <a:rPr lang="zh-CN" altLang="en-US" sz="3200"/>
              <a:t>OPP </a:t>
            </a:r>
            <a:r>
              <a:rPr lang="zh-CN" altLang="en-US" sz="3200">
                <a:solidFill>
                  <a:srgbClr val="FF0000"/>
                </a:solidFill>
              </a:rPr>
              <a:t>embark</a:t>
            </a:r>
            <a:endParaRPr lang="zh-CN" altLang="en-US" sz="3200">
              <a:solidFill>
                <a:srgbClr val="FF0000"/>
              </a:solidFill>
            </a:endParaRPr>
          </a:p>
          <a:p>
            <a:pPr marL="0" indent="0">
              <a:buNone/>
            </a:pPr>
            <a:endParaRPr lang="zh-CN" altLang="en-US" sz="32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7520" y="504825"/>
            <a:ext cx="11191875" cy="5998845"/>
          </a:xfrm>
        </p:spPr>
        <p:txBody>
          <a:bodyPr>
            <a:noAutofit/>
          </a:bodyPr>
          <a:p>
            <a:r>
              <a:rPr lang="zh-CN" altLang="en-US" sz="3100">
                <a:solidFill>
                  <a:srgbClr val="FF0000"/>
                </a:solidFill>
                <a:latin typeface="Times New Roman" panose="02020603050405020304" charset="0"/>
                <a:cs typeface="Times New Roman" panose="02020603050405020304" charset="0"/>
              </a:rPr>
              <a:t>im·pec·cable </a:t>
            </a:r>
            <a:r>
              <a:rPr lang="zh-CN" altLang="en-US" sz="3100">
                <a:latin typeface="Times New Roman" panose="02020603050405020304" charset="0"/>
                <a:cs typeface="Times New Roman" panose="02020603050405020304" charset="0"/>
              </a:rPr>
              <a:t>adj.   /ɪmˈpekəbl/  </a:t>
            </a:r>
            <a:endParaRPr lang="zh-CN" altLang="en-US" sz="3100">
              <a:latin typeface="Times New Roman" panose="02020603050405020304" charset="0"/>
              <a:cs typeface="Times New Roman" panose="02020603050405020304" charset="0"/>
            </a:endParaRPr>
          </a:p>
          <a:p>
            <a:r>
              <a:rPr lang="zh-CN" altLang="en-US" sz="3100">
                <a:latin typeface="Times New Roman" panose="02020603050405020304" charset="0"/>
                <a:cs typeface="Times New Roman" panose="02020603050405020304" charset="0"/>
              </a:rPr>
              <a:t>without mistakes or faults 无错误的；无瑕疵的；完美的</a:t>
            </a:r>
            <a:endParaRPr lang="zh-CN" altLang="en-US" sz="3100">
              <a:latin typeface="Times New Roman" panose="02020603050405020304" charset="0"/>
              <a:cs typeface="Times New Roman" panose="02020603050405020304" charset="0"/>
            </a:endParaRPr>
          </a:p>
          <a:p>
            <a:r>
              <a:rPr lang="zh-CN" altLang="en-US" sz="3100">
                <a:latin typeface="Times New Roman" panose="02020603050405020304" charset="0"/>
                <a:cs typeface="Times New Roman" panose="02020603050405020304" charset="0"/>
              </a:rPr>
              <a:t>SYN </a:t>
            </a:r>
            <a:r>
              <a:rPr lang="zh-CN" altLang="en-US" sz="3100">
                <a:solidFill>
                  <a:srgbClr val="FF0000"/>
                </a:solidFill>
                <a:latin typeface="Times New Roman" panose="02020603050405020304" charset="0"/>
                <a:cs typeface="Times New Roman" panose="02020603050405020304" charset="0"/>
              </a:rPr>
              <a:t>perfect</a:t>
            </a:r>
            <a:endParaRPr lang="zh-CN" altLang="en-US" sz="3100">
              <a:latin typeface="Times New Roman" panose="02020603050405020304" charset="0"/>
              <a:cs typeface="Times New Roman" panose="02020603050405020304" charset="0"/>
            </a:endParaRPr>
          </a:p>
          <a:p>
            <a:r>
              <a:rPr lang="zh-CN" altLang="en-US" sz="3100">
                <a:latin typeface="Times New Roman" panose="02020603050405020304" charset="0"/>
                <a:cs typeface="Times New Roman" panose="02020603050405020304" charset="0"/>
              </a:rPr>
              <a:t>•</a:t>
            </a:r>
            <a:r>
              <a:rPr lang="zh-CN" altLang="en-US" sz="3100">
                <a:solidFill>
                  <a:srgbClr val="FF0000"/>
                </a:solidFill>
                <a:latin typeface="Times New Roman" panose="02020603050405020304" charset="0"/>
                <a:cs typeface="Times New Roman" panose="02020603050405020304" charset="0"/>
              </a:rPr>
              <a:t> impeccable manners/taste </a:t>
            </a:r>
            <a:r>
              <a:rPr lang="zh-CN" altLang="en-US" sz="3100">
                <a:latin typeface="Times New Roman" panose="02020603050405020304" charset="0"/>
                <a:cs typeface="Times New Roman" panose="02020603050405020304" charset="0"/>
              </a:rPr>
              <a:t>无可挑剔的举止╱品味</a:t>
            </a:r>
            <a:endParaRPr lang="zh-CN" altLang="en-US" sz="3100">
              <a:latin typeface="Times New Roman" panose="02020603050405020304" charset="0"/>
              <a:cs typeface="Times New Roman" panose="02020603050405020304" charset="0"/>
            </a:endParaRPr>
          </a:p>
          <a:p>
            <a:r>
              <a:rPr lang="zh-CN" altLang="en-US" sz="3100">
                <a:latin typeface="Times New Roman" panose="02020603050405020304" charset="0"/>
                <a:cs typeface="Times New Roman" panose="02020603050405020304" charset="0"/>
              </a:rPr>
              <a:t>• Her written English is </a:t>
            </a:r>
            <a:r>
              <a:rPr lang="zh-CN" altLang="en-US" sz="3100">
                <a:solidFill>
                  <a:srgbClr val="FF0000"/>
                </a:solidFill>
                <a:latin typeface="Times New Roman" panose="02020603050405020304" charset="0"/>
                <a:cs typeface="Times New Roman" panose="02020603050405020304" charset="0"/>
              </a:rPr>
              <a:t>impeccable</a:t>
            </a:r>
            <a:r>
              <a:rPr lang="zh-CN" altLang="en-US" sz="3100">
                <a:latin typeface="Times New Roman" panose="02020603050405020304" charset="0"/>
                <a:cs typeface="Times New Roman" panose="02020603050405020304" charset="0"/>
              </a:rPr>
              <a:t>. 她写的英语无可挑剔。</a:t>
            </a:r>
            <a:endParaRPr lang="zh-CN" altLang="en-US" sz="3100">
              <a:latin typeface="Times New Roman" panose="02020603050405020304" charset="0"/>
              <a:cs typeface="Times New Roman" panose="02020603050405020304" charset="0"/>
            </a:endParaRPr>
          </a:p>
          <a:p>
            <a:r>
              <a:rPr lang="zh-CN" altLang="en-US" sz="3100">
                <a:latin typeface="Times New Roman" panose="02020603050405020304" charset="0"/>
                <a:cs typeface="Times New Roman" panose="02020603050405020304" charset="0"/>
              </a:rPr>
              <a:t>• He was dressed in a suit and an </a:t>
            </a:r>
            <a:r>
              <a:rPr lang="zh-CN" altLang="en-US" sz="3100">
                <a:solidFill>
                  <a:srgbClr val="FF0000"/>
                </a:solidFill>
                <a:latin typeface="Times New Roman" panose="02020603050405020304" charset="0"/>
                <a:cs typeface="Times New Roman" panose="02020603050405020304" charset="0"/>
              </a:rPr>
              <a:t>impeccable</a:t>
            </a:r>
            <a:r>
              <a:rPr lang="zh-CN" altLang="en-US" sz="3100">
                <a:latin typeface="Times New Roman" panose="02020603050405020304" charset="0"/>
                <a:cs typeface="Times New Roman" panose="02020603050405020304" charset="0"/>
              </a:rPr>
              <a:t> white shirt. 他身穿一套礼服和一件洁白的衬衣。</a:t>
            </a:r>
            <a:endParaRPr lang="zh-CN" altLang="en-US" sz="31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88035"/>
            <a:ext cx="10515600" cy="5389245"/>
          </a:xfrm>
        </p:spPr>
        <p:txBody>
          <a:bodyPr/>
          <a:p>
            <a:r>
              <a:rPr lang="zh-CN" altLang="en-US">
                <a:solidFill>
                  <a:srgbClr val="FF0000"/>
                </a:solidFill>
              </a:rPr>
              <a:t>be·wil·der</a:t>
            </a:r>
            <a:r>
              <a:rPr lang="zh-CN" altLang="en-US"/>
              <a:t> v.   /bɪˈwɪldə(r)/  </a:t>
            </a:r>
            <a:endParaRPr lang="zh-CN" altLang="en-US"/>
          </a:p>
          <a:p>
            <a:r>
              <a:rPr lang="zh-CN" altLang="en-US"/>
              <a:t>[ VN] [ usually passive] to confuse sb 使迷惑；使糊涂</a:t>
            </a:r>
            <a:endParaRPr lang="zh-CN" altLang="en-US"/>
          </a:p>
          <a:p>
            <a:r>
              <a:rPr lang="zh-CN" altLang="en-US"/>
              <a:t>• She </a:t>
            </a:r>
            <a:r>
              <a:rPr lang="zh-CN" altLang="en-US">
                <a:solidFill>
                  <a:srgbClr val="FF0000"/>
                </a:solidFill>
              </a:rPr>
              <a:t>was totally bewildered by </a:t>
            </a:r>
            <a:r>
              <a:rPr lang="zh-CN" altLang="en-US"/>
              <a:t>his sudden change of mood. 他的情绪突变搞得她全然不知所措。</a:t>
            </a:r>
            <a:endParaRPr lang="zh-CN" altLang="en-US"/>
          </a:p>
          <a:p>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61925"/>
            <a:ext cx="10515600" cy="1325563"/>
          </a:xfrm>
        </p:spPr>
        <p:txBody>
          <a:bodyPr/>
          <a:p>
            <a:pPr algn="ctr"/>
            <a:r>
              <a:rPr lang="en-US" altLang="zh-CN" sz="3200">
                <a:solidFill>
                  <a:srgbClr val="FF0000"/>
                </a:solidFill>
                <a:sym typeface="+mn-ea"/>
              </a:rPr>
              <a:t>the butt of a joke &amp; laughing stock </a:t>
            </a:r>
            <a:r>
              <a:rPr lang="zh-CN" altLang="en-US" sz="3200">
                <a:solidFill>
                  <a:srgbClr val="FF0000"/>
                </a:solidFill>
                <a:sym typeface="+mn-ea"/>
              </a:rPr>
              <a:t>笑柄</a:t>
            </a:r>
            <a:endParaRPr lang="zh-CN" altLang="en-US" sz="3200">
              <a:solidFill>
                <a:srgbClr val="FF0000"/>
              </a:solidFill>
              <a:sym typeface="+mn-ea"/>
            </a:endParaRPr>
          </a:p>
        </p:txBody>
      </p:sp>
      <p:sp>
        <p:nvSpPr>
          <p:cNvPr id="3" name="内容占位符 2"/>
          <p:cNvSpPr>
            <a:spLocks noGrp="1"/>
          </p:cNvSpPr>
          <p:nvPr>
            <p:ph idx="1"/>
          </p:nvPr>
        </p:nvSpPr>
        <p:spPr>
          <a:xfrm>
            <a:off x="295910" y="1217295"/>
            <a:ext cx="11442065" cy="5118100"/>
          </a:xfrm>
        </p:spPr>
        <p:txBody>
          <a:bodyPr>
            <a:noAutofit/>
          </a:bodyPr>
          <a:p>
            <a:pPr>
              <a:lnSpc>
                <a:spcPct val="130000"/>
              </a:lnSpc>
            </a:pPr>
            <a:r>
              <a:rPr lang="zh-CN" altLang="en-US" sz="2700"/>
              <a:t>当我们说一个人是"</a:t>
            </a:r>
            <a:r>
              <a:rPr lang="zh-CN" altLang="en-US" sz="2700">
                <a:solidFill>
                  <a:srgbClr val="FF0000"/>
                </a:solidFill>
              </a:rPr>
              <a:t>laughing stock"</a:t>
            </a:r>
            <a:r>
              <a:rPr lang="zh-CN" altLang="en-US" sz="2700"/>
              <a:t>时，我们意味着这个人成为了别人取笑的对象，并因此遭受了他人的嘲笑。</a:t>
            </a:r>
            <a:r>
              <a:rPr lang="zh-CN" altLang="en-US" sz="2700">
                <a:gradFill>
                  <a:gsLst>
                    <a:gs pos="0">
                      <a:srgbClr val="012D86"/>
                    </a:gs>
                    <a:gs pos="100000">
                      <a:srgbClr val="0E2557"/>
                    </a:gs>
                  </a:gsLst>
                  <a:lin scaled="0"/>
                </a:gradFill>
              </a:rPr>
              <a:t>这个短语通常用于形容一个人在别人的眼中失去了尊严和权威，成为了一个笑柄，无法获得其他人的尊敬。</a:t>
            </a:r>
            <a:endParaRPr lang="zh-CN" altLang="en-US" sz="2700"/>
          </a:p>
          <a:p>
            <a:pPr>
              <a:lnSpc>
                <a:spcPct val="130000"/>
              </a:lnSpc>
            </a:pPr>
            <a:r>
              <a:rPr lang="zh-CN" altLang="en-US" sz="2700"/>
              <a:t>而"</a:t>
            </a:r>
            <a:r>
              <a:rPr lang="zh-CN" altLang="en-US" sz="2700">
                <a:solidFill>
                  <a:srgbClr val="FF0000"/>
                </a:solidFill>
              </a:rPr>
              <a:t>the butt of a joke</a:t>
            </a:r>
            <a:r>
              <a:rPr lang="zh-CN" altLang="en-US" sz="2700"/>
              <a:t>"则是指某个闹剧或恶作剧的</a:t>
            </a:r>
            <a:r>
              <a:rPr lang="zh-CN" altLang="en-US" sz="2700">
                <a:solidFill>
                  <a:srgbClr val="FF0000"/>
                </a:solidFill>
              </a:rPr>
              <a:t>受害者</a:t>
            </a:r>
            <a:r>
              <a:rPr lang="zh-CN" altLang="en-US" sz="2700"/>
              <a:t>，被人用作恶作剧或戏谑的对象。这个短语侧重于某种笑话或玩笑的对象，而非被笑话的人本身。与"laughing stock"不同的是，</a:t>
            </a:r>
            <a:r>
              <a:rPr lang="zh-CN" altLang="en-US" sz="2700">
                <a:solidFill>
                  <a:srgbClr val="FF0000"/>
                </a:solidFill>
              </a:rPr>
              <a:t>"the butt of a joke"强调的是某一具体事件中的被取笑者，而非某个人的整体形象。</a:t>
            </a:r>
            <a:endParaRPr lang="zh-CN" altLang="en-US" sz="2700">
              <a:solidFill>
                <a:srgbClr val="FF0000"/>
              </a:solidFill>
            </a:endParaRPr>
          </a:p>
          <a:p>
            <a:pPr>
              <a:lnSpc>
                <a:spcPct val="130000"/>
              </a:lnSpc>
            </a:pPr>
            <a:r>
              <a:rPr lang="zh-CN" altLang="en-US" sz="2700">
                <a:solidFill>
                  <a:srgbClr val="FF0000"/>
                </a:solidFill>
              </a:rPr>
              <a:t>总之，这两个短语都含有一定的贬义，但其侧重点不同，"laughing stock"强调被视为笑柄的人，"the butt of a joke"则强调某一具体事件中的受害者</a:t>
            </a:r>
            <a:r>
              <a:rPr lang="zh-CN" altLang="en-US" sz="2700"/>
              <a:t>。</a:t>
            </a:r>
            <a:endParaRPr lang="zh-CN" altLang="en-US" sz="2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5750" y="271780"/>
            <a:ext cx="11587480" cy="6586220"/>
          </a:xfrm>
        </p:spPr>
        <p:txBody>
          <a:bodyPr>
            <a:normAutofit/>
          </a:bodyPr>
          <a:p>
            <a:pPr>
              <a:lnSpc>
                <a:spcPct val="90000"/>
              </a:lnSpc>
            </a:pPr>
            <a:r>
              <a:rPr lang="zh-CN" altLang="en-US">
                <a:solidFill>
                  <a:srgbClr val="FF0000"/>
                </a:solidFill>
                <a:latin typeface="Times New Roman" panose="02020603050405020304" charset="0"/>
                <a:cs typeface="Times New Roman" panose="02020603050405020304" charset="0"/>
              </a:rPr>
              <a:t>gra·cious </a:t>
            </a:r>
            <a:r>
              <a:rPr lang="zh-CN" altLang="en-US">
                <a:latin typeface="Times New Roman" panose="02020603050405020304" charset="0"/>
                <a:cs typeface="Times New Roman" panose="02020603050405020304" charset="0"/>
              </a:rPr>
              <a:t>adj.   /ˈɡreɪʃəs/  </a:t>
            </a:r>
            <a:endParaRPr lang="zh-CN" altLang="en-US">
              <a:latin typeface="Times New Roman" panose="02020603050405020304" charset="0"/>
              <a:cs typeface="Times New Roman" panose="02020603050405020304" charset="0"/>
            </a:endParaRPr>
          </a:p>
          <a:p>
            <a:pPr>
              <a:lnSpc>
                <a:spcPct val="90000"/>
              </a:lnSpc>
            </a:pPr>
            <a:r>
              <a:rPr lang="zh-CN" altLang="en-US">
                <a:latin typeface="Times New Roman" panose="02020603050405020304" charset="0"/>
                <a:cs typeface="Times New Roman" panose="02020603050405020304" charset="0"/>
              </a:rPr>
              <a:t>1.( of people or behaviour 人或行为 ) kind, polite and generous, especially to sb of a lower social position （尤指对社会地位较低者）和蔼的，慈祥的，有礼貌的，宽厚的</a:t>
            </a:r>
            <a:endParaRPr lang="zh-CN" altLang="en-US">
              <a:latin typeface="Times New Roman" panose="02020603050405020304" charset="0"/>
              <a:cs typeface="Times New Roman" panose="02020603050405020304" charset="0"/>
            </a:endParaRPr>
          </a:p>
          <a:p>
            <a:pPr>
              <a:lnSpc>
                <a:spcPct val="90000"/>
              </a:lnSpc>
            </a:pPr>
            <a:r>
              <a:rPr lang="zh-CN" altLang="en-US">
                <a:solidFill>
                  <a:srgbClr val="FF0000"/>
                </a:solidFill>
                <a:latin typeface="Times New Roman" panose="02020603050405020304" charset="0"/>
                <a:cs typeface="Times New Roman" panose="02020603050405020304" charset="0"/>
              </a:rPr>
              <a:t>a gracious lady 好心的女士</a:t>
            </a:r>
            <a:endParaRPr lang="zh-CN" altLang="en-US">
              <a:solidFill>
                <a:srgbClr val="FF0000"/>
              </a:solidFill>
              <a:latin typeface="Times New Roman" panose="02020603050405020304" charset="0"/>
              <a:cs typeface="Times New Roman" panose="02020603050405020304" charset="0"/>
            </a:endParaRPr>
          </a:p>
          <a:p>
            <a:pPr>
              <a:lnSpc>
                <a:spcPct val="90000"/>
              </a:lnSpc>
            </a:pPr>
            <a:r>
              <a:rPr lang="zh-CN" altLang="en-US">
                <a:solidFill>
                  <a:srgbClr val="FF0000"/>
                </a:solidFill>
                <a:latin typeface="Times New Roman" panose="02020603050405020304" charset="0"/>
                <a:cs typeface="Times New Roman" panose="02020603050405020304" charset="0"/>
              </a:rPr>
              <a:t>a gracious smile 慈祥的微笑</a:t>
            </a:r>
            <a:endParaRPr lang="zh-CN" altLang="en-US">
              <a:solidFill>
                <a:srgbClr val="FF0000"/>
              </a:solidFill>
              <a:latin typeface="Times New Roman" panose="02020603050405020304" charset="0"/>
              <a:cs typeface="Times New Roman" panose="02020603050405020304" charset="0"/>
            </a:endParaRPr>
          </a:p>
          <a:p>
            <a:pPr>
              <a:lnSpc>
                <a:spcPct val="90000"/>
              </a:lnSpc>
            </a:pPr>
            <a:r>
              <a:rPr lang="zh-CN" altLang="en-US">
                <a:latin typeface="Times New Roman" panose="02020603050405020304" charset="0"/>
                <a:cs typeface="Times New Roman" panose="02020603050405020304" charset="0"/>
              </a:rPr>
              <a:t>He has not yet learned how to be gracious in defeat. 他还没有学会怎样豁达大度地面对失败。 </a:t>
            </a:r>
            <a:endParaRPr lang="zh-CN" altLang="en-US">
              <a:latin typeface="Times New Roman" panose="02020603050405020304" charset="0"/>
              <a:cs typeface="Times New Roman" panose="02020603050405020304" charset="0"/>
            </a:endParaRPr>
          </a:p>
          <a:p>
            <a:pPr>
              <a:lnSpc>
                <a:spcPct val="90000"/>
              </a:lnSpc>
            </a:pPr>
            <a:r>
              <a:rPr lang="zh-CN" altLang="en-US">
                <a:solidFill>
                  <a:srgbClr val="FF0000"/>
                </a:solidFill>
                <a:latin typeface="Times New Roman" panose="02020603050405020304" charset="0"/>
                <a:cs typeface="Times New Roman" panose="02020603050405020304" charset="0"/>
              </a:rPr>
              <a:t>2</a:t>
            </a:r>
            <a:r>
              <a:rPr lang="zh-CN" altLang="en-US">
                <a:latin typeface="Times New Roman" panose="02020603050405020304" charset="0"/>
                <a:cs typeface="Times New Roman" panose="02020603050405020304" charset="0"/>
              </a:rPr>
              <a:t>.[ usually before noun] showing the comfort and easy way of life that wealth can bring 富贵安逸的</a:t>
            </a:r>
            <a:endParaRPr lang="zh-CN" altLang="en-US">
              <a:latin typeface="Times New Roman" panose="02020603050405020304" charset="0"/>
              <a:cs typeface="Times New Roman" panose="02020603050405020304" charset="0"/>
            </a:endParaRPr>
          </a:p>
          <a:p>
            <a:pPr>
              <a:lnSpc>
                <a:spcPct val="90000"/>
              </a:lnSpc>
            </a:pPr>
            <a:r>
              <a:rPr lang="zh-CN" altLang="en-US">
                <a:latin typeface="Times New Roman" panose="02020603050405020304" charset="0"/>
                <a:cs typeface="Times New Roman" panose="02020603050405020304" charset="0"/>
              </a:rPr>
              <a:t>•gracious living 豪华安逸的生活</a:t>
            </a:r>
            <a:endParaRPr lang="zh-CN" altLang="en-US">
              <a:latin typeface="Times New Roman" panose="02020603050405020304" charset="0"/>
              <a:cs typeface="Times New Roman" panose="02020603050405020304" charset="0"/>
            </a:endParaRPr>
          </a:p>
          <a:p>
            <a:pPr marL="0" indent="0">
              <a:lnSpc>
                <a:spcPct val="90000"/>
              </a:lnSpc>
              <a:buNone/>
            </a:pPr>
            <a:r>
              <a:rPr lang="en-US" altLang="zh-CN">
                <a:solidFill>
                  <a:srgbClr val="FF0000"/>
                </a:solidFill>
                <a:latin typeface="Times New Roman" panose="02020603050405020304" charset="0"/>
                <a:cs typeface="Times New Roman" panose="02020603050405020304" charset="0"/>
              </a:rPr>
              <a:t>3.</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 only before noun] ( BrE formal ) used as a very polite word for royal people or their actions （对王族及其行为的敬语）仁慈的，宽厚的</a:t>
            </a:r>
            <a:endParaRPr lang="zh-CN" altLang="en-US">
              <a:latin typeface="Times New Roman" panose="02020603050405020304" charset="0"/>
              <a:cs typeface="Times New Roman" panose="02020603050405020304" charset="0"/>
            </a:endParaRPr>
          </a:p>
          <a:p>
            <a:pPr>
              <a:lnSpc>
                <a:spcPct val="90000"/>
              </a:lnSpc>
            </a:pPr>
            <a:r>
              <a:rPr lang="zh-CN" altLang="en-US">
                <a:latin typeface="Times New Roman" panose="02020603050405020304" charset="0"/>
                <a:cs typeface="Times New Roman" panose="02020603050405020304" charset="0"/>
              </a:rPr>
              <a:t>her gracious Majesty the Queen 仁慈的女王陛下</a:t>
            </a:r>
            <a:endParaRPr lang="zh-CN" altLang="en-US">
              <a:latin typeface="Times New Roman" panose="02020603050405020304" charset="0"/>
              <a:cs typeface="Times New Roman" panose="02020603050405020304" charset="0"/>
            </a:endParaRPr>
          </a:p>
          <a:p>
            <a:pPr>
              <a:lnSpc>
                <a:spcPct val="90000"/>
              </a:lnSpc>
            </a:pPr>
            <a:endParaRPr lang="zh-CN" altLang="en-US"/>
          </a:p>
          <a:p>
            <a:pPr>
              <a:lnSpc>
                <a:spcPct val="90000"/>
              </a:lnSpc>
            </a:pPr>
            <a:endParaRPr lang="zh-CN" altLang="en-US"/>
          </a:p>
        </p:txBody>
      </p:sp>
    </p:spTree>
  </p:cSld>
  <p:clrMapOvr>
    <a:masterClrMapping/>
  </p:clrMapOvr>
</p:sld>
</file>

<file path=ppt/tags/tag1.xml><?xml version="1.0" encoding="utf-8"?>
<p:tagLst xmlns:p="http://schemas.openxmlformats.org/presentationml/2006/main">
  <p:tag name="COMMONDATA" val="eyJoZGlkIjoiNDA3NDU0NzJiYzAzNjhkZmVjNzBkOWVhNjJlNWZmN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6008</Words>
  <Application>WPS 演示</Application>
  <PresentationFormat>宽屏</PresentationFormat>
  <Paragraphs>89</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Arial Unicode MS</vt:lpstr>
      <vt:lpstr>Calibri</vt:lpstr>
      <vt:lpstr>微软雅黑</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butt of a joke 笑柄</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Kelly</dc:creator>
  <cp:lastModifiedBy>Kelly</cp:lastModifiedBy>
  <cp:revision>2</cp:revision>
  <dcterms:created xsi:type="dcterms:W3CDTF">2023-03-20T08:07:00Z</dcterms:created>
  <dcterms:modified xsi:type="dcterms:W3CDTF">2023-03-20T09:37:55Z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31111D12E69E462A88563C5849CFA3C2</vt:lpwstr>
  </property>
  <property fmtid="{D5CDD505-2E9C-101B-9397-08002B2CF9AE}" pid="3" name="KSOProductBuildVer">
    <vt:lpwstr>2052-11.1.0.13703</vt:lpwstr>
  </property>
</Properties>
</file>