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394" r:id="rId4"/>
    <p:sldId id="400" r:id="rId6"/>
    <p:sldId id="401" r:id="rId7"/>
    <p:sldId id="442" r:id="rId8"/>
    <p:sldId id="402" r:id="rId9"/>
    <p:sldId id="443" r:id="rId10"/>
    <p:sldId id="444" r:id="rId11"/>
    <p:sldId id="403" r:id="rId12"/>
    <p:sldId id="404" r:id="rId13"/>
    <p:sldId id="445" r:id="rId14"/>
    <p:sldId id="396" r:id="rId15"/>
    <p:sldId id="446" r:id="rId16"/>
    <p:sldId id="405" r:id="rId17"/>
    <p:sldId id="447" r:id="rId18"/>
    <p:sldId id="410" r:id="rId19"/>
    <p:sldId id="397" r:id="rId20"/>
    <p:sldId id="409" r:id="rId21"/>
    <p:sldId id="411" r:id="rId22"/>
    <p:sldId id="363" r:id="rId23"/>
    <p:sldId id="395" r:id="rId24"/>
    <p:sldId id="416" r:id="rId25"/>
    <p:sldId id="415" r:id="rId26"/>
    <p:sldId id="414" r:id="rId27"/>
    <p:sldId id="413" r:id="rId28"/>
    <p:sldId id="412"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F46"/>
    <a:srgbClr val="8C7562"/>
    <a:srgbClr val="9F8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0" y="66"/>
      </p:cViewPr>
      <p:guideLst/>
    </p:cSldViewPr>
  </p:slideViewPr>
  <p:notesTextViewPr>
    <p:cViewPr>
      <p:scale>
        <a:sx n="1" d="1"/>
        <a:sy n="1" d="1"/>
      </p:scale>
      <p:origin x="0" y="0"/>
    </p:cViewPr>
  </p:notesTextViewPr>
  <p:sorterViewPr>
    <p:cViewPr>
      <p:scale>
        <a:sx n="100" d="100"/>
        <a:sy n="100" d="100"/>
      </p:scale>
      <p:origin x="0" y="-440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gs" Target="tags/tag8.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88B-BF50-4B1D-BD0A-5ECF68C281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9CA91-2140-4809-85D3-299A5BAF27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11A530D-1D62-4401-B910-622B4BF449C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28574"/>
          <a:stretch>
            <a:fillRect/>
          </a:stretch>
        </p:blipFill>
        <p:spPr>
          <a:xfrm>
            <a:off x="9317773" y="4068808"/>
            <a:ext cx="2602994" cy="27891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14BEAB-DAC5-493A-82A9-5556BF5CF6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FADF6B-039C-4370-908B-7EF0CDCDD0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03388" y="347031"/>
            <a:ext cx="620740" cy="1198298"/>
          </a:xfrm>
          <a:prstGeom prst="rect">
            <a:avLst/>
          </a:prstGeom>
        </p:spPr>
      </p:pic>
      <p:grpSp>
        <p:nvGrpSpPr>
          <p:cNvPr id="8" name="组合 7"/>
          <p:cNvGrpSpPr/>
          <p:nvPr userDrawn="1"/>
        </p:nvGrpSpPr>
        <p:grpSpPr>
          <a:xfrm>
            <a:off x="4235762" y="101221"/>
            <a:ext cx="8059676" cy="1124017"/>
            <a:chOff x="4235762" y="101221"/>
            <a:chExt cx="8059676" cy="1124017"/>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64912" t="11238" r="18698" b="69422"/>
            <a:stretch>
              <a:fillRect/>
            </a:stretch>
          </p:blipFill>
          <p:spPr>
            <a:xfrm rot="2951034">
              <a:off x="11070272" y="72"/>
              <a:ext cx="1124017" cy="1326315"/>
            </a:xfrm>
            <a:prstGeom prst="rect">
              <a:avLst/>
            </a:prstGeom>
          </p:spPr>
        </p:pic>
        <p:cxnSp>
          <p:nvCxnSpPr>
            <p:cNvPr id="10" name="直接连接符 9"/>
            <p:cNvCxnSpPr/>
            <p:nvPr/>
          </p:nvCxnSpPr>
          <p:spPr>
            <a:xfrm>
              <a:off x="4235762" y="946180"/>
              <a:ext cx="6702314" cy="0"/>
            </a:xfrm>
            <a:prstGeom prst="line">
              <a:avLst/>
            </a:prstGeom>
            <a:ln w="12700">
              <a:solidFill>
                <a:srgbClr val="5B4F46"/>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EC2C512-E98B-4BC3-83D9-9C1D1CFCE9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487D8F-0C55-486D-AE75-CB407B6405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2C512-E98B-4BC3-83D9-9C1D1CFCE9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87D8F-0C55-486D-AE75-CB407B6405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Tm="1000"/>
    </mc:Choice>
    <mc:Fallback>
      <p:transition spd="slow"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b="29295"/>
          <a:stretch>
            <a:fillRect/>
          </a:stretch>
        </p:blipFill>
        <p:spPr>
          <a:xfrm>
            <a:off x="1981200" y="-1489685"/>
            <a:ext cx="8229600" cy="8729374"/>
          </a:xfrm>
          <a:prstGeom prst="rect">
            <a:avLst/>
          </a:prstGeom>
        </p:spPr>
      </p:pic>
      <p:sp>
        <p:nvSpPr>
          <p:cNvPr id="9" name="矩形 8"/>
          <p:cNvSpPr/>
          <p:nvPr/>
        </p:nvSpPr>
        <p:spPr>
          <a:xfrm>
            <a:off x="0" y="1752367"/>
            <a:ext cx="12192000" cy="3353263"/>
          </a:xfrm>
          <a:prstGeom prst="rect">
            <a:avLst/>
          </a:prstGeom>
          <a:solidFill>
            <a:srgbClr val="5B4F4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06697" y="2089713"/>
            <a:ext cx="9293902" cy="2306955"/>
          </a:xfrm>
          <a:prstGeom prst="rect">
            <a:avLst/>
          </a:prstGeom>
          <a:noFill/>
        </p:spPr>
        <p:txBody>
          <a:bodyPr wrap="square" rtlCol="0">
            <a:spAutoFit/>
          </a:bodyPr>
          <a:lstStyle/>
          <a:p>
            <a:pPr algn="dist"/>
            <a:r>
              <a:rPr lang="en-US" altLang="zh-CN" sz="7200" dirty="0">
                <a:solidFill>
                  <a:schemeClr val="bg1"/>
                </a:solidFill>
                <a:latin typeface="思源黑体 CN Bold" panose="020B0800000000000000" pitchFamily="34" charset="-122"/>
                <a:ea typeface="思源黑体 CN Bold" panose="020B0800000000000000" pitchFamily="34" charset="-122"/>
              </a:rPr>
              <a:t>2023 </a:t>
            </a:r>
            <a:r>
              <a:rPr lang="zh-CN" altLang="en-US" sz="7200" dirty="0">
                <a:solidFill>
                  <a:schemeClr val="bg1"/>
                </a:solidFill>
                <a:latin typeface="思源黑体 CN Bold" panose="020B0800000000000000" pitchFamily="34" charset="-122"/>
                <a:ea typeface="思源黑体 CN Bold" panose="020B0800000000000000" pitchFamily="34" charset="-122"/>
              </a:rPr>
              <a:t>杭州二模应用文</a:t>
            </a:r>
            <a:endParaRPr lang="zh-CN" altLang="en-US" sz="7200" dirty="0">
              <a:solidFill>
                <a:schemeClr val="bg1"/>
              </a:solidFill>
              <a:latin typeface="思源黑体 CN Bold" panose="020B0800000000000000" pitchFamily="34" charset="-122"/>
              <a:ea typeface="思源黑体 CN Bold" panose="020B0800000000000000" pitchFamily="34" charset="-122"/>
            </a:endParaRPr>
          </a:p>
          <a:p>
            <a:pPr algn="dist"/>
            <a:r>
              <a:rPr lang="zh-CN" altLang="en-US" sz="7200" dirty="0">
                <a:solidFill>
                  <a:schemeClr val="bg1"/>
                </a:solidFill>
                <a:latin typeface="思源黑体 CN Bold" panose="020B0800000000000000" pitchFamily="34" charset="-122"/>
                <a:ea typeface="思源黑体 CN Bold" panose="020B0800000000000000" pitchFamily="34" charset="-122"/>
              </a:rPr>
              <a:t>         开幕辞</a:t>
            </a:r>
            <a:endParaRPr lang="zh-CN" altLang="en-US" sz="7200" dirty="0">
              <a:solidFill>
                <a:schemeClr val="bg1"/>
              </a:solidFill>
              <a:latin typeface="思源黑体 CN Bold" panose="020B0800000000000000" pitchFamily="34" charset="-122"/>
              <a:ea typeface="思源黑体 CN Bold" panose="020B0800000000000000" pitchFamily="34" charset="-122"/>
            </a:endParaRPr>
          </a:p>
        </p:txBody>
      </p:sp>
      <p:sp>
        <p:nvSpPr>
          <p:cNvPr id="12" name="矩形 11"/>
          <p:cNvSpPr>
            <a:spLocks noChangeArrowheads="1"/>
          </p:cNvSpPr>
          <p:nvPr/>
        </p:nvSpPr>
        <p:spPr bwMode="auto">
          <a:xfrm>
            <a:off x="9611073" y="4489283"/>
            <a:ext cx="865943" cy="338554"/>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altLang="zh-CN" sz="1600" dirty="0" err="1">
                <a:solidFill>
                  <a:schemeClr val="bg1"/>
                </a:solidFill>
                <a:latin typeface="思源黑体 CN Light" panose="020B0300000000000000" pitchFamily="34" charset="-122"/>
                <a:ea typeface="思源黑体 CN Light" panose="020B0300000000000000" pitchFamily="34" charset="-122"/>
              </a:rPr>
              <a:t>Judyliu</a:t>
            </a:r>
            <a:endParaRPr lang="zh-CN" altLang="en-US" sz="1600" dirty="0">
              <a:solidFill>
                <a:schemeClr val="bg1"/>
              </a:solidFill>
              <a:latin typeface="思源黑体 CN Light" panose="020B0300000000000000" pitchFamily="34" charset="-122"/>
              <a:ea typeface="思源黑体 CN Light" panose="020B0300000000000000" pitchFamily="34" charset="-122"/>
            </a:endParaRPr>
          </a:p>
        </p:txBody>
      </p:sp>
      <p:pic>
        <p:nvPicPr>
          <p:cNvPr id="3" name="图片 2" descr="图标 图片1"/>
          <p:cNvPicPr>
            <a:picLocks noChangeAspect="1"/>
          </p:cNvPicPr>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73197" y="136577"/>
            <a:ext cx="7133963" cy="5334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活动类应用文的要素</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7030A0"/>
                </a:solidFill>
                <a:effectLst/>
                <a:uLnTx/>
                <a:uFillTx/>
                <a:latin typeface="思源黑体 CN Bold" panose="020B0800000000000000" pitchFamily="34" charset="-122"/>
                <a:ea typeface="思源黑体 CN Bold" panose="020B0800000000000000" pitchFamily="34" charset="-122"/>
                <a:cs typeface="+mj-cs"/>
              </a:rPr>
              <a:t>思维拓展</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：活动目的</a:t>
            </a:r>
            <a:endPar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noProof="0" dirty="0">
                <a:solidFill>
                  <a:srgbClr val="0070C0"/>
                </a:solidFill>
                <a:latin typeface="思源黑体 CN Bold" panose="020B0800000000000000" pitchFamily="34" charset="-122"/>
                <a:ea typeface="思源黑体 CN Bold" panose="020B0800000000000000" pitchFamily="34" charset="-122"/>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endParaRPr>
          </a:p>
        </p:txBody>
      </p:sp>
      <p:graphicFrame>
        <p:nvGraphicFramePr>
          <p:cNvPr id="5" name="表格 5"/>
          <p:cNvGraphicFramePr>
            <a:graphicFrameLocks noGrp="1"/>
          </p:cNvGraphicFramePr>
          <p:nvPr>
            <p:custDataLst>
              <p:tags r:id="rId1"/>
            </p:custDataLst>
          </p:nvPr>
        </p:nvGraphicFramePr>
        <p:xfrm>
          <a:off x="291465" y="758190"/>
          <a:ext cx="11690985" cy="5737225"/>
        </p:xfrm>
        <a:graphic>
          <a:graphicData uri="http://schemas.openxmlformats.org/drawingml/2006/table">
            <a:tbl>
              <a:tblPr firstRow="1" bandRow="1">
                <a:tableStyleId>{5C22544A-7EE6-4342-B048-85BDC9FD1C3A}</a:tableStyleId>
              </a:tblPr>
              <a:tblGrid>
                <a:gridCol w="3915410"/>
                <a:gridCol w="7775575"/>
              </a:tblGrid>
              <a:tr h="706120">
                <a:tc>
                  <a:txBody>
                    <a:bodyPr/>
                    <a:lstStyle/>
                    <a:p>
                      <a:r>
                        <a:rPr lang="zh-CN" altLang="en-US" sz="2800" dirty="0"/>
                        <a:t>表达活动目的句式：</a:t>
                      </a:r>
                      <a:endParaRPr lang="zh-CN" altLang="en-US" sz="2800" dirty="0"/>
                    </a:p>
                  </a:txBody>
                  <a:tcPr/>
                </a:tc>
                <a:tc>
                  <a:txBody>
                    <a:bodyPr/>
                    <a:lstStyle/>
                    <a:p>
                      <a:r>
                        <a:rPr lang="en-US" altLang="zh-CN" sz="2800" dirty="0"/>
                        <a:t>Bring Cultural Relics to life</a:t>
                      </a:r>
                      <a:endParaRPr lang="en-US" altLang="zh-CN" sz="2800" dirty="0"/>
                    </a:p>
                  </a:txBody>
                  <a:tcPr/>
                </a:tc>
              </a:tr>
              <a:tr h="2380615">
                <a:tc>
                  <a:txBody>
                    <a:bodyPr/>
                    <a:lstStyle/>
                    <a:p>
                      <a:r>
                        <a:rPr lang="en-US" altLang="zh-CN" sz="2800" baseline="0" dirty="0">
                          <a:latin typeface="Times New Roman" panose="02020603050405020304" pitchFamily="18" charset="0"/>
                        </a:rPr>
                        <a:t>(In order) to...,the activity will be held in (place) from (time) to (time). (in order to do/to do </a:t>
                      </a:r>
                      <a:r>
                        <a:rPr lang="zh-CN" altLang="en-US" sz="2800" baseline="0" dirty="0">
                          <a:latin typeface="Times New Roman" panose="02020603050405020304" pitchFamily="18" charset="0"/>
                        </a:rPr>
                        <a:t>表目的</a:t>
                      </a:r>
                      <a:r>
                        <a:rPr lang="en-US" altLang="zh-CN" sz="2800" baseline="0" dirty="0">
                          <a:latin typeface="Times New Roman" panose="02020603050405020304" pitchFamily="18" charset="0"/>
                        </a:rPr>
                        <a:t>)</a:t>
                      </a:r>
                      <a:endParaRPr lang="en-US" altLang="zh-CN" sz="2800" baseline="0" dirty="0">
                        <a:latin typeface="Times New Roman" panose="02020603050405020304" pitchFamily="18" charset="0"/>
                      </a:endParaRPr>
                    </a:p>
                    <a:p>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Enhance understanding / insight / knowledge  of cultural relic</a:t>
                      </a:r>
                      <a:r>
                        <a:rPr lang="zh-CN" altLang="en-US" sz="2800" baseline="0" dirty="0">
                          <a:latin typeface="Times New Roman" panose="02020603050405020304" pitchFamily="18" charset="0"/>
                        </a:rPr>
                        <a:t>：</a:t>
                      </a:r>
                      <a:endParaRPr lang="en-US" altLang="zh-CN" sz="2800" baseline="0" dirty="0">
                        <a:latin typeface="Times New Roman" panose="02020603050405020304" pitchFamily="18" charset="0"/>
                      </a:endParaRPr>
                    </a:p>
                    <a:p>
                      <a:r>
                        <a:rPr lang="en-US" altLang="zh-CN" sz="2800" b="1" baseline="0" dirty="0">
                          <a:solidFill>
                            <a:schemeClr val="accent2">
                              <a:lumMod val="50000"/>
                            </a:schemeClr>
                          </a:solidFill>
                          <a:latin typeface="Times New Roman" panose="02020603050405020304" pitchFamily="18" charset="0"/>
                        </a:rPr>
                        <a:t>(In order) to enhance understanding / insight / knowledge  of cultural relic, the activity , titled Bring Cultural Relics to life  , will be held in our school. </a:t>
                      </a:r>
                      <a:endParaRPr lang="zh-CN" altLang="en-US" sz="2800" b="1" baseline="0" dirty="0">
                        <a:solidFill>
                          <a:schemeClr val="accent2">
                            <a:lumMod val="50000"/>
                          </a:schemeClr>
                        </a:solidFill>
                        <a:latin typeface="Times New Roman" panose="02020603050405020304" pitchFamily="18" charset="0"/>
                      </a:endParaRPr>
                    </a:p>
                  </a:txBody>
                  <a:tcPr/>
                </a:tc>
              </a:tr>
              <a:tr h="2379345">
                <a:tc>
                  <a:txBody>
                    <a:bodyPr/>
                    <a:lstStyle/>
                    <a:p>
                      <a:r>
                        <a:rPr lang="en-US" altLang="zh-CN" sz="2800" baseline="0" dirty="0">
                          <a:latin typeface="Times New Roman" panose="02020603050405020304" pitchFamily="18" charset="0"/>
                        </a:rPr>
                        <a:t>The activity aimed at .... will be held in (place) from (time) to (time). (</a:t>
                      </a:r>
                      <a:r>
                        <a:rPr lang="zh-CN" altLang="en-US" sz="2800" baseline="0" dirty="0">
                          <a:latin typeface="Times New Roman" panose="02020603050405020304" pitchFamily="18" charset="0"/>
                        </a:rPr>
                        <a:t>过去分词作后置定语</a:t>
                      </a:r>
                      <a:r>
                        <a:rPr lang="en-US" altLang="zh-CN" sz="2800" baseline="0" dirty="0">
                          <a:latin typeface="Times New Roman" panose="02020603050405020304" pitchFamily="18" charset="0"/>
                        </a:rPr>
                        <a:t>) </a:t>
                      </a:r>
                      <a:endParaRPr lang="en-US" altLang="zh-CN" sz="2800" baseline="0" dirty="0">
                        <a:latin typeface="Times New Roman" panose="02020603050405020304" pitchFamily="18" charset="0"/>
                      </a:endParaRPr>
                    </a:p>
                    <a:p>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Enhance /Strengthen /Boost the awareness of cultural Relics protection. </a:t>
                      </a:r>
                      <a:endParaRPr lang="en-US" altLang="zh-CN" sz="2800" baseline="0" dirty="0">
                        <a:latin typeface="Times New Roman" panose="02020603050405020304" pitchFamily="18" charset="0"/>
                      </a:endParaRPr>
                    </a:p>
                    <a:p>
                      <a:r>
                        <a:rPr lang="en-US" altLang="zh-CN" sz="2800" b="1" kern="1200" baseline="0" dirty="0">
                          <a:solidFill>
                            <a:schemeClr val="accent2">
                              <a:lumMod val="50000"/>
                            </a:schemeClr>
                          </a:solidFill>
                          <a:latin typeface="Times New Roman" panose="02020603050405020304" pitchFamily="18" charset="0"/>
                          <a:ea typeface="+mn-ea"/>
                          <a:cs typeface="+mn-cs"/>
                        </a:rPr>
                        <a:t>The activity aimed at boosting the awareness of cultural Relics protection  will be held in (place) from (time) to (time). </a:t>
                      </a:r>
                      <a:endParaRPr lang="en-US" altLang="zh-CN" sz="2800" b="1" kern="1200" baseline="0" dirty="0">
                        <a:solidFill>
                          <a:schemeClr val="accent2">
                            <a:lumMod val="50000"/>
                          </a:schemeClr>
                        </a:solidFill>
                        <a:latin typeface="Times New Roman" panose="02020603050405020304" pitchFamily="18" charset="0"/>
                        <a:ea typeface="+mn-ea"/>
                        <a:cs typeface="+mn-cs"/>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73197" y="136577"/>
            <a:ext cx="7133963" cy="5334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活动类应用文的要素</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7030A0"/>
                </a:solidFill>
                <a:effectLst/>
                <a:uLnTx/>
                <a:uFillTx/>
                <a:latin typeface="思源黑体 CN Bold" panose="020B0800000000000000" pitchFamily="34" charset="-122"/>
                <a:ea typeface="思源黑体 CN Bold" panose="020B0800000000000000" pitchFamily="34" charset="-122"/>
                <a:cs typeface="+mj-cs"/>
              </a:rPr>
              <a:t>思维拓展</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：活动目的</a:t>
            </a:r>
            <a:endPar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noProof="0" dirty="0">
                <a:solidFill>
                  <a:srgbClr val="0070C0"/>
                </a:solidFill>
                <a:latin typeface="思源黑体 CN Bold" panose="020B0800000000000000" pitchFamily="34" charset="-122"/>
                <a:ea typeface="思源黑体 CN Bold" panose="020B0800000000000000" pitchFamily="34" charset="-122"/>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endParaRPr>
          </a:p>
        </p:txBody>
      </p:sp>
      <p:graphicFrame>
        <p:nvGraphicFramePr>
          <p:cNvPr id="5" name="表格 5"/>
          <p:cNvGraphicFramePr>
            <a:graphicFrameLocks noGrp="1"/>
          </p:cNvGraphicFramePr>
          <p:nvPr>
            <p:custDataLst>
              <p:tags r:id="rId1"/>
            </p:custDataLst>
          </p:nvPr>
        </p:nvGraphicFramePr>
        <p:xfrm>
          <a:off x="291465" y="1026795"/>
          <a:ext cx="11690985" cy="5569585"/>
        </p:xfrm>
        <a:graphic>
          <a:graphicData uri="http://schemas.openxmlformats.org/drawingml/2006/table">
            <a:tbl>
              <a:tblPr firstRow="1" bandRow="1">
                <a:tableStyleId>{5C22544A-7EE6-4342-B048-85BDC9FD1C3A}</a:tableStyleId>
              </a:tblPr>
              <a:tblGrid>
                <a:gridCol w="3915410"/>
                <a:gridCol w="7775575"/>
              </a:tblGrid>
              <a:tr h="577215">
                <a:tc>
                  <a:txBody>
                    <a:bodyPr/>
                    <a:lstStyle/>
                    <a:p>
                      <a:r>
                        <a:rPr lang="zh-CN" altLang="en-US" sz="2800" dirty="0"/>
                        <a:t>表达活动目的句式：</a:t>
                      </a:r>
                      <a:endParaRPr lang="zh-CN" altLang="en-US" sz="2800" dirty="0"/>
                    </a:p>
                  </a:txBody>
                  <a:tcPr/>
                </a:tc>
                <a:tc>
                  <a:txBody>
                    <a:bodyPr/>
                    <a:lstStyle/>
                    <a:p>
                      <a:r>
                        <a:rPr lang="en-US" altLang="zh-CN" sz="2800" dirty="0"/>
                        <a:t>Bring Cultural Relics to life</a:t>
                      </a:r>
                      <a:endParaRPr lang="en-US" altLang="zh-CN" sz="2800" dirty="0"/>
                    </a:p>
                  </a:txBody>
                  <a:tcPr/>
                </a:tc>
              </a:tr>
              <a:tr h="2051685">
                <a:tc>
                  <a:txBody>
                    <a:bodyPr/>
                    <a:lstStyle/>
                    <a:p>
                      <a:r>
                        <a:rPr lang="en-US" altLang="zh-CN" sz="2800" baseline="0" dirty="0">
                          <a:latin typeface="Times New Roman" panose="02020603050405020304" pitchFamily="18" charset="0"/>
                        </a:rPr>
                        <a:t>The activity whose aim is to ....will be held in (place) from (time) to (time).(</a:t>
                      </a:r>
                      <a:r>
                        <a:rPr lang="zh-CN" altLang="en-US" sz="2800" baseline="0" dirty="0">
                          <a:latin typeface="Times New Roman" panose="02020603050405020304" pitchFamily="18" charset="0"/>
                        </a:rPr>
                        <a:t>定语从句</a:t>
                      </a:r>
                      <a:r>
                        <a:rPr lang="en-US" altLang="zh-CN" sz="2800" baseline="0" dirty="0">
                          <a:latin typeface="Times New Roman" panose="02020603050405020304" pitchFamily="18" charset="0"/>
                        </a:rPr>
                        <a:t>)</a:t>
                      </a:r>
                      <a:endParaRPr lang="en-US" altLang="zh-CN" sz="2800" baseline="0" dirty="0">
                        <a:latin typeface="Times New Roman" panose="02020603050405020304" pitchFamily="18" charset="0"/>
                      </a:endParaRPr>
                    </a:p>
                    <a:p>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Deepen the study of history, humanities and skills</a:t>
                      </a:r>
                      <a:endParaRPr lang="en-US" altLang="zh-CN" sz="2800" baseline="0" dirty="0">
                        <a:latin typeface="Times New Roman" panose="02020603050405020304" pitchFamily="18" charset="0"/>
                      </a:endParaRPr>
                    </a:p>
                    <a:p>
                      <a:r>
                        <a:rPr lang="en-US" altLang="zh-CN" sz="2800" b="1" kern="1200" baseline="0" dirty="0">
                          <a:solidFill>
                            <a:schemeClr val="accent2">
                              <a:lumMod val="50000"/>
                            </a:schemeClr>
                          </a:solidFill>
                          <a:latin typeface="Times New Roman" panose="02020603050405020304" pitchFamily="18" charset="0"/>
                          <a:ea typeface="+mn-ea"/>
                          <a:cs typeface="+mn-cs"/>
                        </a:rPr>
                        <a:t>The activity whose aim is to deepen the study of history, humanities and skills will be held in (place) from (time) to (time).</a:t>
                      </a:r>
                      <a:endParaRPr lang="en-US" altLang="zh-CN" sz="2800" b="1" kern="1200" baseline="0" dirty="0">
                        <a:solidFill>
                          <a:schemeClr val="accent2">
                            <a:lumMod val="50000"/>
                          </a:schemeClr>
                        </a:solidFill>
                        <a:latin typeface="Times New Roman" panose="02020603050405020304" pitchFamily="18" charset="0"/>
                        <a:ea typeface="+mn-ea"/>
                        <a:cs typeface="+mn-cs"/>
                      </a:endParaRPr>
                    </a:p>
                  </a:txBody>
                  <a:tcPr/>
                </a:tc>
              </a:tr>
              <a:tr h="2767330">
                <a:tc>
                  <a:txBody>
                    <a:bodyPr/>
                    <a:lstStyle/>
                    <a:p>
                      <a:r>
                        <a:rPr lang="en-US" altLang="zh-CN" sz="2800" baseline="0" dirty="0">
                          <a:latin typeface="Times New Roman" panose="02020603050405020304" pitchFamily="18" charset="0"/>
                        </a:rPr>
                        <a:t>Meant to /Intended to ...,the activity will be held in (place) from (time) to (time).(</a:t>
                      </a:r>
                      <a:r>
                        <a:rPr lang="zh-CN" altLang="en-US" sz="2800" baseline="0" dirty="0">
                          <a:latin typeface="Times New Roman" panose="02020603050405020304" pitchFamily="18" charset="0"/>
                        </a:rPr>
                        <a:t>过去分词</a:t>
                      </a:r>
                      <a:r>
                        <a:rPr lang="en-US" altLang="zh-CN" sz="2800" baseline="0" dirty="0">
                          <a:latin typeface="Times New Roman" panose="02020603050405020304" pitchFamily="18" charset="0"/>
                        </a:rPr>
                        <a:t>)</a:t>
                      </a:r>
                      <a:endParaRPr lang="en-US" altLang="zh-CN" sz="2800" baseline="0" dirty="0">
                        <a:latin typeface="Times New Roman" panose="02020603050405020304" pitchFamily="18" charset="0"/>
                      </a:endParaRPr>
                    </a:p>
                    <a:p>
                      <a:endParaRPr lang="zh-CN" altLang="en-US" sz="2800" baseline="0" dirty="0">
                        <a:latin typeface="Times New Roman" panose="02020603050405020304" pitchFamily="18" charset="0"/>
                      </a:endParaRPr>
                    </a:p>
                  </a:txBody>
                  <a:tcPr/>
                </a:tc>
                <a:tc>
                  <a:txBody>
                    <a:bodyPr/>
                    <a:lstStyle/>
                    <a:p>
                      <a:r>
                        <a:rPr lang="en-US" altLang="zh-CN" sz="2800" b="1" kern="1200" baseline="0" dirty="0">
                          <a:solidFill>
                            <a:schemeClr val="accent2">
                              <a:lumMod val="50000"/>
                            </a:schemeClr>
                          </a:solidFill>
                          <a:latin typeface="Times New Roman" panose="02020603050405020304" pitchFamily="18" charset="0"/>
                          <a:ea typeface="+mn-ea"/>
                          <a:cs typeface="+mn-cs"/>
                        </a:rPr>
                        <a:t>Strengthen national self-confidence through cultural relics</a:t>
                      </a:r>
                      <a:endParaRPr lang="en-US" altLang="zh-CN" sz="2800" b="1" kern="1200" baseline="0" dirty="0">
                        <a:solidFill>
                          <a:schemeClr val="accent2">
                            <a:lumMod val="50000"/>
                          </a:schemeClr>
                        </a:solidFill>
                        <a:latin typeface="Times New Roman" panose="02020603050405020304" pitchFamily="18" charset="0"/>
                        <a:ea typeface="+mn-ea"/>
                        <a:cs typeface="+mn-cs"/>
                      </a:endParaRPr>
                    </a:p>
                    <a:p>
                      <a:r>
                        <a:rPr lang="en-US" altLang="zh-CN" sz="2800" b="1" kern="1200" baseline="0" dirty="0">
                          <a:solidFill>
                            <a:schemeClr val="accent2">
                              <a:lumMod val="50000"/>
                            </a:schemeClr>
                          </a:solidFill>
                          <a:latin typeface="Times New Roman" panose="02020603050405020304" pitchFamily="18" charset="0"/>
                          <a:ea typeface="+mn-ea"/>
                          <a:cs typeface="+mn-cs"/>
                        </a:rPr>
                        <a:t>Meant to /Intended to strengthen national self-confidence through cultural relics, the activity titled Bring Cultural Relics to life ,will be held in (place) from (time) to (time).</a:t>
                      </a:r>
                      <a:endParaRPr lang="en-US" altLang="zh-CN" sz="2800" b="1" kern="1200" baseline="0" dirty="0">
                        <a:solidFill>
                          <a:schemeClr val="accent2">
                            <a:lumMod val="50000"/>
                          </a:schemeClr>
                        </a:solidFill>
                        <a:latin typeface="Times New Roman" panose="02020603050405020304" pitchFamily="18" charset="0"/>
                        <a:ea typeface="+mn-ea"/>
                        <a:cs typeface="+mn-cs"/>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79691" y="191508"/>
            <a:ext cx="5578626" cy="1591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dirty="0">
                <a:solidFill>
                  <a:prstClr val="black"/>
                </a:solidFill>
                <a:latin typeface="思源黑体 CN Bold" panose="020B0800000000000000" pitchFamily="34" charset="-122"/>
                <a:ea typeface="思源黑体 CN Bold" panose="020B0800000000000000" pitchFamily="34" charset="-122"/>
              </a:rPr>
              <a:t>思维</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拓展：活动内容</a:t>
            </a:r>
            <a:endPar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endParaRPr>
          </a:p>
          <a:p>
            <a:r>
              <a:rPr lang="zh-CN" altLang="en-US" sz="2800" dirty="0">
                <a:solidFill>
                  <a:srgbClr val="0070C0"/>
                </a:solidFill>
                <a:latin typeface="思源黑体 CN Bold" panose="020B0800000000000000" pitchFamily="34" charset="-122"/>
                <a:ea typeface="思源黑体 CN Bold" panose="020B0800000000000000" pitchFamily="34" charset="-122"/>
              </a:rPr>
              <a:t>（时间顺序拓展）</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grpSp>
        <p:nvGrpSpPr>
          <p:cNvPr id="2" name="组合 1"/>
          <p:cNvGrpSpPr/>
          <p:nvPr/>
        </p:nvGrpSpPr>
        <p:grpSpPr>
          <a:xfrm>
            <a:off x="3663408" y="1269317"/>
            <a:ext cx="7563485" cy="1193800"/>
            <a:chOff x="4857952" y="1840720"/>
            <a:chExt cx="7563485" cy="1193800"/>
          </a:xfrm>
        </p:grpSpPr>
        <p:grpSp>
          <p:nvGrpSpPr>
            <p:cNvPr id="24" name="组合 10"/>
            <p:cNvGrpSpPr/>
            <p:nvPr/>
          </p:nvGrpSpPr>
          <p:grpSpPr bwMode="auto">
            <a:xfrm>
              <a:off x="4857952" y="1840720"/>
              <a:ext cx="7563485" cy="1141730"/>
              <a:chOff x="3477295" y="3554567"/>
              <a:chExt cx="6952326" cy="1049230"/>
            </a:xfrm>
          </p:grpSpPr>
          <p:sp>
            <p:nvSpPr>
              <p:cNvPr id="27" name="圆角矩形 11"/>
              <p:cNvSpPr/>
              <p:nvPr/>
            </p:nvSpPr>
            <p:spPr>
              <a:xfrm>
                <a:off x="3477295" y="3554567"/>
                <a:ext cx="6952326" cy="1049230"/>
              </a:xfrm>
              <a:prstGeom prst="roundRect">
                <a:avLst>
                  <a:gd name="adj" fmla="val 50000"/>
                </a:avLst>
              </a:prstGeom>
              <a:noFill/>
              <a:ln w="50800">
                <a:solidFill>
                  <a:srgbClr val="9F8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28" name="任意多边形 12"/>
              <p:cNvSpPr/>
              <p:nvPr/>
            </p:nvSpPr>
            <p:spPr>
              <a:xfrm>
                <a:off x="3477295" y="3554567"/>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rgbClr val="9F8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ea"/>
                  </a:rPr>
                  <a:t> </a:t>
                </a:r>
                <a:endParaRPr kumimoji="0" lang="zh-CN" altLang="en-US" sz="3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25" name="文本框 22"/>
            <p:cNvSpPr txBox="1">
              <a:spLocks noChangeArrowheads="1"/>
            </p:cNvSpPr>
            <p:nvPr/>
          </p:nvSpPr>
          <p:spPr bwMode="auto">
            <a:xfrm>
              <a:off x="5213691" y="2030704"/>
              <a:ext cx="6130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rPr>
                <a:t>1</a:t>
              </a:r>
              <a:endParaRPr kumimoji="0" lang="zh-CN" altLang="en-US"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26" name="TextBox 10"/>
            <p:cNvSpPr txBox="1">
              <a:spLocks noChangeArrowheads="1"/>
            </p:cNvSpPr>
            <p:nvPr/>
          </p:nvSpPr>
          <p:spPr bwMode="auto">
            <a:xfrm>
              <a:off x="5870142" y="1893425"/>
              <a:ext cx="6240145" cy="114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开幕式：开幕演讲，</a:t>
              </a:r>
              <a:endPar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lang="en-US" altLang="zh-CN" sz="2400" b="1" dirty="0">
                  <a:solidFill>
                    <a:prstClr val="black">
                      <a:lumMod val="50000"/>
                      <a:lumOff val="50000"/>
                    </a:prstClr>
                  </a:solidFill>
                  <a:latin typeface="思源黑体 CN Light" panose="020B0300000000000000" pitchFamily="34" charset="-122"/>
                  <a:ea typeface="思源黑体 CN Light" panose="020B0300000000000000" pitchFamily="34" charset="-122"/>
                </a:rPr>
                <a:t>               </a:t>
              </a:r>
              <a:r>
                <a:rPr kumimoji="0" lang="zh-CN" altLang="en-US"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嘉宾讲座</a:t>
              </a:r>
              <a:r>
                <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a:t>
              </a:r>
              <a:r>
                <a:rPr kumimoji="0" lang="zh-CN" altLang="en-US"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文物重要讲座</a:t>
              </a:r>
              <a:endPar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30" name="组合 29"/>
          <p:cNvGrpSpPr/>
          <p:nvPr/>
        </p:nvGrpSpPr>
        <p:grpSpPr>
          <a:xfrm>
            <a:off x="5933796" y="2724785"/>
            <a:ext cx="6394094" cy="1394460"/>
            <a:chOff x="4659310" y="3894501"/>
            <a:chExt cx="6034927" cy="1394460"/>
          </a:xfrm>
        </p:grpSpPr>
        <p:grpSp>
          <p:nvGrpSpPr>
            <p:cNvPr id="19" name="组合 19"/>
            <p:cNvGrpSpPr/>
            <p:nvPr/>
          </p:nvGrpSpPr>
          <p:grpSpPr bwMode="auto">
            <a:xfrm>
              <a:off x="4857952" y="4101511"/>
              <a:ext cx="5836285" cy="1125220"/>
              <a:chOff x="3477295" y="3554569"/>
              <a:chExt cx="5364690" cy="1034058"/>
            </a:xfrm>
          </p:grpSpPr>
          <p:sp>
            <p:nvSpPr>
              <p:cNvPr id="22" name="圆角矩形 20"/>
              <p:cNvSpPr/>
              <p:nvPr/>
            </p:nvSpPr>
            <p:spPr>
              <a:xfrm>
                <a:off x="3477295" y="3554569"/>
                <a:ext cx="5364690" cy="1034058"/>
              </a:xfrm>
              <a:prstGeom prst="roundRect">
                <a:avLst>
                  <a:gd name="adj" fmla="val 50000"/>
                </a:avLst>
              </a:prstGeom>
              <a:noFill/>
              <a:ln w="50800">
                <a:solidFill>
                  <a:srgbClr val="8C756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23" name="任意多边形 21"/>
              <p:cNvSpPr/>
              <p:nvPr/>
            </p:nvSpPr>
            <p:spPr>
              <a:xfrm>
                <a:off x="3477295" y="3554570"/>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rgbClr val="8C75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20" name="文本框 24"/>
            <p:cNvSpPr txBox="1">
              <a:spLocks noChangeArrowheads="1"/>
            </p:cNvSpPr>
            <p:nvPr/>
          </p:nvSpPr>
          <p:spPr bwMode="auto">
            <a:xfrm>
              <a:off x="4659310" y="4334547"/>
              <a:ext cx="613046"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srgbClr val="5B4F46"/>
                  </a:solidFill>
                  <a:effectLst/>
                  <a:uLnTx/>
                  <a:uFillTx/>
                  <a:latin typeface="DIN" panose="02000803040000020004" pitchFamily="2" charset="0"/>
                  <a:ea typeface="思源黑体 CN Light" panose="020B0300000000000000" pitchFamily="34" charset="-122"/>
                  <a:cs typeface="+mn-ea"/>
                </a:rPr>
                <a:t>3</a:t>
              </a:r>
              <a:endParaRPr kumimoji="0" lang="en-US" altLang="zh-CN" sz="3200" b="0" i="0" u="none" strike="noStrike" kern="1200" cap="none" spc="0" normalizeH="0" baseline="0" noProof="0">
                <a:ln>
                  <a:noFill/>
                </a:ln>
                <a:solidFill>
                  <a:srgbClr val="5B4F46"/>
                </a:solidFill>
                <a:effectLst/>
                <a:uLnTx/>
                <a:uFillTx/>
                <a:latin typeface="DIN" panose="02000803040000020004" pitchFamily="2" charset="0"/>
                <a:ea typeface="思源黑体 CN Light" panose="020B0300000000000000" pitchFamily="34" charset="-122"/>
                <a:cs typeface="+mn-ea"/>
              </a:endParaRPr>
            </a:p>
          </p:txBody>
        </p:sp>
        <p:sp>
          <p:nvSpPr>
            <p:cNvPr id="21" name="TextBox 10"/>
            <p:cNvSpPr txBox="1">
              <a:spLocks noChangeArrowheads="1"/>
            </p:cNvSpPr>
            <p:nvPr/>
          </p:nvSpPr>
          <p:spPr bwMode="auto">
            <a:xfrm>
              <a:off x="5271227" y="3894501"/>
              <a:ext cx="5264523" cy="13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sz="2400" dirty="0">
                  <a:solidFill>
                    <a:schemeClr val="tx1"/>
                  </a:solidFill>
                  <a:latin typeface="思源黑体 CN Light" panose="020B0300000000000000" pitchFamily="34" charset="-122"/>
                  <a:ea typeface="思源黑体 CN Light" panose="020B0300000000000000" pitchFamily="34" charset="-122"/>
                </a:rPr>
                <a:t>走进</a:t>
              </a:r>
              <a:r>
                <a:rPr kumimoji="0" lang="zh-CN" altLang="en-US" sz="2400" b="0" i="0" u="none" strike="noStrike" kern="3000" cap="none" spc="31" normalizeH="0" baseline="0" noProof="0" dirty="0">
                  <a:ln>
                    <a:noFill/>
                  </a:ln>
                  <a:solidFill>
                    <a:schemeClr val="tx1"/>
                  </a:solidFill>
                  <a:effectLst/>
                  <a:uLnTx/>
                  <a:uFillTx/>
                  <a:latin typeface="思源黑体 CN Light" panose="020B0300000000000000" pitchFamily="34" charset="-122"/>
                  <a:ea typeface="思源黑体 CN Light" panose="020B0300000000000000" pitchFamily="34" charset="-122"/>
                  <a:cs typeface="+mn-cs"/>
                </a:rPr>
                <a:t>博物馆</a:t>
              </a:r>
              <a:r>
                <a:rPr kumimoji="0" lang="en-US" altLang="zh-CN" sz="2400" b="0" i="0" u="none" strike="noStrike" kern="3000" cap="none" spc="31" normalizeH="0" baseline="0" noProof="0" dirty="0">
                  <a:ln>
                    <a:noFill/>
                  </a:ln>
                  <a:solidFill>
                    <a:schemeClr val="tx1"/>
                  </a:solidFill>
                  <a:effectLst/>
                  <a:uLnTx/>
                  <a:uFillTx/>
                  <a:latin typeface="思源黑体 CN Light" panose="020B0300000000000000" pitchFamily="34" charset="-122"/>
                  <a:ea typeface="思源黑体 CN Light" panose="020B0300000000000000" pitchFamily="34" charset="-122"/>
                  <a:cs typeface="+mn-cs"/>
                </a:rPr>
                <a:t>—</a:t>
              </a:r>
              <a:r>
                <a:rPr kumimoji="0" lang="zh-CN" altLang="en-US" sz="2400" b="0" i="0" u="none" strike="noStrike" kern="3000" cap="none" spc="31" normalizeH="0" baseline="0" noProof="0" dirty="0">
                  <a:ln>
                    <a:noFill/>
                  </a:ln>
                  <a:solidFill>
                    <a:schemeClr val="tx1"/>
                  </a:solidFill>
                  <a:effectLst/>
                  <a:uLnTx/>
                  <a:uFillTx/>
                  <a:latin typeface="思源黑体 CN Light" panose="020B0300000000000000" pitchFamily="34" charset="-122"/>
                  <a:ea typeface="思源黑体 CN Light" panose="020B0300000000000000" pitchFamily="34" charset="-122"/>
                  <a:cs typeface="+mn-cs"/>
                </a:rPr>
                <a:t>寻找你最喜欢的文物演讲比赛</a:t>
              </a:r>
              <a:r>
                <a:rPr lang="en-US" altLang="zh-CN" sz="2400" dirty="0">
                  <a:solidFill>
                    <a:schemeClr val="tx1"/>
                  </a:solidFill>
                  <a:latin typeface="思源黑体 CN Light" panose="020B0300000000000000" pitchFamily="34" charset="-122"/>
                  <a:ea typeface="思源黑体 CN Light" panose="020B0300000000000000" pitchFamily="34" charset="-122"/>
                </a:rPr>
                <a:t>---</a:t>
              </a:r>
              <a:r>
                <a:rPr lang="zh-CN" altLang="en-US" sz="2400" dirty="0">
                  <a:solidFill>
                    <a:schemeClr val="tx1"/>
                  </a:solidFill>
                  <a:latin typeface="思源黑体 CN Light" panose="020B0300000000000000" pitchFamily="34" charset="-122"/>
                  <a:ea typeface="思源黑体 CN Light" panose="020B0300000000000000" pitchFamily="34" charset="-122"/>
                </a:rPr>
                <a:t>动手</a:t>
              </a:r>
              <a:r>
                <a:rPr lang="en-US" altLang="zh-CN" sz="2400" dirty="0">
                  <a:solidFill>
                    <a:schemeClr val="tx1"/>
                  </a:solidFill>
                  <a:latin typeface="思源黑体 CN Light" panose="020B0300000000000000" pitchFamily="34" charset="-122"/>
                  <a:ea typeface="思源黑体 CN Light" panose="020B0300000000000000" pitchFamily="34" charset="-122"/>
                </a:rPr>
                <a:t>DIY</a:t>
              </a:r>
              <a:r>
                <a:rPr lang="zh-CN" altLang="en-US" sz="2400" dirty="0">
                  <a:solidFill>
                    <a:schemeClr val="tx1"/>
                  </a:solidFill>
                  <a:latin typeface="思源黑体 CN Light" panose="020B0300000000000000" pitchFamily="34" charset="-122"/>
                  <a:ea typeface="思源黑体 CN Light" panose="020B0300000000000000" pitchFamily="34" charset="-122"/>
                </a:rPr>
                <a:t>，你最喜欢的文物比赛</a:t>
              </a:r>
              <a:endParaRPr kumimoji="0" lang="zh-CN" altLang="en-US" sz="2400" b="0" i="0" u="none" strike="noStrike" kern="3000" cap="none" spc="31" normalizeH="0" baseline="0" noProof="0" dirty="0">
                <a:ln>
                  <a:noFill/>
                </a:ln>
                <a:solidFill>
                  <a:schemeClr val="tx1"/>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29" name="组合 28"/>
          <p:cNvGrpSpPr/>
          <p:nvPr/>
        </p:nvGrpSpPr>
        <p:grpSpPr>
          <a:xfrm>
            <a:off x="123825" y="3011805"/>
            <a:ext cx="5570855" cy="981075"/>
            <a:chOff x="1220972" y="3004795"/>
            <a:chExt cx="5678161" cy="981000"/>
          </a:xfrm>
        </p:grpSpPr>
        <p:grpSp>
          <p:nvGrpSpPr>
            <p:cNvPr id="14" name="组合 13"/>
            <p:cNvGrpSpPr/>
            <p:nvPr/>
          </p:nvGrpSpPr>
          <p:grpSpPr bwMode="auto">
            <a:xfrm rot="10800000">
              <a:off x="1220972" y="3004795"/>
              <a:ext cx="5678161" cy="981000"/>
              <a:chOff x="3477295" y="3554569"/>
              <a:chExt cx="5219344" cy="901522"/>
            </a:xfrm>
          </p:grpSpPr>
          <p:sp>
            <p:nvSpPr>
              <p:cNvPr id="17" name="圆角矩形 14"/>
              <p:cNvSpPr/>
              <p:nvPr/>
            </p:nvSpPr>
            <p:spPr>
              <a:xfrm>
                <a:off x="3477295" y="3554569"/>
                <a:ext cx="5219344" cy="901522"/>
              </a:xfrm>
              <a:prstGeom prst="roundRect">
                <a:avLst>
                  <a:gd name="adj" fmla="val 50000"/>
                </a:avLst>
              </a:prstGeom>
              <a:noFill/>
              <a:ln w="50800">
                <a:solidFill>
                  <a:srgbClr val="5B4F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18" name="任意多边形 15"/>
              <p:cNvSpPr/>
              <p:nvPr/>
            </p:nvSpPr>
            <p:spPr>
              <a:xfrm>
                <a:off x="3478882" y="3554570"/>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rgbClr val="5B4F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15" name="文本框 23"/>
            <p:cNvSpPr txBox="1">
              <a:spLocks noChangeArrowheads="1"/>
            </p:cNvSpPr>
            <p:nvPr/>
          </p:nvSpPr>
          <p:spPr bwMode="auto">
            <a:xfrm>
              <a:off x="6156572" y="3167146"/>
              <a:ext cx="611318" cy="58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rPr>
                <a:t>2</a:t>
              </a:r>
              <a:endParaRPr kumimoji="0" lang="zh-CN" altLang="en-US"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16" name="TextBox 10"/>
            <p:cNvSpPr txBox="1">
              <a:spLocks noChangeArrowheads="1"/>
            </p:cNvSpPr>
            <p:nvPr/>
          </p:nvSpPr>
          <p:spPr bwMode="auto">
            <a:xfrm>
              <a:off x="1318502" y="3147024"/>
              <a:ext cx="5074998" cy="57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身边的文物实物，图片，视频展</a:t>
              </a:r>
              <a:endPar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31" name="组合 30"/>
          <p:cNvGrpSpPr/>
          <p:nvPr/>
        </p:nvGrpSpPr>
        <p:grpSpPr>
          <a:xfrm>
            <a:off x="1080166" y="4450760"/>
            <a:ext cx="7050405" cy="1007110"/>
            <a:chOff x="-151272" y="5213695"/>
            <a:chExt cx="7050405" cy="1007110"/>
          </a:xfrm>
        </p:grpSpPr>
        <p:grpSp>
          <p:nvGrpSpPr>
            <p:cNvPr id="9" name="组合 16"/>
            <p:cNvGrpSpPr/>
            <p:nvPr/>
          </p:nvGrpSpPr>
          <p:grpSpPr bwMode="auto">
            <a:xfrm rot="10800000">
              <a:off x="-151272" y="5213695"/>
              <a:ext cx="7050405" cy="1007110"/>
              <a:chOff x="3477295" y="3530643"/>
              <a:chExt cx="6480706" cy="925517"/>
            </a:xfrm>
          </p:grpSpPr>
          <p:sp>
            <p:nvSpPr>
              <p:cNvPr id="12" name="圆角矩形 17"/>
              <p:cNvSpPr/>
              <p:nvPr/>
            </p:nvSpPr>
            <p:spPr>
              <a:xfrm>
                <a:off x="3477295" y="3530643"/>
                <a:ext cx="6480706" cy="925517"/>
              </a:xfrm>
              <a:prstGeom prst="roundRect">
                <a:avLst>
                  <a:gd name="adj" fmla="val 50000"/>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13" name="任意多边形 18"/>
              <p:cNvSpPr/>
              <p:nvPr/>
            </p:nvSpPr>
            <p:spPr>
              <a:xfrm>
                <a:off x="3478882" y="3554570"/>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10" name="文本框 25"/>
            <p:cNvSpPr txBox="1">
              <a:spLocks noChangeArrowheads="1"/>
            </p:cNvSpPr>
            <p:nvPr/>
          </p:nvSpPr>
          <p:spPr bwMode="auto">
            <a:xfrm>
              <a:off x="6156572" y="5386482"/>
              <a:ext cx="6113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prstClr val="white"/>
                  </a:solidFill>
                  <a:effectLst/>
                  <a:uLnTx/>
                  <a:uFillTx/>
                  <a:latin typeface="DIN" panose="02000803040000020004" pitchFamily="2" charset="0"/>
                  <a:ea typeface="思源黑体 CN Light" panose="020B0300000000000000" pitchFamily="34" charset="-122"/>
                  <a:cs typeface="+mn-ea"/>
                </a:rPr>
                <a:t>4</a:t>
              </a:r>
              <a:endParaRPr kumimoji="0" lang="zh-CN" altLang="en-US" sz="3200" b="0" i="0" u="none" strike="noStrike" kern="1200" cap="none" spc="0" normalizeH="0" baseline="0" noProof="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11" name="TextBox 10"/>
            <p:cNvSpPr txBox="1">
              <a:spLocks noChangeArrowheads="1"/>
            </p:cNvSpPr>
            <p:nvPr/>
          </p:nvSpPr>
          <p:spPr bwMode="auto">
            <a:xfrm>
              <a:off x="185913" y="5357205"/>
              <a:ext cx="5831205"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sz="2400" b="1" dirty="0">
                  <a:solidFill>
                    <a:prstClr val="black">
                      <a:lumMod val="50000"/>
                      <a:lumOff val="50000"/>
                    </a:prstClr>
                  </a:solidFill>
                  <a:latin typeface="思源黑体 CN Light" panose="020B0300000000000000" pitchFamily="34" charset="-122"/>
                  <a:ea typeface="思源黑体 CN Light" panose="020B0300000000000000" pitchFamily="34" charset="-122"/>
                </a:rPr>
                <a:t>闭幕演讲，演讲比赛和</a:t>
              </a:r>
              <a:r>
                <a:rPr lang="en-US" altLang="zh-CN" sz="2400" b="1" dirty="0">
                  <a:solidFill>
                    <a:prstClr val="black">
                      <a:lumMod val="50000"/>
                      <a:lumOff val="50000"/>
                    </a:prstClr>
                  </a:solidFill>
                  <a:latin typeface="思源黑体 CN Light" panose="020B0300000000000000" pitchFamily="34" charset="-122"/>
                  <a:ea typeface="思源黑体 CN Light" panose="020B0300000000000000" pitchFamily="34" charset="-122"/>
                </a:rPr>
                <a:t>DIY</a:t>
              </a:r>
              <a:r>
                <a:rPr lang="zh-CN" altLang="en-US" sz="2400" b="1" dirty="0">
                  <a:solidFill>
                    <a:prstClr val="black">
                      <a:lumMod val="50000"/>
                      <a:lumOff val="50000"/>
                    </a:prstClr>
                  </a:solidFill>
                  <a:latin typeface="思源黑体 CN Light" panose="020B0300000000000000" pitchFamily="34" charset="-122"/>
                  <a:ea typeface="思源黑体 CN Light" panose="020B0300000000000000" pitchFamily="34" charset="-122"/>
                </a:rPr>
                <a:t>比赛获奖公布</a:t>
              </a:r>
              <a:endPar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pic>
        <p:nvPicPr>
          <p:cNvPr id="4" name="图片 3" descr="图标 图片1"/>
          <p:cNvPicPr>
            <a:picLocks noChangeAspect="1"/>
          </p:cNvPicPr>
          <p:nvPr/>
        </p:nvPicPr>
        <p:blipFill>
          <a:blip r:embed="rId1"/>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5616" y="2243926"/>
            <a:ext cx="11031878" cy="4275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思源黑体 CN Light" panose="020B0300000000000000" pitchFamily="34" charset="-122"/>
              <a:ea typeface="思源黑体 CN Light" panose="020B0300000000000000" pitchFamily="34" charset="-122"/>
              <a:cs typeface="+mn-cs"/>
            </a:endParaRPr>
          </a:p>
        </p:txBody>
      </p:sp>
      <p:graphicFrame>
        <p:nvGraphicFramePr>
          <p:cNvPr id="2" name="表格 3"/>
          <p:cNvGraphicFramePr>
            <a:graphicFrameLocks noGrp="1"/>
          </p:cNvGraphicFramePr>
          <p:nvPr/>
        </p:nvGraphicFramePr>
        <p:xfrm>
          <a:off x="594640" y="895327"/>
          <a:ext cx="10215475" cy="5828318"/>
        </p:xfrm>
        <a:graphic>
          <a:graphicData uri="http://schemas.openxmlformats.org/drawingml/2006/table">
            <a:tbl>
              <a:tblPr firstRow="1" bandRow="1">
                <a:tableStyleId>{5C22544A-7EE6-4342-B048-85BDC9FD1C3A}</a:tableStyleId>
              </a:tblPr>
              <a:tblGrid>
                <a:gridCol w="10215475"/>
              </a:tblGrid>
              <a:tr h="479078">
                <a:tc>
                  <a:txBody>
                    <a:bodyPr/>
                    <a:lstStyle/>
                    <a:p>
                      <a:r>
                        <a:rPr lang="zh-CN" altLang="en-US" dirty="0"/>
                        <a:t>时间顺序的词汇</a:t>
                      </a:r>
                      <a:endParaRPr lang="zh-CN" altLang="en-US" dirty="0"/>
                    </a:p>
                  </a:txBody>
                  <a:tcPr/>
                </a:tc>
              </a:tr>
              <a:tr h="4716020">
                <a:tc>
                  <a:txBody>
                    <a:bodyPr/>
                    <a:lstStyle/>
                    <a:p>
                      <a:pPr>
                        <a:lnSpc>
                          <a:spcPct val="150000"/>
                        </a:lnSpc>
                      </a:pPr>
                      <a:r>
                        <a:rPr lang="en-US" altLang="zh-CN" sz="1800" b="1" kern="1200" baseline="0" dirty="0">
                          <a:solidFill>
                            <a:schemeClr val="accent2">
                              <a:lumMod val="50000"/>
                            </a:schemeClr>
                          </a:solidFill>
                          <a:latin typeface="Times New Roman" panose="02020603050405020304" pitchFamily="18" charset="0"/>
                          <a:ea typeface="+mn-ea"/>
                          <a:cs typeface="+mn-cs"/>
                        </a:rPr>
                        <a:t>1</a:t>
                      </a:r>
                      <a:r>
                        <a:rPr lang="en-US" altLang="zh-CN" sz="2800" b="1" kern="1200" baseline="0" dirty="0">
                          <a:solidFill>
                            <a:schemeClr val="accent2">
                              <a:lumMod val="50000"/>
                            </a:schemeClr>
                          </a:solidFill>
                          <a:latin typeface="Times New Roman" panose="02020603050405020304" pitchFamily="18" charset="0"/>
                          <a:ea typeface="+mn-ea"/>
                          <a:cs typeface="+mn-cs"/>
                        </a:rPr>
                        <a:t>. There will be colorful activities then, ranging from singing and dancing to exchanging gifts with one another .</a:t>
                      </a:r>
                      <a:r>
                        <a:rPr lang="en-US" altLang="zh-CN" sz="2800" b="1" kern="1200" baseline="0" dirty="0">
                          <a:solidFill>
                            <a:schemeClr val="accent2">
                              <a:lumMod val="50000"/>
                            </a:schemeClr>
                          </a:solidFill>
                          <a:highlight>
                            <a:srgbClr val="FFFF00"/>
                          </a:highlight>
                          <a:latin typeface="Times New Roman" panose="02020603050405020304" pitchFamily="18" charset="0"/>
                          <a:ea typeface="+mn-ea"/>
                          <a:cs typeface="+mn-cs"/>
                        </a:rPr>
                        <a:t>Firstly, we began with...</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2. Next, we moved on to...</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3. </a:t>
                      </a:r>
                      <a:r>
                        <a:rPr lang="en-US" altLang="zh-CN" sz="2800" b="1" kern="1200" baseline="0" dirty="0">
                          <a:solidFill>
                            <a:schemeClr val="accent2">
                              <a:lumMod val="50000"/>
                            </a:schemeClr>
                          </a:solidFill>
                          <a:highlight>
                            <a:srgbClr val="FFFF00"/>
                          </a:highlight>
                          <a:latin typeface="Times New Roman" panose="02020603050405020304" pitchFamily="18" charset="0"/>
                          <a:ea typeface="+mn-ea"/>
                          <a:cs typeface="+mn-cs"/>
                        </a:rPr>
                        <a:t>Following that, </a:t>
                      </a:r>
                      <a:r>
                        <a:rPr lang="en-US" altLang="zh-CN" sz="2800" b="1" kern="1200" baseline="0" dirty="0">
                          <a:solidFill>
                            <a:schemeClr val="accent2">
                              <a:lumMod val="50000"/>
                            </a:schemeClr>
                          </a:solidFill>
                          <a:latin typeface="Times New Roman" panose="02020603050405020304" pitchFamily="18" charset="0"/>
                          <a:ea typeface="+mn-ea"/>
                          <a:cs typeface="+mn-cs"/>
                        </a:rPr>
                        <a:t>we...</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4. After completing that activity, we then...</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5. Subsequently, we...</a:t>
                      </a:r>
                      <a:br>
                        <a:rPr lang="en-US" altLang="zh-CN" sz="2800" b="1" kern="1200" baseline="0" dirty="0">
                          <a:solidFill>
                            <a:schemeClr val="accent2">
                              <a:lumMod val="50000"/>
                            </a:schemeClr>
                          </a:solidFill>
                          <a:latin typeface="Times New Roman" panose="02020603050405020304" pitchFamily="18" charset="0"/>
                          <a:ea typeface="+mn-ea"/>
                          <a:cs typeface="+mn-cs"/>
                        </a:rPr>
                      </a:br>
                      <a:endParaRPr lang="en-US" altLang="zh-CN" sz="2800" b="1" kern="1200" baseline="0" dirty="0">
                        <a:solidFill>
                          <a:schemeClr val="accent2">
                            <a:lumMod val="50000"/>
                          </a:schemeClr>
                        </a:solidFill>
                        <a:latin typeface="Times New Roman" panose="02020603050405020304" pitchFamily="18" charset="0"/>
                        <a:ea typeface="+mn-ea"/>
                        <a:cs typeface="+mn-cs"/>
                      </a:endParaRPr>
                    </a:p>
                  </a:txBody>
                  <a:tcPr/>
                </a:tc>
              </a:tr>
            </a:tbl>
          </a:graphicData>
        </a:graphic>
      </p:graphicFrame>
      <p:sp>
        <p:nvSpPr>
          <p:cNvPr id="4" name="标题 8"/>
          <p:cNvSpPr txBox="1"/>
          <p:nvPr/>
        </p:nvSpPr>
        <p:spPr>
          <a:xfrm>
            <a:off x="945589" y="68590"/>
            <a:ext cx="8232069" cy="744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dirty="0">
                <a:solidFill>
                  <a:prstClr val="black"/>
                </a:solidFill>
                <a:latin typeface="思源黑体 CN Bold" panose="020B0800000000000000" pitchFamily="34" charset="-122"/>
                <a:ea typeface="思源黑体 CN Bold" panose="020B0800000000000000" pitchFamily="34" charset="-122"/>
              </a:rPr>
              <a:t>思维</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拓展：活动内容</a:t>
            </a:r>
            <a:r>
              <a:rPr lang="zh-CN" altLang="en-US" sz="2800" dirty="0">
                <a:solidFill>
                  <a:srgbClr val="0070C0"/>
                </a:solidFill>
                <a:latin typeface="思源黑体 CN Bold" panose="020B0800000000000000" pitchFamily="34" charset="-122"/>
                <a:ea typeface="思源黑体 CN Bold" panose="020B0800000000000000" pitchFamily="34" charset="-122"/>
              </a:rPr>
              <a:t>（时间顺序拓展）</a:t>
            </a:r>
            <a:endParaRPr lang="en-US" altLang="zh-CN" sz="2800" dirty="0">
              <a:solidFill>
                <a:srgbClr val="0070C0"/>
              </a:solidFill>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sp>
        <p:nvSpPr>
          <p:cNvPr id="5" name="内容占位符 2"/>
          <p:cNvSpPr txBox="1"/>
          <p:nvPr/>
        </p:nvSpPr>
        <p:spPr>
          <a:xfrm>
            <a:off x="5806161" y="1140460"/>
            <a:ext cx="5920223" cy="549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a:p>
            <a:endParaRPr lang="en-US" altLang="zh-CN" dirty="0"/>
          </a:p>
        </p:txBody>
      </p:sp>
      <p:pic>
        <p:nvPicPr>
          <p:cNvPr id="3" name="图片 2" descr="图标 图片1"/>
          <p:cNvPicPr>
            <a:picLocks noChangeAspect="1"/>
          </p:cNvPicPr>
          <p:nvPr/>
        </p:nvPicPr>
        <p:blipFill>
          <a:blip r:embed="rId1"/>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5616" y="2243926"/>
            <a:ext cx="11031878" cy="4275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思源黑体 CN Light" panose="020B0300000000000000" pitchFamily="34" charset="-122"/>
              <a:ea typeface="思源黑体 CN Light" panose="020B0300000000000000" pitchFamily="34" charset="-122"/>
              <a:cs typeface="+mn-cs"/>
            </a:endParaRPr>
          </a:p>
        </p:txBody>
      </p:sp>
      <p:graphicFrame>
        <p:nvGraphicFramePr>
          <p:cNvPr id="2" name="表格 3"/>
          <p:cNvGraphicFramePr>
            <a:graphicFrameLocks noGrp="1"/>
          </p:cNvGraphicFramePr>
          <p:nvPr/>
        </p:nvGraphicFramePr>
        <p:xfrm>
          <a:off x="594640" y="895327"/>
          <a:ext cx="10215475" cy="5828318"/>
        </p:xfrm>
        <a:graphic>
          <a:graphicData uri="http://schemas.openxmlformats.org/drawingml/2006/table">
            <a:tbl>
              <a:tblPr firstRow="1" bandRow="1">
                <a:tableStyleId>{5C22544A-7EE6-4342-B048-85BDC9FD1C3A}</a:tableStyleId>
              </a:tblPr>
              <a:tblGrid>
                <a:gridCol w="10215475"/>
              </a:tblGrid>
              <a:tr h="479078">
                <a:tc>
                  <a:txBody>
                    <a:bodyPr/>
                    <a:lstStyle/>
                    <a:p>
                      <a:r>
                        <a:rPr lang="zh-CN" altLang="en-US" dirty="0"/>
                        <a:t>时间顺序的词汇</a:t>
                      </a:r>
                      <a:endParaRPr lang="zh-CN" altLang="en-US" dirty="0"/>
                    </a:p>
                  </a:txBody>
                  <a:tcPr/>
                </a:tc>
              </a:tr>
              <a:tr h="4716020">
                <a:tc>
                  <a:txBody>
                    <a:bodyPr/>
                    <a:lstStyle/>
                    <a:p>
                      <a:pPr>
                        <a:lnSpc>
                          <a:spcPct val="150000"/>
                        </a:lnSpc>
                      </a:pPr>
                      <a:r>
                        <a:rPr lang="en-US" altLang="zh-CN" sz="1800" b="1" kern="1200" baseline="0" dirty="0">
                          <a:solidFill>
                            <a:schemeClr val="accent2">
                              <a:lumMod val="50000"/>
                            </a:schemeClr>
                          </a:solidFill>
                          <a:latin typeface="Times New Roman" panose="02020603050405020304" pitchFamily="18" charset="0"/>
                          <a:ea typeface="+mn-ea"/>
                          <a:cs typeface="+mn-cs"/>
                        </a:rPr>
                        <a:t>6.</a:t>
                      </a:r>
                      <a:r>
                        <a:rPr lang="en-US" altLang="zh-CN" sz="2800" b="1" kern="1200" baseline="0" dirty="0">
                          <a:solidFill>
                            <a:schemeClr val="accent2">
                              <a:lumMod val="50000"/>
                            </a:schemeClr>
                          </a:solidFill>
                          <a:latin typeface="Times New Roman" panose="02020603050405020304" pitchFamily="18" charset="0"/>
                          <a:ea typeface="+mn-ea"/>
                          <a:cs typeface="+mn-cs"/>
                        </a:rPr>
                        <a:t> </a:t>
                      </a:r>
                      <a:r>
                        <a:rPr lang="en-US" altLang="zh-CN" sz="2800" b="1" kern="1200" baseline="0" dirty="0">
                          <a:solidFill>
                            <a:schemeClr val="accent2">
                              <a:lumMod val="50000"/>
                            </a:schemeClr>
                          </a:solidFill>
                          <a:highlight>
                            <a:srgbClr val="FFFF00"/>
                          </a:highlight>
                          <a:latin typeface="Times New Roman" panose="02020603050405020304" pitchFamily="18" charset="0"/>
                          <a:ea typeface="+mn-ea"/>
                          <a:cs typeface="+mn-cs"/>
                        </a:rPr>
                        <a:t>Then,</a:t>
                      </a:r>
                      <a:r>
                        <a:rPr lang="en-US" altLang="zh-CN" sz="2800" b="1" kern="1200" baseline="0" dirty="0">
                          <a:solidFill>
                            <a:schemeClr val="accent2">
                              <a:lumMod val="50000"/>
                            </a:schemeClr>
                          </a:solidFill>
                          <a:latin typeface="Times New Roman" panose="02020603050405020304" pitchFamily="18" charset="0"/>
                          <a:ea typeface="+mn-ea"/>
                          <a:cs typeface="+mn-cs"/>
                        </a:rPr>
                        <a:t> it was time to...</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7. Following a short break, we resumed</a:t>
                      </a:r>
                      <a:r>
                        <a:rPr lang="zh-CN" altLang="en-US" sz="2800" b="1" kern="1200" baseline="0" dirty="0">
                          <a:solidFill>
                            <a:schemeClr val="accent2">
                              <a:lumMod val="50000"/>
                            </a:schemeClr>
                          </a:solidFill>
                          <a:latin typeface="Times New Roman" panose="02020603050405020304" pitchFamily="18" charset="0"/>
                          <a:ea typeface="+mn-ea"/>
                          <a:cs typeface="+mn-cs"/>
                        </a:rPr>
                        <a:t>重新开始 </a:t>
                      </a:r>
                      <a:r>
                        <a:rPr lang="en-US" altLang="zh-CN" sz="2800" b="1" kern="1200" baseline="0" dirty="0">
                          <a:solidFill>
                            <a:schemeClr val="accent2">
                              <a:lumMod val="50000"/>
                            </a:schemeClr>
                          </a:solidFill>
                          <a:latin typeface="Times New Roman" panose="02020603050405020304" pitchFamily="18" charset="0"/>
                          <a:ea typeface="+mn-ea"/>
                          <a:cs typeface="+mn-cs"/>
                        </a:rPr>
                        <a:t>our activities with...</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8. After a few more activities, we came to the final challenge of the day...</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9. Eventually, we gathered for a debrief </a:t>
                      </a:r>
                      <a:r>
                        <a:rPr lang="zh-CN" altLang="en-US" sz="2800" b="1" kern="1200" baseline="0" dirty="0">
                          <a:solidFill>
                            <a:schemeClr val="accent2">
                              <a:lumMod val="50000"/>
                            </a:schemeClr>
                          </a:solidFill>
                          <a:latin typeface="Times New Roman" panose="02020603050405020304" pitchFamily="18" charset="0"/>
                          <a:ea typeface="+mn-ea"/>
                          <a:cs typeface="+mn-cs"/>
                        </a:rPr>
                        <a:t>询问</a:t>
                      </a:r>
                      <a:r>
                        <a:rPr lang="en-US" altLang="zh-CN" sz="2800" b="1" kern="1200" baseline="0" dirty="0">
                          <a:solidFill>
                            <a:schemeClr val="accent2">
                              <a:lumMod val="50000"/>
                            </a:schemeClr>
                          </a:solidFill>
                          <a:latin typeface="Times New Roman" panose="02020603050405020304" pitchFamily="18" charset="0"/>
                          <a:ea typeface="+mn-ea"/>
                          <a:cs typeface="+mn-cs"/>
                        </a:rPr>
                        <a:t>session...</a:t>
                      </a:r>
                      <a:br>
                        <a:rPr lang="en-US" altLang="zh-CN" sz="2800" b="1" kern="1200" baseline="0" dirty="0">
                          <a:solidFill>
                            <a:schemeClr val="accent2">
                              <a:lumMod val="50000"/>
                            </a:schemeClr>
                          </a:solidFill>
                          <a:latin typeface="Times New Roman" panose="02020603050405020304" pitchFamily="18" charset="0"/>
                          <a:ea typeface="+mn-ea"/>
                          <a:cs typeface="+mn-cs"/>
                        </a:rPr>
                      </a:br>
                      <a:r>
                        <a:rPr lang="en-US" altLang="zh-CN" sz="2800" b="1" kern="1200" baseline="0" dirty="0">
                          <a:solidFill>
                            <a:schemeClr val="accent2">
                              <a:lumMod val="50000"/>
                            </a:schemeClr>
                          </a:solidFill>
                          <a:latin typeface="Times New Roman" panose="02020603050405020304" pitchFamily="18" charset="0"/>
                          <a:ea typeface="+mn-ea"/>
                          <a:cs typeface="+mn-cs"/>
                        </a:rPr>
                        <a:t>10.</a:t>
                      </a:r>
                      <a:r>
                        <a:rPr lang="en-US" altLang="zh-CN" sz="2800" b="1" kern="1200" baseline="0" dirty="0">
                          <a:solidFill>
                            <a:schemeClr val="accent2">
                              <a:lumMod val="50000"/>
                            </a:schemeClr>
                          </a:solidFill>
                          <a:highlight>
                            <a:srgbClr val="FFFF00"/>
                          </a:highlight>
                          <a:latin typeface="Times New Roman" panose="02020603050405020304" pitchFamily="18" charset="0"/>
                          <a:ea typeface="+mn-ea"/>
                          <a:cs typeface="+mn-cs"/>
                        </a:rPr>
                        <a:t> To conclude the event, </a:t>
                      </a:r>
                      <a:r>
                        <a:rPr lang="en-US" altLang="zh-CN" sz="2800" b="1" kern="1200" baseline="0" dirty="0">
                          <a:solidFill>
                            <a:schemeClr val="accent2">
                              <a:lumMod val="50000"/>
                            </a:schemeClr>
                          </a:solidFill>
                          <a:latin typeface="Times New Roman" panose="02020603050405020304" pitchFamily="18" charset="0"/>
                          <a:ea typeface="+mn-ea"/>
                          <a:cs typeface="+mn-cs"/>
                        </a:rPr>
                        <a:t>the organizer gave a closing speech.</a:t>
                      </a:r>
                      <a:br>
                        <a:rPr lang="en-US" altLang="zh-CN" sz="2800" b="1" kern="1200" baseline="0" dirty="0">
                          <a:solidFill>
                            <a:schemeClr val="accent2">
                              <a:lumMod val="50000"/>
                            </a:schemeClr>
                          </a:solidFill>
                          <a:latin typeface="Times New Roman" panose="02020603050405020304" pitchFamily="18" charset="0"/>
                          <a:ea typeface="+mn-ea"/>
                          <a:cs typeface="+mn-cs"/>
                        </a:rPr>
                      </a:br>
                      <a:endParaRPr lang="en-US" altLang="zh-CN" sz="2800" b="1" kern="1200" baseline="0" dirty="0">
                        <a:solidFill>
                          <a:schemeClr val="accent2">
                            <a:lumMod val="50000"/>
                          </a:schemeClr>
                        </a:solidFill>
                        <a:latin typeface="Times New Roman" panose="02020603050405020304" pitchFamily="18" charset="0"/>
                        <a:ea typeface="+mn-ea"/>
                        <a:cs typeface="+mn-cs"/>
                      </a:endParaRPr>
                    </a:p>
                    <a:p>
                      <a:endParaRPr lang="zh-CN" altLang="en-US" sz="2800" b="1" kern="1200" baseline="0" dirty="0">
                        <a:solidFill>
                          <a:schemeClr val="accent2">
                            <a:lumMod val="50000"/>
                          </a:schemeClr>
                        </a:solidFill>
                        <a:latin typeface="Times New Roman" panose="02020603050405020304" pitchFamily="18" charset="0"/>
                        <a:ea typeface="+mn-ea"/>
                        <a:cs typeface="+mn-cs"/>
                      </a:endParaRPr>
                    </a:p>
                  </a:txBody>
                  <a:tcPr/>
                </a:tc>
              </a:tr>
            </a:tbl>
          </a:graphicData>
        </a:graphic>
      </p:graphicFrame>
      <p:sp>
        <p:nvSpPr>
          <p:cNvPr id="4" name="标题 8"/>
          <p:cNvSpPr txBox="1"/>
          <p:nvPr/>
        </p:nvSpPr>
        <p:spPr>
          <a:xfrm>
            <a:off x="945589" y="68590"/>
            <a:ext cx="8232069" cy="744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dirty="0">
                <a:solidFill>
                  <a:prstClr val="black"/>
                </a:solidFill>
                <a:latin typeface="思源黑体 CN Bold" panose="020B0800000000000000" pitchFamily="34" charset="-122"/>
                <a:ea typeface="思源黑体 CN Bold" panose="020B0800000000000000" pitchFamily="34" charset="-122"/>
              </a:rPr>
              <a:t>思维</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拓展：活动内容</a:t>
            </a:r>
            <a:r>
              <a:rPr lang="zh-CN" altLang="en-US" sz="2800" dirty="0">
                <a:solidFill>
                  <a:srgbClr val="0070C0"/>
                </a:solidFill>
                <a:latin typeface="思源黑体 CN Bold" panose="020B0800000000000000" pitchFamily="34" charset="-122"/>
                <a:ea typeface="思源黑体 CN Bold" panose="020B0800000000000000" pitchFamily="34" charset="-122"/>
              </a:rPr>
              <a:t>（时间顺序拓展）</a:t>
            </a:r>
            <a:endParaRPr lang="en-US" altLang="zh-CN" sz="2800" dirty="0">
              <a:solidFill>
                <a:srgbClr val="0070C0"/>
              </a:solidFill>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sp>
        <p:nvSpPr>
          <p:cNvPr id="5" name="内容占位符 2"/>
          <p:cNvSpPr txBox="1"/>
          <p:nvPr/>
        </p:nvSpPr>
        <p:spPr>
          <a:xfrm>
            <a:off x="5806161" y="1140460"/>
            <a:ext cx="5920223" cy="549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7566" y="824643"/>
            <a:ext cx="11488902" cy="5794939"/>
          </a:xfrm>
        </p:spPr>
        <p:txBody>
          <a:bodyPr>
            <a:normAutofit/>
          </a:bodyPr>
          <a:lstStyle/>
          <a:p>
            <a:pPr marL="0" indent="0">
              <a:lnSpc>
                <a:spcPct val="120000"/>
              </a:lnSpc>
              <a:buNone/>
            </a:pPr>
            <a:r>
              <a:rPr lang="en-US" altLang="zh-CN" dirty="0">
                <a:latin typeface="Times New Roman" panose="02020603050405020304" pitchFamily="18" charset="0"/>
              </a:rPr>
              <a:t>1</a:t>
            </a:r>
            <a:r>
              <a:rPr lang="zh-CN" altLang="en-US" dirty="0">
                <a:latin typeface="Times New Roman" panose="02020603050405020304" pitchFamily="18" charset="0"/>
              </a:rPr>
              <a:t>本次活动非常丰富，首先开幕式后，我们邀请著名文物专家进行讲座</a:t>
            </a:r>
            <a:r>
              <a:rPr lang="en-US" altLang="zh-CN" dirty="0">
                <a:latin typeface="Times New Roman" panose="02020603050405020304" pitchFamily="18" charset="0"/>
              </a:rPr>
              <a:t>-</a:t>
            </a:r>
            <a:r>
              <a:rPr lang="zh-CN" altLang="en-US" dirty="0">
                <a:latin typeface="Times New Roman" panose="02020603050405020304" pitchFamily="18" charset="0"/>
              </a:rPr>
              <a:t>文物重要性的讲座。</a:t>
            </a:r>
            <a:r>
              <a:rPr lang="zh-CN" altLang="en-US" dirty="0">
                <a:solidFill>
                  <a:srgbClr val="7030A0"/>
                </a:solidFill>
                <a:latin typeface="Times New Roman" panose="02020603050405020304" pitchFamily="18" charset="0"/>
              </a:rPr>
              <a:t>（总分结构）</a:t>
            </a:r>
            <a:endParaRPr lang="zh-CN" altLang="en-US" dirty="0">
              <a:solidFill>
                <a:srgbClr val="7030A0"/>
              </a:solidFill>
              <a:latin typeface="Times New Roman" panose="02020603050405020304" pitchFamily="18" charset="0"/>
            </a:endParaRPr>
          </a:p>
          <a:p>
            <a:pPr marL="0" indent="0">
              <a:lnSpc>
                <a:spcPct val="120000"/>
              </a:lnSpc>
              <a:buNone/>
            </a:pPr>
            <a:r>
              <a:rPr lang="en-US" altLang="zh-CN" dirty="0">
                <a:latin typeface="Times New Roman" panose="02020603050405020304" pitchFamily="18" charset="0"/>
              </a:rPr>
              <a:t>There will be varieties of  activities. </a:t>
            </a:r>
            <a:r>
              <a:rPr lang="en-US" altLang="zh-CN" dirty="0">
                <a:highlight>
                  <a:srgbClr val="FFFF00"/>
                </a:highlight>
                <a:latin typeface="Times New Roman" panose="02020603050405020304" pitchFamily="18" charset="0"/>
              </a:rPr>
              <a:t>Following</a:t>
            </a:r>
            <a:r>
              <a:rPr lang="en-US" altLang="zh-CN" dirty="0">
                <a:latin typeface="Times New Roman" panose="02020603050405020304" pitchFamily="18" charset="0"/>
              </a:rPr>
              <a:t> the </a:t>
            </a:r>
            <a:r>
              <a:rPr lang="en-US" altLang="zh-CN" dirty="0">
                <a:highlight>
                  <a:srgbClr val="FFFF00"/>
                </a:highlight>
                <a:latin typeface="Times New Roman" panose="02020603050405020304" pitchFamily="18" charset="0"/>
              </a:rPr>
              <a:t>opening ceremony</a:t>
            </a:r>
            <a:r>
              <a:rPr lang="en-US" altLang="zh-CN" dirty="0">
                <a:latin typeface="Times New Roman" panose="02020603050405020304" pitchFamily="18" charset="0"/>
              </a:rPr>
              <a:t>, we will have the privilege of attending </a:t>
            </a:r>
            <a:r>
              <a:rPr lang="en-US" altLang="zh-CN" b="1" dirty="0">
                <a:solidFill>
                  <a:srgbClr val="7030A0"/>
                </a:solidFill>
                <a:latin typeface="Times New Roman" panose="02020603050405020304" pitchFamily="18" charset="0"/>
              </a:rPr>
              <a:t>a lecture </a:t>
            </a:r>
            <a:r>
              <a:rPr lang="en-US" altLang="zh-CN" dirty="0">
                <a:latin typeface="Times New Roman" panose="02020603050405020304" pitchFamily="18" charset="0"/>
              </a:rPr>
              <a:t>by a famous cultural heritage expert ,</a:t>
            </a:r>
            <a:r>
              <a:rPr lang="en-US" altLang="zh-CN" dirty="0">
                <a:solidFill>
                  <a:srgbClr val="00B050"/>
                </a:solidFill>
                <a:latin typeface="Times New Roman" panose="02020603050405020304" pitchFamily="18" charset="0"/>
              </a:rPr>
              <a:t>who will focus on the importance of cultural artifacts, and provide valuable insights into our shared history and heritage. </a:t>
            </a:r>
            <a:endParaRPr lang="en-US" altLang="zh-CN" dirty="0">
              <a:solidFill>
                <a:srgbClr val="00B050"/>
              </a:solidFill>
              <a:latin typeface="Times New Roman" panose="02020603050405020304" pitchFamily="18" charset="0"/>
            </a:endParaRPr>
          </a:p>
          <a:p>
            <a:pPr marL="0" indent="0">
              <a:lnSpc>
                <a:spcPct val="120000"/>
              </a:lnSpc>
              <a:buNone/>
            </a:pPr>
            <a:r>
              <a:rPr lang="en-US" altLang="zh-CN" dirty="0">
                <a:latin typeface="Times New Roman" panose="02020603050405020304" pitchFamily="18" charset="0"/>
              </a:rPr>
              <a:t>2</a:t>
            </a:r>
            <a:r>
              <a:rPr lang="zh-CN" altLang="en-US" dirty="0">
                <a:latin typeface="Times New Roman" panose="02020603050405020304" pitchFamily="18" charset="0"/>
              </a:rPr>
              <a:t>后续活动有，身边的文物实物，图片和视频的展览。（定语从句）</a:t>
            </a:r>
            <a:endParaRPr lang="en-US" altLang="zh-CN" dirty="0">
              <a:latin typeface="Times New Roman" panose="02020603050405020304" pitchFamily="18" charset="0"/>
            </a:endParaRPr>
          </a:p>
          <a:p>
            <a:pPr marL="0" indent="0">
              <a:lnSpc>
                <a:spcPct val="120000"/>
              </a:lnSpc>
              <a:buNone/>
            </a:pPr>
            <a:r>
              <a:rPr lang="en-US" altLang="zh-CN" dirty="0">
                <a:highlight>
                  <a:srgbClr val="FFFF00"/>
                </a:highlight>
                <a:latin typeface="Times New Roman" panose="02020603050405020304" pitchFamily="18" charset="0"/>
              </a:rPr>
              <a:t>Follow-up activities </a:t>
            </a:r>
            <a:r>
              <a:rPr lang="en-US" altLang="zh-CN" dirty="0">
                <a:latin typeface="Times New Roman" panose="02020603050405020304" pitchFamily="18" charset="0"/>
              </a:rPr>
              <a:t>will include </a:t>
            </a:r>
            <a:r>
              <a:rPr lang="en-US" altLang="zh-CN" b="1" dirty="0">
                <a:solidFill>
                  <a:srgbClr val="7030A0"/>
                </a:solidFill>
                <a:latin typeface="Times New Roman" panose="02020603050405020304" pitchFamily="18" charset="0"/>
              </a:rPr>
              <a:t>exhibitions</a:t>
            </a:r>
            <a:r>
              <a:rPr lang="en-US" altLang="zh-CN" dirty="0">
                <a:latin typeface="Times New Roman" panose="02020603050405020304" pitchFamily="18" charset="0"/>
              </a:rPr>
              <a:t> of cultural objects </a:t>
            </a:r>
            <a:r>
              <a:rPr lang="en-US" altLang="zh-CN" dirty="0">
                <a:solidFill>
                  <a:schemeClr val="accent6"/>
                </a:solidFill>
                <a:latin typeface="Times New Roman" panose="02020603050405020304" pitchFamily="18" charset="0"/>
              </a:rPr>
              <a:t>which have been passed down through our families</a:t>
            </a:r>
            <a:r>
              <a:rPr lang="en-US" altLang="zh-CN" dirty="0">
                <a:latin typeface="Times New Roman" panose="02020603050405020304" pitchFamily="18" charset="0"/>
              </a:rPr>
              <a:t>, pictures and videos about cultural relics .</a:t>
            </a:r>
            <a:endParaRPr lang="en-US" altLang="zh-CN" dirty="0">
              <a:latin typeface="Times New Roman" panose="02020603050405020304" pitchFamily="18" charset="0"/>
            </a:endParaRPr>
          </a:p>
          <a:p>
            <a:pPr marL="0" indent="0">
              <a:buNone/>
            </a:pPr>
            <a:endParaRPr lang="en-US" altLang="zh-CN" dirty="0">
              <a:latin typeface="Times New Roman" panose="02020603050405020304" pitchFamily="18" charset="0"/>
            </a:endParaRPr>
          </a:p>
          <a:p>
            <a:pPr marL="0" indent="0">
              <a:buNone/>
            </a:pPr>
            <a:endParaRPr lang="en-US" altLang="zh-CN" dirty="0"/>
          </a:p>
        </p:txBody>
      </p:sp>
      <p:sp>
        <p:nvSpPr>
          <p:cNvPr id="5" name="标题 8"/>
          <p:cNvSpPr txBox="1"/>
          <p:nvPr/>
        </p:nvSpPr>
        <p:spPr>
          <a:xfrm>
            <a:off x="1079691" y="191508"/>
            <a:ext cx="8653340" cy="4895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思维拓展：分组介绍活动内容</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时间顺序结构</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pic>
        <p:nvPicPr>
          <p:cNvPr id="6" name="图片 5"/>
          <p:cNvPicPr>
            <a:picLocks noChangeAspect="1"/>
          </p:cNvPicPr>
          <p:nvPr/>
        </p:nvPicPr>
        <p:blipFill>
          <a:blip r:embed="rId1"/>
          <a:stretch>
            <a:fillRect/>
          </a:stretch>
        </p:blipFill>
        <p:spPr>
          <a:xfrm>
            <a:off x="133366" y="191508"/>
            <a:ext cx="450055" cy="8632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7566" y="824643"/>
            <a:ext cx="11488902" cy="5794939"/>
          </a:xfrm>
        </p:spPr>
        <p:txBody>
          <a:bodyPr>
            <a:normAutofit/>
          </a:bodyPr>
          <a:lstStyle/>
          <a:p>
            <a:pPr marL="0" indent="0">
              <a:lnSpc>
                <a:spcPct val="130000"/>
              </a:lnSpc>
              <a:buNone/>
            </a:pPr>
            <a:r>
              <a:rPr lang="en-US" altLang="zh-CN" dirty="0">
                <a:latin typeface="Times New Roman" panose="02020603050405020304" pitchFamily="18" charset="0"/>
              </a:rPr>
              <a:t>3 </a:t>
            </a:r>
            <a:r>
              <a:rPr lang="zh-CN" altLang="en-US" dirty="0">
                <a:latin typeface="Times New Roman" panose="02020603050405020304" pitchFamily="18" charset="0"/>
              </a:rPr>
              <a:t>接下来活动之一，是走进博物馆去寻找你最喜欢的文物演讲比赛 </a:t>
            </a:r>
            <a:r>
              <a:rPr lang="en-US" altLang="zh-CN" dirty="0">
                <a:latin typeface="Times New Roman" panose="02020603050405020304" pitchFamily="18" charset="0"/>
              </a:rPr>
              <a:t>-</a:t>
            </a:r>
            <a:r>
              <a:rPr lang="zh-CN" altLang="en-US" dirty="0">
                <a:latin typeface="Times New Roman" panose="02020603050405020304" pitchFamily="18" charset="0"/>
              </a:rPr>
              <a:t>还有动手</a:t>
            </a:r>
            <a:r>
              <a:rPr lang="en-US" altLang="zh-CN" dirty="0">
                <a:latin typeface="Times New Roman" panose="02020603050405020304" pitchFamily="18" charset="0"/>
              </a:rPr>
              <a:t>DIY</a:t>
            </a:r>
            <a:r>
              <a:rPr lang="zh-CN" altLang="en-US" dirty="0">
                <a:latin typeface="Times New Roman" panose="02020603050405020304" pitchFamily="18" charset="0"/>
              </a:rPr>
              <a:t>制作你最喜欢的文物比赛</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0" indent="0">
              <a:lnSpc>
                <a:spcPct val="130000"/>
              </a:lnSpc>
              <a:buNone/>
            </a:pPr>
            <a:r>
              <a:rPr lang="en-US" altLang="zh-CN" dirty="0">
                <a:latin typeface="Times New Roman" panose="02020603050405020304" pitchFamily="18" charset="0"/>
              </a:rPr>
              <a:t> </a:t>
            </a:r>
            <a:r>
              <a:rPr lang="en-US" altLang="zh-CN" dirty="0">
                <a:solidFill>
                  <a:srgbClr val="7030A0"/>
                </a:solidFill>
                <a:highlight>
                  <a:srgbClr val="FFFF00"/>
                </a:highlight>
                <a:latin typeface="Times New Roman" panose="02020603050405020304" pitchFamily="18" charset="0"/>
              </a:rPr>
              <a:t>Following that,  </a:t>
            </a:r>
            <a:r>
              <a:rPr lang="en-US" altLang="zh-CN" dirty="0">
                <a:latin typeface="Times New Roman" panose="02020603050405020304" pitchFamily="18" charset="0"/>
              </a:rPr>
              <a:t>one of the activities is to </a:t>
            </a:r>
            <a:r>
              <a:rPr lang="en-US" altLang="zh-CN" b="1" dirty="0">
                <a:solidFill>
                  <a:srgbClr val="7030A0"/>
                </a:solidFill>
                <a:latin typeface="Times New Roman" panose="02020603050405020304" pitchFamily="18" charset="0"/>
              </a:rPr>
              <a:t>enter the museum </a:t>
            </a:r>
            <a:r>
              <a:rPr lang="en-US" altLang="zh-CN" dirty="0">
                <a:latin typeface="Times New Roman" panose="02020603050405020304" pitchFamily="18" charset="0"/>
              </a:rPr>
              <a:t>and to find your favorite cultural relic. There's </a:t>
            </a:r>
            <a:r>
              <a:rPr lang="en-US" altLang="zh-CN" dirty="0">
                <a:highlight>
                  <a:srgbClr val="FFFF00"/>
                </a:highlight>
                <a:latin typeface="Times New Roman" panose="02020603050405020304" pitchFamily="18" charset="0"/>
              </a:rPr>
              <a:t>also</a:t>
            </a:r>
            <a:r>
              <a:rPr lang="en-US" altLang="zh-CN" dirty="0">
                <a:latin typeface="Times New Roman" panose="02020603050405020304" pitchFamily="18" charset="0"/>
              </a:rPr>
              <a:t> a do-it-yourself contest to </a:t>
            </a:r>
            <a:r>
              <a:rPr lang="en-US" altLang="zh-CN" b="1" dirty="0">
                <a:solidFill>
                  <a:srgbClr val="7030A0"/>
                </a:solidFill>
                <a:latin typeface="Times New Roman" panose="02020603050405020304" pitchFamily="18" charset="0"/>
              </a:rPr>
              <a:t>make your favorite artifacts.</a:t>
            </a:r>
            <a:endParaRPr lang="en-US" altLang="zh-CN" b="1" dirty="0">
              <a:solidFill>
                <a:srgbClr val="7030A0"/>
              </a:solidFill>
              <a:latin typeface="Times New Roman" panose="02020603050405020304" pitchFamily="18" charset="0"/>
            </a:endParaRPr>
          </a:p>
          <a:p>
            <a:pPr marL="0" indent="0">
              <a:lnSpc>
                <a:spcPct val="130000"/>
              </a:lnSpc>
              <a:buNone/>
            </a:pPr>
            <a:r>
              <a:rPr lang="en-US" altLang="zh-CN" dirty="0">
                <a:latin typeface="Times New Roman" panose="02020603050405020304" pitchFamily="18" charset="0"/>
              </a:rPr>
              <a:t>4 </a:t>
            </a:r>
            <a:r>
              <a:rPr lang="zh-CN" altLang="en-US" dirty="0">
                <a:latin typeface="Times New Roman" panose="02020603050405020304" pitchFamily="18" charset="0"/>
              </a:rPr>
              <a:t>活动以闭幕演讲，演讲比赛和</a:t>
            </a:r>
            <a:r>
              <a:rPr lang="en-US" altLang="zh-CN" dirty="0">
                <a:latin typeface="Times New Roman" panose="02020603050405020304" pitchFamily="18" charset="0"/>
              </a:rPr>
              <a:t>DIY</a:t>
            </a:r>
            <a:r>
              <a:rPr lang="zh-CN" altLang="en-US" dirty="0">
                <a:latin typeface="Times New Roman" panose="02020603050405020304" pitchFamily="18" charset="0"/>
              </a:rPr>
              <a:t>比赛获奖公布落幕。</a:t>
            </a:r>
            <a:endParaRPr lang="en-US" altLang="zh-CN" dirty="0">
              <a:latin typeface="Times New Roman" panose="02020603050405020304" pitchFamily="18" charset="0"/>
            </a:endParaRPr>
          </a:p>
          <a:p>
            <a:pPr marL="0" indent="0">
              <a:lnSpc>
                <a:spcPct val="130000"/>
              </a:lnSpc>
              <a:buNone/>
            </a:pPr>
            <a:r>
              <a:rPr lang="en-US" altLang="zh-CN" dirty="0">
                <a:latin typeface="Times New Roman" panose="02020603050405020304" pitchFamily="18" charset="0"/>
              </a:rPr>
              <a:t>The event </a:t>
            </a:r>
            <a:r>
              <a:rPr lang="en-US" altLang="zh-CN" dirty="0">
                <a:highlight>
                  <a:srgbClr val="FFFF00"/>
                </a:highlight>
                <a:latin typeface="Times New Roman" panose="02020603050405020304" pitchFamily="18" charset="0"/>
              </a:rPr>
              <a:t>will conclude with </a:t>
            </a:r>
            <a:r>
              <a:rPr lang="en-US" altLang="zh-CN" dirty="0">
                <a:latin typeface="Times New Roman" panose="02020603050405020304" pitchFamily="18" charset="0"/>
              </a:rPr>
              <a:t>a </a:t>
            </a:r>
            <a:r>
              <a:rPr lang="en-US" altLang="zh-CN" b="1" dirty="0">
                <a:solidFill>
                  <a:srgbClr val="7030A0"/>
                </a:solidFill>
                <a:latin typeface="Times New Roman" panose="02020603050405020304" pitchFamily="18" charset="0"/>
              </a:rPr>
              <a:t>closing speech </a:t>
            </a:r>
            <a:r>
              <a:rPr lang="en-US" altLang="zh-CN" dirty="0">
                <a:latin typeface="Times New Roman" panose="02020603050405020304" pitchFamily="18" charset="0"/>
              </a:rPr>
              <a:t>and announcement of winners for the speech competition and DIY contest.</a:t>
            </a:r>
            <a:endParaRPr lang="en-US" altLang="zh-CN" dirty="0">
              <a:latin typeface="Times New Roman" panose="02020603050405020304" pitchFamily="18" charset="0"/>
            </a:endParaRPr>
          </a:p>
          <a:p>
            <a:pPr marL="0" indent="0">
              <a:buNone/>
            </a:pPr>
            <a:endParaRPr lang="en-US" altLang="zh-CN" dirty="0">
              <a:latin typeface="Times New Roman" panose="02020603050405020304" pitchFamily="18" charset="0"/>
            </a:endParaRPr>
          </a:p>
          <a:p>
            <a:pPr marL="0" indent="0">
              <a:buNone/>
            </a:pPr>
            <a:endParaRPr lang="en-US" altLang="zh-CN" dirty="0">
              <a:latin typeface="Times New Roman" panose="02020603050405020304" pitchFamily="18" charset="0"/>
            </a:endParaRPr>
          </a:p>
          <a:p>
            <a:pPr marL="0" indent="0">
              <a:buNone/>
            </a:pPr>
            <a:endParaRPr lang="en-US" altLang="zh-CN" dirty="0"/>
          </a:p>
        </p:txBody>
      </p:sp>
      <p:sp>
        <p:nvSpPr>
          <p:cNvPr id="5" name="标题 8"/>
          <p:cNvSpPr txBox="1"/>
          <p:nvPr/>
        </p:nvSpPr>
        <p:spPr>
          <a:xfrm>
            <a:off x="1079691" y="191508"/>
            <a:ext cx="8653340" cy="4895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思维拓展：分组介绍活动内容</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时间顺序结构</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pic>
        <p:nvPicPr>
          <p:cNvPr id="6" name="图片 5"/>
          <p:cNvPicPr>
            <a:picLocks noChangeAspect="1"/>
          </p:cNvPicPr>
          <p:nvPr/>
        </p:nvPicPr>
        <p:blipFill>
          <a:blip r:embed="rId1"/>
          <a:stretch>
            <a:fillRect/>
          </a:stretch>
        </p:blipFill>
        <p:spPr>
          <a:xfrm>
            <a:off x="133366" y="191508"/>
            <a:ext cx="450055" cy="8632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
          <p:cNvSpPr/>
          <p:nvPr/>
        </p:nvSpPr>
        <p:spPr>
          <a:xfrm>
            <a:off x="1948656" y="1711506"/>
            <a:ext cx="2609850" cy="3290887"/>
          </a:xfrm>
          <a:prstGeom prst="roundRect">
            <a:avLst/>
          </a:prstGeom>
          <a:noFill/>
          <a:ln>
            <a:solidFill>
              <a:srgbClr val="5B4F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6" name="圆角矩形 2"/>
          <p:cNvSpPr/>
          <p:nvPr/>
        </p:nvSpPr>
        <p:spPr>
          <a:xfrm>
            <a:off x="4790281" y="1711506"/>
            <a:ext cx="2611438" cy="3975100"/>
          </a:xfrm>
          <a:prstGeom prst="roundRect">
            <a:avLst/>
          </a:prstGeom>
          <a:noFill/>
          <a:ln>
            <a:solidFill>
              <a:srgbClr val="5B4F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7" name="圆角矩形 3"/>
          <p:cNvSpPr/>
          <p:nvPr/>
        </p:nvSpPr>
        <p:spPr>
          <a:xfrm>
            <a:off x="7633494" y="1711506"/>
            <a:ext cx="2611437" cy="3290887"/>
          </a:xfrm>
          <a:prstGeom prst="roundRect">
            <a:avLst/>
          </a:prstGeom>
          <a:noFill/>
          <a:ln>
            <a:solidFill>
              <a:srgbClr val="9F8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grpSp>
        <p:nvGrpSpPr>
          <p:cNvPr id="8" name="组合 7"/>
          <p:cNvGrpSpPr/>
          <p:nvPr/>
        </p:nvGrpSpPr>
        <p:grpSpPr bwMode="auto">
          <a:xfrm>
            <a:off x="2358231" y="2055995"/>
            <a:ext cx="4916770" cy="2073188"/>
            <a:chOff x="2259496" y="1987826"/>
            <a:chExt cx="4913343" cy="2073376"/>
          </a:xfrm>
        </p:grpSpPr>
        <p:sp>
          <p:nvSpPr>
            <p:cNvPr id="24" name="文本框 11"/>
            <p:cNvSpPr txBox="1">
              <a:spLocks noChangeArrowheads="1"/>
            </p:cNvSpPr>
            <p:nvPr/>
          </p:nvSpPr>
          <p:spPr bwMode="auto">
            <a:xfrm>
              <a:off x="2259496" y="1987826"/>
              <a:ext cx="781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black"/>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5" name="TextBox 35"/>
            <p:cNvSpPr txBox="1">
              <a:spLocks noChangeArrowheads="1"/>
            </p:cNvSpPr>
            <p:nvPr/>
          </p:nvSpPr>
          <p:spPr bwMode="auto">
            <a:xfrm>
              <a:off x="5023691" y="2183595"/>
              <a:ext cx="2149148" cy="187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00000"/>
                  </a:solidFill>
                  <a:effectLst/>
                  <a:highlight>
                    <a:srgbClr val="FFFF00"/>
                  </a:highlight>
                  <a:uLnTx/>
                  <a:uFillTx/>
                  <a:latin typeface="思源黑体 CN Light" panose="020B0300000000000000" pitchFamily="34" charset="-122"/>
                  <a:ea typeface="思源黑体 CN Light" panose="020B0300000000000000" pitchFamily="34" charset="-122"/>
                  <a:cs typeface="+mn-cs"/>
                </a:rPr>
                <a:t>比赛类</a:t>
              </a:r>
              <a:r>
                <a:rPr kumimoji="0" lang="zh-CN" altLang="en-US"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1 </a:t>
              </a:r>
              <a:r>
                <a:rPr kumimoji="0" lang="zh-CN" altLang="en-US"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文物摄影比赛</a:t>
              </a:r>
              <a:endParaRPr kumimoji="0" lang="en-US" altLang="zh-CN"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000000"/>
                  </a:solidFill>
                  <a:latin typeface="思源黑体 CN Light" panose="020B0300000000000000" pitchFamily="34" charset="-122"/>
                  <a:ea typeface="思源黑体 CN Light" panose="020B0300000000000000" pitchFamily="34" charset="-122"/>
                </a:rPr>
                <a:t>2 </a:t>
              </a:r>
              <a:r>
                <a:rPr lang="zh-CN" altLang="en-US" sz="2000" b="1" dirty="0">
                  <a:solidFill>
                    <a:srgbClr val="000000"/>
                  </a:solidFill>
                  <a:latin typeface="思源黑体 CN Light" panose="020B0300000000000000" pitchFamily="34" charset="-122"/>
                  <a:ea typeface="思源黑体 CN Light" panose="020B0300000000000000" pitchFamily="34" charset="-122"/>
                </a:rPr>
                <a:t>文物</a:t>
              </a:r>
              <a:r>
                <a:rPr lang="en-US" altLang="zh-CN" sz="2000" b="1" dirty="0">
                  <a:solidFill>
                    <a:srgbClr val="000000"/>
                  </a:solidFill>
                  <a:latin typeface="思源黑体 CN Light" panose="020B0300000000000000" pitchFamily="34" charset="-122"/>
                  <a:ea typeface="思源黑体 CN Light" panose="020B0300000000000000" pitchFamily="34" charset="-122"/>
                </a:rPr>
                <a:t>DIY</a:t>
              </a:r>
              <a:r>
                <a:rPr lang="zh-CN" altLang="en-US" sz="2000" b="1" dirty="0">
                  <a:solidFill>
                    <a:srgbClr val="000000"/>
                  </a:solidFill>
                  <a:latin typeface="思源黑体 CN Light" panose="020B0300000000000000" pitchFamily="34" charset="-122"/>
                  <a:ea typeface="思源黑体 CN Light" panose="020B0300000000000000" pitchFamily="34" charset="-122"/>
                </a:rPr>
                <a:t>比赛</a:t>
              </a:r>
              <a:endParaRPr lang="en-US" altLang="zh-CN" sz="2000" b="1" dirty="0">
                <a:solidFill>
                  <a:srgbClr val="000000"/>
                </a:solidFill>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3 </a:t>
              </a:r>
              <a:r>
                <a:rPr kumimoji="0" lang="zh-CN" altLang="en-US"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文物背后故事   演讲比赛</a:t>
              </a:r>
              <a:endParaRPr kumimoji="0" lang="en-US" altLang="zh-CN" sz="2000"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sz="1600" b="0"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9" name="组合 8"/>
          <p:cNvGrpSpPr/>
          <p:nvPr/>
        </p:nvGrpSpPr>
        <p:grpSpPr bwMode="auto">
          <a:xfrm>
            <a:off x="2316903" y="2248310"/>
            <a:ext cx="3921845" cy="1723549"/>
            <a:chOff x="2220629" y="2180181"/>
            <a:chExt cx="3663336" cy="1723885"/>
          </a:xfrm>
        </p:grpSpPr>
        <p:sp>
          <p:nvSpPr>
            <p:cNvPr id="22" name="文本框 14"/>
            <p:cNvSpPr txBox="1">
              <a:spLocks noChangeArrowheads="1"/>
            </p:cNvSpPr>
            <p:nvPr/>
          </p:nvSpPr>
          <p:spPr bwMode="auto">
            <a:xfrm>
              <a:off x="5102087" y="2323492"/>
              <a:ext cx="781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black"/>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3" name="TextBox 35"/>
            <p:cNvSpPr txBox="1">
              <a:spLocks noChangeArrowheads="1"/>
            </p:cNvSpPr>
            <p:nvPr/>
          </p:nvSpPr>
          <p:spPr bwMode="auto">
            <a:xfrm>
              <a:off x="2220629" y="2180181"/>
              <a:ext cx="1911594" cy="172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rgbClr val="000000"/>
                  </a:solidFill>
                  <a:highlight>
                    <a:srgbClr val="FFFF00"/>
                  </a:highlight>
                  <a:latin typeface="思源黑体 CN Light" panose="020B0300000000000000" pitchFamily="34" charset="-122"/>
                  <a:ea typeface="思源黑体 CN Light" panose="020B0300000000000000" pitchFamily="34" charset="-122"/>
                </a:rPr>
                <a:t>展</a:t>
              </a:r>
              <a:r>
                <a:rPr kumimoji="0" lang="zh-CN" altLang="en-US" b="1" i="0" u="none" strike="noStrike" kern="1200" cap="none" spc="0" normalizeH="0" baseline="0" noProof="0" dirty="0">
                  <a:ln>
                    <a:noFill/>
                  </a:ln>
                  <a:solidFill>
                    <a:srgbClr val="000000"/>
                  </a:solidFill>
                  <a:effectLst/>
                  <a:highlight>
                    <a:srgbClr val="FFFF00"/>
                  </a:highlight>
                  <a:uLnTx/>
                  <a:uFillTx/>
                  <a:latin typeface="思源黑体 CN Light" panose="020B0300000000000000" pitchFamily="34" charset="-122"/>
                  <a:ea typeface="思源黑体 CN Light" panose="020B0300000000000000" pitchFamily="34" charset="-122"/>
                  <a:cs typeface="+mn-cs"/>
                </a:rPr>
                <a:t>出类：</a:t>
              </a:r>
              <a:endParaRPr kumimoji="0" lang="en-US" altLang="zh-CN" b="1" i="0" u="none" strike="noStrike" kern="1200" cap="none" spc="0" normalizeH="0" baseline="0" noProof="0" dirty="0">
                <a:ln>
                  <a:noFill/>
                </a:ln>
                <a:solidFill>
                  <a:srgbClr val="000000"/>
                </a:solidFill>
                <a:effectLst/>
                <a:highlight>
                  <a:srgbClr val="FFFF00"/>
                </a:highlight>
                <a:uLnTx/>
                <a:uFillTx/>
                <a:latin typeface="思源黑体 CN Light" panose="020B0300000000000000" pitchFamily="34" charset="-122"/>
                <a:ea typeface="思源黑体 CN Light" panose="020B0300000000000000"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lain"/>
                <a:defRPr/>
              </a:pPr>
              <a:r>
                <a:rPr lang="zh-CN" altLang="en-US" b="1" dirty="0">
                  <a:solidFill>
                    <a:srgbClr val="000000"/>
                  </a:solidFill>
                  <a:latin typeface="思源黑体 CN Light" panose="020B0300000000000000" pitchFamily="34" charset="-122"/>
                  <a:ea typeface="思源黑体 CN Light" panose="020B0300000000000000" pitchFamily="34" charset="-122"/>
                </a:rPr>
                <a:t>我们家族的传家文物展</a:t>
              </a:r>
              <a:endParaRPr lang="en-US" altLang="zh-CN" b="1" dirty="0">
                <a:solidFill>
                  <a:srgbClr val="000000"/>
                </a:solidFill>
                <a:latin typeface="思源黑体 CN Light" panose="020B0300000000000000" pitchFamily="34" charset="-122"/>
                <a:ea typeface="思源黑体 CN Light" panose="020B0300000000000000" pitchFamily="34"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lain"/>
                <a:defRPr/>
              </a:pPr>
              <a:r>
                <a:rPr kumimoji="0" lang="zh-CN" altLang="en-US"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文物纪录片电影播放</a:t>
              </a:r>
              <a:endParaRPr kumimoji="0" lang="en-US" altLang="zh-CN" b="1"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sz="1600" b="0"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10" name="组合 9"/>
          <p:cNvGrpSpPr/>
          <p:nvPr/>
        </p:nvGrpSpPr>
        <p:grpSpPr bwMode="auto">
          <a:xfrm>
            <a:off x="7979442" y="1933449"/>
            <a:ext cx="1741487" cy="1576744"/>
            <a:chOff x="7925616" y="2395429"/>
            <a:chExt cx="1741844" cy="1576888"/>
          </a:xfrm>
        </p:grpSpPr>
        <p:sp>
          <p:nvSpPr>
            <p:cNvPr id="20" name="文本框 17"/>
            <p:cNvSpPr txBox="1">
              <a:spLocks noChangeArrowheads="1"/>
            </p:cNvSpPr>
            <p:nvPr/>
          </p:nvSpPr>
          <p:spPr bwMode="auto">
            <a:xfrm>
              <a:off x="8014660" y="2395429"/>
              <a:ext cx="781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black"/>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1" name="TextBox 35"/>
            <p:cNvSpPr txBox="1">
              <a:spLocks noChangeArrowheads="1"/>
            </p:cNvSpPr>
            <p:nvPr/>
          </p:nvSpPr>
          <p:spPr bwMode="auto">
            <a:xfrm>
              <a:off x="7925616" y="2710318"/>
              <a:ext cx="1741844" cy="12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highlight>
                    <a:srgbClr val="FFFF00"/>
                  </a:highlight>
                  <a:uLnTx/>
                  <a:uFillTx/>
                  <a:latin typeface="思源黑体 CN Light" panose="020B0300000000000000" pitchFamily="34" charset="-122"/>
                  <a:ea typeface="思源黑体 CN Light" panose="020B0300000000000000" pitchFamily="34" charset="-122"/>
                  <a:cs typeface="+mn-cs"/>
                </a:rPr>
                <a:t>研究类：</a:t>
              </a:r>
              <a:endParaRPr kumimoji="0" lang="en-US" altLang="zh-CN" sz="2000" b="0" i="0" u="none" strike="noStrike" kern="1200" cap="none" spc="0" normalizeH="0" baseline="0" noProof="0" dirty="0">
                <a:ln>
                  <a:noFill/>
                </a:ln>
                <a:solidFill>
                  <a:srgbClr val="000000"/>
                </a:solidFill>
                <a:effectLst/>
                <a:highlight>
                  <a:srgbClr val="FFFF00"/>
                </a:highlight>
                <a:uLnTx/>
                <a:uFillTx/>
                <a:latin typeface="思源黑体 CN Light" panose="020B0300000000000000" pitchFamily="34" charset="-122"/>
                <a:ea typeface="思源黑体 CN Light" panose="020B0300000000000000" pitchFamily="34" charset="-122"/>
                <a:cs typeface="+mn-cs"/>
              </a:endParaRPr>
            </a:p>
            <a:p>
              <a:pPr marR="0" lvl="0" algn="l" defTabSz="914400" rtl="0" eaLnBrk="1" fontAlgn="auto" latinLnBrk="0" hangingPunct="1">
                <a:lnSpc>
                  <a:spcPct val="100000"/>
                </a:lnSpc>
                <a:spcBef>
                  <a:spcPts val="0"/>
                </a:spcBef>
                <a:spcAft>
                  <a:spcPts val="0"/>
                </a:spcAft>
                <a:buClrTx/>
                <a:buSzTx/>
                <a:defRPr/>
              </a:pPr>
              <a:r>
                <a:rPr kumimoji="0" lang="zh-CN" altLang="en-US" sz="2000" b="0"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rPr>
                <a:t>历史，科学等社团课题研究</a:t>
              </a:r>
              <a:endParaRPr kumimoji="0" lang="en-US" altLang="zh-CN" sz="2000" b="0"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lain"/>
                <a:defRPr/>
              </a:pPr>
              <a:endParaRPr kumimoji="0" sz="1600" b="0" i="0" u="none" strike="noStrike" kern="1200" cap="none" spc="0" normalizeH="0" baseline="0" noProof="0" dirty="0">
                <a:ln>
                  <a:noFill/>
                </a:ln>
                <a:solidFill>
                  <a:srgbClr val="000000"/>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27" name="组合 26"/>
          <p:cNvGrpSpPr/>
          <p:nvPr/>
        </p:nvGrpSpPr>
        <p:grpSpPr>
          <a:xfrm>
            <a:off x="2703512" y="4221343"/>
            <a:ext cx="1100138" cy="1100138"/>
            <a:chOff x="2703512" y="4221343"/>
            <a:chExt cx="1100138" cy="1100138"/>
          </a:xfrm>
        </p:grpSpPr>
        <p:sp>
          <p:nvSpPr>
            <p:cNvPr id="18" name="椭圆 17"/>
            <p:cNvSpPr/>
            <p:nvPr/>
          </p:nvSpPr>
          <p:spPr bwMode="auto">
            <a:xfrm>
              <a:off x="2703512" y="4221343"/>
              <a:ext cx="1100138" cy="1100138"/>
            </a:xfrm>
            <a:prstGeom prst="ellipse">
              <a:avLst/>
            </a:prstGeom>
            <a:solidFill>
              <a:srgbClr val="5B4F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19" name="图片 2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54123" y="4470828"/>
              <a:ext cx="598917" cy="60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组合 25"/>
          <p:cNvGrpSpPr/>
          <p:nvPr/>
        </p:nvGrpSpPr>
        <p:grpSpPr>
          <a:xfrm>
            <a:off x="5545931" y="4965881"/>
            <a:ext cx="1100138" cy="1100137"/>
            <a:chOff x="5545931" y="4965881"/>
            <a:chExt cx="1100138" cy="1100137"/>
          </a:xfrm>
        </p:grpSpPr>
        <p:sp>
          <p:nvSpPr>
            <p:cNvPr id="16" name="椭圆 15"/>
            <p:cNvSpPr/>
            <p:nvPr/>
          </p:nvSpPr>
          <p:spPr bwMode="auto">
            <a:xfrm>
              <a:off x="5545931" y="4965881"/>
              <a:ext cx="1100138" cy="1100137"/>
            </a:xfrm>
            <a:prstGeom prst="ellipse">
              <a:avLst/>
            </a:prstGeom>
            <a:solidFill>
              <a:srgbClr val="8C75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17"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6570" y="5186520"/>
              <a:ext cx="658860" cy="65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8389144" y="4221343"/>
            <a:ext cx="1100137" cy="1100138"/>
            <a:chOff x="8389144" y="4221343"/>
            <a:chExt cx="1100137" cy="1100138"/>
          </a:xfrm>
        </p:grpSpPr>
        <p:sp>
          <p:nvSpPr>
            <p:cNvPr id="14" name="椭圆 13"/>
            <p:cNvSpPr/>
            <p:nvPr/>
          </p:nvSpPr>
          <p:spPr bwMode="auto">
            <a:xfrm>
              <a:off x="8389144" y="4221343"/>
              <a:ext cx="1100137" cy="1100138"/>
            </a:xfrm>
            <a:prstGeom prst="ellipse">
              <a:avLst/>
            </a:prstGeom>
            <a:solidFill>
              <a:srgbClr val="9F8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7826" y="4378554"/>
              <a:ext cx="782772" cy="78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文本框 10"/>
          <p:cNvSpPr txBox="1"/>
          <p:nvPr/>
        </p:nvSpPr>
        <p:spPr>
          <a:xfrm>
            <a:off x="1022861" y="518415"/>
            <a:ext cx="6252140" cy="911019"/>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dirty="0">
                <a:solidFill>
                  <a:prstClr val="black"/>
                </a:solidFill>
                <a:latin typeface="思源黑体 CN Bold" panose="020B0800000000000000" pitchFamily="34" charset="-122"/>
                <a:ea typeface="思源黑体 CN Bold" panose="020B0800000000000000" pitchFamily="34" charset="-122"/>
              </a:rPr>
              <a:t>思维</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n-cs"/>
              </a:rPr>
              <a:t>拓展：活动内容</a:t>
            </a:r>
            <a:endPar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n-cs"/>
              </a:rPr>
              <a:t>（</a:t>
            </a:r>
            <a:r>
              <a:rPr lang="en-US" altLang="zh-CN" sz="2800" dirty="0">
                <a:solidFill>
                  <a:srgbClr val="0070C0"/>
                </a:solidFill>
                <a:latin typeface="思源黑体 CN Bold" panose="020B0800000000000000" pitchFamily="34" charset="-122"/>
                <a:ea typeface="思源黑体 CN Bold" panose="020B0800000000000000" pitchFamily="34" charset="-122"/>
              </a:rPr>
              <a:t> </a:t>
            </a: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n-cs"/>
              </a:rPr>
              <a:t>分组介绍活动内容</a:t>
            </a:r>
            <a:r>
              <a:rPr kumimoji="0" lang="en-US" altLang="zh-CN"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n-cs"/>
              </a:rPr>
              <a:t>—</a:t>
            </a: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n-cs"/>
              </a:rPr>
              <a:t>平行结构）</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n-cs"/>
            </a:endParaRPr>
          </a:p>
        </p:txBody>
      </p:sp>
      <p:pic>
        <p:nvPicPr>
          <p:cNvPr id="3" name="图片 2" descr="图标 图片1"/>
          <p:cNvPicPr>
            <a:picLocks noChangeAspect="1"/>
          </p:cNvPicPr>
          <p:nvPr/>
        </p:nvPicPr>
        <p:blipFill>
          <a:blip r:embed="rId4"/>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7566" y="824643"/>
            <a:ext cx="11488902" cy="5794939"/>
          </a:xfrm>
        </p:spPr>
        <p:txBody>
          <a:bodyPr>
            <a:normAutofit/>
          </a:bodyPr>
          <a:lstStyle/>
          <a:p>
            <a:pPr marL="0" indent="0">
              <a:buNone/>
            </a:pPr>
            <a:r>
              <a:rPr lang="en-US" altLang="zh-CN" dirty="0">
                <a:latin typeface="Times New Roman" panose="02020603050405020304" pitchFamily="18" charset="0"/>
              </a:rPr>
              <a:t>1 </a:t>
            </a:r>
            <a:r>
              <a:rPr lang="zh-CN" altLang="en-US" dirty="0">
                <a:latin typeface="Times New Roman" panose="02020603050405020304" pitchFamily="18" charset="0"/>
              </a:rPr>
              <a:t>本次活动非常丰富，有展览类，比赛类和研究类。</a:t>
            </a:r>
            <a:r>
              <a:rPr lang="zh-CN" altLang="en-US" dirty="0">
                <a:solidFill>
                  <a:srgbClr val="7030A0"/>
                </a:solidFill>
                <a:latin typeface="Times New Roman" panose="02020603050405020304" pitchFamily="18" charset="0"/>
              </a:rPr>
              <a:t>（总分结构）</a:t>
            </a:r>
            <a:endParaRPr lang="zh-CN" altLang="en-US" dirty="0">
              <a:solidFill>
                <a:srgbClr val="7030A0"/>
              </a:solidFill>
              <a:latin typeface="Times New Roman" panose="02020603050405020304" pitchFamily="18" charset="0"/>
            </a:endParaRPr>
          </a:p>
          <a:p>
            <a:pPr marL="0" indent="0">
              <a:buNone/>
            </a:pPr>
            <a:r>
              <a:rPr lang="en-US" altLang="zh-CN" dirty="0">
                <a:latin typeface="Times New Roman" panose="02020603050405020304" pitchFamily="18" charset="0"/>
              </a:rPr>
              <a:t>There are </a:t>
            </a:r>
            <a:r>
              <a:rPr lang="en-US" altLang="zh-CN" dirty="0">
                <a:solidFill>
                  <a:schemeClr val="accent6">
                    <a:lumMod val="75000"/>
                  </a:schemeClr>
                </a:solidFill>
                <a:latin typeface="Times New Roman" panose="02020603050405020304" pitchFamily="18" charset="0"/>
              </a:rPr>
              <a:t>diverse</a:t>
            </a:r>
            <a:r>
              <a:rPr lang="en-US" altLang="zh-CN" dirty="0">
                <a:latin typeface="Times New Roman" panose="02020603050405020304" pitchFamily="18" charset="0"/>
              </a:rPr>
              <a:t> activities in this event, </a:t>
            </a:r>
            <a:r>
              <a:rPr lang="en-US" altLang="zh-CN" dirty="0">
                <a:solidFill>
                  <a:schemeClr val="accent6">
                    <a:lumMod val="75000"/>
                  </a:schemeClr>
                </a:solidFill>
                <a:latin typeface="Times New Roman" panose="02020603050405020304" pitchFamily="18" charset="0"/>
              </a:rPr>
              <a:t>including</a:t>
            </a:r>
            <a:r>
              <a:rPr lang="en-US" altLang="zh-CN" dirty="0">
                <a:latin typeface="Times New Roman" panose="02020603050405020304" pitchFamily="18" charset="0"/>
              </a:rPr>
              <a:t> </a:t>
            </a:r>
            <a:r>
              <a:rPr lang="en-US" altLang="zh-CN" b="1" dirty="0">
                <a:solidFill>
                  <a:srgbClr val="7030A0"/>
                </a:solidFill>
                <a:latin typeface="Times New Roman" panose="02020603050405020304" pitchFamily="18" charset="0"/>
              </a:rPr>
              <a:t>exhibitions</a:t>
            </a:r>
            <a:r>
              <a:rPr lang="en-US" altLang="zh-CN" dirty="0">
                <a:latin typeface="Times New Roman" panose="02020603050405020304" pitchFamily="18" charset="0"/>
              </a:rPr>
              <a:t>, competitions, and research categories. </a:t>
            </a:r>
            <a:endParaRPr lang="en-US" altLang="zh-CN" dirty="0">
              <a:latin typeface="Times New Roman" panose="02020603050405020304" pitchFamily="18" charset="0"/>
            </a:endParaRPr>
          </a:p>
          <a:p>
            <a:pPr marL="0" indent="0">
              <a:buNone/>
            </a:pPr>
            <a:r>
              <a:rPr lang="en-US" altLang="zh-CN" dirty="0">
                <a:latin typeface="Times New Roman" panose="02020603050405020304" pitchFamily="18" charset="0"/>
              </a:rPr>
              <a:t>2 </a:t>
            </a:r>
            <a:r>
              <a:rPr lang="zh-CN" altLang="en-US" dirty="0">
                <a:latin typeface="Times New Roman" panose="02020603050405020304" pitchFamily="18" charset="0"/>
              </a:rPr>
              <a:t>比赛类活动包括文物摄影比赛 ，</a:t>
            </a:r>
            <a:r>
              <a:rPr lang="en-US" altLang="zh-CN" dirty="0">
                <a:latin typeface="Times New Roman" panose="02020603050405020304" pitchFamily="18" charset="0"/>
              </a:rPr>
              <a:t> </a:t>
            </a:r>
            <a:r>
              <a:rPr lang="zh-CN" altLang="en-US" dirty="0">
                <a:latin typeface="Times New Roman" panose="02020603050405020304" pitchFamily="18" charset="0"/>
              </a:rPr>
              <a:t>文物</a:t>
            </a:r>
            <a:r>
              <a:rPr lang="en-US" altLang="zh-CN" dirty="0">
                <a:latin typeface="Times New Roman" panose="02020603050405020304" pitchFamily="18" charset="0"/>
              </a:rPr>
              <a:t>DIY</a:t>
            </a:r>
            <a:r>
              <a:rPr lang="zh-CN" altLang="en-US" dirty="0">
                <a:latin typeface="Times New Roman" panose="02020603050405020304" pitchFamily="18" charset="0"/>
              </a:rPr>
              <a:t>比赛 ，</a:t>
            </a:r>
            <a:r>
              <a:rPr lang="en-US" altLang="zh-CN" dirty="0">
                <a:latin typeface="Times New Roman" panose="02020603050405020304" pitchFamily="18" charset="0"/>
              </a:rPr>
              <a:t> </a:t>
            </a:r>
            <a:r>
              <a:rPr lang="zh-CN" altLang="en-US" dirty="0">
                <a:latin typeface="Times New Roman" panose="02020603050405020304" pitchFamily="18" charset="0"/>
              </a:rPr>
              <a:t>文物背后故事演讲比赛。（非谓语</a:t>
            </a:r>
            <a:r>
              <a:rPr lang="en-US" altLang="zh-CN" dirty="0">
                <a:latin typeface="Times New Roman" panose="02020603050405020304" pitchFamily="18" charset="0"/>
              </a:rPr>
              <a:t>themed with </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0" indent="0">
              <a:buNone/>
            </a:pPr>
            <a:r>
              <a:rPr lang="en-US" altLang="zh-CN" dirty="0">
                <a:solidFill>
                  <a:schemeClr val="accent6">
                    <a:lumMod val="75000"/>
                  </a:schemeClr>
                </a:solidFill>
                <a:latin typeface="Times New Roman" panose="02020603050405020304" pitchFamily="18" charset="0"/>
              </a:rPr>
              <a:t>Themed with </a:t>
            </a:r>
            <a:r>
              <a:rPr lang="en-US" altLang="zh-CN" dirty="0">
                <a:latin typeface="Times New Roman" panose="02020603050405020304" pitchFamily="18" charset="0"/>
              </a:rPr>
              <a:t>cultural relic, photography </a:t>
            </a:r>
            <a:r>
              <a:rPr lang="en-US" altLang="zh-CN" b="1" dirty="0">
                <a:solidFill>
                  <a:srgbClr val="7030A0"/>
                </a:solidFill>
                <a:latin typeface="Times New Roman" panose="02020603050405020304" pitchFamily="18" charset="0"/>
              </a:rPr>
              <a:t>contest</a:t>
            </a:r>
            <a:r>
              <a:rPr lang="en-US" altLang="zh-CN" dirty="0">
                <a:latin typeface="Times New Roman" panose="02020603050405020304" pitchFamily="18" charset="0"/>
              </a:rPr>
              <a:t>, DIY contest and storytelling speech competition will be held. </a:t>
            </a:r>
            <a:endParaRPr lang="en-US" altLang="zh-CN" dirty="0">
              <a:latin typeface="Times New Roman" panose="02020603050405020304" pitchFamily="18" charset="0"/>
            </a:endParaRPr>
          </a:p>
          <a:p>
            <a:pPr marL="0" indent="0">
              <a:buNone/>
            </a:pPr>
            <a:r>
              <a:rPr lang="en-US" altLang="zh-CN" dirty="0">
                <a:latin typeface="Times New Roman" panose="02020603050405020304" pitchFamily="18" charset="0"/>
              </a:rPr>
              <a:t>3 </a:t>
            </a:r>
            <a:r>
              <a:rPr lang="zh-CN" altLang="en-US" dirty="0">
                <a:latin typeface="Times New Roman" panose="02020603050405020304" pitchFamily="18" charset="0"/>
              </a:rPr>
              <a:t>历史</a:t>
            </a:r>
            <a:r>
              <a:rPr lang="en-US" altLang="zh-CN" dirty="0">
                <a:latin typeface="Times New Roman" panose="02020603050405020304" pitchFamily="18" charset="0"/>
              </a:rPr>
              <a:t>,</a:t>
            </a:r>
            <a:r>
              <a:rPr lang="zh-CN" altLang="en-US" dirty="0">
                <a:latin typeface="Times New Roman" panose="02020603050405020304" pitchFamily="18" charset="0"/>
              </a:rPr>
              <a:t>科学等学校社团还会对如何让文物活起来进行课题研究。</a:t>
            </a:r>
            <a:endParaRPr lang="en-US" altLang="zh-CN" dirty="0">
              <a:latin typeface="Times New Roman" panose="02020603050405020304" pitchFamily="18" charset="0"/>
            </a:endParaRPr>
          </a:p>
          <a:p>
            <a:pPr marL="0" indent="0">
              <a:buNone/>
            </a:pPr>
            <a:r>
              <a:rPr lang="en-US" altLang="zh-CN" dirty="0">
                <a:latin typeface="Times New Roman" panose="02020603050405020304" pitchFamily="18" charset="0"/>
              </a:rPr>
              <a:t>School societies in the  subjects such as history and science will </a:t>
            </a:r>
            <a:r>
              <a:rPr lang="en-US" altLang="zh-CN" dirty="0">
                <a:solidFill>
                  <a:schemeClr val="accent6">
                    <a:lumMod val="75000"/>
                  </a:schemeClr>
                </a:solidFill>
                <a:latin typeface="Times New Roman" panose="02020603050405020304" pitchFamily="18" charset="0"/>
              </a:rPr>
              <a:t>also conduct </a:t>
            </a:r>
            <a:r>
              <a:rPr lang="en-US" altLang="zh-CN" b="1" dirty="0">
                <a:solidFill>
                  <a:srgbClr val="7030A0"/>
                </a:solidFill>
                <a:latin typeface="Times New Roman" panose="02020603050405020304" pitchFamily="18" charset="0"/>
              </a:rPr>
              <a:t>research projects </a:t>
            </a:r>
            <a:r>
              <a:rPr lang="en-US" altLang="zh-CN" dirty="0">
                <a:solidFill>
                  <a:schemeClr val="accent6">
                    <a:lumMod val="75000"/>
                  </a:schemeClr>
                </a:solidFill>
                <a:latin typeface="Times New Roman" panose="02020603050405020304" pitchFamily="18" charset="0"/>
              </a:rPr>
              <a:t>on</a:t>
            </a:r>
            <a:r>
              <a:rPr lang="en-US" altLang="zh-CN" dirty="0">
                <a:latin typeface="Times New Roman" panose="02020603050405020304" pitchFamily="18" charset="0"/>
              </a:rPr>
              <a:t> how to bring cultural relics to life.</a:t>
            </a:r>
            <a:endParaRPr lang="en-US" altLang="zh-CN" dirty="0">
              <a:latin typeface="Times New Roman" panose="02020603050405020304" pitchFamily="18" charset="0"/>
            </a:endParaRPr>
          </a:p>
          <a:p>
            <a:pPr marL="0" indent="0">
              <a:buNone/>
            </a:pPr>
            <a:endParaRPr lang="en-US" altLang="zh-CN" dirty="0"/>
          </a:p>
        </p:txBody>
      </p:sp>
      <p:sp>
        <p:nvSpPr>
          <p:cNvPr id="5" name="标题 8"/>
          <p:cNvSpPr txBox="1"/>
          <p:nvPr/>
        </p:nvSpPr>
        <p:spPr>
          <a:xfrm>
            <a:off x="1079691" y="191508"/>
            <a:ext cx="8653340" cy="4895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800" dirty="0">
                <a:solidFill>
                  <a:prstClr val="black"/>
                </a:solidFill>
                <a:latin typeface="思源黑体 CN Bold" panose="020B0800000000000000" pitchFamily="34" charset="-122"/>
                <a:ea typeface="思源黑体 CN Bold" panose="020B0800000000000000" pitchFamily="34" charset="-122"/>
              </a:rPr>
              <a:t>思维</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拓展：活动内容</a:t>
            </a:r>
            <a:r>
              <a:rPr lang="zh-CN" altLang="en-US" sz="2800" dirty="0">
                <a:solidFill>
                  <a:srgbClr val="0070C0"/>
                </a:solidFill>
                <a:latin typeface="思源黑体 CN Bold" panose="020B0800000000000000" pitchFamily="34" charset="-122"/>
                <a:ea typeface="思源黑体 CN Bold" panose="020B0800000000000000" pitchFamily="34" charset="-122"/>
              </a:rPr>
              <a:t>平行结构拓展</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pic>
        <p:nvPicPr>
          <p:cNvPr id="6" name="图片 5"/>
          <p:cNvPicPr>
            <a:picLocks noChangeAspect="1"/>
          </p:cNvPicPr>
          <p:nvPr/>
        </p:nvPicPr>
        <p:blipFill>
          <a:blip r:embed="rId1"/>
          <a:stretch>
            <a:fillRect/>
          </a:stretch>
        </p:blipFill>
        <p:spPr>
          <a:xfrm>
            <a:off x="133366" y="191508"/>
            <a:ext cx="450055" cy="863264"/>
          </a:xfrm>
          <a:prstGeom prst="rect">
            <a:avLst/>
          </a:prstGeom>
        </p:spPr>
      </p:pic>
      <p:pic>
        <p:nvPicPr>
          <p:cNvPr id="2" name="图片 1" descr="图标 图片1"/>
          <p:cNvPicPr>
            <a:picLocks noChangeAspect="1"/>
          </p:cNvPicPr>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7515" y="680720"/>
            <a:ext cx="6967220" cy="5939155"/>
          </a:xfrm>
        </p:spPr>
        <p:txBody>
          <a:bodyPr>
            <a:normAutofit fontScale="25000" lnSpcReduction="20000"/>
          </a:bodyPr>
          <a:lstStyle/>
          <a:p>
            <a:pPr marL="0" indent="0" algn="just">
              <a:lnSpc>
                <a:spcPct val="110000"/>
              </a:lnSpc>
              <a:buNone/>
            </a:pPr>
            <a:r>
              <a:rPr lang="en-US" altLang="zh-CN" sz="8725" dirty="0">
                <a:latin typeface="Times New Roman" panose="02020603050405020304" pitchFamily="18" charset="0"/>
              </a:rPr>
              <a:t>Dear teachers and fellow students,</a:t>
            </a:r>
            <a:endParaRPr lang="en-US" altLang="zh-CN" sz="8725" dirty="0">
              <a:latin typeface="Times New Roman" panose="02020603050405020304" pitchFamily="18" charset="0"/>
            </a:endParaRPr>
          </a:p>
          <a:p>
            <a:pPr marL="0" indent="0" algn="just">
              <a:lnSpc>
                <a:spcPct val="110000"/>
              </a:lnSpc>
              <a:buNone/>
            </a:pPr>
            <a:r>
              <a:rPr lang="en-US" altLang="zh-CN" sz="8725" dirty="0">
                <a:latin typeface="Times New Roman" panose="02020603050405020304" pitchFamily="18" charset="0"/>
              </a:rPr>
              <a:t>    Welcome to the “Bringing Cultural Relics to Life” event. As president of the Student Union </a:t>
            </a:r>
            <a:r>
              <a:rPr lang="zh-CN" altLang="en-US" sz="8725" dirty="0">
                <a:latin typeface="Times New Roman" panose="02020603050405020304" pitchFamily="18" charset="0"/>
              </a:rPr>
              <a:t>，</a:t>
            </a:r>
            <a:r>
              <a:rPr lang="en-US" altLang="zh-CN" sz="8725" dirty="0">
                <a:latin typeface="Times New Roman" panose="02020603050405020304" pitchFamily="18" charset="0"/>
              </a:rPr>
              <a:t>I feel very honored to make an opening speech here.</a:t>
            </a:r>
            <a:endParaRPr lang="en-US" altLang="zh-CN" sz="8725" dirty="0">
              <a:latin typeface="Times New Roman" panose="02020603050405020304" pitchFamily="18" charset="0"/>
            </a:endParaRPr>
          </a:p>
          <a:p>
            <a:pPr marL="0" indent="0" algn="just">
              <a:lnSpc>
                <a:spcPct val="110000"/>
              </a:lnSpc>
              <a:buNone/>
            </a:pPr>
            <a:r>
              <a:rPr lang="en-US" altLang="zh-CN" sz="8725" dirty="0">
                <a:latin typeface="Times New Roman" panose="02020603050405020304" pitchFamily="18" charset="0"/>
              </a:rPr>
              <a:t>    Intended to strengthen national self-confidence through cultural relics and boost the awareness of cultural relics protection ,our school organize the event. </a:t>
            </a:r>
            <a:r>
              <a:rPr lang="en-US" altLang="zh-CN" sz="8725" dirty="0">
                <a:highlight>
                  <a:srgbClr val="FFFF00"/>
                </a:highlight>
                <a:latin typeface="Times New Roman" panose="02020603050405020304" pitchFamily="18" charset="0"/>
              </a:rPr>
              <a:t>Following </a:t>
            </a:r>
            <a:r>
              <a:rPr lang="en-US" altLang="zh-CN" sz="8725" dirty="0">
                <a:latin typeface="Times New Roman" panose="02020603050405020304" pitchFamily="18" charset="0"/>
              </a:rPr>
              <a:t>the opening ceremony, we will have the privilege of attending a lecture by a famous expert ,who will focus on the importance of cultural artifacts, and provide valuable insights into our shared history and heritage. </a:t>
            </a:r>
            <a:r>
              <a:rPr lang="en-US" altLang="zh-CN" sz="8725" dirty="0">
                <a:highlight>
                  <a:srgbClr val="FFFF00"/>
                </a:highlight>
                <a:latin typeface="Times New Roman" panose="02020603050405020304" pitchFamily="18" charset="0"/>
              </a:rPr>
              <a:t>Then</a:t>
            </a:r>
            <a:r>
              <a:rPr lang="en-US" altLang="zh-CN" sz="8725" dirty="0">
                <a:latin typeface="Times New Roman" panose="02020603050405020304" pitchFamily="18" charset="0"/>
              </a:rPr>
              <a:t>  diverse activities, themed with cultural relic, will be launched, including exhibitions, competitions, and research categories. </a:t>
            </a:r>
            <a:r>
              <a:rPr lang="en-US" altLang="zh-CN" sz="8725" dirty="0">
                <a:highlight>
                  <a:srgbClr val="FFFF00"/>
                </a:highlight>
                <a:latin typeface="Times New Roman" panose="02020603050405020304" pitchFamily="18" charset="0"/>
              </a:rPr>
              <a:t>The highlight of the event</a:t>
            </a:r>
            <a:r>
              <a:rPr lang="en-US" altLang="zh-CN" sz="8725" dirty="0">
                <a:latin typeface="Times New Roman" panose="02020603050405020304" pitchFamily="18" charset="0"/>
              </a:rPr>
              <a:t> is  to make artifacts  imitating your favorite  cultural relic.</a:t>
            </a:r>
            <a:endParaRPr lang="en-US" altLang="zh-CN" sz="8725" dirty="0">
              <a:latin typeface="Times New Roman" panose="02020603050405020304" pitchFamily="18" charset="0"/>
            </a:endParaRPr>
          </a:p>
          <a:p>
            <a:pPr marL="0" indent="0" algn="just">
              <a:lnSpc>
                <a:spcPct val="110000"/>
              </a:lnSpc>
              <a:buNone/>
            </a:pPr>
            <a:r>
              <a:rPr lang="en-US" altLang="zh-CN" sz="8725" dirty="0">
                <a:latin typeface="Times New Roman" panose="02020603050405020304" pitchFamily="18" charset="0"/>
              </a:rPr>
              <a:t>     Once again, I sincerely invite you to participate in the magic journey - the upcoming event-“Bringing Cultural Relics to Life” </a:t>
            </a:r>
            <a:endParaRPr lang="en-US" altLang="zh-CN" sz="8725" dirty="0">
              <a:latin typeface="Times New Roman" panose="02020603050405020304" pitchFamily="18" charset="0"/>
            </a:endParaRPr>
          </a:p>
          <a:p>
            <a:pPr marL="0" indent="0" algn="just">
              <a:buNone/>
            </a:pPr>
            <a:endParaRPr lang="en-US" altLang="zh-CN" sz="8725" dirty="0"/>
          </a:p>
          <a:p>
            <a:pPr marL="0" indent="0">
              <a:buNone/>
            </a:pPr>
            <a:r>
              <a:rPr lang="en-US" altLang="zh-CN" dirty="0"/>
              <a:t>    </a:t>
            </a:r>
            <a:endParaRPr lang="en-US" altLang="zh-CN" dirty="0"/>
          </a:p>
          <a:p>
            <a:pPr marL="0" indent="0">
              <a:buNone/>
            </a:pPr>
            <a:r>
              <a:rPr lang="en-US" altLang="zh-CN" dirty="0"/>
              <a:t>   </a:t>
            </a:r>
            <a:endParaRPr lang="en-US" altLang="zh-CN" dirty="0"/>
          </a:p>
        </p:txBody>
      </p:sp>
      <p:sp>
        <p:nvSpPr>
          <p:cNvPr id="5" name="标题 8"/>
          <p:cNvSpPr txBox="1"/>
          <p:nvPr/>
        </p:nvSpPr>
        <p:spPr>
          <a:xfrm>
            <a:off x="1079691" y="191508"/>
            <a:ext cx="8653340" cy="4895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Judy</a:t>
            </a: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下水作品</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sp>
        <p:nvSpPr>
          <p:cNvPr id="2" name="内容占位符 2"/>
          <p:cNvSpPr txBox="1"/>
          <p:nvPr/>
        </p:nvSpPr>
        <p:spPr>
          <a:xfrm>
            <a:off x="7584440" y="466090"/>
            <a:ext cx="3999865" cy="623697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0070C0"/>
                </a:solidFill>
                <a:latin typeface="Times New Roman" panose="02020603050405020304" pitchFamily="18" charset="0"/>
                <a:ea typeface="等线" panose="02010600030101010101" charset="-122"/>
              </a:rPr>
              <a:t>首段 </a:t>
            </a:r>
            <a:r>
              <a:rPr lang="zh-CN" altLang="en-US" sz="2400" b="1" dirty="0">
                <a:solidFill>
                  <a:srgbClr val="C00000"/>
                </a:solidFill>
                <a:latin typeface="Times New Roman" panose="02020603050405020304" pitchFamily="18" charset="0"/>
                <a:ea typeface="等线" panose="02010600030101010101" charset="-122"/>
                <a:sym typeface="Wingdings" panose="05000000000000000000" pitchFamily="2" charset="2"/>
              </a:rPr>
              <a:t>（</a:t>
            </a:r>
            <a:r>
              <a:rPr lang="zh-CN" altLang="en-US" sz="2400" b="1" dirty="0">
                <a:solidFill>
                  <a:srgbClr val="C00000"/>
                </a:solidFill>
                <a:latin typeface="Times New Roman" panose="02020603050405020304" pitchFamily="18" charset="0"/>
                <a:ea typeface="等线" panose="02010600030101010101" charset="-122"/>
              </a:rPr>
              <a:t>开幕辞要素</a:t>
            </a:r>
            <a:r>
              <a:rPr lang="en-US" altLang="zh-CN" sz="2400" b="1" dirty="0">
                <a:solidFill>
                  <a:srgbClr val="C00000"/>
                </a:solidFill>
                <a:latin typeface="Times New Roman" panose="02020603050405020304" pitchFamily="18" charset="0"/>
                <a:ea typeface="等线" panose="02010600030101010101" charset="-122"/>
              </a:rPr>
              <a:t>-</a:t>
            </a:r>
            <a:r>
              <a:rPr lang="zh-CN" altLang="en-US" sz="2400" b="1" dirty="0">
                <a:solidFill>
                  <a:srgbClr val="C00000"/>
                </a:solidFill>
                <a:latin typeface="Times New Roman" panose="02020603050405020304" pitchFamily="18" charset="0"/>
                <a:ea typeface="等线" panose="02010600030101010101" charset="-122"/>
              </a:rPr>
              <a:t>交际功能</a:t>
            </a:r>
            <a:r>
              <a:rPr lang="zh-CN" altLang="en-US" sz="2400" b="1" dirty="0">
                <a:solidFill>
                  <a:srgbClr val="C00000"/>
                </a:solidFill>
                <a:latin typeface="Times New Roman" panose="02020603050405020304" pitchFamily="18" charset="0"/>
                <a:ea typeface="等线" panose="02010600030101010101" charset="-122"/>
                <a:sym typeface="Wingdings" panose="05000000000000000000" pitchFamily="2" charset="2"/>
              </a:rPr>
              <a:t>）</a:t>
            </a:r>
            <a:endParaRPr lang="en-US" altLang="zh-CN" sz="2400" b="1" dirty="0">
              <a:solidFill>
                <a:srgbClr val="C00000"/>
              </a:solidFill>
              <a:latin typeface="Times New Roman" panose="02020603050405020304" pitchFamily="18" charset="0"/>
              <a:ea typeface="等线" panose="02010600030101010101"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400" dirty="0">
                <a:solidFill>
                  <a:srgbClr val="0070C0"/>
                </a:solidFill>
                <a:latin typeface="Times New Roman" panose="02020603050405020304" pitchFamily="18" charset="0"/>
                <a:ea typeface="等线" panose="02010600030101010101" charset="-122"/>
              </a:rPr>
              <a:t>问候，自我介绍</a:t>
            </a:r>
            <a:r>
              <a:rPr lang="en-US" altLang="zh-CN" sz="2400" dirty="0">
                <a:solidFill>
                  <a:srgbClr val="0070C0"/>
                </a:solidFill>
                <a:latin typeface="Times New Roman" panose="02020603050405020304" pitchFamily="18" charset="0"/>
                <a:ea typeface="等线" panose="02010600030101010101" charset="-122"/>
              </a:rPr>
              <a:t>+</a:t>
            </a:r>
            <a:r>
              <a:rPr lang="zh-CN" altLang="en-US" sz="2400" dirty="0">
                <a:solidFill>
                  <a:srgbClr val="0070C0"/>
                </a:solidFill>
                <a:latin typeface="Times New Roman" panose="02020603050405020304" pitchFamily="18" charset="0"/>
                <a:ea typeface="等线" panose="02010600030101010101" charset="-122"/>
              </a:rPr>
              <a:t>欢迎</a:t>
            </a:r>
            <a:endParaRPr lang="en-US" altLang="zh-CN" sz="2400" dirty="0">
              <a:solidFill>
                <a:srgbClr val="0070C0"/>
              </a:solidFill>
              <a:latin typeface="Times New Roman" panose="02020603050405020304" pitchFamily="18" charset="0"/>
              <a:ea typeface="等线" panose="02010600030101010101" charset="-122"/>
            </a:endParaRPr>
          </a:p>
          <a:p>
            <a:pPr marL="0" marR="0" lvl="0" indent="0" algn="l" defTabSz="914400" rtl="0" eaLnBrk="1" fontAlgn="auto" latinLnBrk="0" hangingPunct="1">
              <a:lnSpc>
                <a:spcPct val="90000"/>
              </a:lnSpc>
              <a:spcBef>
                <a:spcPts val="1000"/>
              </a:spcBef>
              <a:spcAft>
                <a:spcPts val="0"/>
              </a:spcAft>
              <a:buClrTx/>
              <a:buSzTx/>
              <a:buNone/>
              <a:defRPr/>
            </a:pPr>
            <a:endParaRPr lang="en-US" altLang="zh-CN" sz="2400" dirty="0">
              <a:solidFill>
                <a:srgbClr val="0070C0"/>
              </a:solidFill>
              <a:latin typeface="Times New Roman" panose="02020603050405020304" pitchFamily="18" charset="0"/>
              <a:ea typeface="等线" panose="02010600030101010101"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400" dirty="0">
                <a:solidFill>
                  <a:srgbClr val="8C7562"/>
                </a:solidFill>
                <a:latin typeface="Times New Roman" panose="02020603050405020304" pitchFamily="18" charset="0"/>
                <a:ea typeface="等线" panose="02010600030101010101" charset="-122"/>
              </a:rPr>
              <a:t>主题段落</a:t>
            </a:r>
            <a:r>
              <a:rPr lang="zh-CN" altLang="en-US" sz="2400" b="1" dirty="0">
                <a:solidFill>
                  <a:srgbClr val="C00000"/>
                </a:solidFill>
                <a:latin typeface="Times New Roman" panose="02020603050405020304" pitchFamily="18" charset="0"/>
                <a:ea typeface="等线" panose="02010600030101010101" charset="-122"/>
                <a:sym typeface="Wingdings" panose="05000000000000000000" pitchFamily="2" charset="2"/>
              </a:rPr>
              <a:t>（活动类应用文要素）</a:t>
            </a:r>
            <a:endParaRPr lang="en-US" altLang="zh-CN" sz="2400" b="1" dirty="0">
              <a:solidFill>
                <a:srgbClr val="C00000"/>
              </a:solidFill>
              <a:latin typeface="Times New Roman" panose="02020603050405020304" pitchFamily="18" charset="0"/>
              <a:ea typeface="等线" panose="02010600030101010101"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sz="2400" dirty="0">
                <a:solidFill>
                  <a:srgbClr val="8C7562"/>
                </a:solidFill>
                <a:latin typeface="Times New Roman" panose="02020603050405020304" pitchFamily="18" charset="0"/>
                <a:ea typeface="等线" panose="02010600030101010101" charset="-122"/>
              </a:rPr>
              <a:t>时间顺序和平行结构综合运用介绍活动内容和目的。</a:t>
            </a:r>
            <a:endParaRPr lang="en-US" altLang="zh-CN" sz="2400" dirty="0">
              <a:solidFill>
                <a:srgbClr val="8C7562"/>
              </a:solidFill>
              <a:latin typeface="Times New Roman" panose="02020603050405020304" pitchFamily="18" charset="0"/>
              <a:ea typeface="等线" panose="02010600030101010101"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90000"/>
              </a:lnSpc>
              <a:spcBef>
                <a:spcPts val="1000"/>
              </a:spcBef>
              <a:spcAft>
                <a:spcPts val="0"/>
              </a:spcAft>
              <a:buClrTx/>
              <a:buSzTx/>
              <a:buNone/>
              <a:defRPr/>
            </a:pPr>
            <a:endParaRPr lang="en-US" altLang="zh-CN" sz="2400" dirty="0">
              <a:solidFill>
                <a:srgbClr val="5B4F46"/>
              </a:solidFill>
              <a:latin typeface="Times New Roman" panose="02020603050405020304" pitchFamily="18" charset="0"/>
              <a:ea typeface="等线" panose="02010600030101010101" charset="-122"/>
            </a:endParaRPr>
          </a:p>
          <a:p>
            <a:pPr marL="0" lvl="0" indent="0">
              <a:lnSpc>
                <a:spcPct val="100000"/>
              </a:lnSpc>
              <a:spcBef>
                <a:spcPts val="0"/>
              </a:spcBef>
              <a:buNone/>
            </a:pPr>
            <a:r>
              <a:rPr kumimoji="0" lang="zh-CN" altLang="en-US" sz="2400" b="0" i="0" u="none" strike="noStrike" kern="1200" cap="none" spc="0" normalizeH="0" baseline="0" noProof="0" dirty="0">
                <a:ln>
                  <a:noFill/>
                </a:ln>
                <a:effectLst/>
                <a:uLnTx/>
                <a:uFillTx/>
                <a:latin typeface="Times New Roman" panose="02020603050405020304" pitchFamily="18" charset="0"/>
                <a:ea typeface="等线" panose="02010600030101010101" charset="-122"/>
                <a:cs typeface="+mn-cs"/>
              </a:rPr>
              <a:t>尾段：</a:t>
            </a:r>
            <a:r>
              <a:rPr lang="zh-CN" altLang="en-US" sz="2400" b="1" dirty="0">
                <a:solidFill>
                  <a:srgbClr val="C00000"/>
                </a:solidFill>
                <a:latin typeface="Times New Roman" panose="02020603050405020304" pitchFamily="18" charset="0"/>
                <a:sym typeface="Wingdings" panose="05000000000000000000" pitchFamily="2" charset="2"/>
              </a:rPr>
              <a:t>（</a:t>
            </a:r>
            <a:r>
              <a:rPr lang="zh-CN" altLang="en-US" sz="2400" b="1" dirty="0">
                <a:solidFill>
                  <a:srgbClr val="C00000"/>
                </a:solidFill>
                <a:latin typeface="Times New Roman" panose="02020603050405020304" pitchFamily="18" charset="0"/>
              </a:rPr>
              <a:t>开幕辞要素</a:t>
            </a:r>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交际功能</a:t>
            </a:r>
            <a:r>
              <a:rPr lang="zh-CN" altLang="en-US" sz="2400" b="1" dirty="0">
                <a:solidFill>
                  <a:srgbClr val="C00000"/>
                </a:solidFill>
                <a:latin typeface="Times New Roman" panose="02020603050405020304" pitchFamily="18" charset="0"/>
                <a:sym typeface="Wingdings" panose="05000000000000000000" pitchFamily="2" charset="2"/>
              </a:rPr>
              <a:t>）</a:t>
            </a:r>
            <a:endParaRPr kumimoji="0" lang="en-US" altLang="zh-CN" sz="2400" b="0" i="0" u="none" strike="noStrike" kern="1200" cap="none" spc="0" normalizeH="0" baseline="0" noProof="0" dirty="0">
              <a:ln>
                <a:noFill/>
              </a:ln>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effectLst/>
                <a:uLnTx/>
                <a:uFillTx/>
                <a:latin typeface="Times New Roman" panose="02020603050405020304" pitchFamily="18" charset="0"/>
                <a:ea typeface="等线" panose="02010600030101010101" charset="-122"/>
                <a:cs typeface="+mn-cs"/>
              </a:rPr>
              <a:t>再次表达欢迎</a:t>
            </a:r>
            <a:endParaRPr kumimoji="0" lang="en-US" altLang="zh-CN" sz="2400" b="0" i="0" u="none" strike="noStrike" kern="1200" cap="none" spc="0" normalizeH="0" baseline="0" noProof="0" dirty="0">
              <a:ln>
                <a:noFill/>
              </a:ln>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altLang="zh-CN" dirty="0">
              <a:solidFill>
                <a:srgbClr val="5B4F46"/>
              </a:solidFill>
              <a:latin typeface="Times New Roman" panose="02020603050405020304" pitchFamily="18" charset="0"/>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9552" y="168009"/>
            <a:ext cx="9160426" cy="647833"/>
          </a:xfrm>
        </p:spPr>
        <p:txBody>
          <a:bodyPr>
            <a:normAutofit/>
          </a:bodyPr>
          <a:lstStyle/>
          <a:p>
            <a:r>
              <a:rPr lang="zh-CN" altLang="en-US" sz="3600" b="1" dirty="0">
                <a:solidFill>
                  <a:srgbClr val="0070C0"/>
                </a:solidFill>
                <a:highlight>
                  <a:srgbClr val="9F8875"/>
                </a:highlight>
              </a:rPr>
              <a:t>审题</a:t>
            </a:r>
            <a:endParaRPr lang="zh-CN" altLang="en-US" sz="5400" b="1" dirty="0">
              <a:solidFill>
                <a:srgbClr val="0070C0"/>
              </a:solidFill>
              <a:highlight>
                <a:srgbClr val="9F8875"/>
              </a:highlight>
            </a:endParaRPr>
          </a:p>
        </p:txBody>
      </p:sp>
      <p:sp>
        <p:nvSpPr>
          <p:cNvPr id="3" name="内容占位符 2"/>
          <p:cNvSpPr>
            <a:spLocks noGrp="1"/>
          </p:cNvSpPr>
          <p:nvPr>
            <p:ph idx="1"/>
          </p:nvPr>
        </p:nvSpPr>
        <p:spPr>
          <a:xfrm>
            <a:off x="476364" y="941777"/>
            <a:ext cx="11604800" cy="5235186"/>
          </a:xfrm>
        </p:spPr>
        <p:txBody>
          <a:bodyPr>
            <a:normAutofit lnSpcReduction="10000"/>
          </a:bodyPr>
          <a:lstStyle/>
          <a:p>
            <a:r>
              <a:rPr lang="zh-CN" altLang="en-US" sz="3200" dirty="0">
                <a:solidFill>
                  <a:srgbClr val="245685"/>
                </a:solidFill>
              </a:rPr>
              <a:t>你是某国际学校学生会主席。你校准备组织一次“让文物活起来”</a:t>
            </a:r>
            <a:r>
              <a:rPr lang="en-US" altLang="zh-CN" sz="3200" dirty="0">
                <a:solidFill>
                  <a:srgbClr val="245685"/>
                </a:solidFill>
              </a:rPr>
              <a:t>(Bring Cultural Relics to life)</a:t>
            </a:r>
            <a:r>
              <a:rPr lang="zh-CN" altLang="en-US" sz="3200" dirty="0">
                <a:solidFill>
                  <a:srgbClr val="245685"/>
                </a:solidFill>
              </a:rPr>
              <a:t>的活动，请你用英语写一篇</a:t>
            </a:r>
            <a:r>
              <a:rPr lang="zh-CN" altLang="en-US" sz="3200" dirty="0">
                <a:solidFill>
                  <a:srgbClr val="245685"/>
                </a:solidFill>
                <a:highlight>
                  <a:srgbClr val="FFFF00"/>
                </a:highlight>
              </a:rPr>
              <a:t>开幕辞</a:t>
            </a:r>
            <a:r>
              <a:rPr lang="zh-CN" altLang="en-US" sz="3200" dirty="0">
                <a:solidFill>
                  <a:srgbClr val="245685"/>
                </a:solidFill>
              </a:rPr>
              <a:t>，欢迎参加活动的师生。</a:t>
            </a:r>
            <a:endParaRPr lang="en-US" altLang="zh-CN" sz="3200" dirty="0">
              <a:solidFill>
                <a:srgbClr val="245685"/>
              </a:solidFill>
            </a:endParaRPr>
          </a:p>
          <a:p>
            <a:r>
              <a:rPr lang="zh-CN" altLang="en-US" sz="3200" dirty="0">
                <a:solidFill>
                  <a:srgbClr val="245685"/>
                </a:solidFill>
              </a:rPr>
              <a:t>内容包括：</a:t>
            </a:r>
            <a:endParaRPr lang="zh-CN" altLang="en-US" sz="3200" dirty="0">
              <a:solidFill>
                <a:srgbClr val="245685"/>
              </a:solidFill>
            </a:endParaRPr>
          </a:p>
          <a:p>
            <a:r>
              <a:rPr lang="en-US" altLang="zh-CN" sz="3200" dirty="0">
                <a:solidFill>
                  <a:srgbClr val="245685"/>
                </a:solidFill>
              </a:rPr>
              <a:t>1.</a:t>
            </a:r>
            <a:r>
              <a:rPr lang="zh-CN" altLang="en-US" sz="3200" dirty="0">
                <a:solidFill>
                  <a:srgbClr val="245685"/>
                </a:solidFill>
              </a:rPr>
              <a:t>表示欢迎；</a:t>
            </a:r>
            <a:endParaRPr lang="zh-CN" altLang="en-US" sz="3200" dirty="0">
              <a:solidFill>
                <a:srgbClr val="245685"/>
              </a:solidFill>
            </a:endParaRPr>
          </a:p>
          <a:p>
            <a:r>
              <a:rPr lang="en-US" altLang="zh-CN" sz="3200" dirty="0">
                <a:solidFill>
                  <a:srgbClr val="245685"/>
                </a:solidFill>
              </a:rPr>
              <a:t>2.</a:t>
            </a:r>
            <a:r>
              <a:rPr lang="zh-CN" altLang="en-US" sz="3200" dirty="0">
                <a:solidFill>
                  <a:srgbClr val="245685"/>
                </a:solidFill>
              </a:rPr>
              <a:t>活动目的；</a:t>
            </a:r>
            <a:endParaRPr lang="zh-CN" altLang="en-US" sz="3200" dirty="0">
              <a:solidFill>
                <a:srgbClr val="245685"/>
              </a:solidFill>
            </a:endParaRPr>
          </a:p>
          <a:p>
            <a:r>
              <a:rPr lang="en-US" altLang="zh-CN" sz="3200" dirty="0">
                <a:solidFill>
                  <a:srgbClr val="245685"/>
                </a:solidFill>
              </a:rPr>
              <a:t>3.</a:t>
            </a:r>
            <a:r>
              <a:rPr lang="zh-CN" altLang="en-US" sz="3200" dirty="0">
                <a:solidFill>
                  <a:srgbClr val="245685"/>
                </a:solidFill>
              </a:rPr>
              <a:t>活动内容。</a:t>
            </a:r>
            <a:endParaRPr lang="zh-CN" altLang="en-US" sz="3200" dirty="0">
              <a:solidFill>
                <a:srgbClr val="245685"/>
              </a:solidFill>
            </a:endParaRPr>
          </a:p>
          <a:p>
            <a:r>
              <a:rPr lang="zh-CN" altLang="en-US" sz="3200" dirty="0">
                <a:solidFill>
                  <a:srgbClr val="245685"/>
                </a:solidFill>
              </a:rPr>
              <a:t>注意：</a:t>
            </a:r>
            <a:endParaRPr lang="zh-CN" altLang="en-US" sz="3200" dirty="0">
              <a:solidFill>
                <a:srgbClr val="245685"/>
              </a:solidFill>
            </a:endParaRPr>
          </a:p>
          <a:p>
            <a:r>
              <a:rPr lang="en-US" altLang="zh-CN" sz="3200" dirty="0">
                <a:solidFill>
                  <a:srgbClr val="245685"/>
                </a:solidFill>
              </a:rPr>
              <a:t>1.</a:t>
            </a:r>
            <a:r>
              <a:rPr lang="zh-CN" altLang="en-US" sz="3200" dirty="0">
                <a:solidFill>
                  <a:srgbClr val="245685"/>
                </a:solidFill>
              </a:rPr>
              <a:t>写作词数应为</a:t>
            </a:r>
            <a:r>
              <a:rPr lang="en-US" altLang="zh-CN" sz="3200" dirty="0">
                <a:solidFill>
                  <a:srgbClr val="245685"/>
                </a:solidFill>
              </a:rPr>
              <a:t>80</a:t>
            </a:r>
            <a:r>
              <a:rPr lang="zh-CN" altLang="en-US" sz="3200" dirty="0">
                <a:solidFill>
                  <a:srgbClr val="245685"/>
                </a:solidFill>
              </a:rPr>
              <a:t>左右。</a:t>
            </a:r>
            <a:endParaRPr lang="zh-CN" altLang="en-US" sz="3200" dirty="0">
              <a:solidFill>
                <a:srgbClr val="245685"/>
              </a:solidFill>
            </a:endParaRPr>
          </a:p>
          <a:p>
            <a:r>
              <a:rPr lang="en-US" altLang="zh-CN" sz="3200" dirty="0">
                <a:solidFill>
                  <a:srgbClr val="245685"/>
                </a:solidFill>
              </a:rPr>
              <a:t>2.	</a:t>
            </a:r>
            <a:r>
              <a:rPr lang="zh-CN" altLang="en-US" sz="3200" dirty="0">
                <a:solidFill>
                  <a:srgbClr val="245685"/>
                </a:solidFill>
              </a:rPr>
              <a:t>参考词汇：手工艺品</a:t>
            </a:r>
            <a:r>
              <a:rPr lang="en-US" altLang="zh-CN" sz="3200" dirty="0">
                <a:solidFill>
                  <a:srgbClr val="245685"/>
                </a:solidFill>
              </a:rPr>
              <a:t>artifact</a:t>
            </a:r>
            <a:r>
              <a:rPr lang="zh-CN" altLang="en-US" sz="3200" dirty="0">
                <a:solidFill>
                  <a:srgbClr val="245685"/>
                </a:solidFill>
              </a:rPr>
              <a:t>。</a:t>
            </a:r>
            <a:endParaRPr lang="zh-CN" altLang="en-US" sz="3200" dirty="0">
              <a:solidFill>
                <a:srgbClr val="245685"/>
              </a:solidFill>
            </a:endParaRPr>
          </a:p>
          <a:p>
            <a:endParaRPr lang="zh-CN" altLang="en-US" dirty="0"/>
          </a:p>
        </p:txBody>
      </p:sp>
      <p:sp>
        <p:nvSpPr>
          <p:cNvPr id="6" name="标题 1"/>
          <p:cNvSpPr txBox="1"/>
          <p:nvPr/>
        </p:nvSpPr>
        <p:spPr>
          <a:xfrm>
            <a:off x="5513778" y="1827262"/>
            <a:ext cx="6263914" cy="5645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200" b="1" dirty="0">
                <a:solidFill>
                  <a:srgbClr val="7030A0"/>
                </a:solidFill>
                <a:highlight>
                  <a:srgbClr val="C0C0C0"/>
                </a:highlight>
                <a:latin typeface="等线 Light" panose="02010600030101010101" charset="-122"/>
                <a:ea typeface="等线 Light" panose="02010600030101010101" charset="-122"/>
              </a:rPr>
              <a:t>1 </a:t>
            </a:r>
            <a:r>
              <a:rPr lang="zh-CN" altLang="en-US" sz="2200" b="1" dirty="0">
                <a:solidFill>
                  <a:srgbClr val="7030A0"/>
                </a:solidFill>
                <a:highlight>
                  <a:srgbClr val="C0C0C0"/>
                </a:highlight>
                <a:latin typeface="等线 Light" panose="02010600030101010101" charset="-122"/>
                <a:ea typeface="等线 Light" panose="02010600030101010101" charset="-122"/>
              </a:rPr>
              <a:t>文体：开幕辞（演讲稿格式：有呼语，无落款）</a:t>
            </a:r>
            <a:endParaRPr lang="zh-CN" altLang="en-US" sz="2200" b="1" dirty="0">
              <a:solidFill>
                <a:srgbClr val="7030A0"/>
              </a:solidFill>
              <a:highlight>
                <a:srgbClr val="C0C0C0"/>
              </a:highlight>
              <a:latin typeface="等线 Light" panose="02010600030101010101" charset="-122"/>
              <a:ea typeface="等线 Light" panose="02010600030101010101" charset="-122"/>
            </a:endParaRPr>
          </a:p>
        </p:txBody>
      </p:sp>
      <p:sp>
        <p:nvSpPr>
          <p:cNvPr id="9" name="标题 1"/>
          <p:cNvSpPr txBox="1"/>
          <p:nvPr/>
        </p:nvSpPr>
        <p:spPr>
          <a:xfrm>
            <a:off x="5360597" y="3275564"/>
            <a:ext cx="3400121" cy="4051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US" altLang="zh-CN" sz="2200" b="1" dirty="0">
                <a:solidFill>
                  <a:srgbClr val="7030A0"/>
                </a:solidFill>
                <a:highlight>
                  <a:srgbClr val="C0C0C0"/>
                </a:highlight>
                <a:latin typeface="等线 Light" panose="02010600030101010101" charset="-122"/>
                <a:ea typeface="等线 Light" panose="02010600030101010101" charset="-122"/>
              </a:rPr>
              <a:t>3 </a:t>
            </a:r>
            <a:r>
              <a:rPr lang="zh-CN" altLang="en-US" sz="2200" b="1" dirty="0">
                <a:solidFill>
                  <a:srgbClr val="7030A0"/>
                </a:solidFill>
                <a:highlight>
                  <a:srgbClr val="C0C0C0"/>
                </a:highlight>
                <a:latin typeface="等线 Light" panose="02010600030101010101" charset="-122"/>
                <a:ea typeface="等线 Light" panose="02010600030101010101" charset="-122"/>
              </a:rPr>
              <a:t>主题：“让文物活起来”</a:t>
            </a:r>
            <a:endParaRPr lang="zh-CN" altLang="en-US" sz="2200" b="1" dirty="0">
              <a:solidFill>
                <a:srgbClr val="7030A0"/>
              </a:solidFill>
              <a:highlight>
                <a:srgbClr val="C0C0C0"/>
              </a:highlight>
              <a:latin typeface="等线 Light" panose="02010600030101010101" charset="-122"/>
              <a:ea typeface="等线 Light" panose="02010600030101010101" charset="-122"/>
            </a:endParaRPr>
          </a:p>
        </p:txBody>
      </p:sp>
      <p:sp>
        <p:nvSpPr>
          <p:cNvPr id="10" name="标题 1"/>
          <p:cNvSpPr txBox="1"/>
          <p:nvPr/>
        </p:nvSpPr>
        <p:spPr>
          <a:xfrm>
            <a:off x="5513778" y="2451557"/>
            <a:ext cx="5322137" cy="4051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200" b="1" dirty="0">
                <a:solidFill>
                  <a:srgbClr val="7030A0"/>
                </a:solidFill>
                <a:highlight>
                  <a:srgbClr val="C0C0C0"/>
                </a:highlight>
                <a:latin typeface="等线 Light" panose="02010600030101010101" charset="-122"/>
                <a:ea typeface="等线 Light" panose="02010600030101010101" charset="-122"/>
              </a:rPr>
              <a:t>2 </a:t>
            </a:r>
            <a:r>
              <a:rPr lang="zh-CN" altLang="en-US" sz="2200" b="1" dirty="0">
                <a:solidFill>
                  <a:srgbClr val="7030A0"/>
                </a:solidFill>
                <a:highlight>
                  <a:srgbClr val="C0C0C0"/>
                </a:highlight>
                <a:latin typeface="等线 Light" panose="02010600030101010101" charset="-122"/>
                <a:ea typeface="等线 Light" panose="02010600030101010101" charset="-122"/>
              </a:rPr>
              <a:t>时态：一般现在时</a:t>
            </a:r>
            <a:r>
              <a:rPr lang="en-US" altLang="zh-CN" sz="2200" b="1" dirty="0">
                <a:solidFill>
                  <a:srgbClr val="7030A0"/>
                </a:solidFill>
                <a:highlight>
                  <a:srgbClr val="C0C0C0"/>
                </a:highlight>
                <a:latin typeface="等线 Light" panose="02010600030101010101" charset="-122"/>
                <a:ea typeface="等线 Light" panose="02010600030101010101" charset="-122"/>
              </a:rPr>
              <a:t>+</a:t>
            </a:r>
            <a:r>
              <a:rPr lang="zh-CN" altLang="en-US" sz="2200" b="1" dirty="0">
                <a:solidFill>
                  <a:srgbClr val="7030A0"/>
                </a:solidFill>
                <a:highlight>
                  <a:srgbClr val="C0C0C0"/>
                </a:highlight>
                <a:latin typeface="等线 Light" panose="02010600030101010101" charset="-122"/>
                <a:ea typeface="等线 Light" panose="02010600030101010101" charset="-122"/>
              </a:rPr>
              <a:t>一般将来时</a:t>
            </a:r>
            <a:endParaRPr lang="zh-CN" altLang="en-US" sz="2200" b="1" dirty="0">
              <a:solidFill>
                <a:srgbClr val="7030A0"/>
              </a:solidFill>
              <a:highlight>
                <a:srgbClr val="C0C0C0"/>
              </a:highlight>
              <a:latin typeface="等线 Light" panose="02010600030101010101" charset="-122"/>
              <a:ea typeface="等线 Light" panose="02010600030101010101" charset="-122"/>
            </a:endParaRPr>
          </a:p>
        </p:txBody>
      </p:sp>
      <p:sp>
        <p:nvSpPr>
          <p:cNvPr id="11" name="标题 1"/>
          <p:cNvSpPr txBox="1"/>
          <p:nvPr/>
        </p:nvSpPr>
        <p:spPr>
          <a:xfrm>
            <a:off x="5582910" y="4314260"/>
            <a:ext cx="3714363" cy="4051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defRPr/>
            </a:pPr>
            <a:r>
              <a:rPr lang="en-US" altLang="zh-CN" sz="2200" b="1" dirty="0">
                <a:solidFill>
                  <a:srgbClr val="7030A0"/>
                </a:solidFill>
                <a:highlight>
                  <a:srgbClr val="C0C0C0"/>
                </a:highlight>
                <a:latin typeface="等线 Light" panose="02010600030101010101" charset="-122"/>
                <a:ea typeface="等线 Light" panose="02010600030101010101" charset="-122"/>
              </a:rPr>
              <a:t>4  </a:t>
            </a:r>
            <a:r>
              <a:rPr lang="zh-CN" altLang="en-US" sz="2200" b="1" dirty="0">
                <a:solidFill>
                  <a:srgbClr val="7030A0"/>
                </a:solidFill>
                <a:highlight>
                  <a:srgbClr val="C0C0C0"/>
                </a:highlight>
                <a:latin typeface="等线 Light" panose="02010600030101010101" charset="-122"/>
                <a:ea typeface="等线 Light" panose="02010600030101010101" charset="-122"/>
              </a:rPr>
              <a:t>要点分层：</a:t>
            </a:r>
            <a:endParaRPr lang="en-US" altLang="zh-CN" sz="2200" b="1" dirty="0">
              <a:solidFill>
                <a:srgbClr val="7030A0"/>
              </a:solidFill>
              <a:highlight>
                <a:srgbClr val="C0C0C0"/>
              </a:highlight>
              <a:latin typeface="等线 Light" panose="02010600030101010101" charset="-122"/>
              <a:ea typeface="等线 Light" panose="02010600030101010101" charset="-122"/>
            </a:endParaRPr>
          </a:p>
          <a:p>
            <a:pPr marL="0" marR="0" lvl="0" indent="0" defTabSz="914400" rtl="0" eaLnBrk="1" fontAlgn="auto" latinLnBrk="0" hangingPunct="1">
              <a:lnSpc>
                <a:spcPct val="90000"/>
              </a:lnSpc>
              <a:spcBef>
                <a:spcPct val="0"/>
              </a:spcBef>
              <a:spcAft>
                <a:spcPts val="0"/>
              </a:spcAft>
              <a:buClrTx/>
              <a:buSzTx/>
              <a:buFontTx/>
              <a:buNone/>
              <a:defRPr/>
            </a:pPr>
            <a:r>
              <a:rPr lang="en-US" altLang="zh-CN" sz="2200" b="1" dirty="0">
                <a:solidFill>
                  <a:srgbClr val="7030A0"/>
                </a:solidFill>
                <a:highlight>
                  <a:srgbClr val="C0C0C0"/>
                </a:highlight>
                <a:latin typeface="等线 Light" panose="02010600030101010101" charset="-122"/>
                <a:ea typeface="等线 Light" panose="02010600030101010101" charset="-122"/>
              </a:rPr>
              <a:t>P1</a:t>
            </a:r>
            <a:r>
              <a:rPr lang="zh-CN" altLang="en-US" sz="2200" b="1" dirty="0">
                <a:solidFill>
                  <a:srgbClr val="7030A0"/>
                </a:solidFill>
                <a:highlight>
                  <a:srgbClr val="C0C0C0"/>
                </a:highlight>
                <a:latin typeface="等线 Light" panose="02010600030101010101" charset="-122"/>
                <a:ea typeface="等线 Light" panose="02010600030101010101" charset="-122"/>
              </a:rPr>
              <a:t>：问候，自我介绍，欢迎，</a:t>
            </a:r>
            <a:endParaRPr lang="en-US" altLang="zh-CN" sz="2200" b="1" dirty="0">
              <a:solidFill>
                <a:srgbClr val="7030A0"/>
              </a:solidFill>
              <a:highlight>
                <a:srgbClr val="C0C0C0"/>
              </a:highlight>
              <a:latin typeface="等线 Light" panose="02010600030101010101" charset="-122"/>
              <a:ea typeface="等线 Light" panose="02010600030101010101" charset="-122"/>
            </a:endParaRPr>
          </a:p>
          <a:p>
            <a:pPr marL="0" marR="0" lvl="0" indent="0" defTabSz="914400" rtl="0" eaLnBrk="1" fontAlgn="auto" latinLnBrk="0" hangingPunct="1">
              <a:lnSpc>
                <a:spcPct val="90000"/>
              </a:lnSpc>
              <a:spcBef>
                <a:spcPct val="0"/>
              </a:spcBef>
              <a:spcAft>
                <a:spcPts val="0"/>
              </a:spcAft>
              <a:buClrTx/>
              <a:buSzTx/>
              <a:buFontTx/>
              <a:buNone/>
              <a:defRPr/>
            </a:pPr>
            <a:r>
              <a:rPr lang="en-US" altLang="zh-CN" sz="2200" b="1" dirty="0">
                <a:solidFill>
                  <a:srgbClr val="7030A0"/>
                </a:solidFill>
                <a:highlight>
                  <a:srgbClr val="C0C0C0"/>
                </a:highlight>
                <a:latin typeface="等线 Light" panose="02010600030101010101" charset="-122"/>
                <a:ea typeface="等线 Light" panose="02010600030101010101" charset="-122"/>
              </a:rPr>
              <a:t>P2</a:t>
            </a:r>
            <a:r>
              <a:rPr lang="zh-CN" altLang="en-US" sz="2200" b="1" dirty="0">
                <a:solidFill>
                  <a:srgbClr val="7030A0"/>
                </a:solidFill>
                <a:highlight>
                  <a:srgbClr val="C0C0C0"/>
                </a:highlight>
                <a:latin typeface="等线 Light" panose="02010600030101010101" charset="-122"/>
                <a:ea typeface="等线 Light" panose="02010600030101010101" charset="-122"/>
              </a:rPr>
              <a:t>：活动目的，内容</a:t>
            </a:r>
            <a:endParaRPr lang="en-US" altLang="zh-CN" sz="2200" b="1" dirty="0">
              <a:solidFill>
                <a:srgbClr val="7030A0"/>
              </a:solidFill>
              <a:highlight>
                <a:srgbClr val="C0C0C0"/>
              </a:highlight>
              <a:latin typeface="等线 Light" panose="02010600030101010101" charset="-122"/>
              <a:ea typeface="等线 Light" panose="02010600030101010101" charset="-122"/>
            </a:endParaRPr>
          </a:p>
          <a:p>
            <a:pPr marL="0" marR="0" lvl="0" indent="0" defTabSz="914400" rtl="0" eaLnBrk="1" fontAlgn="auto" latinLnBrk="0" hangingPunct="1">
              <a:lnSpc>
                <a:spcPct val="90000"/>
              </a:lnSpc>
              <a:spcBef>
                <a:spcPct val="0"/>
              </a:spcBef>
              <a:spcAft>
                <a:spcPts val="0"/>
              </a:spcAft>
              <a:buClrTx/>
              <a:buSzTx/>
              <a:buFontTx/>
              <a:buNone/>
              <a:defRPr/>
            </a:pPr>
            <a:r>
              <a:rPr lang="en-US" altLang="zh-CN" sz="2200" b="1" dirty="0">
                <a:solidFill>
                  <a:srgbClr val="7030A0"/>
                </a:solidFill>
                <a:highlight>
                  <a:srgbClr val="C0C0C0"/>
                </a:highlight>
                <a:latin typeface="等线 Light" panose="02010600030101010101" charset="-122"/>
                <a:ea typeface="等线 Light" panose="02010600030101010101" charset="-122"/>
              </a:rPr>
              <a:t>P3</a:t>
            </a:r>
            <a:r>
              <a:rPr lang="zh-CN" altLang="en-US" sz="2200" b="1" dirty="0">
                <a:solidFill>
                  <a:srgbClr val="7030A0"/>
                </a:solidFill>
                <a:highlight>
                  <a:srgbClr val="C0C0C0"/>
                </a:highlight>
                <a:latin typeface="等线 Light" panose="02010600030101010101" charset="-122"/>
                <a:ea typeface="等线 Light" panose="02010600030101010101" charset="-122"/>
              </a:rPr>
              <a:t>：再次欢迎</a:t>
            </a:r>
            <a:r>
              <a:rPr lang="en-US" altLang="zh-CN" sz="2200" b="1" dirty="0">
                <a:solidFill>
                  <a:srgbClr val="7030A0"/>
                </a:solidFill>
                <a:highlight>
                  <a:srgbClr val="C0C0C0"/>
                </a:highlight>
                <a:latin typeface="等线 Light" panose="02010600030101010101" charset="-122"/>
                <a:ea typeface="等线 Light" panose="02010600030101010101" charset="-122"/>
              </a:rPr>
              <a:t>+</a:t>
            </a:r>
            <a:r>
              <a:rPr lang="zh-CN" altLang="en-US" sz="2200" b="1" dirty="0">
                <a:solidFill>
                  <a:srgbClr val="7030A0"/>
                </a:solidFill>
                <a:highlight>
                  <a:srgbClr val="C0C0C0"/>
                </a:highlight>
                <a:latin typeface="等线 Light" panose="02010600030101010101" charset="-122"/>
                <a:ea typeface="等线 Light" panose="02010600030101010101" charset="-122"/>
              </a:rPr>
              <a:t>祝福</a:t>
            </a:r>
            <a:endParaRPr lang="zh-CN" altLang="en-US" sz="2200" b="1" dirty="0">
              <a:solidFill>
                <a:srgbClr val="7030A0"/>
              </a:solidFill>
              <a:highlight>
                <a:srgbClr val="C0C0C0"/>
              </a:highlight>
              <a:latin typeface="等线 Light" panose="02010600030101010101" charset="-122"/>
              <a:ea typeface="等线 Light" panose="02010600030101010101" charset="-122"/>
            </a:endParaRPr>
          </a:p>
        </p:txBody>
      </p:sp>
      <p:sp>
        <p:nvSpPr>
          <p:cNvPr id="7" name="标题 1"/>
          <p:cNvSpPr txBox="1"/>
          <p:nvPr/>
        </p:nvSpPr>
        <p:spPr>
          <a:xfrm>
            <a:off x="5452767" y="5811941"/>
            <a:ext cx="3714363" cy="4051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US" altLang="zh-CN" sz="2200" b="1" dirty="0">
                <a:solidFill>
                  <a:srgbClr val="7030A0"/>
                </a:solidFill>
                <a:highlight>
                  <a:srgbClr val="C0C0C0"/>
                </a:highlight>
                <a:latin typeface="等线 Light" panose="02010600030101010101" charset="-122"/>
                <a:ea typeface="等线 Light" panose="02010600030101010101" charset="-122"/>
              </a:rPr>
              <a:t>5 </a:t>
            </a:r>
            <a:r>
              <a:rPr lang="zh-CN" altLang="en-US" sz="2200" b="1" dirty="0">
                <a:solidFill>
                  <a:srgbClr val="7030A0"/>
                </a:solidFill>
                <a:highlight>
                  <a:srgbClr val="C0C0C0"/>
                </a:highlight>
                <a:latin typeface="等线 Light" panose="02010600030101010101" charset="-122"/>
                <a:ea typeface="等线 Light" panose="02010600030101010101" charset="-122"/>
              </a:rPr>
              <a:t>语气：真诚，热情，正式</a:t>
            </a:r>
            <a:endParaRPr lang="zh-CN" altLang="en-US" sz="2200" b="1" dirty="0">
              <a:solidFill>
                <a:srgbClr val="7030A0"/>
              </a:solidFill>
              <a:highlight>
                <a:srgbClr val="C0C0C0"/>
              </a:highlight>
              <a:latin typeface="等线 Light" panose="02010600030101010101" charset="-122"/>
              <a:ea typeface="等线 Light" panose="02010600030101010101" charset="-122"/>
            </a:endParaRPr>
          </a:p>
        </p:txBody>
      </p:sp>
      <p:pic>
        <p:nvPicPr>
          <p:cNvPr id="8" name="图片 7"/>
          <p:cNvPicPr>
            <a:picLocks noChangeAspect="1"/>
          </p:cNvPicPr>
          <p:nvPr/>
        </p:nvPicPr>
        <p:blipFill>
          <a:blip r:embed="rId1"/>
          <a:stretch>
            <a:fillRect/>
          </a:stretch>
        </p:blipFill>
        <p:spPr>
          <a:xfrm>
            <a:off x="10282542" y="4427076"/>
            <a:ext cx="1736914" cy="2216409"/>
          </a:xfrm>
          <a:prstGeom prst="rect">
            <a:avLst/>
          </a:prstGeom>
        </p:spPr>
      </p:pic>
      <p:pic>
        <p:nvPicPr>
          <p:cNvPr id="12" name="图片 11"/>
          <p:cNvPicPr>
            <a:picLocks noChangeAspect="1"/>
          </p:cNvPicPr>
          <p:nvPr/>
        </p:nvPicPr>
        <p:blipFill>
          <a:blip r:embed="rId2"/>
          <a:stretch>
            <a:fillRect/>
          </a:stretch>
        </p:blipFill>
        <p:spPr>
          <a:xfrm>
            <a:off x="110862" y="-412472"/>
            <a:ext cx="1743607" cy="1725318"/>
          </a:xfrm>
          <a:prstGeom prst="rect">
            <a:avLst/>
          </a:prstGeom>
        </p:spPr>
      </p:pic>
      <p:sp>
        <p:nvSpPr>
          <p:cNvPr id="4" name="对话气泡: 椭圆形 3"/>
          <p:cNvSpPr/>
          <p:nvPr/>
        </p:nvSpPr>
        <p:spPr>
          <a:xfrm>
            <a:off x="9662775" y="2944553"/>
            <a:ext cx="2284655" cy="1616495"/>
          </a:xfrm>
          <a:prstGeom prst="wedgeEllipseCallout">
            <a:avLst>
              <a:gd name="adj1" fmla="val -70672"/>
              <a:gd name="adj2" fmla="val 7392"/>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7030A0"/>
                </a:solidFill>
              </a:rPr>
              <a:t>开幕辞</a:t>
            </a:r>
            <a:r>
              <a:rPr lang="en-US" altLang="zh-CN" b="1" dirty="0">
                <a:solidFill>
                  <a:srgbClr val="7030A0"/>
                </a:solidFill>
              </a:rPr>
              <a:t>+</a:t>
            </a:r>
            <a:r>
              <a:rPr lang="zh-CN" altLang="en-US" b="1" dirty="0">
                <a:solidFill>
                  <a:srgbClr val="7030A0"/>
                </a:solidFill>
              </a:rPr>
              <a:t>活动类应用文</a:t>
            </a:r>
            <a:endParaRPr lang="zh-CN" altLang="en-US" b="1" dirty="0">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7" grpId="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395" y="79393"/>
            <a:ext cx="11021623" cy="533857"/>
          </a:xfrm>
        </p:spPr>
        <p:txBody>
          <a:bodyPr>
            <a:noAutofit/>
          </a:bodyPr>
          <a:lstStyle/>
          <a:p>
            <a:r>
              <a:rPr lang="zh-CN" altLang="en-US" sz="2800" b="1" dirty="0">
                <a:solidFill>
                  <a:srgbClr val="C00000"/>
                </a:solidFill>
                <a:highlight>
                  <a:srgbClr val="00FFFF"/>
                </a:highlight>
              </a:rPr>
              <a:t>参考范文</a:t>
            </a:r>
            <a:r>
              <a:rPr lang="zh-CN" altLang="en-US" sz="3200" b="1" dirty="0">
                <a:highlight>
                  <a:srgbClr val="00FFFF"/>
                </a:highlight>
              </a:rPr>
              <a:t>：</a:t>
            </a:r>
            <a:endParaRPr lang="zh-CN" altLang="en-US" sz="2800" b="1" dirty="0">
              <a:highlight>
                <a:srgbClr val="00FFFF"/>
              </a:highlight>
            </a:endParaRPr>
          </a:p>
        </p:txBody>
      </p:sp>
      <p:sp>
        <p:nvSpPr>
          <p:cNvPr id="3" name="内容占位符 2"/>
          <p:cNvSpPr>
            <a:spLocks noGrp="1"/>
          </p:cNvSpPr>
          <p:nvPr>
            <p:ph idx="1"/>
          </p:nvPr>
        </p:nvSpPr>
        <p:spPr>
          <a:xfrm>
            <a:off x="0" y="384175"/>
            <a:ext cx="12089765" cy="6244590"/>
          </a:xfrm>
        </p:spPr>
        <p:txBody>
          <a:bodyPr>
            <a:noAutofit/>
          </a:bodyPr>
          <a:lstStyle/>
          <a:p>
            <a:pPr marL="0" indent="0" algn="just">
              <a:lnSpc>
                <a:spcPct val="110000"/>
              </a:lnSpc>
              <a:buNone/>
            </a:pPr>
            <a:r>
              <a:rPr lang="en-US" altLang="zh-CN" dirty="0">
                <a:latin typeface="Times New Roman" panose="02020603050405020304" pitchFamily="18" charset="0"/>
              </a:rPr>
              <a:t>Dear teachers and fellow students, </a:t>
            </a:r>
            <a:endParaRPr lang="en-US" altLang="zh-CN" dirty="0">
              <a:latin typeface="Times New Roman" panose="02020603050405020304" pitchFamily="18" charset="0"/>
            </a:endParaRPr>
          </a:p>
          <a:p>
            <a:pPr algn="just">
              <a:lnSpc>
                <a:spcPct val="110000"/>
              </a:lnSpc>
            </a:pPr>
            <a:r>
              <a:rPr lang="en-US" altLang="zh-CN" dirty="0">
                <a:latin typeface="Times New Roman" panose="02020603050405020304" pitchFamily="18" charset="0"/>
              </a:rPr>
              <a:t>     Welcome to our "Bringing Cultural Relics to Life" event. As president of the Student Union, I’m honored to have the opportunity to open this wonderful occasion.</a:t>
            </a:r>
            <a:endParaRPr lang="en-US" altLang="zh-CN" dirty="0">
              <a:latin typeface="Times New Roman" panose="02020603050405020304" pitchFamily="18" charset="0"/>
            </a:endParaRPr>
          </a:p>
          <a:p>
            <a:pPr algn="just">
              <a:lnSpc>
                <a:spcPct val="110000"/>
              </a:lnSpc>
            </a:pPr>
            <a:r>
              <a:rPr lang="en-US" altLang="zh-CN" dirty="0">
                <a:latin typeface="Times New Roman" panose="02020603050405020304" pitchFamily="18" charset="0"/>
              </a:rPr>
              <a:t>    The purpose of this event is to encourage everyone to explore the history and culture behind the artifacts and appreciate their beauty. There will be an exhibition featuring various cultural artifacts brought by students which have been passed down through their families. Also, we will be holding a workshop where students are encouraged to create their own cultural artifacts that look like cultural relics in ancient times.</a:t>
            </a:r>
            <a:endParaRPr lang="en-US" altLang="zh-CN" dirty="0">
              <a:latin typeface="Times New Roman" panose="02020603050405020304" pitchFamily="18" charset="0"/>
            </a:endParaRPr>
          </a:p>
          <a:p>
            <a:pPr algn="just">
              <a:lnSpc>
                <a:spcPct val="110000"/>
              </a:lnSpc>
            </a:pPr>
            <a:r>
              <a:rPr lang="en-US" altLang="zh-CN" dirty="0">
                <a:latin typeface="Times New Roman" panose="02020603050405020304" pitchFamily="18" charset="0"/>
              </a:rPr>
              <a:t>     Thank you for your attendance, and I wish you all a meaningful and enjoyable experience</a:t>
            </a:r>
            <a:r>
              <a:rPr lang="en-US" altLang="zh-CN" dirty="0"/>
              <a:t>.</a:t>
            </a:r>
            <a:endParaRPr lang="en-US" altLang="zh-CN"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7689" y="354662"/>
            <a:ext cx="10855036" cy="315912"/>
          </a:xfrm>
        </p:spPr>
        <p:txBody>
          <a:bodyPr>
            <a:normAutofit fontScale="90000"/>
          </a:bodyPr>
          <a:lstStyle/>
          <a:p>
            <a:r>
              <a:rPr lang="en-US" altLang="zh-CN" sz="3100" b="1" dirty="0">
                <a:solidFill>
                  <a:srgbClr val="7030A0"/>
                </a:solidFill>
              </a:rPr>
              <a:t>Chat </a:t>
            </a:r>
            <a:r>
              <a:rPr lang="zh-CN" altLang="en-US" sz="3100" b="1" dirty="0">
                <a:solidFill>
                  <a:srgbClr val="7030A0"/>
                </a:solidFill>
              </a:rPr>
              <a:t>作品</a:t>
            </a:r>
            <a:r>
              <a:rPr lang="zh-CN" altLang="en-US" dirty="0"/>
              <a:t>：</a:t>
            </a:r>
            <a:endParaRPr lang="zh-CN" altLang="en-US" dirty="0"/>
          </a:p>
        </p:txBody>
      </p:sp>
      <p:sp>
        <p:nvSpPr>
          <p:cNvPr id="3" name="内容占位符 2"/>
          <p:cNvSpPr>
            <a:spLocks noGrp="1"/>
          </p:cNvSpPr>
          <p:nvPr>
            <p:ph idx="1"/>
          </p:nvPr>
        </p:nvSpPr>
        <p:spPr>
          <a:xfrm>
            <a:off x="349250" y="669925"/>
            <a:ext cx="11004550" cy="6005195"/>
          </a:xfrm>
        </p:spPr>
        <p:txBody>
          <a:bodyPr>
            <a:noAutofit/>
          </a:bodyPr>
          <a:lstStyle/>
          <a:p>
            <a:pPr algn="just">
              <a:lnSpc>
                <a:spcPct val="80000"/>
              </a:lnSpc>
            </a:pPr>
            <a:r>
              <a:rPr lang="en-US" altLang="zh-CN" dirty="0">
                <a:latin typeface="Times New Roman" panose="02020603050405020304" pitchFamily="18" charset="0"/>
                <a:cs typeface="Times New Roman" panose="02020603050405020304" pitchFamily="18" charset="0"/>
              </a:rPr>
              <a:t>Dear teachers and students,</a:t>
            </a:r>
            <a:endParaRPr lang="en-US" altLang="zh-CN" dirty="0">
              <a:latin typeface="Times New Roman" panose="02020603050405020304" pitchFamily="18" charset="0"/>
              <a:cs typeface="Times New Roman" panose="02020603050405020304" pitchFamily="18" charset="0"/>
            </a:endParaRPr>
          </a:p>
          <a:p>
            <a:pPr marL="0" indent="457200" algn="just">
              <a:lnSpc>
                <a:spcPct val="80000"/>
              </a:lnSpc>
              <a:buNone/>
            </a:pPr>
            <a:r>
              <a:rPr lang="en-US" altLang="zh-CN" dirty="0">
                <a:latin typeface="Times New Roman" panose="02020603050405020304" pitchFamily="18" charset="0"/>
                <a:cs typeface="Times New Roman" panose="02020603050405020304" pitchFamily="18" charset="0"/>
              </a:rPr>
              <a:t> Welcome to the "Bringing Cultural Relics to Life" event organized by our school. As president of the Student Union, I am delighted to see so many of you gathered here today to witness this exciting event.</a:t>
            </a:r>
            <a:endParaRPr lang="en-US" altLang="zh-CN" dirty="0">
              <a:latin typeface="Times New Roman" panose="02020603050405020304" pitchFamily="18" charset="0"/>
              <a:cs typeface="Times New Roman" panose="02020603050405020304" pitchFamily="18" charset="0"/>
            </a:endParaRPr>
          </a:p>
          <a:p>
            <a:pPr marL="0" indent="457200" algn="just">
              <a:lnSpc>
                <a:spcPct val="80000"/>
              </a:lnSpc>
              <a:buNone/>
            </a:pPr>
            <a:r>
              <a:rPr lang="en-US" altLang="zh-CN" dirty="0">
                <a:latin typeface="Times New Roman" panose="02020603050405020304" pitchFamily="18" charset="0"/>
                <a:cs typeface="Times New Roman" panose="02020603050405020304" pitchFamily="18" charset="0"/>
              </a:rPr>
              <a:t>The purpose of this event is to showcase the beauty and significance of cultural relics and to inspire people to appreciate them as living, breathing pieces of history. We want to promote the preservation of these artifacts for future generations to learn from and enjoy.</a:t>
            </a:r>
            <a:endParaRPr lang="en-US" altLang="zh-CN" dirty="0">
              <a:latin typeface="Times New Roman" panose="02020603050405020304" pitchFamily="18" charset="0"/>
              <a:cs typeface="Times New Roman" panose="02020603050405020304" pitchFamily="18" charset="0"/>
            </a:endParaRPr>
          </a:p>
          <a:p>
            <a:pPr marL="0" indent="457200" algn="just">
              <a:lnSpc>
                <a:spcPct val="80000"/>
              </a:lnSpc>
              <a:buNone/>
            </a:pPr>
            <a:r>
              <a:rPr lang="en-US" altLang="zh-CN" dirty="0">
                <a:latin typeface="Times New Roman" panose="02020603050405020304" pitchFamily="18" charset="0"/>
                <a:cs typeface="Times New Roman" panose="02020603050405020304" pitchFamily="18" charset="0"/>
              </a:rPr>
              <a:t>During the event, there will be a display of various artifacts, including pottery, calligraphy, paintings, and handcrafted items. You will also have the opportunity to participate in hands-on activities such as making your own traditional crafts and learning about the history behind each piece.</a:t>
            </a:r>
            <a:endParaRPr lang="en-US" altLang="zh-CN" dirty="0">
              <a:latin typeface="Times New Roman" panose="02020603050405020304" pitchFamily="18" charset="0"/>
              <a:cs typeface="Times New Roman" panose="02020603050405020304" pitchFamily="18" charset="0"/>
            </a:endParaRPr>
          </a:p>
          <a:p>
            <a:pPr marL="0" indent="457200" algn="just">
              <a:lnSpc>
                <a:spcPct val="80000"/>
              </a:lnSpc>
              <a:buNone/>
            </a:pPr>
            <a:r>
              <a:rPr lang="en-US" altLang="zh-CN" dirty="0">
                <a:latin typeface="Times New Roman" panose="02020603050405020304" pitchFamily="18" charset="0"/>
                <a:cs typeface="Times New Roman" panose="02020603050405020304" pitchFamily="18" charset="0"/>
              </a:rPr>
              <a:t>  Let us join hands to celebrate the rich cultural heritage of our country and to preserve it for future generations. Once again, welcome to the "Bringing Cultural Relics to Life" event, and thank you for your participation.</a:t>
            </a:r>
            <a:endParaRPr lang="en-US" altLang="zh-CN" dirty="0">
              <a:latin typeface="Times New Roman" panose="02020603050405020304" pitchFamily="18" charset="0"/>
              <a:cs typeface="Times New Roman" panose="02020603050405020304" pitchFamily="18" charset="0"/>
            </a:endParaRPr>
          </a:p>
          <a:p>
            <a:pPr algn="just">
              <a:lnSpc>
                <a:spcPct val="70000"/>
              </a:lnSpc>
            </a:pPr>
            <a:endParaRPr lang="en-US" altLang="zh-CN" sz="17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7689" y="354662"/>
            <a:ext cx="10855036" cy="315912"/>
          </a:xfrm>
        </p:spPr>
        <p:txBody>
          <a:bodyPr>
            <a:normAutofit fontScale="90000"/>
          </a:bodyPr>
          <a:lstStyle/>
          <a:p>
            <a:r>
              <a:rPr lang="zh-CN" altLang="en-US" sz="3100" b="1" dirty="0">
                <a:solidFill>
                  <a:srgbClr val="7030A0"/>
                </a:solidFill>
              </a:rPr>
              <a:t>高考题拓展</a:t>
            </a:r>
            <a:r>
              <a:rPr lang="zh-CN" altLang="en-US" dirty="0"/>
              <a:t>：</a:t>
            </a:r>
            <a:endParaRPr lang="zh-CN" altLang="en-US" dirty="0"/>
          </a:p>
        </p:txBody>
      </p:sp>
      <p:sp>
        <p:nvSpPr>
          <p:cNvPr id="3" name="内容占位符 2"/>
          <p:cNvSpPr>
            <a:spLocks noGrp="1"/>
          </p:cNvSpPr>
          <p:nvPr>
            <p:ph idx="1"/>
          </p:nvPr>
        </p:nvSpPr>
        <p:spPr>
          <a:xfrm>
            <a:off x="349135" y="1025236"/>
            <a:ext cx="11004665" cy="5151727"/>
          </a:xfrm>
        </p:spPr>
        <p:txBody>
          <a:bodyPr>
            <a:normAutofit/>
          </a:bodyPr>
          <a:lstStyle/>
          <a:p>
            <a:pPr marL="0" indent="0">
              <a:lnSpc>
                <a:spcPct val="140000"/>
              </a:lnSpc>
              <a:buNone/>
            </a:pPr>
            <a:r>
              <a:rPr lang="zh-CN" altLang="en-US" dirty="0"/>
              <a:t>（</a:t>
            </a:r>
            <a:r>
              <a:rPr lang="en-US" altLang="zh-CN" dirty="0"/>
              <a:t>2021.1 </a:t>
            </a:r>
            <a:r>
              <a:rPr lang="zh-CN" altLang="en-US" dirty="0"/>
              <a:t>浙江）假定你是李华，下周有新西兰学生访问你校，你将作为学生代表致欢迎辞。请为此写一篇发言稿，内容包括：</a:t>
            </a:r>
            <a:endParaRPr lang="zh-CN" altLang="en-US" dirty="0"/>
          </a:p>
          <a:p>
            <a:pPr marL="0" indent="0">
              <a:lnSpc>
                <a:spcPct val="140000"/>
              </a:lnSpc>
              <a:buNone/>
            </a:pPr>
            <a:r>
              <a:rPr lang="en-US" altLang="zh-CN" dirty="0"/>
              <a:t>1.</a:t>
            </a:r>
            <a:r>
              <a:rPr lang="zh-CN" altLang="en-US" dirty="0"/>
              <a:t>表示欢迎；</a:t>
            </a:r>
            <a:endParaRPr lang="zh-CN" altLang="en-US" dirty="0"/>
          </a:p>
          <a:p>
            <a:pPr marL="0" indent="0">
              <a:lnSpc>
                <a:spcPct val="140000"/>
              </a:lnSpc>
              <a:buNone/>
            </a:pPr>
            <a:r>
              <a:rPr lang="en-US" altLang="zh-CN" dirty="0"/>
              <a:t>2.</a:t>
            </a:r>
            <a:r>
              <a:rPr lang="zh-CN" altLang="en-US" dirty="0"/>
              <a:t>介绍活动安排；</a:t>
            </a:r>
            <a:endParaRPr lang="zh-CN" altLang="en-US" dirty="0"/>
          </a:p>
          <a:p>
            <a:pPr marL="0" indent="0">
              <a:lnSpc>
                <a:spcPct val="140000"/>
              </a:lnSpc>
              <a:buNone/>
            </a:pPr>
            <a:r>
              <a:rPr lang="en-US" altLang="zh-CN" dirty="0"/>
              <a:t>3.</a:t>
            </a:r>
            <a:r>
              <a:rPr lang="zh-CN" altLang="en-US" dirty="0"/>
              <a:t>表达祝愿。</a:t>
            </a:r>
            <a:endParaRPr lang="zh-CN" altLang="en-US" dirty="0"/>
          </a:p>
          <a:p>
            <a:pPr marL="0" indent="0">
              <a:lnSpc>
                <a:spcPct val="140000"/>
              </a:lnSpc>
              <a:buNone/>
            </a:pPr>
            <a:endParaRPr lang="zh-CN" altLang="en-US" dirty="0"/>
          </a:p>
        </p:txBody>
      </p:sp>
      <p:pic>
        <p:nvPicPr>
          <p:cNvPr id="5" name="图片 4"/>
          <p:cNvPicPr>
            <a:picLocks noChangeAspect="1"/>
          </p:cNvPicPr>
          <p:nvPr/>
        </p:nvPicPr>
        <p:blipFill>
          <a:blip r:embed="rId1"/>
          <a:stretch>
            <a:fillRect/>
          </a:stretch>
        </p:blipFill>
        <p:spPr>
          <a:xfrm>
            <a:off x="49279" y="5679624"/>
            <a:ext cx="1682797" cy="1210348"/>
          </a:xfrm>
          <a:prstGeom prst="rect">
            <a:avLst/>
          </a:prstGeom>
        </p:spPr>
      </p:pic>
      <p:pic>
        <p:nvPicPr>
          <p:cNvPr id="7" name="图片 6"/>
          <p:cNvPicPr>
            <a:picLocks noChangeAspect="1"/>
          </p:cNvPicPr>
          <p:nvPr/>
        </p:nvPicPr>
        <p:blipFill>
          <a:blip r:embed="rId2"/>
          <a:stretch>
            <a:fillRect/>
          </a:stretch>
        </p:blipFill>
        <p:spPr>
          <a:xfrm>
            <a:off x="92958" y="-334761"/>
            <a:ext cx="1743607" cy="17253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7689" y="354662"/>
            <a:ext cx="10855036" cy="315912"/>
          </a:xfrm>
        </p:spPr>
        <p:txBody>
          <a:bodyPr>
            <a:normAutofit fontScale="90000"/>
          </a:bodyPr>
          <a:lstStyle/>
          <a:p>
            <a:r>
              <a:rPr lang="zh-CN" altLang="en-US" sz="3100" b="1" dirty="0">
                <a:solidFill>
                  <a:srgbClr val="7030A0"/>
                </a:solidFill>
              </a:rPr>
              <a:t>高考题拓展</a:t>
            </a:r>
            <a:r>
              <a:rPr lang="zh-CN" altLang="en-US" dirty="0"/>
              <a:t>：</a:t>
            </a:r>
            <a:endParaRPr lang="zh-CN" altLang="en-US" dirty="0"/>
          </a:p>
        </p:txBody>
      </p:sp>
      <p:sp>
        <p:nvSpPr>
          <p:cNvPr id="3" name="内容占位符 2"/>
          <p:cNvSpPr>
            <a:spLocks noGrp="1"/>
          </p:cNvSpPr>
          <p:nvPr>
            <p:ph idx="1"/>
          </p:nvPr>
        </p:nvSpPr>
        <p:spPr>
          <a:xfrm>
            <a:off x="349135" y="1025236"/>
            <a:ext cx="11004665" cy="5151727"/>
          </a:xfrm>
        </p:spPr>
        <p:txBody>
          <a:bodyPr>
            <a:noAutofit/>
          </a:bodyPr>
          <a:lstStyle/>
          <a:p>
            <a:pPr algn="just">
              <a:lnSpc>
                <a:spcPct val="110000"/>
              </a:lnSpc>
            </a:pPr>
            <a:r>
              <a:rPr lang="en-US" altLang="zh-CN" dirty="0">
                <a:latin typeface="Times New Roman" panose="02020603050405020304" pitchFamily="18" charset="0"/>
              </a:rPr>
              <a:t>Dear friends,</a:t>
            </a:r>
            <a:endParaRPr lang="en-US" altLang="zh-CN" dirty="0">
              <a:latin typeface="Times New Roman" panose="02020603050405020304" pitchFamily="18" charset="0"/>
            </a:endParaRPr>
          </a:p>
          <a:p>
            <a:pPr marL="0" indent="457200" algn="just">
              <a:lnSpc>
                <a:spcPct val="110000"/>
              </a:lnSpc>
              <a:buNone/>
            </a:pPr>
            <a:r>
              <a:rPr lang="en-US" altLang="zh-CN" dirty="0">
                <a:latin typeface="Times New Roman" panose="02020603050405020304" pitchFamily="18" charset="0"/>
              </a:rPr>
              <a:t> I’m Li Hua. On behalf of our school,  I’m delighted to extend warm welcome to you. Your visit bears great significance.</a:t>
            </a:r>
            <a:endParaRPr lang="en-US" altLang="zh-CN" dirty="0">
              <a:latin typeface="Times New Roman" panose="02020603050405020304" pitchFamily="18" charset="0"/>
            </a:endParaRPr>
          </a:p>
          <a:p>
            <a:pPr marL="0" indent="457200" algn="just">
              <a:lnSpc>
                <a:spcPct val="110000"/>
              </a:lnSpc>
              <a:buNone/>
            </a:pPr>
            <a:r>
              <a:rPr lang="en-US" altLang="zh-CN" dirty="0">
                <a:latin typeface="Times New Roman" panose="02020603050405020304" pitchFamily="18" charset="0"/>
              </a:rPr>
              <a:t>To welcome you, a variety of activities have been arranged. What comes first is to visit the school history museum, where you can gain a deeper insight into our school’s distinctive development. Additionally, as scheduled, we’ll pay a visit to the Song City, a theme park in which you can have a taste of a range of ancient Chinese cultures. </a:t>
            </a:r>
            <a:endParaRPr lang="en-US" altLang="zh-CN" dirty="0">
              <a:latin typeface="Times New Roman" panose="02020603050405020304" pitchFamily="18" charset="0"/>
            </a:endParaRPr>
          </a:p>
          <a:p>
            <a:pPr marL="0" indent="457200" algn="just">
              <a:lnSpc>
                <a:spcPct val="110000"/>
              </a:lnSpc>
              <a:buNone/>
            </a:pPr>
            <a:r>
              <a:rPr lang="en-US" altLang="zh-CN" dirty="0">
                <a:latin typeface="Times New Roman" panose="02020603050405020304" pitchFamily="18" charset="0"/>
              </a:rPr>
              <a:t>My dear friends, your visit surely will promote our friendship. Sincerely wish your experience memorable and rewarding! Thank you.</a:t>
            </a:r>
            <a:endParaRPr lang="en-US" altLang="zh-CN" dirty="0">
              <a:latin typeface="Times New Roman" panose="02020603050405020304" pitchFamily="18" charset="0"/>
            </a:endParaRPr>
          </a:p>
          <a:p>
            <a:pPr marL="0" indent="0" algn="just">
              <a:lnSpc>
                <a:spcPct val="110000"/>
              </a:lnSpc>
              <a:buNone/>
            </a:pPr>
            <a:endParaRPr lang="en-US" altLang="zh-CN" sz="21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7689" y="354662"/>
            <a:ext cx="10855036" cy="315912"/>
          </a:xfrm>
        </p:spPr>
        <p:txBody>
          <a:bodyPr>
            <a:normAutofit fontScale="90000"/>
          </a:bodyPr>
          <a:lstStyle/>
          <a:p>
            <a:r>
              <a:rPr lang="zh-CN" altLang="en-US" sz="3100" b="1" dirty="0">
                <a:solidFill>
                  <a:srgbClr val="7030A0"/>
                </a:solidFill>
              </a:rPr>
              <a:t>高考题拓展</a:t>
            </a:r>
            <a:r>
              <a:rPr lang="zh-CN" altLang="en-US" dirty="0"/>
              <a:t>：</a:t>
            </a:r>
            <a:endParaRPr lang="zh-CN" altLang="en-US" dirty="0"/>
          </a:p>
        </p:txBody>
      </p:sp>
      <p:sp>
        <p:nvSpPr>
          <p:cNvPr id="3" name="内容占位符 2"/>
          <p:cNvSpPr>
            <a:spLocks noGrp="1"/>
          </p:cNvSpPr>
          <p:nvPr>
            <p:ph idx="1"/>
          </p:nvPr>
        </p:nvSpPr>
        <p:spPr>
          <a:xfrm>
            <a:off x="349135" y="1025236"/>
            <a:ext cx="11004665" cy="5151727"/>
          </a:xfrm>
        </p:spPr>
        <p:txBody>
          <a:bodyPr>
            <a:normAutofit fontScale="92500" lnSpcReduction="20000"/>
          </a:bodyPr>
          <a:lstStyle/>
          <a:p>
            <a:pPr>
              <a:lnSpc>
                <a:spcPct val="140000"/>
              </a:lnSpc>
            </a:pPr>
            <a:r>
              <a:rPr lang="en-US" altLang="zh-CN" sz="3000" dirty="0">
                <a:latin typeface="Times New Roman" panose="02020603050405020304" pitchFamily="18" charset="0"/>
              </a:rPr>
              <a:t>2014.</a:t>
            </a:r>
            <a:r>
              <a:rPr lang="zh-CN" altLang="en-US" sz="3000" dirty="0">
                <a:latin typeface="Times New Roman" panose="02020603050405020304" pitchFamily="18" charset="0"/>
              </a:rPr>
              <a:t>陕西</a:t>
            </a:r>
            <a:endParaRPr lang="en-US" altLang="zh-CN" sz="3000" dirty="0">
              <a:latin typeface="Times New Roman" panose="02020603050405020304" pitchFamily="18" charset="0"/>
            </a:endParaRPr>
          </a:p>
          <a:p>
            <a:pPr>
              <a:lnSpc>
                <a:spcPct val="140000"/>
              </a:lnSpc>
            </a:pPr>
            <a:r>
              <a:rPr lang="en-US" altLang="zh-CN" sz="3000" dirty="0">
                <a:latin typeface="Times New Roman" panose="02020603050405020304" pitchFamily="18" charset="0"/>
              </a:rPr>
              <a:t>   </a:t>
            </a:r>
            <a:r>
              <a:rPr lang="zh-CN" altLang="en-US" sz="3000" dirty="0">
                <a:latin typeface="Times New Roman" panose="02020603050405020304" pitchFamily="18" charset="0"/>
              </a:rPr>
              <a:t>假定你是中学生李华。美国一个中学校长代表团即将访问你校并出席英语周的一项活动。请根据写作要点和写作要求写一篇欢迎词。</a:t>
            </a:r>
            <a:endParaRPr lang="zh-CN" altLang="en-US" sz="3000" dirty="0">
              <a:latin typeface="Times New Roman" panose="02020603050405020304" pitchFamily="18" charset="0"/>
            </a:endParaRPr>
          </a:p>
          <a:p>
            <a:pPr>
              <a:lnSpc>
                <a:spcPct val="140000"/>
              </a:lnSpc>
            </a:pPr>
            <a:r>
              <a:rPr lang="zh-CN" altLang="en-US" sz="3000" dirty="0">
                <a:latin typeface="Times New Roman" panose="02020603050405020304" pitchFamily="18" charset="0"/>
              </a:rPr>
              <a:t>写作要点</a:t>
            </a:r>
            <a:r>
              <a:rPr lang="en-US" altLang="zh-CN" sz="3000" dirty="0">
                <a:latin typeface="Times New Roman" panose="02020603050405020304" pitchFamily="18" charset="0"/>
              </a:rPr>
              <a:t>:</a:t>
            </a:r>
            <a:endParaRPr lang="en-US" altLang="zh-CN" sz="3000" dirty="0">
              <a:latin typeface="Times New Roman" panose="02020603050405020304" pitchFamily="18" charset="0"/>
            </a:endParaRPr>
          </a:p>
          <a:p>
            <a:pPr>
              <a:lnSpc>
                <a:spcPct val="140000"/>
              </a:lnSpc>
            </a:pPr>
            <a:r>
              <a:rPr lang="en-US" altLang="zh-CN" sz="3000" dirty="0">
                <a:latin typeface="Times New Roman" panose="02020603050405020304" pitchFamily="18" charset="0"/>
              </a:rPr>
              <a:t>1</a:t>
            </a:r>
            <a:r>
              <a:rPr lang="zh-CN" altLang="en-US" sz="3000" dirty="0">
                <a:latin typeface="Times New Roman" panose="02020603050405020304" pitchFamily="18" charset="0"/>
              </a:rPr>
              <a:t>表示对客人的欢迎</a:t>
            </a:r>
            <a:r>
              <a:rPr lang="en-US" altLang="zh-CN" sz="3000" dirty="0">
                <a:latin typeface="Times New Roman" panose="02020603050405020304" pitchFamily="18" charset="0"/>
              </a:rPr>
              <a:t>;</a:t>
            </a:r>
            <a:endParaRPr lang="en-US" altLang="zh-CN" sz="3000" dirty="0">
              <a:latin typeface="Times New Roman" panose="02020603050405020304" pitchFamily="18" charset="0"/>
            </a:endParaRPr>
          </a:p>
          <a:p>
            <a:pPr>
              <a:lnSpc>
                <a:spcPct val="140000"/>
              </a:lnSpc>
            </a:pPr>
            <a:r>
              <a:rPr lang="en-US" altLang="zh-CN" sz="3000" dirty="0">
                <a:latin typeface="Times New Roman" panose="02020603050405020304" pitchFamily="18" charset="0"/>
              </a:rPr>
              <a:t>2.</a:t>
            </a:r>
            <a:r>
              <a:rPr lang="zh-CN" altLang="en-US" sz="3000" dirty="0">
                <a:latin typeface="Times New Roman" panose="02020603050405020304" pitchFamily="18" charset="0"/>
              </a:rPr>
              <a:t>介绍此项活动</a:t>
            </a:r>
            <a:r>
              <a:rPr lang="en-US" altLang="zh-CN" sz="3000" dirty="0">
                <a:latin typeface="Times New Roman" panose="02020603050405020304" pitchFamily="18" charset="0"/>
              </a:rPr>
              <a:t>(</a:t>
            </a:r>
            <a:r>
              <a:rPr lang="zh-CN" altLang="en-US" sz="3000" dirty="0">
                <a:latin typeface="Times New Roman" panose="02020603050405020304" pitchFamily="18" charset="0"/>
              </a:rPr>
              <a:t>如活动目的、内容等</a:t>
            </a:r>
            <a:r>
              <a:rPr lang="en-US" altLang="zh-CN" sz="3000" dirty="0">
                <a:latin typeface="Times New Roman" panose="02020603050405020304" pitchFamily="18" charset="0"/>
              </a:rPr>
              <a:t>);</a:t>
            </a:r>
            <a:endParaRPr lang="en-US" altLang="zh-CN" sz="3000" dirty="0">
              <a:latin typeface="Times New Roman" panose="02020603050405020304" pitchFamily="18" charset="0"/>
            </a:endParaRPr>
          </a:p>
          <a:p>
            <a:pPr>
              <a:lnSpc>
                <a:spcPct val="140000"/>
              </a:lnSpc>
            </a:pPr>
            <a:r>
              <a:rPr lang="en-US" altLang="zh-CN" sz="3000" dirty="0">
                <a:latin typeface="Times New Roman" panose="02020603050405020304" pitchFamily="18" charset="0"/>
              </a:rPr>
              <a:t>3.</a:t>
            </a:r>
            <a:r>
              <a:rPr lang="zh-CN" altLang="en-US" sz="3000" dirty="0">
                <a:latin typeface="Times New Roman" panose="02020603050405020304" pitchFamily="18" charset="0"/>
              </a:rPr>
              <a:t>表达对客人的祝愿。</a:t>
            </a:r>
            <a:endParaRPr lang="zh-CN" altLang="en-US" sz="3000" dirty="0">
              <a:latin typeface="Times New Roman" panose="02020603050405020304" pitchFamily="18" charset="0"/>
            </a:endParaRPr>
          </a:p>
          <a:p>
            <a:pPr>
              <a:lnSpc>
                <a:spcPct val="140000"/>
              </a:lnSpc>
            </a:pPr>
            <a:r>
              <a:rPr lang="en-US" altLang="zh-CN" sz="3000" dirty="0">
                <a:latin typeface="Times New Roman" panose="02020603050405020304" pitchFamily="18" charset="0"/>
              </a:rPr>
              <a:t>Dear American guests,</a:t>
            </a:r>
            <a:endParaRPr lang="en-US" altLang="zh-CN" sz="3000" dirty="0">
              <a:latin typeface="Times New Roman" panose="02020603050405020304" pitchFamily="18" charset="0"/>
            </a:endParaRPr>
          </a:p>
          <a:p>
            <a:pPr marL="0" indent="0">
              <a:lnSpc>
                <a:spcPct val="140000"/>
              </a:lnSpc>
              <a:buNone/>
            </a:pPr>
            <a:endParaRPr lang="zh-CN" altLang="en-US" dirty="0"/>
          </a:p>
        </p:txBody>
      </p:sp>
      <p:pic>
        <p:nvPicPr>
          <p:cNvPr id="5" name="图片 4"/>
          <p:cNvPicPr>
            <a:picLocks noChangeAspect="1"/>
          </p:cNvPicPr>
          <p:nvPr/>
        </p:nvPicPr>
        <p:blipFill>
          <a:blip r:embed="rId1"/>
          <a:stretch>
            <a:fillRect/>
          </a:stretch>
        </p:blipFill>
        <p:spPr>
          <a:xfrm>
            <a:off x="49279" y="5679624"/>
            <a:ext cx="1682797" cy="12103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7689" y="354662"/>
            <a:ext cx="10855036" cy="315912"/>
          </a:xfrm>
        </p:spPr>
        <p:txBody>
          <a:bodyPr>
            <a:normAutofit fontScale="90000"/>
          </a:bodyPr>
          <a:lstStyle/>
          <a:p>
            <a:r>
              <a:rPr lang="zh-CN" altLang="en-US" sz="3100" b="1" dirty="0">
                <a:solidFill>
                  <a:srgbClr val="7030A0"/>
                </a:solidFill>
              </a:rPr>
              <a:t>参考答案</a:t>
            </a:r>
            <a:r>
              <a:rPr lang="zh-CN" altLang="en-US" dirty="0"/>
              <a:t>：</a:t>
            </a:r>
            <a:endParaRPr lang="zh-CN" altLang="en-US" dirty="0"/>
          </a:p>
        </p:txBody>
      </p:sp>
      <p:sp>
        <p:nvSpPr>
          <p:cNvPr id="3" name="内容占位符 2"/>
          <p:cNvSpPr>
            <a:spLocks noGrp="1"/>
          </p:cNvSpPr>
          <p:nvPr>
            <p:ph idx="1"/>
          </p:nvPr>
        </p:nvSpPr>
        <p:spPr>
          <a:xfrm>
            <a:off x="349135" y="1025236"/>
            <a:ext cx="11004665" cy="5151727"/>
          </a:xfrm>
        </p:spPr>
        <p:txBody>
          <a:bodyPr>
            <a:noAutofit/>
          </a:bodyPr>
          <a:lstStyle/>
          <a:p>
            <a:pPr algn="just">
              <a:lnSpc>
                <a:spcPct val="100000"/>
              </a:lnSpc>
            </a:pPr>
            <a:r>
              <a:rPr lang="en-US" altLang="zh-CN" dirty="0">
                <a:latin typeface="Times New Roman" panose="02020603050405020304" pitchFamily="18" charset="0"/>
              </a:rPr>
              <a:t>Dear American guests,</a:t>
            </a:r>
            <a:endParaRPr lang="en-US" altLang="zh-CN" dirty="0">
              <a:latin typeface="Times New Roman" panose="02020603050405020304" pitchFamily="18" charset="0"/>
            </a:endParaRPr>
          </a:p>
          <a:p>
            <a:pPr algn="just">
              <a:lnSpc>
                <a:spcPct val="100000"/>
              </a:lnSpc>
            </a:pPr>
            <a:r>
              <a:rPr lang="en-US" altLang="zh-CN" dirty="0">
                <a:latin typeface="Times New Roman" panose="02020603050405020304" pitchFamily="18" charset="0"/>
              </a:rPr>
              <a:t>    On behalf of our school, I would like to express our warm welcome to you. We are lucky to have you here in the middle of our English Week activities.</a:t>
            </a:r>
            <a:endParaRPr lang="en-US" altLang="zh-CN" dirty="0">
              <a:latin typeface="Times New Roman" panose="02020603050405020304" pitchFamily="18" charset="0"/>
            </a:endParaRPr>
          </a:p>
          <a:p>
            <a:pPr algn="just">
              <a:lnSpc>
                <a:spcPct val="100000"/>
              </a:lnSpc>
            </a:pPr>
            <a:r>
              <a:rPr lang="en-US" altLang="zh-CN" dirty="0">
                <a:latin typeface="Times New Roman" panose="02020603050405020304" pitchFamily="18" charset="0"/>
              </a:rPr>
              <a:t>    As scheduled, we have </a:t>
            </a:r>
            <a:r>
              <a:rPr lang="en-US" altLang="zh-CN" dirty="0" err="1">
                <a:latin typeface="Times New Roman" panose="02020603050405020304" pitchFamily="18" charset="0"/>
              </a:rPr>
              <a:t>Engish</a:t>
            </a:r>
            <a:r>
              <a:rPr lang="en-US" altLang="zh-CN" dirty="0">
                <a:latin typeface="Times New Roman" panose="02020603050405020304" pitchFamily="18" charset="0"/>
              </a:rPr>
              <a:t> Talent Show today. The purpose of this </a:t>
            </a:r>
            <a:r>
              <a:rPr lang="en-US" altLang="zh-CN" dirty="0" err="1">
                <a:latin typeface="Times New Roman" panose="02020603050405020304" pitchFamily="18" charset="0"/>
              </a:rPr>
              <a:t>programme</a:t>
            </a:r>
            <a:r>
              <a:rPr lang="en-US" altLang="zh-CN" dirty="0">
                <a:latin typeface="Times New Roman" panose="02020603050405020304" pitchFamily="18" charset="0"/>
              </a:rPr>
              <a:t> is to develop our interest in English leaning and practical abilities in </a:t>
            </a:r>
            <a:r>
              <a:rPr lang="en-US" altLang="zh-CN" dirty="0" err="1">
                <a:latin typeface="Times New Roman" panose="02020603050405020304" pitchFamily="18" charset="0"/>
              </a:rPr>
              <a:t>litening</a:t>
            </a:r>
            <a:r>
              <a:rPr lang="en-US" altLang="zh-CN" dirty="0">
                <a:latin typeface="Times New Roman" panose="02020603050405020304" pitchFamily="18" charset="0"/>
              </a:rPr>
              <a:t> and speaking. The </a:t>
            </a:r>
            <a:r>
              <a:rPr lang="en-US" altLang="zh-CN" dirty="0" err="1">
                <a:latin typeface="Times New Roman" panose="02020603050405020304" pitchFamily="18" charset="0"/>
              </a:rPr>
              <a:t>programme</a:t>
            </a:r>
            <a:r>
              <a:rPr lang="en-US" altLang="zh-CN" dirty="0">
                <a:latin typeface="Times New Roman" panose="02020603050405020304" pitchFamily="18" charset="0"/>
              </a:rPr>
              <a:t> consists of the following </a:t>
            </a:r>
            <a:r>
              <a:rPr lang="en-US" altLang="zh-CN" dirty="0" err="1">
                <a:latin typeface="Times New Roman" panose="02020603050405020304" pitchFamily="18" charset="0"/>
              </a:rPr>
              <a:t>ativities</a:t>
            </a:r>
            <a:r>
              <a:rPr lang="en-US" altLang="zh-CN" dirty="0">
                <a:latin typeface="Times New Roman" panose="02020603050405020304" pitchFamily="18" charset="0"/>
              </a:rPr>
              <a:t>: recitation, singing, word </a:t>
            </a:r>
            <a:r>
              <a:rPr lang="en-US" altLang="zh-CN" dirty="0" err="1">
                <a:latin typeface="Times New Roman" panose="02020603050405020304" pitchFamily="18" charset="0"/>
              </a:rPr>
              <a:t>spelling,story</a:t>
            </a:r>
            <a:r>
              <a:rPr lang="en-US" altLang="zh-CN" dirty="0">
                <a:latin typeface="Times New Roman" panose="02020603050405020304" pitchFamily="18" charset="0"/>
              </a:rPr>
              <a:t> telling and so on. The Show will begin at two o’clock this </a:t>
            </a:r>
            <a:r>
              <a:rPr lang="en-US" altLang="zh-CN" dirty="0" err="1">
                <a:latin typeface="Times New Roman" panose="02020603050405020304" pitchFamily="18" charset="0"/>
              </a:rPr>
              <a:t>afernoon</a:t>
            </a:r>
            <a:r>
              <a:rPr lang="en-US" altLang="zh-CN" dirty="0">
                <a:latin typeface="Times New Roman" panose="02020603050405020304" pitchFamily="18" charset="0"/>
              </a:rPr>
              <a:t> at the Student Centre. Dear guests, you are welcome to take part in some activities. I hope we students will benefit from your presence.</a:t>
            </a:r>
            <a:endParaRPr lang="en-US" altLang="zh-CN" dirty="0">
              <a:latin typeface="Times New Roman" panose="02020603050405020304" pitchFamily="18" charset="0"/>
            </a:endParaRPr>
          </a:p>
          <a:p>
            <a:pPr algn="just">
              <a:lnSpc>
                <a:spcPct val="100000"/>
              </a:lnSpc>
            </a:pPr>
            <a:r>
              <a:rPr lang="en-US" altLang="zh-CN" dirty="0">
                <a:latin typeface="Times New Roman" panose="02020603050405020304" pitchFamily="18" charset="0"/>
              </a:rPr>
              <a:t>    I sincerely wish you a pleasant time with us. Thank you.</a:t>
            </a:r>
            <a:endParaRPr lang="en-US" altLang="zh-CN" dirty="0">
              <a:latin typeface="Times New Roman" panose="02020603050405020304" pitchFamily="18" charset="0"/>
            </a:endParaRPr>
          </a:p>
          <a:p>
            <a:pPr algn="just">
              <a:lnSpc>
                <a:spcPct val="10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lnSpc>
                <a:spcPct val="140000"/>
              </a:lnSpc>
            </a:pPr>
            <a:endParaRPr lang="en-US" altLang="zh-CN" sz="19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02040" y="3942728"/>
            <a:ext cx="2739976" cy="3800405"/>
            <a:chOff x="-476357" y="3383301"/>
            <a:chExt cx="2739976" cy="3800405"/>
          </a:xfrm>
        </p:grpSpPr>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l="8648" t="11657" r="59000" b="36186"/>
            <a:stretch>
              <a:fillRect/>
            </a:stretch>
          </p:blipFill>
          <p:spPr>
            <a:xfrm rot="20715147">
              <a:off x="-476357" y="3383301"/>
              <a:ext cx="2218765" cy="3576917"/>
            </a:xfrm>
            <a:prstGeom prst="rect">
              <a:avLst/>
            </a:prstGeom>
          </p:spPr>
        </p:pic>
        <p:pic>
          <p:nvPicPr>
            <p:cNvPr id="20" name="图片 19"/>
            <p:cNvPicPr>
              <a:picLocks noChangeAspect="1"/>
            </p:cNvPicPr>
            <p:nvPr/>
          </p:nvPicPr>
          <p:blipFill rotWithShape="1">
            <a:blip r:embed="rId2">
              <a:extLst>
                <a:ext uri="{28A0092B-C50C-407E-A947-70E740481C1C}">
                  <a14:useLocalDpi xmlns:a14="http://schemas.microsoft.com/office/drawing/2010/main" val="0"/>
                </a:ext>
              </a:extLst>
            </a:blip>
            <a:srcRect l="29111" t="2667" r="38667" b="65626"/>
            <a:stretch>
              <a:fillRect/>
            </a:stretch>
          </p:blipFill>
          <p:spPr>
            <a:xfrm>
              <a:off x="980091" y="5920672"/>
              <a:ext cx="1283528" cy="1263034"/>
            </a:xfrm>
            <a:prstGeom prst="rect">
              <a:avLst/>
            </a:prstGeom>
          </p:spPr>
        </p:pic>
      </p:gr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58009" t="46345" r="6213" b="11846"/>
          <a:stretch>
            <a:fillRect/>
          </a:stretch>
        </p:blipFill>
        <p:spPr>
          <a:xfrm rot="1836047">
            <a:off x="-431018" y="-875384"/>
            <a:ext cx="2453645" cy="2867298"/>
          </a:xfrm>
          <a:prstGeom prst="rect">
            <a:avLst/>
          </a:prstGeom>
        </p:spPr>
      </p:pic>
      <p:pic>
        <p:nvPicPr>
          <p:cNvPr id="21" name="图片 20"/>
          <p:cNvPicPr>
            <a:picLocks noChangeAspect="1"/>
          </p:cNvPicPr>
          <p:nvPr/>
        </p:nvPicPr>
        <p:blipFill rotWithShape="1">
          <a:blip r:embed="rId4">
            <a:extLst>
              <a:ext uri="{28A0092B-C50C-407E-A947-70E740481C1C}">
                <a14:useLocalDpi xmlns:a14="http://schemas.microsoft.com/office/drawing/2010/main" val="0"/>
              </a:ext>
            </a:extLst>
          </a:blip>
          <a:srcRect l="7037" t="55556" r="37112" b="10444"/>
          <a:stretch>
            <a:fillRect/>
          </a:stretch>
        </p:blipFill>
        <p:spPr>
          <a:xfrm rot="658451">
            <a:off x="9165346" y="-325146"/>
            <a:ext cx="3830335" cy="2331720"/>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b="29295"/>
          <a:stretch>
            <a:fillRect/>
          </a:stretch>
        </p:blipFill>
        <p:spPr>
          <a:xfrm>
            <a:off x="1981200" y="-1489685"/>
            <a:ext cx="8229600" cy="8729374"/>
          </a:xfrm>
          <a:prstGeom prst="rect">
            <a:avLst/>
          </a:prstGeom>
        </p:spPr>
      </p:pic>
      <p:sp>
        <p:nvSpPr>
          <p:cNvPr id="9" name="矩形 8"/>
          <p:cNvSpPr/>
          <p:nvPr/>
        </p:nvSpPr>
        <p:spPr>
          <a:xfrm>
            <a:off x="0" y="1511345"/>
            <a:ext cx="12192000" cy="3353263"/>
          </a:xfrm>
          <a:prstGeom prst="rect">
            <a:avLst/>
          </a:prstGeom>
          <a:solidFill>
            <a:srgbClr val="5B4F4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p:cNvGrpSpPr/>
          <p:nvPr/>
        </p:nvGrpSpPr>
        <p:grpSpPr>
          <a:xfrm>
            <a:off x="2266366" y="2416775"/>
            <a:ext cx="7987698" cy="2308324"/>
            <a:chOff x="3901488" y="2494756"/>
            <a:chExt cx="4389025" cy="2308324"/>
          </a:xfrm>
        </p:grpSpPr>
        <p:sp>
          <p:nvSpPr>
            <p:cNvPr id="8" name="文本框 7"/>
            <p:cNvSpPr txBox="1"/>
            <p:nvPr/>
          </p:nvSpPr>
          <p:spPr>
            <a:xfrm>
              <a:off x="3901488" y="2494756"/>
              <a:ext cx="4389025" cy="230832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rPr>
                <a:t>6</a:t>
              </a:r>
              <a:r>
                <a:rPr kumimoji="0" lang="zh-CN" altLang="en-US" sz="7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rPr>
                <a:t>月高考加油</a:t>
              </a:r>
              <a:endParaRPr kumimoji="0" lang="zh-CN" altLang="en-US" sz="7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10" name="文本框 9"/>
            <p:cNvSpPr txBox="1"/>
            <p:nvPr/>
          </p:nvSpPr>
          <p:spPr>
            <a:xfrm>
              <a:off x="3983429" y="3632696"/>
              <a:ext cx="4225141"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latin typeface="DIN" panose="02000803040000020004" pitchFamily="2" charset="0"/>
                  <a:ea typeface="等线" panose="02010600030101010101" charset="-122"/>
                  <a:cs typeface="+mn-cs"/>
                </a:rPr>
                <a:t>THANKSYOUR</a:t>
              </a:r>
              <a:endParaRPr kumimoji="0" lang="en-US" altLang="zh-CN" sz="1400" b="0" i="0" u="none" strike="noStrike" kern="1200" cap="none" spc="0" normalizeH="0" baseline="0" noProof="0" dirty="0">
                <a:ln>
                  <a:noFill/>
                </a:ln>
                <a:solidFill>
                  <a:prstClr val="white"/>
                </a:solidFill>
                <a:effectLst/>
                <a:uLnTx/>
                <a:uFillTx/>
                <a:latin typeface="DIN" panose="02000803040000020004" pitchFamily="2" charset="0"/>
                <a:ea typeface="等线" panose="02010600030101010101"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24127" y="663230"/>
            <a:ext cx="4773236" cy="5659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开幕辞</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活动类应用文的要素</a:t>
            </a:r>
            <a:endPar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endParaRPr>
          </a:p>
        </p:txBody>
      </p:sp>
      <p:graphicFrame>
        <p:nvGraphicFramePr>
          <p:cNvPr id="2" name="表格 3"/>
          <p:cNvGraphicFramePr>
            <a:graphicFrameLocks noGrp="1"/>
          </p:cNvGraphicFramePr>
          <p:nvPr/>
        </p:nvGraphicFramePr>
        <p:xfrm>
          <a:off x="740496" y="2008314"/>
          <a:ext cx="4622488" cy="3664893"/>
        </p:xfrm>
        <a:graphic>
          <a:graphicData uri="http://schemas.openxmlformats.org/drawingml/2006/table">
            <a:tbl>
              <a:tblPr firstRow="1" bandRow="1">
                <a:tableStyleId>{5C22544A-7EE6-4342-B048-85BDC9FD1C3A}</a:tableStyleId>
              </a:tblPr>
              <a:tblGrid>
                <a:gridCol w="1100089"/>
                <a:gridCol w="3522399"/>
              </a:tblGrid>
              <a:tr h="983120">
                <a:tc>
                  <a:txBody>
                    <a:bodyPr/>
                    <a:lstStyle/>
                    <a:p>
                      <a:r>
                        <a:rPr lang="zh-CN" altLang="en-US" dirty="0"/>
                        <a:t>格式</a:t>
                      </a:r>
                      <a:endParaRPr lang="zh-CN" altLang="en-US" dirty="0"/>
                    </a:p>
                  </a:txBody>
                  <a:tcPr/>
                </a:tc>
                <a:tc>
                  <a:txBody>
                    <a:bodyPr/>
                    <a:lstStyle/>
                    <a:p>
                      <a:r>
                        <a:rPr lang="en-US" altLang="zh-CN" dirty="0"/>
                        <a:t>1</a:t>
                      </a:r>
                      <a:r>
                        <a:rPr lang="zh-CN" altLang="en-US" dirty="0"/>
                        <a:t> 有呼语，无落款</a:t>
                      </a:r>
                      <a:endParaRPr lang="en-US" altLang="zh-CN" dirty="0"/>
                    </a:p>
                    <a:p>
                      <a:r>
                        <a:rPr lang="zh-CN" altLang="en-US" dirty="0"/>
                        <a:t>（不是信件）</a:t>
                      </a:r>
                      <a:endParaRPr lang="en-US" altLang="zh-CN" dirty="0"/>
                    </a:p>
                    <a:p>
                      <a:r>
                        <a:rPr lang="en-US" altLang="zh-CN" dirty="0"/>
                        <a:t>2 </a:t>
                      </a:r>
                      <a:r>
                        <a:rPr lang="zh-CN" altLang="en-US" dirty="0"/>
                        <a:t>一般无标题</a:t>
                      </a:r>
                      <a:endParaRPr lang="zh-CN" altLang="en-US" dirty="0"/>
                    </a:p>
                  </a:txBody>
                  <a:tcPr/>
                </a:tc>
              </a:tr>
              <a:tr h="716654">
                <a:tc>
                  <a:txBody>
                    <a:bodyPr/>
                    <a:lstStyle/>
                    <a:p>
                      <a:r>
                        <a:rPr lang="zh-CN" altLang="en-US" dirty="0"/>
                        <a:t>时态</a:t>
                      </a:r>
                      <a:endParaRPr lang="zh-CN" altLang="en-US" dirty="0"/>
                    </a:p>
                  </a:txBody>
                  <a:tcPr/>
                </a:tc>
                <a:tc>
                  <a:txBody>
                    <a:bodyPr/>
                    <a:lstStyle/>
                    <a:p>
                      <a:r>
                        <a:rPr lang="zh-CN" altLang="en-US" dirty="0"/>
                        <a:t>一般现在时</a:t>
                      </a:r>
                      <a:endParaRPr lang="en-US" altLang="zh-CN" dirty="0"/>
                    </a:p>
                    <a:p>
                      <a:r>
                        <a:rPr lang="zh-CN" altLang="en-US" dirty="0"/>
                        <a:t>一般将来时</a:t>
                      </a:r>
                      <a:endParaRPr lang="zh-CN" altLang="en-US" dirty="0"/>
                    </a:p>
                  </a:txBody>
                  <a:tcPr/>
                </a:tc>
              </a:tr>
              <a:tr h="502079">
                <a:tc>
                  <a:txBody>
                    <a:bodyPr/>
                    <a:lstStyle/>
                    <a:p>
                      <a:r>
                        <a:rPr lang="zh-CN" altLang="en-US" dirty="0"/>
                        <a:t>语气</a:t>
                      </a:r>
                      <a:endParaRPr lang="zh-CN" altLang="en-US" dirty="0"/>
                    </a:p>
                  </a:txBody>
                  <a:tcPr/>
                </a:tc>
                <a:tc>
                  <a:txBody>
                    <a:bodyPr/>
                    <a:lstStyle/>
                    <a:p>
                      <a:r>
                        <a:rPr lang="zh-CN" altLang="en-US" dirty="0"/>
                        <a:t>正式， 热情</a:t>
                      </a:r>
                      <a:endParaRPr lang="zh-CN" altLang="en-US" dirty="0"/>
                    </a:p>
                  </a:txBody>
                  <a:tcPr/>
                </a:tc>
              </a:tr>
              <a:tr h="983120">
                <a:tc>
                  <a:txBody>
                    <a:bodyPr/>
                    <a:lstStyle/>
                    <a:p>
                      <a:r>
                        <a:rPr lang="zh-CN" altLang="en-US" dirty="0"/>
                        <a:t>常见</a:t>
                      </a:r>
                      <a:endParaRPr lang="en-US" altLang="zh-CN" dirty="0"/>
                    </a:p>
                    <a:p>
                      <a:r>
                        <a:rPr lang="zh-CN" altLang="en-US" dirty="0"/>
                        <a:t>结构</a:t>
                      </a:r>
                      <a:endParaRPr lang="zh-CN" altLang="en-US" dirty="0"/>
                    </a:p>
                  </a:txBody>
                  <a:tcPr/>
                </a:tc>
                <a:tc>
                  <a:txBody>
                    <a:bodyPr/>
                    <a:lstStyle/>
                    <a:p>
                      <a:r>
                        <a:rPr lang="en-US" altLang="zh-CN" dirty="0"/>
                        <a:t>Para 1</a:t>
                      </a:r>
                      <a:r>
                        <a:rPr lang="zh-CN" altLang="en-US" dirty="0"/>
                        <a:t>：</a:t>
                      </a:r>
                      <a:r>
                        <a:rPr lang="zh-CN" altLang="en-US" b="1" dirty="0">
                          <a:solidFill>
                            <a:schemeClr val="accent2">
                              <a:lumMod val="75000"/>
                            </a:schemeClr>
                          </a:solidFill>
                        </a:rPr>
                        <a:t>问候</a:t>
                      </a:r>
                      <a:r>
                        <a:rPr lang="en-US" altLang="zh-CN" b="1" dirty="0">
                          <a:solidFill>
                            <a:schemeClr val="accent2">
                              <a:lumMod val="75000"/>
                            </a:schemeClr>
                          </a:solidFill>
                        </a:rPr>
                        <a:t>+</a:t>
                      </a:r>
                      <a:r>
                        <a:rPr lang="zh-CN" altLang="en-US" b="1" dirty="0">
                          <a:solidFill>
                            <a:schemeClr val="accent2">
                              <a:lumMod val="75000"/>
                            </a:schemeClr>
                          </a:solidFill>
                        </a:rPr>
                        <a:t>（自我介绍）</a:t>
                      </a:r>
                      <a:r>
                        <a:rPr lang="en-US" altLang="zh-CN" b="1" dirty="0">
                          <a:solidFill>
                            <a:schemeClr val="accent2">
                              <a:lumMod val="75000"/>
                            </a:schemeClr>
                          </a:solidFill>
                        </a:rPr>
                        <a:t>+</a:t>
                      </a:r>
                      <a:r>
                        <a:rPr lang="zh-CN" altLang="en-US" b="1" dirty="0">
                          <a:solidFill>
                            <a:schemeClr val="accent2">
                              <a:lumMod val="75000"/>
                            </a:schemeClr>
                          </a:solidFill>
                        </a:rPr>
                        <a:t>表示欢迎</a:t>
                      </a:r>
                      <a:endParaRPr lang="zh-CN" altLang="en-US" b="1" dirty="0">
                        <a:solidFill>
                          <a:schemeClr val="accent2">
                            <a:lumMod val="75000"/>
                          </a:schemeClr>
                        </a:solidFill>
                      </a:endParaRPr>
                    </a:p>
                    <a:p>
                      <a:r>
                        <a:rPr lang="en-US" altLang="zh-CN" dirty="0"/>
                        <a:t>Para 2</a:t>
                      </a:r>
                      <a:r>
                        <a:rPr lang="zh-CN" altLang="en-US" dirty="0"/>
                        <a:t>：活动目的</a:t>
                      </a:r>
                      <a:r>
                        <a:rPr lang="en-US" altLang="zh-CN" dirty="0"/>
                        <a:t>+</a:t>
                      </a:r>
                      <a:r>
                        <a:rPr lang="zh-CN" altLang="en-US" dirty="0"/>
                        <a:t>活动内容</a:t>
                      </a:r>
                      <a:endParaRPr lang="zh-CN" altLang="en-US" dirty="0"/>
                    </a:p>
                    <a:p>
                      <a:r>
                        <a:rPr lang="en-US" altLang="zh-CN" dirty="0"/>
                        <a:t>Para 3</a:t>
                      </a:r>
                      <a:r>
                        <a:rPr lang="zh-CN" altLang="en-US" dirty="0"/>
                        <a:t>：</a:t>
                      </a:r>
                      <a:r>
                        <a:rPr lang="zh-CN" altLang="en-US" b="1" dirty="0">
                          <a:solidFill>
                            <a:schemeClr val="accent2">
                              <a:lumMod val="75000"/>
                            </a:schemeClr>
                          </a:solidFill>
                        </a:rPr>
                        <a:t>再次欢迎</a:t>
                      </a:r>
                      <a:r>
                        <a:rPr lang="en-US" altLang="zh-CN" b="1" dirty="0">
                          <a:solidFill>
                            <a:schemeClr val="accent2">
                              <a:lumMod val="75000"/>
                            </a:schemeClr>
                          </a:solidFill>
                        </a:rPr>
                        <a:t>+</a:t>
                      </a:r>
                      <a:r>
                        <a:rPr lang="zh-CN" altLang="en-US" b="1" dirty="0">
                          <a:solidFill>
                            <a:schemeClr val="accent2">
                              <a:lumMod val="75000"/>
                            </a:schemeClr>
                          </a:solidFill>
                        </a:rPr>
                        <a:t>祝福</a:t>
                      </a:r>
                      <a:endParaRPr lang="zh-CN" altLang="en-US" b="1" dirty="0">
                        <a:solidFill>
                          <a:schemeClr val="accent2">
                            <a:lumMod val="75000"/>
                          </a:schemeClr>
                        </a:solidFill>
                      </a:endParaRPr>
                    </a:p>
                    <a:p>
                      <a:endParaRPr lang="zh-CN" altLang="en-US" dirty="0"/>
                    </a:p>
                  </a:txBody>
                  <a:tcPr/>
                </a:tc>
              </a:tr>
            </a:tbl>
          </a:graphicData>
        </a:graphic>
      </p:graphicFrame>
      <p:graphicFrame>
        <p:nvGraphicFramePr>
          <p:cNvPr id="4" name="表格 3"/>
          <p:cNvGraphicFramePr>
            <a:graphicFrameLocks noGrp="1"/>
          </p:cNvGraphicFramePr>
          <p:nvPr/>
        </p:nvGraphicFramePr>
        <p:xfrm>
          <a:off x="6496167" y="2008314"/>
          <a:ext cx="4910459" cy="3710232"/>
        </p:xfrm>
        <a:graphic>
          <a:graphicData uri="http://schemas.openxmlformats.org/drawingml/2006/table">
            <a:tbl>
              <a:tblPr firstRow="1" bandRow="1">
                <a:tableStyleId>{5C22544A-7EE6-4342-B048-85BDC9FD1C3A}</a:tableStyleId>
              </a:tblPr>
              <a:tblGrid>
                <a:gridCol w="1168622"/>
                <a:gridCol w="3741837"/>
              </a:tblGrid>
              <a:tr h="71728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活动地点</a:t>
                      </a:r>
                      <a:endParaRPr lang="zh-CN" altLang="en-US" dirty="0"/>
                    </a:p>
                    <a:p>
                      <a:r>
                        <a:rPr lang="zh-CN" altLang="en-US" dirty="0"/>
                        <a:t>活动时间</a:t>
                      </a:r>
                      <a:endParaRPr lang="zh-CN" altLang="en-US" dirty="0"/>
                    </a:p>
                  </a:txBody>
                  <a:tcPr/>
                </a:tc>
                <a:tc>
                  <a:txBody>
                    <a:bodyPr/>
                    <a:lstStyle/>
                    <a:p>
                      <a:r>
                        <a:rPr lang="zh-CN" altLang="en-US" dirty="0"/>
                        <a:t>通知和新闻报道类是核心要素</a:t>
                      </a:r>
                      <a:endParaRPr lang="zh-CN" altLang="en-US" dirty="0"/>
                    </a:p>
                  </a:txBody>
                  <a:tcPr/>
                </a:tc>
              </a:tr>
              <a:tr h="702520">
                <a:tc>
                  <a:txBody>
                    <a:bodyPr/>
                    <a:lstStyle/>
                    <a:p>
                      <a:r>
                        <a:rPr lang="zh-CN" altLang="en-US" dirty="0"/>
                        <a:t>参加人</a:t>
                      </a:r>
                      <a:endParaRPr lang="zh-CN" altLang="en-US" dirty="0"/>
                    </a:p>
                    <a:p>
                      <a:endParaRPr lang="zh-CN" altLang="en-US" dirty="0"/>
                    </a:p>
                  </a:txBody>
                  <a:tcPr/>
                </a:tc>
                <a:tc>
                  <a:txBody>
                    <a:bodyPr/>
                    <a:lstStyle/>
                    <a:p>
                      <a:r>
                        <a:rPr lang="zh-CN" altLang="en-US" dirty="0"/>
                        <a:t>一般为全体师生</a:t>
                      </a:r>
                      <a:endParaRPr lang="zh-CN" altLang="en-US" dirty="0"/>
                    </a:p>
                  </a:txBody>
                  <a:tcPr/>
                </a:tc>
              </a:tr>
              <a:tr h="114338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活动目的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活动内容</a:t>
                      </a:r>
                      <a:endParaRPr lang="zh-CN" altLang="en-US" dirty="0"/>
                    </a:p>
                    <a:p>
                      <a:endParaRPr lang="zh-CN" altLang="en-US" dirty="0"/>
                    </a:p>
                  </a:txBody>
                  <a:tcPr/>
                </a:tc>
                <a:tc>
                  <a:txBody>
                    <a:bodyPr/>
                    <a:lstStyle/>
                    <a:p>
                      <a:r>
                        <a:rPr lang="zh-CN" altLang="en-US" dirty="0"/>
                        <a:t>是活动类作文细节拓展，思维拓展的</a:t>
                      </a:r>
                      <a:r>
                        <a:rPr lang="zh-CN" altLang="en-US" b="1" dirty="0">
                          <a:solidFill>
                            <a:schemeClr val="accent2">
                              <a:lumMod val="75000"/>
                            </a:schemeClr>
                          </a:solidFill>
                        </a:rPr>
                        <a:t>核心区域</a:t>
                      </a:r>
                      <a:r>
                        <a:rPr lang="zh-CN" altLang="en-US" dirty="0"/>
                        <a:t>，无论承载活动的文体是什么，全部要提及的，文章</a:t>
                      </a:r>
                      <a:r>
                        <a:rPr lang="en-US" altLang="zh-CN" dirty="0"/>
                        <a:t>body </a:t>
                      </a:r>
                      <a:r>
                        <a:rPr lang="zh-CN" altLang="en-US" dirty="0"/>
                        <a:t>主体</a:t>
                      </a:r>
                      <a:endParaRPr lang="zh-CN" altLang="en-US" dirty="0"/>
                    </a:p>
                  </a:txBody>
                  <a:tcPr/>
                </a:tc>
              </a:tr>
              <a:tr h="1101705">
                <a:tc>
                  <a:txBody>
                    <a:bodyPr/>
                    <a:lstStyle/>
                    <a:p>
                      <a:r>
                        <a:rPr lang="zh-CN" altLang="en-US" dirty="0"/>
                        <a:t>活动反响意义评价</a:t>
                      </a:r>
                      <a:endParaRPr lang="zh-CN" altLang="en-US" dirty="0"/>
                    </a:p>
                  </a:txBody>
                  <a:tcPr/>
                </a:tc>
                <a:tc>
                  <a:txBody>
                    <a:bodyPr/>
                    <a:lstStyle/>
                    <a:p>
                      <a:r>
                        <a:rPr lang="zh-CN" altLang="en-US" dirty="0"/>
                        <a:t>新闻，告知信的为结尾段落的内容之一</a:t>
                      </a:r>
                      <a:endParaRPr lang="zh-CN" altLang="en-US" dirty="0"/>
                    </a:p>
                  </a:txBody>
                  <a:tcPr/>
                </a:tc>
              </a:tr>
            </a:tbl>
          </a:graphicData>
        </a:graphic>
      </p:graphicFrame>
      <p:sp>
        <p:nvSpPr>
          <p:cNvPr id="40" name="文本框 39"/>
          <p:cNvSpPr txBox="1"/>
          <p:nvPr/>
        </p:nvSpPr>
        <p:spPr>
          <a:xfrm>
            <a:off x="1319710" y="1357112"/>
            <a:ext cx="2595942"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srgbClr val="8C7562"/>
                </a:solidFill>
                <a:effectLst/>
                <a:highlight>
                  <a:srgbClr val="FFFF00"/>
                </a:highlight>
                <a:uLnTx/>
                <a:uFillTx/>
                <a:latin typeface="思源黑体 CN Bold" panose="020B0800000000000000" pitchFamily="34" charset="-122"/>
                <a:ea typeface="思源黑体 CN Bold" panose="020B0800000000000000" pitchFamily="34" charset="-122"/>
                <a:cs typeface="+mn-cs"/>
              </a:rPr>
              <a:t>开幕辞</a:t>
            </a:r>
            <a:r>
              <a:rPr kumimoji="0" lang="en-US" altLang="zh-CN" sz="2800" b="0" i="0" u="none" strike="noStrike" kern="1200" cap="none" spc="0" normalizeH="0" baseline="0" noProof="0" dirty="0">
                <a:ln>
                  <a:noFill/>
                </a:ln>
                <a:solidFill>
                  <a:srgbClr val="8C7562"/>
                </a:solidFill>
                <a:effectLst/>
                <a:highlight>
                  <a:srgbClr val="FFFF00"/>
                </a:highlight>
                <a:uLnTx/>
                <a:uFillTx/>
                <a:latin typeface="思源黑体 CN Bold" panose="020B0800000000000000" pitchFamily="34" charset="-122"/>
                <a:ea typeface="思源黑体 CN Bold" panose="020B0800000000000000" pitchFamily="34" charset="-122"/>
                <a:cs typeface="+mn-cs"/>
              </a:rPr>
              <a:t>4</a:t>
            </a:r>
            <a:r>
              <a:rPr kumimoji="0" lang="zh-CN" altLang="en-US" sz="2800" b="0" i="0" u="none" strike="noStrike" kern="1200" cap="none" spc="0" normalizeH="0" baseline="0" noProof="0" dirty="0">
                <a:ln>
                  <a:noFill/>
                </a:ln>
                <a:solidFill>
                  <a:srgbClr val="8C7562"/>
                </a:solidFill>
                <a:effectLst/>
                <a:highlight>
                  <a:srgbClr val="FFFF00"/>
                </a:highlight>
                <a:uLnTx/>
                <a:uFillTx/>
                <a:latin typeface="思源黑体 CN Bold" panose="020B0800000000000000" pitchFamily="34" charset="-122"/>
                <a:ea typeface="思源黑体 CN Bold" panose="020B0800000000000000" pitchFamily="34" charset="-122"/>
                <a:cs typeface="+mn-cs"/>
              </a:rPr>
              <a:t>要素</a:t>
            </a:r>
            <a:endParaRPr lang="zh-CN" altLang="en-US" dirty="0">
              <a:solidFill>
                <a:srgbClr val="8C7562"/>
              </a:solidFill>
              <a:highlight>
                <a:srgbClr val="FFFF00"/>
              </a:highlight>
            </a:endParaRPr>
          </a:p>
        </p:txBody>
      </p:sp>
      <p:sp>
        <p:nvSpPr>
          <p:cNvPr id="42" name="文本框 41"/>
          <p:cNvSpPr txBox="1"/>
          <p:nvPr/>
        </p:nvSpPr>
        <p:spPr>
          <a:xfrm>
            <a:off x="7563434" y="1301014"/>
            <a:ext cx="2192036"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srgbClr val="9F8875"/>
                </a:solidFill>
                <a:effectLst/>
                <a:highlight>
                  <a:srgbClr val="FFFF00"/>
                </a:highlight>
                <a:uLnTx/>
                <a:uFillTx/>
                <a:latin typeface="思源黑体 CN Bold" panose="020B0800000000000000" pitchFamily="34" charset="-122"/>
                <a:ea typeface="思源黑体 CN Bold" panose="020B0800000000000000" pitchFamily="34" charset="-122"/>
                <a:cs typeface="+mn-cs"/>
              </a:rPr>
              <a:t>活动类</a:t>
            </a:r>
            <a:r>
              <a:rPr kumimoji="0" lang="en-US" altLang="zh-CN" sz="2800" b="0" i="0" u="none" strike="noStrike" kern="1200" cap="none" spc="0" normalizeH="0" baseline="0" noProof="0" dirty="0">
                <a:ln>
                  <a:noFill/>
                </a:ln>
                <a:solidFill>
                  <a:srgbClr val="9F8875"/>
                </a:solidFill>
                <a:effectLst/>
                <a:highlight>
                  <a:srgbClr val="FFFF00"/>
                </a:highlight>
                <a:uLnTx/>
                <a:uFillTx/>
                <a:latin typeface="思源黑体 CN Bold" panose="020B0800000000000000" pitchFamily="34" charset="-122"/>
                <a:ea typeface="思源黑体 CN Bold" panose="020B0800000000000000" pitchFamily="34" charset="-122"/>
                <a:cs typeface="+mn-cs"/>
              </a:rPr>
              <a:t>4</a:t>
            </a:r>
            <a:r>
              <a:rPr kumimoji="0" lang="zh-CN" altLang="en-US" sz="2800" b="0" i="0" u="none" strike="noStrike" kern="1200" cap="none" spc="0" normalizeH="0" baseline="0" noProof="0" dirty="0">
                <a:ln>
                  <a:noFill/>
                </a:ln>
                <a:solidFill>
                  <a:srgbClr val="9F8875"/>
                </a:solidFill>
                <a:effectLst/>
                <a:highlight>
                  <a:srgbClr val="FFFF00"/>
                </a:highlight>
                <a:uLnTx/>
                <a:uFillTx/>
                <a:latin typeface="思源黑体 CN Bold" panose="020B0800000000000000" pitchFamily="34" charset="-122"/>
                <a:ea typeface="思源黑体 CN Bold" panose="020B0800000000000000" pitchFamily="34" charset="-122"/>
                <a:cs typeface="+mn-cs"/>
              </a:rPr>
              <a:t>要素</a:t>
            </a:r>
            <a:endParaRPr lang="zh-CN" altLang="en-US" dirty="0">
              <a:solidFill>
                <a:srgbClr val="9F8875"/>
              </a:solidFill>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82693" y="196344"/>
            <a:ext cx="8801803" cy="1032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开幕辞要素</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首段：</a:t>
            </a:r>
            <a:r>
              <a:rPr kumimoji="0" lang="zh-CN" altLang="en-US"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问候</a:t>
            </a:r>
            <a:r>
              <a:rPr kumimoji="0" lang="en-US" altLang="zh-CN"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介绍</a:t>
            </a:r>
            <a:r>
              <a:rPr kumimoji="0" lang="en-US" altLang="zh-CN"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欢迎</a:t>
            </a:r>
            <a:endParaRPr kumimoji="0" lang="en-US" altLang="zh-CN"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graphicFrame>
        <p:nvGraphicFramePr>
          <p:cNvPr id="2" name="表格 3"/>
          <p:cNvGraphicFramePr>
            <a:graphicFrameLocks noGrp="1"/>
          </p:cNvGraphicFramePr>
          <p:nvPr>
            <p:custDataLst>
              <p:tags r:id="rId1"/>
            </p:custDataLst>
          </p:nvPr>
        </p:nvGraphicFramePr>
        <p:xfrm>
          <a:off x="381635" y="1149985"/>
          <a:ext cx="11623675" cy="5970905"/>
        </p:xfrm>
        <a:graphic>
          <a:graphicData uri="http://schemas.openxmlformats.org/drawingml/2006/table">
            <a:tbl>
              <a:tblPr firstRow="1" bandRow="1">
                <a:tableStyleId>{5C22544A-7EE6-4342-B048-85BDC9FD1C3A}</a:tableStyleId>
              </a:tblPr>
              <a:tblGrid>
                <a:gridCol w="1870710"/>
                <a:gridCol w="9752965"/>
              </a:tblGrid>
              <a:tr h="2304415">
                <a:tc>
                  <a:txBody>
                    <a:bodyPr/>
                    <a:lstStyle/>
                    <a:p>
                      <a:r>
                        <a:rPr lang="zh-CN" altLang="en-US" sz="2800" baseline="0" dirty="0">
                          <a:latin typeface="Times New Roman" panose="02020603050405020304" pitchFamily="18" charset="0"/>
                        </a:rPr>
                        <a:t>第</a:t>
                      </a:r>
                      <a:r>
                        <a:rPr lang="en-US" altLang="zh-CN" sz="2800" baseline="0" dirty="0">
                          <a:latin typeface="Times New Roman" panose="02020603050405020304" pitchFamily="18" charset="0"/>
                        </a:rPr>
                        <a:t>175</a:t>
                      </a:r>
                      <a:r>
                        <a:rPr lang="zh-CN" altLang="en-US" sz="2800" baseline="0" dirty="0">
                          <a:latin typeface="Times New Roman" panose="02020603050405020304" pitchFamily="18" charset="0"/>
                        </a:rPr>
                        <a:t>届欧佩克开幕词</a:t>
                      </a:r>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Excellencies, ladies and gentlemen,</a:t>
                      </a:r>
                      <a:endParaRPr lang="en-US" altLang="zh-CN" sz="2800" baseline="0" dirty="0">
                        <a:latin typeface="Times New Roman" panose="02020603050405020304" pitchFamily="18" charset="0"/>
                      </a:endParaRPr>
                    </a:p>
                    <a:p>
                      <a:r>
                        <a:rPr lang="en-US" altLang="zh-CN" sz="2800" baseline="0" dirty="0">
                          <a:latin typeface="Times New Roman" panose="02020603050405020304" pitchFamily="18" charset="0"/>
                        </a:rPr>
                        <a:t>     Good morning. On behalf of the Heads of Delegation and the OPEC Secretariat, it is my pleasure to welcome you all to Vienna for the 175th Meeting of the OPEC Conference.</a:t>
                      </a:r>
                      <a:endParaRPr lang="en-US" altLang="zh-CN" sz="2800" baseline="0" dirty="0">
                        <a:latin typeface="Times New Roman" panose="02020603050405020304" pitchFamily="18" charset="0"/>
                      </a:endParaRPr>
                    </a:p>
                  </a:txBody>
                  <a:tcPr/>
                </a:tc>
              </a:tr>
              <a:tr h="3666490">
                <a:tc>
                  <a:txBody>
                    <a:bodyPr/>
                    <a:lstStyle/>
                    <a:p>
                      <a:r>
                        <a:rPr lang="zh-CN" altLang="en-US" sz="2800" baseline="0" dirty="0">
                          <a:latin typeface="Times New Roman" panose="02020603050405020304" pitchFamily="18" charset="0"/>
                        </a:rPr>
                        <a:t>李强总理在博鳌亚洲论坛</a:t>
                      </a:r>
                      <a:r>
                        <a:rPr lang="en-US" altLang="zh-CN" sz="2800" baseline="0" dirty="0">
                          <a:latin typeface="Times New Roman" panose="02020603050405020304" pitchFamily="18" charset="0"/>
                        </a:rPr>
                        <a:t>2023</a:t>
                      </a:r>
                      <a:r>
                        <a:rPr lang="zh-CN" altLang="en-US" sz="2800" baseline="0" dirty="0">
                          <a:latin typeface="Times New Roman" panose="02020603050405020304" pitchFamily="18" charset="0"/>
                        </a:rPr>
                        <a:t>年年会开幕式上的主旨演讲</a:t>
                      </a:r>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Distinguished Guests, Ladies and Gentlemen, Friends,</a:t>
                      </a:r>
                      <a:endParaRPr lang="en-US" altLang="zh-CN" sz="2800" baseline="0" dirty="0">
                        <a:latin typeface="Times New Roman" panose="02020603050405020304" pitchFamily="18" charset="0"/>
                      </a:endParaRPr>
                    </a:p>
                    <a:p>
                      <a:r>
                        <a:rPr lang="en-US" altLang="zh-CN" sz="2800" b="1" baseline="0" dirty="0">
                          <a:solidFill>
                            <a:schemeClr val="accent2">
                              <a:lumMod val="75000"/>
                            </a:schemeClr>
                          </a:solidFill>
                          <a:latin typeface="Times New Roman" panose="02020603050405020304" pitchFamily="18" charset="0"/>
                        </a:rPr>
                        <a:t>It gives me great pleasure to </a:t>
                      </a:r>
                      <a:r>
                        <a:rPr lang="en-US" altLang="zh-CN" sz="2800" baseline="0" dirty="0">
                          <a:latin typeface="Times New Roman" panose="02020603050405020304" pitchFamily="18" charset="0"/>
                        </a:rPr>
                        <a:t>join you in the beautiful Hainan island for the </a:t>
                      </a:r>
                      <a:r>
                        <a:rPr lang="en-US" altLang="zh-CN" sz="2800" baseline="0" dirty="0" err="1">
                          <a:latin typeface="Times New Roman" panose="02020603050405020304" pitchFamily="18" charset="0"/>
                        </a:rPr>
                        <a:t>Boao</a:t>
                      </a:r>
                      <a:r>
                        <a:rPr lang="en-US" altLang="zh-CN" sz="2800" baseline="0" dirty="0">
                          <a:latin typeface="Times New Roman" panose="02020603050405020304" pitchFamily="18" charset="0"/>
                        </a:rPr>
                        <a:t> Forum for Asia Annual Conference 2023</a:t>
                      </a:r>
                      <a:r>
                        <a:rPr lang="en-US" altLang="zh-CN" sz="2800" b="1" baseline="0" dirty="0">
                          <a:solidFill>
                            <a:schemeClr val="accent2">
                              <a:lumMod val="75000"/>
                            </a:schemeClr>
                          </a:solidFill>
                          <a:latin typeface="Times New Roman" panose="02020603050405020304" pitchFamily="18" charset="0"/>
                        </a:rPr>
                        <a:t>. Let me begin by extending</a:t>
                      </a:r>
                      <a:r>
                        <a:rPr lang="en-US" altLang="zh-CN" sz="2800" baseline="0" dirty="0">
                          <a:latin typeface="Times New Roman" panose="02020603050405020304" pitchFamily="18" charset="0"/>
                        </a:rPr>
                        <a:t>, </a:t>
                      </a:r>
                      <a:r>
                        <a:rPr lang="en-US" altLang="zh-CN" sz="2800" b="1" baseline="0" dirty="0">
                          <a:solidFill>
                            <a:schemeClr val="accent2">
                              <a:lumMod val="75000"/>
                            </a:schemeClr>
                          </a:solidFill>
                          <a:latin typeface="Times New Roman" panose="02020603050405020304" pitchFamily="18" charset="0"/>
                        </a:rPr>
                        <a:t>on behalf of </a:t>
                      </a:r>
                      <a:r>
                        <a:rPr lang="en-US" altLang="zh-CN" sz="2800" baseline="0" dirty="0">
                          <a:latin typeface="Times New Roman" panose="02020603050405020304" pitchFamily="18" charset="0"/>
                        </a:rPr>
                        <a:t>the Chinese government, warm congratulations on the opening of the Annual Conference, </a:t>
                      </a:r>
                      <a:r>
                        <a:rPr lang="en-US" altLang="zh-CN" sz="2800" b="1" baseline="0" dirty="0">
                          <a:solidFill>
                            <a:schemeClr val="accent2">
                              <a:lumMod val="75000"/>
                            </a:schemeClr>
                          </a:solidFill>
                          <a:latin typeface="Times New Roman" panose="02020603050405020304" pitchFamily="18" charset="0"/>
                        </a:rPr>
                        <a:t>a hearty welcome to all participating guests.</a:t>
                      </a:r>
                      <a:endParaRPr lang="zh-CN" altLang="en-US" sz="2800" b="1" baseline="0" dirty="0">
                        <a:solidFill>
                          <a:schemeClr val="accent2">
                            <a:lumMod val="75000"/>
                          </a:schemeClr>
                        </a:solidFill>
                        <a:latin typeface="Times New Roman" panose="02020603050405020304" pitchFamily="18" charset="0"/>
                      </a:endParaRPr>
                    </a:p>
                  </a:txBody>
                  <a:tcPr/>
                </a:tc>
              </a:tr>
            </a:tbl>
          </a:graphicData>
        </a:graphic>
      </p:graphicFrame>
      <p:pic>
        <p:nvPicPr>
          <p:cNvPr id="4" name="图片 3" descr="图标 图片1"/>
          <p:cNvPicPr>
            <a:picLocks noChangeAspect="1"/>
          </p:cNvPicPr>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82693" y="196344"/>
            <a:ext cx="8801803" cy="1032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开幕辞要素</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首段：</a:t>
            </a:r>
            <a:r>
              <a:rPr kumimoji="0" lang="zh-CN" altLang="en-US"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问候</a:t>
            </a:r>
            <a:r>
              <a:rPr kumimoji="0" lang="en-US" altLang="zh-CN"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介绍</a:t>
            </a:r>
            <a:r>
              <a:rPr kumimoji="0" lang="en-US" altLang="zh-CN"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rPr>
              <a:t>欢迎</a:t>
            </a:r>
            <a:endParaRPr kumimoji="0" lang="en-US" altLang="zh-CN" sz="2800" b="0" i="0" u="none" strike="noStrike" kern="1200" cap="none" spc="0" normalizeH="0" baseline="0" noProof="0" dirty="0">
              <a:ln>
                <a:noFill/>
              </a:ln>
              <a:solidFill>
                <a:schemeClr val="accent2">
                  <a:lumMod val="75000"/>
                </a:schemeClr>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graphicFrame>
        <p:nvGraphicFramePr>
          <p:cNvPr id="2" name="表格 3"/>
          <p:cNvGraphicFramePr>
            <a:graphicFrameLocks noGrp="1"/>
          </p:cNvGraphicFramePr>
          <p:nvPr>
            <p:custDataLst>
              <p:tags r:id="rId1"/>
            </p:custDataLst>
          </p:nvPr>
        </p:nvGraphicFramePr>
        <p:xfrm>
          <a:off x="381635" y="990600"/>
          <a:ext cx="11623675" cy="6426835"/>
        </p:xfrm>
        <a:graphic>
          <a:graphicData uri="http://schemas.openxmlformats.org/drawingml/2006/table">
            <a:tbl>
              <a:tblPr firstRow="1" bandRow="1">
                <a:tableStyleId>{5C22544A-7EE6-4342-B048-85BDC9FD1C3A}</a:tableStyleId>
              </a:tblPr>
              <a:tblGrid>
                <a:gridCol w="1870710"/>
                <a:gridCol w="9752965"/>
              </a:tblGrid>
              <a:tr h="2731770">
                <a:tc>
                  <a:txBody>
                    <a:bodyPr/>
                    <a:lstStyle/>
                    <a:p>
                      <a:r>
                        <a:rPr lang="zh-CN" altLang="en-US" sz="2800" baseline="0" dirty="0">
                          <a:latin typeface="Times New Roman" panose="02020603050405020304" pitchFamily="18" charset="0"/>
                        </a:rPr>
                        <a:t>第五届中国国际进口博览会开幕式习主席的致辞</a:t>
                      </a:r>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Good evening! </a:t>
                      </a:r>
                      <a:r>
                        <a:rPr lang="en-US" altLang="zh-CN" sz="2800" b="1" baseline="0" dirty="0">
                          <a:solidFill>
                            <a:schemeClr val="accent4">
                              <a:lumMod val="40000"/>
                              <a:lumOff val="60000"/>
                            </a:schemeClr>
                          </a:solidFill>
                          <a:latin typeface="Times New Roman" panose="02020603050405020304" pitchFamily="18" charset="0"/>
                        </a:rPr>
                        <a:t>I would like to extend</a:t>
                      </a:r>
                      <a:r>
                        <a:rPr lang="en-US" altLang="zh-CN" sz="2800" baseline="0" dirty="0">
                          <a:solidFill>
                            <a:schemeClr val="accent4">
                              <a:lumMod val="40000"/>
                              <a:lumOff val="60000"/>
                            </a:schemeClr>
                          </a:solidFill>
                          <a:latin typeface="Times New Roman" panose="02020603050405020304" pitchFamily="18" charset="0"/>
                        </a:rPr>
                        <a:t>, </a:t>
                      </a:r>
                      <a:r>
                        <a:rPr lang="en-US" altLang="zh-CN" sz="2800" b="1" baseline="0" dirty="0">
                          <a:solidFill>
                            <a:schemeClr val="accent4">
                              <a:lumMod val="40000"/>
                              <a:lumOff val="60000"/>
                            </a:schemeClr>
                          </a:solidFill>
                          <a:latin typeface="Times New Roman" panose="02020603050405020304" pitchFamily="18" charset="0"/>
                        </a:rPr>
                        <a:t>on behalf of </a:t>
                      </a:r>
                      <a:r>
                        <a:rPr lang="en-US" altLang="zh-CN" sz="2800" baseline="0" dirty="0">
                          <a:latin typeface="Times New Roman" panose="02020603050405020304" pitchFamily="18" charset="0"/>
                        </a:rPr>
                        <a:t>the Chinese government and people and also in my own name</a:t>
                      </a:r>
                      <a:r>
                        <a:rPr lang="en-US" altLang="zh-CN" sz="2800" b="1" baseline="0" dirty="0">
                          <a:solidFill>
                            <a:schemeClr val="accent4">
                              <a:lumMod val="40000"/>
                              <a:lumOff val="60000"/>
                            </a:schemeClr>
                          </a:solidFill>
                          <a:latin typeface="Times New Roman" panose="02020603050405020304" pitchFamily="18" charset="0"/>
                        </a:rPr>
                        <a:t>, a warm welcome and hearty greetings to all our guests attending </a:t>
                      </a:r>
                      <a:r>
                        <a:rPr lang="en-US" altLang="zh-CN" sz="2800" baseline="0" dirty="0">
                          <a:solidFill>
                            <a:schemeClr val="accent4">
                              <a:lumMod val="40000"/>
                              <a:lumOff val="60000"/>
                            </a:schemeClr>
                          </a:solidFill>
                          <a:latin typeface="Times New Roman" panose="02020603050405020304" pitchFamily="18" charset="0"/>
                        </a:rPr>
                        <a:t>t</a:t>
                      </a:r>
                      <a:r>
                        <a:rPr lang="en-US" altLang="zh-CN" sz="2800" baseline="0" dirty="0">
                          <a:latin typeface="Times New Roman" panose="02020603050405020304" pitchFamily="18" charset="0"/>
                        </a:rPr>
                        <a:t>he fifth China International Import Expo</a:t>
                      </a:r>
                      <a:endParaRPr lang="en-US" altLang="zh-CN" sz="2800" baseline="0" dirty="0">
                        <a:latin typeface="Times New Roman" panose="02020603050405020304" pitchFamily="18" charset="0"/>
                      </a:endParaRPr>
                    </a:p>
                  </a:txBody>
                  <a:tcPr/>
                </a:tc>
              </a:tr>
              <a:tr h="3695065">
                <a:tc>
                  <a:txBody>
                    <a:bodyPr/>
                    <a:lstStyle/>
                    <a:p>
                      <a:r>
                        <a:rPr lang="zh-CN" altLang="en-US" sz="2800" baseline="0" dirty="0">
                          <a:highlight>
                            <a:srgbClr val="FFFF00"/>
                          </a:highlight>
                          <a:latin typeface="Times New Roman" panose="02020603050405020304" pitchFamily="18" charset="0"/>
                        </a:rPr>
                        <a:t>英文公式</a:t>
                      </a:r>
                      <a:endParaRPr lang="zh-CN" altLang="en-US" sz="2800" baseline="0" dirty="0">
                        <a:highlight>
                          <a:srgbClr val="FFFF00"/>
                        </a:highlight>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1 Good morning/afternoon/evening, ladies and gentlemen,</a:t>
                      </a:r>
                      <a:endParaRPr lang="en-US" altLang="zh-CN" sz="2800" baseline="0" dirty="0">
                        <a:latin typeface="Times New Roman" panose="02020603050405020304" pitchFamily="18" charset="0"/>
                      </a:endParaRPr>
                    </a:p>
                    <a:p>
                      <a:r>
                        <a:rPr lang="en-US" altLang="zh-CN" sz="2800" b="1" baseline="0" dirty="0">
                          <a:solidFill>
                            <a:schemeClr val="accent2">
                              <a:lumMod val="75000"/>
                            </a:schemeClr>
                          </a:solidFill>
                          <a:latin typeface="Times New Roman" panose="02020603050405020304" pitchFamily="18" charset="0"/>
                        </a:rPr>
                        <a:t>It is my great pleasure to welcome you all to this </a:t>
                      </a:r>
                      <a:r>
                        <a:rPr lang="en-US" altLang="zh-CN" sz="2800" baseline="0" dirty="0">
                          <a:latin typeface="Times New Roman" panose="02020603050405020304" pitchFamily="18" charset="0"/>
                        </a:rPr>
                        <a:t>[event name]. </a:t>
                      </a:r>
                      <a:r>
                        <a:rPr lang="en-US" altLang="zh-CN" sz="2800" b="1" baseline="0" dirty="0">
                          <a:solidFill>
                            <a:schemeClr val="accent2">
                              <a:lumMod val="75000"/>
                            </a:schemeClr>
                          </a:solidFill>
                          <a:latin typeface="Times New Roman" panose="02020603050405020304" pitchFamily="18" charset="0"/>
                        </a:rPr>
                        <a:t>On behalf of [organizing committee/organization/company name], I would like to extend a warm greeting to each and every one of you</a:t>
                      </a:r>
                      <a:r>
                        <a:rPr lang="en-US" altLang="zh-CN" sz="2800" baseline="0" dirty="0">
                          <a:latin typeface="Times New Roman" panose="02020603050405020304" pitchFamily="18" charset="0"/>
                        </a:rPr>
                        <a:t>. We are thrilled to have you here today and we hope that you will enjoy this [event type] that we have prepared for you.</a:t>
                      </a:r>
                      <a:endParaRPr lang="en-US" altLang="zh-CN" sz="2800" baseline="0" dirty="0">
                        <a:latin typeface="Times New Roman" panose="02020603050405020304" pitchFamily="18" charset="0"/>
                      </a:endParaRPr>
                    </a:p>
                    <a:p>
                      <a:endParaRPr lang="en-US" altLang="zh-CN" sz="2800" baseline="0" dirty="0">
                        <a:latin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92218" y="196344"/>
            <a:ext cx="8801803" cy="1032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开幕辞要素</a:t>
            </a:r>
            <a:r>
              <a:rPr lang="en-US" altLang="zh-CN" sz="2800" dirty="0">
                <a:solidFill>
                  <a:prstClr val="black"/>
                </a:solidFill>
                <a:latin typeface="思源黑体 CN Bold" panose="020B0800000000000000" pitchFamily="34" charset="-122"/>
                <a:ea typeface="思源黑体 CN Bold" panose="020B0800000000000000" pitchFamily="34" charset="-122"/>
              </a:rPr>
              <a:t>-</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尾段：</a:t>
            </a:r>
            <a:r>
              <a:rPr kumimoji="0" lang="zh-CN" altLang="en-US" sz="2800" b="0"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cs typeface="+mj-cs"/>
              </a:rPr>
              <a:t>再欢迎</a:t>
            </a:r>
            <a:r>
              <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期待</a:t>
            </a:r>
            <a:r>
              <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祝福</a:t>
            </a:r>
            <a:endPar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graphicFrame>
        <p:nvGraphicFramePr>
          <p:cNvPr id="2" name="表格 3"/>
          <p:cNvGraphicFramePr>
            <a:graphicFrameLocks noGrp="1"/>
          </p:cNvGraphicFramePr>
          <p:nvPr>
            <p:custDataLst>
              <p:tags r:id="rId1"/>
            </p:custDataLst>
          </p:nvPr>
        </p:nvGraphicFramePr>
        <p:xfrm>
          <a:off x="381635" y="1149985"/>
          <a:ext cx="11623675" cy="5635625"/>
        </p:xfrm>
        <a:graphic>
          <a:graphicData uri="http://schemas.openxmlformats.org/drawingml/2006/table">
            <a:tbl>
              <a:tblPr firstRow="1" bandRow="1">
                <a:tableStyleId>{5C22544A-7EE6-4342-B048-85BDC9FD1C3A}</a:tableStyleId>
              </a:tblPr>
              <a:tblGrid>
                <a:gridCol w="1870710"/>
                <a:gridCol w="9752965"/>
              </a:tblGrid>
              <a:tr h="2557145">
                <a:tc>
                  <a:txBody>
                    <a:bodyPr/>
                    <a:lstStyle/>
                    <a:p>
                      <a:r>
                        <a:rPr lang="zh-CN" altLang="en-US" sz="2800" baseline="0" dirty="0">
                          <a:latin typeface="Times New Roman" panose="02020603050405020304" pitchFamily="18" charset="0"/>
                        </a:rPr>
                        <a:t>第</a:t>
                      </a:r>
                      <a:r>
                        <a:rPr lang="en-US" altLang="zh-CN" sz="2800" baseline="0" dirty="0">
                          <a:latin typeface="Times New Roman" panose="02020603050405020304" pitchFamily="18" charset="0"/>
                        </a:rPr>
                        <a:t>175</a:t>
                      </a:r>
                      <a:r>
                        <a:rPr lang="zh-CN" altLang="en-US" sz="2800" baseline="0" dirty="0">
                          <a:latin typeface="Times New Roman" panose="02020603050405020304" pitchFamily="18" charset="0"/>
                        </a:rPr>
                        <a:t>届欧佩克开幕词</a:t>
                      </a:r>
                      <a:endParaRPr lang="zh-CN" altLang="en-US" sz="2800" baseline="0" dirty="0">
                        <a:latin typeface="Times New Roman" panose="02020603050405020304" pitchFamily="18" charset="0"/>
                      </a:endParaRPr>
                    </a:p>
                  </a:txBody>
                  <a:tcPr/>
                </a:tc>
                <a:tc>
                  <a:txBody>
                    <a:bodyPr/>
                    <a:lstStyle/>
                    <a:p>
                      <a:r>
                        <a:rPr lang="en-US" altLang="zh-CN" sz="2800" baseline="0" dirty="0">
                          <a:solidFill>
                            <a:schemeClr val="accent2"/>
                          </a:solidFill>
                          <a:latin typeface="Times New Roman" panose="02020603050405020304" pitchFamily="18" charset="0"/>
                        </a:rPr>
                        <a:t>I look forward to your support </a:t>
                      </a:r>
                      <a:r>
                        <a:rPr lang="en-US" altLang="zh-CN" sz="2800" baseline="0" dirty="0">
                          <a:latin typeface="Times New Roman" panose="02020603050405020304" pitchFamily="18" charset="0"/>
                        </a:rPr>
                        <a:t>in delivering the right decisions during our meeting today and your backing for a positive resolution with our non-OPEC friends on Friday.</a:t>
                      </a:r>
                      <a:endParaRPr lang="en-US" altLang="zh-CN" sz="2800" baseline="0" dirty="0">
                        <a:latin typeface="Times New Roman" panose="02020603050405020304" pitchFamily="18" charset="0"/>
                      </a:endParaRPr>
                    </a:p>
                  </a:txBody>
                  <a:tcPr/>
                </a:tc>
              </a:tr>
              <a:tr h="3032125">
                <a:tc>
                  <a:txBody>
                    <a:bodyPr/>
                    <a:lstStyle/>
                    <a:p>
                      <a:r>
                        <a:rPr lang="zh-CN" altLang="en-US" sz="2800" baseline="0" dirty="0">
                          <a:latin typeface="Times New Roman" panose="02020603050405020304" pitchFamily="18" charset="0"/>
                        </a:rPr>
                        <a:t>李强总理在博鳌亚洲论坛</a:t>
                      </a:r>
                      <a:r>
                        <a:rPr lang="en-US" altLang="zh-CN" sz="2800" baseline="0" dirty="0">
                          <a:latin typeface="Times New Roman" panose="02020603050405020304" pitchFamily="18" charset="0"/>
                        </a:rPr>
                        <a:t>2023</a:t>
                      </a:r>
                      <a:r>
                        <a:rPr lang="zh-CN" altLang="en-US" sz="2800" baseline="0" dirty="0">
                          <a:latin typeface="Times New Roman" panose="02020603050405020304" pitchFamily="18" charset="0"/>
                        </a:rPr>
                        <a:t>年年会开幕式上的主旨演讲</a:t>
                      </a:r>
                      <a:endParaRPr lang="zh-CN" altLang="en-US" sz="2800" baseline="0" dirty="0">
                        <a:latin typeface="Times New Roman" panose="02020603050405020304" pitchFamily="18" charset="0"/>
                      </a:endParaRPr>
                    </a:p>
                  </a:txBody>
                  <a:tcPr/>
                </a:tc>
                <a:tc>
                  <a:txBody>
                    <a:bodyPr/>
                    <a:lstStyle/>
                    <a:p>
                      <a:r>
                        <a:rPr lang="en-US" altLang="zh-CN" sz="2800" b="1" baseline="0" dirty="0">
                          <a:solidFill>
                            <a:schemeClr val="accent2"/>
                          </a:solidFill>
                          <a:latin typeface="Times New Roman" panose="02020603050405020304" pitchFamily="18" charset="0"/>
                        </a:rPr>
                        <a:t>To conclude, I wish </a:t>
                      </a:r>
                      <a:r>
                        <a:rPr lang="en-US" altLang="zh-CN" sz="2800" baseline="0" dirty="0">
                          <a:latin typeface="Times New Roman" panose="02020603050405020304" pitchFamily="18" charset="0"/>
                        </a:rPr>
                        <a:t>this year’s </a:t>
                      </a:r>
                      <a:r>
                        <a:rPr lang="en-US" altLang="zh-CN" sz="2800" baseline="0" dirty="0" err="1">
                          <a:latin typeface="Times New Roman" panose="02020603050405020304" pitchFamily="18" charset="0"/>
                        </a:rPr>
                        <a:t>Boao</a:t>
                      </a:r>
                      <a:r>
                        <a:rPr lang="en-US" altLang="zh-CN" sz="2800" baseline="0" dirty="0">
                          <a:latin typeface="Times New Roman" panose="02020603050405020304" pitchFamily="18" charset="0"/>
                        </a:rPr>
                        <a:t> Forum for Asia </a:t>
                      </a:r>
                      <a:r>
                        <a:rPr lang="en-US" altLang="zh-CN" sz="2800" b="1" baseline="0" dirty="0">
                          <a:solidFill>
                            <a:schemeClr val="accent2"/>
                          </a:solidFill>
                          <a:latin typeface="Times New Roman" panose="02020603050405020304" pitchFamily="18" charset="0"/>
                        </a:rPr>
                        <a:t>a full success.</a:t>
                      </a:r>
                      <a:endParaRPr lang="zh-CN" altLang="en-US" sz="2800" b="1" baseline="0" dirty="0">
                        <a:solidFill>
                          <a:schemeClr val="accent2"/>
                        </a:solidFill>
                        <a:latin typeface="Times New Roman" panose="02020603050405020304" pitchFamily="18" charset="0"/>
                      </a:endParaRPr>
                    </a:p>
                    <a:p>
                      <a:r>
                        <a:rPr lang="en-US" altLang="zh-CN" sz="2800" b="1" baseline="0" dirty="0">
                          <a:solidFill>
                            <a:schemeClr val="accent2"/>
                          </a:solidFill>
                          <a:latin typeface="Times New Roman" panose="02020603050405020304" pitchFamily="18" charset="0"/>
                        </a:rPr>
                        <a:t>Thank you.</a:t>
                      </a:r>
                      <a:endParaRPr lang="zh-CN" altLang="en-US" sz="2800" b="1" baseline="0" dirty="0">
                        <a:solidFill>
                          <a:schemeClr val="accent2"/>
                        </a:solidFill>
                        <a:latin typeface="Times New Roman" panose="02020603050405020304" pitchFamily="18" charset="0"/>
                      </a:endParaRPr>
                    </a:p>
                  </a:txBody>
                  <a:tcPr/>
                </a:tc>
              </a:tr>
            </a:tbl>
          </a:graphicData>
        </a:graphic>
      </p:graphicFrame>
      <p:pic>
        <p:nvPicPr>
          <p:cNvPr id="4" name="图片 3" descr="图标 图片1"/>
          <p:cNvPicPr>
            <a:picLocks noChangeAspect="1"/>
          </p:cNvPicPr>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92218" y="196344"/>
            <a:ext cx="8801803" cy="1032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开幕辞要素</a:t>
            </a:r>
            <a:r>
              <a:rPr lang="en-US" altLang="zh-CN" sz="2800" dirty="0">
                <a:solidFill>
                  <a:prstClr val="black"/>
                </a:solidFill>
                <a:latin typeface="思源黑体 CN Bold" panose="020B0800000000000000" pitchFamily="34" charset="-122"/>
                <a:ea typeface="思源黑体 CN Bold" panose="020B0800000000000000" pitchFamily="34" charset="-122"/>
              </a:rPr>
              <a:t>-</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尾段：</a:t>
            </a:r>
            <a:r>
              <a:rPr kumimoji="0" lang="zh-CN" altLang="en-US" sz="2800" b="0"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cs typeface="+mj-cs"/>
              </a:rPr>
              <a:t>再欢迎</a:t>
            </a:r>
            <a:r>
              <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期待</a:t>
            </a:r>
            <a:r>
              <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祝福</a:t>
            </a:r>
            <a:endPar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graphicFrame>
        <p:nvGraphicFramePr>
          <p:cNvPr id="2" name="表格 3"/>
          <p:cNvGraphicFramePr>
            <a:graphicFrameLocks noGrp="1"/>
          </p:cNvGraphicFramePr>
          <p:nvPr>
            <p:custDataLst>
              <p:tags r:id="rId1"/>
            </p:custDataLst>
          </p:nvPr>
        </p:nvGraphicFramePr>
        <p:xfrm>
          <a:off x="412115" y="1676400"/>
          <a:ext cx="11623675" cy="8290560"/>
        </p:xfrm>
        <a:graphic>
          <a:graphicData uri="http://schemas.openxmlformats.org/drawingml/2006/table">
            <a:tbl>
              <a:tblPr firstRow="1" bandRow="1">
                <a:tableStyleId>{5C22544A-7EE6-4342-B048-85BDC9FD1C3A}</a:tableStyleId>
              </a:tblPr>
              <a:tblGrid>
                <a:gridCol w="1870710"/>
                <a:gridCol w="9752965"/>
              </a:tblGrid>
              <a:tr h="3435985">
                <a:tc>
                  <a:txBody>
                    <a:bodyPr/>
                    <a:lstStyle/>
                    <a:p>
                      <a:r>
                        <a:rPr lang="zh-CN" altLang="en-US" sz="2800" baseline="0" dirty="0">
                          <a:latin typeface="Times New Roman" panose="02020603050405020304" pitchFamily="18" charset="0"/>
                        </a:rPr>
                        <a:t>第五届中国国际进口博览会开幕式习主席的致辞</a:t>
                      </a:r>
                      <a:endParaRPr lang="zh-CN" altLang="en-US" sz="2800" baseline="0" dirty="0">
                        <a:latin typeface="Times New Roman" panose="02020603050405020304" pitchFamily="18" charset="0"/>
                      </a:endParaRPr>
                    </a:p>
                  </a:txBody>
                  <a:tcPr/>
                </a:tc>
                <a:tc>
                  <a:txBody>
                    <a:bodyPr/>
                    <a:lstStyle/>
                    <a:p>
                      <a:r>
                        <a:rPr lang="en-US" altLang="zh-CN" sz="2800" baseline="0" dirty="0">
                          <a:latin typeface="Times New Roman" panose="02020603050405020304" pitchFamily="18" charset="0"/>
                        </a:rPr>
                        <a:t>As this ancient Chinese poem indicates, </a:t>
                      </a:r>
                      <a:r>
                        <a:rPr lang="en-US" altLang="zh-CN" sz="2800" b="1" baseline="0" dirty="0">
                          <a:solidFill>
                            <a:schemeClr val="accent2"/>
                          </a:solidFill>
                          <a:latin typeface="Times New Roman" panose="02020603050405020304" pitchFamily="18" charset="0"/>
                        </a:rPr>
                        <a:t>the path is unfolding before us, and a brighter future beckons beyond. </a:t>
                      </a:r>
                      <a:r>
                        <a:rPr lang="en-US" altLang="zh-CN" sz="2800" baseline="0" dirty="0">
                          <a:latin typeface="Times New Roman" panose="02020603050405020304" pitchFamily="18" charset="0"/>
                        </a:rPr>
                        <a:t>China is ready to work with all countries to practice true multilateralism, build more consensus for openness, jointly overcome the difficulties and challenges confronting global economic growth, and make sure that our commitment to openness </a:t>
                      </a:r>
                      <a:r>
                        <a:rPr lang="en-US" altLang="zh-CN" sz="2800" b="1" baseline="0" dirty="0">
                          <a:solidFill>
                            <a:schemeClr val="accent2"/>
                          </a:solidFill>
                          <a:latin typeface="Times New Roman" panose="02020603050405020304" pitchFamily="18" charset="0"/>
                        </a:rPr>
                        <a:t>will bring about broad prospects </a:t>
                      </a:r>
                      <a:r>
                        <a:rPr lang="en-US" altLang="zh-CN" sz="2800" baseline="0" dirty="0">
                          <a:latin typeface="Times New Roman" panose="02020603050405020304" pitchFamily="18" charset="0"/>
                        </a:rPr>
                        <a:t>for global development.</a:t>
                      </a:r>
                      <a:endParaRPr lang="en-US" altLang="zh-CN" sz="2800" baseline="0" dirty="0">
                        <a:latin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092218" y="196344"/>
            <a:ext cx="8801803" cy="1032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开幕辞要素</a:t>
            </a:r>
            <a:r>
              <a:rPr lang="en-US" altLang="zh-CN" sz="2800" dirty="0">
                <a:solidFill>
                  <a:prstClr val="black"/>
                </a:solidFill>
                <a:latin typeface="思源黑体 CN Bold" panose="020B0800000000000000" pitchFamily="34" charset="-122"/>
                <a:ea typeface="思源黑体 CN Bold" panose="020B0800000000000000" pitchFamily="34" charset="-122"/>
              </a:rPr>
              <a:t>-</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尾段：</a:t>
            </a:r>
            <a:r>
              <a:rPr kumimoji="0" lang="zh-CN" altLang="en-US" sz="2800" b="0"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cs typeface="+mj-cs"/>
              </a:rPr>
              <a:t>再欢迎</a:t>
            </a:r>
            <a:r>
              <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期待</a:t>
            </a:r>
            <a:r>
              <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rPr>
              <a:t>祝福</a:t>
            </a:r>
            <a:endParaRPr kumimoji="0" lang="en-US" altLang="zh-CN" sz="2800" b="0" i="0" u="none" strike="noStrike" kern="1200" cap="none" spc="0" normalizeH="0" baseline="0" noProof="0" dirty="0">
              <a:ln>
                <a:noFill/>
              </a:ln>
              <a:solidFill>
                <a:srgbClr val="ED7D31">
                  <a:lumMod val="75000"/>
                </a:srgbClr>
              </a:solidFill>
              <a:effectLst/>
              <a:uLnTx/>
              <a:uFillTx/>
              <a:latin typeface="思源黑体 CN Bold" panose="020B0800000000000000" pitchFamily="34" charset="-122"/>
              <a:ea typeface="思源黑体 CN Bold" panose="020B0800000000000000" pitchFamily="34" charset="-122"/>
              <a:cs typeface="+mj-cs"/>
            </a:endParaRPr>
          </a:p>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rPr>
              <a:t>语言积累</a:t>
            </a:r>
            <a:endParaRPr kumimoji="0" lang="zh-CN" altLang="en-US" sz="2800" b="0" i="0" u="none" strike="noStrike" kern="1200" cap="none" spc="0" normalizeH="0" baseline="0" noProof="0" dirty="0">
              <a:ln>
                <a:noFill/>
              </a:ln>
              <a:solidFill>
                <a:srgbClr val="0070C0"/>
              </a:solidFill>
              <a:effectLst/>
              <a:uLnTx/>
              <a:uFillTx/>
              <a:latin typeface="思源黑体 CN Bold" panose="020B0800000000000000" pitchFamily="34" charset="-122"/>
              <a:ea typeface="思源黑体 CN Bold" panose="020B0800000000000000" pitchFamily="34" charset="-122"/>
              <a:cs typeface="+mj-cs"/>
            </a:endParaRPr>
          </a:p>
        </p:txBody>
      </p:sp>
      <p:graphicFrame>
        <p:nvGraphicFramePr>
          <p:cNvPr id="2" name="表格 3"/>
          <p:cNvGraphicFramePr>
            <a:graphicFrameLocks noGrp="1"/>
          </p:cNvGraphicFramePr>
          <p:nvPr>
            <p:custDataLst>
              <p:tags r:id="rId1"/>
            </p:custDataLst>
          </p:nvPr>
        </p:nvGraphicFramePr>
        <p:xfrm>
          <a:off x="284480" y="1637665"/>
          <a:ext cx="11623675" cy="8290560"/>
        </p:xfrm>
        <a:graphic>
          <a:graphicData uri="http://schemas.openxmlformats.org/drawingml/2006/table">
            <a:tbl>
              <a:tblPr firstRow="1" bandRow="1">
                <a:tableStyleId>{5C22544A-7EE6-4342-B048-85BDC9FD1C3A}</a:tableStyleId>
              </a:tblPr>
              <a:tblGrid>
                <a:gridCol w="1870710"/>
                <a:gridCol w="9752965"/>
              </a:tblGrid>
              <a:tr h="3185160">
                <a:tc>
                  <a:txBody>
                    <a:bodyPr/>
                    <a:lstStyle/>
                    <a:p>
                      <a:r>
                        <a:rPr lang="zh-CN" altLang="en-US" sz="2800" baseline="0" dirty="0">
                          <a:highlight>
                            <a:srgbClr val="FFFF00"/>
                          </a:highlight>
                          <a:latin typeface="Times New Roman" panose="02020603050405020304" pitchFamily="18" charset="0"/>
                        </a:rPr>
                        <a:t>英文公式</a:t>
                      </a:r>
                      <a:endParaRPr lang="zh-CN" altLang="en-US" sz="2800" baseline="0" dirty="0">
                        <a:highlight>
                          <a:srgbClr val="FFFF00"/>
                        </a:highlight>
                        <a:latin typeface="Times New Roman" panose="02020603050405020304" pitchFamily="18" charset="0"/>
                      </a:endParaRPr>
                    </a:p>
                  </a:txBody>
                  <a:tcPr/>
                </a:tc>
                <a:tc>
                  <a:txBody>
                    <a:bodyPr/>
                    <a:lstStyle/>
                    <a:p>
                      <a:pPr>
                        <a:lnSpc>
                          <a:spcPct val="90000"/>
                        </a:lnSpc>
                      </a:pPr>
                      <a:r>
                        <a:rPr lang="en-US" altLang="zh-CN" sz="2800" baseline="0" dirty="0">
                          <a:latin typeface="Times New Roman" panose="02020603050405020304" pitchFamily="18" charset="0"/>
                        </a:rPr>
                        <a:t>1</a:t>
                      </a:r>
                      <a:r>
                        <a:rPr lang="en-US" altLang="zh-CN" sz="2800" baseline="0" dirty="0">
                          <a:solidFill>
                            <a:schemeClr val="accent4">
                              <a:lumMod val="40000"/>
                              <a:lumOff val="60000"/>
                            </a:schemeClr>
                          </a:solidFill>
                          <a:latin typeface="Times New Roman" panose="02020603050405020304" pitchFamily="18" charset="0"/>
                        </a:rPr>
                        <a:t> </a:t>
                      </a:r>
                      <a:r>
                        <a:rPr lang="en-US" altLang="zh-CN" sz="2800" b="1" baseline="0" dirty="0">
                          <a:solidFill>
                            <a:schemeClr val="accent4">
                              <a:lumMod val="40000"/>
                              <a:lumOff val="60000"/>
                            </a:schemeClr>
                          </a:solidFill>
                          <a:latin typeface="Times New Roman" panose="02020603050405020304" pitchFamily="18" charset="0"/>
                        </a:rPr>
                        <a:t>Once again, thank you for your presence and we sincerely invite you to participate in the various upcoming activities of our school. </a:t>
                      </a:r>
                      <a:endParaRPr lang="en-US" altLang="zh-CN" sz="2800" b="1" baseline="0" dirty="0">
                        <a:solidFill>
                          <a:schemeClr val="accent4">
                            <a:lumMod val="40000"/>
                            <a:lumOff val="60000"/>
                          </a:schemeClr>
                        </a:solidFill>
                        <a:latin typeface="Times New Roman" panose="02020603050405020304" pitchFamily="18" charset="0"/>
                      </a:endParaRPr>
                    </a:p>
                    <a:p>
                      <a:pPr>
                        <a:lnSpc>
                          <a:spcPct val="90000"/>
                        </a:lnSpc>
                      </a:pPr>
                      <a:r>
                        <a:rPr lang="en-US" altLang="zh-CN" sz="2800" baseline="0" dirty="0">
                          <a:latin typeface="Times New Roman" panose="02020603050405020304" pitchFamily="18" charset="0"/>
                        </a:rPr>
                        <a:t> 2 It is our pleasure to welcome everyone here tonight to celebrate the beginning of this exciting event. </a:t>
                      </a:r>
                      <a:endParaRPr lang="en-US" altLang="zh-CN" sz="2800" baseline="0" dirty="0">
                        <a:latin typeface="Times New Roman" panose="02020603050405020304" pitchFamily="18" charset="0"/>
                      </a:endParaRPr>
                    </a:p>
                    <a:p>
                      <a:pPr>
                        <a:lnSpc>
                          <a:spcPct val="90000"/>
                        </a:lnSpc>
                      </a:pPr>
                      <a:r>
                        <a:rPr lang="en-US" altLang="zh-CN" sz="2800" baseline="0" dirty="0">
                          <a:latin typeface="Times New Roman" panose="02020603050405020304" pitchFamily="18" charset="0"/>
                        </a:rPr>
                        <a:t>3 We look forward to what lies ahead and wish all participants the best of luck in their endeavors.</a:t>
                      </a:r>
                      <a:endParaRPr lang="en-US" altLang="zh-CN" sz="2800" baseline="0" dirty="0">
                        <a:latin typeface="Times New Roman" panose="02020603050405020304" pitchFamily="18" charset="0"/>
                      </a:endParaRPr>
                    </a:p>
                    <a:p>
                      <a:r>
                        <a:rPr lang="en-US" altLang="zh-CN" sz="2800" baseline="0" dirty="0">
                          <a:latin typeface="Times New Roman" panose="02020603050405020304" pitchFamily="18" charset="0"/>
                        </a:rPr>
                        <a:t>4 </a:t>
                      </a:r>
                      <a:r>
                        <a:rPr lang="en-US" altLang="zh-CN" sz="2800" b="1" baseline="0" dirty="0">
                          <a:solidFill>
                            <a:schemeClr val="accent4">
                              <a:lumMod val="40000"/>
                              <a:lumOff val="60000"/>
                            </a:schemeClr>
                          </a:solidFill>
                          <a:latin typeface="Times New Roman" panose="02020603050405020304" pitchFamily="18" charset="0"/>
                        </a:rPr>
                        <a:t>Thank you for your attendance, and I wish you all a meaningful and enjoyable experience</a:t>
                      </a:r>
                      <a:endParaRPr lang="en-US" altLang="zh-CN" sz="2800" b="1" baseline="0" dirty="0">
                        <a:solidFill>
                          <a:schemeClr val="accent4">
                            <a:lumMod val="40000"/>
                            <a:lumOff val="60000"/>
                          </a:schemeClr>
                        </a:solidFill>
                        <a:latin typeface="Times New Roman" panose="02020603050405020304" pitchFamily="18" charset="0"/>
                      </a:endParaRPr>
                    </a:p>
                    <a:p>
                      <a:r>
                        <a:rPr lang="en-US" altLang="zh-CN" sz="2800" baseline="0" dirty="0">
                          <a:solidFill>
                            <a:schemeClr val="accent4">
                              <a:lumMod val="40000"/>
                              <a:lumOff val="60000"/>
                            </a:schemeClr>
                          </a:solidFill>
                          <a:latin typeface="Times New Roman" panose="02020603050405020304" pitchFamily="18" charset="0"/>
                        </a:rPr>
                        <a:t>5 </a:t>
                      </a:r>
                      <a:r>
                        <a:rPr lang="en-US" altLang="zh-CN" sz="2800" b="1" baseline="0" dirty="0">
                          <a:solidFill>
                            <a:schemeClr val="accent4">
                              <a:lumMod val="40000"/>
                              <a:lumOff val="60000"/>
                            </a:schemeClr>
                          </a:solidFill>
                          <a:latin typeface="Times New Roman" panose="02020603050405020304" pitchFamily="18" charset="0"/>
                        </a:rPr>
                        <a:t>Once again, welcome to the “…" event, and thank you for your participation.</a:t>
                      </a:r>
                      <a:endParaRPr lang="en-US" altLang="zh-CN" sz="2800" b="1" baseline="0" dirty="0">
                        <a:solidFill>
                          <a:schemeClr val="accent4">
                            <a:lumMod val="40000"/>
                            <a:lumOff val="60000"/>
                          </a:schemeClr>
                        </a:solidFill>
                        <a:latin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8"/>
          <p:cNvSpPr txBox="1"/>
          <p:nvPr/>
        </p:nvSpPr>
        <p:spPr>
          <a:xfrm>
            <a:off x="1140515" y="187065"/>
            <a:ext cx="7133963" cy="5334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highlight>
                  <a:srgbClr val="FFFF00"/>
                </a:highlight>
                <a:uLnTx/>
                <a:uFillTx/>
                <a:latin typeface="思源黑体 CN Bold" panose="020B0800000000000000" pitchFamily="34" charset="-122"/>
                <a:ea typeface="思源黑体 CN Bold" panose="020B0800000000000000" pitchFamily="34" charset="-122"/>
                <a:cs typeface="+mj-cs"/>
              </a:rPr>
              <a:t>活动类应用文的要素</a:t>
            </a:r>
            <a:r>
              <a:rPr kumimoji="0" lang="en-US" altLang="zh-CN"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a:t>
            </a:r>
            <a:r>
              <a:rPr kumimoji="0" lang="zh-CN" altLang="en-US" sz="2800" b="0" i="0" u="none" strike="noStrike" kern="1200" cap="none" spc="0" normalizeH="0" baseline="0" noProof="0" dirty="0">
                <a:ln>
                  <a:noFill/>
                </a:ln>
                <a:solidFill>
                  <a:srgbClr val="7030A0"/>
                </a:solidFill>
                <a:effectLst/>
                <a:uLnTx/>
                <a:uFillTx/>
                <a:latin typeface="思源黑体 CN Bold" panose="020B0800000000000000" pitchFamily="34" charset="-122"/>
                <a:ea typeface="思源黑体 CN Bold" panose="020B0800000000000000" pitchFamily="34" charset="-122"/>
                <a:cs typeface="+mj-cs"/>
              </a:rPr>
              <a:t>思维拓展</a:t>
            </a:r>
            <a:r>
              <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rPr>
              <a:t>：活动目的</a:t>
            </a:r>
            <a:endParaRPr kumimoji="0" lang="zh-CN" altLang="en-US" sz="2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mj-cs"/>
            </a:endParaRPr>
          </a:p>
        </p:txBody>
      </p:sp>
      <p:grpSp>
        <p:nvGrpSpPr>
          <p:cNvPr id="2" name="组合 1"/>
          <p:cNvGrpSpPr/>
          <p:nvPr/>
        </p:nvGrpSpPr>
        <p:grpSpPr>
          <a:xfrm>
            <a:off x="785823" y="1712540"/>
            <a:ext cx="5310177" cy="981001"/>
            <a:chOff x="4857952" y="1840720"/>
            <a:chExt cx="5310177" cy="981001"/>
          </a:xfrm>
        </p:grpSpPr>
        <p:grpSp>
          <p:nvGrpSpPr>
            <p:cNvPr id="24" name="组合 10"/>
            <p:cNvGrpSpPr/>
            <p:nvPr/>
          </p:nvGrpSpPr>
          <p:grpSpPr bwMode="auto">
            <a:xfrm>
              <a:off x="4857952" y="1840720"/>
              <a:ext cx="5310177" cy="981001"/>
              <a:chOff x="3477295" y="3554567"/>
              <a:chExt cx="4881094" cy="901523"/>
            </a:xfrm>
          </p:grpSpPr>
          <p:sp>
            <p:nvSpPr>
              <p:cNvPr id="27" name="圆角矩形 11"/>
              <p:cNvSpPr/>
              <p:nvPr/>
            </p:nvSpPr>
            <p:spPr>
              <a:xfrm>
                <a:off x="3477295" y="3554569"/>
                <a:ext cx="4881094" cy="901521"/>
              </a:xfrm>
              <a:prstGeom prst="roundRect">
                <a:avLst>
                  <a:gd name="adj" fmla="val 50000"/>
                </a:avLst>
              </a:prstGeom>
              <a:noFill/>
              <a:ln w="50800">
                <a:solidFill>
                  <a:srgbClr val="9F8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28" name="任意多边形 12"/>
              <p:cNvSpPr/>
              <p:nvPr/>
            </p:nvSpPr>
            <p:spPr>
              <a:xfrm>
                <a:off x="3477295" y="3554567"/>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rgbClr val="9F8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ea"/>
                  </a:rPr>
                  <a:t> </a:t>
                </a:r>
                <a:endParaRPr kumimoji="0" lang="zh-CN" altLang="en-US" sz="3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25" name="文本框 22"/>
            <p:cNvSpPr txBox="1">
              <a:spLocks noChangeArrowheads="1"/>
            </p:cNvSpPr>
            <p:nvPr/>
          </p:nvSpPr>
          <p:spPr bwMode="auto">
            <a:xfrm>
              <a:off x="5213691" y="2030704"/>
              <a:ext cx="6130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rPr>
                <a:t>1</a:t>
              </a:r>
              <a:endParaRPr kumimoji="0" lang="zh-CN" altLang="en-US"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26" name="TextBox 10"/>
            <p:cNvSpPr txBox="1">
              <a:spLocks noChangeArrowheads="1"/>
            </p:cNvSpPr>
            <p:nvPr/>
          </p:nvSpPr>
          <p:spPr bwMode="auto">
            <a:xfrm>
              <a:off x="5869909" y="1984403"/>
              <a:ext cx="4070272" cy="60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8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加强文物保护意识</a:t>
              </a:r>
              <a:endParaRPr kumimoji="0" lang="en-US" altLang="zh-CN" sz="28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30" name="组合 29"/>
          <p:cNvGrpSpPr/>
          <p:nvPr/>
        </p:nvGrpSpPr>
        <p:grpSpPr>
          <a:xfrm>
            <a:off x="747950" y="4319432"/>
            <a:ext cx="5348050" cy="981000"/>
            <a:chOff x="4857952" y="4101511"/>
            <a:chExt cx="5348050" cy="981000"/>
          </a:xfrm>
        </p:grpSpPr>
        <p:grpSp>
          <p:nvGrpSpPr>
            <p:cNvPr id="19" name="组合 19"/>
            <p:cNvGrpSpPr/>
            <p:nvPr/>
          </p:nvGrpSpPr>
          <p:grpSpPr bwMode="auto">
            <a:xfrm>
              <a:off x="4857952" y="4101511"/>
              <a:ext cx="5310177" cy="981000"/>
              <a:chOff x="3477295" y="3554569"/>
              <a:chExt cx="4881094" cy="901522"/>
            </a:xfrm>
          </p:grpSpPr>
          <p:sp>
            <p:nvSpPr>
              <p:cNvPr id="22" name="圆角矩形 20"/>
              <p:cNvSpPr/>
              <p:nvPr/>
            </p:nvSpPr>
            <p:spPr>
              <a:xfrm>
                <a:off x="3477295" y="3554569"/>
                <a:ext cx="4881094" cy="901521"/>
              </a:xfrm>
              <a:prstGeom prst="roundRect">
                <a:avLst>
                  <a:gd name="adj" fmla="val 50000"/>
                </a:avLst>
              </a:prstGeom>
              <a:noFill/>
              <a:ln w="50800">
                <a:solidFill>
                  <a:srgbClr val="8C756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23" name="任意多边形 21"/>
              <p:cNvSpPr/>
              <p:nvPr/>
            </p:nvSpPr>
            <p:spPr>
              <a:xfrm>
                <a:off x="3477295" y="3554570"/>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rgbClr val="8C75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20" name="文本框 24"/>
            <p:cNvSpPr txBox="1">
              <a:spLocks noChangeArrowheads="1"/>
            </p:cNvSpPr>
            <p:nvPr/>
          </p:nvSpPr>
          <p:spPr bwMode="auto">
            <a:xfrm>
              <a:off x="5213691" y="4274222"/>
              <a:ext cx="6130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rPr>
                <a:t>3</a:t>
              </a:r>
              <a:endParaRPr kumimoji="0" lang="zh-CN" altLang="en-US"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21" name="TextBox 10"/>
            <p:cNvSpPr txBox="1">
              <a:spLocks noChangeArrowheads="1"/>
            </p:cNvSpPr>
            <p:nvPr/>
          </p:nvSpPr>
          <p:spPr bwMode="auto">
            <a:xfrm>
              <a:off x="5999069" y="4262155"/>
              <a:ext cx="4206933" cy="5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通过文物，加强民族自信心</a:t>
              </a:r>
              <a:endPar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29" name="组合 28"/>
          <p:cNvGrpSpPr/>
          <p:nvPr/>
        </p:nvGrpSpPr>
        <p:grpSpPr>
          <a:xfrm>
            <a:off x="699296" y="3027963"/>
            <a:ext cx="5310176" cy="980999"/>
            <a:chOff x="1588957" y="3004795"/>
            <a:chExt cx="5310176" cy="980999"/>
          </a:xfrm>
        </p:grpSpPr>
        <p:grpSp>
          <p:nvGrpSpPr>
            <p:cNvPr id="14" name="组合 13"/>
            <p:cNvGrpSpPr/>
            <p:nvPr/>
          </p:nvGrpSpPr>
          <p:grpSpPr bwMode="auto">
            <a:xfrm rot="10800000">
              <a:off x="1588957" y="3004795"/>
              <a:ext cx="5310176" cy="980999"/>
              <a:chOff x="3477295" y="3554570"/>
              <a:chExt cx="4881094" cy="901521"/>
            </a:xfrm>
          </p:grpSpPr>
          <p:sp>
            <p:nvSpPr>
              <p:cNvPr id="17" name="圆角矩形 14"/>
              <p:cNvSpPr/>
              <p:nvPr/>
            </p:nvSpPr>
            <p:spPr>
              <a:xfrm>
                <a:off x="3477295" y="3554570"/>
                <a:ext cx="4881094" cy="901521"/>
              </a:xfrm>
              <a:prstGeom prst="roundRect">
                <a:avLst>
                  <a:gd name="adj" fmla="val 50000"/>
                </a:avLst>
              </a:prstGeom>
              <a:noFill/>
              <a:ln w="50800">
                <a:solidFill>
                  <a:srgbClr val="5B4F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18" name="任意多边形 15"/>
              <p:cNvSpPr/>
              <p:nvPr/>
            </p:nvSpPr>
            <p:spPr>
              <a:xfrm>
                <a:off x="3478882" y="3554570"/>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rgbClr val="5B4F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15" name="文本框 23"/>
            <p:cNvSpPr txBox="1">
              <a:spLocks noChangeArrowheads="1"/>
            </p:cNvSpPr>
            <p:nvPr/>
          </p:nvSpPr>
          <p:spPr bwMode="auto">
            <a:xfrm>
              <a:off x="6156572" y="3167146"/>
              <a:ext cx="6113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rPr>
                <a:t>2</a:t>
              </a:r>
              <a:endParaRPr kumimoji="0" lang="zh-CN" altLang="en-US" sz="3200" b="0" i="0" u="none" strike="noStrike" kern="1200" cap="none" spc="0" normalizeH="0" baseline="0" noProof="0" dirty="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16" name="TextBox 10"/>
            <p:cNvSpPr txBox="1">
              <a:spLocks noChangeArrowheads="1"/>
            </p:cNvSpPr>
            <p:nvPr/>
          </p:nvSpPr>
          <p:spPr bwMode="auto">
            <a:xfrm>
              <a:off x="1961964" y="3146752"/>
              <a:ext cx="3923487" cy="60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8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加强文物的认知理解</a:t>
              </a:r>
              <a:endParaRPr kumimoji="0" lang="en-US" altLang="zh-CN" sz="28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grpSp>
        <p:nvGrpSpPr>
          <p:cNvPr id="31" name="组合 30"/>
          <p:cNvGrpSpPr/>
          <p:nvPr/>
        </p:nvGrpSpPr>
        <p:grpSpPr>
          <a:xfrm>
            <a:off x="785824" y="5606663"/>
            <a:ext cx="5310176" cy="981003"/>
            <a:chOff x="1588957" y="5213766"/>
            <a:chExt cx="5310176" cy="981003"/>
          </a:xfrm>
        </p:grpSpPr>
        <p:grpSp>
          <p:nvGrpSpPr>
            <p:cNvPr id="9" name="组合 16"/>
            <p:cNvGrpSpPr/>
            <p:nvPr/>
          </p:nvGrpSpPr>
          <p:grpSpPr bwMode="auto">
            <a:xfrm rot="10800000">
              <a:off x="1588957" y="5213766"/>
              <a:ext cx="5310176" cy="981003"/>
              <a:chOff x="3477295" y="3554567"/>
              <a:chExt cx="4881094" cy="901524"/>
            </a:xfrm>
          </p:grpSpPr>
          <p:sp>
            <p:nvSpPr>
              <p:cNvPr id="12" name="圆角矩形 17"/>
              <p:cNvSpPr/>
              <p:nvPr/>
            </p:nvSpPr>
            <p:spPr>
              <a:xfrm>
                <a:off x="3477295" y="3554567"/>
                <a:ext cx="4881094" cy="901521"/>
              </a:xfrm>
              <a:prstGeom prst="roundRect">
                <a:avLst>
                  <a:gd name="adj" fmla="val 50000"/>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sp>
            <p:nvSpPr>
              <p:cNvPr id="13" name="任意多边形 18"/>
              <p:cNvSpPr/>
              <p:nvPr/>
            </p:nvSpPr>
            <p:spPr>
              <a:xfrm>
                <a:off x="3478882" y="3554570"/>
                <a:ext cx="944472" cy="901521"/>
              </a:xfrm>
              <a:custGeom>
                <a:avLst/>
                <a:gdLst>
                  <a:gd name="connsiteX0" fmla="*/ 0 w 824612"/>
                  <a:gd name="connsiteY0" fmla="*/ 450760 h 901521"/>
                  <a:gd name="connsiteX1" fmla="*/ 0 w 824612"/>
                  <a:gd name="connsiteY1" fmla="*/ 450761 h 901521"/>
                  <a:gd name="connsiteX2" fmla="*/ 0 w 824612"/>
                  <a:gd name="connsiteY2" fmla="*/ 450761 h 901521"/>
                  <a:gd name="connsiteX3" fmla="*/ 450761 w 824612"/>
                  <a:gd name="connsiteY3" fmla="*/ 0 h 901521"/>
                  <a:gd name="connsiteX4" fmla="*/ 824612 w 824612"/>
                  <a:gd name="connsiteY4" fmla="*/ 0 h 901521"/>
                  <a:gd name="connsiteX5" fmla="*/ 813351 w 824612"/>
                  <a:gd name="connsiteY5" fmla="*/ 55775 h 901521"/>
                  <a:gd name="connsiteX6" fmla="*/ 813351 w 824612"/>
                  <a:gd name="connsiteY6" fmla="*/ 845745 h 901521"/>
                  <a:gd name="connsiteX7" fmla="*/ 824612 w 824612"/>
                  <a:gd name="connsiteY7" fmla="*/ 901521 h 901521"/>
                  <a:gd name="connsiteX8" fmla="*/ 450761 w 824612"/>
                  <a:gd name="connsiteY8" fmla="*/ 901521 h 901521"/>
                  <a:gd name="connsiteX9" fmla="*/ 9158 w 824612"/>
                  <a:gd name="connsiteY9" fmla="*/ 541604 h 901521"/>
                  <a:gd name="connsiteX10" fmla="*/ 0 w 824612"/>
                  <a:gd name="connsiteY10" fmla="*/ 450761 h 901521"/>
                  <a:gd name="connsiteX11" fmla="*/ 9158 w 824612"/>
                  <a:gd name="connsiteY11" fmla="*/ 359917 h 901521"/>
                  <a:gd name="connsiteX12" fmla="*/ 450761 w 824612"/>
                  <a:gd name="connsiteY12" fmla="*/ 0 h 90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4612" h="901521">
                    <a:moveTo>
                      <a:pt x="0" y="450760"/>
                    </a:moveTo>
                    <a:lnTo>
                      <a:pt x="0" y="450761"/>
                    </a:lnTo>
                    <a:lnTo>
                      <a:pt x="0" y="450761"/>
                    </a:lnTo>
                    <a:close/>
                    <a:moveTo>
                      <a:pt x="450761" y="0"/>
                    </a:moveTo>
                    <a:lnTo>
                      <a:pt x="824612" y="0"/>
                    </a:lnTo>
                    <a:lnTo>
                      <a:pt x="813351" y="55775"/>
                    </a:lnTo>
                    <a:lnTo>
                      <a:pt x="813351" y="845745"/>
                    </a:lnTo>
                    <a:lnTo>
                      <a:pt x="824612" y="901521"/>
                    </a:lnTo>
                    <a:lnTo>
                      <a:pt x="450761" y="901521"/>
                    </a:lnTo>
                    <a:cubicBezTo>
                      <a:pt x="232932" y="901521"/>
                      <a:pt x="51190" y="747008"/>
                      <a:pt x="9158" y="541604"/>
                    </a:cubicBezTo>
                    <a:lnTo>
                      <a:pt x="0" y="450761"/>
                    </a:lnTo>
                    <a:lnTo>
                      <a:pt x="9158" y="359917"/>
                    </a:lnTo>
                    <a:cubicBezTo>
                      <a:pt x="51190" y="154513"/>
                      <a:pt x="232932" y="0"/>
                      <a:pt x="45076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panose="020B0300000000000000" pitchFamily="34" charset="-122"/>
                  <a:ea typeface="思源黑体 CN Light" panose="020B0300000000000000" pitchFamily="34" charset="-122"/>
                  <a:cs typeface="+mn-ea"/>
                </a:endParaRPr>
              </a:p>
            </p:txBody>
          </p:sp>
        </p:grpSp>
        <p:sp>
          <p:nvSpPr>
            <p:cNvPr id="10" name="文本框 25"/>
            <p:cNvSpPr txBox="1">
              <a:spLocks noChangeArrowheads="1"/>
            </p:cNvSpPr>
            <p:nvPr/>
          </p:nvSpPr>
          <p:spPr bwMode="auto">
            <a:xfrm>
              <a:off x="6156572" y="5386482"/>
              <a:ext cx="6113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prstClr val="white"/>
                  </a:solidFill>
                  <a:effectLst/>
                  <a:uLnTx/>
                  <a:uFillTx/>
                  <a:latin typeface="DIN" panose="02000803040000020004" pitchFamily="2" charset="0"/>
                  <a:ea typeface="思源黑体 CN Light" panose="020B0300000000000000" pitchFamily="34" charset="-122"/>
                  <a:cs typeface="+mn-ea"/>
                </a:rPr>
                <a:t>4</a:t>
              </a:r>
              <a:endParaRPr kumimoji="0" lang="zh-CN" altLang="en-US" sz="3200" b="0" i="0" u="none" strike="noStrike" kern="1200" cap="none" spc="0" normalizeH="0" baseline="0" noProof="0">
                <a:ln>
                  <a:noFill/>
                </a:ln>
                <a:solidFill>
                  <a:prstClr val="white"/>
                </a:solidFill>
                <a:effectLst/>
                <a:uLnTx/>
                <a:uFillTx/>
                <a:latin typeface="DIN" panose="02000803040000020004" pitchFamily="2" charset="0"/>
                <a:ea typeface="思源黑体 CN Light" panose="020B0300000000000000" pitchFamily="34" charset="-122"/>
                <a:cs typeface="+mn-ea"/>
              </a:endParaRPr>
            </a:p>
          </p:txBody>
        </p:sp>
        <p:sp>
          <p:nvSpPr>
            <p:cNvPr id="11" name="TextBox 10"/>
            <p:cNvSpPr txBox="1">
              <a:spLocks noChangeArrowheads="1"/>
            </p:cNvSpPr>
            <p:nvPr/>
          </p:nvSpPr>
          <p:spPr bwMode="auto">
            <a:xfrm>
              <a:off x="1943649" y="5386479"/>
              <a:ext cx="4427737" cy="5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rPr>
                <a:t>深化历史，人文，技能学习</a:t>
              </a:r>
              <a:endParaRPr kumimoji="0" lang="en-US" altLang="zh-CN" sz="2400" b="1" i="0" u="none" strike="noStrike" kern="3000" cap="none" spc="31"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grpSp>
      <p:sp>
        <p:nvSpPr>
          <p:cNvPr id="4" name="内容占位符 2"/>
          <p:cNvSpPr txBox="1"/>
          <p:nvPr/>
        </p:nvSpPr>
        <p:spPr>
          <a:xfrm>
            <a:off x="6412819" y="1666115"/>
            <a:ext cx="5540883" cy="508936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rPr>
              <a:t>1Enhance /Strengthen /Boost</a:t>
            </a:r>
            <a:r>
              <a:rPr kumimoji="0" lang="zh-CN" altLang="en-US"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rPr>
              <a:t> </a:t>
            </a:r>
            <a:r>
              <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rPr>
              <a:t>the awareness of cultural Relics protection. </a:t>
            </a: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rPr>
              <a:t>2 Enhance understanding / insight / knowledge  of cultural relic</a:t>
            </a: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rPr>
              <a:t>3 Strengthen national self-confidence through cultural relics</a:t>
            </a: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rPr>
              <a:t>4 Deepen the study of history, humanities and skills</a:t>
            </a:r>
            <a:endParaRPr kumimoji="0" lang="en-US" altLang="zh-CN"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rgbClr val="5B4F46"/>
              </a:solidFill>
              <a:effectLst/>
              <a:uLnTx/>
              <a:uFillTx/>
              <a:latin typeface="Times New Roman" panose="02020603050405020304" pitchFamily="18" charset="0"/>
              <a:ea typeface="等线" panose="02010600030101010101" charset="-122"/>
              <a:cs typeface="+mn-cs"/>
            </a:endParaRPr>
          </a:p>
        </p:txBody>
      </p:sp>
      <p:pic>
        <p:nvPicPr>
          <p:cNvPr id="5" name="图片 4" descr="图标 图片1"/>
          <p:cNvPicPr>
            <a:picLocks noChangeAspect="1"/>
          </p:cNvPicPr>
          <p:nvPr/>
        </p:nvPicPr>
        <p:blipFill>
          <a:blip r:embed="rId1"/>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fd43706d-da8a-48a0-bce8-c8ddb803e09d}"/>
  <p:tag name="TABLE_ENDDRAG_ORIGIN_RECT" val="915*431"/>
  <p:tag name="TABLE_ENDDRAG_RECT" val="30*90*915*431"/>
</p:tagLst>
</file>

<file path=ppt/tags/tag2.xml><?xml version="1.0" encoding="utf-8"?>
<p:tagLst xmlns:p="http://schemas.openxmlformats.org/presentationml/2006/main">
  <p:tag name="KSO_WM_UNIT_TABLE_BEAUTIFY" val="smartTable{fd43706d-da8a-48a0-bce8-c8ddb803e09d}"/>
  <p:tag name="TABLE_ENDDRAG_ORIGIN_RECT" val="915*444"/>
  <p:tag name="TABLE_ENDDRAG_RECT" val="30*90*915*444"/>
</p:tagLst>
</file>

<file path=ppt/tags/tag3.xml><?xml version="1.0" encoding="utf-8"?>
<p:tagLst xmlns:p="http://schemas.openxmlformats.org/presentationml/2006/main">
  <p:tag name="KSO_WM_UNIT_TABLE_BEAUTIFY" val="smartTable{b508c454-273f-4542-9f00-0a848cd716ba}"/>
  <p:tag name="TABLE_ENDDRAG_ORIGIN_RECT" val="915*440"/>
  <p:tag name="TABLE_ENDDRAG_RECT" val="30*90*915*440"/>
</p:tagLst>
</file>

<file path=ppt/tags/tag4.xml><?xml version="1.0" encoding="utf-8"?>
<p:tagLst xmlns:p="http://schemas.openxmlformats.org/presentationml/2006/main">
  <p:tag name="KSO_WM_UNIT_TABLE_BEAUTIFY" val="smartTable{0d9e9a06-7b7f-49cb-820c-1ff84ab7bf42}"/>
  <p:tag name="TABLE_ENDDRAG_ORIGIN_RECT" val="915*442"/>
  <p:tag name="TABLE_ENDDRAG_RECT" val="30*90*915*442"/>
</p:tagLst>
</file>

<file path=ppt/tags/tag5.xml><?xml version="1.0" encoding="utf-8"?>
<p:tagLst xmlns:p="http://schemas.openxmlformats.org/presentationml/2006/main">
  <p:tag name="KSO_WM_UNIT_TABLE_BEAUTIFY" val="smartTable{0d9e9a06-7b7f-49cb-820c-1ff84ab7bf42}"/>
  <p:tag name="TABLE_ENDDRAG_ORIGIN_RECT" val="915*442"/>
  <p:tag name="TABLE_ENDDRAG_RECT" val="30*90*915*442"/>
</p:tagLst>
</file>

<file path=ppt/tags/tag6.xml><?xml version="1.0" encoding="utf-8"?>
<p:tagLst xmlns:p="http://schemas.openxmlformats.org/presentationml/2006/main">
  <p:tag name="KSO_WM_UNIT_TABLE_BEAUTIFY" val="smartTable{2cf70257-3528-40da-a133-f010ca3c45d9}"/>
  <p:tag name="TABLE_ENDDRAG_ORIGIN_RECT" val="920*437"/>
  <p:tag name="TABLE_ENDDRAG_RECT" val="22*80*920*437"/>
</p:tagLst>
</file>

<file path=ppt/tags/tag7.xml><?xml version="1.0" encoding="utf-8"?>
<p:tagLst xmlns:p="http://schemas.openxmlformats.org/presentationml/2006/main">
  <p:tag name="KSO_WM_UNIT_TABLE_BEAUTIFY" val="smartTable{d327161a-9da3-4358-8988-20b0e2b982be}"/>
  <p:tag name="TABLE_ENDDRAG_ORIGIN_RECT" val="920*449"/>
  <p:tag name="TABLE_ENDDRAG_RECT" val="22*80*920*449"/>
</p:tagLst>
</file>

<file path=ppt/tags/tag8.xml><?xml version="1.0" encoding="utf-8"?>
<p:tagLst xmlns:p="http://schemas.openxmlformats.org/presentationml/2006/main">
  <p:tag name="KSO_WPP_MARK_KEY" val="0c9e2dca-c082-4935-b762-16a473e1b05f"/>
  <p:tag name="COMMONDATA" val="eyJoZGlkIjoiNDA3NDU0NzJiYzAzNjhkZmVjNzBkOWVhNjJlNWZmN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11317</Words>
  <Application>WPS 演示</Application>
  <PresentationFormat>宽屏</PresentationFormat>
  <Paragraphs>371</Paragraphs>
  <Slides>26</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Arial</vt:lpstr>
      <vt:lpstr>宋体</vt:lpstr>
      <vt:lpstr>Wingdings</vt:lpstr>
      <vt:lpstr>思源黑体 CN Bold</vt:lpstr>
      <vt:lpstr>黑体</vt:lpstr>
      <vt:lpstr>Calibri</vt:lpstr>
      <vt:lpstr>思源黑体 CN Light</vt:lpstr>
      <vt:lpstr>等线 Light</vt:lpstr>
      <vt:lpstr>等线</vt:lpstr>
      <vt:lpstr>Times New Roman</vt:lpstr>
      <vt:lpstr>DIN</vt:lpstr>
      <vt:lpstr>微软雅黑</vt:lpstr>
      <vt:lpstr>Arial Unicode MS</vt:lpstr>
      <vt:lpstr>Yu Gothic UI Semibold</vt:lpstr>
      <vt:lpstr>Office 主题​​</vt:lpstr>
      <vt:lpstr>PowerPoint 演示文稿</vt:lpstr>
      <vt:lpstr>审题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参考范文：</vt:lpstr>
      <vt:lpstr>Chat 作品：</vt:lpstr>
      <vt:lpstr>高考题拓展：</vt:lpstr>
      <vt:lpstr>高考题拓展：</vt:lpstr>
      <vt:lpstr>高考题拓展：</vt:lpstr>
      <vt:lpstr>参考答案：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renhao</dc:creator>
  <cp:lastModifiedBy>seewo</cp:lastModifiedBy>
  <cp:revision>131</cp:revision>
  <dcterms:created xsi:type="dcterms:W3CDTF">2020-11-14T09:08:00Z</dcterms:created>
  <dcterms:modified xsi:type="dcterms:W3CDTF">2023-05-01T05:15:36Z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ICV">
    <vt:lpwstr>459DDCEFA72540C0A015B85570880602_12</vt:lpwstr>
  </property>
</Properties>
</file>