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webp" ContentType="image/webp"/>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7" r:id="rId5"/>
    <p:sldId id="276" r:id="rId6"/>
    <p:sldId id="278" r:id="rId7"/>
    <p:sldId id="323" r:id="rId8"/>
    <p:sldId id="279" r:id="rId9"/>
    <p:sldId id="315" r:id="rId10"/>
    <p:sldId id="281" r:id="rId11"/>
    <p:sldId id="283" r:id="rId12"/>
    <p:sldId id="316" r:id="rId13"/>
    <p:sldId id="317" r:id="rId14"/>
    <p:sldId id="288" r:id="rId15"/>
    <p:sldId id="318" r:id="rId16"/>
    <p:sldId id="282" r:id="rId17"/>
    <p:sldId id="284" r:id="rId18"/>
    <p:sldId id="285" r:id="rId19"/>
    <p:sldId id="286" r:id="rId20"/>
    <p:sldId id="287" r:id="rId21"/>
    <p:sldId id="289" r:id="rId22"/>
    <p:sldId id="290" r:id="rId23"/>
    <p:sldId id="291" r:id="rId24"/>
    <p:sldId id="292" r:id="rId25"/>
    <p:sldId id="293" r:id="rId26"/>
    <p:sldId id="319" r:id="rId27"/>
    <p:sldId id="294" r:id="rId28"/>
    <p:sldId id="325" r:id="rId29"/>
    <p:sldId id="295" r:id="rId30"/>
    <p:sldId id="296" r:id="rId31"/>
    <p:sldId id="297" r:id="rId32"/>
    <p:sldId id="322" r:id="rId33"/>
    <p:sldId id="298" r:id="rId34"/>
    <p:sldId id="324" r:id="rId35"/>
  </p:sldIdLst>
  <p:sldSz cx="12192000" cy="6858000"/>
  <p:notesSz cx="6858000" cy="9144000"/>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gs" Target="tags/tag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224446D-F27B-48D8-A616-AF0EC909933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74A11F-DE1A-4EE1-B95B-DE04BB96CD0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224446D-F27B-48D8-A616-AF0EC909933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74A11F-DE1A-4EE1-B95B-DE04BB96CD0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224446D-F27B-48D8-A616-AF0EC909933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74A11F-DE1A-4EE1-B95B-DE04BB96CD0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224446D-F27B-48D8-A616-AF0EC909933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74A11F-DE1A-4EE1-B95B-DE04BB96CD0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224446D-F27B-48D8-A616-AF0EC909933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74A11F-DE1A-4EE1-B95B-DE04BB96CD0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224446D-F27B-48D8-A616-AF0EC909933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74A11F-DE1A-4EE1-B95B-DE04BB96CD0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224446D-F27B-48D8-A616-AF0EC909933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74A11F-DE1A-4EE1-B95B-DE04BB96CD0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224446D-F27B-48D8-A616-AF0EC909933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74A11F-DE1A-4EE1-B95B-DE04BB96CD0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224446D-F27B-48D8-A616-AF0EC909933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74A11F-DE1A-4EE1-B95B-DE04BB96CD0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224446D-F27B-48D8-A616-AF0EC909933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74A11F-DE1A-4EE1-B95B-DE04BB96CD0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224446D-F27B-48D8-A616-AF0EC909933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74A11F-DE1A-4EE1-B95B-DE04BB96CD0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24446D-F27B-48D8-A616-AF0EC909933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74A11F-DE1A-4EE1-B95B-DE04BB96CD0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web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61856" y="1041400"/>
            <a:ext cx="9144000" cy="2387600"/>
          </a:xfrm>
        </p:spPr>
        <p:txBody>
          <a:bodyPr>
            <a:normAutofit/>
          </a:bodyPr>
          <a:lstStyle/>
          <a:p>
            <a:r>
              <a:rPr lang="en-US" altLang="zh-CN" sz="8000" b="1" dirty="0"/>
              <a:t>2023</a:t>
            </a:r>
            <a:r>
              <a:rPr lang="zh-CN" altLang="en-US" sz="8000" b="1" dirty="0"/>
              <a:t>广州一模 </a:t>
            </a:r>
            <a:br>
              <a:rPr lang="en-US" altLang="zh-CN" sz="8000" b="1" dirty="0"/>
            </a:br>
            <a:endParaRPr lang="zh-CN" altLang="en-US" sz="4400" b="1" dirty="0">
              <a:solidFill>
                <a:srgbClr val="002060"/>
              </a:solidFill>
            </a:endParaRPr>
          </a:p>
        </p:txBody>
      </p:sp>
      <p:sp>
        <p:nvSpPr>
          <p:cNvPr id="3" name="副标题 2"/>
          <p:cNvSpPr>
            <a:spLocks noGrp="1"/>
          </p:cNvSpPr>
          <p:nvPr>
            <p:ph type="subTitle" idx="1"/>
          </p:nvPr>
        </p:nvSpPr>
        <p:spPr>
          <a:xfrm>
            <a:off x="6382217" y="6391307"/>
            <a:ext cx="7659624" cy="933386"/>
          </a:xfrm>
        </p:spPr>
        <p:txBody>
          <a:bodyPr/>
          <a:lstStyle/>
          <a:p>
            <a:r>
              <a:rPr lang="en-US" altLang="zh-CN" b="1" dirty="0"/>
              <a:t> </a:t>
            </a:r>
            <a:endParaRPr lang="en-US" altLang="zh-CN" b="1" dirty="0"/>
          </a:p>
        </p:txBody>
      </p:sp>
      <p:sp>
        <p:nvSpPr>
          <p:cNvPr id="5" name="文本框 4"/>
          <p:cNvSpPr txBox="1"/>
          <p:nvPr/>
        </p:nvSpPr>
        <p:spPr>
          <a:xfrm>
            <a:off x="4258324" y="3051245"/>
            <a:ext cx="6471820" cy="923330"/>
          </a:xfrm>
          <a:prstGeom prst="rect">
            <a:avLst/>
          </a:prstGeom>
          <a:noFill/>
        </p:spPr>
        <p:txBody>
          <a:bodyPr wrap="square">
            <a:spAutoFit/>
          </a:bodyPr>
          <a:lstStyle/>
          <a:p>
            <a:r>
              <a:rPr lang="zh-CN" altLang="en-US" sz="5400" b="1" dirty="0">
                <a:solidFill>
                  <a:srgbClr val="002060"/>
                </a:solidFill>
              </a:rPr>
              <a:t>阅读</a:t>
            </a:r>
            <a:r>
              <a:rPr lang="en-US" altLang="zh-CN" sz="5400" b="1" dirty="0">
                <a:solidFill>
                  <a:srgbClr val="002060"/>
                </a:solidFill>
              </a:rPr>
              <a:t>-7</a:t>
            </a:r>
            <a:r>
              <a:rPr lang="zh-CN" altLang="en-US" sz="5400" b="1" dirty="0">
                <a:solidFill>
                  <a:srgbClr val="002060"/>
                </a:solidFill>
              </a:rPr>
              <a:t>选</a:t>
            </a:r>
            <a:r>
              <a:rPr lang="en-US" altLang="zh-CN" sz="5400" b="1" dirty="0">
                <a:solidFill>
                  <a:srgbClr val="002060"/>
                </a:solidFill>
              </a:rPr>
              <a:t>5</a:t>
            </a:r>
            <a:endParaRPr lang="zh-CN" altLang="en-US" sz="5400" dirty="0"/>
          </a:p>
        </p:txBody>
      </p:sp>
      <p:sp>
        <p:nvSpPr>
          <p:cNvPr id="6" name="副标题 2"/>
          <p:cNvSpPr txBox="1"/>
          <p:nvPr/>
        </p:nvSpPr>
        <p:spPr>
          <a:xfrm>
            <a:off x="3758184" y="4462455"/>
            <a:ext cx="7659624" cy="933386"/>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b="1" dirty="0">
                <a:solidFill>
                  <a:srgbClr val="FF0000"/>
                </a:solidFill>
              </a:rPr>
              <a:t>使用说明：紫色字体是阅读或者写作词汇</a:t>
            </a:r>
            <a:endParaRPr lang="en-US" altLang="zh-CN" b="1" dirty="0">
              <a:solidFill>
                <a:srgbClr val="FF0000"/>
              </a:solidFill>
            </a:endParaRPr>
          </a:p>
          <a:p>
            <a:pPr algn="l"/>
            <a:r>
              <a:rPr lang="zh-CN" altLang="en-US" b="1" dirty="0">
                <a:solidFill>
                  <a:srgbClr val="FF0000"/>
                </a:solidFill>
              </a:rPr>
              <a:t>                  红色字体是主旨及正确答案来源</a:t>
            </a:r>
            <a:endParaRPr lang="en-US" altLang="zh-CN" b="1" dirty="0">
              <a:solidFill>
                <a:srgbClr val="FF0000"/>
              </a:solidFill>
            </a:endParaRPr>
          </a:p>
          <a:p>
            <a:pPr algn="l"/>
            <a:r>
              <a:rPr lang="zh-CN" altLang="en-US" b="1" dirty="0">
                <a:solidFill>
                  <a:srgbClr val="FF0000"/>
                </a:solidFill>
              </a:rPr>
              <a:t>                  灰色阴影是定位词</a:t>
            </a:r>
            <a:endParaRPr lang="zh-CN" altLang="en-US"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858000"/>
          </a:xfrm>
          <a:ln>
            <a:solidFill>
              <a:schemeClr val="accent3">
                <a:lumMod val="20000"/>
                <a:lumOff val="80000"/>
              </a:schemeClr>
            </a:solidFill>
          </a:ln>
        </p:spPr>
        <p:txBody>
          <a:bodyPr>
            <a:normAutofit/>
          </a:bodyPr>
          <a:lstStyle/>
          <a:p>
            <a:pPr indent="0" algn="just">
              <a:lnSpc>
                <a:spcPts val="3600"/>
              </a:lnSpc>
              <a:buNone/>
            </a:pP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This is not the first time that Della has decided to give gifts for her birthday. For her 47th,in 2016, she founded </a:t>
            </a:r>
            <a:r>
              <a:rPr lang="en-US" altLang="zh-CN" sz="2800" kern="100" dirty="0">
                <a:solidFill>
                  <a:srgbClr val="000000"/>
                </a:solidFill>
                <a:effectLst/>
                <a:highlight>
                  <a:srgbClr val="C0C0C0"/>
                </a:highlight>
                <a:latin typeface="Times New Roman" panose="02020603050405020304" pitchFamily="18" charset="0"/>
                <a:ea typeface="宋体" panose="02010600030101010101" pitchFamily="2" charset="-122"/>
                <a:cs typeface="Times New Roman" panose="02020603050405020304" pitchFamily="18" charset="0"/>
              </a:rPr>
              <a:t>Love in Action</a:t>
            </a: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an organization </a:t>
            </a:r>
            <a:r>
              <a:rPr lang="en-US" alt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committed to doing something good</a:t>
            </a: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near her </a:t>
            </a:r>
            <a:r>
              <a:rPr lang="en-US" altLang="zh-CN" sz="2800" kern="100" dirty="0">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home and beyond</a:t>
            </a: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Its aim is simple: Do Your Best, Show Your Love!</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just">
              <a:lnSpc>
                <a:spcPts val="3600"/>
              </a:lnSpc>
              <a:buNone/>
            </a:pP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Over the years, </a:t>
            </a:r>
            <a:r>
              <a:rPr lang="en-US" altLang="zh-CN" sz="2800" kern="100" dirty="0">
                <a:solidFill>
                  <a:srgbClr val="000000"/>
                </a:solidFill>
                <a:effectLst/>
                <a:highlight>
                  <a:srgbClr val="C0C0C0"/>
                </a:highlight>
                <a:latin typeface="Times New Roman" panose="02020603050405020304" pitchFamily="18" charset="0"/>
                <a:ea typeface="宋体" panose="02010600030101010101" pitchFamily="2" charset="-122"/>
                <a:cs typeface="Times New Roman" panose="02020603050405020304" pitchFamily="18" charset="0"/>
              </a:rPr>
              <a:t>the organization </a:t>
            </a: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has </a:t>
            </a:r>
            <a:r>
              <a:rPr lang="en-US" alt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reached out </a:t>
            </a: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and touched well over 100 strangers, some found via Della's blog, others with help from her grandkids. The organization also shares inexpensive and creative gift ideas for others to help people in need.</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600"/>
              </a:lnSpc>
              <a:buNone/>
            </a:pPr>
            <a:r>
              <a:rPr lang="en-US" altLang="zh-CN" sz="28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26.Which of the following best describes </a:t>
            </a:r>
            <a:r>
              <a:rPr lang="en-US" altLang="zh-CN" sz="2800" b="1" kern="100" dirty="0">
                <a:solidFill>
                  <a:srgbClr val="002060"/>
                </a:solidFill>
                <a:effectLst/>
                <a:highlight>
                  <a:srgbClr val="C0C0C0"/>
                </a:highlight>
                <a:latin typeface="Times New Roman" panose="02020603050405020304" pitchFamily="18" charset="0"/>
                <a:ea typeface="宋体" panose="02010600030101010101" pitchFamily="2" charset="-122"/>
                <a:cs typeface="Times New Roman" panose="02020603050405020304" pitchFamily="18" charset="0"/>
              </a:rPr>
              <a:t>Love in Action</a:t>
            </a:r>
            <a:r>
              <a:rPr lang="en-US" altLang="zh-CN" sz="28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8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600"/>
              </a:lnSpc>
              <a:buNone/>
            </a:pPr>
            <a:r>
              <a:rPr lang="en-US" altLang="zh-CN" sz="28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A. It involves people in </a:t>
            </a:r>
            <a:r>
              <a:rPr lang="en-US" altLang="zh-CN" sz="2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acts of kindness</a:t>
            </a:r>
            <a:r>
              <a:rPr lang="en-US" altLang="zh-CN" sz="28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b="1" kern="100" dirty="0">
              <a:solidFill>
                <a:srgbClr val="002060"/>
              </a:solidFill>
              <a:latin typeface="等线" panose="02010600030101010101" pitchFamily="2" charset="-122"/>
              <a:ea typeface="等线" panose="02010600030101010101" pitchFamily="2" charset="-122"/>
              <a:cs typeface="Times New Roman" panose="02020603050405020304" pitchFamily="18" charset="0"/>
            </a:endParaRPr>
          </a:p>
          <a:p>
            <a:pPr indent="0" algn="l">
              <a:lnSpc>
                <a:spcPts val="3600"/>
              </a:lnSpc>
              <a:buNone/>
            </a:pPr>
            <a:r>
              <a:rPr lang="en-US" altLang="zh-CN" sz="2800" b="1" kern="100" dirty="0" err="1">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B.It</a:t>
            </a:r>
            <a:r>
              <a:rPr lang="en-US" altLang="zh-CN" sz="28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 holds the belief that kindness pays off.</a:t>
            </a:r>
            <a:endParaRPr lang="zh-CN" altLang="zh-CN" sz="28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600"/>
              </a:lnSpc>
              <a:buNone/>
            </a:pPr>
            <a:r>
              <a:rPr lang="en-US" altLang="zh-CN" sz="2800" b="1" kern="100" dirty="0" err="1">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C.It</a:t>
            </a:r>
            <a:r>
              <a:rPr lang="en-US" altLang="zh-CN" sz="28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 offers aid </a:t>
            </a:r>
            <a:r>
              <a:rPr lang="en-US" altLang="zh-CN" sz="2800" b="1" kern="100" dirty="0">
                <a:solidFill>
                  <a:srgbClr val="00B0F0"/>
                </a:solidFill>
                <a:effectLst/>
                <a:latin typeface="Times New Roman" panose="02020603050405020304" pitchFamily="18" charset="0"/>
                <a:ea typeface="宋体" panose="02010600030101010101" pitchFamily="2" charset="-122"/>
                <a:cs typeface="Times New Roman" panose="02020603050405020304" pitchFamily="18" charset="0"/>
              </a:rPr>
              <a:t>within Della's neighborhood</a:t>
            </a:r>
            <a:r>
              <a:rPr lang="en-US" altLang="zh-CN" sz="28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8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600"/>
              </a:lnSpc>
              <a:buNone/>
            </a:pPr>
            <a:r>
              <a:rPr lang="en-US" altLang="zh-CN" sz="2800" b="1" kern="100" dirty="0" err="1">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D.It</a:t>
            </a:r>
            <a:r>
              <a:rPr lang="en-US" altLang="zh-CN" sz="28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 mainly </a:t>
            </a:r>
            <a:r>
              <a:rPr lang="en-US" altLang="zh-CN" sz="2800" b="1" kern="100" dirty="0">
                <a:solidFill>
                  <a:srgbClr val="00B0F0"/>
                </a:solidFill>
                <a:effectLst/>
                <a:latin typeface="Times New Roman" panose="02020603050405020304" pitchFamily="18" charset="0"/>
                <a:ea typeface="宋体" panose="02010600030101010101" pitchFamily="2" charset="-122"/>
                <a:cs typeface="Times New Roman" panose="02020603050405020304" pitchFamily="18" charset="0"/>
              </a:rPr>
              <a:t>aim</a:t>
            </a:r>
            <a:r>
              <a:rPr lang="en-US" altLang="zh-CN" sz="28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s to educate kids to help out.</a:t>
            </a:r>
            <a:endParaRPr lang="zh-CN" altLang="zh-CN" sz="28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zh-CN" altLang="en-US" dirty="0"/>
          </a:p>
        </p:txBody>
      </p:sp>
      <p:sp>
        <p:nvSpPr>
          <p:cNvPr id="4" name="椭圆 3"/>
          <p:cNvSpPr/>
          <p:nvPr/>
        </p:nvSpPr>
        <p:spPr>
          <a:xfrm>
            <a:off x="230712" y="4603747"/>
            <a:ext cx="424396" cy="376770"/>
          </a:xfrm>
          <a:prstGeom prst="ellipse">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596109"/>
          </a:xfrm>
        </p:spPr>
        <p:txBody>
          <a:bodyPr>
            <a:normAutofit/>
          </a:bodyPr>
          <a:lstStyle/>
          <a:p>
            <a:pPr indent="0" algn="just">
              <a:lnSpc>
                <a:spcPts val="3600"/>
              </a:lnSpc>
              <a:buNone/>
            </a:pP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Della pays for everything herself: gift cards, pay-it-forward purchases at drive-throughs, and care packages, as well as the gas it takes to play fairy. Her family often gives her some extra birthday cash with a serious </a:t>
            </a:r>
            <a:r>
              <a:rPr lang="en-US" altLang="zh-CN" sz="3200" kern="100" dirty="0">
                <a:solidFill>
                  <a:srgbClr val="000000"/>
                </a:solidFill>
                <a:effectLst/>
                <a:highlight>
                  <a:srgbClr val="C0C0C0"/>
                </a:highlight>
                <a:latin typeface="Times New Roman" panose="02020603050405020304" pitchFamily="18" charset="0"/>
                <a:ea typeface="宋体" panose="02010600030101010101" pitchFamily="2" charset="-122"/>
                <a:cs typeface="Times New Roman" panose="02020603050405020304" pitchFamily="18" charset="0"/>
              </a:rPr>
              <a:t>warning</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against </a:t>
            </a:r>
            <a:r>
              <a:rPr lang="en-US" altLang="zh-CN" sz="32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spending it on anyone else</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which she naturally ignores. “I got a couple of gift cards for my birthday this year and was like 'YESSS!'”  It's Della's party, and </a:t>
            </a:r>
            <a:r>
              <a:rPr lang="en-US" altLang="zh-CN" sz="32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she'll give if she wants to</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l">
              <a:lnSpc>
                <a:spcPts val="3600"/>
              </a:lnSpc>
            </a:pP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27. Why does Della's family give her </a:t>
            </a:r>
            <a:r>
              <a:rPr lang="en-US" altLang="zh-CN" sz="3200" b="1" kern="100" dirty="0">
                <a:solidFill>
                  <a:srgbClr val="002060"/>
                </a:solidFill>
                <a:effectLst/>
                <a:highlight>
                  <a:srgbClr val="C0C0C0"/>
                </a:highlight>
                <a:latin typeface="Times New Roman" panose="02020603050405020304" pitchFamily="18" charset="0"/>
                <a:ea typeface="宋体" panose="02010600030101010101" pitchFamily="2" charset="-122"/>
                <a:cs typeface="Times New Roman" panose="02020603050405020304" pitchFamily="18" charset="0"/>
              </a:rPr>
              <a:t>warnings</a:t>
            </a: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pPr indent="266700" algn="l">
              <a:lnSpc>
                <a:spcPts val="3600"/>
              </a:lnSpc>
            </a:pP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A. She thinks little of her family's concern.</a:t>
            </a:r>
            <a:endParaRPr lang="zh-CN" altLang="zh-CN" sz="32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pPr indent="266700" algn="l">
              <a:lnSpc>
                <a:spcPts val="3600"/>
              </a:lnSpc>
            </a:pP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B. She treats strangers better than her family.</a:t>
            </a:r>
            <a:endParaRPr lang="zh-CN" altLang="zh-CN" sz="32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pPr indent="266700" algn="l">
              <a:lnSpc>
                <a:spcPts val="3600"/>
              </a:lnSpc>
            </a:pP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C. She is financially dependent on her family.</a:t>
            </a:r>
            <a:endParaRPr lang="zh-CN" altLang="zh-CN" sz="32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pPr indent="266700" algn="l">
              <a:lnSpc>
                <a:spcPts val="3600"/>
              </a:lnSpc>
            </a:pP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D. She is </a:t>
            </a:r>
            <a:r>
              <a:rPr lang="en-US" altLang="zh-CN" sz="32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too ready to give away her birthday gifts</a:t>
            </a: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32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椭圆 3"/>
          <p:cNvSpPr/>
          <p:nvPr/>
        </p:nvSpPr>
        <p:spPr>
          <a:xfrm>
            <a:off x="510112" y="5247214"/>
            <a:ext cx="424396" cy="376770"/>
          </a:xfrm>
          <a:prstGeom prst="ellipse">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5" name="文本框 4"/>
          <p:cNvSpPr txBox="1"/>
          <p:nvPr/>
        </p:nvSpPr>
        <p:spPr>
          <a:xfrm>
            <a:off x="2137299" y="5623984"/>
            <a:ext cx="6174418" cy="523220"/>
          </a:xfrm>
          <a:prstGeom prst="rect">
            <a:avLst/>
          </a:prstGeom>
          <a:noFill/>
        </p:spPr>
        <p:txBody>
          <a:bodyPr wrap="square">
            <a:spAutoFit/>
          </a:bodyPr>
          <a:lstStyle/>
          <a:p>
            <a:r>
              <a:rPr lang="zh-CN" altLang="en-US" sz="2800" b="1"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太乐于赠送</a:t>
            </a:r>
            <a:r>
              <a:rPr lang="en-US" altLang="zh-CN" sz="2800" b="1"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分发</a:t>
            </a:r>
            <a:endParaRPr lang="zh-CN" altLang="en-US" sz="2800" dirty="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1736279" cy="6525087"/>
          </a:xfrm>
        </p:spPr>
        <p:txBody>
          <a:bodyPr/>
          <a:lstStyle/>
          <a:p>
            <a:pPr marL="0" indent="0">
              <a:buNone/>
            </a:pPr>
            <a:r>
              <a:rPr lang="zh-CN" altLang="en-US" sz="36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写作词汇</a:t>
            </a:r>
            <a:endParaRPr lang="en-US" altLang="zh-CN" sz="36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b="1"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kern="100" dirty="0">
                <a:effectLst/>
                <a:latin typeface="Times New Roman" panose="02020603050405020304" pitchFamily="18" charset="0"/>
                <a:ea typeface="宋体" panose="02010600030101010101" pitchFamily="2" charset="-122"/>
                <a:cs typeface="Times New Roman" panose="02020603050405020304" pitchFamily="18" charset="0"/>
              </a:rPr>
              <a:t>was in deep sorrow                 		</a:t>
            </a:r>
            <a:r>
              <a:rPr lang="zh-CN" altLang="en-US" i="0" dirty="0">
                <a:effectLst/>
                <a:latin typeface="PingFang SC"/>
              </a:rPr>
              <a:t>哀痛</a:t>
            </a:r>
            <a:endPar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b="1" kern="100" dirty="0">
                <a:effectLst/>
                <a:latin typeface="Times New Roman" panose="02020603050405020304" pitchFamily="18" charset="0"/>
                <a:ea typeface="宋体" panose="02010600030101010101" pitchFamily="2" charset="-122"/>
                <a:cs typeface="Times New Roman" panose="02020603050405020304" pitchFamily="18" charset="0"/>
              </a:rPr>
              <a:t>put out a call</a:t>
            </a:r>
            <a:r>
              <a:rPr lang="zh-CN" altLang="en-US" b="1"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b="1"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b="1" kern="100" dirty="0">
                <a:effectLst/>
                <a:latin typeface="Times New Roman" panose="02020603050405020304" pitchFamily="18" charset="0"/>
                <a:ea typeface="宋体" panose="02010600030101010101" pitchFamily="2" charset="-122"/>
                <a:cs typeface="Times New Roman" panose="02020603050405020304" pitchFamily="18" charset="0"/>
              </a:rPr>
              <a:t>发布请求</a:t>
            </a:r>
            <a:r>
              <a:rPr lang="en-US" altLang="zh-CN" sz="28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kern="100" dirty="0">
                <a:effectLst/>
                <a:latin typeface="Times New Roman" panose="02020603050405020304" pitchFamily="18" charset="0"/>
                <a:ea typeface="宋体" panose="02010600030101010101" pitchFamily="2" charset="-122"/>
                <a:cs typeface="Times New Roman" panose="02020603050405020304" pitchFamily="18" charset="0"/>
              </a:rPr>
              <a:t>呼吁</a:t>
            </a:r>
            <a:endParaRPr lang="en-US" altLang="zh-CN" sz="2800" b="1"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b="1" kern="100" dirty="0">
                <a:effectLst/>
                <a:latin typeface="Times New Roman" panose="02020603050405020304" pitchFamily="18" charset="0"/>
                <a:ea typeface="宋体" panose="02010600030101010101" pitchFamily="2" charset="-122"/>
                <a:cs typeface="Times New Roman" panose="02020603050405020304" pitchFamily="18" charset="0"/>
              </a:rPr>
              <a:t>commit acts of kindness     			</a:t>
            </a:r>
            <a:r>
              <a:rPr lang="zh-CN" altLang="en-US" sz="2800" b="1" kern="100" dirty="0">
                <a:effectLst/>
                <a:latin typeface="Times New Roman" panose="02020603050405020304" pitchFamily="18" charset="0"/>
                <a:ea typeface="宋体" panose="02010600030101010101" pitchFamily="2" charset="-122"/>
                <a:cs typeface="Times New Roman" panose="02020603050405020304" pitchFamily="18" charset="0"/>
              </a:rPr>
              <a:t>做好事</a:t>
            </a:r>
            <a:endParaRPr lang="en-US" altLang="zh-CN" sz="2800" b="1"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b="1" kern="100" dirty="0">
                <a:effectLst/>
                <a:latin typeface="Times New Roman" panose="02020603050405020304" pitchFamily="18" charset="0"/>
                <a:ea typeface="宋体" panose="02010600030101010101" pitchFamily="2" charset="-122"/>
                <a:cs typeface="Times New Roman" panose="02020603050405020304" pitchFamily="18" charset="0"/>
              </a:rPr>
              <a:t>Be committed to doing something good   </a:t>
            </a:r>
            <a:r>
              <a:rPr lang="zh-CN" altLang="en-US" sz="2800" b="1" kern="100" dirty="0">
                <a:effectLst/>
                <a:latin typeface="Times New Roman" panose="02020603050405020304" pitchFamily="18" charset="0"/>
                <a:ea typeface="宋体" panose="02010600030101010101" pitchFamily="2" charset="-122"/>
                <a:cs typeface="Times New Roman" panose="02020603050405020304" pitchFamily="18" charset="0"/>
              </a:rPr>
              <a:t>致力于做好事</a:t>
            </a:r>
            <a:endParaRPr lang="en-US" altLang="zh-CN" sz="2800" b="1"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b="1" kern="100" dirty="0">
                <a:effectLst/>
                <a:latin typeface="Times New Roman" panose="02020603050405020304" pitchFamily="18" charset="0"/>
                <a:ea typeface="宋体" panose="02010600030101010101" pitchFamily="2" charset="-122"/>
                <a:cs typeface="Times New Roman" panose="02020603050405020304" pitchFamily="18" charset="0"/>
              </a:rPr>
              <a:t>holds the belief that kindness pays off      </a:t>
            </a:r>
            <a:r>
              <a:rPr lang="zh-CN" altLang="en-US" sz="2800" b="1" kern="100" dirty="0">
                <a:effectLst/>
                <a:latin typeface="Times New Roman" panose="02020603050405020304" pitchFamily="18" charset="0"/>
                <a:ea typeface="宋体" panose="02010600030101010101" pitchFamily="2" charset="-122"/>
                <a:cs typeface="Times New Roman" panose="02020603050405020304" pitchFamily="18" charset="0"/>
              </a:rPr>
              <a:t>相信善良有回报</a:t>
            </a:r>
            <a:endParaRPr lang="en-US" altLang="zh-CN" sz="2800" b="1"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altLang="en-US" sz="36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阅读词汇</a:t>
            </a:r>
            <a:endParaRPr lang="en-US" altLang="zh-CN" sz="36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b="1" kern="100" dirty="0">
                <a:latin typeface="Times New Roman" panose="02020603050405020304" pitchFamily="18" charset="0"/>
                <a:ea typeface="宋体" panose="02010600030101010101" pitchFamily="2" charset="-122"/>
                <a:cs typeface="Times New Roman" panose="02020603050405020304" pitchFamily="18" charset="0"/>
              </a:rPr>
              <a:t>reached out            	</a:t>
            </a:r>
            <a:r>
              <a:rPr lang="zh-CN" altLang="en-US" b="1" kern="100">
                <a:latin typeface="Times New Roman" panose="02020603050405020304" pitchFamily="18" charset="0"/>
                <a:ea typeface="宋体" panose="02010600030101010101" pitchFamily="2" charset="-122"/>
                <a:cs typeface="Times New Roman" panose="02020603050405020304" pitchFamily="18" charset="0"/>
              </a:rPr>
              <a:t>伸手，</a:t>
            </a:r>
            <a:r>
              <a:rPr lang="zh-CN" altLang="en-US" b="1" kern="100" dirty="0">
                <a:latin typeface="Times New Roman" panose="02020603050405020304" pitchFamily="18" charset="0"/>
                <a:ea typeface="宋体" panose="02010600030101010101" pitchFamily="2" charset="-122"/>
                <a:cs typeface="Times New Roman" panose="02020603050405020304" pitchFamily="18" charset="0"/>
              </a:rPr>
              <a:t>提供帮助</a:t>
            </a:r>
            <a:endParaRPr lang="en-US" altLang="zh-CN" b="1"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b="1" kern="100" dirty="0">
                <a:latin typeface="Times New Roman" panose="02020603050405020304" pitchFamily="18" charset="0"/>
                <a:ea typeface="宋体" panose="02010600030101010101" pitchFamily="2" charset="-122"/>
                <a:cs typeface="Times New Roman" panose="02020603050405020304" pitchFamily="18" charset="0"/>
              </a:rPr>
              <a:t>Inexpensive           	</a:t>
            </a:r>
            <a:r>
              <a:rPr lang="zh-CN" altLang="en-US" b="1" kern="100" dirty="0">
                <a:latin typeface="Times New Roman" panose="02020603050405020304" pitchFamily="18" charset="0"/>
                <a:ea typeface="宋体" panose="02010600030101010101" pitchFamily="2" charset="-122"/>
                <a:cs typeface="Times New Roman" panose="02020603050405020304" pitchFamily="18" charset="0"/>
              </a:rPr>
              <a:t>便宜的</a:t>
            </a:r>
            <a:endParaRPr lang="en-US" altLang="zh-CN" b="1"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b="1" kern="100" dirty="0">
                <a:latin typeface="Times New Roman" panose="02020603050405020304" pitchFamily="18" charset="0"/>
                <a:ea typeface="宋体" panose="02010600030101010101" pitchFamily="2" charset="-122"/>
                <a:cs typeface="Times New Roman" panose="02020603050405020304" pitchFamily="18" charset="0"/>
              </a:rPr>
              <a:t>pay-it-forward		</a:t>
            </a:r>
            <a:r>
              <a:rPr lang="zh-CN" altLang="en-US" b="1" kern="100" dirty="0">
                <a:latin typeface="Times New Roman" panose="02020603050405020304" pitchFamily="18" charset="0"/>
                <a:ea typeface="宋体" panose="02010600030101010101" pitchFamily="2" charset="-122"/>
                <a:cs typeface="Times New Roman" panose="02020603050405020304" pitchFamily="18" charset="0"/>
              </a:rPr>
              <a:t>把爱传出去的</a:t>
            </a:r>
            <a:endParaRPr lang="en-US" altLang="zh-CN" b="1"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b="1" kern="100" dirty="0">
                <a:latin typeface="Times New Roman" panose="02020603050405020304" pitchFamily="18" charset="0"/>
                <a:ea typeface="宋体" panose="02010600030101010101" pitchFamily="2" charset="-122"/>
                <a:cs typeface="Times New Roman" panose="02020603050405020304" pitchFamily="18" charset="0"/>
              </a:rPr>
              <a:t>Purchase  			</a:t>
            </a:r>
            <a:r>
              <a:rPr lang="zh-CN" altLang="en-US" b="1" kern="100" dirty="0">
                <a:latin typeface="Times New Roman" panose="02020603050405020304" pitchFamily="18" charset="0"/>
                <a:ea typeface="宋体" panose="02010600030101010101" pitchFamily="2" charset="-122"/>
                <a:cs typeface="Times New Roman" panose="02020603050405020304" pitchFamily="18" charset="0"/>
              </a:rPr>
              <a:t>购买</a:t>
            </a:r>
            <a:endParaRPr lang="zh-CN" altLang="en-US" b="1" kern="1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61891"/>
            <a:ext cx="6951219" cy="6858000"/>
          </a:xfrm>
        </p:spPr>
        <p:txBody>
          <a:bodyPr>
            <a:normAutofit/>
          </a:bodyPr>
          <a:lstStyle/>
          <a:p>
            <a:r>
              <a:rPr lang="zh-CN" altLang="en-US" dirty="0"/>
              <a:t>海狸以建造水坝而闻名。海狸咬断树木以获取建筑材料，还利用树枝、植被、岩石和泥土建造水坝和住所。</a:t>
            </a:r>
            <a:endParaRPr lang="zh-CN" altLang="en-US" dirty="0"/>
          </a:p>
          <a:p>
            <a:r>
              <a:rPr lang="zh-CN" altLang="en-US" dirty="0"/>
              <a:t>海狸筑坝是为了保持安全，当海狸在陆地上时，它们非常笨拙和脆弱，但它们是优秀的游泳者，可以屏住呼吸</a:t>
            </a:r>
            <a:r>
              <a:rPr lang="en-US" altLang="zh-CN" dirty="0"/>
              <a:t>10</a:t>
            </a:r>
            <a:r>
              <a:rPr lang="zh-CN" altLang="en-US" dirty="0"/>
              <a:t>到</a:t>
            </a:r>
            <a:r>
              <a:rPr lang="en-US" altLang="zh-CN" dirty="0"/>
              <a:t>15</a:t>
            </a:r>
            <a:r>
              <a:rPr lang="zh-CN" altLang="en-US" dirty="0"/>
              <a:t>分钟。通过建造大坝，它们创造了一个安全区。</a:t>
            </a:r>
            <a:endParaRPr lang="en-US" altLang="zh-CN" dirty="0"/>
          </a:p>
          <a:p>
            <a:r>
              <a:rPr lang="zh-CN" altLang="en-US" dirty="0"/>
              <a:t>此外，海狸在水坝后面挖掘了广泛的运河网络，以分散水。</a:t>
            </a:r>
            <a:endParaRPr lang="en-US" altLang="zh-CN" dirty="0"/>
          </a:p>
          <a:p>
            <a:r>
              <a:rPr lang="zh-CN" altLang="en-US" dirty="0"/>
              <a:t>海狸水坝还造福了许多其他物种。海狸水坝有助于减缓水流，使水在陆地上停留的时间更长。这将简单的溪流转变为繁荣的湿地生态系统。湿地中丰富的食物和水使它们成为许多不同物种的理想栖息地，有助于减少气候变化的影响。</a:t>
            </a:r>
            <a:endParaRPr lang="zh-CN" altLang="en-US" dirty="0"/>
          </a:p>
          <a:p>
            <a:pPr marL="0" indent="0">
              <a:buNone/>
            </a:pPr>
            <a:endParaRPr lang="zh-CN" altLang="en-US" dirty="0"/>
          </a:p>
        </p:txBody>
      </p:sp>
      <p:sp>
        <p:nvSpPr>
          <p:cNvPr id="4" name="椭圆 3"/>
          <p:cNvSpPr/>
          <p:nvPr/>
        </p:nvSpPr>
        <p:spPr>
          <a:xfrm flipH="1">
            <a:off x="3089425" y="7368466"/>
            <a:ext cx="6951219" cy="266330"/>
          </a:xfrm>
          <a:prstGeom prst="ellipse">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83213" y="1189609"/>
            <a:ext cx="5475449" cy="3657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18" y="-195309"/>
            <a:ext cx="12197918" cy="7119892"/>
          </a:xfrm>
        </p:spPr>
        <p:txBody>
          <a:bodyPr>
            <a:normAutofit/>
          </a:bodyPr>
          <a:lstStyle/>
          <a:p>
            <a:pPr indent="266700" algn="ctr">
              <a:lnSpc>
                <a:spcPct val="150000"/>
              </a:lnSpc>
            </a:pP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ts val="1800"/>
              </a:lnSpc>
            </a:pP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Beavers</a:t>
            </a:r>
            <a:r>
              <a:rPr lang="zh-CN"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（海狸），</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like humans</a:t>
            </a:r>
            <a:r>
              <a:rPr lang="zh-CN"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change their surroundings to </a:t>
            </a:r>
            <a:r>
              <a:rPr lang="en-US" altLang="zh-CN" sz="24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fit</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their needs. Known as nature’s engineers, they </a:t>
            </a:r>
            <a:r>
              <a:rPr lang="en-US" altLang="zh-CN" sz="24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tear trees  down </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to </a:t>
            </a:r>
            <a:r>
              <a:rPr lang="en-US"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build homes to live in and dams</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to raise water levels for protection from endemics. </a:t>
            </a:r>
            <a:r>
              <a:rPr lang="en-US"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Dams also slow</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water</a:t>
            </a:r>
            <a:r>
              <a:rPr lang="zh-CN"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 flow while blocking sediment</a:t>
            </a:r>
            <a:r>
              <a:rPr lang="zh-CN"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（沉积物）</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that would otherwise flow downstream. The resulting wetlands often </a:t>
            </a:r>
            <a:r>
              <a:rPr lang="en-US"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attract wildlife diversity </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where none had existed. </a:t>
            </a:r>
            <a:r>
              <a:rPr lang="en-US"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There are challenges</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kern="100" dirty="0">
                <a:solidFill>
                  <a:srgbClr val="000000"/>
                </a:solidFill>
                <a:effectLst/>
                <a:highlight>
                  <a:srgbClr val="FFFF00"/>
                </a:highlight>
                <a:latin typeface="Times New Roman" panose="02020603050405020304" pitchFamily="18" charset="0"/>
                <a:ea typeface="宋体" panose="02010600030101010101" pitchFamily="2" charset="-122"/>
                <a:cs typeface="Times New Roman" panose="02020603050405020304" pitchFamily="18" charset="0"/>
              </a:rPr>
              <a:t>though</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Beaver dams sometimes cause flooding, and most people prefer trees alive and upright.</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ts val="1800"/>
              </a:lnSpc>
            </a:pP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Communities face a delicate balancing act, learning to </a:t>
            </a:r>
            <a:r>
              <a:rPr lang="en-US" altLang="zh-CN" sz="24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coexist</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with beavers. Last winter, many people enjoying Winston Path became beaver fans as one </a:t>
            </a:r>
            <a:r>
              <a:rPr lang="en-US" altLang="zh-CN" sz="24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furry</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family transformed Swallow Pond into an </a:t>
            </a:r>
            <a:r>
              <a:rPr lang="en-US" altLang="zh-CN" sz="24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oasis</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for birds, frogs, turtles and deer.</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ts val="1800"/>
              </a:lnSpc>
            </a:pP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Yet such activity </a:t>
            </a:r>
            <a:r>
              <a:rPr lang="en-US" altLang="zh-CN" sz="24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caused concern</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As beavers worked, they raised water levels about five feet. The increased depth allows beavers to survive underwater if the pond ices over. But county officials were concerned about how higher water would affect the soil bank supporting Winston Path.</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ts val="1800"/>
              </a:lnSpc>
            </a:pP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To find a good balance between protecting the path and the beavers, the county introduced a “beaver baffle”- a pond leveler. Beavers often rush to fill holes in their dams. Baffles </a:t>
            </a:r>
            <a:r>
              <a:rPr lang="en-US" altLang="zh-CN" sz="24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stabilize</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water levels by creating a hidden exit for high water to escape through the dam, unnoticed by the beavers.</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ts val="1800"/>
              </a:lnSpc>
            </a:pP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People love the beavers but they also love the </a:t>
            </a:r>
            <a:r>
              <a:rPr lang="en-US" altLang="zh-CN" sz="24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mature</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trees. Recently, Catherine Jones,18, organized a</a:t>
            </a:r>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 t</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ree-caging event-putting wire cloth around large tree trunks to </a:t>
            </a:r>
            <a:r>
              <a:rPr lang="en-US" altLang="zh-CN" sz="24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discourage</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beavers from biting them. It also protects people from injury due to random trees falling. “We cover the trees we don't want them to eat, while planting </a:t>
            </a:r>
            <a:r>
              <a:rPr lang="en-US" altLang="zh-CN" sz="24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periodically </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others they like,” said Jones. “We need to learn to give up a little of our wants to share the Earth's resources.”</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ts val="1800"/>
              </a:lnSpc>
            </a:pP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Swallow Pond's 2023 project will </a:t>
            </a:r>
            <a:r>
              <a:rPr lang="en-US" altLang="zh-CN" sz="24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restore</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proper water depth and improve wildlife habitat without creating problems for the path. The balancing act continues.</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2" name="矩形 1"/>
          <p:cNvSpPr/>
          <p:nvPr/>
        </p:nvSpPr>
        <p:spPr>
          <a:xfrm>
            <a:off x="0" y="659907"/>
            <a:ext cx="9978502" cy="5770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chemeClr val="tx1"/>
                </a:solidFill>
              </a:rPr>
              <a:t>Advantages and disadvantages of Beavers’ building dams</a:t>
            </a:r>
            <a:endParaRPr lang="zh-CN" altLang="en-US" sz="2800" b="1" dirty="0">
              <a:solidFill>
                <a:schemeClr val="tx1"/>
              </a:solidFill>
            </a:endParaRPr>
          </a:p>
        </p:txBody>
      </p:sp>
      <p:sp>
        <p:nvSpPr>
          <p:cNvPr id="4" name="矩形 3"/>
          <p:cNvSpPr/>
          <p:nvPr/>
        </p:nvSpPr>
        <p:spPr>
          <a:xfrm>
            <a:off x="-5919" y="1814003"/>
            <a:ext cx="8655729" cy="5770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chemeClr val="tx1"/>
                </a:solidFill>
              </a:rPr>
              <a:t>Advantages of beavers’ building dams</a:t>
            </a:r>
            <a:endParaRPr lang="zh-CN" altLang="en-US" sz="2800" b="1" dirty="0">
              <a:solidFill>
                <a:schemeClr val="tx1"/>
              </a:solidFill>
            </a:endParaRPr>
          </a:p>
        </p:txBody>
      </p:sp>
      <p:sp>
        <p:nvSpPr>
          <p:cNvPr id="5" name="矩形 4"/>
          <p:cNvSpPr/>
          <p:nvPr/>
        </p:nvSpPr>
        <p:spPr>
          <a:xfrm>
            <a:off x="-5920" y="2787589"/>
            <a:ext cx="8655729" cy="5770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800" b="1" dirty="0">
              <a:solidFill>
                <a:schemeClr val="tx1"/>
              </a:solidFill>
            </a:endParaRPr>
          </a:p>
          <a:p>
            <a:r>
              <a:rPr lang="en-US" altLang="zh-CN" sz="2800" b="1" dirty="0">
                <a:solidFill>
                  <a:schemeClr val="tx1"/>
                </a:solidFill>
              </a:rPr>
              <a:t>Concerns about beavers’ building dams</a:t>
            </a:r>
            <a:endParaRPr lang="zh-CN" altLang="en-US" sz="2800" b="1" dirty="0">
              <a:solidFill>
                <a:schemeClr val="tx1"/>
              </a:solidFill>
            </a:endParaRPr>
          </a:p>
          <a:p>
            <a:pPr algn="ctr"/>
            <a:endParaRPr lang="zh-CN" altLang="en-US" sz="2800" b="1" dirty="0">
              <a:solidFill>
                <a:schemeClr val="tx1"/>
              </a:solidFill>
            </a:endParaRPr>
          </a:p>
        </p:txBody>
      </p:sp>
      <p:sp>
        <p:nvSpPr>
          <p:cNvPr id="6" name="矩形 5"/>
          <p:cNvSpPr/>
          <p:nvPr/>
        </p:nvSpPr>
        <p:spPr>
          <a:xfrm>
            <a:off x="0" y="3944645"/>
            <a:ext cx="8655729" cy="5770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chemeClr val="tx1"/>
                </a:solidFill>
              </a:rPr>
              <a:t>Human’s effort 1: a pond leveler</a:t>
            </a:r>
            <a:endParaRPr lang="zh-CN" altLang="en-US" sz="2800" b="1" dirty="0">
              <a:solidFill>
                <a:schemeClr val="tx1"/>
              </a:solidFill>
            </a:endParaRPr>
          </a:p>
        </p:txBody>
      </p:sp>
      <p:sp>
        <p:nvSpPr>
          <p:cNvPr id="7" name="矩形 6"/>
          <p:cNvSpPr/>
          <p:nvPr/>
        </p:nvSpPr>
        <p:spPr>
          <a:xfrm>
            <a:off x="0" y="5020320"/>
            <a:ext cx="8655729" cy="5770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chemeClr val="tx1"/>
                </a:solidFill>
              </a:rPr>
              <a:t>Human’s effort 2: a cover trees and plant trees</a:t>
            </a:r>
            <a:endParaRPr lang="zh-CN" altLang="en-US" sz="2800" b="1" dirty="0">
              <a:solidFill>
                <a:schemeClr val="tx1"/>
              </a:solidFill>
            </a:endParaRPr>
          </a:p>
        </p:txBody>
      </p:sp>
      <p:sp>
        <p:nvSpPr>
          <p:cNvPr id="8" name="矩形: 圆角 7"/>
          <p:cNvSpPr/>
          <p:nvPr/>
        </p:nvSpPr>
        <p:spPr>
          <a:xfrm>
            <a:off x="10049524" y="655099"/>
            <a:ext cx="1917575" cy="5770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提出问题</a:t>
            </a:r>
            <a:endParaRPr lang="zh-CN" altLang="en-US" sz="3200" dirty="0"/>
          </a:p>
        </p:txBody>
      </p:sp>
      <p:sp>
        <p:nvSpPr>
          <p:cNvPr id="9" name="矩形 8"/>
          <p:cNvSpPr/>
          <p:nvPr/>
        </p:nvSpPr>
        <p:spPr>
          <a:xfrm>
            <a:off x="-5921" y="6095995"/>
            <a:ext cx="8655729" cy="5770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chemeClr val="tx1"/>
                </a:solidFill>
              </a:rPr>
              <a:t>The aim of Swallow Pond's 2023 project</a:t>
            </a:r>
            <a:endParaRPr lang="zh-CN" altLang="en-US" sz="2800" b="1" dirty="0">
              <a:solidFill>
                <a:schemeClr val="tx1"/>
              </a:solidFill>
            </a:endParaRPr>
          </a:p>
        </p:txBody>
      </p:sp>
      <p:sp>
        <p:nvSpPr>
          <p:cNvPr id="10" name="矩形: 圆角 9"/>
          <p:cNvSpPr/>
          <p:nvPr/>
        </p:nvSpPr>
        <p:spPr>
          <a:xfrm>
            <a:off x="10049524" y="2210540"/>
            <a:ext cx="1917575" cy="5770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分析问题</a:t>
            </a:r>
            <a:endParaRPr lang="zh-CN" altLang="en-US" sz="3200" dirty="0"/>
          </a:p>
        </p:txBody>
      </p:sp>
      <p:sp>
        <p:nvSpPr>
          <p:cNvPr id="11" name="矩形: 圆角 10"/>
          <p:cNvSpPr/>
          <p:nvPr/>
        </p:nvSpPr>
        <p:spPr>
          <a:xfrm>
            <a:off x="10049523" y="4731795"/>
            <a:ext cx="1917575" cy="5770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解决问题</a:t>
            </a:r>
            <a:endParaRPr lang="zh-CN" altLang="en-US" sz="3200" dirty="0"/>
          </a:p>
        </p:txBody>
      </p:sp>
      <p:sp>
        <p:nvSpPr>
          <p:cNvPr id="12" name="左大括号 11"/>
          <p:cNvSpPr/>
          <p:nvPr/>
        </p:nvSpPr>
        <p:spPr>
          <a:xfrm rot="10800000">
            <a:off x="9528545" y="1838232"/>
            <a:ext cx="520977" cy="1484974"/>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左大括号 12"/>
          <p:cNvSpPr/>
          <p:nvPr/>
        </p:nvSpPr>
        <p:spPr>
          <a:xfrm rot="10800000">
            <a:off x="9522626" y="3989308"/>
            <a:ext cx="520976" cy="2208785"/>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up)">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P spid="7" grpId="0" animBg="1"/>
      <p:bldP spid="8" grpId="0" animBg="1"/>
      <p:bldP spid="9" grpId="0" animBg="1"/>
      <p:bldP spid="10" grpId="0" animBg="1"/>
      <p:bldP spid="11" grpId="0" animBg="1"/>
      <p:bldP spid="12" grpId="0" bldLvl="0" animBg="1"/>
      <p:bldP spid="13"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858000"/>
          </a:xfrm>
        </p:spPr>
        <p:txBody>
          <a:bodyPr>
            <a:normAutofit/>
          </a:bodyPr>
          <a:lstStyle/>
          <a:p>
            <a:pPr indent="0" algn="just">
              <a:lnSpc>
                <a:spcPts val="3600"/>
              </a:lnSpc>
              <a:buNone/>
            </a:pP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Beavers</a:t>
            </a:r>
            <a:r>
              <a:rPr lang="zh-CN"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（海狸），</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like humans</a:t>
            </a:r>
            <a:r>
              <a:rPr lang="zh-CN"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change their surroundings to fit their needs. Known as nature’s engineers, they </a:t>
            </a:r>
            <a:r>
              <a:rPr lang="en-US" altLang="zh-CN" sz="32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tear trees  down </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to build homes to live in and </a:t>
            </a:r>
            <a:r>
              <a:rPr lang="en-US" altLang="zh-CN" sz="32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dam</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 to raise water levels for protection from endemics. Dams also slow water</a:t>
            </a:r>
            <a:r>
              <a:rPr lang="en-US" altLang="zh-CN"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 flow while blocking sediment</a:t>
            </a:r>
            <a:r>
              <a:rPr lang="zh-CN"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（沉积物）</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that would otherwise flow </a:t>
            </a:r>
            <a:r>
              <a:rPr lang="en-US" altLang="zh-CN" sz="32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downstream</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The resulting wetlands often attract wildlife diversity </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where none had existed. </a:t>
            </a:r>
            <a:r>
              <a:rPr lang="en-US" altLang="zh-CN" sz="32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There are challenges</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kern="100" dirty="0">
                <a:solidFill>
                  <a:srgbClr val="000000"/>
                </a:solidFill>
                <a:effectLst/>
                <a:highlight>
                  <a:srgbClr val="FFFF00"/>
                </a:highlight>
                <a:latin typeface="Times New Roman" panose="02020603050405020304" pitchFamily="18" charset="0"/>
                <a:ea typeface="宋体" panose="02010600030101010101" pitchFamily="2" charset="-122"/>
                <a:cs typeface="Times New Roman" panose="02020603050405020304" pitchFamily="18" charset="0"/>
              </a:rPr>
              <a:t>though</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Beaver dams sometimes cause flooding</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and most people prefer trees alive and upright.</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600"/>
              </a:lnSpc>
              <a:buNone/>
            </a:pP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28.What is the first paragraph mainly about?</a:t>
            </a:r>
            <a:endParaRPr lang="zh-CN" altLang="zh-CN" sz="32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600"/>
              </a:lnSpc>
              <a:buNone/>
            </a:pPr>
            <a:r>
              <a:rPr lang="en-US" altLang="zh-CN" sz="3200" b="1" kern="100" dirty="0" err="1">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A.Where</a:t>
            </a: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 beavers' favorite surroundings are.</a:t>
            </a:r>
            <a:endParaRPr lang="zh-CN" altLang="zh-CN" sz="32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600"/>
              </a:lnSpc>
              <a:buNone/>
            </a:pPr>
            <a:r>
              <a:rPr lang="en-US" altLang="zh-CN" sz="3200" b="1" kern="100" dirty="0" err="1">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B.What</a:t>
            </a: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effects</a:t>
            </a: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 beavers have on their habitat.</a:t>
            </a:r>
            <a:endParaRPr lang="zh-CN" altLang="zh-CN" sz="32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600"/>
              </a:lnSpc>
              <a:buNone/>
            </a:pPr>
            <a:r>
              <a:rPr lang="en-US" altLang="zh-CN" sz="3200" b="1" kern="100" dirty="0" err="1">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C.Why</a:t>
            </a: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 beavers are called nature's engineers.</a:t>
            </a:r>
            <a:endParaRPr lang="zh-CN" altLang="zh-CN" sz="32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600"/>
              </a:lnSpc>
              <a:buNone/>
            </a:pPr>
            <a:r>
              <a:rPr lang="en-US" altLang="zh-CN" sz="3200" b="1" kern="100" dirty="0" err="1">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D.How</a:t>
            </a: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 beavers help attract wildlife diversity.</a:t>
            </a:r>
            <a:endParaRPr lang="zh-CN" altLang="zh-CN" sz="32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zh-CN" altLang="en-US" dirty="0"/>
          </a:p>
        </p:txBody>
      </p:sp>
      <p:sp>
        <p:nvSpPr>
          <p:cNvPr id="4" name="椭圆 3"/>
          <p:cNvSpPr/>
          <p:nvPr/>
        </p:nvSpPr>
        <p:spPr>
          <a:xfrm>
            <a:off x="233754" y="5018153"/>
            <a:ext cx="424396" cy="376770"/>
          </a:xfrm>
          <a:prstGeom prst="ellipse">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858000"/>
          </a:xfrm>
        </p:spPr>
        <p:txBody>
          <a:bodyPr>
            <a:normAutofit/>
          </a:bodyPr>
          <a:lstStyle/>
          <a:p>
            <a:pPr indent="266700" algn="just">
              <a:lnSpc>
                <a:spcPct val="150000"/>
              </a:lnSpc>
            </a:pP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Yet such activity </a:t>
            </a:r>
            <a:r>
              <a:rPr lang="en-US" altLang="zh-CN" sz="2800" kern="100" dirty="0">
                <a:solidFill>
                  <a:srgbClr val="000000"/>
                </a:solidFill>
                <a:effectLst/>
                <a:highlight>
                  <a:srgbClr val="C0C0C0"/>
                </a:highlight>
                <a:latin typeface="Times New Roman" panose="02020603050405020304" pitchFamily="18" charset="0"/>
                <a:ea typeface="宋体" panose="02010600030101010101" pitchFamily="2" charset="-122"/>
                <a:cs typeface="Times New Roman" panose="02020603050405020304" pitchFamily="18" charset="0"/>
              </a:rPr>
              <a:t>caused concern</a:t>
            </a: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As beavers worked, they raised water levels about five feet. The increased depth allows beavers to survive underwater if the pond ices over. </a:t>
            </a:r>
            <a:r>
              <a:rPr lang="en-US" altLang="zh-CN" sz="2800" kern="100" dirty="0">
                <a:solidFill>
                  <a:srgbClr val="000000"/>
                </a:solidFill>
                <a:effectLst/>
                <a:highlight>
                  <a:srgbClr val="FFFF00"/>
                </a:highlight>
                <a:latin typeface="Times New Roman" panose="02020603050405020304" pitchFamily="18" charset="0"/>
                <a:ea typeface="宋体" panose="02010600030101010101" pitchFamily="2" charset="-122"/>
                <a:cs typeface="Times New Roman" panose="02020603050405020304" pitchFamily="18" charset="0"/>
              </a:rPr>
              <a:t>But</a:t>
            </a: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county officials </a:t>
            </a:r>
            <a:r>
              <a:rPr lang="en-US" altLang="zh-CN" sz="2800" kern="100" dirty="0">
                <a:solidFill>
                  <a:srgbClr val="000000"/>
                </a:solidFill>
                <a:effectLst/>
                <a:highlight>
                  <a:srgbClr val="C0C0C0"/>
                </a:highlight>
                <a:latin typeface="Times New Roman" panose="02020603050405020304" pitchFamily="18" charset="0"/>
                <a:ea typeface="宋体" panose="02010600030101010101" pitchFamily="2" charset="-122"/>
                <a:cs typeface="Times New Roman" panose="02020603050405020304" pitchFamily="18" charset="0"/>
              </a:rPr>
              <a:t>were concerned about </a:t>
            </a:r>
            <a:r>
              <a:rPr lang="en-US" alt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how higher water would affect the soil bank supporting Winston Path.</a:t>
            </a:r>
            <a:endParaRPr lang="zh-CN" altLang="zh-CN" sz="2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p>
            <a:pPr indent="266700" algn="l">
              <a:lnSpc>
                <a:spcPct val="150000"/>
              </a:lnSpc>
            </a:pPr>
            <a:r>
              <a:rPr lang="en-US" altLang="zh-CN" sz="28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29.Why did the beaver family's activity </a:t>
            </a:r>
            <a:r>
              <a:rPr lang="en-US" altLang="zh-CN" sz="2800" b="1" kern="100" dirty="0">
                <a:solidFill>
                  <a:srgbClr val="002060"/>
                </a:solidFill>
                <a:effectLst/>
                <a:highlight>
                  <a:srgbClr val="C0C0C0"/>
                </a:highlight>
                <a:latin typeface="Times New Roman" panose="02020603050405020304" pitchFamily="18" charset="0"/>
                <a:ea typeface="宋体" panose="02010600030101010101" pitchFamily="2" charset="-122"/>
                <a:cs typeface="Times New Roman" panose="02020603050405020304" pitchFamily="18" charset="0"/>
              </a:rPr>
              <a:t>cause concern</a:t>
            </a:r>
            <a:r>
              <a:rPr lang="en-US" altLang="zh-CN" sz="28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8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pPr indent="266700" algn="l">
              <a:lnSpc>
                <a:spcPct val="150000"/>
              </a:lnSpc>
            </a:pPr>
            <a:r>
              <a:rPr lang="en-US" altLang="zh-CN" sz="2800" b="1" kern="100" dirty="0" err="1">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A.Swallow</a:t>
            </a:r>
            <a:r>
              <a:rPr lang="en-US" altLang="zh-CN" sz="28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 Pond would flood often.</a:t>
            </a:r>
            <a:endParaRPr lang="zh-CN" altLang="zh-CN" sz="28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pPr indent="266700" algn="l">
              <a:lnSpc>
                <a:spcPct val="150000"/>
              </a:lnSpc>
            </a:pPr>
            <a:r>
              <a:rPr lang="en-US" altLang="zh-CN" sz="2800" b="1" kern="100" dirty="0" err="1">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B.Sediment</a:t>
            </a:r>
            <a:r>
              <a:rPr lang="en-US" altLang="zh-CN" sz="28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 would flow downstream.</a:t>
            </a:r>
            <a:endParaRPr lang="zh-CN" altLang="zh-CN" sz="28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pPr indent="266700" algn="l">
              <a:lnSpc>
                <a:spcPct val="150000"/>
              </a:lnSpc>
            </a:pPr>
            <a:r>
              <a:rPr lang="en-US" altLang="zh-CN" sz="2800" b="1" kern="100" dirty="0" err="1">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C.The</a:t>
            </a:r>
            <a:r>
              <a:rPr lang="en-US" altLang="zh-CN" sz="28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 popular </a:t>
            </a:r>
            <a:r>
              <a:rPr lang="en-US" altLang="zh-CN" sz="2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path </a:t>
            </a:r>
            <a:r>
              <a:rPr lang="en-US" altLang="zh-CN" sz="28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might be </a:t>
            </a:r>
            <a:r>
              <a:rPr lang="en-US" altLang="zh-CN" sz="2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damaged</a:t>
            </a:r>
            <a:r>
              <a:rPr lang="en-US" altLang="zh-CN" sz="28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8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pPr indent="266700" algn="l">
              <a:lnSpc>
                <a:spcPct val="150000"/>
              </a:lnSpc>
            </a:pPr>
            <a:r>
              <a:rPr lang="en-US" altLang="zh-CN" sz="2800" b="1" kern="100" dirty="0" err="1">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D.Beavers</a:t>
            </a:r>
            <a:r>
              <a:rPr lang="en-US" altLang="zh-CN" sz="28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 might have to live underwater.</a:t>
            </a:r>
            <a:endParaRPr lang="zh-CN" altLang="zh-CN" sz="28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椭圆 3"/>
          <p:cNvSpPr/>
          <p:nvPr/>
        </p:nvSpPr>
        <p:spPr>
          <a:xfrm>
            <a:off x="420185" y="5232993"/>
            <a:ext cx="424396" cy="376770"/>
          </a:xfrm>
          <a:prstGeom prst="ellipse">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858000"/>
          </a:xfrm>
        </p:spPr>
        <p:txBody>
          <a:bodyPr>
            <a:normAutofit/>
          </a:bodyPr>
          <a:lstStyle/>
          <a:p>
            <a:pPr indent="0" algn="just">
              <a:lnSpc>
                <a:spcPts val="3600"/>
              </a:lnSpc>
              <a:buNone/>
            </a:pP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To find a good balance between protecting the path and the beavers, the county introduced a “</a:t>
            </a:r>
            <a:r>
              <a:rPr lang="en-US" altLang="zh-CN" sz="3200" u="sng"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beaver baffle</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 pond leveler</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Beavers often rush to fill holes in their dams. </a:t>
            </a:r>
            <a:r>
              <a:rPr lang="en-US" altLang="zh-CN" sz="32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Baffles </a:t>
            </a:r>
            <a:r>
              <a:rPr lang="en-US" altLang="zh-CN" sz="32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stabilize</a:t>
            </a:r>
            <a:r>
              <a:rPr lang="en-US" altLang="zh-CN" sz="32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water levels by creating a hidden exit for high water to escape through the dam, unnoticed by the beavers.</a:t>
            </a:r>
            <a:endParaRPr lang="en-US" altLang="zh-CN" sz="32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lnSpc>
                <a:spcPts val="3600"/>
              </a:lnSpc>
              <a:buNone/>
            </a:pPr>
            <a:endParaRPr lang="zh-CN" altLang="zh-CN" sz="32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600"/>
              </a:lnSpc>
              <a:buNone/>
            </a:pP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30. What do the underlined words “beaver baffle” refer to in paragraph 4?</a:t>
            </a:r>
            <a:endParaRPr lang="zh-CN" altLang="zh-CN" sz="32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600"/>
              </a:lnSpc>
              <a:buNone/>
            </a:pP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A.A block to keep beavers away.</a:t>
            </a:r>
            <a:endParaRPr lang="zh-CN" altLang="zh-CN" sz="32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600"/>
              </a:lnSpc>
              <a:buNone/>
            </a:pP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B.A tool to fix holes in the dams.</a:t>
            </a:r>
            <a:endParaRPr lang="zh-CN" altLang="zh-CN" sz="32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600"/>
              </a:lnSpc>
              <a:buNone/>
            </a:pP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C.A </a:t>
            </a:r>
            <a:r>
              <a:rPr lang="en-US" altLang="zh-CN" sz="32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device</a:t>
            </a: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 to </a:t>
            </a:r>
            <a:r>
              <a:rPr lang="en-US" altLang="zh-CN" sz="32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maintain water level</a:t>
            </a: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600"/>
              </a:lnSpc>
              <a:buNone/>
            </a:pP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D.A material to protect the soil bank.</a:t>
            </a:r>
            <a:endParaRPr lang="zh-CN" altLang="zh-CN" sz="32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zh-CN" altLang="en-US" dirty="0"/>
          </a:p>
        </p:txBody>
      </p:sp>
      <p:sp>
        <p:nvSpPr>
          <p:cNvPr id="4" name="椭圆 3"/>
          <p:cNvSpPr/>
          <p:nvPr/>
        </p:nvSpPr>
        <p:spPr>
          <a:xfrm>
            <a:off x="322530" y="5277380"/>
            <a:ext cx="424396" cy="376770"/>
          </a:xfrm>
          <a:prstGeom prst="ellipse">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6431" y="498050"/>
            <a:ext cx="12192000" cy="6858000"/>
          </a:xfrm>
        </p:spPr>
        <p:txBody>
          <a:bodyPr/>
          <a:lstStyle/>
          <a:p>
            <a:pPr indent="0">
              <a:lnSpc>
                <a:spcPts val="3600"/>
              </a:lnSpc>
              <a:buNone/>
            </a:pP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kern="100" dirty="0">
                <a:solidFill>
                  <a:srgbClr val="000000"/>
                </a:solidFill>
                <a:effectLst/>
                <a:highlight>
                  <a:srgbClr val="C0C0C0"/>
                </a:highlight>
                <a:latin typeface="Times New Roman" panose="02020603050405020304" pitchFamily="18" charset="0"/>
                <a:ea typeface="宋体" panose="02010600030101010101" pitchFamily="2" charset="-122"/>
                <a:cs typeface="Times New Roman" panose="02020603050405020304" pitchFamily="18" charset="0"/>
              </a:rPr>
              <a:t>Swallow Pond's 2023 project </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will </a:t>
            </a:r>
            <a:r>
              <a:rPr lang="en-US" altLang="zh-CN" sz="32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restore</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proper water depth and improve wildlife habitat without creating problems for the path</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The </a:t>
            </a:r>
            <a:r>
              <a:rPr lang="en-US" altLang="zh-CN" sz="32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balancing act </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continues.</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600"/>
              </a:lnSpc>
              <a:buNone/>
            </a:pPr>
            <a:endPar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0" algn="l">
              <a:lnSpc>
                <a:spcPts val="3600"/>
              </a:lnSpc>
              <a:buNone/>
            </a:pP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31.What is the theme of </a:t>
            </a:r>
            <a:r>
              <a:rPr lang="en-US" altLang="zh-CN" sz="3200" b="1" kern="100" dirty="0">
                <a:solidFill>
                  <a:srgbClr val="002060"/>
                </a:solidFill>
                <a:effectLst/>
                <a:highlight>
                  <a:srgbClr val="C0C0C0"/>
                </a:highlight>
                <a:latin typeface="Times New Roman" panose="02020603050405020304" pitchFamily="18" charset="0"/>
                <a:ea typeface="宋体" panose="02010600030101010101" pitchFamily="2" charset="-122"/>
                <a:cs typeface="Times New Roman" panose="02020603050405020304" pitchFamily="18" charset="0"/>
              </a:rPr>
              <a:t>Swallow Pond's 2023 project</a:t>
            </a: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pPr marL="742950" indent="-514350" algn="l">
              <a:lnSpc>
                <a:spcPts val="3600"/>
              </a:lnSpc>
              <a:buAutoNum type="alphaUcPeriod"/>
            </a:pP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Biological diversity.</a:t>
            </a:r>
            <a:r>
              <a:rPr lang="en-US" altLang="zh-CN" sz="3200" b="1" kern="100" dirty="0">
                <a:solidFill>
                  <a:srgbClr val="002060"/>
                </a:solidFill>
                <a:latin typeface="等线" panose="02010600030101010101" pitchFamily="2" charset="-122"/>
                <a:ea typeface="等线" panose="02010600030101010101" pitchFamily="2" charset="-122"/>
                <a:cs typeface="Times New Roman" panose="02020603050405020304" pitchFamily="18" charset="0"/>
              </a:rPr>
              <a:t>			</a:t>
            </a:r>
            <a:endParaRPr lang="en-US" altLang="zh-CN" sz="3200" b="1" kern="100" dirty="0">
              <a:solidFill>
                <a:srgbClr val="002060"/>
              </a:solidFill>
              <a:latin typeface="等线" panose="02010600030101010101" pitchFamily="2" charset="-122"/>
              <a:ea typeface="等线" panose="02010600030101010101" pitchFamily="2" charset="-122"/>
              <a:cs typeface="Times New Roman" panose="02020603050405020304" pitchFamily="18" charset="0"/>
            </a:endParaRPr>
          </a:p>
          <a:p>
            <a:pPr marL="742950" indent="-514350" algn="l">
              <a:lnSpc>
                <a:spcPts val="3600"/>
              </a:lnSpc>
              <a:buAutoNum type="alphaUcPeriod"/>
            </a:pP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Harmonious </a:t>
            </a:r>
            <a:r>
              <a:rPr lang="en-US" altLang="zh-CN" sz="32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coexistence</a:t>
            </a: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600"/>
              </a:lnSpc>
              <a:buNone/>
            </a:pP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C. Prevention of natural disasters.</a:t>
            </a:r>
            <a:r>
              <a:rPr lang="en-US" altLang="zh-CN" sz="3200" b="1" kern="100" dirty="0">
                <a:solidFill>
                  <a:srgbClr val="002060"/>
                </a:solidFill>
                <a:latin typeface="等线" panose="02010600030101010101" pitchFamily="2" charset="-122"/>
                <a:ea typeface="等线" panose="02010600030101010101" pitchFamily="2" charset="-122"/>
                <a:cs typeface="Times New Roman" panose="02020603050405020304" pitchFamily="18" charset="0"/>
              </a:rPr>
              <a:t>	</a:t>
            </a:r>
            <a:endParaRPr lang="en-US" altLang="zh-CN" sz="3200" b="1" kern="100" dirty="0">
              <a:solidFill>
                <a:srgbClr val="002060"/>
              </a:solidFill>
              <a:latin typeface="等线" panose="02010600030101010101" pitchFamily="2" charset="-122"/>
              <a:ea typeface="等线" panose="02010600030101010101" pitchFamily="2" charset="-122"/>
              <a:cs typeface="Times New Roman" panose="02020603050405020304" pitchFamily="18" charset="0"/>
            </a:endParaRPr>
          </a:p>
          <a:p>
            <a:pPr indent="0" algn="l">
              <a:lnSpc>
                <a:spcPts val="3600"/>
              </a:lnSpc>
              <a:buNone/>
            </a:pP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D. P</a:t>
            </a:r>
            <a:r>
              <a:rPr lang="en-US" altLang="zh-CN" sz="3200" b="1"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reservation</a:t>
            </a: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 of wildlife habitat.</a:t>
            </a:r>
            <a:endParaRPr lang="zh-CN" altLang="zh-CN" sz="32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椭圆 3"/>
          <p:cNvSpPr/>
          <p:nvPr/>
        </p:nvSpPr>
        <p:spPr>
          <a:xfrm>
            <a:off x="429063" y="3927050"/>
            <a:ext cx="424396" cy="376770"/>
          </a:xfrm>
          <a:prstGeom prst="ellipse">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3064" y="68356"/>
            <a:ext cx="6041432" cy="5805996"/>
          </a:xfrm>
        </p:spPr>
        <p:txBody>
          <a:bodyPr>
            <a:normAutofit/>
          </a:bodyPr>
          <a:lstStyle/>
          <a:p>
            <a:pPr marL="0" indent="0">
              <a:buNone/>
            </a:pPr>
            <a:r>
              <a:rPr lang="zh-CN" altLang="en-US" sz="32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阅读词汇</a:t>
            </a:r>
            <a:endParaRPr lang="en-US" altLang="zh-CN" sz="32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rPr>
              <a:t>tear trees  down   </a:t>
            </a:r>
            <a:r>
              <a:rPr lang="zh-CN" altLang="en-US" sz="3200" kern="100" dirty="0">
                <a:effectLst/>
                <a:latin typeface="Times New Roman" panose="02020603050405020304" pitchFamily="18" charset="0"/>
                <a:ea typeface="宋体" panose="02010600030101010101" pitchFamily="2" charset="-122"/>
                <a:cs typeface="Times New Roman" panose="02020603050405020304" pitchFamily="18" charset="0"/>
              </a:rPr>
              <a:t>撕下树</a:t>
            </a:r>
            <a:endPar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rPr>
              <a:t>dam                      </a:t>
            </a:r>
            <a:r>
              <a:rPr lang="zh-CN" altLang="en-US" sz="3200" kern="100" dirty="0">
                <a:effectLst/>
                <a:latin typeface="Times New Roman" panose="02020603050405020304" pitchFamily="18" charset="0"/>
                <a:ea typeface="宋体" panose="02010600030101010101" pitchFamily="2" charset="-122"/>
                <a:cs typeface="Times New Roman" panose="02020603050405020304" pitchFamily="18" charset="0"/>
              </a:rPr>
              <a:t>大坝</a:t>
            </a:r>
            <a:r>
              <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l">
              <a:buFont typeface="Arial" panose="020B0604020202020204" pitchFamily="34" charset="0"/>
              <a:buChar char="•"/>
            </a:pPr>
            <a:r>
              <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rPr>
              <a:t>Downstream  adv.</a:t>
            </a:r>
            <a:r>
              <a:rPr lang="zh-CN" altLang="en-US" sz="2000" b="0" i="0" dirty="0">
                <a:solidFill>
                  <a:srgbClr val="2A2B2E"/>
                </a:solidFill>
                <a:effectLst/>
                <a:latin typeface="PingFang SC"/>
              </a:rPr>
              <a:t>下游，顺流而下</a:t>
            </a:r>
            <a:endPar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rPr>
              <a:t>diversity   n.</a:t>
            </a:r>
            <a:r>
              <a:rPr lang="zh-CN" altLang="en-US" sz="3200" kern="100" dirty="0">
                <a:effectLst/>
                <a:latin typeface="Times New Roman" panose="02020603050405020304" pitchFamily="18" charset="0"/>
                <a:ea typeface="宋体" panose="02010600030101010101" pitchFamily="2" charset="-122"/>
                <a:cs typeface="Times New Roman" panose="02020603050405020304" pitchFamily="18" charset="0"/>
              </a:rPr>
              <a:t>多样性</a:t>
            </a:r>
            <a:endPar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rPr>
              <a:t>ices over   v.</a:t>
            </a:r>
            <a:r>
              <a:rPr lang="zh-CN" altLang="en-US" sz="3200" kern="100" dirty="0">
                <a:effectLst/>
                <a:latin typeface="Times New Roman" panose="02020603050405020304" pitchFamily="18" charset="0"/>
                <a:ea typeface="宋体" panose="02010600030101010101" pitchFamily="2" charset="-122"/>
                <a:cs typeface="Times New Roman" panose="02020603050405020304" pitchFamily="18" charset="0"/>
              </a:rPr>
              <a:t>结冰</a:t>
            </a:r>
            <a:endPar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rPr>
              <a:t>a delicate balancing act</a:t>
            </a:r>
            <a:r>
              <a:rPr lang="zh-CN" altLang="en-US" sz="2000" b="0" i="0" dirty="0">
                <a:solidFill>
                  <a:srgbClr val="2A2B2E"/>
                </a:solidFill>
                <a:effectLst/>
                <a:latin typeface="PingFang SC"/>
              </a:rPr>
              <a:t>微妙的平衡</a:t>
            </a:r>
            <a:endPar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rPr>
              <a:t>Coexist  v.</a:t>
            </a:r>
            <a:r>
              <a:rPr lang="zh-CN" altLang="en-US" sz="3200" kern="100" dirty="0">
                <a:effectLst/>
                <a:latin typeface="Times New Roman" panose="02020603050405020304" pitchFamily="18" charset="0"/>
                <a:ea typeface="宋体" panose="02010600030101010101" pitchFamily="2" charset="-122"/>
                <a:cs typeface="Times New Roman" panose="02020603050405020304" pitchFamily="18" charset="0"/>
              </a:rPr>
              <a:t>共存</a:t>
            </a:r>
            <a:endPar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p:cNvSpPr txBox="1"/>
          <p:nvPr/>
        </p:nvSpPr>
        <p:spPr>
          <a:xfrm>
            <a:off x="6598177" y="547751"/>
            <a:ext cx="6152224" cy="3539430"/>
          </a:xfrm>
          <a:prstGeom prst="rect">
            <a:avLst/>
          </a:prstGeom>
          <a:noFill/>
        </p:spPr>
        <p:txBody>
          <a:bodyPr wrap="square">
            <a:spAutoFit/>
          </a:bodyPr>
          <a:lstStyle/>
          <a:p>
            <a:r>
              <a:rPr lang="en-US" altLang="zh-CN"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furry   adj.</a:t>
            </a:r>
            <a:r>
              <a:rPr lang="zh-CN" altLang="en-US"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覆盖毛皮的</a:t>
            </a:r>
            <a:endParaRPr lang="en-US" altLang="zh-CN"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oasis    n.</a:t>
            </a:r>
            <a:r>
              <a:rPr lang="zh-CN" altLang="en-US"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绿洲；令人快慰的地方</a:t>
            </a:r>
            <a:r>
              <a:rPr lang="en-US" altLang="zh-CN"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caused concern    </a:t>
            </a:r>
            <a:r>
              <a:rPr lang="zh-CN" altLang="en-US"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导致担忧</a:t>
            </a:r>
            <a:endParaRPr lang="en-US" altLang="zh-CN"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stabilize               v.</a:t>
            </a:r>
            <a:r>
              <a:rPr lang="zh-CN" altLang="en-US"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（使）稳定</a:t>
            </a:r>
            <a:endParaRPr lang="en-US" altLang="zh-CN"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mature  		 adj.</a:t>
            </a:r>
            <a:r>
              <a:rPr lang="zh-CN" altLang="en-US"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成熟的</a:t>
            </a:r>
            <a:endParaRPr lang="en-US" altLang="zh-CN"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discourage          v. </a:t>
            </a:r>
            <a:r>
              <a:rPr lang="zh-CN" altLang="en-US"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使泄气，劝阻</a:t>
            </a:r>
            <a:endParaRPr lang="en-US" altLang="zh-CN"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Periodically        adv. </a:t>
            </a:r>
            <a:r>
              <a:rPr lang="zh-CN" altLang="en-US"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定期地</a:t>
            </a:r>
            <a:endParaRPr lang="zh-CN" altLang="en-US"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747029"/>
          </a:xfrm>
        </p:spPr>
        <p:txBody>
          <a:bodyPr>
            <a:normAutofit fontScale="55000" lnSpcReduction="20000"/>
          </a:bodyPr>
          <a:lstStyle/>
          <a:p>
            <a:pPr indent="0" algn="ctr">
              <a:lnSpc>
                <a:spcPts val="1800"/>
              </a:lnSpc>
              <a:buNone/>
            </a:pPr>
            <a:r>
              <a:rPr lang="en-US" altLang="zh-CN" sz="4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4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0">
              <a:lnSpc>
                <a:spcPts val="1800"/>
              </a:lnSpc>
              <a:buNone/>
            </a:pPr>
            <a:r>
              <a:rPr lang="en-US" altLang="zh-CN" sz="4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Summer is coming. Are you looking for </a:t>
            </a:r>
            <a:r>
              <a:rPr lang="en-US" altLang="zh-CN" sz="44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 part-time job</a:t>
            </a:r>
            <a:r>
              <a:rPr lang="en-US" altLang="zh-CN" sz="4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Here are some possible </a:t>
            </a:r>
            <a:r>
              <a:rPr lang="en-US" altLang="zh-CN" sz="44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option</a:t>
            </a:r>
            <a:r>
              <a:rPr lang="en-US" altLang="zh-CN" sz="4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a:t>
            </a:r>
            <a:endParaRPr lang="zh-CN" altLang="zh-CN" sz="4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1800"/>
              </a:lnSpc>
              <a:buNone/>
            </a:pPr>
            <a:r>
              <a:rPr lang="en-US" altLang="zh-CN" sz="4400" b="1"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Lifeguard </a:t>
            </a:r>
            <a:endParaRPr lang="en-US" altLang="zh-CN" sz="4400" b="1"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0" algn="l">
              <a:lnSpc>
                <a:spcPts val="1800"/>
              </a:lnSpc>
              <a:buNone/>
            </a:pPr>
            <a:r>
              <a:rPr lang="en-US" altLang="zh-CN" sz="4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Are you a strong swimmer and a good communicator? Would you like a challenge? We are looking for lifeguards for our busy summer season. No experience is necessary as you will get two weeks of training before you start the job. As well as </a:t>
            </a:r>
            <a:r>
              <a:rPr lang="en-US" altLang="zh-CN" sz="44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being physically fit</a:t>
            </a:r>
            <a:r>
              <a:rPr lang="en-US" altLang="zh-CN" sz="4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you need to be available for work Mon-Fri,7-11 a.m.</a:t>
            </a:r>
            <a:endParaRPr lang="zh-CN" altLang="zh-CN" sz="4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1800"/>
              </a:lnSpc>
              <a:buNone/>
            </a:pPr>
            <a:r>
              <a:rPr lang="en-US" altLang="zh-CN" sz="4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Store assistant</a:t>
            </a:r>
            <a:endParaRPr lang="zh-CN" altLang="zh-CN" sz="4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just">
              <a:lnSpc>
                <a:spcPts val="1800"/>
              </a:lnSpc>
              <a:buNone/>
            </a:pPr>
            <a:r>
              <a:rPr lang="en-US" altLang="zh-CN" sz="4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We are looking for store assistants for our busy gift store. </a:t>
            </a:r>
            <a:r>
              <a:rPr lang="en-US" altLang="zh-CN" sz="44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Applicants need to be reliable</a:t>
            </a:r>
            <a:r>
              <a:rPr lang="en-US" altLang="zh-CN" sz="4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friendly, and enjoy speaking to customers. </a:t>
            </a:r>
            <a:r>
              <a:rPr lang="en-US" altLang="zh-CN" sz="44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A second language is preferred </a:t>
            </a:r>
            <a:r>
              <a:rPr lang="en-US" altLang="zh-CN" sz="4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as many of our customers are tourists</a:t>
            </a:r>
            <a:r>
              <a:rPr lang="en-US" altLang="zh-CN" sz="44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4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from other countries. The positions are part-time and you need to work from Thursday to Sunday,10 a.m.-4 p.m.</a:t>
            </a:r>
            <a:endParaRPr lang="en-US" altLang="zh-CN" sz="4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267970" algn="l">
              <a:lnSpc>
                <a:spcPts val="1800"/>
              </a:lnSpc>
            </a:pPr>
            <a:r>
              <a:rPr lang="en-US" altLang="zh-CN" sz="4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Fashion designer</a:t>
            </a:r>
            <a:endParaRPr lang="zh-CN" altLang="zh-CN" sz="4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ts val="1800"/>
              </a:lnSpc>
            </a:pPr>
            <a:r>
              <a:rPr lang="en-US" altLang="zh-CN" sz="4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Are you interested in the latest styles? Are you creative and good at art? If so, </a:t>
            </a:r>
            <a:r>
              <a:rPr lang="en-US" altLang="zh-CN" sz="44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Dresswise</a:t>
            </a:r>
            <a:r>
              <a:rPr lang="en-US" altLang="zh-CN" sz="4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is looking for a young person to create </a:t>
            </a:r>
            <a:r>
              <a:rPr lang="en-US" altLang="zh-CN" sz="44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new looks </a:t>
            </a:r>
            <a:r>
              <a:rPr lang="en-US" altLang="zh-CN" sz="4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for our </a:t>
            </a:r>
            <a:r>
              <a:rPr lang="en-US" altLang="zh-CN" sz="44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teen department</a:t>
            </a:r>
            <a:r>
              <a:rPr lang="en-US" altLang="zh-CN" sz="4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This is a great opportunity to gain experience in the </a:t>
            </a:r>
            <a:r>
              <a:rPr lang="en-US" altLang="zh-CN" sz="44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clothing industry</a:t>
            </a:r>
            <a:r>
              <a:rPr lang="en-US" altLang="zh-CN" sz="4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You will need to work four days a week and we'll pay you for each design we use. We’ll also give you </a:t>
            </a:r>
            <a:r>
              <a:rPr lang="en-US" altLang="zh-CN" sz="44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sample</a:t>
            </a:r>
            <a:r>
              <a:rPr lang="en-US" altLang="zh-CN" sz="4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 of your designs to wear.</a:t>
            </a:r>
            <a:endParaRPr lang="zh-CN" altLang="zh-CN" sz="4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7970" algn="l">
              <a:lnSpc>
                <a:spcPts val="1800"/>
              </a:lnSpc>
            </a:pPr>
            <a:r>
              <a:rPr lang="en-US" altLang="zh-CN" sz="4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Game tester</a:t>
            </a:r>
            <a:endParaRPr lang="zh-CN" altLang="zh-CN" sz="4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ts val="1800"/>
              </a:lnSpc>
            </a:pPr>
            <a:r>
              <a:rPr lang="en-US" altLang="zh-CN" sz="4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Are you </a:t>
            </a:r>
            <a:r>
              <a:rPr lang="en-US" altLang="zh-CN" sz="44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into </a:t>
            </a:r>
            <a:r>
              <a:rPr lang="en-US" altLang="zh-CN" sz="4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technology and creative? Would you like to play and test educational games and get paid for it? This is an exciting part-time job for somebody who loves playing games. We offer flexible hours. If this is for you, write a description of your favorite game and why you like it in no more than 150 words.</a:t>
            </a:r>
            <a:endParaRPr lang="zh-CN" altLang="zh-CN" sz="4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l">
              <a:lnSpc>
                <a:spcPts val="1800"/>
              </a:lnSpc>
            </a:pPr>
            <a:r>
              <a:rPr lang="en-US" altLang="zh-CN" sz="4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If you are interested in any of the above jobs, please </a:t>
            </a:r>
            <a:r>
              <a:rPr lang="en-US" altLang="zh-CN" sz="44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contact us </a:t>
            </a:r>
            <a:r>
              <a:rPr lang="en-US" altLang="zh-CN" sz="4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studentunion@campus.com.</a:t>
            </a:r>
            <a:endParaRPr lang="zh-CN" altLang="zh-CN" sz="4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just">
              <a:lnSpc>
                <a:spcPts val="2500"/>
              </a:lnSpc>
              <a:buNone/>
            </a:pP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ct val="150000"/>
              </a:lnSpc>
              <a:buNone/>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zh-CN" altLang="en-US" dirty="0"/>
          </a:p>
        </p:txBody>
      </p:sp>
      <p:sp>
        <p:nvSpPr>
          <p:cNvPr id="2" name="文本框 1"/>
          <p:cNvSpPr txBox="1"/>
          <p:nvPr/>
        </p:nvSpPr>
        <p:spPr>
          <a:xfrm>
            <a:off x="-112953" y="225292"/>
            <a:ext cx="595035" cy="584775"/>
          </a:xfrm>
          <a:prstGeom prst="rect">
            <a:avLst/>
          </a:prstGeom>
          <a:noFill/>
        </p:spPr>
        <p:txBody>
          <a:bodyPr wrap="none" rtlCol="0">
            <a:spAutoFit/>
          </a:bodyPr>
          <a:lstStyle/>
          <a:p>
            <a:r>
              <a:rPr lang="zh-CN" altLang="en-US" sz="3200" b="1" dirty="0">
                <a:solidFill>
                  <a:srgbClr val="FF0000"/>
                </a:solidFill>
                <a:latin typeface="华文中宋" panose="02010600040101010101" pitchFamily="2" charset="-122"/>
                <a:ea typeface="华文中宋" panose="02010600040101010101" pitchFamily="2" charset="-122"/>
              </a:rPr>
              <a:t>总</a:t>
            </a:r>
            <a:endParaRPr lang="zh-CN" altLang="en-US" sz="3200" b="1" dirty="0">
              <a:solidFill>
                <a:srgbClr val="FF0000"/>
              </a:solidFill>
              <a:latin typeface="华文中宋" panose="02010600040101010101" pitchFamily="2" charset="-122"/>
              <a:ea typeface="华文中宋" panose="02010600040101010101" pitchFamily="2" charset="-122"/>
            </a:endParaRPr>
          </a:p>
        </p:txBody>
      </p:sp>
      <p:sp>
        <p:nvSpPr>
          <p:cNvPr id="4" name="文本框 3"/>
          <p:cNvSpPr txBox="1"/>
          <p:nvPr/>
        </p:nvSpPr>
        <p:spPr>
          <a:xfrm>
            <a:off x="-1673" y="6047933"/>
            <a:ext cx="595035" cy="584775"/>
          </a:xfrm>
          <a:prstGeom prst="rect">
            <a:avLst/>
          </a:prstGeom>
          <a:noFill/>
        </p:spPr>
        <p:txBody>
          <a:bodyPr wrap="none" rtlCol="0">
            <a:spAutoFit/>
          </a:bodyPr>
          <a:lstStyle/>
          <a:p>
            <a:r>
              <a:rPr lang="zh-CN" altLang="en-US" sz="3200" b="1" dirty="0">
                <a:solidFill>
                  <a:srgbClr val="FF0000"/>
                </a:solidFill>
                <a:latin typeface="华文中宋" panose="02010600040101010101" pitchFamily="2" charset="-122"/>
                <a:ea typeface="华文中宋" panose="02010600040101010101" pitchFamily="2" charset="-122"/>
              </a:rPr>
              <a:t>总</a:t>
            </a:r>
            <a:endParaRPr lang="zh-CN" altLang="en-US" sz="3200" b="1" dirty="0">
              <a:solidFill>
                <a:srgbClr val="FF0000"/>
              </a:solidFill>
              <a:latin typeface="华文中宋" panose="02010600040101010101" pitchFamily="2" charset="-122"/>
              <a:ea typeface="华文中宋" panose="02010600040101010101" pitchFamily="2" charset="-122"/>
            </a:endParaRPr>
          </a:p>
        </p:txBody>
      </p:sp>
      <p:sp>
        <p:nvSpPr>
          <p:cNvPr id="5" name="左大括号 4"/>
          <p:cNvSpPr/>
          <p:nvPr/>
        </p:nvSpPr>
        <p:spPr>
          <a:xfrm rot="10800000" flipH="1">
            <a:off x="556486" y="1219200"/>
            <a:ext cx="299657" cy="504492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p:cNvSpPr txBox="1"/>
          <p:nvPr/>
        </p:nvSpPr>
        <p:spPr>
          <a:xfrm>
            <a:off x="-112953" y="3373514"/>
            <a:ext cx="595035" cy="584775"/>
          </a:xfrm>
          <a:prstGeom prst="rect">
            <a:avLst/>
          </a:prstGeom>
          <a:noFill/>
        </p:spPr>
        <p:txBody>
          <a:bodyPr wrap="none" rtlCol="0">
            <a:spAutoFit/>
          </a:bodyPr>
          <a:lstStyle/>
          <a:p>
            <a:r>
              <a:rPr lang="zh-CN" altLang="en-US" sz="3200" b="1" dirty="0">
                <a:solidFill>
                  <a:srgbClr val="FF0000"/>
                </a:solidFill>
                <a:latin typeface="华文中宋" panose="02010600040101010101" pitchFamily="2" charset="-122"/>
                <a:ea typeface="华文中宋" panose="02010600040101010101" pitchFamily="2" charset="-122"/>
              </a:rPr>
              <a:t>分</a:t>
            </a:r>
            <a:endParaRPr lang="zh-CN" altLang="en-US" sz="3200" b="1" dirty="0">
              <a:solidFill>
                <a:srgbClr val="FF0000"/>
              </a:solidFill>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bldLvl="0" animBg="1"/>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858000"/>
          </a:xfrm>
        </p:spPr>
        <p:txBody>
          <a:bodyPr>
            <a:normAutofit/>
          </a:bodyPr>
          <a:lstStyle/>
          <a:p>
            <a:pPr indent="266700" algn="ctr">
              <a:lnSpc>
                <a:spcPts val="1800"/>
              </a:lnSpc>
              <a:spcBef>
                <a:spcPts val="200"/>
              </a:spcBef>
            </a:pP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ts val="1800"/>
              </a:lnSpc>
              <a:spcBef>
                <a:spcPts val="200"/>
              </a:spcBef>
            </a:pP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Some bacteria</a:t>
            </a:r>
            <a:r>
              <a:rPr lang="zh-CN"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（细菌）</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have a superpower that scientists would love to use. These bacteria gain energy from light</a:t>
            </a:r>
            <a:r>
              <a:rPr lang="zh-CN"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just as plants do. Scientists have wanted to use cyanobacteria</a:t>
            </a:r>
            <a:r>
              <a:rPr lang="zh-CN"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（蓝藻菌）</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to make electricity. But in previous research, they didn't survive long on artificial surfaces. </a:t>
            </a:r>
            <a:r>
              <a:rPr lang="en-US"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Researchers</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have now moved them to a living surface - </a:t>
            </a:r>
            <a:r>
              <a:rPr lang="en-US"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 mushroom</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Their creation is </a:t>
            </a:r>
            <a:r>
              <a:rPr lang="en-US"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the first mushroom to make electricity</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ts val="1800"/>
              </a:lnSpc>
              <a:spcBef>
                <a:spcPts val="200"/>
              </a:spcBef>
            </a:pP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Applied Physicist Simon Jackson and his team turned that mushroom into a mini energy farm. </a:t>
            </a:r>
            <a:r>
              <a:rPr lang="en-US"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This bionic</a:t>
            </a:r>
            <a:r>
              <a:rPr lang="zh-CN"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（生物电子的）</a:t>
            </a:r>
            <a:r>
              <a:rPr lang="en-US"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mushroom combines 3D printing</a:t>
            </a:r>
            <a:r>
              <a:rPr lang="zh-CN"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conductive ink and bacteria to generate electricity. </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Its design could lead to new ways of combining nature with electronics.</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ts val="1800"/>
              </a:lnSpc>
              <a:spcBef>
                <a:spcPts val="200"/>
              </a:spcBef>
            </a:pP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Like plants</a:t>
            </a:r>
            <a:r>
              <a:rPr lang="zh-CN"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cyanobacteria make their own food from sunlight</a:t>
            </a:r>
            <a:r>
              <a:rPr lang="zh-CN"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releasing electrons</a:t>
            </a:r>
            <a:r>
              <a:rPr lang="zh-CN"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（电子）</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When enough electrons build up in one place, they can create an electric current.</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ts val="1800"/>
              </a:lnSpc>
              <a:spcBef>
                <a:spcPts val="200"/>
              </a:spcBef>
            </a:pP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The researchers needed to bring a lot of these bacteria together. They decided to use 3D printing to place them precisely onto a surface. Jackson's team chose mushrooms for that surface. After all, they realized, mushrooms naturally host communities of bacteria and other microbes. Finding test subjects for their tests was easy. Jackson simply went to the grocery store and picked up white button mushrooms.</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ts val="1800"/>
              </a:lnSpc>
              <a:spcBef>
                <a:spcPts val="200"/>
              </a:spcBef>
            </a:pP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Printing on those mushrooms, though, turned  out to be a real challenge.3D printers have been designed to print on flat surfaces, but mushroom caps are curved. The researchers spent months writing computer code to solve the problem. Eventually, they came up with a program to 3D print their ink onto the curved mushroom tops.</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ts val="1800"/>
              </a:lnSpc>
              <a:spcBef>
                <a:spcPts val="200"/>
              </a:spcBef>
            </a:pP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The researchers printed </a:t>
            </a:r>
            <a:r>
              <a:rPr lang="en-US"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two “inks</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onto their mushrooms. One was </a:t>
            </a:r>
            <a:r>
              <a:rPr lang="en-US"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 green ink </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made of cyanobacteria. They used this to make a spiral pattern on the cap. They also, used </a:t>
            </a:r>
            <a:r>
              <a:rPr lang="en-US"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 black ink </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made of graphene, which is great at </a:t>
            </a:r>
            <a:r>
              <a:rPr lang="en-US"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conducting electricity</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They printed this ink in a branching pattern across the mushroom top.</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l">
              <a:lnSpc>
                <a:spcPts val="1800"/>
              </a:lnSpc>
              <a:spcBef>
                <a:spcPts val="200"/>
              </a:spcBef>
            </a:pP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Then it was time to shine.</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ts val="1800"/>
              </a:lnSpc>
              <a:spcBef>
                <a:spcPts val="200"/>
              </a:spcBef>
            </a:pP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“Cyanobacteria are the real heroes here,” says Jackson. When his team shone light on the mushrooms, the bacteria gave out electrons. Those electrons flowed into the graphene and created an electric current.</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 name="矩形 1"/>
          <p:cNvSpPr/>
          <p:nvPr/>
        </p:nvSpPr>
        <p:spPr>
          <a:xfrm>
            <a:off x="26632" y="506953"/>
            <a:ext cx="8655729" cy="5770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Researchers use mushrooms to make electricity</a:t>
            </a:r>
            <a:endParaRPr lang="zh-CN" altLang="en-US" sz="2800" b="1" dirty="0">
              <a:solidFill>
                <a:schemeClr val="tx1"/>
              </a:solidFill>
            </a:endParaRPr>
          </a:p>
        </p:txBody>
      </p:sp>
      <p:sp>
        <p:nvSpPr>
          <p:cNvPr id="5" name="矩形 4"/>
          <p:cNvSpPr/>
          <p:nvPr/>
        </p:nvSpPr>
        <p:spPr>
          <a:xfrm>
            <a:off x="26632" y="1539815"/>
            <a:ext cx="8194089" cy="99115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Mushrooms combines 3D printing</a:t>
            </a:r>
            <a:r>
              <a:rPr lang="zh-CN" altLang="zh-CN" sz="2800" b="1" dirty="0">
                <a:solidFill>
                  <a:schemeClr val="tx1"/>
                </a:solidFill>
              </a:rPr>
              <a:t>，</a:t>
            </a:r>
            <a:r>
              <a:rPr lang="en-US" altLang="zh-CN" sz="2800" b="1" dirty="0">
                <a:solidFill>
                  <a:schemeClr val="tx1"/>
                </a:solidFill>
              </a:rPr>
              <a:t> conductive ink and bacteria to generate electricity.(How)</a:t>
            </a:r>
            <a:endParaRPr lang="zh-CN" altLang="en-US" sz="2800" b="1" dirty="0">
              <a:solidFill>
                <a:schemeClr val="tx1"/>
              </a:solidFill>
            </a:endParaRPr>
          </a:p>
        </p:txBody>
      </p:sp>
      <p:sp>
        <p:nvSpPr>
          <p:cNvPr id="6" name="矩形 5"/>
          <p:cNvSpPr/>
          <p:nvPr/>
        </p:nvSpPr>
        <p:spPr>
          <a:xfrm>
            <a:off x="0" y="2900038"/>
            <a:ext cx="7867098" cy="80037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P3-p4 why do researchers choose mushrooms to generate electricity</a:t>
            </a:r>
            <a:endParaRPr lang="zh-CN" altLang="en-US" sz="2800" b="1" dirty="0">
              <a:solidFill>
                <a:schemeClr val="tx1"/>
              </a:solidFill>
            </a:endParaRPr>
          </a:p>
        </p:txBody>
      </p:sp>
      <p:sp>
        <p:nvSpPr>
          <p:cNvPr id="7" name="矩形 6"/>
          <p:cNvSpPr/>
          <p:nvPr/>
        </p:nvSpPr>
        <p:spPr>
          <a:xfrm>
            <a:off x="0" y="4969695"/>
            <a:ext cx="7477957" cy="44832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The function of ink in generating electricity</a:t>
            </a:r>
            <a:endParaRPr lang="zh-CN" altLang="en-US" sz="2800" b="1" dirty="0">
              <a:solidFill>
                <a:schemeClr val="tx1"/>
              </a:solidFill>
            </a:endParaRPr>
          </a:p>
        </p:txBody>
      </p:sp>
      <p:sp>
        <p:nvSpPr>
          <p:cNvPr id="8" name="矩形 7"/>
          <p:cNvSpPr/>
          <p:nvPr/>
        </p:nvSpPr>
        <p:spPr>
          <a:xfrm>
            <a:off x="61402" y="6030296"/>
            <a:ext cx="8586188" cy="5770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The importance of bacteria in </a:t>
            </a:r>
            <a:r>
              <a:rPr lang="en-US" altLang="zh-CN" sz="2800" b="1" dirty="0" err="1">
                <a:solidFill>
                  <a:schemeClr val="tx1"/>
                </a:solidFill>
              </a:rPr>
              <a:t>genarating</a:t>
            </a:r>
            <a:r>
              <a:rPr lang="en-US" altLang="zh-CN" sz="2800" b="1" dirty="0">
                <a:solidFill>
                  <a:schemeClr val="tx1"/>
                </a:solidFill>
              </a:rPr>
              <a:t> electricity</a:t>
            </a:r>
            <a:endParaRPr lang="zh-CN" altLang="en-US" sz="2800" b="1" dirty="0">
              <a:solidFill>
                <a:schemeClr val="tx1"/>
              </a:solidFill>
            </a:endParaRPr>
          </a:p>
        </p:txBody>
      </p:sp>
      <p:sp>
        <p:nvSpPr>
          <p:cNvPr id="9" name="矩形 8"/>
          <p:cNvSpPr/>
          <p:nvPr/>
        </p:nvSpPr>
        <p:spPr>
          <a:xfrm>
            <a:off x="-1" y="4069483"/>
            <a:ext cx="7867098" cy="72445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Solve the challenge of 3D print their ink onto the curved mushroom tops</a:t>
            </a:r>
            <a:endParaRPr lang="zh-CN" altLang="en-US" sz="2800" b="1" dirty="0">
              <a:solidFill>
                <a:schemeClr val="tx1"/>
              </a:solidFill>
            </a:endParaRPr>
          </a:p>
        </p:txBody>
      </p:sp>
      <p:sp>
        <p:nvSpPr>
          <p:cNvPr id="10" name="文本框 9"/>
          <p:cNvSpPr txBox="1"/>
          <p:nvPr/>
        </p:nvSpPr>
        <p:spPr>
          <a:xfrm>
            <a:off x="9434512" y="1238779"/>
            <a:ext cx="595035" cy="584775"/>
          </a:xfrm>
          <a:prstGeom prst="rect">
            <a:avLst/>
          </a:prstGeom>
          <a:noFill/>
        </p:spPr>
        <p:txBody>
          <a:bodyPr wrap="none" rtlCol="0">
            <a:spAutoFit/>
          </a:bodyPr>
          <a:lstStyle/>
          <a:p>
            <a:r>
              <a:rPr lang="zh-CN" altLang="en-US" sz="3200" b="1" dirty="0">
                <a:solidFill>
                  <a:srgbClr val="FF0000"/>
                </a:solidFill>
                <a:highlight>
                  <a:srgbClr val="FFFF00"/>
                </a:highlight>
                <a:latin typeface="华文中宋" panose="02010600040101010101" pitchFamily="2" charset="-122"/>
                <a:ea typeface="华文中宋" panose="02010600040101010101" pitchFamily="2" charset="-122"/>
              </a:rPr>
              <a:t>总</a:t>
            </a:r>
            <a:endParaRPr lang="zh-CN" altLang="en-US" sz="3200" b="1" dirty="0">
              <a:solidFill>
                <a:srgbClr val="FF0000"/>
              </a:solidFill>
              <a:highlight>
                <a:srgbClr val="FFFF00"/>
              </a:highlight>
              <a:latin typeface="华文中宋" panose="02010600040101010101" pitchFamily="2" charset="-122"/>
              <a:ea typeface="华文中宋" panose="02010600040101010101" pitchFamily="2" charset="-122"/>
            </a:endParaRPr>
          </a:p>
        </p:txBody>
      </p:sp>
      <p:sp>
        <p:nvSpPr>
          <p:cNvPr id="11" name="文本框 10"/>
          <p:cNvSpPr txBox="1"/>
          <p:nvPr/>
        </p:nvSpPr>
        <p:spPr>
          <a:xfrm>
            <a:off x="9129601" y="4318774"/>
            <a:ext cx="595035" cy="584775"/>
          </a:xfrm>
          <a:prstGeom prst="rect">
            <a:avLst/>
          </a:prstGeom>
          <a:noFill/>
        </p:spPr>
        <p:txBody>
          <a:bodyPr wrap="none" rtlCol="0">
            <a:spAutoFit/>
          </a:bodyPr>
          <a:lstStyle/>
          <a:p>
            <a:r>
              <a:rPr lang="zh-CN" altLang="en-US" sz="3200" b="1" dirty="0">
                <a:solidFill>
                  <a:srgbClr val="FF0000"/>
                </a:solidFill>
                <a:highlight>
                  <a:srgbClr val="FFFF00"/>
                </a:highlight>
                <a:latin typeface="华文中宋" panose="02010600040101010101" pitchFamily="2" charset="-122"/>
                <a:ea typeface="华文中宋" panose="02010600040101010101" pitchFamily="2" charset="-122"/>
              </a:rPr>
              <a:t>分</a:t>
            </a:r>
            <a:endParaRPr lang="zh-CN" altLang="en-US" sz="3200" b="1" dirty="0">
              <a:solidFill>
                <a:srgbClr val="FF0000"/>
              </a:solidFill>
              <a:highlight>
                <a:srgbClr val="FFFF00"/>
              </a:highlight>
              <a:latin typeface="华文中宋" panose="02010600040101010101" pitchFamily="2" charset="-122"/>
              <a:ea typeface="华文中宋" panose="02010600040101010101" pitchFamily="2" charset="-122"/>
            </a:endParaRPr>
          </a:p>
        </p:txBody>
      </p:sp>
      <p:sp>
        <p:nvSpPr>
          <p:cNvPr id="12" name="左大括号 11"/>
          <p:cNvSpPr/>
          <p:nvPr/>
        </p:nvSpPr>
        <p:spPr>
          <a:xfrm rot="10800000">
            <a:off x="8950435" y="612560"/>
            <a:ext cx="220197" cy="1748900"/>
          </a:xfrm>
          <a:prstGeom prst="leftBrace">
            <a:avLst>
              <a:gd name="adj1" fmla="val 8333"/>
              <a:gd name="adj2" fmla="val 51232"/>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左大括号 12"/>
          <p:cNvSpPr/>
          <p:nvPr/>
        </p:nvSpPr>
        <p:spPr>
          <a:xfrm rot="10800000">
            <a:off x="8795947" y="2954600"/>
            <a:ext cx="220196" cy="3508343"/>
          </a:xfrm>
          <a:prstGeom prst="leftBrace">
            <a:avLst>
              <a:gd name="adj1" fmla="val 8333"/>
              <a:gd name="adj2" fmla="val 51232"/>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up)">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up)">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8" grpId="0" animBg="1"/>
      <p:bldP spid="9" grpId="0" animBg="1"/>
      <p:bldP spid="10" grpId="0"/>
      <p:bldP spid="11" grpId="0"/>
      <p:bldP spid="12" grpId="0" bldLvl="0" animBg="1"/>
      <p:bldP spid="13"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858000"/>
          </a:xfrm>
        </p:spPr>
        <p:txBody>
          <a:bodyPr>
            <a:normAutofit/>
          </a:bodyPr>
          <a:lstStyle/>
          <a:p>
            <a:pPr indent="0" algn="just">
              <a:lnSpc>
                <a:spcPts val="3600"/>
              </a:lnSpc>
              <a:buNone/>
            </a:pP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Some bacteria</a:t>
            </a:r>
            <a:r>
              <a:rPr lang="zh-CN"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（细菌）</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have a superpower that scientists would love to use. These bacteria gain energy from light</a:t>
            </a:r>
            <a:r>
              <a:rPr lang="zh-CN"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just as plants do. Scientists have wanted to use cyanobacteria</a:t>
            </a:r>
            <a:r>
              <a:rPr lang="zh-CN"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（蓝藻菌）</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to make electricity. But in </a:t>
            </a:r>
            <a:r>
              <a:rPr lang="en-US" altLang="zh-CN" sz="3200" kern="100" dirty="0">
                <a:solidFill>
                  <a:srgbClr val="002060"/>
                </a:solidFill>
                <a:effectLst/>
                <a:highlight>
                  <a:srgbClr val="C0C0C0"/>
                </a:highlight>
                <a:latin typeface="Times New Roman" panose="02020603050405020304" pitchFamily="18" charset="0"/>
                <a:ea typeface="宋体" panose="02010600030101010101" pitchFamily="2" charset="-122"/>
                <a:cs typeface="Times New Roman" panose="02020603050405020304" pitchFamily="18" charset="0"/>
              </a:rPr>
              <a:t>previous research</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they </a:t>
            </a:r>
            <a:r>
              <a:rPr lang="en-US" altLang="zh-CN" sz="32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didn't survive long on artificial surfaces</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Researchers have now moved them to a living surface - a mushroom. Their creation is the first mushroom to make electricity.</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nSpc>
                <a:spcPts val="3600"/>
              </a:lnSpc>
              <a:buNone/>
            </a:pP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32.What was the problem in </a:t>
            </a:r>
            <a:r>
              <a:rPr lang="en-US" altLang="zh-CN" sz="3200" b="1" kern="100" dirty="0">
                <a:solidFill>
                  <a:srgbClr val="002060"/>
                </a:solidFill>
                <a:effectLst/>
                <a:highlight>
                  <a:srgbClr val="C0C0C0"/>
                </a:highlight>
                <a:latin typeface="Times New Roman" panose="02020603050405020304" pitchFamily="18" charset="0"/>
                <a:ea typeface="宋体" panose="02010600030101010101" pitchFamily="2" charset="-122"/>
                <a:cs typeface="Times New Roman" panose="02020603050405020304" pitchFamily="18" charset="0"/>
              </a:rPr>
              <a:t>previous research</a:t>
            </a: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600"/>
              </a:lnSpc>
              <a:buNone/>
            </a:pP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A.  Cyanobacteria didn't produce electrons.</a:t>
            </a:r>
            <a:endParaRPr lang="zh-CN" altLang="zh-CN" sz="32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600"/>
              </a:lnSpc>
              <a:buNone/>
            </a:pP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B.  Cyanobacteria couldn't get enough light.</a:t>
            </a:r>
            <a:endParaRPr lang="zh-CN" altLang="zh-CN" sz="32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600"/>
              </a:lnSpc>
              <a:buNone/>
            </a:pP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C.  The researchers chose the wrong bacteria.</a:t>
            </a:r>
            <a:endParaRPr lang="zh-CN" altLang="zh-CN" sz="32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600"/>
              </a:lnSpc>
              <a:buNone/>
            </a:pP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D  .</a:t>
            </a:r>
            <a:r>
              <a:rPr lang="en-US" altLang="zh-CN" sz="32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No suitable home </a:t>
            </a: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was made for cyanobacteria.</a:t>
            </a:r>
            <a:endParaRPr lang="zh-CN" altLang="zh-CN" sz="32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zh-CN" altLang="en-US" dirty="0"/>
          </a:p>
        </p:txBody>
      </p:sp>
      <p:sp>
        <p:nvSpPr>
          <p:cNvPr id="4" name="椭圆 3"/>
          <p:cNvSpPr/>
          <p:nvPr/>
        </p:nvSpPr>
        <p:spPr>
          <a:xfrm>
            <a:off x="207122" y="5739019"/>
            <a:ext cx="424396" cy="376770"/>
          </a:xfrm>
          <a:prstGeom prst="ellipse">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858000"/>
          </a:xfrm>
        </p:spPr>
        <p:txBody>
          <a:bodyPr>
            <a:normAutofit fontScale="85000" lnSpcReduction="20000"/>
          </a:bodyPr>
          <a:lstStyle/>
          <a:p>
            <a:pPr indent="266700" algn="just">
              <a:lnSpc>
                <a:spcPct val="150000"/>
              </a:lnSpc>
            </a:pP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Applied Physicist Simon Jackson and his team turned that mushroom into a mini energy farm. This bionic</a:t>
            </a:r>
            <a:r>
              <a:rPr lang="zh-CN"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（生物电子的）</a:t>
            </a: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mushroom combines 3D printing</a:t>
            </a:r>
            <a:r>
              <a:rPr lang="zh-CN"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conductive ink and bacteria to generate electricity. Its design could lead to new ways of combining nature with electronics.</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50000"/>
              </a:lnSpc>
            </a:pP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Like plants</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cyanobacteria make their own food from sunlight</a:t>
            </a:r>
            <a:r>
              <a:rPr lang="zh-CN"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releasing electrons</a:t>
            </a:r>
            <a:r>
              <a:rPr lang="zh-CN"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（电子）</a:t>
            </a: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When enough electrons build up in one place, they can create an electric current.</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50000"/>
              </a:lnSpc>
            </a:pP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Printing on those mushrooms, though, turned  out to be a real challenge.3D printers have been designed to print on flat surfaces, but mushroom caps are curved. The researchers spent months writing computer code to solve the problem. Eventually, they came up with a program to 3D print their ink onto the curved mushroom tops.</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l">
              <a:lnSpc>
                <a:spcPct val="150000"/>
              </a:lnSpc>
            </a:pP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Then it was time to shine.</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50000"/>
              </a:lnSpc>
            </a:pP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“Cyanobacteria are the real heroes here,” says Jackson. When his team shone light on the mushrooms, the bacteria gave out electrons. Those electrons flowed into the graphene and created an electric current.</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椭圆 3"/>
          <p:cNvSpPr/>
          <p:nvPr/>
        </p:nvSpPr>
        <p:spPr>
          <a:xfrm>
            <a:off x="6385979" y="4442880"/>
            <a:ext cx="424396" cy="376770"/>
          </a:xfrm>
          <a:prstGeom prst="ellipse">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858000"/>
          </a:xfrm>
        </p:spPr>
        <p:txBody>
          <a:bodyPr>
            <a:normAutofit/>
          </a:bodyPr>
          <a:lstStyle/>
          <a:p>
            <a:pPr indent="0">
              <a:lnSpc>
                <a:spcPts val="3600"/>
              </a:lnSpc>
              <a:buNone/>
            </a:pP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The researchers needed to bring a lot of these bacteria together. They decided to use 3D printing to place them precisely onto a surface. Jackson's team chose mushrooms for that surface. After all, they realized, </a:t>
            </a:r>
            <a:r>
              <a:rPr lang="en-US" altLang="zh-CN" sz="32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mushrooms</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naturally </a:t>
            </a:r>
            <a:r>
              <a:rPr lang="en-US" altLang="zh-CN" sz="32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host communities of bacteria and other microbes</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Finding </a:t>
            </a:r>
            <a:r>
              <a:rPr lang="en-US" altLang="zh-CN" sz="3200" kern="100" dirty="0">
                <a:solidFill>
                  <a:srgbClr val="000000"/>
                </a:solidFill>
                <a:effectLst/>
                <a:highlight>
                  <a:srgbClr val="C0C0C0"/>
                </a:highlight>
                <a:latin typeface="Times New Roman" panose="02020603050405020304" pitchFamily="18" charset="0"/>
                <a:ea typeface="宋体" panose="02010600030101010101" pitchFamily="2" charset="-122"/>
                <a:cs typeface="Times New Roman" panose="02020603050405020304" pitchFamily="18" charset="0"/>
              </a:rPr>
              <a:t>test subjects </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for their tests was easy. Jackson simply went to the grocery store and picked up white button mushrooms.</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600"/>
              </a:lnSpc>
              <a:buNone/>
            </a:pP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33.Why were mushrooms finally chosen as </a:t>
            </a:r>
            <a:r>
              <a:rPr lang="en-US" altLang="zh-CN" sz="3200" b="1" kern="100" dirty="0">
                <a:solidFill>
                  <a:srgbClr val="002060"/>
                </a:solidFill>
                <a:effectLst/>
                <a:highlight>
                  <a:srgbClr val="C0C0C0"/>
                </a:highlight>
                <a:latin typeface="Times New Roman" panose="02020603050405020304" pitchFamily="18" charset="0"/>
                <a:ea typeface="宋体" panose="02010600030101010101" pitchFamily="2" charset="-122"/>
                <a:cs typeface="Times New Roman" panose="02020603050405020304" pitchFamily="18" charset="0"/>
              </a:rPr>
              <a:t>test subjects</a:t>
            </a: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600"/>
              </a:lnSpc>
              <a:buNone/>
            </a:pPr>
            <a:r>
              <a:rPr lang="en-US" altLang="zh-CN" sz="3200" b="1" kern="100" dirty="0" err="1">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A.They</a:t>
            </a: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 are convenient to find.</a:t>
            </a:r>
            <a:endParaRPr lang="zh-CN" altLang="zh-CN" sz="32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600"/>
              </a:lnSpc>
              <a:buNone/>
            </a:pPr>
            <a:r>
              <a:rPr lang="en-US" altLang="zh-CN" sz="3200" b="1" kern="100" dirty="0" err="1">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B.They</a:t>
            </a: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 can produce electric currents.</a:t>
            </a:r>
            <a:endParaRPr lang="zh-CN" altLang="zh-CN" sz="32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600"/>
              </a:lnSpc>
              <a:buNone/>
            </a:pPr>
            <a:r>
              <a:rPr lang="en-US" altLang="zh-CN" sz="3200" b="1" kern="100" dirty="0" err="1">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C.They</a:t>
            </a: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 are where </a:t>
            </a:r>
            <a:r>
              <a:rPr lang="en-US" altLang="zh-CN" sz="32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bacteria</a:t>
            </a: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 can naturally </a:t>
            </a:r>
            <a:r>
              <a:rPr lang="en-US" altLang="zh-CN" sz="32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grow</a:t>
            </a: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600"/>
              </a:lnSpc>
              <a:buNone/>
            </a:pPr>
            <a:r>
              <a:rPr lang="en-US" altLang="zh-CN" sz="3200" b="1" kern="100" dirty="0" err="1">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D.They</a:t>
            </a: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 can be easily combined with 3D printing.</a:t>
            </a:r>
            <a:endParaRPr lang="zh-CN" altLang="zh-CN" sz="32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zh-CN" altLang="en-US" dirty="0"/>
          </a:p>
        </p:txBody>
      </p:sp>
      <p:sp>
        <p:nvSpPr>
          <p:cNvPr id="4" name="椭圆 3"/>
          <p:cNvSpPr/>
          <p:nvPr/>
        </p:nvSpPr>
        <p:spPr>
          <a:xfrm>
            <a:off x="180488" y="4700332"/>
            <a:ext cx="424396" cy="376770"/>
          </a:xfrm>
          <a:prstGeom prst="ellipse">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858000"/>
          </a:xfrm>
        </p:spPr>
        <p:txBody>
          <a:bodyPr>
            <a:normAutofit/>
          </a:bodyPr>
          <a:lstStyle/>
          <a:p>
            <a:pPr indent="0">
              <a:lnSpc>
                <a:spcPct val="150000"/>
              </a:lnSpc>
              <a:buNone/>
            </a:pP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The researchers printed two “inks” onto their mushrooms. One was a green ink made of cyanobacteria. They used this to make a spiral pattern on the cap. They also, used a </a:t>
            </a:r>
            <a:r>
              <a:rPr lang="en-US" altLang="zh-CN" sz="3200" kern="100" dirty="0">
                <a:solidFill>
                  <a:srgbClr val="000000"/>
                </a:solidFill>
                <a:effectLst/>
                <a:highlight>
                  <a:srgbClr val="C0C0C0"/>
                </a:highlight>
                <a:latin typeface="Times New Roman" panose="02020603050405020304" pitchFamily="18" charset="0"/>
                <a:ea typeface="宋体" panose="02010600030101010101" pitchFamily="2" charset="-122"/>
                <a:cs typeface="Times New Roman" panose="02020603050405020304" pitchFamily="18" charset="0"/>
              </a:rPr>
              <a:t>black ink</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made of graphene, which is great at </a:t>
            </a:r>
            <a:r>
              <a:rPr lang="en-US" altLang="zh-CN" sz="32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conducting electricity</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They printed this ink in a branching pattern across the mushroom top.</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ct val="150000"/>
              </a:lnSpc>
              <a:buNone/>
            </a:pP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34. What is the major function of the </a:t>
            </a:r>
            <a:r>
              <a:rPr lang="en-US" altLang="zh-CN" sz="3200" b="1" kern="100" dirty="0">
                <a:solidFill>
                  <a:srgbClr val="002060"/>
                </a:solidFill>
                <a:effectLst/>
                <a:highlight>
                  <a:srgbClr val="C0C0C0"/>
                </a:highlight>
                <a:latin typeface="Times New Roman" panose="02020603050405020304" pitchFamily="18" charset="0"/>
                <a:ea typeface="宋体" panose="02010600030101010101" pitchFamily="2" charset="-122"/>
                <a:cs typeface="Times New Roman" panose="02020603050405020304" pitchFamily="18" charset="0"/>
              </a:rPr>
              <a:t>black ink </a:t>
            </a: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in this test?</a:t>
            </a:r>
            <a:endParaRPr lang="zh-CN" altLang="zh-CN" sz="32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ct val="150000"/>
              </a:lnSpc>
              <a:buNone/>
            </a:pPr>
            <a:r>
              <a:rPr lang="en-US" altLang="zh-CN" sz="3200" b="1" kern="100" dirty="0" err="1">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A.To</a:t>
            </a: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 feed bacteria.             </a:t>
            </a:r>
            <a:r>
              <a:rPr lang="en-US" altLang="zh-CN" sz="3200" b="1" kern="100" dirty="0" err="1">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B.To</a:t>
            </a: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 deliver electrons.</a:t>
            </a:r>
            <a:endParaRPr lang="zh-CN" altLang="zh-CN" sz="32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ct val="150000"/>
              </a:lnSpc>
              <a:buNone/>
            </a:pPr>
            <a:r>
              <a:rPr lang="en-US" altLang="zh-CN" sz="3200" b="1" kern="100" dirty="0" err="1">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C.To</a:t>
            </a: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produce electricity</a:t>
            </a: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b="1" kern="100" dirty="0" err="1">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D.To</a:t>
            </a: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 reshape mushroom tops.</a:t>
            </a:r>
            <a:endParaRPr lang="zh-CN" altLang="zh-CN" sz="32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zh-CN" altLang="en-US" dirty="0"/>
          </a:p>
        </p:txBody>
      </p:sp>
      <p:sp>
        <p:nvSpPr>
          <p:cNvPr id="4" name="椭圆 3"/>
          <p:cNvSpPr/>
          <p:nvPr/>
        </p:nvSpPr>
        <p:spPr>
          <a:xfrm>
            <a:off x="287019" y="5747897"/>
            <a:ext cx="424396" cy="376770"/>
          </a:xfrm>
          <a:prstGeom prst="ellipse">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5" name="文本框 4"/>
          <p:cNvSpPr txBox="1"/>
          <p:nvPr/>
        </p:nvSpPr>
        <p:spPr>
          <a:xfrm>
            <a:off x="2090692" y="2713893"/>
            <a:ext cx="6205490" cy="523220"/>
          </a:xfrm>
          <a:prstGeom prst="rect">
            <a:avLst/>
          </a:prstGeom>
          <a:noFill/>
        </p:spPr>
        <p:txBody>
          <a:bodyPr wrap="square">
            <a:spAutoFit/>
          </a:bodyPr>
          <a:lstStyle/>
          <a:p>
            <a:r>
              <a:rPr lang="zh-CN" altLang="en-US" sz="2800" b="1" i="0" dirty="0">
                <a:solidFill>
                  <a:srgbClr val="7030A0"/>
                </a:solidFill>
                <a:effectLst/>
                <a:latin typeface="PingFang SC"/>
              </a:rPr>
              <a:t>传导</a:t>
            </a:r>
            <a:r>
              <a:rPr lang="en-US" altLang="zh-CN" sz="2800" b="1" i="0" dirty="0">
                <a:solidFill>
                  <a:srgbClr val="7030A0"/>
                </a:solidFill>
                <a:effectLst/>
                <a:latin typeface="PingFang SC"/>
              </a:rPr>
              <a:t>,</a:t>
            </a:r>
            <a:r>
              <a:rPr lang="zh-CN" altLang="en-US" sz="2800" b="1" i="0" dirty="0">
                <a:solidFill>
                  <a:srgbClr val="7030A0"/>
                </a:solidFill>
                <a:effectLst/>
                <a:latin typeface="PingFang SC"/>
              </a:rPr>
              <a:t>指导</a:t>
            </a:r>
            <a:endParaRPr lang="zh-CN" altLang="en-US" sz="2800" b="1" dirty="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858000"/>
          </a:xfrm>
        </p:spPr>
        <p:txBody>
          <a:bodyPr>
            <a:normAutofit/>
          </a:bodyPr>
          <a:lstStyle/>
          <a:p>
            <a:pPr indent="266700" algn="ctr">
              <a:lnSpc>
                <a:spcPts val="1800"/>
              </a:lnSpc>
              <a:spcBef>
                <a:spcPts val="200"/>
              </a:spcBef>
            </a:pP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ts val="1800"/>
              </a:lnSpc>
              <a:spcBef>
                <a:spcPts val="200"/>
              </a:spcBef>
            </a:pP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Some bacteria</a:t>
            </a:r>
            <a:r>
              <a:rPr lang="zh-CN"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（细菌）</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have a superpower that scientists would love to use. These bacteria gain energy from light</a:t>
            </a:r>
            <a:r>
              <a:rPr lang="zh-CN"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just as plants do. Scientists have wanted to use cyanobacteria</a:t>
            </a:r>
            <a:r>
              <a:rPr lang="zh-CN"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（蓝藻菌）</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to make electricity. But in previous research, they didn't survive long on artificial surfaces. </a:t>
            </a:r>
            <a:r>
              <a:rPr lang="en-US"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Researchers</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have now moved them to a living surface - </a:t>
            </a:r>
            <a:r>
              <a:rPr lang="en-US"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 mushroom</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Their creation is </a:t>
            </a:r>
            <a:r>
              <a:rPr lang="en-US"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the first mushroom to make electricity</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ts val="1800"/>
              </a:lnSpc>
              <a:spcBef>
                <a:spcPts val="200"/>
              </a:spcBef>
            </a:pP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Applied Physicist Simon Jackson and his team turned that mushroom into a mini energy farm. </a:t>
            </a:r>
            <a:r>
              <a:rPr lang="en-US"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This bionic</a:t>
            </a:r>
            <a:r>
              <a:rPr lang="zh-CN"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（生物电子的）</a:t>
            </a:r>
            <a:r>
              <a:rPr lang="en-US"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mushroom combines 3D printing</a:t>
            </a:r>
            <a:r>
              <a:rPr lang="zh-CN"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conductive ink and bacteria to generate electricity. </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Its design could lead to new ways of combining nature with electronics.</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ts val="1800"/>
              </a:lnSpc>
              <a:spcBef>
                <a:spcPts val="200"/>
              </a:spcBef>
            </a:pP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Like plants</a:t>
            </a:r>
            <a:r>
              <a:rPr lang="zh-CN"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cyanobacteria make their own food from sunlight</a:t>
            </a:r>
            <a:r>
              <a:rPr lang="zh-CN"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releasing electrons</a:t>
            </a:r>
            <a:r>
              <a:rPr lang="zh-CN"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（电子）</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When enough electrons build up in one place, they can create an electric current.</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ts val="1800"/>
              </a:lnSpc>
              <a:spcBef>
                <a:spcPts val="200"/>
              </a:spcBef>
            </a:pP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The researchers needed to bring a lot of these bacteria together. They decided to use 3D printing to place them precisely onto a surface. Jackson's team chose mushrooms for that surface. After all, they realized, mushrooms naturally host communities of bacteria and other microbes. Finding test subjects for their tests was easy. Jackson simply went to the grocery store and picked up white button mushrooms.</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ts val="1800"/>
              </a:lnSpc>
              <a:spcBef>
                <a:spcPts val="200"/>
              </a:spcBef>
            </a:pP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Printing on those mushrooms, though, turned  out to be a real challenge.3D printers have been designed to print on flat surfaces, but mushroom caps are curved. The researchers spent months writing computer code to solve the problem. Eventually, they came up with a program to 3D print their ink onto the curved mushroom tops.</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ts val="1800"/>
              </a:lnSpc>
              <a:spcBef>
                <a:spcPts val="200"/>
              </a:spcBef>
            </a:pP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The researchers printed </a:t>
            </a:r>
            <a:r>
              <a:rPr lang="en-US"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two “inks</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onto their mushrooms. One was </a:t>
            </a:r>
            <a:r>
              <a:rPr lang="en-US"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 green ink </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made of cyanobacteria. They used this to make a spiral pattern on the cap. They also, used </a:t>
            </a:r>
            <a:r>
              <a:rPr lang="en-US"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 black ink </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made of graphene, which is great at </a:t>
            </a:r>
            <a:r>
              <a:rPr lang="en-US"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conducting electricity</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They printed this ink in a branching pattern across the mushroom top.</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l">
              <a:lnSpc>
                <a:spcPts val="1800"/>
              </a:lnSpc>
              <a:spcBef>
                <a:spcPts val="200"/>
              </a:spcBef>
            </a:pP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Then it was time to shine.</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ts val="1800"/>
              </a:lnSpc>
              <a:spcBef>
                <a:spcPts val="200"/>
              </a:spcBef>
            </a:pP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“Cyanobacteria are the real heroes here,” says Jackson. When his team shone light on the mushrooms, the bacteria gave out electrons. Those electrons flowed into the graphene and created an electric current.</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 name="矩形 1"/>
          <p:cNvSpPr/>
          <p:nvPr/>
        </p:nvSpPr>
        <p:spPr>
          <a:xfrm>
            <a:off x="26632" y="506953"/>
            <a:ext cx="8655729" cy="5770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Researchers use mushrooms to make electricity</a:t>
            </a:r>
            <a:endParaRPr lang="zh-CN" altLang="en-US" sz="2800" b="1" dirty="0">
              <a:solidFill>
                <a:schemeClr val="tx1"/>
              </a:solidFill>
            </a:endParaRPr>
          </a:p>
        </p:txBody>
      </p:sp>
      <p:sp>
        <p:nvSpPr>
          <p:cNvPr id="5" name="矩形 4"/>
          <p:cNvSpPr/>
          <p:nvPr/>
        </p:nvSpPr>
        <p:spPr>
          <a:xfrm>
            <a:off x="26632" y="1539815"/>
            <a:ext cx="8194089" cy="99115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Mushrooms combines 3D printing</a:t>
            </a:r>
            <a:r>
              <a:rPr lang="zh-CN" altLang="zh-CN" sz="2800" b="1" dirty="0">
                <a:solidFill>
                  <a:schemeClr val="tx1"/>
                </a:solidFill>
              </a:rPr>
              <a:t>，</a:t>
            </a:r>
            <a:r>
              <a:rPr lang="en-US" altLang="zh-CN" sz="2800" b="1" dirty="0">
                <a:solidFill>
                  <a:schemeClr val="tx1"/>
                </a:solidFill>
              </a:rPr>
              <a:t> conductive ink and bacteria to generate electricity.(How)</a:t>
            </a:r>
            <a:endParaRPr lang="zh-CN" altLang="en-US" sz="2800" b="1" dirty="0">
              <a:solidFill>
                <a:schemeClr val="tx1"/>
              </a:solidFill>
            </a:endParaRPr>
          </a:p>
        </p:txBody>
      </p:sp>
      <p:sp>
        <p:nvSpPr>
          <p:cNvPr id="6" name="矩形 5"/>
          <p:cNvSpPr/>
          <p:nvPr/>
        </p:nvSpPr>
        <p:spPr>
          <a:xfrm>
            <a:off x="0" y="2900038"/>
            <a:ext cx="7867098" cy="80037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P3-p4 why do researchers choose mushrooms to generate electricity</a:t>
            </a:r>
            <a:endParaRPr lang="zh-CN" altLang="en-US" sz="2800" b="1" dirty="0">
              <a:solidFill>
                <a:schemeClr val="tx1"/>
              </a:solidFill>
            </a:endParaRPr>
          </a:p>
        </p:txBody>
      </p:sp>
      <p:sp>
        <p:nvSpPr>
          <p:cNvPr id="7" name="矩形 6"/>
          <p:cNvSpPr/>
          <p:nvPr/>
        </p:nvSpPr>
        <p:spPr>
          <a:xfrm>
            <a:off x="0" y="4969695"/>
            <a:ext cx="7477957" cy="44832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The function of ink in generating electricity</a:t>
            </a:r>
            <a:endParaRPr lang="zh-CN" altLang="en-US" sz="2800" b="1" dirty="0">
              <a:solidFill>
                <a:schemeClr val="tx1"/>
              </a:solidFill>
            </a:endParaRPr>
          </a:p>
        </p:txBody>
      </p:sp>
      <p:sp>
        <p:nvSpPr>
          <p:cNvPr id="8" name="矩形 7"/>
          <p:cNvSpPr/>
          <p:nvPr/>
        </p:nvSpPr>
        <p:spPr>
          <a:xfrm>
            <a:off x="61402" y="6030296"/>
            <a:ext cx="8586188" cy="5770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The importance of bacteria in </a:t>
            </a:r>
            <a:r>
              <a:rPr lang="en-US" altLang="zh-CN" sz="2800" b="1" dirty="0" err="1">
                <a:solidFill>
                  <a:schemeClr val="tx1"/>
                </a:solidFill>
              </a:rPr>
              <a:t>genarating</a:t>
            </a:r>
            <a:r>
              <a:rPr lang="en-US" altLang="zh-CN" sz="2800" b="1" dirty="0">
                <a:solidFill>
                  <a:schemeClr val="tx1"/>
                </a:solidFill>
              </a:rPr>
              <a:t> electricity</a:t>
            </a:r>
            <a:endParaRPr lang="zh-CN" altLang="en-US" sz="2800" b="1" dirty="0">
              <a:solidFill>
                <a:schemeClr val="tx1"/>
              </a:solidFill>
            </a:endParaRPr>
          </a:p>
        </p:txBody>
      </p:sp>
      <p:sp>
        <p:nvSpPr>
          <p:cNvPr id="9" name="矩形 8"/>
          <p:cNvSpPr/>
          <p:nvPr/>
        </p:nvSpPr>
        <p:spPr>
          <a:xfrm>
            <a:off x="-1" y="4069483"/>
            <a:ext cx="7867098" cy="72445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Solve the challenge of 3D print their ink onto the curved mushroom tops</a:t>
            </a:r>
            <a:endParaRPr lang="zh-CN" altLang="en-US" sz="2800" b="1" dirty="0">
              <a:solidFill>
                <a:schemeClr val="tx1"/>
              </a:solidFill>
            </a:endParaRPr>
          </a:p>
        </p:txBody>
      </p:sp>
      <p:sp>
        <p:nvSpPr>
          <p:cNvPr id="10" name="文本框 9"/>
          <p:cNvSpPr txBox="1"/>
          <p:nvPr/>
        </p:nvSpPr>
        <p:spPr>
          <a:xfrm>
            <a:off x="9434512" y="1238779"/>
            <a:ext cx="595035" cy="584775"/>
          </a:xfrm>
          <a:prstGeom prst="rect">
            <a:avLst/>
          </a:prstGeom>
          <a:noFill/>
        </p:spPr>
        <p:txBody>
          <a:bodyPr wrap="none" rtlCol="0">
            <a:spAutoFit/>
          </a:bodyPr>
          <a:lstStyle/>
          <a:p>
            <a:r>
              <a:rPr lang="zh-CN" altLang="en-US" sz="3200" b="1" dirty="0">
                <a:solidFill>
                  <a:srgbClr val="FF0000"/>
                </a:solidFill>
                <a:highlight>
                  <a:srgbClr val="FFFF00"/>
                </a:highlight>
                <a:latin typeface="华文中宋" panose="02010600040101010101" pitchFamily="2" charset="-122"/>
                <a:ea typeface="华文中宋" panose="02010600040101010101" pitchFamily="2" charset="-122"/>
              </a:rPr>
              <a:t>总</a:t>
            </a:r>
            <a:endParaRPr lang="zh-CN" altLang="en-US" sz="3200" b="1" dirty="0">
              <a:solidFill>
                <a:srgbClr val="FF0000"/>
              </a:solidFill>
              <a:highlight>
                <a:srgbClr val="FFFF00"/>
              </a:highlight>
              <a:latin typeface="华文中宋" panose="02010600040101010101" pitchFamily="2" charset="-122"/>
              <a:ea typeface="华文中宋" panose="02010600040101010101" pitchFamily="2" charset="-122"/>
            </a:endParaRPr>
          </a:p>
        </p:txBody>
      </p:sp>
      <p:sp>
        <p:nvSpPr>
          <p:cNvPr id="11" name="文本框 10"/>
          <p:cNvSpPr txBox="1"/>
          <p:nvPr/>
        </p:nvSpPr>
        <p:spPr>
          <a:xfrm>
            <a:off x="9129601" y="4318774"/>
            <a:ext cx="595035" cy="584775"/>
          </a:xfrm>
          <a:prstGeom prst="rect">
            <a:avLst/>
          </a:prstGeom>
          <a:noFill/>
        </p:spPr>
        <p:txBody>
          <a:bodyPr wrap="none" rtlCol="0">
            <a:spAutoFit/>
          </a:bodyPr>
          <a:lstStyle/>
          <a:p>
            <a:r>
              <a:rPr lang="zh-CN" altLang="en-US" sz="3200" b="1" dirty="0">
                <a:solidFill>
                  <a:srgbClr val="FF0000"/>
                </a:solidFill>
                <a:highlight>
                  <a:srgbClr val="FFFF00"/>
                </a:highlight>
                <a:latin typeface="华文中宋" panose="02010600040101010101" pitchFamily="2" charset="-122"/>
                <a:ea typeface="华文中宋" panose="02010600040101010101" pitchFamily="2" charset="-122"/>
              </a:rPr>
              <a:t>分</a:t>
            </a:r>
            <a:endParaRPr lang="zh-CN" altLang="en-US" sz="3200" b="1" dirty="0">
              <a:solidFill>
                <a:srgbClr val="FF0000"/>
              </a:solidFill>
              <a:highlight>
                <a:srgbClr val="FFFF00"/>
              </a:highlight>
              <a:latin typeface="华文中宋" panose="02010600040101010101" pitchFamily="2" charset="-122"/>
              <a:ea typeface="华文中宋" panose="02010600040101010101" pitchFamily="2" charset="-122"/>
            </a:endParaRPr>
          </a:p>
        </p:txBody>
      </p:sp>
      <p:sp>
        <p:nvSpPr>
          <p:cNvPr id="12" name="左大括号 11"/>
          <p:cNvSpPr/>
          <p:nvPr/>
        </p:nvSpPr>
        <p:spPr>
          <a:xfrm rot="10800000">
            <a:off x="8950435" y="612560"/>
            <a:ext cx="220197" cy="1748900"/>
          </a:xfrm>
          <a:prstGeom prst="leftBrace">
            <a:avLst>
              <a:gd name="adj1" fmla="val 8333"/>
              <a:gd name="adj2" fmla="val 51232"/>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左大括号 12"/>
          <p:cNvSpPr/>
          <p:nvPr/>
        </p:nvSpPr>
        <p:spPr>
          <a:xfrm rot="10800000">
            <a:off x="8795947" y="2954600"/>
            <a:ext cx="220196" cy="3508343"/>
          </a:xfrm>
          <a:prstGeom prst="leftBrace">
            <a:avLst>
              <a:gd name="adj1" fmla="val 8333"/>
              <a:gd name="adj2" fmla="val 51232"/>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up)">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up)">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8" grpId="0" animBg="1"/>
      <p:bldP spid="9" grpId="0" animBg="1"/>
      <p:bldP spid="10" grpId="0"/>
      <p:bldP spid="11" grpId="0"/>
      <p:bldP spid="12" grpId="0" bldLvl="0" animBg="1"/>
      <p:bldP spid="13"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858000"/>
          </a:xfrm>
        </p:spPr>
        <p:txBody>
          <a:bodyPr/>
          <a:lstStyle/>
          <a:p>
            <a:pPr indent="0" algn="l">
              <a:lnSpc>
                <a:spcPct val="150000"/>
              </a:lnSpc>
              <a:buNone/>
            </a:pPr>
            <a:r>
              <a:rPr lang="en-US" altLang="zh-CN" sz="28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35.Which of the following is a suitable title for the text?</a:t>
            </a:r>
            <a:endParaRPr lang="zh-CN" altLang="zh-CN" sz="28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ct val="150000"/>
              </a:lnSpc>
              <a:buNone/>
            </a:pPr>
            <a:r>
              <a:rPr lang="en-US" altLang="zh-CN" sz="2800" b="1" kern="100" dirty="0" err="1">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A.Who</a:t>
            </a:r>
            <a:r>
              <a:rPr lang="en-US" altLang="zh-CN" sz="28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 are the real heroes?</a:t>
            </a:r>
            <a:r>
              <a:rPr lang="en-US" altLang="zh-CN" b="1" kern="100" dirty="0">
                <a:solidFill>
                  <a:srgbClr val="002060"/>
                </a:solidFill>
                <a:latin typeface="等线" panose="02010600030101010101" pitchFamily="2" charset="-122"/>
                <a:ea typeface="等线" panose="02010600030101010101" pitchFamily="2" charset="-122"/>
                <a:cs typeface="Times New Roman" panose="02020603050405020304" pitchFamily="18" charset="0"/>
              </a:rPr>
              <a:t>			</a:t>
            </a:r>
            <a:r>
              <a:rPr lang="en-US" altLang="zh-CN" sz="2800" b="1" kern="100" dirty="0" err="1">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B.New</a:t>
            </a:r>
            <a:r>
              <a:rPr lang="en-US" altLang="zh-CN" sz="28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 application of 3D printing</a:t>
            </a:r>
            <a:endParaRPr lang="zh-CN" altLang="zh-CN" sz="28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ct val="150000"/>
              </a:lnSpc>
              <a:buNone/>
            </a:pPr>
            <a:r>
              <a:rPr lang="en-US" altLang="zh-CN" sz="2800" b="1" kern="100" dirty="0" err="1">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C.Nature</a:t>
            </a:r>
            <a:r>
              <a:rPr lang="en-US" altLang="zh-CN" sz="28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 combined with electrons</a:t>
            </a:r>
            <a:r>
              <a:rPr lang="en-US" altLang="zh-CN" b="1" kern="100" dirty="0">
                <a:solidFill>
                  <a:srgbClr val="002060"/>
                </a:solidFill>
                <a:latin typeface="等线" panose="02010600030101010101" pitchFamily="2" charset="-122"/>
                <a:ea typeface="等线" panose="02010600030101010101" pitchFamily="2" charset="-122"/>
                <a:cs typeface="Times New Roman" panose="02020603050405020304" pitchFamily="18" charset="0"/>
              </a:rPr>
              <a:t>         </a:t>
            </a:r>
            <a:r>
              <a:rPr lang="en-US" altLang="zh-CN" sz="2800" b="1" kern="100" dirty="0" err="1">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D.</a:t>
            </a:r>
            <a:r>
              <a:rPr lang="en-US" altLang="zh-CN" sz="2800" b="1" kern="100" dirty="0" err="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Bionic</a:t>
            </a:r>
            <a:r>
              <a:rPr lang="en-US" altLang="zh-CN" sz="2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mushroom </a:t>
            </a:r>
            <a:r>
              <a:rPr lang="en-US" altLang="zh-CN" sz="28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makes </a:t>
            </a:r>
            <a:r>
              <a:rPr lang="en-US" altLang="zh-CN" sz="2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electricity</a:t>
            </a:r>
            <a:endPar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zh-CN" altLang="en-US" dirty="0"/>
          </a:p>
        </p:txBody>
      </p:sp>
      <p:sp>
        <p:nvSpPr>
          <p:cNvPr id="4" name="椭圆 3"/>
          <p:cNvSpPr/>
          <p:nvPr/>
        </p:nvSpPr>
        <p:spPr>
          <a:xfrm>
            <a:off x="6276251" y="1754544"/>
            <a:ext cx="424396" cy="376770"/>
          </a:xfrm>
          <a:prstGeom prst="ellipse">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3064" y="68356"/>
            <a:ext cx="6041432" cy="5805996"/>
          </a:xfrm>
        </p:spPr>
        <p:txBody>
          <a:bodyPr>
            <a:normAutofit/>
          </a:bodyPr>
          <a:lstStyle/>
          <a:p>
            <a:pPr marL="0" indent="0">
              <a:buNone/>
            </a:pPr>
            <a:r>
              <a:rPr lang="zh-CN" altLang="en-US" sz="32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阅读词汇</a:t>
            </a:r>
            <a:endParaRPr lang="en-US" altLang="zh-CN" sz="32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rPr>
              <a:t>tear trees  down   </a:t>
            </a:r>
            <a:r>
              <a:rPr lang="zh-CN" altLang="en-US" sz="3200" kern="100" dirty="0">
                <a:effectLst/>
                <a:latin typeface="Times New Roman" panose="02020603050405020304" pitchFamily="18" charset="0"/>
                <a:ea typeface="宋体" panose="02010600030101010101" pitchFamily="2" charset="-122"/>
                <a:cs typeface="Times New Roman" panose="02020603050405020304" pitchFamily="18" charset="0"/>
              </a:rPr>
              <a:t>撕下树</a:t>
            </a:r>
            <a:endPar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rPr>
              <a:t>dam                      </a:t>
            </a:r>
            <a:r>
              <a:rPr lang="zh-CN" altLang="en-US" sz="3200" kern="100" dirty="0">
                <a:effectLst/>
                <a:latin typeface="Times New Roman" panose="02020603050405020304" pitchFamily="18" charset="0"/>
                <a:ea typeface="宋体" panose="02010600030101010101" pitchFamily="2" charset="-122"/>
                <a:cs typeface="Times New Roman" panose="02020603050405020304" pitchFamily="18" charset="0"/>
              </a:rPr>
              <a:t>大坝</a:t>
            </a:r>
            <a:r>
              <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l">
              <a:buFont typeface="Arial" panose="020B0604020202020204" pitchFamily="34" charset="0"/>
              <a:buChar char="•"/>
            </a:pPr>
            <a:r>
              <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rPr>
              <a:t>Downstream  adv.</a:t>
            </a:r>
            <a:r>
              <a:rPr lang="zh-CN" altLang="en-US" sz="2000" b="0" i="0" dirty="0">
                <a:solidFill>
                  <a:srgbClr val="2A2B2E"/>
                </a:solidFill>
                <a:effectLst/>
                <a:latin typeface="PingFang SC"/>
              </a:rPr>
              <a:t>下游，顺流而下</a:t>
            </a:r>
            <a:endPar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rPr>
              <a:t>diversity   n.</a:t>
            </a:r>
            <a:r>
              <a:rPr lang="zh-CN" altLang="en-US" sz="3200" kern="100" dirty="0">
                <a:effectLst/>
                <a:latin typeface="Times New Roman" panose="02020603050405020304" pitchFamily="18" charset="0"/>
                <a:ea typeface="宋体" panose="02010600030101010101" pitchFamily="2" charset="-122"/>
                <a:cs typeface="Times New Roman" panose="02020603050405020304" pitchFamily="18" charset="0"/>
              </a:rPr>
              <a:t>多样性</a:t>
            </a:r>
            <a:endPar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rPr>
              <a:t>ices over   v.</a:t>
            </a:r>
            <a:r>
              <a:rPr lang="zh-CN" altLang="en-US" sz="3200" kern="100" dirty="0">
                <a:effectLst/>
                <a:latin typeface="Times New Roman" panose="02020603050405020304" pitchFamily="18" charset="0"/>
                <a:ea typeface="宋体" panose="02010600030101010101" pitchFamily="2" charset="-122"/>
                <a:cs typeface="Times New Roman" panose="02020603050405020304" pitchFamily="18" charset="0"/>
              </a:rPr>
              <a:t>结冰</a:t>
            </a:r>
            <a:endPar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rPr>
              <a:t>a delicate balancing act</a:t>
            </a:r>
            <a:r>
              <a:rPr lang="zh-CN" altLang="en-US" sz="2000" b="0" i="0" dirty="0">
                <a:solidFill>
                  <a:srgbClr val="2A2B2E"/>
                </a:solidFill>
                <a:effectLst/>
                <a:latin typeface="PingFang SC"/>
              </a:rPr>
              <a:t>微妙的平衡</a:t>
            </a:r>
            <a:endPar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rPr>
              <a:t>Coexist  v.</a:t>
            </a:r>
            <a:r>
              <a:rPr lang="zh-CN" altLang="en-US" sz="3200" kern="100" dirty="0">
                <a:effectLst/>
                <a:latin typeface="Times New Roman" panose="02020603050405020304" pitchFamily="18" charset="0"/>
                <a:ea typeface="宋体" panose="02010600030101010101" pitchFamily="2" charset="-122"/>
                <a:cs typeface="Times New Roman" panose="02020603050405020304" pitchFamily="18" charset="0"/>
              </a:rPr>
              <a:t>共存</a:t>
            </a:r>
            <a:endPar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p:cNvSpPr txBox="1"/>
          <p:nvPr/>
        </p:nvSpPr>
        <p:spPr>
          <a:xfrm>
            <a:off x="6598177" y="547751"/>
            <a:ext cx="6152224" cy="3539430"/>
          </a:xfrm>
          <a:prstGeom prst="rect">
            <a:avLst/>
          </a:prstGeom>
          <a:noFill/>
        </p:spPr>
        <p:txBody>
          <a:bodyPr wrap="square">
            <a:spAutoFit/>
          </a:bodyPr>
          <a:lstStyle/>
          <a:p>
            <a:r>
              <a:rPr lang="en-US" altLang="zh-CN"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furry   adj.</a:t>
            </a:r>
            <a:r>
              <a:rPr lang="zh-CN" altLang="en-US"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覆盖毛皮的</a:t>
            </a:r>
            <a:endParaRPr lang="en-US" altLang="zh-CN"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oasis    n.</a:t>
            </a:r>
            <a:r>
              <a:rPr lang="zh-CN" altLang="en-US"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绿洲；令人快慰的地方</a:t>
            </a:r>
            <a:r>
              <a:rPr lang="en-US" altLang="zh-CN"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caused concern    </a:t>
            </a:r>
            <a:r>
              <a:rPr lang="zh-CN" altLang="en-US"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导致担忧</a:t>
            </a:r>
            <a:endParaRPr lang="en-US" altLang="zh-CN"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stabilize               v.</a:t>
            </a:r>
            <a:r>
              <a:rPr lang="zh-CN" altLang="en-US"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（使）稳定</a:t>
            </a:r>
            <a:endParaRPr lang="en-US" altLang="zh-CN"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mature  		 adj.</a:t>
            </a:r>
            <a:r>
              <a:rPr lang="zh-CN" altLang="en-US"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成熟的</a:t>
            </a:r>
            <a:endParaRPr lang="en-US" altLang="zh-CN"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discourage          v. </a:t>
            </a:r>
            <a:r>
              <a:rPr lang="zh-CN" altLang="en-US"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使泄气，劝阻</a:t>
            </a:r>
            <a:endParaRPr lang="en-US" altLang="zh-CN"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Periodically        adv. </a:t>
            </a:r>
            <a:r>
              <a:rPr lang="zh-CN" altLang="en-US"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定期地</a:t>
            </a:r>
            <a:endParaRPr lang="zh-CN" altLang="en-US"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858000"/>
          </a:xfrm>
        </p:spPr>
        <p:txBody>
          <a:bodyPr>
            <a:normAutofit fontScale="92500"/>
          </a:bodyPr>
          <a:lstStyle/>
          <a:p>
            <a:pPr indent="266700" algn="ctr">
              <a:lnSpc>
                <a:spcPts val="2160"/>
              </a:lnSpc>
            </a:pPr>
            <a:r>
              <a:rPr lang="en-US"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a:t>
            </a:r>
            <a:r>
              <a:rPr lang="zh-CN" altLang="en-US"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选</a:t>
            </a:r>
            <a:r>
              <a:rPr lang="en-US" altLang="zh-CN"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 </a:t>
            </a:r>
            <a:endParaRPr lang="en-US" altLang="zh-CN"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266700">
              <a:lnSpc>
                <a:spcPts val="2160"/>
              </a:lnSpc>
            </a:pPr>
            <a:r>
              <a:rPr lang="en-US"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Home gardens produce delicious food. But that's not their main </a:t>
            </a:r>
            <a:r>
              <a:rPr lang="en-US" altLang="zh-CN"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virtue</a:t>
            </a:r>
            <a:r>
              <a:rPr lang="en-US"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ts val="2160"/>
              </a:lnSpc>
            </a:pPr>
            <a:r>
              <a:rPr lang="en-US"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Imagine a plate holding two strawberries, </a:t>
            </a:r>
            <a:r>
              <a:rPr lang="en-US" altLang="zh-CN"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identical in appearance</a:t>
            </a:r>
            <a:r>
              <a:rPr lang="en-US"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One came out of a super-market box, probably harvested unripe</a:t>
            </a:r>
            <a:r>
              <a:rPr lang="en-US" altLang="zh-CN" u="sng"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.36 </a:t>
            </a:r>
            <a:r>
              <a:rPr lang="en-US"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The other was picked from a garden minutes before being eaten. The first one will probably taste like a slightly sour grape while the second is likely to be sweet and rich in </a:t>
            </a:r>
            <a:r>
              <a:rPr lang="en-US" altLang="zh-CN"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flavour</a:t>
            </a:r>
            <a:r>
              <a:rPr lang="en-US"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ts val="2160"/>
              </a:lnSpc>
            </a:pPr>
            <a:r>
              <a:rPr lang="en-US"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Supermarket strawberries are not entirely without advantages. They are convenient and available in the northern globe even in February. But the two berries differ from each other in the same way that hearing Beethoven's Moonlight Sonata in a concert hall differs from listening to it on an old tape</a:t>
            </a:r>
            <a:r>
              <a:rPr lang="en-US" altLang="zh-CN" u="sng"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.37	</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ts val="2160"/>
              </a:lnSpc>
            </a:pPr>
            <a:r>
              <a:rPr lang="en-US"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Other people, however, believe gardening a waste of time</a:t>
            </a:r>
            <a:r>
              <a:rPr lang="en-US"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But the same could be said of cooking. There are cheap and decent restaurants around, so why bother to make your own meals? </a:t>
            </a:r>
            <a:r>
              <a:rPr lang="en-US" altLang="zh-CN" u="sng"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38  </a:t>
            </a:r>
            <a:r>
              <a:rPr lang="en-US"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They mistake the product for the purpose.</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ts val="2160"/>
              </a:lnSpc>
            </a:pPr>
            <a:r>
              <a:rPr lang="en-US"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Actually</a:t>
            </a:r>
            <a:r>
              <a:rPr lang="zh-CN"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 garden</a:t>
            </a:r>
            <a:r>
              <a:rPr lang="zh-CN"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especially in the early years</a:t>
            </a:r>
            <a:r>
              <a:rPr lang="zh-CN"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can produce little but </a:t>
            </a:r>
            <a:r>
              <a:rPr lang="en-US" altLang="zh-CN"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frustration</a:t>
            </a:r>
            <a:r>
              <a:rPr lang="zh-CN"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（挫败感）</a:t>
            </a:r>
            <a:r>
              <a:rPr lang="en-US"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New gardeners may plant the wrong crops for their soil. Rabbits have an annoying habit of taking single bites of vegetable, then leaving the rest to go bad.</a:t>
            </a:r>
            <a:r>
              <a:rPr lang="en-US" altLang="zh-CN" u="sng"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39	</a:t>
            </a:r>
            <a:r>
              <a:rPr lang="en-US"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No matter. </a:t>
            </a:r>
            <a:r>
              <a:rPr lang="en-US" altLang="zh-CN"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The real joy of gardening is the time spent doing it.</a:t>
            </a:r>
            <a:r>
              <a:rPr lang="en-US"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The deepest pleasure-as with cooking, writing, bringing up children or almost anything worthwhile- is in the work itself. A gardener's memories revolve not around the food produced, but around long afternoons with hands in the dirt.</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l">
              <a:lnSpc>
                <a:spcPts val="2160"/>
              </a:lnSpc>
            </a:pPr>
            <a:r>
              <a:rPr lang="en-US" altLang="zh-CN" u="sng"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40</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2" name="矩形 1"/>
          <p:cNvSpPr/>
          <p:nvPr/>
        </p:nvSpPr>
        <p:spPr>
          <a:xfrm>
            <a:off x="0" y="1622535"/>
            <a:ext cx="8655729" cy="81892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P2-P3</a:t>
            </a:r>
            <a:r>
              <a:rPr lang="zh-CN" altLang="en-US" sz="2800" b="1"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引出话题：</a:t>
            </a:r>
            <a:r>
              <a:rPr lang="en-US" altLang="zh-CN" sz="2800" b="1"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differences between Supermarket strawberries and garden strawberries</a:t>
            </a:r>
            <a:endParaRPr lang="zh-CN" altLang="en-US" sz="2800" b="1"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4"/>
          <p:cNvSpPr/>
          <p:nvPr/>
        </p:nvSpPr>
        <p:spPr>
          <a:xfrm>
            <a:off x="-1" y="3552918"/>
            <a:ext cx="8655729" cy="51107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Other people believe gardening a waste of time</a:t>
            </a:r>
            <a:endParaRPr lang="zh-CN" altLang="en-US" sz="2800" b="1" dirty="0">
              <a:solidFill>
                <a:schemeClr val="tx1"/>
              </a:solidFill>
            </a:endParaRPr>
          </a:p>
        </p:txBody>
      </p:sp>
      <p:sp>
        <p:nvSpPr>
          <p:cNvPr id="6" name="矩形 5"/>
          <p:cNvSpPr/>
          <p:nvPr/>
        </p:nvSpPr>
        <p:spPr>
          <a:xfrm>
            <a:off x="-1" y="5090171"/>
            <a:ext cx="5892584" cy="5770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joy of gardening</a:t>
            </a:r>
            <a:endParaRPr lang="zh-CN" altLang="en-US" sz="2800" b="1"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858000"/>
          </a:xfrm>
        </p:spPr>
        <p:txBody>
          <a:bodyPr>
            <a:normAutofit fontScale="77500" lnSpcReduction="20000"/>
          </a:bodyPr>
          <a:lstStyle/>
          <a:p>
            <a:pPr indent="0" algn="just">
              <a:lnSpc>
                <a:spcPts val="3600"/>
              </a:lnSpc>
              <a:buNone/>
            </a:pPr>
            <a:r>
              <a:rPr lang="en-US"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35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Home gardens produce delicious food. But that's not their main virtue.</a:t>
            </a:r>
            <a:endParaRPr lang="zh-CN" altLang="zh-CN" sz="35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just">
              <a:lnSpc>
                <a:spcPts val="3600"/>
              </a:lnSpc>
              <a:buNone/>
            </a:pPr>
            <a:r>
              <a:rPr lang="en-US" altLang="zh-CN" sz="35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Imagine a plate holding two strawberries, </a:t>
            </a:r>
            <a:r>
              <a:rPr lang="en-US" altLang="zh-CN" sz="35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identical</a:t>
            </a:r>
            <a:r>
              <a:rPr lang="en-US" altLang="zh-CN" sz="35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in appearance. One came out of a super-market box, probably </a:t>
            </a:r>
            <a:r>
              <a:rPr lang="en-US" altLang="zh-CN" sz="35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harvested unripe</a:t>
            </a:r>
            <a:r>
              <a:rPr lang="en-US" altLang="zh-CN" sz="3500" u="sng"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.36 </a:t>
            </a:r>
            <a:r>
              <a:rPr lang="en-US" altLang="zh-CN" sz="35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The other was picked from a garden minutes before being eaten. The first one will probably taste like a slightly </a:t>
            </a:r>
            <a:r>
              <a:rPr lang="en-US" altLang="zh-CN" sz="35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sour</a:t>
            </a:r>
            <a:r>
              <a:rPr lang="en-US" altLang="zh-CN" sz="35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grape while the second is likely to be sweet and rich </a:t>
            </a:r>
            <a:r>
              <a:rPr lang="en-US" altLang="zh-CN" sz="35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in </a:t>
            </a:r>
            <a:r>
              <a:rPr lang="en-US" altLang="zh-CN" sz="3500" kern="100" dirty="0" err="1">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flavour</a:t>
            </a:r>
            <a:r>
              <a:rPr lang="en-US" altLang="zh-CN" sz="35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35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600"/>
              </a:lnSpc>
              <a:buNone/>
            </a:pPr>
            <a:r>
              <a:rPr lang="en-US" altLang="zh-CN" sz="35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 No one can ever avoid this hard stage.</a:t>
            </a:r>
            <a:endParaRPr lang="zh-CN" altLang="zh-CN" sz="35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600"/>
              </a:lnSpc>
              <a:buNone/>
            </a:pPr>
            <a:r>
              <a:rPr lang="en-US" altLang="zh-CN" sz="35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 So why don't we start home gardening for delicious food?</a:t>
            </a:r>
            <a:endParaRPr lang="zh-CN" altLang="zh-CN" sz="35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600"/>
              </a:lnSpc>
              <a:buNone/>
            </a:pPr>
            <a:r>
              <a:rPr lang="en-US" altLang="zh-CN" sz="35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 This might explain why many people desire a home garden.</a:t>
            </a:r>
            <a:endParaRPr lang="zh-CN" altLang="zh-CN" sz="35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600"/>
              </a:lnSpc>
              <a:buNone/>
            </a:pPr>
            <a:r>
              <a:rPr lang="en-US" altLang="zh-CN" sz="35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 These people misunderstand </a:t>
            </a:r>
            <a:r>
              <a:rPr lang="en-US" altLang="zh-CN" sz="35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the ultimate appeal of </a:t>
            </a:r>
            <a:r>
              <a:rPr lang="en-US" altLang="zh-CN" sz="35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gardening.</a:t>
            </a:r>
            <a:endParaRPr lang="zh-CN" altLang="zh-CN" sz="35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600"/>
              </a:lnSpc>
              <a:buNone/>
            </a:pPr>
            <a:r>
              <a:rPr lang="en-US" altLang="zh-CN" sz="35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 By the time </a:t>
            </a:r>
            <a:r>
              <a:rPr lang="en-US" altLang="zh-CN" sz="3500" kern="100" dirty="0">
                <a:solidFill>
                  <a:srgbClr val="000000"/>
                </a:solidFill>
                <a:effectLst/>
                <a:highlight>
                  <a:srgbClr val="FFFF00"/>
                </a:highlight>
                <a:latin typeface="Times New Roman" panose="02020603050405020304" pitchFamily="18" charset="0"/>
                <a:ea typeface="宋体" panose="02010600030101010101" pitchFamily="2" charset="-122"/>
                <a:cs typeface="Times New Roman" panose="02020603050405020304" pitchFamily="18" charset="0"/>
              </a:rPr>
              <a:t>it</a:t>
            </a:r>
            <a:r>
              <a:rPr lang="en-US" altLang="zh-CN" sz="35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reached the plate it may have been </a:t>
            </a:r>
            <a:r>
              <a:rPr lang="en-US" altLang="zh-CN" sz="35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off the plant for days</a:t>
            </a:r>
            <a:r>
              <a:rPr lang="en-US" altLang="zh-CN" sz="35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35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600"/>
              </a:lnSpc>
              <a:buNone/>
            </a:pPr>
            <a:r>
              <a:rPr lang="en-US" altLang="zh-CN" sz="35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 To garden is to patiently and lovingly help life grow, in the ground and above it.</a:t>
            </a:r>
            <a:endParaRPr lang="zh-CN" altLang="zh-CN" sz="35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600"/>
              </a:lnSpc>
              <a:buNone/>
            </a:pPr>
            <a:r>
              <a:rPr lang="en-US" altLang="zh-CN" sz="35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 And even expert gardeners can lose a season's harvest to </a:t>
            </a:r>
            <a:r>
              <a:rPr lang="en-US" altLang="zh-CN" sz="35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uncooperative</a:t>
            </a:r>
            <a:r>
              <a:rPr lang="en-US" altLang="zh-CN" sz="35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weather.</a:t>
            </a:r>
            <a:endParaRPr lang="zh-CN" altLang="zh-CN" sz="35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zh-CN" altLang="en-US" dirty="0"/>
          </a:p>
        </p:txBody>
      </p:sp>
      <p:sp>
        <p:nvSpPr>
          <p:cNvPr id="4" name="椭圆 3"/>
          <p:cNvSpPr/>
          <p:nvPr/>
        </p:nvSpPr>
        <p:spPr>
          <a:xfrm>
            <a:off x="122339" y="4936656"/>
            <a:ext cx="424396" cy="376770"/>
          </a:xfrm>
          <a:prstGeom prst="ellipse">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747029"/>
          </a:xfrm>
        </p:spPr>
        <p:txBody>
          <a:bodyPr>
            <a:normAutofit fontScale="92500"/>
          </a:bodyPr>
          <a:lstStyle/>
          <a:p>
            <a:pPr indent="0" algn="l">
              <a:lnSpc>
                <a:spcPts val="3000"/>
              </a:lnSpc>
              <a:buNone/>
            </a:pPr>
            <a:r>
              <a:rPr lang="en-US" altLang="zh-CN" sz="3200" b="1" kern="100" dirty="0">
                <a:effectLst/>
                <a:latin typeface="Times New Roman" panose="02020603050405020304" pitchFamily="18" charset="0"/>
                <a:ea typeface="宋体" panose="02010600030101010101" pitchFamily="2" charset="-122"/>
                <a:cs typeface="Times New Roman" panose="02020603050405020304" pitchFamily="18" charset="0"/>
              </a:rPr>
              <a:t>Lifeguard</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just">
              <a:lnSpc>
                <a:spcPts val="3000"/>
              </a:lnSpc>
              <a:buNone/>
            </a:pP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Are you a strong swimmer and </a:t>
            </a:r>
            <a:r>
              <a:rPr lang="en-US" altLang="zh-CN" sz="32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 good communicator</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Would you like a challenge? We are looking for lifeguards for our busy summer season. No experience is necessary as you will get two weeks of training before you start the job. As well as being physically fit, you need to be available for work Mon-Fri,7-11 a.m.</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000"/>
              </a:lnSpc>
              <a:buNone/>
            </a:pPr>
            <a:r>
              <a:rPr lang="en-US" altLang="zh-CN" sz="32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Store assistant</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just">
              <a:lnSpc>
                <a:spcPts val="3000"/>
              </a:lnSpc>
              <a:buNone/>
            </a:pP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We are looking for store assistants for our busy gift store. Applicants need to be reliable, friendly, and </a:t>
            </a:r>
            <a:r>
              <a:rPr lang="en-US" altLang="zh-CN" sz="32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enjoy speaking to customers</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 second language is preferred as many of our customers are tourists</a:t>
            </a:r>
            <a:r>
              <a:rPr lang="en-US" altLang="zh-CN" sz="32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from other countries. The positions are part-time and you need to work from Thursday to Sunday,10 a.m.-4 p.m.</a:t>
            </a:r>
            <a:endPar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0" algn="l">
              <a:lnSpc>
                <a:spcPts val="3000"/>
              </a:lnSpc>
              <a:buNone/>
            </a:pP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21.What is a shared requirement for lifeguard and store assistant?</a:t>
            </a:r>
            <a:endPar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0">
              <a:lnSpc>
                <a:spcPts val="3000"/>
              </a:lnSpc>
              <a:buNone/>
            </a:pPr>
            <a:r>
              <a:rPr lang="en-US" altLang="zh-CN" sz="3200" b="1" dirty="0">
                <a:solidFill>
                  <a:srgbClr val="002060"/>
                </a:solidFill>
                <a:effectLst/>
                <a:latin typeface="Times New Roman" panose="02020603050405020304" pitchFamily="18" charset="0"/>
                <a:ea typeface="宋体" panose="02010600030101010101" pitchFamily="2" charset="-122"/>
              </a:rPr>
              <a:t> </a:t>
            </a:r>
            <a:r>
              <a:rPr lang="en-US" altLang="zh-CN" sz="3200" b="1" kern="100" dirty="0" err="1">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A.</a:t>
            </a:r>
            <a:r>
              <a:rPr lang="en-US" altLang="zh-CN" sz="3200" b="1" kern="100" dirty="0" err="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Communicative</a:t>
            </a: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 ability.					B.A second language.</a:t>
            </a:r>
            <a:endParaRPr lang="zh-CN" altLang="zh-CN" sz="32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pPr indent="0">
              <a:lnSpc>
                <a:spcPts val="3000"/>
              </a:lnSpc>
              <a:buNone/>
            </a:pP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b="1" kern="100" dirty="0" err="1">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C.Professional</a:t>
            </a: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 experience.				D.A strong body.</a:t>
            </a:r>
            <a:endParaRPr lang="zh-CN" altLang="zh-CN" sz="32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2" name="椭圆 1"/>
          <p:cNvSpPr/>
          <p:nvPr/>
        </p:nvSpPr>
        <p:spPr>
          <a:xfrm>
            <a:off x="223304" y="5633505"/>
            <a:ext cx="424396" cy="376770"/>
          </a:xfrm>
          <a:prstGeom prst="ellipse">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371832" cy="6858000"/>
          </a:xfrm>
        </p:spPr>
        <p:txBody>
          <a:bodyPr/>
          <a:lstStyle/>
          <a:p>
            <a:pPr indent="0" algn="l">
              <a:lnSpc>
                <a:spcPts val="3600"/>
              </a:lnSpc>
              <a:buNone/>
            </a:pPr>
            <a:r>
              <a:rPr lang="en-US"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Supermarket strawberries </a:t>
            </a:r>
            <a:r>
              <a:rPr lang="en-US"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are not entirely without </a:t>
            </a:r>
            <a:r>
              <a:rPr lang="en-US" altLang="zh-CN"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advantages</a:t>
            </a:r>
            <a:r>
              <a:rPr lang="en-US"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They are convenient and available in the northern globe even in February. </a:t>
            </a:r>
            <a:r>
              <a:rPr lang="en-US" altLang="zh-CN" kern="100" dirty="0">
                <a:solidFill>
                  <a:srgbClr val="000000"/>
                </a:solidFill>
                <a:effectLst/>
                <a:highlight>
                  <a:srgbClr val="FFFF00"/>
                </a:highlight>
                <a:latin typeface="Times New Roman" panose="02020603050405020304" pitchFamily="18" charset="0"/>
                <a:ea typeface="宋体" panose="02010600030101010101" pitchFamily="2" charset="-122"/>
                <a:cs typeface="Times New Roman" panose="02020603050405020304" pitchFamily="18" charset="0"/>
              </a:rPr>
              <a:t>But</a:t>
            </a:r>
            <a:r>
              <a:rPr lang="en-US"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the </a:t>
            </a:r>
            <a:r>
              <a:rPr lang="en-US" altLang="zh-CN"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two berries differ from each other</a:t>
            </a:r>
            <a:r>
              <a:rPr lang="en-US"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in the same way that hearing Beethoven's Moonlight Sonata in a concert hall differs from listening to it on an old tape</a:t>
            </a:r>
            <a:r>
              <a:rPr lang="en-US" altLang="zh-CN" u="sng"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.37	</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nSpc>
                <a:spcPts val="3600"/>
              </a:lnSpc>
              <a:buNone/>
            </a:pP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 No one can ever avoid this hard stage.</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600"/>
              </a:lnSpc>
              <a:buNone/>
            </a:pP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 So why don't we start home gardening for delicious food?</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600"/>
              </a:lnSpc>
              <a:buNone/>
            </a:pP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 This might explain why many people </a:t>
            </a:r>
            <a:r>
              <a:rPr lang="en-US" alt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desire a home garden</a:t>
            </a: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600"/>
              </a:lnSpc>
              <a:buNone/>
            </a:pP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 These people misunderstand the ultimate appeal of gardening.</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600"/>
              </a:lnSpc>
              <a:buNone/>
            </a:pP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 By the time it reached the plate it may have been off the plant for days.</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600"/>
              </a:lnSpc>
              <a:buNone/>
            </a:pP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 To garden is to patiently and lovingly help life grow, in the ground and above it.</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600"/>
              </a:lnSpc>
              <a:buNone/>
            </a:pP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 And even expert gardeners can lose a season's harvest to uncooperative weather.</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zh-CN" altLang="en-US" dirty="0"/>
          </a:p>
        </p:txBody>
      </p:sp>
      <p:sp>
        <p:nvSpPr>
          <p:cNvPr id="4" name="椭圆 3"/>
          <p:cNvSpPr/>
          <p:nvPr/>
        </p:nvSpPr>
        <p:spPr>
          <a:xfrm>
            <a:off x="213779" y="3240615"/>
            <a:ext cx="424396" cy="376770"/>
          </a:xfrm>
          <a:prstGeom prst="ellipse">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371832" cy="6858000"/>
          </a:xfrm>
        </p:spPr>
        <p:txBody>
          <a:bodyPr/>
          <a:lstStyle/>
          <a:p>
            <a:pPr indent="266700" algn="just">
              <a:lnSpc>
                <a:spcPts val="3360"/>
              </a:lnSpc>
            </a:pPr>
            <a:r>
              <a:rPr lang="en-US"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Other people, however, believe gardening a waste of time</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kern="100" dirty="0">
                <a:solidFill>
                  <a:srgbClr val="000000"/>
                </a:solidFill>
                <a:effectLst/>
                <a:highlight>
                  <a:srgbClr val="FFFF00"/>
                </a:highlight>
                <a:latin typeface="Times New Roman" panose="02020603050405020304" pitchFamily="18" charset="0"/>
                <a:ea typeface="宋体" panose="02010600030101010101" pitchFamily="2" charset="-122"/>
                <a:cs typeface="Times New Roman" panose="02020603050405020304" pitchFamily="18" charset="0"/>
              </a:rPr>
              <a:t>But </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the same could be said of cooking. There are cheap and decent restaurants around, so why bother to make your own meals? </a:t>
            </a:r>
            <a:r>
              <a:rPr lang="en-US" altLang="zh-CN" sz="3200" u="sng"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38  </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kern="100" dirty="0">
                <a:solidFill>
                  <a:srgbClr val="000000"/>
                </a:solidFill>
                <a:effectLst/>
                <a:highlight>
                  <a:srgbClr val="FFFF00"/>
                </a:highlight>
                <a:latin typeface="Times New Roman" panose="02020603050405020304" pitchFamily="18" charset="0"/>
                <a:ea typeface="宋体" panose="02010600030101010101" pitchFamily="2" charset="-122"/>
                <a:cs typeface="Times New Roman" panose="02020603050405020304" pitchFamily="18" charset="0"/>
              </a:rPr>
              <a:t>They</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mistake the product for the purpose.</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just">
              <a:lnSpc>
                <a:spcPts val="3360"/>
              </a:lnSpc>
              <a:buNone/>
            </a:pP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 No one can ever avoid this hard stage.</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just">
              <a:lnSpc>
                <a:spcPts val="3360"/>
              </a:lnSpc>
              <a:buNone/>
            </a:pP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 So why don't we start home gardening for delicious food?</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360"/>
              </a:lnSpc>
              <a:buNone/>
            </a:pP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 This might explain why many people desire a home garden.</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360"/>
              </a:lnSpc>
              <a:buNone/>
            </a:pP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 </a:t>
            </a:r>
            <a:r>
              <a:rPr lang="en-US" altLang="zh-CN" sz="3200" kern="100" dirty="0">
                <a:solidFill>
                  <a:srgbClr val="FF0000"/>
                </a:solidFill>
                <a:effectLst/>
                <a:highlight>
                  <a:srgbClr val="FFFF00"/>
                </a:highlight>
                <a:latin typeface="Times New Roman" panose="02020603050405020304" pitchFamily="18" charset="0"/>
                <a:ea typeface="宋体" panose="02010600030101010101" pitchFamily="2" charset="-122"/>
                <a:cs typeface="Times New Roman" panose="02020603050405020304" pitchFamily="18" charset="0"/>
              </a:rPr>
              <a:t>These people </a:t>
            </a:r>
            <a:r>
              <a:rPr lang="en-US" altLang="zh-CN" sz="32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misunderstand</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the ultimate </a:t>
            </a:r>
            <a:r>
              <a:rPr lang="en-US" altLang="zh-CN" sz="32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appeal</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of gardening.</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360"/>
              </a:lnSpc>
              <a:buNone/>
            </a:pP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 By the time it reached the plate it may have been off the plant for days.</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360"/>
              </a:lnSpc>
              <a:buNone/>
            </a:pP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 To garden is to patiently and lovingly help life grow, in the ground and above it.</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360"/>
              </a:lnSpc>
              <a:buNone/>
            </a:pP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 And even expert gardeners can lose a season's harvest to uncooperative weather.</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zh-CN" altLang="en-US" dirty="0"/>
          </a:p>
        </p:txBody>
      </p:sp>
      <p:sp>
        <p:nvSpPr>
          <p:cNvPr id="4" name="椭圆 3"/>
          <p:cNvSpPr/>
          <p:nvPr/>
        </p:nvSpPr>
        <p:spPr>
          <a:xfrm>
            <a:off x="177203" y="3592488"/>
            <a:ext cx="424396" cy="376770"/>
          </a:xfrm>
          <a:prstGeom prst="ellipse">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858000"/>
          </a:xfrm>
        </p:spPr>
        <p:txBody>
          <a:bodyPr>
            <a:normAutofit/>
          </a:bodyPr>
          <a:lstStyle/>
          <a:p>
            <a:pPr indent="266700" algn="just">
              <a:lnSpc>
                <a:spcPts val="2800"/>
              </a:lnSpc>
            </a:pPr>
            <a:r>
              <a:rPr lang="en-US"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Actually</a:t>
            </a:r>
            <a:r>
              <a:rPr lang="zh-CN"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 garden</a:t>
            </a:r>
            <a:r>
              <a:rPr lang="zh-CN"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especially in the early years</a:t>
            </a:r>
            <a:r>
              <a:rPr lang="zh-CN"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can </a:t>
            </a:r>
            <a:r>
              <a:rPr lang="en-US" altLang="zh-CN"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produce little but frustration</a:t>
            </a:r>
            <a:r>
              <a:rPr lang="zh-CN" altLang="zh-CN"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（挫败感）</a:t>
            </a:r>
            <a:r>
              <a:rPr lang="en-US"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New gardeners may plant the </a:t>
            </a:r>
            <a:r>
              <a:rPr lang="en-US" altLang="zh-CN"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wrong</a:t>
            </a:r>
            <a:r>
              <a:rPr lang="en-US"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crops for their soil. Rabbits have an annoying habit of </a:t>
            </a:r>
            <a:r>
              <a:rPr lang="en-US" altLang="zh-CN"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taking single bites </a:t>
            </a:r>
            <a:r>
              <a:rPr lang="en-US"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of vegetable, then leaving the rest to </a:t>
            </a:r>
            <a:r>
              <a:rPr lang="en-US" altLang="zh-CN"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go bad</a:t>
            </a:r>
            <a:r>
              <a:rPr lang="en-US"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u="sng"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39	</a:t>
            </a:r>
            <a:r>
              <a:rPr lang="en-US"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No matter</a:t>
            </a:r>
            <a:r>
              <a:rPr lang="en-US"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The real joy of gardening is the time spent doing it.</a:t>
            </a:r>
            <a:r>
              <a:rPr lang="en-US"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The deepest pleasure-as with cooking, writing, bringing up children or almost anything worthwhile- is in the work itself. A gardener's memories revolve not around the food produced, but around long afternoons with hands in the dirt.</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l">
              <a:lnSpc>
                <a:spcPts val="2800"/>
              </a:lnSpc>
            </a:pPr>
            <a:r>
              <a:rPr lang="en-US" altLang="zh-CN" u="sng"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40</a:t>
            </a: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a:t>
            </a:r>
            <a:endPar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lnSpc>
                <a:spcPts val="2800"/>
              </a:lnSpc>
              <a:buNone/>
            </a:pP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 No one can ever avoid this hard stage.</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just">
              <a:lnSpc>
                <a:spcPts val="2800"/>
              </a:lnSpc>
              <a:buNone/>
            </a:pP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 So why don't we start home gardening for delicious food?</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2800"/>
              </a:lnSpc>
              <a:buNone/>
            </a:pP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 This might explain why many people desire a home garden.</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2800"/>
              </a:lnSpc>
              <a:buNone/>
            </a:pP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 These people misunderstand the ultimate appeal of gardening.</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2800"/>
              </a:lnSpc>
              <a:buNone/>
            </a:pP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 By the time it reached the plate it may have been off the plant for days.</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2800"/>
              </a:lnSpc>
              <a:buNone/>
            </a:pP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 To garden is to patiently and lovingly help life grow, in the ground and above it.</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2800"/>
              </a:lnSpc>
              <a:buNone/>
            </a:pP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 </a:t>
            </a:r>
            <a:r>
              <a:rPr lang="en-US" altLang="zh-CN" sz="2800" kern="100" dirty="0">
                <a:solidFill>
                  <a:srgbClr val="000000"/>
                </a:solidFill>
                <a:effectLst/>
                <a:highlight>
                  <a:srgbClr val="FFFF00"/>
                </a:highlight>
                <a:latin typeface="Times New Roman" panose="02020603050405020304" pitchFamily="18" charset="0"/>
                <a:ea typeface="宋体" panose="02010600030101010101" pitchFamily="2" charset="-122"/>
                <a:cs typeface="Times New Roman" panose="02020603050405020304" pitchFamily="18" charset="0"/>
              </a:rPr>
              <a:t>And</a:t>
            </a: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even expert gardeners can </a:t>
            </a:r>
            <a:r>
              <a:rPr lang="en-US" alt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lose a season's harves</a:t>
            </a: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 to </a:t>
            </a:r>
            <a:r>
              <a:rPr lang="en-US" alt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uncooperative weather</a:t>
            </a: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l">
              <a:lnSpc>
                <a:spcPts val="2160"/>
              </a:lnSpc>
            </a:pPr>
            <a:endParaRPr lang="zh-CN" altLang="en-US" dirty="0"/>
          </a:p>
        </p:txBody>
      </p:sp>
      <p:sp>
        <p:nvSpPr>
          <p:cNvPr id="4" name="椭圆 3"/>
          <p:cNvSpPr/>
          <p:nvPr/>
        </p:nvSpPr>
        <p:spPr>
          <a:xfrm>
            <a:off x="332651" y="6317400"/>
            <a:ext cx="424396" cy="376770"/>
          </a:xfrm>
          <a:prstGeom prst="ellipse">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3064" y="68356"/>
            <a:ext cx="6152224" cy="6926804"/>
          </a:xfrm>
        </p:spPr>
        <p:txBody>
          <a:bodyPr>
            <a:normAutofit/>
          </a:bodyPr>
          <a:lstStyle/>
          <a:p>
            <a:pPr marL="0" indent="0">
              <a:buNone/>
            </a:pPr>
            <a:r>
              <a:rPr lang="zh-CN" altLang="en-US" sz="32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阅读词汇</a:t>
            </a:r>
            <a:endParaRPr lang="en-US" altLang="zh-CN" sz="32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rPr>
              <a:t>virtue </a:t>
            </a:r>
            <a:endPar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rPr>
              <a:t>identical in appearance </a:t>
            </a:r>
            <a:endPar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rPr>
              <a:t>unripe  </a:t>
            </a:r>
            <a:endPar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rPr>
              <a:t>sour </a:t>
            </a:r>
            <a:endPar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sz="3200" kern="100" dirty="0" err="1">
                <a:effectLst/>
                <a:latin typeface="Times New Roman" panose="02020603050405020304" pitchFamily="18" charset="0"/>
                <a:ea typeface="宋体" panose="02010600030101010101" pitchFamily="2" charset="-122"/>
                <a:cs typeface="Times New Roman" panose="02020603050405020304" pitchFamily="18" charset="0"/>
              </a:rPr>
              <a:t>flavour</a:t>
            </a:r>
            <a:r>
              <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rPr>
              <a:t>frustration </a:t>
            </a:r>
            <a:endPar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rPr>
              <a:t>the same could be said of </a:t>
            </a:r>
            <a:endPar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rPr>
              <a:t>as with </a:t>
            </a:r>
            <a:endPar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rPr>
              <a:t>revolve around </a:t>
            </a:r>
            <a:r>
              <a:rPr lang="en-US" altLang="zh-CN" sz="3200" kern="100" dirty="0" err="1">
                <a:effectLst/>
                <a:latin typeface="Times New Roman" panose="02020603050405020304" pitchFamily="18" charset="0"/>
                <a:ea typeface="宋体" panose="02010600030101010101" pitchFamily="2" charset="-122"/>
                <a:cs typeface="Times New Roman" panose="02020603050405020304" pitchFamily="18" charset="0"/>
              </a:rPr>
              <a:t>sth</a:t>
            </a:r>
            <a:r>
              <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rPr>
              <a:t>the ultimate appeal </a:t>
            </a:r>
            <a:endPar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rPr>
              <a:t>uncooperative</a:t>
            </a:r>
            <a:endParaRPr lang="en-US" altLang="zh-CN" sz="3200"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p:cNvSpPr txBox="1"/>
          <p:nvPr/>
        </p:nvSpPr>
        <p:spPr>
          <a:xfrm>
            <a:off x="5817568" y="483119"/>
            <a:ext cx="5182664" cy="7073731"/>
          </a:xfrm>
          <a:prstGeom prst="rect">
            <a:avLst/>
          </a:prstGeom>
          <a:noFill/>
        </p:spPr>
        <p:txBody>
          <a:bodyPr wrap="square">
            <a:spAutoFit/>
          </a:bodyPr>
          <a:lstStyle/>
          <a:p>
            <a:pPr>
              <a:lnSpc>
                <a:spcPts val="4600"/>
              </a:lnSpc>
            </a:pPr>
            <a:r>
              <a:rPr lang="en-US" altLang="zh-CN" sz="3200" kern="100" dirty="0">
                <a:latin typeface="Times New Roman" panose="02020603050405020304" pitchFamily="18" charset="0"/>
                <a:ea typeface="宋体" panose="02010600030101010101" pitchFamily="2" charset="-122"/>
                <a:cs typeface="Times New Roman" panose="02020603050405020304" pitchFamily="18" charset="0"/>
              </a:rPr>
              <a:t>n. </a:t>
            </a:r>
            <a:r>
              <a:rPr lang="zh-CN" altLang="en-US" sz="3200" kern="100" dirty="0">
                <a:latin typeface="Times New Roman" panose="02020603050405020304" pitchFamily="18" charset="0"/>
                <a:ea typeface="宋体" panose="02010600030101010101" pitchFamily="2" charset="-122"/>
                <a:cs typeface="Times New Roman" panose="02020603050405020304" pitchFamily="18" charset="0"/>
              </a:rPr>
              <a:t>美德</a:t>
            </a:r>
            <a:r>
              <a:rPr lang="en-US" altLang="zh-CN" sz="32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3200" kern="100" dirty="0">
                <a:latin typeface="Times New Roman" panose="02020603050405020304" pitchFamily="18" charset="0"/>
                <a:ea typeface="宋体" panose="02010600030101010101" pitchFamily="2" charset="-122"/>
                <a:cs typeface="Times New Roman" panose="02020603050405020304" pitchFamily="18" charset="0"/>
              </a:rPr>
              <a:t>优点</a:t>
            </a:r>
            <a:endParaRPr lang="en-US" altLang="zh-CN" sz="3200" kern="100" dirty="0">
              <a:latin typeface="Times New Roman" panose="02020603050405020304" pitchFamily="18" charset="0"/>
              <a:ea typeface="宋体" panose="02010600030101010101" pitchFamily="2" charset="-122"/>
              <a:cs typeface="Times New Roman" panose="02020603050405020304" pitchFamily="18" charset="0"/>
            </a:endParaRPr>
          </a:p>
          <a:p>
            <a:pPr>
              <a:lnSpc>
                <a:spcPts val="4600"/>
              </a:lnSpc>
            </a:pPr>
            <a:r>
              <a:rPr lang="en-US" altLang="zh-CN" sz="3200" kern="100"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sz="3200" kern="100" dirty="0">
                <a:latin typeface="Times New Roman" panose="02020603050405020304" pitchFamily="18" charset="0"/>
                <a:ea typeface="宋体" panose="02010600030101010101" pitchFamily="2" charset="-122"/>
                <a:cs typeface="Times New Roman" panose="02020603050405020304" pitchFamily="18" charset="0"/>
              </a:rPr>
              <a:t>在外表</a:t>
            </a:r>
            <a:r>
              <a:rPr lang="en-US" altLang="zh-CN" sz="32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3200" kern="100" dirty="0">
                <a:latin typeface="Times New Roman" panose="02020603050405020304" pitchFamily="18" charset="0"/>
                <a:ea typeface="宋体" panose="02010600030101010101" pitchFamily="2" charset="-122"/>
                <a:cs typeface="Times New Roman" panose="02020603050405020304" pitchFamily="18" charset="0"/>
              </a:rPr>
              <a:t>外观上完全一样的</a:t>
            </a:r>
            <a:endParaRPr lang="en-US" altLang="zh-CN" sz="3200" kern="100" dirty="0">
              <a:latin typeface="Times New Roman" panose="02020603050405020304" pitchFamily="18" charset="0"/>
              <a:ea typeface="宋体" panose="02010600030101010101" pitchFamily="2" charset="-122"/>
              <a:cs typeface="Times New Roman" panose="02020603050405020304" pitchFamily="18" charset="0"/>
            </a:endParaRPr>
          </a:p>
          <a:p>
            <a:pPr>
              <a:lnSpc>
                <a:spcPts val="4600"/>
              </a:lnSpc>
            </a:pPr>
            <a:r>
              <a:rPr lang="en-US" altLang="zh-CN" sz="3200" kern="100" dirty="0">
                <a:latin typeface="Times New Roman" panose="02020603050405020304" pitchFamily="18" charset="0"/>
                <a:ea typeface="宋体" panose="02010600030101010101" pitchFamily="2" charset="-122"/>
                <a:cs typeface="Times New Roman" panose="02020603050405020304" pitchFamily="18" charset="0"/>
              </a:rPr>
              <a:t>adj. </a:t>
            </a:r>
            <a:r>
              <a:rPr lang="zh-CN" altLang="en-US" sz="3200" kern="100" dirty="0">
                <a:latin typeface="Times New Roman" panose="02020603050405020304" pitchFamily="18" charset="0"/>
                <a:ea typeface="宋体" panose="02010600030101010101" pitchFamily="2" charset="-122"/>
                <a:cs typeface="Times New Roman" panose="02020603050405020304" pitchFamily="18" charset="0"/>
              </a:rPr>
              <a:t>生的；未熟的</a:t>
            </a:r>
            <a:endParaRPr lang="en-US" altLang="zh-CN" sz="3200" kern="100" dirty="0">
              <a:latin typeface="Times New Roman" panose="02020603050405020304" pitchFamily="18" charset="0"/>
              <a:ea typeface="宋体" panose="02010600030101010101" pitchFamily="2" charset="-122"/>
              <a:cs typeface="Times New Roman" panose="02020603050405020304" pitchFamily="18" charset="0"/>
            </a:endParaRPr>
          </a:p>
          <a:p>
            <a:pPr>
              <a:lnSpc>
                <a:spcPts val="4600"/>
              </a:lnSpc>
            </a:pPr>
            <a:r>
              <a:rPr lang="en-US" altLang="zh-CN" sz="3200" kern="100" dirty="0">
                <a:latin typeface="Times New Roman" panose="02020603050405020304" pitchFamily="18" charset="0"/>
                <a:ea typeface="宋体" panose="02010600030101010101" pitchFamily="2" charset="-122"/>
                <a:cs typeface="Times New Roman" panose="02020603050405020304" pitchFamily="18" charset="0"/>
              </a:rPr>
              <a:t>adj. </a:t>
            </a:r>
            <a:r>
              <a:rPr lang="zh-CN" altLang="en-US" sz="3200" kern="100" dirty="0">
                <a:latin typeface="Times New Roman" panose="02020603050405020304" pitchFamily="18" charset="0"/>
                <a:ea typeface="宋体" panose="02010600030101010101" pitchFamily="2" charset="-122"/>
                <a:cs typeface="Times New Roman" panose="02020603050405020304" pitchFamily="18" charset="0"/>
              </a:rPr>
              <a:t>酸的，馊的，阴郁的</a:t>
            </a:r>
            <a:endParaRPr lang="en-US" altLang="zh-CN" sz="3200" kern="100" dirty="0">
              <a:latin typeface="Times New Roman" panose="02020603050405020304" pitchFamily="18" charset="0"/>
              <a:ea typeface="宋体" panose="02010600030101010101" pitchFamily="2" charset="-122"/>
              <a:cs typeface="Times New Roman" panose="02020603050405020304" pitchFamily="18" charset="0"/>
            </a:endParaRPr>
          </a:p>
          <a:p>
            <a:pPr>
              <a:lnSpc>
                <a:spcPts val="4600"/>
              </a:lnSpc>
            </a:pPr>
            <a:r>
              <a:rPr lang="en-US" altLang="zh-CN" sz="3200" kern="100" dirty="0">
                <a:latin typeface="Times New Roman" panose="02020603050405020304" pitchFamily="18" charset="0"/>
                <a:ea typeface="宋体" panose="02010600030101010101" pitchFamily="2" charset="-122"/>
                <a:cs typeface="Times New Roman" panose="02020603050405020304" pitchFamily="18" charset="0"/>
              </a:rPr>
              <a:t>n. </a:t>
            </a:r>
            <a:r>
              <a:rPr lang="zh-CN" altLang="en-US" sz="3200" kern="100" dirty="0">
                <a:latin typeface="Times New Roman" panose="02020603050405020304" pitchFamily="18" charset="0"/>
                <a:ea typeface="宋体" panose="02010600030101010101" pitchFamily="2" charset="-122"/>
                <a:cs typeface="Times New Roman" panose="02020603050405020304" pitchFamily="18" charset="0"/>
              </a:rPr>
              <a:t>味道，特点，氛围</a:t>
            </a:r>
            <a:endParaRPr lang="en-US" altLang="zh-CN" sz="3200" kern="100" dirty="0">
              <a:latin typeface="Times New Roman" panose="02020603050405020304" pitchFamily="18" charset="0"/>
              <a:ea typeface="宋体" panose="02010600030101010101" pitchFamily="2" charset="-122"/>
              <a:cs typeface="Times New Roman" panose="02020603050405020304" pitchFamily="18" charset="0"/>
            </a:endParaRPr>
          </a:p>
          <a:p>
            <a:pPr>
              <a:lnSpc>
                <a:spcPts val="4600"/>
              </a:lnSpc>
            </a:pPr>
            <a:r>
              <a:rPr lang="en-US" altLang="zh-CN" sz="3200" kern="100" dirty="0">
                <a:latin typeface="Times New Roman" panose="02020603050405020304" pitchFamily="18" charset="0"/>
                <a:ea typeface="宋体" panose="02010600030101010101" pitchFamily="2" charset="-122"/>
                <a:cs typeface="Times New Roman" panose="02020603050405020304" pitchFamily="18" charset="0"/>
              </a:rPr>
              <a:t>n. </a:t>
            </a:r>
            <a:r>
              <a:rPr lang="zh-CN" altLang="en-US" sz="3200" kern="100" dirty="0">
                <a:latin typeface="Times New Roman" panose="02020603050405020304" pitchFamily="18" charset="0"/>
                <a:ea typeface="宋体" panose="02010600030101010101" pitchFamily="2" charset="-122"/>
                <a:cs typeface="Times New Roman" panose="02020603050405020304" pitchFamily="18" charset="0"/>
              </a:rPr>
              <a:t>懊恼，挫败</a:t>
            </a:r>
            <a:endParaRPr lang="en-US" altLang="zh-CN" sz="3200" kern="100" dirty="0">
              <a:latin typeface="Times New Roman" panose="02020603050405020304" pitchFamily="18" charset="0"/>
              <a:ea typeface="宋体" panose="02010600030101010101" pitchFamily="2" charset="-122"/>
              <a:cs typeface="Times New Roman" panose="02020603050405020304" pitchFamily="18" charset="0"/>
            </a:endParaRPr>
          </a:p>
          <a:p>
            <a:pPr>
              <a:lnSpc>
                <a:spcPts val="4600"/>
              </a:lnSpc>
            </a:pPr>
            <a:r>
              <a:rPr lang="en-US" altLang="zh-CN" sz="32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3200" kern="100" dirty="0">
                <a:latin typeface="Times New Roman" panose="02020603050405020304" pitchFamily="18" charset="0"/>
                <a:ea typeface="宋体" panose="02010600030101010101" pitchFamily="2" charset="-122"/>
                <a:cs typeface="Times New Roman" panose="02020603050405020304" pitchFamily="18" charset="0"/>
              </a:rPr>
              <a:t>也是如此</a:t>
            </a:r>
            <a:endParaRPr lang="en-US" altLang="zh-CN" sz="3200" kern="100" dirty="0">
              <a:latin typeface="Times New Roman" panose="02020603050405020304" pitchFamily="18" charset="0"/>
              <a:ea typeface="宋体" panose="02010600030101010101" pitchFamily="2" charset="-122"/>
              <a:cs typeface="Times New Roman" panose="02020603050405020304" pitchFamily="18" charset="0"/>
            </a:endParaRPr>
          </a:p>
          <a:p>
            <a:pPr>
              <a:lnSpc>
                <a:spcPts val="4600"/>
              </a:lnSpc>
            </a:pPr>
            <a:r>
              <a:rPr lang="zh-CN" altLang="en-US" sz="3200" kern="100" dirty="0">
                <a:latin typeface="Times New Roman" panose="02020603050405020304" pitchFamily="18" charset="0"/>
                <a:ea typeface="宋体" panose="02010600030101010101" pitchFamily="2" charset="-122"/>
                <a:cs typeface="Times New Roman" panose="02020603050405020304" pitchFamily="18" charset="0"/>
              </a:rPr>
              <a:t>正如；与</a:t>
            </a:r>
            <a:r>
              <a:rPr lang="en-US" altLang="zh-CN" sz="32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3200" kern="100" dirty="0">
                <a:latin typeface="Times New Roman" panose="02020603050405020304" pitchFamily="18" charset="0"/>
                <a:ea typeface="宋体" panose="02010600030101010101" pitchFamily="2" charset="-122"/>
                <a:cs typeface="Times New Roman" panose="02020603050405020304" pitchFamily="18" charset="0"/>
              </a:rPr>
              <a:t>一样</a:t>
            </a:r>
            <a:endParaRPr lang="en-US" altLang="zh-CN" sz="3200" kern="100" dirty="0">
              <a:latin typeface="Times New Roman" panose="02020603050405020304" pitchFamily="18" charset="0"/>
              <a:ea typeface="宋体" panose="02010600030101010101" pitchFamily="2" charset="-122"/>
              <a:cs typeface="Times New Roman" panose="02020603050405020304" pitchFamily="18" charset="0"/>
            </a:endParaRPr>
          </a:p>
          <a:p>
            <a:pPr>
              <a:lnSpc>
                <a:spcPts val="4600"/>
              </a:lnSpc>
            </a:pPr>
            <a:r>
              <a:rPr lang="zh-CN" altLang="en-US" sz="3200" kern="100" dirty="0">
                <a:latin typeface="Times New Roman" panose="02020603050405020304" pitchFamily="18" charset="0"/>
                <a:ea typeface="宋体" panose="02010600030101010101" pitchFamily="2" charset="-122"/>
                <a:cs typeface="Times New Roman" panose="02020603050405020304" pitchFamily="18" charset="0"/>
              </a:rPr>
              <a:t>围绕某事</a:t>
            </a:r>
            <a:endParaRPr lang="en-US" altLang="zh-CN" sz="3200" kern="100" dirty="0">
              <a:latin typeface="Times New Roman" panose="02020603050405020304" pitchFamily="18" charset="0"/>
              <a:ea typeface="宋体" panose="02010600030101010101" pitchFamily="2" charset="-122"/>
              <a:cs typeface="Times New Roman" panose="02020603050405020304" pitchFamily="18" charset="0"/>
            </a:endParaRPr>
          </a:p>
          <a:p>
            <a:pPr>
              <a:lnSpc>
                <a:spcPts val="4600"/>
              </a:lnSpc>
            </a:pPr>
            <a:r>
              <a:rPr lang="zh-CN" altLang="en-US" sz="3200" kern="100" dirty="0">
                <a:latin typeface="Times New Roman" panose="02020603050405020304" pitchFamily="18" charset="0"/>
                <a:ea typeface="宋体" panose="02010600030101010101" pitchFamily="2" charset="-122"/>
                <a:cs typeface="Times New Roman" panose="02020603050405020304" pitchFamily="18" charset="0"/>
              </a:rPr>
              <a:t>最终的吸引力</a:t>
            </a:r>
            <a:endParaRPr lang="en-US" altLang="zh-CN" sz="3200" kern="100" dirty="0">
              <a:latin typeface="Times New Roman" panose="02020603050405020304" pitchFamily="18" charset="0"/>
              <a:ea typeface="宋体" panose="02010600030101010101" pitchFamily="2" charset="-122"/>
              <a:cs typeface="Times New Roman" panose="02020603050405020304" pitchFamily="18" charset="0"/>
            </a:endParaRPr>
          </a:p>
          <a:p>
            <a:pPr>
              <a:lnSpc>
                <a:spcPts val="4600"/>
              </a:lnSpc>
            </a:pPr>
            <a:r>
              <a:rPr lang="en-US" altLang="zh-CN" sz="3200" kern="100" dirty="0">
                <a:latin typeface="Times New Roman" panose="02020603050405020304" pitchFamily="18" charset="0"/>
                <a:ea typeface="宋体" panose="02010600030101010101" pitchFamily="2" charset="-122"/>
                <a:cs typeface="Times New Roman" panose="02020603050405020304" pitchFamily="18" charset="0"/>
              </a:rPr>
              <a:t>adj.</a:t>
            </a:r>
            <a:r>
              <a:rPr lang="zh-CN" altLang="en-US" sz="3200" kern="100" dirty="0">
                <a:latin typeface="Times New Roman" panose="02020603050405020304" pitchFamily="18" charset="0"/>
                <a:ea typeface="宋体" panose="02010600030101010101" pitchFamily="2" charset="-122"/>
                <a:cs typeface="Times New Roman" panose="02020603050405020304" pitchFamily="18" charset="0"/>
              </a:rPr>
              <a:t>不合作的</a:t>
            </a:r>
            <a:endParaRPr lang="en-US" altLang="zh-CN" sz="3200" kern="1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747029"/>
          </a:xfrm>
        </p:spPr>
        <p:txBody>
          <a:bodyPr>
            <a:normAutofit/>
          </a:bodyPr>
          <a:lstStyle/>
          <a:p>
            <a:pPr indent="0" algn="l">
              <a:lnSpc>
                <a:spcPts val="3800"/>
              </a:lnSpc>
              <a:buNone/>
            </a:pPr>
            <a:r>
              <a:rPr lang="en-US" altLang="zh-CN" sz="32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Game tester</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just">
              <a:lnSpc>
                <a:spcPts val="3800"/>
              </a:lnSpc>
              <a:spcBef>
                <a:spcPts val="0"/>
              </a:spcBef>
              <a:buNone/>
            </a:pP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Are you </a:t>
            </a:r>
            <a:r>
              <a:rPr lang="en-US" altLang="zh-CN" sz="32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into </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technology and creative? Would you like to play and test educational games and get paid for it? This is an exciting part-time job for somebody who loves playing games. We offer </a:t>
            </a:r>
            <a:r>
              <a:rPr lang="en-US" altLang="zh-CN" sz="3200" b="1" kern="100" dirty="0">
                <a:solidFill>
                  <a:srgbClr val="FF0000"/>
                </a:solidFill>
                <a:effectLst/>
                <a:highlight>
                  <a:srgbClr val="C0C0C0"/>
                </a:highlight>
                <a:latin typeface="Times New Roman" panose="02020603050405020304" pitchFamily="18" charset="0"/>
                <a:ea typeface="宋体" panose="02010600030101010101" pitchFamily="2" charset="-122"/>
                <a:cs typeface="Times New Roman" panose="02020603050405020304" pitchFamily="18" charset="0"/>
              </a:rPr>
              <a:t>flexible hours</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If this is for you, write a description of your favorite game and why you like it in no more than 150 words.</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nSpc>
                <a:spcPts val="3800"/>
              </a:lnSpc>
              <a:spcBef>
                <a:spcPts val="0"/>
              </a:spcBef>
              <a:buNone/>
            </a:pPr>
            <a:br>
              <a:rPr lang="en-US" altLang="zh-CN" sz="3200" b="1" dirty="0">
                <a:solidFill>
                  <a:srgbClr val="002060"/>
                </a:solidFill>
                <a:effectLst/>
                <a:latin typeface="Times New Roman" panose="02020603050405020304" pitchFamily="18" charset="0"/>
                <a:ea typeface="宋体" panose="02010600030101010101" pitchFamily="2" charset="-122"/>
              </a:rPr>
            </a:b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22.Which job can you apply for if you can only work </a:t>
            </a:r>
            <a:r>
              <a:rPr lang="en-US" altLang="zh-CN" sz="3200" b="1" kern="100" dirty="0">
                <a:solidFill>
                  <a:srgbClr val="002060"/>
                </a:solidFill>
                <a:effectLst/>
                <a:highlight>
                  <a:srgbClr val="C0C0C0"/>
                </a:highlight>
                <a:latin typeface="Times New Roman" panose="02020603050405020304" pitchFamily="18" charset="0"/>
                <a:ea typeface="宋体" panose="02010600030101010101" pitchFamily="2" charset="-122"/>
                <a:cs typeface="Times New Roman" panose="02020603050405020304" pitchFamily="18" charset="0"/>
              </a:rPr>
              <a:t>on weekends</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br>
              <a:rPr lang="en-US" altLang="zh-CN" sz="3200" dirty="0">
                <a:solidFill>
                  <a:srgbClr val="000000"/>
                </a:solidFill>
                <a:effectLst/>
                <a:latin typeface="Times New Roman" panose="02020603050405020304" pitchFamily="18" charset="0"/>
                <a:ea typeface="宋体" panose="02010600030101010101" pitchFamily="2" charset="-122"/>
              </a:rPr>
            </a:br>
            <a:r>
              <a:rPr lang="en-US" altLang="zh-CN" sz="3200" b="1" kern="100" dirty="0" err="1">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A.Lifeguard</a:t>
            </a: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b="1" kern="100" dirty="0" err="1">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B.Store</a:t>
            </a: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 assistant.			</a:t>
            </a:r>
            <a:endParaRPr lang="zh-CN" altLang="zh-CN" sz="32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pPr indent="0">
              <a:lnSpc>
                <a:spcPts val="3800"/>
              </a:lnSpc>
              <a:spcBef>
                <a:spcPts val="0"/>
              </a:spcBef>
              <a:buNone/>
            </a:pPr>
            <a:r>
              <a:rPr lang="en-US" altLang="zh-CN" sz="3200" b="1" kern="100" dirty="0" err="1">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C.Fashion</a:t>
            </a: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 designer. 			</a:t>
            </a:r>
            <a:r>
              <a:rPr lang="en-US" altLang="zh-CN" sz="3200" b="1" kern="100" dirty="0" err="1">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D.Game</a:t>
            </a: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 tester.</a:t>
            </a:r>
            <a:br>
              <a:rPr lang="en-US" altLang="zh-CN" sz="3200" dirty="0">
                <a:solidFill>
                  <a:srgbClr val="000000"/>
                </a:solidFill>
                <a:effectLst/>
                <a:latin typeface="Times New Roman" panose="02020603050405020304" pitchFamily="18" charset="0"/>
                <a:ea typeface="宋体" panose="02010600030101010101" pitchFamily="2" charset="-122"/>
              </a:rPr>
            </a:br>
            <a:endParaRPr lang="zh-CN" altLang="en-US" sz="3200" dirty="0"/>
          </a:p>
          <a:p>
            <a:pPr indent="0" algn="l">
              <a:lnSpc>
                <a:spcPts val="3800"/>
              </a:lnSpc>
              <a:spcBef>
                <a:spcPts val="0"/>
              </a:spcBef>
              <a:buNone/>
            </a:pP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 name="椭圆 1"/>
          <p:cNvSpPr/>
          <p:nvPr/>
        </p:nvSpPr>
        <p:spPr>
          <a:xfrm>
            <a:off x="6385979" y="4442880"/>
            <a:ext cx="424396" cy="376770"/>
          </a:xfrm>
          <a:prstGeom prst="ellipse">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747029"/>
          </a:xfrm>
        </p:spPr>
        <p:txBody>
          <a:bodyPr>
            <a:normAutofit/>
          </a:bodyPr>
          <a:lstStyle/>
          <a:p>
            <a:pPr indent="267970">
              <a:lnSpc>
                <a:spcPts val="3800"/>
              </a:lnSpc>
            </a:pPr>
            <a:r>
              <a:rPr lang="en-US" altLang="zh-CN" sz="3200" b="1" kern="100" dirty="0">
                <a:solidFill>
                  <a:srgbClr val="000000"/>
                </a:solidFill>
                <a:highlight>
                  <a:srgbClr val="C0C0C0"/>
                </a:highlight>
                <a:latin typeface="Times New Roman" panose="02020603050405020304" pitchFamily="18" charset="0"/>
                <a:ea typeface="宋体" panose="02010600030101010101" pitchFamily="2" charset="-122"/>
                <a:cs typeface="Times New Roman" panose="02020603050405020304" pitchFamily="18" charset="0"/>
              </a:rPr>
              <a:t>Fashion designer</a:t>
            </a:r>
            <a:endParaRPr lang="zh-CN" altLang="zh-CN" sz="3200" kern="100" dirty="0">
              <a:highlight>
                <a:srgbClr val="C0C0C0"/>
              </a:highlight>
              <a:latin typeface="等线" panose="02010600030101010101" pitchFamily="2" charset="-122"/>
              <a:cs typeface="Times New Roman" panose="02020603050405020304" pitchFamily="18" charset="0"/>
            </a:endParaRPr>
          </a:p>
          <a:p>
            <a:pPr indent="0" algn="just">
              <a:lnSpc>
                <a:spcPts val="3800"/>
              </a:lnSpc>
              <a:buNone/>
            </a:pPr>
            <a:r>
              <a:rPr lang="en-US" altLang="zh-CN"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Are you interested in the latest styles? Are you creative and good at art? If so, </a:t>
            </a:r>
            <a:r>
              <a:rPr lang="en-US" altLang="zh-CN" sz="3200" kern="1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Dresswise</a:t>
            </a:r>
            <a:r>
              <a:rPr lang="en-US" altLang="zh-CN"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is looking for a young person to create new looks for our teen department. This is a great opportunity </a:t>
            </a:r>
            <a:r>
              <a:rPr lang="en-US" altLang="zh-CN" sz="32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to gain experience in the clothing industry</a:t>
            </a:r>
            <a:r>
              <a:rPr lang="en-US" altLang="zh-CN"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You will need to work four days a week and we'll pay you for each design we use. We’ll also give you </a:t>
            </a:r>
            <a:r>
              <a:rPr lang="en-US" altLang="zh-CN" sz="3200" kern="1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sample</a:t>
            </a:r>
            <a:r>
              <a:rPr lang="en-US" altLang="zh-CN"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 of your designs to wear.</a:t>
            </a:r>
            <a:endParaRPr lang="zh-CN" altLang="zh-CN" sz="3200" kern="100" dirty="0">
              <a:latin typeface="等线" panose="02010600030101010101" pitchFamily="2" charset="-122"/>
              <a:cs typeface="Times New Roman" panose="02020603050405020304" pitchFamily="18" charset="0"/>
            </a:endParaRPr>
          </a:p>
          <a:p>
            <a:pPr indent="0" algn="l">
              <a:lnSpc>
                <a:spcPts val="3800"/>
              </a:lnSpc>
              <a:buNone/>
            </a:pP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23.What can you get from the job as a </a:t>
            </a:r>
            <a:r>
              <a:rPr lang="en-US" altLang="zh-CN" sz="3200" b="1" kern="100" dirty="0">
                <a:solidFill>
                  <a:srgbClr val="002060"/>
                </a:solidFill>
                <a:effectLst/>
                <a:highlight>
                  <a:srgbClr val="C0C0C0"/>
                </a:highlight>
                <a:latin typeface="Times New Roman" panose="02020603050405020304" pitchFamily="18" charset="0"/>
                <a:ea typeface="宋体" panose="02010600030101010101" pitchFamily="2" charset="-122"/>
                <a:cs typeface="Times New Roman" panose="02020603050405020304" pitchFamily="18" charset="0"/>
              </a:rPr>
              <a:t>fashion designer</a:t>
            </a: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800"/>
              </a:lnSpc>
              <a:buNone/>
            </a:pPr>
            <a:r>
              <a:rPr lang="en-US" altLang="zh-CN" sz="3200" b="1" kern="100" dirty="0" err="1">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A.Samples</a:t>
            </a: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 of </a:t>
            </a:r>
            <a:r>
              <a:rPr lang="en-US" altLang="zh-CN" sz="3200" b="1" u="sng"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the latest styles</a:t>
            </a: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3200" b="1" kern="100" dirty="0">
              <a:solidFill>
                <a:srgbClr val="002060"/>
              </a:solidFill>
              <a:latin typeface="等线" panose="02010600030101010101" pitchFamily="2" charset="-122"/>
              <a:ea typeface="等线" panose="02010600030101010101" pitchFamily="2" charset="-122"/>
              <a:cs typeface="Times New Roman" panose="02020603050405020304" pitchFamily="18" charset="0"/>
            </a:endParaRPr>
          </a:p>
          <a:p>
            <a:pPr indent="0" algn="l">
              <a:lnSpc>
                <a:spcPts val="3800"/>
              </a:lnSpc>
              <a:buNone/>
            </a:pPr>
            <a:r>
              <a:rPr lang="en-US" altLang="zh-CN" sz="3200" b="1" kern="100" dirty="0" err="1">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B.Payment</a:t>
            </a: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 for </a:t>
            </a:r>
            <a:r>
              <a:rPr lang="en-US" altLang="zh-CN" sz="3200" b="1" u="sng"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each</a:t>
            </a: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 of your designs.</a:t>
            </a:r>
            <a:endParaRPr lang="zh-CN" altLang="zh-CN" sz="32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800"/>
              </a:lnSpc>
              <a:buNone/>
            </a:pPr>
            <a:r>
              <a:rPr lang="en-US" altLang="zh-CN" sz="3200" b="1" kern="100" dirty="0" err="1">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C.</a:t>
            </a:r>
            <a:r>
              <a:rPr lang="en-US" altLang="zh-CN" sz="3200" b="1" kern="100" dirty="0" err="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Experience</a:t>
            </a: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 in the </a:t>
            </a:r>
            <a:r>
              <a:rPr lang="en-US" altLang="zh-CN" sz="32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fashion</a:t>
            </a: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industry</a:t>
            </a: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800"/>
              </a:lnSpc>
              <a:buNone/>
            </a:pPr>
            <a:r>
              <a:rPr lang="en-US" altLang="zh-CN" sz="3200" b="1" kern="100" dirty="0" err="1">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D.Chances</a:t>
            </a:r>
            <a:r>
              <a:rPr lang="en-US" altLang="zh-CN" sz="32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 to design clothes for adults.</a:t>
            </a:r>
            <a:endParaRPr lang="zh-CN" altLang="zh-CN" sz="3200" b="1"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zh-CN" altLang="en-US" dirty="0"/>
          </a:p>
        </p:txBody>
      </p:sp>
      <p:sp>
        <p:nvSpPr>
          <p:cNvPr id="2" name="椭圆 1"/>
          <p:cNvSpPr/>
          <p:nvPr/>
        </p:nvSpPr>
        <p:spPr>
          <a:xfrm>
            <a:off x="204254" y="5538255"/>
            <a:ext cx="424396" cy="376770"/>
          </a:xfrm>
          <a:prstGeom prst="ellipse">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858000"/>
          </a:xfrm>
        </p:spPr>
        <p:txBody>
          <a:bodyPr>
            <a:normAutofit/>
          </a:bodyPr>
          <a:lstStyle/>
          <a:p>
            <a:pPr indent="0">
              <a:lnSpc>
                <a:spcPts val="3000"/>
              </a:lnSpc>
              <a:buNone/>
            </a:pPr>
            <a:r>
              <a:rPr lang="zh-CN" altLang="en-US" sz="32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阅读词汇</a:t>
            </a:r>
            <a:endParaRPr lang="en-US" altLang="zh-CN" sz="32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0">
              <a:lnSpc>
                <a:spcPts val="3000"/>
              </a:lnSpc>
              <a:buNone/>
            </a:pPr>
            <a:r>
              <a:rPr lang="en-US" altLang="zh-CN" sz="3200" kern="100" dirty="0">
                <a:latin typeface="Times New Roman" panose="02020603050405020304" pitchFamily="18" charset="0"/>
                <a:ea typeface="宋体" panose="02010600030101010101" pitchFamily="2" charset="-122"/>
                <a:cs typeface="Times New Roman" panose="02020603050405020304" pitchFamily="18" charset="0"/>
              </a:rPr>
              <a:t>option                   	n.</a:t>
            </a:r>
            <a:r>
              <a:rPr lang="zh-CN" altLang="en-US" sz="3200" kern="100" dirty="0">
                <a:latin typeface="Times New Roman" panose="02020603050405020304" pitchFamily="18" charset="0"/>
                <a:ea typeface="宋体" panose="02010600030101010101" pitchFamily="2" charset="-122"/>
                <a:cs typeface="Times New Roman" panose="02020603050405020304" pitchFamily="18" charset="0"/>
              </a:rPr>
              <a:t>可选择的事物；选择</a:t>
            </a:r>
            <a:endParaRPr lang="en-US" altLang="zh-CN" sz="3200" kern="100" dirty="0">
              <a:latin typeface="Times New Roman" panose="02020603050405020304" pitchFamily="18" charset="0"/>
              <a:ea typeface="宋体" panose="02010600030101010101" pitchFamily="2" charset="-122"/>
              <a:cs typeface="Times New Roman" panose="02020603050405020304" pitchFamily="18" charset="0"/>
            </a:endParaRPr>
          </a:p>
          <a:p>
            <a:pPr indent="0">
              <a:lnSpc>
                <a:spcPts val="3000"/>
              </a:lnSpc>
              <a:buNone/>
            </a:pPr>
            <a:r>
              <a:rPr lang="en-US" altLang="zh-CN" sz="3200" kern="100" dirty="0">
                <a:latin typeface="Times New Roman" panose="02020603050405020304" pitchFamily="18" charset="0"/>
                <a:ea typeface="宋体" panose="02010600030101010101" pitchFamily="2" charset="-122"/>
                <a:cs typeface="Times New Roman" panose="02020603050405020304" pitchFamily="18" charset="0"/>
              </a:rPr>
              <a:t>Lifeguard 		n.</a:t>
            </a:r>
            <a:r>
              <a:rPr lang="zh-CN" altLang="en-US" sz="3200" kern="100" dirty="0">
                <a:latin typeface="Times New Roman" panose="02020603050405020304" pitchFamily="18" charset="0"/>
                <a:ea typeface="宋体" panose="02010600030101010101" pitchFamily="2" charset="-122"/>
                <a:cs typeface="Times New Roman" panose="02020603050405020304" pitchFamily="18" charset="0"/>
              </a:rPr>
              <a:t>救生员；警卫</a:t>
            </a:r>
            <a:endParaRPr lang="en-US" altLang="zh-CN" sz="3200" kern="100" dirty="0">
              <a:latin typeface="Times New Roman" panose="02020603050405020304" pitchFamily="18" charset="0"/>
              <a:ea typeface="宋体" panose="02010600030101010101" pitchFamily="2" charset="-122"/>
              <a:cs typeface="Times New Roman" panose="02020603050405020304" pitchFamily="18" charset="0"/>
            </a:endParaRPr>
          </a:p>
          <a:p>
            <a:pPr indent="0">
              <a:lnSpc>
                <a:spcPts val="3000"/>
              </a:lnSpc>
              <a:buNone/>
            </a:pPr>
            <a:r>
              <a:rPr lang="en-US" altLang="zh-CN" sz="3200" kern="100" dirty="0">
                <a:latin typeface="Times New Roman" panose="02020603050405020304" pitchFamily="18" charset="0"/>
                <a:ea typeface="宋体" panose="02010600030101010101" pitchFamily="2" charset="-122"/>
                <a:cs typeface="Times New Roman" panose="02020603050405020304" pitchFamily="18" charset="0"/>
              </a:rPr>
              <a:t>new looks 		n.</a:t>
            </a:r>
            <a:r>
              <a:rPr lang="zh-CN" altLang="en-US" sz="3200" kern="100" dirty="0">
                <a:latin typeface="Times New Roman" panose="02020603050405020304" pitchFamily="18" charset="0"/>
                <a:ea typeface="宋体" panose="02010600030101010101" pitchFamily="2" charset="-122"/>
                <a:cs typeface="Times New Roman" panose="02020603050405020304" pitchFamily="18" charset="0"/>
              </a:rPr>
              <a:t>新面目，新气象</a:t>
            </a:r>
            <a:endParaRPr lang="en-US" altLang="zh-CN" sz="3200" kern="100" dirty="0">
              <a:latin typeface="Times New Roman" panose="02020603050405020304" pitchFamily="18" charset="0"/>
              <a:ea typeface="宋体" panose="02010600030101010101" pitchFamily="2" charset="-122"/>
              <a:cs typeface="Times New Roman" panose="02020603050405020304" pitchFamily="18" charset="0"/>
            </a:endParaRPr>
          </a:p>
          <a:p>
            <a:pPr indent="0">
              <a:lnSpc>
                <a:spcPts val="3000"/>
              </a:lnSpc>
              <a:buNone/>
            </a:pPr>
            <a:r>
              <a:rPr lang="en-US" altLang="zh-CN" sz="3200" kern="100" dirty="0">
                <a:latin typeface="Times New Roman" panose="02020603050405020304" pitchFamily="18" charset="0"/>
                <a:ea typeface="宋体" panose="02010600030101010101" pitchFamily="2" charset="-122"/>
                <a:cs typeface="Times New Roman" panose="02020603050405020304" pitchFamily="18" charset="0"/>
              </a:rPr>
              <a:t>teen department 	</a:t>
            </a:r>
            <a:r>
              <a:rPr lang="zh-CN" altLang="en-US" sz="3200" kern="100" dirty="0">
                <a:latin typeface="Times New Roman" panose="02020603050405020304" pitchFamily="18" charset="0"/>
                <a:ea typeface="宋体" panose="02010600030101010101" pitchFamily="2" charset="-122"/>
                <a:cs typeface="Times New Roman" panose="02020603050405020304" pitchFamily="18" charset="0"/>
              </a:rPr>
              <a:t>少年部</a:t>
            </a:r>
            <a:endParaRPr lang="en-US" altLang="zh-CN" sz="3200" kern="100" dirty="0">
              <a:latin typeface="Times New Roman" panose="02020603050405020304" pitchFamily="18" charset="0"/>
              <a:ea typeface="宋体" panose="02010600030101010101" pitchFamily="2" charset="-122"/>
              <a:cs typeface="Times New Roman" panose="02020603050405020304" pitchFamily="18" charset="0"/>
            </a:endParaRPr>
          </a:p>
          <a:p>
            <a:pPr indent="0">
              <a:lnSpc>
                <a:spcPts val="3000"/>
              </a:lnSpc>
              <a:buNone/>
            </a:pPr>
            <a:r>
              <a:rPr lang="en-US" altLang="zh-CN" sz="3200" kern="100" dirty="0">
                <a:latin typeface="Times New Roman" panose="02020603050405020304" pitchFamily="18" charset="0"/>
                <a:ea typeface="宋体" panose="02010600030101010101" pitchFamily="2" charset="-122"/>
                <a:cs typeface="Times New Roman" panose="02020603050405020304" pitchFamily="18" charset="0"/>
              </a:rPr>
              <a:t>clothing industry </a:t>
            </a:r>
            <a:r>
              <a:rPr lang="zh-CN" altLang="en-US" sz="32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kern="100" dirty="0">
                <a:latin typeface="Times New Roman" panose="02020603050405020304" pitchFamily="18" charset="0"/>
                <a:ea typeface="宋体" panose="02010600030101010101" pitchFamily="2" charset="-122"/>
                <a:cs typeface="Times New Roman" panose="02020603050405020304" pitchFamily="18" charset="0"/>
              </a:rPr>
              <a:t>服装业</a:t>
            </a:r>
            <a:endParaRPr lang="en-US" altLang="zh-CN" sz="3200" kern="100" dirty="0">
              <a:latin typeface="Times New Roman" panose="02020603050405020304" pitchFamily="18" charset="0"/>
              <a:ea typeface="宋体" panose="02010600030101010101" pitchFamily="2" charset="-122"/>
              <a:cs typeface="Times New Roman" panose="02020603050405020304" pitchFamily="18" charset="0"/>
            </a:endParaRPr>
          </a:p>
          <a:p>
            <a:pPr indent="0">
              <a:lnSpc>
                <a:spcPts val="3000"/>
              </a:lnSpc>
              <a:buNone/>
            </a:pPr>
            <a:r>
              <a:rPr lang="en-US" altLang="zh-CN" sz="3200" kern="100" dirty="0">
                <a:latin typeface="Times New Roman" panose="02020603050405020304" pitchFamily="18" charset="0"/>
                <a:ea typeface="宋体" panose="02010600030101010101" pitchFamily="2" charset="-122"/>
                <a:cs typeface="Times New Roman" panose="02020603050405020304" pitchFamily="18" charset="0"/>
              </a:rPr>
              <a:t>sample 			n.</a:t>
            </a:r>
            <a:r>
              <a:rPr lang="zh-CN" altLang="en-US" sz="3200" kern="100" dirty="0">
                <a:latin typeface="Times New Roman" panose="02020603050405020304" pitchFamily="18" charset="0"/>
                <a:ea typeface="宋体" panose="02010600030101010101" pitchFamily="2" charset="-122"/>
                <a:cs typeface="Times New Roman" panose="02020603050405020304" pitchFamily="18" charset="0"/>
              </a:rPr>
              <a:t> 样品；采样</a:t>
            </a:r>
            <a:endParaRPr lang="en-US" altLang="zh-CN" sz="3200" kern="100" dirty="0">
              <a:latin typeface="Times New Roman" panose="02020603050405020304" pitchFamily="18" charset="0"/>
              <a:ea typeface="宋体" panose="02010600030101010101" pitchFamily="2" charset="-122"/>
              <a:cs typeface="Times New Roman" panose="02020603050405020304" pitchFamily="18" charset="0"/>
            </a:endParaRPr>
          </a:p>
          <a:p>
            <a:pPr indent="0" algn="l">
              <a:lnSpc>
                <a:spcPts val="3000"/>
              </a:lnSpc>
              <a:buNone/>
            </a:pPr>
            <a:r>
              <a:rPr lang="zh-CN" altLang="en-US" sz="32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写作词汇</a:t>
            </a:r>
            <a:endParaRPr lang="en-US" altLang="zh-CN" sz="32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0">
              <a:lnSpc>
                <a:spcPts val="3000"/>
              </a:lnSpc>
              <a:buNone/>
            </a:pPr>
            <a:r>
              <a:rPr lang="en-US" altLang="zh-CN" sz="3200" kern="100" dirty="0">
                <a:latin typeface="Times New Roman" panose="02020603050405020304" pitchFamily="18" charset="0"/>
                <a:ea typeface="宋体" panose="02010600030101010101" pitchFamily="2" charset="-122"/>
                <a:cs typeface="Times New Roman" panose="02020603050405020304" pitchFamily="18" charset="0"/>
              </a:rPr>
              <a:t>be physically fit 			</a:t>
            </a:r>
            <a:r>
              <a:rPr lang="zh-CN" altLang="en-US" sz="3200" kern="100" dirty="0">
                <a:latin typeface="Times New Roman" panose="02020603050405020304" pitchFamily="18" charset="0"/>
                <a:ea typeface="宋体" panose="02010600030101010101" pitchFamily="2" charset="-122"/>
                <a:cs typeface="Times New Roman" panose="02020603050405020304" pitchFamily="18" charset="0"/>
              </a:rPr>
              <a:t>身体健康</a:t>
            </a:r>
            <a:endParaRPr lang="en-US" altLang="zh-CN" sz="3200" kern="100" dirty="0">
              <a:latin typeface="Times New Roman" panose="02020603050405020304" pitchFamily="18" charset="0"/>
              <a:ea typeface="宋体" panose="02010600030101010101" pitchFamily="2" charset="-122"/>
              <a:cs typeface="Times New Roman" panose="02020603050405020304" pitchFamily="18" charset="0"/>
            </a:endParaRPr>
          </a:p>
          <a:p>
            <a:pPr indent="0">
              <a:lnSpc>
                <a:spcPts val="3000"/>
              </a:lnSpc>
              <a:buNone/>
            </a:pPr>
            <a:r>
              <a:rPr lang="en-US" altLang="zh-CN" sz="3200" kern="100" dirty="0">
                <a:latin typeface="Times New Roman" panose="02020603050405020304" pitchFamily="18" charset="0"/>
                <a:ea typeface="宋体" panose="02010600030101010101" pitchFamily="2" charset="-122"/>
                <a:cs typeface="Times New Roman" panose="02020603050405020304" pitchFamily="18" charset="0"/>
              </a:rPr>
              <a:t>Applicants need to be reliable 	</a:t>
            </a:r>
            <a:r>
              <a:rPr lang="zh-CN" altLang="en-US" sz="3200" kern="100" dirty="0">
                <a:latin typeface="Times New Roman" panose="02020603050405020304" pitchFamily="18" charset="0"/>
                <a:ea typeface="宋体" panose="02010600030101010101" pitchFamily="2" charset="-122"/>
                <a:cs typeface="Times New Roman" panose="02020603050405020304" pitchFamily="18" charset="0"/>
              </a:rPr>
              <a:t>申请者需要可靠</a:t>
            </a:r>
            <a:endParaRPr lang="en-US" altLang="zh-CN" sz="3200" kern="100" dirty="0">
              <a:latin typeface="Times New Roman" panose="02020603050405020304" pitchFamily="18" charset="0"/>
              <a:ea typeface="宋体" panose="02010600030101010101" pitchFamily="2" charset="-122"/>
              <a:cs typeface="Times New Roman" panose="02020603050405020304" pitchFamily="18" charset="0"/>
            </a:endParaRPr>
          </a:p>
          <a:p>
            <a:pPr indent="0">
              <a:lnSpc>
                <a:spcPts val="3000"/>
              </a:lnSpc>
              <a:buNone/>
            </a:pPr>
            <a:r>
              <a:rPr lang="en-US" altLang="zh-CN" sz="3200" kern="100" dirty="0">
                <a:latin typeface="Times New Roman" panose="02020603050405020304" pitchFamily="18" charset="0"/>
                <a:ea typeface="宋体" panose="02010600030101010101" pitchFamily="2" charset="-122"/>
                <a:cs typeface="Times New Roman" panose="02020603050405020304" pitchFamily="18" charset="0"/>
              </a:rPr>
              <a:t>A second language is preferred  </a:t>
            </a:r>
            <a:r>
              <a:rPr lang="zh-CN" altLang="en-US" sz="3200" kern="100" dirty="0">
                <a:latin typeface="Times New Roman" panose="02020603050405020304" pitchFamily="18" charset="0"/>
                <a:ea typeface="宋体" panose="02010600030101010101" pitchFamily="2" charset="-122"/>
                <a:cs typeface="Times New Roman" panose="02020603050405020304" pitchFamily="18" charset="0"/>
              </a:rPr>
              <a:t>会外语的人更受青睐</a:t>
            </a:r>
            <a:endParaRPr lang="en-US" altLang="zh-CN" sz="3200" kern="100" dirty="0">
              <a:latin typeface="Times New Roman" panose="02020603050405020304" pitchFamily="18" charset="0"/>
              <a:ea typeface="宋体" panose="02010600030101010101" pitchFamily="2" charset="-122"/>
              <a:cs typeface="Times New Roman" panose="02020603050405020304" pitchFamily="18" charset="0"/>
            </a:endParaRPr>
          </a:p>
          <a:p>
            <a:pPr indent="0">
              <a:lnSpc>
                <a:spcPts val="3000"/>
              </a:lnSpc>
              <a:buNone/>
            </a:pPr>
            <a:r>
              <a:rPr lang="en-US" altLang="zh-CN" sz="3200" kern="100" dirty="0">
                <a:latin typeface="Times New Roman" panose="02020603050405020304" pitchFamily="18" charset="0"/>
                <a:ea typeface="宋体" panose="02010600030101010101" pitchFamily="2" charset="-122"/>
                <a:cs typeface="Times New Roman" panose="02020603050405020304" pitchFamily="18" charset="0"/>
              </a:rPr>
              <a:t>Be into technology			</a:t>
            </a:r>
            <a:r>
              <a:rPr lang="zh-CN" altLang="en-US" sz="3200" kern="100" dirty="0">
                <a:latin typeface="Times New Roman" panose="02020603050405020304" pitchFamily="18" charset="0"/>
                <a:ea typeface="宋体" panose="02010600030101010101" pitchFamily="2" charset="-122"/>
                <a:cs typeface="Times New Roman" panose="02020603050405020304" pitchFamily="18" charset="0"/>
              </a:rPr>
              <a:t>热衷于科技</a:t>
            </a:r>
            <a:endParaRPr lang="en-US" altLang="zh-CN" sz="3200" kern="100" dirty="0">
              <a:latin typeface="Times New Roman" panose="02020603050405020304" pitchFamily="18" charset="0"/>
              <a:ea typeface="宋体" panose="02010600030101010101" pitchFamily="2" charset="-122"/>
              <a:cs typeface="Times New Roman" panose="02020603050405020304" pitchFamily="18" charset="0"/>
            </a:endParaRPr>
          </a:p>
          <a:p>
            <a:pPr indent="0">
              <a:lnSpc>
                <a:spcPts val="1800"/>
              </a:lnSpc>
              <a:buNone/>
            </a:pPr>
            <a:endParaRPr lang="en-US" altLang="zh-CN" sz="2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0" algn="l">
              <a:lnSpc>
                <a:spcPts val="1800"/>
              </a:lnSpc>
              <a:buNone/>
            </a:pP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800" kern="100" dirty="0">
              <a:solidFill>
                <a:srgbClr val="7030A0"/>
              </a:solidFill>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858000"/>
          </a:xfrm>
        </p:spPr>
        <p:txBody>
          <a:bodyPr>
            <a:normAutofit/>
          </a:bodyPr>
          <a:lstStyle/>
          <a:p>
            <a:pPr indent="266700" algn="ctr">
              <a:lnSpc>
                <a:spcPts val="2000"/>
              </a:lnSpc>
            </a:pPr>
            <a:r>
              <a:rPr lang="en-US" altLang="zh-CN" sz="2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a:t>
            </a:r>
            <a:endParaRPr lang="zh-CN" altLang="zh-CN" sz="26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ts val="2000"/>
              </a:lnSpc>
            </a:pPr>
            <a:r>
              <a:rPr lang="en-US" altLang="zh-CN" sz="2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Della Steward got the standard well-wishes on her blog on her 53rd birthday, but she got some unusual messages too. One was about the Smith family who had just lost their four-year-old son to cancer. His older brother was in deep </a:t>
            </a:r>
            <a:r>
              <a:rPr lang="en-US" altLang="zh-CN" sz="26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sorrow</a:t>
            </a:r>
            <a:r>
              <a:rPr lang="en-US" altLang="zh-CN" sz="2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Could Della help?</a:t>
            </a:r>
            <a:endParaRPr lang="zh-CN" altLang="zh-CN" sz="26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ts val="2000"/>
              </a:lnSpc>
            </a:pPr>
            <a:r>
              <a:rPr lang="en-US" altLang="zh-CN" sz="2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That message and the 30 or so others like it were exactly what Della was looking for. To celebrate her 53rd,the long-time social service professional had put out a call on herb log.  She wanted to commit 53 random acts of kindness by the end of her birth month, and she needed information on people who could use one. When she got the note about the Smith family</a:t>
            </a:r>
            <a:r>
              <a:rPr lang="zh-CN" altLang="zh-CN" sz="2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she sent a wind chime</a:t>
            </a:r>
            <a:r>
              <a:rPr lang="zh-CN" altLang="zh-CN" sz="2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（风铃）</a:t>
            </a:r>
            <a:r>
              <a:rPr lang="en-US" altLang="zh-CN" sz="2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with the</a:t>
            </a:r>
            <a:r>
              <a:rPr lang="en-US" altLang="zh-CN" sz="26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message “Listen to the wind and know that I am near” written on it. It now hangs in the four-year-old's bedroom, where his older brother can go to listen to it whenever he wants.</a:t>
            </a:r>
            <a:endParaRPr lang="zh-CN" altLang="zh-CN" sz="26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ts val="2000"/>
              </a:lnSpc>
            </a:pPr>
            <a:r>
              <a:rPr lang="en-US" altLang="zh-CN" sz="2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This is not the first time that Della has decided to give gifts for her birthday. For her 47th,in 2016,she founded Love in Action, an organization committed to doing something good near her home and beyond. Its aim is simple: Do Your Best, Show Your Love!</a:t>
            </a:r>
            <a:endParaRPr lang="zh-CN" altLang="zh-CN" sz="26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ts val="2000"/>
              </a:lnSpc>
            </a:pPr>
            <a:r>
              <a:rPr lang="en-US" altLang="zh-CN" sz="2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Over the years, the organization has reached out and touched well over 100 strangers, some found via Della's blog, others with help from her grandkids. The organization also shares inexpensive and creative gift ideas for others to help people in need.</a:t>
            </a:r>
            <a:endParaRPr lang="zh-CN" altLang="zh-CN" sz="26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ts val="2000"/>
              </a:lnSpc>
            </a:pPr>
            <a:r>
              <a:rPr lang="en-US" altLang="zh-CN" sz="2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Della pays for everything herself: gift cards, pay-it-forward purchases at drive-throughs  ,and care packages, as well as the gas it takes to play fairy. Her family often gives her some extra birthday cash with a serious warning against spending it on anyone else, which she naturally ignores. “I got a couple of gift cards for my birthday this year and was like 'YESSS!'”  It's Della's party, and she'll give if she wants to.</a:t>
            </a:r>
            <a:endParaRPr lang="zh-CN" altLang="zh-CN" sz="26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715125"/>
          </a:xfrm>
        </p:spPr>
        <p:txBody>
          <a:bodyPr>
            <a:normAutofit/>
          </a:bodyPr>
          <a:lstStyle/>
          <a:p>
            <a:pPr indent="0" algn="just">
              <a:lnSpc>
                <a:spcPts val="3600"/>
              </a:lnSpc>
              <a:buNone/>
            </a:pP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Della Steward got the standard well-wishes on her blog on her </a:t>
            </a:r>
            <a:r>
              <a:rPr lang="en-US" altLang="zh-CN" sz="3200" kern="100" dirty="0">
                <a:solidFill>
                  <a:srgbClr val="000000"/>
                </a:solidFill>
                <a:effectLst/>
                <a:highlight>
                  <a:srgbClr val="C0C0C0"/>
                </a:highlight>
                <a:latin typeface="Times New Roman" panose="02020603050405020304" pitchFamily="18" charset="0"/>
                <a:ea typeface="宋体" panose="02010600030101010101" pitchFamily="2" charset="-122"/>
                <a:cs typeface="Times New Roman" panose="02020603050405020304" pitchFamily="18" charset="0"/>
              </a:rPr>
              <a:t>53rd birthday</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but she got some </a:t>
            </a:r>
            <a:r>
              <a:rPr lang="en-US" altLang="zh-CN" sz="3200" kern="100" dirty="0">
                <a:solidFill>
                  <a:srgbClr val="000000"/>
                </a:solidFill>
                <a:effectLst/>
                <a:highlight>
                  <a:srgbClr val="C0C0C0"/>
                </a:highlight>
                <a:latin typeface="Times New Roman" panose="02020603050405020304" pitchFamily="18" charset="0"/>
                <a:ea typeface="宋体" panose="02010600030101010101" pitchFamily="2" charset="-122"/>
                <a:cs typeface="Times New Roman" panose="02020603050405020304" pitchFamily="18" charset="0"/>
              </a:rPr>
              <a:t>unusual messages </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too. One was about the Smith family who had just lost their four-year-old son to cancer. His older brother was in deep </a:t>
            </a:r>
            <a:r>
              <a:rPr lang="en-US" altLang="zh-CN" sz="32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sorrow</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Could Della help</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ts val="3600"/>
              </a:lnSpc>
              <a:buNone/>
            </a:pPr>
            <a:endPar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0" algn="l">
              <a:lnSpc>
                <a:spcPts val="3600"/>
              </a:lnSpc>
              <a:buNone/>
            </a:pP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24.What were the </a:t>
            </a:r>
            <a:r>
              <a:rPr lang="en-US" altLang="zh-CN" sz="3200" kern="100" dirty="0">
                <a:solidFill>
                  <a:srgbClr val="000000"/>
                </a:solidFill>
                <a:effectLst/>
                <a:highlight>
                  <a:srgbClr val="C0C0C0"/>
                </a:highlight>
                <a:latin typeface="Times New Roman" panose="02020603050405020304" pitchFamily="18" charset="0"/>
                <a:ea typeface="宋体" panose="02010600030101010101" pitchFamily="2" charset="-122"/>
                <a:cs typeface="Times New Roman" panose="02020603050405020304" pitchFamily="18" charset="0"/>
              </a:rPr>
              <a:t>unusual messages </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Della got on her </a:t>
            </a:r>
            <a:r>
              <a:rPr lang="en-US" altLang="zh-CN" sz="3200" kern="100" dirty="0">
                <a:solidFill>
                  <a:srgbClr val="000000"/>
                </a:solidFill>
                <a:effectLst/>
                <a:highlight>
                  <a:srgbClr val="C0C0C0"/>
                </a:highlight>
                <a:latin typeface="Times New Roman" panose="02020603050405020304" pitchFamily="18" charset="0"/>
                <a:ea typeface="宋体" panose="02010600030101010101" pitchFamily="2" charset="-122"/>
                <a:cs typeface="Times New Roman" panose="02020603050405020304" pitchFamily="18" charset="0"/>
              </a:rPr>
              <a:t>53rd birthday</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nSpc>
                <a:spcPts val="3600"/>
              </a:lnSpc>
              <a:buNone/>
            </a:pPr>
            <a:r>
              <a:rPr lang="en-US" altLang="zh-CN" sz="32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A.Help</a:t>
            </a:r>
            <a:r>
              <a:rPr lang="en-US" altLang="zh-CN" sz="32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requests</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B. Gift ideas.</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nSpc>
                <a:spcPts val="3600"/>
              </a:lnSpc>
              <a:buNone/>
            </a:pPr>
            <a:r>
              <a:rPr lang="en-US" altLang="zh-CN" sz="32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C.Donation</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offers. 		D. Birthday wishes.</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ct val="150000"/>
              </a:lnSpc>
              <a:buNone/>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ct val="150000"/>
              </a:lnSpc>
              <a:buNone/>
            </a:pPr>
            <a:br>
              <a:rPr lang="en-US" altLang="zh-CN" sz="1800" dirty="0">
                <a:solidFill>
                  <a:srgbClr val="000000"/>
                </a:solidFill>
                <a:effectLst/>
                <a:latin typeface="Times New Roman" panose="02020603050405020304" pitchFamily="18" charset="0"/>
                <a:ea typeface="宋体" panose="02010600030101010101" pitchFamily="2" charset="-122"/>
              </a:rPr>
            </a:br>
            <a:endParaRPr lang="zh-CN" altLang="en-US" dirty="0"/>
          </a:p>
        </p:txBody>
      </p:sp>
      <p:sp>
        <p:nvSpPr>
          <p:cNvPr id="4" name="椭圆 3"/>
          <p:cNvSpPr/>
          <p:nvPr/>
        </p:nvSpPr>
        <p:spPr>
          <a:xfrm>
            <a:off x="271353" y="3240615"/>
            <a:ext cx="424396" cy="376770"/>
          </a:xfrm>
          <a:prstGeom prst="ellipse">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858000"/>
          </a:xfrm>
        </p:spPr>
        <p:txBody>
          <a:bodyPr>
            <a:normAutofit fontScale="85000" lnSpcReduction="10000"/>
          </a:bodyPr>
          <a:lstStyle/>
          <a:p>
            <a:pPr indent="0" algn="just">
              <a:lnSpc>
                <a:spcPts val="3600"/>
              </a:lnSpc>
              <a:buNone/>
            </a:pPr>
            <a:r>
              <a:rPr lang="en-US" altLang="zh-CN" sz="38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That message and the 30 or so others like it were exactly what Della was looking for. To celebrate her 53rd, the long-time social service professional had put out a call on herb log.  She wanted to commit 53 random acts of kindness by the end of her birth month, and she needed information on people who could use one. When she got the note about </a:t>
            </a:r>
            <a:r>
              <a:rPr lang="en-US" altLang="zh-CN" sz="3800" kern="100" dirty="0">
                <a:solidFill>
                  <a:srgbClr val="000000"/>
                </a:solidFill>
                <a:highlight>
                  <a:srgbClr val="C0C0C0"/>
                </a:highlight>
                <a:latin typeface="Times New Roman" panose="02020603050405020304" pitchFamily="18" charset="0"/>
                <a:ea typeface="宋体" panose="02010600030101010101" pitchFamily="2" charset="-122"/>
                <a:cs typeface="Times New Roman" panose="02020603050405020304" pitchFamily="18" charset="0"/>
              </a:rPr>
              <a:t>the Smith family</a:t>
            </a:r>
            <a:r>
              <a:rPr lang="zh-CN" altLang="zh-CN" sz="38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38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she sent a wind chime</a:t>
            </a:r>
            <a:r>
              <a:rPr lang="zh-CN" altLang="zh-CN" sz="38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（风铃）</a:t>
            </a:r>
            <a:r>
              <a:rPr lang="en-US" altLang="zh-CN" sz="38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with the message “</a:t>
            </a:r>
            <a:r>
              <a:rPr lang="en-US" altLang="zh-CN" sz="38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Listen to the wind and know that I am near</a:t>
            </a:r>
            <a:r>
              <a:rPr lang="en-US" altLang="zh-CN" sz="38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written on it. It now hangs in the four-year-old's bedroom, where his older brother can go to listen to it whenever he wants.</a:t>
            </a:r>
            <a:endParaRPr lang="zh-CN" altLang="zh-CN" sz="38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indent="0" algn="just">
              <a:lnSpc>
                <a:spcPts val="3600"/>
              </a:lnSpc>
              <a:buNone/>
            </a:pPr>
            <a:r>
              <a:rPr lang="en-US" altLang="zh-CN" sz="3800" b="1" kern="100"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25. What can we learn about Della from her gift to the </a:t>
            </a:r>
            <a:r>
              <a:rPr lang="en-US" altLang="zh-CN" sz="3800" b="1" kern="100" dirty="0">
                <a:solidFill>
                  <a:srgbClr val="002060"/>
                </a:solidFill>
                <a:highlight>
                  <a:srgbClr val="C0C0C0"/>
                </a:highlight>
                <a:latin typeface="Times New Roman" panose="02020603050405020304" pitchFamily="18" charset="0"/>
                <a:ea typeface="宋体" panose="02010600030101010101" pitchFamily="2" charset="-122"/>
                <a:cs typeface="Times New Roman" panose="02020603050405020304" pitchFamily="18" charset="0"/>
              </a:rPr>
              <a:t>Smith family</a:t>
            </a:r>
            <a:r>
              <a:rPr lang="en-US" altLang="zh-CN" sz="3800" b="1" kern="100"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3800" b="1" kern="100" dirty="0">
              <a:solidFill>
                <a:srgbClr val="002060"/>
              </a:solidFill>
              <a:latin typeface="Times New Roman" panose="02020603050405020304" pitchFamily="18" charset="0"/>
              <a:ea typeface="宋体" panose="02010600030101010101" pitchFamily="2" charset="-122"/>
              <a:cs typeface="Times New Roman" panose="02020603050405020304" pitchFamily="18" charset="0"/>
            </a:endParaRPr>
          </a:p>
          <a:p>
            <a:pPr indent="0" algn="l">
              <a:lnSpc>
                <a:spcPts val="3600"/>
              </a:lnSpc>
              <a:buNone/>
            </a:pPr>
            <a:r>
              <a:rPr lang="en-US" altLang="zh-CN" sz="3800" b="1" kern="100" dirty="0" err="1">
                <a:solidFill>
                  <a:srgbClr val="002060"/>
                </a:solidFill>
                <a:latin typeface="Times New Roman" panose="02020603050405020304" pitchFamily="18" charset="0"/>
                <a:ea typeface="宋体" panose="02010600030101010101" pitchFamily="2" charset="-122"/>
                <a:cs typeface="Times New Roman" panose="02020603050405020304" pitchFamily="18" charset="0"/>
              </a:rPr>
              <a:t>A.She</a:t>
            </a:r>
            <a:r>
              <a:rPr lang="en-US" altLang="zh-CN" sz="3800" b="1" kern="100"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 is caring and brave.	</a:t>
            </a:r>
            <a:r>
              <a:rPr lang="en-US" altLang="zh-CN" sz="3800" b="1" kern="100" dirty="0" err="1">
                <a:solidFill>
                  <a:srgbClr val="002060"/>
                </a:solidFill>
                <a:latin typeface="Times New Roman" panose="02020603050405020304" pitchFamily="18" charset="0"/>
                <a:ea typeface="宋体" panose="02010600030101010101" pitchFamily="2" charset="-122"/>
                <a:cs typeface="Times New Roman" panose="02020603050405020304" pitchFamily="18" charset="0"/>
              </a:rPr>
              <a:t>B.She</a:t>
            </a:r>
            <a:r>
              <a:rPr lang="en-US" altLang="zh-CN" sz="3800" b="1" kern="100"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 is </a:t>
            </a:r>
            <a:r>
              <a:rPr lang="en-US" altLang="zh-CN" sz="3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loving and helpful</a:t>
            </a:r>
            <a:r>
              <a:rPr lang="en-US" altLang="zh-CN" sz="3800" b="1" kern="100"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3800" b="1" kern="100" dirty="0">
              <a:solidFill>
                <a:srgbClr val="002060"/>
              </a:solidFill>
              <a:latin typeface="Times New Roman" panose="02020603050405020304" pitchFamily="18" charset="0"/>
              <a:ea typeface="宋体" panose="02010600030101010101" pitchFamily="2" charset="-122"/>
              <a:cs typeface="Times New Roman" panose="02020603050405020304" pitchFamily="18" charset="0"/>
            </a:endParaRPr>
          </a:p>
          <a:p>
            <a:pPr indent="0" algn="l">
              <a:lnSpc>
                <a:spcPts val="3600"/>
              </a:lnSpc>
              <a:buNone/>
            </a:pPr>
            <a:r>
              <a:rPr lang="en-US" altLang="zh-CN" sz="3800" b="1" kern="100" dirty="0" err="1">
                <a:solidFill>
                  <a:srgbClr val="002060"/>
                </a:solidFill>
                <a:latin typeface="Times New Roman" panose="02020603050405020304" pitchFamily="18" charset="0"/>
                <a:ea typeface="宋体" panose="02010600030101010101" pitchFamily="2" charset="-122"/>
                <a:cs typeface="Times New Roman" panose="02020603050405020304" pitchFamily="18" charset="0"/>
              </a:rPr>
              <a:t>C.She</a:t>
            </a:r>
            <a:r>
              <a:rPr lang="en-US" altLang="zh-CN" sz="3800" b="1" kern="100"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 is patient and romantic.	</a:t>
            </a:r>
            <a:r>
              <a:rPr lang="en-US" altLang="zh-CN" sz="3800" b="1" kern="100" dirty="0" err="1">
                <a:solidFill>
                  <a:srgbClr val="002060"/>
                </a:solidFill>
                <a:latin typeface="Times New Roman" panose="02020603050405020304" pitchFamily="18" charset="0"/>
                <a:ea typeface="宋体" panose="02010600030101010101" pitchFamily="2" charset="-122"/>
                <a:cs typeface="Times New Roman" panose="02020603050405020304" pitchFamily="18" charset="0"/>
              </a:rPr>
              <a:t>D.She</a:t>
            </a:r>
            <a:r>
              <a:rPr lang="en-US" altLang="zh-CN" sz="3800" b="1" kern="100"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 is creative and determined.</a:t>
            </a:r>
            <a:endParaRPr lang="zh-CN" altLang="zh-CN" sz="3800" b="1" kern="100" dirty="0">
              <a:solidFill>
                <a:srgbClr val="00206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dirty="0"/>
          </a:p>
        </p:txBody>
      </p:sp>
      <p:sp>
        <p:nvSpPr>
          <p:cNvPr id="4" name="椭圆 3"/>
          <p:cNvSpPr/>
          <p:nvPr/>
        </p:nvSpPr>
        <p:spPr>
          <a:xfrm>
            <a:off x="5463113" y="4917013"/>
            <a:ext cx="424396" cy="376770"/>
          </a:xfrm>
          <a:prstGeom prst="ellipse">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ags/tag1.xml><?xml version="1.0" encoding="utf-8"?>
<p:tagLst xmlns:p="http://schemas.openxmlformats.org/presentationml/2006/main">
  <p:tag name="KSO_WPP_MARK_KEY" val="d1c4717b-5a37-4017-a892-1a37672972c2"/>
  <p:tag name="COMMONDATA" val="eyJoZGlkIjoiMDdjZTNkMDdhODNlYTZmMjNiZjMzNzcyZGY0ZDJmNjE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26761</Words>
  <Application>WPS 演示</Application>
  <PresentationFormat>宽屏</PresentationFormat>
  <Paragraphs>396</Paragraphs>
  <Slides>33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33</vt:i4>
      </vt:variant>
    </vt:vector>
  </HeadingPairs>
  <TitlesOfParts>
    <vt:vector size="46" baseType="lpstr">
      <vt:lpstr>Arial</vt:lpstr>
      <vt:lpstr>宋体</vt:lpstr>
      <vt:lpstr>Wingdings</vt:lpstr>
      <vt:lpstr>Times New Roman</vt:lpstr>
      <vt:lpstr>等线</vt:lpstr>
      <vt:lpstr>华文中宋</vt:lpstr>
      <vt:lpstr>等线 Light</vt:lpstr>
      <vt:lpstr>微软雅黑</vt:lpstr>
      <vt:lpstr>Arial Unicode MS</vt:lpstr>
      <vt:lpstr>Calibri</vt:lpstr>
      <vt:lpstr>PingFang SC</vt:lpstr>
      <vt:lpstr>Segoe Print</vt:lpstr>
      <vt:lpstr>Office 主题​​</vt:lpstr>
      <vt:lpstr>2023广州一模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331648920@qq.com</dc:creator>
  <cp:lastModifiedBy>Robert&amp;恒</cp:lastModifiedBy>
  <cp:revision>8</cp:revision>
  <dcterms:created xsi:type="dcterms:W3CDTF">2023-01-14T13:31:00Z</dcterms:created>
  <dcterms:modified xsi:type="dcterms:W3CDTF">2023-03-19T14:48:35Z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249C2B70F0F541FF8D8F675C63074972</vt:lpwstr>
  </property>
  <property fmtid="{D5CDD505-2E9C-101B-9397-08002B2CF9AE}" pid="3" name="KSOProductBuildVer">
    <vt:lpwstr>2052-11.1.0.13703</vt:lpwstr>
  </property>
</Properties>
</file>