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7" r:id="rId2"/>
    <p:sldId id="259" r:id="rId3"/>
    <p:sldId id="258" r:id="rId4"/>
    <p:sldId id="262" r:id="rId5"/>
    <p:sldId id="312" r:id="rId6"/>
    <p:sldId id="309" r:id="rId7"/>
    <p:sldId id="264" r:id="rId8"/>
    <p:sldId id="310" r:id="rId9"/>
    <p:sldId id="777" r:id="rId10"/>
    <p:sldId id="313" r:id="rId11"/>
    <p:sldId id="263" r:id="rId12"/>
    <p:sldId id="753" r:id="rId13"/>
    <p:sldId id="266" r:id="rId14"/>
    <p:sldId id="267" r:id="rId15"/>
    <p:sldId id="268" r:id="rId16"/>
    <p:sldId id="269" r:id="rId17"/>
    <p:sldId id="260" r:id="rId18"/>
    <p:sldId id="719" r:id="rId19"/>
    <p:sldId id="720" r:id="rId20"/>
    <p:sldId id="773" r:id="rId21"/>
    <p:sldId id="781" r:id="rId22"/>
    <p:sldId id="780" r:id="rId23"/>
    <p:sldId id="782" r:id="rId24"/>
    <p:sldId id="775" r:id="rId25"/>
    <p:sldId id="776" r:id="rId26"/>
    <p:sldId id="778" r:id="rId27"/>
    <p:sldId id="270" r:id="rId28"/>
    <p:sldId id="729" r:id="rId29"/>
    <p:sldId id="771" r:id="rId30"/>
    <p:sldId id="772" r:id="rId31"/>
    <p:sldId id="300" r:id="rId32"/>
    <p:sldId id="30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6" userDrawn="1">
          <p15:clr>
            <a:srgbClr val="A4A3A4"/>
          </p15:clr>
        </p15:guide>
        <p15:guide id="2" pos="380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0" clrIdx="0"/>
  <p:cmAuthor id="2" name="刘晗阳" initials="刘" lastIdx="0" clrIdx="4"/>
  <p:cmAuthor id="3" name="10248" initials="1" lastIdx="1" clrIdx="0"/>
  <p:cmAuthor id="4" name="apple" initials="a" lastIdx="2" clrIdx="0"/>
  <p:cmAuthor id="5" name="周跃良" initials="周" lastIdx="2" clrIdx="0"/>
  <p:cmAuthor id="6" name="王习习" initials="王"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9B33D"/>
    <a:srgbClr val="FFFFFF"/>
    <a:srgbClr val="B529B4"/>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85" d="100"/>
          <a:sy n="85" d="100"/>
        </p:scale>
        <p:origin x="115" y="110"/>
      </p:cViewPr>
      <p:guideLst>
        <p:guide orient="horz" pos="2126"/>
        <p:guide pos="380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2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2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2023/5/2</a:t>
            </a:fld>
            <a:endParaRPr lang="zh-CN" altLang="en-US"/>
          </a:p>
        </p:txBody>
      </p:sp>
      <p:sp>
        <p:nvSpPr>
          <p:cNvPr id="104883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3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3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3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幻灯片图像占位符 1"/>
          <p:cNvSpPr>
            <a:spLocks noGrp="1" noRot="1" noChangeAspect="1"/>
          </p:cNvSpPr>
          <p:nvPr>
            <p:ph type="sldImg"/>
          </p:nvPr>
        </p:nvSpPr>
        <p:spPr/>
      </p:sp>
      <p:sp>
        <p:nvSpPr>
          <p:cNvPr id="1048644" name="备注占位符 2"/>
          <p:cNvSpPr>
            <a:spLocks noGrp="1"/>
          </p:cNvSpPr>
          <p:nvPr>
            <p:ph type="body" idx="1"/>
          </p:nvPr>
        </p:nvSpPr>
        <p:spPr/>
        <p:txBody>
          <a:bodyPr/>
          <a:lstStyle/>
          <a:p>
            <a:endParaRPr lang="zh-CN" altLang="en-US"/>
          </a:p>
        </p:txBody>
      </p:sp>
      <p:sp>
        <p:nvSpPr>
          <p:cNvPr id="1048645"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幻灯片图像占位符 1"/>
          <p:cNvSpPr>
            <a:spLocks noGrp="1" noRot="1" noChangeAspect="1"/>
          </p:cNvSpPr>
          <p:nvPr>
            <p:ph type="sldImg" idx="2"/>
          </p:nvPr>
        </p:nvSpPr>
        <p:spPr/>
      </p:sp>
      <p:sp>
        <p:nvSpPr>
          <p:cNvPr id="1048700"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幻灯片图像占位符 1"/>
          <p:cNvSpPr>
            <a:spLocks noGrp="1" noRot="1" noChangeAspect="1"/>
          </p:cNvSpPr>
          <p:nvPr>
            <p:ph type="sldImg"/>
          </p:nvPr>
        </p:nvSpPr>
        <p:spPr/>
      </p:sp>
      <p:sp>
        <p:nvSpPr>
          <p:cNvPr id="1048735" name="备注占位符 2"/>
          <p:cNvSpPr>
            <a:spLocks noGrp="1"/>
          </p:cNvSpPr>
          <p:nvPr>
            <p:ph type="body" idx="1"/>
          </p:nvPr>
        </p:nvSpPr>
        <p:spPr/>
        <p:txBody>
          <a:bodyPr/>
          <a:lstStyle/>
          <a:p>
            <a:endParaRPr lang="zh-CN" altLang="en-US"/>
          </a:p>
        </p:txBody>
      </p:sp>
      <p:sp>
        <p:nvSpPr>
          <p:cNvPr id="1048736"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幻灯片图像占位符 1"/>
          <p:cNvSpPr>
            <a:spLocks noGrp="1" noRot="1" noChangeAspect="1"/>
          </p:cNvSpPr>
          <p:nvPr>
            <p:ph type="sldImg"/>
          </p:nvPr>
        </p:nvSpPr>
        <p:spPr/>
      </p:sp>
      <p:sp>
        <p:nvSpPr>
          <p:cNvPr id="1048750" name="备注占位符 2"/>
          <p:cNvSpPr>
            <a:spLocks noGrp="1"/>
          </p:cNvSpPr>
          <p:nvPr>
            <p:ph type="body" idx="1"/>
          </p:nvPr>
        </p:nvSpPr>
        <p:spPr/>
        <p:txBody>
          <a:bodyPr/>
          <a:lstStyle/>
          <a:p>
            <a:endParaRPr lang="zh-CN" altLang="en-US" dirty="0"/>
          </a:p>
        </p:txBody>
      </p:sp>
      <p:sp>
        <p:nvSpPr>
          <p:cNvPr id="1048751" name="灯片编号占位符 3"/>
          <p:cNvSpPr>
            <a:spLocks noGrp="1"/>
          </p:cNvSpPr>
          <p:nvPr>
            <p:ph type="sldNum" sz="quarter" idx="5"/>
          </p:nvPr>
        </p:nvSpPr>
        <p:spPr/>
        <p:txBody>
          <a:bodyPr/>
          <a:lstStyle/>
          <a:p>
            <a:fld id="{BFC4D603-5B0F-44EE-9D26-F46071689E9A}" type="slidenum">
              <a:rPr lang="zh-CN" altLang="en-US" smtClean="0"/>
              <a:t>14</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幻灯片图像占位符 1"/>
          <p:cNvSpPr>
            <a:spLocks noGrp="1" noRot="1" noChangeAspect="1"/>
          </p:cNvSpPr>
          <p:nvPr>
            <p:ph type="sldImg"/>
          </p:nvPr>
        </p:nvSpPr>
        <p:spPr/>
      </p:sp>
      <p:sp>
        <p:nvSpPr>
          <p:cNvPr id="1048762" name="备注占位符 2"/>
          <p:cNvSpPr>
            <a:spLocks noGrp="1"/>
          </p:cNvSpPr>
          <p:nvPr>
            <p:ph type="body" idx="1"/>
          </p:nvPr>
        </p:nvSpPr>
        <p:spPr/>
        <p:txBody>
          <a:bodyPr/>
          <a:lstStyle/>
          <a:p>
            <a:endParaRPr lang="zh-CN" altLang="en-US"/>
          </a:p>
        </p:txBody>
      </p:sp>
      <p:sp>
        <p:nvSpPr>
          <p:cNvPr id="1048763"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2" name="幻灯片图像占位符 1"/>
          <p:cNvSpPr>
            <a:spLocks noGrp="1" noRot="1" noChangeAspect="1"/>
          </p:cNvSpPr>
          <p:nvPr>
            <p:ph type="sldImg"/>
          </p:nvPr>
        </p:nvSpPr>
        <p:spPr/>
      </p:sp>
      <p:sp>
        <p:nvSpPr>
          <p:cNvPr id="1048773" name="备注占位符 2"/>
          <p:cNvSpPr>
            <a:spLocks noGrp="1"/>
          </p:cNvSpPr>
          <p:nvPr>
            <p:ph type="body" idx="1"/>
          </p:nvPr>
        </p:nvSpPr>
        <p:spPr/>
        <p:txBody>
          <a:bodyPr/>
          <a:lstStyle/>
          <a:p>
            <a:endParaRPr lang="zh-CN" altLang="en-US"/>
          </a:p>
        </p:txBody>
      </p:sp>
      <p:sp>
        <p:nvSpPr>
          <p:cNvPr id="104877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幻灯片图像占位符 1"/>
          <p:cNvSpPr>
            <a:spLocks noGrp="1" noRot="1" noChangeAspect="1"/>
          </p:cNvSpPr>
          <p:nvPr>
            <p:ph type="sldImg"/>
          </p:nvPr>
        </p:nvSpPr>
        <p:spPr/>
      </p:sp>
      <p:sp>
        <p:nvSpPr>
          <p:cNvPr id="1048680" name="备注占位符 2"/>
          <p:cNvSpPr>
            <a:spLocks noGrp="1"/>
          </p:cNvSpPr>
          <p:nvPr>
            <p:ph type="body" idx="1"/>
          </p:nvPr>
        </p:nvSpPr>
        <p:spPr/>
        <p:txBody>
          <a:bodyPr/>
          <a:lstStyle/>
          <a:p>
            <a:endParaRPr lang="zh-CN" altLang="en-US"/>
          </a:p>
        </p:txBody>
      </p:sp>
      <p:sp>
        <p:nvSpPr>
          <p:cNvPr id="1048681"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9" name="幻灯片图像占位符 1"/>
          <p:cNvSpPr>
            <a:spLocks noGrp="1" noRot="1" noChangeAspect="1"/>
          </p:cNvSpPr>
          <p:nvPr>
            <p:ph type="sldImg"/>
          </p:nvPr>
        </p:nvSpPr>
        <p:spPr/>
      </p:sp>
      <p:sp>
        <p:nvSpPr>
          <p:cNvPr id="1048780" name="备注占位符 2"/>
          <p:cNvSpPr>
            <a:spLocks noGrp="1"/>
          </p:cNvSpPr>
          <p:nvPr>
            <p:ph type="body" idx="1"/>
          </p:nvPr>
        </p:nvSpPr>
        <p:spPr/>
        <p:txBody>
          <a:bodyPr/>
          <a:lstStyle/>
          <a:p>
            <a:endParaRPr lang="zh-CN" altLang="en-US"/>
          </a:p>
        </p:txBody>
      </p:sp>
      <p:sp>
        <p:nvSpPr>
          <p:cNvPr id="1048781" name="灯片编号占位符 3"/>
          <p:cNvSpPr>
            <a:spLocks noGrp="1"/>
          </p:cNvSpPr>
          <p:nvPr>
            <p:ph type="sldNum" sz="quarter" idx="10"/>
          </p:nvPr>
        </p:nvSpPr>
        <p:spPr/>
        <p:txBody>
          <a:bodyPr/>
          <a:lstStyle/>
          <a:p>
            <a:fld id="{418F03C3-53C1-4F10-8DAF-D1F318E96C6E}" type="slidenum">
              <a:rPr lang="zh-CN" altLang="en-US" smtClean="0"/>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幻灯片图像占位符 1"/>
          <p:cNvSpPr>
            <a:spLocks noGrp="1" noRot="1" noChangeAspect="1"/>
          </p:cNvSpPr>
          <p:nvPr>
            <p:ph type="sldImg"/>
          </p:nvPr>
        </p:nvSpPr>
        <p:spPr/>
      </p:sp>
      <p:sp>
        <p:nvSpPr>
          <p:cNvPr id="1048670" name="备注占位符 2"/>
          <p:cNvSpPr>
            <a:spLocks noGrp="1"/>
          </p:cNvSpPr>
          <p:nvPr>
            <p:ph type="body" idx="1"/>
          </p:nvPr>
        </p:nvSpPr>
        <p:spPr/>
        <p:txBody>
          <a:bodyPr/>
          <a:lstStyle/>
          <a:p>
            <a:endParaRPr lang="zh-CN" altLang="en-US"/>
          </a:p>
        </p:txBody>
      </p:sp>
      <p:sp>
        <p:nvSpPr>
          <p:cNvPr id="1048671"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幻灯片图像占位符 1"/>
          <p:cNvSpPr>
            <a:spLocks noGrp="1" noRot="1" noChangeAspect="1"/>
          </p:cNvSpPr>
          <p:nvPr>
            <p:ph type="sldImg"/>
          </p:nvPr>
        </p:nvSpPr>
        <p:spPr/>
      </p:sp>
      <p:sp>
        <p:nvSpPr>
          <p:cNvPr id="1048691" name="备注占位符 2"/>
          <p:cNvSpPr>
            <a:spLocks noGrp="1"/>
          </p:cNvSpPr>
          <p:nvPr>
            <p:ph type="body" idx="1"/>
          </p:nvPr>
        </p:nvSpPr>
        <p:spPr/>
        <p:txBody>
          <a:bodyPr/>
          <a:lstStyle/>
          <a:p>
            <a:endParaRPr lang="zh-CN" altLang="en-US"/>
          </a:p>
        </p:txBody>
      </p:sp>
      <p:sp>
        <p:nvSpPr>
          <p:cNvPr id="1048692"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幻灯片图像占位符 1"/>
          <p:cNvSpPr>
            <a:spLocks noGrp="1" noRot="1" noChangeAspect="1"/>
          </p:cNvSpPr>
          <p:nvPr>
            <p:ph type="sldImg"/>
          </p:nvPr>
        </p:nvSpPr>
        <p:spPr/>
      </p:sp>
      <p:sp>
        <p:nvSpPr>
          <p:cNvPr id="1048720" name="备注占位符 2"/>
          <p:cNvSpPr>
            <a:spLocks noGrp="1"/>
          </p:cNvSpPr>
          <p:nvPr>
            <p:ph type="body" idx="1"/>
          </p:nvPr>
        </p:nvSpPr>
        <p:spPr/>
        <p:txBody>
          <a:bodyPr/>
          <a:lstStyle/>
          <a:p>
            <a:endParaRPr lang="zh-CN" altLang="en-US" dirty="0"/>
          </a:p>
        </p:txBody>
      </p:sp>
      <p:sp>
        <p:nvSpPr>
          <p:cNvPr id="1048721" name="灯片编号占位符 3"/>
          <p:cNvSpPr>
            <a:spLocks noGrp="1"/>
          </p:cNvSpPr>
          <p:nvPr>
            <p:ph type="sldNum" sz="quarter" idx="5"/>
          </p:nvPr>
        </p:nvSpPr>
        <p:spPr/>
        <p:txBody>
          <a:bodyPr/>
          <a:lstStyle/>
          <a:p>
            <a:fld id="{BFC4D603-5B0F-44EE-9D26-F46071689E9A}" type="slidenum">
              <a:rPr lang="zh-CN" altLang="en-US" smtClean="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305404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8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78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48784" name="日期占位符 3"/>
          <p:cNvSpPr>
            <a:spLocks noGrp="1"/>
          </p:cNvSpPr>
          <p:nvPr>
            <p:ph type="dt" sz="half" idx="10"/>
          </p:nvPr>
        </p:nvSpPr>
        <p:spPr/>
        <p:txBody>
          <a:bodyPr/>
          <a:lstStyle/>
          <a:p>
            <a:fld id="{91159F4F-D056-4B6F-A3D2-A59478B46298}" type="datetimeFigureOut">
              <a:rPr lang="zh-CN" altLang="en-US" smtClean="0"/>
              <a:t>2023/5/2</a:t>
            </a:fld>
            <a:endParaRPr lang="zh-CN" altLang="en-US"/>
          </a:p>
        </p:txBody>
      </p:sp>
      <p:sp>
        <p:nvSpPr>
          <p:cNvPr id="1048785" name="页脚占位符 4"/>
          <p:cNvSpPr>
            <a:spLocks noGrp="1"/>
          </p:cNvSpPr>
          <p:nvPr>
            <p:ph type="ftr" sz="quarter" idx="11"/>
          </p:nvPr>
        </p:nvSpPr>
        <p:spPr/>
        <p:txBody>
          <a:bodyPr/>
          <a:lstStyle/>
          <a:p>
            <a:endParaRPr lang="zh-CN" altLang="en-US"/>
          </a:p>
        </p:txBody>
      </p:sp>
      <p:sp>
        <p:nvSpPr>
          <p:cNvPr id="1048786" name="灯片编号占位符 5"/>
          <p:cNvSpPr>
            <a:spLocks noGrp="1"/>
          </p:cNvSpPr>
          <p:nvPr>
            <p:ph type="sldNum" sz="quarter" idx="12"/>
          </p:nvPr>
        </p:nvSpPr>
        <p:spPr/>
        <p:txBody>
          <a:bodyPr/>
          <a:lstStyle/>
          <a:p>
            <a:fld id="{9124DC20-B29F-44FD-A89B-3FD72EB4E07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811" name="标题 1"/>
          <p:cNvSpPr>
            <a:spLocks noGrp="1"/>
          </p:cNvSpPr>
          <p:nvPr>
            <p:ph type="title"/>
          </p:nvPr>
        </p:nvSpPr>
        <p:spPr/>
        <p:txBody>
          <a:bodyPr/>
          <a:lstStyle/>
          <a:p>
            <a:r>
              <a:rPr lang="zh-CN" altLang="en-US"/>
              <a:t>单击此处编辑母版标题样式</a:t>
            </a:r>
          </a:p>
        </p:txBody>
      </p:sp>
      <p:sp>
        <p:nvSpPr>
          <p:cNvPr id="1048812"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13" name="日期占位符 3"/>
          <p:cNvSpPr>
            <a:spLocks noGrp="1"/>
          </p:cNvSpPr>
          <p:nvPr>
            <p:ph type="dt" sz="half" idx="10"/>
          </p:nvPr>
        </p:nvSpPr>
        <p:spPr/>
        <p:txBody>
          <a:bodyPr/>
          <a:lstStyle/>
          <a:p>
            <a:fld id="{91159F4F-D056-4B6F-A3D2-A59478B46298}" type="datetimeFigureOut">
              <a:rPr lang="zh-CN" altLang="en-US" smtClean="0"/>
              <a:t>2023/5/2</a:t>
            </a:fld>
            <a:endParaRPr lang="zh-CN" altLang="en-US"/>
          </a:p>
        </p:txBody>
      </p:sp>
      <p:sp>
        <p:nvSpPr>
          <p:cNvPr id="1048814" name="页脚占位符 4"/>
          <p:cNvSpPr>
            <a:spLocks noGrp="1"/>
          </p:cNvSpPr>
          <p:nvPr>
            <p:ph type="ftr" sz="quarter" idx="11"/>
          </p:nvPr>
        </p:nvSpPr>
        <p:spPr/>
        <p:txBody>
          <a:bodyPr/>
          <a:lstStyle/>
          <a:p>
            <a:endParaRPr lang="zh-CN" altLang="en-US"/>
          </a:p>
        </p:txBody>
      </p:sp>
      <p:sp>
        <p:nvSpPr>
          <p:cNvPr id="1048815" name="灯片编号占位符 5"/>
          <p:cNvSpPr>
            <a:spLocks noGrp="1"/>
          </p:cNvSpPr>
          <p:nvPr>
            <p:ph type="sldNum" sz="quarter" idx="12"/>
          </p:nvPr>
        </p:nvSpPr>
        <p:spPr/>
        <p:txBody>
          <a:bodyPr/>
          <a:lstStyle/>
          <a:p>
            <a:fld id="{9124DC20-B29F-44FD-A89B-3FD72EB4E07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787"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788"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89" name="日期占位符 3"/>
          <p:cNvSpPr>
            <a:spLocks noGrp="1"/>
          </p:cNvSpPr>
          <p:nvPr>
            <p:ph type="dt" sz="half" idx="10"/>
          </p:nvPr>
        </p:nvSpPr>
        <p:spPr/>
        <p:txBody>
          <a:bodyPr/>
          <a:lstStyle/>
          <a:p>
            <a:fld id="{91159F4F-D056-4B6F-A3D2-A59478B46298}" type="datetimeFigureOut">
              <a:rPr lang="zh-CN" altLang="en-US" smtClean="0"/>
              <a:t>2023/5/2</a:t>
            </a:fld>
            <a:endParaRPr lang="zh-CN" altLang="en-US"/>
          </a:p>
        </p:txBody>
      </p:sp>
      <p:sp>
        <p:nvSpPr>
          <p:cNvPr id="1048790" name="页脚占位符 4"/>
          <p:cNvSpPr>
            <a:spLocks noGrp="1"/>
          </p:cNvSpPr>
          <p:nvPr>
            <p:ph type="ftr" sz="quarter" idx="11"/>
          </p:nvPr>
        </p:nvSpPr>
        <p:spPr/>
        <p:txBody>
          <a:bodyPr/>
          <a:lstStyle/>
          <a:p>
            <a:endParaRPr lang="zh-CN" altLang="en-US"/>
          </a:p>
        </p:txBody>
      </p:sp>
      <p:sp>
        <p:nvSpPr>
          <p:cNvPr id="1048791" name="灯片编号占位符 5"/>
          <p:cNvSpPr>
            <a:spLocks noGrp="1"/>
          </p:cNvSpPr>
          <p:nvPr>
            <p:ph type="sldNum" sz="quarter" idx="12"/>
          </p:nvPr>
        </p:nvSpPr>
        <p:spPr/>
        <p:txBody>
          <a:bodyPr/>
          <a:lstStyle/>
          <a:p>
            <a:fld id="{9124DC20-B29F-44FD-A89B-3FD72EB4E07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048672" name="日期占位符 2"/>
          <p:cNvSpPr>
            <a:spLocks noGrp="1"/>
          </p:cNvSpPr>
          <p:nvPr>
            <p:ph type="dt" sz="half" idx="10"/>
          </p:nvPr>
        </p:nvSpPr>
        <p:spPr/>
        <p:txBody>
          <a:bodyPr/>
          <a:lstStyle/>
          <a:p>
            <a:fld id="{32BF82D2-7A68-459D-A996-9BDDA2518FA4}" type="datetimeFigureOut">
              <a:rPr lang="zh-CN" altLang="en-US" smtClean="0"/>
              <a:t>2023/5/2</a:t>
            </a:fld>
            <a:endParaRPr lang="zh-CN" altLang="en-US"/>
          </a:p>
        </p:txBody>
      </p:sp>
      <p:sp>
        <p:nvSpPr>
          <p:cNvPr id="1048673" name="页脚占位符 3"/>
          <p:cNvSpPr>
            <a:spLocks noGrp="1"/>
          </p:cNvSpPr>
          <p:nvPr>
            <p:ph type="ftr" sz="quarter" idx="11"/>
          </p:nvPr>
        </p:nvSpPr>
        <p:spPr/>
        <p:txBody>
          <a:bodyPr/>
          <a:lstStyle/>
          <a:p>
            <a:endParaRPr lang="zh-CN" altLang="en-US"/>
          </a:p>
        </p:txBody>
      </p:sp>
      <p:sp>
        <p:nvSpPr>
          <p:cNvPr id="1048674"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
        <p:nvSpPr>
          <p:cNvPr id="1048701" name="任意多边形: 形状 8"/>
          <p:cNvSpPr/>
          <p:nvPr userDrawn="1"/>
        </p:nvSpPr>
        <p:spPr>
          <a:xfrm>
            <a:off x="10187935" y="-1090140"/>
            <a:ext cx="4008129" cy="2180279"/>
          </a:xfrm>
          <a:custGeom>
            <a:avLst/>
            <a:gdLst>
              <a:gd name="connsiteX0" fmla="*/ 109244 w 4008129"/>
              <a:gd name="connsiteY0" fmla="*/ 256317 h 2180279"/>
              <a:gd name="connsiteX1" fmla="*/ 942621 w 4008129"/>
              <a:gd name="connsiteY1" fmla="*/ 1876772 h 2180279"/>
              <a:gd name="connsiteX2" fmla="*/ 3581649 w 4008129"/>
              <a:gd name="connsiteY2" fmla="*/ 2050392 h 2180279"/>
              <a:gd name="connsiteX3" fmla="*/ 3801568 w 4008129"/>
              <a:gd name="connsiteY3" fmla="*/ 429937 h 2180279"/>
              <a:gd name="connsiteX4" fmla="*/ 1544505 w 4008129"/>
              <a:gd name="connsiteY4" fmla="*/ 1674 h 2180279"/>
              <a:gd name="connsiteX5" fmla="*/ 167117 w 4008129"/>
              <a:gd name="connsiteY5" fmla="*/ 279466 h 2180279"/>
              <a:gd name="connsiteX6" fmla="*/ 109244 w 4008129"/>
              <a:gd name="connsiteY6" fmla="*/ 256317 h 218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8129" h="2180279">
                <a:moveTo>
                  <a:pt x="109244" y="256317"/>
                </a:moveTo>
                <a:cubicBezTo>
                  <a:pt x="238495" y="522535"/>
                  <a:pt x="363887" y="1577760"/>
                  <a:pt x="942621" y="1876772"/>
                </a:cubicBezTo>
                <a:cubicBezTo>
                  <a:pt x="1521355" y="2175784"/>
                  <a:pt x="3105158" y="2291531"/>
                  <a:pt x="3581649" y="2050392"/>
                </a:cubicBezTo>
                <a:cubicBezTo>
                  <a:pt x="4058140" y="1809253"/>
                  <a:pt x="4141092" y="771390"/>
                  <a:pt x="3801568" y="429937"/>
                </a:cubicBezTo>
                <a:cubicBezTo>
                  <a:pt x="3462044" y="88484"/>
                  <a:pt x="2150247" y="26752"/>
                  <a:pt x="1544505" y="1674"/>
                </a:cubicBezTo>
                <a:cubicBezTo>
                  <a:pt x="938763" y="-23405"/>
                  <a:pt x="406327" y="240884"/>
                  <a:pt x="167117" y="279466"/>
                </a:cubicBezTo>
                <a:cubicBezTo>
                  <a:pt x="-72093" y="318048"/>
                  <a:pt x="-20007" y="-9901"/>
                  <a:pt x="109244" y="256317"/>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sp>
        <p:nvSpPr>
          <p:cNvPr id="1048702" name="任意多边形: 形状 12"/>
          <p:cNvSpPr/>
          <p:nvPr userDrawn="1"/>
        </p:nvSpPr>
        <p:spPr>
          <a:xfrm rot="869861">
            <a:off x="-1997982" y="5852278"/>
            <a:ext cx="6275278" cy="1529348"/>
          </a:xfrm>
          <a:custGeom>
            <a:avLst/>
            <a:gdLst>
              <a:gd name="connsiteX0" fmla="*/ 439908 w 7733604"/>
              <a:gd name="connsiteY0" fmla="*/ 1159748 h 2289554"/>
              <a:gd name="connsiteX1" fmla="*/ 2534925 w 7733604"/>
              <a:gd name="connsiteY1" fmla="*/ 372670 h 2289554"/>
              <a:gd name="connsiteX2" fmla="*/ 4201680 w 7733604"/>
              <a:gd name="connsiteY2" fmla="*/ 1206047 h 2289554"/>
              <a:gd name="connsiteX3" fmla="*/ 6261973 w 7733604"/>
              <a:gd name="connsiteY3" fmla="*/ 2280 h 2289554"/>
              <a:gd name="connsiteX4" fmla="*/ 7731958 w 7733604"/>
              <a:gd name="connsiteY4" fmla="*/ 939829 h 2289554"/>
              <a:gd name="connsiteX5" fmla="*/ 6389295 w 7733604"/>
              <a:gd name="connsiteY5" fmla="*/ 2213044 h 2289554"/>
              <a:gd name="connsiteX6" fmla="*/ 567229 w 7733604"/>
              <a:gd name="connsiteY6" fmla="*/ 2039424 h 2289554"/>
              <a:gd name="connsiteX7" fmla="*/ 439908 w 7733604"/>
              <a:gd name="connsiteY7" fmla="*/ 1159748 h 228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33604" h="2289554">
                <a:moveTo>
                  <a:pt x="439908" y="1159748"/>
                </a:moveTo>
                <a:cubicBezTo>
                  <a:pt x="767857" y="881956"/>
                  <a:pt x="1907963" y="364954"/>
                  <a:pt x="2534925" y="372670"/>
                </a:cubicBezTo>
                <a:cubicBezTo>
                  <a:pt x="3161887" y="380386"/>
                  <a:pt x="3580505" y="1267779"/>
                  <a:pt x="4201680" y="1206047"/>
                </a:cubicBezTo>
                <a:cubicBezTo>
                  <a:pt x="4822855" y="1144315"/>
                  <a:pt x="5673593" y="46650"/>
                  <a:pt x="6261973" y="2280"/>
                </a:cubicBezTo>
                <a:cubicBezTo>
                  <a:pt x="6850353" y="-42090"/>
                  <a:pt x="7710738" y="571368"/>
                  <a:pt x="7731958" y="939829"/>
                </a:cubicBezTo>
                <a:cubicBezTo>
                  <a:pt x="7753178" y="1308290"/>
                  <a:pt x="7583416" y="2029778"/>
                  <a:pt x="6389295" y="2213044"/>
                </a:cubicBezTo>
                <a:cubicBezTo>
                  <a:pt x="5195174" y="2396310"/>
                  <a:pt x="1553006" y="2214973"/>
                  <a:pt x="567229" y="2039424"/>
                </a:cubicBezTo>
                <a:cubicBezTo>
                  <a:pt x="-418548" y="1863875"/>
                  <a:pt x="111959" y="1437540"/>
                  <a:pt x="439908" y="1159748"/>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pic>
        <p:nvPicPr>
          <p:cNvPr id="2097155" name="图片 10"/>
          <p:cNvPicPr>
            <a:picLocks noChangeAspect="1"/>
          </p:cNvPicPr>
          <p:nvPr userDrawn="1"/>
        </p:nvPicPr>
        <p:blipFill rotWithShape="1">
          <a:blip r:embed="rId2" cstate="print"/>
          <a:srcRect r="7301" b="45178"/>
          <a:stretch>
            <a:fillRect/>
          </a:stretch>
        </p:blipFill>
        <p:spPr>
          <a:xfrm>
            <a:off x="10477048" y="4914899"/>
            <a:ext cx="1714952" cy="19431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p>
        </p:txBody>
      </p:sp>
      <p:sp>
        <p:nvSpPr>
          <p:cNvPr id="1048582"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fld id="{91159F4F-D056-4B6F-A3D2-A59478B46298}" type="datetimeFigureOut">
              <a:rPr lang="zh-CN" altLang="en-US" smtClean="0"/>
              <a:t>2023/5/2</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9124DC20-B29F-44FD-A89B-3FD72EB4E07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98"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99"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048800" name="日期占位符 3"/>
          <p:cNvSpPr>
            <a:spLocks noGrp="1"/>
          </p:cNvSpPr>
          <p:nvPr>
            <p:ph type="dt" sz="half" idx="10"/>
          </p:nvPr>
        </p:nvSpPr>
        <p:spPr/>
        <p:txBody>
          <a:bodyPr/>
          <a:lstStyle/>
          <a:p>
            <a:fld id="{91159F4F-D056-4B6F-A3D2-A59478B46298}" type="datetimeFigureOut">
              <a:rPr lang="zh-CN" altLang="en-US" smtClean="0"/>
              <a:t>2023/5/2</a:t>
            </a:fld>
            <a:endParaRPr lang="zh-CN" altLang="en-US"/>
          </a:p>
        </p:txBody>
      </p:sp>
      <p:sp>
        <p:nvSpPr>
          <p:cNvPr id="1048801" name="页脚占位符 4"/>
          <p:cNvSpPr>
            <a:spLocks noGrp="1"/>
          </p:cNvSpPr>
          <p:nvPr>
            <p:ph type="ftr" sz="quarter" idx="11"/>
          </p:nvPr>
        </p:nvSpPr>
        <p:spPr/>
        <p:txBody>
          <a:bodyPr/>
          <a:lstStyle/>
          <a:p>
            <a:endParaRPr lang="zh-CN" altLang="en-US"/>
          </a:p>
        </p:txBody>
      </p:sp>
      <p:sp>
        <p:nvSpPr>
          <p:cNvPr id="1048802" name="灯片编号占位符 5"/>
          <p:cNvSpPr>
            <a:spLocks noGrp="1"/>
          </p:cNvSpPr>
          <p:nvPr>
            <p:ph type="sldNum" sz="quarter" idx="12"/>
          </p:nvPr>
        </p:nvSpPr>
        <p:spPr/>
        <p:txBody>
          <a:bodyPr/>
          <a:lstStyle/>
          <a:p>
            <a:fld id="{9124DC20-B29F-44FD-A89B-3FD72EB4E07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16" name="标题 1"/>
          <p:cNvSpPr>
            <a:spLocks noGrp="1"/>
          </p:cNvSpPr>
          <p:nvPr>
            <p:ph type="title"/>
          </p:nvPr>
        </p:nvSpPr>
        <p:spPr/>
        <p:txBody>
          <a:bodyPr/>
          <a:lstStyle/>
          <a:p>
            <a:r>
              <a:rPr lang="zh-CN" altLang="en-US"/>
              <a:t>单击此处编辑母版标题样式</a:t>
            </a:r>
          </a:p>
        </p:txBody>
      </p:sp>
      <p:sp>
        <p:nvSpPr>
          <p:cNvPr id="1048817"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18"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19" name="日期占位符 4"/>
          <p:cNvSpPr>
            <a:spLocks noGrp="1"/>
          </p:cNvSpPr>
          <p:nvPr>
            <p:ph type="dt" sz="half" idx="10"/>
          </p:nvPr>
        </p:nvSpPr>
        <p:spPr/>
        <p:txBody>
          <a:bodyPr/>
          <a:lstStyle/>
          <a:p>
            <a:fld id="{91159F4F-D056-4B6F-A3D2-A59478B46298}" type="datetimeFigureOut">
              <a:rPr lang="zh-CN" altLang="en-US" smtClean="0"/>
              <a:t>2023/5/2</a:t>
            </a:fld>
            <a:endParaRPr lang="zh-CN" altLang="en-US"/>
          </a:p>
        </p:txBody>
      </p:sp>
      <p:sp>
        <p:nvSpPr>
          <p:cNvPr id="1048820" name="页脚占位符 5"/>
          <p:cNvSpPr>
            <a:spLocks noGrp="1"/>
          </p:cNvSpPr>
          <p:nvPr>
            <p:ph type="ftr" sz="quarter" idx="11"/>
          </p:nvPr>
        </p:nvSpPr>
        <p:spPr/>
        <p:txBody>
          <a:bodyPr/>
          <a:lstStyle/>
          <a:p>
            <a:endParaRPr lang="zh-CN" altLang="en-US"/>
          </a:p>
        </p:txBody>
      </p:sp>
      <p:sp>
        <p:nvSpPr>
          <p:cNvPr id="1048821" name="灯片编号占位符 6"/>
          <p:cNvSpPr>
            <a:spLocks noGrp="1"/>
          </p:cNvSpPr>
          <p:nvPr>
            <p:ph type="sldNum" sz="quarter" idx="12"/>
          </p:nvPr>
        </p:nvSpPr>
        <p:spPr/>
        <p:txBody>
          <a:bodyPr/>
          <a:lstStyle/>
          <a:p>
            <a:fld id="{9124DC20-B29F-44FD-A89B-3FD72EB4E07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03"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804"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805"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06"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807"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08" name="日期占位符 6"/>
          <p:cNvSpPr>
            <a:spLocks noGrp="1"/>
          </p:cNvSpPr>
          <p:nvPr>
            <p:ph type="dt" sz="half" idx="10"/>
          </p:nvPr>
        </p:nvSpPr>
        <p:spPr/>
        <p:txBody>
          <a:bodyPr/>
          <a:lstStyle/>
          <a:p>
            <a:fld id="{91159F4F-D056-4B6F-A3D2-A59478B46298}" type="datetimeFigureOut">
              <a:rPr lang="zh-CN" altLang="en-US" smtClean="0"/>
              <a:t>2023/5/2</a:t>
            </a:fld>
            <a:endParaRPr lang="zh-CN" altLang="en-US"/>
          </a:p>
        </p:txBody>
      </p:sp>
      <p:sp>
        <p:nvSpPr>
          <p:cNvPr id="1048809" name="页脚占位符 7"/>
          <p:cNvSpPr>
            <a:spLocks noGrp="1"/>
          </p:cNvSpPr>
          <p:nvPr>
            <p:ph type="ftr" sz="quarter" idx="11"/>
          </p:nvPr>
        </p:nvSpPr>
        <p:spPr/>
        <p:txBody>
          <a:bodyPr/>
          <a:lstStyle/>
          <a:p>
            <a:endParaRPr lang="zh-CN" altLang="en-US"/>
          </a:p>
        </p:txBody>
      </p:sp>
      <p:sp>
        <p:nvSpPr>
          <p:cNvPr id="1048810" name="灯片编号占位符 8"/>
          <p:cNvSpPr>
            <a:spLocks noGrp="1"/>
          </p:cNvSpPr>
          <p:nvPr>
            <p:ph type="sldNum" sz="quarter" idx="12"/>
          </p:nvPr>
        </p:nvSpPr>
        <p:spPr/>
        <p:txBody>
          <a:bodyPr/>
          <a:lstStyle/>
          <a:p>
            <a:fld id="{9124DC20-B29F-44FD-A89B-3FD72EB4E07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46" name="标题 1"/>
          <p:cNvSpPr>
            <a:spLocks noGrp="1"/>
          </p:cNvSpPr>
          <p:nvPr>
            <p:ph type="title"/>
          </p:nvPr>
        </p:nvSpPr>
        <p:spPr/>
        <p:txBody>
          <a:bodyPr/>
          <a:lstStyle/>
          <a:p>
            <a:r>
              <a:rPr lang="zh-CN" altLang="en-US"/>
              <a:t>单击此处编辑母版标题样式</a:t>
            </a:r>
          </a:p>
        </p:txBody>
      </p:sp>
      <p:sp>
        <p:nvSpPr>
          <p:cNvPr id="1048647" name="日期占位符 2"/>
          <p:cNvSpPr>
            <a:spLocks noGrp="1"/>
          </p:cNvSpPr>
          <p:nvPr>
            <p:ph type="dt" sz="half" idx="10"/>
          </p:nvPr>
        </p:nvSpPr>
        <p:spPr/>
        <p:txBody>
          <a:bodyPr/>
          <a:lstStyle/>
          <a:p>
            <a:fld id="{91159F4F-D056-4B6F-A3D2-A59478B46298}" type="datetimeFigureOut">
              <a:rPr lang="zh-CN" altLang="en-US" smtClean="0"/>
              <a:t>2023/5/2</a:t>
            </a:fld>
            <a:endParaRPr lang="zh-CN" altLang="en-US"/>
          </a:p>
        </p:txBody>
      </p:sp>
      <p:sp>
        <p:nvSpPr>
          <p:cNvPr id="1048648" name="页脚占位符 3"/>
          <p:cNvSpPr>
            <a:spLocks noGrp="1"/>
          </p:cNvSpPr>
          <p:nvPr>
            <p:ph type="ftr" sz="quarter" idx="11"/>
          </p:nvPr>
        </p:nvSpPr>
        <p:spPr/>
        <p:txBody>
          <a:bodyPr/>
          <a:lstStyle/>
          <a:p>
            <a:endParaRPr lang="zh-CN" altLang="en-US"/>
          </a:p>
        </p:txBody>
      </p:sp>
      <p:sp>
        <p:nvSpPr>
          <p:cNvPr id="1048649" name="灯片编号占位符 4"/>
          <p:cNvSpPr>
            <a:spLocks noGrp="1"/>
          </p:cNvSpPr>
          <p:nvPr>
            <p:ph type="sldNum" sz="quarter" idx="12"/>
          </p:nvPr>
        </p:nvSpPr>
        <p:spPr/>
        <p:txBody>
          <a:bodyPr/>
          <a:lstStyle/>
          <a:p>
            <a:fld id="{9124DC20-B29F-44FD-A89B-3FD72EB4E07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35" name="日期占位符 1"/>
          <p:cNvSpPr>
            <a:spLocks noGrp="1"/>
          </p:cNvSpPr>
          <p:nvPr>
            <p:ph type="dt" sz="half" idx="10"/>
          </p:nvPr>
        </p:nvSpPr>
        <p:spPr/>
        <p:txBody>
          <a:bodyPr/>
          <a:lstStyle/>
          <a:p>
            <a:fld id="{91159F4F-D056-4B6F-A3D2-A59478B46298}" type="datetimeFigureOut">
              <a:rPr lang="zh-CN" altLang="en-US" smtClean="0"/>
              <a:t>2023/5/2</a:t>
            </a:fld>
            <a:endParaRPr lang="zh-CN" altLang="en-US"/>
          </a:p>
        </p:txBody>
      </p:sp>
      <p:sp>
        <p:nvSpPr>
          <p:cNvPr id="1048636" name="页脚占位符 2"/>
          <p:cNvSpPr>
            <a:spLocks noGrp="1"/>
          </p:cNvSpPr>
          <p:nvPr>
            <p:ph type="ftr" sz="quarter" idx="11"/>
          </p:nvPr>
        </p:nvSpPr>
        <p:spPr/>
        <p:txBody>
          <a:bodyPr/>
          <a:lstStyle/>
          <a:p>
            <a:endParaRPr lang="zh-CN" altLang="en-US"/>
          </a:p>
        </p:txBody>
      </p:sp>
      <p:sp>
        <p:nvSpPr>
          <p:cNvPr id="1048637" name="灯片编号占位符 3"/>
          <p:cNvSpPr>
            <a:spLocks noGrp="1"/>
          </p:cNvSpPr>
          <p:nvPr>
            <p:ph type="sldNum" sz="quarter" idx="12"/>
          </p:nvPr>
        </p:nvSpPr>
        <p:spPr/>
        <p:txBody>
          <a:bodyPr/>
          <a:lstStyle/>
          <a:p>
            <a:fld id="{9124DC20-B29F-44FD-A89B-3FD72EB4E07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82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82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2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825" name="日期占位符 4"/>
          <p:cNvSpPr>
            <a:spLocks noGrp="1"/>
          </p:cNvSpPr>
          <p:nvPr>
            <p:ph type="dt" sz="half" idx="10"/>
          </p:nvPr>
        </p:nvSpPr>
        <p:spPr/>
        <p:txBody>
          <a:bodyPr/>
          <a:lstStyle/>
          <a:p>
            <a:fld id="{91159F4F-D056-4B6F-A3D2-A59478B46298}" type="datetimeFigureOut">
              <a:rPr lang="zh-CN" altLang="en-US" smtClean="0"/>
              <a:t>2023/5/2</a:t>
            </a:fld>
            <a:endParaRPr lang="zh-CN" altLang="en-US"/>
          </a:p>
        </p:txBody>
      </p:sp>
      <p:sp>
        <p:nvSpPr>
          <p:cNvPr id="1048826" name="页脚占位符 5"/>
          <p:cNvSpPr>
            <a:spLocks noGrp="1"/>
          </p:cNvSpPr>
          <p:nvPr>
            <p:ph type="ftr" sz="quarter" idx="11"/>
          </p:nvPr>
        </p:nvSpPr>
        <p:spPr/>
        <p:txBody>
          <a:bodyPr/>
          <a:lstStyle/>
          <a:p>
            <a:endParaRPr lang="zh-CN" altLang="en-US"/>
          </a:p>
        </p:txBody>
      </p:sp>
      <p:sp>
        <p:nvSpPr>
          <p:cNvPr id="1048827" name="灯片编号占位符 6"/>
          <p:cNvSpPr>
            <a:spLocks noGrp="1"/>
          </p:cNvSpPr>
          <p:nvPr>
            <p:ph type="sldNum" sz="quarter" idx="12"/>
          </p:nvPr>
        </p:nvSpPr>
        <p:spPr/>
        <p:txBody>
          <a:bodyPr/>
          <a:lstStyle/>
          <a:p>
            <a:fld id="{9124DC20-B29F-44FD-A89B-3FD72EB4E07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9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9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9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795" name="日期占位符 4"/>
          <p:cNvSpPr>
            <a:spLocks noGrp="1"/>
          </p:cNvSpPr>
          <p:nvPr>
            <p:ph type="dt" sz="half" idx="10"/>
          </p:nvPr>
        </p:nvSpPr>
        <p:spPr/>
        <p:txBody>
          <a:bodyPr/>
          <a:lstStyle/>
          <a:p>
            <a:fld id="{91159F4F-D056-4B6F-A3D2-A59478B46298}" type="datetimeFigureOut">
              <a:rPr lang="zh-CN" altLang="en-US" smtClean="0"/>
              <a:t>2023/5/2</a:t>
            </a:fld>
            <a:endParaRPr lang="zh-CN" altLang="en-US"/>
          </a:p>
        </p:txBody>
      </p:sp>
      <p:sp>
        <p:nvSpPr>
          <p:cNvPr id="1048796" name="页脚占位符 5"/>
          <p:cNvSpPr>
            <a:spLocks noGrp="1"/>
          </p:cNvSpPr>
          <p:nvPr>
            <p:ph type="ftr" sz="quarter" idx="11"/>
          </p:nvPr>
        </p:nvSpPr>
        <p:spPr/>
        <p:txBody>
          <a:bodyPr/>
          <a:lstStyle/>
          <a:p>
            <a:endParaRPr lang="zh-CN" altLang="en-US"/>
          </a:p>
        </p:txBody>
      </p:sp>
      <p:sp>
        <p:nvSpPr>
          <p:cNvPr id="1048797" name="灯片编号占位符 6"/>
          <p:cNvSpPr>
            <a:spLocks noGrp="1"/>
          </p:cNvSpPr>
          <p:nvPr>
            <p:ph type="sldNum" sz="quarter" idx="12"/>
          </p:nvPr>
        </p:nvSpPr>
        <p:spPr/>
        <p:txBody>
          <a:bodyPr/>
          <a:lstStyle/>
          <a:p>
            <a:fld id="{9124DC20-B29F-44FD-A89B-3FD72EB4E07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59F4F-D056-4B6F-A3D2-A59478B46298}" type="datetimeFigureOut">
              <a:rPr lang="zh-CN" altLang="en-US" smtClean="0"/>
              <a:t>2023/5/2</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4DC20-B29F-44FD-A89B-3FD72EB4E0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5.jpe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12.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1.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3.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5.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7.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9.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1.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3.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5.xml"/><Relationship Id="rId1" Type="http://schemas.openxmlformats.org/officeDocument/2006/relationships/tags" Target="../tags/tag4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3.png"/><Relationship Id="rId4"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矩形 259"/>
          <p:cNvSpPr>
            <a:spLocks noChangeArrowheads="1"/>
          </p:cNvSpPr>
          <p:nvPr/>
        </p:nvSpPr>
        <p:spPr bwMode="auto">
          <a:xfrm>
            <a:off x="6875584" y="1634365"/>
            <a:ext cx="5170517" cy="3230880"/>
          </a:xfrm>
          <a:prstGeom prst="rect">
            <a:avLst/>
          </a:prstGeom>
          <a:solidFill>
            <a:schemeClr val="tx2">
              <a:lumMod val="20000"/>
              <a:lumOff val="80000"/>
            </a:schemeClr>
          </a:solid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endParaRPr lang="en-US" altLang="zh-CN" sz="5400" b="1" dirty="0">
              <a:latin typeface="Arial" panose="020B0604020202020204" pitchFamily="34" charset="0"/>
              <a:cs typeface="Arial" panose="020B0604020202020204" pitchFamily="34" charset="0"/>
            </a:endParaRPr>
          </a:p>
          <a:p>
            <a:pPr algn="ctr">
              <a:buNone/>
            </a:pPr>
            <a:r>
              <a:rPr lang="en-US" altLang="zh-CN" sz="5400" b="1" dirty="0">
                <a:latin typeface="Arial" panose="020B0604020202020204" pitchFamily="34" charset="0"/>
                <a:cs typeface="Arial" panose="020B0604020202020204" pitchFamily="34" charset="0"/>
              </a:rPr>
              <a:t>2023</a:t>
            </a:r>
            <a:r>
              <a:rPr lang="zh-CN" altLang="zh-CN" sz="5400" b="1" dirty="0">
                <a:latin typeface="Arial" panose="020B0604020202020204" pitchFamily="34" charset="0"/>
                <a:cs typeface="Arial" panose="020B0604020202020204" pitchFamily="34" charset="0"/>
              </a:rPr>
              <a:t>届</a:t>
            </a:r>
            <a:r>
              <a:rPr lang="zh-CN" altLang="en-US" sz="5400" b="1" dirty="0">
                <a:latin typeface="Arial" panose="020B0604020202020204" pitchFamily="34" charset="0"/>
                <a:cs typeface="Arial" panose="020B0604020202020204" pitchFamily="34" charset="0"/>
              </a:rPr>
              <a:t>汕头二模</a:t>
            </a:r>
            <a:endParaRPr lang="zh-CN" altLang="zh-CN" sz="5400" b="1" dirty="0">
              <a:latin typeface="Arial" panose="020B0604020202020204" pitchFamily="34" charset="0"/>
              <a:cs typeface="Arial" panose="020B0604020202020204" pitchFamily="34" charset="0"/>
            </a:endParaRPr>
          </a:p>
          <a:p>
            <a:pPr algn="ctr">
              <a:buNone/>
            </a:pPr>
            <a:r>
              <a:rPr lang="zh-CN" altLang="en-US" sz="4800" b="1" dirty="0">
                <a:cs typeface="Arial" panose="020B0604020202020204" pitchFamily="34" charset="0"/>
              </a:rPr>
              <a:t>读</a:t>
            </a:r>
            <a:r>
              <a:rPr lang="en-US" altLang="zh-CN" sz="4800" b="1" dirty="0">
                <a:cs typeface="Arial" panose="020B0604020202020204" pitchFamily="34" charset="0"/>
              </a:rPr>
              <a:t>   </a:t>
            </a:r>
            <a:r>
              <a:rPr lang="zh-CN" altLang="en-US" sz="4800" b="1" dirty="0">
                <a:cs typeface="Arial" panose="020B0604020202020204" pitchFamily="34" charset="0"/>
              </a:rPr>
              <a:t>后</a:t>
            </a:r>
            <a:r>
              <a:rPr lang="en-US" altLang="zh-CN" sz="4800" b="1" dirty="0">
                <a:cs typeface="Arial" panose="020B0604020202020204" pitchFamily="34" charset="0"/>
              </a:rPr>
              <a:t>   </a:t>
            </a:r>
            <a:r>
              <a:rPr lang="zh-CN" altLang="en-US" sz="4800" b="1" dirty="0">
                <a:cs typeface="Arial" panose="020B0604020202020204" pitchFamily="34" charset="0"/>
              </a:rPr>
              <a:t>续</a:t>
            </a:r>
            <a:r>
              <a:rPr lang="en-US" altLang="zh-CN" sz="4800" b="1" dirty="0">
                <a:cs typeface="Arial" panose="020B0604020202020204" pitchFamily="34" charset="0"/>
              </a:rPr>
              <a:t>   </a:t>
            </a:r>
            <a:r>
              <a:rPr lang="zh-CN" altLang="en-US" sz="4800" b="1" dirty="0">
                <a:cs typeface="Arial" panose="020B0604020202020204" pitchFamily="34" charset="0"/>
              </a:rPr>
              <a:t>写</a:t>
            </a:r>
          </a:p>
          <a:p>
            <a:pPr algn="ctr">
              <a:buNone/>
            </a:pPr>
            <a:endParaRPr lang="zh-CN" altLang="zh-CN" sz="2800" b="1" dirty="0">
              <a:solidFill>
                <a:srgbClr val="FF0000"/>
              </a:solidFill>
              <a:cs typeface="Arial" panose="020B0604020202020204" pitchFamily="34" charset="0"/>
            </a:endParaRPr>
          </a:p>
        </p:txBody>
      </p:sp>
      <p:sp>
        <p:nvSpPr>
          <p:cNvPr id="2" name="文本框 1"/>
          <p:cNvSpPr txBox="1"/>
          <p:nvPr/>
        </p:nvSpPr>
        <p:spPr>
          <a:xfrm>
            <a:off x="6760845" y="4865245"/>
            <a:ext cx="5431155" cy="873760"/>
          </a:xfrm>
          <a:prstGeom prst="rect">
            <a:avLst/>
          </a:prstGeom>
          <a:noFill/>
        </p:spPr>
        <p:txBody>
          <a:bodyPr wrap="square" rtlCol="0">
            <a:noAutofit/>
          </a:bodyPr>
          <a:lstStyle/>
          <a:p>
            <a:r>
              <a:rPr lang="zh-CN" altLang="en-US" sz="4800" b="1" dirty="0">
                <a:solidFill>
                  <a:schemeClr val="accent5">
                    <a:lumMod val="75000"/>
                  </a:schemeClr>
                </a:solidFill>
              </a:rPr>
              <a:t>“歌美人更美</a:t>
            </a:r>
            <a:r>
              <a:rPr lang="en-US" altLang="zh-CN" sz="4800" b="1" dirty="0">
                <a:solidFill>
                  <a:schemeClr val="accent5">
                    <a:lumMod val="75000"/>
                  </a:schemeClr>
                </a:solidFill>
              </a:rPr>
              <a:t>-</a:t>
            </a:r>
          </a:p>
          <a:p>
            <a:r>
              <a:rPr lang="zh-CN" altLang="en-US" sz="4800" b="1" dirty="0">
                <a:solidFill>
                  <a:schemeClr val="accent5">
                    <a:lumMod val="75000"/>
                  </a:schemeClr>
                </a:solidFill>
              </a:rPr>
              <a:t>帮助小女孩等爸爸”</a:t>
            </a:r>
          </a:p>
        </p:txBody>
      </p:sp>
      <p:pic>
        <p:nvPicPr>
          <p:cNvPr id="100" name="图片 99"/>
          <p:cNvPicPr/>
          <p:nvPr/>
        </p:nvPicPr>
        <p:blipFill>
          <a:blip r:embed="rId3"/>
          <a:stretch>
            <a:fillRect/>
          </a:stretch>
        </p:blipFill>
        <p:spPr>
          <a:xfrm>
            <a:off x="367665" y="635000"/>
            <a:ext cx="5570855" cy="535686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6" nodeType="afterEffect">
                                  <p:iterate type="lt">
                                    <p:tmPct val="10000"/>
                                  </p:iterate>
                                  <p:childTnLst>
                                    <p:set>
                                      <p:cBhvr>
                                        <p:cTn id="6" dur="1" fill="hold">
                                          <p:stCondLst>
                                            <p:cond delay="0"/>
                                          </p:stCondLst>
                                        </p:cTn>
                                        <p:tgtEl>
                                          <p:spTgt spid="1048642"/>
                                        </p:tgtEl>
                                        <p:attrNameLst>
                                          <p:attrName>style.visibility</p:attrName>
                                        </p:attrNameLst>
                                      </p:cBhvr>
                                      <p:to>
                                        <p:strVal val="visible"/>
                                      </p:to>
                                    </p:set>
                                    <p:anim calcmode="lin" valueType="num">
                                      <p:cBhvr>
                                        <p:cTn id="7" dur="500" fill="hold"/>
                                        <p:tgtEl>
                                          <p:spTgt spid="10486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48642"/>
                                        </p:tgtEl>
                                        <p:attrNameLst>
                                          <p:attrName>ppt_y</p:attrName>
                                        </p:attrNameLst>
                                      </p:cBhvr>
                                      <p:tavLst>
                                        <p:tav tm="0">
                                          <p:val>
                                            <p:strVal val="#ppt_y"/>
                                          </p:val>
                                        </p:tav>
                                        <p:tav tm="100000">
                                          <p:val>
                                            <p:strVal val="#ppt_y"/>
                                          </p:val>
                                        </p:tav>
                                      </p:tavLst>
                                    </p:anim>
                                    <p:anim calcmode="lin" valueType="num">
                                      <p:cBhvr>
                                        <p:cTn id="9" dur="500" fill="hold"/>
                                        <p:tgtEl>
                                          <p:spTgt spid="10486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486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48642"/>
                                        </p:tgtEl>
                                      </p:cBhvr>
                                    </p:animEffect>
                                  </p:childTnLst>
                                </p:cTn>
                              </p:par>
                            </p:childTnLst>
                          </p:cTn>
                        </p:par>
                        <p:par>
                          <p:cTn id="12" fill="hold">
                            <p:stCondLst>
                              <p:cond delay="1549"/>
                            </p:stCondLst>
                            <p:childTnLst>
                              <p:par>
                                <p:cTn id="13" presetID="26" presetClass="emph" presetSubtype="0" fill="hold" grpId="7" nodeType="afterEffect">
                                  <p:iterate type="lt">
                                    <p:tmPct val="0"/>
                                  </p:iterate>
                                  <p:childTnLst>
                                    <p:animEffect transition="out" filter="fade">
                                      <p:cBhvr>
                                        <p:cTn id="14" dur="500" tmFilter="0, 0; .2, .5; .8, .5; 1, 0"/>
                                        <p:tgtEl>
                                          <p:spTgt spid="1048642"/>
                                        </p:tgtEl>
                                      </p:cBhvr>
                                    </p:animEffect>
                                    <p:animScale>
                                      <p:cBhvr>
                                        <p:cTn id="15" dur="250" autoRev="1" fill="hold"/>
                                        <p:tgtEl>
                                          <p:spTgt spid="10486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6" animBg="1"/>
      <p:bldP spid="1048642" grpId="7"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2846206" y="0"/>
            <a:ext cx="9345794" cy="6480175"/>
          </a:xfrm>
          <a:prstGeom prst="rect">
            <a:avLst/>
          </a:prstGeom>
          <a:noFill/>
          <a:ln w="28575" cmpd="sng">
            <a:solidFill>
              <a:srgbClr val="C00000"/>
            </a:solidFill>
            <a:prstDash val="solid"/>
          </a:ln>
        </p:spPr>
        <p:txBody>
          <a:bodyPr wrap="square" rtlCol="0" anchor="t">
            <a:spAutoFit/>
          </a:bodyPr>
          <a:lstStyle/>
          <a:p>
            <a:pPr algn="l">
              <a:lnSpc>
                <a:spcPct val="80000"/>
              </a:lnSpc>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mn-ea"/>
              </a:rPr>
              <a:t>It was a rather crowded day at the subway station. Seeing the busy passers-by stopped by his performance, Eric, a music lover who just graduated from college, wore a big smile on his face.</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With deep passion for music, he showed up in the station in his spare time, singing and playing the guitar to people travelling to and from the subway station.</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With the melodious (悦耳的)song coming to an end, hearty applause burst out. As usual, Eric expressed his gratitude, nodding his head with a smile. “ Man, awesome! An outstanding performance!” Approached a man, holding the hand of a little girl in a ponytail(马尾辫)，aged about four.</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“Park, a producer of a record company.”The man introduced himself, holding out his hand.” Would you like to give it a try in my company?” Out of politeness, Eric shook hands with him in amazement.</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“I haven’t seen somebody this good in a long time! You are a beautiful scenery of this city with such a beautiful voice!”Park admired. Suddenly, a phone call interrupted their conversation. Park briefly invited Eric to meet later in the same place and walked away to answer the call. Seeing Park off, Eric did realize what had happened, with warm current flowing from his head to toes.It was the first time that he had earned such kind of recognition, which was totally out of his expectation.</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“A beautiful scenery of the city, with a beautiful voice! ” Eric repeated the words, cleaning his guitar and preparing for the next performance. At that time, he caught sight of a little girl in a ponytail standing in a corner, weeping and looking around. Carrying his guitar, Eric approached her and squatted(蹲) down, “What’s wrong with you, honey? ”</a:t>
            </a:r>
            <a:endParaRPr lang="en-US" altLang="zh-CN" sz="2000" dirty="0">
              <a:latin typeface="Times New Roman" panose="02020603050405020304" pitchFamily="18" charset="0"/>
              <a:cs typeface="Times New Roman" panose="02020603050405020304" pitchFamily="18" charset="0"/>
            </a:endParaRPr>
          </a:p>
          <a:p>
            <a:r>
              <a:rPr lang="en-US" sz="2000" i="1" dirty="0">
                <a:solidFill>
                  <a:srgbClr val="1D41D5"/>
                </a:solidFill>
                <a:latin typeface="Times New Roman" panose="02020603050405020304" pitchFamily="18" charset="0"/>
                <a:cs typeface="Times New Roman" panose="02020603050405020304" pitchFamily="18" charset="0"/>
                <a:sym typeface="+mn-ea"/>
              </a:rPr>
              <a:t>Para 1</a:t>
            </a:r>
            <a:r>
              <a:rPr lang="zh-CN" altLang="en-US" sz="2000" i="1" dirty="0">
                <a:solidFill>
                  <a:srgbClr val="1D41D5"/>
                </a:solidFill>
                <a:latin typeface="Times New Roman" panose="02020603050405020304" pitchFamily="18" charset="0"/>
                <a:cs typeface="Times New Roman" panose="02020603050405020304" pitchFamily="18" charset="0"/>
                <a:sym typeface="+mn-ea"/>
              </a:rPr>
              <a:t>：</a:t>
            </a:r>
            <a:r>
              <a:rPr lang="en-US" altLang="zh-CN" sz="2000" i="1" dirty="0">
                <a:solidFill>
                  <a:srgbClr val="1D41D5"/>
                </a:solidFill>
                <a:latin typeface="Times New Roman" panose="02020603050405020304" pitchFamily="18" charset="0"/>
                <a:cs typeface="Times New Roman" panose="02020603050405020304" pitchFamily="18" charset="0"/>
                <a:sym typeface="+mn-ea"/>
              </a:rPr>
              <a:t>"I can't find my daddy.” The girl burst out crying.</a:t>
            </a:r>
            <a:endParaRPr lang="en-US" sz="2000" i="1" dirty="0">
              <a:solidFill>
                <a:srgbClr val="1D41D5"/>
              </a:solidFill>
              <a:latin typeface="Times New Roman" panose="02020603050405020304" pitchFamily="18" charset="0"/>
              <a:cs typeface="Times New Roman" panose="02020603050405020304" pitchFamily="18" charset="0"/>
            </a:endParaRPr>
          </a:p>
          <a:p>
            <a:r>
              <a:rPr lang="en-US" sz="2000" i="1" dirty="0">
                <a:solidFill>
                  <a:srgbClr val="1D41D5"/>
                </a:solidFill>
                <a:latin typeface="Times New Roman" panose="02020603050405020304" pitchFamily="18" charset="0"/>
                <a:cs typeface="Times New Roman" panose="02020603050405020304" pitchFamily="18" charset="0"/>
                <a:sym typeface="+mn-ea"/>
              </a:rPr>
              <a:t>Para2:  </a:t>
            </a:r>
            <a:r>
              <a:rPr lang="en-US" altLang="zh-CN" sz="2000" i="1" dirty="0">
                <a:solidFill>
                  <a:srgbClr val="1D41D5"/>
                </a:solidFill>
                <a:latin typeface="Times New Roman" panose="02020603050405020304" pitchFamily="18" charset="0"/>
                <a:cs typeface="Times New Roman" panose="02020603050405020304" pitchFamily="18" charset="0"/>
                <a:sym typeface="+mn-ea"/>
              </a:rPr>
              <a:t>The girl calmed down in Eric's song when a man rushed into the office of the subway station.</a:t>
            </a:r>
            <a:endParaRPr lang="en-US" sz="2000" i="1" dirty="0">
              <a:solidFill>
                <a:srgbClr val="1D41D5"/>
              </a:solidFill>
              <a:latin typeface="Times New Roman" panose="02020603050405020304" pitchFamily="18" charset="0"/>
              <a:cs typeface="Times New Roman" panose="02020603050405020304" pitchFamily="18" charset="0"/>
            </a:endParaRPr>
          </a:p>
        </p:txBody>
      </p:sp>
      <p:sp>
        <p:nvSpPr>
          <p:cNvPr id="4" name="矩形 19"/>
          <p:cNvSpPr/>
          <p:nvPr/>
        </p:nvSpPr>
        <p:spPr>
          <a:xfrm>
            <a:off x="-40384" y="0"/>
            <a:ext cx="2935916" cy="493776"/>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R</a:t>
            </a:r>
            <a:r>
              <a:rPr kumimoji="0" lang="en-US" altLang="zh-CN"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ead for hints</a:t>
            </a:r>
            <a:endPar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15" name="文本框 14"/>
          <p:cNvSpPr txBox="1"/>
          <p:nvPr/>
        </p:nvSpPr>
        <p:spPr>
          <a:xfrm>
            <a:off x="-26394" y="826176"/>
            <a:ext cx="2816420" cy="1568450"/>
          </a:xfrm>
          <a:prstGeom prst="rect">
            <a:avLst/>
          </a:prstGeom>
          <a:noFill/>
        </p:spPr>
        <p:txBody>
          <a:bodyPr wrap="square" rtlCol="0">
            <a:spAutoFit/>
          </a:bodyPr>
          <a:lstStyle/>
          <a:p>
            <a:pPr algn="l">
              <a:buClrTx/>
              <a:buSzTx/>
              <a:buFontTx/>
            </a:pPr>
            <a:r>
              <a:rPr lang="en-US" altLang="zh-CN" sz="2400" b="1" dirty="0">
                <a:solidFill>
                  <a:srgbClr val="FF0000"/>
                </a:solidFill>
                <a:latin typeface="Times New Roman" panose="02020603050405020304" pitchFamily="18" charset="0"/>
                <a:cs typeface="Times New Roman" panose="02020603050405020304" pitchFamily="18" charset="0"/>
              </a:rPr>
              <a:t>1.</a:t>
            </a:r>
            <a:r>
              <a:rPr lang="en-US" altLang="zh-CN" sz="2400" b="1" dirty="0">
                <a:solidFill>
                  <a:srgbClr val="FF0000"/>
                </a:solidFill>
                <a:latin typeface="Times New Roman" panose="02020603050405020304" pitchFamily="18" charset="0"/>
                <a:cs typeface="Times New Roman" panose="02020603050405020304" pitchFamily="18" charset="0"/>
                <a:sym typeface="+mn-ea"/>
              </a:rPr>
              <a:t>a man with a little girl in a ponytail,</a:t>
            </a:r>
            <a:r>
              <a:rPr lang="zh-CN" altLang="en-US" sz="2400" b="1" dirty="0">
                <a:solidFill>
                  <a:srgbClr val="FF0000"/>
                </a:solidFill>
                <a:latin typeface="Times New Roman" panose="02020603050405020304" pitchFamily="18" charset="0"/>
                <a:cs typeface="Times New Roman" panose="02020603050405020304" pitchFamily="18" charset="0"/>
                <a:sym typeface="+mn-ea"/>
              </a:rPr>
              <a:t>为下文</a:t>
            </a:r>
            <a:r>
              <a:rPr lang="en-US" altLang="zh-CN" sz="2400" b="1" dirty="0">
                <a:solidFill>
                  <a:srgbClr val="FF0000"/>
                </a:solidFill>
                <a:latin typeface="Times New Roman" panose="02020603050405020304" pitchFamily="18" charset="0"/>
                <a:cs typeface="Times New Roman" panose="02020603050405020304" pitchFamily="18" charset="0"/>
                <a:sym typeface="+mn-ea"/>
              </a:rPr>
              <a:t>my daddy</a:t>
            </a:r>
            <a:r>
              <a:rPr lang="zh-CN" altLang="en-US" sz="2400" b="1" dirty="0">
                <a:solidFill>
                  <a:srgbClr val="FF0000"/>
                </a:solidFill>
                <a:latin typeface="Times New Roman" panose="02020603050405020304" pitchFamily="18" charset="0"/>
                <a:cs typeface="Times New Roman" panose="02020603050405020304" pitchFamily="18" charset="0"/>
                <a:sym typeface="+mn-ea"/>
              </a:rPr>
              <a:t>埋下伏笔</a:t>
            </a:r>
          </a:p>
        </p:txBody>
      </p:sp>
      <p:sp>
        <p:nvSpPr>
          <p:cNvPr id="18" name="文本框 17"/>
          <p:cNvSpPr txBox="1"/>
          <p:nvPr/>
        </p:nvSpPr>
        <p:spPr>
          <a:xfrm>
            <a:off x="0" y="3402609"/>
            <a:ext cx="2338440" cy="1198880"/>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2. Eric</a:t>
            </a:r>
            <a:r>
              <a:rPr lang="zh-CN" altLang="en-US" sz="2400" b="1" dirty="0">
                <a:solidFill>
                  <a:srgbClr val="FF0000"/>
                </a:solidFill>
                <a:latin typeface="Times New Roman" panose="02020603050405020304" pitchFamily="18" charset="0"/>
                <a:cs typeface="Times New Roman" panose="02020603050405020304" pitchFamily="18" charset="0"/>
              </a:rPr>
              <a:t>不仅仅有美妙的歌声，还有美妙的心灵。</a:t>
            </a:r>
          </a:p>
        </p:txBody>
      </p:sp>
      <p:cxnSp>
        <p:nvCxnSpPr>
          <p:cNvPr id="2" name="直接连接符 1"/>
          <p:cNvCxnSpPr>
            <a:cxnSpLocks/>
          </p:cNvCxnSpPr>
          <p:nvPr>
            <p:custDataLst>
              <p:tags r:id="rId1"/>
            </p:custDataLst>
          </p:nvPr>
        </p:nvCxnSpPr>
        <p:spPr>
          <a:xfrm>
            <a:off x="6712077" y="2056618"/>
            <a:ext cx="527431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flipV="1">
            <a:off x="3411982" y="3228193"/>
            <a:ext cx="8308975" cy="120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2895727" y="3494258"/>
            <a:ext cx="3816350" cy="31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flipV="1">
            <a:off x="3199892" y="5189708"/>
            <a:ext cx="7505065" cy="7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矩形 19"/>
          <p:cNvSpPr/>
          <p:nvPr/>
        </p:nvSpPr>
        <p:spPr>
          <a:xfrm>
            <a:off x="-12700" y="212"/>
            <a:ext cx="12216553" cy="873760"/>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altLang="en-US" sz="3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1048694" name="文本框 17"/>
          <p:cNvSpPr txBox="1"/>
          <p:nvPr/>
        </p:nvSpPr>
        <p:spPr>
          <a:xfrm>
            <a:off x="4227195" y="145415"/>
            <a:ext cx="3894455" cy="583565"/>
          </a:xfrm>
          <a:prstGeom prst="rect">
            <a:avLst/>
          </a:prstGeom>
          <a:noFill/>
        </p:spPr>
        <p:txBody>
          <a:bodyPr wrap="square" rtlCol="0">
            <a:spAutoFit/>
          </a:bodyPr>
          <a:lstStyle/>
          <a:p>
            <a:pPr marR="0" indent="0" algn="ctr" defTabSz="1219200" fontAlgn="auto">
              <a:lnSpc>
                <a:spcPct val="100000"/>
              </a:lnSpc>
              <a:spcBef>
                <a:spcPts val="0"/>
              </a:spcBef>
              <a:spcAft>
                <a:spcPts val="0"/>
              </a:spcAft>
              <a:buClrTx/>
              <a:buSzTx/>
              <a:buFontTx/>
              <a:buNone/>
            </a:pPr>
            <a:r>
              <a:rPr kumimoji="0" lang="en-US" altLang="zh-CN" sz="3200" b="1" i="0" kern="1200" cap="none" spc="0" normalizeH="0" baseline="0" noProof="0" dirty="0">
                <a:solidFill>
                  <a:srgbClr val="FFFF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T</a:t>
            </a:r>
            <a:r>
              <a:rPr kumimoji="0" lang="en-US" altLang="zh-CN" sz="3200" b="1" i="0" kern="1200" cap="none" spc="0" normalizeH="0" baseline="0" noProof="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hemes</a:t>
            </a:r>
          </a:p>
        </p:txBody>
      </p:sp>
      <p:sp>
        <p:nvSpPr>
          <p:cNvPr id="1048695" name="文本框 3"/>
          <p:cNvSpPr txBox="1"/>
          <p:nvPr/>
        </p:nvSpPr>
        <p:spPr>
          <a:xfrm>
            <a:off x="348297" y="5255140"/>
            <a:ext cx="5959475" cy="1383665"/>
          </a:xfrm>
          <a:prstGeom prst="rect">
            <a:avLst/>
          </a:prstGeom>
          <a:noFill/>
        </p:spPr>
        <p:txBody>
          <a:bodyPr wrap="square" rtlCol="0" anchor="t">
            <a:spAutoFit/>
          </a:bodyPr>
          <a:lstStyle/>
          <a:p>
            <a:r>
              <a:rPr lang="zh-CN" altLang="en-US" sz="2800" b="1" dirty="0">
                <a:solidFill>
                  <a:srgbClr val="002060"/>
                </a:solidFill>
                <a:latin typeface="微软雅黑" panose="020B0503020204020204" charset="-122"/>
                <a:ea typeface="微软雅黑" panose="020B0503020204020204" charset="-122"/>
                <a:cs typeface="微软雅黑" panose="020B0503020204020204" charset="-122"/>
              </a:rPr>
              <a:t>故事的主题：Eric 有美妙的歌喉，更有美好的心灵。友善</a:t>
            </a:r>
          </a:p>
          <a:p>
            <a:endParaRPr lang="zh-CN" altLang="en-US" sz="28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1048696" name="矩形 4"/>
          <p:cNvSpPr/>
          <p:nvPr>
            <p:custDataLst>
              <p:tags r:id="rId1"/>
            </p:custDataLst>
          </p:nvPr>
        </p:nvSpPr>
        <p:spPr>
          <a:xfrm>
            <a:off x="347829" y="242746"/>
            <a:ext cx="1503680" cy="472440"/>
          </a:xfrm>
          <a:prstGeom prst="rect">
            <a:avLst/>
          </a:prstGeom>
        </p:spPr>
        <p:txBody>
          <a:bodyPr wrap="none">
            <a:spAutoFit/>
          </a:bodyPr>
          <a:lstStyle/>
          <a:p>
            <a:r>
              <a:rPr lang="zh-CN" altLang="en-US" sz="2655" b="1">
                <a:solidFill>
                  <a:srgbClr val="FFFFFF"/>
                </a:solidFill>
              </a:rPr>
              <a:t>原文分析</a:t>
            </a:r>
          </a:p>
        </p:txBody>
      </p:sp>
      <p:grpSp>
        <p:nvGrpSpPr>
          <p:cNvPr id="67" name="组合 5"/>
          <p:cNvGrpSpPr/>
          <p:nvPr/>
        </p:nvGrpSpPr>
        <p:grpSpPr>
          <a:xfrm>
            <a:off x="347829" y="149672"/>
            <a:ext cx="1621576" cy="593338"/>
            <a:chOff x="1446972" y="2893963"/>
            <a:chExt cx="1710256" cy="625787"/>
          </a:xfrm>
        </p:grpSpPr>
        <p:sp>
          <p:nvSpPr>
            <p:cNvPr id="1048697" name="矩形 42"/>
            <p:cNvSpPr/>
            <p:nvPr>
              <p:custDataLst>
                <p:tags r:id="rId2"/>
              </p:custDataLst>
            </p:nvPr>
          </p:nvSpPr>
          <p:spPr>
            <a:xfrm>
              <a:off x="1447132" y="2893963"/>
              <a:ext cx="1710096" cy="6257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48698" name="矩形 1"/>
            <p:cNvSpPr/>
            <p:nvPr>
              <p:custDataLst>
                <p:tags r:id="rId3"/>
              </p:custDataLst>
            </p:nvPr>
          </p:nvSpPr>
          <p:spPr>
            <a:xfrm>
              <a:off x="1446972" y="2992127"/>
              <a:ext cx="1585914" cy="498278"/>
            </a:xfrm>
            <a:prstGeom prst="rect">
              <a:avLst/>
            </a:prstGeom>
          </p:spPr>
          <p:txBody>
            <a:bodyPr wrap="none">
              <a:spAutoFit/>
            </a:bodyPr>
            <a:lstStyle/>
            <a:p>
              <a:r>
                <a:rPr lang="zh-CN" altLang="en-US" sz="2655" b="1">
                  <a:solidFill>
                    <a:srgbClr val="FFFFFF"/>
                  </a:solidFill>
                </a:rPr>
                <a:t>原文分析</a:t>
              </a:r>
            </a:p>
          </p:txBody>
        </p:sp>
      </p:gr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5537" y="1266093"/>
            <a:ext cx="4624755" cy="5052646"/>
          </a:xfrm>
          <a:prstGeom prst="rect">
            <a:avLst/>
          </a:prstGeom>
        </p:spPr>
      </p:pic>
      <p:sp>
        <p:nvSpPr>
          <p:cNvPr id="4" name="文本框 3"/>
          <p:cNvSpPr txBox="1"/>
          <p:nvPr/>
        </p:nvSpPr>
        <p:spPr>
          <a:xfrm>
            <a:off x="348297" y="1148478"/>
            <a:ext cx="6154270" cy="4030980"/>
          </a:xfrm>
          <a:prstGeom prst="rect">
            <a:avLst/>
          </a:prstGeom>
          <a:noFill/>
        </p:spPr>
        <p:txBody>
          <a:bodyPr wrap="square">
            <a:spAutoFit/>
          </a:bodyPr>
          <a:lstStyle/>
          <a:p>
            <a:r>
              <a:rPr lang="zh-CN" altLang="en-US" sz="3200" b="1" dirty="0">
                <a:latin typeface="微软雅黑" panose="020B0503020204020204" charset="-122"/>
                <a:ea typeface="微软雅黑" panose="020B0503020204020204" charset="-122"/>
                <a:cs typeface="微软雅黑" panose="020B0503020204020204" charset="-122"/>
              </a:rPr>
              <a:t>故事概要：</a:t>
            </a:r>
            <a:r>
              <a:rPr sz="3200" b="1" dirty="0">
                <a:latin typeface="微软雅黑" panose="020B0503020204020204" charset="-122"/>
                <a:ea typeface="微软雅黑" panose="020B0503020204020204" charset="-122"/>
                <a:cs typeface="微软雅黑" panose="020B0503020204020204" charset="-122"/>
              </a:rPr>
              <a:t>Eric 热爱音乐，</a:t>
            </a:r>
            <a:r>
              <a:rPr lang="zh-CN" sz="3200" b="1" dirty="0">
                <a:latin typeface="微软雅黑" panose="020B0503020204020204" charset="-122"/>
                <a:ea typeface="微软雅黑" panose="020B0503020204020204" charset="-122"/>
                <a:cs typeface="微软雅黑" panose="020B0503020204020204" charset="-122"/>
              </a:rPr>
              <a:t>在</a:t>
            </a:r>
            <a:r>
              <a:rPr sz="3200" b="1" dirty="0">
                <a:latin typeface="微软雅黑" panose="020B0503020204020204" charset="-122"/>
                <a:ea typeface="微软雅黑" panose="020B0503020204020204" charset="-122"/>
                <a:cs typeface="微软雅黑" panose="020B0503020204020204" charset="-122"/>
              </a:rPr>
              <a:t>地铁站为乘客弹唱表演，获得大家的赞赏，成为城市一道亮丽的风景，同时也得到一位唱片公司制作人 Park 的认可与邀约</a:t>
            </a:r>
            <a:r>
              <a:rPr lang="zh-CN" sz="3200" b="1" dirty="0">
                <a:latin typeface="微软雅黑" panose="020B0503020204020204" charset="-122"/>
                <a:ea typeface="微软雅黑" panose="020B0503020204020204" charset="-122"/>
                <a:cs typeface="微软雅黑" panose="020B0503020204020204" charset="-122"/>
              </a:rPr>
              <a:t>，然而 Park 因为接听电话而走开。不久，Eric 发现了一个在角落里哭泣的小女孩，他上前询问</a:t>
            </a:r>
            <a:r>
              <a:rPr lang="en-US" altLang="zh-CN" sz="3200" b="1" dirty="0">
                <a:latin typeface="微软雅黑" panose="020B0503020204020204" charset="-122"/>
                <a:ea typeface="微软雅黑" panose="020B0503020204020204" charset="-122"/>
                <a:cs typeface="微软雅黑" panose="020B0503020204020204" charset="-122"/>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95"/>
                                        </p:tgtEl>
                                        <p:attrNameLst>
                                          <p:attrName>style.visibility</p:attrName>
                                        </p:attrNameLst>
                                      </p:cBhvr>
                                      <p:to>
                                        <p:strVal val="visible"/>
                                      </p:to>
                                    </p:set>
                                    <p:anim calcmode="lin" valueType="num">
                                      <p:cBhvr additive="base">
                                        <p:cTn id="7" dur="500" fill="hold"/>
                                        <p:tgtEl>
                                          <p:spTgt spid="1048695"/>
                                        </p:tgtEl>
                                        <p:attrNameLst>
                                          <p:attrName>ppt_x</p:attrName>
                                        </p:attrNameLst>
                                      </p:cBhvr>
                                      <p:tavLst>
                                        <p:tav tm="0">
                                          <p:val>
                                            <p:strVal val="#ppt_x"/>
                                          </p:val>
                                        </p:tav>
                                        <p:tav tm="100000">
                                          <p:val>
                                            <p:strVal val="#ppt_x"/>
                                          </p:val>
                                        </p:tav>
                                      </p:tavLst>
                                    </p:anim>
                                    <p:anim calcmode="lin" valueType="num">
                                      <p:cBhvr additive="base">
                                        <p:cTn id="8" dur="500" fill="hold"/>
                                        <p:tgtEl>
                                          <p:spTgt spid="10486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2846206" y="0"/>
            <a:ext cx="9345794" cy="6480175"/>
          </a:xfrm>
          <a:prstGeom prst="rect">
            <a:avLst/>
          </a:prstGeom>
          <a:noFill/>
          <a:ln w="28575" cmpd="sng">
            <a:solidFill>
              <a:srgbClr val="C00000"/>
            </a:solidFill>
            <a:prstDash val="solid"/>
          </a:ln>
        </p:spPr>
        <p:txBody>
          <a:bodyPr wrap="square" rtlCol="0" anchor="t">
            <a:spAutoFit/>
          </a:bodyPr>
          <a:lstStyle/>
          <a:p>
            <a:pPr algn="l">
              <a:lnSpc>
                <a:spcPct val="80000"/>
              </a:lnSpc>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mn-ea"/>
              </a:rPr>
              <a:t>It was a rather crowded day at the subway station. Seeing the busy passers-by stopped by his performance, Eric, a music lover who just graduated from college, wore a big smile on his face.</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With deep passion for music, he showed up in the station in his spare time, singing and playing the guitar to people travelling to and from the subway station.</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With the melodious (悦耳的)song coming to an end, hearty applause burst out. As usual, Eric expressed his gratitude, nodding his head with a smile. “ Man, awesome! An outstanding performance!” Approached a man, holding the hand of a little girl in a ponytail(马尾辫)，aged about four.</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“Park, a producer of a record company.”The man introduced himself, holding out his hand.” Would you like to give it a try in my company?” Out of politeness, Eric shook hands with him in amazement.</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“I haven’t seen somebody this good in a long time! You are a beautiful scenery of this city with such a beautiful voice!”Park admired. Suddenly, a phone call interrupted their conversation. Park briefly invited Eric to meet later in the same place and walked away to answer the call. Seeing Park off, Eric did realize what had happened, with warm current flowing from his head to toes.It was the first time that he had earned such kind of recognition, which was totally out of his expectation.</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“A beautiful scenery of the city, with a beautiful voice! ” Eric repeated the words, cleaning his guitar and preparing for the next performance. At that time, he caught sight of a little girl in a ponytail standing in a corner, weeping and looking around. Carrying his guitar, Eric approached her and squatted(蹲) down, “What’s wrong with you, honey? ”</a:t>
            </a:r>
            <a:endParaRPr lang="en-US" altLang="zh-CN" sz="2000" dirty="0">
              <a:latin typeface="Times New Roman" panose="02020603050405020304" pitchFamily="18" charset="0"/>
              <a:cs typeface="Times New Roman" panose="02020603050405020304" pitchFamily="18" charset="0"/>
            </a:endParaRPr>
          </a:p>
          <a:p>
            <a:r>
              <a:rPr lang="en-US" sz="2000" i="1" dirty="0">
                <a:solidFill>
                  <a:srgbClr val="1D41D5"/>
                </a:solidFill>
                <a:latin typeface="Times New Roman" panose="02020603050405020304" pitchFamily="18" charset="0"/>
                <a:cs typeface="Times New Roman" panose="02020603050405020304" pitchFamily="18" charset="0"/>
                <a:sym typeface="+mn-ea"/>
              </a:rPr>
              <a:t>Para 1</a:t>
            </a:r>
            <a:r>
              <a:rPr lang="zh-CN" altLang="en-US" sz="2000" i="1" dirty="0">
                <a:solidFill>
                  <a:srgbClr val="1D41D5"/>
                </a:solidFill>
                <a:latin typeface="Times New Roman" panose="02020603050405020304" pitchFamily="18" charset="0"/>
                <a:cs typeface="Times New Roman" panose="02020603050405020304" pitchFamily="18" charset="0"/>
                <a:sym typeface="+mn-ea"/>
              </a:rPr>
              <a:t>：</a:t>
            </a:r>
            <a:r>
              <a:rPr lang="en-US" altLang="zh-CN" sz="2000" i="1" dirty="0">
                <a:solidFill>
                  <a:srgbClr val="1D41D5"/>
                </a:solidFill>
                <a:latin typeface="Times New Roman" panose="02020603050405020304" pitchFamily="18" charset="0"/>
                <a:cs typeface="Times New Roman" panose="02020603050405020304" pitchFamily="18" charset="0"/>
                <a:sym typeface="+mn-ea"/>
              </a:rPr>
              <a:t>"I can't find my daddy.” The girl burst out crying.</a:t>
            </a:r>
            <a:endParaRPr lang="en-US" sz="2000" i="1" dirty="0">
              <a:solidFill>
                <a:srgbClr val="1D41D5"/>
              </a:solidFill>
              <a:latin typeface="Times New Roman" panose="02020603050405020304" pitchFamily="18" charset="0"/>
              <a:cs typeface="Times New Roman" panose="02020603050405020304" pitchFamily="18" charset="0"/>
            </a:endParaRPr>
          </a:p>
          <a:p>
            <a:r>
              <a:rPr lang="en-US" sz="2000" i="1" dirty="0">
                <a:solidFill>
                  <a:srgbClr val="1D41D5"/>
                </a:solidFill>
                <a:latin typeface="Times New Roman" panose="02020603050405020304" pitchFamily="18" charset="0"/>
                <a:cs typeface="Times New Roman" panose="02020603050405020304" pitchFamily="18" charset="0"/>
                <a:sym typeface="+mn-ea"/>
              </a:rPr>
              <a:t>Para2:  </a:t>
            </a:r>
            <a:r>
              <a:rPr lang="en-US" altLang="zh-CN" sz="2000" i="1" dirty="0">
                <a:solidFill>
                  <a:srgbClr val="1D41D5"/>
                </a:solidFill>
                <a:latin typeface="Times New Roman" panose="02020603050405020304" pitchFamily="18" charset="0"/>
                <a:cs typeface="Times New Roman" panose="02020603050405020304" pitchFamily="18" charset="0"/>
                <a:sym typeface="+mn-ea"/>
              </a:rPr>
              <a:t>The girl calmed down in Eric's song when a man rushed into the office of the subway station.</a:t>
            </a:r>
            <a:endParaRPr lang="en-US" sz="2000" i="1" dirty="0">
              <a:solidFill>
                <a:srgbClr val="1D41D5"/>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26394" y="826176"/>
            <a:ext cx="2816420" cy="460375"/>
          </a:xfrm>
          <a:prstGeom prst="rect">
            <a:avLst/>
          </a:prstGeom>
          <a:noFill/>
        </p:spPr>
        <p:txBody>
          <a:bodyPr wrap="square" rtlCol="0">
            <a:spAutoFit/>
          </a:bodyPr>
          <a:lstStyle/>
          <a:p>
            <a:pPr algn="l">
              <a:buClrTx/>
              <a:buSzTx/>
              <a:buFontTx/>
            </a:pP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Times New Roman" panose="02020603050405020304" pitchFamily="18" charset="0"/>
                <a:cs typeface="Times New Roman" panose="02020603050405020304" pitchFamily="18" charset="0"/>
                <a:sym typeface="+mn-ea"/>
              </a:rPr>
              <a:t>丰富的动作描写</a:t>
            </a:r>
          </a:p>
        </p:txBody>
      </p:sp>
      <p:sp>
        <p:nvSpPr>
          <p:cNvPr id="18" name="文本框 17"/>
          <p:cNvSpPr txBox="1"/>
          <p:nvPr/>
        </p:nvSpPr>
        <p:spPr>
          <a:xfrm>
            <a:off x="0" y="1618615"/>
            <a:ext cx="2703195" cy="830997"/>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2. </a:t>
            </a:r>
            <a:r>
              <a:rPr lang="zh-CN" altLang="en-US" sz="2400" b="1" dirty="0">
                <a:solidFill>
                  <a:srgbClr val="FF0000"/>
                </a:solidFill>
                <a:latin typeface="Times New Roman" panose="02020603050405020304" pitchFamily="18" charset="0"/>
                <a:cs typeface="Times New Roman" panose="02020603050405020304" pitchFamily="18" charset="0"/>
              </a:rPr>
              <a:t>适量的对话描写和情绪描写</a:t>
            </a:r>
          </a:p>
        </p:txBody>
      </p:sp>
      <p:sp>
        <p:nvSpPr>
          <p:cNvPr id="3" name="矩形 19"/>
          <p:cNvSpPr/>
          <p:nvPr>
            <p:custDataLst>
              <p:tags r:id="rId1"/>
            </p:custDataLst>
          </p:nvPr>
        </p:nvSpPr>
        <p:spPr>
          <a:xfrm>
            <a:off x="-40384" y="0"/>
            <a:ext cx="2935916" cy="493776"/>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A</a:t>
            </a:r>
            <a:r>
              <a:rPr kumimoji="0" lang="en-US" altLang="zh-CN"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nalyze language</a:t>
            </a:r>
            <a:endPar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4" name="箭头: 下 11"/>
          <p:cNvSpPr/>
          <p:nvPr>
            <p:custDataLst>
              <p:tags r:id="rId2"/>
            </p:custDataLst>
          </p:nvPr>
        </p:nvSpPr>
        <p:spPr>
          <a:xfrm>
            <a:off x="999737" y="2386360"/>
            <a:ext cx="310718" cy="616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3"/>
            </p:custDataLst>
          </p:nvPr>
        </p:nvSpPr>
        <p:spPr>
          <a:xfrm>
            <a:off x="211897" y="3285761"/>
            <a:ext cx="2338440" cy="2308324"/>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根据语篇协同性原则：</a:t>
            </a:r>
            <a:endParaRPr lang="en-US" altLang="zh-CN" sz="2400" b="1" dirty="0">
              <a:solidFill>
                <a:srgbClr val="FF0000"/>
              </a:solidFill>
              <a:latin typeface="Times New Roman" panose="02020603050405020304" pitchFamily="18" charset="0"/>
              <a:cs typeface="Times New Roman" panose="02020603050405020304" pitchFamily="18" charset="0"/>
            </a:endParaRPr>
          </a:p>
          <a:p>
            <a:r>
              <a:rPr lang="zh-CN" altLang="en-US" sz="2400" b="1" dirty="0">
                <a:solidFill>
                  <a:srgbClr val="FF0000"/>
                </a:solidFill>
                <a:latin typeface="Times New Roman" panose="02020603050405020304" pitchFamily="18" charset="0"/>
                <a:cs typeface="Times New Roman" panose="02020603050405020304" pitchFamily="18" charset="0"/>
              </a:rPr>
              <a:t>续写部分应该有丰富的动作描写、适量的情绪和动作描写</a:t>
            </a:r>
            <a:endParaRPr lang="zh-CN" altLang="en-US" sz="2400" b="1"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4" grpId="0" bldLvl="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3"/>
          <p:cNvGrpSpPr/>
          <p:nvPr/>
        </p:nvGrpSpPr>
        <p:grpSpPr>
          <a:xfrm>
            <a:off x="1057699" y="713058"/>
            <a:ext cx="4052005" cy="1198622"/>
            <a:chOff x="-4464" y="2984239"/>
            <a:chExt cx="4273599" cy="1264172"/>
          </a:xfrm>
        </p:grpSpPr>
        <p:sp>
          <p:nvSpPr>
            <p:cNvPr id="1048730" name="圆角矩形 6"/>
            <p:cNvSpPr/>
            <p:nvPr/>
          </p:nvSpPr>
          <p:spPr>
            <a:xfrm>
              <a:off x="-4464" y="2984239"/>
              <a:ext cx="4273599" cy="1264172"/>
            </a:xfrm>
            <a:prstGeom prst="roundRect">
              <a:avLst>
                <a:gd name="adj"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731" name="椭圆 2"/>
            <p:cNvSpPr/>
            <p:nvPr/>
          </p:nvSpPr>
          <p:spPr>
            <a:xfrm>
              <a:off x="3121479" y="3145850"/>
              <a:ext cx="940950" cy="9409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170" b="1">
                  <a:solidFill>
                    <a:schemeClr val="bg1"/>
                  </a:solidFill>
                  <a:latin typeface="Arial" panose="020B0604020202020204" pitchFamily="34" charset="0"/>
                  <a:ea typeface="微软雅黑" panose="020B0503020204020204" charset="-122"/>
                  <a:sym typeface="Arial" panose="020B0604020202020204" pitchFamily="34" charset="0"/>
                </a:rPr>
                <a:t>03</a:t>
              </a:r>
            </a:p>
          </p:txBody>
        </p:sp>
      </p:grpSp>
      <p:grpSp>
        <p:nvGrpSpPr>
          <p:cNvPr id="77" name="组合 5"/>
          <p:cNvGrpSpPr/>
          <p:nvPr/>
        </p:nvGrpSpPr>
        <p:grpSpPr>
          <a:xfrm>
            <a:off x="3379023" y="2829560"/>
            <a:ext cx="8144228" cy="1198622"/>
            <a:chOff x="4269135" y="2984239"/>
            <a:chExt cx="8589615" cy="1264172"/>
          </a:xfrm>
        </p:grpSpPr>
        <p:sp>
          <p:nvSpPr>
            <p:cNvPr id="1048732" name="圆角矩形 1"/>
            <p:cNvSpPr/>
            <p:nvPr/>
          </p:nvSpPr>
          <p:spPr>
            <a:xfrm>
              <a:off x="4269135" y="2984239"/>
              <a:ext cx="8589615" cy="126417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733" name="MH_Entry_1"/>
            <p:cNvSpPr/>
            <p:nvPr>
              <p:custDataLst>
                <p:tags r:id="rId2"/>
              </p:custDataLst>
            </p:nvPr>
          </p:nvSpPr>
          <p:spPr>
            <a:xfrm>
              <a:off x="6501074" y="3261370"/>
              <a:ext cx="4125737" cy="709910"/>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4550" b="1">
                  <a:solidFill>
                    <a:schemeClr val="bg1"/>
                  </a:solidFill>
                  <a:latin typeface="Arial" panose="020B0604020202020204" pitchFamily="34" charset="0"/>
                  <a:ea typeface="微软雅黑" panose="020B0503020204020204" charset="-122"/>
                  <a:sym typeface="Arial" panose="020B0604020202020204" pitchFamily="34" charset="0"/>
                </a:rPr>
                <a:t>续写扩展</a:t>
              </a:r>
            </a:p>
          </p:txBody>
        </p:sp>
      </p:grpSp>
      <p:pic>
        <p:nvPicPr>
          <p:cNvPr id="2097157" name="图片 9"/>
          <p:cNvPicPr>
            <a:picLocks noChangeAspect="1"/>
          </p:cNvPicPr>
          <p:nvPr>
            <p:custDataLst>
              <p:tags r:id="rId1"/>
            </p:custDataLst>
          </p:nvPr>
        </p:nvPicPr>
        <p:blipFill>
          <a:blip r:embed="rId5"/>
          <a:stretch>
            <a:fillRect/>
          </a:stretch>
        </p:blipFill>
        <p:spPr>
          <a:xfrm>
            <a:off x="0" y="4485640"/>
            <a:ext cx="4752340" cy="23723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1000" fill="hold"/>
                                        <p:tgtEl>
                                          <p:spTgt spid="76"/>
                                        </p:tgtEl>
                                        <p:attrNameLst>
                                          <p:attrName>ppt_w</p:attrName>
                                        </p:attrNameLst>
                                      </p:cBhvr>
                                      <p:tavLst>
                                        <p:tav tm="0">
                                          <p:val>
                                            <p:strVal val="#ppt_w+.3"/>
                                          </p:val>
                                        </p:tav>
                                        <p:tav tm="100000">
                                          <p:val>
                                            <p:strVal val="#ppt_w"/>
                                          </p:val>
                                        </p:tav>
                                      </p:tavLst>
                                    </p:anim>
                                    <p:anim calcmode="lin" valueType="num">
                                      <p:cBhvr>
                                        <p:cTn id="8" dur="1000" fill="hold"/>
                                        <p:tgtEl>
                                          <p:spTgt spid="76"/>
                                        </p:tgtEl>
                                        <p:attrNameLst>
                                          <p:attrName>ppt_h</p:attrName>
                                        </p:attrNameLst>
                                      </p:cBhvr>
                                      <p:tavLst>
                                        <p:tav tm="0">
                                          <p:val>
                                            <p:strVal val="#ppt_h"/>
                                          </p:val>
                                        </p:tav>
                                        <p:tav tm="100000">
                                          <p:val>
                                            <p:strVal val="#ppt_h"/>
                                          </p:val>
                                        </p:tav>
                                      </p:tavLst>
                                    </p:anim>
                                    <p:animEffect transition="in" filter="fade">
                                      <p:cBhvr>
                                        <p:cTn id="9" dur="1000"/>
                                        <p:tgtEl>
                                          <p:spTgt spid="76"/>
                                        </p:tgtEl>
                                      </p:cBhvr>
                                    </p:animEffect>
                                  </p:childTnLst>
                                </p:cTn>
                              </p:par>
                            </p:childTnLst>
                          </p:cTn>
                        </p:par>
                        <p:par>
                          <p:cTn id="10" fill="hold">
                            <p:stCondLst>
                              <p:cond delay="1000"/>
                            </p:stCondLst>
                            <p:childTnLst>
                              <p:par>
                                <p:cTn id="11" presetID="50" presetClass="entr" presetSubtype="0" decel="100000" fill="hold" nodeType="afterEffect">
                                  <p:childTnLst>
                                    <p:set>
                                      <p:cBhvr>
                                        <p:cTn id="12" dur="1" fill="hold">
                                          <p:stCondLst>
                                            <p:cond delay="0"/>
                                          </p:stCondLst>
                                        </p:cTn>
                                        <p:tgtEl>
                                          <p:spTgt spid="77"/>
                                        </p:tgtEl>
                                        <p:attrNameLst>
                                          <p:attrName>style.visibility</p:attrName>
                                        </p:attrNameLst>
                                      </p:cBhvr>
                                      <p:to>
                                        <p:strVal val="visible"/>
                                      </p:to>
                                    </p:set>
                                    <p:anim calcmode="lin" valueType="num">
                                      <p:cBhvr>
                                        <p:cTn id="13" dur="1000" fill="hold"/>
                                        <p:tgtEl>
                                          <p:spTgt spid="77"/>
                                        </p:tgtEl>
                                        <p:attrNameLst>
                                          <p:attrName>ppt_w</p:attrName>
                                        </p:attrNameLst>
                                      </p:cBhvr>
                                      <p:tavLst>
                                        <p:tav tm="0">
                                          <p:val>
                                            <p:strVal val="#ppt_w+.3"/>
                                          </p:val>
                                        </p:tav>
                                        <p:tav tm="100000">
                                          <p:val>
                                            <p:strVal val="#ppt_w"/>
                                          </p:val>
                                        </p:tav>
                                      </p:tavLst>
                                    </p:anim>
                                    <p:anim calcmode="lin" valueType="num">
                                      <p:cBhvr>
                                        <p:cTn id="14" dur="1000" fill="hold"/>
                                        <p:tgtEl>
                                          <p:spTgt spid="77"/>
                                        </p:tgtEl>
                                        <p:attrNameLst>
                                          <p:attrName>ppt_h</p:attrName>
                                        </p:attrNameLst>
                                      </p:cBhvr>
                                      <p:tavLst>
                                        <p:tav tm="0">
                                          <p:val>
                                            <p:strVal val="#ppt_h"/>
                                          </p:val>
                                        </p:tav>
                                        <p:tav tm="100000">
                                          <p:val>
                                            <p:strVal val="#ppt_h"/>
                                          </p:val>
                                        </p:tav>
                                      </p:tavLst>
                                    </p:anim>
                                    <p:animEffect transition="in" filter="fade">
                                      <p:cBhvr>
                                        <p:cTn id="15" dur="1000"/>
                                        <p:tgtEl>
                                          <p:spTgt spid="77"/>
                                        </p:tgtEl>
                                      </p:cBhvr>
                                    </p:animEffect>
                                  </p:childTnLst>
                                </p:cTn>
                              </p:par>
                              <p:par>
                                <p:cTn id="16" presetID="47" presetClass="entr" presetSubtype="0" fill="hold" nodeType="withEffect">
                                  <p:stCondLst>
                                    <p:cond delay="0"/>
                                  </p:stCondLst>
                                  <p:childTnLst>
                                    <p:set>
                                      <p:cBhvr>
                                        <p:cTn id="17" dur="1" fill="hold">
                                          <p:stCondLst>
                                            <p:cond delay="0"/>
                                          </p:stCondLst>
                                        </p:cTn>
                                        <p:tgtEl>
                                          <p:spTgt spid="2097157"/>
                                        </p:tgtEl>
                                        <p:attrNameLst>
                                          <p:attrName>style.visibility</p:attrName>
                                        </p:attrNameLst>
                                      </p:cBhvr>
                                      <p:to>
                                        <p:strVal val="visible"/>
                                      </p:to>
                                    </p:set>
                                    <p:animEffect transition="in" filter="fade">
                                      <p:cBhvr>
                                        <p:cTn id="18" dur="1000"/>
                                        <p:tgtEl>
                                          <p:spTgt spid="2097157"/>
                                        </p:tgtEl>
                                      </p:cBhvr>
                                    </p:animEffect>
                                    <p:anim calcmode="lin" valueType="num">
                                      <p:cBhvr>
                                        <p:cTn id="19" dur="1000" fill="hold"/>
                                        <p:tgtEl>
                                          <p:spTgt spid="2097157"/>
                                        </p:tgtEl>
                                        <p:attrNameLst>
                                          <p:attrName>ppt_x</p:attrName>
                                        </p:attrNameLst>
                                      </p:cBhvr>
                                      <p:tavLst>
                                        <p:tav tm="0">
                                          <p:val>
                                            <p:strVal val="#ppt_x"/>
                                          </p:val>
                                        </p:tav>
                                        <p:tav tm="100000">
                                          <p:val>
                                            <p:strVal val="#ppt_x"/>
                                          </p:val>
                                        </p:tav>
                                      </p:tavLst>
                                    </p:anim>
                                    <p:anim calcmode="lin" valueType="num">
                                      <p:cBhvr>
                                        <p:cTn id="20" dur="1000" fill="hold"/>
                                        <p:tgtEl>
                                          <p:spTgt spid="20971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文本框 6"/>
          <p:cNvSpPr txBox="1"/>
          <p:nvPr/>
        </p:nvSpPr>
        <p:spPr>
          <a:xfrm>
            <a:off x="5550408" y="1881489"/>
            <a:ext cx="9307959" cy="521970"/>
          </a:xfrm>
          <a:prstGeom prst="rect">
            <a:avLst/>
          </a:prstGeom>
          <a:solidFill>
            <a:schemeClr val="bg1"/>
          </a:solidFill>
        </p:spPr>
        <p:txBody>
          <a:bodyPr wrap="square" rtlCol="0">
            <a:spAutoFit/>
          </a:bodyPr>
          <a:lstStyle>
            <a:defPPr>
              <a:defRPr lang="zh-CN"/>
            </a:defPPr>
            <a:lvl1pPr>
              <a:defRPr sz="2800" b="1">
                <a:solidFill>
                  <a:srgbClr val="FF0000"/>
                </a:solidFill>
                <a:latin typeface="Times New Roman" panose="02020603050405020304" pitchFamily="18" charset="0"/>
                <a:cs typeface="Times New Roman" panose="02020603050405020304" pitchFamily="18" charset="0"/>
              </a:defRPr>
            </a:lvl1pPr>
          </a:lstStyle>
          <a:p>
            <a:r>
              <a:rPr lang="en-US" altLang="zh-CN" dirty="0">
                <a:solidFill>
                  <a:srgbClr val="7030A0"/>
                </a:solidFill>
              </a:rPr>
              <a:t>Who is the girl? Who may be her daddy?</a:t>
            </a:r>
          </a:p>
        </p:txBody>
      </p:sp>
      <p:sp>
        <p:nvSpPr>
          <p:cNvPr id="1048737" name="文本框 23"/>
          <p:cNvSpPr txBox="1"/>
          <p:nvPr/>
        </p:nvSpPr>
        <p:spPr>
          <a:xfrm>
            <a:off x="133350" y="1271905"/>
            <a:ext cx="11958955" cy="347662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Para1: “I can’t find my daddy.” The girl burst out crying.</a:t>
            </a:r>
          </a:p>
          <a:p>
            <a:endParaRPr lang="en-US" altLang="zh-CN" sz="2800" b="1" i="1" dirty="0">
              <a:solidFill>
                <a:srgbClr val="1D41D5"/>
              </a:solidFill>
              <a:latin typeface="Times New Roman" panose="02020603050405020304" pitchFamily="18" charset="0"/>
              <a:cs typeface="Times New Roman" panose="02020603050405020304" pitchFamily="18" charset="0"/>
            </a:endParaRPr>
          </a:p>
          <a:p>
            <a:endParaRPr lang="en-US" altLang="zh-CN" sz="3200" i="1" dirty="0">
              <a:solidFill>
                <a:srgbClr val="1D41D5"/>
              </a:solidFill>
              <a:latin typeface="Times New Roman" panose="02020603050405020304" pitchFamily="18" charset="0"/>
              <a:cs typeface="Times New Roman" panose="02020603050405020304" pitchFamily="18" charset="0"/>
            </a:endParaRPr>
          </a:p>
          <a:p>
            <a:endParaRPr lang="en-US" altLang="zh-CN" sz="3200" i="1" dirty="0">
              <a:solidFill>
                <a:srgbClr val="1D41D5"/>
              </a:solidFill>
              <a:latin typeface="Times New Roman" panose="02020603050405020304" pitchFamily="18" charset="0"/>
              <a:cs typeface="Times New Roman" panose="02020603050405020304" pitchFamily="18" charset="0"/>
            </a:endParaRPr>
          </a:p>
          <a:p>
            <a:endParaRPr lang="en-US"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Para2: The girl calmed down in Eric's song when a man rushed into the office of the subway station.</a:t>
            </a:r>
          </a:p>
        </p:txBody>
      </p:sp>
      <p:sp>
        <p:nvSpPr>
          <p:cNvPr id="1048739" name="文本框 19"/>
          <p:cNvSpPr txBox="1"/>
          <p:nvPr/>
        </p:nvSpPr>
        <p:spPr>
          <a:xfrm>
            <a:off x="133350" y="2289492"/>
            <a:ext cx="11647748" cy="1384995"/>
          </a:xfrm>
          <a:prstGeom prst="rect">
            <a:avLst/>
          </a:prstGeom>
          <a:solidFill>
            <a:schemeClr val="bg1"/>
          </a:solid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What was Eric’s reaction when he heard the words?</a:t>
            </a:r>
          </a:p>
          <a:p>
            <a:r>
              <a:rPr lang="en-US" altLang="zh-CN" sz="2800" b="1" dirty="0">
                <a:solidFill>
                  <a:srgbClr val="FF0000"/>
                </a:solidFill>
                <a:latin typeface="Times New Roman" panose="02020603050405020304" pitchFamily="18" charset="0"/>
                <a:cs typeface="Times New Roman" panose="02020603050405020304" pitchFamily="18" charset="0"/>
              </a:rPr>
              <a:t>What did he do to comfort the girl? Is the process smooth?</a:t>
            </a:r>
          </a:p>
          <a:p>
            <a:r>
              <a:rPr lang="en-US" altLang="zh-CN" sz="2800" b="1" dirty="0">
                <a:solidFill>
                  <a:srgbClr val="FF0000"/>
                </a:solidFill>
                <a:latin typeface="Times New Roman" panose="02020603050405020304" pitchFamily="18" charset="0"/>
                <a:cs typeface="Times New Roman" panose="02020603050405020304" pitchFamily="18" charset="0"/>
              </a:rPr>
              <a:t>How did Eric finally succeed to comfort the girl?</a:t>
            </a:r>
          </a:p>
        </p:txBody>
      </p:sp>
      <p:sp>
        <p:nvSpPr>
          <p:cNvPr id="1048742" name="矩形 1"/>
          <p:cNvSpPr/>
          <p:nvPr/>
        </p:nvSpPr>
        <p:spPr>
          <a:xfrm>
            <a:off x="0" y="27517"/>
            <a:ext cx="12216553" cy="873760"/>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altLang="en-US" sz="3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1048743" name="文本框 4"/>
          <p:cNvSpPr txBox="1"/>
          <p:nvPr/>
        </p:nvSpPr>
        <p:spPr>
          <a:xfrm>
            <a:off x="133350" y="140335"/>
            <a:ext cx="10267315" cy="647700"/>
          </a:xfrm>
          <a:prstGeom prst="rect">
            <a:avLst/>
          </a:prstGeom>
          <a:ln w="38100">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b">
            <a:normAutofit fontScale="89348" lnSpcReduction="10000"/>
          </a:bodyPr>
          <a:lstStyle/>
          <a:p>
            <a:pPr>
              <a:lnSpc>
                <a:spcPct val="90000"/>
              </a:lnSpc>
              <a:spcBef>
                <a:spcPct val="0"/>
              </a:spcBef>
              <a:spcAft>
                <a:spcPts val="600"/>
              </a:spcAft>
            </a:pPr>
            <a:r>
              <a:rPr lang="en-US" altLang="zh-CN" sz="4600" b="1" dirty="0">
                <a:solidFill>
                  <a:schemeClr val="tx1"/>
                </a:solidFill>
                <a:latin typeface="Times New Roman" panose="02020603050405020304" pitchFamily="18" charset="0"/>
                <a:ea typeface="+mj-ea"/>
                <a:cs typeface="Times New Roman" panose="02020603050405020304" pitchFamily="18" charset="0"/>
                <a:sym typeface="+mn-ea"/>
              </a:rPr>
              <a:t>Analyse the given sentences</a:t>
            </a:r>
            <a:endParaRPr lang="en-US" altLang="zh-CN" sz="4600"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1048746" name="文本框 10"/>
          <p:cNvSpPr txBox="1"/>
          <p:nvPr/>
        </p:nvSpPr>
        <p:spPr>
          <a:xfrm>
            <a:off x="507676" y="5046190"/>
            <a:ext cx="9691370" cy="521970"/>
          </a:xfrm>
          <a:prstGeom prst="rect">
            <a:avLst/>
          </a:prstGeom>
          <a:solidFill>
            <a:schemeClr val="bg1"/>
          </a:solidFill>
        </p:spPr>
        <p:txBody>
          <a:bodyPr wrap="square" rtlCol="0">
            <a:spAutoFit/>
          </a:bodyPr>
          <a:lstStyle/>
          <a:p>
            <a:pPr lvl="0" algn="l">
              <a:buClrTx/>
              <a:buSzTx/>
              <a:buFontTx/>
            </a:pPr>
            <a:r>
              <a:rPr lang="en-US" altLang="zh-CN" sz="2800" b="1" dirty="0">
                <a:solidFill>
                  <a:srgbClr val="FF0000"/>
                </a:solidFill>
                <a:latin typeface="Times New Roman" panose="02020603050405020304" pitchFamily="18" charset="0"/>
                <a:cs typeface="Times New Roman" panose="02020603050405020304" pitchFamily="18" charset="0"/>
                <a:sym typeface="+mn-ea"/>
              </a:rPr>
              <a:t>Did the girl find her daddy?</a:t>
            </a:r>
          </a:p>
        </p:txBody>
      </p:sp>
      <p:sp>
        <p:nvSpPr>
          <p:cNvPr id="1048747" name="文本框 12"/>
          <p:cNvSpPr txBox="1"/>
          <p:nvPr/>
        </p:nvSpPr>
        <p:spPr>
          <a:xfrm>
            <a:off x="507676" y="5665155"/>
            <a:ext cx="9967856" cy="521970"/>
          </a:xfrm>
          <a:prstGeom prst="rect">
            <a:avLst/>
          </a:prstGeom>
          <a:solidFill>
            <a:schemeClr val="bg1"/>
          </a:solid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What was the man and Eric’s reactions?  </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48748" name="文本框 2"/>
          <p:cNvSpPr txBox="1"/>
          <p:nvPr>
            <p:custDataLst>
              <p:tags r:id="rId1"/>
            </p:custDataLst>
          </p:nvPr>
        </p:nvSpPr>
        <p:spPr>
          <a:xfrm>
            <a:off x="0" y="759593"/>
            <a:ext cx="9411407" cy="521970"/>
          </a:xfrm>
          <a:prstGeom prst="rect">
            <a:avLst/>
          </a:prstGeom>
          <a:solidFill>
            <a:schemeClr val="bg1"/>
          </a:solid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What can you infer from the two sentences?</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1921510" y="1394343"/>
            <a:ext cx="3628898" cy="439818"/>
          </a:xfrm>
          <a:prstGeom prst="rect">
            <a:avLst/>
          </a:prstGeom>
          <a:noFill/>
          <a:ln w="57150">
            <a:solidFill>
              <a:srgbClr val="FF0000"/>
            </a:solidFill>
          </a:ln>
        </p:spPr>
        <p:txBody>
          <a:bodyPr wrap="square" rtlCol="0">
            <a:spAutoFit/>
          </a:bodyPr>
          <a:lstStyle/>
          <a:p>
            <a:endParaRPr lang="zh-CN" altLang="en-US" dirty="0"/>
          </a:p>
        </p:txBody>
      </p:sp>
      <p:sp>
        <p:nvSpPr>
          <p:cNvPr id="4" name="文本框 3"/>
          <p:cNvSpPr txBox="1"/>
          <p:nvPr/>
        </p:nvSpPr>
        <p:spPr>
          <a:xfrm>
            <a:off x="5755005" y="3632200"/>
            <a:ext cx="2056130" cy="623570"/>
          </a:xfrm>
          <a:prstGeom prst="rect">
            <a:avLst/>
          </a:prstGeom>
          <a:noFill/>
          <a:ln w="57150">
            <a:solidFill>
              <a:srgbClr val="FF0000"/>
            </a:solidFill>
          </a:ln>
        </p:spPr>
        <p:txBody>
          <a:bodyPr wrap="square" rtlCol="0">
            <a:noAutofit/>
          </a:bodyPr>
          <a:lstStyle/>
          <a:p>
            <a:endParaRPr lang="zh-CN" altLang="en-US" dirty="0"/>
          </a:p>
        </p:txBody>
      </p:sp>
      <p:sp>
        <p:nvSpPr>
          <p:cNvPr id="5" name="文本框 4"/>
          <p:cNvSpPr txBox="1"/>
          <p:nvPr/>
        </p:nvSpPr>
        <p:spPr>
          <a:xfrm>
            <a:off x="8752205" y="3632200"/>
            <a:ext cx="1256030" cy="623570"/>
          </a:xfrm>
          <a:prstGeom prst="rect">
            <a:avLst/>
          </a:prstGeom>
          <a:noFill/>
          <a:ln w="57150">
            <a:solidFill>
              <a:srgbClr val="FF0000"/>
            </a:solidFill>
          </a:ln>
        </p:spPr>
        <p:txBody>
          <a:bodyPr wrap="square" rtlCol="0">
            <a:noAutofit/>
          </a:bodyPr>
          <a:lstStyle/>
          <a:p>
            <a:endParaRPr lang="zh-CN" altLang="en-US" dirty="0"/>
          </a:p>
        </p:txBody>
      </p:sp>
      <p:sp>
        <p:nvSpPr>
          <p:cNvPr id="6" name="文本框 5"/>
          <p:cNvSpPr txBox="1"/>
          <p:nvPr>
            <p:custDataLst>
              <p:tags r:id="rId2"/>
            </p:custDataLst>
          </p:nvPr>
        </p:nvSpPr>
        <p:spPr>
          <a:xfrm>
            <a:off x="916940" y="4234180"/>
            <a:ext cx="5567680" cy="514350"/>
          </a:xfrm>
          <a:prstGeom prst="rect">
            <a:avLst/>
          </a:prstGeom>
          <a:noFill/>
          <a:ln w="57150">
            <a:solidFill>
              <a:srgbClr val="FF0000"/>
            </a:solidFill>
          </a:ln>
        </p:spPr>
        <p:txBody>
          <a:bodyPr wrap="square" rtlCol="0">
            <a:noAutofit/>
          </a:bodyPr>
          <a:lstStyle/>
          <a:p>
            <a:endParaRPr lang="zh-CN" altLang="en-US" dirty="0"/>
          </a:p>
        </p:txBody>
      </p:sp>
      <p:sp>
        <p:nvSpPr>
          <p:cNvPr id="3" name="文本框 2">
            <a:extLst>
              <a:ext uri="{FF2B5EF4-FFF2-40B4-BE49-F238E27FC236}">
                <a16:creationId xmlns:a16="http://schemas.microsoft.com/office/drawing/2014/main" id="{726BEE52-F6D9-06B5-FE49-DE5078CD3E03}"/>
              </a:ext>
            </a:extLst>
          </p:cNvPr>
          <p:cNvSpPr txBox="1"/>
          <p:nvPr/>
        </p:nvSpPr>
        <p:spPr>
          <a:xfrm>
            <a:off x="8979408" y="1455006"/>
            <a:ext cx="1432560" cy="439818"/>
          </a:xfrm>
          <a:prstGeom prst="rect">
            <a:avLst/>
          </a:prstGeom>
          <a:noFill/>
          <a:ln w="57150">
            <a:solidFill>
              <a:srgbClr val="FF0000"/>
            </a:solidFill>
          </a:ln>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80BA5829-5016-50AD-835D-B9BCFDEE7014}"/>
              </a:ext>
            </a:extLst>
          </p:cNvPr>
          <p:cNvSpPr txBox="1"/>
          <p:nvPr/>
        </p:nvSpPr>
        <p:spPr>
          <a:xfrm>
            <a:off x="7268210" y="4352765"/>
            <a:ext cx="9307959" cy="521970"/>
          </a:xfrm>
          <a:prstGeom prst="rect">
            <a:avLst/>
          </a:prstGeom>
          <a:solidFill>
            <a:schemeClr val="bg1"/>
          </a:solidFill>
        </p:spPr>
        <p:txBody>
          <a:bodyPr wrap="square" rtlCol="0">
            <a:spAutoFit/>
          </a:bodyPr>
          <a:lstStyle>
            <a:defPPr>
              <a:defRPr lang="zh-CN"/>
            </a:defPPr>
            <a:lvl1pPr>
              <a:defRPr sz="2800" b="1">
                <a:solidFill>
                  <a:srgbClr val="FF0000"/>
                </a:solidFill>
                <a:latin typeface="Times New Roman" panose="02020603050405020304" pitchFamily="18" charset="0"/>
                <a:cs typeface="Times New Roman" panose="02020603050405020304" pitchFamily="18" charset="0"/>
              </a:defRPr>
            </a:lvl1pPr>
          </a:lstStyle>
          <a:p>
            <a:r>
              <a:rPr lang="en-US" altLang="zh-CN" dirty="0">
                <a:solidFill>
                  <a:srgbClr val="7030A0"/>
                </a:solidFill>
              </a:rPr>
              <a:t>Who is the man?</a:t>
            </a:r>
          </a:p>
        </p:txBody>
      </p:sp>
      <p:sp>
        <p:nvSpPr>
          <p:cNvPr id="8" name="文本框 12">
            <a:extLst>
              <a:ext uri="{FF2B5EF4-FFF2-40B4-BE49-F238E27FC236}">
                <a16:creationId xmlns:a16="http://schemas.microsoft.com/office/drawing/2014/main" id="{AF8CD9B9-B2E6-39AF-2E63-348D5EAAD6F0}"/>
              </a:ext>
            </a:extLst>
          </p:cNvPr>
          <p:cNvSpPr txBox="1"/>
          <p:nvPr/>
        </p:nvSpPr>
        <p:spPr>
          <a:xfrm>
            <a:off x="507676" y="6308513"/>
            <a:ext cx="9967856" cy="521970"/>
          </a:xfrm>
          <a:prstGeom prst="rect">
            <a:avLst/>
          </a:prstGeom>
          <a:solidFill>
            <a:schemeClr val="bg1"/>
          </a:solid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THEME</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87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87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873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873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48739">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487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487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4" grpId="0" bldLvl="0" animBg="1"/>
      <p:bldP spid="1048739" grpId="0" bldLvl="0" animBg="1"/>
      <p:bldP spid="1048746" grpId="0" bldLvl="0" animBg="1"/>
      <p:bldP spid="1048747" grpId="0" bldLvl="0" animBg="1"/>
      <p:bldP spid="1048748" grpId="0" bldLvl="0" animBg="1"/>
      <p:bldP spid="2" grpId="0" bldLvl="0" animBg="1"/>
      <p:bldP spid="4" grpId="0" bldLvl="0" animBg="1"/>
      <p:bldP spid="5" grpId="0" bldLvl="0" animBg="1"/>
      <p:bldP spid="6" grpId="0" bldLvl="0" animBg="1"/>
      <p:bldP spid="3" grpId="0" bldLvl="0" animBg="1"/>
      <p:bldP spid="7" grpId="0" bldLvl="0" animBg="1"/>
      <p:bldP spid="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文本框 4"/>
          <p:cNvSpPr txBox="1"/>
          <p:nvPr/>
        </p:nvSpPr>
        <p:spPr>
          <a:xfrm>
            <a:off x="470535" y="997585"/>
            <a:ext cx="11469370" cy="583565"/>
          </a:xfrm>
          <a:prstGeom prst="rect">
            <a:avLst/>
          </a:prstGeom>
          <a:noFill/>
          <a:ln w="28575" cmpd="sng">
            <a:solidFill>
              <a:srgbClr val="7030A0"/>
            </a:solidFill>
            <a:prstDash val="solid"/>
          </a:ln>
        </p:spPr>
        <p:txBody>
          <a:bodyPr wrap="square" rtlCol="0" anchor="t">
            <a:spAutoFit/>
          </a:bodyPr>
          <a:lstStyle/>
          <a:p>
            <a:r>
              <a:rPr lang="en-US" altLang="zh-CN" sz="3200" b="1" dirty="0">
                <a:latin typeface="Times New Roman" panose="02020603050405020304" pitchFamily="18" charset="0"/>
                <a:cs typeface="Times New Roman" panose="02020603050405020304" pitchFamily="18" charset="0"/>
              </a:rPr>
              <a:t>P1: </a:t>
            </a:r>
            <a:r>
              <a:rPr lang="en-US" altLang="zh-CN" sz="3200" b="1" dirty="0">
                <a:latin typeface="Times New Roman" panose="02020603050405020304" pitchFamily="18" charset="0"/>
                <a:cs typeface="Times New Roman" panose="02020603050405020304" pitchFamily="18" charset="0"/>
                <a:sym typeface="+mn-ea"/>
              </a:rPr>
              <a:t>“I can’t find my daddy.” The girl burst out crying.</a:t>
            </a:r>
            <a:endParaRPr lang="en-US" altLang="zh-CN" sz="3200" b="1" dirty="0">
              <a:latin typeface="Times New Roman" panose="02020603050405020304" pitchFamily="18" charset="0"/>
              <a:cs typeface="Times New Roman" panose="02020603050405020304" pitchFamily="18" charset="0"/>
            </a:endParaRPr>
          </a:p>
        </p:txBody>
      </p:sp>
      <p:grpSp>
        <p:nvGrpSpPr>
          <p:cNvPr id="84" name="组合 65"/>
          <p:cNvGrpSpPr/>
          <p:nvPr/>
        </p:nvGrpSpPr>
        <p:grpSpPr>
          <a:xfrm>
            <a:off x="278130" y="140970"/>
            <a:ext cx="3249295" cy="698068"/>
            <a:chOff x="1676848" y="3256285"/>
            <a:chExt cx="2819389" cy="676629"/>
          </a:xfrm>
        </p:grpSpPr>
        <p:sp>
          <p:nvSpPr>
            <p:cNvPr id="1048753" name="矩形 66"/>
            <p:cNvSpPr/>
            <p:nvPr/>
          </p:nvSpPr>
          <p:spPr>
            <a:xfrm>
              <a:off x="1676848" y="3256285"/>
              <a:ext cx="2341160" cy="6257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48754" name="矩形 76"/>
            <p:cNvSpPr/>
            <p:nvPr/>
          </p:nvSpPr>
          <p:spPr>
            <a:xfrm>
              <a:off x="1718211" y="3307568"/>
              <a:ext cx="2778026" cy="625346"/>
            </a:xfrm>
            <a:prstGeom prst="rect">
              <a:avLst/>
            </a:prstGeom>
          </p:spPr>
          <p:txBody>
            <a:bodyPr wrap="square">
              <a:spAutoFit/>
            </a:bodyPr>
            <a:lstStyle/>
            <a:p>
              <a:r>
                <a:rPr lang="en-US" altLang="zh-CN" sz="3600" b="1" dirty="0">
                  <a:solidFill>
                    <a:schemeClr val="bg1"/>
                  </a:solidFill>
                  <a:latin typeface="Times New Roman" panose="02020603050405020304" pitchFamily="18" charset="0"/>
                  <a:cs typeface="Times New Roman" panose="02020603050405020304" pitchFamily="18" charset="0"/>
                </a:rPr>
                <a:t>Paragraph 1</a:t>
              </a:r>
              <a:endParaRPr lang="en-US" altLang="zh-CN" sz="3600" b="1" dirty="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sp>
        <p:nvSpPr>
          <p:cNvPr id="1048755" name="文本框 84"/>
          <p:cNvSpPr txBox="1"/>
          <p:nvPr/>
        </p:nvSpPr>
        <p:spPr>
          <a:xfrm>
            <a:off x="2680821" y="2337517"/>
            <a:ext cx="6788525" cy="523220"/>
          </a:xfrm>
          <a:prstGeom prst="rect">
            <a:avLst/>
          </a:prstGeom>
          <a:noFill/>
        </p:spPr>
        <p:txBody>
          <a:bodyPr wrap="none" rtlCol="0">
            <a:spAutoFit/>
          </a:bodyPr>
          <a:lstStyle/>
          <a:p>
            <a:pPr algn="l">
              <a:buClrTx/>
              <a:buSzTx/>
              <a:buFontTx/>
            </a:pPr>
            <a:r>
              <a:rPr lang="en-US" altLang="zh-CN" sz="2800" b="1" dirty="0">
                <a:latin typeface="Times New Roman" panose="02020603050405020304" pitchFamily="18" charset="0"/>
                <a:cs typeface="Times New Roman" panose="02020603050405020304" pitchFamily="18" charset="0"/>
                <a:sym typeface="+mn-ea"/>
              </a:rPr>
              <a:t>Eric had no idea how to find the girl’s dad</a:t>
            </a:r>
            <a:endParaRPr lang="en-US" altLang="zh-CN" sz="2800" b="1" dirty="0">
              <a:latin typeface="Times New Roman" panose="02020603050405020304" pitchFamily="18" charset="0"/>
              <a:cs typeface="Times New Roman" panose="02020603050405020304" pitchFamily="18" charset="0"/>
            </a:endParaRPr>
          </a:p>
        </p:txBody>
      </p:sp>
      <p:sp>
        <p:nvSpPr>
          <p:cNvPr id="1048756" name="右箭头 2"/>
          <p:cNvSpPr/>
          <p:nvPr/>
        </p:nvSpPr>
        <p:spPr>
          <a:xfrm>
            <a:off x="956874" y="3528075"/>
            <a:ext cx="927676" cy="459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48757" name="左大括号 3"/>
          <p:cNvSpPr/>
          <p:nvPr/>
        </p:nvSpPr>
        <p:spPr>
          <a:xfrm>
            <a:off x="2156460" y="2442210"/>
            <a:ext cx="341630" cy="3392170"/>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p>
        </p:txBody>
      </p:sp>
      <p:sp>
        <p:nvSpPr>
          <p:cNvPr id="1048758" name="文本框 9"/>
          <p:cNvSpPr txBox="1"/>
          <p:nvPr/>
        </p:nvSpPr>
        <p:spPr>
          <a:xfrm>
            <a:off x="2574925" y="4986280"/>
            <a:ext cx="9364980" cy="521970"/>
          </a:xfrm>
          <a:prstGeom prst="rect">
            <a:avLst/>
          </a:prstGeom>
          <a:noFill/>
        </p:spPr>
        <p:txBody>
          <a:bodyPr wrap="square" rtlCol="0">
            <a:spAutoFit/>
          </a:bodyPr>
          <a:lstStyle>
            <a:defPPr>
              <a:defRPr lang="zh-CN"/>
            </a:defPPr>
            <a:lvl1pPr>
              <a:defRPr sz="3200" b="1">
                <a:latin typeface="Times New Roman" panose="02020603050405020304" pitchFamily="18" charset="0"/>
                <a:cs typeface="Times New Roman" panose="02020603050405020304" pitchFamily="18" charset="0"/>
              </a:defRPr>
            </a:lvl1pPr>
          </a:lstStyle>
          <a:p>
            <a:r>
              <a:rPr lang="en-US" altLang="zh-CN" sz="2800" dirty="0">
                <a:sym typeface="+mn-ea"/>
              </a:rPr>
              <a:t>Eric sang songs to comfort  the girl.</a:t>
            </a:r>
          </a:p>
        </p:txBody>
      </p:sp>
      <p:sp>
        <p:nvSpPr>
          <p:cNvPr id="1048759" name="文本框 10"/>
          <p:cNvSpPr txBox="1"/>
          <p:nvPr/>
        </p:nvSpPr>
        <p:spPr>
          <a:xfrm>
            <a:off x="2574925" y="3510524"/>
            <a:ext cx="8684895" cy="521970"/>
          </a:xfrm>
          <a:prstGeom prst="rect">
            <a:avLst/>
          </a:prstGeom>
          <a:noFill/>
        </p:spPr>
        <p:txBody>
          <a:bodyPr wrap="none" rtlCol="0">
            <a:spAutoFit/>
          </a:bodyPr>
          <a:lstStyle>
            <a:defPPr>
              <a:defRPr lang="zh-CN"/>
            </a:defPPr>
            <a:lvl1pPr>
              <a:defRPr sz="3200" b="1">
                <a:latin typeface="Times New Roman" panose="02020603050405020304" pitchFamily="18" charset="0"/>
                <a:cs typeface="Times New Roman" panose="02020603050405020304" pitchFamily="18" charset="0"/>
              </a:defRPr>
            </a:lvl1pPr>
          </a:lstStyle>
          <a:p>
            <a:pPr algn="l"/>
            <a:r>
              <a:rPr lang="en-US" altLang="zh-CN" sz="2800" dirty="0">
                <a:sym typeface="+mn-ea"/>
              </a:rPr>
              <a:t>Eric took the girl to the the office of the subway station.</a:t>
            </a:r>
            <a:r>
              <a:rPr lang="en-US" altLang="zh-CN" sz="2800" dirty="0">
                <a:solidFill>
                  <a:srgbClr val="FF0000"/>
                </a:solidFill>
                <a:sym typeface="+mn-ea"/>
              </a:rPr>
              <a:t> </a:t>
            </a:r>
            <a:endParaRPr lang="en-US" altLang="zh-CN" sz="28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56"/>
                                        </p:tgtEl>
                                        <p:attrNameLst>
                                          <p:attrName>style.visibility</p:attrName>
                                        </p:attrNameLst>
                                      </p:cBhvr>
                                      <p:to>
                                        <p:strVal val="visible"/>
                                      </p:to>
                                    </p:set>
                                    <p:anim calcmode="lin" valueType="num">
                                      <p:cBhvr additive="base">
                                        <p:cTn id="7" dur="500" fill="hold"/>
                                        <p:tgtEl>
                                          <p:spTgt spid="1048756"/>
                                        </p:tgtEl>
                                        <p:attrNameLst>
                                          <p:attrName>ppt_x</p:attrName>
                                        </p:attrNameLst>
                                      </p:cBhvr>
                                      <p:tavLst>
                                        <p:tav tm="0">
                                          <p:val>
                                            <p:strVal val="#ppt_x"/>
                                          </p:val>
                                        </p:tav>
                                        <p:tav tm="100000">
                                          <p:val>
                                            <p:strVal val="#ppt_x"/>
                                          </p:val>
                                        </p:tav>
                                      </p:tavLst>
                                    </p:anim>
                                    <p:anim calcmode="lin" valueType="num">
                                      <p:cBhvr additive="base">
                                        <p:cTn id="8" dur="500" fill="hold"/>
                                        <p:tgtEl>
                                          <p:spTgt spid="104875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childTnLst>
                                    <p:set>
                                      <p:cBhvr>
                                        <p:cTn id="11" dur="1" fill="hold">
                                          <p:stCondLst>
                                            <p:cond delay="0"/>
                                          </p:stCondLst>
                                        </p:cTn>
                                        <p:tgtEl>
                                          <p:spTgt spid="1048757"/>
                                        </p:tgtEl>
                                        <p:attrNameLst>
                                          <p:attrName>style.visibility</p:attrName>
                                        </p:attrNameLst>
                                      </p:cBhvr>
                                      <p:to>
                                        <p:strVal val="visible"/>
                                      </p:to>
                                    </p:set>
                                    <p:anim calcmode="lin" valueType="num">
                                      <p:cBhvr additive="base">
                                        <p:cTn id="12" dur="500" fill="hold"/>
                                        <p:tgtEl>
                                          <p:spTgt spid="1048757"/>
                                        </p:tgtEl>
                                        <p:attrNameLst>
                                          <p:attrName>ppt_x</p:attrName>
                                        </p:attrNameLst>
                                      </p:cBhvr>
                                      <p:tavLst>
                                        <p:tav tm="0">
                                          <p:val>
                                            <p:strVal val="#ppt_x"/>
                                          </p:val>
                                        </p:tav>
                                        <p:tav tm="100000">
                                          <p:val>
                                            <p:strVal val="#ppt_x"/>
                                          </p:val>
                                        </p:tav>
                                      </p:tavLst>
                                    </p:anim>
                                    <p:anim calcmode="lin" valueType="num">
                                      <p:cBhvr additive="base">
                                        <p:cTn id="13" dur="500" fill="hold"/>
                                        <p:tgtEl>
                                          <p:spTgt spid="104875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8755"/>
                                        </p:tgtEl>
                                        <p:attrNameLst>
                                          <p:attrName>style.visibility</p:attrName>
                                        </p:attrNameLst>
                                      </p:cBhvr>
                                      <p:to>
                                        <p:strVal val="visible"/>
                                      </p:to>
                                    </p:set>
                                    <p:anim calcmode="lin" valueType="num">
                                      <p:cBhvr additive="base">
                                        <p:cTn id="18" dur="500" fill="hold"/>
                                        <p:tgtEl>
                                          <p:spTgt spid="1048755"/>
                                        </p:tgtEl>
                                        <p:attrNameLst>
                                          <p:attrName>ppt_x</p:attrName>
                                        </p:attrNameLst>
                                      </p:cBhvr>
                                      <p:tavLst>
                                        <p:tav tm="0">
                                          <p:val>
                                            <p:strVal val="#ppt_x"/>
                                          </p:val>
                                        </p:tav>
                                        <p:tav tm="100000">
                                          <p:val>
                                            <p:strVal val="#ppt_x"/>
                                          </p:val>
                                        </p:tav>
                                      </p:tavLst>
                                    </p:anim>
                                    <p:anim calcmode="lin" valueType="num">
                                      <p:cBhvr additive="base">
                                        <p:cTn id="19" dur="500" fill="hold"/>
                                        <p:tgtEl>
                                          <p:spTgt spid="104875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48759"/>
                                        </p:tgtEl>
                                        <p:attrNameLst>
                                          <p:attrName>style.visibility</p:attrName>
                                        </p:attrNameLst>
                                      </p:cBhvr>
                                      <p:to>
                                        <p:strVal val="visible"/>
                                      </p:to>
                                    </p:set>
                                    <p:anim calcmode="lin" valueType="num">
                                      <p:cBhvr additive="base">
                                        <p:cTn id="24" dur="500" fill="hold"/>
                                        <p:tgtEl>
                                          <p:spTgt spid="1048759"/>
                                        </p:tgtEl>
                                        <p:attrNameLst>
                                          <p:attrName>ppt_x</p:attrName>
                                        </p:attrNameLst>
                                      </p:cBhvr>
                                      <p:tavLst>
                                        <p:tav tm="0">
                                          <p:val>
                                            <p:strVal val="#ppt_x"/>
                                          </p:val>
                                        </p:tav>
                                        <p:tav tm="100000">
                                          <p:val>
                                            <p:strVal val="#ppt_x"/>
                                          </p:val>
                                        </p:tav>
                                      </p:tavLst>
                                    </p:anim>
                                    <p:anim calcmode="lin" valueType="num">
                                      <p:cBhvr additive="base">
                                        <p:cTn id="25" dur="500" fill="hold"/>
                                        <p:tgtEl>
                                          <p:spTgt spid="104875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48758"/>
                                        </p:tgtEl>
                                        <p:attrNameLst>
                                          <p:attrName>style.visibility</p:attrName>
                                        </p:attrNameLst>
                                      </p:cBhvr>
                                      <p:to>
                                        <p:strVal val="visible"/>
                                      </p:to>
                                    </p:set>
                                    <p:anim calcmode="lin" valueType="num">
                                      <p:cBhvr additive="base">
                                        <p:cTn id="30" dur="500" fill="hold"/>
                                        <p:tgtEl>
                                          <p:spTgt spid="1048758"/>
                                        </p:tgtEl>
                                        <p:attrNameLst>
                                          <p:attrName>ppt_x</p:attrName>
                                        </p:attrNameLst>
                                      </p:cBhvr>
                                      <p:tavLst>
                                        <p:tav tm="0">
                                          <p:val>
                                            <p:strVal val="#ppt_x"/>
                                          </p:val>
                                        </p:tav>
                                        <p:tav tm="100000">
                                          <p:val>
                                            <p:strVal val="#ppt_x"/>
                                          </p:val>
                                        </p:tav>
                                      </p:tavLst>
                                    </p:anim>
                                    <p:anim calcmode="lin" valueType="num">
                                      <p:cBhvr additive="base">
                                        <p:cTn id="31" dur="500" fill="hold"/>
                                        <p:tgtEl>
                                          <p:spTgt spid="1048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5" grpId="0"/>
      <p:bldP spid="1048756" grpId="0" bldLvl="0" animBg="1"/>
      <p:bldP spid="1048757" grpId="0" bldLvl="0" animBg="1"/>
      <p:bldP spid="1048758" grpId="0"/>
      <p:bldP spid="10487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文本框 7"/>
          <p:cNvSpPr txBox="1"/>
          <p:nvPr/>
        </p:nvSpPr>
        <p:spPr>
          <a:xfrm>
            <a:off x="652145" y="1232535"/>
            <a:ext cx="10320655" cy="1076325"/>
          </a:xfrm>
          <a:prstGeom prst="rect">
            <a:avLst/>
          </a:prstGeom>
          <a:noFill/>
          <a:ln w="28575" cmpd="sng">
            <a:solidFill>
              <a:srgbClr val="7030A0"/>
            </a:solidFill>
            <a:prstDash val="solid"/>
          </a:ln>
        </p:spPr>
        <p:txBody>
          <a:bodyPr wrap="square" rtlCol="0" anchor="t">
            <a:spAutoFit/>
          </a:bodyPr>
          <a:lstStyle>
            <a:defPPr>
              <a:defRPr lang="zh-CN"/>
            </a:defPPr>
            <a:lvl1pPr>
              <a:defRPr sz="3200" b="1">
                <a:latin typeface="Times New Roman" panose="02020603050405020304" pitchFamily="18" charset="0"/>
                <a:cs typeface="Times New Roman" panose="02020603050405020304" pitchFamily="18" charset="0"/>
              </a:defRPr>
            </a:lvl1pPr>
          </a:lstStyle>
          <a:p>
            <a:r>
              <a:rPr lang="en-US" altLang="zh-CN" dirty="0"/>
              <a:t>P2: </a:t>
            </a:r>
            <a:r>
              <a:rPr lang="en-US" altLang="zh-CN" dirty="0">
                <a:sym typeface="+mn-ea"/>
              </a:rPr>
              <a:t>The girl calmed down in Eric's song when a man rushed into the office of the subway station.</a:t>
            </a:r>
            <a:endParaRPr lang="en-US" altLang="zh-CN" dirty="0"/>
          </a:p>
        </p:txBody>
      </p:sp>
      <p:grpSp>
        <p:nvGrpSpPr>
          <p:cNvPr id="88" name="组合 65"/>
          <p:cNvGrpSpPr/>
          <p:nvPr/>
        </p:nvGrpSpPr>
        <p:grpSpPr>
          <a:xfrm>
            <a:off x="467995" y="297815"/>
            <a:ext cx="3675380" cy="699407"/>
            <a:chOff x="1676848" y="3256285"/>
            <a:chExt cx="3075894" cy="661189"/>
          </a:xfrm>
        </p:grpSpPr>
        <p:sp>
          <p:nvSpPr>
            <p:cNvPr id="1048765" name="矩形 66"/>
            <p:cNvSpPr/>
            <p:nvPr/>
          </p:nvSpPr>
          <p:spPr>
            <a:xfrm>
              <a:off x="1676848" y="3256285"/>
              <a:ext cx="2341160" cy="6257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latin typeface="Times New Roman" panose="02020603050405020304" pitchFamily="18" charset="0"/>
                <a:cs typeface="Times New Roman" panose="02020603050405020304" pitchFamily="18" charset="0"/>
              </a:endParaRPr>
            </a:p>
          </p:txBody>
        </p:sp>
        <p:sp>
          <p:nvSpPr>
            <p:cNvPr id="1048766" name="矩形 76"/>
            <p:cNvSpPr/>
            <p:nvPr/>
          </p:nvSpPr>
          <p:spPr>
            <a:xfrm>
              <a:off x="1718211" y="3307568"/>
              <a:ext cx="3034531" cy="609906"/>
            </a:xfrm>
            <a:prstGeom prst="rect">
              <a:avLst/>
            </a:prstGeom>
          </p:spPr>
          <p:txBody>
            <a:bodyPr wrap="square">
              <a:spAutoFit/>
            </a:bodyPr>
            <a:lstStyle/>
            <a:p>
              <a:r>
                <a:rPr lang="en-US" altLang="zh-CN" sz="3600" b="1">
                  <a:solidFill>
                    <a:schemeClr val="bg1"/>
                  </a:solidFill>
                  <a:latin typeface="Times New Roman" panose="02020603050405020304" pitchFamily="18" charset="0"/>
                  <a:cs typeface="Times New Roman" panose="02020603050405020304" pitchFamily="18" charset="0"/>
                </a:rPr>
                <a:t>Paragraph 2</a:t>
              </a:r>
              <a:endParaRPr lang="zh-CN" altLang="en-US" sz="3600" b="1">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sp>
        <p:nvSpPr>
          <p:cNvPr id="1048767" name="文本框 84"/>
          <p:cNvSpPr txBox="1"/>
          <p:nvPr/>
        </p:nvSpPr>
        <p:spPr>
          <a:xfrm>
            <a:off x="2570967" y="2698197"/>
            <a:ext cx="9621034" cy="521970"/>
          </a:xfrm>
          <a:prstGeom prst="rect">
            <a:avLst/>
          </a:prstGeom>
          <a:noFill/>
        </p:spPr>
        <p:txBody>
          <a:bodyPr wrap="square" rtlCol="0">
            <a:spAutoFit/>
          </a:bodyPr>
          <a:lstStyle>
            <a:defPPr>
              <a:defRPr lang="zh-CN"/>
            </a:defPPr>
            <a:lvl1pPr>
              <a:defRPr sz="2800" b="1">
                <a:latin typeface="Times New Roman" panose="02020603050405020304" pitchFamily="18" charset="0"/>
                <a:cs typeface="Times New Roman" panose="02020603050405020304" pitchFamily="18" charset="0"/>
              </a:defRPr>
            </a:lvl1pPr>
          </a:lstStyle>
          <a:p>
            <a:r>
              <a:rPr lang="en-US" altLang="zh-CN" dirty="0"/>
              <a:t>Her daddy was Park. Finally, they united.</a:t>
            </a:r>
            <a:endParaRPr lang="en-US" altLang="zh-CN" dirty="0">
              <a:sym typeface="+mn-ea"/>
            </a:endParaRPr>
          </a:p>
        </p:txBody>
      </p:sp>
      <p:sp>
        <p:nvSpPr>
          <p:cNvPr id="1048768" name="右箭头 2"/>
          <p:cNvSpPr/>
          <p:nvPr/>
        </p:nvSpPr>
        <p:spPr>
          <a:xfrm>
            <a:off x="881944" y="3774455"/>
            <a:ext cx="927676" cy="459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48769" name="左大括号 3"/>
          <p:cNvSpPr/>
          <p:nvPr/>
        </p:nvSpPr>
        <p:spPr>
          <a:xfrm>
            <a:off x="2147856" y="2699773"/>
            <a:ext cx="341371" cy="2631169"/>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p>
        </p:txBody>
      </p:sp>
      <p:sp>
        <p:nvSpPr>
          <p:cNvPr id="1048771" name="文本框 9"/>
          <p:cNvSpPr txBox="1"/>
          <p:nvPr/>
        </p:nvSpPr>
        <p:spPr>
          <a:xfrm>
            <a:off x="2615014" y="4738756"/>
            <a:ext cx="9576986" cy="953135"/>
          </a:xfrm>
          <a:prstGeom prst="rect">
            <a:avLst/>
          </a:prstGeom>
          <a:noFill/>
        </p:spPr>
        <p:txBody>
          <a:bodyPr wrap="square" rtlCol="0">
            <a:spAutoFit/>
          </a:bodyPr>
          <a:lstStyle>
            <a:defPPr>
              <a:defRPr lang="zh-CN"/>
            </a:defPPr>
            <a:lvl1pPr>
              <a:defRPr sz="2800" b="1">
                <a:latin typeface="Times New Roman" panose="02020603050405020304" pitchFamily="18" charset="0"/>
                <a:cs typeface="Times New Roman" panose="02020603050405020304" pitchFamily="18" charset="0"/>
              </a:defRPr>
            </a:lvl1pPr>
          </a:lstStyle>
          <a:p>
            <a:r>
              <a:rPr lang="en-US" altLang="zh-CN" dirty="0">
                <a:sym typeface="+mn-ea"/>
              </a:rPr>
              <a:t>Eric not only has a beautiful voice, but also a beautiful soul.(THEME)</a:t>
            </a:r>
          </a:p>
        </p:txBody>
      </p:sp>
      <p:sp>
        <p:nvSpPr>
          <p:cNvPr id="2" name="文本框 9">
            <a:extLst>
              <a:ext uri="{FF2B5EF4-FFF2-40B4-BE49-F238E27FC236}">
                <a16:creationId xmlns:a16="http://schemas.microsoft.com/office/drawing/2014/main" id="{63A9A69B-E58F-9196-331D-9DF1E863ADAE}"/>
              </a:ext>
            </a:extLst>
          </p:cNvPr>
          <p:cNvSpPr txBox="1"/>
          <p:nvPr/>
        </p:nvSpPr>
        <p:spPr>
          <a:xfrm>
            <a:off x="2615014" y="3774455"/>
            <a:ext cx="9576986" cy="523220"/>
          </a:xfrm>
          <a:prstGeom prst="rect">
            <a:avLst/>
          </a:prstGeom>
          <a:noFill/>
        </p:spPr>
        <p:txBody>
          <a:bodyPr wrap="square" rtlCol="0">
            <a:spAutoFit/>
          </a:bodyPr>
          <a:lstStyle>
            <a:defPPr>
              <a:defRPr lang="zh-CN"/>
            </a:defPPr>
            <a:lvl1pPr>
              <a:defRPr sz="2800" b="1">
                <a:latin typeface="Times New Roman" panose="02020603050405020304" pitchFamily="18" charset="0"/>
                <a:cs typeface="Times New Roman" panose="02020603050405020304" pitchFamily="18" charset="0"/>
              </a:defRPr>
            </a:lvl1pPr>
          </a:lstStyle>
          <a:p>
            <a:r>
              <a:rPr lang="en-US" altLang="zh-CN" dirty="0">
                <a:sym typeface="+mn-ea"/>
              </a:rPr>
              <a:t>Park thanked Eric.</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68"/>
                                        </p:tgtEl>
                                        <p:attrNameLst>
                                          <p:attrName>style.visibility</p:attrName>
                                        </p:attrNameLst>
                                      </p:cBhvr>
                                      <p:to>
                                        <p:strVal val="visible"/>
                                      </p:to>
                                    </p:set>
                                    <p:anim calcmode="lin" valueType="num">
                                      <p:cBhvr additive="base">
                                        <p:cTn id="7" dur="500" fill="hold"/>
                                        <p:tgtEl>
                                          <p:spTgt spid="1048768"/>
                                        </p:tgtEl>
                                        <p:attrNameLst>
                                          <p:attrName>ppt_x</p:attrName>
                                        </p:attrNameLst>
                                      </p:cBhvr>
                                      <p:tavLst>
                                        <p:tav tm="0">
                                          <p:val>
                                            <p:strVal val="#ppt_x"/>
                                          </p:val>
                                        </p:tav>
                                        <p:tav tm="100000">
                                          <p:val>
                                            <p:strVal val="#ppt_x"/>
                                          </p:val>
                                        </p:tav>
                                      </p:tavLst>
                                    </p:anim>
                                    <p:anim calcmode="lin" valueType="num">
                                      <p:cBhvr additive="base">
                                        <p:cTn id="8" dur="500" fill="hold"/>
                                        <p:tgtEl>
                                          <p:spTgt spid="10487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childTnLst>
                                    <p:set>
                                      <p:cBhvr>
                                        <p:cTn id="11" dur="1" fill="hold">
                                          <p:stCondLst>
                                            <p:cond delay="0"/>
                                          </p:stCondLst>
                                        </p:cTn>
                                        <p:tgtEl>
                                          <p:spTgt spid="1048769"/>
                                        </p:tgtEl>
                                        <p:attrNameLst>
                                          <p:attrName>style.visibility</p:attrName>
                                        </p:attrNameLst>
                                      </p:cBhvr>
                                      <p:to>
                                        <p:strVal val="visible"/>
                                      </p:to>
                                    </p:set>
                                    <p:anim calcmode="lin" valueType="num">
                                      <p:cBhvr additive="base">
                                        <p:cTn id="12" dur="500" fill="hold"/>
                                        <p:tgtEl>
                                          <p:spTgt spid="1048769"/>
                                        </p:tgtEl>
                                        <p:attrNameLst>
                                          <p:attrName>ppt_x</p:attrName>
                                        </p:attrNameLst>
                                      </p:cBhvr>
                                      <p:tavLst>
                                        <p:tav tm="0">
                                          <p:val>
                                            <p:strVal val="#ppt_x"/>
                                          </p:val>
                                        </p:tav>
                                        <p:tav tm="100000">
                                          <p:val>
                                            <p:strVal val="#ppt_x"/>
                                          </p:val>
                                        </p:tav>
                                      </p:tavLst>
                                    </p:anim>
                                    <p:anim calcmode="lin" valueType="num">
                                      <p:cBhvr additive="base">
                                        <p:cTn id="13" dur="500" fill="hold"/>
                                        <p:tgtEl>
                                          <p:spTgt spid="104876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8767"/>
                                        </p:tgtEl>
                                        <p:attrNameLst>
                                          <p:attrName>style.visibility</p:attrName>
                                        </p:attrNameLst>
                                      </p:cBhvr>
                                      <p:to>
                                        <p:strVal val="visible"/>
                                      </p:to>
                                    </p:set>
                                    <p:anim calcmode="lin" valueType="num">
                                      <p:cBhvr additive="base">
                                        <p:cTn id="18" dur="500" fill="hold"/>
                                        <p:tgtEl>
                                          <p:spTgt spid="1048767"/>
                                        </p:tgtEl>
                                        <p:attrNameLst>
                                          <p:attrName>ppt_x</p:attrName>
                                        </p:attrNameLst>
                                      </p:cBhvr>
                                      <p:tavLst>
                                        <p:tav tm="0">
                                          <p:val>
                                            <p:strVal val="#ppt_x"/>
                                          </p:val>
                                        </p:tav>
                                        <p:tav tm="100000">
                                          <p:val>
                                            <p:strVal val="#ppt_x"/>
                                          </p:val>
                                        </p:tav>
                                      </p:tavLst>
                                    </p:anim>
                                    <p:anim calcmode="lin" valueType="num">
                                      <p:cBhvr additive="base">
                                        <p:cTn id="19" dur="500" fill="hold"/>
                                        <p:tgtEl>
                                          <p:spTgt spid="104876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48771"/>
                                        </p:tgtEl>
                                        <p:attrNameLst>
                                          <p:attrName>style.visibility</p:attrName>
                                        </p:attrNameLst>
                                      </p:cBhvr>
                                      <p:to>
                                        <p:strVal val="visible"/>
                                      </p:to>
                                    </p:set>
                                    <p:anim calcmode="lin" valueType="num">
                                      <p:cBhvr additive="base">
                                        <p:cTn id="30" dur="500" fill="hold"/>
                                        <p:tgtEl>
                                          <p:spTgt spid="1048771"/>
                                        </p:tgtEl>
                                        <p:attrNameLst>
                                          <p:attrName>ppt_x</p:attrName>
                                        </p:attrNameLst>
                                      </p:cBhvr>
                                      <p:tavLst>
                                        <p:tav tm="0">
                                          <p:val>
                                            <p:strVal val="#ppt_x"/>
                                          </p:val>
                                        </p:tav>
                                        <p:tav tm="100000">
                                          <p:val>
                                            <p:strVal val="#ppt_x"/>
                                          </p:val>
                                        </p:tav>
                                      </p:tavLst>
                                    </p:anim>
                                    <p:anim calcmode="lin" valueType="num">
                                      <p:cBhvr additive="base">
                                        <p:cTn id="31" dur="500" fill="hold"/>
                                        <p:tgtEl>
                                          <p:spTgt spid="1048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7" grpId="0"/>
      <p:bldP spid="1048768" grpId="0" bldLvl="0" animBg="1"/>
      <p:bldP spid="1048769" grpId="0" bldLvl="0" animBg="1"/>
      <p:bldP spid="1048771"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3"/>
          <p:cNvGrpSpPr/>
          <p:nvPr/>
        </p:nvGrpSpPr>
        <p:grpSpPr>
          <a:xfrm>
            <a:off x="831639" y="547958"/>
            <a:ext cx="4052005" cy="1198622"/>
            <a:chOff x="-4464" y="2984239"/>
            <a:chExt cx="4273599" cy="1264172"/>
          </a:xfrm>
        </p:grpSpPr>
        <p:sp>
          <p:nvSpPr>
            <p:cNvPr id="1048675" name="圆角矩形 6"/>
            <p:cNvSpPr/>
            <p:nvPr/>
          </p:nvSpPr>
          <p:spPr>
            <a:xfrm>
              <a:off x="-4464" y="2984239"/>
              <a:ext cx="4273599" cy="1264172"/>
            </a:xfrm>
            <a:prstGeom prst="roundRect">
              <a:avLst>
                <a:gd name="adj"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a:latin typeface="Arial" panose="020B0604020202020204" pitchFamily="34" charset="0"/>
                <a:ea typeface="微软雅黑" panose="020B0503020204020204" charset="-122"/>
                <a:sym typeface="Arial" panose="020B0604020202020204" pitchFamily="34" charset="0"/>
              </a:endParaRPr>
            </a:p>
          </p:txBody>
        </p:sp>
        <p:sp>
          <p:nvSpPr>
            <p:cNvPr id="1048676" name="椭圆 2"/>
            <p:cNvSpPr/>
            <p:nvPr/>
          </p:nvSpPr>
          <p:spPr>
            <a:xfrm>
              <a:off x="3121479" y="3145850"/>
              <a:ext cx="940950" cy="9409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170" b="1" dirty="0">
                  <a:solidFill>
                    <a:schemeClr val="bg1"/>
                  </a:solidFill>
                  <a:latin typeface="Arial" panose="020B0604020202020204" pitchFamily="34" charset="0"/>
                  <a:ea typeface="微软雅黑" panose="020B0503020204020204" charset="-122"/>
                  <a:sym typeface="Arial" panose="020B0604020202020204" pitchFamily="34" charset="0"/>
                </a:rPr>
                <a:t>03</a:t>
              </a:r>
            </a:p>
          </p:txBody>
        </p:sp>
      </p:grpSp>
      <p:grpSp>
        <p:nvGrpSpPr>
          <p:cNvPr id="57" name="组合 5"/>
          <p:cNvGrpSpPr/>
          <p:nvPr/>
        </p:nvGrpSpPr>
        <p:grpSpPr>
          <a:xfrm>
            <a:off x="3017708" y="2360930"/>
            <a:ext cx="8144228" cy="1198622"/>
            <a:chOff x="4269135" y="2984239"/>
            <a:chExt cx="8589615" cy="1264172"/>
          </a:xfrm>
        </p:grpSpPr>
        <p:sp>
          <p:nvSpPr>
            <p:cNvPr id="1048677" name="圆角矩形 1"/>
            <p:cNvSpPr/>
            <p:nvPr/>
          </p:nvSpPr>
          <p:spPr>
            <a:xfrm>
              <a:off x="4269135" y="2984239"/>
              <a:ext cx="8589615" cy="126417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a:latin typeface="Arial" panose="020B0604020202020204" pitchFamily="34" charset="0"/>
                <a:ea typeface="微软雅黑" panose="020B0503020204020204" charset="-122"/>
                <a:sym typeface="Arial" panose="020B0604020202020204" pitchFamily="34" charset="0"/>
              </a:endParaRPr>
            </a:p>
          </p:txBody>
        </p:sp>
        <p:sp>
          <p:nvSpPr>
            <p:cNvPr id="1048678" name="MH_Entry_1"/>
            <p:cNvSpPr/>
            <p:nvPr>
              <p:custDataLst>
                <p:tags r:id="rId2"/>
              </p:custDataLst>
            </p:nvPr>
          </p:nvSpPr>
          <p:spPr>
            <a:xfrm>
              <a:off x="6501074" y="3261370"/>
              <a:ext cx="4125737" cy="709910"/>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4550" b="1">
                  <a:solidFill>
                    <a:schemeClr val="bg1"/>
                  </a:solidFill>
                  <a:latin typeface="Arial" panose="020B0604020202020204" pitchFamily="34" charset="0"/>
                  <a:ea typeface="微软雅黑" panose="020B0503020204020204" charset="-122"/>
                  <a:sym typeface="Arial" panose="020B0604020202020204" pitchFamily="34" charset="0"/>
                </a:rPr>
                <a:t>表达积累</a:t>
              </a:r>
            </a:p>
          </p:txBody>
        </p:sp>
      </p:grpSp>
      <p:pic>
        <p:nvPicPr>
          <p:cNvPr id="2097152" name="图片 9"/>
          <p:cNvPicPr>
            <a:picLocks noChangeAspect="1"/>
          </p:cNvPicPr>
          <p:nvPr>
            <p:custDataLst>
              <p:tags r:id="rId1"/>
            </p:custDataLst>
          </p:nvPr>
        </p:nvPicPr>
        <p:blipFill>
          <a:blip r:embed="rId5"/>
          <a:stretch>
            <a:fillRect/>
          </a:stretch>
        </p:blipFill>
        <p:spPr>
          <a:xfrm>
            <a:off x="0" y="4485640"/>
            <a:ext cx="4752340" cy="23723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strVal val="#ppt_w+.3"/>
                                          </p:val>
                                        </p:tav>
                                        <p:tav tm="100000">
                                          <p:val>
                                            <p:strVal val="#ppt_w"/>
                                          </p:val>
                                        </p:tav>
                                      </p:tavLst>
                                    </p:anim>
                                    <p:anim calcmode="lin" valueType="num">
                                      <p:cBhvr>
                                        <p:cTn id="8" dur="1000" fill="hold"/>
                                        <p:tgtEl>
                                          <p:spTgt spid="56"/>
                                        </p:tgtEl>
                                        <p:attrNameLst>
                                          <p:attrName>ppt_h</p:attrName>
                                        </p:attrNameLst>
                                      </p:cBhvr>
                                      <p:tavLst>
                                        <p:tav tm="0">
                                          <p:val>
                                            <p:strVal val="#ppt_h"/>
                                          </p:val>
                                        </p:tav>
                                        <p:tav tm="100000">
                                          <p:val>
                                            <p:strVal val="#ppt_h"/>
                                          </p:val>
                                        </p:tav>
                                      </p:tavLst>
                                    </p:anim>
                                    <p:animEffect transition="in" filter="fade">
                                      <p:cBhvr>
                                        <p:cTn id="9" dur="1000"/>
                                        <p:tgtEl>
                                          <p:spTgt spid="56"/>
                                        </p:tgtEl>
                                      </p:cBhvr>
                                    </p:animEffect>
                                  </p:childTnLst>
                                </p:cTn>
                              </p:par>
                            </p:childTnLst>
                          </p:cTn>
                        </p:par>
                        <p:par>
                          <p:cTn id="10" fill="hold">
                            <p:stCondLst>
                              <p:cond delay="1000"/>
                            </p:stCondLst>
                            <p:childTnLst>
                              <p:par>
                                <p:cTn id="11" presetID="50" presetClass="entr" presetSubtype="0" decel="100000" fill="hold" nodeType="afterEffect">
                                  <p:childTnLst>
                                    <p:set>
                                      <p:cBhvr>
                                        <p:cTn id="12" dur="1" fill="hold">
                                          <p:stCondLst>
                                            <p:cond delay="0"/>
                                          </p:stCondLst>
                                        </p:cTn>
                                        <p:tgtEl>
                                          <p:spTgt spid="57"/>
                                        </p:tgtEl>
                                        <p:attrNameLst>
                                          <p:attrName>style.visibility</p:attrName>
                                        </p:attrNameLst>
                                      </p:cBhvr>
                                      <p:to>
                                        <p:strVal val="visible"/>
                                      </p:to>
                                    </p:set>
                                    <p:anim calcmode="lin" valueType="num">
                                      <p:cBhvr>
                                        <p:cTn id="13" dur="1000" fill="hold"/>
                                        <p:tgtEl>
                                          <p:spTgt spid="57"/>
                                        </p:tgtEl>
                                        <p:attrNameLst>
                                          <p:attrName>ppt_w</p:attrName>
                                        </p:attrNameLst>
                                      </p:cBhvr>
                                      <p:tavLst>
                                        <p:tav tm="0">
                                          <p:val>
                                            <p:strVal val="#ppt_w+.3"/>
                                          </p:val>
                                        </p:tav>
                                        <p:tav tm="100000">
                                          <p:val>
                                            <p:strVal val="#ppt_w"/>
                                          </p:val>
                                        </p:tav>
                                      </p:tavLst>
                                    </p:anim>
                                    <p:anim calcmode="lin" valueType="num">
                                      <p:cBhvr>
                                        <p:cTn id="14" dur="1000" fill="hold"/>
                                        <p:tgtEl>
                                          <p:spTgt spid="57"/>
                                        </p:tgtEl>
                                        <p:attrNameLst>
                                          <p:attrName>ppt_h</p:attrName>
                                        </p:attrNameLst>
                                      </p:cBhvr>
                                      <p:tavLst>
                                        <p:tav tm="0">
                                          <p:val>
                                            <p:strVal val="#ppt_h"/>
                                          </p:val>
                                        </p:tav>
                                        <p:tav tm="100000">
                                          <p:val>
                                            <p:strVal val="#ppt_h"/>
                                          </p:val>
                                        </p:tav>
                                      </p:tavLst>
                                    </p:anim>
                                    <p:animEffect transition="in" filter="fade">
                                      <p:cBhvr>
                                        <p:cTn id="15" dur="1000"/>
                                        <p:tgtEl>
                                          <p:spTgt spid="57"/>
                                        </p:tgtEl>
                                      </p:cBhvr>
                                    </p:animEffect>
                                  </p:childTnLst>
                                </p:cTn>
                              </p:par>
                              <p:par>
                                <p:cTn id="16" presetID="47" presetClass="entr" presetSubtype="0" fill="hold" nodeType="withEffect">
                                  <p:stCondLst>
                                    <p:cond delay="0"/>
                                  </p:stCondLst>
                                  <p:childTnLst>
                                    <p:set>
                                      <p:cBhvr>
                                        <p:cTn id="17" dur="1" fill="hold">
                                          <p:stCondLst>
                                            <p:cond delay="0"/>
                                          </p:stCondLst>
                                        </p:cTn>
                                        <p:tgtEl>
                                          <p:spTgt spid="2097152"/>
                                        </p:tgtEl>
                                        <p:attrNameLst>
                                          <p:attrName>style.visibility</p:attrName>
                                        </p:attrNameLst>
                                      </p:cBhvr>
                                      <p:to>
                                        <p:strVal val="visible"/>
                                      </p:to>
                                    </p:set>
                                    <p:animEffect transition="in" filter="fade">
                                      <p:cBhvr>
                                        <p:cTn id="18" dur="1000"/>
                                        <p:tgtEl>
                                          <p:spTgt spid="2097152"/>
                                        </p:tgtEl>
                                      </p:cBhvr>
                                    </p:animEffect>
                                    <p:anim calcmode="lin" valueType="num">
                                      <p:cBhvr>
                                        <p:cTn id="19" dur="1000" fill="hold"/>
                                        <p:tgtEl>
                                          <p:spTgt spid="2097152"/>
                                        </p:tgtEl>
                                        <p:attrNameLst>
                                          <p:attrName>ppt_x</p:attrName>
                                        </p:attrNameLst>
                                      </p:cBhvr>
                                      <p:tavLst>
                                        <p:tav tm="0">
                                          <p:val>
                                            <p:strVal val="#ppt_x"/>
                                          </p:val>
                                        </p:tav>
                                        <p:tav tm="100000">
                                          <p:val>
                                            <p:strVal val="#ppt_x"/>
                                          </p:val>
                                        </p:tav>
                                      </p:tavLst>
                                    </p:anim>
                                    <p:anim calcmode="lin" valueType="num">
                                      <p:cBhvr>
                                        <p:cTn id="20" dur="1000" fill="hold"/>
                                        <p:tgtEl>
                                          <p:spTgt spid="2097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文本框 8"/>
          <p:cNvSpPr txBox="1"/>
          <p:nvPr/>
        </p:nvSpPr>
        <p:spPr>
          <a:xfrm>
            <a:off x="6458585" y="703580"/>
            <a:ext cx="5622290" cy="2861310"/>
          </a:xfrm>
          <a:prstGeom prst="rect">
            <a:avLst/>
          </a:prstGeom>
          <a:solidFill>
            <a:schemeClr val="accent5">
              <a:lumMod val="20000"/>
              <a:lumOff val="80000"/>
            </a:schemeClr>
          </a:solidFill>
        </p:spPr>
        <p:txBody>
          <a:bodyPr wrap="square" rtlCol="0" anchor="t">
            <a:spAutoFit/>
          </a:bodyPr>
          <a:lstStyle/>
          <a:p>
            <a:pPr marL="0" indent="0">
              <a:lnSpc>
                <a:spcPts val="4320"/>
              </a:lnSpc>
              <a:buNone/>
            </a:pPr>
            <a:r>
              <a:rPr lang="en-US" sz="3600" dirty="0">
                <a:latin typeface="Times New Roman" panose="02020603050405020304" pitchFamily="18" charset="0"/>
                <a:cs typeface="Times New Roman" panose="02020603050405020304" pitchFamily="18" charset="0"/>
                <a:sym typeface="+mn-ea"/>
              </a:rPr>
              <a:t>9</a:t>
            </a:r>
            <a:r>
              <a:rPr sz="3600" dirty="0">
                <a:latin typeface="Times New Roman" panose="02020603050405020304" pitchFamily="18" charset="0"/>
                <a:cs typeface="Times New Roman" panose="02020603050405020304" pitchFamily="18" charset="0"/>
                <a:sym typeface="+mn-ea"/>
              </a:rPr>
              <a:t>. dynamic   </a:t>
            </a:r>
          </a:p>
          <a:p>
            <a:pPr marL="0" indent="0">
              <a:lnSpc>
                <a:spcPts val="4320"/>
              </a:lnSpc>
              <a:buNone/>
            </a:pPr>
            <a:r>
              <a:rPr sz="3600" dirty="0">
                <a:latin typeface="Times New Roman" panose="02020603050405020304" pitchFamily="18" charset="0"/>
                <a:cs typeface="Times New Roman" panose="02020603050405020304" pitchFamily="18" charset="0"/>
                <a:sym typeface="+mn-ea"/>
              </a:rPr>
              <a:t>1</a:t>
            </a:r>
            <a:r>
              <a:rPr lang="en-US" sz="3600" dirty="0">
                <a:latin typeface="Times New Roman" panose="02020603050405020304" pitchFamily="18" charset="0"/>
                <a:cs typeface="Times New Roman" panose="02020603050405020304" pitchFamily="18" charset="0"/>
                <a:sym typeface="+mn-ea"/>
              </a:rPr>
              <a:t>0</a:t>
            </a:r>
            <a:r>
              <a:rPr sz="3600" dirty="0">
                <a:latin typeface="Times New Roman" panose="02020603050405020304" pitchFamily="18" charset="0"/>
                <a:cs typeface="Times New Roman" panose="02020603050405020304" pitchFamily="18" charset="0"/>
                <a:sym typeface="+mn-ea"/>
              </a:rPr>
              <a:t>. memorable  令人难忘</a:t>
            </a:r>
            <a:r>
              <a:rPr lang="zh-CN" sz="3600" dirty="0">
                <a:latin typeface="Times New Roman" panose="02020603050405020304" pitchFamily="18" charset="0"/>
                <a:cs typeface="Times New Roman" panose="02020603050405020304" pitchFamily="18" charset="0"/>
                <a:sym typeface="+mn-ea"/>
              </a:rPr>
              <a:t>的</a:t>
            </a:r>
            <a:endParaRPr sz="3600" dirty="0">
              <a:latin typeface="Times New Roman" panose="02020603050405020304" pitchFamily="18" charset="0"/>
              <a:cs typeface="Times New Roman" panose="02020603050405020304" pitchFamily="18" charset="0"/>
              <a:sym typeface="+mn-ea"/>
            </a:endParaRPr>
          </a:p>
          <a:p>
            <a:pPr marL="0" indent="0">
              <a:lnSpc>
                <a:spcPts val="4320"/>
              </a:lnSpc>
              <a:buNone/>
            </a:pPr>
            <a:r>
              <a:rPr sz="3600" dirty="0">
                <a:latin typeface="Times New Roman" panose="02020603050405020304" pitchFamily="18" charset="0"/>
                <a:cs typeface="Times New Roman" panose="02020603050405020304" pitchFamily="18" charset="0"/>
                <a:sym typeface="+mn-ea"/>
              </a:rPr>
              <a:t>1</a:t>
            </a:r>
            <a:r>
              <a:rPr lang="en-US" sz="3600" dirty="0">
                <a:latin typeface="Times New Roman" panose="02020603050405020304" pitchFamily="18" charset="0"/>
                <a:cs typeface="Times New Roman" panose="02020603050405020304" pitchFamily="18" charset="0"/>
                <a:sym typeface="+mn-ea"/>
              </a:rPr>
              <a:t>1</a:t>
            </a:r>
            <a:r>
              <a:rPr sz="3600" dirty="0">
                <a:latin typeface="Times New Roman" panose="02020603050405020304" pitchFamily="18" charset="0"/>
                <a:cs typeface="Times New Roman" panose="02020603050405020304" pitchFamily="18" charset="0"/>
                <a:sym typeface="+mn-ea"/>
              </a:rPr>
              <a:t>. joyful   </a:t>
            </a:r>
          </a:p>
          <a:p>
            <a:pPr marL="0" indent="0">
              <a:lnSpc>
                <a:spcPts val="4320"/>
              </a:lnSpc>
              <a:buNone/>
            </a:pPr>
            <a:r>
              <a:rPr sz="3600" dirty="0">
                <a:latin typeface="Times New Roman" panose="02020603050405020304" pitchFamily="18" charset="0"/>
                <a:cs typeface="Times New Roman" panose="02020603050405020304" pitchFamily="18" charset="0"/>
                <a:sym typeface="+mn-ea"/>
              </a:rPr>
              <a:t>1</a:t>
            </a:r>
            <a:r>
              <a:rPr lang="en-US" sz="3600" dirty="0">
                <a:latin typeface="Times New Roman" panose="02020603050405020304" pitchFamily="18" charset="0"/>
                <a:cs typeface="Times New Roman" panose="02020603050405020304" pitchFamily="18" charset="0"/>
                <a:sym typeface="+mn-ea"/>
              </a:rPr>
              <a:t>2</a:t>
            </a:r>
            <a:r>
              <a:rPr sz="3600" dirty="0">
                <a:latin typeface="Times New Roman" panose="02020603050405020304" pitchFamily="18" charset="0"/>
                <a:cs typeface="Times New Roman" panose="02020603050405020304" pitchFamily="18" charset="0"/>
                <a:sym typeface="+mn-ea"/>
              </a:rPr>
              <a:t>. relaxing   </a:t>
            </a:r>
          </a:p>
          <a:p>
            <a:pPr marL="0" indent="0">
              <a:lnSpc>
                <a:spcPts val="4320"/>
              </a:lnSpc>
              <a:buNone/>
            </a:pPr>
            <a:r>
              <a:rPr lang="en-US" sz="3600" dirty="0">
                <a:latin typeface="Times New Roman" panose="02020603050405020304" pitchFamily="18" charset="0"/>
                <a:cs typeface="Times New Roman" panose="02020603050405020304" pitchFamily="18" charset="0"/>
                <a:sym typeface="+mn-ea"/>
              </a:rPr>
              <a:t>13</a:t>
            </a:r>
            <a:r>
              <a:rPr sz="3600" dirty="0">
                <a:latin typeface="Times New Roman" panose="02020603050405020304" pitchFamily="18" charset="0"/>
                <a:cs typeface="Times New Roman" panose="02020603050405020304" pitchFamily="18" charset="0"/>
                <a:sym typeface="+mn-ea"/>
              </a:rPr>
              <a:t>. enchanting</a:t>
            </a:r>
            <a:r>
              <a:rPr lang="zh-CN" sz="3600" dirty="0">
                <a:latin typeface="Times New Roman" panose="02020603050405020304" pitchFamily="18" charset="0"/>
                <a:cs typeface="Times New Roman" panose="02020603050405020304" pitchFamily="18" charset="0"/>
                <a:sym typeface="+mn-ea"/>
              </a:rPr>
              <a:t>陶醉的</a:t>
            </a:r>
          </a:p>
        </p:txBody>
      </p:sp>
      <p:sp>
        <p:nvSpPr>
          <p:cNvPr id="1048844" name="矩形 66"/>
          <p:cNvSpPr/>
          <p:nvPr>
            <p:custDataLst>
              <p:tags r:id="rId1"/>
            </p:custDataLst>
          </p:nvPr>
        </p:nvSpPr>
        <p:spPr>
          <a:xfrm>
            <a:off x="0" y="1"/>
            <a:ext cx="4977114" cy="615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133054" y="0"/>
            <a:ext cx="4977114" cy="583565"/>
          </a:xfrm>
          <a:prstGeom prst="rect">
            <a:avLst/>
          </a:prstGeom>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形容音乐的形容词</a:t>
            </a:r>
          </a:p>
        </p:txBody>
      </p:sp>
      <p:sp>
        <p:nvSpPr>
          <p:cNvPr id="2" name="文本框 1"/>
          <p:cNvSpPr txBox="1"/>
          <p:nvPr/>
        </p:nvSpPr>
        <p:spPr>
          <a:xfrm>
            <a:off x="1018540" y="615950"/>
            <a:ext cx="4854575" cy="5077460"/>
          </a:xfrm>
          <a:prstGeom prst="rect">
            <a:avLst/>
          </a:prstGeom>
          <a:solidFill>
            <a:schemeClr val="accent4">
              <a:lumMod val="20000"/>
              <a:lumOff val="80000"/>
            </a:schemeClr>
          </a:solidFill>
        </p:spPr>
        <p:txBody>
          <a:bodyPr wrap="square" rtlCol="0">
            <a:spAutoFit/>
          </a:bodyPr>
          <a:lstStyle/>
          <a:p>
            <a:pPr marL="0" indent="0">
              <a:lnSpc>
                <a:spcPts val="4320"/>
              </a:lnSpc>
              <a:buNone/>
            </a:pPr>
            <a:r>
              <a:rPr sz="3600" dirty="0">
                <a:latin typeface="Times New Roman" panose="02020603050405020304" pitchFamily="18" charset="0"/>
                <a:cs typeface="Times New Roman" panose="02020603050405020304" pitchFamily="18" charset="0"/>
                <a:sym typeface="+mn-ea"/>
              </a:rPr>
              <a:t>1. melodious </a:t>
            </a:r>
          </a:p>
          <a:p>
            <a:pPr marL="0" indent="0">
              <a:lnSpc>
                <a:spcPts val="4320"/>
              </a:lnSpc>
              <a:buNone/>
            </a:pPr>
            <a:r>
              <a:rPr sz="3600" dirty="0">
                <a:latin typeface="Times New Roman" panose="02020603050405020304" pitchFamily="18" charset="0"/>
                <a:cs typeface="Times New Roman" panose="02020603050405020304" pitchFamily="18" charset="0"/>
                <a:sym typeface="+mn-ea"/>
              </a:rPr>
              <a:t>2. rhythmic </a:t>
            </a:r>
          </a:p>
          <a:p>
            <a:pPr marL="0" indent="0">
              <a:lnSpc>
                <a:spcPts val="4320"/>
              </a:lnSpc>
              <a:buNone/>
            </a:pPr>
            <a:r>
              <a:rPr sz="3600" dirty="0">
                <a:latin typeface="Times New Roman" panose="02020603050405020304" pitchFamily="18" charset="0"/>
                <a:cs typeface="Times New Roman" panose="02020603050405020304" pitchFamily="18" charset="0"/>
                <a:sym typeface="+mn-ea"/>
              </a:rPr>
              <a:t>3. soulful   深情</a:t>
            </a:r>
            <a:r>
              <a:rPr lang="zh-CN" sz="3600" dirty="0">
                <a:latin typeface="Times New Roman" panose="02020603050405020304" pitchFamily="18" charset="0"/>
                <a:cs typeface="Times New Roman" panose="02020603050405020304" pitchFamily="18" charset="0"/>
                <a:sym typeface="+mn-ea"/>
              </a:rPr>
              <a:t>的</a:t>
            </a:r>
            <a:endParaRPr sz="3600" dirty="0">
              <a:latin typeface="Times New Roman" panose="02020603050405020304" pitchFamily="18" charset="0"/>
              <a:cs typeface="Times New Roman" panose="02020603050405020304" pitchFamily="18" charset="0"/>
              <a:sym typeface="+mn-ea"/>
            </a:endParaRPr>
          </a:p>
          <a:p>
            <a:pPr marL="0" indent="0">
              <a:lnSpc>
                <a:spcPts val="4320"/>
              </a:lnSpc>
              <a:buNone/>
            </a:pPr>
            <a:r>
              <a:rPr sz="3600" dirty="0">
                <a:latin typeface="Times New Roman" panose="02020603050405020304" pitchFamily="18" charset="0"/>
                <a:cs typeface="Times New Roman" panose="02020603050405020304" pitchFamily="18" charset="0"/>
                <a:sym typeface="+mn-ea"/>
              </a:rPr>
              <a:t>4. expressive  </a:t>
            </a:r>
          </a:p>
          <a:p>
            <a:pPr marL="0" indent="0">
              <a:lnSpc>
                <a:spcPts val="4320"/>
              </a:lnSpc>
              <a:buNone/>
            </a:pPr>
            <a:r>
              <a:rPr sz="3600" dirty="0">
                <a:latin typeface="Times New Roman" panose="02020603050405020304" pitchFamily="18" charset="0"/>
                <a:cs typeface="Times New Roman" panose="02020603050405020304" pitchFamily="18" charset="0"/>
                <a:sym typeface="+mn-ea"/>
              </a:rPr>
              <a:t>5. harmonious </a:t>
            </a:r>
          </a:p>
          <a:p>
            <a:pPr marL="0" indent="0">
              <a:lnSpc>
                <a:spcPts val="4320"/>
              </a:lnSpc>
              <a:buNone/>
            </a:pPr>
            <a:r>
              <a:rPr lang="en-US" sz="3600" dirty="0">
                <a:latin typeface="Times New Roman" panose="02020603050405020304" pitchFamily="18" charset="0"/>
                <a:cs typeface="Times New Roman" panose="02020603050405020304" pitchFamily="18" charset="0"/>
                <a:sym typeface="+mn-ea"/>
              </a:rPr>
              <a:t>6</a:t>
            </a:r>
            <a:r>
              <a:rPr sz="3600" dirty="0">
                <a:latin typeface="Times New Roman" panose="02020603050405020304" pitchFamily="18" charset="0"/>
                <a:cs typeface="Times New Roman" panose="02020603050405020304" pitchFamily="18" charset="0"/>
                <a:sym typeface="+mn-ea"/>
              </a:rPr>
              <a:t>. uplifting   振奋</a:t>
            </a:r>
            <a:r>
              <a:rPr lang="zh-CN" sz="3600" dirty="0">
                <a:latin typeface="Times New Roman" panose="02020603050405020304" pitchFamily="18" charset="0"/>
                <a:cs typeface="Times New Roman" panose="02020603050405020304" pitchFamily="18" charset="0"/>
                <a:sym typeface="+mn-ea"/>
              </a:rPr>
              <a:t>的</a:t>
            </a:r>
            <a:endParaRPr sz="3600" dirty="0">
              <a:latin typeface="Times New Roman" panose="02020603050405020304" pitchFamily="18" charset="0"/>
              <a:cs typeface="Times New Roman" panose="02020603050405020304" pitchFamily="18" charset="0"/>
              <a:sym typeface="+mn-ea"/>
            </a:endParaRPr>
          </a:p>
          <a:p>
            <a:pPr marL="0" indent="0">
              <a:lnSpc>
                <a:spcPts val="4320"/>
              </a:lnSpc>
              <a:buNone/>
            </a:pPr>
            <a:r>
              <a:rPr lang="en-US" sz="3600" dirty="0">
                <a:latin typeface="Times New Roman" panose="02020603050405020304" pitchFamily="18" charset="0"/>
                <a:cs typeface="Times New Roman" panose="02020603050405020304" pitchFamily="18" charset="0"/>
                <a:sym typeface="+mn-ea"/>
              </a:rPr>
              <a:t>7</a:t>
            </a:r>
            <a:r>
              <a:rPr sz="3600" dirty="0">
                <a:latin typeface="Times New Roman" panose="02020603050405020304" pitchFamily="18" charset="0"/>
                <a:cs typeface="Times New Roman" panose="02020603050405020304" pitchFamily="18" charset="0"/>
                <a:sym typeface="+mn-ea"/>
              </a:rPr>
              <a:t>. inspiring </a:t>
            </a:r>
            <a:r>
              <a:rPr lang="zh-CN" sz="3600" dirty="0">
                <a:latin typeface="Times New Roman" panose="02020603050405020304" pitchFamily="18" charset="0"/>
                <a:cs typeface="Times New Roman" panose="02020603050405020304" pitchFamily="18" charset="0"/>
                <a:sym typeface="+mn-ea"/>
              </a:rPr>
              <a:t>鼓舞人心的</a:t>
            </a:r>
            <a:r>
              <a:rPr sz="3600" dirty="0">
                <a:latin typeface="Times New Roman" panose="02020603050405020304" pitchFamily="18" charset="0"/>
                <a:cs typeface="Times New Roman" panose="02020603050405020304" pitchFamily="18" charset="0"/>
                <a:sym typeface="+mn-ea"/>
              </a:rPr>
              <a:t>  </a:t>
            </a:r>
          </a:p>
          <a:p>
            <a:pPr marL="0" indent="0">
              <a:lnSpc>
                <a:spcPts val="4320"/>
              </a:lnSpc>
              <a:buNone/>
            </a:pPr>
            <a:r>
              <a:rPr lang="en-US" sz="3600" dirty="0">
                <a:latin typeface="Times New Roman" panose="02020603050405020304" pitchFamily="18" charset="0"/>
                <a:cs typeface="Times New Roman" panose="02020603050405020304" pitchFamily="18" charset="0"/>
                <a:sym typeface="+mn-ea"/>
              </a:rPr>
              <a:t>8</a:t>
            </a:r>
            <a:r>
              <a:rPr sz="3600" dirty="0">
                <a:latin typeface="Times New Roman" panose="02020603050405020304" pitchFamily="18" charset="0"/>
                <a:cs typeface="Times New Roman" panose="02020603050405020304" pitchFamily="18" charset="0"/>
                <a:sym typeface="+mn-ea"/>
              </a:rPr>
              <a:t>. intense  </a:t>
            </a:r>
          </a:p>
          <a:p>
            <a:pPr marL="0" indent="0">
              <a:lnSpc>
                <a:spcPts val="4320"/>
              </a:lnSpc>
              <a:buNone/>
            </a:pPr>
            <a:endParaRPr sz="36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8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文本框 8"/>
          <p:cNvSpPr txBox="1"/>
          <p:nvPr/>
        </p:nvSpPr>
        <p:spPr>
          <a:xfrm>
            <a:off x="506936" y="416687"/>
            <a:ext cx="11494135" cy="460375"/>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rPr>
              <a:t>      </a:t>
            </a:r>
            <a:endParaRPr lang="zh-CN" altLang="en-US" sz="2400">
              <a:latin typeface="Times New Roman" panose="02020603050405020304" pitchFamily="18" charset="0"/>
              <a:cs typeface="Times New Roman" panose="02020603050405020304" pitchFamily="18" charset="0"/>
            </a:endParaRPr>
          </a:p>
        </p:txBody>
      </p:sp>
      <p:sp>
        <p:nvSpPr>
          <p:cNvPr id="1048844" name="矩形 66"/>
          <p:cNvSpPr/>
          <p:nvPr>
            <p:custDataLst>
              <p:tags r:id="rId1"/>
            </p:custDataLst>
          </p:nvPr>
        </p:nvSpPr>
        <p:spPr>
          <a:xfrm>
            <a:off x="0" y="0"/>
            <a:ext cx="5292725" cy="58483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0" y="53975"/>
            <a:ext cx="4916170" cy="583565"/>
          </a:xfrm>
          <a:prstGeom prst="rect">
            <a:avLst/>
          </a:prstGeom>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音乐安抚人心的各种表达</a:t>
            </a:r>
          </a:p>
        </p:txBody>
      </p:sp>
      <p:sp>
        <p:nvSpPr>
          <p:cNvPr id="4" name="文本框 3"/>
          <p:cNvSpPr txBox="1"/>
          <p:nvPr/>
        </p:nvSpPr>
        <p:spPr>
          <a:xfrm>
            <a:off x="0" y="691516"/>
            <a:ext cx="12192000" cy="6112510"/>
          </a:xfrm>
          <a:prstGeom prst="rect">
            <a:avLst/>
          </a:prstGeom>
          <a:solidFill>
            <a:schemeClr val="accent3">
              <a:lumMod val="20000"/>
              <a:lumOff val="80000"/>
            </a:schemeClr>
          </a:solidFill>
        </p:spPr>
        <p:txBody>
          <a:bodyPr wrap="square" rtlCol="0">
            <a:noAutofit/>
          </a:bodyPr>
          <a:lstStyle/>
          <a:p>
            <a:r>
              <a:rPr lang="en-US" altLang="zh-CN" sz="3200" dirty="0"/>
              <a:t>1.</a:t>
            </a:r>
            <a:r>
              <a:rPr lang="zh-CN" altLang="en-US" sz="3200" dirty="0"/>
              <a:t>音乐有一种抚慰烦恼的灵魂的深刻能力。</a:t>
            </a:r>
          </a:p>
          <a:p>
            <a:r>
              <a:rPr lang="en-US" altLang="zh-CN" sz="3200" dirty="0">
                <a:latin typeface="Times New Roman" panose="02020603050405020304" pitchFamily="18" charset="0"/>
                <a:cs typeface="Times New Roman" panose="02020603050405020304" pitchFamily="18" charset="0"/>
                <a:sym typeface="+mn-ea"/>
              </a:rPr>
              <a:t> Music has a profound ability to </a:t>
            </a:r>
            <a:r>
              <a:rPr lang="en-US" altLang="zh-CN" sz="3200" dirty="0">
                <a:solidFill>
                  <a:srgbClr val="FF0000"/>
                </a:solidFill>
                <a:latin typeface="Times New Roman" panose="02020603050405020304" pitchFamily="18" charset="0"/>
                <a:cs typeface="Times New Roman" panose="02020603050405020304" pitchFamily="18" charset="0"/>
                <a:sym typeface="+mn-ea"/>
              </a:rPr>
              <a:t>soothe the troubled soul.</a:t>
            </a:r>
            <a:endParaRPr lang="en-US" altLang="zh-CN" sz="3200" dirty="0">
              <a:latin typeface="Times New Roman" panose="02020603050405020304" pitchFamily="18" charset="0"/>
              <a:cs typeface="Times New Roman" panose="02020603050405020304" pitchFamily="18" charset="0"/>
              <a:sym typeface="+mn-ea"/>
            </a:endParaRPr>
          </a:p>
          <a:p>
            <a:r>
              <a:rPr lang="en-US" altLang="zh-CN" sz="3200" dirty="0">
                <a:latin typeface="Times New Roman" panose="02020603050405020304" pitchFamily="18" charset="0"/>
                <a:cs typeface="Times New Roman" panose="02020603050405020304" pitchFamily="18" charset="0"/>
                <a:sym typeface="+mn-ea"/>
              </a:rPr>
              <a:t>2.</a:t>
            </a:r>
            <a:r>
              <a:rPr lang="zh-CN" altLang="en-US" sz="3200" dirty="0"/>
              <a:t>音乐中平静的音符和节奏可以给身心带来平静。</a:t>
            </a:r>
          </a:p>
          <a:p>
            <a:r>
              <a:rPr lang="en-US" altLang="zh-CN" sz="3200" dirty="0">
                <a:latin typeface="Times New Roman" panose="02020603050405020304" pitchFamily="18" charset="0"/>
                <a:cs typeface="Times New Roman" panose="02020603050405020304" pitchFamily="18" charset="0"/>
                <a:sym typeface="+mn-ea"/>
              </a:rPr>
              <a:t> The calming notes and rhythms of music can </a:t>
            </a:r>
            <a:r>
              <a:rPr lang="en-US" altLang="zh-CN" sz="3200" dirty="0">
                <a:solidFill>
                  <a:srgbClr val="FF0000"/>
                </a:solidFill>
                <a:latin typeface="Times New Roman" panose="02020603050405020304" pitchFamily="18" charset="0"/>
                <a:cs typeface="Times New Roman" panose="02020603050405020304" pitchFamily="18" charset="0"/>
                <a:sym typeface="+mn-ea"/>
              </a:rPr>
              <a:t>bring peace to the mind and body.</a:t>
            </a:r>
          </a:p>
          <a:p>
            <a:r>
              <a:rPr lang="en-US" altLang="zh-CN" sz="3200" dirty="0">
                <a:latin typeface="Times New Roman" panose="02020603050405020304" pitchFamily="18" charset="0"/>
                <a:cs typeface="Times New Roman" panose="02020603050405020304" pitchFamily="18" charset="0"/>
                <a:sym typeface="+mn-ea"/>
              </a:rPr>
              <a:t>3.</a:t>
            </a:r>
            <a:r>
              <a:rPr lang="en-US" altLang="zh-CN" sz="3200" dirty="0"/>
              <a:t> </a:t>
            </a:r>
            <a:r>
              <a:rPr lang="zh-CN" altLang="en-US" sz="3200" dirty="0"/>
              <a:t>听音乐可以在有压力或悲伤的时候提供安慰。</a:t>
            </a:r>
          </a:p>
          <a:p>
            <a:r>
              <a:rPr lang="en-US" altLang="zh-CN" sz="3200" dirty="0">
                <a:latin typeface="Times New Roman" panose="02020603050405020304" pitchFamily="18" charset="0"/>
                <a:cs typeface="Times New Roman" panose="02020603050405020304" pitchFamily="18" charset="0"/>
                <a:sym typeface="+mn-ea"/>
              </a:rPr>
              <a:t> Listening to music can </a:t>
            </a:r>
            <a:r>
              <a:rPr lang="en-US" altLang="zh-CN" sz="3200" dirty="0">
                <a:solidFill>
                  <a:srgbClr val="FF0000"/>
                </a:solidFill>
                <a:latin typeface="Times New Roman" panose="02020603050405020304" pitchFamily="18" charset="0"/>
                <a:cs typeface="Times New Roman" panose="02020603050405020304" pitchFamily="18" charset="0"/>
                <a:sym typeface="+mn-ea"/>
              </a:rPr>
              <a:t>provide comfort </a:t>
            </a:r>
            <a:r>
              <a:rPr lang="en-US" altLang="zh-CN" sz="3200" dirty="0">
                <a:latin typeface="Times New Roman" panose="02020603050405020304" pitchFamily="18" charset="0"/>
                <a:cs typeface="Times New Roman" panose="02020603050405020304" pitchFamily="18" charset="0"/>
                <a:sym typeface="+mn-ea"/>
              </a:rPr>
              <a:t>during times of stress or sadness.</a:t>
            </a:r>
          </a:p>
          <a:p>
            <a:r>
              <a:rPr lang="en-US" altLang="zh-CN" sz="3200" dirty="0">
                <a:latin typeface="Times New Roman" panose="02020603050405020304" pitchFamily="18" charset="0"/>
                <a:cs typeface="Times New Roman" panose="02020603050405020304" pitchFamily="18" charset="0"/>
                <a:sym typeface="+mn-ea"/>
              </a:rPr>
              <a:t>4.</a:t>
            </a:r>
            <a:r>
              <a:rPr lang="en-US" altLang="zh-CN" sz="3200" dirty="0"/>
              <a:t> </a:t>
            </a:r>
            <a:r>
              <a:rPr lang="zh-CN" altLang="en-US" sz="3200" dirty="0"/>
              <a:t>音乐的旋律和和声可以把我们带到一个不同的时间或地点，让我们暂时摆脱麻烦。</a:t>
            </a:r>
            <a:endParaRPr lang="en-US" altLang="zh-CN" sz="3200" dirty="0">
              <a:latin typeface="Times New Roman" panose="02020603050405020304" pitchFamily="18" charset="0"/>
              <a:cs typeface="Times New Roman" panose="02020603050405020304" pitchFamily="18" charset="0"/>
              <a:sym typeface="+mn-ea"/>
            </a:endParaRPr>
          </a:p>
          <a:p>
            <a:r>
              <a:rPr lang="en-US" altLang="zh-CN" sz="3200" dirty="0">
                <a:latin typeface="Times New Roman" panose="02020603050405020304" pitchFamily="18" charset="0"/>
                <a:cs typeface="Times New Roman" panose="02020603050405020304" pitchFamily="18" charset="0"/>
                <a:sym typeface="+mn-ea"/>
              </a:rPr>
              <a:t>The melodies and harmonies of music can</a:t>
            </a:r>
            <a:r>
              <a:rPr lang="en-US" altLang="zh-CN" sz="3200" dirty="0">
                <a:solidFill>
                  <a:srgbClr val="FF0000"/>
                </a:solidFill>
                <a:latin typeface="Times New Roman" panose="02020603050405020304" pitchFamily="18" charset="0"/>
                <a:cs typeface="Times New Roman" panose="02020603050405020304" pitchFamily="18" charset="0"/>
                <a:sym typeface="+mn-ea"/>
              </a:rPr>
              <a:t> transport us to a different time or place</a:t>
            </a:r>
            <a:r>
              <a:rPr lang="en-US" altLang="zh-CN" sz="3200" dirty="0">
                <a:latin typeface="Times New Roman" panose="02020603050405020304" pitchFamily="18" charset="0"/>
                <a:cs typeface="Times New Roman" panose="02020603050405020304" pitchFamily="18" charset="0"/>
                <a:sym typeface="+mn-ea"/>
              </a:rPr>
              <a:t>, </a:t>
            </a:r>
            <a:r>
              <a:rPr lang="en-US" altLang="zh-CN" sz="3200" dirty="0">
                <a:solidFill>
                  <a:srgbClr val="FF0000"/>
                </a:solidFill>
                <a:latin typeface="Times New Roman" panose="02020603050405020304" pitchFamily="18" charset="0"/>
                <a:cs typeface="Times New Roman" panose="02020603050405020304" pitchFamily="18" charset="0"/>
                <a:sym typeface="+mn-ea"/>
              </a:rPr>
              <a:t>allowing us to escape from our troubles for a while</a:t>
            </a:r>
            <a:r>
              <a:rPr lang="en-US" altLang="zh-CN" sz="3200" dirty="0">
                <a:latin typeface="Times New Roman" panose="02020603050405020304" pitchFamily="18" charset="0"/>
                <a:cs typeface="Times New Roman" panose="02020603050405020304" pitchFamily="18" charset="0"/>
                <a:sym typeface="+mn-ea"/>
              </a:rPr>
              <a:t>.</a:t>
            </a:r>
          </a:p>
          <a:p>
            <a:endParaRPr lang="en-US" altLang="zh-CN" sz="32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等腰三角形 12"/>
          <p:cNvSpPr/>
          <p:nvPr/>
        </p:nvSpPr>
        <p:spPr>
          <a:xfrm rot="5400000">
            <a:off x="4859086" y="1901500"/>
            <a:ext cx="399956" cy="34478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a:latin typeface="Arial" panose="020B0604020202020204" pitchFamily="34" charset="0"/>
              <a:ea typeface="微软雅黑" panose="020B0503020204020204" charset="-122"/>
              <a:sym typeface="Arial" panose="020B0604020202020204" pitchFamily="34" charset="0"/>
            </a:endParaRPr>
          </a:p>
        </p:txBody>
      </p:sp>
      <p:sp>
        <p:nvSpPr>
          <p:cNvPr id="1048655" name="矩形 11"/>
          <p:cNvSpPr/>
          <p:nvPr/>
        </p:nvSpPr>
        <p:spPr>
          <a:xfrm>
            <a:off x="-1" y="188"/>
            <a:ext cx="4930769"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a:latin typeface="Arial" panose="020B0604020202020204" pitchFamily="34" charset="0"/>
              <a:ea typeface="微软雅黑" panose="020B0503020204020204" charset="-122"/>
              <a:sym typeface="Arial" panose="020B0604020202020204" pitchFamily="34" charset="0"/>
            </a:endParaRPr>
          </a:p>
        </p:txBody>
      </p:sp>
      <p:grpSp>
        <p:nvGrpSpPr>
          <p:cNvPr id="48" name="组合 1"/>
          <p:cNvGrpSpPr/>
          <p:nvPr/>
        </p:nvGrpSpPr>
        <p:grpSpPr>
          <a:xfrm>
            <a:off x="5541607" y="1712877"/>
            <a:ext cx="4602635" cy="1604856"/>
            <a:chOff x="5844664" y="1806352"/>
            <a:chExt cx="4854342" cy="1692621"/>
          </a:xfrm>
        </p:grpSpPr>
        <p:sp>
          <p:nvSpPr>
            <p:cNvPr id="1048656" name="圆角矩形 3"/>
            <p:cNvSpPr/>
            <p:nvPr/>
          </p:nvSpPr>
          <p:spPr>
            <a:xfrm>
              <a:off x="5844664" y="1806352"/>
              <a:ext cx="4854342" cy="755777"/>
            </a:xfrm>
            <a:prstGeom prst="roundRect">
              <a:avLst>
                <a:gd name="adj"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57" name="椭圆 4"/>
            <p:cNvSpPr/>
            <p:nvPr/>
          </p:nvSpPr>
          <p:spPr>
            <a:xfrm>
              <a:off x="5979977" y="1902970"/>
              <a:ext cx="562540" cy="5625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r>
                <a:rPr lang="en-US" altLang="zh-CN" sz="1430" b="1">
                  <a:latin typeface="Arial" panose="020B0604020202020204" pitchFamily="34" charset="0"/>
                  <a:ea typeface="微软雅黑" panose="020B0503020204020204" charset="-122"/>
                  <a:sym typeface="Arial" panose="020B0604020202020204" pitchFamily="34" charset="0"/>
                </a:rPr>
                <a:t>01</a:t>
              </a:r>
            </a:p>
          </p:txBody>
        </p:sp>
        <p:sp>
          <p:nvSpPr>
            <p:cNvPr id="1048658" name="MH_Entry_1"/>
            <p:cNvSpPr/>
            <p:nvPr>
              <p:custDataLst>
                <p:tags r:id="rId5"/>
              </p:custDataLst>
            </p:nvPr>
          </p:nvSpPr>
          <p:spPr>
            <a:xfrm>
              <a:off x="7213454" y="3097136"/>
              <a:ext cx="2466542" cy="401837"/>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表达积累</a:t>
              </a:r>
            </a:p>
          </p:txBody>
        </p:sp>
      </p:grpSp>
      <p:grpSp>
        <p:nvGrpSpPr>
          <p:cNvPr id="49" name="组合 2"/>
          <p:cNvGrpSpPr/>
          <p:nvPr/>
        </p:nvGrpSpPr>
        <p:grpSpPr>
          <a:xfrm>
            <a:off x="5515494" y="1913599"/>
            <a:ext cx="4602635" cy="1515402"/>
            <a:chOff x="5844664" y="2021130"/>
            <a:chExt cx="4854342" cy="1598274"/>
          </a:xfrm>
        </p:grpSpPr>
        <p:sp>
          <p:nvSpPr>
            <p:cNvPr id="1048659" name="圆角矩形 27"/>
            <p:cNvSpPr/>
            <p:nvPr/>
          </p:nvSpPr>
          <p:spPr>
            <a:xfrm>
              <a:off x="5844664" y="2863627"/>
              <a:ext cx="4854342" cy="755777"/>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60" name="椭圆 28"/>
            <p:cNvSpPr/>
            <p:nvPr/>
          </p:nvSpPr>
          <p:spPr>
            <a:xfrm>
              <a:off x="5979977" y="2936432"/>
              <a:ext cx="562540" cy="5625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r>
                <a:rPr lang="en-US" altLang="zh-CN" sz="1430" b="1">
                  <a:latin typeface="Arial" panose="020B0604020202020204" pitchFamily="34" charset="0"/>
                  <a:ea typeface="微软雅黑" panose="020B0503020204020204" charset="-122"/>
                  <a:sym typeface="Arial" panose="020B0604020202020204" pitchFamily="34" charset="0"/>
                </a:rPr>
                <a:t>02</a:t>
              </a:r>
            </a:p>
          </p:txBody>
        </p:sp>
        <p:sp>
          <p:nvSpPr>
            <p:cNvPr id="1048661" name="MH_Entry_2"/>
            <p:cNvSpPr/>
            <p:nvPr>
              <p:custDataLst>
                <p:tags r:id="rId4"/>
              </p:custDataLst>
            </p:nvPr>
          </p:nvSpPr>
          <p:spPr>
            <a:xfrm>
              <a:off x="7066104" y="2021130"/>
              <a:ext cx="2466542" cy="401837"/>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原文分析</a:t>
              </a:r>
            </a:p>
          </p:txBody>
        </p:sp>
      </p:grpSp>
      <p:grpSp>
        <p:nvGrpSpPr>
          <p:cNvPr id="50" name="组合 5"/>
          <p:cNvGrpSpPr/>
          <p:nvPr/>
        </p:nvGrpSpPr>
        <p:grpSpPr>
          <a:xfrm>
            <a:off x="5541607" y="3683917"/>
            <a:ext cx="4602635" cy="716589"/>
            <a:chOff x="5844664" y="3885183"/>
            <a:chExt cx="4854342" cy="755777"/>
          </a:xfrm>
        </p:grpSpPr>
        <p:sp>
          <p:nvSpPr>
            <p:cNvPr id="1048662" name="圆角矩形 30"/>
            <p:cNvSpPr/>
            <p:nvPr/>
          </p:nvSpPr>
          <p:spPr>
            <a:xfrm>
              <a:off x="5844664" y="3885183"/>
              <a:ext cx="4854342" cy="755777"/>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63" name="椭圆 31"/>
            <p:cNvSpPr/>
            <p:nvPr/>
          </p:nvSpPr>
          <p:spPr>
            <a:xfrm>
              <a:off x="5979977" y="3969894"/>
              <a:ext cx="562540" cy="562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r>
                <a:rPr lang="en-US" altLang="zh-CN" sz="1430" b="1">
                  <a:latin typeface="Arial" panose="020B0604020202020204" pitchFamily="34" charset="0"/>
                  <a:ea typeface="微软雅黑" panose="020B0503020204020204" charset="-122"/>
                  <a:sym typeface="Arial" panose="020B0604020202020204" pitchFamily="34" charset="0"/>
                </a:rPr>
                <a:t>03</a:t>
              </a:r>
            </a:p>
          </p:txBody>
        </p:sp>
        <p:sp>
          <p:nvSpPr>
            <p:cNvPr id="1048664" name="MH_Entry_3"/>
            <p:cNvSpPr/>
            <p:nvPr>
              <p:custDataLst>
                <p:tags r:id="rId3"/>
              </p:custDataLst>
            </p:nvPr>
          </p:nvSpPr>
          <p:spPr>
            <a:xfrm>
              <a:off x="7213455" y="4059563"/>
              <a:ext cx="2466542" cy="401837"/>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655" b="1">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续写扩展</a:t>
              </a:r>
            </a:p>
          </p:txBody>
        </p:sp>
      </p:grpSp>
      <p:grpSp>
        <p:nvGrpSpPr>
          <p:cNvPr id="51" name="组合 6"/>
          <p:cNvGrpSpPr/>
          <p:nvPr/>
        </p:nvGrpSpPr>
        <p:grpSpPr>
          <a:xfrm>
            <a:off x="5541607" y="4652504"/>
            <a:ext cx="4602635" cy="716589"/>
            <a:chOff x="5844664" y="4906739"/>
            <a:chExt cx="4854342" cy="755777"/>
          </a:xfrm>
        </p:grpSpPr>
        <p:sp>
          <p:nvSpPr>
            <p:cNvPr id="1048665" name="圆角矩形 33"/>
            <p:cNvSpPr/>
            <p:nvPr/>
          </p:nvSpPr>
          <p:spPr>
            <a:xfrm>
              <a:off x="5844664" y="4906739"/>
              <a:ext cx="4854342" cy="755777"/>
            </a:xfrm>
            <a:prstGeom prst="roundRect">
              <a:avLst>
                <a:gd name="adj" fmla="val 50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66" name="椭圆 34"/>
            <p:cNvSpPr/>
            <p:nvPr/>
          </p:nvSpPr>
          <p:spPr>
            <a:xfrm>
              <a:off x="5979977" y="5003357"/>
              <a:ext cx="562540" cy="562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r>
                <a:rPr lang="en-US" altLang="zh-CN" sz="1430" b="1">
                  <a:latin typeface="Arial" panose="020B0604020202020204" pitchFamily="34" charset="0"/>
                  <a:ea typeface="微软雅黑" panose="020B0503020204020204" charset="-122"/>
                  <a:sym typeface="Arial" panose="020B0604020202020204" pitchFamily="34" charset="0"/>
                </a:rPr>
                <a:t>04</a:t>
              </a:r>
            </a:p>
          </p:txBody>
        </p:sp>
        <p:sp>
          <p:nvSpPr>
            <p:cNvPr id="1048667" name="MH_Entry_4"/>
            <p:cNvSpPr/>
            <p:nvPr>
              <p:custDataLst>
                <p:tags r:id="rId2"/>
              </p:custDataLst>
            </p:nvPr>
          </p:nvSpPr>
          <p:spPr>
            <a:xfrm>
              <a:off x="7213455" y="5093365"/>
              <a:ext cx="2466542" cy="401837"/>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655" b="1">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续写赏析</a:t>
              </a:r>
            </a:p>
          </p:txBody>
        </p:sp>
      </p:grpSp>
      <p:sp>
        <p:nvSpPr>
          <p:cNvPr id="1048668" name="TextBox 33"/>
          <p:cNvSpPr txBox="1"/>
          <p:nvPr>
            <p:custDataLst>
              <p:tags r:id="rId1"/>
            </p:custDataLst>
          </p:nvPr>
        </p:nvSpPr>
        <p:spPr>
          <a:xfrm>
            <a:off x="458470" y="2784475"/>
            <a:ext cx="4208145" cy="1170940"/>
          </a:xfrm>
          <a:prstGeom prst="rect">
            <a:avLst/>
          </a:prstGeom>
          <a:noFill/>
        </p:spPr>
        <p:txBody>
          <a:bodyPr wrap="square" rtlCol="0">
            <a:spAutoFit/>
          </a:bodyPr>
          <a:lstStyle/>
          <a:p>
            <a:pPr algn="l"/>
            <a:r>
              <a:rPr lang="en-US" altLang="zh-CN" sz="7200" b="1" spc="-200" dirty="0">
                <a:ln w="9525">
                  <a:noFill/>
                </a:ln>
                <a:solidFill>
                  <a:srgbClr val="FFC000"/>
                </a:solidFill>
                <a:effectLst>
                  <a:outerShdw blurRad="50800" dist="38100" dir="5400000" algn="t" rotWithShape="0">
                    <a:schemeClr val="bg1">
                      <a:alpha val="69000"/>
                    </a:schemeClr>
                  </a:outerShdw>
                </a:effectLst>
                <a:latin typeface="Cambria" panose="02040503050406030204" charset="0"/>
                <a:ea typeface="方正卡通简体" panose="03000509000000000000" pitchFamily="65" charset="-122"/>
                <a:cs typeface="Cambria" panose="02040503050406030204" charset="0"/>
              </a:rPr>
              <a:t>contents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80">
                                          <p:stCondLst>
                                            <p:cond delay="0"/>
                                          </p:stCondLst>
                                        </p:cTn>
                                        <p:tgtEl>
                                          <p:spTgt spid="48"/>
                                        </p:tgtEl>
                                      </p:cBhvr>
                                    </p:animEffect>
                                    <p:anim calcmode="lin" valueType="num">
                                      <p:cBhvr>
                                        <p:cTn id="8"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13" dur="26">
                                          <p:stCondLst>
                                            <p:cond delay="650"/>
                                          </p:stCondLst>
                                        </p:cTn>
                                        <p:tgtEl>
                                          <p:spTgt spid="48"/>
                                        </p:tgtEl>
                                      </p:cBhvr>
                                      <p:to x="100000" y="60000"/>
                                    </p:animScale>
                                    <p:animScale>
                                      <p:cBhvr>
                                        <p:cTn id="14" dur="166" decel="50000">
                                          <p:stCondLst>
                                            <p:cond delay="676"/>
                                          </p:stCondLst>
                                        </p:cTn>
                                        <p:tgtEl>
                                          <p:spTgt spid="48"/>
                                        </p:tgtEl>
                                      </p:cBhvr>
                                      <p:to x="100000" y="100000"/>
                                    </p:animScale>
                                    <p:animScale>
                                      <p:cBhvr>
                                        <p:cTn id="15" dur="26">
                                          <p:stCondLst>
                                            <p:cond delay="1312"/>
                                          </p:stCondLst>
                                        </p:cTn>
                                        <p:tgtEl>
                                          <p:spTgt spid="48"/>
                                        </p:tgtEl>
                                      </p:cBhvr>
                                      <p:to x="100000" y="80000"/>
                                    </p:animScale>
                                    <p:animScale>
                                      <p:cBhvr>
                                        <p:cTn id="16" dur="166" decel="50000">
                                          <p:stCondLst>
                                            <p:cond delay="1338"/>
                                          </p:stCondLst>
                                        </p:cTn>
                                        <p:tgtEl>
                                          <p:spTgt spid="48"/>
                                        </p:tgtEl>
                                      </p:cBhvr>
                                      <p:to x="100000" y="100000"/>
                                    </p:animScale>
                                    <p:animScale>
                                      <p:cBhvr>
                                        <p:cTn id="17" dur="26">
                                          <p:stCondLst>
                                            <p:cond delay="1642"/>
                                          </p:stCondLst>
                                        </p:cTn>
                                        <p:tgtEl>
                                          <p:spTgt spid="48"/>
                                        </p:tgtEl>
                                      </p:cBhvr>
                                      <p:to x="100000" y="90000"/>
                                    </p:animScale>
                                    <p:animScale>
                                      <p:cBhvr>
                                        <p:cTn id="18" dur="166" decel="50000">
                                          <p:stCondLst>
                                            <p:cond delay="1668"/>
                                          </p:stCondLst>
                                        </p:cTn>
                                        <p:tgtEl>
                                          <p:spTgt spid="48"/>
                                        </p:tgtEl>
                                      </p:cBhvr>
                                      <p:to x="100000" y="100000"/>
                                    </p:animScale>
                                    <p:animScale>
                                      <p:cBhvr>
                                        <p:cTn id="19" dur="26">
                                          <p:stCondLst>
                                            <p:cond delay="1808"/>
                                          </p:stCondLst>
                                        </p:cTn>
                                        <p:tgtEl>
                                          <p:spTgt spid="48"/>
                                        </p:tgtEl>
                                      </p:cBhvr>
                                      <p:to x="100000" y="95000"/>
                                    </p:animScale>
                                    <p:animScale>
                                      <p:cBhvr>
                                        <p:cTn id="20" dur="166" decel="50000">
                                          <p:stCondLst>
                                            <p:cond delay="1834"/>
                                          </p:stCondLst>
                                        </p:cTn>
                                        <p:tgtEl>
                                          <p:spTgt spid="48"/>
                                        </p:tgtEl>
                                      </p:cBhvr>
                                      <p:to x="100000" y="100000"/>
                                    </p:animScale>
                                  </p:childTnLst>
                                </p:cTn>
                              </p:par>
                            </p:childTnLst>
                          </p:cTn>
                        </p:par>
                        <p:par>
                          <p:cTn id="21" fill="hold">
                            <p:stCondLst>
                              <p:cond delay="2000"/>
                            </p:stCondLst>
                            <p:childTnLst>
                              <p:par>
                                <p:cTn id="22" presetID="26" presetClass="entr" presetSubtype="0" fill="hold" nodeType="afterEffect">
                                  <p:childTnLst>
                                    <p:set>
                                      <p:cBhvr>
                                        <p:cTn id="23" dur="1" fill="hold">
                                          <p:stCondLst>
                                            <p:cond delay="0"/>
                                          </p:stCondLst>
                                        </p:cTn>
                                        <p:tgtEl>
                                          <p:spTgt spid="49"/>
                                        </p:tgtEl>
                                        <p:attrNameLst>
                                          <p:attrName>style.visibility</p:attrName>
                                        </p:attrNameLst>
                                      </p:cBhvr>
                                      <p:to>
                                        <p:strVal val="visible"/>
                                      </p:to>
                                    </p:set>
                                    <p:animEffect transition="in" filter="wipe(down)">
                                      <p:cBhvr>
                                        <p:cTn id="24" dur="580">
                                          <p:stCondLst>
                                            <p:cond delay="0"/>
                                          </p:stCondLst>
                                        </p:cTn>
                                        <p:tgtEl>
                                          <p:spTgt spid="49"/>
                                        </p:tgtEl>
                                      </p:cBhvr>
                                    </p:animEffect>
                                    <p:anim calcmode="lin" valueType="num">
                                      <p:cBhvr>
                                        <p:cTn id="25"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30" dur="26">
                                          <p:stCondLst>
                                            <p:cond delay="650"/>
                                          </p:stCondLst>
                                        </p:cTn>
                                        <p:tgtEl>
                                          <p:spTgt spid="49"/>
                                        </p:tgtEl>
                                      </p:cBhvr>
                                      <p:to x="100000" y="60000"/>
                                    </p:animScale>
                                    <p:animScale>
                                      <p:cBhvr>
                                        <p:cTn id="31" dur="166" decel="50000">
                                          <p:stCondLst>
                                            <p:cond delay="676"/>
                                          </p:stCondLst>
                                        </p:cTn>
                                        <p:tgtEl>
                                          <p:spTgt spid="49"/>
                                        </p:tgtEl>
                                      </p:cBhvr>
                                      <p:to x="100000" y="100000"/>
                                    </p:animScale>
                                    <p:animScale>
                                      <p:cBhvr>
                                        <p:cTn id="32" dur="26">
                                          <p:stCondLst>
                                            <p:cond delay="1312"/>
                                          </p:stCondLst>
                                        </p:cTn>
                                        <p:tgtEl>
                                          <p:spTgt spid="49"/>
                                        </p:tgtEl>
                                      </p:cBhvr>
                                      <p:to x="100000" y="80000"/>
                                    </p:animScale>
                                    <p:animScale>
                                      <p:cBhvr>
                                        <p:cTn id="33" dur="166" decel="50000">
                                          <p:stCondLst>
                                            <p:cond delay="1338"/>
                                          </p:stCondLst>
                                        </p:cTn>
                                        <p:tgtEl>
                                          <p:spTgt spid="49"/>
                                        </p:tgtEl>
                                      </p:cBhvr>
                                      <p:to x="100000" y="100000"/>
                                    </p:animScale>
                                    <p:animScale>
                                      <p:cBhvr>
                                        <p:cTn id="34" dur="26">
                                          <p:stCondLst>
                                            <p:cond delay="1642"/>
                                          </p:stCondLst>
                                        </p:cTn>
                                        <p:tgtEl>
                                          <p:spTgt spid="49"/>
                                        </p:tgtEl>
                                      </p:cBhvr>
                                      <p:to x="100000" y="90000"/>
                                    </p:animScale>
                                    <p:animScale>
                                      <p:cBhvr>
                                        <p:cTn id="35" dur="166" decel="50000">
                                          <p:stCondLst>
                                            <p:cond delay="1668"/>
                                          </p:stCondLst>
                                        </p:cTn>
                                        <p:tgtEl>
                                          <p:spTgt spid="49"/>
                                        </p:tgtEl>
                                      </p:cBhvr>
                                      <p:to x="100000" y="100000"/>
                                    </p:animScale>
                                    <p:animScale>
                                      <p:cBhvr>
                                        <p:cTn id="36" dur="26">
                                          <p:stCondLst>
                                            <p:cond delay="1808"/>
                                          </p:stCondLst>
                                        </p:cTn>
                                        <p:tgtEl>
                                          <p:spTgt spid="49"/>
                                        </p:tgtEl>
                                      </p:cBhvr>
                                      <p:to x="100000" y="95000"/>
                                    </p:animScale>
                                    <p:animScale>
                                      <p:cBhvr>
                                        <p:cTn id="37" dur="166" decel="50000">
                                          <p:stCondLst>
                                            <p:cond delay="1834"/>
                                          </p:stCondLst>
                                        </p:cTn>
                                        <p:tgtEl>
                                          <p:spTgt spid="49"/>
                                        </p:tgtEl>
                                      </p:cBhvr>
                                      <p:to x="100000" y="100000"/>
                                    </p:animScale>
                                  </p:childTnLst>
                                </p:cTn>
                              </p:par>
                            </p:childTnLst>
                          </p:cTn>
                        </p:par>
                        <p:par>
                          <p:cTn id="38" fill="hold">
                            <p:stCondLst>
                              <p:cond delay="4000"/>
                            </p:stCondLst>
                            <p:childTnLst>
                              <p:par>
                                <p:cTn id="39" presetID="26" presetClass="entr" presetSubtype="0" fill="hold" nodeType="afterEffect">
                                  <p:childTnLst>
                                    <p:set>
                                      <p:cBhvr>
                                        <p:cTn id="40" dur="1" fill="hold">
                                          <p:stCondLst>
                                            <p:cond delay="0"/>
                                          </p:stCondLst>
                                        </p:cTn>
                                        <p:tgtEl>
                                          <p:spTgt spid="50"/>
                                        </p:tgtEl>
                                        <p:attrNameLst>
                                          <p:attrName>style.visibility</p:attrName>
                                        </p:attrNameLst>
                                      </p:cBhvr>
                                      <p:to>
                                        <p:strVal val="visible"/>
                                      </p:to>
                                    </p:set>
                                    <p:animEffect transition="in" filter="wipe(down)">
                                      <p:cBhvr>
                                        <p:cTn id="41" dur="580">
                                          <p:stCondLst>
                                            <p:cond delay="0"/>
                                          </p:stCondLst>
                                        </p:cTn>
                                        <p:tgtEl>
                                          <p:spTgt spid="50"/>
                                        </p:tgtEl>
                                      </p:cBhvr>
                                    </p:animEffect>
                                    <p:anim calcmode="lin" valueType="num">
                                      <p:cBhvr>
                                        <p:cTn id="42"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47" dur="26">
                                          <p:stCondLst>
                                            <p:cond delay="650"/>
                                          </p:stCondLst>
                                        </p:cTn>
                                        <p:tgtEl>
                                          <p:spTgt spid="50"/>
                                        </p:tgtEl>
                                      </p:cBhvr>
                                      <p:to x="100000" y="60000"/>
                                    </p:animScale>
                                    <p:animScale>
                                      <p:cBhvr>
                                        <p:cTn id="48" dur="166" decel="50000">
                                          <p:stCondLst>
                                            <p:cond delay="676"/>
                                          </p:stCondLst>
                                        </p:cTn>
                                        <p:tgtEl>
                                          <p:spTgt spid="50"/>
                                        </p:tgtEl>
                                      </p:cBhvr>
                                      <p:to x="100000" y="100000"/>
                                    </p:animScale>
                                    <p:animScale>
                                      <p:cBhvr>
                                        <p:cTn id="49" dur="26">
                                          <p:stCondLst>
                                            <p:cond delay="1312"/>
                                          </p:stCondLst>
                                        </p:cTn>
                                        <p:tgtEl>
                                          <p:spTgt spid="50"/>
                                        </p:tgtEl>
                                      </p:cBhvr>
                                      <p:to x="100000" y="80000"/>
                                    </p:animScale>
                                    <p:animScale>
                                      <p:cBhvr>
                                        <p:cTn id="50" dur="166" decel="50000">
                                          <p:stCondLst>
                                            <p:cond delay="1338"/>
                                          </p:stCondLst>
                                        </p:cTn>
                                        <p:tgtEl>
                                          <p:spTgt spid="50"/>
                                        </p:tgtEl>
                                      </p:cBhvr>
                                      <p:to x="100000" y="100000"/>
                                    </p:animScale>
                                    <p:animScale>
                                      <p:cBhvr>
                                        <p:cTn id="51" dur="26">
                                          <p:stCondLst>
                                            <p:cond delay="1642"/>
                                          </p:stCondLst>
                                        </p:cTn>
                                        <p:tgtEl>
                                          <p:spTgt spid="50"/>
                                        </p:tgtEl>
                                      </p:cBhvr>
                                      <p:to x="100000" y="90000"/>
                                    </p:animScale>
                                    <p:animScale>
                                      <p:cBhvr>
                                        <p:cTn id="52" dur="166" decel="50000">
                                          <p:stCondLst>
                                            <p:cond delay="1668"/>
                                          </p:stCondLst>
                                        </p:cTn>
                                        <p:tgtEl>
                                          <p:spTgt spid="50"/>
                                        </p:tgtEl>
                                      </p:cBhvr>
                                      <p:to x="100000" y="100000"/>
                                    </p:animScale>
                                    <p:animScale>
                                      <p:cBhvr>
                                        <p:cTn id="53" dur="26">
                                          <p:stCondLst>
                                            <p:cond delay="1808"/>
                                          </p:stCondLst>
                                        </p:cTn>
                                        <p:tgtEl>
                                          <p:spTgt spid="50"/>
                                        </p:tgtEl>
                                      </p:cBhvr>
                                      <p:to x="100000" y="95000"/>
                                    </p:animScale>
                                    <p:animScale>
                                      <p:cBhvr>
                                        <p:cTn id="54" dur="166" decel="50000">
                                          <p:stCondLst>
                                            <p:cond delay="1834"/>
                                          </p:stCondLst>
                                        </p:cTn>
                                        <p:tgtEl>
                                          <p:spTgt spid="50"/>
                                        </p:tgtEl>
                                      </p:cBhvr>
                                      <p:to x="100000" y="100000"/>
                                    </p:animScale>
                                  </p:childTnLst>
                                </p:cTn>
                              </p:par>
                            </p:childTnLst>
                          </p:cTn>
                        </p:par>
                        <p:par>
                          <p:cTn id="55" fill="hold">
                            <p:stCondLst>
                              <p:cond delay="6000"/>
                            </p:stCondLst>
                            <p:childTnLst>
                              <p:par>
                                <p:cTn id="56" presetID="26" presetClass="entr" presetSubtype="0" fill="hold" nodeType="afterEffect">
                                  <p:childTnLst>
                                    <p:set>
                                      <p:cBhvr>
                                        <p:cTn id="57" dur="1" fill="hold">
                                          <p:stCondLst>
                                            <p:cond delay="0"/>
                                          </p:stCondLst>
                                        </p:cTn>
                                        <p:tgtEl>
                                          <p:spTgt spid="51"/>
                                        </p:tgtEl>
                                        <p:attrNameLst>
                                          <p:attrName>style.visibility</p:attrName>
                                        </p:attrNameLst>
                                      </p:cBhvr>
                                      <p:to>
                                        <p:strVal val="visible"/>
                                      </p:to>
                                    </p:set>
                                    <p:animEffect transition="in" filter="wipe(down)">
                                      <p:cBhvr>
                                        <p:cTn id="58" dur="580">
                                          <p:stCondLst>
                                            <p:cond delay="0"/>
                                          </p:stCondLst>
                                        </p:cTn>
                                        <p:tgtEl>
                                          <p:spTgt spid="51"/>
                                        </p:tgtEl>
                                      </p:cBhvr>
                                    </p:animEffect>
                                    <p:anim calcmode="lin" valueType="num">
                                      <p:cBhvr>
                                        <p:cTn id="59"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64" dur="26">
                                          <p:stCondLst>
                                            <p:cond delay="650"/>
                                          </p:stCondLst>
                                        </p:cTn>
                                        <p:tgtEl>
                                          <p:spTgt spid="51"/>
                                        </p:tgtEl>
                                      </p:cBhvr>
                                      <p:to x="100000" y="60000"/>
                                    </p:animScale>
                                    <p:animScale>
                                      <p:cBhvr>
                                        <p:cTn id="65" dur="166" decel="50000">
                                          <p:stCondLst>
                                            <p:cond delay="676"/>
                                          </p:stCondLst>
                                        </p:cTn>
                                        <p:tgtEl>
                                          <p:spTgt spid="51"/>
                                        </p:tgtEl>
                                      </p:cBhvr>
                                      <p:to x="100000" y="100000"/>
                                    </p:animScale>
                                    <p:animScale>
                                      <p:cBhvr>
                                        <p:cTn id="66" dur="26">
                                          <p:stCondLst>
                                            <p:cond delay="1312"/>
                                          </p:stCondLst>
                                        </p:cTn>
                                        <p:tgtEl>
                                          <p:spTgt spid="51"/>
                                        </p:tgtEl>
                                      </p:cBhvr>
                                      <p:to x="100000" y="80000"/>
                                    </p:animScale>
                                    <p:animScale>
                                      <p:cBhvr>
                                        <p:cTn id="67" dur="166" decel="50000">
                                          <p:stCondLst>
                                            <p:cond delay="1338"/>
                                          </p:stCondLst>
                                        </p:cTn>
                                        <p:tgtEl>
                                          <p:spTgt spid="51"/>
                                        </p:tgtEl>
                                      </p:cBhvr>
                                      <p:to x="100000" y="100000"/>
                                    </p:animScale>
                                    <p:animScale>
                                      <p:cBhvr>
                                        <p:cTn id="68" dur="26">
                                          <p:stCondLst>
                                            <p:cond delay="1642"/>
                                          </p:stCondLst>
                                        </p:cTn>
                                        <p:tgtEl>
                                          <p:spTgt spid="51"/>
                                        </p:tgtEl>
                                      </p:cBhvr>
                                      <p:to x="100000" y="90000"/>
                                    </p:animScale>
                                    <p:animScale>
                                      <p:cBhvr>
                                        <p:cTn id="69" dur="166" decel="50000">
                                          <p:stCondLst>
                                            <p:cond delay="1668"/>
                                          </p:stCondLst>
                                        </p:cTn>
                                        <p:tgtEl>
                                          <p:spTgt spid="51"/>
                                        </p:tgtEl>
                                      </p:cBhvr>
                                      <p:to x="100000" y="100000"/>
                                    </p:animScale>
                                    <p:animScale>
                                      <p:cBhvr>
                                        <p:cTn id="70" dur="26">
                                          <p:stCondLst>
                                            <p:cond delay="1808"/>
                                          </p:stCondLst>
                                        </p:cTn>
                                        <p:tgtEl>
                                          <p:spTgt spid="51"/>
                                        </p:tgtEl>
                                      </p:cBhvr>
                                      <p:to x="100000" y="95000"/>
                                    </p:animScale>
                                    <p:animScale>
                                      <p:cBhvr>
                                        <p:cTn id="71" dur="166" decel="50000">
                                          <p:stCondLst>
                                            <p:cond delay="1834"/>
                                          </p:stCondLst>
                                        </p:cTn>
                                        <p:tgtEl>
                                          <p:spTgt spid="51"/>
                                        </p:tgtEl>
                                      </p:cBhvr>
                                      <p:to x="100000" y="100000"/>
                                    </p:animScale>
                                  </p:childTnLst>
                                </p:cTn>
                              </p:par>
                            </p:childTnLst>
                          </p:cTn>
                        </p:par>
                        <p:par>
                          <p:cTn id="72" fill="hold">
                            <p:stCondLst>
                              <p:cond delay="8000"/>
                            </p:stCondLst>
                            <p:childTnLst>
                              <p:par>
                                <p:cTn id="73" presetID="10" presetClass="entr" presetSubtype="0" fill="hold" grpId="0" nodeType="afterEffect">
                                  <p:stCondLst>
                                    <p:cond delay="0"/>
                                  </p:stCondLst>
                                  <p:childTnLst>
                                    <p:set>
                                      <p:cBhvr>
                                        <p:cTn id="74" dur="1" fill="hold">
                                          <p:stCondLst>
                                            <p:cond delay="0"/>
                                          </p:stCondLst>
                                        </p:cTn>
                                        <p:tgtEl>
                                          <p:spTgt spid="1048668"/>
                                        </p:tgtEl>
                                        <p:attrNameLst>
                                          <p:attrName>style.visibility</p:attrName>
                                        </p:attrNameLst>
                                      </p:cBhvr>
                                      <p:to>
                                        <p:strVal val="visible"/>
                                      </p:to>
                                    </p:set>
                                    <p:animEffect transition="in" filter="fade">
                                      <p:cBhvr>
                                        <p:cTn id="75" dur="500"/>
                                        <p:tgtEl>
                                          <p:spTgt spid="104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文本框 8"/>
          <p:cNvSpPr txBox="1"/>
          <p:nvPr/>
        </p:nvSpPr>
        <p:spPr>
          <a:xfrm>
            <a:off x="506936" y="416687"/>
            <a:ext cx="11494135" cy="460375"/>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rPr>
              <a:t>      </a:t>
            </a:r>
            <a:endParaRPr lang="zh-CN" altLang="en-US" sz="2400">
              <a:latin typeface="Times New Roman" panose="02020603050405020304" pitchFamily="18" charset="0"/>
              <a:cs typeface="Times New Roman" panose="02020603050405020304" pitchFamily="18" charset="0"/>
            </a:endParaRPr>
          </a:p>
        </p:txBody>
      </p:sp>
      <p:sp>
        <p:nvSpPr>
          <p:cNvPr id="1048844" name="矩形 66"/>
          <p:cNvSpPr/>
          <p:nvPr>
            <p:custDataLst>
              <p:tags r:id="rId1"/>
            </p:custDataLst>
          </p:nvPr>
        </p:nvSpPr>
        <p:spPr>
          <a:xfrm>
            <a:off x="0" y="0"/>
            <a:ext cx="7879715" cy="96647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0" y="53975"/>
            <a:ext cx="7684770" cy="583565"/>
          </a:xfrm>
          <a:prstGeom prst="rect">
            <a:avLst/>
          </a:prstGeom>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微情景写作：小女孩迷路惊慌失措的场景</a:t>
            </a:r>
          </a:p>
        </p:txBody>
      </p:sp>
      <p:sp>
        <p:nvSpPr>
          <p:cNvPr id="4" name="文本框 3"/>
          <p:cNvSpPr txBox="1"/>
          <p:nvPr/>
        </p:nvSpPr>
        <p:spPr>
          <a:xfrm>
            <a:off x="152513" y="973716"/>
            <a:ext cx="11340465" cy="5305425"/>
          </a:xfrm>
          <a:prstGeom prst="rect">
            <a:avLst/>
          </a:prstGeom>
          <a:solidFill>
            <a:schemeClr val="accent4">
              <a:lumMod val="20000"/>
              <a:lumOff val="80000"/>
            </a:schemeClr>
          </a:solidFill>
        </p:spPr>
        <p:txBody>
          <a:bodyPr wrap="square" rtlCol="0">
            <a:noAutofit/>
          </a:bodyPr>
          <a:lstStyle/>
          <a:p>
            <a:r>
              <a:rPr lang="zh-CN" altLang="en-US" sz="3200" dirty="0"/>
              <a:t>小女孩漫无目的地在陌生的街道上徘徊，惊恐得睁大了眼睛。她的小手抓着她的泰迪熊，这是这种可怕情况下唯一的安慰。当她呼唤父母时，眼泪顺着脸颊流下来，但她声音的回声只会放大她的孤独感。她感到完全迷失了方向，一艘小船在广阔而充满敌对的大海上漂流。</a:t>
            </a:r>
            <a:endParaRPr lang="en-US" altLang="zh-CN" sz="3200" dirty="0"/>
          </a:p>
          <a:p>
            <a:r>
              <a:rPr lang="en-US" altLang="zh-CN" sz="3200" dirty="0">
                <a:latin typeface="Times New Roman" panose="02020603050405020304" pitchFamily="18" charset="0"/>
                <a:cs typeface="Times New Roman" panose="02020603050405020304" pitchFamily="18" charset="0"/>
                <a:sym typeface="+mn-ea"/>
              </a:rPr>
              <a:t>The little girl wandered aimlessly through the unfamiliar streets, her eyes wide with terror. Her tiny hand clutched at her teddy bear, the only source of comfort in this frightening situation. Tears streamed down her cheeks as she called out for her parents, but the echoes of her voice only amplified her sense of isolation. She felt completely lost, a tiny ship adrift in a vast and hostile sea.</a:t>
            </a:r>
          </a:p>
        </p:txBody>
      </p:sp>
    </p:spTree>
    <p:extLst>
      <p:ext uri="{BB962C8B-B14F-4D97-AF65-F5344CB8AC3E}">
        <p14:creationId xmlns:p14="http://schemas.microsoft.com/office/powerpoint/2010/main" val="3058780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文本框 8"/>
          <p:cNvSpPr txBox="1"/>
          <p:nvPr/>
        </p:nvSpPr>
        <p:spPr>
          <a:xfrm>
            <a:off x="506936" y="416687"/>
            <a:ext cx="11494135" cy="460375"/>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rPr>
              <a:t>      </a:t>
            </a:r>
            <a:endParaRPr lang="zh-CN" altLang="en-US" sz="2400">
              <a:latin typeface="Times New Roman" panose="02020603050405020304" pitchFamily="18" charset="0"/>
              <a:cs typeface="Times New Roman" panose="02020603050405020304" pitchFamily="18" charset="0"/>
            </a:endParaRPr>
          </a:p>
        </p:txBody>
      </p:sp>
      <p:sp>
        <p:nvSpPr>
          <p:cNvPr id="1048844" name="矩形 66"/>
          <p:cNvSpPr/>
          <p:nvPr>
            <p:custDataLst>
              <p:tags r:id="rId1"/>
            </p:custDataLst>
          </p:nvPr>
        </p:nvSpPr>
        <p:spPr>
          <a:xfrm>
            <a:off x="0" y="0"/>
            <a:ext cx="8129016" cy="8293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0" y="53370"/>
            <a:ext cx="8540496" cy="584775"/>
          </a:xfrm>
          <a:prstGeom prst="rect">
            <a:avLst/>
          </a:prstGeom>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微情景写作：小女孩迷路后找到父亲的场景</a:t>
            </a:r>
            <a:r>
              <a:rPr lang="en-US" altLang="zh-CN" sz="3200"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0" y="877062"/>
            <a:ext cx="11928475" cy="5305425"/>
          </a:xfrm>
          <a:prstGeom prst="rect">
            <a:avLst/>
          </a:prstGeom>
          <a:solidFill>
            <a:schemeClr val="accent4">
              <a:lumMod val="20000"/>
              <a:lumOff val="80000"/>
            </a:schemeClr>
          </a:solidFill>
        </p:spPr>
        <p:txBody>
          <a:bodyPr wrap="square" rtlCol="0">
            <a:noAutofit/>
          </a:bodyPr>
          <a:lstStyle/>
          <a:p>
            <a:r>
              <a:rPr lang="en-US" altLang="zh-CN" sz="3200" dirty="0"/>
              <a:t>1.</a:t>
            </a:r>
            <a:r>
              <a:rPr lang="zh-CN" altLang="en-US" sz="3200" dirty="0"/>
              <a:t>小女孩在拥挤的街道上漫无目的地闲逛，当她意识到自己迷路了时，她的心因恐惧而怦怦直跳。但就在她要哭出来的时候，她看见了远处她父亲熟悉的脸，便张开双臂向他跑去。</a:t>
            </a:r>
            <a:endParaRPr lang="en-US" altLang="zh-CN" sz="3200" dirty="0"/>
          </a:p>
          <a:p>
            <a:r>
              <a:rPr lang="en-US" altLang="zh-CN" sz="3200" dirty="0">
                <a:latin typeface="Times New Roman" panose="02020603050405020304" pitchFamily="18" charset="0"/>
                <a:cs typeface="Times New Roman" panose="02020603050405020304" pitchFamily="18" charset="0"/>
                <a:sym typeface="+mn-ea"/>
              </a:rPr>
              <a:t>The little girl</a:t>
            </a:r>
            <a:r>
              <a:rPr lang="en-US" altLang="zh-CN" sz="3200" dirty="0">
                <a:solidFill>
                  <a:srgbClr val="FF0000"/>
                </a:solidFill>
                <a:latin typeface="Times New Roman" panose="02020603050405020304" pitchFamily="18" charset="0"/>
                <a:cs typeface="Times New Roman" panose="02020603050405020304" pitchFamily="18" charset="0"/>
                <a:sym typeface="+mn-ea"/>
              </a:rPr>
              <a:t> wandered aimlessly</a:t>
            </a:r>
            <a:r>
              <a:rPr lang="en-US" altLang="zh-CN" sz="3200" dirty="0">
                <a:latin typeface="Times New Roman" panose="02020603050405020304" pitchFamily="18" charset="0"/>
                <a:cs typeface="Times New Roman" panose="02020603050405020304" pitchFamily="18" charset="0"/>
                <a:sym typeface="+mn-ea"/>
              </a:rPr>
              <a:t> through the crowded streets, </a:t>
            </a:r>
            <a:r>
              <a:rPr lang="en-US" altLang="zh-CN" sz="3200" dirty="0">
                <a:solidFill>
                  <a:srgbClr val="FF0000"/>
                </a:solidFill>
                <a:latin typeface="Times New Roman" panose="02020603050405020304" pitchFamily="18" charset="0"/>
                <a:cs typeface="Times New Roman" panose="02020603050405020304" pitchFamily="18" charset="0"/>
                <a:sym typeface="+mn-ea"/>
              </a:rPr>
              <a:t>her heart pounding with fear</a:t>
            </a:r>
            <a:r>
              <a:rPr lang="en-US" altLang="zh-CN" sz="3200" dirty="0">
                <a:latin typeface="Times New Roman" panose="02020603050405020304" pitchFamily="18" charset="0"/>
                <a:cs typeface="Times New Roman" panose="02020603050405020304" pitchFamily="18" charset="0"/>
                <a:sym typeface="+mn-ea"/>
              </a:rPr>
              <a:t> as she realized she was lost. But just as she </a:t>
            </a:r>
            <a:r>
              <a:rPr lang="en-US" altLang="zh-CN" sz="3200" dirty="0">
                <a:solidFill>
                  <a:srgbClr val="FF0000"/>
                </a:solidFill>
                <a:latin typeface="Times New Roman" panose="02020603050405020304" pitchFamily="18" charset="0"/>
                <a:cs typeface="Times New Roman" panose="02020603050405020304" pitchFamily="18" charset="0"/>
                <a:sym typeface="+mn-ea"/>
              </a:rPr>
              <a:t>was about to break down in tears</a:t>
            </a:r>
            <a:r>
              <a:rPr lang="en-US" altLang="zh-CN" sz="3200" dirty="0">
                <a:latin typeface="Times New Roman" panose="02020603050405020304" pitchFamily="18" charset="0"/>
                <a:cs typeface="Times New Roman" panose="02020603050405020304" pitchFamily="18" charset="0"/>
                <a:sym typeface="+mn-ea"/>
              </a:rPr>
              <a:t>, she saw her father's familiar face in the distance, and </a:t>
            </a:r>
            <a:r>
              <a:rPr lang="en-US" altLang="zh-CN" sz="3200" dirty="0">
                <a:solidFill>
                  <a:srgbClr val="FF0000"/>
                </a:solidFill>
                <a:latin typeface="Times New Roman" panose="02020603050405020304" pitchFamily="18" charset="0"/>
                <a:cs typeface="Times New Roman" panose="02020603050405020304" pitchFamily="18" charset="0"/>
                <a:sym typeface="+mn-ea"/>
              </a:rPr>
              <a:t>ran towards him with open arms.</a:t>
            </a:r>
            <a:endParaRPr lang="en-US" altLang="zh-CN" sz="3200"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10953036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文本框 8"/>
          <p:cNvSpPr txBox="1"/>
          <p:nvPr/>
        </p:nvSpPr>
        <p:spPr>
          <a:xfrm>
            <a:off x="506936" y="416687"/>
            <a:ext cx="11494135" cy="460375"/>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rPr>
              <a:t>      </a:t>
            </a:r>
            <a:endParaRPr lang="zh-CN" altLang="en-US" sz="2400">
              <a:latin typeface="Times New Roman" panose="02020603050405020304" pitchFamily="18" charset="0"/>
              <a:cs typeface="Times New Roman" panose="02020603050405020304" pitchFamily="18" charset="0"/>
            </a:endParaRPr>
          </a:p>
        </p:txBody>
      </p:sp>
      <p:sp>
        <p:nvSpPr>
          <p:cNvPr id="1048844" name="矩形 66"/>
          <p:cNvSpPr/>
          <p:nvPr>
            <p:custDataLst>
              <p:tags r:id="rId1"/>
            </p:custDataLst>
          </p:nvPr>
        </p:nvSpPr>
        <p:spPr>
          <a:xfrm>
            <a:off x="0" y="0"/>
            <a:ext cx="8129016" cy="8293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0" y="53370"/>
            <a:ext cx="8540496" cy="584775"/>
          </a:xfrm>
          <a:prstGeom prst="rect">
            <a:avLst/>
          </a:prstGeom>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微情景写作：小女孩迷路后找到父亲的场景</a:t>
            </a:r>
            <a:r>
              <a:rPr lang="en-US" altLang="zh-CN" sz="3200"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73025" y="723265"/>
            <a:ext cx="11928475" cy="5305425"/>
          </a:xfrm>
          <a:prstGeom prst="rect">
            <a:avLst/>
          </a:prstGeom>
          <a:solidFill>
            <a:schemeClr val="accent4">
              <a:lumMod val="20000"/>
              <a:lumOff val="80000"/>
            </a:schemeClr>
          </a:solidFill>
        </p:spPr>
        <p:txBody>
          <a:bodyPr wrap="square" rtlCol="0">
            <a:noAutofit/>
          </a:bodyPr>
          <a:lstStyle/>
          <a:p>
            <a:r>
              <a:rPr lang="en-US" altLang="zh-CN" sz="3200" dirty="0">
                <a:latin typeface="Times New Roman" panose="02020603050405020304" pitchFamily="18" charset="0"/>
                <a:cs typeface="Times New Roman" panose="02020603050405020304" pitchFamily="18" charset="0"/>
                <a:sym typeface="+mn-ea"/>
              </a:rPr>
              <a:t>2.</a:t>
            </a:r>
            <a:r>
              <a:rPr lang="zh-CN" altLang="en-US" sz="3200" dirty="0"/>
              <a:t>随着太阳开始落山，阴影越来越长，这个失去的小女孩也变得越来越焦虑了。但她突然听到一个熟悉的声音在喊她的名字，便转过身来，看到她的父亲伸出双臂向她跑来。 </a:t>
            </a:r>
            <a:endParaRPr lang="en-US" altLang="zh-CN" sz="3200" dirty="0"/>
          </a:p>
          <a:p>
            <a:r>
              <a:rPr lang="en-US" altLang="zh-CN" sz="3200" dirty="0">
                <a:latin typeface="Times New Roman" panose="02020603050405020304" pitchFamily="18" charset="0"/>
                <a:cs typeface="Times New Roman" panose="02020603050405020304" pitchFamily="18" charset="0"/>
                <a:sym typeface="+mn-ea"/>
              </a:rPr>
              <a:t>As the sun began to set and the shadows grew longer, the lost little girl</a:t>
            </a:r>
            <a:r>
              <a:rPr lang="en-US" altLang="zh-CN" sz="3200" dirty="0">
                <a:solidFill>
                  <a:srgbClr val="FF0000"/>
                </a:solidFill>
                <a:latin typeface="Times New Roman" panose="02020603050405020304" pitchFamily="18" charset="0"/>
                <a:cs typeface="Times New Roman" panose="02020603050405020304" pitchFamily="18" charset="0"/>
                <a:sym typeface="+mn-ea"/>
              </a:rPr>
              <a:t> grew more and more anxious</a:t>
            </a:r>
            <a:r>
              <a:rPr lang="en-US" altLang="zh-CN" sz="3200" dirty="0">
                <a:latin typeface="Times New Roman" panose="02020603050405020304" pitchFamily="18" charset="0"/>
                <a:cs typeface="Times New Roman" panose="02020603050405020304" pitchFamily="18" charset="0"/>
                <a:sym typeface="+mn-ea"/>
              </a:rPr>
              <a:t>. But suddenly she </a:t>
            </a:r>
            <a:r>
              <a:rPr lang="en-US" altLang="zh-CN" sz="3200" dirty="0">
                <a:solidFill>
                  <a:srgbClr val="FF0000"/>
                </a:solidFill>
                <a:latin typeface="Times New Roman" panose="02020603050405020304" pitchFamily="18" charset="0"/>
                <a:cs typeface="Times New Roman" panose="02020603050405020304" pitchFamily="18" charset="0"/>
                <a:sym typeface="+mn-ea"/>
              </a:rPr>
              <a:t>heard a familiar voice calling out her name</a:t>
            </a:r>
            <a:r>
              <a:rPr lang="en-US" altLang="zh-CN" sz="3200" dirty="0">
                <a:latin typeface="Times New Roman" panose="02020603050405020304" pitchFamily="18" charset="0"/>
                <a:cs typeface="Times New Roman" panose="02020603050405020304" pitchFamily="18" charset="0"/>
                <a:sym typeface="+mn-ea"/>
              </a:rPr>
              <a:t>, and turned to see her father running towards her, </a:t>
            </a:r>
            <a:r>
              <a:rPr lang="en-US" altLang="zh-CN" sz="3200" dirty="0">
                <a:solidFill>
                  <a:srgbClr val="FF0000"/>
                </a:solidFill>
                <a:latin typeface="Times New Roman" panose="02020603050405020304" pitchFamily="18" charset="0"/>
                <a:cs typeface="Times New Roman" panose="02020603050405020304" pitchFamily="18" charset="0"/>
                <a:sym typeface="+mn-ea"/>
              </a:rPr>
              <a:t>his arms outstretched.</a:t>
            </a:r>
          </a:p>
        </p:txBody>
      </p:sp>
    </p:spTree>
    <p:extLst>
      <p:ext uri="{BB962C8B-B14F-4D97-AF65-F5344CB8AC3E}">
        <p14:creationId xmlns:p14="http://schemas.microsoft.com/office/powerpoint/2010/main" val="164750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文本框 8"/>
          <p:cNvSpPr txBox="1"/>
          <p:nvPr/>
        </p:nvSpPr>
        <p:spPr>
          <a:xfrm>
            <a:off x="506936" y="416687"/>
            <a:ext cx="11494135" cy="460375"/>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rPr>
              <a:t>      </a:t>
            </a:r>
            <a:endParaRPr lang="zh-CN" altLang="en-US" sz="2400">
              <a:latin typeface="Times New Roman" panose="02020603050405020304" pitchFamily="18" charset="0"/>
              <a:cs typeface="Times New Roman" panose="02020603050405020304" pitchFamily="18" charset="0"/>
            </a:endParaRPr>
          </a:p>
        </p:txBody>
      </p:sp>
      <p:sp>
        <p:nvSpPr>
          <p:cNvPr id="1048844" name="矩形 66"/>
          <p:cNvSpPr/>
          <p:nvPr>
            <p:custDataLst>
              <p:tags r:id="rId1"/>
            </p:custDataLst>
          </p:nvPr>
        </p:nvSpPr>
        <p:spPr>
          <a:xfrm>
            <a:off x="0" y="0"/>
            <a:ext cx="8129016" cy="8293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0" y="53370"/>
            <a:ext cx="8540496" cy="584775"/>
          </a:xfrm>
          <a:prstGeom prst="rect">
            <a:avLst/>
          </a:prstGeom>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微情景写作：小女孩迷路后找到父亲的场景</a:t>
            </a:r>
            <a:r>
              <a:rPr lang="en-US" altLang="zh-CN" sz="3200" b="1"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73025" y="723265"/>
            <a:ext cx="11928475" cy="5305425"/>
          </a:xfrm>
          <a:prstGeom prst="rect">
            <a:avLst/>
          </a:prstGeom>
          <a:solidFill>
            <a:schemeClr val="accent4">
              <a:lumMod val="20000"/>
              <a:lumOff val="80000"/>
            </a:schemeClr>
          </a:solidFill>
        </p:spPr>
        <p:txBody>
          <a:bodyPr wrap="square" rtlCol="0">
            <a:noAutofit/>
          </a:bodyPr>
          <a:lstStyle/>
          <a:p>
            <a:r>
              <a:rPr lang="en-US" altLang="zh-CN" sz="3200" dirty="0">
                <a:latin typeface="Times New Roman" panose="02020603050405020304" pitchFamily="18" charset="0"/>
                <a:cs typeface="Times New Roman" panose="02020603050405020304" pitchFamily="18" charset="0"/>
                <a:sym typeface="+mn-ea"/>
              </a:rPr>
              <a:t>3.</a:t>
            </a:r>
            <a:r>
              <a:rPr lang="zh-CN" altLang="en-US" sz="3200" dirty="0"/>
              <a:t>小女孩跌跌撞撞地穿过拥挤的市场，她的眼泪模糊了她的父亲。但就在她以为自己永远迷路了的时候，一只强壮的手伸出手，把她拉进了温暖的怀抱</a:t>
            </a:r>
            <a:r>
              <a:rPr lang="en-US" altLang="zh-CN" sz="3200" dirty="0"/>
              <a:t>——</a:t>
            </a:r>
            <a:r>
              <a:rPr lang="zh-CN" altLang="en-US" sz="3200" dirty="0"/>
              <a:t>她知道自己终于安全了。 </a:t>
            </a:r>
            <a:endParaRPr lang="en-US" altLang="zh-CN" sz="3200" dirty="0"/>
          </a:p>
          <a:p>
            <a:r>
              <a:rPr lang="en-US" altLang="zh-CN" sz="3200" dirty="0">
                <a:latin typeface="Times New Roman" panose="02020603050405020304" pitchFamily="18" charset="0"/>
                <a:cs typeface="Times New Roman" panose="02020603050405020304" pitchFamily="18" charset="0"/>
                <a:sym typeface="+mn-ea"/>
              </a:rPr>
              <a:t>The little girl </a:t>
            </a:r>
            <a:r>
              <a:rPr lang="en-US" altLang="zh-CN" sz="3200" dirty="0">
                <a:solidFill>
                  <a:srgbClr val="FF0000"/>
                </a:solidFill>
                <a:latin typeface="Times New Roman" panose="02020603050405020304" pitchFamily="18" charset="0"/>
                <a:cs typeface="Times New Roman" panose="02020603050405020304" pitchFamily="18" charset="0"/>
                <a:sym typeface="+mn-ea"/>
              </a:rPr>
              <a:t>stumbled through </a:t>
            </a:r>
            <a:r>
              <a:rPr lang="en-US" altLang="zh-CN" sz="3200" dirty="0">
                <a:latin typeface="Times New Roman" panose="02020603050405020304" pitchFamily="18" charset="0"/>
                <a:cs typeface="Times New Roman" panose="02020603050405020304" pitchFamily="18" charset="0"/>
                <a:sym typeface="+mn-ea"/>
              </a:rPr>
              <a:t>the crowded marketplace, </a:t>
            </a:r>
            <a:r>
              <a:rPr lang="en-US" altLang="zh-CN" sz="3200" dirty="0">
                <a:solidFill>
                  <a:srgbClr val="FF0000"/>
                </a:solidFill>
                <a:latin typeface="Times New Roman" panose="02020603050405020304" pitchFamily="18" charset="0"/>
                <a:cs typeface="Times New Roman" panose="02020603050405020304" pitchFamily="18" charset="0"/>
                <a:sym typeface="+mn-ea"/>
              </a:rPr>
              <a:t>her tears blurring her vision</a:t>
            </a:r>
            <a:r>
              <a:rPr lang="en-US" altLang="zh-CN" sz="3200" dirty="0">
                <a:latin typeface="Times New Roman" panose="02020603050405020304" pitchFamily="18" charset="0"/>
                <a:cs typeface="Times New Roman" panose="02020603050405020304" pitchFamily="18" charset="0"/>
                <a:sym typeface="+mn-ea"/>
              </a:rPr>
              <a:t> as she searched desperately for her father. But just when she thought she was lost forever, </a:t>
            </a:r>
            <a:r>
              <a:rPr lang="en-US" altLang="zh-CN" sz="3200" dirty="0">
                <a:solidFill>
                  <a:srgbClr val="FF0000"/>
                </a:solidFill>
                <a:latin typeface="Times New Roman" panose="02020603050405020304" pitchFamily="18" charset="0"/>
                <a:cs typeface="Times New Roman" panose="02020603050405020304" pitchFamily="18" charset="0"/>
                <a:sym typeface="+mn-ea"/>
              </a:rPr>
              <a:t>a strong hand reached out and pulled her into a warm embrace - and she knew she was finally safe.</a:t>
            </a:r>
          </a:p>
        </p:txBody>
      </p:sp>
    </p:spTree>
    <p:extLst>
      <p:ext uri="{BB962C8B-B14F-4D97-AF65-F5344CB8AC3E}">
        <p14:creationId xmlns:p14="http://schemas.microsoft.com/office/powerpoint/2010/main" val="17537794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文本框 8"/>
          <p:cNvSpPr txBox="1"/>
          <p:nvPr/>
        </p:nvSpPr>
        <p:spPr>
          <a:xfrm>
            <a:off x="506936" y="416687"/>
            <a:ext cx="11494135" cy="460375"/>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rPr>
              <a:t>      </a:t>
            </a:r>
            <a:endParaRPr lang="zh-CN" altLang="en-US" sz="2400">
              <a:latin typeface="Times New Roman" panose="02020603050405020304" pitchFamily="18" charset="0"/>
              <a:cs typeface="Times New Roman" panose="02020603050405020304" pitchFamily="18" charset="0"/>
            </a:endParaRPr>
          </a:p>
        </p:txBody>
      </p:sp>
      <p:sp>
        <p:nvSpPr>
          <p:cNvPr id="1048844" name="矩形 66"/>
          <p:cNvSpPr/>
          <p:nvPr>
            <p:custDataLst>
              <p:tags r:id="rId1"/>
            </p:custDataLst>
          </p:nvPr>
        </p:nvSpPr>
        <p:spPr>
          <a:xfrm>
            <a:off x="0" y="0"/>
            <a:ext cx="7879715" cy="7232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0" y="53975"/>
            <a:ext cx="8036560" cy="583565"/>
          </a:xfrm>
          <a:prstGeom prst="rect">
            <a:avLst/>
          </a:prstGeom>
        </p:spPr>
        <p:txBody>
          <a:bodyPr wrap="square">
            <a:spAutoFit/>
          </a:bodyPr>
          <a:lstStyle/>
          <a:p>
            <a:r>
              <a:rPr lang="en-US" altLang="zh-CN" sz="3200" b="1" dirty="0">
                <a:solidFill>
                  <a:schemeClr val="bg1"/>
                </a:solidFill>
                <a:latin typeface="Arial" panose="020B0604020202020204" pitchFamily="34" charset="0"/>
                <a:ea typeface="微软雅黑" panose="020B0503020204020204" charset="-122"/>
                <a:sym typeface="Arial" panose="020B0604020202020204" pitchFamily="34" charset="0"/>
              </a:rPr>
              <a:t>with+</a:t>
            </a:r>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宾语</a:t>
            </a:r>
            <a:r>
              <a:rPr lang="en-US" altLang="zh-CN" sz="3200" b="1"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宾补在记叙文的使用</a:t>
            </a:r>
          </a:p>
        </p:txBody>
      </p:sp>
      <p:sp>
        <p:nvSpPr>
          <p:cNvPr id="4" name="文本框 3"/>
          <p:cNvSpPr txBox="1"/>
          <p:nvPr/>
        </p:nvSpPr>
        <p:spPr>
          <a:xfrm>
            <a:off x="73025" y="723265"/>
            <a:ext cx="11928475" cy="5305425"/>
          </a:xfrm>
          <a:prstGeom prst="rect">
            <a:avLst/>
          </a:prstGeom>
          <a:solidFill>
            <a:schemeClr val="accent3">
              <a:lumMod val="20000"/>
              <a:lumOff val="80000"/>
            </a:schemeClr>
          </a:solidFill>
        </p:spPr>
        <p:txBody>
          <a:bodyPr wrap="square" rtlCol="0">
            <a:noAutofit/>
          </a:bodyPr>
          <a:lstStyle/>
          <a:p>
            <a:pPr>
              <a:lnSpc>
                <a:spcPct val="110000"/>
              </a:lnSpc>
            </a:pPr>
            <a:r>
              <a:rPr lang="en-US" altLang="zh-CN" sz="3200" dirty="0">
                <a:solidFill>
                  <a:srgbClr val="FF0000"/>
                </a:solidFill>
                <a:latin typeface="Times New Roman" panose="02020603050405020304" pitchFamily="18" charset="0"/>
                <a:cs typeface="Times New Roman" panose="02020603050405020304" pitchFamily="18" charset="0"/>
                <a:sym typeface="+mn-ea"/>
              </a:rPr>
              <a:t>1. With a frown on her face, </a:t>
            </a:r>
            <a:r>
              <a:rPr lang="en-US" altLang="zh-CN" sz="3200" dirty="0">
                <a:solidFill>
                  <a:schemeClr val="tx1"/>
                </a:solidFill>
                <a:latin typeface="Times New Roman" panose="02020603050405020304" pitchFamily="18" charset="0"/>
                <a:cs typeface="Times New Roman" panose="02020603050405020304" pitchFamily="18" charset="0"/>
                <a:sym typeface="+mn-ea"/>
              </a:rPr>
              <a:t>she stormed out of the room.</a:t>
            </a:r>
          </a:p>
          <a:p>
            <a:pPr>
              <a:lnSpc>
                <a:spcPct val="110000"/>
              </a:lnSpc>
            </a:pPr>
            <a:r>
              <a:rPr lang="en-US" altLang="zh-CN" sz="3200" dirty="0">
                <a:solidFill>
                  <a:schemeClr val="tx1"/>
                </a:solidFill>
                <a:latin typeface="Times New Roman" panose="02020603050405020304" pitchFamily="18" charset="0"/>
                <a:cs typeface="Times New Roman" panose="02020603050405020304" pitchFamily="18" charset="0"/>
                <a:sym typeface="+mn-ea"/>
              </a:rPr>
              <a:t>她皱着眉头，怒气冲冲地走出了房间。</a:t>
            </a:r>
          </a:p>
          <a:p>
            <a:pPr>
              <a:lnSpc>
                <a:spcPct val="110000"/>
              </a:lnSpc>
            </a:pPr>
            <a:r>
              <a:rPr lang="en-US" altLang="zh-CN" sz="3200" dirty="0">
                <a:solidFill>
                  <a:srgbClr val="FF0000"/>
                </a:solidFill>
                <a:latin typeface="Times New Roman" panose="02020603050405020304" pitchFamily="18" charset="0"/>
                <a:cs typeface="Times New Roman" panose="02020603050405020304" pitchFamily="18" charset="0"/>
                <a:sym typeface="+mn-ea"/>
              </a:rPr>
              <a:t>2. </a:t>
            </a:r>
            <a:r>
              <a:rPr lang="en-US" altLang="zh-CN" sz="3200" dirty="0">
                <a:solidFill>
                  <a:schemeClr val="tx1"/>
                </a:solidFill>
                <a:latin typeface="Times New Roman" panose="02020603050405020304" pitchFamily="18" charset="0"/>
                <a:cs typeface="Times New Roman" panose="02020603050405020304" pitchFamily="18" charset="0"/>
                <a:sym typeface="+mn-ea"/>
              </a:rPr>
              <a:t>He raised an eyebrow</a:t>
            </a:r>
            <a:r>
              <a:rPr lang="en-US" altLang="zh-CN" sz="3200" dirty="0">
                <a:solidFill>
                  <a:srgbClr val="FF0000"/>
                </a:solidFill>
                <a:latin typeface="Times New Roman" panose="02020603050405020304" pitchFamily="18" charset="0"/>
                <a:cs typeface="Times New Roman" panose="02020603050405020304" pitchFamily="18" charset="0"/>
                <a:sym typeface="+mn-ea"/>
              </a:rPr>
              <a:t> with a look of disbelief.</a:t>
            </a:r>
          </a:p>
          <a:p>
            <a:pPr>
              <a:lnSpc>
                <a:spcPct val="110000"/>
              </a:lnSpc>
            </a:pPr>
            <a:r>
              <a:rPr lang="en-US" altLang="zh-CN" sz="3200" dirty="0">
                <a:solidFill>
                  <a:srgbClr val="FF0000"/>
                </a:solidFill>
                <a:latin typeface="Times New Roman" panose="02020603050405020304" pitchFamily="18" charset="0"/>
                <a:cs typeface="Times New Roman" panose="02020603050405020304" pitchFamily="18" charset="0"/>
                <a:sym typeface="+mn-ea"/>
              </a:rPr>
              <a:t>他扬起眉毛，露出难以置信的表情。</a:t>
            </a:r>
          </a:p>
          <a:p>
            <a:pPr>
              <a:lnSpc>
                <a:spcPct val="110000"/>
              </a:lnSpc>
            </a:pPr>
            <a:r>
              <a:rPr lang="en-US" altLang="zh-CN" sz="3200" dirty="0">
                <a:solidFill>
                  <a:srgbClr val="FF0000"/>
                </a:solidFill>
                <a:latin typeface="Times New Roman" panose="02020603050405020304" pitchFamily="18" charset="0"/>
                <a:cs typeface="Times New Roman" panose="02020603050405020304" pitchFamily="18" charset="0"/>
                <a:sym typeface="+mn-ea"/>
              </a:rPr>
              <a:t>3.With a shrug of his shoulders,</a:t>
            </a:r>
            <a:r>
              <a:rPr lang="en-US" altLang="zh-CN" sz="3200" dirty="0">
                <a:solidFill>
                  <a:schemeClr val="tx1"/>
                </a:solidFill>
                <a:latin typeface="Times New Roman" panose="02020603050405020304" pitchFamily="18" charset="0"/>
                <a:cs typeface="Times New Roman" panose="02020603050405020304" pitchFamily="18" charset="0"/>
                <a:sym typeface="+mn-ea"/>
              </a:rPr>
              <a:t> he walked away.</a:t>
            </a:r>
          </a:p>
          <a:p>
            <a:pPr>
              <a:lnSpc>
                <a:spcPct val="110000"/>
              </a:lnSpc>
            </a:pPr>
            <a:r>
              <a:rPr lang="en-US" altLang="zh-CN" sz="3200" dirty="0">
                <a:solidFill>
                  <a:srgbClr val="FF0000"/>
                </a:solidFill>
                <a:latin typeface="Times New Roman" panose="02020603050405020304" pitchFamily="18" charset="0"/>
                <a:cs typeface="Times New Roman" panose="02020603050405020304" pitchFamily="18" charset="0"/>
                <a:sym typeface="+mn-ea"/>
              </a:rPr>
              <a:t>他耸耸肩，走开了。</a:t>
            </a:r>
          </a:p>
          <a:p>
            <a:pPr>
              <a:lnSpc>
                <a:spcPct val="110000"/>
              </a:lnSpc>
            </a:pPr>
            <a:r>
              <a:rPr lang="en-US" altLang="zh-CN" sz="3200" dirty="0">
                <a:solidFill>
                  <a:srgbClr val="FF0000"/>
                </a:solidFill>
                <a:latin typeface="Times New Roman" panose="02020603050405020304" pitchFamily="18" charset="0"/>
                <a:cs typeface="Times New Roman" panose="02020603050405020304" pitchFamily="18" charset="0"/>
                <a:sym typeface="+mn-ea"/>
              </a:rPr>
              <a:t>4. With a heavy heart, </a:t>
            </a:r>
            <a:r>
              <a:rPr lang="en-US" altLang="zh-CN" sz="3200" dirty="0">
                <a:solidFill>
                  <a:schemeClr val="tx1"/>
                </a:solidFill>
                <a:latin typeface="Times New Roman" panose="02020603050405020304" pitchFamily="18" charset="0"/>
                <a:cs typeface="Times New Roman" panose="02020603050405020304" pitchFamily="18" charset="0"/>
                <a:sym typeface="+mn-ea"/>
              </a:rPr>
              <a:t>she left the party early.</a:t>
            </a:r>
          </a:p>
          <a:p>
            <a:pPr>
              <a:lnSpc>
                <a:spcPct val="110000"/>
              </a:lnSpc>
            </a:pPr>
            <a:r>
              <a:rPr lang="en-US" altLang="zh-CN" sz="3200" dirty="0">
                <a:solidFill>
                  <a:schemeClr val="tx1"/>
                </a:solidFill>
                <a:latin typeface="Times New Roman" panose="02020603050405020304" pitchFamily="18" charset="0"/>
                <a:cs typeface="Times New Roman" panose="02020603050405020304" pitchFamily="18" charset="0"/>
                <a:sym typeface="+mn-ea"/>
              </a:rPr>
              <a:t>她心情沉重，提前离开了聚会。</a:t>
            </a:r>
          </a:p>
          <a:p>
            <a:pPr>
              <a:lnSpc>
                <a:spcPct val="110000"/>
              </a:lnSpc>
            </a:pPr>
            <a:r>
              <a:rPr lang="en-US" altLang="zh-CN" sz="3200" dirty="0">
                <a:solidFill>
                  <a:srgbClr val="FF0000"/>
                </a:solidFill>
                <a:latin typeface="Times New Roman" panose="02020603050405020304" pitchFamily="18" charset="0"/>
                <a:cs typeface="Times New Roman" panose="02020603050405020304" pitchFamily="18" charset="0"/>
                <a:sym typeface="+mn-ea"/>
              </a:rPr>
              <a:t>5. With a burst of laughter,</a:t>
            </a:r>
            <a:r>
              <a:rPr lang="en-US" altLang="zh-CN" sz="3200" dirty="0">
                <a:solidFill>
                  <a:schemeClr val="tx1"/>
                </a:solidFill>
                <a:latin typeface="Times New Roman" panose="02020603050405020304" pitchFamily="18" charset="0"/>
                <a:cs typeface="Times New Roman" panose="02020603050405020304" pitchFamily="18" charset="0"/>
                <a:sym typeface="+mn-ea"/>
              </a:rPr>
              <a:t> they all cheered together.</a:t>
            </a:r>
          </a:p>
          <a:p>
            <a:pPr>
              <a:lnSpc>
                <a:spcPct val="110000"/>
              </a:lnSpc>
            </a:pPr>
            <a:r>
              <a:rPr lang="en-US" altLang="zh-CN" sz="3200" dirty="0">
                <a:solidFill>
                  <a:schemeClr val="tx1"/>
                </a:solidFill>
                <a:latin typeface="Times New Roman" panose="02020603050405020304" pitchFamily="18" charset="0"/>
                <a:cs typeface="Times New Roman" panose="02020603050405020304" pitchFamily="18" charset="0"/>
                <a:sym typeface="+mn-ea"/>
              </a:rPr>
              <a:t>随着一阵笑声，他们一起欢呼起来。</a:t>
            </a:r>
          </a:p>
        </p:txBody>
      </p:sp>
    </p:spTree>
    <p:extLst>
      <p:ext uri="{BB962C8B-B14F-4D97-AF65-F5344CB8AC3E}">
        <p14:creationId xmlns:p14="http://schemas.microsoft.com/office/powerpoint/2010/main" val="22255124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文本框 8"/>
          <p:cNvSpPr txBox="1"/>
          <p:nvPr/>
        </p:nvSpPr>
        <p:spPr>
          <a:xfrm>
            <a:off x="506936" y="416687"/>
            <a:ext cx="11494135" cy="460375"/>
          </a:xfrm>
          <a:prstGeom prst="rect">
            <a:avLst/>
          </a:prstGeom>
          <a:noFill/>
        </p:spPr>
        <p:txBody>
          <a:bodyPr wrap="square" rtlCol="0" anchor="t">
            <a:spAutoFit/>
          </a:bodyPr>
          <a:lstStyle/>
          <a:p>
            <a:r>
              <a:rPr lang="en-US" altLang="zh-CN" sz="2400">
                <a:latin typeface="Times New Roman" panose="02020603050405020304" pitchFamily="18" charset="0"/>
                <a:cs typeface="Times New Roman" panose="02020603050405020304" pitchFamily="18" charset="0"/>
              </a:rPr>
              <a:t>      </a:t>
            </a:r>
            <a:endParaRPr lang="zh-CN" altLang="en-US" sz="2400">
              <a:latin typeface="Times New Roman" panose="02020603050405020304" pitchFamily="18" charset="0"/>
              <a:cs typeface="Times New Roman" panose="02020603050405020304" pitchFamily="18" charset="0"/>
            </a:endParaRPr>
          </a:p>
        </p:txBody>
      </p:sp>
      <p:sp>
        <p:nvSpPr>
          <p:cNvPr id="1048844" name="矩形 66"/>
          <p:cNvSpPr/>
          <p:nvPr>
            <p:custDataLst>
              <p:tags r:id="rId1"/>
            </p:custDataLst>
          </p:nvPr>
        </p:nvSpPr>
        <p:spPr>
          <a:xfrm>
            <a:off x="0" y="0"/>
            <a:ext cx="7879715" cy="7232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0" y="53975"/>
            <a:ext cx="8036560" cy="583565"/>
          </a:xfrm>
          <a:prstGeom prst="rect">
            <a:avLst/>
          </a:prstGeom>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现在分词作状语的动作描写</a:t>
            </a:r>
          </a:p>
        </p:txBody>
      </p:sp>
      <p:sp>
        <p:nvSpPr>
          <p:cNvPr id="4" name="文本框 3"/>
          <p:cNvSpPr txBox="1"/>
          <p:nvPr/>
        </p:nvSpPr>
        <p:spPr>
          <a:xfrm>
            <a:off x="73025" y="723265"/>
            <a:ext cx="11928475" cy="5305425"/>
          </a:xfrm>
          <a:prstGeom prst="rect">
            <a:avLst/>
          </a:prstGeom>
          <a:solidFill>
            <a:schemeClr val="accent3">
              <a:lumMod val="20000"/>
              <a:lumOff val="80000"/>
            </a:schemeClr>
          </a:solidFill>
        </p:spPr>
        <p:txBody>
          <a:bodyPr wrap="square" rtlCol="0">
            <a:noAutofit/>
          </a:bodyPr>
          <a:lstStyle/>
          <a:p>
            <a:pPr>
              <a:lnSpc>
                <a:spcPct val="120000"/>
              </a:lnSpc>
            </a:pPr>
            <a:r>
              <a:rPr lang="en-US" altLang="zh-CN" sz="3200" dirty="0">
                <a:latin typeface="Times New Roman" panose="02020603050405020304" pitchFamily="18" charset="0"/>
                <a:cs typeface="Times New Roman" panose="02020603050405020304" pitchFamily="18" charset="0"/>
                <a:sym typeface="+mn-ea"/>
              </a:rPr>
              <a:t>1. </a:t>
            </a:r>
            <a:r>
              <a:rPr lang="en-US" altLang="zh-CN" sz="3200" dirty="0">
                <a:solidFill>
                  <a:srgbClr val="FF0000"/>
                </a:solidFill>
                <a:latin typeface="Times New Roman" panose="02020603050405020304" pitchFamily="18" charset="0"/>
                <a:cs typeface="Times New Roman" panose="02020603050405020304" pitchFamily="18" charset="0"/>
                <a:sym typeface="+mn-ea"/>
              </a:rPr>
              <a:t>Sitting on the park bench</a:t>
            </a:r>
            <a:r>
              <a:rPr lang="en-US" altLang="zh-CN" sz="3200" dirty="0">
                <a:latin typeface="Times New Roman" panose="02020603050405020304" pitchFamily="18" charset="0"/>
                <a:cs typeface="Times New Roman" panose="02020603050405020304" pitchFamily="18" charset="0"/>
                <a:sym typeface="+mn-ea"/>
              </a:rPr>
              <a:t>, she watched the children playing.</a:t>
            </a:r>
          </a:p>
          <a:p>
            <a:pPr>
              <a:lnSpc>
                <a:spcPct val="120000"/>
              </a:lnSpc>
            </a:pPr>
            <a:r>
              <a:rPr lang="en-US" altLang="zh-CN" sz="3200" dirty="0">
                <a:latin typeface="Times New Roman" panose="02020603050405020304" pitchFamily="18" charset="0"/>
                <a:cs typeface="Times New Roman" panose="02020603050405020304" pitchFamily="18" charset="0"/>
                <a:sym typeface="+mn-ea"/>
              </a:rPr>
              <a:t>她坐在公园的长椅上，看着孩子们玩耍。</a:t>
            </a:r>
          </a:p>
          <a:p>
            <a:pPr>
              <a:lnSpc>
                <a:spcPct val="120000"/>
              </a:lnSpc>
            </a:pPr>
            <a:r>
              <a:rPr lang="en-US" altLang="zh-CN" sz="3200" dirty="0">
                <a:latin typeface="Times New Roman" panose="02020603050405020304" pitchFamily="18" charset="0"/>
                <a:cs typeface="Times New Roman" panose="02020603050405020304" pitchFamily="18" charset="0"/>
                <a:sym typeface="+mn-ea"/>
              </a:rPr>
              <a:t>2. </a:t>
            </a:r>
            <a:r>
              <a:rPr lang="en-US" altLang="zh-CN" sz="3200" dirty="0">
                <a:solidFill>
                  <a:srgbClr val="FF0000"/>
                </a:solidFill>
                <a:latin typeface="Times New Roman" panose="02020603050405020304" pitchFamily="18" charset="0"/>
                <a:cs typeface="Times New Roman" panose="02020603050405020304" pitchFamily="18" charset="0"/>
                <a:sym typeface="+mn-ea"/>
              </a:rPr>
              <a:t>Running in the rai</a:t>
            </a:r>
            <a:r>
              <a:rPr lang="en-US" altLang="zh-CN" sz="3200" dirty="0">
                <a:latin typeface="Times New Roman" panose="02020603050405020304" pitchFamily="18" charset="0"/>
                <a:cs typeface="Times New Roman" panose="02020603050405020304" pitchFamily="18" charset="0"/>
                <a:sym typeface="+mn-ea"/>
              </a:rPr>
              <a:t>n, he felt free and alive.</a:t>
            </a:r>
          </a:p>
          <a:p>
            <a:pPr>
              <a:lnSpc>
                <a:spcPct val="120000"/>
              </a:lnSpc>
            </a:pPr>
            <a:r>
              <a:rPr lang="en-US" altLang="zh-CN" sz="3200" dirty="0">
                <a:latin typeface="Times New Roman" panose="02020603050405020304" pitchFamily="18" charset="0"/>
                <a:cs typeface="Times New Roman" panose="02020603050405020304" pitchFamily="18" charset="0"/>
                <a:sym typeface="+mn-ea"/>
              </a:rPr>
              <a:t>在雨中奔跑，他感到自由而有活力。</a:t>
            </a:r>
          </a:p>
          <a:p>
            <a:pPr>
              <a:lnSpc>
                <a:spcPct val="120000"/>
              </a:lnSpc>
            </a:pPr>
            <a:r>
              <a:rPr lang="en-US" altLang="zh-CN" sz="3200" dirty="0">
                <a:latin typeface="Times New Roman" panose="02020603050405020304" pitchFamily="18" charset="0"/>
                <a:cs typeface="Times New Roman" panose="02020603050405020304" pitchFamily="18" charset="0"/>
                <a:sym typeface="+mn-ea"/>
              </a:rPr>
              <a:t>3. </a:t>
            </a:r>
            <a:r>
              <a:rPr lang="en-US" altLang="zh-CN" sz="3200" dirty="0">
                <a:solidFill>
                  <a:srgbClr val="FF0000"/>
                </a:solidFill>
                <a:latin typeface="Times New Roman" panose="02020603050405020304" pitchFamily="18" charset="0"/>
                <a:cs typeface="Times New Roman" panose="02020603050405020304" pitchFamily="18" charset="0"/>
                <a:sym typeface="+mn-ea"/>
              </a:rPr>
              <a:t>Cooking dinner</a:t>
            </a:r>
            <a:r>
              <a:rPr lang="en-US" altLang="zh-CN" sz="3200" dirty="0">
                <a:latin typeface="Times New Roman" panose="02020603050405020304" pitchFamily="18" charset="0"/>
                <a:cs typeface="Times New Roman" panose="02020603050405020304" pitchFamily="18" charset="0"/>
                <a:sym typeface="+mn-ea"/>
              </a:rPr>
              <a:t>, he hummed a tune and tasted the sauce.</a:t>
            </a:r>
          </a:p>
          <a:p>
            <a:pPr>
              <a:lnSpc>
                <a:spcPct val="120000"/>
              </a:lnSpc>
            </a:pPr>
            <a:r>
              <a:rPr lang="en-US" altLang="zh-CN" sz="3200" dirty="0">
                <a:latin typeface="Times New Roman" panose="02020603050405020304" pitchFamily="18" charset="0"/>
                <a:cs typeface="Times New Roman" panose="02020603050405020304" pitchFamily="18" charset="0"/>
                <a:sym typeface="+mn-ea"/>
              </a:rPr>
              <a:t>在做晚饭时，他哼了一首曲子，尝了尝酱汁。</a:t>
            </a:r>
          </a:p>
          <a:p>
            <a:pPr>
              <a:lnSpc>
                <a:spcPct val="120000"/>
              </a:lnSpc>
            </a:pPr>
            <a:r>
              <a:rPr lang="en-US" altLang="zh-CN" sz="3200" dirty="0">
                <a:latin typeface="Times New Roman" panose="02020603050405020304" pitchFamily="18" charset="0"/>
                <a:cs typeface="Times New Roman" panose="02020603050405020304" pitchFamily="18" charset="0"/>
                <a:sym typeface="+mn-ea"/>
              </a:rPr>
              <a:t>4. </a:t>
            </a:r>
            <a:r>
              <a:rPr lang="en-US" altLang="zh-CN" sz="3200" dirty="0">
                <a:solidFill>
                  <a:srgbClr val="FF0000"/>
                </a:solidFill>
                <a:latin typeface="Times New Roman" panose="02020603050405020304" pitchFamily="18" charset="0"/>
                <a:cs typeface="Times New Roman" panose="02020603050405020304" pitchFamily="18" charset="0"/>
                <a:sym typeface="+mn-ea"/>
              </a:rPr>
              <a:t>Typing away on the computer</a:t>
            </a:r>
            <a:r>
              <a:rPr lang="en-US" altLang="zh-CN" sz="3200" dirty="0">
                <a:latin typeface="Times New Roman" panose="02020603050405020304" pitchFamily="18" charset="0"/>
                <a:cs typeface="Times New Roman" panose="02020603050405020304" pitchFamily="18" charset="0"/>
                <a:sym typeface="+mn-ea"/>
              </a:rPr>
              <a:t>, she finished the report before the deadline.她在电脑上打字，在截止日期前完成了报告。</a:t>
            </a:r>
          </a:p>
          <a:p>
            <a:pPr>
              <a:lnSpc>
                <a:spcPct val="120000"/>
              </a:lnSpc>
            </a:pPr>
            <a:r>
              <a:rPr lang="en-US" altLang="zh-CN" sz="3200" dirty="0">
                <a:latin typeface="Times New Roman" panose="02020603050405020304" pitchFamily="18" charset="0"/>
                <a:cs typeface="Times New Roman" panose="02020603050405020304" pitchFamily="18" charset="0"/>
                <a:sym typeface="+mn-ea"/>
              </a:rPr>
              <a:t>5. </a:t>
            </a:r>
            <a:r>
              <a:rPr lang="en-US" altLang="zh-CN" sz="3200" dirty="0">
                <a:solidFill>
                  <a:srgbClr val="FF0000"/>
                </a:solidFill>
                <a:latin typeface="Times New Roman" panose="02020603050405020304" pitchFamily="18" charset="0"/>
                <a:cs typeface="Times New Roman" panose="02020603050405020304" pitchFamily="18" charset="0"/>
                <a:sym typeface="+mn-ea"/>
              </a:rPr>
              <a:t>Balancing on one leg</a:t>
            </a:r>
            <a:r>
              <a:rPr lang="en-US" altLang="zh-CN" sz="3200" dirty="0">
                <a:latin typeface="Times New Roman" panose="02020603050405020304" pitchFamily="18" charset="0"/>
                <a:cs typeface="Times New Roman" panose="02020603050405020304" pitchFamily="18" charset="0"/>
                <a:sym typeface="+mn-ea"/>
              </a:rPr>
              <a:t>, he stretched his arms towards the sky.</a:t>
            </a:r>
          </a:p>
          <a:p>
            <a:pPr>
              <a:lnSpc>
                <a:spcPct val="120000"/>
              </a:lnSpc>
            </a:pPr>
            <a:r>
              <a:rPr lang="en-US" altLang="zh-CN" sz="3200" dirty="0">
                <a:solidFill>
                  <a:srgbClr val="FF0000"/>
                </a:solidFill>
                <a:latin typeface="Times New Roman" panose="02020603050405020304" pitchFamily="18" charset="0"/>
                <a:cs typeface="Times New Roman" panose="02020603050405020304" pitchFamily="18" charset="0"/>
                <a:sym typeface="+mn-ea"/>
              </a:rPr>
              <a:t>他单腿保持平衡，向天空伸出双臂。</a:t>
            </a:r>
          </a:p>
        </p:txBody>
      </p:sp>
    </p:spTree>
    <p:extLst>
      <p:ext uri="{BB962C8B-B14F-4D97-AF65-F5344CB8AC3E}">
        <p14:creationId xmlns:p14="http://schemas.microsoft.com/office/powerpoint/2010/main" val="11445148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B49893-7111-415C-DBB3-B073025B5861}"/>
              </a:ext>
            </a:extLst>
          </p:cNvPr>
          <p:cNvSpPr>
            <a:spLocks noGrp="1"/>
          </p:cNvSpPr>
          <p:nvPr>
            <p:ph idx="1"/>
          </p:nvPr>
        </p:nvSpPr>
        <p:spPr>
          <a:xfrm>
            <a:off x="-112776" y="1148968"/>
            <a:ext cx="11990832" cy="5059807"/>
          </a:xfrm>
          <a:solidFill>
            <a:schemeClr val="accent4">
              <a:lumMod val="20000"/>
              <a:lumOff val="80000"/>
            </a:schemeClr>
          </a:solidFill>
        </p:spPr>
        <p:txBody>
          <a:bodyPr>
            <a:normAutofit/>
          </a:bodyPr>
          <a:lstStyle/>
          <a:p>
            <a:r>
              <a:rPr lang="zh-CN" altLang="en-US" sz="3200" dirty="0">
                <a:latin typeface="Times New Roman" panose="02020603050405020304" pitchFamily="18" charset="0"/>
                <a:cs typeface="Times New Roman" panose="02020603050405020304" pitchFamily="18" charset="0"/>
              </a:rPr>
              <a:t>善良的男人走到迷路的小女孩面前，安慰地拥抱了她。他轻轻地擦去了她的眼泪，耐心地听着她分享着她的恐惧。他带着温暖的微笑和安慰的话语，帮助她找到了回家的路。</a:t>
            </a:r>
            <a:endParaRPr lang="en-US" altLang="zh-CN" sz="3200" dirty="0">
              <a:latin typeface="Times New Roman" panose="02020603050405020304" pitchFamily="18" charset="0"/>
              <a:cs typeface="Times New Roman" panose="02020603050405020304" pitchFamily="18" charset="0"/>
            </a:endParaRPr>
          </a:p>
          <a:p>
            <a:r>
              <a:rPr lang="en-US" altLang="zh-CN" sz="3200" b="0" i="0" dirty="0">
                <a:effectLst/>
                <a:latin typeface="Times New Roman" panose="02020603050405020304" pitchFamily="18" charset="0"/>
                <a:cs typeface="Times New Roman" panose="02020603050405020304" pitchFamily="18" charset="0"/>
              </a:rPr>
              <a:t>The kind-hearted man walked up to the lost, crying little girl and offered a comforting embrace. With a gentle touch, he wiped away her tears and listened patiently as she shared her fears. With a warm smile and reassuring words, he helped her find her way back home.</a:t>
            </a:r>
            <a:endParaRPr lang="zh-CN" altLang="en-US" sz="3200" dirty="0">
              <a:latin typeface="Times New Roman" panose="02020603050405020304" pitchFamily="18" charset="0"/>
              <a:cs typeface="Times New Roman" panose="02020603050405020304" pitchFamily="18" charset="0"/>
            </a:endParaRPr>
          </a:p>
        </p:txBody>
      </p:sp>
      <p:sp>
        <p:nvSpPr>
          <p:cNvPr id="5" name="矩形 76">
            <a:extLst>
              <a:ext uri="{FF2B5EF4-FFF2-40B4-BE49-F238E27FC236}">
                <a16:creationId xmlns:a16="http://schemas.microsoft.com/office/drawing/2014/main" id="{97EBC70F-20CD-110A-09DD-E0F1EC07C96E}"/>
              </a:ext>
            </a:extLst>
          </p:cNvPr>
          <p:cNvSpPr/>
          <p:nvPr>
            <p:custDataLst>
              <p:tags r:id="rId1"/>
            </p:custDataLst>
          </p:nvPr>
        </p:nvSpPr>
        <p:spPr>
          <a:xfrm rot="10800000" flipV="1">
            <a:off x="0" y="53975"/>
            <a:ext cx="8036560" cy="583565"/>
          </a:xfrm>
          <a:prstGeom prst="rect">
            <a:avLst/>
          </a:prstGeom>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现在分词作状语的动作描写</a:t>
            </a:r>
          </a:p>
        </p:txBody>
      </p:sp>
      <p:sp>
        <p:nvSpPr>
          <p:cNvPr id="6" name="矩形 66">
            <a:extLst>
              <a:ext uri="{FF2B5EF4-FFF2-40B4-BE49-F238E27FC236}">
                <a16:creationId xmlns:a16="http://schemas.microsoft.com/office/drawing/2014/main" id="{4FB73A28-6001-0388-8893-090E187E6E55}"/>
              </a:ext>
            </a:extLst>
          </p:cNvPr>
          <p:cNvSpPr/>
          <p:nvPr>
            <p:custDataLst>
              <p:tags r:id="rId2"/>
            </p:custDataLst>
          </p:nvPr>
        </p:nvSpPr>
        <p:spPr>
          <a:xfrm>
            <a:off x="0" y="0"/>
            <a:ext cx="7879715" cy="7232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bg1">
                    <a:lumMod val="95000"/>
                  </a:schemeClr>
                </a:solidFill>
              </a:rPr>
              <a:t>安抚走失哭泣小女孩的场景</a:t>
            </a:r>
          </a:p>
        </p:txBody>
      </p:sp>
    </p:spTree>
    <p:extLst>
      <p:ext uri="{BB962C8B-B14F-4D97-AF65-F5344CB8AC3E}">
        <p14:creationId xmlns:p14="http://schemas.microsoft.com/office/powerpoint/2010/main" val="1461259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3"/>
          <p:cNvGrpSpPr/>
          <p:nvPr/>
        </p:nvGrpSpPr>
        <p:grpSpPr>
          <a:xfrm>
            <a:off x="930393" y="750547"/>
            <a:ext cx="4052005" cy="1198622"/>
            <a:chOff x="-4464" y="2984239"/>
            <a:chExt cx="4273599" cy="1264172"/>
          </a:xfrm>
        </p:grpSpPr>
        <p:sp>
          <p:nvSpPr>
            <p:cNvPr id="1048775" name="圆角矩形 6"/>
            <p:cNvSpPr/>
            <p:nvPr/>
          </p:nvSpPr>
          <p:spPr>
            <a:xfrm>
              <a:off x="-4464" y="2984239"/>
              <a:ext cx="4273599" cy="1264172"/>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776" name="椭圆 2"/>
            <p:cNvSpPr/>
            <p:nvPr/>
          </p:nvSpPr>
          <p:spPr>
            <a:xfrm>
              <a:off x="3121479" y="3145850"/>
              <a:ext cx="940950" cy="9409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170" b="1" dirty="0">
                  <a:solidFill>
                    <a:schemeClr val="bg1"/>
                  </a:solidFill>
                  <a:latin typeface="Arial" panose="020B0604020202020204" pitchFamily="34" charset="0"/>
                  <a:ea typeface="微软雅黑" panose="020B0503020204020204" charset="-122"/>
                  <a:sym typeface="Arial" panose="020B0604020202020204" pitchFamily="34" charset="0"/>
                </a:rPr>
                <a:t>04</a:t>
              </a:r>
            </a:p>
          </p:txBody>
        </p:sp>
      </p:grpSp>
      <p:grpSp>
        <p:nvGrpSpPr>
          <p:cNvPr id="93" name="组合 5"/>
          <p:cNvGrpSpPr/>
          <p:nvPr/>
        </p:nvGrpSpPr>
        <p:grpSpPr>
          <a:xfrm>
            <a:off x="3251718" y="2798774"/>
            <a:ext cx="8144228" cy="1198622"/>
            <a:chOff x="4269135" y="2984239"/>
            <a:chExt cx="8589615" cy="1264172"/>
          </a:xfrm>
        </p:grpSpPr>
        <p:sp>
          <p:nvSpPr>
            <p:cNvPr id="1048777" name="圆角矩形 1"/>
            <p:cNvSpPr/>
            <p:nvPr/>
          </p:nvSpPr>
          <p:spPr>
            <a:xfrm>
              <a:off x="4269135" y="2984239"/>
              <a:ext cx="8589615" cy="126417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778" name="MH_Entry_1"/>
            <p:cNvSpPr/>
            <p:nvPr>
              <p:custDataLst>
                <p:tags r:id="rId2"/>
              </p:custDataLst>
            </p:nvPr>
          </p:nvSpPr>
          <p:spPr>
            <a:xfrm>
              <a:off x="6501074" y="3261368"/>
              <a:ext cx="4125737" cy="709910"/>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4550" b="1">
                  <a:solidFill>
                    <a:schemeClr val="bg1"/>
                  </a:solidFill>
                  <a:latin typeface="Arial" panose="020B0604020202020204" pitchFamily="34" charset="0"/>
                  <a:ea typeface="微软雅黑" panose="020B0503020204020204" charset="-122"/>
                  <a:sym typeface="Arial" panose="020B0604020202020204" pitchFamily="34" charset="0"/>
                </a:rPr>
                <a:t>续写赏析</a:t>
              </a:r>
            </a:p>
          </p:txBody>
        </p:sp>
      </p:grpSp>
      <p:pic>
        <p:nvPicPr>
          <p:cNvPr id="2097160" name="图片 9"/>
          <p:cNvPicPr>
            <a:picLocks noChangeAspect="1"/>
          </p:cNvPicPr>
          <p:nvPr>
            <p:custDataLst>
              <p:tags r:id="rId1"/>
            </p:custDataLst>
          </p:nvPr>
        </p:nvPicPr>
        <p:blipFill>
          <a:blip r:embed="rId5"/>
          <a:stretch>
            <a:fillRect/>
          </a:stretch>
        </p:blipFill>
        <p:spPr>
          <a:xfrm>
            <a:off x="73660" y="4194175"/>
            <a:ext cx="4752340" cy="26631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1000" fill="hold"/>
                                        <p:tgtEl>
                                          <p:spTgt spid="92"/>
                                        </p:tgtEl>
                                        <p:attrNameLst>
                                          <p:attrName>ppt_w</p:attrName>
                                        </p:attrNameLst>
                                      </p:cBhvr>
                                      <p:tavLst>
                                        <p:tav tm="0">
                                          <p:val>
                                            <p:strVal val="#ppt_w+.3"/>
                                          </p:val>
                                        </p:tav>
                                        <p:tav tm="100000">
                                          <p:val>
                                            <p:strVal val="#ppt_w"/>
                                          </p:val>
                                        </p:tav>
                                      </p:tavLst>
                                    </p:anim>
                                    <p:anim calcmode="lin" valueType="num">
                                      <p:cBhvr>
                                        <p:cTn id="8" dur="1000" fill="hold"/>
                                        <p:tgtEl>
                                          <p:spTgt spid="92"/>
                                        </p:tgtEl>
                                        <p:attrNameLst>
                                          <p:attrName>ppt_h</p:attrName>
                                        </p:attrNameLst>
                                      </p:cBhvr>
                                      <p:tavLst>
                                        <p:tav tm="0">
                                          <p:val>
                                            <p:strVal val="#ppt_h"/>
                                          </p:val>
                                        </p:tav>
                                        <p:tav tm="100000">
                                          <p:val>
                                            <p:strVal val="#ppt_h"/>
                                          </p:val>
                                        </p:tav>
                                      </p:tavLst>
                                    </p:anim>
                                    <p:animEffect transition="in" filter="fade">
                                      <p:cBhvr>
                                        <p:cTn id="9" dur="1000"/>
                                        <p:tgtEl>
                                          <p:spTgt spid="92"/>
                                        </p:tgtEl>
                                      </p:cBhvr>
                                    </p:animEffect>
                                  </p:childTnLst>
                                </p:cTn>
                              </p:par>
                            </p:childTnLst>
                          </p:cTn>
                        </p:par>
                        <p:par>
                          <p:cTn id="10" fill="hold">
                            <p:stCondLst>
                              <p:cond delay="1000"/>
                            </p:stCondLst>
                            <p:childTnLst>
                              <p:par>
                                <p:cTn id="11" presetID="50" presetClass="entr" presetSubtype="0" decel="100000" fill="hold" nodeType="afterEffect">
                                  <p:childTnLst>
                                    <p:set>
                                      <p:cBhvr>
                                        <p:cTn id="12" dur="1" fill="hold">
                                          <p:stCondLst>
                                            <p:cond delay="0"/>
                                          </p:stCondLst>
                                        </p:cTn>
                                        <p:tgtEl>
                                          <p:spTgt spid="93"/>
                                        </p:tgtEl>
                                        <p:attrNameLst>
                                          <p:attrName>style.visibility</p:attrName>
                                        </p:attrNameLst>
                                      </p:cBhvr>
                                      <p:to>
                                        <p:strVal val="visible"/>
                                      </p:to>
                                    </p:set>
                                    <p:anim calcmode="lin" valueType="num">
                                      <p:cBhvr>
                                        <p:cTn id="13" dur="1000" fill="hold"/>
                                        <p:tgtEl>
                                          <p:spTgt spid="93"/>
                                        </p:tgtEl>
                                        <p:attrNameLst>
                                          <p:attrName>ppt_w</p:attrName>
                                        </p:attrNameLst>
                                      </p:cBhvr>
                                      <p:tavLst>
                                        <p:tav tm="0">
                                          <p:val>
                                            <p:strVal val="#ppt_w+.3"/>
                                          </p:val>
                                        </p:tav>
                                        <p:tav tm="100000">
                                          <p:val>
                                            <p:strVal val="#ppt_w"/>
                                          </p:val>
                                        </p:tav>
                                      </p:tavLst>
                                    </p:anim>
                                    <p:anim calcmode="lin" valueType="num">
                                      <p:cBhvr>
                                        <p:cTn id="14" dur="1000" fill="hold"/>
                                        <p:tgtEl>
                                          <p:spTgt spid="93"/>
                                        </p:tgtEl>
                                        <p:attrNameLst>
                                          <p:attrName>ppt_h</p:attrName>
                                        </p:attrNameLst>
                                      </p:cBhvr>
                                      <p:tavLst>
                                        <p:tav tm="0">
                                          <p:val>
                                            <p:strVal val="#ppt_h"/>
                                          </p:val>
                                        </p:tav>
                                        <p:tav tm="100000">
                                          <p:val>
                                            <p:strVal val="#ppt_h"/>
                                          </p:val>
                                        </p:tav>
                                      </p:tavLst>
                                    </p:anim>
                                    <p:animEffect transition="in" filter="fade">
                                      <p:cBhvr>
                                        <p:cTn id="15" dur="1000"/>
                                        <p:tgtEl>
                                          <p:spTgt spid="93"/>
                                        </p:tgtEl>
                                      </p:cBhvr>
                                    </p:animEffect>
                                  </p:childTnLst>
                                </p:cTn>
                              </p:par>
                              <p:par>
                                <p:cTn id="16" presetID="47" presetClass="entr" presetSubtype="0" fill="hold" nodeType="withEffect">
                                  <p:stCondLst>
                                    <p:cond delay="0"/>
                                  </p:stCondLst>
                                  <p:childTnLst>
                                    <p:set>
                                      <p:cBhvr>
                                        <p:cTn id="17" dur="1" fill="hold">
                                          <p:stCondLst>
                                            <p:cond delay="0"/>
                                          </p:stCondLst>
                                        </p:cTn>
                                        <p:tgtEl>
                                          <p:spTgt spid="2097160"/>
                                        </p:tgtEl>
                                        <p:attrNameLst>
                                          <p:attrName>style.visibility</p:attrName>
                                        </p:attrNameLst>
                                      </p:cBhvr>
                                      <p:to>
                                        <p:strVal val="visible"/>
                                      </p:to>
                                    </p:set>
                                    <p:animEffect transition="in" filter="fade">
                                      <p:cBhvr>
                                        <p:cTn id="18" dur="1000"/>
                                        <p:tgtEl>
                                          <p:spTgt spid="2097160"/>
                                        </p:tgtEl>
                                      </p:cBhvr>
                                    </p:animEffect>
                                    <p:anim calcmode="lin" valueType="num">
                                      <p:cBhvr>
                                        <p:cTn id="19" dur="1000" fill="hold"/>
                                        <p:tgtEl>
                                          <p:spTgt spid="2097160"/>
                                        </p:tgtEl>
                                        <p:attrNameLst>
                                          <p:attrName>ppt_x</p:attrName>
                                        </p:attrNameLst>
                                      </p:cBhvr>
                                      <p:tavLst>
                                        <p:tav tm="0">
                                          <p:val>
                                            <p:strVal val="#ppt_x"/>
                                          </p:val>
                                        </p:tav>
                                        <p:tav tm="100000">
                                          <p:val>
                                            <p:strVal val="#ppt_x"/>
                                          </p:val>
                                        </p:tav>
                                      </p:tavLst>
                                    </p:anim>
                                    <p:anim calcmode="lin" valueType="num">
                                      <p:cBhvr>
                                        <p:cTn id="20" dur="1000" fill="hold"/>
                                        <p:tgtEl>
                                          <p:spTgt spid="2097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309987" y="2220686"/>
            <a:ext cx="3637503" cy="1568450"/>
          </a:xfrm>
          <a:prstGeom prst="rect">
            <a:avLst/>
          </a:prstGeom>
          <a:noFill/>
        </p:spPr>
        <p:txBody>
          <a:bodyPr wrap="square" rtlCol="0">
            <a:spAutoFit/>
          </a:bodyPr>
          <a:lstStyle/>
          <a:p>
            <a:r>
              <a:rPr lang="zh-CN" altLang="en-US" sz="3200" dirty="0">
                <a:solidFill>
                  <a:srgbClr val="FF0000"/>
                </a:solidFill>
              </a:rPr>
              <a:t>情节合理丰富，</a:t>
            </a:r>
            <a:endParaRPr lang="en-US" altLang="zh-CN" sz="3200" dirty="0">
              <a:solidFill>
                <a:srgbClr val="FF0000"/>
              </a:solidFill>
            </a:endParaRPr>
          </a:p>
          <a:p>
            <a:r>
              <a:rPr lang="zh-CN" altLang="en-US" sz="3200" dirty="0">
                <a:solidFill>
                  <a:srgbClr val="FF0000"/>
                </a:solidFill>
              </a:rPr>
              <a:t>衔接流畅自然</a:t>
            </a:r>
            <a:r>
              <a:rPr lang="en-US" altLang="zh-CN" sz="3200" dirty="0">
                <a:solidFill>
                  <a:srgbClr val="FF0000"/>
                </a:solidFill>
              </a:rPr>
              <a:t>,</a:t>
            </a:r>
          </a:p>
          <a:p>
            <a:r>
              <a:rPr lang="zh-CN" altLang="en-US" sz="3200" dirty="0">
                <a:solidFill>
                  <a:srgbClr val="FF0000"/>
                </a:solidFill>
              </a:rPr>
              <a:t>语言丰富多样</a:t>
            </a:r>
            <a:r>
              <a:rPr lang="en-US" altLang="zh-CN" sz="3200" dirty="0">
                <a:solidFill>
                  <a:srgbClr val="FF0000"/>
                </a:solidFill>
              </a:rPr>
              <a:t>.</a:t>
            </a:r>
            <a:endParaRPr lang="zh-CN" altLang="en-US" sz="3200" dirty="0">
              <a:solidFill>
                <a:srgbClr val="FF0000"/>
              </a:solidFill>
            </a:endParaRPr>
          </a:p>
        </p:txBody>
      </p:sp>
      <p:pic>
        <p:nvPicPr>
          <p:cNvPr id="2" name="图片 1"/>
          <p:cNvPicPr>
            <a:picLocks noChangeAspect="1"/>
          </p:cNvPicPr>
          <p:nvPr/>
        </p:nvPicPr>
        <p:blipFill>
          <a:blip r:embed="rId4"/>
          <a:stretch>
            <a:fillRect/>
          </a:stretch>
        </p:blipFill>
        <p:spPr>
          <a:xfrm>
            <a:off x="57150" y="308610"/>
            <a:ext cx="8253095" cy="6782435"/>
          </a:xfrm>
          <a:prstGeom prst="rect">
            <a:avLst/>
          </a:prstGeom>
        </p:spPr>
      </p:pic>
      <p:sp>
        <p:nvSpPr>
          <p:cNvPr id="6" name="矩形 66"/>
          <p:cNvSpPr/>
          <p:nvPr>
            <p:custDataLst>
              <p:tags r:id="rId1"/>
            </p:custDataLst>
          </p:nvPr>
        </p:nvSpPr>
        <p:spPr>
          <a:xfrm>
            <a:off x="0" y="39678"/>
            <a:ext cx="4988689" cy="6200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7" name="矩形 76"/>
          <p:cNvSpPr/>
          <p:nvPr>
            <p:custDataLst>
              <p:tags r:id="rId2"/>
            </p:custDataLst>
          </p:nvPr>
        </p:nvSpPr>
        <p:spPr>
          <a:xfrm rot="10800000" flipV="1">
            <a:off x="109958" y="123110"/>
            <a:ext cx="4786132" cy="584775"/>
          </a:xfrm>
          <a:prstGeom prst="rect">
            <a:avLst/>
          </a:prstGeom>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优秀学生习作</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6"/>
          <p:cNvSpPr/>
          <p:nvPr/>
        </p:nvSpPr>
        <p:spPr>
          <a:xfrm>
            <a:off x="0" y="0"/>
            <a:ext cx="2818765" cy="568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0000"/>
              </a:lnSpc>
            </a:pPr>
            <a:r>
              <a:rPr lang="zh-CN" altLang="en-US" sz="2800" b="1" i="0" kern="100" dirty="0">
                <a:solidFill>
                  <a:srgbClr val="000000"/>
                </a:solidFill>
                <a:latin typeface="方正公文黑体"/>
                <a:ea typeface="方正公文黑体"/>
                <a:cs typeface="Times New Roman" panose="02020603050405020304"/>
              </a:rPr>
              <a:t>范文</a:t>
            </a:r>
            <a:r>
              <a:rPr lang="en-US" altLang="zh-CN" sz="2800" b="1" i="0" kern="100" dirty="0">
                <a:solidFill>
                  <a:srgbClr val="000000"/>
                </a:solidFill>
                <a:latin typeface="方正公文黑体"/>
                <a:ea typeface="方正公文黑体"/>
                <a:cs typeface="Times New Roman" panose="02020603050405020304"/>
              </a:rPr>
              <a:t>1</a:t>
            </a:r>
            <a:endParaRPr lang="zh-CN" altLang="en-US" sz="2800" b="1" i="0" kern="100" dirty="0">
              <a:solidFill>
                <a:srgbClr val="000000"/>
              </a:solidFill>
              <a:latin typeface="方正公文黑体"/>
              <a:ea typeface="方正公文黑体"/>
              <a:cs typeface="Times New Roman" panose="02020603050405020304"/>
            </a:endParaRPr>
          </a:p>
        </p:txBody>
      </p:sp>
      <p:sp>
        <p:nvSpPr>
          <p:cNvPr id="100" name="文本框 99"/>
          <p:cNvSpPr txBox="1"/>
          <p:nvPr/>
        </p:nvSpPr>
        <p:spPr>
          <a:xfrm>
            <a:off x="96520" y="568325"/>
            <a:ext cx="11851005" cy="5692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266700" algn="just" fontAlgn="auto">
              <a:lnSpc>
                <a:spcPct val="100000"/>
              </a:lnSpc>
              <a:spcBef>
                <a:spcPts val="0"/>
              </a:spcBef>
              <a:spcAft>
                <a:spcPts val="0"/>
              </a:spcAft>
              <a:buClrTx/>
              <a:buSzTx/>
              <a:buFontTx/>
            </a:pPr>
            <a:r>
              <a:rPr lang="en-US" sz="2800" b="0" i="1">
                <a:latin typeface="Times New Roman Italic" panose="02020603050405020304" charset="0"/>
                <a:ea typeface="宋体" panose="02010600030101010101" pitchFamily="2" charset="-122"/>
                <a:cs typeface="Times New Roman Italic" panose="02020603050405020304" charset="0"/>
              </a:rPr>
              <a:t>  </a:t>
            </a:r>
            <a:r>
              <a:rPr lang="en-US" sz="2800" i="1">
                <a:ea typeface="宋体" panose="02010600030101010101" pitchFamily="2" charset="-122"/>
                <a:sym typeface="+mn-ea"/>
              </a:rPr>
              <a:t>“I can't find my daddy." The girl burst out crying.</a:t>
            </a:r>
            <a:r>
              <a:rPr lang="en-US" sz="2800">
                <a:latin typeface="Times New Roman Regular" panose="02020603050405020304" charset="0"/>
                <a:ea typeface="宋体" panose="02010600030101010101" pitchFamily="2" charset="-122"/>
                <a:sym typeface="+mn-ea"/>
              </a:rPr>
              <a:t> Eric comforted her gently, but noticed the subway station office nearby. He realized he could use their loudspeaker to broadcast a message to help find her parents. But Eric also remembered his appointment with Park and wondered if he should go.  Nevertheless, he took the girl's hand and led her to the office, seeking assistance. </a:t>
            </a:r>
            <a:r>
              <a:rPr lang="en-US" sz="2800">
                <a:solidFill>
                  <a:srgbClr val="FF0000"/>
                </a:solidFill>
                <a:latin typeface="Times New Roman Regular" panose="02020603050405020304" charset="0"/>
                <a:ea typeface="宋体" panose="02010600030101010101" pitchFamily="2" charset="-122"/>
                <a:sym typeface="+mn-ea"/>
              </a:rPr>
              <a:t> Looking at the tearful girl,</a:t>
            </a:r>
            <a:r>
              <a:rPr lang="en-US" sz="2800">
                <a:latin typeface="Times New Roman Regular" panose="02020603050405020304" charset="0"/>
                <a:ea typeface="宋体" panose="02010600030101010101" pitchFamily="2" charset="-122"/>
                <a:sym typeface="+mn-ea"/>
              </a:rPr>
              <a:t> Eric  began to sing with his guitar, soothing her. </a:t>
            </a:r>
          </a:p>
          <a:p>
            <a:pPr indent="266700" algn="just" fontAlgn="auto">
              <a:lnSpc>
                <a:spcPct val="100000"/>
              </a:lnSpc>
              <a:spcBef>
                <a:spcPts val="0"/>
              </a:spcBef>
              <a:spcAft>
                <a:spcPts val="0"/>
              </a:spcAft>
              <a:buClrTx/>
              <a:buSzTx/>
              <a:buFontTx/>
            </a:pPr>
            <a:r>
              <a:rPr lang="en-US" sz="2800" i="1">
                <a:ea typeface="宋体" panose="02010600030101010101" pitchFamily="2" charset="-122"/>
                <a:sym typeface="+mn-ea"/>
              </a:rPr>
              <a:t>The girl calmed down in Eric's song when a man rushed into the office of the subway station. </a:t>
            </a:r>
            <a:r>
              <a:rPr lang="en-US" sz="2800">
                <a:latin typeface="Times New Roman Regular" panose="02020603050405020304" charset="0"/>
                <a:ea typeface="宋体" panose="02010600030101010101" pitchFamily="2" charset="-122"/>
                <a:sym typeface="+mn-ea"/>
              </a:rPr>
              <a:t>“Daddy!” the little girl joyfully recognized him as her father. To Eric's surprise, it was Park! “I thought that I may not have the chance to meet you again. ” said Eric, </a:t>
            </a:r>
            <a:r>
              <a:rPr lang="en-US" sz="2800">
                <a:solidFill>
                  <a:srgbClr val="FF0000"/>
                </a:solidFill>
                <a:latin typeface="Times New Roman Regular" panose="02020603050405020304" charset="0"/>
                <a:ea typeface="宋体" panose="02010600030101010101" pitchFamily="2" charset="-122"/>
                <a:sym typeface="+mn-ea"/>
              </a:rPr>
              <a:t>with a shy smile</a:t>
            </a:r>
            <a:r>
              <a:rPr lang="en-US" sz="2800">
                <a:latin typeface="Times New Roman Regular" panose="02020603050405020304" charset="0"/>
                <a:ea typeface="宋体" panose="02010600030101010101" pitchFamily="2" charset="-122"/>
                <a:sym typeface="+mn-ea"/>
              </a:rPr>
              <a:t>. “Glad to see you again. Thank you so much!” Park expressed his deep gratitude.  “Daddy, Eric sings beautiful songs.” “Yes. honey.” Park said, “Eric sings beautiful songs because he has a beautiful heart. "</a:t>
            </a:r>
            <a:endParaRPr lang="en-US" altLang="en-US" sz="2800" b="0">
              <a:latin typeface="Times New Roman Regular"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96520" y="67310"/>
            <a:ext cx="12095480" cy="7125027"/>
          </a:xfrm>
          <a:prstGeom prst="rect">
            <a:avLst/>
          </a:prstGeom>
          <a:noFill/>
          <a:ln w="28575" cmpd="sng">
            <a:solidFill>
              <a:srgbClr val="C00000"/>
            </a:solidFill>
            <a:prstDash val="solid"/>
          </a:ln>
        </p:spPr>
        <p:txBody>
          <a:bodyPr wrap="square" rtlCol="0" anchor="t">
            <a:spAutoFit/>
          </a:bodyPr>
          <a:lstStyle/>
          <a:p>
            <a:pPr>
              <a:lnSpc>
                <a:spcPts val="2200"/>
              </a:lnSpc>
            </a:pPr>
            <a:r>
              <a:rPr 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It was a rather crowded day at the subway station. Seeing the busy passers-by stopped by his performance, Eric, a music lover who just graduated from college, wore a big smile on his face.</a:t>
            </a:r>
          </a:p>
          <a:p>
            <a:pPr>
              <a:lnSpc>
                <a:spcPts val="2200"/>
              </a:lnSpc>
            </a:pPr>
            <a:r>
              <a:rPr lang="en-US" altLang="zh-CN" sz="2400" dirty="0">
                <a:latin typeface="Times New Roman" panose="02020603050405020304" pitchFamily="18" charset="0"/>
                <a:cs typeface="Times New Roman" panose="02020603050405020304" pitchFamily="18" charset="0"/>
              </a:rPr>
              <a:t>       With deep passion for music, he showed up in the station in his spare time, singing and playing the guitar to people travelling to and from the subway station.</a:t>
            </a:r>
          </a:p>
          <a:p>
            <a:pPr>
              <a:lnSpc>
                <a:spcPts val="2200"/>
              </a:lnSpc>
            </a:pPr>
            <a:r>
              <a:rPr lang="en-US" altLang="zh-CN" sz="2400" dirty="0">
                <a:latin typeface="Times New Roman" panose="02020603050405020304" pitchFamily="18" charset="0"/>
                <a:cs typeface="Times New Roman" panose="02020603050405020304" pitchFamily="18" charset="0"/>
              </a:rPr>
              <a:t>       With the melodious (悦耳的)song coming to an end, hearty applause burst out. As usual, Eric expressed his gratitude, nodding his head with a smile. “ Man, awesome! An outstanding performance!” Approached a man, holding the hand of a little girl in a ponytail(马尾辫)，aged about four.</a:t>
            </a:r>
          </a:p>
          <a:p>
            <a:pPr>
              <a:lnSpc>
                <a:spcPts val="2200"/>
              </a:lnSpc>
            </a:pPr>
            <a:r>
              <a:rPr lang="en-US" altLang="zh-CN" sz="2400" dirty="0">
                <a:latin typeface="Times New Roman" panose="02020603050405020304" pitchFamily="18" charset="0"/>
                <a:cs typeface="Times New Roman" panose="02020603050405020304" pitchFamily="18" charset="0"/>
              </a:rPr>
              <a:t>       “Park, a producer of a record company.”The man introduced himself, holding out his hand."Would you like to give it a try in my company?” Out of politeness, Eric shook hands with him in amazement.</a:t>
            </a:r>
          </a:p>
          <a:p>
            <a:pPr>
              <a:lnSpc>
                <a:spcPts val="2200"/>
              </a:lnSpc>
            </a:pPr>
            <a:r>
              <a:rPr lang="en-US" altLang="zh-CN" sz="2400" dirty="0">
                <a:latin typeface="Times New Roman" panose="02020603050405020304" pitchFamily="18" charset="0"/>
                <a:cs typeface="Times New Roman" panose="02020603050405020304" pitchFamily="18" charset="0"/>
              </a:rPr>
              <a:t>       “I haven't seen somebody this good in a long time! You are a beautiful scenery of this city with such a beautiful voice!”Park admired. Suddenly, a phone call interrupted their conversation. Park briefly invited Eric to meet later in the same place and walked away to answer the call. Seeing Park off, Eric did realize what had happened, with warm current flowing from his head to toes.It was the first time that he had earned such kind of recognition, which was totally out of his expectation.</a:t>
            </a:r>
          </a:p>
          <a:p>
            <a:pPr>
              <a:lnSpc>
                <a:spcPts val="2200"/>
              </a:lnSpc>
            </a:pPr>
            <a:r>
              <a:rPr lang="en-US" altLang="zh-CN" sz="2400" dirty="0">
                <a:latin typeface="Times New Roman" panose="02020603050405020304" pitchFamily="18" charset="0"/>
                <a:cs typeface="Times New Roman" panose="02020603050405020304" pitchFamily="18" charset="0"/>
              </a:rPr>
              <a:t>         “A beautiful scenery of the city, with a beautiful voice! ” Eric repeated the words, cleaning his guitar and preparing for the next performance. At that time, he caught sight of a little girl in a ponytail standing in a corner, weeping and looking around. Carrying his guitar, Eric approached her and squatted(蹲) down, “What’s wrong with you, honey? ”</a:t>
            </a:r>
          </a:p>
          <a:p>
            <a:r>
              <a:rPr lang="en-US" sz="2400" i="1" dirty="0">
                <a:solidFill>
                  <a:srgbClr val="1D41D5"/>
                </a:solidFill>
                <a:latin typeface="Times New Roman" panose="02020603050405020304" pitchFamily="18" charset="0"/>
                <a:cs typeface="Times New Roman" panose="02020603050405020304" pitchFamily="18" charset="0"/>
              </a:rPr>
              <a:t>Para 1</a:t>
            </a:r>
            <a:r>
              <a:rPr lang="zh-CN" altLang="en-US" sz="2400" i="1" dirty="0">
                <a:solidFill>
                  <a:srgbClr val="1D41D5"/>
                </a:solidFill>
                <a:latin typeface="Times New Roman" panose="02020603050405020304" pitchFamily="18" charset="0"/>
                <a:cs typeface="Times New Roman" panose="02020603050405020304" pitchFamily="18" charset="0"/>
              </a:rPr>
              <a:t>：</a:t>
            </a:r>
            <a:r>
              <a:rPr lang="en-US" altLang="zh-CN" sz="2400" i="1" dirty="0">
                <a:solidFill>
                  <a:srgbClr val="1D41D5"/>
                </a:solidFill>
                <a:latin typeface="Times New Roman" panose="02020603050405020304" pitchFamily="18" charset="0"/>
                <a:cs typeface="Times New Roman" panose="02020603050405020304" pitchFamily="18" charset="0"/>
              </a:rPr>
              <a:t>"I can't find my daddy.” The girl burst out crying.</a:t>
            </a:r>
            <a:endParaRPr lang="en-US" sz="2400" i="1" dirty="0">
              <a:solidFill>
                <a:srgbClr val="1D41D5"/>
              </a:solidFill>
              <a:latin typeface="Times New Roman" panose="02020603050405020304" pitchFamily="18" charset="0"/>
              <a:cs typeface="Times New Roman" panose="02020603050405020304" pitchFamily="18" charset="0"/>
            </a:endParaRPr>
          </a:p>
          <a:p>
            <a:r>
              <a:rPr lang="en-US" sz="2400" i="1" dirty="0">
                <a:solidFill>
                  <a:srgbClr val="1D41D5"/>
                </a:solidFill>
                <a:latin typeface="Times New Roman" panose="02020603050405020304" pitchFamily="18" charset="0"/>
                <a:cs typeface="Times New Roman" panose="02020603050405020304" pitchFamily="18" charset="0"/>
              </a:rPr>
              <a:t>Para2: </a:t>
            </a:r>
            <a:r>
              <a:rPr lang="en-US" altLang="zh-CN" sz="2400" i="1" dirty="0">
                <a:solidFill>
                  <a:srgbClr val="1D41D5"/>
                </a:solidFill>
                <a:latin typeface="Times New Roman" panose="02020603050405020304" pitchFamily="18" charset="0"/>
                <a:cs typeface="Times New Roman" panose="02020603050405020304" pitchFamily="18" charset="0"/>
              </a:rPr>
              <a:t>The girl calmed down in Eric's song when a man rushed into the office of the subway. station.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6"/>
          <p:cNvSpPr/>
          <p:nvPr/>
        </p:nvSpPr>
        <p:spPr>
          <a:xfrm>
            <a:off x="0" y="0"/>
            <a:ext cx="3217545" cy="4171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0000"/>
              </a:lnSpc>
            </a:pPr>
            <a:r>
              <a:rPr lang="zh-CN" altLang="en-US" sz="2800" b="1" i="0" kern="100" dirty="0">
                <a:solidFill>
                  <a:srgbClr val="000000"/>
                </a:solidFill>
                <a:latin typeface="方正公文黑体"/>
                <a:ea typeface="方正公文黑体"/>
                <a:cs typeface="Times New Roman" panose="02020603050405020304"/>
              </a:rPr>
              <a:t>范文</a:t>
            </a:r>
            <a:r>
              <a:rPr lang="en-US" altLang="zh-CN" sz="2800" b="1" i="0" kern="100" dirty="0">
                <a:solidFill>
                  <a:srgbClr val="000000"/>
                </a:solidFill>
                <a:latin typeface="方正公文黑体"/>
                <a:ea typeface="方正公文黑体"/>
                <a:cs typeface="Times New Roman" panose="02020603050405020304"/>
              </a:rPr>
              <a:t>2</a:t>
            </a:r>
            <a:endParaRPr lang="zh-CN" altLang="en-US" sz="2800" b="1" i="0" kern="100" dirty="0">
              <a:solidFill>
                <a:srgbClr val="000000"/>
              </a:solidFill>
              <a:latin typeface="方正公文黑体"/>
              <a:ea typeface="方正公文黑体"/>
              <a:cs typeface="Times New Roman" panose="02020603050405020304"/>
            </a:endParaRPr>
          </a:p>
        </p:txBody>
      </p:sp>
      <p:sp>
        <p:nvSpPr>
          <p:cNvPr id="100" name="文本框 99"/>
          <p:cNvSpPr txBox="1"/>
          <p:nvPr/>
        </p:nvSpPr>
        <p:spPr>
          <a:xfrm>
            <a:off x="145415" y="486410"/>
            <a:ext cx="11840210" cy="60928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266700" algn="just" fontAlgn="auto">
              <a:lnSpc>
                <a:spcPct val="100000"/>
              </a:lnSpc>
              <a:spcBef>
                <a:spcPts val="0"/>
              </a:spcBef>
              <a:spcAft>
                <a:spcPts val="0"/>
              </a:spcAft>
              <a:buClrTx/>
              <a:buSzTx/>
              <a:buFontTx/>
            </a:pPr>
            <a:r>
              <a:rPr lang="en-US" sz="2600" b="0" dirty="0">
                <a:latin typeface="Times New Roman Regular" panose="02020603050405020304" charset="0"/>
                <a:ea typeface="宋体" panose="02010600030101010101" pitchFamily="2" charset="-122"/>
              </a:rPr>
              <a:t>   </a:t>
            </a:r>
            <a:r>
              <a:rPr lang="en-US" sz="2600" b="0" i="1">
                <a:ea typeface="宋体" panose="02010600030101010101" pitchFamily="2" charset="-122"/>
              </a:rPr>
              <a:t>“I can't find my daddy." The girl burst out crying.</a:t>
            </a:r>
            <a:r>
              <a:rPr lang="en-US" sz="2800" b="0">
                <a:latin typeface="Times New Roman Regular" panose="02020603050405020304" charset="0"/>
                <a:ea typeface="宋体" panose="02010600030101010101" pitchFamily="2" charset="-122"/>
              </a:rPr>
              <a:t> Eric was softly comforting her when he suddenly noticed the office of the subway station. He thought he'd better take the girl there and broadcast the message, which may help find her parents. But the appointment with Park crossed his mind. “What if I miss the meeting with Park?” </a:t>
            </a:r>
            <a:r>
              <a:rPr lang="en-US" sz="2800" b="0">
                <a:solidFill>
                  <a:srgbClr val="FF0000"/>
                </a:solidFill>
                <a:latin typeface="Times New Roman Regular" panose="02020603050405020304" charset="0"/>
                <a:ea typeface="宋体" panose="02010600030101010101" pitchFamily="2" charset="-122"/>
              </a:rPr>
              <a:t>Shaking his head,</a:t>
            </a:r>
            <a:r>
              <a:rPr lang="en-US" sz="2800" b="0">
                <a:latin typeface="Times New Roman Regular" panose="02020603050405020304" charset="0"/>
                <a:ea typeface="宋体" panose="02010600030101010101" pitchFamily="2" charset="-122"/>
              </a:rPr>
              <a:t> Eric gently took the girl's hand, headed to the office and turned to the staff for help.</a:t>
            </a:r>
            <a:r>
              <a:rPr lang="en-US" sz="2800" b="0">
                <a:solidFill>
                  <a:srgbClr val="FF0000"/>
                </a:solidFill>
                <a:latin typeface="Times New Roman Regular" panose="02020603050405020304" charset="0"/>
                <a:ea typeface="宋体" panose="02010600030101010101" pitchFamily="2" charset="-122"/>
              </a:rPr>
              <a:t> Looking at the tearful girl,</a:t>
            </a:r>
            <a:r>
              <a:rPr lang="en-US" sz="2800" b="0">
                <a:latin typeface="Times New Roman Regular" panose="02020603050405020304" charset="0"/>
                <a:ea typeface="宋体" panose="02010600030101010101" pitchFamily="2" charset="-122"/>
              </a:rPr>
              <a:t> Eric hit upon an idea. Clearing his throat, he took up his guitar.</a:t>
            </a:r>
          </a:p>
          <a:p>
            <a:pPr indent="266700" algn="just" fontAlgn="auto">
              <a:lnSpc>
                <a:spcPct val="100000"/>
              </a:lnSpc>
              <a:spcBef>
                <a:spcPts val="0"/>
              </a:spcBef>
              <a:spcAft>
                <a:spcPts val="0"/>
              </a:spcAft>
              <a:buClrTx/>
              <a:buSzTx/>
              <a:buFontTx/>
            </a:pPr>
            <a:r>
              <a:rPr lang="en-US" sz="2600" b="0" i="1">
                <a:ea typeface="宋体" panose="02010600030101010101" pitchFamily="2" charset="-122"/>
              </a:rPr>
              <a:t>The girl calmed down in Eric's song when a man rushed into the office of the subway station. </a:t>
            </a:r>
            <a:r>
              <a:rPr lang="en-US" sz="2800" b="0">
                <a:latin typeface="Times New Roman Regular" panose="02020603050405020304" charset="0"/>
                <a:ea typeface="宋体" panose="02010600030101010101" pitchFamily="2" charset="-122"/>
              </a:rPr>
              <a:t>“Daddy!” the little girl shouted excitedly and threw herself to the man like a little merry bird. To Eric's surprise, it was Park! He met him again, in such an occasion! “I thought that I may not have the chance to meet you again. ” said Eric, </a:t>
            </a:r>
            <a:r>
              <a:rPr lang="en-US" sz="2800" b="0">
                <a:solidFill>
                  <a:srgbClr val="FF0000"/>
                </a:solidFill>
                <a:latin typeface="Times New Roman Regular" panose="02020603050405020304" charset="0"/>
                <a:ea typeface="宋体" panose="02010600030101010101" pitchFamily="2" charset="-122"/>
              </a:rPr>
              <a:t>with a shy smile</a:t>
            </a:r>
            <a:r>
              <a:rPr lang="en-US" sz="2800" b="0">
                <a:latin typeface="Times New Roman Regular" panose="02020603050405020304" charset="0"/>
                <a:ea typeface="宋体" panose="02010600030101010101" pitchFamily="2" charset="-122"/>
              </a:rPr>
              <a:t>. “Glad to see you again. Thank you so much!” Park replied with gratitude. “Daddy, Eric sings beautiful songs.” “Yes. honey.” Park said, “Eric sings beautiful songs because he has a beautiful heart.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6"/>
          <p:cNvSpPr/>
          <p:nvPr/>
        </p:nvSpPr>
        <p:spPr>
          <a:xfrm>
            <a:off x="0" y="0"/>
            <a:ext cx="2990850" cy="568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0000"/>
              </a:lnSpc>
            </a:pPr>
            <a:r>
              <a:rPr lang="zh-CN" altLang="en-US" sz="2800" b="1" i="0" kern="100" dirty="0">
                <a:solidFill>
                  <a:srgbClr val="000000"/>
                </a:solidFill>
                <a:latin typeface="方正公文黑体"/>
                <a:ea typeface="方正公文黑体"/>
                <a:cs typeface="Times New Roman" panose="02020603050405020304"/>
              </a:rPr>
              <a:t>范文</a:t>
            </a:r>
            <a:r>
              <a:rPr lang="en-US" altLang="zh-CN" sz="2800" b="1" i="0" kern="100" dirty="0">
                <a:solidFill>
                  <a:srgbClr val="000000"/>
                </a:solidFill>
                <a:latin typeface="方正公文黑体"/>
                <a:ea typeface="方正公文黑体"/>
                <a:cs typeface="Times New Roman" panose="02020603050405020304"/>
              </a:rPr>
              <a:t>1</a:t>
            </a:r>
            <a:r>
              <a:rPr lang="zh-CN" altLang="en-US" sz="2800" b="1" i="0" kern="100" dirty="0">
                <a:solidFill>
                  <a:srgbClr val="000000"/>
                </a:solidFill>
                <a:latin typeface="方正公文黑体"/>
                <a:ea typeface="方正公文黑体"/>
                <a:cs typeface="Times New Roman" panose="02020603050405020304"/>
              </a:rPr>
              <a:t>默写</a:t>
            </a:r>
          </a:p>
        </p:txBody>
      </p:sp>
      <p:sp>
        <p:nvSpPr>
          <p:cNvPr id="100" name="文本框 99"/>
          <p:cNvSpPr txBox="1"/>
          <p:nvPr/>
        </p:nvSpPr>
        <p:spPr>
          <a:xfrm>
            <a:off x="96520" y="568325"/>
            <a:ext cx="11851005" cy="61239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266700" algn="just" fontAlgn="auto">
              <a:lnSpc>
                <a:spcPct val="100000"/>
              </a:lnSpc>
              <a:spcBef>
                <a:spcPts val="0"/>
              </a:spcBef>
              <a:spcAft>
                <a:spcPts val="0"/>
              </a:spcAft>
              <a:buClrTx/>
              <a:buSzTx/>
              <a:buFontTx/>
            </a:pPr>
            <a:r>
              <a:rPr lang="en-US" sz="2800" b="0" i="1">
                <a:latin typeface="Times New Roman Italic" panose="02020603050405020304" charset="0"/>
                <a:ea typeface="宋体" panose="02010600030101010101" pitchFamily="2" charset="-122"/>
                <a:cs typeface="Times New Roman Italic" panose="02020603050405020304" charset="0"/>
              </a:rPr>
              <a:t>  </a:t>
            </a:r>
            <a:r>
              <a:rPr lang="en-US" sz="2800" i="1">
                <a:ea typeface="宋体" panose="02010600030101010101" pitchFamily="2" charset="-122"/>
                <a:sym typeface="+mn-ea"/>
              </a:rPr>
              <a:t>“I can't find my daddy." The girl burst out crying.</a:t>
            </a:r>
            <a:r>
              <a:rPr lang="en-US" sz="2800">
                <a:latin typeface="Times New Roman Regular" panose="02020603050405020304" charset="0"/>
                <a:ea typeface="宋体" panose="02010600030101010101" pitchFamily="2" charset="-122"/>
                <a:sym typeface="+mn-ea"/>
              </a:rPr>
              <a:t> Eric comforted her gently, but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注意到附近的地铁站</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a:latin typeface="Times New Roman Regular" panose="02020603050405020304" charset="0"/>
                <a:ea typeface="宋体" panose="02010600030101010101" pitchFamily="2" charset="-122"/>
                <a:sym typeface="+mn-ea"/>
              </a:rPr>
              <a:t>. He realized he could use their loudspeaker to broadcast a message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来找到她父母</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a:latin typeface="Times New Roman Regular" panose="02020603050405020304" charset="0"/>
                <a:ea typeface="宋体" panose="02010600030101010101" pitchFamily="2" charset="-122"/>
                <a:sym typeface="+mn-ea"/>
              </a:rPr>
              <a:t>. But Eric also remembered his appointment with Park and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想知道他是否能离开</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a:latin typeface="Times New Roman Regular" panose="02020603050405020304" charset="0"/>
                <a:ea typeface="宋体" panose="02010600030101010101" pitchFamily="2" charset="-122"/>
                <a:sym typeface="+mn-ea"/>
              </a:rPr>
              <a:t>.  Nevertheless, he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拉着小女孩的手，走进办公室，寻求帮助</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a:latin typeface="Times New Roman Regular" panose="02020603050405020304" charset="0"/>
                <a:ea typeface="宋体" panose="02010600030101010101" pitchFamily="2" charset="-122"/>
                <a:sym typeface="+mn-ea"/>
              </a:rPr>
              <a:t>. </a:t>
            </a:r>
            <a:r>
              <a:rPr lang="en-US" sz="2800">
                <a:solidFill>
                  <a:srgbClr val="FF0000"/>
                </a:solidFill>
                <a:latin typeface="Times New Roman Regular" panose="02020603050405020304" charset="0"/>
                <a:ea typeface="宋体" panose="02010600030101010101" pitchFamily="2" charset="-122"/>
                <a:sym typeface="+mn-ea"/>
              </a:rPr>
              <a:t> Looking at the tearful girl,</a:t>
            </a:r>
            <a:r>
              <a:rPr lang="en-US" sz="2800">
                <a:latin typeface="Times New Roman Regular" panose="02020603050405020304" charset="0"/>
                <a:ea typeface="宋体" panose="02010600030101010101" pitchFamily="2" charset="-122"/>
                <a:sym typeface="+mn-ea"/>
              </a:rPr>
              <a:t> Eric  began to sing with his guitar,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安慰她</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a:latin typeface="Times New Roman Regular" panose="02020603050405020304" charset="0"/>
                <a:ea typeface="宋体" panose="02010600030101010101" pitchFamily="2" charset="-122"/>
                <a:sym typeface="+mn-ea"/>
              </a:rPr>
              <a:t>. </a:t>
            </a:r>
          </a:p>
          <a:p>
            <a:pPr indent="266700" algn="just" fontAlgn="auto">
              <a:lnSpc>
                <a:spcPct val="100000"/>
              </a:lnSpc>
              <a:spcBef>
                <a:spcPts val="0"/>
              </a:spcBef>
              <a:spcAft>
                <a:spcPts val="0"/>
              </a:spcAft>
              <a:buClrTx/>
              <a:buSzTx/>
              <a:buFontTx/>
            </a:pPr>
            <a:r>
              <a:rPr lang="en-US" sz="2800" i="1">
                <a:ea typeface="宋体" panose="02010600030101010101" pitchFamily="2" charset="-122"/>
                <a:sym typeface="+mn-ea"/>
              </a:rPr>
              <a:t>The girl calmed down in Eric's song when a man rushed into the office of the subway station. </a:t>
            </a:r>
            <a:r>
              <a:rPr lang="en-US" sz="2800">
                <a:latin typeface="Times New Roman Regular" panose="02020603050405020304" charset="0"/>
                <a:ea typeface="宋体" panose="02010600030101010101" pitchFamily="2" charset="-122"/>
                <a:sym typeface="+mn-ea"/>
              </a:rPr>
              <a:t>“Daddy!” the little girl</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高兴地认出他是爸爸</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a:latin typeface="Times New Roman Regular" panose="02020603050405020304" charset="0"/>
                <a:ea typeface="宋体" panose="02010600030101010101" pitchFamily="2" charset="-122"/>
                <a:sym typeface="+mn-ea"/>
              </a:rPr>
              <a:t>.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让</a:t>
            </a:r>
            <a:r>
              <a:rPr lang="en-US" altLang="zh-CN"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Eric</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惊讶的是</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a:latin typeface="Times New Roman Regular" panose="02020603050405020304" charset="0"/>
                <a:ea typeface="宋体" panose="02010600030101010101" pitchFamily="2" charset="-122"/>
                <a:sym typeface="+mn-ea"/>
              </a:rPr>
              <a:t>, it was Park! “I thought that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我可能没有机会见到你</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a:latin typeface="Times New Roman Regular" panose="02020603050405020304" charset="0"/>
                <a:ea typeface="宋体" panose="02010600030101010101" pitchFamily="2" charset="-122"/>
                <a:sym typeface="+mn-ea"/>
              </a:rPr>
              <a:t>. ” said Eric, </a:t>
            </a:r>
            <a:r>
              <a:rPr lang="en-US" sz="2800">
                <a:solidFill>
                  <a:srgbClr val="FF0000"/>
                </a:solidFill>
                <a:latin typeface="Times New Roman Regular" panose="02020603050405020304" charset="0"/>
                <a:ea typeface="宋体" panose="02010600030101010101" pitchFamily="2" charset="-122"/>
                <a:sym typeface="+mn-ea"/>
              </a:rPr>
              <a:t>with a shy smile</a:t>
            </a:r>
            <a:r>
              <a:rPr lang="en-US" sz="2800">
                <a:latin typeface="Times New Roman Regular" panose="02020603050405020304" charset="0"/>
                <a:ea typeface="宋体" panose="02010600030101010101" pitchFamily="2" charset="-122"/>
                <a:sym typeface="+mn-ea"/>
              </a:rPr>
              <a:t>. “Glad to see you again. Thank you so much!” Park expressed his deep gratitude.  “Daddy, Eric sings beautiful songs.” “Yes. honey.” Park said, “Eric sings beautiful songs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因为他有美丽的心灵</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a:latin typeface="Times New Roman Regular" panose="02020603050405020304" charset="0"/>
                <a:ea typeface="宋体" panose="02010600030101010101" pitchFamily="2" charset="-122"/>
                <a:sym typeface="+mn-ea"/>
              </a:rPr>
              <a:t>. "</a:t>
            </a:r>
            <a:endParaRPr lang="en-US" altLang="en-US" sz="2800" b="0">
              <a:latin typeface="Times New Roman Regular"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6"/>
          <p:cNvSpPr/>
          <p:nvPr/>
        </p:nvSpPr>
        <p:spPr>
          <a:xfrm>
            <a:off x="0" y="0"/>
            <a:ext cx="2757170" cy="4171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0000"/>
              </a:lnSpc>
            </a:pPr>
            <a:r>
              <a:rPr lang="zh-CN" altLang="en-US" sz="2800" b="1" i="0" kern="100" dirty="0">
                <a:solidFill>
                  <a:srgbClr val="000000"/>
                </a:solidFill>
                <a:latin typeface="方正公文黑体"/>
                <a:ea typeface="方正公文黑体"/>
                <a:cs typeface="Times New Roman" panose="02020603050405020304"/>
              </a:rPr>
              <a:t>范文</a:t>
            </a:r>
            <a:r>
              <a:rPr lang="en-US" altLang="zh-CN" sz="2800" b="1" i="0" kern="100" dirty="0">
                <a:solidFill>
                  <a:srgbClr val="000000"/>
                </a:solidFill>
                <a:latin typeface="方正公文黑体"/>
                <a:ea typeface="方正公文黑体"/>
                <a:cs typeface="Times New Roman" panose="02020603050405020304"/>
              </a:rPr>
              <a:t>2</a:t>
            </a:r>
            <a:r>
              <a:rPr lang="zh-CN" altLang="en-US" sz="2800" b="1" i="0" kern="100" dirty="0">
                <a:solidFill>
                  <a:srgbClr val="000000"/>
                </a:solidFill>
                <a:latin typeface="方正公文黑体"/>
                <a:ea typeface="方正公文黑体"/>
                <a:cs typeface="Times New Roman" panose="02020603050405020304"/>
              </a:rPr>
              <a:t>默写</a:t>
            </a:r>
          </a:p>
        </p:txBody>
      </p:sp>
      <p:sp>
        <p:nvSpPr>
          <p:cNvPr id="100" name="文本框 99"/>
          <p:cNvSpPr txBox="1"/>
          <p:nvPr/>
        </p:nvSpPr>
        <p:spPr>
          <a:xfrm>
            <a:off x="145415" y="486410"/>
            <a:ext cx="11840210" cy="62649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indent="266700" algn="just" fontAlgn="auto">
              <a:lnSpc>
                <a:spcPct val="80000"/>
              </a:lnSpc>
              <a:spcBef>
                <a:spcPts val="0"/>
              </a:spcBef>
              <a:spcAft>
                <a:spcPts val="0"/>
              </a:spcAft>
              <a:buClrTx/>
              <a:buSzTx/>
              <a:buFontTx/>
            </a:pPr>
            <a:r>
              <a:rPr lang="en-US" sz="2600" b="0" dirty="0">
                <a:latin typeface="Times New Roman Regular" panose="02020603050405020304" charset="0"/>
                <a:ea typeface="宋体" panose="02010600030101010101" pitchFamily="2" charset="-122"/>
              </a:rPr>
              <a:t>   </a:t>
            </a:r>
            <a:r>
              <a:rPr lang="en-US" sz="2600" b="0" i="1">
                <a:ea typeface="宋体" panose="02010600030101010101" pitchFamily="2" charset="-122"/>
              </a:rPr>
              <a:t>“I can't find my daddy." The girl burst out crying.</a:t>
            </a:r>
            <a:r>
              <a:rPr lang="en-US" sz="2800" b="0">
                <a:latin typeface="Times New Roman Regular" panose="02020603050405020304" charset="0"/>
                <a:ea typeface="宋体" panose="02010600030101010101" pitchFamily="2" charset="-122"/>
              </a:rPr>
              <a:t> Eric was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温柔地安慰她</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 </a:t>
            </a:r>
            <a:r>
              <a:rPr lang="en-US" sz="2800" b="0">
                <a:latin typeface="Times New Roman Regular" panose="02020603050405020304" charset="0"/>
                <a:ea typeface="宋体" panose="02010600030101010101" pitchFamily="2" charset="-122"/>
              </a:rPr>
              <a:t> when he suddenly noticed the office of the subway station. He thought he</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最好带小女孩去那里</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b="0">
                <a:latin typeface="Times New Roman Regular" panose="02020603050405020304" charset="0"/>
                <a:ea typeface="宋体" panose="02010600030101010101" pitchFamily="2" charset="-122"/>
              </a:rPr>
              <a:t> and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广播信息</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b="0">
                <a:latin typeface="Times New Roman Regular" panose="02020603050405020304" charset="0"/>
                <a:ea typeface="宋体" panose="02010600030101010101" pitchFamily="2" charset="-122"/>
              </a:rPr>
              <a:t>, which may help find her parents. But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和</a:t>
            </a:r>
            <a:r>
              <a:rPr lang="en-US" altLang="zh-CN"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Park</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的预约略过他的心头</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b="0">
                <a:latin typeface="Times New Roman Regular" panose="02020603050405020304" charset="0"/>
                <a:ea typeface="宋体" panose="02010600030101010101" pitchFamily="2" charset="-122"/>
              </a:rPr>
              <a:t>. “What if I miss the meeting with Park?”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摇了摇头</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b="0">
                <a:solidFill>
                  <a:srgbClr val="FF0000"/>
                </a:solidFill>
                <a:latin typeface="Times New Roman Regular" panose="02020603050405020304" charset="0"/>
                <a:ea typeface="宋体" panose="02010600030101010101" pitchFamily="2" charset="-122"/>
              </a:rPr>
              <a:t>,</a:t>
            </a:r>
            <a:r>
              <a:rPr lang="en-US" sz="2800" b="0">
                <a:latin typeface="Times New Roman Regular" panose="02020603050405020304" charset="0"/>
                <a:ea typeface="宋体" panose="02010600030101010101" pitchFamily="2" charset="-122"/>
              </a:rPr>
              <a:t> Eric gently took the girl's hand, headed to the office and turned to the staff for help.</a:t>
            </a:r>
            <a:r>
              <a:rPr lang="en-US" sz="2800" b="0">
                <a:solidFill>
                  <a:srgbClr val="FF0000"/>
                </a:solidFill>
                <a:latin typeface="Times New Roman Regular" panose="02020603050405020304" charset="0"/>
                <a:ea typeface="宋体" panose="02010600030101010101" pitchFamily="2" charset="-122"/>
              </a:rPr>
              <a:t>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看到泪流满面的女孩，他有了一个主意</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b="0">
                <a:latin typeface="Times New Roman Regular" panose="02020603050405020304" charset="0"/>
                <a:ea typeface="宋体" panose="02010600030101010101" pitchFamily="2" charset="-122"/>
              </a:rPr>
              <a:t>. Clearing his throat, he took up his guitar.</a:t>
            </a:r>
          </a:p>
          <a:p>
            <a:pPr indent="266700" algn="just" fontAlgn="auto">
              <a:lnSpc>
                <a:spcPct val="80000"/>
              </a:lnSpc>
              <a:spcBef>
                <a:spcPts val="0"/>
              </a:spcBef>
              <a:spcAft>
                <a:spcPts val="0"/>
              </a:spcAft>
              <a:buClrTx/>
              <a:buSzTx/>
              <a:buFontTx/>
            </a:pPr>
            <a:r>
              <a:rPr lang="en-US" sz="2600" b="0" i="1">
                <a:ea typeface="宋体" panose="02010600030101010101" pitchFamily="2" charset="-122"/>
              </a:rPr>
              <a:t>The girl calmed down in Eric's song when a man rushed into the office of the subway station. </a:t>
            </a:r>
            <a:r>
              <a:rPr lang="en-US" sz="2800" b="0">
                <a:latin typeface="Times New Roman Regular" panose="02020603050405020304" charset="0"/>
                <a:ea typeface="宋体" panose="02010600030101010101" pitchFamily="2" charset="-122"/>
              </a:rPr>
              <a:t>“Daddy!” the little girl shouted excitedly and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像鸟儿一样投入他的怀抱</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b="0">
                <a:latin typeface="Times New Roman Regular" panose="02020603050405020304" charset="0"/>
                <a:ea typeface="宋体" panose="02010600030101010101" pitchFamily="2" charset="-122"/>
              </a:rPr>
              <a:t>. To Eric's surprise, it was Park! </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在这种情况下，他再一次见到他</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b="0">
                <a:latin typeface="Times New Roman Regular" panose="02020603050405020304" charset="0"/>
                <a:ea typeface="宋体" panose="02010600030101010101" pitchFamily="2" charset="-122"/>
              </a:rPr>
              <a:t>! “I thought that I may not have the chance to meet you again. ” said Eric, </a:t>
            </a:r>
            <a:r>
              <a:rPr lang="en-US" sz="2800" b="0">
                <a:solidFill>
                  <a:srgbClr val="FF0000"/>
                </a:solidFill>
                <a:latin typeface="Times New Roman Regular" panose="02020603050405020304" charset="0"/>
                <a:ea typeface="宋体" panose="02010600030101010101" pitchFamily="2" charset="-122"/>
              </a:rPr>
              <a:t>with a shy smile</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带着羞涩的微笑</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b="0">
                <a:latin typeface="Times New Roman Regular" panose="02020603050405020304" charset="0"/>
                <a:ea typeface="宋体" panose="02010600030101010101" pitchFamily="2" charset="-122"/>
              </a:rPr>
              <a:t>. “Glad to see you again. Thank you so much!” Park</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__________________(</a:t>
            </a:r>
            <a:r>
              <a:rPr lang="zh-CN" alt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感激地回复</a:t>
            </a:r>
            <a:r>
              <a:rPr lang="en-US" sz="2800" kern="100" dirty="0">
                <a:solidFill>
                  <a:schemeClr val="tx1"/>
                </a:solidFill>
                <a:latin typeface="Times New Roman Regular" panose="02020603050405020304" charset="0"/>
                <a:ea typeface="黑体" panose="02010609060101010101" charset="-122"/>
                <a:cs typeface="Times New Roman Regular" panose="02020603050405020304" charset="0"/>
                <a:sym typeface="+mn-ea"/>
              </a:rPr>
              <a:t>)</a:t>
            </a:r>
            <a:r>
              <a:rPr lang="en-US" sz="2800" b="0">
                <a:latin typeface="Times New Roman Regular" panose="02020603050405020304" charset="0"/>
                <a:ea typeface="宋体" panose="02010600030101010101" pitchFamily="2" charset="-122"/>
              </a:rPr>
              <a:t>. “Daddy, Eric sings beautiful songs.” “Yes. honey.” Park said, “Eric sings beautiful songs because he has a beautiful heart.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3"/>
          <p:cNvGrpSpPr/>
          <p:nvPr/>
        </p:nvGrpSpPr>
        <p:grpSpPr>
          <a:xfrm>
            <a:off x="1158358" y="1033122"/>
            <a:ext cx="4052005" cy="1198622"/>
            <a:chOff x="-4464" y="2984239"/>
            <a:chExt cx="4273599" cy="1264172"/>
          </a:xfrm>
        </p:grpSpPr>
        <p:sp>
          <p:nvSpPr>
            <p:cNvPr id="1048686" name="圆角矩形 6"/>
            <p:cNvSpPr/>
            <p:nvPr/>
          </p:nvSpPr>
          <p:spPr>
            <a:xfrm>
              <a:off x="-4464" y="2984239"/>
              <a:ext cx="4273599" cy="1264172"/>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87" name="椭圆 2"/>
            <p:cNvSpPr/>
            <p:nvPr/>
          </p:nvSpPr>
          <p:spPr>
            <a:xfrm>
              <a:off x="3121479" y="3145850"/>
              <a:ext cx="940950" cy="9409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170" b="1" dirty="0">
                  <a:solidFill>
                    <a:schemeClr val="bg1"/>
                  </a:solidFill>
                  <a:latin typeface="Arial" panose="020B0604020202020204" pitchFamily="34" charset="0"/>
                  <a:ea typeface="微软雅黑" panose="020B0503020204020204" charset="-122"/>
                  <a:sym typeface="Arial" panose="020B0604020202020204" pitchFamily="34" charset="0"/>
                </a:rPr>
                <a:t>01</a:t>
              </a:r>
            </a:p>
          </p:txBody>
        </p:sp>
      </p:grpSp>
      <p:grpSp>
        <p:nvGrpSpPr>
          <p:cNvPr id="63" name="组合 5"/>
          <p:cNvGrpSpPr/>
          <p:nvPr/>
        </p:nvGrpSpPr>
        <p:grpSpPr>
          <a:xfrm>
            <a:off x="3479683" y="3081349"/>
            <a:ext cx="8144228" cy="1198622"/>
            <a:chOff x="4269135" y="2984239"/>
            <a:chExt cx="8589615" cy="1264172"/>
          </a:xfrm>
        </p:grpSpPr>
        <p:sp>
          <p:nvSpPr>
            <p:cNvPr id="1048688" name="圆角矩形 1"/>
            <p:cNvSpPr/>
            <p:nvPr/>
          </p:nvSpPr>
          <p:spPr>
            <a:xfrm>
              <a:off x="4269135" y="2984239"/>
              <a:ext cx="8589615" cy="126417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89" name="MH_Entry_1"/>
            <p:cNvSpPr/>
            <p:nvPr>
              <p:custDataLst>
                <p:tags r:id="rId2"/>
              </p:custDataLst>
            </p:nvPr>
          </p:nvSpPr>
          <p:spPr>
            <a:xfrm>
              <a:off x="6501074" y="3261368"/>
              <a:ext cx="4125737" cy="709910"/>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4550" b="1">
                  <a:solidFill>
                    <a:schemeClr val="bg1"/>
                  </a:solidFill>
                  <a:latin typeface="Arial" panose="020B0604020202020204" pitchFamily="34" charset="0"/>
                  <a:ea typeface="微软雅黑" panose="020B0503020204020204" charset="-122"/>
                  <a:sym typeface="Arial" panose="020B0604020202020204" pitchFamily="34" charset="0"/>
                </a:rPr>
                <a:t>原文分析</a:t>
              </a:r>
            </a:p>
          </p:txBody>
        </p:sp>
      </p:grpSp>
      <p:pic>
        <p:nvPicPr>
          <p:cNvPr id="2097153" name="图片 9"/>
          <p:cNvPicPr>
            <a:picLocks noChangeAspect="1"/>
          </p:cNvPicPr>
          <p:nvPr>
            <p:custDataLst>
              <p:tags r:id="rId1"/>
            </p:custDataLst>
          </p:nvPr>
        </p:nvPicPr>
        <p:blipFill>
          <a:blip r:embed="rId5"/>
          <a:stretch>
            <a:fillRect/>
          </a:stretch>
        </p:blipFill>
        <p:spPr>
          <a:xfrm>
            <a:off x="0" y="4485640"/>
            <a:ext cx="4752340" cy="23723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1000" fill="hold"/>
                                        <p:tgtEl>
                                          <p:spTgt spid="62"/>
                                        </p:tgtEl>
                                        <p:attrNameLst>
                                          <p:attrName>ppt_w</p:attrName>
                                        </p:attrNameLst>
                                      </p:cBhvr>
                                      <p:tavLst>
                                        <p:tav tm="0">
                                          <p:val>
                                            <p:strVal val="#ppt_w+.3"/>
                                          </p:val>
                                        </p:tav>
                                        <p:tav tm="100000">
                                          <p:val>
                                            <p:strVal val="#ppt_w"/>
                                          </p:val>
                                        </p:tav>
                                      </p:tavLst>
                                    </p:anim>
                                    <p:anim calcmode="lin" valueType="num">
                                      <p:cBhvr>
                                        <p:cTn id="8" dur="1000" fill="hold"/>
                                        <p:tgtEl>
                                          <p:spTgt spid="62"/>
                                        </p:tgtEl>
                                        <p:attrNameLst>
                                          <p:attrName>ppt_h</p:attrName>
                                        </p:attrNameLst>
                                      </p:cBhvr>
                                      <p:tavLst>
                                        <p:tav tm="0">
                                          <p:val>
                                            <p:strVal val="#ppt_h"/>
                                          </p:val>
                                        </p:tav>
                                        <p:tav tm="100000">
                                          <p:val>
                                            <p:strVal val="#ppt_h"/>
                                          </p:val>
                                        </p:tav>
                                      </p:tavLst>
                                    </p:anim>
                                    <p:animEffect transition="in" filter="fade">
                                      <p:cBhvr>
                                        <p:cTn id="9" dur="1000"/>
                                        <p:tgtEl>
                                          <p:spTgt spid="62"/>
                                        </p:tgtEl>
                                      </p:cBhvr>
                                    </p:animEffect>
                                  </p:childTnLst>
                                </p:cTn>
                              </p:par>
                            </p:childTnLst>
                          </p:cTn>
                        </p:par>
                        <p:par>
                          <p:cTn id="10" fill="hold">
                            <p:stCondLst>
                              <p:cond delay="1000"/>
                            </p:stCondLst>
                            <p:childTnLst>
                              <p:par>
                                <p:cTn id="11" presetID="50" presetClass="entr" presetSubtype="0" decel="100000" fill="hold" nodeType="afterEffect">
                                  <p:childTnLst>
                                    <p:set>
                                      <p:cBhvr>
                                        <p:cTn id="12" dur="1" fill="hold">
                                          <p:stCondLst>
                                            <p:cond delay="0"/>
                                          </p:stCondLst>
                                        </p:cTn>
                                        <p:tgtEl>
                                          <p:spTgt spid="63"/>
                                        </p:tgtEl>
                                        <p:attrNameLst>
                                          <p:attrName>style.visibility</p:attrName>
                                        </p:attrNameLst>
                                      </p:cBhvr>
                                      <p:to>
                                        <p:strVal val="visible"/>
                                      </p:to>
                                    </p:set>
                                    <p:anim calcmode="lin" valueType="num">
                                      <p:cBhvr>
                                        <p:cTn id="13" dur="1000" fill="hold"/>
                                        <p:tgtEl>
                                          <p:spTgt spid="63"/>
                                        </p:tgtEl>
                                        <p:attrNameLst>
                                          <p:attrName>ppt_w</p:attrName>
                                        </p:attrNameLst>
                                      </p:cBhvr>
                                      <p:tavLst>
                                        <p:tav tm="0">
                                          <p:val>
                                            <p:strVal val="#ppt_w+.3"/>
                                          </p:val>
                                        </p:tav>
                                        <p:tav tm="100000">
                                          <p:val>
                                            <p:strVal val="#ppt_w"/>
                                          </p:val>
                                        </p:tav>
                                      </p:tavLst>
                                    </p:anim>
                                    <p:anim calcmode="lin" valueType="num">
                                      <p:cBhvr>
                                        <p:cTn id="14" dur="1000" fill="hold"/>
                                        <p:tgtEl>
                                          <p:spTgt spid="63"/>
                                        </p:tgtEl>
                                        <p:attrNameLst>
                                          <p:attrName>ppt_h</p:attrName>
                                        </p:attrNameLst>
                                      </p:cBhvr>
                                      <p:tavLst>
                                        <p:tav tm="0">
                                          <p:val>
                                            <p:strVal val="#ppt_h"/>
                                          </p:val>
                                        </p:tav>
                                        <p:tav tm="100000">
                                          <p:val>
                                            <p:strVal val="#ppt_h"/>
                                          </p:val>
                                        </p:tav>
                                      </p:tavLst>
                                    </p:anim>
                                    <p:animEffect transition="in" filter="fade">
                                      <p:cBhvr>
                                        <p:cTn id="15" dur="1000"/>
                                        <p:tgtEl>
                                          <p:spTgt spid="63"/>
                                        </p:tgtEl>
                                      </p:cBhvr>
                                    </p:animEffect>
                                  </p:childTnLst>
                                </p:cTn>
                              </p:par>
                              <p:par>
                                <p:cTn id="16" presetID="47" presetClass="entr" presetSubtype="0" fill="hold" nodeType="withEffect">
                                  <p:stCondLst>
                                    <p:cond delay="0"/>
                                  </p:stCondLst>
                                  <p:childTnLst>
                                    <p:set>
                                      <p:cBhvr>
                                        <p:cTn id="17" dur="1" fill="hold">
                                          <p:stCondLst>
                                            <p:cond delay="0"/>
                                          </p:stCondLst>
                                        </p:cTn>
                                        <p:tgtEl>
                                          <p:spTgt spid="2097153"/>
                                        </p:tgtEl>
                                        <p:attrNameLst>
                                          <p:attrName>style.visibility</p:attrName>
                                        </p:attrNameLst>
                                      </p:cBhvr>
                                      <p:to>
                                        <p:strVal val="visible"/>
                                      </p:to>
                                    </p:set>
                                    <p:animEffect transition="in" filter="fade">
                                      <p:cBhvr>
                                        <p:cTn id="18" dur="1000"/>
                                        <p:tgtEl>
                                          <p:spTgt spid="2097153"/>
                                        </p:tgtEl>
                                      </p:cBhvr>
                                    </p:animEffect>
                                    <p:anim calcmode="lin" valueType="num">
                                      <p:cBhvr>
                                        <p:cTn id="19" dur="1000" fill="hold"/>
                                        <p:tgtEl>
                                          <p:spTgt spid="2097153"/>
                                        </p:tgtEl>
                                        <p:attrNameLst>
                                          <p:attrName>ppt_x</p:attrName>
                                        </p:attrNameLst>
                                      </p:cBhvr>
                                      <p:tavLst>
                                        <p:tav tm="0">
                                          <p:val>
                                            <p:strVal val="#ppt_x"/>
                                          </p:val>
                                        </p:tav>
                                        <p:tav tm="100000">
                                          <p:val>
                                            <p:strVal val="#ppt_x"/>
                                          </p:val>
                                        </p:tav>
                                      </p:tavLst>
                                    </p:anim>
                                    <p:anim calcmode="lin" valueType="num">
                                      <p:cBhvr>
                                        <p:cTn id="20" dur="1000" fill="hold"/>
                                        <p:tgtEl>
                                          <p:spTgt spid="20971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0" y="0"/>
            <a:ext cx="10005134" cy="6863417"/>
          </a:xfrm>
          <a:prstGeom prst="rect">
            <a:avLst/>
          </a:prstGeom>
          <a:noFill/>
          <a:ln w="28575" cmpd="sng">
            <a:solidFill>
              <a:srgbClr val="C00000"/>
            </a:solidFill>
            <a:prstDash val="solid"/>
          </a:ln>
        </p:spPr>
        <p:txBody>
          <a:bodyPr wrap="square" rtlCol="0" anchor="t">
            <a:spAutoFit/>
          </a:bodyPr>
          <a:lstStyle/>
          <a:p>
            <a:pPr>
              <a:lnSpc>
                <a:spcPts val="2200"/>
              </a:lnSpc>
            </a:pPr>
            <a:r>
              <a:rPr 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sym typeface="+mn-ea"/>
              </a:rPr>
              <a:t>It was a rather crowded day at the subway station. Seeing the busy passers-by stopped by his performance, Eric, a music lover who just graduated from college, wore a big smile on his face.</a:t>
            </a:r>
            <a:endParaRPr lang="en-US" altLang="zh-CN" sz="2000" dirty="0">
              <a:latin typeface="Times New Roman" panose="02020603050405020304" pitchFamily="18" charset="0"/>
              <a:cs typeface="Times New Roman" panose="02020603050405020304" pitchFamily="18" charset="0"/>
            </a:endParaRPr>
          </a:p>
          <a:p>
            <a:pPr>
              <a:lnSpc>
                <a:spcPts val="2200"/>
              </a:lnSpc>
            </a:pPr>
            <a:r>
              <a:rPr lang="en-US" altLang="zh-CN" sz="2000" dirty="0">
                <a:latin typeface="Times New Roman" panose="02020603050405020304" pitchFamily="18" charset="0"/>
                <a:cs typeface="Times New Roman" panose="02020603050405020304" pitchFamily="18" charset="0"/>
                <a:sym typeface="+mn-ea"/>
              </a:rPr>
              <a:t>       With deep passion for music, he showed up in the station in his spare time, singing and playing the guitar to people travelling to and from the subway station.</a:t>
            </a:r>
            <a:endParaRPr lang="en-US" altLang="zh-CN" sz="2000" dirty="0">
              <a:latin typeface="Times New Roman" panose="02020603050405020304" pitchFamily="18" charset="0"/>
              <a:cs typeface="Times New Roman" panose="02020603050405020304" pitchFamily="18" charset="0"/>
            </a:endParaRPr>
          </a:p>
          <a:p>
            <a:pPr>
              <a:lnSpc>
                <a:spcPts val="2200"/>
              </a:lnSpc>
            </a:pPr>
            <a:r>
              <a:rPr lang="en-US" altLang="zh-CN" sz="2000" dirty="0">
                <a:latin typeface="Times New Roman" panose="02020603050405020304" pitchFamily="18" charset="0"/>
                <a:cs typeface="Times New Roman" panose="02020603050405020304" pitchFamily="18" charset="0"/>
                <a:sym typeface="+mn-ea"/>
              </a:rPr>
              <a:t>       With the melodious (悦耳的)song coming to an end, hearty applause burst out. As usual, Eric expressed his gratitude, nodding his head with a smile. “ Man, awesome! An outstanding performance!” Approached a mnan, holding the hand of a little girl in a ponytail(马尾辫)，aged about four.</a:t>
            </a:r>
            <a:endParaRPr lang="en-US" altLang="zh-CN" sz="2000" dirty="0">
              <a:latin typeface="Times New Roman" panose="02020603050405020304" pitchFamily="18" charset="0"/>
              <a:cs typeface="Times New Roman" panose="02020603050405020304" pitchFamily="18" charset="0"/>
            </a:endParaRPr>
          </a:p>
          <a:p>
            <a:pPr>
              <a:lnSpc>
                <a:spcPts val="2200"/>
              </a:lnSpc>
            </a:pPr>
            <a:r>
              <a:rPr lang="en-US" altLang="zh-CN" sz="2000" dirty="0">
                <a:latin typeface="Times New Roman" panose="02020603050405020304" pitchFamily="18" charset="0"/>
                <a:cs typeface="Times New Roman" panose="02020603050405020304" pitchFamily="18" charset="0"/>
                <a:sym typeface="+mn-ea"/>
              </a:rPr>
              <a:t>       “Park, a producer of a record company.”The man introduced himself, holding out his hand."Would you like to give it a try in my company?” Out of politeness, Eric shook hands with him in amazement.</a:t>
            </a:r>
            <a:endParaRPr lang="en-US" altLang="zh-CN" sz="2000" dirty="0">
              <a:latin typeface="Times New Roman" panose="02020603050405020304" pitchFamily="18" charset="0"/>
              <a:cs typeface="Times New Roman" panose="02020603050405020304" pitchFamily="18" charset="0"/>
            </a:endParaRPr>
          </a:p>
          <a:p>
            <a:pPr>
              <a:lnSpc>
                <a:spcPts val="2200"/>
              </a:lnSpc>
            </a:pPr>
            <a:r>
              <a:rPr lang="en-US" altLang="zh-CN" sz="2000" dirty="0">
                <a:latin typeface="Times New Roman" panose="02020603050405020304" pitchFamily="18" charset="0"/>
                <a:cs typeface="Times New Roman" panose="02020603050405020304" pitchFamily="18" charset="0"/>
                <a:sym typeface="+mn-ea"/>
              </a:rPr>
              <a:t>       “I haven't seen somebody this good in a long time! You are a beautiful scenery of this city with such a beautiful voice!”Park admired. Suddenly, a phone call interrupted their conversation. Park briefly invited Eric to meet later in the same place and walked away to answer the call. Seeing Park off, Eric did realize what had happened, with warm current flowing from his head to toes.It was the first time that he had eamed such kind of recognition, which was totally out of his expectation.</a:t>
            </a:r>
            <a:endParaRPr lang="en-US" altLang="zh-CN" sz="2000" dirty="0">
              <a:latin typeface="Times New Roman" panose="02020603050405020304" pitchFamily="18" charset="0"/>
              <a:cs typeface="Times New Roman" panose="02020603050405020304" pitchFamily="18" charset="0"/>
            </a:endParaRPr>
          </a:p>
          <a:p>
            <a:pPr>
              <a:lnSpc>
                <a:spcPts val="2200"/>
              </a:lnSpc>
            </a:pPr>
            <a:r>
              <a:rPr lang="en-US" altLang="zh-CN" sz="2000" dirty="0">
                <a:latin typeface="Times New Roman" panose="02020603050405020304" pitchFamily="18" charset="0"/>
                <a:cs typeface="Times New Roman" panose="02020603050405020304" pitchFamily="18" charset="0"/>
                <a:sym typeface="+mn-ea"/>
              </a:rPr>
              <a:t>         “A beautiful scenery of the city, with a beautiful voice! ” Eric repeated the words, cleaning his guitar and preparing for the next performance. At that time, he caught sight of a little girl in a ponytail standing in a corner, weeping and looking around. Carrying his guitar, Eric approached her and squatted(蹲) down, “What’s wrong with you, honey? ”</a:t>
            </a:r>
            <a:endParaRPr lang="en-US" altLang="zh-CN" sz="2000" dirty="0">
              <a:latin typeface="Times New Roman" panose="02020603050405020304" pitchFamily="18" charset="0"/>
              <a:cs typeface="Times New Roman" panose="02020603050405020304" pitchFamily="18" charset="0"/>
            </a:endParaRPr>
          </a:p>
          <a:p>
            <a:pPr>
              <a:lnSpc>
                <a:spcPts val="2200"/>
              </a:lnSpc>
            </a:pPr>
            <a:r>
              <a:rPr lang="en-US" sz="2000" i="1" dirty="0">
                <a:solidFill>
                  <a:srgbClr val="1D41D5"/>
                </a:solidFill>
                <a:latin typeface="Times New Roman" panose="02020603050405020304" pitchFamily="18" charset="0"/>
                <a:cs typeface="Times New Roman" panose="02020603050405020304" pitchFamily="18" charset="0"/>
                <a:sym typeface="+mn-ea"/>
              </a:rPr>
              <a:t>Para 1</a:t>
            </a:r>
            <a:r>
              <a:rPr lang="zh-CN" altLang="en-US" sz="2000" i="1" dirty="0">
                <a:solidFill>
                  <a:srgbClr val="1D41D5"/>
                </a:solidFill>
                <a:latin typeface="Times New Roman" panose="02020603050405020304" pitchFamily="18" charset="0"/>
                <a:cs typeface="Times New Roman" panose="02020603050405020304" pitchFamily="18" charset="0"/>
                <a:sym typeface="+mn-ea"/>
              </a:rPr>
              <a:t>：</a:t>
            </a:r>
            <a:r>
              <a:rPr lang="en-US" altLang="zh-CN" sz="2000" i="1" dirty="0">
                <a:solidFill>
                  <a:srgbClr val="1D41D5"/>
                </a:solidFill>
                <a:latin typeface="Times New Roman" panose="02020603050405020304" pitchFamily="18" charset="0"/>
                <a:cs typeface="Times New Roman" panose="02020603050405020304" pitchFamily="18" charset="0"/>
                <a:sym typeface="+mn-ea"/>
              </a:rPr>
              <a:t>"I can't find my daddy.” The girl burst out crying.</a:t>
            </a:r>
            <a:endParaRPr lang="en-US" sz="2000" i="1" dirty="0">
              <a:solidFill>
                <a:srgbClr val="1D41D5"/>
              </a:solidFill>
              <a:latin typeface="Times New Roman" panose="02020603050405020304" pitchFamily="18" charset="0"/>
              <a:cs typeface="Times New Roman" panose="02020603050405020304" pitchFamily="18" charset="0"/>
            </a:endParaRPr>
          </a:p>
          <a:p>
            <a:pPr>
              <a:lnSpc>
                <a:spcPts val="2200"/>
              </a:lnSpc>
            </a:pPr>
            <a:r>
              <a:rPr lang="en-US" sz="2000" i="1" dirty="0">
                <a:solidFill>
                  <a:srgbClr val="1D41D5"/>
                </a:solidFill>
                <a:latin typeface="Times New Roman" panose="02020603050405020304" pitchFamily="18" charset="0"/>
                <a:cs typeface="Times New Roman" panose="02020603050405020304" pitchFamily="18" charset="0"/>
                <a:sym typeface="+mn-ea"/>
              </a:rPr>
              <a:t>Para2: </a:t>
            </a:r>
            <a:r>
              <a:rPr lang="en-US" altLang="zh-CN" sz="2000" i="1" dirty="0">
                <a:solidFill>
                  <a:srgbClr val="1D41D5"/>
                </a:solidFill>
                <a:latin typeface="Times New Roman" panose="02020603050405020304" pitchFamily="18" charset="0"/>
                <a:cs typeface="Times New Roman" panose="02020603050405020304" pitchFamily="18" charset="0"/>
                <a:sym typeface="+mn-ea"/>
              </a:rPr>
              <a:t>The girl calmed down in Eric's song when a man rushed into the office of the subway station.</a:t>
            </a:r>
            <a:endParaRPr lang="en-US" sz="2000" i="1" dirty="0">
              <a:solidFill>
                <a:srgbClr val="1D41D5"/>
              </a:solidFill>
              <a:latin typeface="Times New Roman" panose="02020603050405020304" pitchFamily="18" charset="0"/>
              <a:cs typeface="Times New Roman" panose="02020603050405020304" pitchFamily="18" charset="0"/>
            </a:endParaRPr>
          </a:p>
        </p:txBody>
      </p:sp>
      <p:sp>
        <p:nvSpPr>
          <p:cNvPr id="2" name="矩形 1"/>
          <p:cNvSpPr/>
          <p:nvPr/>
        </p:nvSpPr>
        <p:spPr>
          <a:xfrm>
            <a:off x="9880847" y="1"/>
            <a:ext cx="2311152" cy="1083076"/>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FF0000"/>
                </a:solidFill>
                <a:latin typeface="Times New Roman" panose="02020603050405020304" pitchFamily="18" charset="0"/>
                <a:cs typeface="Times New Roman" panose="02020603050405020304" pitchFamily="18" charset="0"/>
              </a:rPr>
              <a:t> </a:t>
            </a:r>
            <a:r>
              <a:rPr lang="zh-CN" altLang="en-US" sz="2400" b="1" dirty="0">
                <a:solidFill>
                  <a:srgbClr val="FF0000"/>
                </a:solidFill>
                <a:latin typeface="Times New Roman" panose="02020603050405020304" pitchFamily="18" charset="0"/>
                <a:cs typeface="Times New Roman" panose="02020603050405020304" pitchFamily="18" charset="0"/>
              </a:rPr>
              <a:t>如何快速梳理故事情节线与情感线？</a:t>
            </a:r>
            <a:endParaRPr lang="zh-CN" altLang="en-US" sz="2400" b="1" dirty="0">
              <a:solidFill>
                <a:srgbClr val="FF0000"/>
              </a:solidFill>
            </a:endParaRPr>
          </a:p>
        </p:txBody>
      </p:sp>
      <p:sp>
        <p:nvSpPr>
          <p:cNvPr id="3" name="矩形 2"/>
          <p:cNvSpPr/>
          <p:nvPr/>
        </p:nvSpPr>
        <p:spPr>
          <a:xfrm>
            <a:off x="10005134" y="1305017"/>
            <a:ext cx="2186865" cy="176669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Times New Roman" panose="02020603050405020304" pitchFamily="18" charset="0"/>
                <a:cs typeface="Times New Roman" panose="02020603050405020304" pitchFamily="18" charset="0"/>
              </a:rPr>
              <a:t>Tip 1:</a:t>
            </a:r>
            <a:r>
              <a:rPr lang="zh-CN" altLang="en-US" sz="2400" dirty="0">
                <a:solidFill>
                  <a:schemeClr val="tx1"/>
                </a:solidFill>
                <a:latin typeface="Times New Roman" panose="02020603050405020304" pitchFamily="18" charset="0"/>
                <a:cs typeface="Times New Roman" panose="02020603050405020304" pitchFamily="18" charset="0"/>
              </a:rPr>
              <a:t>找</a:t>
            </a:r>
            <a:r>
              <a:rPr lang="zh-CN" altLang="en-US" sz="2400" b="1" dirty="0">
                <a:solidFill>
                  <a:srgbClr val="FF0000"/>
                </a:solidFill>
                <a:latin typeface="Times New Roman" panose="02020603050405020304" pitchFamily="18" charset="0"/>
                <a:cs typeface="Times New Roman" panose="02020603050405020304" pitchFamily="18" charset="0"/>
              </a:rPr>
              <a:t>时间</a:t>
            </a:r>
            <a:r>
              <a:rPr lang="zh-CN" altLang="en-US" sz="2400" dirty="0">
                <a:solidFill>
                  <a:schemeClr val="tx1"/>
                </a:solidFill>
                <a:latin typeface="Times New Roman" panose="02020603050405020304" pitchFamily="18" charset="0"/>
                <a:cs typeface="Times New Roman" panose="02020603050405020304" pitchFamily="18" charset="0"/>
              </a:rPr>
              <a:t>线索，时间的变化带来情节的发展</a:t>
            </a:r>
            <a:endParaRPr lang="zh-CN" altLang="en-US" sz="2400" dirty="0">
              <a:solidFill>
                <a:schemeClr val="tx1"/>
              </a:solidFill>
            </a:endParaRPr>
          </a:p>
        </p:txBody>
      </p:sp>
      <p:cxnSp>
        <p:nvCxnSpPr>
          <p:cNvPr id="10" name="直接连接符 9"/>
          <p:cNvCxnSpPr/>
          <p:nvPr/>
        </p:nvCxnSpPr>
        <p:spPr>
          <a:xfrm>
            <a:off x="220227" y="311437"/>
            <a:ext cx="2743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91613" y="1396192"/>
            <a:ext cx="4747260" cy="120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a:off x="-9976" y="4252530"/>
            <a:ext cx="18387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211747" y="5295493"/>
            <a:ext cx="1162685" cy="381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547625" y="3327717"/>
            <a:ext cx="974090" cy="368300"/>
          </a:xfrm>
          <a:prstGeom prst="rect">
            <a:avLst/>
          </a:prstGeom>
          <a:noFill/>
          <a:ln w="57150">
            <a:solidFill>
              <a:srgbClr val="FF0000"/>
            </a:solidFill>
          </a:ln>
        </p:spPr>
        <p:txBody>
          <a:bodyPr wrap="square" rtlCol="0">
            <a:spAutoFit/>
          </a:bodyPr>
          <a:lstStyle/>
          <a:p>
            <a:endParaRPr lang="zh-CN" altLang="en-US" dirty="0"/>
          </a:p>
        </p:txBody>
      </p:sp>
      <p:cxnSp>
        <p:nvCxnSpPr>
          <p:cNvPr id="18" name="直接连接符 17"/>
          <p:cNvCxnSpPr>
            <a:cxnSpLocks/>
          </p:cNvCxnSpPr>
          <p:nvPr/>
        </p:nvCxnSpPr>
        <p:spPr>
          <a:xfrm>
            <a:off x="1965309" y="5615675"/>
            <a:ext cx="998118"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385483" y="311437"/>
            <a:ext cx="185339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045178" y="3477090"/>
            <a:ext cx="2186865" cy="1358284"/>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Times New Roman" panose="02020603050405020304" pitchFamily="18" charset="0"/>
                <a:cs typeface="Times New Roman" panose="02020603050405020304" pitchFamily="18" charset="0"/>
              </a:rPr>
              <a:t>Tip 2:</a:t>
            </a:r>
            <a:r>
              <a:rPr lang="zh-CN" altLang="en-US" sz="2400" dirty="0">
                <a:solidFill>
                  <a:schemeClr val="tx1"/>
                </a:solidFill>
                <a:latin typeface="Times New Roman" panose="02020603050405020304" pitchFamily="18" charset="0"/>
                <a:cs typeface="Times New Roman" panose="02020603050405020304" pitchFamily="18" charset="0"/>
              </a:rPr>
              <a:t>找</a:t>
            </a:r>
            <a:r>
              <a:rPr lang="zh-CN" altLang="en-US" sz="2400" b="1" dirty="0">
                <a:solidFill>
                  <a:srgbClr val="FF0000"/>
                </a:solidFill>
                <a:latin typeface="Times New Roman" panose="02020603050405020304" pitchFamily="18" charset="0"/>
                <a:cs typeface="Times New Roman" panose="02020603050405020304" pitchFamily="18" charset="0"/>
              </a:rPr>
              <a:t>地点</a:t>
            </a:r>
            <a:r>
              <a:rPr lang="zh-CN" altLang="en-US" sz="2400" dirty="0">
                <a:solidFill>
                  <a:schemeClr val="tx1"/>
                </a:solidFill>
                <a:latin typeface="Times New Roman" panose="02020603050405020304" pitchFamily="18" charset="0"/>
                <a:cs typeface="Times New Roman" panose="02020603050405020304" pitchFamily="18" charset="0"/>
              </a:rPr>
              <a:t>线索</a:t>
            </a:r>
            <a:r>
              <a:rPr lang="en-US" altLang="zh-CN" sz="2400" dirty="0">
                <a:solidFill>
                  <a:schemeClr val="tx1"/>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地点的变化带来情节的发展</a:t>
            </a:r>
            <a:endParaRPr lang="zh-CN" altLang="en-US" sz="2400" dirty="0">
              <a:solidFill>
                <a:schemeClr val="tx1"/>
              </a:solidFill>
            </a:endParaRPr>
          </a:p>
        </p:txBody>
      </p:sp>
      <p:sp>
        <p:nvSpPr>
          <p:cNvPr id="24" name="矩形 23"/>
          <p:cNvSpPr/>
          <p:nvPr/>
        </p:nvSpPr>
        <p:spPr>
          <a:xfrm>
            <a:off x="10033159" y="5200602"/>
            <a:ext cx="2158840" cy="1358284"/>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Times New Roman" panose="02020603050405020304" pitchFamily="18" charset="0"/>
                <a:cs typeface="Times New Roman" panose="02020603050405020304" pitchFamily="18" charset="0"/>
              </a:rPr>
              <a:t>Tip 3:</a:t>
            </a:r>
            <a:r>
              <a:rPr lang="zh-CN" altLang="en-US" sz="2400" dirty="0">
                <a:solidFill>
                  <a:schemeClr val="tx1"/>
                </a:solidFill>
                <a:latin typeface="Times New Roman" panose="02020603050405020304" pitchFamily="18" charset="0"/>
                <a:cs typeface="Times New Roman" panose="02020603050405020304" pitchFamily="18" charset="0"/>
              </a:rPr>
              <a:t>找</a:t>
            </a:r>
            <a:r>
              <a:rPr lang="zh-CN" altLang="en-US" sz="2400" b="1" dirty="0">
                <a:solidFill>
                  <a:srgbClr val="FF0000"/>
                </a:solidFill>
                <a:latin typeface="Times New Roman" panose="02020603050405020304" pitchFamily="18" charset="0"/>
                <a:cs typeface="Times New Roman" panose="02020603050405020304" pitchFamily="18" charset="0"/>
              </a:rPr>
              <a:t>逻辑关系词</a:t>
            </a:r>
            <a:r>
              <a:rPr lang="en-US" altLang="zh-CN" sz="2400" dirty="0">
                <a:solidFill>
                  <a:schemeClr val="tx1"/>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 逻辑的变化带来情节的发展</a:t>
            </a:r>
            <a:endParaRPr lang="zh-CN" altLang="en-US" sz="2400" dirty="0">
              <a:solidFill>
                <a:schemeClr val="tx1"/>
              </a:solidFill>
            </a:endParaRPr>
          </a:p>
        </p:txBody>
      </p:sp>
      <p:cxnSp>
        <p:nvCxnSpPr>
          <p:cNvPr id="4" name="直接连接符 3">
            <a:extLst>
              <a:ext uri="{FF2B5EF4-FFF2-40B4-BE49-F238E27FC236}">
                <a16:creationId xmlns:a16="http://schemas.microsoft.com/office/drawing/2014/main" id="{181BEE43-55E5-FC46-7766-04B688203FC6}"/>
              </a:ext>
            </a:extLst>
          </p:cNvPr>
          <p:cNvCxnSpPr>
            <a:cxnSpLocks/>
          </p:cNvCxnSpPr>
          <p:nvPr/>
        </p:nvCxnSpPr>
        <p:spPr>
          <a:xfrm>
            <a:off x="4547625" y="6527711"/>
            <a:ext cx="5031381" cy="311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D71C50D-4AAD-0670-D4A1-7AE4E940A6FB}"/>
              </a:ext>
            </a:extLst>
          </p:cNvPr>
          <p:cNvCxnSpPr>
            <a:cxnSpLocks/>
          </p:cNvCxnSpPr>
          <p:nvPr/>
        </p:nvCxnSpPr>
        <p:spPr>
          <a:xfrm>
            <a:off x="7137765" y="6426443"/>
            <a:ext cx="2362851"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bldLvl="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27940" y="443864"/>
            <a:ext cx="9408668" cy="6350127"/>
          </a:xfrm>
          <a:prstGeom prst="rect">
            <a:avLst/>
          </a:prstGeom>
          <a:noFill/>
          <a:ln w="28575" cmpd="sng">
            <a:solidFill>
              <a:srgbClr val="C00000"/>
            </a:solidFill>
            <a:prstDash val="solid"/>
          </a:ln>
        </p:spPr>
        <p:txBody>
          <a:bodyPr wrap="square" rtlCol="0" anchor="t">
            <a:noAutofit/>
          </a:bodyPr>
          <a:lstStyle/>
          <a:p>
            <a:pPr indent="0" fontAlgn="auto">
              <a:lnSpc>
                <a:spcPct val="80000"/>
              </a:lnSpc>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mn-ea"/>
              </a:rPr>
              <a:t>It was a rather crowded day at the subway station. Seeing the busy passers-by stopped by his performance, Eric, a music lover who just graduated from college, wore a big smile on his face.</a:t>
            </a:r>
            <a:endParaRPr lang="en-US" altLang="zh-CN" sz="2000" dirty="0">
              <a:latin typeface="Times New Roman" panose="02020603050405020304" pitchFamily="18" charset="0"/>
              <a:cs typeface="Times New Roman" panose="02020603050405020304" pitchFamily="18" charset="0"/>
            </a:endParaRPr>
          </a:p>
          <a:p>
            <a:pPr indent="0" fontAlgn="auto">
              <a:lnSpc>
                <a:spcPct val="80000"/>
              </a:lnSpc>
            </a:pPr>
            <a:r>
              <a:rPr lang="en-US" altLang="zh-CN" sz="2000" dirty="0">
                <a:latin typeface="Times New Roman" panose="02020603050405020304" pitchFamily="18" charset="0"/>
                <a:cs typeface="Times New Roman" panose="02020603050405020304" pitchFamily="18" charset="0"/>
                <a:sym typeface="+mn-ea"/>
              </a:rPr>
              <a:t>       With deep passion for music, he showed up in the station in his spare time, singing and playing the guitar to people travelling to and from the subway station.</a:t>
            </a:r>
            <a:endParaRPr lang="en-US" altLang="zh-CN" sz="2000" dirty="0">
              <a:latin typeface="Times New Roman" panose="02020603050405020304" pitchFamily="18" charset="0"/>
              <a:cs typeface="Times New Roman" panose="02020603050405020304" pitchFamily="18" charset="0"/>
            </a:endParaRPr>
          </a:p>
          <a:p>
            <a:pPr indent="0" fontAlgn="auto">
              <a:lnSpc>
                <a:spcPct val="80000"/>
              </a:lnSpc>
            </a:pPr>
            <a:r>
              <a:rPr lang="en-US" altLang="zh-CN" sz="2000" dirty="0">
                <a:latin typeface="Times New Roman" panose="02020603050405020304" pitchFamily="18" charset="0"/>
                <a:cs typeface="Times New Roman" panose="02020603050405020304" pitchFamily="18" charset="0"/>
                <a:sym typeface="+mn-ea"/>
              </a:rPr>
              <a:t>       With the melodious (悦耳的)song coming to an end, hearty applause burst out. As usual, Eric expressed his gratitude, nodding his head with a smile. “ Man, awesome! An outstanding performance!” Approached a man, holding the hand of a little girl in a ponytail(马尾辫)，aged about four.</a:t>
            </a:r>
            <a:endParaRPr lang="en-US" altLang="zh-CN" sz="2000" dirty="0">
              <a:latin typeface="Times New Roman" panose="02020603050405020304" pitchFamily="18" charset="0"/>
              <a:cs typeface="Times New Roman" panose="02020603050405020304" pitchFamily="18" charset="0"/>
            </a:endParaRPr>
          </a:p>
          <a:p>
            <a:pPr indent="0" fontAlgn="auto">
              <a:lnSpc>
                <a:spcPct val="80000"/>
              </a:lnSpc>
            </a:pPr>
            <a:r>
              <a:rPr lang="en-US" altLang="zh-CN" sz="2000" dirty="0">
                <a:latin typeface="Times New Roman" panose="02020603050405020304" pitchFamily="18" charset="0"/>
                <a:cs typeface="Times New Roman" panose="02020603050405020304" pitchFamily="18" charset="0"/>
                <a:sym typeface="+mn-ea"/>
              </a:rPr>
              <a:t>       “Park, a producer of a record company.”The man introduced himself, holding out his hand.” Would you like to give it a try in my company?” Out of politeness, Eric shook hands with him in amazement.</a:t>
            </a:r>
            <a:endParaRPr lang="en-US" altLang="zh-CN" sz="2000" dirty="0">
              <a:latin typeface="Times New Roman" panose="02020603050405020304" pitchFamily="18" charset="0"/>
              <a:cs typeface="Times New Roman" panose="02020603050405020304" pitchFamily="18" charset="0"/>
            </a:endParaRPr>
          </a:p>
          <a:p>
            <a:pPr indent="0" fontAlgn="auto">
              <a:lnSpc>
                <a:spcPct val="80000"/>
              </a:lnSpc>
            </a:pPr>
            <a:r>
              <a:rPr lang="en-US" altLang="zh-CN" sz="2000" dirty="0">
                <a:latin typeface="Times New Roman" panose="02020603050405020304" pitchFamily="18" charset="0"/>
                <a:cs typeface="Times New Roman" panose="02020603050405020304" pitchFamily="18" charset="0"/>
                <a:sym typeface="+mn-ea"/>
              </a:rPr>
              <a:t>       “I haven't seen somebody this good in a long time! You are a beautiful scenery of this city with such a beautiful voice!”Park admired. Suddenly, a phone call interrupted their conversation. Park briefly invited Eric to meet later in the same place and walked away to answer the call. Seeing Park off, Eric did realize what had happened, with warm current flowing from his head to toes.It was the first time that he had eamed such kind of recognition, which was totally out of his expectation.</a:t>
            </a:r>
            <a:endParaRPr lang="en-US" altLang="zh-CN" sz="2000" dirty="0">
              <a:latin typeface="Times New Roman" panose="02020603050405020304" pitchFamily="18" charset="0"/>
              <a:cs typeface="Times New Roman" panose="02020603050405020304" pitchFamily="18" charset="0"/>
            </a:endParaRPr>
          </a:p>
          <a:p>
            <a:pPr indent="0" fontAlgn="auto">
              <a:lnSpc>
                <a:spcPct val="80000"/>
              </a:lnSpc>
            </a:pPr>
            <a:r>
              <a:rPr lang="en-US" altLang="zh-CN" sz="2000" dirty="0">
                <a:latin typeface="Times New Roman" panose="02020603050405020304" pitchFamily="18" charset="0"/>
                <a:cs typeface="Times New Roman" panose="02020603050405020304" pitchFamily="18" charset="0"/>
                <a:sym typeface="+mn-ea"/>
              </a:rPr>
              <a:t>         “A beautiful scenery of the city, with a beautiful voice! ” Eric repeated the words, cleaning his guitar and preparing for the next performance. At that time, he caught sight of a little girl in a ponytail standing in a corner, weeping and looking around. Carrying his guitar, Eric approached her and squatted(蹲) down, “What’s wrong with you, honey? ”</a:t>
            </a:r>
            <a:endParaRPr lang="en-US" altLang="zh-CN" sz="2000" dirty="0">
              <a:latin typeface="Times New Roman" panose="02020603050405020304" pitchFamily="18" charset="0"/>
              <a:cs typeface="Times New Roman" panose="02020603050405020304" pitchFamily="18" charset="0"/>
            </a:endParaRPr>
          </a:p>
          <a:p>
            <a:r>
              <a:rPr lang="en-US" sz="2000" i="1" dirty="0">
                <a:solidFill>
                  <a:srgbClr val="1D41D5"/>
                </a:solidFill>
                <a:latin typeface="Times New Roman" panose="02020603050405020304" pitchFamily="18" charset="0"/>
                <a:cs typeface="Times New Roman" panose="02020603050405020304" pitchFamily="18" charset="0"/>
                <a:sym typeface="+mn-ea"/>
              </a:rPr>
              <a:t>Para 1</a:t>
            </a:r>
            <a:r>
              <a:rPr lang="zh-CN" altLang="en-US" sz="2000" i="1" dirty="0">
                <a:solidFill>
                  <a:srgbClr val="1D41D5"/>
                </a:solidFill>
                <a:latin typeface="Times New Roman" panose="02020603050405020304" pitchFamily="18" charset="0"/>
                <a:cs typeface="Times New Roman" panose="02020603050405020304" pitchFamily="18" charset="0"/>
                <a:sym typeface="+mn-ea"/>
              </a:rPr>
              <a:t>：</a:t>
            </a:r>
            <a:r>
              <a:rPr lang="en-US" altLang="zh-CN" sz="2000" i="1" dirty="0">
                <a:solidFill>
                  <a:srgbClr val="1D41D5"/>
                </a:solidFill>
                <a:latin typeface="Times New Roman" panose="02020603050405020304" pitchFamily="18" charset="0"/>
                <a:cs typeface="Times New Roman" panose="02020603050405020304" pitchFamily="18" charset="0"/>
                <a:sym typeface="+mn-ea"/>
              </a:rPr>
              <a:t>"I can't find my daddy.” The girl burst out crying.</a:t>
            </a:r>
            <a:endParaRPr lang="en-US" sz="2000" i="1" dirty="0">
              <a:solidFill>
                <a:srgbClr val="1D41D5"/>
              </a:solidFill>
              <a:latin typeface="Times New Roman" panose="02020603050405020304" pitchFamily="18" charset="0"/>
              <a:cs typeface="Times New Roman" panose="02020603050405020304" pitchFamily="18" charset="0"/>
            </a:endParaRPr>
          </a:p>
          <a:p>
            <a:r>
              <a:rPr lang="en-US" sz="2000" i="1" dirty="0">
                <a:solidFill>
                  <a:srgbClr val="1D41D5"/>
                </a:solidFill>
                <a:latin typeface="Times New Roman" panose="02020603050405020304" pitchFamily="18" charset="0"/>
                <a:cs typeface="Times New Roman" panose="02020603050405020304" pitchFamily="18" charset="0"/>
                <a:sym typeface="+mn-ea"/>
              </a:rPr>
              <a:t>Para2:  </a:t>
            </a:r>
            <a:r>
              <a:rPr lang="en-US" altLang="zh-CN" sz="2000" i="1" dirty="0">
                <a:solidFill>
                  <a:srgbClr val="1D41D5"/>
                </a:solidFill>
                <a:latin typeface="Times New Roman" panose="02020603050405020304" pitchFamily="18" charset="0"/>
                <a:cs typeface="Times New Roman" panose="02020603050405020304" pitchFamily="18" charset="0"/>
                <a:sym typeface="+mn-ea"/>
              </a:rPr>
              <a:t>The girl calmed down in Eric's song when a man rushed into the office of the subway station.</a:t>
            </a:r>
            <a:endParaRPr lang="en-US" sz="2000" i="1" dirty="0">
              <a:solidFill>
                <a:srgbClr val="1D41D5"/>
              </a:solidFill>
              <a:latin typeface="Times New Roman" panose="02020603050405020304" pitchFamily="18" charset="0"/>
              <a:cs typeface="Times New Roman" panose="02020603050405020304" pitchFamily="18" charset="0"/>
            </a:endParaRPr>
          </a:p>
        </p:txBody>
      </p:sp>
      <p:sp>
        <p:nvSpPr>
          <p:cNvPr id="2" name="矩形 1"/>
          <p:cNvSpPr/>
          <p:nvPr/>
        </p:nvSpPr>
        <p:spPr>
          <a:xfrm>
            <a:off x="9333390" y="0"/>
            <a:ext cx="2858610" cy="1358284"/>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Times New Roman" panose="02020603050405020304" pitchFamily="18" charset="0"/>
                <a:cs typeface="Times New Roman" panose="02020603050405020304" pitchFamily="18" charset="0"/>
              </a:rPr>
              <a:t>Eric put on performance at the subway station.</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矩形 2"/>
          <p:cNvSpPr/>
          <p:nvPr/>
        </p:nvSpPr>
        <p:spPr>
          <a:xfrm>
            <a:off x="9323253" y="2175768"/>
            <a:ext cx="2858610" cy="1358284"/>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Times New Roman" panose="02020603050405020304" pitchFamily="18" charset="0"/>
                <a:cs typeface="Times New Roman" panose="02020603050405020304" pitchFamily="18" charset="0"/>
              </a:rPr>
              <a:t>Park spoke highly of Eric’s performance and invited him to work in his company.</a:t>
            </a:r>
          </a:p>
        </p:txBody>
      </p:sp>
      <p:sp>
        <p:nvSpPr>
          <p:cNvPr id="4" name="矩形 3"/>
          <p:cNvSpPr/>
          <p:nvPr/>
        </p:nvSpPr>
        <p:spPr>
          <a:xfrm>
            <a:off x="9411918" y="4222016"/>
            <a:ext cx="2794635" cy="1009015"/>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Times New Roman" panose="02020603050405020304" pitchFamily="18" charset="0"/>
                <a:cs typeface="Times New Roman" panose="02020603050405020304" pitchFamily="18" charset="0"/>
              </a:rPr>
              <a:t>Park left to answer a call, only to leave the girl alone .</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5" name="矩形: 圆角 4"/>
          <p:cNvSpPr/>
          <p:nvPr/>
        </p:nvSpPr>
        <p:spPr>
          <a:xfrm>
            <a:off x="9333390" y="1473693"/>
            <a:ext cx="2858610" cy="61736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happy, satisfied</a:t>
            </a:r>
            <a:endParaRPr lang="zh-CN" altLang="en-US" sz="2400" b="1" dirty="0">
              <a:solidFill>
                <a:schemeClr val="tx1"/>
              </a:solidFill>
            </a:endParaRPr>
          </a:p>
        </p:txBody>
      </p:sp>
      <p:sp>
        <p:nvSpPr>
          <p:cNvPr id="6" name="矩形: 圆角 5"/>
          <p:cNvSpPr/>
          <p:nvPr/>
        </p:nvSpPr>
        <p:spPr>
          <a:xfrm>
            <a:off x="9269421" y="3583834"/>
            <a:ext cx="2858610" cy="44388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amazed</a:t>
            </a:r>
            <a:endParaRPr lang="zh-CN" altLang="en-US" sz="3200" b="1" dirty="0">
              <a:solidFill>
                <a:schemeClr val="tx1"/>
              </a:solidFill>
            </a:endParaRPr>
          </a:p>
        </p:txBody>
      </p:sp>
      <p:sp>
        <p:nvSpPr>
          <p:cNvPr id="7" name="矩形: 圆角 6"/>
          <p:cNvSpPr/>
          <p:nvPr/>
        </p:nvSpPr>
        <p:spPr>
          <a:xfrm>
            <a:off x="9378797" y="5358017"/>
            <a:ext cx="2858610" cy="44388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concerned</a:t>
            </a:r>
            <a:endParaRPr lang="zh-CN" altLang="en-US" sz="2400" b="1" dirty="0">
              <a:solidFill>
                <a:schemeClr val="tx1"/>
              </a:solidFill>
            </a:endParaRPr>
          </a:p>
        </p:txBody>
      </p:sp>
      <p:cxnSp>
        <p:nvCxnSpPr>
          <p:cNvPr id="10" name="直接连接符 9"/>
          <p:cNvCxnSpPr/>
          <p:nvPr/>
        </p:nvCxnSpPr>
        <p:spPr>
          <a:xfrm flipV="1">
            <a:off x="5790701" y="769219"/>
            <a:ext cx="2793365" cy="120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a:off x="658273" y="1976317"/>
            <a:ext cx="5132428" cy="7588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a:off x="1685857" y="4479101"/>
            <a:ext cx="170656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a:off x="6033829" y="5450815"/>
            <a:ext cx="147339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999414" y="3663940"/>
            <a:ext cx="1034415" cy="315595"/>
          </a:xfrm>
          <a:prstGeom prst="rect">
            <a:avLst/>
          </a:prstGeom>
          <a:noFill/>
          <a:ln w="57150">
            <a:solidFill>
              <a:srgbClr val="FF0000"/>
            </a:solidFill>
          </a:ln>
        </p:spPr>
        <p:txBody>
          <a:bodyPr wrap="square" rtlCol="0">
            <a:noAutofit/>
          </a:bodyPr>
          <a:lstStyle/>
          <a:p>
            <a:endParaRPr lang="zh-CN" altLang="en-US" dirty="0"/>
          </a:p>
        </p:txBody>
      </p:sp>
      <p:sp>
        <p:nvSpPr>
          <p:cNvPr id="19" name="矩形 19"/>
          <p:cNvSpPr/>
          <p:nvPr/>
        </p:nvSpPr>
        <p:spPr>
          <a:xfrm>
            <a:off x="0" y="0"/>
            <a:ext cx="2858770" cy="443865"/>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3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R</a:t>
            </a:r>
            <a:r>
              <a:rPr kumimoji="0" lang="en-US" altLang="zh-CN" sz="3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ead for plots</a:t>
            </a:r>
            <a:endParaRPr kumimoji="0" lang="en-US" altLang="en-US" sz="3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cxnSp>
        <p:nvCxnSpPr>
          <p:cNvPr id="8" name="直接连接符 7"/>
          <p:cNvCxnSpPr/>
          <p:nvPr>
            <p:custDataLst>
              <p:tags r:id="rId1"/>
            </p:custDataLst>
          </p:nvPr>
        </p:nvCxnSpPr>
        <p:spPr>
          <a:xfrm flipV="1">
            <a:off x="153171" y="1026394"/>
            <a:ext cx="2793365" cy="120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custDataLst>
              <p:tags r:id="rId2"/>
            </p:custDataLst>
          </p:nvPr>
        </p:nvCxnSpPr>
        <p:spPr>
          <a:xfrm>
            <a:off x="4732274" y="6636106"/>
            <a:ext cx="409994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9C8B120-7A7C-E527-0CF9-D5F287CEB6D7}"/>
              </a:ext>
            </a:extLst>
          </p:cNvPr>
          <p:cNvCxnSpPr>
            <a:cxnSpLocks/>
          </p:cNvCxnSpPr>
          <p:nvPr/>
        </p:nvCxnSpPr>
        <p:spPr>
          <a:xfrm>
            <a:off x="3639312" y="1485313"/>
            <a:ext cx="538581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B911EC2-470A-7D56-FDDD-4F156069EC5D}"/>
              </a:ext>
            </a:extLst>
          </p:cNvPr>
          <p:cNvCxnSpPr>
            <a:cxnSpLocks/>
          </p:cNvCxnSpPr>
          <p:nvPr/>
        </p:nvCxnSpPr>
        <p:spPr>
          <a:xfrm>
            <a:off x="27940" y="1782377"/>
            <a:ext cx="538581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E94B848-6B31-8E90-B10A-22C6085D0511}"/>
              </a:ext>
            </a:extLst>
          </p:cNvPr>
          <p:cNvCxnSpPr>
            <a:cxnSpLocks/>
          </p:cNvCxnSpPr>
          <p:nvPr/>
        </p:nvCxnSpPr>
        <p:spPr>
          <a:xfrm>
            <a:off x="198120" y="2469817"/>
            <a:ext cx="274841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B3D7763-7FF5-02B3-F16F-9DA79FA9FE3B}"/>
              </a:ext>
            </a:extLst>
          </p:cNvPr>
          <p:cNvCxnSpPr>
            <a:cxnSpLocks/>
          </p:cNvCxnSpPr>
          <p:nvPr/>
        </p:nvCxnSpPr>
        <p:spPr>
          <a:xfrm>
            <a:off x="7424928" y="2274745"/>
            <a:ext cx="16002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879B282-45A5-D0E4-47E1-4DB623C96DB4}"/>
              </a:ext>
            </a:extLst>
          </p:cNvPr>
          <p:cNvCxnSpPr>
            <a:cxnSpLocks/>
          </p:cNvCxnSpPr>
          <p:nvPr/>
        </p:nvCxnSpPr>
        <p:spPr>
          <a:xfrm>
            <a:off x="794512" y="3253153"/>
            <a:ext cx="481076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EC1A1B3C-C105-F9EB-493E-EF33E609B327}"/>
              </a:ext>
            </a:extLst>
          </p:cNvPr>
          <p:cNvCxnSpPr>
            <a:cxnSpLocks/>
          </p:cNvCxnSpPr>
          <p:nvPr/>
        </p:nvCxnSpPr>
        <p:spPr>
          <a:xfrm>
            <a:off x="705861" y="3695357"/>
            <a:ext cx="481076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2D730D4A-AE5E-50CC-FF5A-DB431BB24AF0}"/>
              </a:ext>
            </a:extLst>
          </p:cNvPr>
          <p:cNvCxnSpPr>
            <a:cxnSpLocks/>
          </p:cNvCxnSpPr>
          <p:nvPr/>
        </p:nvCxnSpPr>
        <p:spPr>
          <a:xfrm>
            <a:off x="6096000" y="3979535"/>
            <a:ext cx="309162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BAE9368-9097-3874-216B-6204963A17CB}"/>
              </a:ext>
            </a:extLst>
          </p:cNvPr>
          <p:cNvCxnSpPr>
            <a:cxnSpLocks/>
          </p:cNvCxnSpPr>
          <p:nvPr/>
        </p:nvCxnSpPr>
        <p:spPr>
          <a:xfrm>
            <a:off x="1846612" y="4441372"/>
            <a:ext cx="309162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3C35CD6-0CED-1A73-03C3-E4772E8C265E}"/>
              </a:ext>
            </a:extLst>
          </p:cNvPr>
          <p:cNvCxnSpPr>
            <a:cxnSpLocks/>
          </p:cNvCxnSpPr>
          <p:nvPr/>
        </p:nvCxnSpPr>
        <p:spPr>
          <a:xfrm>
            <a:off x="303784" y="5624526"/>
            <a:ext cx="733802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ldLvl="0" animBg="1"/>
      <p:bldP spid="5" grpId="0" animBg="1"/>
      <p:bldP spid="6" grpId="0" bldLvl="0" animBg="1"/>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http://photo-static-api.fotomore.com/creative/vcg/400/version23/VCG41163681864.jpg" descr="&amp;pky160_sjzg_VCG41163681864&amp;2&amp;src_toppic_inpsrchzd1&amp;"/>
          <p:cNvPicPr>
            <a:picLocks noChangeAspect="1"/>
          </p:cNvPicPr>
          <p:nvPr/>
        </p:nvPicPr>
        <p:blipFill>
          <a:blip r:embed="rId3"/>
          <a:stretch>
            <a:fillRect/>
          </a:stretch>
        </p:blipFill>
        <p:spPr>
          <a:xfrm>
            <a:off x="1153160" y="1501456"/>
            <a:ext cx="10955020" cy="5154295"/>
          </a:xfrm>
          <a:prstGeom prst="rect">
            <a:avLst/>
          </a:prstGeom>
        </p:spPr>
      </p:pic>
      <p:sp>
        <p:nvSpPr>
          <p:cNvPr id="1048703" name="文本框 12"/>
          <p:cNvSpPr txBox="1"/>
          <p:nvPr/>
        </p:nvSpPr>
        <p:spPr>
          <a:xfrm>
            <a:off x="83820" y="4829593"/>
            <a:ext cx="2609215" cy="466725"/>
          </a:xfrm>
          <a:prstGeom prst="rect">
            <a:avLst/>
          </a:prstGeom>
          <a:noFill/>
          <a:ln w="6350">
            <a:solidFill>
              <a:schemeClr val="tx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rPr>
              <a:t>Background</a:t>
            </a:r>
          </a:p>
        </p:txBody>
      </p:sp>
      <p:sp>
        <p:nvSpPr>
          <p:cNvPr id="1048704" name="文本框 13"/>
          <p:cNvSpPr txBox="1"/>
          <p:nvPr/>
        </p:nvSpPr>
        <p:spPr>
          <a:xfrm>
            <a:off x="754380" y="2756535"/>
            <a:ext cx="2609215" cy="466725"/>
          </a:xfrm>
          <a:prstGeom prst="rect">
            <a:avLst/>
          </a:prstGeom>
          <a:noFill/>
          <a:ln w="6350">
            <a:solidFill>
              <a:schemeClr val="tx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rPr>
              <a:t>Rising action</a:t>
            </a:r>
          </a:p>
        </p:txBody>
      </p:sp>
      <p:sp>
        <p:nvSpPr>
          <p:cNvPr id="1048705" name="文本框 14"/>
          <p:cNvSpPr txBox="1"/>
          <p:nvPr/>
        </p:nvSpPr>
        <p:spPr>
          <a:xfrm>
            <a:off x="4610735" y="1066800"/>
            <a:ext cx="2609215" cy="466725"/>
          </a:xfrm>
          <a:prstGeom prst="rect">
            <a:avLst/>
          </a:prstGeom>
          <a:noFill/>
          <a:ln w="6350">
            <a:solidFill>
              <a:schemeClr val="tx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rPr>
              <a:t>Climax</a:t>
            </a:r>
          </a:p>
        </p:txBody>
      </p:sp>
      <p:sp>
        <p:nvSpPr>
          <p:cNvPr id="1048706" name="文本框 15"/>
          <p:cNvSpPr txBox="1"/>
          <p:nvPr/>
        </p:nvSpPr>
        <p:spPr>
          <a:xfrm>
            <a:off x="7921275" y="3114700"/>
            <a:ext cx="2609215" cy="466725"/>
          </a:xfrm>
          <a:prstGeom prst="rect">
            <a:avLst/>
          </a:prstGeom>
          <a:noFill/>
          <a:ln w="6350">
            <a:solidFill>
              <a:schemeClr val="tx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rPr>
              <a:t>Falling action</a:t>
            </a:r>
          </a:p>
        </p:txBody>
      </p:sp>
      <p:sp>
        <p:nvSpPr>
          <p:cNvPr id="1048707" name="文本框 16"/>
          <p:cNvSpPr txBox="1"/>
          <p:nvPr/>
        </p:nvSpPr>
        <p:spPr>
          <a:xfrm>
            <a:off x="9225883" y="4793611"/>
            <a:ext cx="2609215" cy="466725"/>
          </a:xfrm>
          <a:prstGeom prst="rect">
            <a:avLst/>
          </a:prstGeom>
          <a:noFill/>
          <a:ln w="6350">
            <a:solidFill>
              <a:schemeClr val="tx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rPr>
              <a:t>Ending</a:t>
            </a:r>
          </a:p>
        </p:txBody>
      </p:sp>
      <p:sp>
        <p:nvSpPr>
          <p:cNvPr id="1048708" name="文本框 7"/>
          <p:cNvSpPr txBox="1"/>
          <p:nvPr/>
        </p:nvSpPr>
        <p:spPr>
          <a:xfrm>
            <a:off x="635" y="5314950"/>
            <a:ext cx="5037709" cy="953135"/>
          </a:xfrm>
          <a:prstGeom prst="rect">
            <a:avLst/>
          </a:prstGeom>
          <a:solidFill>
            <a:schemeClr val="bg1"/>
          </a:solidFill>
        </p:spPr>
        <p:txBody>
          <a:bodyPr wrap="square" rtlCol="0">
            <a:spAutoFit/>
          </a:bodyPr>
          <a:lstStyle>
            <a:defPPr>
              <a:defRPr lang="zh-CN"/>
            </a:defPPr>
            <a:lvl1pPr algn="just">
              <a:defRPr sz="2400" b="1">
                <a:solidFill>
                  <a:srgbClr val="FF0000"/>
                </a:solidFill>
                <a:latin typeface="Times New Roman" panose="02020603050405020304" pitchFamily="18" charset="0"/>
                <a:cs typeface="Times New Roman" panose="02020603050405020304" pitchFamily="18" charset="0"/>
              </a:defRPr>
            </a:lvl1pPr>
          </a:lstStyle>
          <a:p>
            <a:pPr algn="l"/>
            <a:r>
              <a:rPr lang="en-US" altLang="zh-CN" sz="2800" dirty="0">
                <a:solidFill>
                  <a:schemeClr val="tx1"/>
                </a:solidFill>
                <a:sym typeface="+mn-ea"/>
              </a:rPr>
              <a:t>Eric put on performance at the subway station.</a:t>
            </a:r>
            <a:endParaRPr lang="en-US" altLang="zh-CN" sz="2800" dirty="0">
              <a:solidFill>
                <a:srgbClr val="002060"/>
              </a:solidFill>
            </a:endParaRPr>
          </a:p>
        </p:txBody>
      </p:sp>
      <p:sp>
        <p:nvSpPr>
          <p:cNvPr id="1048709" name="文本框 8"/>
          <p:cNvSpPr txBox="1"/>
          <p:nvPr/>
        </p:nvSpPr>
        <p:spPr>
          <a:xfrm>
            <a:off x="83820" y="3346450"/>
            <a:ext cx="4661916" cy="1384995"/>
          </a:xfrm>
          <a:prstGeom prst="rect">
            <a:avLst/>
          </a:prstGeom>
          <a:solidFill>
            <a:schemeClr val="bg1"/>
          </a:solid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Park spoke highly of Eric’s performance and invited him to work in his company.</a:t>
            </a:r>
          </a:p>
        </p:txBody>
      </p:sp>
      <p:sp>
        <p:nvSpPr>
          <p:cNvPr id="1048712" name="文本框 17"/>
          <p:cNvSpPr txBox="1"/>
          <p:nvPr/>
        </p:nvSpPr>
        <p:spPr>
          <a:xfrm>
            <a:off x="10680191" y="5550842"/>
            <a:ext cx="1290955" cy="461665"/>
          </a:xfrm>
          <a:prstGeom prst="rect">
            <a:avLst/>
          </a:prstGeom>
          <a:solidFill>
            <a:schemeClr val="bg1"/>
          </a:solidFill>
        </p:spPr>
        <p:txBody>
          <a:bodyPr wrap="square" rtlCol="0">
            <a:spAutoFit/>
          </a:bodyP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a:t>
            </a:r>
          </a:p>
        </p:txBody>
      </p:sp>
      <p:sp>
        <p:nvSpPr>
          <p:cNvPr id="1048713" name="矩形 19"/>
          <p:cNvSpPr/>
          <p:nvPr/>
        </p:nvSpPr>
        <p:spPr>
          <a:xfrm>
            <a:off x="635" y="-19473"/>
            <a:ext cx="12216553" cy="873760"/>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a:lnSpc>
                <a:spcPct val="90000"/>
              </a:lnSpc>
              <a:spcBef>
                <a:spcPct val="0"/>
              </a:spcBef>
              <a:spcAft>
                <a:spcPts val="600"/>
              </a:spcAft>
            </a:pPr>
            <a:r>
              <a:rPr lang="en-US" altLang="zh-CN" sz="3200" b="1" dirty="0">
                <a:solidFill>
                  <a:schemeClr val="bg1"/>
                </a:solidFill>
                <a:latin typeface="Times New Roman" panose="02020603050405020304" pitchFamily="18" charset="0"/>
                <a:cs typeface="Times New Roman" panose="02020603050405020304" pitchFamily="18" charset="0"/>
              </a:rPr>
              <a:t>Analyze the Plot and Emotion</a:t>
            </a:r>
          </a:p>
        </p:txBody>
      </p:sp>
      <p:sp>
        <p:nvSpPr>
          <p:cNvPr id="1048716" name="文本框 2"/>
          <p:cNvSpPr txBox="1"/>
          <p:nvPr/>
        </p:nvSpPr>
        <p:spPr>
          <a:xfrm>
            <a:off x="3185392" y="1480532"/>
            <a:ext cx="4525757" cy="1384995"/>
          </a:xfrm>
          <a:prstGeom prst="rect">
            <a:avLst/>
          </a:prstGeom>
          <a:noFill/>
        </p:spPr>
        <p:txBody>
          <a:bodyPr wrap="square" rtlCol="0">
            <a:spAutoFit/>
          </a:bodyPr>
          <a:lstStyle>
            <a:defPPr>
              <a:defRPr lang="zh-CN"/>
            </a:defPPr>
            <a:lvl1pPr algn="just">
              <a:defRPr sz="2400" b="1">
                <a:solidFill>
                  <a:schemeClr val="accent1"/>
                </a:solidFill>
                <a:latin typeface="Times New Roman" panose="02020603050405020304" pitchFamily="18" charset="0"/>
                <a:cs typeface="Times New Roman" panose="02020603050405020304" pitchFamily="18" charset="0"/>
              </a:defRPr>
            </a:lvl1pPr>
          </a:lstStyle>
          <a:p>
            <a:r>
              <a:rPr lang="en-US" altLang="zh-CN" sz="2800" dirty="0">
                <a:solidFill>
                  <a:srgbClr val="002060"/>
                </a:solidFill>
              </a:rPr>
              <a:t> </a:t>
            </a:r>
            <a:r>
              <a:rPr lang="en-US" altLang="zh-CN" sz="2800" dirty="0">
                <a:solidFill>
                  <a:schemeClr val="tx1"/>
                </a:solidFill>
              </a:rPr>
              <a:t>Park left to answer a call, only to leave the girl alone .</a:t>
            </a:r>
            <a:endParaRPr lang="zh-CN" altLang="en-US" sz="2800" dirty="0">
              <a:solidFill>
                <a:schemeClr val="tx1"/>
              </a:solidFill>
            </a:endParaRPr>
          </a:p>
          <a:p>
            <a:r>
              <a:rPr lang="en-US" altLang="zh-CN" sz="2800" dirty="0">
                <a:solidFill>
                  <a:srgbClr val="002060"/>
                </a:solidFill>
              </a:rPr>
              <a:t> </a:t>
            </a:r>
          </a:p>
        </p:txBody>
      </p:sp>
      <p:sp>
        <p:nvSpPr>
          <p:cNvPr id="3" name="文本框 2"/>
          <p:cNvSpPr txBox="1"/>
          <p:nvPr/>
        </p:nvSpPr>
        <p:spPr>
          <a:xfrm>
            <a:off x="6581775" y="2204085"/>
            <a:ext cx="5634990" cy="953135"/>
          </a:xfrm>
          <a:prstGeom prst="rect">
            <a:avLst/>
          </a:prstGeom>
          <a:noFill/>
        </p:spPr>
        <p:txBody>
          <a:bodyPr wrap="square">
            <a:spAutoFit/>
          </a:bodyPr>
          <a:lstStyle/>
          <a:p>
            <a:pPr algn="l">
              <a:buClrTx/>
              <a:buSzTx/>
              <a:buFontTx/>
            </a:pPr>
            <a:r>
              <a:rPr lang="en-US" altLang="zh-CN" sz="2800" b="1" i="1" dirty="0">
                <a:solidFill>
                  <a:srgbClr val="FF0000"/>
                </a:solidFill>
                <a:latin typeface="Times New Roman" panose="02020603050405020304" pitchFamily="18" charset="0"/>
                <a:cs typeface="Times New Roman" panose="02020603050405020304" pitchFamily="18" charset="0"/>
                <a:sym typeface="+mn-ea"/>
              </a:rPr>
              <a:t>Para 1："I can't find my daddy.” The girl burst out crying.</a:t>
            </a:r>
            <a:endParaRPr lang="en-US" altLang="zh-CN" sz="2800" b="1" i="1" dirty="0">
              <a:solidFill>
                <a:srgbClr val="FF0000"/>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5147564" y="3808647"/>
            <a:ext cx="7211060" cy="1383665"/>
          </a:xfrm>
          <a:prstGeom prst="rect">
            <a:avLst/>
          </a:prstGeom>
          <a:noFill/>
        </p:spPr>
        <p:txBody>
          <a:bodyPr wrap="square">
            <a:spAutoFit/>
          </a:bodyPr>
          <a:lstStyle/>
          <a:p>
            <a:pPr algn="l">
              <a:buClrTx/>
              <a:buSzTx/>
              <a:buFontTx/>
            </a:pPr>
            <a:r>
              <a:rPr lang="en-US" altLang="zh-CN" sz="2800" b="1" i="1" dirty="0">
                <a:solidFill>
                  <a:srgbClr val="FF0000"/>
                </a:solidFill>
                <a:latin typeface="Times New Roman" panose="02020603050405020304" pitchFamily="18" charset="0"/>
                <a:cs typeface="Times New Roman" panose="02020603050405020304" pitchFamily="18" charset="0"/>
                <a:sym typeface="+mn-ea"/>
              </a:rPr>
              <a:t>Para2:  The girl calmed down in Eric's song when a man rushed into the office of the subway station.</a:t>
            </a:r>
            <a:endParaRPr lang="en-US" altLang="zh-CN" sz="2800" b="1" i="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7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48716"/>
                                        </p:tgtEl>
                                        <p:attrNameLst>
                                          <p:attrName>style.visibility</p:attrName>
                                        </p:attrNameLst>
                                      </p:cBhvr>
                                      <p:to>
                                        <p:strVal val="visible"/>
                                      </p:to>
                                    </p:set>
                                    <p:anim calcmode="lin" valueType="num">
                                      <p:cBhvr additive="base">
                                        <p:cTn id="15" dur="500" fill="hold"/>
                                        <p:tgtEl>
                                          <p:spTgt spid="1048716"/>
                                        </p:tgtEl>
                                        <p:attrNameLst>
                                          <p:attrName>ppt_x</p:attrName>
                                        </p:attrNameLst>
                                      </p:cBhvr>
                                      <p:tavLst>
                                        <p:tav tm="0">
                                          <p:val>
                                            <p:strVal val="#ppt_x"/>
                                          </p:val>
                                        </p:tav>
                                        <p:tav tm="100000">
                                          <p:val>
                                            <p:strVal val="#ppt_x"/>
                                          </p:val>
                                        </p:tav>
                                      </p:tavLst>
                                    </p:anim>
                                    <p:anim calcmode="lin" valueType="num">
                                      <p:cBhvr additive="base">
                                        <p:cTn id="16" dur="500" fill="hold"/>
                                        <p:tgtEl>
                                          <p:spTgt spid="10487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87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8" grpId="0" bldLvl="0" animBg="1"/>
      <p:bldP spid="1048709" grpId="0" bldLvl="0" animBg="1"/>
      <p:bldP spid="1048712" grpId="0" bldLvl="0" animBg="1"/>
      <p:bldP spid="1048716"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2846206" y="0"/>
            <a:ext cx="9345794" cy="6431280"/>
          </a:xfrm>
          <a:prstGeom prst="rect">
            <a:avLst/>
          </a:prstGeom>
          <a:noFill/>
          <a:ln w="28575" cmpd="sng">
            <a:solidFill>
              <a:srgbClr val="C00000"/>
            </a:solidFill>
            <a:prstDash val="solid"/>
          </a:ln>
        </p:spPr>
        <p:txBody>
          <a:bodyPr wrap="square" rtlCol="0" anchor="t">
            <a:spAutoFit/>
          </a:bodyPr>
          <a:lstStyle/>
          <a:p>
            <a:pPr indent="0" fontAlgn="auto">
              <a:lnSpc>
                <a:spcPct val="80000"/>
              </a:lnSpc>
            </a:pPr>
            <a:r>
              <a:rPr lang="en-US"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mn-ea"/>
              </a:rPr>
              <a:t>It was a rather crowded day at the subway station. Seeing the busy passers-by stopped by his performance, Eric, a music lover who just graduated from college, wore a big smile on his face.</a:t>
            </a:r>
            <a:endParaRPr lang="en-US" altLang="zh-CN" sz="2000" dirty="0">
              <a:latin typeface="Times New Roman" panose="02020603050405020304" pitchFamily="18" charset="0"/>
              <a:cs typeface="Times New Roman" panose="02020603050405020304" pitchFamily="18" charset="0"/>
            </a:endParaRPr>
          </a:p>
          <a:p>
            <a:pPr indent="0" fontAlgn="auto">
              <a:lnSpc>
                <a:spcPct val="80000"/>
              </a:lnSpc>
            </a:pPr>
            <a:r>
              <a:rPr lang="en-US" altLang="zh-CN" sz="2000" dirty="0">
                <a:latin typeface="Times New Roman" panose="02020603050405020304" pitchFamily="18" charset="0"/>
                <a:cs typeface="Times New Roman" panose="02020603050405020304" pitchFamily="18" charset="0"/>
                <a:sym typeface="+mn-ea"/>
              </a:rPr>
              <a:t>       With deep passion for music, he showed up in the station in his spare time, singing and playing the guitar to people travelling to and from the subway station.</a:t>
            </a:r>
            <a:endParaRPr lang="en-US" altLang="zh-CN" sz="2000" dirty="0">
              <a:latin typeface="Times New Roman" panose="02020603050405020304" pitchFamily="18" charset="0"/>
              <a:cs typeface="Times New Roman" panose="02020603050405020304" pitchFamily="18" charset="0"/>
            </a:endParaRPr>
          </a:p>
          <a:p>
            <a:pPr indent="0" fontAlgn="auto">
              <a:lnSpc>
                <a:spcPct val="80000"/>
              </a:lnSpc>
            </a:pPr>
            <a:r>
              <a:rPr lang="en-US" altLang="zh-CN" sz="2000" dirty="0">
                <a:latin typeface="Times New Roman" panose="02020603050405020304" pitchFamily="18" charset="0"/>
                <a:cs typeface="Times New Roman" panose="02020603050405020304" pitchFamily="18" charset="0"/>
                <a:sym typeface="+mn-ea"/>
              </a:rPr>
              <a:t>       With the melodious (悦耳的)song coming to an end, hearty applause burst out. As usual, Eric expressed his gratitude, nodding his head with a smile. “ Man, awesome! An outstanding performance!” Approached a man, holding the hand of a little girl in a ponytail(马尾辫)，aged about four.</a:t>
            </a:r>
            <a:endParaRPr lang="en-US" altLang="zh-CN" sz="2000" dirty="0">
              <a:latin typeface="Times New Roman" panose="02020603050405020304" pitchFamily="18" charset="0"/>
              <a:cs typeface="Times New Roman" panose="02020603050405020304" pitchFamily="18" charset="0"/>
            </a:endParaRPr>
          </a:p>
          <a:p>
            <a:pPr indent="0" fontAlgn="auto">
              <a:lnSpc>
                <a:spcPct val="80000"/>
              </a:lnSpc>
            </a:pPr>
            <a:r>
              <a:rPr lang="en-US" altLang="zh-CN" sz="2000" dirty="0">
                <a:latin typeface="Times New Roman" panose="02020603050405020304" pitchFamily="18" charset="0"/>
                <a:cs typeface="Times New Roman" panose="02020603050405020304" pitchFamily="18" charset="0"/>
                <a:sym typeface="+mn-ea"/>
              </a:rPr>
              <a:t>       “Park, a producer of a record company.”The man introduced himself, holding out his hand.” Would you like to give it a try in my company?” Out of politeness, Eric shook hands with him in amazement.</a:t>
            </a:r>
            <a:endParaRPr lang="en-US" altLang="zh-CN" sz="2000" dirty="0">
              <a:latin typeface="Times New Roman" panose="02020603050405020304" pitchFamily="18" charset="0"/>
              <a:cs typeface="Times New Roman" panose="02020603050405020304" pitchFamily="18" charset="0"/>
            </a:endParaRPr>
          </a:p>
          <a:p>
            <a:pPr indent="0" fontAlgn="auto">
              <a:lnSpc>
                <a:spcPct val="80000"/>
              </a:lnSpc>
            </a:pPr>
            <a:r>
              <a:rPr lang="en-US" altLang="zh-CN" sz="2000" dirty="0">
                <a:latin typeface="Times New Roman" panose="02020603050405020304" pitchFamily="18" charset="0"/>
                <a:cs typeface="Times New Roman" panose="02020603050405020304" pitchFamily="18" charset="0"/>
                <a:sym typeface="+mn-ea"/>
              </a:rPr>
              <a:t>       “I haven’t seen somebody this good in a long time! You are a beautiful scenery of this city with such a beautiful voice!”Park admired. Suddenly, a phone call interrupted their conversation. Park briefly invited Eric to meet later in the same place and walked away to answer the call. Seeing Park off, Eric did realize what had happened, with warm current flowing from his head to toes.It was the first time that he had earned such kind of recognition, which was totally out of his expectation.</a:t>
            </a:r>
            <a:endParaRPr lang="en-US" altLang="zh-CN" sz="2000" dirty="0">
              <a:latin typeface="Times New Roman" panose="02020603050405020304" pitchFamily="18" charset="0"/>
              <a:cs typeface="Times New Roman" panose="02020603050405020304" pitchFamily="18" charset="0"/>
            </a:endParaRPr>
          </a:p>
          <a:p>
            <a:pPr indent="0" fontAlgn="auto">
              <a:lnSpc>
                <a:spcPct val="80000"/>
              </a:lnSpc>
            </a:pPr>
            <a:r>
              <a:rPr lang="en-US" altLang="zh-CN" sz="2000" dirty="0">
                <a:latin typeface="Times New Roman" panose="02020603050405020304" pitchFamily="18" charset="0"/>
                <a:cs typeface="Times New Roman" panose="02020603050405020304" pitchFamily="18" charset="0"/>
                <a:sym typeface="+mn-ea"/>
              </a:rPr>
              <a:t>         “A beautiful scenery of the city, with a beautiful voice! ” Eric repeated the words, cleaning his guitar and preparing for the next performance. At that time, he caught sight of a little girl in a ponytail standing in a corner, weeping and looking around. Carrying his guitar, Eric approached her and squatted(蹲) down, “What’s wrong with you, honey? ”</a:t>
            </a:r>
            <a:endParaRPr lang="en-US" altLang="zh-CN" sz="2000" dirty="0">
              <a:latin typeface="Times New Roman" panose="02020603050405020304" pitchFamily="18" charset="0"/>
              <a:cs typeface="Times New Roman" panose="02020603050405020304" pitchFamily="18" charset="0"/>
            </a:endParaRPr>
          </a:p>
          <a:p>
            <a:r>
              <a:rPr lang="en-US" sz="2000" i="1" dirty="0">
                <a:solidFill>
                  <a:srgbClr val="1D41D5"/>
                </a:solidFill>
                <a:latin typeface="Times New Roman" panose="02020603050405020304" pitchFamily="18" charset="0"/>
                <a:cs typeface="Times New Roman" panose="02020603050405020304" pitchFamily="18" charset="0"/>
                <a:sym typeface="+mn-ea"/>
              </a:rPr>
              <a:t>Para 1</a:t>
            </a:r>
            <a:r>
              <a:rPr lang="zh-CN" altLang="en-US" sz="2000" i="1" dirty="0">
                <a:solidFill>
                  <a:srgbClr val="1D41D5"/>
                </a:solidFill>
                <a:latin typeface="Times New Roman" panose="02020603050405020304" pitchFamily="18" charset="0"/>
                <a:cs typeface="Times New Roman" panose="02020603050405020304" pitchFamily="18" charset="0"/>
                <a:sym typeface="+mn-ea"/>
              </a:rPr>
              <a:t>：</a:t>
            </a:r>
            <a:r>
              <a:rPr lang="en-US" altLang="zh-CN" sz="2000" i="1" dirty="0">
                <a:solidFill>
                  <a:srgbClr val="1D41D5"/>
                </a:solidFill>
                <a:latin typeface="Times New Roman" panose="02020603050405020304" pitchFamily="18" charset="0"/>
                <a:cs typeface="Times New Roman" panose="02020603050405020304" pitchFamily="18" charset="0"/>
                <a:sym typeface="+mn-ea"/>
              </a:rPr>
              <a:t>"I can't find my daddy.” The girl burst out crying.</a:t>
            </a:r>
            <a:endParaRPr lang="en-US" sz="2000" i="1" dirty="0">
              <a:solidFill>
                <a:srgbClr val="1D41D5"/>
              </a:solidFill>
              <a:latin typeface="Times New Roman" panose="02020603050405020304" pitchFamily="18" charset="0"/>
              <a:cs typeface="Times New Roman" panose="02020603050405020304" pitchFamily="18" charset="0"/>
            </a:endParaRPr>
          </a:p>
          <a:p>
            <a:r>
              <a:rPr lang="en-US" sz="2000" i="1" dirty="0">
                <a:solidFill>
                  <a:srgbClr val="1D41D5"/>
                </a:solidFill>
                <a:latin typeface="Times New Roman" panose="02020603050405020304" pitchFamily="18" charset="0"/>
                <a:cs typeface="Times New Roman" panose="02020603050405020304" pitchFamily="18" charset="0"/>
                <a:sym typeface="+mn-ea"/>
              </a:rPr>
              <a:t>Para2:  </a:t>
            </a:r>
            <a:r>
              <a:rPr lang="en-US" altLang="zh-CN" sz="2000" i="1" dirty="0">
                <a:solidFill>
                  <a:srgbClr val="1D41D5"/>
                </a:solidFill>
                <a:latin typeface="Times New Roman" panose="02020603050405020304" pitchFamily="18" charset="0"/>
                <a:cs typeface="Times New Roman" panose="02020603050405020304" pitchFamily="18" charset="0"/>
                <a:sym typeface="+mn-ea"/>
              </a:rPr>
              <a:t>The girl calmed down in Eric's song when a man rushed into the office of the subway station.</a:t>
            </a:r>
            <a:endParaRPr lang="en-US" sz="2000" i="1" dirty="0">
              <a:solidFill>
                <a:srgbClr val="1D41D5"/>
              </a:solidFill>
              <a:latin typeface="Times New Roman" panose="02020603050405020304" pitchFamily="18" charset="0"/>
              <a:cs typeface="Times New Roman" panose="02020603050405020304" pitchFamily="18" charset="0"/>
            </a:endParaRPr>
          </a:p>
        </p:txBody>
      </p:sp>
      <p:sp>
        <p:nvSpPr>
          <p:cNvPr id="4" name="矩形 19"/>
          <p:cNvSpPr/>
          <p:nvPr/>
        </p:nvSpPr>
        <p:spPr>
          <a:xfrm>
            <a:off x="-40384" y="0"/>
            <a:ext cx="3533392" cy="493776"/>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R</a:t>
            </a:r>
            <a:r>
              <a:rPr kumimoji="0" lang="en-US" altLang="zh-CN"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ead for Characters</a:t>
            </a:r>
            <a:endPar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5" name="矩形 4"/>
          <p:cNvSpPr/>
          <p:nvPr/>
        </p:nvSpPr>
        <p:spPr>
          <a:xfrm>
            <a:off x="-26394" y="868680"/>
            <a:ext cx="2858610" cy="1358284"/>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Times New Roman" panose="02020603050405020304" pitchFamily="18" charset="0"/>
                <a:cs typeface="Times New Roman" panose="02020603050405020304" pitchFamily="18" charset="0"/>
              </a:rPr>
              <a:t> Eric:</a:t>
            </a:r>
            <a:endParaRPr lang="zh-CN" altLang="en-US" sz="2400" b="1" dirty="0">
              <a:solidFill>
                <a:schemeClr val="tx1"/>
              </a:solidFill>
            </a:endParaRPr>
          </a:p>
        </p:txBody>
      </p:sp>
      <p:sp>
        <p:nvSpPr>
          <p:cNvPr id="6" name="矩形 5"/>
          <p:cNvSpPr/>
          <p:nvPr/>
        </p:nvSpPr>
        <p:spPr>
          <a:xfrm>
            <a:off x="82228" y="2900896"/>
            <a:ext cx="2816420" cy="1863128"/>
          </a:xfrm>
          <a:prstGeom prst="rect">
            <a:avLst/>
          </a:prstGeom>
          <a:solidFill>
            <a:schemeClr val="accent6">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Times New Roman" panose="02020603050405020304" pitchFamily="18" charset="0"/>
                <a:cs typeface="Times New Roman" panose="02020603050405020304" pitchFamily="18" charset="0"/>
              </a:rPr>
              <a:t>Park:</a:t>
            </a:r>
          </a:p>
          <a:p>
            <a:endParaRPr lang="en-US" altLang="zh-CN" sz="2400" b="1" dirty="0">
              <a:solidFill>
                <a:schemeClr val="tx1"/>
              </a:solidFill>
              <a:latin typeface="Times New Roman" panose="02020603050405020304" pitchFamily="18" charset="0"/>
              <a:cs typeface="Times New Roman" panose="02020603050405020304" pitchFamily="18" charset="0"/>
            </a:endParaRPr>
          </a:p>
          <a:p>
            <a:endParaRPr lang="en-US" altLang="zh-CN" sz="2400" b="1" dirty="0">
              <a:solidFill>
                <a:schemeClr val="tx1"/>
              </a:solidFill>
              <a:latin typeface="Times New Roman" panose="02020603050405020304" pitchFamily="18" charset="0"/>
              <a:cs typeface="Times New Roman" panose="02020603050405020304" pitchFamily="18" charset="0"/>
            </a:endParaRPr>
          </a:p>
          <a:p>
            <a:endParaRPr lang="en-US" altLang="zh-CN" sz="2400" b="1" dirty="0">
              <a:solidFill>
                <a:schemeClr val="tx1"/>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3374136" y="1038568"/>
            <a:ext cx="80284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559362" y="1746484"/>
            <a:ext cx="703675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461515" y="494010"/>
            <a:ext cx="2743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a:off x="3639591" y="5411958"/>
            <a:ext cx="789099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98815" y="777474"/>
            <a:ext cx="2338440" cy="1569660"/>
          </a:xfrm>
          <a:prstGeom prst="rect">
            <a:avLst/>
          </a:prstGeom>
          <a:noFill/>
        </p:spPr>
        <p:txBody>
          <a:bodyPr wrap="square" rtlCol="0">
            <a:spAutoFit/>
          </a:bodyPr>
          <a:lstStyle/>
          <a:p>
            <a:pPr algn="l"/>
            <a:r>
              <a:rPr lang="en-US" altLang="zh-CN" sz="2400" b="1" dirty="0">
                <a:solidFill>
                  <a:srgbClr val="002060"/>
                </a:solidFill>
              </a:rPr>
              <a:t>music-loving,</a:t>
            </a:r>
          </a:p>
          <a:p>
            <a:pPr algn="l"/>
            <a:r>
              <a:rPr lang="en-US" altLang="zh-CN" sz="2400" b="1" dirty="0">
                <a:solidFill>
                  <a:srgbClr val="002060"/>
                </a:solidFill>
              </a:rPr>
              <a:t>polite;</a:t>
            </a:r>
          </a:p>
          <a:p>
            <a:pPr algn="l"/>
            <a:r>
              <a:rPr lang="en-US" altLang="zh-CN" sz="2400" b="1" dirty="0">
                <a:solidFill>
                  <a:srgbClr val="002060"/>
                </a:solidFill>
              </a:rPr>
              <a:t>Warm-hearted</a:t>
            </a:r>
          </a:p>
          <a:p>
            <a:pPr algn="l"/>
            <a:endParaRPr lang="en-US" altLang="zh-CN" sz="2400" b="1" dirty="0">
              <a:solidFill>
                <a:srgbClr val="002060"/>
              </a:solidFill>
            </a:endParaRPr>
          </a:p>
        </p:txBody>
      </p:sp>
      <p:cxnSp>
        <p:nvCxnSpPr>
          <p:cNvPr id="16" name="直接连接符 15"/>
          <p:cNvCxnSpPr>
            <a:cxnSpLocks/>
          </p:cNvCxnSpPr>
          <p:nvPr/>
        </p:nvCxnSpPr>
        <p:spPr>
          <a:xfrm>
            <a:off x="3493008" y="3215421"/>
            <a:ext cx="8539743"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330" y="3559261"/>
            <a:ext cx="3346806" cy="830997"/>
          </a:xfrm>
          <a:prstGeom prst="rect">
            <a:avLst/>
          </a:prstGeom>
          <a:noFill/>
        </p:spPr>
        <p:txBody>
          <a:bodyPr wrap="square" rtlCol="0">
            <a:spAutoFit/>
          </a:bodyPr>
          <a:lstStyle/>
          <a:p>
            <a:r>
              <a:rPr lang="en-US" altLang="zh-CN" sz="2400" b="1" dirty="0">
                <a:solidFill>
                  <a:srgbClr val="002060"/>
                </a:solidFill>
              </a:rPr>
              <a:t>clear-eyed(</a:t>
            </a:r>
            <a:r>
              <a:rPr lang="zh-CN" altLang="en-US" sz="2400" b="1" dirty="0">
                <a:solidFill>
                  <a:srgbClr val="002060"/>
                </a:solidFill>
              </a:rPr>
              <a:t>有眼光的</a:t>
            </a:r>
            <a:r>
              <a:rPr lang="en-US" altLang="zh-CN" sz="2400" b="1" dirty="0">
                <a:solidFill>
                  <a:srgbClr val="002060"/>
                </a:solidFill>
              </a:rPr>
              <a:t>)</a:t>
            </a:r>
            <a:r>
              <a:rPr lang="zh-CN" altLang="en-US" sz="2400" b="1" dirty="0">
                <a:solidFill>
                  <a:srgbClr val="002060"/>
                </a:solidFill>
              </a:rPr>
              <a:t>，</a:t>
            </a:r>
            <a:r>
              <a:rPr lang="en-US" altLang="zh-CN" sz="2400" b="1" dirty="0">
                <a:solidFill>
                  <a:srgbClr val="002060"/>
                </a:solidFill>
              </a:rPr>
              <a:t>careless</a:t>
            </a:r>
            <a:endParaRPr lang="zh-CN" altLang="en-US" sz="2400" b="1" dirty="0">
              <a:solidFill>
                <a:srgbClr val="002060"/>
              </a:solidFill>
            </a:endParaRPr>
          </a:p>
        </p:txBody>
      </p:sp>
      <p:cxnSp>
        <p:nvCxnSpPr>
          <p:cNvPr id="2" name="直接连接符 1"/>
          <p:cNvCxnSpPr/>
          <p:nvPr>
            <p:custDataLst>
              <p:tags r:id="rId1"/>
            </p:custDataLst>
          </p:nvPr>
        </p:nvCxnSpPr>
        <p:spPr>
          <a:xfrm>
            <a:off x="3639591" y="6059785"/>
            <a:ext cx="53675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F5DB1CD-66F4-28ED-6F07-12F39C7382B8}"/>
              </a:ext>
            </a:extLst>
          </p:cNvPr>
          <p:cNvCxnSpPr>
            <a:cxnSpLocks/>
          </p:cNvCxnSpPr>
          <p:nvPr/>
        </p:nvCxnSpPr>
        <p:spPr>
          <a:xfrm>
            <a:off x="3819144" y="5754405"/>
            <a:ext cx="518797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2846206" y="0"/>
            <a:ext cx="9345794" cy="6480175"/>
          </a:xfrm>
          <a:prstGeom prst="rect">
            <a:avLst/>
          </a:prstGeom>
          <a:noFill/>
          <a:ln w="28575" cmpd="sng">
            <a:solidFill>
              <a:srgbClr val="C00000"/>
            </a:solidFill>
            <a:prstDash val="solid"/>
          </a:ln>
        </p:spPr>
        <p:txBody>
          <a:bodyPr wrap="square" rtlCol="0" anchor="t">
            <a:spAutoFit/>
          </a:bodyPr>
          <a:lstStyle/>
          <a:p>
            <a:pPr algn="l">
              <a:lnSpc>
                <a:spcPct val="80000"/>
              </a:lnSpc>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mn-ea"/>
              </a:rPr>
              <a:t>It was a rather crowded day at the subway station. Seeing the busy passers-by stopped by his performance, Eric, a music lover who just graduated from college, wore a big smile on his face.</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With deep passion for music, he showed up in the station in his spare time, singing and playing the guitar to people travelling to and from the subway station.</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With the melodious (悦耳的)song coming to an end, hearty applause burst out. As usual, Eric expressed his gratitude, nodding his head with a smile. “ Man, awesome! An outstanding performance!” Approached a man, holding the hand of a little girl in a ponytail(马尾辫)，aged about four.</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“Park, a producer of a record company.”The man introduced himself, holding out his hand.” Would you like to give it a try in my company?” Out of politeness, Eric shook hands with him in amazement.</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“I haven’t seen somebody this good in a long time! You are a beautiful scenery of this city with such a beautiful voice!”Park admired. Suddenly, a phone call interrupted their conversation. Park briefly invited Eric to meet later in the same place and walked away to answer the call. Seeing Park off, Eric did realize what had happened, with warm current flowing from his head to toes.It was the first time that he had earned such kind of recognition, which was totally out of his expectation.</a:t>
            </a:r>
            <a:endParaRPr lang="en-US" altLang="zh-CN" sz="2000" dirty="0">
              <a:latin typeface="Times New Roman" panose="02020603050405020304" pitchFamily="18" charset="0"/>
              <a:cs typeface="Times New Roman" panose="02020603050405020304" pitchFamily="18" charset="0"/>
            </a:endParaRPr>
          </a:p>
          <a:p>
            <a:pPr algn="l">
              <a:lnSpc>
                <a:spcPct val="80000"/>
              </a:lnSpc>
            </a:pPr>
            <a:r>
              <a:rPr lang="en-US" altLang="zh-CN" sz="2000" dirty="0">
                <a:latin typeface="Times New Roman" panose="02020603050405020304" pitchFamily="18" charset="0"/>
                <a:cs typeface="Times New Roman" panose="02020603050405020304" pitchFamily="18" charset="0"/>
                <a:sym typeface="+mn-ea"/>
              </a:rPr>
              <a:t>         “A beautiful scenery of the city, with a beautiful voice! ” Eric repeated the words, cleaning his guitar and preparing for the next performance. At that time, he caught sight of a little girl in a ponytail standing in a corner, weeping and looking around. Carrying his guitar, Eric approached her and squatted(蹲) down, “What’s wrong with you, honey? ”</a:t>
            </a:r>
            <a:endParaRPr lang="en-US" altLang="zh-CN" sz="2000" dirty="0">
              <a:latin typeface="Times New Roman" panose="02020603050405020304" pitchFamily="18" charset="0"/>
              <a:cs typeface="Times New Roman" panose="02020603050405020304" pitchFamily="18" charset="0"/>
            </a:endParaRPr>
          </a:p>
          <a:p>
            <a:r>
              <a:rPr lang="en-US" sz="2000" i="1" dirty="0">
                <a:solidFill>
                  <a:srgbClr val="1D41D5"/>
                </a:solidFill>
                <a:latin typeface="Times New Roman" panose="02020603050405020304" pitchFamily="18" charset="0"/>
                <a:cs typeface="Times New Roman" panose="02020603050405020304" pitchFamily="18" charset="0"/>
                <a:sym typeface="+mn-ea"/>
              </a:rPr>
              <a:t>Para 1</a:t>
            </a:r>
            <a:r>
              <a:rPr lang="zh-CN" altLang="en-US" sz="2000" i="1" dirty="0">
                <a:solidFill>
                  <a:srgbClr val="1D41D5"/>
                </a:solidFill>
                <a:latin typeface="Times New Roman" panose="02020603050405020304" pitchFamily="18" charset="0"/>
                <a:cs typeface="Times New Roman" panose="02020603050405020304" pitchFamily="18" charset="0"/>
                <a:sym typeface="+mn-ea"/>
              </a:rPr>
              <a:t>：</a:t>
            </a:r>
            <a:r>
              <a:rPr lang="en-US" altLang="zh-CN" sz="2000" i="1" dirty="0">
                <a:solidFill>
                  <a:srgbClr val="1D41D5"/>
                </a:solidFill>
                <a:latin typeface="Times New Roman" panose="02020603050405020304" pitchFamily="18" charset="0"/>
                <a:cs typeface="Times New Roman" panose="02020603050405020304" pitchFamily="18" charset="0"/>
                <a:sym typeface="+mn-ea"/>
              </a:rPr>
              <a:t>"I can't find my daddy.” The girl burst out crying.</a:t>
            </a:r>
            <a:endParaRPr lang="en-US" sz="2000" i="1" dirty="0">
              <a:solidFill>
                <a:srgbClr val="1D41D5"/>
              </a:solidFill>
              <a:latin typeface="Times New Roman" panose="02020603050405020304" pitchFamily="18" charset="0"/>
              <a:cs typeface="Times New Roman" panose="02020603050405020304" pitchFamily="18" charset="0"/>
            </a:endParaRPr>
          </a:p>
          <a:p>
            <a:r>
              <a:rPr lang="en-US" sz="2000" i="1" dirty="0">
                <a:solidFill>
                  <a:srgbClr val="1D41D5"/>
                </a:solidFill>
                <a:latin typeface="Times New Roman" panose="02020603050405020304" pitchFamily="18" charset="0"/>
                <a:cs typeface="Times New Roman" panose="02020603050405020304" pitchFamily="18" charset="0"/>
                <a:sym typeface="+mn-ea"/>
              </a:rPr>
              <a:t>Para2:  </a:t>
            </a:r>
            <a:r>
              <a:rPr lang="en-US" altLang="zh-CN" sz="2000" i="1" dirty="0">
                <a:solidFill>
                  <a:srgbClr val="1D41D5"/>
                </a:solidFill>
                <a:latin typeface="Times New Roman" panose="02020603050405020304" pitchFamily="18" charset="0"/>
                <a:cs typeface="Times New Roman" panose="02020603050405020304" pitchFamily="18" charset="0"/>
                <a:sym typeface="+mn-ea"/>
              </a:rPr>
              <a:t>The girl calmed down in Eric's song when a man rushed into the office of the subway station.</a:t>
            </a:r>
            <a:endParaRPr lang="en-US" sz="2000" i="1" dirty="0">
              <a:solidFill>
                <a:srgbClr val="1D41D5"/>
              </a:solidFill>
              <a:latin typeface="Times New Roman" panose="02020603050405020304" pitchFamily="18" charset="0"/>
              <a:cs typeface="Times New Roman" panose="02020603050405020304" pitchFamily="18" charset="0"/>
            </a:endParaRPr>
          </a:p>
        </p:txBody>
      </p:sp>
      <p:sp>
        <p:nvSpPr>
          <p:cNvPr id="4" name="矩形 19"/>
          <p:cNvSpPr/>
          <p:nvPr/>
        </p:nvSpPr>
        <p:spPr>
          <a:xfrm>
            <a:off x="-40384" y="0"/>
            <a:ext cx="2935916" cy="493776"/>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R</a:t>
            </a:r>
            <a:r>
              <a:rPr kumimoji="0" lang="en-US" altLang="zh-CN"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ead for conflicts</a:t>
            </a:r>
            <a:endPar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15" name="文本框 14"/>
          <p:cNvSpPr txBox="1"/>
          <p:nvPr/>
        </p:nvSpPr>
        <p:spPr>
          <a:xfrm>
            <a:off x="-26394" y="826176"/>
            <a:ext cx="2816420" cy="2308324"/>
          </a:xfrm>
          <a:prstGeom prst="rect">
            <a:avLst/>
          </a:prstGeom>
          <a:noFill/>
        </p:spPr>
        <p:txBody>
          <a:bodyPr wrap="square" rtlCol="0">
            <a:spAutoFit/>
          </a:bodyPr>
          <a:lstStyle/>
          <a:p>
            <a:pPr algn="l">
              <a:buClrTx/>
              <a:buSzTx/>
              <a:buFontTx/>
            </a:pPr>
            <a:r>
              <a:rPr lang="en-US" altLang="zh-CN" sz="2400" b="1" dirty="0">
                <a:solidFill>
                  <a:srgbClr val="FF0000"/>
                </a:solidFill>
                <a:latin typeface="Times New Roman" panose="02020603050405020304" pitchFamily="18" charset="0"/>
                <a:cs typeface="Times New Roman" panose="02020603050405020304" pitchFamily="18" charset="0"/>
              </a:rPr>
              <a:t>1. The lost girl need Eric’s help to find her Dad, but Park asked him to meet later in the same place.</a:t>
            </a:r>
            <a:endParaRPr lang="zh-CN" altLang="en-US" sz="2400" b="1" dirty="0">
              <a:solidFill>
                <a:srgbClr val="FF0000"/>
              </a:solidFill>
              <a:latin typeface="Times New Roman" panose="02020603050405020304" pitchFamily="18" charset="0"/>
              <a:cs typeface="Times New Roman" panose="02020603050405020304" pitchFamily="18" charset="0"/>
              <a:sym typeface="+mn-ea"/>
            </a:endParaRPr>
          </a:p>
        </p:txBody>
      </p:sp>
      <p:cxnSp>
        <p:nvCxnSpPr>
          <p:cNvPr id="6" name="直接连接符 5"/>
          <p:cNvCxnSpPr>
            <a:cxnSpLocks/>
          </p:cNvCxnSpPr>
          <p:nvPr>
            <p:custDataLst>
              <p:tags r:id="rId1"/>
            </p:custDataLst>
          </p:nvPr>
        </p:nvCxnSpPr>
        <p:spPr>
          <a:xfrm>
            <a:off x="4528947" y="3786866"/>
            <a:ext cx="545630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custDataLst>
              <p:tags r:id="rId2"/>
            </p:custDataLst>
          </p:nvPr>
        </p:nvCxnSpPr>
        <p:spPr>
          <a:xfrm>
            <a:off x="3958844" y="5764256"/>
            <a:ext cx="495655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9633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6c941b77-ddac-44b0-a897-60bb17f194d5"/>
  <p:tag name="COMMONDATA" val="eyJoZGlkIjoiNzc0MzVjMDBlODNmMDA1MmVkMmJjOTg5NDU2YmFjM2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4460.63937007874,&quot;width&quot;:7484.294488188976}"/>
</p:tagLst>
</file>

<file path=ppt/tags/tag25.xml><?xml version="1.0" encoding="utf-8"?>
<p:tagLst xmlns:a="http://schemas.openxmlformats.org/drawingml/2006/main" xmlns:r="http://schemas.openxmlformats.org/officeDocument/2006/relationships" xmlns:p="http://schemas.openxmlformats.org/presentationml/2006/main">
  <p:tag name="ID" val="553512"/>
  <p:tag name="MH" val="20160830110146"/>
  <p:tag name="MH_LIBRARY" val="CONTENTS"/>
  <p:tag name="MH_ORDER" val="1"/>
  <p:tag name="MH_TYPE" val="ENTRY"/>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4460.63937007874,&quot;width&quot;:7484.294488188976}"/>
</p:tagLst>
</file>

<file path=ppt/tags/tag29.xml><?xml version="1.0" encoding="utf-8"?>
<p:tagLst xmlns:a="http://schemas.openxmlformats.org/drawingml/2006/main" xmlns:r="http://schemas.openxmlformats.org/officeDocument/2006/relationships" xmlns:p="http://schemas.openxmlformats.org/presentationml/2006/main">
  <p:tag name="ID" val="553512"/>
  <p:tag name="MH" val="20160830110146"/>
  <p:tag name="MH_LIBRARY" val="CONTENTS"/>
  <p:tag name="MH_ORDER" val="1"/>
  <p:tag name="MH_TYPE" val="ENTRY"/>
</p:tagLst>
</file>

<file path=ppt/tags/tag3.xml><?xml version="1.0" encoding="utf-8"?>
<p:tagLst xmlns:a="http://schemas.openxmlformats.org/drawingml/2006/main" xmlns:r="http://schemas.openxmlformats.org/officeDocument/2006/relationships" xmlns:p="http://schemas.openxmlformats.org/presentationml/2006/main">
  <p:tag name="ID" val="553512"/>
  <p:tag name="MH" val="20160830110146"/>
  <p:tag name="MH_LIBRARY" val="CONTENTS"/>
  <p:tag name="MH_ORDER" val="4"/>
  <p:tag name="MH_TYPE" val="ENTRY"/>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ID" val="553512"/>
  <p:tag name="MH" val="20160830110146"/>
  <p:tag name="MH_LIBRARY" val="CONTENTS"/>
  <p:tag name="MH_ORDER" val="3"/>
  <p:tag name="MH_TYPE" val="ENTRY"/>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ID" val="553512"/>
  <p:tag name="MH" val="20160830110146"/>
  <p:tag name="MH_LIBRARY" val="CONTENTS"/>
  <p:tag name="MH_ORDER" val="1"/>
  <p:tag name="MH_TYPE" val="ENTRY"/>
</p:tagLst>
</file>

<file path=ppt/tags/tag5.xml><?xml version="1.0" encoding="utf-8"?>
<p:tagLst xmlns:a="http://schemas.openxmlformats.org/drawingml/2006/main" xmlns:r="http://schemas.openxmlformats.org/officeDocument/2006/relationships" xmlns:p="http://schemas.openxmlformats.org/presentationml/2006/main">
  <p:tag name="ID" val="553512"/>
  <p:tag name="MH" val="20160830110146"/>
  <p:tag name="MH_LIBRARY" val="CONTENTS"/>
  <p:tag name="MH_ORDER" val="2"/>
  <p:tag name="MH_TYPE" val="ENTRY"/>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ID" val="553512"/>
  <p:tag name="MH" val="20160830110146"/>
  <p:tag name="MH_LIBRARY" val="CONTENTS"/>
  <p:tag name="MH_ORDER" val="1"/>
  <p:tag name="MH_TYPE" val="ENTRY"/>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4460.63937007874,&quot;width&quot;:7484.294488188976}"/>
</p:tagLst>
</file>

<file path=ppt/tags/tag8.xml><?xml version="1.0" encoding="utf-8"?>
<p:tagLst xmlns:a="http://schemas.openxmlformats.org/drawingml/2006/main" xmlns:r="http://schemas.openxmlformats.org/officeDocument/2006/relationships" xmlns:p="http://schemas.openxmlformats.org/presentationml/2006/main">
  <p:tag name="ID" val="553512"/>
  <p:tag name="MH" val="20160830110146"/>
  <p:tag name="MH_LIBRARY" val="CONTENTS"/>
  <p:tag name="MH_ORDER" val="1"/>
  <p:tag name="MH_TYPE" val="ENTRY"/>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5547</Words>
  <Application>Microsoft Office PowerPoint</Application>
  <PresentationFormat>宽屏</PresentationFormat>
  <Paragraphs>258</Paragraphs>
  <Slides>32</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Times New Roman Regular</vt:lpstr>
      <vt:lpstr>等线</vt:lpstr>
      <vt:lpstr>等线 Light</vt:lpstr>
      <vt:lpstr>方正公文黑体</vt:lpstr>
      <vt:lpstr>思源黑体</vt:lpstr>
      <vt:lpstr>微软雅黑</vt:lpstr>
      <vt:lpstr>Arial</vt:lpstr>
      <vt:lpstr>Calibri</vt:lpstr>
      <vt:lpstr>Cambria</vt:lpstr>
      <vt:lpstr>Times New Roman</vt:lpstr>
      <vt:lpstr>Times New Roman Italic</vt:lpstr>
      <vt:lpstr>6_Office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aileen</dc:creator>
  <cp:lastModifiedBy>331648920@qq.com</cp:lastModifiedBy>
  <cp:revision>52</cp:revision>
  <dcterms:created xsi:type="dcterms:W3CDTF">2023-04-15T02:54:00Z</dcterms:created>
  <dcterms:modified xsi:type="dcterms:W3CDTF">2023-05-02T14:13:35Z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0C481F7E780143C981967EFE5F909892_12</vt:lpwstr>
  </property>
</Properties>
</file>