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5.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8.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9.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0.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3.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14.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17.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sldIdLst>
    <p:sldId id="612" r:id="rId2"/>
    <p:sldId id="670" r:id="rId3"/>
    <p:sldId id="661" r:id="rId4"/>
    <p:sldId id="669" r:id="rId5"/>
    <p:sldId id="662" r:id="rId6"/>
    <p:sldId id="668" r:id="rId7"/>
    <p:sldId id="667" r:id="rId8"/>
    <p:sldId id="671" r:id="rId9"/>
    <p:sldId id="666" r:id="rId10"/>
    <p:sldId id="673" r:id="rId11"/>
    <p:sldId id="672" r:id="rId12"/>
    <p:sldId id="674" r:id="rId13"/>
    <p:sldId id="675" r:id="rId14"/>
    <p:sldId id="676" r:id="rId15"/>
    <p:sldId id="688" r:id="rId16"/>
    <p:sldId id="686" r:id="rId17"/>
    <p:sldId id="663" r:id="rId18"/>
    <p:sldId id="687" r:id="rId19"/>
    <p:sldId id="689" r:id="rId20"/>
    <p:sldId id="690" r:id="rId21"/>
    <p:sldId id="691" r:id="rId22"/>
    <p:sldId id="692" r:id="rId23"/>
    <p:sldId id="693" r:id="rId24"/>
    <p:sldId id="694" r:id="rId25"/>
    <p:sldId id="695" r:id="rId26"/>
    <p:sldId id="696" r:id="rId27"/>
    <p:sldId id="697" r:id="rId28"/>
    <p:sldId id="698" r:id="rId29"/>
    <p:sldId id="699" r:id="rId30"/>
    <p:sldId id="700" r:id="rId31"/>
    <p:sldId id="701" r:id="rId32"/>
    <p:sldId id="702" r:id="rId33"/>
    <p:sldId id="703" r:id="rId34"/>
    <p:sldId id="704" r:id="rId35"/>
    <p:sldId id="705" r:id="rId36"/>
    <p:sldId id="706" r:id="rId37"/>
    <p:sldId id="707" r:id="rId38"/>
    <p:sldId id="708" r:id="rId39"/>
    <p:sldId id="709" r:id="rId40"/>
    <p:sldId id="710" r:id="rId41"/>
    <p:sldId id="711" r:id="rId42"/>
    <p:sldId id="712" r:id="rId43"/>
    <p:sldId id="713" r:id="rId44"/>
    <p:sldId id="714" r:id="rId45"/>
    <p:sldId id="715" r:id="rId46"/>
    <p:sldId id="716" r:id="rId47"/>
    <p:sldId id="717" r:id="rId48"/>
    <p:sldId id="718" r:id="rId49"/>
    <p:sldId id="719" r:id="rId50"/>
    <p:sldId id="720" r:id="rId51"/>
    <p:sldId id="721" r:id="rId52"/>
    <p:sldId id="722" r:id="rId53"/>
    <p:sldId id="723" r:id="rId54"/>
    <p:sldId id="724" r:id="rId55"/>
    <p:sldId id="725" r:id="rId56"/>
    <p:sldId id="726" r:id="rId57"/>
    <p:sldId id="727" r:id="rId58"/>
    <p:sldId id="728" r:id="rId59"/>
    <p:sldId id="729" r:id="rId60"/>
    <p:sldId id="730" r:id="rId61"/>
    <p:sldId id="731" r:id="rId62"/>
    <p:sldId id="732" r:id="rId63"/>
    <p:sldId id="733" r:id="rId64"/>
    <p:sldId id="734" r:id="rId65"/>
    <p:sldId id="735" r:id="rId66"/>
    <p:sldId id="736" r:id="rId67"/>
    <p:sldId id="737" r:id="rId68"/>
  </p:sldIdLst>
  <p:sldSz cx="12192000" cy="6858000"/>
  <p:notesSz cx="6858000" cy="9144000"/>
  <p:custDataLst>
    <p:tags r:id="rId7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1">
          <p15:clr>
            <a:srgbClr val="A4A3A4"/>
          </p15:clr>
        </p15:guide>
        <p15:guide id="2" pos="387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 lastIdx="0" clrIdx="0"/>
  <p:cmAuthor id="1" name="admin" initials="a" lastIdx="2" clrIdx="0"/>
  <p:cmAuthor id="2" name="作者" initials="A" lastIdx="0" clrIdx="1"/>
  <p:cmAuthor id="3" name="fafa" initials="f" lastIdx="0" clrIdx="1"/>
  <p:cmAuthor id="4" name="王习习" initials="王" lastIdx="0" clrIdx="0"/>
  <p:cmAuthor id="5" name="AK12YX" initials="A" lastIdx="2"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3910" autoAdjust="0"/>
  </p:normalViewPr>
  <p:slideViewPr>
    <p:cSldViewPr snapToGrid="0">
      <p:cViewPr varScale="1">
        <p:scale>
          <a:sx n="79" d="100"/>
          <a:sy n="79" d="100"/>
        </p:scale>
        <p:origin x="110" y="110"/>
      </p:cViewPr>
      <p:guideLst>
        <p:guide orient="horz" pos="2141"/>
        <p:guide pos="38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877EB-56D9-467E-86D8-948610802FF9}" type="datetimeFigureOut">
              <a:rPr lang="zh-CN" altLang="en-US" smtClean="0"/>
              <a:t>2023/4/21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249A02-7516-471E-9D0C-18B17E81B725}" type="slidenum">
              <a:rPr lang="zh-CN" altLang="en-US" smtClean="0"/>
              <a:t>‹#›</a:t>
            </a:fld>
            <a:endParaRPr lang="zh-CN" altLang="en-US"/>
          </a:p>
        </p:txBody>
      </p:sp>
    </p:spTree>
    <p:extLst>
      <p:ext uri="{BB962C8B-B14F-4D97-AF65-F5344CB8AC3E}">
        <p14:creationId xmlns:p14="http://schemas.microsoft.com/office/powerpoint/2010/main" val="2382332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249A02-7516-471E-9D0C-18B17E81B725}"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3E27A245-A9B2-4BC5-BD89-17FD121E6FAF}" type="slidenum">
              <a:rPr lang="zh-CN" altLang="en-US" smtClean="0"/>
              <a:t>33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3E27A245-A9B2-4BC5-BD89-17FD121E6FAF}" type="slidenum">
              <a:rPr lang="zh-CN" altLang="en-US" smtClean="0"/>
              <a:t>34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49A02-7516-471E-9D0C-18B17E81B725}" type="slidenum">
              <a:rPr lang="zh-CN" altLang="en-US" smtClean="0"/>
              <a:t>35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3E27A245-A9B2-4BC5-BD89-17FD121E6FAF}" type="slidenum">
              <a:rPr lang="zh-CN" altLang="en-US" smtClean="0"/>
              <a:pPr/>
              <a:t>41</a:t>
            </a:fld>
            <a:endParaRPr lang="zh-CN" altLang="en-US"/>
          </a:p>
        </p:txBody>
      </p:sp>
    </p:spTree>
    <p:extLst>
      <p:ext uri="{BB962C8B-B14F-4D97-AF65-F5344CB8AC3E}">
        <p14:creationId xmlns:p14="http://schemas.microsoft.com/office/powerpoint/2010/main" val="1638183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249A02-7516-471E-9D0C-18B17E81B725}" type="slidenum">
              <a:rPr lang="zh-CN" altLang="en-US" smtClean="0"/>
              <a:pPr/>
              <a:t>44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49A02-7516-471E-9D0C-18B17E81B725}" type="slidenum">
              <a:rPr lang="zh-CN" altLang="en-US" smtClean="0"/>
              <a:pPr/>
              <a:t>47</a:t>
            </a:fld>
            <a:endParaRPr lang="zh-CN" altLang="en-US"/>
          </a:p>
        </p:txBody>
      </p:sp>
    </p:spTree>
    <p:extLst>
      <p:ext uri="{BB962C8B-B14F-4D97-AF65-F5344CB8AC3E}">
        <p14:creationId xmlns:p14="http://schemas.microsoft.com/office/powerpoint/2010/main" val="1965939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49A02-7516-471E-9D0C-18B17E81B725}" type="slidenum">
              <a:rPr lang="zh-CN" altLang="en-US" smtClean="0"/>
              <a:pPr/>
              <a:t>48</a:t>
            </a:fld>
            <a:endParaRPr lang="zh-CN" altLang="en-US"/>
          </a:p>
        </p:txBody>
      </p:sp>
    </p:spTree>
    <p:extLst>
      <p:ext uri="{BB962C8B-B14F-4D97-AF65-F5344CB8AC3E}">
        <p14:creationId xmlns:p14="http://schemas.microsoft.com/office/powerpoint/2010/main" val="1965939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49A02-7516-471E-9D0C-18B17E81B725}" type="slidenum">
              <a:rPr lang="zh-CN" altLang="en-US" smtClean="0"/>
              <a:t>63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49A02-7516-471E-9D0C-18B17E81B725}" type="slidenum">
              <a:rPr lang="zh-CN" altLang="en-US" smtClean="0"/>
              <a:t>67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249A02-7516-471E-9D0C-18B17E81B725}" type="slidenum">
              <a:rPr lang="zh-CN" altLang="en-US" smtClean="0"/>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3E27A245-A9B2-4BC5-BD89-17FD121E6FAF}" type="slidenum">
              <a:rPr lang="zh-CN" altLang="en-US" smtClean="0"/>
              <a:t>21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3E27A245-A9B2-4BC5-BD89-17FD121E6FAF}" type="slidenum">
              <a:rPr lang="zh-CN" altLang="en-US" smtClean="0"/>
              <a:t>22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E27A245-A9B2-4BC5-BD89-17FD121E6FAF}" type="slidenum">
              <a:rPr lang="zh-CN" altLang="en-US" smtClean="0"/>
              <a:t>23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3E27A245-A9B2-4BC5-BD89-17FD121E6FAF}" type="slidenum">
              <a:rPr lang="zh-CN" altLang="en-US" smtClean="0"/>
              <a:t>24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49A02-7516-471E-9D0C-18B17E81B725}" type="slidenum">
              <a:rPr lang="zh-CN" altLang="en-US" smtClean="0"/>
              <a:t>25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3E27A245-A9B2-4BC5-BD89-17FD121E6FAF}" type="slidenum">
              <a:rPr lang="zh-CN" altLang="en-US" smtClean="0"/>
              <a:t>31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3E27A245-A9B2-4BC5-BD89-17FD121E6FAF}" type="slidenum">
              <a:rPr lang="zh-CN" altLang="en-US" smtClean="0"/>
              <a:t>32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2.jpeg"/><Relationship Id="rId5" Type="http://schemas.openxmlformats.org/officeDocument/2006/relationships/tags" Target="../tags/tag6.xml"/><Relationship Id="rId10" Type="http://schemas.openxmlformats.org/officeDocument/2006/relationships/image" Target="../media/image1.jpeg"/><Relationship Id="rId4" Type="http://schemas.openxmlformats.org/officeDocument/2006/relationships/tags" Target="../tags/tag5.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C4E5921-96BA-4C71-8D60-A0506961966B}" type="datetimeFigureOut">
              <a:rPr lang="zh-CN" altLang="en-US" smtClean="0"/>
              <a:t>2023/4/21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251B37-70D6-4829-9B0A-26F097FB504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C4E5921-96BA-4C71-8D60-A0506961966B}" type="datetimeFigureOut">
              <a:rPr lang="zh-CN" altLang="en-US" smtClean="0"/>
              <a:t>2023/4/21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251B37-70D6-4829-9B0A-26F097FB504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C4E5921-96BA-4C71-8D60-A0506961966B}" type="datetimeFigureOut">
              <a:rPr lang="zh-CN" altLang="en-US" smtClean="0"/>
              <a:t>2023/4/21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251B37-70D6-4829-9B0A-26F097FB5047}"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Tree>
  </p:cSld>
  <p:clrMapOvr>
    <a:masterClrMapping/>
  </p:clrMapOvr>
  <p:transition>
    <p:cu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2023/4/21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pic>
        <p:nvPicPr>
          <p:cNvPr id="6" name="图片 5"/>
          <p:cNvPicPr>
            <a:picLocks noChangeAspect="1"/>
          </p:cNvPicPr>
          <p:nvPr userDrawn="1">
            <p:custDataLst>
              <p:tags r:id="rId4"/>
            </p:custDataLst>
          </p:nvPr>
        </p:nvPicPr>
        <p:blipFill rotWithShape="1">
          <a:blip r:embed="rId10" cstate="print"/>
          <a:srcRect/>
          <a:stretch>
            <a:fillRect/>
          </a:stretch>
        </p:blipFill>
        <p:spPr>
          <a:xfrm flipH="1">
            <a:off x="0" y="-14514"/>
            <a:ext cx="8242301" cy="6858000"/>
          </a:xfrm>
          <a:prstGeom prst="rect">
            <a:avLst/>
          </a:prstGeom>
        </p:spPr>
      </p:pic>
      <p:pic>
        <p:nvPicPr>
          <p:cNvPr id="7" name="图片 6"/>
          <p:cNvPicPr>
            <a:picLocks noChangeAspect="1"/>
          </p:cNvPicPr>
          <p:nvPr userDrawn="1">
            <p:custDataLst>
              <p:tags r:id="rId5"/>
            </p:custDataLst>
          </p:nvPr>
        </p:nvPicPr>
        <p:blipFill rotWithShape="1">
          <a:blip r:embed="rId11" cstate="print"/>
          <a:srcRect/>
          <a:stretch>
            <a:fillRect/>
          </a:stretch>
        </p:blipFill>
        <p:spPr>
          <a:xfrm rot="2367778" flipH="1">
            <a:off x="6959936" y="742990"/>
            <a:ext cx="909046" cy="816286"/>
          </a:xfrm>
          <a:prstGeom prst="rect">
            <a:avLst/>
          </a:prstGeom>
        </p:spPr>
      </p:pic>
      <p:cxnSp>
        <p:nvCxnSpPr>
          <p:cNvPr id="8" name="直接连接符 7"/>
          <p:cNvCxnSpPr/>
          <p:nvPr userDrawn="1">
            <p:custDataLst>
              <p:tags r:id="rId6"/>
            </p:custDataLst>
          </p:nvPr>
        </p:nvCxnSpPr>
        <p:spPr>
          <a:xfrm>
            <a:off x="5715000" y="3131820"/>
            <a:ext cx="0" cy="116903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userDrawn="1">
            <p:custDataLst>
              <p:tags r:id="rId7"/>
            </p:custDataLst>
          </p:nvPr>
        </p:nvPicPr>
        <p:blipFill rotWithShape="1">
          <a:blip r:embed="rId11" cstate="print"/>
          <a:srcRect/>
          <a:stretch>
            <a:fillRect/>
          </a:stretch>
        </p:blipFill>
        <p:spPr>
          <a:xfrm rot="2367778" flipH="1">
            <a:off x="6580135" y="1333385"/>
            <a:ext cx="909046" cy="816286"/>
          </a:xfrm>
          <a:prstGeom prst="rect">
            <a:avLst/>
          </a:prstGeom>
        </p:spPr>
      </p:pic>
      <p:sp>
        <p:nvSpPr>
          <p:cNvPr id="2" name="标题 1"/>
          <p:cNvSpPr>
            <a:spLocks noGrp="1"/>
          </p:cNvSpPr>
          <p:nvPr>
            <p:ph type="title" hasCustomPrompt="1"/>
            <p:custDataLst>
              <p:tags r:id="rId8"/>
            </p:custDataLst>
          </p:nvPr>
        </p:nvSpPr>
        <p:spPr>
          <a:xfrm>
            <a:off x="5790233" y="3018799"/>
            <a:ext cx="6242108" cy="1401474"/>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8800" b="1"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C4E5921-96BA-4C71-8D60-A0506961966B}" type="datetimeFigureOut">
              <a:rPr lang="zh-CN" altLang="en-US" smtClean="0"/>
              <a:t>2023/4/21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251B37-70D6-4829-9B0A-26F097FB504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C4E5921-96BA-4C71-8D60-A0506961966B}" type="datetimeFigureOut">
              <a:rPr lang="zh-CN" altLang="en-US" smtClean="0"/>
              <a:t>2023/4/21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251B37-70D6-4829-9B0A-26F097FB504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0C4E5921-96BA-4C71-8D60-A0506961966B}" type="datetimeFigureOut">
              <a:rPr lang="zh-CN" altLang="en-US" smtClean="0"/>
              <a:t>2023/4/21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251B37-70D6-4829-9B0A-26F097FB504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0C4E5921-96BA-4C71-8D60-A0506961966B}" type="datetimeFigureOut">
              <a:rPr lang="zh-CN" altLang="en-US" smtClean="0"/>
              <a:t>2023/4/21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C251B37-70D6-4829-9B0A-26F097FB504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C4E5921-96BA-4C71-8D60-A0506961966B}" type="datetimeFigureOut">
              <a:rPr lang="zh-CN" altLang="en-US" smtClean="0"/>
              <a:t>2023/4/21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C251B37-70D6-4829-9B0A-26F097FB504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4E5921-96BA-4C71-8D60-A0506961966B}" type="datetimeFigureOut">
              <a:rPr lang="zh-CN" altLang="en-US" smtClean="0"/>
              <a:t>2023/4/21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C251B37-70D6-4829-9B0A-26F097FB504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C4E5921-96BA-4C71-8D60-A0506961966B}" type="datetimeFigureOut">
              <a:rPr lang="zh-CN" altLang="en-US" smtClean="0"/>
              <a:t>2023/4/21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251B37-70D6-4829-9B0A-26F097FB504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C4E5921-96BA-4C71-8D60-A0506961966B}" type="datetimeFigureOut">
              <a:rPr lang="zh-CN" altLang="en-US" smtClean="0"/>
              <a:t>2023/4/21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251B37-70D6-4829-9B0A-26F097FB504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E5921-96BA-4C71-8D60-A0506961966B}" type="datetimeFigureOut">
              <a:rPr lang="zh-CN" altLang="en-US" smtClean="0"/>
              <a:t>2023/4/21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51B37-70D6-4829-9B0A-26F097FB504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0.xml"/><Relationship Id="rId1" Type="http://schemas.openxmlformats.org/officeDocument/2006/relationships/tags" Target="../tags/tag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s>
</file>

<file path=ppt/slides/_rels/slide21.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6.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36.xml"/></Relationships>
</file>

<file path=ppt/slides/_rels/slide22.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6.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40.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10" Type="http://schemas.openxmlformats.org/officeDocument/2006/relationships/image" Target="../media/image6.png"/><Relationship Id="rId4" Type="http://schemas.openxmlformats.org/officeDocument/2006/relationships/tags" Target="../tags/tag44.xml"/><Relationship Id="rId9"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8" Type="http://schemas.openxmlformats.org/officeDocument/2006/relationships/tags" Target="../tags/tag55.xml"/><Relationship Id="rId3" Type="http://schemas.openxmlformats.org/officeDocument/2006/relationships/tags" Target="../tags/tag50.xml"/><Relationship Id="rId7" Type="http://schemas.openxmlformats.org/officeDocument/2006/relationships/tags" Target="../tags/tag54.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image" Target="../media/image6.png"/><Relationship Id="rId5" Type="http://schemas.openxmlformats.org/officeDocument/2006/relationships/tags" Target="../tags/tag52.xml"/><Relationship Id="rId10" Type="http://schemas.openxmlformats.org/officeDocument/2006/relationships/notesSlide" Target="../notesSlides/notesSlide6.xml"/><Relationship Id="rId4" Type="http://schemas.openxmlformats.org/officeDocument/2006/relationships/tags" Target="../tags/tag51.xml"/><Relationship Id="rId9"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6.xml"/></Relationships>
</file>

<file path=ppt/slides/_rels/slide27.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slideLayout" Target="../slideLayouts/slideLayout12.xml"/><Relationship Id="rId4" Type="http://schemas.openxmlformats.org/officeDocument/2006/relationships/tags" Target="../tags/tag6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ags" Target="../tags/tag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tags" Target="../tags/tag63.xml"/></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67.xml"/><Relationship Id="rId7"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9"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6.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74.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77.xml"/><Relationship Id="rId7"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9" Type="http://schemas.openxmlformats.org/officeDocument/2006/relationships/image" Target="../media/image6.png"/></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83.xml"/><Relationship Id="rId7"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9"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slideLayout" Target="../slideLayouts/slideLayout12.xml"/><Relationship Id="rId5" Type="http://schemas.openxmlformats.org/officeDocument/2006/relationships/tags" Target="../tags/tag91.xml"/><Relationship Id="rId4" Type="http://schemas.openxmlformats.org/officeDocument/2006/relationships/tags" Target="../tags/tag90.xml"/></Relationships>
</file>

<file path=ppt/slides/_rels/slide37.xml.rels><?xml version="1.0" encoding="UTF-8" standalone="yes"?>
<Relationships xmlns="http://schemas.openxmlformats.org/package/2006/relationships"><Relationship Id="rId8" Type="http://schemas.openxmlformats.org/officeDocument/2006/relationships/tags" Target="../tags/tag99.xml"/><Relationship Id="rId3" Type="http://schemas.openxmlformats.org/officeDocument/2006/relationships/tags" Target="../tags/tag94.xml"/><Relationship Id="rId7" Type="http://schemas.openxmlformats.org/officeDocument/2006/relationships/tags" Target="../tags/tag98.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9"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103.xml"/><Relationship Id="rId7"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09.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3.xml"/></Relationships>
</file>

<file path=ppt/slides/_rels/slide51.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8.xml"/><Relationship Id="rId1" Type="http://schemas.openxmlformats.org/officeDocument/2006/relationships/tags" Target="../tags/tag11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9.xml"/></Relationships>
</file>

<file path=ppt/slides/_rels/slide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s>
</file>

<file path=ppt/slides/_rels/slide56.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5" Type="http://schemas.openxmlformats.org/officeDocument/2006/relationships/image" Target="../media/image6.png"/><Relationship Id="rId4"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image" Target="../media/image6.png"/><Relationship Id="rId5" Type="http://schemas.openxmlformats.org/officeDocument/2006/relationships/slideLayout" Target="../slideLayouts/slideLayout7.xml"/><Relationship Id="rId4" Type="http://schemas.openxmlformats.org/officeDocument/2006/relationships/tags" Target="../tags/tag133.xml"/></Relationships>
</file>

<file path=ppt/slides/_rels/slide58.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image" Target="../media/image6.png"/><Relationship Id="rId5" Type="http://schemas.openxmlformats.org/officeDocument/2006/relationships/slideLayout" Target="../slideLayouts/slideLayout7.xml"/><Relationship Id="rId4" Type="http://schemas.openxmlformats.org/officeDocument/2006/relationships/tags" Target="../tags/tag137.xml"/></Relationships>
</file>

<file path=ppt/slides/_rels/slide59.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image" Target="../media/image6.png"/><Relationship Id="rId5" Type="http://schemas.openxmlformats.org/officeDocument/2006/relationships/slideLayout" Target="../slideLayouts/slideLayout7.xml"/><Relationship Id="rId4" Type="http://schemas.openxmlformats.org/officeDocument/2006/relationships/tags" Target="../tags/tag14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image" Target="../media/image6.png"/><Relationship Id="rId5" Type="http://schemas.openxmlformats.org/officeDocument/2006/relationships/slideLayout" Target="../slideLayouts/slideLayout7.xml"/><Relationship Id="rId4" Type="http://schemas.openxmlformats.org/officeDocument/2006/relationships/tags" Target="../tags/tag145.xml"/></Relationships>
</file>

<file path=ppt/slides/_rels/slide61.xml.rels><?xml version="1.0" encoding="UTF-8" standalone="yes"?>
<Relationships xmlns="http://schemas.openxmlformats.org/package/2006/relationships"><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image" Target="../media/image6.png"/><Relationship Id="rId5" Type="http://schemas.openxmlformats.org/officeDocument/2006/relationships/slideLayout" Target="../slideLayouts/slideLayout7.xml"/><Relationship Id="rId4" Type="http://schemas.openxmlformats.org/officeDocument/2006/relationships/tags" Target="../tags/tag149.xml"/></Relationships>
</file>

<file path=ppt/slides/_rels/slide62.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image" Target="../media/image6.png"/><Relationship Id="rId5" Type="http://schemas.openxmlformats.org/officeDocument/2006/relationships/slideLayout" Target="../slideLayouts/slideLayout7.xml"/><Relationship Id="rId4" Type="http://schemas.openxmlformats.org/officeDocument/2006/relationships/tags" Target="../tags/tag15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5.xml"/><Relationship Id="rId1" Type="http://schemas.openxmlformats.org/officeDocument/2006/relationships/tags" Target="../tags/tag154.xml"/><Relationship Id="rId4" Type="http://schemas.openxmlformats.org/officeDocument/2006/relationships/image" Target="../media/image13.jpeg"/></Relationships>
</file>

<file path=ppt/slides/_rels/slide66.xml.rels><?xml version="1.0" encoding="UTF-8" standalone="yes"?>
<Relationships xmlns="http://schemas.openxmlformats.org/package/2006/relationships"><Relationship Id="rId8" Type="http://schemas.openxmlformats.org/officeDocument/2006/relationships/tags" Target="../tags/tag163.xml"/><Relationship Id="rId3" Type="http://schemas.openxmlformats.org/officeDocument/2006/relationships/tags" Target="../tags/tag158.xml"/><Relationship Id="rId7" Type="http://schemas.openxmlformats.org/officeDocument/2006/relationships/tags" Target="../tags/tag162.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11" Type="http://schemas.openxmlformats.org/officeDocument/2006/relationships/slideLayout" Target="../slideLayouts/slideLayout1.xml"/><Relationship Id="rId5" Type="http://schemas.openxmlformats.org/officeDocument/2006/relationships/tags" Target="../tags/tag160.xml"/><Relationship Id="rId10" Type="http://schemas.openxmlformats.org/officeDocument/2006/relationships/tags" Target="../tags/tag165.xml"/><Relationship Id="rId4" Type="http://schemas.openxmlformats.org/officeDocument/2006/relationships/tags" Target="../tags/tag159.xml"/><Relationship Id="rId9" Type="http://schemas.openxmlformats.org/officeDocument/2006/relationships/tags" Target="../tags/tag16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custDataLst>
              <p:tags r:id="rId1"/>
            </p:custDataLst>
          </p:nvPr>
        </p:nvSpPr>
        <p:spPr>
          <a:xfrm>
            <a:off x="3192679" y="3312206"/>
            <a:ext cx="9237084" cy="1401474"/>
          </a:xfrm>
          <a:prstGeom prst="rect">
            <a:avLst/>
          </a:prstGeom>
        </p:spPr>
        <p:txBody>
          <a:bodyPr>
            <a:norm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spcBef>
                <a:spcPts val="0"/>
              </a:spcBef>
              <a:buSzPct val="100000"/>
            </a:pPr>
            <a:r>
              <a:rPr lang="zh-CN" altLang="en-US" sz="4400" dirty="0"/>
              <a:t>阅读</a:t>
            </a:r>
            <a:r>
              <a:rPr lang="en-US" altLang="zh-CN" sz="4400" dirty="0"/>
              <a:t>-</a:t>
            </a:r>
            <a:r>
              <a:rPr lang="zh-CN" altLang="en-US" sz="4400" dirty="0"/>
              <a:t>语法讲解</a:t>
            </a:r>
            <a:r>
              <a:rPr lang="en-US" altLang="zh-CN" sz="4400" dirty="0"/>
              <a:t>PPT</a:t>
            </a:r>
            <a:r>
              <a:rPr lang="zh-CN" altLang="en-US" sz="4400" dirty="0"/>
              <a:t> </a:t>
            </a:r>
            <a:r>
              <a:rPr lang="en-US" altLang="zh-CN" sz="4400" dirty="0"/>
              <a:t>+</a:t>
            </a:r>
            <a:r>
              <a:rPr lang="zh-CN" altLang="en-US" sz="4400" dirty="0"/>
              <a:t>二次开发</a:t>
            </a:r>
          </a:p>
        </p:txBody>
      </p:sp>
      <p:sp>
        <p:nvSpPr>
          <p:cNvPr id="3" name="TextBox 11"/>
          <p:cNvSpPr txBox="1"/>
          <p:nvPr>
            <p:custDataLst>
              <p:tags r:id="rId2"/>
            </p:custDataLst>
          </p:nvPr>
        </p:nvSpPr>
        <p:spPr>
          <a:xfrm>
            <a:off x="3562896" y="1765642"/>
            <a:ext cx="7850445" cy="1015663"/>
          </a:xfrm>
          <a:prstGeom prst="rect">
            <a:avLst/>
          </a:prstGeom>
          <a:solidFill>
            <a:schemeClr val="accent6">
              <a:lumMod val="50000"/>
            </a:schemeClr>
          </a:solidFill>
          <a:ln>
            <a:solidFill>
              <a:schemeClr val="accent1">
                <a:lumMod val="50000"/>
              </a:schemeClr>
            </a:solidFill>
          </a:ln>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altLang="zh-CN" sz="6000" b="1" dirty="0">
                <a:solidFill>
                  <a:schemeClr val="bg2"/>
                </a:solidFill>
                <a:latin typeface="Times New Roman" panose="02020603050405020304" pitchFamily="18" charset="0"/>
                <a:ea typeface="宋体" pitchFamily="2" charset="-122"/>
                <a:cs typeface="Times New Roman" panose="02020603050405020304" pitchFamily="18" charset="0"/>
              </a:rPr>
              <a:t>202304</a:t>
            </a:r>
            <a:r>
              <a:rPr lang="zh-CN" altLang="en-US" sz="6000" b="1" dirty="0">
                <a:solidFill>
                  <a:schemeClr val="bg2"/>
                </a:solidFill>
                <a:latin typeface="Times New Roman" panose="02020603050405020304" pitchFamily="18" charset="0"/>
                <a:ea typeface="宋体" pitchFamily="2" charset="-122"/>
                <a:cs typeface="Times New Roman" panose="02020603050405020304" pitchFamily="18" charset="0"/>
              </a:rPr>
              <a:t>广东</a:t>
            </a:r>
            <a:r>
              <a:rPr lang="zh-CN" sz="6000" b="1" dirty="0">
                <a:solidFill>
                  <a:schemeClr val="bg2"/>
                </a:solidFill>
                <a:latin typeface="Times New Roman" panose="02020603050405020304" pitchFamily="18" charset="0"/>
                <a:ea typeface="宋体" pitchFamily="2" charset="-122"/>
                <a:cs typeface="Times New Roman" panose="02020603050405020304" pitchFamily="18" charset="0"/>
              </a:rPr>
              <a:t>湛江二模</a:t>
            </a:r>
          </a:p>
        </p:txBody>
      </p:sp>
      <p:pic>
        <p:nvPicPr>
          <p:cNvPr id="4" name="图片 3"/>
          <p:cNvPicPr>
            <a:picLocks noChangeAspect="1"/>
          </p:cNvPicPr>
          <p:nvPr/>
        </p:nvPicPr>
        <p:blipFill rotWithShape="1">
          <a:blip r:embed="rId4" cstate="screen"/>
          <a:srcRect b="13370"/>
          <a:stretch>
            <a:fillRect/>
          </a:stretch>
        </p:blipFill>
        <p:spPr>
          <a:xfrm flipH="1">
            <a:off x="14185" y="3663099"/>
            <a:ext cx="3004457" cy="3194901"/>
          </a:xfrm>
          <a:prstGeom prst="rect">
            <a:avLst/>
          </a:prstGeom>
        </p:spPr>
      </p:pic>
      <p:pic>
        <p:nvPicPr>
          <p:cNvPr id="5" name="图片 4"/>
          <p:cNvPicPr>
            <a:picLocks noChangeAspect="1"/>
          </p:cNvPicPr>
          <p:nvPr/>
        </p:nvPicPr>
        <p:blipFill rotWithShape="1">
          <a:blip r:embed="rId5" cstate="screen"/>
          <a:srcRect t="3406"/>
          <a:stretch>
            <a:fillRect/>
          </a:stretch>
        </p:blipFill>
        <p:spPr>
          <a:xfrm>
            <a:off x="302" y="-1"/>
            <a:ext cx="4836617" cy="66244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8067"/>
            <a:ext cx="12192000" cy="4399915"/>
          </a:xfrm>
          <a:prstGeom prst="rect">
            <a:avLst/>
          </a:prstGeom>
        </p:spPr>
        <p:txBody>
          <a:bodyPr wrap="square">
            <a:spAutoFit/>
          </a:bodyPr>
          <a:lstStyle/>
          <a:p>
            <a:pPr lvl="0"/>
            <a:r>
              <a:rPr lang="en-US" altLang="zh-CN" sz="2800">
                <a:latin typeface="Times New Roman" panose="02020603050405020304" pitchFamily="18" charset="0"/>
                <a:cs typeface="Times New Roman" panose="02020603050405020304" pitchFamily="18" charset="0"/>
                <a:sym typeface="+mn-ea"/>
              </a:rPr>
              <a:t>    Harmony loved collecting rocks for me to hold as I walked down the street with her mother, Marquita. I already knew what the neighborhood looked like in the past, but Mar-quita shared more details of the people who once lived on her block, who were really friendly to each other. However, people today in the neighborhood are busy with life and seldom say hello to each other. Marquita has lived on this block her entire life, and Harmony has for most of her short life as well. But the neighborhood that Marquita grew up in will be one obviously different than the one Harmony will grow to know.</a:t>
            </a:r>
          </a:p>
          <a:p>
            <a:pPr lvl="0"/>
            <a:r>
              <a:rPr lang="en-US" altLang="zh-CN" sz="2800">
                <a:latin typeface="Times New Roman" panose="02020603050405020304" pitchFamily="18" charset="0"/>
                <a:cs typeface="Times New Roman" panose="02020603050405020304" pitchFamily="18" charset="0"/>
                <a:sym typeface="+mn-ea"/>
              </a:rPr>
              <a:t>    In the end, they smiled at my camera. And then I got back on the train and headed back to the office to tell their stories.</a:t>
            </a:r>
          </a:p>
        </p:txBody>
      </p:sp>
      <p:sp>
        <p:nvSpPr>
          <p:cNvPr id="3" name="文本框 59"/>
          <p:cNvSpPr txBox="1"/>
          <p:nvPr/>
        </p:nvSpPr>
        <p:spPr>
          <a:xfrm>
            <a:off x="1811655" y="868680"/>
            <a:ext cx="8295640" cy="521970"/>
          </a:xfrm>
          <a:prstGeom prst="rect">
            <a:avLst/>
          </a:prstGeom>
          <a:solidFill>
            <a:schemeClr val="accent6">
              <a:lumMod val="60000"/>
              <a:lumOff val="40000"/>
            </a:schemeClr>
          </a:solidFill>
          <a:ln>
            <a:solidFill>
              <a:schemeClr val="accent6">
                <a:lumMod val="50000"/>
              </a:schemeClr>
            </a:solidFill>
          </a:ln>
        </p:spPr>
        <p:txBody>
          <a:bodyPr wrap="square" rtlCol="0">
            <a:spAutoFit/>
          </a:bodyPr>
          <a:lstStyle/>
          <a:p>
            <a:r>
              <a:rPr lang="en-US" altLang="zh-CN" sz="2800" b="1" dirty="0"/>
              <a:t>P4:</a:t>
            </a:r>
            <a:r>
              <a:rPr lang="en-US" altLang="zh-CN" sz="2800" b="1" dirty="0">
                <a:latin typeface="Times New Roman" panose="02020603050405020304" pitchFamily="18" charset="0"/>
                <a:ea typeface="等线" panose="02010600030101010101" charset="-122"/>
                <a:cs typeface="Times New Roman" panose="02020603050405020304" pitchFamily="18" charset="0"/>
                <a:sym typeface="+mn-ea"/>
              </a:rPr>
              <a:t>Harmony</a:t>
            </a:r>
            <a:r>
              <a:rPr lang="zh-CN" altLang="en-US" sz="2800" b="1" dirty="0">
                <a:latin typeface="Times New Roman" panose="02020603050405020304" pitchFamily="18" charset="0"/>
                <a:ea typeface="等线" panose="02010600030101010101" charset="-122"/>
                <a:cs typeface="Times New Roman" panose="02020603050405020304" pitchFamily="18" charset="0"/>
                <a:sym typeface="+mn-ea"/>
              </a:rPr>
              <a:t>不太爱沟通反馈出的社会问题</a:t>
            </a:r>
          </a:p>
        </p:txBody>
      </p:sp>
      <p:sp>
        <p:nvSpPr>
          <p:cNvPr id="5" name="文本框 59"/>
          <p:cNvSpPr txBox="1"/>
          <p:nvPr/>
        </p:nvSpPr>
        <p:spPr>
          <a:xfrm>
            <a:off x="1811655" y="3804258"/>
            <a:ext cx="7605486" cy="521970"/>
          </a:xfrm>
          <a:prstGeom prst="rect">
            <a:avLst/>
          </a:prstGeom>
          <a:solidFill>
            <a:schemeClr val="accent6">
              <a:lumMod val="60000"/>
              <a:lumOff val="40000"/>
            </a:schemeClr>
          </a:solidFill>
          <a:ln>
            <a:solidFill>
              <a:schemeClr val="accent6">
                <a:lumMod val="50000"/>
              </a:schemeClr>
            </a:solidFill>
          </a:ln>
        </p:spPr>
        <p:txBody>
          <a:bodyPr wrap="square" rtlCol="0">
            <a:spAutoFit/>
          </a:bodyPr>
          <a:lstStyle/>
          <a:p>
            <a:r>
              <a:rPr lang="en-US" altLang="zh-CN" sz="2800" b="1" dirty="0"/>
              <a:t>P5: </a:t>
            </a:r>
            <a:r>
              <a:rPr lang="zh-CN" altLang="en-US" sz="2800" b="1" dirty="0"/>
              <a:t>我决定坐火车回去报道她们的故事</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79653"/>
            <a:ext cx="12192000" cy="1383665"/>
          </a:xfrm>
          <a:prstGeom prst="rect">
            <a:avLst/>
          </a:prstGeom>
        </p:spPr>
        <p:txBody>
          <a:bodyPr wrap="square">
            <a:spAutoFit/>
          </a:bodyPr>
          <a:lstStyle/>
          <a:p>
            <a:r>
              <a:rPr lang="en-US" altLang="zh-CN" sz="2800" b="1" dirty="0">
                <a:latin typeface="Times New Roman" panose="02020603050405020304" pitchFamily="18" charset="0"/>
                <a:cs typeface="Times New Roman" panose="02020603050405020304" pitchFamily="18" charset="0"/>
              </a:rPr>
              <a:t>24.What makes the author love his train ride to work?</a:t>
            </a:r>
          </a:p>
          <a:p>
            <a:r>
              <a:rPr lang="en-US" altLang="zh-CN" sz="2800" b="1" dirty="0">
                <a:latin typeface="Times New Roman" panose="02020603050405020304" pitchFamily="18" charset="0"/>
                <a:cs typeface="Times New Roman" panose="02020603050405020304" pitchFamily="18" charset="0"/>
              </a:rPr>
              <a:t>A. Being lost in thought.                    B. Admiring the outside views.</a:t>
            </a:r>
          </a:p>
          <a:p>
            <a:r>
              <a:rPr lang="en-US" altLang="zh-CN" sz="2800" b="1" dirty="0">
                <a:latin typeface="Times New Roman" panose="02020603050405020304" pitchFamily="18" charset="0"/>
                <a:cs typeface="Times New Roman" panose="02020603050405020304" pitchFamily="18" charset="0"/>
              </a:rPr>
              <a:t>C. Enjoying the warm sunshine.        D. Knowing the change of blocks.</a:t>
            </a:r>
          </a:p>
        </p:txBody>
      </p:sp>
      <p:pic>
        <p:nvPicPr>
          <p:cNvPr id="3" name="Picture 4"/>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5417502" y="884912"/>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635" y="4125708"/>
            <a:ext cx="12192000" cy="2245360"/>
          </a:xfrm>
          <a:prstGeom prst="rect">
            <a:avLst/>
          </a:prstGeom>
        </p:spPr>
        <p:txBody>
          <a:bodyPr wrap="square">
            <a:spAutoFit/>
          </a:bodyPr>
          <a:lstStyle/>
          <a:p>
            <a:r>
              <a:rPr lang="en-US" altLang="zh-CN" sz="2800">
                <a:solidFill>
                  <a:prstClr val="black"/>
                </a:solidFill>
                <a:latin typeface="Times New Roman" panose="02020603050405020304" pitchFamily="18" charset="0"/>
                <a:cs typeface="Times New Roman" panose="02020603050405020304" pitchFamily="18" charset="0"/>
              </a:rPr>
              <a:t>I look forward to my half-hour train ride to work every morning. I can look out of the window as it twists and turns itself through neighborhoods with the sun casting its strong lighting on the floor of the train car. I sometimes get lost in thought while following the light. But the reason I love this ride is that it's a reminder of how neighborhoods can change from block to block.</a:t>
            </a:r>
          </a:p>
        </p:txBody>
      </p:sp>
      <p:cxnSp>
        <p:nvCxnSpPr>
          <p:cNvPr id="7" name="直接连接符 6"/>
          <p:cNvCxnSpPr/>
          <p:nvPr/>
        </p:nvCxnSpPr>
        <p:spPr>
          <a:xfrm>
            <a:off x="1393825" y="399415"/>
            <a:ext cx="6219190"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797367" y="5866584"/>
            <a:ext cx="3750753" cy="17548"/>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35" y="6370955"/>
            <a:ext cx="6668135"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24" name="文本框 12"/>
          <p:cNvSpPr txBox="1"/>
          <p:nvPr>
            <p:custDataLst>
              <p:tags r:id="rId2"/>
            </p:custDataLst>
          </p:nvPr>
        </p:nvSpPr>
        <p:spPr>
          <a:xfrm>
            <a:off x="179080" y="1784670"/>
            <a:ext cx="6311244" cy="594165"/>
          </a:xfrm>
          <a:prstGeom prst="rect">
            <a:avLst/>
          </a:prstGeom>
          <a:solidFill>
            <a:schemeClr val="accent6">
              <a:lumMod val="60000"/>
              <a:lumOff val="40000"/>
            </a:schemeClr>
          </a:solidFill>
        </p:spPr>
        <p:txBody>
          <a:bodyPr wrap="square">
            <a:noAutofit/>
          </a:bodyPr>
          <a:lstStyle/>
          <a:p>
            <a:r>
              <a:rPr lang="en-US" altLang="zh-CN" sz="3200" b="1" dirty="0">
                <a:solidFill>
                  <a:prstClr val="black"/>
                </a:solidFill>
                <a:latin typeface="Times New Roman" panose="02020603050405020304" pitchFamily="18" charset="0"/>
                <a:cs typeface="Times New Roman" panose="02020603050405020304" pitchFamily="18" charset="0"/>
                <a:sym typeface="+mn-ea"/>
              </a:rPr>
              <a:t> </a:t>
            </a:r>
            <a:r>
              <a:rPr lang="zh-CN" altLang="en-US" sz="3200" b="1" dirty="0">
                <a:solidFill>
                  <a:prstClr val="black"/>
                </a:solidFill>
                <a:latin typeface="Times New Roman" panose="02020603050405020304" pitchFamily="18" charset="0"/>
                <a:cs typeface="Times New Roman" panose="02020603050405020304" pitchFamily="18" charset="0"/>
                <a:sym typeface="+mn-ea"/>
              </a:rPr>
              <a:t>同义替换</a:t>
            </a:r>
            <a:r>
              <a:rPr lang="en-US" altLang="zh-CN" sz="3200" b="1" dirty="0">
                <a:solidFill>
                  <a:prstClr val="black"/>
                </a:solidFill>
                <a:latin typeface="Times New Roman" panose="02020603050405020304" pitchFamily="18" charset="0"/>
                <a:cs typeface="Times New Roman" panose="02020603050405020304" pitchFamily="18" charset="0"/>
                <a:sym typeface="+mn-ea"/>
              </a:rPr>
              <a:t>reminder of </a:t>
            </a:r>
            <a:r>
              <a:rPr lang="en-US" altLang="zh-CN" sz="3200" b="1"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3200" b="1" dirty="0">
                <a:solidFill>
                  <a:prstClr val="black"/>
                </a:solidFill>
                <a:latin typeface="Times New Roman" panose="02020603050405020304" pitchFamily="18" charset="0"/>
                <a:cs typeface="Times New Roman" panose="02020603050405020304" pitchFamily="18" charset="0"/>
                <a:sym typeface="+mn-ea"/>
              </a:rPr>
              <a:t> </a:t>
            </a:r>
            <a:r>
              <a:rPr lang="en-US" altLang="zh-CN" sz="3200" b="1" dirty="0">
                <a:latin typeface="Times New Roman" panose="02020603050405020304" pitchFamily="18" charset="0"/>
                <a:cs typeface="Times New Roman" panose="02020603050405020304" pitchFamily="18" charset="0"/>
                <a:sym typeface="+mn-ea"/>
              </a:rPr>
              <a:t> Knowing</a:t>
            </a:r>
          </a:p>
        </p:txBody>
      </p:sp>
      <p:cxnSp>
        <p:nvCxnSpPr>
          <p:cNvPr id="27" name="直接箭头连接符 26"/>
          <p:cNvCxnSpPr/>
          <p:nvPr/>
        </p:nvCxnSpPr>
        <p:spPr>
          <a:xfrm flipH="1">
            <a:off x="4009390" y="1142365"/>
            <a:ext cx="2816225" cy="4890770"/>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79653"/>
            <a:ext cx="12192000" cy="1814830"/>
          </a:xfrm>
          <a:prstGeom prst="rect">
            <a:avLst/>
          </a:prstGeom>
        </p:spPr>
        <p:txBody>
          <a:bodyPr wrap="square">
            <a:spAutoFit/>
          </a:bodyPr>
          <a:lstStyle/>
          <a:p>
            <a:r>
              <a:rPr lang="en-US" altLang="zh-CN" sz="2800" b="1" dirty="0">
                <a:latin typeface="Times New Roman" panose="02020603050405020304" pitchFamily="18" charset="0"/>
                <a:cs typeface="Times New Roman" panose="02020603050405020304" pitchFamily="18" charset="0"/>
              </a:rPr>
              <a:t>25. How did the author find out what the city's southwest side looked like in the past?</a:t>
            </a:r>
          </a:p>
          <a:p>
            <a:r>
              <a:rPr lang="en-US" altLang="zh-CN" sz="2800" b="1" dirty="0">
                <a:latin typeface="Times New Roman" panose="02020603050405020304" pitchFamily="18" charset="0"/>
                <a:cs typeface="Times New Roman" panose="02020603050405020304" pitchFamily="18" charset="0"/>
              </a:rPr>
              <a:t>A. By reading earlier reports.         B. By interviewing local people.</a:t>
            </a:r>
          </a:p>
          <a:p>
            <a:r>
              <a:rPr lang="en-US" altLang="zh-CN" sz="2800" b="1" dirty="0">
                <a:latin typeface="Times New Roman" panose="02020603050405020304" pitchFamily="18" charset="0"/>
                <a:cs typeface="Times New Roman" panose="02020603050405020304" pitchFamily="18" charset="0"/>
              </a:rPr>
              <a:t>C. By watching past street views.    </a:t>
            </a:r>
            <a:r>
              <a:rPr lang="en-US" altLang="zh-CN" sz="2800" b="1" dirty="0" err="1">
                <a:latin typeface="Times New Roman" panose="02020603050405020304" pitchFamily="18" charset="0"/>
                <a:cs typeface="Times New Roman" panose="02020603050405020304" pitchFamily="18" charset="0"/>
              </a:rPr>
              <a:t>D.By</a:t>
            </a:r>
            <a:r>
              <a:rPr lang="en-US" altLang="zh-CN" sz="2800" b="1" dirty="0">
                <a:latin typeface="Times New Roman" panose="02020603050405020304" pitchFamily="18" charset="0"/>
                <a:cs typeface="Times New Roman" panose="02020603050405020304" pitchFamily="18" charset="0"/>
              </a:rPr>
              <a:t> searching his memories.</a:t>
            </a:r>
          </a:p>
        </p:txBody>
      </p:sp>
      <p:pic>
        <p:nvPicPr>
          <p:cNvPr id="3" name="Picture 4"/>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0" y="1243873"/>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12"/>
          <p:cNvSpPr txBox="1"/>
          <p:nvPr>
            <p:custDataLst>
              <p:tags r:id="rId2"/>
            </p:custDataLst>
          </p:nvPr>
        </p:nvSpPr>
        <p:spPr>
          <a:xfrm>
            <a:off x="227012" y="2638069"/>
            <a:ext cx="5023485" cy="557307"/>
          </a:xfrm>
          <a:prstGeom prst="rect">
            <a:avLst/>
          </a:prstGeom>
          <a:solidFill>
            <a:schemeClr val="accent6">
              <a:lumMod val="60000"/>
              <a:lumOff val="40000"/>
            </a:schemeClr>
          </a:solidFill>
        </p:spPr>
        <p:txBody>
          <a:bodyPr wrap="square">
            <a:noAutofit/>
          </a:bodyPr>
          <a:lstStyle/>
          <a:p>
            <a:r>
              <a:rPr lang="zh-CN" altLang="en-US" sz="28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同义替换</a:t>
            </a:r>
            <a:r>
              <a:rPr lang="en-US" altLang="zh-CN" sz="28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2008...2007 </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28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 </a:t>
            </a:r>
            <a:r>
              <a:rPr lang="en-US" altLang="zh-C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 past</a:t>
            </a:r>
            <a:endParaRPr lang="en-US" altLang="zh-C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altLang="zh-C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altLang="zh-C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zh-CN" alt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矩形 4"/>
          <p:cNvSpPr/>
          <p:nvPr/>
        </p:nvSpPr>
        <p:spPr>
          <a:xfrm>
            <a:off x="0" y="3988667"/>
            <a:ext cx="12192000" cy="1383665"/>
          </a:xfrm>
          <a:prstGeom prst="rect">
            <a:avLst/>
          </a:prstGeom>
        </p:spPr>
        <p:txBody>
          <a:bodyPr wrap="square">
            <a:spAutoFit/>
          </a:bodyPr>
          <a:lstStyle/>
          <a:p>
            <a:r>
              <a:rPr lang="en-US" altLang="zh-CN" sz="2800">
                <a:latin typeface="Times New Roman" panose="02020603050405020304" pitchFamily="18" charset="0"/>
                <a:cs typeface="Times New Roman" panose="02020603050405020304" pitchFamily="18" charset="0"/>
              </a:rPr>
              <a:t>I started wondering how neighborhoods have changed since the 2008 housing crisis. I searched addresses on the city's southwest side.....I scanned the street views recorded on my phone and saw how the neighborhood looked in 2007</a:t>
            </a:r>
          </a:p>
        </p:txBody>
      </p:sp>
      <p:cxnSp>
        <p:nvCxnSpPr>
          <p:cNvPr id="7" name="直接连接符 6"/>
          <p:cNvCxnSpPr/>
          <p:nvPr/>
        </p:nvCxnSpPr>
        <p:spPr>
          <a:xfrm>
            <a:off x="3180715" y="4890135"/>
            <a:ext cx="3685540"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840685" y="392479"/>
            <a:ext cx="3533038" cy="3035"/>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3180715" y="1570990"/>
            <a:ext cx="3923470" cy="3319145"/>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30628" y="5261568"/>
            <a:ext cx="9777047"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79653"/>
            <a:ext cx="12192000" cy="953135"/>
          </a:xfrm>
          <a:prstGeom prst="rect">
            <a:avLst/>
          </a:prstGeom>
        </p:spPr>
        <p:txBody>
          <a:bodyPr wrap="square">
            <a:spAutoFit/>
          </a:bodyPr>
          <a:lstStyle/>
          <a:p>
            <a:r>
              <a:rPr lang="en-US" altLang="zh-CN" sz="2800" b="1" dirty="0">
                <a:latin typeface="Times New Roman" panose="02020603050405020304" pitchFamily="18" charset="0"/>
                <a:cs typeface="Times New Roman" panose="02020603050405020304" pitchFamily="18" charset="0"/>
              </a:rPr>
              <a:t>26. How might Marquita feel when she talked with the author?</a:t>
            </a:r>
          </a:p>
          <a:p>
            <a:r>
              <a:rPr lang="en-US" altLang="zh-CN" sz="2800" b="1" dirty="0">
                <a:latin typeface="Times New Roman" panose="02020603050405020304" pitchFamily="18" charset="0"/>
                <a:cs typeface="Times New Roman" panose="02020603050405020304" pitchFamily="18" charset="0"/>
              </a:rPr>
              <a:t>A. Sad.                B.Nervous.            C.Touched.                 D.Confused. </a:t>
            </a:r>
          </a:p>
        </p:txBody>
      </p:sp>
      <p:pic>
        <p:nvPicPr>
          <p:cNvPr id="3" name="Picture 4"/>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0" y="454931"/>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0" y="4235494"/>
            <a:ext cx="12192000" cy="1383665"/>
          </a:xfrm>
          <a:prstGeom prst="rect">
            <a:avLst/>
          </a:prstGeom>
        </p:spPr>
        <p:txBody>
          <a:bodyPr wrap="square">
            <a:spAutoFit/>
          </a:bodyPr>
          <a:lstStyle/>
          <a:p>
            <a:r>
              <a:rPr altLang="zh-CN" sz="2800" dirty="0">
                <a:latin typeface="Times New Roman" panose="02020603050405020304" pitchFamily="18" charset="0"/>
                <a:cs typeface="Times New Roman" panose="02020603050405020304" pitchFamily="18" charset="0"/>
              </a:rPr>
              <a:t>but </a:t>
            </a:r>
            <a:r>
              <a:rPr altLang="zh-CN" sz="2800" dirty="0" err="1">
                <a:latin typeface="Times New Roman" panose="02020603050405020304" pitchFamily="18" charset="0"/>
                <a:cs typeface="Times New Roman" panose="02020603050405020304" pitchFamily="18" charset="0"/>
              </a:rPr>
              <a:t>Marquita</a:t>
            </a:r>
            <a:r>
              <a:rPr altLang="zh-CN" sz="2800" dirty="0">
                <a:latin typeface="Times New Roman" panose="02020603050405020304" pitchFamily="18" charset="0"/>
                <a:cs typeface="Times New Roman" panose="02020603050405020304" pitchFamily="18" charset="0"/>
              </a:rPr>
              <a:t> shared more details of the people who once lived on her block, who were really </a:t>
            </a:r>
            <a:r>
              <a:rPr altLang="zh-CN" sz="2800" b="1" dirty="0">
                <a:latin typeface="Times New Roman" panose="02020603050405020304" pitchFamily="18" charset="0"/>
                <a:cs typeface="Times New Roman" panose="02020603050405020304" pitchFamily="18" charset="0"/>
              </a:rPr>
              <a:t>friendly</a:t>
            </a:r>
            <a:r>
              <a:rPr altLang="zh-CN" sz="2800" dirty="0">
                <a:latin typeface="Times New Roman" panose="02020603050405020304" pitchFamily="18" charset="0"/>
                <a:cs typeface="Times New Roman" panose="02020603050405020304" pitchFamily="18" charset="0"/>
              </a:rPr>
              <a:t> </a:t>
            </a:r>
            <a:r>
              <a:rPr altLang="zh-CN" sz="2800" dirty="0">
                <a:solidFill>
                  <a:prstClr val="black"/>
                </a:solidFill>
                <a:latin typeface="Times New Roman" panose="02020603050405020304" pitchFamily="18" charset="0"/>
                <a:cs typeface="Times New Roman" panose="02020603050405020304" pitchFamily="18" charset="0"/>
              </a:rPr>
              <a:t>to each other. </a:t>
            </a:r>
            <a:r>
              <a:rPr altLang="zh-CN" sz="2800" b="1" dirty="0">
                <a:solidFill>
                  <a:prstClr val="black"/>
                </a:solidFill>
                <a:latin typeface="Times New Roman" panose="02020603050405020304" pitchFamily="18" charset="0"/>
                <a:cs typeface="Times New Roman" panose="02020603050405020304" pitchFamily="18" charset="0"/>
              </a:rPr>
              <a:t>However</a:t>
            </a:r>
            <a:r>
              <a:rPr altLang="zh-CN" sz="2800" dirty="0">
                <a:solidFill>
                  <a:prstClr val="black"/>
                </a:solidFill>
                <a:latin typeface="Times New Roman" panose="02020603050405020304" pitchFamily="18" charset="0"/>
                <a:cs typeface="Times New Roman" panose="02020603050405020304" pitchFamily="18" charset="0"/>
              </a:rPr>
              <a:t>, people today in the neighborhood are busy with life and seldom say hello to each other.</a:t>
            </a:r>
          </a:p>
        </p:txBody>
      </p:sp>
      <p:sp>
        <p:nvSpPr>
          <p:cNvPr id="5" name="文本框 12"/>
          <p:cNvSpPr txBox="1"/>
          <p:nvPr>
            <p:custDataLst>
              <p:tags r:id="rId2"/>
            </p:custDataLst>
          </p:nvPr>
        </p:nvSpPr>
        <p:spPr>
          <a:xfrm>
            <a:off x="2482850" y="1547704"/>
            <a:ext cx="9184193" cy="673735"/>
          </a:xfrm>
          <a:prstGeom prst="rect">
            <a:avLst/>
          </a:prstGeom>
          <a:solidFill>
            <a:schemeClr val="accent6">
              <a:lumMod val="60000"/>
              <a:lumOff val="40000"/>
            </a:schemeClr>
          </a:solidFill>
        </p:spPr>
        <p:txBody>
          <a:bodyPr wrap="square">
            <a:noAutofit/>
          </a:bodyPr>
          <a:lstStyle/>
          <a:p>
            <a:r>
              <a:rPr lang="zh-CN" altLang="en-US" sz="2800" b="1" dirty="0">
                <a:solidFill>
                  <a:prstClr val="black"/>
                </a:solidFill>
                <a:latin typeface="Times New Roman" panose="02020603050405020304" pitchFamily="18" charset="0"/>
                <a:cs typeface="Times New Roman" panose="02020603050405020304" pitchFamily="18" charset="0"/>
                <a:sym typeface="+mn-ea"/>
              </a:rPr>
              <a:t>同义替换</a:t>
            </a:r>
            <a:r>
              <a:rPr lang="en-US" altLang="zh-CN" sz="2800" b="1" dirty="0">
                <a:solidFill>
                  <a:prstClr val="black"/>
                </a:solidFill>
                <a:latin typeface="Times New Roman" panose="02020603050405020304" pitchFamily="18" charset="0"/>
                <a:cs typeface="Times New Roman" panose="02020603050405020304" pitchFamily="18" charset="0"/>
                <a:sym typeface="+mn-ea"/>
              </a:rPr>
              <a:t>were friendly, however...seldom say hello </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2800" b="1" dirty="0">
                <a:solidFill>
                  <a:prstClr val="black"/>
                </a:solidFill>
                <a:latin typeface="Times New Roman" panose="02020603050405020304" pitchFamily="18" charset="0"/>
                <a:cs typeface="Times New Roman" panose="02020603050405020304" pitchFamily="18" charset="0"/>
                <a:sym typeface="+mn-ea"/>
              </a:rPr>
              <a:t> </a:t>
            </a:r>
            <a:r>
              <a:rPr lang="en-US" altLang="zh-CN" sz="2800" b="1" dirty="0">
                <a:latin typeface="Times New Roman" panose="02020603050405020304" pitchFamily="18" charset="0"/>
                <a:cs typeface="Times New Roman" panose="02020603050405020304" pitchFamily="18" charset="0"/>
                <a:sym typeface="+mn-ea"/>
              </a:rPr>
              <a:t> sad</a:t>
            </a:r>
            <a:r>
              <a:rPr lang="en-US" altLang="zh-CN" sz="2800" b="1" dirty="0">
                <a:latin typeface="Times New Roman" panose="02020603050405020304" pitchFamily="18" charset="0"/>
                <a:cs typeface="Times New Roman" panose="02020603050405020304" pitchFamily="18" charset="0"/>
              </a:rPr>
              <a:t>  </a:t>
            </a:r>
          </a:p>
          <a:p>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endParaRPr lang="zh-CN" altLang="en-US" sz="3200" b="1" dirty="0">
              <a:latin typeface="Times New Roman" panose="02020603050405020304" pitchFamily="18" charset="0"/>
              <a:cs typeface="Times New Roman" panose="02020603050405020304" pitchFamily="18" charset="0"/>
            </a:endParaRPr>
          </a:p>
        </p:txBody>
      </p:sp>
      <p:cxnSp>
        <p:nvCxnSpPr>
          <p:cNvPr id="6" name="直接连接符 5"/>
          <p:cNvCxnSpPr/>
          <p:nvPr/>
        </p:nvCxnSpPr>
        <p:spPr>
          <a:xfrm>
            <a:off x="2482850" y="396875"/>
            <a:ext cx="6390005"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771525" y="814705"/>
            <a:ext cx="3368396" cy="3496038"/>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1295" y="5186680"/>
            <a:ext cx="11463655"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06754" y="4215397"/>
            <a:ext cx="1913932" cy="5727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 y="5076548"/>
            <a:ext cx="7295103" cy="5727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linds(horizontal)">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ppt_x"/>
                                          </p:val>
                                        </p:tav>
                                        <p:tav tm="100000">
                                          <p:val>
                                            <p:strVal val="#ppt_x"/>
                                          </p:val>
                                        </p:tav>
                                      </p:tavLst>
                                    </p:anim>
                                    <p:anim calcmode="lin" valueType="num">
                                      <p:cBhvr additive="base">
                                        <p:cTn id="3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79653"/>
            <a:ext cx="12530295" cy="2246769"/>
          </a:xfrm>
          <a:prstGeom prst="rect">
            <a:avLst/>
          </a:prstGeom>
        </p:spPr>
        <p:txBody>
          <a:bodyPr wrap="square">
            <a:spAutoFit/>
          </a:bodyPr>
          <a:lstStyle/>
          <a:p>
            <a:r>
              <a:rPr lang="en-US" altLang="zh-CN" sz="2800" b="1" dirty="0">
                <a:latin typeface="Times New Roman" panose="02020603050405020304" pitchFamily="18" charset="0"/>
                <a:cs typeface="Times New Roman" panose="02020603050405020304" pitchFamily="18" charset="0"/>
              </a:rPr>
              <a:t>27. What is the main purpose of the text?</a:t>
            </a:r>
          </a:p>
          <a:p>
            <a:r>
              <a:rPr lang="en-US" altLang="zh-CN" sz="2800" b="1" dirty="0">
                <a:latin typeface="Times New Roman" panose="02020603050405020304" pitchFamily="18" charset="0"/>
                <a:cs typeface="Times New Roman" panose="02020603050405020304" pitchFamily="18" charset="0"/>
              </a:rPr>
              <a:t>A.To share a pleasant train ride with us.  </a:t>
            </a:r>
          </a:p>
          <a:p>
            <a:r>
              <a:rPr lang="en-US" altLang="zh-CN" sz="2800" b="1" dirty="0">
                <a:latin typeface="Times New Roman" panose="02020603050405020304" pitchFamily="18" charset="0"/>
                <a:cs typeface="Times New Roman" panose="02020603050405020304" pitchFamily="18" charset="0"/>
              </a:rPr>
              <a:t>B. To tell us the work of a news reporter.</a:t>
            </a:r>
          </a:p>
          <a:p>
            <a:r>
              <a:rPr lang="en-US" altLang="zh-CN" sz="2800" b="1" dirty="0">
                <a:latin typeface="Times New Roman" panose="02020603050405020304" pitchFamily="18" charset="0"/>
                <a:cs typeface="Times New Roman" panose="02020603050405020304" pitchFamily="18" charset="0"/>
              </a:rPr>
              <a:t>C.To show us a crowded community.      </a:t>
            </a:r>
          </a:p>
          <a:p>
            <a:r>
              <a:rPr lang="en-US" altLang="zh-CN" sz="2800" b="1" dirty="0">
                <a:latin typeface="Times New Roman" panose="02020603050405020304" pitchFamily="18" charset="0"/>
                <a:cs typeface="Times New Roman" panose="02020603050405020304" pitchFamily="18" charset="0"/>
              </a:rPr>
              <a:t>D. To introduce a new neighborhood.</a:t>
            </a:r>
          </a:p>
        </p:txBody>
      </p:sp>
      <p:pic>
        <p:nvPicPr>
          <p:cNvPr id="3" name="Picture 4"/>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7620" y="1746718"/>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本框 12"/>
          <p:cNvSpPr txBox="1"/>
          <p:nvPr>
            <p:custDataLst>
              <p:tags r:id="rId2"/>
            </p:custDataLst>
          </p:nvPr>
        </p:nvSpPr>
        <p:spPr>
          <a:xfrm>
            <a:off x="7620" y="2709862"/>
            <a:ext cx="10724020" cy="506012"/>
          </a:xfrm>
          <a:prstGeom prst="rect">
            <a:avLst/>
          </a:prstGeom>
          <a:solidFill>
            <a:schemeClr val="accent6">
              <a:lumMod val="60000"/>
              <a:lumOff val="40000"/>
            </a:schemeClr>
          </a:solidFill>
        </p:spPr>
        <p:txBody>
          <a:bodyPr wrap="square">
            <a:noAutofit/>
          </a:bodyPr>
          <a:lstStyle/>
          <a:p>
            <a:r>
              <a:rPr lang="zh-CN" altLang="en-US" sz="2800" b="1" dirty="0">
                <a:solidFill>
                  <a:prstClr val="black"/>
                </a:solidFill>
                <a:latin typeface="Times New Roman" panose="02020603050405020304" pitchFamily="18" charset="0"/>
                <a:cs typeface="Times New Roman" panose="02020603050405020304" pitchFamily="18" charset="0"/>
                <a:sym typeface="+mn-ea"/>
              </a:rPr>
              <a:t>同义替换</a:t>
            </a:r>
            <a:r>
              <a:rPr lang="en-US" altLang="zh-CN" sz="2800" b="1" dirty="0">
                <a:solidFill>
                  <a:prstClr val="black"/>
                </a:solidFill>
                <a:latin typeface="Times New Roman" panose="02020603050405020304" pitchFamily="18" charset="0"/>
                <a:cs typeface="Times New Roman" panose="02020603050405020304" pitchFamily="18" charset="0"/>
                <a:sym typeface="+mn-ea"/>
              </a:rPr>
              <a:t>the neighborhood....be different </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2800" b="1" dirty="0">
                <a:solidFill>
                  <a:prstClr val="black"/>
                </a:solidFill>
                <a:latin typeface="Times New Roman" panose="02020603050405020304" pitchFamily="18" charset="0"/>
                <a:cs typeface="Times New Roman" panose="02020603050405020304" pitchFamily="18" charset="0"/>
                <a:sym typeface="+mn-ea"/>
              </a:rPr>
              <a:t> </a:t>
            </a:r>
            <a:r>
              <a:rPr lang="en-US" altLang="zh-CN" sz="2800" b="1" dirty="0">
                <a:latin typeface="Times New Roman" panose="02020603050405020304" pitchFamily="18" charset="0"/>
                <a:cs typeface="Times New Roman" panose="02020603050405020304" pitchFamily="18" charset="0"/>
                <a:sym typeface="+mn-ea"/>
              </a:rPr>
              <a:t> a new neighborhood</a:t>
            </a:r>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 </a:t>
            </a:r>
            <a:endParaRPr lang="zh-CN" altLang="en-US" sz="3200" b="1" dirty="0">
              <a:latin typeface="Times New Roman" panose="02020603050405020304" pitchFamily="18" charset="0"/>
              <a:cs typeface="Times New Roman" panose="02020603050405020304" pitchFamily="18" charset="0"/>
            </a:endParaRPr>
          </a:p>
        </p:txBody>
      </p:sp>
      <p:sp>
        <p:nvSpPr>
          <p:cNvPr id="12" name="矩形 11"/>
          <p:cNvSpPr/>
          <p:nvPr/>
        </p:nvSpPr>
        <p:spPr>
          <a:xfrm>
            <a:off x="0" y="4235494"/>
            <a:ext cx="12192000" cy="953135"/>
          </a:xfrm>
          <a:prstGeom prst="rect">
            <a:avLst/>
          </a:prstGeom>
        </p:spPr>
        <p:txBody>
          <a:bodyPr wrap="square">
            <a:spAutoFit/>
          </a:bodyPr>
          <a:lstStyle/>
          <a:p>
            <a:r>
              <a:rPr altLang="zh-CN" sz="2800">
                <a:solidFill>
                  <a:prstClr val="black"/>
                </a:solidFill>
                <a:latin typeface="Times New Roman" panose="02020603050405020304" pitchFamily="18" charset="0"/>
                <a:cs typeface="Times New Roman" panose="02020603050405020304" pitchFamily="18" charset="0"/>
              </a:rPr>
              <a:t>But the neighborhood that Marquita grew up in will be one obviously different than the one Harmony will grow to know.</a:t>
            </a:r>
          </a:p>
        </p:txBody>
      </p:sp>
      <p:cxnSp>
        <p:nvCxnSpPr>
          <p:cNvPr id="13" name="直接连接符 12"/>
          <p:cNvCxnSpPr/>
          <p:nvPr/>
        </p:nvCxnSpPr>
        <p:spPr>
          <a:xfrm>
            <a:off x="226060" y="4712335"/>
            <a:ext cx="11754485"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823587" y="2165818"/>
            <a:ext cx="100588" cy="2100112"/>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2311121" y="-20097"/>
            <a:ext cx="2451798" cy="4220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2235201" cy="606137"/>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a:solidFill>
                <a:srgbClr val="FF0000"/>
              </a:solidFill>
            </a:endParaRPr>
          </a:p>
        </p:txBody>
      </p:sp>
      <p:sp>
        <p:nvSpPr>
          <p:cNvPr id="3" name="TextBox 2"/>
          <p:cNvSpPr txBox="1"/>
          <p:nvPr/>
        </p:nvSpPr>
        <p:spPr>
          <a:xfrm>
            <a:off x="0" y="-40194"/>
            <a:ext cx="2031325" cy="646331"/>
          </a:xfrm>
          <a:prstGeom prst="rect">
            <a:avLst/>
          </a:prstGeom>
          <a:noFill/>
        </p:spPr>
        <p:txBody>
          <a:bodyPr wrap="none" rtlCol="0">
            <a:spAutoFit/>
          </a:bodyPr>
          <a:lstStyle/>
          <a:p>
            <a:r>
              <a:rPr lang="zh-CN" altLang="en-US" sz="3600" b="1" dirty="0">
                <a:solidFill>
                  <a:srgbClr val="FF0000"/>
                </a:solidFill>
              </a:rPr>
              <a:t>重要词汇</a:t>
            </a:r>
          </a:p>
        </p:txBody>
      </p:sp>
      <p:sp>
        <p:nvSpPr>
          <p:cNvPr id="4" name="矩形 3"/>
          <p:cNvSpPr/>
          <p:nvPr/>
        </p:nvSpPr>
        <p:spPr>
          <a:xfrm>
            <a:off x="3153158" y="960009"/>
            <a:ext cx="2608406" cy="5078313"/>
          </a:xfrm>
          <a:prstGeom prst="rect">
            <a:avLst/>
          </a:prstGeom>
        </p:spPr>
        <p:txBody>
          <a:bodyPr wrap="none">
            <a:spAutoFit/>
          </a:bodyPr>
          <a:lstStyle/>
          <a:p>
            <a:r>
              <a:rPr lang="en-US" altLang="zh-CN" sz="3600" b="1" dirty="0">
                <a:latin typeface="Times New Roman" panose="02020603050405020304" pitchFamily="18" charset="0"/>
                <a:cs typeface="Times New Roman" panose="02020603050405020304" pitchFamily="18" charset="0"/>
              </a:rPr>
              <a:t>twist </a:t>
            </a:r>
          </a:p>
          <a:p>
            <a:r>
              <a:rPr lang="en-US" altLang="zh-CN" sz="3600" b="1" dirty="0">
                <a:latin typeface="Times New Roman" panose="02020603050405020304" pitchFamily="18" charset="0"/>
                <a:cs typeface="Times New Roman" panose="02020603050405020304" pitchFamily="18" charset="0"/>
              </a:rPr>
              <a:t>cast  </a:t>
            </a:r>
          </a:p>
          <a:p>
            <a:r>
              <a:rPr lang="en-US" altLang="zh-CN" sz="3600" b="1" dirty="0">
                <a:latin typeface="Times New Roman" panose="02020603050405020304" pitchFamily="18" charset="0"/>
                <a:cs typeface="Times New Roman" panose="02020603050405020304" pitchFamily="18" charset="0"/>
              </a:rPr>
              <a:t>get lost in </a:t>
            </a:r>
          </a:p>
          <a:p>
            <a:r>
              <a:rPr lang="en-US" altLang="zh-CN" sz="3600" b="1" dirty="0">
                <a:latin typeface="Times New Roman" panose="02020603050405020304" pitchFamily="18" charset="0"/>
                <a:cs typeface="Times New Roman" panose="02020603050405020304" pitchFamily="18" charset="0"/>
              </a:rPr>
              <a:t>block</a:t>
            </a:r>
          </a:p>
          <a:p>
            <a:r>
              <a:rPr lang="en-US" altLang="zh-CN" sz="3600" b="1" dirty="0">
                <a:latin typeface="Times New Roman" panose="02020603050405020304" pitchFamily="18" charset="0"/>
                <a:cs typeface="Times New Roman" panose="02020603050405020304" pitchFamily="18" charset="0"/>
              </a:rPr>
              <a:t>journalist</a:t>
            </a:r>
          </a:p>
          <a:p>
            <a:r>
              <a:rPr lang="en-US" altLang="zh-CN" sz="3600" b="1" dirty="0">
                <a:latin typeface="Times New Roman" panose="02020603050405020304" pitchFamily="18" charset="0"/>
                <a:cs typeface="Times New Roman" panose="02020603050405020304" pitchFamily="18" charset="0"/>
              </a:rPr>
              <a:t>crisis</a:t>
            </a:r>
          </a:p>
          <a:p>
            <a:r>
              <a:rPr lang="en-US" altLang="zh-CN" sz="3600" b="1" dirty="0">
                <a:latin typeface="Times New Roman" panose="02020603050405020304" pitchFamily="18" charset="0"/>
                <a:cs typeface="Times New Roman" panose="02020603050405020304" pitchFamily="18" charset="0"/>
              </a:rPr>
              <a:t>pulled down</a:t>
            </a:r>
          </a:p>
          <a:p>
            <a:r>
              <a:rPr lang="en-US" altLang="zh-CN" sz="3600" b="1" dirty="0">
                <a:solidFill>
                  <a:prstClr val="black"/>
                </a:solidFill>
                <a:latin typeface="Times New Roman" panose="02020603050405020304" pitchFamily="18" charset="0"/>
                <a:cs typeface="Times New Roman" panose="02020603050405020304" pitchFamily="18" charset="0"/>
              </a:rPr>
              <a:t>scan</a:t>
            </a:r>
          </a:p>
          <a:p>
            <a:r>
              <a:rPr lang="en-US" altLang="zh-CN" sz="3600" b="1" dirty="0">
                <a:solidFill>
                  <a:prstClr val="black"/>
                </a:solidFill>
                <a:latin typeface="Times New Roman" panose="02020603050405020304" pitchFamily="18" charset="0"/>
                <a:cs typeface="Times New Roman" panose="02020603050405020304" pitchFamily="18" charset="0"/>
              </a:rPr>
              <a:t>entire</a:t>
            </a:r>
          </a:p>
        </p:txBody>
      </p:sp>
      <p:sp>
        <p:nvSpPr>
          <p:cNvPr id="5" name="矩形 4"/>
          <p:cNvSpPr/>
          <p:nvPr/>
        </p:nvSpPr>
        <p:spPr>
          <a:xfrm>
            <a:off x="6595849" y="960009"/>
            <a:ext cx="3593180" cy="5078313"/>
          </a:xfrm>
          <a:prstGeom prst="rect">
            <a:avLst/>
          </a:prstGeom>
        </p:spPr>
        <p:txBody>
          <a:bodyPr wrap="square">
            <a:spAutoFit/>
          </a:bodyPr>
          <a:lstStyle/>
          <a:p>
            <a:pPr marL="571500" indent="-571500">
              <a:buFont typeface="Arial" pitchFamily="34" charset="0"/>
              <a:buChar char="•"/>
            </a:pPr>
            <a:r>
              <a:rPr lang="zh-CN" altLang="en-US" sz="3600" b="1" dirty="0">
                <a:solidFill>
                  <a:srgbClr val="FF0000"/>
                </a:solidFill>
                <a:latin typeface="Times New Roman" panose="02020603050405020304" pitchFamily="18" charset="0"/>
                <a:cs typeface="Times New Roman" panose="02020603050405020304" pitchFamily="18" charset="0"/>
              </a:rPr>
              <a:t>使弯曲</a:t>
            </a:r>
          </a:p>
          <a:p>
            <a:pPr marL="571500" indent="-571500">
              <a:buFont typeface="Arial" pitchFamily="34" charset="0"/>
              <a:buChar char="•"/>
            </a:pPr>
            <a:r>
              <a:rPr lang="zh-CN" altLang="en-US" sz="3600" b="1" dirty="0">
                <a:solidFill>
                  <a:srgbClr val="FF0000"/>
                </a:solidFill>
                <a:latin typeface="Times New Roman" panose="02020603050405020304" pitchFamily="18" charset="0"/>
                <a:cs typeface="Times New Roman" panose="02020603050405020304" pitchFamily="18" charset="0"/>
              </a:rPr>
              <a:t>投掷</a:t>
            </a:r>
          </a:p>
          <a:p>
            <a:pPr marL="571500" indent="-571500">
              <a:buFont typeface="Arial" pitchFamily="34" charset="0"/>
              <a:buChar char="•"/>
            </a:pPr>
            <a:r>
              <a:rPr lang="zh-CN" altLang="en-US" sz="3600" b="1" dirty="0">
                <a:solidFill>
                  <a:srgbClr val="FF0000"/>
                </a:solidFill>
                <a:latin typeface="Times New Roman" panose="02020603050405020304" pitchFamily="18" charset="0"/>
                <a:cs typeface="Times New Roman" panose="02020603050405020304" pitchFamily="18" charset="0"/>
              </a:rPr>
              <a:t>快被它迷住了</a:t>
            </a:r>
          </a:p>
          <a:p>
            <a:pPr marL="571500" indent="-571500">
              <a:buFont typeface="Arial" pitchFamily="34" charset="0"/>
              <a:buChar char="•"/>
            </a:pPr>
            <a:r>
              <a:rPr lang="zh-CN" altLang="en-US" sz="3600" b="1" dirty="0">
                <a:solidFill>
                  <a:srgbClr val="FF0000"/>
                </a:solidFill>
                <a:latin typeface="Times New Roman" panose="02020603050405020304" pitchFamily="18" charset="0"/>
                <a:cs typeface="Times New Roman" panose="02020603050405020304" pitchFamily="18" charset="0"/>
              </a:rPr>
              <a:t>街区</a:t>
            </a:r>
          </a:p>
          <a:p>
            <a:pPr marL="571500" indent="-571500">
              <a:buFont typeface="Arial" pitchFamily="34" charset="0"/>
              <a:buChar char="•"/>
            </a:pPr>
            <a:r>
              <a:rPr lang="zh-CN" altLang="en-US" sz="3600" b="1" dirty="0">
                <a:solidFill>
                  <a:srgbClr val="FF0000"/>
                </a:solidFill>
                <a:latin typeface="Times New Roman" panose="02020603050405020304" pitchFamily="18" charset="0"/>
                <a:cs typeface="Times New Roman" panose="02020603050405020304" pitchFamily="18" charset="0"/>
              </a:rPr>
              <a:t>记者</a:t>
            </a:r>
          </a:p>
          <a:p>
            <a:pPr marL="571500" indent="-571500">
              <a:buFont typeface="Arial" pitchFamily="34" charset="0"/>
              <a:buChar char="•"/>
            </a:pPr>
            <a:r>
              <a:rPr lang="zh-CN" altLang="en-US" sz="3600" b="1" dirty="0">
                <a:solidFill>
                  <a:srgbClr val="FF0000"/>
                </a:solidFill>
                <a:latin typeface="Times New Roman" panose="02020603050405020304" pitchFamily="18" charset="0"/>
                <a:cs typeface="Times New Roman" panose="02020603050405020304" pitchFamily="18" charset="0"/>
              </a:rPr>
              <a:t>危机</a:t>
            </a:r>
          </a:p>
          <a:p>
            <a:pPr marL="571500" indent="-571500">
              <a:buFont typeface="Arial" pitchFamily="34" charset="0"/>
              <a:buChar char="•"/>
            </a:pPr>
            <a:r>
              <a:rPr lang="zh-CN" altLang="en-US" sz="3600" b="1" dirty="0">
                <a:solidFill>
                  <a:srgbClr val="FF0000"/>
                </a:solidFill>
                <a:latin typeface="Times New Roman" panose="02020603050405020304" pitchFamily="18" charset="0"/>
                <a:cs typeface="Times New Roman" panose="02020603050405020304" pitchFamily="18" charset="0"/>
              </a:rPr>
              <a:t>推倒</a:t>
            </a:r>
          </a:p>
          <a:p>
            <a:pPr marL="571500" indent="-571500">
              <a:buFont typeface="Arial" pitchFamily="34" charset="0"/>
              <a:buChar char="•"/>
            </a:pPr>
            <a:r>
              <a:rPr lang="zh-CN" altLang="en-US" sz="3600" b="1" dirty="0">
                <a:solidFill>
                  <a:srgbClr val="FF0000"/>
                </a:solidFill>
                <a:latin typeface="Times New Roman" panose="02020603050405020304" pitchFamily="18" charset="0"/>
                <a:cs typeface="Times New Roman" panose="02020603050405020304" pitchFamily="18" charset="0"/>
              </a:rPr>
              <a:t>扫描</a:t>
            </a:r>
          </a:p>
          <a:p>
            <a:pPr marL="571500" indent="-571500">
              <a:buFont typeface="Arial" pitchFamily="34" charset="0"/>
              <a:buChar char="•"/>
            </a:pPr>
            <a:r>
              <a:rPr lang="zh-CN" altLang="en-US" sz="3600" b="1" dirty="0">
                <a:solidFill>
                  <a:srgbClr val="FF0000"/>
                </a:solidFill>
                <a:latin typeface="Times New Roman" panose="02020603050405020304" pitchFamily="18" charset="0"/>
                <a:cs typeface="Times New Roman" panose="02020603050405020304" pitchFamily="18" charset="0"/>
              </a:rPr>
              <a:t>整个</a:t>
            </a:r>
          </a:p>
        </p:txBody>
      </p:sp>
    </p:spTree>
    <p:extLst>
      <p:ext uri="{BB962C8B-B14F-4D97-AF65-F5344CB8AC3E}">
        <p14:creationId xmlns:p14="http://schemas.microsoft.com/office/powerpoint/2010/main" val="3755013270"/>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 calcmode="lin" valueType="num">
                                      <p:cBhvr additive="base">
                                        <p:cTn id="4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anim calcmode="lin" valueType="num">
                                      <p:cBhvr additive="base">
                                        <p:cTn id="5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8" end="8"/>
                                            </p:txEl>
                                          </p:spTgt>
                                        </p:tgtEl>
                                        <p:attrNameLst>
                                          <p:attrName>style.visibility</p:attrName>
                                        </p:attrNameLst>
                                      </p:cBhvr>
                                      <p:to>
                                        <p:strVal val="visible"/>
                                      </p:to>
                                    </p:set>
                                    <p:anim calcmode="lin" valueType="num">
                                      <p:cBhvr additive="base">
                                        <p:cTn id="6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235201" cy="478972"/>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FF0000"/>
              </a:solidFill>
            </a:endParaRPr>
          </a:p>
        </p:txBody>
      </p:sp>
      <p:sp>
        <p:nvSpPr>
          <p:cNvPr id="3" name="TextBox 2"/>
          <p:cNvSpPr txBox="1"/>
          <p:nvPr/>
        </p:nvSpPr>
        <p:spPr>
          <a:xfrm>
            <a:off x="188686" y="0"/>
            <a:ext cx="1980029" cy="523220"/>
          </a:xfrm>
          <a:prstGeom prst="rect">
            <a:avLst/>
          </a:prstGeom>
          <a:noFill/>
        </p:spPr>
        <p:txBody>
          <a:bodyPr wrap="none" rtlCol="0">
            <a:spAutoFit/>
          </a:bodyPr>
          <a:lstStyle/>
          <a:p>
            <a:r>
              <a:rPr lang="zh-CN" altLang="en-US" sz="2800" b="1" dirty="0">
                <a:solidFill>
                  <a:srgbClr val="FF0000"/>
                </a:solidFill>
              </a:rPr>
              <a:t>长难句分析</a:t>
            </a:r>
          </a:p>
        </p:txBody>
      </p:sp>
      <p:sp>
        <p:nvSpPr>
          <p:cNvPr id="4" name="矩形 3"/>
          <p:cNvSpPr/>
          <p:nvPr/>
        </p:nvSpPr>
        <p:spPr>
          <a:xfrm>
            <a:off x="0" y="927464"/>
            <a:ext cx="12192000" cy="953135"/>
          </a:xfrm>
          <a:prstGeom prst="rect">
            <a:avLst/>
          </a:prstGeom>
        </p:spPr>
        <p:txBody>
          <a:bodyPr wrap="square">
            <a:spAutoFit/>
          </a:bodyPr>
          <a:lstStyle/>
          <a:p>
            <a:r>
              <a:rPr lang="en-US" altLang="zh-CN" sz="2800" dirty="0">
                <a:solidFill>
                  <a:prstClr val="black"/>
                </a:solidFill>
                <a:latin typeface="Times New Roman" panose="02020603050405020304" pitchFamily="18" charset="0"/>
                <a:cs typeface="Times New Roman" panose="02020603050405020304" pitchFamily="18" charset="0"/>
                <a:sym typeface="+mn-ea"/>
              </a:rPr>
              <a:t>But the reason I love this ride is that it's a reminder of how neighborhoods can change from block to block.</a:t>
            </a:r>
            <a:endParaRPr altLang="zh-CN" sz="2800" dirty="0">
              <a:solidFill>
                <a:prstClr val="black"/>
              </a:solidFill>
              <a:latin typeface="Times New Roman" panose="02020603050405020304" pitchFamily="18" charset="0"/>
              <a:cs typeface="Times New Roman" panose="02020603050405020304" pitchFamily="18" charset="0"/>
            </a:endParaRPr>
          </a:p>
        </p:txBody>
      </p:sp>
      <p:sp>
        <p:nvSpPr>
          <p:cNvPr id="16" name="文本框 12"/>
          <p:cNvSpPr txBox="1"/>
          <p:nvPr>
            <p:custDataLst>
              <p:tags r:id="rId1"/>
            </p:custDataLst>
          </p:nvPr>
        </p:nvSpPr>
        <p:spPr>
          <a:xfrm>
            <a:off x="2391891" y="379095"/>
            <a:ext cx="1639173" cy="519430"/>
          </a:xfrm>
          <a:prstGeom prst="rect">
            <a:avLst/>
          </a:prstGeom>
          <a:solidFill>
            <a:srgbClr val="92D050"/>
          </a:solidFill>
        </p:spPr>
        <p:txBody>
          <a:bodyPr wrap="square">
            <a:noAutofit/>
          </a:bodyPr>
          <a:lstStyle/>
          <a:p>
            <a:r>
              <a:rPr lang="zh-CN" altLang="en-US" sz="2800" b="1" dirty="0">
                <a:latin typeface="Times New Roman" panose="02020603050405020304" pitchFamily="18" charset="0"/>
                <a:cs typeface="Times New Roman" panose="02020603050405020304" pitchFamily="18" charset="0"/>
              </a:rPr>
              <a:t>定语从句</a:t>
            </a:r>
          </a:p>
        </p:txBody>
      </p:sp>
      <p:sp>
        <p:nvSpPr>
          <p:cNvPr id="20" name="TextBox 19"/>
          <p:cNvSpPr txBox="1"/>
          <p:nvPr/>
        </p:nvSpPr>
        <p:spPr>
          <a:xfrm>
            <a:off x="299323" y="2510971"/>
            <a:ext cx="4543425" cy="521970"/>
          </a:xfrm>
          <a:prstGeom prst="rect">
            <a:avLst/>
          </a:prstGeom>
          <a:noFill/>
        </p:spPr>
        <p:txBody>
          <a:bodyPr wrap="none" rtlCol="0">
            <a:spAutoFit/>
          </a:bodyPr>
          <a:lstStyle/>
          <a:p>
            <a:pPr algn="l"/>
            <a:r>
              <a:rPr lang="zh-CN" altLang="en-US" sz="2800" b="1" dirty="0"/>
              <a:t>句子主干：</a:t>
            </a:r>
            <a:r>
              <a:rPr lang="en-US" altLang="zh-CN" sz="2800" dirty="0">
                <a:solidFill>
                  <a:prstClr val="black"/>
                </a:solidFill>
                <a:latin typeface="Times New Roman" panose="02020603050405020304" pitchFamily="18" charset="0"/>
                <a:cs typeface="Times New Roman" panose="02020603050405020304" pitchFamily="18" charset="0"/>
              </a:rPr>
              <a:t> </a:t>
            </a:r>
            <a:r>
              <a:rPr lang="en-US" sz="2800" dirty="0">
                <a:solidFill>
                  <a:prstClr val="black"/>
                </a:solidFill>
                <a:latin typeface="Times New Roman" panose="02020603050405020304" pitchFamily="18" charset="0"/>
                <a:cs typeface="Times New Roman" panose="02020603050405020304" pitchFamily="18" charset="0"/>
                <a:sym typeface="+mn-ea"/>
              </a:rPr>
              <a:t>the reason is that</a:t>
            </a:r>
            <a:r>
              <a:rPr altLang="zh-CN" sz="2800" dirty="0">
                <a:solidFill>
                  <a:prstClr val="black"/>
                </a:solidFill>
                <a:latin typeface="Times New Roman" panose="02020603050405020304" pitchFamily="18" charset="0"/>
                <a:cs typeface="Times New Roman" panose="02020603050405020304" pitchFamily="18" charset="0"/>
                <a:sym typeface="+mn-ea"/>
              </a:rPr>
              <a:t> </a:t>
            </a:r>
            <a:endParaRPr lang="zh-CN" altLang="en-US" sz="2800" b="1" dirty="0"/>
          </a:p>
        </p:txBody>
      </p:sp>
      <p:sp>
        <p:nvSpPr>
          <p:cNvPr id="21" name="TextBox 20"/>
          <p:cNvSpPr txBox="1"/>
          <p:nvPr/>
        </p:nvSpPr>
        <p:spPr>
          <a:xfrm>
            <a:off x="276147" y="3459480"/>
            <a:ext cx="11073284" cy="953135"/>
          </a:xfrm>
          <a:prstGeom prst="rect">
            <a:avLst/>
          </a:prstGeom>
          <a:noFill/>
        </p:spPr>
        <p:txBody>
          <a:bodyPr wrap="square" rtlCol="0">
            <a:spAutoFit/>
          </a:bodyPr>
          <a:lstStyle/>
          <a:p>
            <a:pPr algn="l"/>
            <a:r>
              <a:rPr lang="zh-CN" altLang="en-US" sz="2800" b="1" dirty="0">
                <a:latin typeface="宋体" pitchFamily="2" charset="-122"/>
                <a:ea typeface="宋体" pitchFamily="2" charset="-122"/>
                <a:cs typeface="Times New Roman" panose="02020603050405020304" pitchFamily="18" charset="0"/>
              </a:rPr>
              <a:t>句子翻译：</a:t>
            </a:r>
            <a:r>
              <a:rPr lang="zh-CN" altLang="en-US" sz="2800" b="1" dirty="0">
                <a:solidFill>
                  <a:srgbClr val="0000CC"/>
                </a:solidFill>
                <a:latin typeface="宋体" pitchFamily="2" charset="-122"/>
                <a:ea typeface="宋体" pitchFamily="2" charset="-122"/>
                <a:cs typeface="Times New Roman" panose="02020603050405020304" pitchFamily="18" charset="0"/>
              </a:rPr>
              <a:t>但我喜欢这趟旅程的原因是，它提醒我，社区是如何从一个街区变成另一个街区的。</a:t>
            </a:r>
          </a:p>
        </p:txBody>
      </p:sp>
      <p:sp>
        <p:nvSpPr>
          <p:cNvPr id="5" name="双括号 4"/>
          <p:cNvSpPr/>
          <p:nvPr/>
        </p:nvSpPr>
        <p:spPr>
          <a:xfrm>
            <a:off x="2168715" y="927464"/>
            <a:ext cx="2142028" cy="476567"/>
          </a:xfrm>
          <a:prstGeom prst="bracketPair">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左中括号 5"/>
          <p:cNvSpPr/>
          <p:nvPr/>
        </p:nvSpPr>
        <p:spPr>
          <a:xfrm>
            <a:off x="4697048" y="927464"/>
            <a:ext cx="155749" cy="476567"/>
          </a:xfrm>
          <a:prstGeom prst="lef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右中括号 6"/>
          <p:cNvSpPr/>
          <p:nvPr/>
        </p:nvSpPr>
        <p:spPr>
          <a:xfrm>
            <a:off x="7295103" y="927464"/>
            <a:ext cx="100484" cy="476567"/>
          </a:xfrm>
          <a:prstGeom prst="righ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左中括号 11"/>
          <p:cNvSpPr/>
          <p:nvPr/>
        </p:nvSpPr>
        <p:spPr>
          <a:xfrm>
            <a:off x="7809244" y="959422"/>
            <a:ext cx="155749" cy="476567"/>
          </a:xfrm>
          <a:prstGeom prst="lef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右中括号 12"/>
          <p:cNvSpPr/>
          <p:nvPr/>
        </p:nvSpPr>
        <p:spPr>
          <a:xfrm>
            <a:off x="4031064" y="1404031"/>
            <a:ext cx="100484" cy="476567"/>
          </a:xfrm>
          <a:prstGeom prst="righ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2"/>
          <p:cNvSpPr txBox="1"/>
          <p:nvPr>
            <p:custDataLst>
              <p:tags r:id="rId2"/>
            </p:custDataLst>
          </p:nvPr>
        </p:nvSpPr>
        <p:spPr>
          <a:xfrm>
            <a:off x="4993203" y="502056"/>
            <a:ext cx="1639173" cy="519430"/>
          </a:xfrm>
          <a:prstGeom prst="rect">
            <a:avLst/>
          </a:prstGeom>
          <a:solidFill>
            <a:srgbClr val="92D050"/>
          </a:solidFill>
        </p:spPr>
        <p:txBody>
          <a:bodyPr wrap="square">
            <a:noAutofit/>
          </a:bodyPr>
          <a:lstStyle/>
          <a:p>
            <a:r>
              <a:rPr lang="zh-CN" altLang="en-US" sz="2800" b="1" dirty="0">
                <a:latin typeface="Times New Roman" panose="02020603050405020304" pitchFamily="18" charset="0"/>
                <a:cs typeface="Times New Roman" panose="02020603050405020304" pitchFamily="18" charset="0"/>
              </a:rPr>
              <a:t>表语从句</a:t>
            </a:r>
          </a:p>
        </p:txBody>
      </p:sp>
      <p:sp>
        <p:nvSpPr>
          <p:cNvPr id="15" name="文本框 12"/>
          <p:cNvSpPr txBox="1"/>
          <p:nvPr>
            <p:custDataLst>
              <p:tags r:id="rId3"/>
            </p:custDataLst>
          </p:nvPr>
        </p:nvSpPr>
        <p:spPr>
          <a:xfrm>
            <a:off x="8533109" y="447759"/>
            <a:ext cx="1639173" cy="519430"/>
          </a:xfrm>
          <a:prstGeom prst="rect">
            <a:avLst/>
          </a:prstGeom>
          <a:solidFill>
            <a:srgbClr val="92D050"/>
          </a:solidFill>
        </p:spPr>
        <p:txBody>
          <a:bodyPr wrap="square">
            <a:noAutofit/>
          </a:bodyPr>
          <a:lstStyle/>
          <a:p>
            <a:r>
              <a:rPr lang="zh-CN" altLang="en-US" sz="2800" b="1" dirty="0">
                <a:latin typeface="Times New Roman" panose="02020603050405020304" pitchFamily="18" charset="0"/>
                <a:cs typeface="Times New Roman" panose="02020603050405020304" pitchFamily="18" charset="0"/>
              </a:rPr>
              <a:t>宾语从句</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linds(horizontal)">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linds(horizontal)">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6" grpId="0" bldLvl="0" animBg="1"/>
      <p:bldP spid="20" grpId="0"/>
      <p:bldP spid="21" grpId="0"/>
      <p:bldP spid="5" grpId="0" animBg="1"/>
      <p:bldP spid="6" grpId="0" animBg="1"/>
      <p:bldP spid="7" grpId="0" animBg="1"/>
      <p:bldP spid="12" grpId="0" animBg="1"/>
      <p:bldP spid="13" grpId="0" animBg="1"/>
      <p:bldP spid="14" grpId="0" bldLvl="0" animBg="1"/>
      <p:bldP spid="1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235201" cy="478972"/>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FF0000"/>
              </a:solidFill>
            </a:endParaRPr>
          </a:p>
        </p:txBody>
      </p:sp>
      <p:sp>
        <p:nvSpPr>
          <p:cNvPr id="3" name="TextBox 2"/>
          <p:cNvSpPr txBox="1"/>
          <p:nvPr/>
        </p:nvSpPr>
        <p:spPr>
          <a:xfrm>
            <a:off x="188686" y="0"/>
            <a:ext cx="1980029" cy="523220"/>
          </a:xfrm>
          <a:prstGeom prst="rect">
            <a:avLst/>
          </a:prstGeom>
          <a:noFill/>
        </p:spPr>
        <p:txBody>
          <a:bodyPr wrap="none" rtlCol="0">
            <a:spAutoFit/>
          </a:bodyPr>
          <a:lstStyle/>
          <a:p>
            <a:r>
              <a:rPr lang="zh-CN" altLang="en-US" sz="2800" b="1" dirty="0"/>
              <a:t>长难句分析</a:t>
            </a:r>
          </a:p>
        </p:txBody>
      </p:sp>
      <p:sp>
        <p:nvSpPr>
          <p:cNvPr id="4" name="矩形 3"/>
          <p:cNvSpPr/>
          <p:nvPr/>
        </p:nvSpPr>
        <p:spPr>
          <a:xfrm>
            <a:off x="0" y="927464"/>
            <a:ext cx="12192000" cy="953135"/>
          </a:xfrm>
          <a:prstGeom prst="rect">
            <a:avLst/>
          </a:prstGeom>
        </p:spPr>
        <p:txBody>
          <a:bodyPr wrap="square">
            <a:spAutoFit/>
          </a:bodyPr>
          <a:lstStyle/>
          <a:p>
            <a:r>
              <a:rPr altLang="zh-CN" sz="2800" dirty="0" err="1">
                <a:solidFill>
                  <a:prstClr val="black"/>
                </a:solidFill>
                <a:latin typeface="Times New Roman" panose="02020603050405020304" pitchFamily="18" charset="0"/>
                <a:cs typeface="Times New Roman" panose="02020603050405020304" pitchFamily="18" charset="0"/>
                <a:sym typeface="+mn-ea"/>
              </a:rPr>
              <a:t>Marquita</a:t>
            </a:r>
            <a:r>
              <a:rPr altLang="zh-CN" sz="2800" dirty="0">
                <a:solidFill>
                  <a:prstClr val="black"/>
                </a:solidFill>
                <a:latin typeface="Times New Roman" panose="02020603050405020304" pitchFamily="18" charset="0"/>
                <a:cs typeface="Times New Roman" panose="02020603050405020304" pitchFamily="18" charset="0"/>
                <a:sym typeface="+mn-ea"/>
              </a:rPr>
              <a:t> shared more details of the people who once lived on her block, who were really friendly to each other.</a:t>
            </a:r>
            <a:r>
              <a:rPr altLang="zh-CN" sz="2800" dirty="0">
                <a:solidFill>
                  <a:prstClr val="black"/>
                </a:solidFill>
                <a:latin typeface="Times New Roman" panose="02020603050405020304" pitchFamily="18" charset="0"/>
                <a:cs typeface="Times New Roman" panose="02020603050405020304" pitchFamily="18" charset="0"/>
              </a:rPr>
              <a:t> </a:t>
            </a:r>
          </a:p>
        </p:txBody>
      </p:sp>
      <p:sp>
        <p:nvSpPr>
          <p:cNvPr id="16" name="文本框 12"/>
          <p:cNvSpPr txBox="1"/>
          <p:nvPr>
            <p:custDataLst>
              <p:tags r:id="rId1"/>
            </p:custDataLst>
          </p:nvPr>
        </p:nvSpPr>
        <p:spPr>
          <a:xfrm>
            <a:off x="6572005" y="446085"/>
            <a:ext cx="3426104" cy="519430"/>
          </a:xfrm>
          <a:prstGeom prst="rect">
            <a:avLst/>
          </a:prstGeom>
          <a:solidFill>
            <a:srgbClr val="92D050"/>
          </a:solidFill>
        </p:spPr>
        <p:txBody>
          <a:bodyPr wrap="square">
            <a:noAutofit/>
          </a:bodyPr>
          <a:lstStyle/>
          <a:p>
            <a:r>
              <a:rPr lang="en-US" altLang="zh-CN" sz="2800" b="1" dirty="0">
                <a:latin typeface="Times New Roman" panose="02020603050405020304" pitchFamily="18" charset="0"/>
                <a:cs typeface="Times New Roman" panose="02020603050405020304" pitchFamily="18" charset="0"/>
              </a:rPr>
              <a:t>who</a:t>
            </a:r>
            <a:r>
              <a:rPr lang="zh-CN" altLang="en-US" sz="2800" b="1" dirty="0">
                <a:latin typeface="Times New Roman" panose="02020603050405020304" pitchFamily="18" charset="0"/>
                <a:cs typeface="Times New Roman" panose="02020603050405020304" pitchFamily="18" charset="0"/>
              </a:rPr>
              <a:t>引导的定语从句</a:t>
            </a:r>
          </a:p>
        </p:txBody>
      </p:sp>
      <p:sp>
        <p:nvSpPr>
          <p:cNvPr id="19" name="文本框 12"/>
          <p:cNvSpPr txBox="1"/>
          <p:nvPr>
            <p:custDataLst>
              <p:tags r:id="rId2"/>
            </p:custDataLst>
          </p:nvPr>
        </p:nvSpPr>
        <p:spPr>
          <a:xfrm>
            <a:off x="218894" y="2030730"/>
            <a:ext cx="10614025" cy="519430"/>
          </a:xfrm>
          <a:prstGeom prst="rect">
            <a:avLst/>
          </a:prstGeom>
          <a:solidFill>
            <a:srgbClr val="92D050"/>
          </a:solidFill>
        </p:spPr>
        <p:txBody>
          <a:bodyPr wrap="square">
            <a:noAutofit/>
          </a:bodyPr>
          <a:lstStyle/>
          <a:p>
            <a:r>
              <a:rPr lang="zh-CN" altLang="en-US" sz="2800" b="1" dirty="0">
                <a:latin typeface="Times New Roman" panose="02020603050405020304" pitchFamily="18" charset="0"/>
                <a:cs typeface="Times New Roman" panose="02020603050405020304" pitchFamily="18" charset="0"/>
              </a:rPr>
              <a:t>第二个</a:t>
            </a:r>
            <a:r>
              <a:rPr lang="en-US" altLang="zh-CN" sz="2800" b="1" dirty="0">
                <a:latin typeface="Times New Roman" panose="02020603050405020304" pitchFamily="18" charset="0"/>
                <a:cs typeface="Times New Roman" panose="02020603050405020304" pitchFamily="18" charset="0"/>
              </a:rPr>
              <a:t>who</a:t>
            </a:r>
            <a:r>
              <a:rPr lang="zh-CN" altLang="en-US" sz="2800" b="1" dirty="0">
                <a:latin typeface="Times New Roman" panose="02020603050405020304" pitchFamily="18" charset="0"/>
                <a:cs typeface="Times New Roman" panose="02020603050405020304" pitchFamily="18" charset="0"/>
              </a:rPr>
              <a:t>引导非限制性定语从句修饰同一个名词</a:t>
            </a:r>
            <a:r>
              <a:rPr lang="en-US" altLang="zh-CN" sz="2800" b="1" dirty="0">
                <a:latin typeface="Times New Roman" panose="02020603050405020304" pitchFamily="18" charset="0"/>
                <a:cs typeface="Times New Roman" panose="02020603050405020304" pitchFamily="18" charset="0"/>
              </a:rPr>
              <a:t>people</a:t>
            </a:r>
          </a:p>
        </p:txBody>
      </p:sp>
      <p:sp>
        <p:nvSpPr>
          <p:cNvPr id="20" name="TextBox 19"/>
          <p:cNvSpPr txBox="1"/>
          <p:nvPr/>
        </p:nvSpPr>
        <p:spPr>
          <a:xfrm>
            <a:off x="218894" y="3425371"/>
            <a:ext cx="8248015" cy="521970"/>
          </a:xfrm>
          <a:prstGeom prst="rect">
            <a:avLst/>
          </a:prstGeom>
          <a:noFill/>
        </p:spPr>
        <p:txBody>
          <a:bodyPr wrap="none" rtlCol="0">
            <a:spAutoFit/>
          </a:bodyPr>
          <a:lstStyle/>
          <a:p>
            <a:pPr algn="l"/>
            <a:r>
              <a:rPr lang="zh-CN" altLang="en-US" sz="2800" b="1" dirty="0"/>
              <a:t>句子主干：</a:t>
            </a:r>
            <a:r>
              <a:rPr lang="en-US" altLang="zh-CN" sz="2800" dirty="0">
                <a:solidFill>
                  <a:prstClr val="black"/>
                </a:solidFill>
                <a:latin typeface="Times New Roman" panose="02020603050405020304" pitchFamily="18" charset="0"/>
                <a:cs typeface="Times New Roman" panose="02020603050405020304" pitchFamily="18" charset="0"/>
              </a:rPr>
              <a:t> </a:t>
            </a:r>
            <a:r>
              <a:rPr altLang="zh-CN" sz="2800">
                <a:solidFill>
                  <a:prstClr val="black"/>
                </a:solidFill>
                <a:latin typeface="Times New Roman" panose="02020603050405020304" pitchFamily="18" charset="0"/>
                <a:cs typeface="Times New Roman" panose="02020603050405020304" pitchFamily="18" charset="0"/>
                <a:sym typeface="+mn-ea"/>
              </a:rPr>
              <a:t>Marquita shared more details of the people </a:t>
            </a:r>
            <a:endParaRPr lang="zh-CN" altLang="en-US" sz="2800" b="1" dirty="0"/>
          </a:p>
        </p:txBody>
      </p:sp>
      <p:sp>
        <p:nvSpPr>
          <p:cNvPr id="21" name="TextBox 20"/>
          <p:cNvSpPr txBox="1"/>
          <p:nvPr/>
        </p:nvSpPr>
        <p:spPr>
          <a:xfrm>
            <a:off x="0" y="4412615"/>
            <a:ext cx="11625580" cy="953135"/>
          </a:xfrm>
          <a:prstGeom prst="rect">
            <a:avLst/>
          </a:prstGeom>
          <a:noFill/>
        </p:spPr>
        <p:txBody>
          <a:bodyPr wrap="square" rtlCol="0">
            <a:spAutoFit/>
          </a:bodyPr>
          <a:lstStyle/>
          <a:p>
            <a:pPr algn="l"/>
            <a:r>
              <a:rPr lang="zh-CN" altLang="en-US" sz="2800" b="1" dirty="0">
                <a:latin typeface="宋体" pitchFamily="2" charset="-122"/>
                <a:ea typeface="宋体" pitchFamily="2" charset="-122"/>
                <a:cs typeface="Times New Roman" panose="02020603050405020304" pitchFamily="18" charset="0"/>
              </a:rPr>
              <a:t>句子翻译：但Marquita分享了她所在街区曾经住过的人的更多细节，他们彼此非常友好。</a:t>
            </a:r>
          </a:p>
        </p:txBody>
      </p:sp>
      <p:sp>
        <p:nvSpPr>
          <p:cNvPr id="9" name="左中括号 8"/>
          <p:cNvSpPr/>
          <p:nvPr/>
        </p:nvSpPr>
        <p:spPr>
          <a:xfrm>
            <a:off x="6229978" y="965515"/>
            <a:ext cx="155749" cy="476567"/>
          </a:xfrm>
          <a:prstGeom prst="lef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右中括号 9"/>
          <p:cNvSpPr/>
          <p:nvPr/>
        </p:nvSpPr>
        <p:spPr>
          <a:xfrm>
            <a:off x="10189028" y="927463"/>
            <a:ext cx="100484" cy="476567"/>
          </a:xfrm>
          <a:prstGeom prst="righ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左中括号 10"/>
          <p:cNvSpPr/>
          <p:nvPr/>
        </p:nvSpPr>
        <p:spPr>
          <a:xfrm>
            <a:off x="10510576" y="985749"/>
            <a:ext cx="155749" cy="476567"/>
          </a:xfrm>
          <a:prstGeom prst="lef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右中括号 11"/>
          <p:cNvSpPr/>
          <p:nvPr/>
        </p:nvSpPr>
        <p:spPr>
          <a:xfrm>
            <a:off x="4079631" y="1442082"/>
            <a:ext cx="100484" cy="476567"/>
          </a:xfrm>
          <a:prstGeom prst="righ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blinds(horizontal)">
                                      <p:cBhvr>
                                        <p:cTn id="4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6" grpId="0" bldLvl="0" animBg="1"/>
      <p:bldP spid="19" grpId="0" bldLvl="0" animBg="1"/>
      <p:bldP spid="20" grpId="0"/>
      <p:bldP spid="21" grpId="0"/>
      <p:bldP spid="9" grpId="0" animBg="1"/>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2416" y="1168400"/>
            <a:ext cx="11241391" cy="6012815"/>
          </a:xfrm>
        </p:spPr>
        <p:txBody>
          <a:bodyPr>
            <a:normAutofit/>
          </a:bodyPr>
          <a:lstStyle/>
          <a:p>
            <a:pPr algn="just">
              <a:lnSpc>
                <a:spcPts val="3200"/>
              </a:lnSpc>
            </a:pPr>
            <a:r>
              <a:rPr lang="en-US" altLang="zh-CN" sz="3200" kern="100" spc="-30" dirty="0">
                <a:effectLst/>
                <a:latin typeface="Times New Roman" panose="02020603050405020304" pitchFamily="18" charset="0"/>
                <a:ea typeface="宋体" pitchFamily="2" charset="-122"/>
                <a:cs typeface="Times New Roman" panose="02020603050405020304" pitchFamily="18" charset="0"/>
              </a:rPr>
              <a:t>1.</a:t>
            </a:r>
            <a:r>
              <a:rPr lang="en-US" altLang="zh-CN" sz="3200" dirty="0">
                <a:solidFill>
                  <a:prstClr val="black"/>
                </a:solidFill>
                <a:latin typeface="Times New Roman" panose="02020603050405020304" pitchFamily="18" charset="0"/>
                <a:cs typeface="Times New Roman" panose="02020603050405020304" pitchFamily="18" charset="0"/>
                <a:sym typeface="+mn-ea"/>
              </a:rPr>
              <a:t>But the reason I love this ride is that it's a reminder of how neighborhoods can change from block </a:t>
            </a:r>
            <a:r>
              <a:rPr lang="en-US" altLang="zh-CN" sz="3200" kern="100" spc="-30" dirty="0">
                <a:effectLst/>
                <a:latin typeface="Times New Roman" panose="02020603050405020304" pitchFamily="18" charset="0"/>
                <a:ea typeface="宋体" pitchFamily="2" charset="-122"/>
                <a:cs typeface="Times New Roman" panose="02020603050405020304" pitchFamily="18" charset="0"/>
                <a:sym typeface="+mn-ea"/>
              </a:rPr>
              <a:t>_________</a:t>
            </a:r>
            <a:r>
              <a:rPr lang="en-US" altLang="zh-CN" sz="3200" dirty="0">
                <a:solidFill>
                  <a:prstClr val="black"/>
                </a:solidFill>
                <a:latin typeface="Times New Roman" panose="02020603050405020304" pitchFamily="18" charset="0"/>
                <a:cs typeface="Times New Roman" panose="02020603050405020304" pitchFamily="18" charset="0"/>
                <a:sym typeface="+mn-ea"/>
              </a:rPr>
              <a:t> block</a:t>
            </a:r>
          </a:p>
          <a:p>
            <a:pPr algn="just">
              <a:lnSpc>
                <a:spcPts val="3200"/>
              </a:lnSpc>
            </a:pPr>
            <a:r>
              <a:rPr lang="en-US" altLang="zh-CN" sz="3200" kern="100" spc="-30" dirty="0">
                <a:effectLst/>
                <a:latin typeface="Times New Roman" panose="02020603050405020304" pitchFamily="18" charset="0"/>
                <a:ea typeface="宋体" pitchFamily="2" charset="-122"/>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sym typeface="+mn-ea"/>
              </a:rPr>
              <a:t>I started wondering how neighborhoods </a:t>
            </a:r>
            <a:r>
              <a:rPr lang="en-US" altLang="zh-CN" sz="3200" kern="100" spc="-30" dirty="0">
                <a:effectLst/>
                <a:latin typeface="Times New Roman" panose="02020603050405020304" pitchFamily="18" charset="0"/>
                <a:ea typeface="宋体" pitchFamily="2" charset="-122"/>
                <a:cs typeface="Times New Roman" panose="02020603050405020304" pitchFamily="18" charset="0"/>
                <a:sym typeface="+mn-ea"/>
              </a:rPr>
              <a:t>____________(change</a:t>
            </a:r>
            <a:r>
              <a:rPr lang="en-US" altLang="zh-CN" sz="3200" kern="100" spc="-30" dirty="0">
                <a:latin typeface="Times New Roman" panose="02020603050405020304" pitchFamily="18" charset="0"/>
                <a:ea typeface="宋体" pitchFamily="2" charset="-122"/>
                <a:cs typeface="Times New Roman" panose="02020603050405020304" pitchFamily="18" charset="0"/>
                <a:sym typeface="+mn-ea"/>
              </a:rPr>
              <a:t>)</a:t>
            </a:r>
            <a:r>
              <a:rPr lang="en-US" altLang="zh-CN" sz="3200" dirty="0">
                <a:latin typeface="Times New Roman" panose="02020603050405020304" pitchFamily="18" charset="0"/>
                <a:cs typeface="Times New Roman" panose="02020603050405020304" pitchFamily="18" charset="0"/>
                <a:sym typeface="+mn-ea"/>
              </a:rPr>
              <a:t> since the 2008 housing crisis. </a:t>
            </a:r>
          </a:p>
          <a:p>
            <a:pPr algn="just">
              <a:lnSpc>
                <a:spcPts val="3200"/>
              </a:lnSpc>
            </a:pPr>
            <a:r>
              <a:rPr lang="en-US" altLang="zh-CN" sz="3200" kern="100" spc="-30" dirty="0">
                <a:effectLst/>
                <a:latin typeface="Times New Roman" panose="02020603050405020304" pitchFamily="18" charset="0"/>
                <a:ea typeface="宋体" pitchFamily="2" charset="-122"/>
                <a:cs typeface="Times New Roman" panose="02020603050405020304" pitchFamily="18" charset="0"/>
              </a:rPr>
              <a:t>3.</a:t>
            </a:r>
            <a:r>
              <a:rPr altLang="zh-CN" sz="3200" dirty="0">
                <a:solidFill>
                  <a:prstClr val="black"/>
                </a:solidFill>
                <a:latin typeface="Times New Roman" panose="02020603050405020304" pitchFamily="18" charset="0"/>
                <a:cs typeface="Times New Roman" panose="02020603050405020304" pitchFamily="18" charset="0"/>
                <a:sym typeface="+mn-ea"/>
              </a:rPr>
              <a:t>Marquita shared more details of the people who once lived on her block, </a:t>
            </a:r>
            <a:r>
              <a:rPr lang="en-US" altLang="zh-CN" sz="3200" kern="100" spc="-30" dirty="0">
                <a:effectLst/>
                <a:latin typeface="Times New Roman" panose="02020603050405020304" pitchFamily="18" charset="0"/>
                <a:ea typeface="宋体" pitchFamily="2" charset="-122"/>
                <a:cs typeface="Times New Roman" panose="02020603050405020304" pitchFamily="18" charset="0"/>
                <a:sym typeface="+mn-ea"/>
              </a:rPr>
              <a:t>________</a:t>
            </a:r>
            <a:r>
              <a:rPr altLang="zh-CN" sz="3200" dirty="0">
                <a:solidFill>
                  <a:prstClr val="black"/>
                </a:solidFill>
                <a:latin typeface="Times New Roman" panose="02020603050405020304" pitchFamily="18" charset="0"/>
                <a:cs typeface="Times New Roman" panose="02020603050405020304" pitchFamily="18" charset="0"/>
                <a:sym typeface="+mn-ea"/>
              </a:rPr>
              <a:t> were really friendly to each other.</a:t>
            </a:r>
          </a:p>
          <a:p>
            <a:pPr algn="just">
              <a:lnSpc>
                <a:spcPts val="3200"/>
              </a:lnSpc>
            </a:pPr>
            <a:r>
              <a:rPr lang="en-US" altLang="zh-CN" sz="3200" kern="100" spc="-30" dirty="0">
                <a:effectLst/>
                <a:latin typeface="Times New Roman" panose="02020603050405020304" pitchFamily="18" charset="0"/>
                <a:ea typeface="宋体" pitchFamily="2" charset="-122"/>
                <a:cs typeface="Times New Roman" panose="02020603050405020304" pitchFamily="18" charset="0"/>
              </a:rPr>
              <a:t>4.</a:t>
            </a:r>
            <a:r>
              <a:rPr altLang="zh-CN" sz="3200" dirty="0">
                <a:solidFill>
                  <a:prstClr val="black"/>
                </a:solidFill>
                <a:latin typeface="Times New Roman" panose="02020603050405020304" pitchFamily="18" charset="0"/>
                <a:cs typeface="Times New Roman" panose="02020603050405020304" pitchFamily="18" charset="0"/>
                <a:sym typeface="+mn-ea"/>
              </a:rPr>
              <a:t>But the neighborhood that </a:t>
            </a:r>
            <a:r>
              <a:rPr altLang="zh-CN" sz="3200" dirty="0" err="1">
                <a:solidFill>
                  <a:prstClr val="black"/>
                </a:solidFill>
                <a:latin typeface="Times New Roman" panose="02020603050405020304" pitchFamily="18" charset="0"/>
                <a:cs typeface="Times New Roman" panose="02020603050405020304" pitchFamily="18" charset="0"/>
                <a:sym typeface="+mn-ea"/>
              </a:rPr>
              <a:t>Marquita</a:t>
            </a:r>
            <a:r>
              <a:rPr altLang="zh-CN" sz="3200" dirty="0">
                <a:solidFill>
                  <a:prstClr val="black"/>
                </a:solidFill>
                <a:latin typeface="Times New Roman" panose="02020603050405020304" pitchFamily="18" charset="0"/>
                <a:cs typeface="Times New Roman" panose="02020603050405020304" pitchFamily="18" charset="0"/>
                <a:sym typeface="+mn-ea"/>
              </a:rPr>
              <a:t> grew up in will be one obviously different </a:t>
            </a:r>
            <a:r>
              <a:rPr lang="en-US" altLang="zh-CN" sz="3200" kern="100" spc="-30" dirty="0">
                <a:effectLst/>
                <a:latin typeface="Times New Roman" panose="02020603050405020304" pitchFamily="18" charset="0"/>
                <a:ea typeface="宋体" pitchFamily="2" charset="-122"/>
                <a:cs typeface="Times New Roman" panose="02020603050405020304" pitchFamily="18" charset="0"/>
                <a:sym typeface="+mn-ea"/>
              </a:rPr>
              <a:t>________</a:t>
            </a:r>
            <a:r>
              <a:rPr altLang="zh-CN" sz="3200" dirty="0">
                <a:solidFill>
                  <a:prstClr val="black"/>
                </a:solidFill>
                <a:latin typeface="Times New Roman" panose="02020603050405020304" pitchFamily="18" charset="0"/>
                <a:cs typeface="Times New Roman" panose="02020603050405020304" pitchFamily="18" charset="0"/>
                <a:sym typeface="+mn-ea"/>
              </a:rPr>
              <a:t>  the one Harmony will grow to know.</a:t>
            </a:r>
            <a:endParaRPr lang="zh-CN" altLang="zh-CN" sz="3200" kern="100" dirty="0">
              <a:effectLst/>
              <a:latin typeface="Calibri" panose="020F0502020204030204" pitchFamily="34" charset="0"/>
              <a:ea typeface="宋体" pitchFamily="2" charset="-122"/>
              <a:cs typeface="Times New Roman" panose="02020603050405020304" pitchFamily="18" charset="0"/>
            </a:endParaRPr>
          </a:p>
        </p:txBody>
      </p:sp>
      <p:sp>
        <p:nvSpPr>
          <p:cNvPr id="4" name="文本框 3"/>
          <p:cNvSpPr txBox="1"/>
          <p:nvPr/>
        </p:nvSpPr>
        <p:spPr>
          <a:xfrm>
            <a:off x="7747265" y="1977072"/>
            <a:ext cx="3354070" cy="583565"/>
          </a:xfrm>
          <a:prstGeom prst="rect">
            <a:avLst/>
          </a:prstGeom>
          <a:noFill/>
        </p:spPr>
        <p:txBody>
          <a:bodyPr wrap="square" rtlCol="0">
            <a:spAutoFit/>
          </a:bodyPr>
          <a:lstStyle/>
          <a:p>
            <a:r>
              <a:rPr lang="en-US" altLang="zh-CN" sz="3200" b="1" kern="100" spc="-30" dirty="0">
                <a:solidFill>
                  <a:srgbClr val="FF0000"/>
                </a:solidFill>
                <a:latin typeface="Times New Roman" panose="02020603050405020304" pitchFamily="18" charset="0"/>
                <a:ea typeface="宋体" pitchFamily="2" charset="-122"/>
                <a:cs typeface="Times New Roman" panose="02020603050405020304" pitchFamily="18" charset="0"/>
              </a:rPr>
              <a:t>have changed</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7152587" y="1409561"/>
            <a:ext cx="1189355" cy="645160"/>
          </a:xfrm>
          <a:prstGeom prst="rect">
            <a:avLst/>
          </a:prstGeom>
          <a:noFill/>
        </p:spPr>
        <p:txBody>
          <a:bodyPr wrap="square" rtlCol="0">
            <a:spAutoFit/>
          </a:bodyPr>
          <a:lstStyle/>
          <a:p>
            <a:r>
              <a:rPr lang="en-US" altLang="zh-CN" sz="3600" b="1" dirty="0">
                <a:solidFill>
                  <a:srgbClr val="FF0000"/>
                </a:solidFill>
                <a:latin typeface="Times New Roman" panose="02020603050405020304" pitchFamily="18" charset="0"/>
                <a:cs typeface="Times New Roman" panose="02020603050405020304" pitchFamily="18" charset="0"/>
              </a:rPr>
              <a:t>to</a:t>
            </a:r>
          </a:p>
        </p:txBody>
      </p:sp>
      <p:sp>
        <p:nvSpPr>
          <p:cNvPr id="8" name="文本框 8"/>
          <p:cNvSpPr txBox="1"/>
          <p:nvPr/>
        </p:nvSpPr>
        <p:spPr>
          <a:xfrm>
            <a:off x="-533733" y="-158995"/>
            <a:ext cx="3353465" cy="828304"/>
          </a:xfrm>
          <a:prstGeom prst="rect">
            <a:avLst/>
          </a:prstGeom>
          <a:noFill/>
          <a:ln>
            <a:noFill/>
          </a:ln>
        </p:spPr>
        <p:txBody>
          <a:bodyPr wrap="square" lIns="91440" tIns="45720" rIns="91440" bIns="45720" rtlCol="0">
            <a:spAutoFit/>
          </a:bodyPr>
          <a:lstStyle/>
          <a:p>
            <a:pPr algn="ctr">
              <a:lnSpc>
                <a:spcPct val="150000"/>
              </a:lnSpc>
            </a:pPr>
            <a:r>
              <a:rPr lang="zh-CN" altLang="en-US" sz="3600" b="1" dirty="0">
                <a:solidFill>
                  <a:srgbClr val="FF0000"/>
                </a:solidFill>
                <a:latin typeface="微软雅黑" panose="020B0503020204020204" pitchFamily="34" charset="-122"/>
                <a:ea typeface="微软雅黑" panose="020B0503020204020204" pitchFamily="34" charset="-122"/>
                <a:sym typeface="+mn-ea"/>
              </a:rPr>
              <a:t>语法填空</a:t>
            </a:r>
            <a:endParaRPr lang="zh-CN" altLang="en-US" sz="3600" b="1" dirty="0">
              <a:solidFill>
                <a:srgbClr val="FF0000"/>
              </a:solidFill>
              <a:latin typeface="微软雅黑 Light" panose="020B0502040204020203" pitchFamily="34" charset="-122"/>
              <a:ea typeface="微软雅黑 Light" panose="020B0502040204020203" pitchFamily="34" charset="-122"/>
            </a:endParaRPr>
          </a:p>
        </p:txBody>
      </p:sp>
      <p:sp>
        <p:nvSpPr>
          <p:cNvPr id="9" name="矩形 8"/>
          <p:cNvSpPr/>
          <p:nvPr/>
        </p:nvSpPr>
        <p:spPr>
          <a:xfrm>
            <a:off x="0" y="0"/>
            <a:ext cx="2286000" cy="746616"/>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FF0000"/>
              </a:solidFill>
            </a:endParaRPr>
          </a:p>
        </p:txBody>
      </p:sp>
      <p:sp>
        <p:nvSpPr>
          <p:cNvPr id="2" name="文本框 1"/>
          <p:cNvSpPr txBox="1"/>
          <p:nvPr/>
        </p:nvSpPr>
        <p:spPr>
          <a:xfrm>
            <a:off x="2870402" y="3400731"/>
            <a:ext cx="1041400" cy="583565"/>
          </a:xfrm>
          <a:prstGeom prst="rect">
            <a:avLst/>
          </a:prstGeom>
          <a:noFill/>
        </p:spPr>
        <p:txBody>
          <a:bodyPr wrap="square" rtlCol="0">
            <a:spAutoFit/>
          </a:bodyPr>
          <a:lstStyle/>
          <a:p>
            <a:r>
              <a:rPr lang="en-US" altLang="zh-CN" sz="3200" b="1" dirty="0">
                <a:solidFill>
                  <a:srgbClr val="FF0000"/>
                </a:solidFill>
                <a:latin typeface="Times New Roman Bold" panose="02020603050405020304" charset="0"/>
                <a:cs typeface="Times New Roman Bold" panose="02020603050405020304" charset="0"/>
                <a:sym typeface="+mn-ea"/>
              </a:rPr>
              <a:t>who</a:t>
            </a:r>
          </a:p>
        </p:txBody>
      </p:sp>
      <p:sp>
        <p:nvSpPr>
          <p:cNvPr id="7" name="文本框 6"/>
          <p:cNvSpPr txBox="1"/>
          <p:nvPr/>
        </p:nvSpPr>
        <p:spPr>
          <a:xfrm>
            <a:off x="4198788" y="4278745"/>
            <a:ext cx="1529715" cy="583565"/>
          </a:xfrm>
          <a:prstGeom prst="rect">
            <a:avLst/>
          </a:prstGeom>
          <a:noFill/>
        </p:spPr>
        <p:txBody>
          <a:bodyPr wrap="square">
            <a:spAutoFit/>
          </a:bodyPr>
          <a:lstStyle/>
          <a:p>
            <a:r>
              <a:rPr lang="en-US" altLang="zh-CN" sz="3200" b="1" kern="100" spc="-30" dirty="0">
                <a:solidFill>
                  <a:srgbClr val="FF0000"/>
                </a:solidFill>
                <a:effectLst/>
                <a:latin typeface="Times New Roman" panose="02020603050405020304" pitchFamily="18" charset="0"/>
                <a:ea typeface="宋体" pitchFamily="2" charset="-122"/>
                <a:cs typeface="Times New Roman" panose="02020603050405020304" pitchFamily="18" charset="0"/>
              </a:rPr>
              <a:t>than</a:t>
            </a:r>
            <a:endParaRPr lang="zh-CN" altLang="en-US" sz="32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par>
                                <p:cTn id="9" presetID="17" presetClass="entr" presetSubtype="1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animBg="1"/>
      <p:bldP spid="9" grpId="0" bldLvl="0" animBg="1"/>
      <p:bldP spid="2"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709285" y="1013460"/>
            <a:ext cx="5971540" cy="3784600"/>
          </a:xfrm>
          <a:prstGeom prst="rect">
            <a:avLst/>
          </a:prstGeom>
          <a:noFill/>
        </p:spPr>
        <p:txBody>
          <a:bodyPr wrap="square" rtlCol="0">
            <a:spAutoFit/>
          </a:bodyPr>
          <a:lstStyle/>
          <a:p>
            <a:r>
              <a:rPr lang="en-US" altLang="zh-CN" sz="4000" b="1" dirty="0">
                <a:solidFill>
                  <a:srgbClr val="002060"/>
                </a:solidFill>
                <a:latin typeface="Times New Roman" panose="02020603050405020304" pitchFamily="18" charset="0"/>
                <a:ea typeface="隶书" panose="02010509060101010101" pitchFamily="49" charset="-122"/>
                <a:cs typeface="Times New Roman" panose="02020603050405020304" pitchFamily="18" charset="0"/>
                <a:sym typeface="+mn-ea"/>
              </a:rPr>
              <a:t>Passage C</a:t>
            </a:r>
            <a:endParaRPr lang="en-US" sz="4000" b="1" dirty="0">
              <a:solidFill>
                <a:srgbClr val="002060"/>
              </a:solidFill>
              <a:latin typeface="Times New Roman" panose="02020603050405020304" pitchFamily="18" charset="0"/>
              <a:ea typeface="隶书" panose="02010509060101010101" pitchFamily="49" charset="-122"/>
              <a:cs typeface="Times New Roman" panose="02020603050405020304" pitchFamily="18" charset="0"/>
              <a:sym typeface="+mn-ea"/>
            </a:endParaRPr>
          </a:p>
          <a:p>
            <a:r>
              <a:rPr lang="zh-CN" altLang="en-US" sz="4000" b="1" dirty="0">
                <a:solidFill>
                  <a:srgbClr val="002060"/>
                </a:solidFill>
                <a:latin typeface="隶书" panose="02010509060101010101" pitchFamily="49" charset="-122"/>
                <a:ea typeface="隶书" panose="02010509060101010101" pitchFamily="49" charset="-122"/>
                <a:sym typeface="+mn-ea"/>
              </a:rPr>
              <a:t>语篇类型：说明文</a:t>
            </a:r>
            <a:endParaRPr lang="en-US" altLang="zh-CN" sz="4000" b="1" dirty="0">
              <a:solidFill>
                <a:srgbClr val="002060"/>
              </a:solidFill>
              <a:latin typeface="隶书" panose="02010509060101010101" pitchFamily="49" charset="-122"/>
              <a:ea typeface="隶书" panose="02010509060101010101" pitchFamily="49" charset="-122"/>
              <a:sym typeface="+mn-ea"/>
            </a:endParaRPr>
          </a:p>
          <a:p>
            <a:r>
              <a:rPr lang="zh-CN" altLang="en-US" sz="4000" b="1" dirty="0">
                <a:solidFill>
                  <a:srgbClr val="002060"/>
                </a:solidFill>
                <a:latin typeface="隶书" panose="02010509060101010101" pitchFamily="49" charset="-122"/>
                <a:ea typeface="隶书" panose="02010509060101010101" pitchFamily="49" charset="-122"/>
                <a:sym typeface="+mn-ea"/>
              </a:rPr>
              <a:t>主题语境：人与社会</a:t>
            </a:r>
            <a:endParaRPr lang="en-US" altLang="zh-CN" sz="4000" b="1" dirty="0">
              <a:solidFill>
                <a:srgbClr val="002060"/>
              </a:solidFill>
              <a:latin typeface="隶书" panose="02010509060101010101" pitchFamily="49" charset="-122"/>
              <a:ea typeface="隶书" panose="02010509060101010101" pitchFamily="49" charset="-122"/>
              <a:sym typeface="+mn-ea"/>
            </a:endParaRPr>
          </a:p>
          <a:p>
            <a:r>
              <a:rPr lang="zh-CN" sz="4000" b="1" dirty="0">
                <a:solidFill>
                  <a:srgbClr val="FF0000"/>
                </a:solidFill>
                <a:latin typeface="隶书" panose="02010509060101010101" pitchFamily="49" charset="-122"/>
                <a:ea typeface="隶书" panose="02010509060101010101" pitchFamily="49" charset="-122"/>
                <a:sym typeface="+mn-ea"/>
              </a:rPr>
              <a:t>本文介绍了英国人佩戴水仙花的背后含义和玛丽・居里癌症护理协会的情况</a:t>
            </a:r>
            <a:r>
              <a:rPr lang="zh-CN" sz="4000" b="1" dirty="0">
                <a:solidFill>
                  <a:srgbClr val="002060"/>
                </a:solidFill>
                <a:latin typeface="隶书" panose="02010509060101010101" pitchFamily="49" charset="-122"/>
                <a:ea typeface="隶书" panose="02010509060101010101" pitchFamily="49" charset="-122"/>
                <a:sym typeface="+mn-ea"/>
              </a:rPr>
              <a:t>。</a:t>
            </a:r>
          </a:p>
        </p:txBody>
      </p:sp>
      <p:pic>
        <p:nvPicPr>
          <p:cNvPr id="3" name="图片 2" descr="20220602042421660"/>
          <p:cNvPicPr>
            <a:picLocks noChangeAspect="1"/>
          </p:cNvPicPr>
          <p:nvPr/>
        </p:nvPicPr>
        <p:blipFill>
          <a:blip r:embed="rId2"/>
          <a:stretch>
            <a:fillRect/>
          </a:stretch>
        </p:blipFill>
        <p:spPr>
          <a:xfrm>
            <a:off x="713740" y="568960"/>
            <a:ext cx="4712335" cy="3390900"/>
          </a:xfrm>
          <a:prstGeom prst="rect">
            <a:avLst/>
          </a:prstGeom>
        </p:spPr>
      </p:pic>
      <p:pic>
        <p:nvPicPr>
          <p:cNvPr id="2" name="图片 1" descr="微信图片_20230421181033"/>
          <p:cNvPicPr>
            <a:picLocks noChangeAspect="1"/>
          </p:cNvPicPr>
          <p:nvPr/>
        </p:nvPicPr>
        <p:blipFill>
          <a:blip r:embed="rId3"/>
          <a:stretch>
            <a:fillRect/>
          </a:stretch>
        </p:blipFill>
        <p:spPr>
          <a:xfrm>
            <a:off x="392430" y="4110990"/>
            <a:ext cx="5185410" cy="1769745"/>
          </a:xfrm>
          <a:prstGeom prst="rect">
            <a:avLst/>
          </a:prstGeom>
        </p:spPr>
      </p:pic>
    </p:spTree>
    <p:extLst>
      <p:ext uri="{BB962C8B-B14F-4D97-AF65-F5344CB8AC3E}">
        <p14:creationId xmlns:p14="http://schemas.microsoft.com/office/powerpoint/2010/main" val="719216956"/>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1"/>
          <p:cNvSpPr txBox="1"/>
          <p:nvPr/>
        </p:nvSpPr>
        <p:spPr>
          <a:xfrm>
            <a:off x="5630363" y="1478644"/>
            <a:ext cx="6264275" cy="2491740"/>
          </a:xfrm>
          <a:prstGeom prst="rect">
            <a:avLst/>
          </a:prstGeom>
          <a:noFill/>
        </p:spPr>
        <p:txBody>
          <a:bodyPr wrap="square" rtlCol="0">
            <a:spAutoFit/>
          </a:bodyPr>
          <a:lstStyle/>
          <a:p>
            <a:pPr algn="l"/>
            <a:r>
              <a:rPr lang="en-US" altLang="zh-CN" sz="4800" b="1"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sym typeface="+mn-ea"/>
              </a:rPr>
              <a:t>Passage A</a:t>
            </a:r>
            <a:endParaRPr lang="en-US" sz="4800" b="1" dirty="0">
              <a:solidFill>
                <a:srgbClr val="0000CC"/>
              </a:solidFill>
              <a:latin typeface="Times New Roman" panose="02020603050405020304" pitchFamily="18" charset="0"/>
              <a:ea typeface="隶书" panose="02010509060101010101" pitchFamily="49" charset="-122"/>
              <a:cs typeface="Times New Roman" panose="02020603050405020304" pitchFamily="18" charset="0"/>
              <a:sym typeface="+mn-ea"/>
            </a:endParaRPr>
          </a:p>
          <a:p>
            <a:pPr algn="l"/>
            <a:r>
              <a:rPr lang="zh-CN" altLang="en-US" sz="3600" b="1" dirty="0">
                <a:solidFill>
                  <a:srgbClr val="002060"/>
                </a:solidFill>
                <a:latin typeface="隶书" panose="02010509060101010101" pitchFamily="49" charset="-122"/>
                <a:ea typeface="隶书" panose="02010509060101010101" pitchFamily="49" charset="-122"/>
                <a:sym typeface="+mn-ea"/>
              </a:rPr>
              <a:t>语篇类型：应用文</a:t>
            </a:r>
            <a:endParaRPr lang="en-US" altLang="zh-CN" sz="3600" b="1" dirty="0">
              <a:solidFill>
                <a:srgbClr val="002060"/>
              </a:solidFill>
              <a:latin typeface="隶书" panose="02010509060101010101" pitchFamily="49" charset="-122"/>
              <a:ea typeface="隶书" panose="02010509060101010101" pitchFamily="49" charset="-122"/>
              <a:sym typeface="+mn-ea"/>
            </a:endParaRPr>
          </a:p>
          <a:p>
            <a:pPr algn="l"/>
            <a:r>
              <a:rPr lang="zh-CN" altLang="en-US" sz="3600" b="1" dirty="0">
                <a:solidFill>
                  <a:srgbClr val="002060"/>
                </a:solidFill>
                <a:latin typeface="隶书" panose="02010509060101010101" pitchFamily="49" charset="-122"/>
                <a:ea typeface="隶书" panose="02010509060101010101" pitchFamily="49" charset="-122"/>
                <a:sym typeface="+mn-ea"/>
              </a:rPr>
              <a:t>主题语境：人与社会</a:t>
            </a:r>
            <a:endParaRPr lang="en-US" altLang="zh-CN" sz="3600" b="1" dirty="0">
              <a:solidFill>
                <a:srgbClr val="002060"/>
              </a:solidFill>
              <a:latin typeface="隶书" panose="02010509060101010101" pitchFamily="49" charset="-122"/>
              <a:ea typeface="隶书" panose="02010509060101010101" pitchFamily="49" charset="-122"/>
              <a:sym typeface="+mn-ea"/>
            </a:endParaRPr>
          </a:p>
          <a:p>
            <a:pPr algn="l"/>
            <a:r>
              <a:rPr lang="zh-CN" sz="3600" b="1" dirty="0">
                <a:solidFill>
                  <a:srgbClr val="FF0000"/>
                </a:solidFill>
                <a:latin typeface="隶书" panose="02010509060101010101" pitchFamily="49" charset="-122"/>
                <a:ea typeface="隶书" panose="02010509060101010101" pitchFamily="49" charset="-122"/>
                <a:sym typeface="+mn-ea"/>
              </a:rPr>
              <a:t>介绍</a:t>
            </a:r>
            <a:r>
              <a:rPr lang="zh-CN" altLang="en-US" sz="3600" b="1" dirty="0">
                <a:solidFill>
                  <a:srgbClr val="FF0000"/>
                </a:solidFill>
                <a:latin typeface="隶书" panose="02010509060101010101" pitchFamily="49" charset="-122"/>
                <a:ea typeface="隶书" panose="02010509060101010101" pitchFamily="49" charset="-122"/>
                <a:sym typeface="+mn-ea"/>
              </a:rPr>
              <a:t>了如何报名艺术和表演课。</a:t>
            </a:r>
          </a:p>
        </p:txBody>
      </p:sp>
      <p:pic>
        <p:nvPicPr>
          <p:cNvPr id="2" name="图片 1"/>
          <p:cNvPicPr>
            <a:picLocks noChangeAspect="1"/>
          </p:cNvPicPr>
          <p:nvPr/>
        </p:nvPicPr>
        <p:blipFill>
          <a:blip r:embed="rId4"/>
          <a:stretch>
            <a:fillRect/>
          </a:stretch>
        </p:blipFill>
        <p:spPr>
          <a:xfrm>
            <a:off x="281354" y="1061127"/>
            <a:ext cx="5213350" cy="3908425"/>
          </a:xfrm>
          <a:prstGeom prst="rect">
            <a:avLst/>
          </a:prstGeom>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文本框 57"/>
          <p:cNvSpPr txBox="1"/>
          <p:nvPr/>
        </p:nvSpPr>
        <p:spPr>
          <a:xfrm>
            <a:off x="46355" y="0"/>
            <a:ext cx="12050395" cy="6576060"/>
          </a:xfrm>
          <a:prstGeom prst="rect">
            <a:avLst/>
          </a:prstGeom>
          <a:noFill/>
        </p:spPr>
        <p:txBody>
          <a:bodyPr wrap="square" rtlCol="0">
            <a:noAutofit/>
          </a:bodyPr>
          <a:lstStyle/>
          <a:p>
            <a:pPr marR="0" indent="0" defTabSz="914400" fontAlgn="auto">
              <a:lnSpc>
                <a:spcPct val="100000"/>
              </a:lnSpc>
              <a:spcBef>
                <a:spcPts val="0"/>
              </a:spcBef>
              <a:spcAft>
                <a:spcPts val="0"/>
              </a:spcAft>
              <a:buClrTx/>
              <a:buSzTx/>
              <a:buFontTx/>
              <a:buNone/>
            </a:pPr>
            <a:r>
              <a:rPr kumimoji="0" lang="en-US" altLang="zh-CN" b="0" i="0" kern="1200" cap="none" spc="0" normalizeH="0" baseline="0" noProof="0" dirty="0">
                <a:latin typeface="Times New Roman" panose="02020603050405020304" pitchFamily="18" charset="0"/>
                <a:ea typeface="等线" panose="02010600030101010101" charset="-122"/>
                <a:cs typeface="Times New Roman" panose="02020603050405020304" pitchFamily="18" charset="0"/>
              </a:rPr>
              <a:t> </a:t>
            </a:r>
          </a:p>
          <a:p>
            <a:pPr marR="0" indent="457200" defTabSz="914400" fontAlgn="auto">
              <a:lnSpc>
                <a:spcPct val="100000"/>
              </a:lnSpc>
              <a:spcBef>
                <a:spcPts val="0"/>
              </a:spcBef>
              <a:spcAft>
                <a:spcPts val="0"/>
              </a:spcAft>
              <a:buClrTx/>
              <a:buSzTx/>
              <a:buFontTx/>
              <a:buNone/>
            </a:pPr>
            <a:r>
              <a:rPr kumimoji="0" lang="en-US" altLang="zh-CN" sz="2000" b="1" i="0" kern="1200" cap="none" spc="0" normalizeH="0" baseline="0" noProof="0" dirty="0">
                <a:latin typeface="Times New Roman" panose="02020603050405020304" pitchFamily="18" charset="0"/>
                <a:ea typeface="等线" panose="02010600030101010101" charset="-122"/>
                <a:cs typeface="Times New Roman" panose="02020603050405020304" pitchFamily="18" charset="0"/>
              </a:rPr>
              <a:t>As you walk around the UK in March, you might notice that some people are wearing a daffodil（水仙花）on their coats. The British wear these yellow flowers to show they support one of this country's best-known charities: the Marie Curie Cancer Care.</a:t>
            </a:r>
          </a:p>
          <a:p>
            <a:pPr marR="0" indent="457200" defTabSz="914400" fontAlgn="auto">
              <a:lnSpc>
                <a:spcPct val="100000"/>
              </a:lnSpc>
              <a:spcBef>
                <a:spcPts val="0"/>
              </a:spcBef>
              <a:spcAft>
                <a:spcPts val="0"/>
              </a:spcAft>
              <a:buClrTx/>
              <a:buSzTx/>
              <a:buFontTx/>
              <a:buNone/>
            </a:pPr>
            <a:r>
              <a:rPr kumimoji="0" lang="en-US" altLang="zh-CN" sz="2000" b="1" i="0" kern="1200" cap="none" spc="0" normalizeH="0" baseline="0" noProof="0" dirty="0">
                <a:latin typeface="Times New Roman" panose="02020603050405020304" pitchFamily="18" charset="0"/>
                <a:ea typeface="等线" panose="02010600030101010101" charset="-122"/>
                <a:cs typeface="Times New Roman" panose="02020603050405020304" pitchFamily="18" charset="0"/>
              </a:rPr>
              <a:t>The Marie Curie Cancer Care tries to ensure everyone diagnosed with cancer is cared for in the best possible way. It also helps fund research into possible cures through other organizations. Founded in 1948, it has been continuing with its goal ever since.</a:t>
            </a:r>
          </a:p>
          <a:p>
            <a:pPr marR="0" indent="457200" defTabSz="914400" fontAlgn="auto">
              <a:lnSpc>
                <a:spcPct val="100000"/>
              </a:lnSpc>
              <a:spcBef>
                <a:spcPts val="0"/>
              </a:spcBef>
              <a:spcAft>
                <a:spcPts val="0"/>
              </a:spcAft>
              <a:buClrTx/>
              <a:buSzTx/>
              <a:buFontTx/>
              <a:buNone/>
            </a:pPr>
            <a:r>
              <a:rPr kumimoji="0" lang="en-US" altLang="zh-CN" sz="2000" b="1" i="0" kern="1200" cap="none" spc="0" normalizeH="0" baseline="0" noProof="0" dirty="0">
                <a:latin typeface="Times New Roman" panose="02020603050405020304" pitchFamily="18" charset="0"/>
                <a:ea typeface="等线" panose="02010600030101010101" charset="-122"/>
                <a:cs typeface="Times New Roman" panose="02020603050405020304" pitchFamily="18" charset="0"/>
              </a:rPr>
              <a:t>The charity was named after Marie Curie, a renowned scientist. She experimented with newly-discovered elements to create the theory of radioactivity. Unfortunately,over-exposure to the radioactive elements made her develop a disease and die in 1934. Marie Curie won the Nobel Prize in two different fields. Because of her pioneering work which led to chemotherapy （化学疗法），the charity shared the name of Marie Curie.</a:t>
            </a:r>
          </a:p>
          <a:p>
            <a:pPr marR="0" indent="457200" defTabSz="914400" fontAlgn="auto">
              <a:lnSpc>
                <a:spcPct val="100000"/>
              </a:lnSpc>
              <a:spcBef>
                <a:spcPts val="0"/>
              </a:spcBef>
              <a:spcAft>
                <a:spcPts val="0"/>
              </a:spcAft>
              <a:buClrTx/>
              <a:buSzTx/>
              <a:buFontTx/>
              <a:buNone/>
            </a:pPr>
            <a:r>
              <a:rPr kumimoji="0" lang="en-US" altLang="zh-CN" sz="2000" b="1" i="0" kern="1200" cap="none" spc="0" normalizeH="0" baseline="0" noProof="0" dirty="0">
                <a:latin typeface="Times New Roman" panose="02020603050405020304" pitchFamily="18" charset="0"/>
                <a:ea typeface="等线" panose="02010600030101010101" charset="-122"/>
                <a:cs typeface="Times New Roman" panose="02020603050405020304" pitchFamily="18" charset="0"/>
              </a:rPr>
              <a:t>The daffodil is one of the first plants to flower during spring in the UK,which marks the return of flowering plants to the ecosystem after winter. Because of this,the charity uses the daffodil as a metaphor for bringing life to other people through charitable giving.</a:t>
            </a:r>
          </a:p>
          <a:p>
            <a:pPr marR="0" indent="457200" defTabSz="914400" fontAlgn="auto">
              <a:lnSpc>
                <a:spcPct val="100000"/>
              </a:lnSpc>
              <a:spcBef>
                <a:spcPts val="0"/>
              </a:spcBef>
              <a:spcAft>
                <a:spcPts val="0"/>
              </a:spcAft>
              <a:buClrTx/>
              <a:buSzTx/>
              <a:buFontTx/>
              <a:buNone/>
            </a:pPr>
            <a:r>
              <a:rPr kumimoji="0" lang="en-US" altLang="zh-CN" sz="2000" b="1" i="0" kern="1200" cap="none" spc="0" normalizeH="0" baseline="0" noProof="0" dirty="0">
                <a:latin typeface="Times New Roman" panose="02020603050405020304" pitchFamily="18" charset="0"/>
                <a:ea typeface="等线" panose="02010600030101010101" charset="-122"/>
                <a:cs typeface="Times New Roman" panose="02020603050405020304" pitchFamily="18" charset="0"/>
              </a:rPr>
              <a:t>Everyone you see wearing a daffodil has donated money to the charity, but each daffodil is worth only what you want to pay for it. The charity does ask that you stick to a minimum amount of £1.</a:t>
            </a:r>
          </a:p>
          <a:p>
            <a:pPr marR="0" indent="457200" defTabSz="914400" fontAlgn="auto">
              <a:lnSpc>
                <a:spcPct val="100000"/>
              </a:lnSpc>
              <a:spcBef>
                <a:spcPts val="0"/>
              </a:spcBef>
              <a:spcAft>
                <a:spcPts val="0"/>
              </a:spcAft>
              <a:buClrTx/>
              <a:buSzTx/>
              <a:buFontTx/>
              <a:buNone/>
            </a:pPr>
            <a:r>
              <a:rPr kumimoji="0" lang="en-US" altLang="zh-CN" sz="2000" b="1" i="0" kern="1200" cap="none" spc="0" normalizeH="0" baseline="0" noProof="0" dirty="0">
                <a:latin typeface="Times New Roman" panose="02020603050405020304" pitchFamily="18" charset="0"/>
                <a:ea typeface="等线" panose="02010600030101010101" charset="-122"/>
                <a:cs typeface="Times New Roman" panose="02020603050405020304" pitchFamily="18" charset="0"/>
              </a:rPr>
              <a:t>The charity encourages people to start wearing their daffodils at the start of March, when the “Great Daffodil Appeal” kicks off. But that doesn't mean you can only wear them in March. People are sometimes seen walking around with daffodils on their clothes all year round.</a:t>
            </a:r>
          </a:p>
        </p:txBody>
      </p:sp>
      <p:sp>
        <p:nvSpPr>
          <p:cNvPr id="1048594" name="文本框 59"/>
          <p:cNvSpPr txBox="1"/>
          <p:nvPr/>
        </p:nvSpPr>
        <p:spPr>
          <a:xfrm>
            <a:off x="826135" y="467995"/>
            <a:ext cx="5015865" cy="521970"/>
          </a:xfrm>
          <a:prstGeom prst="rect">
            <a:avLst/>
          </a:prstGeom>
          <a:solidFill>
            <a:schemeClr val="accent6"/>
          </a:solidFill>
          <a:ln>
            <a:solidFill>
              <a:schemeClr val="accent6">
                <a:lumMod val="50000"/>
              </a:schemeClr>
            </a:solidFill>
          </a:ln>
        </p:spPr>
        <p:txBody>
          <a:bodyPr wrap="square" rtlCol="0">
            <a:spAutoFit/>
          </a:bodyPr>
          <a:lstStyle/>
          <a:p>
            <a:r>
              <a:rPr lang="en-US" altLang="zh-CN" sz="2800" b="1" dirty="0"/>
              <a:t>P1: 英国人</a:t>
            </a:r>
            <a:r>
              <a:rPr lang="zh-CN" altLang="en-US" sz="2800" b="1" dirty="0"/>
              <a:t>为什么</a:t>
            </a:r>
            <a:r>
              <a:rPr lang="en-US" altLang="zh-CN" sz="2800" b="1" dirty="0"/>
              <a:t>佩戴水仙花</a:t>
            </a:r>
            <a:r>
              <a:rPr lang="zh-CN" altLang="en-US" sz="2800" b="1" dirty="0"/>
              <a:t>？</a:t>
            </a:r>
            <a:endParaRPr lang="zh-CN" altLang="en-US" sz="2800" b="1" noProof="0" dirty="0">
              <a:latin typeface="Times New Roman" panose="02020603050405020304" pitchFamily="18" charset="0"/>
              <a:ea typeface="等线" panose="02010600030101010101" charset="-122"/>
              <a:cs typeface="Times New Roman" panose="02020603050405020304" pitchFamily="18" charset="0"/>
              <a:sym typeface="+mn-ea"/>
            </a:endParaRPr>
          </a:p>
        </p:txBody>
      </p:sp>
      <p:sp>
        <p:nvSpPr>
          <p:cNvPr id="2" name="文本框 59"/>
          <p:cNvSpPr txBox="1"/>
          <p:nvPr/>
        </p:nvSpPr>
        <p:spPr>
          <a:xfrm>
            <a:off x="761365" y="1448435"/>
            <a:ext cx="6664960" cy="521970"/>
          </a:xfrm>
          <a:prstGeom prst="rect">
            <a:avLst/>
          </a:prstGeom>
          <a:solidFill>
            <a:schemeClr val="accent6"/>
          </a:solidFill>
          <a:ln>
            <a:solidFill>
              <a:schemeClr val="accent6">
                <a:lumMod val="50000"/>
              </a:schemeClr>
            </a:solidFill>
          </a:ln>
        </p:spPr>
        <p:txBody>
          <a:bodyPr wrap="square" rtlCol="0">
            <a:spAutoFit/>
          </a:bodyPr>
          <a:lstStyle/>
          <a:p>
            <a:r>
              <a:rPr lang="en-US" altLang="zh-CN" sz="2800" b="1" dirty="0"/>
              <a:t>P2: </a:t>
            </a:r>
            <a:r>
              <a:rPr lang="zh-CN" altLang="en-US" sz="2800" b="1" dirty="0"/>
              <a:t>介绍玛丽·居里癌症护理中心的目标。</a:t>
            </a:r>
            <a:endParaRPr lang="en-US" sz="2800" b="1" noProof="0" dirty="0">
              <a:latin typeface="Times New Roman" panose="02020603050405020304" pitchFamily="18" charset="0"/>
              <a:ea typeface="等线" panose="02010600030101010101" charset="-122"/>
              <a:cs typeface="Times New Roman" panose="02020603050405020304" pitchFamily="18" charset="0"/>
              <a:sym typeface="+mn-ea"/>
            </a:endParaRPr>
          </a:p>
        </p:txBody>
      </p:sp>
      <p:sp>
        <p:nvSpPr>
          <p:cNvPr id="3" name="文本框 59"/>
          <p:cNvSpPr txBox="1"/>
          <p:nvPr/>
        </p:nvSpPr>
        <p:spPr>
          <a:xfrm>
            <a:off x="761365" y="2428875"/>
            <a:ext cx="5830570" cy="521970"/>
          </a:xfrm>
          <a:prstGeom prst="rect">
            <a:avLst/>
          </a:prstGeom>
          <a:solidFill>
            <a:schemeClr val="accent6"/>
          </a:solidFill>
          <a:ln>
            <a:solidFill>
              <a:schemeClr val="accent6">
                <a:lumMod val="50000"/>
              </a:schemeClr>
            </a:solidFill>
          </a:ln>
        </p:spPr>
        <p:txBody>
          <a:bodyPr wrap="square" rtlCol="0">
            <a:spAutoFit/>
          </a:bodyPr>
          <a:lstStyle/>
          <a:p>
            <a:r>
              <a:rPr lang="en-US" altLang="zh-CN" sz="2800" b="1" dirty="0"/>
              <a:t>P3:</a:t>
            </a:r>
            <a:r>
              <a:rPr lang="zh-CN" sz="2800" b="1" noProof="0" dirty="0">
                <a:latin typeface="Times New Roman" panose="02020603050405020304" pitchFamily="18" charset="0"/>
                <a:ea typeface="等线" panose="02010600030101010101" charset="-122"/>
                <a:cs typeface="Times New Roman" panose="02020603050405020304" pitchFamily="18" charset="0"/>
                <a:sym typeface="+mn-ea"/>
              </a:rPr>
              <a:t>介绍该慈善机构的名字由来。</a:t>
            </a:r>
            <a:endParaRPr sz="2800" b="1" dirty="0"/>
          </a:p>
        </p:txBody>
      </p:sp>
      <p:sp>
        <p:nvSpPr>
          <p:cNvPr id="4" name="文本框 59"/>
          <p:cNvSpPr txBox="1"/>
          <p:nvPr/>
        </p:nvSpPr>
        <p:spPr>
          <a:xfrm>
            <a:off x="761365" y="4403725"/>
            <a:ext cx="5543550" cy="521970"/>
          </a:xfrm>
          <a:prstGeom prst="rect">
            <a:avLst/>
          </a:prstGeom>
          <a:solidFill>
            <a:schemeClr val="accent6"/>
          </a:solidFill>
          <a:ln>
            <a:solidFill>
              <a:schemeClr val="accent6">
                <a:lumMod val="50000"/>
              </a:schemeClr>
            </a:solidFill>
          </a:ln>
        </p:spPr>
        <p:txBody>
          <a:bodyPr wrap="square" rtlCol="0">
            <a:spAutoFit/>
          </a:bodyPr>
          <a:lstStyle/>
          <a:p>
            <a:r>
              <a:rPr lang="en-US" altLang="zh-CN" sz="2800" b="1" dirty="0"/>
              <a:t>P5:</a:t>
            </a:r>
            <a:r>
              <a:rPr lang="zh-CN" sz="2800" b="1" dirty="0"/>
              <a:t>佩戴水仙花的人都是捐赠者</a:t>
            </a:r>
            <a:r>
              <a:rPr lang="zh-CN" altLang="zh-CN" sz="2800" b="1" dirty="0"/>
              <a:t>。</a:t>
            </a:r>
            <a:endParaRPr lang="zh-CN" altLang="zh-CN" sz="2800" b="1" noProof="0" dirty="0">
              <a:latin typeface="Times New Roman" panose="02020603050405020304" pitchFamily="18" charset="0"/>
              <a:ea typeface="等线" panose="02010600030101010101" charset="-122"/>
              <a:cs typeface="Times New Roman" panose="02020603050405020304" pitchFamily="18" charset="0"/>
              <a:sym typeface="+mn-ea"/>
            </a:endParaRPr>
          </a:p>
        </p:txBody>
      </p:sp>
      <p:sp>
        <p:nvSpPr>
          <p:cNvPr id="5" name="文本框 59"/>
          <p:cNvSpPr txBox="1"/>
          <p:nvPr>
            <p:custDataLst>
              <p:tags r:id="rId1"/>
            </p:custDataLst>
          </p:nvPr>
        </p:nvSpPr>
        <p:spPr>
          <a:xfrm>
            <a:off x="761365" y="3523615"/>
            <a:ext cx="5830570" cy="521970"/>
          </a:xfrm>
          <a:prstGeom prst="rect">
            <a:avLst/>
          </a:prstGeom>
          <a:solidFill>
            <a:schemeClr val="accent6"/>
          </a:solidFill>
          <a:ln>
            <a:solidFill>
              <a:schemeClr val="accent6">
                <a:lumMod val="50000"/>
              </a:schemeClr>
            </a:solidFill>
          </a:ln>
        </p:spPr>
        <p:txBody>
          <a:bodyPr wrap="square" rtlCol="0">
            <a:spAutoFit/>
          </a:bodyPr>
          <a:lstStyle/>
          <a:p>
            <a:r>
              <a:rPr lang="en-US" altLang="zh-CN" sz="2800" b="1" dirty="0"/>
              <a:t>P4:</a:t>
            </a:r>
            <a:r>
              <a:rPr lang="zh-CN" sz="2800" b="1" noProof="0" dirty="0">
                <a:latin typeface="Times New Roman" panose="02020603050405020304" pitchFamily="18" charset="0"/>
                <a:ea typeface="等线" panose="02010600030101010101" charset="-122"/>
                <a:cs typeface="Times New Roman" panose="02020603050405020304" pitchFamily="18" charset="0"/>
                <a:sym typeface="+mn-ea"/>
              </a:rPr>
              <a:t>解释为什么以水仙花作为象征。</a:t>
            </a:r>
            <a:endParaRPr sz="2800" b="1" dirty="0"/>
          </a:p>
        </p:txBody>
      </p:sp>
      <p:sp>
        <p:nvSpPr>
          <p:cNvPr id="6" name="文本框 59"/>
          <p:cNvSpPr txBox="1"/>
          <p:nvPr>
            <p:custDataLst>
              <p:tags r:id="rId2"/>
            </p:custDataLst>
          </p:nvPr>
        </p:nvSpPr>
        <p:spPr>
          <a:xfrm>
            <a:off x="826135" y="5195570"/>
            <a:ext cx="6278880" cy="521970"/>
          </a:xfrm>
          <a:prstGeom prst="rect">
            <a:avLst/>
          </a:prstGeom>
          <a:solidFill>
            <a:schemeClr val="accent6"/>
          </a:solidFill>
          <a:ln>
            <a:solidFill>
              <a:schemeClr val="accent6">
                <a:lumMod val="50000"/>
              </a:schemeClr>
            </a:solidFill>
          </a:ln>
        </p:spPr>
        <p:txBody>
          <a:bodyPr wrap="square" rtlCol="0">
            <a:spAutoFit/>
          </a:bodyPr>
          <a:lstStyle/>
          <a:p>
            <a:r>
              <a:rPr lang="en-US" altLang="zh-CN" sz="2800" b="1" dirty="0"/>
              <a:t>P6:</a:t>
            </a:r>
            <a:r>
              <a:rPr lang="zh-CN" sz="2800" b="1" noProof="0" dirty="0">
                <a:latin typeface="Times New Roman" panose="02020603050405020304" pitchFamily="18" charset="0"/>
                <a:ea typeface="等线" panose="02010600030101010101" charset="-122"/>
                <a:cs typeface="Times New Roman" panose="02020603050405020304" pitchFamily="18" charset="0"/>
                <a:sym typeface="+mn-ea"/>
              </a:rPr>
              <a:t>该慈善机构</a:t>
            </a:r>
            <a:r>
              <a:rPr lang="zh-CN" sz="2800" b="1" dirty="0"/>
              <a:t>鼓励人们佩戴水仙花</a:t>
            </a:r>
            <a:r>
              <a:rPr lang="zh-CN" altLang="zh-CN" sz="2800" b="1" dirty="0"/>
              <a:t>。</a:t>
            </a:r>
            <a:endParaRPr lang="zh-CN" altLang="zh-CN" sz="2800" b="1" noProof="0" dirty="0">
              <a:latin typeface="Times New Roman" panose="02020603050405020304" pitchFamily="18" charset="0"/>
              <a:ea typeface="等线" panose="02010600030101010101" charset="-122"/>
              <a:cs typeface="Times New Roman" panose="02020603050405020304" pitchFamily="18" charset="0"/>
              <a:sym typeface="+mn-ea"/>
            </a:endParaRPr>
          </a:p>
        </p:txBody>
      </p:sp>
    </p:spTree>
    <p:extLst>
      <p:ext uri="{BB962C8B-B14F-4D97-AF65-F5344CB8AC3E}">
        <p14:creationId xmlns:p14="http://schemas.microsoft.com/office/powerpoint/2010/main" val="3856293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88595" y="2317750"/>
            <a:ext cx="11911330" cy="2245360"/>
          </a:xfrm>
          <a:prstGeom prst="rect">
            <a:avLst/>
          </a:prstGeom>
          <a:noFill/>
          <a:ln w="9525">
            <a:noFill/>
          </a:ln>
        </p:spPr>
        <p:txBody>
          <a:bodyPr wrap="square">
            <a:spAutoFit/>
          </a:bodyPr>
          <a:lstStyle/>
          <a:p>
            <a:pPr indent="457200">
              <a:buNone/>
            </a:pPr>
            <a:r>
              <a:rPr lang="en-US" altLang="zh-CN" sz="2800" b="1" dirty="0">
                <a:latin typeface="Times New Roman" panose="02020603050405020304" pitchFamily="18" charset="0"/>
                <a:cs typeface="Times New Roman" panose="02020603050405020304" pitchFamily="18" charset="0"/>
                <a:sym typeface="+mn-ea"/>
              </a:rPr>
              <a:t>28. What does it mean when the British wear a daffodil on their coats?</a:t>
            </a:r>
          </a:p>
          <a:p>
            <a:pPr indent="457200">
              <a:buNone/>
            </a:pPr>
            <a:r>
              <a:rPr lang="en-US" altLang="zh-CN" sz="2800" b="1" dirty="0">
                <a:latin typeface="Times New Roman" panose="02020603050405020304" pitchFamily="18" charset="0"/>
                <a:cs typeface="Times New Roman" panose="02020603050405020304" pitchFamily="18" charset="0"/>
                <a:sym typeface="+mn-ea"/>
              </a:rPr>
              <a:t>A.They support a charity.          </a:t>
            </a:r>
          </a:p>
          <a:p>
            <a:pPr indent="457200">
              <a:buNone/>
            </a:pPr>
            <a:r>
              <a:rPr lang="en-US" altLang="zh-CN" sz="2800" b="1" dirty="0">
                <a:latin typeface="Times New Roman" panose="02020603050405020304" pitchFamily="18" charset="0"/>
                <a:cs typeface="Times New Roman" panose="02020603050405020304" pitchFamily="18" charset="0"/>
                <a:sym typeface="+mn-ea"/>
              </a:rPr>
              <a:t>B.They are recovering from cancer.</a:t>
            </a:r>
          </a:p>
          <a:p>
            <a:pPr indent="457200">
              <a:buNone/>
            </a:pPr>
            <a:r>
              <a:rPr lang="en-US" altLang="zh-CN" sz="2800" b="1" dirty="0">
                <a:latin typeface="Times New Roman" panose="02020603050405020304" pitchFamily="18" charset="0"/>
                <a:cs typeface="Times New Roman" panose="02020603050405020304" pitchFamily="18" charset="0"/>
                <a:sym typeface="+mn-ea"/>
              </a:rPr>
              <a:t>C.They've been helped by a charity. </a:t>
            </a:r>
          </a:p>
          <a:p>
            <a:pPr indent="457200">
              <a:buNone/>
            </a:pPr>
            <a:r>
              <a:rPr lang="en-US" altLang="zh-CN" sz="2800" b="1" dirty="0">
                <a:latin typeface="Times New Roman" panose="02020603050405020304" pitchFamily="18" charset="0"/>
                <a:cs typeface="Times New Roman" panose="02020603050405020304" pitchFamily="18" charset="0"/>
                <a:sym typeface="+mn-ea"/>
              </a:rPr>
              <a:t>D.They've been diagnosed with cancer.</a:t>
            </a:r>
          </a:p>
        </p:txBody>
      </p:sp>
      <p:sp>
        <p:nvSpPr>
          <p:cNvPr id="4" name="文本框 3"/>
          <p:cNvSpPr txBox="1"/>
          <p:nvPr/>
        </p:nvSpPr>
        <p:spPr>
          <a:xfrm>
            <a:off x="100330" y="120015"/>
            <a:ext cx="12091670" cy="1814830"/>
          </a:xfrm>
          <a:prstGeom prst="rect">
            <a:avLst/>
          </a:prstGeom>
          <a:solidFill>
            <a:schemeClr val="accent6">
              <a:lumMod val="20000"/>
              <a:lumOff val="80000"/>
            </a:schemeClr>
          </a:solidFill>
        </p:spPr>
        <p:txBody>
          <a:bodyPr wrap="square" rtlCol="0">
            <a:spAutoFit/>
          </a:bodyPr>
          <a:lstStyle/>
          <a:p>
            <a:pPr marR="0" indent="457200" defTabSz="914400" fontAlgn="auto">
              <a:lnSpc>
                <a:spcPct val="100000"/>
              </a:lnSpc>
              <a:spcBef>
                <a:spcPts val="0"/>
              </a:spcBef>
              <a:spcAft>
                <a:spcPts val="0"/>
              </a:spcAft>
              <a:buClrTx/>
              <a:buSzTx/>
              <a:buFontTx/>
              <a:buNone/>
            </a:pPr>
            <a:r>
              <a:rPr lang="en-US" altLang="zh-CN" sz="2800" b="1" noProof="0" dirty="0">
                <a:latin typeface="Times New Roman" panose="02020603050405020304" pitchFamily="18" charset="0"/>
                <a:ea typeface="等线" panose="02010600030101010101" charset="-122"/>
                <a:cs typeface="Times New Roman" panose="02020603050405020304" pitchFamily="18" charset="0"/>
                <a:sym typeface="+mn-ea"/>
              </a:rPr>
              <a:t>As you walk around the UK in March, you might notice that some people are wearing a daffodil（水仙花）on their coats. The British wear these yellow flowers to show they support one of this country's best-known charities: the Marie Curie Cancer Care.</a:t>
            </a:r>
          </a:p>
        </p:txBody>
      </p:sp>
      <p:sp>
        <p:nvSpPr>
          <p:cNvPr id="8" name="椭圆 7"/>
          <p:cNvSpPr/>
          <p:nvPr>
            <p:custDataLst>
              <p:tags r:id="rId1"/>
            </p:custDataLst>
          </p:nvPr>
        </p:nvSpPr>
        <p:spPr>
          <a:xfrm>
            <a:off x="4980940" y="2243455"/>
            <a:ext cx="4301490" cy="7721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4"/>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631190" y="2763520"/>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连接符 8"/>
          <p:cNvCxnSpPr/>
          <p:nvPr/>
        </p:nvCxnSpPr>
        <p:spPr>
          <a:xfrm flipV="1">
            <a:off x="7660005" y="1015365"/>
            <a:ext cx="4335145" cy="3937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794510" y="1388268"/>
            <a:ext cx="127000" cy="15303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custDataLst>
              <p:tags r:id="rId3"/>
            </p:custDataLst>
          </p:nvPr>
        </p:nvCxnSpPr>
        <p:spPr>
          <a:xfrm flipV="1">
            <a:off x="0" y="1433830"/>
            <a:ext cx="11856085" cy="3302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4"/>
            </p:custDataLst>
          </p:nvPr>
        </p:nvCxnSpPr>
        <p:spPr>
          <a:xfrm>
            <a:off x="188595" y="1885950"/>
            <a:ext cx="4264025" cy="127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心形 9"/>
          <p:cNvSpPr/>
          <p:nvPr/>
        </p:nvSpPr>
        <p:spPr>
          <a:xfrm>
            <a:off x="1206500" y="565785"/>
            <a:ext cx="1049020" cy="615315"/>
          </a:xfrm>
          <a:prstGeom prst="hear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a:solidFill>
                  <a:schemeClr val="tx1"/>
                </a:solidFill>
              </a:rPr>
              <a:t>目的</a:t>
            </a:r>
          </a:p>
        </p:txBody>
      </p:sp>
      <p:sp>
        <p:nvSpPr>
          <p:cNvPr id="12" name="文本框 11"/>
          <p:cNvSpPr txBox="1"/>
          <p:nvPr/>
        </p:nvSpPr>
        <p:spPr>
          <a:xfrm>
            <a:off x="416560" y="4661535"/>
            <a:ext cx="11375390" cy="1814830"/>
          </a:xfrm>
          <a:prstGeom prst="rect">
            <a:avLst/>
          </a:prstGeom>
          <a:solidFill>
            <a:schemeClr val="accent6"/>
          </a:solidFill>
        </p:spPr>
        <p:style>
          <a:lnRef idx="2">
            <a:schemeClr val="accent4">
              <a:shade val="50000"/>
            </a:schemeClr>
          </a:lnRef>
          <a:fillRef idx="1">
            <a:schemeClr val="accent4"/>
          </a:fillRef>
          <a:effectRef idx="0">
            <a:schemeClr val="accent4"/>
          </a:effectRef>
          <a:fontRef idx="minor">
            <a:schemeClr val="lt1"/>
          </a:fontRef>
        </p:style>
        <p:txBody>
          <a:bodyPr wrap="square">
            <a:spAutoFit/>
            <a:scene3d>
              <a:camera prst="orthographicFront"/>
              <a:lightRig rig="threePt" dir="t"/>
            </a:scene3d>
          </a:bodyPr>
          <a:lstStyle/>
          <a:p>
            <a:pPr indent="0"/>
            <a:r>
              <a:rPr lang="zh-CN" altLang="en-US"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rPr>
              <a:t>细节题。英国人佩戴这些黄色的花是为了表示他们支持这个国家最著名的慈善机构之一:玛丽·居里癌症护理中心。 </a:t>
            </a:r>
          </a:p>
          <a:p>
            <a:pPr indent="0"/>
            <a:r>
              <a:rPr lang="zh-CN" altLang="en-US"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rPr>
              <a:t>此信息的其它出题角度：</a:t>
            </a:r>
          </a:p>
          <a:p>
            <a:pPr indent="0"/>
            <a: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rPr>
              <a:t>Why did </a:t>
            </a:r>
            <a: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the British wear a daffodil on their coats?</a:t>
            </a:r>
            <a:endPar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81935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arn(inVertic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ppt_x"/>
                                          </p:val>
                                        </p:tav>
                                        <p:tav tm="100000">
                                          <p:val>
                                            <p:strVal val="#ppt_x"/>
                                          </p:val>
                                        </p:tav>
                                      </p:tavLst>
                                    </p:anim>
                                    <p:anim calcmode="lin" valueType="num">
                                      <p:cBhvr additive="base">
                                        <p:cTn id="4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animBg="1"/>
      <p:bldP spid="10" grpId="1" animBg="1"/>
      <p:bldP spid="12" grpId="0" bldLvl="0" animBg="1"/>
      <p:bldP spid="1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4215" y="1583055"/>
            <a:ext cx="10515600" cy="5274945"/>
          </a:xfrm>
        </p:spPr>
        <p:txBody>
          <a:bodyPr>
            <a:normAutofit/>
          </a:bodyPr>
          <a:lstStyle/>
          <a:p>
            <a:pPr marL="0" indent="0" algn="just" fontAlgn="auto">
              <a:buNone/>
            </a:pPr>
            <a:endParaRPr lang="en-US" altLang="zh-CN" sz="3600" i="1" dirty="0">
              <a:solidFill>
                <a:srgbClr val="C00000"/>
              </a:solidFill>
              <a:latin typeface="Times New Roman" panose="02020603050405020304" pitchFamily="18" charset="0"/>
              <a:cs typeface="Times New Roman" panose="02020603050405020304" pitchFamily="18" charset="0"/>
            </a:endParaRPr>
          </a:p>
          <a:p>
            <a:pPr marL="0" indent="0" algn="just" fontAlgn="auto">
              <a:buNone/>
            </a:pPr>
            <a:endParaRPr lang="en-US" altLang="zh-CN" sz="3600" i="1" dirty="0">
              <a:solidFill>
                <a:srgbClr val="C00000"/>
              </a:solidFill>
              <a:latin typeface="Times New Roman" panose="02020603050405020304" pitchFamily="18" charset="0"/>
              <a:cs typeface="Times New Roman" panose="02020603050405020304" pitchFamily="18" charset="0"/>
            </a:endParaRPr>
          </a:p>
        </p:txBody>
      </p:sp>
      <p:sp>
        <p:nvSpPr>
          <p:cNvPr id="100" name="文本框 99"/>
          <p:cNvSpPr txBox="1"/>
          <p:nvPr/>
        </p:nvSpPr>
        <p:spPr>
          <a:xfrm>
            <a:off x="100330" y="3349625"/>
            <a:ext cx="11785600" cy="953135"/>
          </a:xfrm>
          <a:prstGeom prst="rect">
            <a:avLst/>
          </a:prstGeom>
          <a:noFill/>
          <a:ln w="9525">
            <a:noFill/>
          </a:ln>
        </p:spPr>
        <p:txBody>
          <a:bodyPr wrap="square">
            <a:spAutoFit/>
          </a:bodyPr>
          <a:lstStyle/>
          <a:p>
            <a:pPr marL="0" indent="457200">
              <a:buNone/>
            </a:pPr>
            <a:r>
              <a:rPr lang="en-US" altLang="zh-CN" sz="2800" b="1" dirty="0">
                <a:latin typeface="Times New Roman" panose="02020603050405020304" pitchFamily="18" charset="0"/>
                <a:cs typeface="Times New Roman" panose="02020603050405020304" pitchFamily="18" charset="0"/>
                <a:sym typeface="+mn-ea"/>
              </a:rPr>
              <a:t>29. What does the underlined word “renowned” in paragraph 3 mean?</a:t>
            </a:r>
          </a:p>
          <a:p>
            <a:pPr marL="0" indent="457200">
              <a:buNone/>
            </a:pPr>
            <a:r>
              <a:rPr lang="en-US" altLang="zh-CN" sz="2800" b="1" dirty="0">
                <a:latin typeface="Times New Roman" panose="02020603050405020304" pitchFamily="18" charset="0"/>
                <a:cs typeface="Times New Roman" panose="02020603050405020304" pitchFamily="18" charset="0"/>
                <a:sym typeface="+mn-ea"/>
              </a:rPr>
              <a:t>A. Beautiful.       B. Famous.        C. Modest.    D. Humorous.</a:t>
            </a:r>
          </a:p>
        </p:txBody>
      </p:sp>
      <p:sp>
        <p:nvSpPr>
          <p:cNvPr id="4" name="文本框 3"/>
          <p:cNvSpPr txBox="1"/>
          <p:nvPr/>
        </p:nvSpPr>
        <p:spPr>
          <a:xfrm>
            <a:off x="100330" y="120015"/>
            <a:ext cx="12091670" cy="2676525"/>
          </a:xfrm>
          <a:prstGeom prst="rect">
            <a:avLst/>
          </a:prstGeom>
          <a:solidFill>
            <a:schemeClr val="accent6">
              <a:lumMod val="20000"/>
              <a:lumOff val="80000"/>
            </a:schemeClr>
          </a:solidFill>
        </p:spPr>
        <p:txBody>
          <a:bodyPr wrap="square" rtlCol="0">
            <a:spAutoFit/>
          </a:bodyPr>
          <a:lstStyle/>
          <a:p>
            <a:pPr marL="0" marR="0" lvl="0" indent="457200" algn="l" defTabSz="914400" rtl="0" eaLnBrk="1" fontAlgn="auto" latinLnBrk="0" hangingPunct="1">
              <a:lnSpc>
                <a:spcPct val="100000"/>
              </a:lnSpc>
              <a:spcBef>
                <a:spcPts val="0"/>
              </a:spcBef>
              <a:spcAft>
                <a:spcPts val="0"/>
              </a:spcAft>
              <a:buClrTx/>
              <a:buSzTx/>
              <a:buFontTx/>
              <a:buNone/>
            </a:pPr>
            <a:r>
              <a:rPr lang="en-US" altLang="zh-CN" sz="2800" b="1" noProof="0" dirty="0">
                <a:ln>
                  <a:noFill/>
                </a:ln>
                <a:effectLst/>
                <a:uLnTx/>
                <a:uFillTx/>
                <a:latin typeface="Times New Roman" panose="02020603050405020304" pitchFamily="18" charset="0"/>
                <a:ea typeface="等线" panose="02010600030101010101" charset="-122"/>
                <a:cs typeface="Times New Roman" panose="02020603050405020304" pitchFamily="18" charset="0"/>
                <a:sym typeface="+mn-ea"/>
              </a:rPr>
              <a:t>The charity was named after Marie Curie, a </a:t>
            </a:r>
            <a:r>
              <a:rPr lang="en-US" altLang="zh-CN" sz="2800" b="1" u="sng" noProof="0" dirty="0">
                <a:ln>
                  <a:noFill/>
                </a:ln>
                <a:effectLst/>
                <a:uLnTx/>
                <a:uFillTx/>
                <a:latin typeface="Times New Roman" panose="02020603050405020304" pitchFamily="18" charset="0"/>
                <a:ea typeface="等线" panose="02010600030101010101" charset="-122"/>
                <a:cs typeface="Times New Roman" panose="02020603050405020304" pitchFamily="18" charset="0"/>
                <a:sym typeface="+mn-ea"/>
              </a:rPr>
              <a:t>renowned</a:t>
            </a:r>
            <a:r>
              <a:rPr lang="en-US" altLang="zh-CN" sz="2800" b="1" noProof="0" dirty="0">
                <a:ln>
                  <a:noFill/>
                </a:ln>
                <a:effectLst/>
                <a:uLnTx/>
                <a:uFillTx/>
                <a:latin typeface="Times New Roman" panose="02020603050405020304" pitchFamily="18" charset="0"/>
                <a:ea typeface="等线" panose="02010600030101010101" charset="-122"/>
                <a:cs typeface="Times New Roman" panose="02020603050405020304" pitchFamily="18" charset="0"/>
                <a:sym typeface="+mn-ea"/>
              </a:rPr>
              <a:t> scientist. She experimented with newly-discovered elements to create the theory of radioactivity. Unfortunately,over-exposure to the radioactive elements made her develop a disease and die in 1934. Marie Curie won the Nobel Prize in two different fields. Because of her pioneering work which led to chemotherapy （化学疗法），the charity shared the name of Marie Curie.</a:t>
            </a:r>
          </a:p>
        </p:txBody>
      </p:sp>
      <p:sp>
        <p:nvSpPr>
          <p:cNvPr id="8" name="椭圆 7"/>
          <p:cNvSpPr/>
          <p:nvPr>
            <p:custDataLst>
              <p:tags r:id="rId1"/>
            </p:custDataLst>
          </p:nvPr>
        </p:nvSpPr>
        <p:spPr>
          <a:xfrm>
            <a:off x="5916930" y="3371850"/>
            <a:ext cx="2057400" cy="53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4"/>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3127375" y="3883660"/>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直接箭头连接符 26"/>
          <p:cNvCxnSpPr/>
          <p:nvPr/>
        </p:nvCxnSpPr>
        <p:spPr>
          <a:xfrm flipH="1">
            <a:off x="3962400" y="692308"/>
            <a:ext cx="254635" cy="32169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custDataLst>
              <p:tags r:id="rId3"/>
            </p:custDataLst>
          </p:nvPr>
        </p:nvCxnSpPr>
        <p:spPr>
          <a:xfrm>
            <a:off x="591185" y="594995"/>
            <a:ext cx="9795510" cy="1841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4"/>
            </p:custDataLst>
          </p:nvPr>
        </p:nvSpPr>
        <p:spPr>
          <a:xfrm>
            <a:off x="542925" y="4855845"/>
            <a:ext cx="10198735" cy="1040765"/>
          </a:xfrm>
          <a:prstGeom prst="rect">
            <a:avLst/>
          </a:prstGeom>
          <a:solidFill>
            <a:schemeClr val="accent6"/>
          </a:solidFill>
          <a:ln w="9525">
            <a:noFill/>
          </a:ln>
        </p:spPr>
        <p:txBody>
          <a:bodyPr wrap="square">
            <a:noAutofit/>
            <a:scene3d>
              <a:camera prst="orthographicFront"/>
              <a:lightRig rig="threePt" dir="t"/>
            </a:scene3d>
          </a:bodyPr>
          <a:lstStyle/>
          <a:p>
            <a:pPr indent="0"/>
            <a:r>
              <a:rPr lang="zh-CN" altLang="en-US" sz="2800" b="1">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rPr>
              <a:t>推测词义题。</a:t>
            </a:r>
            <a:r>
              <a:rPr lang="zh-CN" sz="2800" b="1" noProof="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等线" panose="02010600030101010101" charset="-122"/>
                <a:cs typeface="Times New Roman" panose="02020603050405020304" pitchFamily="18" charset="0"/>
                <a:sym typeface="+mn-ea"/>
              </a:rPr>
              <a:t>该慈善机构</a:t>
            </a:r>
            <a:r>
              <a:rPr lang="zh-CN" sz="2800" b="1">
                <a:solidFill>
                  <a:schemeClr val="tx1"/>
                </a:solidFill>
                <a:effectLst>
                  <a:outerShdw blurRad="38100" dist="19050" dir="2700000" algn="tl" rotWithShape="0">
                    <a:schemeClr val="dk1">
                      <a:alpha val="40000"/>
                    </a:schemeClr>
                  </a:outerShdw>
                </a:effectLst>
                <a:latin typeface="Times New Roman" panose="02020603050405020304" pitchFamily="18" charset="0"/>
              </a:rPr>
              <a:t>以著名科学家玛丽·居里的名字命名，简介她的重大发现，肯定是著名的。</a:t>
            </a:r>
          </a:p>
          <a:p>
            <a:pPr indent="0"/>
            <a:endParaRPr lang="zh-CN" altLang="zh-CN" sz="2800" b="1">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3108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arn(inVertical)">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2" grpId="0" bldLvl="0" animBg="1"/>
      <p:bldP spid="12"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noGrp="1"/>
          </p:cNvSpPr>
          <p:nvPr>
            <p:ph idx="1"/>
          </p:nvPr>
        </p:nvSpPr>
        <p:spPr>
          <a:xfrm>
            <a:off x="704215" y="1583055"/>
            <a:ext cx="10515600" cy="1216025"/>
          </a:xfrm>
          <a:noFill/>
          <a:ln w="9525">
            <a:noFill/>
          </a:ln>
        </p:spPr>
        <p:txBody>
          <a:bodyPr wrap="square">
            <a:spAutoFit/>
          </a:bodyPr>
          <a:lstStyle/>
          <a:p>
            <a:pPr marL="0" lvl="0" algn="l">
              <a:lnSpc>
                <a:spcPct val="100000"/>
              </a:lnSpc>
              <a:buClrTx/>
              <a:buSzTx/>
              <a:buFontTx/>
              <a:buNone/>
            </a:pPr>
            <a:endParaRPr lang="en-US" altLang="zh-CN" b="1" dirty="0">
              <a:effectLst/>
              <a:latin typeface="Times New Roman" panose="02020603050405020304" pitchFamily="18" charset="0"/>
              <a:cs typeface="Times New Roman" panose="02020603050405020304" pitchFamily="18" charset="0"/>
              <a:sym typeface="+mn-ea"/>
            </a:endParaRPr>
          </a:p>
          <a:p>
            <a:pPr marL="0" lvl="0" algn="l">
              <a:lnSpc>
                <a:spcPct val="100000"/>
              </a:lnSpc>
              <a:buClrTx/>
              <a:buSzTx/>
              <a:buFontTx/>
              <a:buNone/>
            </a:pPr>
            <a:endParaRPr lang="en-US" altLang="zh-CN" b="1" dirty="0">
              <a:effectLst/>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635" y="0"/>
            <a:ext cx="12192635" cy="2676525"/>
          </a:xfrm>
          <a:prstGeom prst="rect">
            <a:avLst/>
          </a:prstGeom>
          <a:solidFill>
            <a:schemeClr val="accent6">
              <a:lumMod val="20000"/>
              <a:lumOff val="80000"/>
            </a:schemeClr>
          </a:solidFill>
        </p:spPr>
        <p:txBody>
          <a:bodyPr wrap="square" rtlCol="0">
            <a:spAutoFit/>
          </a:bodyPr>
          <a:lstStyle/>
          <a:p>
            <a:pPr marL="0" marR="0" lvl="0" indent="457200" algn="l" defTabSz="914400" rtl="0" eaLnBrk="1" fontAlgn="auto" latinLnBrk="0" hangingPunct="1">
              <a:lnSpc>
                <a:spcPct val="100000"/>
              </a:lnSpc>
              <a:spcBef>
                <a:spcPts val="0"/>
              </a:spcBef>
              <a:spcAft>
                <a:spcPts val="0"/>
              </a:spcAft>
              <a:buClrTx/>
              <a:buSzTx/>
              <a:buFontTx/>
              <a:buNone/>
            </a:pPr>
            <a:r>
              <a:rPr altLang="zh-CN" sz="2800" b="1" noProof="0" dirty="0">
                <a:ln>
                  <a:noFill/>
                </a:ln>
                <a:effectLst/>
                <a:uLnTx/>
                <a:uFillTx/>
                <a:latin typeface="Times New Roman" panose="02020603050405020304" pitchFamily="18" charset="0"/>
                <a:ea typeface="等线" panose="02010600030101010101" charset="-122"/>
                <a:cs typeface="Times New Roman" panose="02020603050405020304" pitchFamily="18" charset="0"/>
                <a:sym typeface="+mn-ea"/>
              </a:rPr>
              <a:t>The charity was named after Marie Curie, a renowned scientist. She experimented with newly-discovered elements to create the theory of radioactivity. Unfortunately,over-exposure to the radioactive elements made her develop a disease and die in 1934. Marie Curie won the Nobel Prize in two different fields. Because of her pioneering work which led to chemotherapy （化学疗法），the charity shared the name of Marie Curie.</a:t>
            </a:r>
          </a:p>
        </p:txBody>
      </p:sp>
      <p:cxnSp>
        <p:nvCxnSpPr>
          <p:cNvPr id="27" name="直接箭头连接符 26"/>
          <p:cNvCxnSpPr/>
          <p:nvPr/>
        </p:nvCxnSpPr>
        <p:spPr>
          <a:xfrm>
            <a:off x="5030470" y="2133758"/>
            <a:ext cx="314325" cy="24815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1"/>
            </p:custDataLst>
          </p:nvPr>
        </p:nvSpPr>
        <p:spPr>
          <a:xfrm>
            <a:off x="224155" y="5579110"/>
            <a:ext cx="11742420" cy="902335"/>
          </a:xfrm>
          <a:prstGeom prst="rect">
            <a:avLst/>
          </a:prstGeom>
          <a:solidFill>
            <a:schemeClr val="accent6"/>
          </a:solidFill>
        </p:spPr>
        <p:txBody>
          <a:bodyPr wrap="square">
            <a:noAutofit/>
            <a:scene3d>
              <a:camera prst="orthographicFront"/>
              <a:lightRig rig="threePt" dir="t"/>
            </a:scene3d>
          </a:bodyPr>
          <a:lstStyle/>
          <a:p>
            <a:r>
              <a:rPr 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细节判断题。由于她的开创性工作导致了化疗，该慈善机构以玛丽·居里的名字命名，是为了表达对她的尊敬之情。</a:t>
            </a:r>
          </a:p>
        </p:txBody>
      </p:sp>
      <p:cxnSp>
        <p:nvCxnSpPr>
          <p:cNvPr id="5" name="直接连接符 4"/>
          <p:cNvCxnSpPr/>
          <p:nvPr>
            <p:custDataLst>
              <p:tags r:id="rId2"/>
            </p:custDataLst>
          </p:nvPr>
        </p:nvCxnSpPr>
        <p:spPr>
          <a:xfrm>
            <a:off x="2510155" y="2192655"/>
            <a:ext cx="9013825" cy="1968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3"/>
            </p:custDataLst>
          </p:nvPr>
        </p:nvSpPr>
        <p:spPr>
          <a:xfrm>
            <a:off x="497205" y="3124835"/>
            <a:ext cx="10517505" cy="2245360"/>
          </a:xfrm>
          <a:prstGeom prst="rect">
            <a:avLst/>
          </a:prstGeom>
          <a:noFill/>
          <a:ln w="9525">
            <a:noFill/>
          </a:ln>
        </p:spPr>
        <p:txBody>
          <a:bodyPr wrap="square">
            <a:spAutoFit/>
          </a:bodyPr>
          <a:lstStyle/>
          <a:p>
            <a:pPr marL="0" indent="457200">
              <a:buNone/>
            </a:pPr>
            <a:r>
              <a:rPr lang="en-US" altLang="zh-CN" sz="2800" b="1" dirty="0">
                <a:latin typeface="Times New Roman" panose="02020603050405020304" pitchFamily="18" charset="0"/>
                <a:cs typeface="Times New Roman" panose="02020603050405020304" pitchFamily="18" charset="0"/>
                <a:sym typeface="+mn-ea"/>
              </a:rPr>
              <a:t>30. Why was the charity named after Marie Curie?</a:t>
            </a:r>
          </a:p>
          <a:p>
            <a:pPr marL="0" indent="457200">
              <a:buNone/>
            </a:pPr>
            <a:r>
              <a:rPr lang="en-US" altLang="zh-CN" sz="2800" b="1" dirty="0">
                <a:latin typeface="Times New Roman" panose="02020603050405020304" pitchFamily="18" charset="0"/>
                <a:cs typeface="Times New Roman" panose="02020603050405020304" pitchFamily="18" charset="0"/>
                <a:sym typeface="+mn-ea"/>
              </a:rPr>
              <a:t>A.Because patients required that.          </a:t>
            </a:r>
          </a:p>
          <a:p>
            <a:pPr marL="0" indent="457200">
              <a:buNone/>
            </a:pPr>
            <a:r>
              <a:rPr lang="en-US" altLang="zh-CN" sz="2800" b="1" dirty="0">
                <a:latin typeface="Times New Roman" panose="02020603050405020304" pitchFamily="18" charset="0"/>
                <a:cs typeface="Times New Roman" panose="02020603050405020304" pitchFamily="18" charset="0"/>
                <a:sym typeface="+mn-ea"/>
              </a:rPr>
              <a:t>B.Because it was launched by her.</a:t>
            </a:r>
          </a:p>
          <a:p>
            <a:pPr marL="0" indent="457200">
              <a:buNone/>
            </a:pPr>
            <a:r>
              <a:rPr lang="en-US" altLang="zh-CN" sz="2800" b="1" dirty="0">
                <a:latin typeface="Times New Roman" panose="02020603050405020304" pitchFamily="18" charset="0"/>
                <a:cs typeface="Times New Roman" panose="02020603050405020304" pitchFamily="18" charset="0"/>
                <a:sym typeface="+mn-ea"/>
              </a:rPr>
              <a:t>C. Because it could show respect for her.    </a:t>
            </a:r>
          </a:p>
          <a:p>
            <a:pPr marL="0" indent="457200">
              <a:buNone/>
            </a:pPr>
            <a:r>
              <a:rPr lang="en-US" altLang="zh-CN" sz="2800" b="1" dirty="0">
                <a:latin typeface="Times New Roman" panose="02020603050405020304" pitchFamily="18" charset="0"/>
                <a:cs typeface="Times New Roman" panose="02020603050405020304" pitchFamily="18" charset="0"/>
                <a:sym typeface="+mn-ea"/>
              </a:rPr>
              <a:t>D.Because she greatly supported it.</a:t>
            </a:r>
          </a:p>
        </p:txBody>
      </p:sp>
      <p:pic>
        <p:nvPicPr>
          <p:cNvPr id="19" name="Picture 4"/>
          <p:cNvPicPr>
            <a:picLocks noChangeAspect="1" noChangeArrowheads="1"/>
          </p:cNvPicPr>
          <p:nvPr>
            <p:custDataLst>
              <p:tags r:id="rId4"/>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969010" y="4505325"/>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直接连接符 7"/>
          <p:cNvCxnSpPr/>
          <p:nvPr>
            <p:custDataLst>
              <p:tags r:id="rId5"/>
            </p:custDataLst>
          </p:nvPr>
        </p:nvCxnSpPr>
        <p:spPr>
          <a:xfrm flipV="1">
            <a:off x="141605" y="2585085"/>
            <a:ext cx="9322435" cy="254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椭圆 1"/>
          <p:cNvSpPr/>
          <p:nvPr>
            <p:custDataLst>
              <p:tags r:id="rId6"/>
            </p:custDataLst>
          </p:nvPr>
        </p:nvSpPr>
        <p:spPr>
          <a:xfrm>
            <a:off x="2380615" y="3196590"/>
            <a:ext cx="4488180" cy="43878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custDataLst>
              <p:tags r:id="rId7"/>
            </p:custDataLst>
          </p:nvPr>
        </p:nvCxnSpPr>
        <p:spPr>
          <a:xfrm>
            <a:off x="607060" y="514985"/>
            <a:ext cx="9661525" cy="1016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89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arn(inVertical)">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4215" y="1583055"/>
            <a:ext cx="10515600" cy="5274945"/>
          </a:xfrm>
        </p:spPr>
        <p:txBody>
          <a:bodyPr>
            <a:normAutofit/>
          </a:bodyPr>
          <a:lstStyle/>
          <a:p>
            <a:pPr marL="0" indent="0" algn="just" fontAlgn="auto">
              <a:buNone/>
            </a:pPr>
            <a:endParaRPr lang="en-US" altLang="zh-CN" sz="3600" i="1" dirty="0">
              <a:solidFill>
                <a:srgbClr val="C00000"/>
              </a:solidFill>
              <a:latin typeface="Times New Roman" panose="02020603050405020304" pitchFamily="18" charset="0"/>
              <a:cs typeface="Times New Roman" panose="02020603050405020304" pitchFamily="18" charset="0"/>
            </a:endParaRPr>
          </a:p>
          <a:p>
            <a:pPr marL="0" indent="0" algn="just" fontAlgn="auto">
              <a:buNone/>
            </a:pPr>
            <a:endParaRPr lang="en-US" altLang="zh-CN" sz="3600" i="1" dirty="0">
              <a:solidFill>
                <a:srgbClr val="C00000"/>
              </a:solidFill>
              <a:latin typeface="Times New Roman" panose="02020603050405020304" pitchFamily="18" charset="0"/>
              <a:cs typeface="Times New Roman" panose="02020603050405020304" pitchFamily="18" charset="0"/>
            </a:endParaRPr>
          </a:p>
        </p:txBody>
      </p:sp>
      <p:sp>
        <p:nvSpPr>
          <p:cNvPr id="100" name="文本框 99"/>
          <p:cNvSpPr txBox="1"/>
          <p:nvPr/>
        </p:nvSpPr>
        <p:spPr>
          <a:xfrm>
            <a:off x="277495" y="2122805"/>
            <a:ext cx="12087225" cy="2245360"/>
          </a:xfrm>
          <a:prstGeom prst="rect">
            <a:avLst/>
          </a:prstGeom>
          <a:noFill/>
          <a:ln w="9525">
            <a:noFill/>
          </a:ln>
        </p:spPr>
        <p:txBody>
          <a:bodyPr wrap="square">
            <a:spAutoFit/>
          </a:bodyPr>
          <a:lstStyle/>
          <a:p>
            <a:pPr marL="0" indent="457200">
              <a:buNone/>
            </a:pPr>
            <a:r>
              <a:rPr lang="en-US" altLang="zh-CN" sz="2800" b="1" dirty="0">
                <a:latin typeface="Times New Roman" panose="02020603050405020304" pitchFamily="18" charset="0"/>
                <a:cs typeface="Times New Roman" panose="02020603050405020304" pitchFamily="18" charset="0"/>
                <a:sym typeface="+mn-ea"/>
              </a:rPr>
              <a:t>31. What can we learn about the daffodil from the text?</a:t>
            </a:r>
          </a:p>
          <a:p>
            <a:pPr marL="0" indent="457200">
              <a:buNone/>
            </a:pPr>
            <a:r>
              <a:rPr lang="en-US" altLang="zh-CN" sz="2800" b="1" dirty="0">
                <a:latin typeface="Times New Roman" panose="02020603050405020304" pitchFamily="18" charset="0"/>
                <a:cs typeface="Times New Roman" panose="02020603050405020304" pitchFamily="18" charset="0"/>
                <a:sym typeface="+mn-ea"/>
              </a:rPr>
              <a:t>A.It can be used as medicine.            </a:t>
            </a:r>
          </a:p>
          <a:p>
            <a:pPr marL="0" indent="457200">
              <a:buNone/>
            </a:pPr>
            <a:r>
              <a:rPr lang="en-US" altLang="zh-CN" sz="2800" b="1" dirty="0">
                <a:latin typeface="Times New Roman" panose="02020603050405020304" pitchFamily="18" charset="0"/>
                <a:cs typeface="Times New Roman" panose="02020603050405020304" pitchFamily="18" charset="0"/>
                <a:sym typeface="+mn-ea"/>
              </a:rPr>
              <a:t>B.It's widely worn worldwide.</a:t>
            </a:r>
          </a:p>
          <a:p>
            <a:pPr marL="0" indent="457200">
              <a:buNone/>
            </a:pPr>
            <a:r>
              <a:rPr lang="en-US" altLang="zh-CN" sz="2800" b="1" dirty="0">
                <a:latin typeface="Times New Roman" panose="02020603050405020304" pitchFamily="18" charset="0"/>
                <a:cs typeface="Times New Roman" panose="02020603050405020304" pitchFamily="18" charset="0"/>
                <a:sym typeface="+mn-ea"/>
              </a:rPr>
              <a:t>C.It's sold to the wearers at a high price.    </a:t>
            </a:r>
          </a:p>
          <a:p>
            <a:pPr marL="0" indent="457200">
              <a:buNone/>
            </a:pPr>
            <a:r>
              <a:rPr lang="en-US" altLang="zh-CN" sz="2800" b="1" dirty="0">
                <a:latin typeface="Times New Roman" panose="02020603050405020304" pitchFamily="18" charset="0"/>
                <a:cs typeface="Times New Roman" panose="02020603050405020304" pitchFamily="18" charset="0"/>
                <a:sym typeface="+mn-ea"/>
              </a:rPr>
              <a:t>D.It's thought to stand for hope.</a:t>
            </a:r>
          </a:p>
        </p:txBody>
      </p:sp>
      <p:sp>
        <p:nvSpPr>
          <p:cNvPr id="4" name="文本框 3"/>
          <p:cNvSpPr txBox="1"/>
          <p:nvPr/>
        </p:nvSpPr>
        <p:spPr>
          <a:xfrm>
            <a:off x="0" y="0"/>
            <a:ext cx="12192635" cy="1814830"/>
          </a:xfrm>
          <a:prstGeom prst="rect">
            <a:avLst/>
          </a:prstGeom>
          <a:solidFill>
            <a:schemeClr val="accent6">
              <a:lumMod val="20000"/>
              <a:lumOff val="80000"/>
            </a:schemeClr>
          </a:solidFill>
        </p:spPr>
        <p:txBody>
          <a:bodyPr wrap="square" rtlCol="0">
            <a:spAutoFit/>
          </a:bodyPr>
          <a:lstStyle/>
          <a:p>
            <a:pPr marL="0" marR="0" lvl="0" indent="457200" algn="l" defTabSz="914400" rtl="0" eaLnBrk="1" fontAlgn="auto" latinLnBrk="0" hangingPunct="1">
              <a:lnSpc>
                <a:spcPct val="100000"/>
              </a:lnSpc>
              <a:spcBef>
                <a:spcPts val="0"/>
              </a:spcBef>
              <a:spcAft>
                <a:spcPts val="0"/>
              </a:spcAft>
              <a:buClrTx/>
              <a:buSzTx/>
              <a:buFontTx/>
              <a:buNone/>
            </a:pPr>
            <a:r>
              <a:rPr sz="2800" b="1" noProof="0" dirty="0">
                <a:ln>
                  <a:noFill/>
                </a:ln>
                <a:effectLst/>
                <a:uLnTx/>
                <a:uFillTx/>
                <a:latin typeface="Times New Roman" panose="02020603050405020304" pitchFamily="18" charset="0"/>
                <a:ea typeface="等线" panose="02010600030101010101" charset="-122"/>
                <a:cs typeface="Times New Roman" panose="02020603050405020304" pitchFamily="18" charset="0"/>
                <a:sym typeface="+mn-ea"/>
              </a:rPr>
              <a:t>The daffodil is one of the first plants to flower during spring in the UK,which marks the return of flowering plants to the ecosystem after winter. Because of this,the charity uses the daffodil as a metaphor for bringing life to other people through charitable giving.</a:t>
            </a:r>
          </a:p>
        </p:txBody>
      </p:sp>
      <p:sp>
        <p:nvSpPr>
          <p:cNvPr id="13" name="文本框 12"/>
          <p:cNvSpPr txBox="1"/>
          <p:nvPr>
            <p:custDataLst>
              <p:tags r:id="rId1"/>
            </p:custDataLst>
          </p:nvPr>
        </p:nvSpPr>
        <p:spPr>
          <a:xfrm>
            <a:off x="365760" y="4750435"/>
            <a:ext cx="11311255" cy="962660"/>
          </a:xfrm>
          <a:prstGeom prst="rect">
            <a:avLst/>
          </a:prstGeom>
          <a:solidFill>
            <a:schemeClr val="accent6"/>
          </a:solidFill>
        </p:spPr>
        <p:txBody>
          <a:bodyPr wrap="square">
            <a:noAutofit/>
            <a:scene3d>
              <a:camera prst="orthographicFront"/>
              <a:lightRig rig="threePt" dir="t"/>
            </a:scene3d>
          </a:bodyPr>
          <a:lstStyle/>
          <a:p>
            <a:r>
              <a:rPr 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细节判断题。</a:t>
            </a:r>
            <a:r>
              <a:rPr 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该协会以水仙花作为一个象征，认为通过慈善捐赠可以给他人带来生命。由此推断，水仙花象征着希望。</a:t>
            </a:r>
          </a:p>
        </p:txBody>
      </p:sp>
      <p:sp>
        <p:nvSpPr>
          <p:cNvPr id="8" name="椭圆 7"/>
          <p:cNvSpPr/>
          <p:nvPr>
            <p:custDataLst>
              <p:tags r:id="rId2"/>
            </p:custDataLst>
          </p:nvPr>
        </p:nvSpPr>
        <p:spPr>
          <a:xfrm>
            <a:off x="4268470" y="2122805"/>
            <a:ext cx="2870835" cy="57975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4"/>
          <p:cNvPicPr>
            <a:picLocks noChangeAspect="1" noChangeArrowheads="1"/>
          </p:cNvPicPr>
          <p:nvPr>
            <p:custDataLst>
              <p:tags r:id="rId3"/>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704215" y="3949065"/>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custDataLst>
              <p:tags r:id="rId4"/>
            </p:custDataLst>
          </p:nvPr>
        </p:nvCxnSpPr>
        <p:spPr>
          <a:xfrm>
            <a:off x="1598295" y="888365"/>
            <a:ext cx="5640070" cy="2921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5"/>
            </p:custDataLst>
          </p:nvPr>
        </p:nvCxnSpPr>
        <p:spPr>
          <a:xfrm>
            <a:off x="2824480" y="485775"/>
            <a:ext cx="692467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6"/>
            </p:custDataLst>
          </p:nvPr>
        </p:nvCxnSpPr>
        <p:spPr>
          <a:xfrm>
            <a:off x="7169785" y="1319530"/>
            <a:ext cx="4295775" cy="3937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custDataLst>
              <p:tags r:id="rId7"/>
            </p:custDataLst>
          </p:nvPr>
        </p:nvCxnSpPr>
        <p:spPr>
          <a:xfrm flipH="1">
            <a:off x="5030470" y="1241583"/>
            <a:ext cx="5845810" cy="28232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2"/>
          <p:cNvSpPr txBox="1"/>
          <p:nvPr>
            <p:custDataLst>
              <p:tags r:id="rId8"/>
            </p:custDataLst>
          </p:nvPr>
        </p:nvSpPr>
        <p:spPr>
          <a:xfrm>
            <a:off x="1852434" y="5828340"/>
            <a:ext cx="5131792" cy="481330"/>
          </a:xfrm>
          <a:prstGeom prst="rect">
            <a:avLst/>
          </a:prstGeom>
          <a:solidFill>
            <a:schemeClr val="accent6"/>
          </a:solidFill>
        </p:spPr>
        <p:txBody>
          <a:bodyPr wrap="square">
            <a:noAutofit/>
            <a:scene3d>
              <a:camera prst="orthographicFront"/>
              <a:lightRig rig="threePt" dir="t"/>
            </a:scene3d>
          </a:bodyPr>
          <a:lstStyle/>
          <a:p>
            <a:r>
              <a:rPr lang="zh-CN" altLang="en-US"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同义替换：</a:t>
            </a:r>
            <a: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bring life to = hope</a:t>
            </a:r>
            <a:endParaRPr 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50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arn(inVertical)">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8" grpId="0" bldLvl="0" animBg="1"/>
      <p:bldP spid="1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533733" y="-158995"/>
            <a:ext cx="3353465" cy="828304"/>
          </a:xfrm>
          <a:prstGeom prst="rect">
            <a:avLst/>
          </a:prstGeom>
          <a:noFill/>
          <a:ln>
            <a:noFill/>
          </a:ln>
        </p:spPr>
        <p:txBody>
          <a:bodyPr wrap="square" lIns="91440" tIns="45720" rIns="91440" bIns="45720" rtlCol="0">
            <a:spAutoFit/>
          </a:bodyPr>
          <a:lstStyle/>
          <a:p>
            <a:pPr algn="ctr">
              <a:lnSpc>
                <a:spcPct val="150000"/>
              </a:lnSpc>
            </a:pPr>
            <a:r>
              <a:rPr lang="zh-CN" altLang="en-US" sz="3600" b="1" dirty="0">
                <a:solidFill>
                  <a:srgbClr val="FF0000"/>
                </a:solidFill>
                <a:latin typeface="微软雅黑" panose="020B0503020204020204" pitchFamily="34" charset="-122"/>
                <a:ea typeface="微软雅黑" panose="020B0503020204020204" pitchFamily="34" charset="-122"/>
                <a:sym typeface="+mn-ea"/>
              </a:rPr>
              <a:t>重要词汇</a:t>
            </a:r>
            <a:endParaRPr lang="zh-CN" altLang="en-US" sz="3600" b="1" dirty="0">
              <a:solidFill>
                <a:srgbClr val="FF0000"/>
              </a:solidFill>
              <a:latin typeface="微软雅黑 Light" panose="020B0502040204020203" pitchFamily="34" charset="-122"/>
              <a:ea typeface="微软雅黑 Light" panose="020B0502040204020203" pitchFamily="34" charset="-122"/>
            </a:endParaRPr>
          </a:p>
        </p:txBody>
      </p:sp>
      <p:sp>
        <p:nvSpPr>
          <p:cNvPr id="10" name="矩形 9"/>
          <p:cNvSpPr/>
          <p:nvPr/>
        </p:nvSpPr>
        <p:spPr>
          <a:xfrm>
            <a:off x="0" y="0"/>
            <a:ext cx="2286000" cy="746616"/>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FF0000"/>
              </a:solidFill>
            </a:endParaRPr>
          </a:p>
        </p:txBody>
      </p:sp>
      <p:sp>
        <p:nvSpPr>
          <p:cNvPr id="2" name="内容占位符 2"/>
          <p:cNvSpPr txBox="1"/>
          <p:nvPr/>
        </p:nvSpPr>
        <p:spPr>
          <a:xfrm>
            <a:off x="987425" y="768350"/>
            <a:ext cx="3955415" cy="638619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spcBef>
                <a:spcPts val="0"/>
              </a:spcBef>
            </a:pPr>
            <a:r>
              <a:rPr lang="en-US" altLang="zh-CN" sz="3200" b="1" dirty="0">
                <a:solidFill>
                  <a:srgbClr val="002060"/>
                </a:solidFill>
                <a:latin typeface="Times New Roman" panose="02020603050405020304" pitchFamily="18" charset="0"/>
                <a:cs typeface="Times New Roman" panose="02020603050405020304" pitchFamily="18" charset="0"/>
                <a:sym typeface="+mn-ea"/>
              </a:rPr>
              <a:t>ensure       </a:t>
            </a:r>
          </a:p>
          <a:p>
            <a:pPr fontAlgn="auto">
              <a:lnSpc>
                <a:spcPct val="100000"/>
              </a:lnSpc>
              <a:spcBef>
                <a:spcPts val="0"/>
              </a:spcBef>
            </a:pPr>
            <a:r>
              <a:rPr lang="en-US" altLang="zh-CN" sz="3200" b="1" dirty="0">
                <a:solidFill>
                  <a:srgbClr val="002060"/>
                </a:solidFill>
                <a:latin typeface="Times New Roman" panose="02020603050405020304" pitchFamily="18" charset="0"/>
                <a:cs typeface="Times New Roman" panose="02020603050405020304" pitchFamily="18" charset="0"/>
                <a:sym typeface="+mn-ea"/>
              </a:rPr>
              <a:t>diagnose</a:t>
            </a:r>
          </a:p>
          <a:p>
            <a:pPr fontAlgn="auto">
              <a:lnSpc>
                <a:spcPct val="100000"/>
              </a:lnSpc>
              <a:spcBef>
                <a:spcPts val="0"/>
              </a:spcBef>
            </a:pPr>
            <a:r>
              <a:rPr lang="en-US" altLang="zh-CN" sz="3200" b="1" dirty="0">
                <a:solidFill>
                  <a:srgbClr val="002060"/>
                </a:solidFill>
                <a:latin typeface="Times New Roman" panose="02020603050405020304" pitchFamily="18" charset="0"/>
                <a:cs typeface="Times New Roman" panose="02020603050405020304" pitchFamily="18" charset="0"/>
                <a:sym typeface="+mn-ea"/>
              </a:rPr>
              <a:t>care for </a:t>
            </a:r>
          </a:p>
          <a:p>
            <a:pPr fontAlgn="auto">
              <a:lnSpc>
                <a:spcPct val="100000"/>
              </a:lnSpc>
              <a:spcBef>
                <a:spcPts val="0"/>
              </a:spcBef>
            </a:pPr>
            <a:r>
              <a:rPr lang="en-US" altLang="zh-CN" sz="3200" b="1" dirty="0">
                <a:solidFill>
                  <a:srgbClr val="002060"/>
                </a:solidFill>
                <a:latin typeface="Times New Roman" panose="02020603050405020304" pitchFamily="18" charset="0"/>
                <a:cs typeface="Times New Roman" panose="02020603050405020304" pitchFamily="18" charset="0"/>
                <a:sym typeface="+mn-ea"/>
              </a:rPr>
              <a:t>fund</a:t>
            </a:r>
          </a:p>
          <a:p>
            <a:pPr fontAlgn="auto">
              <a:lnSpc>
                <a:spcPct val="100000"/>
              </a:lnSpc>
              <a:spcBef>
                <a:spcPts val="0"/>
              </a:spcBef>
            </a:pPr>
            <a:r>
              <a:rPr lang="en-US" altLang="zh-CN" sz="3200" b="1" dirty="0">
                <a:solidFill>
                  <a:srgbClr val="002060"/>
                </a:solidFill>
                <a:latin typeface="Times New Roman" panose="02020603050405020304" pitchFamily="18" charset="0"/>
                <a:cs typeface="Times New Roman" panose="02020603050405020304" pitchFamily="18" charset="0"/>
                <a:sym typeface="+mn-ea"/>
              </a:rPr>
              <a:t>cure   </a:t>
            </a:r>
          </a:p>
          <a:p>
            <a:pPr fontAlgn="auto">
              <a:lnSpc>
                <a:spcPct val="100000"/>
              </a:lnSpc>
              <a:spcBef>
                <a:spcPts val="0"/>
              </a:spcBef>
            </a:pPr>
            <a:r>
              <a:rPr lang="en-US" sz="3200" b="1" dirty="0">
                <a:solidFill>
                  <a:srgbClr val="002060"/>
                </a:solidFill>
                <a:latin typeface="Times New Roman" panose="02020603050405020304" pitchFamily="18" charset="0"/>
                <a:cs typeface="Times New Roman" panose="02020603050405020304" pitchFamily="18" charset="0"/>
                <a:sym typeface="+mn-ea"/>
              </a:rPr>
              <a:t>renowned</a:t>
            </a:r>
          </a:p>
          <a:p>
            <a:pPr fontAlgn="auto">
              <a:lnSpc>
                <a:spcPct val="100000"/>
              </a:lnSpc>
              <a:spcBef>
                <a:spcPts val="0"/>
              </a:spcBef>
            </a:pPr>
            <a:r>
              <a:rPr lang="en-US" altLang="zh-CN" sz="3200" b="1" dirty="0">
                <a:solidFill>
                  <a:srgbClr val="002060"/>
                </a:solidFill>
                <a:latin typeface="Times New Roman" panose="02020603050405020304" pitchFamily="18" charset="0"/>
                <a:cs typeface="Times New Roman" panose="02020603050405020304" pitchFamily="18" charset="0"/>
                <a:sym typeface="+mn-ea"/>
              </a:rPr>
              <a:t>over-exposure    </a:t>
            </a:r>
          </a:p>
          <a:p>
            <a:pPr fontAlgn="auto">
              <a:lnSpc>
                <a:spcPct val="100000"/>
              </a:lnSpc>
              <a:spcBef>
                <a:spcPts val="0"/>
              </a:spcBef>
            </a:pPr>
            <a:r>
              <a:rPr lang="en-US" altLang="zh-CN" sz="3200" b="1" dirty="0">
                <a:solidFill>
                  <a:srgbClr val="002060"/>
                </a:solidFill>
                <a:latin typeface="Times New Roman" panose="02020603050405020304" pitchFamily="18" charset="0"/>
                <a:cs typeface="Times New Roman" panose="02020603050405020304" pitchFamily="18" charset="0"/>
                <a:sym typeface="+mn-ea"/>
              </a:rPr>
              <a:t>charitable</a:t>
            </a:r>
          </a:p>
          <a:p>
            <a:pPr fontAlgn="auto">
              <a:lnSpc>
                <a:spcPct val="100000"/>
              </a:lnSpc>
              <a:spcBef>
                <a:spcPts val="0"/>
              </a:spcBef>
            </a:pPr>
            <a:r>
              <a:rPr lang="en-US" sz="3200" b="1" dirty="0">
                <a:solidFill>
                  <a:srgbClr val="002060"/>
                </a:solidFill>
                <a:latin typeface="Times New Roman" panose="02020603050405020304" pitchFamily="18" charset="0"/>
                <a:cs typeface="Times New Roman" panose="02020603050405020304" pitchFamily="18" charset="0"/>
                <a:sym typeface="+mn-ea"/>
              </a:rPr>
              <a:t>donate </a:t>
            </a:r>
            <a:r>
              <a:rPr lang="en-US" altLang="zh-CN" sz="3200" b="1" dirty="0">
                <a:solidFill>
                  <a:srgbClr val="002060"/>
                </a:solidFill>
                <a:latin typeface="Times New Roman" panose="02020603050405020304" pitchFamily="18" charset="0"/>
                <a:cs typeface="Times New Roman" panose="02020603050405020304" pitchFamily="18" charset="0"/>
                <a:sym typeface="+mn-ea"/>
              </a:rPr>
              <a:t>     </a:t>
            </a:r>
          </a:p>
          <a:p>
            <a:pPr fontAlgn="auto">
              <a:lnSpc>
                <a:spcPct val="100000"/>
              </a:lnSpc>
              <a:spcBef>
                <a:spcPts val="0"/>
              </a:spcBef>
            </a:pPr>
            <a:r>
              <a:rPr lang="en-US" altLang="zh-CN" sz="3200" b="1" dirty="0">
                <a:solidFill>
                  <a:srgbClr val="002060"/>
                </a:solidFill>
                <a:latin typeface="Times New Roman" panose="02020603050405020304" pitchFamily="18" charset="0"/>
                <a:cs typeface="Times New Roman" panose="02020603050405020304" pitchFamily="18" charset="0"/>
                <a:sym typeface="+mn-ea"/>
              </a:rPr>
              <a:t>minimum</a:t>
            </a:r>
          </a:p>
          <a:p>
            <a:pPr fontAlgn="auto">
              <a:lnSpc>
                <a:spcPct val="100000"/>
              </a:lnSpc>
              <a:spcBef>
                <a:spcPts val="0"/>
              </a:spcBef>
            </a:pPr>
            <a:r>
              <a:rPr lang="en-US" altLang="zh-CN" sz="3200" b="1" dirty="0">
                <a:solidFill>
                  <a:srgbClr val="002060"/>
                </a:solidFill>
                <a:latin typeface="Times New Roman" panose="02020603050405020304" pitchFamily="18" charset="0"/>
                <a:cs typeface="Times New Roman" panose="02020603050405020304" pitchFamily="18" charset="0"/>
                <a:sym typeface="+mn-ea"/>
              </a:rPr>
              <a:t>kick off</a:t>
            </a:r>
          </a:p>
        </p:txBody>
      </p:sp>
      <p:sp>
        <p:nvSpPr>
          <p:cNvPr id="3" name="文本框 2"/>
          <p:cNvSpPr txBox="1"/>
          <p:nvPr/>
        </p:nvSpPr>
        <p:spPr>
          <a:xfrm>
            <a:off x="5149850" y="746760"/>
            <a:ext cx="4991735" cy="5554345"/>
          </a:xfrm>
          <a:prstGeom prst="rect">
            <a:avLst/>
          </a:prstGeom>
        </p:spPr>
        <p:txBody>
          <a:bodyPr wrap="square">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buClrTx/>
              <a:buSzTx/>
            </a:pPr>
            <a:r>
              <a:rPr lang="en-US" altLang="zh-CN" sz="3200" b="1" dirty="0">
                <a:solidFill>
                  <a:srgbClr val="FF0000"/>
                </a:solidFill>
                <a:latin typeface="Times New Roman" panose="02020603050405020304" pitchFamily="18" charset="0"/>
                <a:cs typeface="Times New Roman" panose="02020603050405020304" pitchFamily="18" charset="0"/>
                <a:sym typeface="+mn-ea"/>
              </a:rPr>
              <a:t>v. </a:t>
            </a:r>
            <a:r>
              <a:rPr lang="zh-CN" altLang="en-US" sz="3200" b="1" dirty="0">
                <a:solidFill>
                  <a:srgbClr val="FF0000"/>
                </a:solidFill>
                <a:latin typeface="Times New Roman" panose="02020603050405020304" pitchFamily="18" charset="0"/>
                <a:cs typeface="Times New Roman" panose="02020603050405020304" pitchFamily="18" charset="0"/>
                <a:sym typeface="+mn-ea"/>
              </a:rPr>
              <a:t>确保</a:t>
            </a:r>
            <a:endParaRPr lang="en-US" altLang="zh-CN" sz="3200" b="1" dirty="0">
              <a:solidFill>
                <a:srgbClr val="FF0000"/>
              </a:solidFill>
              <a:latin typeface="Times New Roman" panose="02020603050405020304" pitchFamily="18" charset="0"/>
              <a:cs typeface="Times New Roman" panose="02020603050405020304" pitchFamily="18" charset="0"/>
              <a:sym typeface="+mn-ea"/>
            </a:endParaRPr>
          </a:p>
          <a:p>
            <a:pPr lvl="0" algn="l">
              <a:lnSpc>
                <a:spcPct val="100000"/>
              </a:lnSpc>
              <a:spcBef>
                <a:spcPts val="0"/>
              </a:spcBef>
              <a:buClrTx/>
              <a:buSzTx/>
            </a:pPr>
            <a:r>
              <a:rPr lang="en-US" altLang="zh-CN" sz="3200" b="1" dirty="0">
                <a:solidFill>
                  <a:srgbClr val="FF0000"/>
                </a:solidFill>
                <a:latin typeface="Times New Roman" panose="02020603050405020304" pitchFamily="18" charset="0"/>
                <a:cs typeface="Times New Roman" panose="02020603050405020304" pitchFamily="18" charset="0"/>
                <a:sym typeface="+mn-ea"/>
              </a:rPr>
              <a:t>v. </a:t>
            </a:r>
            <a:r>
              <a:rPr lang="zh-CN" altLang="en-US" sz="3200" b="1" dirty="0">
                <a:solidFill>
                  <a:srgbClr val="FF0000"/>
                </a:solidFill>
                <a:latin typeface="Times New Roman" panose="02020603050405020304" pitchFamily="18" charset="0"/>
                <a:cs typeface="Times New Roman" panose="02020603050405020304" pitchFamily="18" charset="0"/>
                <a:sym typeface="+mn-ea"/>
              </a:rPr>
              <a:t>诊断</a:t>
            </a:r>
            <a:endParaRPr lang="en-US" altLang="zh-CN" sz="3200" b="1" dirty="0">
              <a:solidFill>
                <a:srgbClr val="FF0000"/>
              </a:solidFill>
              <a:latin typeface="Times New Roman" panose="02020603050405020304" pitchFamily="18" charset="0"/>
              <a:cs typeface="Times New Roman" panose="02020603050405020304" pitchFamily="18" charset="0"/>
              <a:sym typeface="+mn-ea"/>
            </a:endParaRPr>
          </a:p>
          <a:p>
            <a:pPr lvl="0" algn="l">
              <a:lnSpc>
                <a:spcPct val="100000"/>
              </a:lnSpc>
              <a:spcBef>
                <a:spcPts val="0"/>
              </a:spcBef>
              <a:buClrTx/>
              <a:buSzTx/>
            </a:pPr>
            <a:r>
              <a:rPr lang="en-US" altLang="zh-CN" sz="3200" b="1" dirty="0">
                <a:solidFill>
                  <a:srgbClr val="FF0000"/>
                </a:solidFill>
                <a:latin typeface="Times New Roman" panose="02020603050405020304" pitchFamily="18" charset="0"/>
                <a:cs typeface="Times New Roman" panose="02020603050405020304" pitchFamily="18" charset="0"/>
                <a:sym typeface="+mn-ea"/>
              </a:rPr>
              <a:t>v. </a:t>
            </a:r>
            <a:r>
              <a:rPr lang="zh-CN" altLang="en-US" sz="3200" b="1" dirty="0">
                <a:solidFill>
                  <a:srgbClr val="FF0000"/>
                </a:solidFill>
                <a:latin typeface="Times New Roman" panose="02020603050405020304" pitchFamily="18" charset="0"/>
                <a:cs typeface="Times New Roman" panose="02020603050405020304" pitchFamily="18" charset="0"/>
                <a:sym typeface="+mn-ea"/>
              </a:rPr>
              <a:t>关心，照顾</a:t>
            </a:r>
            <a:endParaRPr lang="en-US" altLang="zh-CN" sz="3200" b="1" dirty="0">
              <a:solidFill>
                <a:srgbClr val="FF0000"/>
              </a:solidFill>
              <a:latin typeface="Times New Roman" panose="02020603050405020304" pitchFamily="18" charset="0"/>
              <a:cs typeface="Times New Roman" panose="02020603050405020304" pitchFamily="18" charset="0"/>
              <a:sym typeface="+mn-ea"/>
            </a:endParaRPr>
          </a:p>
          <a:p>
            <a:pPr lvl="0" algn="l">
              <a:lnSpc>
                <a:spcPct val="100000"/>
              </a:lnSpc>
              <a:spcBef>
                <a:spcPts val="0"/>
              </a:spcBef>
              <a:buClrTx/>
              <a:buSzTx/>
            </a:pPr>
            <a:r>
              <a:rPr lang="en-US" altLang="zh-CN" sz="3200" b="1" dirty="0">
                <a:solidFill>
                  <a:srgbClr val="FF0000"/>
                </a:solidFill>
                <a:latin typeface="Times New Roman" panose="02020603050405020304" pitchFamily="18" charset="0"/>
                <a:cs typeface="Times New Roman" panose="02020603050405020304" pitchFamily="18" charset="0"/>
                <a:sym typeface="+mn-ea"/>
              </a:rPr>
              <a:t>v. </a:t>
            </a:r>
            <a:r>
              <a:rPr lang="zh-CN" altLang="en-US" sz="3200" b="1" dirty="0">
                <a:solidFill>
                  <a:srgbClr val="FF0000"/>
                </a:solidFill>
                <a:latin typeface="Times New Roman" panose="02020603050405020304" pitchFamily="18" charset="0"/>
                <a:cs typeface="Times New Roman" panose="02020603050405020304" pitchFamily="18" charset="0"/>
                <a:sym typeface="+mn-ea"/>
              </a:rPr>
              <a:t>资助</a:t>
            </a:r>
            <a:endParaRPr lang="en-US" altLang="zh-CN" sz="3200" b="1" dirty="0">
              <a:solidFill>
                <a:srgbClr val="FF0000"/>
              </a:solidFill>
              <a:latin typeface="Times New Roman" panose="02020603050405020304" pitchFamily="18" charset="0"/>
              <a:cs typeface="Times New Roman" panose="02020603050405020304" pitchFamily="18" charset="0"/>
              <a:sym typeface="+mn-ea"/>
            </a:endParaRPr>
          </a:p>
          <a:p>
            <a:pPr lvl="0" algn="l">
              <a:lnSpc>
                <a:spcPct val="100000"/>
              </a:lnSpc>
              <a:spcBef>
                <a:spcPts val="0"/>
              </a:spcBef>
              <a:buClrTx/>
              <a:buSzTx/>
            </a:pPr>
            <a:r>
              <a:rPr lang="en-US" altLang="zh-CN" sz="3200" b="1" dirty="0">
                <a:solidFill>
                  <a:srgbClr val="FF0000"/>
                </a:solidFill>
                <a:latin typeface="Times New Roman" panose="02020603050405020304" pitchFamily="18" charset="0"/>
                <a:cs typeface="Times New Roman" panose="02020603050405020304" pitchFamily="18" charset="0"/>
                <a:sym typeface="+mn-ea"/>
              </a:rPr>
              <a:t>n. </a:t>
            </a:r>
            <a:r>
              <a:rPr lang="zh-CN" altLang="en-US" sz="3200" b="1" dirty="0">
                <a:solidFill>
                  <a:srgbClr val="FF0000"/>
                </a:solidFill>
                <a:latin typeface="Times New Roman" panose="02020603050405020304" pitchFamily="18" charset="0"/>
                <a:cs typeface="Times New Roman" panose="02020603050405020304" pitchFamily="18" charset="0"/>
                <a:sym typeface="+mn-ea"/>
              </a:rPr>
              <a:t>治愈方法</a:t>
            </a:r>
            <a:r>
              <a:rPr lang="en-US" altLang="zh-CN" sz="3200" b="1" dirty="0">
                <a:solidFill>
                  <a:srgbClr val="FF0000"/>
                </a:solidFill>
                <a:latin typeface="Times New Roman" panose="02020603050405020304" pitchFamily="18" charset="0"/>
                <a:cs typeface="Times New Roman" panose="02020603050405020304" pitchFamily="18" charset="0"/>
                <a:sym typeface="+mn-ea"/>
              </a:rPr>
              <a:t>/v. </a:t>
            </a:r>
            <a:r>
              <a:rPr lang="zh-CN" altLang="en-US" sz="3200" b="1" dirty="0">
                <a:solidFill>
                  <a:srgbClr val="FF0000"/>
                </a:solidFill>
                <a:latin typeface="Times New Roman" panose="02020603050405020304" pitchFamily="18" charset="0"/>
                <a:cs typeface="Times New Roman" panose="02020603050405020304" pitchFamily="18" charset="0"/>
                <a:sym typeface="+mn-ea"/>
              </a:rPr>
              <a:t>治愈</a:t>
            </a:r>
            <a:endParaRPr lang="en-US" altLang="zh-CN" sz="3200" b="1" dirty="0">
              <a:solidFill>
                <a:srgbClr val="FF0000"/>
              </a:solidFill>
              <a:latin typeface="Times New Roman" panose="02020603050405020304" pitchFamily="18" charset="0"/>
              <a:cs typeface="Times New Roman" panose="02020603050405020304" pitchFamily="18" charset="0"/>
              <a:sym typeface="+mn-ea"/>
            </a:endParaRPr>
          </a:p>
          <a:p>
            <a:pPr lvl="0" algn="l">
              <a:lnSpc>
                <a:spcPct val="100000"/>
              </a:lnSpc>
              <a:spcBef>
                <a:spcPts val="0"/>
              </a:spcBef>
              <a:buClrTx/>
              <a:buSzTx/>
            </a:pPr>
            <a:r>
              <a:rPr lang="en-US" altLang="zh-CN" sz="3200" b="1" dirty="0">
                <a:solidFill>
                  <a:srgbClr val="FF0000"/>
                </a:solidFill>
                <a:latin typeface="Times New Roman" panose="02020603050405020304" pitchFamily="18" charset="0"/>
                <a:cs typeface="Times New Roman" panose="02020603050405020304" pitchFamily="18" charset="0"/>
                <a:sym typeface="+mn-ea"/>
              </a:rPr>
              <a:t>adj. </a:t>
            </a:r>
            <a:r>
              <a:rPr lang="zh-CN" altLang="en-US" sz="3200" b="1" dirty="0">
                <a:solidFill>
                  <a:srgbClr val="FF0000"/>
                </a:solidFill>
                <a:latin typeface="Times New Roman" panose="02020603050405020304" pitchFamily="18" charset="0"/>
                <a:cs typeface="Times New Roman" panose="02020603050405020304" pitchFamily="18" charset="0"/>
                <a:sym typeface="+mn-ea"/>
              </a:rPr>
              <a:t>著名的</a:t>
            </a:r>
            <a:endParaRPr lang="en-US" altLang="zh-CN" sz="3200" b="1" dirty="0">
              <a:solidFill>
                <a:srgbClr val="FF0000"/>
              </a:solidFill>
              <a:latin typeface="Times New Roman" panose="02020603050405020304" pitchFamily="18" charset="0"/>
              <a:cs typeface="Times New Roman" panose="02020603050405020304" pitchFamily="18" charset="0"/>
              <a:sym typeface="+mn-ea"/>
            </a:endParaRPr>
          </a:p>
          <a:p>
            <a:pPr lvl="0" algn="l">
              <a:lnSpc>
                <a:spcPct val="100000"/>
              </a:lnSpc>
              <a:spcBef>
                <a:spcPts val="0"/>
              </a:spcBef>
              <a:buClrTx/>
              <a:buSzTx/>
            </a:pPr>
            <a:r>
              <a:rPr lang="en-US" altLang="zh-CN" sz="3200" b="1" dirty="0">
                <a:solidFill>
                  <a:srgbClr val="FF0000"/>
                </a:solidFill>
                <a:latin typeface="Times New Roman" panose="02020603050405020304" pitchFamily="18" charset="0"/>
                <a:cs typeface="Times New Roman" panose="02020603050405020304" pitchFamily="18" charset="0"/>
                <a:sym typeface="+mn-ea"/>
              </a:rPr>
              <a:t>n. 过度暴露</a:t>
            </a:r>
          </a:p>
          <a:p>
            <a:pPr lvl="0" algn="l">
              <a:lnSpc>
                <a:spcPct val="100000"/>
              </a:lnSpc>
              <a:spcBef>
                <a:spcPts val="0"/>
              </a:spcBef>
              <a:buClrTx/>
              <a:buSzTx/>
            </a:pPr>
            <a:r>
              <a:rPr lang="en-US" altLang="zh-CN" sz="3200" b="1" dirty="0">
                <a:solidFill>
                  <a:srgbClr val="FF0000"/>
                </a:solidFill>
                <a:latin typeface="Times New Roman" panose="02020603050405020304" pitchFamily="18" charset="0"/>
                <a:cs typeface="Times New Roman" panose="02020603050405020304" pitchFamily="18" charset="0"/>
                <a:sym typeface="+mn-ea"/>
              </a:rPr>
              <a:t>adj. </a:t>
            </a:r>
            <a:r>
              <a:rPr lang="zh-CN" altLang="en-US" sz="3200" b="1" dirty="0">
                <a:solidFill>
                  <a:srgbClr val="FF0000"/>
                </a:solidFill>
                <a:latin typeface="Times New Roman" panose="02020603050405020304" pitchFamily="18" charset="0"/>
                <a:cs typeface="Times New Roman" panose="02020603050405020304" pitchFamily="18" charset="0"/>
                <a:sym typeface="+mn-ea"/>
              </a:rPr>
              <a:t>慈善的</a:t>
            </a:r>
          </a:p>
          <a:p>
            <a:pPr lvl="0" algn="l">
              <a:lnSpc>
                <a:spcPct val="100000"/>
              </a:lnSpc>
              <a:spcBef>
                <a:spcPts val="0"/>
              </a:spcBef>
              <a:buClrTx/>
              <a:buSzTx/>
            </a:pPr>
            <a:r>
              <a:rPr lang="en-US" altLang="zh-CN" sz="3200" b="1" dirty="0">
                <a:solidFill>
                  <a:srgbClr val="FF0000"/>
                </a:solidFill>
                <a:latin typeface="Times New Roman" panose="02020603050405020304" pitchFamily="18" charset="0"/>
                <a:cs typeface="Times New Roman" panose="02020603050405020304" pitchFamily="18" charset="0"/>
                <a:sym typeface="+mn-ea"/>
              </a:rPr>
              <a:t>v. </a:t>
            </a:r>
            <a:r>
              <a:rPr lang="zh-CN" altLang="en-US" sz="3200" b="1" dirty="0">
                <a:solidFill>
                  <a:srgbClr val="FF0000"/>
                </a:solidFill>
                <a:latin typeface="Times New Roman" panose="02020603050405020304" pitchFamily="18" charset="0"/>
                <a:cs typeface="Times New Roman" panose="02020603050405020304" pitchFamily="18" charset="0"/>
                <a:sym typeface="+mn-ea"/>
              </a:rPr>
              <a:t>捐赠</a:t>
            </a:r>
            <a:endParaRPr lang="en-US" altLang="zh-CN" sz="3200" b="1" dirty="0">
              <a:solidFill>
                <a:srgbClr val="FF0000"/>
              </a:solidFill>
              <a:latin typeface="Times New Roman" panose="02020603050405020304" pitchFamily="18" charset="0"/>
              <a:cs typeface="Times New Roman" panose="02020603050405020304" pitchFamily="18" charset="0"/>
              <a:sym typeface="+mn-ea"/>
            </a:endParaRPr>
          </a:p>
          <a:p>
            <a:pPr lvl="0" algn="l">
              <a:lnSpc>
                <a:spcPct val="100000"/>
              </a:lnSpc>
              <a:spcBef>
                <a:spcPts val="0"/>
              </a:spcBef>
              <a:buClrTx/>
              <a:buSzTx/>
            </a:pPr>
            <a:r>
              <a:rPr lang="en-US" altLang="zh-CN" sz="3200" b="1" dirty="0">
                <a:solidFill>
                  <a:srgbClr val="FF0000"/>
                </a:solidFill>
                <a:latin typeface="Times New Roman" panose="02020603050405020304" pitchFamily="18" charset="0"/>
                <a:cs typeface="Times New Roman" panose="02020603050405020304" pitchFamily="18" charset="0"/>
                <a:sym typeface="+mn-ea"/>
              </a:rPr>
              <a:t>adj. </a:t>
            </a:r>
            <a:r>
              <a:rPr lang="zh-CN" altLang="en-US" sz="3200" b="1" dirty="0">
                <a:solidFill>
                  <a:srgbClr val="FF0000"/>
                </a:solidFill>
                <a:latin typeface="Times New Roman" panose="02020603050405020304" pitchFamily="18" charset="0"/>
                <a:cs typeface="Times New Roman" panose="02020603050405020304" pitchFamily="18" charset="0"/>
                <a:sym typeface="+mn-ea"/>
              </a:rPr>
              <a:t>最低的，最小的</a:t>
            </a:r>
            <a:endParaRPr lang="en-US" altLang="zh-CN" sz="3200" b="1" dirty="0">
              <a:solidFill>
                <a:srgbClr val="FF0000"/>
              </a:solidFill>
              <a:latin typeface="Times New Roman" panose="02020603050405020304" pitchFamily="18" charset="0"/>
              <a:cs typeface="Times New Roman" panose="02020603050405020304" pitchFamily="18" charset="0"/>
              <a:sym typeface="+mn-ea"/>
            </a:endParaRPr>
          </a:p>
          <a:p>
            <a:pPr lvl="0" algn="l">
              <a:lnSpc>
                <a:spcPct val="100000"/>
              </a:lnSpc>
              <a:spcBef>
                <a:spcPts val="0"/>
              </a:spcBef>
              <a:buClrTx/>
              <a:buSzTx/>
            </a:pPr>
            <a:r>
              <a:rPr lang="en-US" altLang="zh-CN" sz="3200" b="1" dirty="0">
                <a:solidFill>
                  <a:srgbClr val="FF0000"/>
                </a:solidFill>
                <a:latin typeface="Times New Roman" panose="02020603050405020304" pitchFamily="18" charset="0"/>
                <a:cs typeface="Times New Roman" panose="02020603050405020304" pitchFamily="18" charset="0"/>
                <a:sym typeface="+mn-ea"/>
              </a:rPr>
              <a:t>v. </a:t>
            </a:r>
            <a:r>
              <a:rPr lang="zh-CN" altLang="en-US" sz="3200" b="1" dirty="0">
                <a:solidFill>
                  <a:srgbClr val="FF0000"/>
                </a:solidFill>
                <a:latin typeface="Times New Roman" panose="02020603050405020304" pitchFamily="18" charset="0"/>
                <a:cs typeface="Times New Roman" panose="02020603050405020304" pitchFamily="18" charset="0"/>
                <a:sym typeface="+mn-ea"/>
              </a:rPr>
              <a:t>开始</a:t>
            </a:r>
          </a:p>
        </p:txBody>
      </p:sp>
    </p:spTree>
    <p:extLst>
      <p:ext uri="{BB962C8B-B14F-4D97-AF65-F5344CB8AC3E}">
        <p14:creationId xmlns:p14="http://schemas.microsoft.com/office/powerpoint/2010/main" val="56471280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childTnLst>
                                </p:cTn>
                              </p:par>
                              <p:par>
                                <p:cTn id="9" presetID="1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0" y="-245"/>
            <a:ext cx="2275033" cy="746615"/>
          </a:xfrm>
          <a:prstGeom prst="rect">
            <a:avLst/>
          </a:prstGeom>
          <a:noFill/>
        </p:spPr>
        <p:txBody>
          <a:bodyPr wrap="square" lIns="91440" tIns="45720" rIns="91440" bIns="45720" rtlCol="0">
            <a:spAutoFit/>
          </a:bodyPr>
          <a:lstStyle/>
          <a:p>
            <a:pPr algn="ctr">
              <a:lnSpc>
                <a:spcPct val="150000"/>
              </a:lnSpc>
            </a:pPr>
            <a:r>
              <a:rPr lang="zh-CN" sz="3200" b="1" dirty="0">
                <a:solidFill>
                  <a:srgbClr val="FF0000"/>
                </a:solidFill>
                <a:latin typeface="微软雅黑" panose="020B0503020204020204" pitchFamily="34" charset="-122"/>
                <a:ea typeface="微软雅黑" panose="020B0503020204020204" pitchFamily="34" charset="-122"/>
                <a:sym typeface="+mn-ea"/>
              </a:rPr>
              <a:t>长难句分析</a:t>
            </a:r>
            <a:endParaRPr lang="zh-CN" sz="3735" b="1" dirty="0">
              <a:solidFill>
                <a:srgbClr val="FF0000"/>
              </a:solidFill>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91440" y="792480"/>
            <a:ext cx="12100560" cy="6661150"/>
          </a:xfrm>
          <a:prstGeom prst="rect">
            <a:avLst/>
          </a:prstGeom>
          <a:noFill/>
        </p:spPr>
        <p:txBody>
          <a:bodyPr wrap="square" rtlCol="0">
            <a:noAutofit/>
          </a:bodyPr>
          <a:lstStyle/>
          <a:p>
            <a:pPr marL="0" indent="0">
              <a:buNone/>
            </a:pPr>
            <a:r>
              <a:rPr sz="3200" b="1">
                <a:latin typeface="Times New Roman" panose="02020603050405020304" pitchFamily="18" charset="0"/>
                <a:cs typeface="Times New Roman" panose="02020603050405020304" pitchFamily="18" charset="0"/>
                <a:sym typeface="+mn-ea"/>
              </a:rPr>
              <a:t> </a:t>
            </a:r>
            <a:r>
              <a:rPr lang="en-US" sz="3200" b="1">
                <a:latin typeface="Times New Roman" panose="02020603050405020304" pitchFamily="18" charset="0"/>
                <a:cs typeface="Times New Roman" panose="02020603050405020304" pitchFamily="18" charset="0"/>
                <a:sym typeface="+mn-ea"/>
              </a:rPr>
              <a:t>1.</a:t>
            </a:r>
            <a:r>
              <a:rPr sz="3200" b="1">
                <a:latin typeface="Times New Roman" panose="02020603050405020304" pitchFamily="18" charset="0"/>
                <a:cs typeface="Times New Roman" panose="02020603050405020304" pitchFamily="18" charset="0"/>
                <a:sym typeface="+mn-ea"/>
              </a:rPr>
              <a:t>Because of her pioneering work which led to chemotherapy （化学疗法），the charity shared the name of Marie Curie.</a:t>
            </a:r>
          </a:p>
        </p:txBody>
      </p:sp>
      <p:sp>
        <p:nvSpPr>
          <p:cNvPr id="10" name="矩形 9"/>
          <p:cNvSpPr/>
          <p:nvPr/>
        </p:nvSpPr>
        <p:spPr>
          <a:xfrm>
            <a:off x="91440" y="62231"/>
            <a:ext cx="2322151" cy="73025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002060"/>
              </a:solidFill>
            </a:endParaRPr>
          </a:p>
        </p:txBody>
      </p:sp>
      <p:sp>
        <p:nvSpPr>
          <p:cNvPr id="2" name="文本框 1"/>
          <p:cNvSpPr txBox="1"/>
          <p:nvPr/>
        </p:nvSpPr>
        <p:spPr>
          <a:xfrm>
            <a:off x="176530" y="3586480"/>
            <a:ext cx="11431270" cy="1072515"/>
          </a:xfrm>
          <a:prstGeom prst="rect">
            <a:avLst/>
          </a:prstGeom>
          <a:solidFill>
            <a:schemeClr val="accent6"/>
          </a:solidFill>
        </p:spPr>
        <p:txBody>
          <a:bodyPr wrap="square" rtlCol="0" anchor="t">
            <a:noAutofit/>
          </a:bodyPr>
          <a:lstStyle/>
          <a:p>
            <a:r>
              <a:rPr lang="zh-CN" sz="3200" b="1" noProof="0" dirty="0">
                <a:ln>
                  <a:noFill/>
                </a:ln>
                <a:effectLst/>
                <a:uLnTx/>
                <a:uFillTx/>
                <a:latin typeface="Times New Roman" panose="02020603050405020304" pitchFamily="18" charset="0"/>
                <a:ea typeface="等线" panose="02010600030101010101" charset="-122"/>
                <a:cs typeface="Times New Roman" panose="02020603050405020304" pitchFamily="18" charset="0"/>
                <a:sym typeface="+mn-ea"/>
              </a:rPr>
              <a:t>翻译：</a:t>
            </a:r>
            <a:r>
              <a:rPr sz="3200" b="1" noProof="0" dirty="0">
                <a:ln>
                  <a:noFill/>
                </a:ln>
                <a:effectLst/>
                <a:uLnTx/>
                <a:uFillTx/>
                <a:latin typeface="Times New Roman" panose="02020603050405020304" pitchFamily="18" charset="0"/>
                <a:ea typeface="等线" panose="02010600030101010101" charset="-122"/>
                <a:cs typeface="Times New Roman" panose="02020603050405020304" pitchFamily="18" charset="0"/>
                <a:sym typeface="+mn-ea"/>
              </a:rPr>
              <a:t>由于她的开创性工作导致了化疗，该慈善机构以玛丽·居里的名字命名。 </a:t>
            </a:r>
          </a:p>
        </p:txBody>
      </p:sp>
      <p:sp>
        <p:nvSpPr>
          <p:cNvPr id="6" name="右中括号 5"/>
          <p:cNvSpPr/>
          <p:nvPr/>
        </p:nvSpPr>
        <p:spPr>
          <a:xfrm>
            <a:off x="1490980" y="1299210"/>
            <a:ext cx="95250" cy="584200"/>
          </a:xfrm>
          <a:prstGeom prst="rightBracket">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左中括号 7"/>
          <p:cNvSpPr/>
          <p:nvPr/>
        </p:nvSpPr>
        <p:spPr>
          <a:xfrm>
            <a:off x="6095365" y="792480"/>
            <a:ext cx="312420" cy="614680"/>
          </a:xfrm>
          <a:prstGeom prst="leftBracket">
            <a:avLst/>
          </a:prstGeom>
          <a:ln w="50800">
            <a:solidFill>
              <a:srgbClr val="FF000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176530" y="2299970"/>
            <a:ext cx="9681210" cy="669925"/>
          </a:xfrm>
          <a:prstGeom prst="rect">
            <a:avLst/>
          </a:prstGeom>
          <a:solidFill>
            <a:schemeClr val="accent6"/>
          </a:solidFill>
        </p:spPr>
        <p:txBody>
          <a:bodyPr wrap="square" rtlCol="0" anchor="t">
            <a:noAutofit/>
          </a:bodyPr>
          <a:lstStyle/>
          <a:p>
            <a:r>
              <a:rPr lang="zh-CN" altLang="en-US" sz="3200" b="1" dirty="0">
                <a:latin typeface="Times New Roman" panose="02020603050405020304" pitchFamily="18" charset="0"/>
                <a:cs typeface="Times New Roman" panose="02020603050405020304" pitchFamily="18" charset="0"/>
              </a:rPr>
              <a:t>主干：</a:t>
            </a:r>
            <a:r>
              <a:rPr sz="3200" b="1">
                <a:latin typeface="Times New Roman" panose="02020603050405020304" pitchFamily="18" charset="0"/>
                <a:cs typeface="Times New Roman" panose="02020603050405020304" pitchFamily="18" charset="0"/>
                <a:sym typeface="+mn-ea"/>
              </a:rPr>
              <a:t>the charity shared the name of Marie Curie.</a:t>
            </a:r>
            <a:endParaRPr lang="zh-CN" altLang="en-US" sz="3200" b="1" noProof="0" dirty="0">
              <a:ln>
                <a:noFill/>
              </a:ln>
              <a:effectLst/>
              <a:uLnTx/>
              <a:uFillTx/>
              <a:latin typeface="Times New Roman" panose="02020603050405020304" pitchFamily="18" charset="0"/>
              <a:ea typeface="等线" panose="02010600030101010101" charset="-122"/>
              <a:cs typeface="Times New Roman" panose="02020603050405020304" pitchFamily="18" charset="0"/>
              <a:sym typeface="+mn-ea"/>
            </a:endParaRPr>
          </a:p>
        </p:txBody>
      </p:sp>
      <p:sp>
        <p:nvSpPr>
          <p:cNvPr id="13" name="文本框 12"/>
          <p:cNvSpPr txBox="1"/>
          <p:nvPr>
            <p:custDataLst>
              <p:tags r:id="rId1"/>
            </p:custDataLst>
          </p:nvPr>
        </p:nvSpPr>
        <p:spPr>
          <a:xfrm>
            <a:off x="6910070" y="273050"/>
            <a:ext cx="4035425" cy="519430"/>
          </a:xfrm>
          <a:prstGeom prst="rect">
            <a:avLst/>
          </a:prstGeom>
          <a:solidFill>
            <a:srgbClr val="92D050"/>
          </a:solidFill>
        </p:spPr>
        <p:txBody>
          <a:bodyPr wrap="square">
            <a:noAutofit/>
          </a:bodyPr>
          <a:lstStyle/>
          <a:p>
            <a:r>
              <a:rPr lang="en-US" altLang="zh-CN" sz="3200" b="1" dirty="0">
                <a:latin typeface="Times New Roman" panose="02020603050405020304" pitchFamily="18" charset="0"/>
                <a:cs typeface="Times New Roman" panose="02020603050405020304" pitchFamily="18" charset="0"/>
              </a:rPr>
              <a:t>which</a:t>
            </a:r>
            <a:r>
              <a:rPr lang="zh-CN" altLang="en-US" sz="3200" b="1" dirty="0">
                <a:latin typeface="Times New Roman" panose="02020603050405020304" pitchFamily="18" charset="0"/>
                <a:cs typeface="Times New Roman" panose="02020603050405020304" pitchFamily="18" charset="0"/>
              </a:rPr>
              <a:t>引导定语从句。</a:t>
            </a:r>
          </a:p>
        </p:txBody>
      </p:sp>
    </p:spTree>
    <p:extLst>
      <p:ext uri="{BB962C8B-B14F-4D97-AF65-F5344CB8AC3E}">
        <p14:creationId xmlns:p14="http://schemas.microsoft.com/office/powerpoint/2010/main" val="1414742412"/>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bldLvl="0" animBg="1"/>
      <p:bldP spid="8" grpId="0" bldLvl="0" animBg="1"/>
      <p:bldP spid="17" grpId="0" bldLvl="0" animBg="1"/>
      <p:bldP spid="13"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0" y="-245"/>
            <a:ext cx="2275033" cy="746615"/>
          </a:xfrm>
          <a:prstGeom prst="rect">
            <a:avLst/>
          </a:prstGeom>
          <a:noFill/>
        </p:spPr>
        <p:txBody>
          <a:bodyPr wrap="square" lIns="91440" tIns="45720" rIns="91440" bIns="45720" rtlCol="0">
            <a:spAutoFit/>
          </a:bodyPr>
          <a:lstStyle/>
          <a:p>
            <a:pPr algn="ctr">
              <a:lnSpc>
                <a:spcPct val="150000"/>
              </a:lnSpc>
            </a:pPr>
            <a:r>
              <a:rPr lang="zh-CN" sz="3200" b="1" dirty="0">
                <a:solidFill>
                  <a:srgbClr val="FF0000"/>
                </a:solidFill>
                <a:latin typeface="微软雅黑" panose="020B0503020204020204" pitchFamily="34" charset="-122"/>
                <a:ea typeface="微软雅黑" panose="020B0503020204020204" pitchFamily="34" charset="-122"/>
                <a:sym typeface="+mn-ea"/>
              </a:rPr>
              <a:t>长难句分析</a:t>
            </a:r>
            <a:endParaRPr lang="zh-CN" sz="3735" b="1" dirty="0">
              <a:solidFill>
                <a:srgbClr val="FF0000"/>
              </a:solidFill>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91440" y="746125"/>
            <a:ext cx="12100560" cy="6661150"/>
          </a:xfrm>
          <a:prstGeom prst="rect">
            <a:avLst/>
          </a:prstGeom>
          <a:noFill/>
        </p:spPr>
        <p:txBody>
          <a:bodyPr wrap="square" rtlCol="0">
            <a:noAutofit/>
          </a:bodyPr>
          <a:lstStyle/>
          <a:p>
            <a:pPr marL="0" marR="0" lvl="0" indent="457200" algn="l" defTabSz="914400" rtl="0" eaLnBrk="1" fontAlgn="auto" latinLnBrk="0" hangingPunct="1">
              <a:lnSpc>
                <a:spcPct val="100000"/>
              </a:lnSpc>
              <a:spcBef>
                <a:spcPts val="0"/>
              </a:spcBef>
              <a:spcAft>
                <a:spcPts val="0"/>
              </a:spcAft>
              <a:buClrTx/>
              <a:buSzTx/>
              <a:buFontTx/>
              <a:buNone/>
            </a:pPr>
            <a:r>
              <a:rPr sz="3200" b="1">
                <a:latin typeface="Times New Roman" panose="02020603050405020304" pitchFamily="18" charset="0"/>
                <a:cs typeface="Times New Roman" panose="02020603050405020304" pitchFamily="18" charset="0"/>
                <a:sym typeface="+mn-ea"/>
              </a:rPr>
              <a:t> </a:t>
            </a:r>
            <a:r>
              <a:rPr lang="en-US" sz="3200" b="1">
                <a:latin typeface="Times New Roman" panose="02020603050405020304" pitchFamily="18" charset="0"/>
                <a:cs typeface="Times New Roman" panose="02020603050405020304" pitchFamily="18" charset="0"/>
                <a:sym typeface="+mn-ea"/>
              </a:rPr>
              <a:t>2.</a:t>
            </a:r>
            <a:r>
              <a:rPr lang="en-US" altLang="zh-CN" sz="3200" b="1" noProof="0" dirty="0">
                <a:ln>
                  <a:noFill/>
                </a:ln>
                <a:effectLst/>
                <a:uLnTx/>
                <a:uFillTx/>
                <a:latin typeface="Times New Roman" panose="02020603050405020304" pitchFamily="18" charset="0"/>
                <a:ea typeface="等线" panose="02010600030101010101" charset="-122"/>
                <a:cs typeface="Times New Roman" panose="02020603050405020304" pitchFamily="18" charset="0"/>
                <a:sym typeface="+mn-ea"/>
              </a:rPr>
              <a:t> Everyone you see wearing a daffodil has donated money to the charity, but each daffodil is worth only what you want to pay for it. </a:t>
            </a:r>
          </a:p>
        </p:txBody>
      </p:sp>
      <p:sp>
        <p:nvSpPr>
          <p:cNvPr id="10" name="矩形 9"/>
          <p:cNvSpPr/>
          <p:nvPr/>
        </p:nvSpPr>
        <p:spPr>
          <a:xfrm>
            <a:off x="91440" y="62231"/>
            <a:ext cx="2322151" cy="73025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002060"/>
              </a:solidFill>
            </a:endParaRPr>
          </a:p>
        </p:txBody>
      </p:sp>
      <p:sp>
        <p:nvSpPr>
          <p:cNvPr id="2" name="文本框 1"/>
          <p:cNvSpPr txBox="1"/>
          <p:nvPr/>
        </p:nvSpPr>
        <p:spPr>
          <a:xfrm>
            <a:off x="444500" y="4152265"/>
            <a:ext cx="11485880" cy="944245"/>
          </a:xfrm>
          <a:prstGeom prst="rect">
            <a:avLst/>
          </a:prstGeom>
          <a:solidFill>
            <a:schemeClr val="accent6"/>
          </a:solidFill>
        </p:spPr>
        <p:txBody>
          <a:bodyPr wrap="square" rtlCol="0" anchor="t">
            <a:noAutofit/>
          </a:bodyPr>
          <a:lstStyle/>
          <a:p>
            <a:r>
              <a:rPr lang="zh-CN" sz="2800" b="1">
                <a:latin typeface="Times New Roman" panose="02020603050405020304" pitchFamily="18" charset="0"/>
                <a:cs typeface="Times New Roman" panose="02020603050405020304" pitchFamily="18" charset="0"/>
              </a:rPr>
              <a:t>翻译：你看到的每个佩戴水仙花的人都向慈善机构捐款，但每朵水仙花只值你想付的钱。</a:t>
            </a:r>
          </a:p>
        </p:txBody>
      </p:sp>
      <p:sp>
        <p:nvSpPr>
          <p:cNvPr id="5" name="左中括号 4"/>
          <p:cNvSpPr/>
          <p:nvPr/>
        </p:nvSpPr>
        <p:spPr>
          <a:xfrm>
            <a:off x="2874010" y="852805"/>
            <a:ext cx="177800" cy="418465"/>
          </a:xfrm>
          <a:prstGeom prst="leftBracket">
            <a:avLst/>
          </a:prstGeom>
          <a:ln w="50800">
            <a:solidFill>
              <a:srgbClr val="FF000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右中括号 8"/>
          <p:cNvSpPr/>
          <p:nvPr/>
        </p:nvSpPr>
        <p:spPr>
          <a:xfrm>
            <a:off x="7369717" y="852805"/>
            <a:ext cx="105410" cy="418465"/>
          </a:xfrm>
          <a:prstGeom prst="rightBracket">
            <a:avLst>
              <a:gd name="adj" fmla="val 0"/>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p:cNvSpPr txBox="1"/>
          <p:nvPr>
            <p:custDataLst>
              <p:tags r:id="rId1"/>
            </p:custDataLst>
          </p:nvPr>
        </p:nvSpPr>
        <p:spPr>
          <a:xfrm>
            <a:off x="2713990" y="333375"/>
            <a:ext cx="1869161" cy="519430"/>
          </a:xfrm>
          <a:prstGeom prst="rect">
            <a:avLst/>
          </a:prstGeom>
          <a:solidFill>
            <a:srgbClr val="92D050"/>
          </a:solidFill>
        </p:spPr>
        <p:txBody>
          <a:bodyPr wrap="square">
            <a:noAutofit/>
          </a:bodyPr>
          <a:lstStyle/>
          <a:p>
            <a:r>
              <a:rPr lang="zh-CN" altLang="en-US" sz="3200" b="1" noProof="0" dirty="0">
                <a:latin typeface="Times New Roman" panose="02020603050405020304" pitchFamily="18" charset="0"/>
                <a:cs typeface="Times New Roman" panose="02020603050405020304" pitchFamily="18" charset="0"/>
                <a:sym typeface="+mn-ea"/>
              </a:rPr>
              <a:t>定语从句</a:t>
            </a:r>
            <a:endParaRPr lang="zh-CN" altLang="en-US" sz="3200" b="1" noProof="0" dirty="0">
              <a:ln>
                <a:noFill/>
              </a:ln>
              <a:effectLst/>
              <a:uLnTx/>
              <a:uFillTx/>
              <a:latin typeface="Times New Roman" panose="02020603050405020304" pitchFamily="18" charset="0"/>
              <a:ea typeface="等线" panose="02010600030101010101" charset="-122"/>
              <a:cs typeface="Times New Roman" panose="02020603050405020304" pitchFamily="18" charset="0"/>
              <a:sym typeface="+mn-ea"/>
            </a:endParaRPr>
          </a:p>
        </p:txBody>
      </p:sp>
      <p:sp>
        <p:nvSpPr>
          <p:cNvPr id="16" name="文本框 15"/>
          <p:cNvSpPr txBox="1"/>
          <p:nvPr>
            <p:custDataLst>
              <p:tags r:id="rId2"/>
            </p:custDataLst>
          </p:nvPr>
        </p:nvSpPr>
        <p:spPr>
          <a:xfrm>
            <a:off x="7025005" y="1845945"/>
            <a:ext cx="4133215" cy="519430"/>
          </a:xfrm>
          <a:prstGeom prst="rect">
            <a:avLst/>
          </a:prstGeom>
          <a:solidFill>
            <a:srgbClr val="92D050"/>
          </a:solidFill>
        </p:spPr>
        <p:txBody>
          <a:bodyPr wrap="square">
            <a:noAutofit/>
          </a:bodyPr>
          <a:lstStyle/>
          <a:p>
            <a:r>
              <a:rPr lang="en-US" altLang="zh-CN" sz="3200" b="1" dirty="0">
                <a:latin typeface="Times New Roman" panose="02020603050405020304" pitchFamily="18" charset="0"/>
                <a:cs typeface="Times New Roman" panose="02020603050405020304" pitchFamily="18" charset="0"/>
                <a:sym typeface="+mn-ea"/>
              </a:rPr>
              <a:t>wh</a:t>
            </a:r>
            <a:r>
              <a:rPr lang="en-US" sz="3200" b="1" dirty="0">
                <a:latin typeface="Times New Roman" panose="02020603050405020304" pitchFamily="18" charset="0"/>
                <a:cs typeface="Times New Roman" panose="02020603050405020304" pitchFamily="18" charset="0"/>
                <a:sym typeface="+mn-ea"/>
              </a:rPr>
              <a:t>at</a:t>
            </a:r>
            <a:r>
              <a:rPr lang="zh-CN" altLang="en-US" sz="3200" b="1" dirty="0">
                <a:latin typeface="Times New Roman" panose="02020603050405020304" pitchFamily="18" charset="0"/>
                <a:cs typeface="Times New Roman" panose="02020603050405020304" pitchFamily="18" charset="0"/>
                <a:sym typeface="+mn-ea"/>
              </a:rPr>
              <a:t>引导宾语从句。</a:t>
            </a:r>
          </a:p>
        </p:txBody>
      </p:sp>
      <p:sp>
        <p:nvSpPr>
          <p:cNvPr id="17" name="文本框 16"/>
          <p:cNvSpPr txBox="1"/>
          <p:nvPr/>
        </p:nvSpPr>
        <p:spPr>
          <a:xfrm>
            <a:off x="539115" y="3108960"/>
            <a:ext cx="10339070" cy="640080"/>
          </a:xfrm>
          <a:prstGeom prst="rect">
            <a:avLst/>
          </a:prstGeom>
          <a:solidFill>
            <a:schemeClr val="accent6"/>
          </a:solidFill>
        </p:spPr>
        <p:txBody>
          <a:bodyPr wrap="square" rtlCol="0" anchor="t">
            <a:noAutofit/>
          </a:bodyPr>
          <a:lstStyle/>
          <a:p>
            <a:pPr marL="0" marR="0" lvl="0" indent="457200" algn="l" defTabSz="914400" rtl="0" eaLnBrk="1" fontAlgn="auto" latinLnBrk="0" hangingPunct="1">
              <a:lnSpc>
                <a:spcPct val="100000"/>
              </a:lnSpc>
              <a:spcBef>
                <a:spcPts val="0"/>
              </a:spcBef>
              <a:spcAft>
                <a:spcPts val="0"/>
              </a:spcAft>
              <a:buClrTx/>
              <a:buSzTx/>
              <a:buFontTx/>
              <a:buNone/>
            </a:pPr>
            <a:r>
              <a:rPr lang="zh-CN" altLang="en-US" sz="2800" b="1" dirty="0">
                <a:latin typeface="Times New Roman" panose="02020603050405020304" pitchFamily="18" charset="0"/>
                <a:cs typeface="Times New Roman" panose="02020603050405020304" pitchFamily="18" charset="0"/>
              </a:rPr>
              <a:t>主干：</a:t>
            </a:r>
            <a:r>
              <a:rPr lang="en-US" altLang="zh-CN" sz="2800" b="1" noProof="0" dirty="0">
                <a:ln>
                  <a:noFill/>
                </a:ln>
                <a:effectLst/>
                <a:uLnTx/>
                <a:uFillTx/>
                <a:latin typeface="Times New Roman" panose="02020603050405020304" pitchFamily="18" charset="0"/>
                <a:ea typeface="等线" panose="02010600030101010101" charset="-122"/>
                <a:cs typeface="Times New Roman" panose="02020603050405020304" pitchFamily="18" charset="0"/>
                <a:sym typeface="+mn-ea"/>
              </a:rPr>
              <a:t>Everyone ... has donated ..., but each daffodil is worth... </a:t>
            </a:r>
            <a:endParaRPr lang="en-US" sz="2800" b="1">
              <a:latin typeface="Times New Roman" panose="02020603050405020304" pitchFamily="18" charset="0"/>
              <a:cs typeface="Times New Roman" panose="02020603050405020304" pitchFamily="18" charset="0"/>
              <a:sym typeface="+mn-ea"/>
            </a:endParaRPr>
          </a:p>
        </p:txBody>
      </p:sp>
      <p:sp>
        <p:nvSpPr>
          <p:cNvPr id="14" name="左中括号 13"/>
          <p:cNvSpPr/>
          <p:nvPr>
            <p:custDataLst>
              <p:tags r:id="rId3"/>
            </p:custDataLst>
          </p:nvPr>
        </p:nvSpPr>
        <p:spPr>
          <a:xfrm>
            <a:off x="6847205" y="1398270"/>
            <a:ext cx="177800" cy="418465"/>
          </a:xfrm>
          <a:prstGeom prst="leftBracket">
            <a:avLst/>
          </a:prstGeom>
          <a:ln w="50800">
            <a:solidFill>
              <a:srgbClr val="FF000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右中括号 14"/>
          <p:cNvSpPr/>
          <p:nvPr>
            <p:custDataLst>
              <p:tags r:id="rId4"/>
            </p:custDataLst>
          </p:nvPr>
        </p:nvSpPr>
        <p:spPr>
          <a:xfrm>
            <a:off x="11729720" y="1398270"/>
            <a:ext cx="105410" cy="418465"/>
          </a:xfrm>
          <a:prstGeom prst="rightBracket">
            <a:avLst>
              <a:gd name="adj" fmla="val 0"/>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40857598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bldLvl="0" animBg="1"/>
      <p:bldP spid="9" grpId="0" bldLvl="0" animBg="1"/>
      <p:bldP spid="13" grpId="0" bldLvl="0" animBg="1"/>
      <p:bldP spid="16" grpId="0" bldLvl="0" animBg="1"/>
      <p:bldP spid="17" grpId="0" bldLvl="0" animBg="1"/>
      <p:bldP spid="14" grpId="0" bldLvl="0" animBg="1"/>
      <p:bldP spid="15"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0" y="-245"/>
            <a:ext cx="2275033" cy="829945"/>
          </a:xfrm>
          <a:prstGeom prst="rect">
            <a:avLst/>
          </a:prstGeom>
          <a:noFill/>
        </p:spPr>
        <p:txBody>
          <a:bodyPr wrap="square" lIns="91440" tIns="45720" rIns="91440" bIns="45720" rtlCol="0">
            <a:spAutoFit/>
          </a:bodyPr>
          <a:lstStyle/>
          <a:p>
            <a:pPr algn="ctr">
              <a:lnSpc>
                <a:spcPct val="150000"/>
              </a:lnSpc>
            </a:pPr>
            <a:r>
              <a:rPr lang="zh-CN" sz="3200" b="1" dirty="0">
                <a:solidFill>
                  <a:srgbClr val="FF0000"/>
                </a:solidFill>
                <a:latin typeface="微软雅黑" panose="020B0503020204020204" pitchFamily="34" charset="-122"/>
                <a:ea typeface="微软雅黑" panose="020B0503020204020204" pitchFamily="34" charset="-122"/>
                <a:sym typeface="+mn-ea"/>
              </a:rPr>
              <a:t>语法填空</a:t>
            </a:r>
            <a:endParaRPr lang="zh-CN" sz="3735" b="1" dirty="0">
              <a:solidFill>
                <a:srgbClr val="FF0000"/>
              </a:solidFill>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326390" y="851535"/>
            <a:ext cx="11492865" cy="5798820"/>
          </a:xfrm>
          <a:prstGeom prst="rect">
            <a:avLst/>
          </a:prstGeom>
          <a:noFill/>
        </p:spPr>
        <p:txBody>
          <a:bodyPr wrap="square" rtlCol="0">
            <a:noAutofit/>
          </a:bodyPr>
          <a:lstStyle/>
          <a:p>
            <a:pPr algn="just">
              <a:lnSpc>
                <a:spcPct val="150000"/>
              </a:lnSpc>
            </a:pPr>
            <a:r>
              <a:rPr lang="en-US" sz="2800" b="1" dirty="0">
                <a:effectLst/>
                <a:latin typeface="Times New Roman" panose="02020603050405020304" pitchFamily="18" charset="0"/>
                <a:cs typeface="Times New Roman" panose="02020603050405020304" pitchFamily="18" charset="0"/>
                <a:sym typeface="+mn-ea"/>
              </a:rPr>
              <a:t>1. </a:t>
            </a:r>
            <a:r>
              <a:rPr lang="en-US" altLang="zh-CN" sz="2800" b="1" noProof="0" dirty="0">
                <a:ln>
                  <a:noFill/>
                </a:ln>
                <a:effectLst/>
                <a:uLnTx/>
                <a:uFillTx/>
                <a:latin typeface="Times New Roman" panose="02020603050405020304" pitchFamily="18" charset="0"/>
                <a:ea typeface="等线" panose="02010600030101010101" charset="-122"/>
                <a:cs typeface="Times New Roman" panose="02020603050405020304" pitchFamily="18" charset="0"/>
                <a:sym typeface="+mn-ea"/>
              </a:rPr>
              <a:t>The Marie Curie Cancer Care tries to ensure everyone_________  </a:t>
            </a:r>
          </a:p>
          <a:p>
            <a:pPr algn="just">
              <a:lnSpc>
                <a:spcPct val="150000"/>
              </a:lnSpc>
            </a:pPr>
            <a:r>
              <a:rPr lang="en-US" altLang="zh-CN" sz="2800" b="1" noProof="0" dirty="0">
                <a:ln>
                  <a:noFill/>
                </a:ln>
                <a:effectLst/>
                <a:uLnTx/>
                <a:uFillTx/>
                <a:latin typeface="Times New Roman" panose="02020603050405020304" pitchFamily="18" charset="0"/>
                <a:ea typeface="等线" panose="02010600030101010101" charset="-122"/>
                <a:cs typeface="Times New Roman" panose="02020603050405020304" pitchFamily="18" charset="0"/>
                <a:sym typeface="+mn-ea"/>
              </a:rPr>
              <a:t>(diagnose) with cancer is cared for in the best possible way. </a:t>
            </a:r>
          </a:p>
          <a:p>
            <a:pPr algn="just">
              <a:lnSpc>
                <a:spcPct val="150000"/>
              </a:lnSpc>
            </a:pPr>
            <a:r>
              <a:rPr lang="en-US" sz="2800" b="1" dirty="0">
                <a:effectLst/>
                <a:latin typeface="Times New Roman" panose="02020603050405020304" pitchFamily="18" charset="0"/>
                <a:cs typeface="Times New Roman" panose="02020603050405020304" pitchFamily="18" charset="0"/>
                <a:sym typeface="+mn-ea"/>
              </a:rPr>
              <a:t>2. ___________(f</a:t>
            </a:r>
            <a:r>
              <a:rPr lang="en-US" altLang="zh-CN" sz="2800" b="1" noProof="0" dirty="0">
                <a:ln>
                  <a:noFill/>
                </a:ln>
                <a:effectLst/>
                <a:uLnTx/>
                <a:uFillTx/>
                <a:latin typeface="Times New Roman" panose="02020603050405020304" pitchFamily="18" charset="0"/>
                <a:ea typeface="等线" panose="02010600030101010101" charset="-122"/>
                <a:cs typeface="Times New Roman" panose="02020603050405020304" pitchFamily="18" charset="0"/>
                <a:sym typeface="+mn-ea"/>
              </a:rPr>
              <a:t>ound) in 1948, it has been continuing with its goal ever since.</a:t>
            </a:r>
          </a:p>
          <a:p>
            <a:pPr algn="just">
              <a:lnSpc>
                <a:spcPct val="150000"/>
              </a:lnSpc>
            </a:pPr>
            <a:r>
              <a:rPr lang="en-US" sz="2800" b="1" dirty="0">
                <a:effectLst/>
                <a:latin typeface="Times New Roman" panose="02020603050405020304" pitchFamily="18" charset="0"/>
                <a:cs typeface="Times New Roman" panose="02020603050405020304" pitchFamily="18" charset="0"/>
                <a:sym typeface="+mn-ea"/>
              </a:rPr>
              <a:t>3. ____________(</a:t>
            </a:r>
            <a:r>
              <a:rPr lang="en-US" altLang="zh-CN" sz="2800" b="1" noProof="0" dirty="0">
                <a:ln>
                  <a:noFill/>
                </a:ln>
                <a:effectLst/>
                <a:uLnTx/>
                <a:uFillTx/>
                <a:latin typeface="Times New Roman" panose="02020603050405020304" pitchFamily="18" charset="0"/>
                <a:ea typeface="等线" panose="02010600030101010101" charset="-122"/>
                <a:cs typeface="Times New Roman" panose="02020603050405020304" pitchFamily="18" charset="0"/>
                <a:sym typeface="+mn-ea"/>
              </a:rPr>
              <a:t>fortunate), over-exposure to the radioactive elements made her develop a disease and die in 1934.</a:t>
            </a:r>
          </a:p>
          <a:p>
            <a:pPr algn="just">
              <a:lnSpc>
                <a:spcPct val="150000"/>
              </a:lnSpc>
            </a:pPr>
            <a:r>
              <a:rPr lang="en-US" altLang="zh-CN" sz="2800" b="1" noProof="0" dirty="0">
                <a:ln>
                  <a:noFill/>
                </a:ln>
                <a:effectLst/>
                <a:uLnTx/>
                <a:uFillTx/>
                <a:latin typeface="Times New Roman" panose="02020603050405020304" pitchFamily="18" charset="0"/>
                <a:ea typeface="等线" panose="02010600030101010101" charset="-122"/>
                <a:cs typeface="Times New Roman" panose="02020603050405020304" pitchFamily="18" charset="0"/>
                <a:sym typeface="+mn-ea"/>
              </a:rPr>
              <a:t>4. Each daffodil is worth only ________ you want to pay for it.</a:t>
            </a:r>
          </a:p>
          <a:p>
            <a:pPr>
              <a:lnSpc>
                <a:spcPct val="150000"/>
              </a:lnSpc>
            </a:pPr>
            <a:r>
              <a:rPr lang="en-US" altLang="zh-CN" sz="2800" b="1" dirty="0">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 </a:t>
            </a:r>
            <a:endParaRPr lang="en-US" altLang="zh-CN" sz="2800" b="1" dirty="0">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sym typeface="+mn-ea"/>
            </a:endParaRPr>
          </a:p>
        </p:txBody>
      </p:sp>
      <p:sp>
        <p:nvSpPr>
          <p:cNvPr id="10" name="矩形 9"/>
          <p:cNvSpPr/>
          <p:nvPr/>
        </p:nvSpPr>
        <p:spPr>
          <a:xfrm>
            <a:off x="91440" y="62231"/>
            <a:ext cx="2322151" cy="73025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002060"/>
              </a:solidFill>
            </a:endParaRPr>
          </a:p>
        </p:txBody>
      </p:sp>
      <p:sp>
        <p:nvSpPr>
          <p:cNvPr id="8" name="文本框 7"/>
          <p:cNvSpPr txBox="1"/>
          <p:nvPr/>
        </p:nvSpPr>
        <p:spPr>
          <a:xfrm>
            <a:off x="9182100" y="998220"/>
            <a:ext cx="1881505" cy="502285"/>
          </a:xfrm>
          <a:prstGeom prst="rect">
            <a:avLst/>
          </a:prstGeom>
          <a:noFill/>
        </p:spPr>
        <p:txBody>
          <a:bodyPr wrap="square" rtlCol="0" anchor="t">
            <a:noAutofit/>
          </a:bodyPr>
          <a:lstStyle/>
          <a:p>
            <a:r>
              <a:rPr lang="en-US" altLang="zh-CN" sz="2800" b="1" noProof="0" dirty="0">
                <a:ln>
                  <a:noFill/>
                </a:ln>
                <a:solidFill>
                  <a:srgbClr val="FF0000"/>
                </a:solidFill>
                <a:effectLst/>
                <a:uLnTx/>
                <a:uFillTx/>
                <a:latin typeface="Times New Roman" panose="02020603050405020304" pitchFamily="18" charset="0"/>
                <a:ea typeface="等线" panose="02010600030101010101" charset="-122"/>
                <a:cs typeface="Times New Roman" panose="02020603050405020304" pitchFamily="18" charset="0"/>
                <a:sym typeface="+mn-ea"/>
              </a:rPr>
              <a:t>diagnosed</a:t>
            </a:r>
          </a:p>
          <a:p>
            <a:r>
              <a:rPr lang="en-US" sz="2800" b="1" dirty="0">
                <a:solidFill>
                  <a:srgbClr val="FF0000"/>
                </a:solidFill>
                <a:effectLst/>
                <a:latin typeface="Times New Roman" panose="02020603050405020304" pitchFamily="18" charset="0"/>
                <a:cs typeface="Times New Roman" panose="02020603050405020304" pitchFamily="18" charset="0"/>
                <a:sym typeface="+mn-ea"/>
              </a:rPr>
              <a:t> </a:t>
            </a:r>
            <a:r>
              <a:rPr sz="2800" b="1" dirty="0">
                <a:solidFill>
                  <a:srgbClr val="FF0000"/>
                </a:solidFill>
                <a:effectLst/>
                <a:latin typeface="Times New Roman" panose="02020603050405020304" pitchFamily="18" charset="0"/>
                <a:cs typeface="Times New Roman" panose="02020603050405020304" pitchFamily="18" charset="0"/>
                <a:sym typeface="+mn-ea"/>
              </a:rPr>
              <a:t> </a:t>
            </a:r>
            <a:endParaRPr lang="zh-CN" altLang="en-US" sz="2800" b="1" dirty="0">
              <a:solidFill>
                <a:srgbClr val="FF0000"/>
              </a:solidFill>
              <a:effectLst/>
              <a:latin typeface="Times New Roman" panose="02020603050405020304" pitchFamily="18" charset="0"/>
              <a:cs typeface="Times New Roman" panose="02020603050405020304" pitchFamily="18" charset="0"/>
              <a:sym typeface="+mn-ea"/>
            </a:endParaRPr>
          </a:p>
        </p:txBody>
      </p:sp>
      <p:sp>
        <p:nvSpPr>
          <p:cNvPr id="11" name="文本框 10"/>
          <p:cNvSpPr txBox="1"/>
          <p:nvPr/>
        </p:nvSpPr>
        <p:spPr>
          <a:xfrm>
            <a:off x="701675" y="3584575"/>
            <a:ext cx="2495550" cy="521970"/>
          </a:xfrm>
          <a:prstGeom prst="rect">
            <a:avLst/>
          </a:prstGeom>
          <a:noFill/>
        </p:spPr>
        <p:txBody>
          <a:bodyPr wrap="square" rtlCol="0" anchor="t">
            <a:spAutoFit/>
          </a:bodyPr>
          <a:lstStyle/>
          <a:p>
            <a:r>
              <a:rPr lang="en-US" altLang="zh-CN" sz="2800" b="1" noProof="0" dirty="0">
                <a:ln>
                  <a:noFill/>
                </a:ln>
                <a:solidFill>
                  <a:srgbClr val="FF0000"/>
                </a:solidFill>
                <a:effectLst/>
                <a:uLnTx/>
                <a:uFillTx/>
                <a:latin typeface="Times New Roman" panose="02020603050405020304" pitchFamily="18" charset="0"/>
                <a:ea typeface="等线" panose="02010600030101010101" charset="-122"/>
                <a:cs typeface="Times New Roman" panose="02020603050405020304" pitchFamily="18" charset="0"/>
                <a:sym typeface="+mn-ea"/>
              </a:rPr>
              <a:t>Unfortunately</a:t>
            </a:r>
            <a:r>
              <a:rPr sz="2800" b="1">
                <a:solidFill>
                  <a:srgbClr val="FF0000"/>
                </a:solidFill>
                <a:effectLst/>
                <a:latin typeface="Times New Roman" panose="02020603050405020304" pitchFamily="18" charset="0"/>
                <a:cs typeface="Times New Roman" panose="02020603050405020304" pitchFamily="18" charset="0"/>
                <a:sym typeface="+mn-ea"/>
              </a:rPr>
              <a:t> </a:t>
            </a:r>
            <a:endParaRPr lang="en-US" altLang="zh-CN" sz="2800" b="1">
              <a:solidFill>
                <a:srgbClr val="FF0000"/>
              </a:solidFill>
              <a:effectLst/>
              <a:latin typeface="Times New Roman" panose="02020603050405020304" pitchFamily="18" charset="0"/>
              <a:cs typeface="Times New Roman" panose="02020603050405020304" pitchFamily="18" charset="0"/>
              <a:sym typeface="+mn-ea"/>
            </a:endParaRPr>
          </a:p>
        </p:txBody>
      </p:sp>
      <p:sp>
        <p:nvSpPr>
          <p:cNvPr id="12" name="文本框 11"/>
          <p:cNvSpPr txBox="1"/>
          <p:nvPr/>
        </p:nvSpPr>
        <p:spPr>
          <a:xfrm>
            <a:off x="828675" y="2341880"/>
            <a:ext cx="1956435" cy="521970"/>
          </a:xfrm>
          <a:prstGeom prst="rect">
            <a:avLst/>
          </a:prstGeom>
          <a:noFill/>
        </p:spPr>
        <p:txBody>
          <a:bodyPr wrap="square" rtlCol="0" anchor="t">
            <a:spAutoFit/>
          </a:bodyPr>
          <a:lstStyle/>
          <a:p>
            <a:r>
              <a:rPr lang="en-US" sz="2800" b="1" dirty="0">
                <a:solidFill>
                  <a:srgbClr val="FF0000"/>
                </a:solidFill>
                <a:effectLst/>
                <a:latin typeface="Times New Roman" panose="02020603050405020304" pitchFamily="18" charset="0"/>
                <a:cs typeface="Times New Roman" panose="02020603050405020304" pitchFamily="18" charset="0"/>
                <a:sym typeface="+mn-ea"/>
              </a:rPr>
              <a:t> </a:t>
            </a:r>
            <a:r>
              <a:rPr lang="en-US" altLang="zh-CN" sz="2800" b="1" noProof="0" dirty="0">
                <a:ln>
                  <a:noFill/>
                </a:ln>
                <a:solidFill>
                  <a:srgbClr val="FF0000"/>
                </a:solidFill>
                <a:effectLst/>
                <a:uLnTx/>
                <a:uFillTx/>
                <a:latin typeface="Times New Roman" panose="02020603050405020304" pitchFamily="18" charset="0"/>
                <a:ea typeface="等线" panose="02010600030101010101" charset="-122"/>
                <a:cs typeface="Times New Roman" panose="02020603050405020304" pitchFamily="18" charset="0"/>
                <a:sym typeface="+mn-ea"/>
              </a:rPr>
              <a:t>Founded</a:t>
            </a:r>
          </a:p>
        </p:txBody>
      </p:sp>
      <p:sp>
        <p:nvSpPr>
          <p:cNvPr id="6" name="文本框 5"/>
          <p:cNvSpPr txBox="1"/>
          <p:nvPr>
            <p:custDataLst>
              <p:tags r:id="rId1"/>
            </p:custDataLst>
          </p:nvPr>
        </p:nvSpPr>
        <p:spPr>
          <a:xfrm>
            <a:off x="5006340" y="4832350"/>
            <a:ext cx="1358900" cy="521970"/>
          </a:xfrm>
          <a:prstGeom prst="rect">
            <a:avLst/>
          </a:prstGeom>
          <a:noFill/>
        </p:spPr>
        <p:txBody>
          <a:bodyPr wrap="square" rtlCol="0" anchor="t">
            <a:spAutoFit/>
          </a:bodyPr>
          <a:lstStyle/>
          <a:p>
            <a:r>
              <a:rPr lang="en-US" sz="2800" b="1" dirty="0">
                <a:solidFill>
                  <a:srgbClr val="FF0000"/>
                </a:solidFill>
                <a:effectLst/>
                <a:latin typeface="Times New Roman" panose="02020603050405020304" pitchFamily="18" charset="0"/>
                <a:cs typeface="Times New Roman" panose="02020603050405020304" pitchFamily="18" charset="0"/>
                <a:sym typeface="+mn-ea"/>
              </a:rPr>
              <a:t> </a:t>
            </a:r>
            <a:r>
              <a:rPr lang="en-US" altLang="zh-CN" sz="2800" b="1" noProof="0" dirty="0">
                <a:ln>
                  <a:noFill/>
                </a:ln>
                <a:solidFill>
                  <a:srgbClr val="FF0000"/>
                </a:solidFill>
                <a:effectLst/>
                <a:uLnTx/>
                <a:uFillTx/>
                <a:latin typeface="Times New Roman" panose="02020603050405020304" pitchFamily="18" charset="0"/>
                <a:ea typeface="等线" panose="02010600030101010101" charset="-122"/>
                <a:cs typeface="Times New Roman" panose="02020603050405020304" pitchFamily="18" charset="0"/>
                <a:sym typeface="+mn-ea"/>
              </a:rPr>
              <a:t>what</a:t>
            </a:r>
          </a:p>
        </p:txBody>
      </p:sp>
    </p:spTree>
    <p:extLst>
      <p:ext uri="{BB962C8B-B14F-4D97-AF65-F5344CB8AC3E}">
        <p14:creationId xmlns:p14="http://schemas.microsoft.com/office/powerpoint/2010/main" val="203231617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372735" y="1121410"/>
            <a:ext cx="6622415" cy="3353435"/>
          </a:xfrm>
          <a:prstGeom prst="rect">
            <a:avLst/>
          </a:prstGeom>
          <a:noFill/>
        </p:spPr>
        <p:txBody>
          <a:bodyPr wrap="square" rtlCol="0">
            <a:spAutoFit/>
          </a:bodyPr>
          <a:lstStyle/>
          <a:p>
            <a:pPr algn="l"/>
            <a:r>
              <a:rPr lang="en-US" altLang="zh-CN" sz="4400" b="1" dirty="0">
                <a:solidFill>
                  <a:srgbClr val="002060"/>
                </a:solidFill>
                <a:latin typeface="Times New Roman" panose="02020603050405020304" pitchFamily="18" charset="0"/>
                <a:ea typeface="隶书" panose="02010509060101010101" pitchFamily="49" charset="-122"/>
                <a:cs typeface="Times New Roman" panose="02020603050405020304" pitchFamily="18" charset="0"/>
                <a:sym typeface="+mn-ea"/>
              </a:rPr>
              <a:t>Passage D</a:t>
            </a:r>
            <a:endParaRPr lang="en-US" sz="4400" b="1" dirty="0">
              <a:solidFill>
                <a:srgbClr val="002060"/>
              </a:solidFill>
              <a:latin typeface="Times New Roman" panose="02020603050405020304" pitchFamily="18" charset="0"/>
              <a:ea typeface="隶书" panose="02010509060101010101" pitchFamily="49" charset="-122"/>
              <a:cs typeface="Times New Roman" panose="02020603050405020304" pitchFamily="18" charset="0"/>
              <a:sym typeface="+mn-ea"/>
            </a:endParaRPr>
          </a:p>
          <a:p>
            <a:pPr algn="l"/>
            <a:r>
              <a:rPr lang="zh-CN" altLang="en-US" sz="2800" b="1" dirty="0">
                <a:solidFill>
                  <a:srgbClr val="002060"/>
                </a:solidFill>
                <a:latin typeface="隶书" panose="02010509060101010101" pitchFamily="49" charset="-122"/>
                <a:ea typeface="隶书" panose="02010509060101010101" pitchFamily="49" charset="-122"/>
                <a:sym typeface="+mn-ea"/>
              </a:rPr>
              <a:t>语篇类型：说明文</a:t>
            </a:r>
            <a:endParaRPr lang="en-US" altLang="zh-CN" sz="2800" b="1" dirty="0">
              <a:solidFill>
                <a:srgbClr val="002060"/>
              </a:solidFill>
              <a:latin typeface="隶书" panose="02010509060101010101" pitchFamily="49" charset="-122"/>
              <a:ea typeface="隶书" panose="02010509060101010101" pitchFamily="49" charset="-122"/>
              <a:sym typeface="+mn-ea"/>
            </a:endParaRPr>
          </a:p>
          <a:p>
            <a:pPr algn="l"/>
            <a:r>
              <a:rPr lang="zh-CN" altLang="en-US" sz="2800" b="1" dirty="0">
                <a:solidFill>
                  <a:srgbClr val="002060"/>
                </a:solidFill>
                <a:latin typeface="隶书" panose="02010509060101010101" pitchFamily="49" charset="-122"/>
                <a:ea typeface="隶书" panose="02010509060101010101" pitchFamily="49" charset="-122"/>
                <a:sym typeface="+mn-ea"/>
              </a:rPr>
              <a:t>主题语境：人与自然</a:t>
            </a:r>
          </a:p>
          <a:p>
            <a:pPr algn="l"/>
            <a:r>
              <a:rPr lang="zh-CN" sz="2800" b="1" dirty="0">
                <a:solidFill>
                  <a:srgbClr val="FF0000"/>
                </a:solidFill>
                <a:latin typeface="隶书" panose="02010509060101010101" pitchFamily="49" charset="-122"/>
                <a:ea typeface="隶书" panose="02010509060101010101" pitchFamily="49" charset="-122"/>
                <a:sym typeface="+mn-ea"/>
              </a:rPr>
              <a:t>澳大利亚某地区的人们正在跟凤头鹦鹉进行着一场特殊的比拼和较量</a:t>
            </a:r>
            <a:r>
              <a:rPr lang="en-US" altLang="zh-CN" sz="2800" b="1" dirty="0">
                <a:solidFill>
                  <a:srgbClr val="FF0000"/>
                </a:solidFill>
                <a:latin typeface="隶书" panose="02010509060101010101" pitchFamily="49" charset="-122"/>
                <a:ea typeface="隶书" panose="02010509060101010101" pitchFamily="49" charset="-122"/>
                <a:sym typeface="+mn-ea"/>
              </a:rPr>
              <a:t>——</a:t>
            </a:r>
            <a:r>
              <a:rPr lang="zh-CN" altLang="en-US" sz="2800" b="1" dirty="0">
                <a:solidFill>
                  <a:srgbClr val="FF0000"/>
                </a:solidFill>
                <a:latin typeface="隶书" panose="02010509060101010101" pitchFamily="49" charset="-122"/>
                <a:ea typeface="隶书" panose="02010509060101010101" pitchFamily="49" charset="-122"/>
                <a:sym typeface="+mn-ea"/>
              </a:rPr>
              <a:t>前者处心积虑的去盖好垃圾桶的盖子，而后者却想方设法地去打开它们。</a:t>
            </a:r>
          </a:p>
        </p:txBody>
      </p:sp>
      <p:pic>
        <p:nvPicPr>
          <p:cNvPr id="3" name="图片 2"/>
          <p:cNvPicPr>
            <a:picLocks noChangeAspect="1"/>
          </p:cNvPicPr>
          <p:nvPr>
            <p:custDataLst>
              <p:tags r:id="rId1"/>
            </p:custDataLst>
          </p:nvPr>
        </p:nvPicPr>
        <p:blipFill>
          <a:blip r:embed="rId3"/>
          <a:stretch>
            <a:fillRect/>
          </a:stretch>
        </p:blipFill>
        <p:spPr>
          <a:xfrm>
            <a:off x="903249" y="668439"/>
            <a:ext cx="3958683" cy="5060294"/>
          </a:xfrm>
          <a:prstGeom prst="rect">
            <a:avLst/>
          </a:prstGeom>
        </p:spPr>
      </p:pic>
    </p:spTree>
    <p:extLst>
      <p:ext uri="{BB962C8B-B14F-4D97-AF65-F5344CB8AC3E}">
        <p14:creationId xmlns:p14="http://schemas.microsoft.com/office/powerpoint/2010/main" val="154596032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59073" y="32563"/>
            <a:ext cx="11932927" cy="6863417"/>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133350" algn="l" defTabSz="914400" rtl="0" eaLnBrk="1" fontAlgn="base" latinLnBrk="0" hangingPunct="1">
              <a:lnSpc>
                <a:spcPct val="100000"/>
              </a:lnSpc>
              <a:spcBef>
                <a:spcPct val="0"/>
              </a:spcBef>
              <a:spcAft>
                <a:spcPct val="0"/>
              </a:spcAft>
              <a:buClrTx/>
              <a:buSzTx/>
              <a:buFontTx/>
              <a:buNone/>
            </a:pPr>
            <a:r>
              <a:rPr kumimoji="0" lang="en-US" altLang="zh-CN" sz="2000" i="0" u="none" strike="noStrike" cap="none" normalizeH="0" baseline="0" dirty="0">
                <a:ln>
                  <a:noFill/>
                </a:ln>
                <a:solidFill>
                  <a:schemeClr val="tx1"/>
                </a:solidFill>
                <a:effectLst/>
                <a:latin typeface="Times New Roman" panose="02020603050405020304" pitchFamily="18" charset="0"/>
                <a:ea typeface="等线"/>
                <a:cs typeface="Times New Roman" panose="02020603050405020304" pitchFamily="18" charset="0"/>
              </a:rPr>
              <a:t>   We offer art and performing classes to children, teens and adults. Our classes are listed on our website with direct links to register. Registration for our classes begins on May 25th. </a:t>
            </a:r>
          </a:p>
          <a:p>
            <a:pPr marL="0" marR="0" lvl="0" indent="13335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Bold" panose="02020603050405020304" charset="0"/>
                <a:ea typeface="等线"/>
                <a:cs typeface="Times New Roman Bold" panose="02020603050405020304" charset="0"/>
              </a:rPr>
              <a:t>    Our Classes</a:t>
            </a:r>
          </a:p>
          <a:p>
            <a:pPr marL="0" marR="0" lvl="0" indent="133350" algn="l" defTabSz="914400" rtl="0" eaLnBrk="1" fontAlgn="base" latinLnBrk="0" hangingPunct="1">
              <a:lnSpc>
                <a:spcPct val="100000"/>
              </a:lnSpc>
              <a:spcBef>
                <a:spcPct val="0"/>
              </a:spcBef>
              <a:spcAft>
                <a:spcPct val="0"/>
              </a:spcAft>
              <a:buClrTx/>
              <a:buSzTx/>
              <a:buFontTx/>
              <a:buNone/>
            </a:pPr>
            <a:r>
              <a:rPr kumimoji="0" lang="en-US" altLang="zh-CN" sz="2000" i="0" u="none" strike="noStrike" cap="none" normalizeH="0" baseline="0" dirty="0">
                <a:ln>
                  <a:noFill/>
                </a:ln>
                <a:solidFill>
                  <a:schemeClr val="tx1"/>
                </a:solidFill>
                <a:effectLst/>
                <a:latin typeface="Times New Roman" panose="02020603050405020304" pitchFamily="18" charset="0"/>
                <a:ea typeface="等线"/>
                <a:cs typeface="Times New Roman" panose="02020603050405020304" pitchFamily="18" charset="0"/>
              </a:rPr>
              <a:t>    We teach after-school programs, private and semi-private art classes. Summer, March Break and Christmas Day camps are available as well. Check out our online classes.</a:t>
            </a:r>
          </a:p>
          <a:p>
            <a:pPr marL="0" marR="0" lvl="0" indent="133350" algn="l" defTabSz="914400" rtl="0" eaLnBrk="1" fontAlgn="base" latinLnBrk="0" hangingPunct="1">
              <a:lnSpc>
                <a:spcPct val="100000"/>
              </a:lnSpc>
              <a:spcBef>
                <a:spcPct val="0"/>
              </a:spcBef>
              <a:spcAft>
                <a:spcPct val="0"/>
              </a:spcAft>
              <a:buClrTx/>
              <a:buSzTx/>
              <a:buFontTx/>
              <a:buNone/>
            </a:pPr>
            <a:r>
              <a:rPr kumimoji="0" lang="en-US" altLang="zh-CN" sz="2000" i="0" u="none" strike="noStrike" cap="none" normalizeH="0" baseline="0" dirty="0">
                <a:ln>
                  <a:noFill/>
                </a:ln>
                <a:solidFill>
                  <a:schemeClr val="tx1"/>
                </a:solidFill>
                <a:effectLst/>
                <a:latin typeface="Times New Roman" panose="02020603050405020304" pitchFamily="18" charset="0"/>
                <a:ea typeface="等线"/>
                <a:cs typeface="Times New Roman" panose="02020603050405020304" pitchFamily="18" charset="0"/>
              </a:rPr>
              <a:t>    Join our art classes and develop your skills and creativity in painting, printmaking drawing, architecture, sculpture, fabric art, movie making, script writing, poetry confidence building skills and more. New programs are always being developed and are rarely repeated. </a:t>
            </a:r>
          </a:p>
          <a:p>
            <a:pPr marL="0" marR="0" lvl="0" indent="133350" algn="l" defTabSz="914400" rtl="0" eaLnBrk="1" fontAlgn="base" latinLnBrk="0" hangingPunct="1">
              <a:lnSpc>
                <a:spcPct val="100000"/>
              </a:lnSpc>
              <a:spcBef>
                <a:spcPct val="0"/>
              </a:spcBef>
              <a:spcAft>
                <a:spcPct val="0"/>
              </a:spcAft>
              <a:buClrTx/>
              <a:buSzTx/>
              <a:buFontTx/>
              <a:buNone/>
            </a:pPr>
            <a:r>
              <a:rPr kumimoji="0" lang="en-US" altLang="zh-CN" sz="2000" i="0" u="none" strike="noStrike" cap="none" normalizeH="0" baseline="0" dirty="0">
                <a:ln>
                  <a:noFill/>
                </a:ln>
                <a:solidFill>
                  <a:schemeClr val="tx1"/>
                </a:solidFill>
                <a:effectLst/>
                <a:latin typeface="Times New Roman" panose="02020603050405020304" pitchFamily="18" charset="0"/>
                <a:ea typeface="等线"/>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Bold" panose="02020603050405020304" charset="0"/>
                <a:ea typeface="等线"/>
                <a:cs typeface="Times New Roman Bold" panose="02020603050405020304" charset="0"/>
              </a:rPr>
              <a:t>What Else We Do</a:t>
            </a:r>
          </a:p>
          <a:p>
            <a:pPr marL="0" marR="0" lvl="0" indent="133350" algn="l" defTabSz="914400" rtl="0" eaLnBrk="1" fontAlgn="base" latinLnBrk="0" hangingPunct="1">
              <a:lnSpc>
                <a:spcPct val="100000"/>
              </a:lnSpc>
              <a:spcBef>
                <a:spcPct val="0"/>
              </a:spcBef>
              <a:spcAft>
                <a:spcPct val="0"/>
              </a:spcAft>
              <a:buClrTx/>
              <a:buSzTx/>
              <a:buFontTx/>
              <a:buNone/>
            </a:pPr>
            <a:r>
              <a:rPr kumimoji="0" lang="en-US" altLang="zh-CN" sz="2000" i="0" u="none" strike="noStrike" cap="none" normalizeH="0" baseline="0" dirty="0">
                <a:ln>
                  <a:noFill/>
                </a:ln>
                <a:solidFill>
                  <a:schemeClr val="tx1"/>
                </a:solidFill>
                <a:effectLst/>
                <a:latin typeface="Times New Roman" panose="02020603050405020304" pitchFamily="18" charset="0"/>
                <a:ea typeface="等线"/>
                <a:cs typeface="Times New Roman" panose="02020603050405020304" pitchFamily="18" charset="0"/>
              </a:rPr>
              <a:t>   We offer fun and exciting performance classes in our home base. Our home base is a beautiful studio designed by an architect as well as our two studios by the sea in Ambleside. We provide a creative setting for a hand on art and acting experience through classes and work-shops. Specialized art education develops engaged, confident, well-rounded and creative chil-dren. Artistic activities train the brain to think spatially （空间地），solve problems creatively and support development in other subjects. Our elementary school programs bring' exciting opportunities for students to explore techniques and materials that are often beyond schools' art classroom resources.</a:t>
            </a:r>
          </a:p>
          <a:p>
            <a:pPr lvl="0" indent="133350" fontAlgn="base">
              <a:spcBef>
                <a:spcPct val="0"/>
              </a:spcBef>
              <a:spcAft>
                <a:spcPct val="0"/>
              </a:spcAft>
            </a:pPr>
            <a:r>
              <a:rPr lang="en-US" altLang="zh-CN" sz="2000" b="1" dirty="0">
                <a:latin typeface="Times New Roman Bold" panose="02020603050405020304" charset="0"/>
                <a:cs typeface="Times New Roman Bold" panose="02020603050405020304" charset="0"/>
                <a:sym typeface="+mn-ea"/>
              </a:rPr>
              <a:t>   Where We Offer Classes</a:t>
            </a:r>
          </a:p>
          <a:p>
            <a:pPr lvl="0" indent="133350" fontAlgn="base">
              <a:spcBef>
                <a:spcPct val="0"/>
              </a:spcBef>
              <a:spcAft>
                <a:spcPct val="0"/>
              </a:spcAft>
            </a:pPr>
            <a:r>
              <a:rPr lang="en-US" altLang="zh-CN" sz="2000" dirty="0">
                <a:latin typeface="Times New Roman" panose="02020603050405020304" pitchFamily="18" charset="0"/>
                <a:cs typeface="Times New Roman" panose="02020603050405020304" pitchFamily="18" charset="0"/>
                <a:sym typeface="+mn-ea"/>
              </a:rPr>
              <a:t>   For parents looking for the convenience of extracurricular opportunities for their </a:t>
            </a:r>
            <a:r>
              <a:rPr lang="en-US" altLang="zh-CN" sz="2000" dirty="0" err="1">
                <a:latin typeface="Times New Roman" panose="02020603050405020304" pitchFamily="18" charset="0"/>
                <a:cs typeface="Times New Roman" panose="02020603050405020304" pitchFamily="18" charset="0"/>
                <a:sym typeface="+mn-ea"/>
              </a:rPr>
              <a:t>chil-dren,they</a:t>
            </a:r>
            <a:r>
              <a:rPr lang="en-US" altLang="zh-CN" sz="2000" dirty="0">
                <a:latin typeface="Times New Roman" panose="02020603050405020304" pitchFamily="18" charset="0"/>
                <a:cs typeface="Times New Roman" panose="02020603050405020304" pitchFamily="18" charset="0"/>
                <a:sym typeface="+mn-ea"/>
              </a:rPr>
              <a:t> can have experience by bringing our classes to their local school with a choice of lunchtime and after-school classes. We love our group of mobile schools with their greatly supportive volunteers! Or you can have us come to you for private classes!</a:t>
            </a:r>
          </a:p>
          <a:p>
            <a:pPr marL="0" marR="0" lvl="0" indent="133350" algn="l" defTabSz="914400" rtl="0" eaLnBrk="1" fontAlgn="base" latinLnBrk="0" hangingPunct="1">
              <a:lnSpc>
                <a:spcPct val="100000"/>
              </a:lnSpc>
              <a:spcBef>
                <a:spcPct val="0"/>
              </a:spcBef>
              <a:spcAft>
                <a:spcPct val="0"/>
              </a:spcAft>
              <a:buClrTx/>
              <a:buSzTx/>
              <a:buFontTx/>
              <a:buNone/>
            </a:pPr>
            <a:endParaRPr kumimoji="0" lang="en-US" altLang="zh-CN" sz="2000" i="0" u="none" strike="noStrike" cap="none" normalizeH="0" baseline="0" dirty="0">
              <a:ln>
                <a:noFill/>
              </a:ln>
              <a:solidFill>
                <a:schemeClr val="tx1"/>
              </a:solidFill>
              <a:effectLst/>
              <a:latin typeface="Times New Roman" panose="02020603050405020304" pitchFamily="18" charset="0"/>
              <a:ea typeface="等线"/>
              <a:cs typeface="Times New Roman" panose="02020603050405020304" pitchFamily="18" charset="0"/>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文本框 57"/>
          <p:cNvSpPr txBox="1"/>
          <p:nvPr/>
        </p:nvSpPr>
        <p:spPr>
          <a:xfrm>
            <a:off x="46355" y="102235"/>
            <a:ext cx="12050395" cy="6360795"/>
          </a:xfrm>
          <a:prstGeom prst="rect">
            <a:avLst/>
          </a:prstGeom>
          <a:noFill/>
        </p:spPr>
        <p:txBody>
          <a:bodyPr wrap="square" rtlCol="0">
            <a:noAutofit/>
          </a:bodyPr>
          <a:lstStyle/>
          <a:p>
            <a:pPr marL="0" marR="0" lvl="0" indent="457200" algn="just" defTabSz="914400" rtl="0" fontAlgn="auto">
              <a:lnSpc>
                <a:spcPct val="100000"/>
              </a:lnSpc>
              <a:spcBef>
                <a:spcPts val="0"/>
              </a:spcBef>
              <a:spcAft>
                <a:spcPts val="0"/>
              </a:spcAft>
              <a:buClrTx/>
              <a:buSzTx/>
              <a:buFontTx/>
              <a:buNone/>
            </a:pPr>
            <a:r>
              <a:rPr lang="en-US" altLang="zh-CN" sz="2000" b="1">
                <a:latin typeface="Times New Roman" panose="02020603050405020304" pitchFamily="18" charset="0"/>
                <a:cs typeface="Times New Roman" panose="02020603050405020304" pitchFamily="18" charset="0"/>
              </a:rPr>
              <a:t>Sulphur-crested cockatoos（葵花凤头鹦鹉）are common in western Australia，where they normally live in wooded areas. But as forests have been cut down, cockatoos have gotten used to living near people. Scientists report that people in Sydney, Australia are in a battle with these birds.</a:t>
            </a:r>
          </a:p>
          <a:p>
            <a:pPr marL="0" marR="0" lvl="0" indent="457200" algn="just" defTabSz="914400" rtl="0" fontAlgn="auto">
              <a:lnSpc>
                <a:spcPct val="100000"/>
              </a:lnSpc>
              <a:spcBef>
                <a:spcPts val="0"/>
              </a:spcBef>
              <a:spcAft>
                <a:spcPts val="0"/>
              </a:spcAft>
              <a:buClrTx/>
              <a:buSzTx/>
              <a:buFontTx/>
              <a:buNone/>
            </a:pPr>
            <a:r>
              <a:rPr lang="en-US" altLang="zh-CN" sz="2000" b="1">
                <a:latin typeface="Times New Roman" panose="02020603050405020304" pitchFamily="18" charset="0"/>
                <a:cs typeface="Times New Roman" panose="02020603050405020304" pitchFamily="18" charset="0"/>
              </a:rPr>
              <a:t>Last year,scientists at the Max Planck Institute reported that the cockatoos had learned how to open the covers of trash bins. That's not an easy job. The cockatoos must lift the heavy cover with their beaks （喙） and then walk along</a:t>
            </a:r>
            <a:r>
              <a:rPr lang="zh-CN" altLang="en-US" sz="2000" b="1">
                <a:latin typeface="Times New Roman" panose="02020603050405020304" pitchFamily="18" charset="0"/>
                <a:cs typeface="Times New Roman" panose="02020603050405020304" pitchFamily="18" charset="0"/>
              </a:rPr>
              <a:t>，</a:t>
            </a:r>
            <a:r>
              <a:rPr lang="en-US" altLang="zh-CN" sz="2000" b="1">
                <a:latin typeface="Times New Roman" panose="02020603050405020304" pitchFamily="18" charset="0"/>
                <a:cs typeface="Times New Roman" panose="02020603050405020304" pitchFamily="18" charset="0"/>
              </a:rPr>
              <a:t>pushing the cover up until it falls over.</a:t>
            </a:r>
          </a:p>
          <a:p>
            <a:pPr marL="0" marR="0" lvl="0" indent="457200" algn="just" defTabSz="914400" rtl="0" fontAlgn="auto">
              <a:lnSpc>
                <a:spcPct val="100000"/>
              </a:lnSpc>
              <a:spcBef>
                <a:spcPts val="0"/>
              </a:spcBef>
              <a:spcAft>
                <a:spcPts val="0"/>
              </a:spcAft>
              <a:buClrTx/>
              <a:buSzTx/>
              <a:buFontTx/>
              <a:buNone/>
            </a:pPr>
            <a:r>
              <a:rPr lang="en-US" altLang="zh-CN" sz="2000" b="1">
                <a:latin typeface="Times New Roman" panose="02020603050405020304" pitchFamily="18" charset="0"/>
                <a:cs typeface="Times New Roman" panose="02020603050405020304" pitchFamily="18" charset="0"/>
              </a:rPr>
              <a:t>When scientists first began studying the cockatoos in 2018, only three areas near Sydney had cover-opening cockatoos. A year and a half later, cockatoos in 44 different areas knew the trick. This time the scientists weren't just studying cockatoos. They were also studying humans.</a:t>
            </a:r>
          </a:p>
          <a:p>
            <a:pPr marL="0" marR="0" lvl="0" indent="457200" algn="just" defTabSz="914400" rtl="0" fontAlgn="auto">
              <a:lnSpc>
                <a:spcPct val="100000"/>
              </a:lnSpc>
              <a:spcBef>
                <a:spcPts val="0"/>
              </a:spcBef>
              <a:spcAft>
                <a:spcPts val="0"/>
              </a:spcAft>
              <a:buClrTx/>
              <a:buSzTx/>
              <a:buFontTx/>
              <a:buNone/>
            </a:pPr>
            <a:r>
              <a:rPr lang="en-US" altLang="zh-CN" sz="2000" b="1">
                <a:latin typeface="Times New Roman" panose="02020603050405020304" pitchFamily="18" charset="0"/>
                <a:cs typeface="Times New Roman" panose="02020603050405020304" pitchFamily="18" charset="0"/>
              </a:rPr>
              <a:t>The scientists spent weeks studying more than 3,200 trash bins in four different areas of Sydney. They wanted to see how many bins were protected and what methods were used.</a:t>
            </a:r>
          </a:p>
          <a:p>
            <a:pPr marL="0" marR="0" lvl="0" indent="457200" algn="just" defTabSz="914400" rtl="0" fontAlgn="auto">
              <a:lnSpc>
                <a:spcPct val="100000"/>
              </a:lnSpc>
              <a:spcBef>
                <a:spcPts val="0"/>
              </a:spcBef>
              <a:spcAft>
                <a:spcPts val="0"/>
              </a:spcAft>
              <a:buClrTx/>
              <a:buSzTx/>
              <a:buFontTx/>
              <a:buNone/>
            </a:pPr>
            <a:r>
              <a:rPr lang="en-US" altLang="zh-CN" sz="2000" b="1">
                <a:latin typeface="Times New Roman" panose="02020603050405020304" pitchFamily="18" charset="0"/>
                <a:cs typeface="Times New Roman" panose="02020603050405020304" pitchFamily="18" charset="0"/>
              </a:rPr>
              <a:t>In one area,over half the bins were protected. The most common way of protecting the bins was to put a brick or some other heavy objects on the cover. Some people put things like rubber snakes on the top of their bins. The scientists discovered that the humans were teaching each other tricks, too. In most neighborhoods, many people used the same cockatoo-stopping methods as their neighbors.</a:t>
            </a:r>
          </a:p>
          <a:p>
            <a:pPr marL="0" marR="0" lvl="0" indent="457200" algn="just" defTabSz="914400" rtl="0" fontAlgn="auto">
              <a:lnSpc>
                <a:spcPct val="100000"/>
              </a:lnSpc>
              <a:spcBef>
                <a:spcPts val="0"/>
              </a:spcBef>
              <a:spcAft>
                <a:spcPts val="0"/>
              </a:spcAft>
              <a:buClrTx/>
              <a:buSzTx/>
              <a:buFontTx/>
              <a:buNone/>
            </a:pPr>
            <a:r>
              <a:rPr lang="en-US" altLang="zh-CN" sz="2000" b="1">
                <a:latin typeface="Times New Roman" panose="02020603050405020304" pitchFamily="18" charset="0"/>
                <a:cs typeface="Times New Roman" panose="02020603050405020304" pitchFamily="18" charset="0"/>
              </a:rPr>
              <a:t>The researchers say it's like a race between humans and cockatoos to learn new ways of doing things. Now many cockatoos have learned how to push heavy items off the bins. As a result, humans have figured out ways to attach the items to the top of their bins. The scientists describe the situation as a “human-wildlife conflict”. They expect these conflicts will become more common as humans take over more areas that used to be wild. </a:t>
            </a:r>
          </a:p>
        </p:txBody>
      </p:sp>
      <p:sp>
        <p:nvSpPr>
          <p:cNvPr id="1048594" name="文本框 59"/>
          <p:cNvSpPr txBox="1"/>
          <p:nvPr/>
        </p:nvSpPr>
        <p:spPr>
          <a:xfrm>
            <a:off x="1902460" y="301625"/>
            <a:ext cx="6786880" cy="521970"/>
          </a:xfrm>
          <a:prstGeom prst="rect">
            <a:avLst/>
          </a:prstGeom>
          <a:gradFill>
            <a:gsLst>
              <a:gs pos="0">
                <a:srgbClr val="FBFB11"/>
              </a:gs>
              <a:gs pos="100000">
                <a:srgbClr val="838309"/>
              </a:gs>
            </a:gsLst>
            <a:lin scaled="0"/>
          </a:gradFill>
          <a:ln>
            <a:solidFill>
              <a:schemeClr val="accent6">
                <a:lumMod val="50000"/>
              </a:schemeClr>
            </a:solidFill>
          </a:ln>
        </p:spPr>
        <p:txBody>
          <a:bodyPr wrap="square" rtlCol="0">
            <a:spAutoFit/>
          </a:bodyPr>
          <a:lstStyle/>
          <a:p>
            <a:r>
              <a:rPr lang="en-US" altLang="zh-CN" sz="2800" b="1" dirty="0"/>
              <a:t>P1</a:t>
            </a:r>
            <a:r>
              <a:rPr lang="zh-CN" altLang="en-US" sz="2800" b="1" dirty="0"/>
              <a:t>：介绍澳大利亚的凤头鹦鹉并引入主题；</a:t>
            </a:r>
            <a:endParaRPr lang="zh-CN" altLang="en-US" sz="2800" b="1" noProof="0" dirty="0">
              <a:ln>
                <a:noFill/>
              </a:ln>
              <a:effectLst/>
              <a:uLnTx/>
              <a:uFillTx/>
              <a:latin typeface="Times New Roman" panose="02020603050405020304" pitchFamily="18" charset="0"/>
              <a:ea typeface="等线" panose="02010600030101010101" charset="-122"/>
              <a:cs typeface="Times New Roman" panose="02020603050405020304" pitchFamily="18" charset="0"/>
              <a:sym typeface="+mn-ea"/>
            </a:endParaRPr>
          </a:p>
        </p:txBody>
      </p:sp>
      <p:sp>
        <p:nvSpPr>
          <p:cNvPr id="2" name="文本框 59"/>
          <p:cNvSpPr txBox="1"/>
          <p:nvPr/>
        </p:nvSpPr>
        <p:spPr>
          <a:xfrm>
            <a:off x="1902460" y="1170568"/>
            <a:ext cx="6924675" cy="521970"/>
          </a:xfrm>
          <a:prstGeom prst="rect">
            <a:avLst/>
          </a:prstGeom>
          <a:gradFill>
            <a:gsLst>
              <a:gs pos="0">
                <a:srgbClr val="FBFB11"/>
              </a:gs>
              <a:gs pos="100000">
                <a:srgbClr val="838309"/>
              </a:gs>
            </a:gsLst>
            <a:lin scaled="0"/>
          </a:gradFill>
          <a:ln>
            <a:solidFill>
              <a:schemeClr val="accent6">
                <a:lumMod val="50000"/>
              </a:schemeClr>
            </a:solidFill>
          </a:ln>
        </p:spPr>
        <p:txBody>
          <a:bodyPr wrap="square" rtlCol="0">
            <a:spAutoFit/>
          </a:bodyPr>
          <a:lstStyle/>
          <a:p>
            <a:r>
              <a:rPr lang="en-US" altLang="zh-CN" sz="2800" b="1" dirty="0"/>
              <a:t>P2:</a:t>
            </a:r>
            <a:r>
              <a:rPr lang="zh-CN" altLang="en-US" sz="2800" b="1" dirty="0"/>
              <a:t>凤头鹦鹉的特别之处会打开垃圾桶盖；</a:t>
            </a:r>
            <a:endParaRPr lang="zh-CN" altLang="en-US" sz="2800" b="1" noProof="0" dirty="0">
              <a:ln>
                <a:noFill/>
              </a:ln>
              <a:effectLst/>
              <a:uLnTx/>
              <a:uFillTx/>
              <a:latin typeface="Times New Roman" panose="02020603050405020304" pitchFamily="18" charset="0"/>
              <a:ea typeface="等线" panose="02010600030101010101" charset="-122"/>
              <a:cs typeface="Times New Roman" panose="02020603050405020304" pitchFamily="18" charset="0"/>
              <a:sym typeface="+mn-ea"/>
            </a:endParaRPr>
          </a:p>
        </p:txBody>
      </p:sp>
      <p:sp>
        <p:nvSpPr>
          <p:cNvPr id="3" name="文本框 59"/>
          <p:cNvSpPr txBox="1"/>
          <p:nvPr/>
        </p:nvSpPr>
        <p:spPr>
          <a:xfrm>
            <a:off x="1902460" y="2213331"/>
            <a:ext cx="6807835" cy="521970"/>
          </a:xfrm>
          <a:prstGeom prst="rect">
            <a:avLst/>
          </a:prstGeom>
          <a:gradFill>
            <a:gsLst>
              <a:gs pos="0">
                <a:srgbClr val="FBFB11"/>
              </a:gs>
              <a:gs pos="100000">
                <a:srgbClr val="838309"/>
              </a:gs>
            </a:gsLst>
            <a:lin scaled="0"/>
          </a:gradFill>
          <a:ln>
            <a:solidFill>
              <a:schemeClr val="accent6">
                <a:lumMod val="50000"/>
              </a:schemeClr>
            </a:solidFill>
          </a:ln>
        </p:spPr>
        <p:txBody>
          <a:bodyPr wrap="square" rtlCol="0">
            <a:spAutoFit/>
          </a:bodyPr>
          <a:lstStyle/>
          <a:p>
            <a:r>
              <a:rPr lang="en-US" altLang="zh-CN" sz="2800" b="1" dirty="0"/>
              <a:t>P3:</a:t>
            </a:r>
            <a:r>
              <a:rPr lang="zh-CN" altLang="en-US" sz="2800" b="1" dirty="0"/>
              <a:t>科学家研究凤头鹦鹉的历程；</a:t>
            </a:r>
            <a:endParaRPr lang="zh-CN" altLang="en-US" sz="2800" b="1" noProof="0" dirty="0">
              <a:ln>
                <a:noFill/>
              </a:ln>
              <a:effectLst/>
              <a:uLnTx/>
              <a:uFillTx/>
              <a:latin typeface="Times New Roman" panose="02020603050405020304" pitchFamily="18" charset="0"/>
              <a:ea typeface="等线" panose="02010600030101010101" charset="-122"/>
              <a:cs typeface="Times New Roman" panose="02020603050405020304" pitchFamily="18" charset="0"/>
              <a:sym typeface="+mn-ea"/>
            </a:endParaRPr>
          </a:p>
        </p:txBody>
      </p:sp>
      <p:sp>
        <p:nvSpPr>
          <p:cNvPr id="4" name="文本框 59"/>
          <p:cNvSpPr txBox="1"/>
          <p:nvPr/>
        </p:nvSpPr>
        <p:spPr>
          <a:xfrm>
            <a:off x="1902460" y="2907030"/>
            <a:ext cx="8724342" cy="521970"/>
          </a:xfrm>
          <a:prstGeom prst="rect">
            <a:avLst/>
          </a:prstGeom>
          <a:gradFill>
            <a:gsLst>
              <a:gs pos="0">
                <a:srgbClr val="FBFB11"/>
              </a:gs>
              <a:gs pos="100000">
                <a:srgbClr val="838309"/>
              </a:gs>
            </a:gsLst>
            <a:lin scaled="0"/>
          </a:gradFill>
          <a:ln>
            <a:solidFill>
              <a:schemeClr val="accent6">
                <a:lumMod val="50000"/>
              </a:schemeClr>
            </a:solidFill>
          </a:ln>
        </p:spPr>
        <p:txBody>
          <a:bodyPr wrap="square" rtlCol="0">
            <a:spAutoFit/>
          </a:bodyPr>
          <a:lstStyle/>
          <a:p>
            <a:r>
              <a:rPr lang="en-US" altLang="zh-CN" sz="2800" b="1" dirty="0"/>
              <a:t>P4:</a:t>
            </a:r>
            <a:r>
              <a:rPr lang="zh-CN" altLang="en-US" sz="2800" b="1" dirty="0"/>
              <a:t>科学家研究四个地区的鹦鹉是怎样打开垃圾桶盖的；</a:t>
            </a:r>
          </a:p>
        </p:txBody>
      </p:sp>
      <p:sp>
        <p:nvSpPr>
          <p:cNvPr id="5" name="文本框 59"/>
          <p:cNvSpPr txBox="1"/>
          <p:nvPr>
            <p:custDataLst>
              <p:tags r:id="rId1"/>
            </p:custDataLst>
          </p:nvPr>
        </p:nvSpPr>
        <p:spPr>
          <a:xfrm>
            <a:off x="1902460" y="3989705"/>
            <a:ext cx="5646141" cy="521970"/>
          </a:xfrm>
          <a:prstGeom prst="rect">
            <a:avLst/>
          </a:prstGeom>
          <a:gradFill>
            <a:gsLst>
              <a:gs pos="0">
                <a:srgbClr val="FBFB11"/>
              </a:gs>
              <a:gs pos="100000">
                <a:srgbClr val="838309"/>
              </a:gs>
            </a:gsLst>
            <a:lin scaled="0"/>
          </a:gradFill>
          <a:ln>
            <a:solidFill>
              <a:schemeClr val="accent6">
                <a:lumMod val="50000"/>
              </a:schemeClr>
            </a:solidFill>
          </a:ln>
        </p:spPr>
        <p:txBody>
          <a:bodyPr wrap="square" rtlCol="0">
            <a:spAutoFit/>
          </a:bodyPr>
          <a:lstStyle/>
          <a:p>
            <a:r>
              <a:rPr lang="en-US" altLang="zh-CN" sz="2800" b="1" dirty="0"/>
              <a:t>P5:</a:t>
            </a:r>
            <a:r>
              <a:rPr lang="zh-CN" sz="2800" b="1" noProof="0" dirty="0">
                <a:ln>
                  <a:noFill/>
                </a:ln>
                <a:effectLst/>
                <a:uLnTx/>
                <a:uFillTx/>
                <a:latin typeface="Times New Roman" panose="02020603050405020304" pitchFamily="18" charset="0"/>
                <a:ea typeface="等线" panose="02010600030101010101" charset="-122"/>
                <a:cs typeface="Times New Roman" panose="02020603050405020304" pitchFamily="18" charset="0"/>
                <a:sym typeface="+mn-ea"/>
              </a:rPr>
              <a:t>人们在想方设法地盖住垃圾桶；</a:t>
            </a:r>
          </a:p>
        </p:txBody>
      </p:sp>
      <p:sp>
        <p:nvSpPr>
          <p:cNvPr id="6" name="文本框 59"/>
          <p:cNvSpPr txBox="1"/>
          <p:nvPr>
            <p:custDataLst>
              <p:tags r:id="rId2"/>
            </p:custDataLst>
          </p:nvPr>
        </p:nvSpPr>
        <p:spPr>
          <a:xfrm>
            <a:off x="1902460" y="4927414"/>
            <a:ext cx="8472557" cy="954107"/>
          </a:xfrm>
          <a:prstGeom prst="rect">
            <a:avLst/>
          </a:prstGeom>
          <a:gradFill>
            <a:gsLst>
              <a:gs pos="0">
                <a:srgbClr val="FBFB11"/>
              </a:gs>
              <a:gs pos="100000">
                <a:srgbClr val="838309"/>
              </a:gs>
            </a:gsLst>
            <a:lin scaled="0"/>
          </a:gradFill>
          <a:ln>
            <a:solidFill>
              <a:schemeClr val="accent6">
                <a:lumMod val="50000"/>
              </a:schemeClr>
            </a:solidFill>
          </a:ln>
        </p:spPr>
        <p:txBody>
          <a:bodyPr wrap="square" rtlCol="0">
            <a:spAutoFit/>
          </a:bodyPr>
          <a:lstStyle/>
          <a:p>
            <a:r>
              <a:rPr lang="en-US" altLang="zh-CN" sz="2800" b="1" dirty="0"/>
              <a:t>P6:</a:t>
            </a:r>
            <a:r>
              <a:rPr lang="zh-CN" sz="2800" b="1" noProof="0" dirty="0">
                <a:ln>
                  <a:noFill/>
                </a:ln>
                <a:effectLst/>
                <a:uLnTx/>
                <a:uFillTx/>
                <a:latin typeface="Times New Roman" panose="02020603050405020304" pitchFamily="18" charset="0"/>
                <a:ea typeface="等线" panose="02010600030101010101" charset="-122"/>
                <a:cs typeface="Times New Roman" panose="02020603050405020304" pitchFamily="18" charset="0"/>
                <a:sym typeface="+mn-ea"/>
              </a:rPr>
              <a:t>凤头鹦鹉也在用各种方法打开盖子，与人类进行着比拼和较量。</a:t>
            </a:r>
          </a:p>
        </p:txBody>
      </p:sp>
    </p:spTree>
    <p:extLst>
      <p:ext uri="{BB962C8B-B14F-4D97-AF65-F5344CB8AC3E}">
        <p14:creationId xmlns:p14="http://schemas.microsoft.com/office/powerpoint/2010/main" val="739145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4215" y="1583055"/>
            <a:ext cx="10515600" cy="5274945"/>
          </a:xfrm>
        </p:spPr>
        <p:txBody>
          <a:bodyPr>
            <a:normAutofit/>
          </a:bodyPr>
          <a:lstStyle/>
          <a:p>
            <a:pPr marL="0" indent="0" algn="just" fontAlgn="auto">
              <a:buNone/>
            </a:pPr>
            <a:endParaRPr lang="en-US" altLang="zh-CN" sz="3600" i="1" dirty="0">
              <a:solidFill>
                <a:srgbClr val="C00000"/>
              </a:solidFill>
              <a:latin typeface="Times New Roman" panose="02020603050405020304" pitchFamily="18" charset="0"/>
              <a:cs typeface="Times New Roman" panose="02020603050405020304" pitchFamily="18" charset="0"/>
            </a:endParaRPr>
          </a:p>
          <a:p>
            <a:pPr marL="0" indent="0" algn="just" fontAlgn="auto">
              <a:buNone/>
            </a:pPr>
            <a:endParaRPr lang="en-US" altLang="zh-CN" sz="3600" i="1" dirty="0">
              <a:solidFill>
                <a:srgbClr val="C00000"/>
              </a:solidFill>
              <a:latin typeface="Times New Roman" panose="02020603050405020304" pitchFamily="18" charset="0"/>
              <a:cs typeface="Times New Roman" panose="02020603050405020304" pitchFamily="18" charset="0"/>
            </a:endParaRPr>
          </a:p>
        </p:txBody>
      </p:sp>
      <p:sp>
        <p:nvSpPr>
          <p:cNvPr id="100" name="文本框 99"/>
          <p:cNvSpPr txBox="1"/>
          <p:nvPr/>
        </p:nvSpPr>
        <p:spPr>
          <a:xfrm>
            <a:off x="-635" y="4612640"/>
            <a:ext cx="12087225" cy="2245360"/>
          </a:xfrm>
          <a:prstGeom prst="rect">
            <a:avLst/>
          </a:prstGeom>
          <a:noFill/>
          <a:ln w="9525">
            <a:noFill/>
          </a:ln>
        </p:spPr>
        <p:txBody>
          <a:bodyPr wrap="square">
            <a:spAutoFit/>
          </a:bodyPr>
          <a:lstStyle/>
          <a:p>
            <a:pPr marL="0" indent="457200">
              <a:buNone/>
            </a:pPr>
            <a:r>
              <a:rPr lang="en-US" altLang="zh-CN" sz="2800" b="1" dirty="0">
                <a:latin typeface="Times New Roman" panose="02020603050405020304" pitchFamily="18" charset="0"/>
                <a:cs typeface="Times New Roman" panose="02020603050405020304" pitchFamily="18" charset="0"/>
                <a:sym typeface="+mn-ea"/>
              </a:rPr>
              <a:t>32.  What can we learn about the cockatoos in the text?</a:t>
            </a:r>
          </a:p>
          <a:p>
            <a:pPr marL="0" indent="457200">
              <a:buNone/>
            </a:pPr>
            <a:r>
              <a:rPr lang="en-US" altLang="zh-CN" sz="2800" b="1" dirty="0">
                <a:latin typeface="Times New Roman" panose="02020603050405020304" pitchFamily="18" charset="0"/>
                <a:cs typeface="Times New Roman" panose="02020603050405020304" pitchFamily="18" charset="0"/>
                <a:sym typeface="+mn-ea"/>
              </a:rPr>
              <a:t>A.They are very clever birds.</a:t>
            </a:r>
          </a:p>
          <a:p>
            <a:pPr marL="0" indent="457200">
              <a:buNone/>
            </a:pPr>
            <a:r>
              <a:rPr lang="en-US" altLang="zh-CN" sz="2800" b="1" dirty="0">
                <a:latin typeface="Times New Roman" panose="02020603050405020304" pitchFamily="18" charset="0"/>
                <a:cs typeface="Times New Roman" panose="02020603050405020304" pitchFamily="18" charset="0"/>
                <a:sym typeface="+mn-ea"/>
              </a:rPr>
              <a:t>B.They are newly found in Australia.</a:t>
            </a:r>
          </a:p>
          <a:p>
            <a:pPr marL="0" indent="457200">
              <a:buNone/>
            </a:pPr>
            <a:r>
              <a:rPr lang="en-US" altLang="zh-CN" sz="2800" b="1" dirty="0">
                <a:latin typeface="Times New Roman" panose="02020603050405020304" pitchFamily="18" charset="0"/>
                <a:cs typeface="Times New Roman" panose="02020603050405020304" pitchFamily="18" charset="0"/>
                <a:sym typeface="+mn-ea"/>
              </a:rPr>
              <a:t>C.They don't like living with people.</a:t>
            </a:r>
          </a:p>
          <a:p>
            <a:pPr marL="0" indent="457200">
              <a:buNone/>
            </a:pPr>
            <a:r>
              <a:rPr lang="en-US" altLang="zh-CN" sz="2800" b="1" dirty="0">
                <a:latin typeface="Times New Roman" panose="02020603050405020304" pitchFamily="18" charset="0"/>
                <a:cs typeface="Times New Roman" panose="02020603050405020304" pitchFamily="18" charset="0"/>
                <a:sym typeface="+mn-ea"/>
              </a:rPr>
              <a:t>D.They like copying humans' behavior.</a:t>
            </a:r>
          </a:p>
        </p:txBody>
      </p:sp>
      <p:sp>
        <p:nvSpPr>
          <p:cNvPr id="4" name="文本框 3"/>
          <p:cNvSpPr txBox="1"/>
          <p:nvPr/>
        </p:nvSpPr>
        <p:spPr>
          <a:xfrm>
            <a:off x="-635" y="35560"/>
            <a:ext cx="12192635" cy="2743200"/>
          </a:xfrm>
          <a:prstGeom prst="rect">
            <a:avLst/>
          </a:prstGeom>
          <a:solidFill>
            <a:schemeClr val="accent6">
              <a:lumMod val="20000"/>
              <a:lumOff val="80000"/>
            </a:schemeClr>
          </a:solidFill>
        </p:spPr>
        <p:txBody>
          <a:bodyPr wrap="square" rtlCol="0">
            <a:noAutofit/>
          </a:bodyPr>
          <a:lstStyle/>
          <a:p>
            <a:pPr marL="0" marR="0" lvl="0" indent="457200" algn="just" defTabSz="914400" rtl="0" fontAlgn="auto">
              <a:lnSpc>
                <a:spcPct val="100000"/>
              </a:lnSpc>
              <a:spcBef>
                <a:spcPts val="0"/>
              </a:spcBef>
              <a:spcAft>
                <a:spcPts val="0"/>
              </a:spcAft>
              <a:buClrTx/>
              <a:buSzTx/>
              <a:buFontTx/>
              <a:buNone/>
            </a:pPr>
            <a:r>
              <a:rPr lang="en-US" altLang="zh-CN" sz="3200" kern="100" dirty="0">
                <a:solidFill>
                  <a:srgbClr val="000000"/>
                </a:solidFill>
                <a:effectLst/>
                <a:latin typeface="Times New Roman" panose="02020603050405020304" pitchFamily="18" charset="0"/>
                <a:ea typeface="等线" panose="02010600030101010101" charset="-122"/>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sym typeface="+mn-ea"/>
              </a:rPr>
              <a:t>Last year, scientists at the Max Planck Institute reported that the cockatoos had learned how to open the covers of trash bins. That's not an easy job. The cockatoos must lift the heavy cover with their beaks （喙） and then walk along</a:t>
            </a:r>
            <a:r>
              <a:rPr lang="zh-CN" altLang="en-US" sz="3200" b="1" dirty="0">
                <a:latin typeface="Times New Roman" panose="02020603050405020304" pitchFamily="18" charset="0"/>
                <a:cs typeface="Times New Roman" panose="02020603050405020304" pitchFamily="18" charset="0"/>
                <a:sym typeface="+mn-ea"/>
              </a:rPr>
              <a:t>，</a:t>
            </a:r>
            <a:r>
              <a:rPr lang="en-US" altLang="zh-CN" sz="3200" b="1" dirty="0">
                <a:latin typeface="Times New Roman" panose="02020603050405020304" pitchFamily="18" charset="0"/>
                <a:cs typeface="Times New Roman" panose="02020603050405020304" pitchFamily="18" charset="0"/>
                <a:sym typeface="+mn-ea"/>
              </a:rPr>
              <a:t>pushing the cover up until it falls over.</a:t>
            </a:r>
            <a:endParaRPr lang="en-US" altLang="zh-CN" sz="3200" b="1" dirty="0">
              <a:latin typeface="Times New Roman" panose="02020603050405020304" pitchFamily="18" charset="0"/>
              <a:cs typeface="Times New Roman" panose="02020603050405020304" pitchFamily="18" charset="0"/>
            </a:endParaRPr>
          </a:p>
          <a:p>
            <a:pPr marL="0" marR="0" lvl="0" indent="457200" algn="just" defTabSz="914400" rtl="0" fontAlgn="auto">
              <a:lnSpc>
                <a:spcPct val="100000"/>
              </a:lnSpc>
              <a:spcBef>
                <a:spcPts val="0"/>
              </a:spcBef>
              <a:spcAft>
                <a:spcPts val="0"/>
              </a:spcAft>
              <a:buClrTx/>
              <a:buSzTx/>
              <a:buFontTx/>
              <a:buNone/>
            </a:pPr>
            <a:endParaRPr sz="3200" b="1" dirty="0">
              <a:latin typeface="Times New Roman" panose="02020603050405020304" pitchFamily="18" charset="0"/>
              <a:cs typeface="Times New Roman" panose="02020603050405020304" pitchFamily="18" charset="0"/>
              <a:sym typeface="+mn-ea"/>
            </a:endParaRPr>
          </a:p>
        </p:txBody>
      </p:sp>
      <p:sp>
        <p:nvSpPr>
          <p:cNvPr id="8" name="椭圆 7"/>
          <p:cNvSpPr/>
          <p:nvPr>
            <p:custDataLst>
              <p:tags r:id="rId1"/>
            </p:custDataLst>
          </p:nvPr>
        </p:nvSpPr>
        <p:spPr>
          <a:xfrm>
            <a:off x="4838700" y="4461510"/>
            <a:ext cx="4194175" cy="7721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4"/>
          <p:cNvPicPr>
            <a:picLocks noChangeAspect="1" noChangeArrowheads="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427355" y="5155565"/>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文本框 12"/>
          <p:cNvSpPr txBox="1"/>
          <p:nvPr>
            <p:custDataLst>
              <p:tags r:id="rId3"/>
            </p:custDataLst>
          </p:nvPr>
        </p:nvSpPr>
        <p:spPr>
          <a:xfrm>
            <a:off x="194945" y="3265170"/>
            <a:ext cx="12192000" cy="971550"/>
          </a:xfrm>
          <a:prstGeom prst="rect">
            <a:avLst/>
          </a:prstGeom>
          <a:solidFill>
            <a:schemeClr val="accent6">
              <a:lumMod val="60000"/>
              <a:lumOff val="40000"/>
            </a:schemeClr>
          </a:solidFill>
        </p:spPr>
        <p:txBody>
          <a:bodyPr wrap="square">
            <a:noAutofit/>
          </a:bodyPr>
          <a:lstStyle/>
          <a:p>
            <a:r>
              <a:rPr lang="zh-CN" altLang="en-US" sz="2800" b="1" dirty="0">
                <a:latin typeface="Times New Roman" panose="02020603050405020304" pitchFamily="18" charset="0"/>
                <a:cs typeface="Times New Roman" panose="02020603050405020304" pitchFamily="18" charset="0"/>
              </a:rPr>
              <a:t>推理判断：通过阅读第二段和最后一段可知，凤头鹦鹉很聪明它们打开垃圾桶盖子找食物吃，并且想出各种办法来应对人们设置的障碍。</a:t>
            </a:r>
          </a:p>
        </p:txBody>
      </p:sp>
      <p:sp>
        <p:nvSpPr>
          <p:cNvPr id="10" name="椭圆 9"/>
          <p:cNvSpPr/>
          <p:nvPr>
            <p:custDataLst>
              <p:tags r:id="rId4"/>
            </p:custDataLst>
          </p:nvPr>
        </p:nvSpPr>
        <p:spPr>
          <a:xfrm>
            <a:off x="2609385" y="437515"/>
            <a:ext cx="8162755" cy="7721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custDataLst>
              <p:tags r:id="rId5"/>
            </p:custDataLst>
          </p:nvPr>
        </p:nvCxnSpPr>
        <p:spPr>
          <a:xfrm flipH="1">
            <a:off x="7423785" y="937418"/>
            <a:ext cx="735965" cy="40805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椭圆 10"/>
          <p:cNvSpPr/>
          <p:nvPr>
            <p:custDataLst>
              <p:tags r:id="rId6"/>
            </p:custDataLst>
          </p:nvPr>
        </p:nvSpPr>
        <p:spPr>
          <a:xfrm>
            <a:off x="-105007" y="937418"/>
            <a:ext cx="4194175" cy="7721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436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Vertic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P spid="10" grpId="0" bldLvl="0" animBg="1"/>
      <p:bldP spid="11"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4215" y="1583055"/>
            <a:ext cx="10515600" cy="5274945"/>
          </a:xfrm>
        </p:spPr>
        <p:txBody>
          <a:bodyPr>
            <a:normAutofit/>
          </a:bodyPr>
          <a:lstStyle/>
          <a:p>
            <a:pPr marL="0" indent="0" algn="just" fontAlgn="auto">
              <a:buNone/>
            </a:pPr>
            <a:endParaRPr lang="en-US" altLang="zh-CN" sz="3600" i="1" dirty="0">
              <a:solidFill>
                <a:srgbClr val="C00000"/>
              </a:solidFill>
              <a:latin typeface="Times New Roman" panose="02020603050405020304" pitchFamily="18" charset="0"/>
              <a:cs typeface="Times New Roman" panose="02020603050405020304" pitchFamily="18" charset="0"/>
            </a:endParaRPr>
          </a:p>
          <a:p>
            <a:pPr marL="0" indent="0" algn="just" fontAlgn="auto">
              <a:buNone/>
            </a:pPr>
            <a:endParaRPr lang="en-US" altLang="zh-CN" sz="3600" i="1" dirty="0">
              <a:solidFill>
                <a:srgbClr val="C00000"/>
              </a:solidFill>
              <a:latin typeface="Times New Roman" panose="02020603050405020304" pitchFamily="18" charset="0"/>
              <a:cs typeface="Times New Roman" panose="02020603050405020304" pitchFamily="18" charset="0"/>
            </a:endParaRPr>
          </a:p>
        </p:txBody>
      </p:sp>
      <p:sp>
        <p:nvSpPr>
          <p:cNvPr id="100" name="文本框 99"/>
          <p:cNvSpPr txBox="1"/>
          <p:nvPr/>
        </p:nvSpPr>
        <p:spPr>
          <a:xfrm>
            <a:off x="-635" y="4612640"/>
            <a:ext cx="12087225" cy="2245360"/>
          </a:xfrm>
          <a:prstGeom prst="rect">
            <a:avLst/>
          </a:prstGeom>
          <a:noFill/>
          <a:ln w="9525">
            <a:noFill/>
          </a:ln>
        </p:spPr>
        <p:txBody>
          <a:bodyPr wrap="square">
            <a:spAutoFit/>
          </a:bodyPr>
          <a:lstStyle/>
          <a:p>
            <a:pPr marL="0" indent="457200">
              <a:buNone/>
            </a:pPr>
            <a:r>
              <a:rPr lang="en-US" altLang="zh-CN" sz="2800" b="1" dirty="0">
                <a:latin typeface="Times New Roman" panose="02020603050405020304" pitchFamily="18" charset="0"/>
                <a:cs typeface="Times New Roman" panose="02020603050405020304" pitchFamily="18" charset="0"/>
                <a:sym typeface="+mn-ea"/>
              </a:rPr>
              <a:t>33. What did the scientists want to know in paragraph 4?</a:t>
            </a:r>
          </a:p>
          <a:p>
            <a:pPr marL="0" indent="457200">
              <a:buNone/>
            </a:pPr>
            <a:r>
              <a:rPr lang="en-US" altLang="zh-CN" sz="2800" b="1" dirty="0">
                <a:latin typeface="Times New Roman" panose="02020603050405020304" pitchFamily="18" charset="0"/>
                <a:cs typeface="Times New Roman" panose="02020603050405020304" pitchFamily="18" charset="0"/>
                <a:sym typeface="+mn-ea"/>
              </a:rPr>
              <a:t>A.How the cockatoos learned the trick.</a:t>
            </a:r>
          </a:p>
          <a:p>
            <a:pPr marL="0" indent="457200">
              <a:buNone/>
            </a:pPr>
            <a:r>
              <a:rPr lang="en-US" altLang="zh-CN" sz="2800" b="1" dirty="0">
                <a:latin typeface="Times New Roman" panose="02020603050405020304" pitchFamily="18" charset="0"/>
                <a:cs typeface="Times New Roman" panose="02020603050405020304" pitchFamily="18" charset="0"/>
                <a:sym typeface="+mn-ea"/>
              </a:rPr>
              <a:t>B. Why the birds in more areas did the trick.</a:t>
            </a:r>
          </a:p>
          <a:p>
            <a:pPr marL="0" indent="457200">
              <a:buNone/>
            </a:pPr>
            <a:r>
              <a:rPr lang="en-US" altLang="zh-CN" sz="2800" b="1" dirty="0">
                <a:latin typeface="Times New Roman" panose="02020603050405020304" pitchFamily="18" charset="0"/>
                <a:cs typeface="Times New Roman" panose="02020603050405020304" pitchFamily="18" charset="0"/>
                <a:sym typeface="+mn-ea"/>
              </a:rPr>
              <a:t>C.How humans responded to the birds' trick.</a:t>
            </a:r>
          </a:p>
          <a:p>
            <a:pPr marL="0" indent="457200">
              <a:buNone/>
            </a:pPr>
            <a:r>
              <a:rPr lang="en-US" altLang="zh-CN" sz="2800" b="1" dirty="0">
                <a:latin typeface="Times New Roman" panose="02020603050405020304" pitchFamily="18" charset="0"/>
                <a:cs typeface="Times New Roman" panose="02020603050405020304" pitchFamily="18" charset="0"/>
                <a:sym typeface="+mn-ea"/>
              </a:rPr>
              <a:t>D. Why humans taught the birds to do the trick</a:t>
            </a:r>
          </a:p>
        </p:txBody>
      </p:sp>
      <p:sp>
        <p:nvSpPr>
          <p:cNvPr id="4" name="文本框 3"/>
          <p:cNvSpPr txBox="1"/>
          <p:nvPr/>
        </p:nvSpPr>
        <p:spPr>
          <a:xfrm>
            <a:off x="-635" y="35560"/>
            <a:ext cx="12192635" cy="2047240"/>
          </a:xfrm>
          <a:prstGeom prst="rect">
            <a:avLst/>
          </a:prstGeom>
          <a:solidFill>
            <a:schemeClr val="accent6">
              <a:lumMod val="20000"/>
              <a:lumOff val="80000"/>
            </a:schemeClr>
          </a:solidFill>
        </p:spPr>
        <p:txBody>
          <a:bodyPr wrap="square" rtlCol="0">
            <a:noAutofit/>
          </a:bodyPr>
          <a:lstStyle/>
          <a:p>
            <a:pPr marL="0" marR="0" lvl="0" indent="457200" algn="just" defTabSz="914400" rtl="0" fontAlgn="auto">
              <a:lnSpc>
                <a:spcPct val="100000"/>
              </a:lnSpc>
              <a:spcBef>
                <a:spcPts val="0"/>
              </a:spcBef>
              <a:spcAft>
                <a:spcPts val="0"/>
              </a:spcAft>
              <a:buClrTx/>
              <a:buSzTx/>
              <a:buFontTx/>
              <a:buNone/>
            </a:pPr>
            <a:r>
              <a:rPr lang="en-US" altLang="zh-CN" sz="3200" b="1">
                <a:latin typeface="Times New Roman" panose="02020603050405020304" pitchFamily="18" charset="0"/>
                <a:cs typeface="Times New Roman" panose="02020603050405020304" pitchFamily="18" charset="0"/>
                <a:sym typeface="+mn-ea"/>
              </a:rPr>
              <a:t>The scientists spent weeks studying more than 3,200 trash bins in four different areas of Sydney. They wanted to see how many bins were protected and what methods were used.</a:t>
            </a:r>
            <a:endParaRPr lang="en-US" altLang="zh-CN" sz="3200" b="1">
              <a:latin typeface="Times New Roman" panose="02020603050405020304" pitchFamily="18" charset="0"/>
              <a:cs typeface="Times New Roman" panose="02020603050405020304" pitchFamily="18" charset="0"/>
            </a:endParaRPr>
          </a:p>
          <a:p>
            <a:pPr marL="0" marR="0" lvl="0" indent="457200" algn="just" defTabSz="914400" rtl="0" fontAlgn="auto">
              <a:lnSpc>
                <a:spcPct val="100000"/>
              </a:lnSpc>
              <a:spcBef>
                <a:spcPts val="0"/>
              </a:spcBef>
              <a:spcAft>
                <a:spcPts val="0"/>
              </a:spcAft>
              <a:buClrTx/>
              <a:buSzTx/>
              <a:buFontTx/>
              <a:buNone/>
            </a:pPr>
            <a:endParaRPr sz="3200" b="1" dirty="0">
              <a:latin typeface="Times New Roman" panose="02020603050405020304" pitchFamily="18" charset="0"/>
              <a:cs typeface="Times New Roman" panose="02020603050405020304" pitchFamily="18" charset="0"/>
              <a:sym typeface="+mn-ea"/>
            </a:endParaRPr>
          </a:p>
        </p:txBody>
      </p:sp>
      <p:sp>
        <p:nvSpPr>
          <p:cNvPr id="8" name="椭圆 7"/>
          <p:cNvSpPr/>
          <p:nvPr>
            <p:custDataLst>
              <p:tags r:id="rId1"/>
            </p:custDataLst>
          </p:nvPr>
        </p:nvSpPr>
        <p:spPr>
          <a:xfrm>
            <a:off x="6623050" y="4461510"/>
            <a:ext cx="2536190" cy="7721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4"/>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427355" y="5969635"/>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文本框 12"/>
          <p:cNvSpPr txBox="1"/>
          <p:nvPr>
            <p:custDataLst>
              <p:tags r:id="rId3"/>
            </p:custDataLst>
          </p:nvPr>
        </p:nvSpPr>
        <p:spPr>
          <a:xfrm>
            <a:off x="194945" y="2293620"/>
            <a:ext cx="12192000" cy="971550"/>
          </a:xfrm>
          <a:prstGeom prst="rect">
            <a:avLst/>
          </a:prstGeom>
          <a:solidFill>
            <a:schemeClr val="accent6">
              <a:lumMod val="60000"/>
              <a:lumOff val="40000"/>
            </a:schemeClr>
          </a:solidFill>
        </p:spPr>
        <p:txBody>
          <a:bodyPr wrap="square">
            <a:noAutofit/>
          </a:bodyPr>
          <a:lstStyle/>
          <a:p>
            <a:r>
              <a:rPr lang="zh-CN" altLang="en-US" sz="2800" b="1" dirty="0">
                <a:latin typeface="Times New Roman" panose="02020603050405020304" pitchFamily="18" charset="0"/>
                <a:cs typeface="Times New Roman" panose="02020603050405020304" pitchFamily="18" charset="0"/>
              </a:rPr>
              <a:t>推理判断：第四段说明科学家为了找出鹦鹉掀垃圾桶盖子的原因在不同的地区对</a:t>
            </a:r>
            <a:r>
              <a:rPr lang="en-US" altLang="zh-CN" sz="2800" b="1" dirty="0">
                <a:latin typeface="Times New Roman" panose="02020603050405020304" pitchFamily="18" charset="0"/>
                <a:cs typeface="Times New Roman" panose="02020603050405020304" pitchFamily="18" charset="0"/>
              </a:rPr>
              <a:t>3200</a:t>
            </a:r>
            <a:r>
              <a:rPr lang="zh-CN" altLang="en-US" sz="2800" b="1" dirty="0">
                <a:latin typeface="Times New Roman" panose="02020603050405020304" pitchFamily="18" charset="0"/>
                <a:cs typeface="Times New Roman" panose="02020603050405020304" pitchFamily="18" charset="0"/>
              </a:rPr>
              <a:t>多只鹦鹉进行了一系列的调查。所以可推知答案选</a:t>
            </a:r>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Times New Roman" panose="02020603050405020304" pitchFamily="18" charset="0"/>
                <a:cs typeface="Times New Roman" panose="02020603050405020304" pitchFamily="18" charset="0"/>
              </a:rPr>
              <a:t>。</a:t>
            </a:r>
          </a:p>
        </p:txBody>
      </p:sp>
      <p:sp>
        <p:nvSpPr>
          <p:cNvPr id="7" name="文本框 6"/>
          <p:cNvSpPr txBox="1"/>
          <p:nvPr>
            <p:custDataLst>
              <p:tags r:id="rId4"/>
            </p:custDataLst>
          </p:nvPr>
        </p:nvSpPr>
        <p:spPr>
          <a:xfrm>
            <a:off x="225425" y="3429000"/>
            <a:ext cx="11623040" cy="578485"/>
          </a:xfrm>
          <a:prstGeom prst="rect">
            <a:avLst/>
          </a:prstGeom>
          <a:solidFill>
            <a:srgbClr val="FFC000"/>
          </a:solidFill>
        </p:spPr>
        <p:txBody>
          <a:bodyPr wrap="square" rtlCol="0" anchor="t">
            <a:spAutoFit/>
          </a:bodyPr>
          <a:lstStyle/>
          <a:p>
            <a:pPr>
              <a:lnSpc>
                <a:spcPts val="3800"/>
              </a:lnSpc>
              <a:spcBef>
                <a:spcPts val="0"/>
              </a:spcBef>
            </a:pPr>
            <a:r>
              <a:rPr lang="en-US" sz="3200" b="1" dirty="0">
                <a:solidFill>
                  <a:srgbClr val="002060"/>
                </a:solidFill>
                <a:latin typeface="Times New Roman" panose="02020603050405020304" pitchFamily="18" charset="0"/>
                <a:cs typeface="Times New Roman" panose="02020603050405020304" pitchFamily="18" charset="0"/>
                <a:sym typeface="+mn-ea"/>
              </a:rPr>
              <a:t>respond to </a:t>
            </a:r>
            <a:r>
              <a:rPr lang="zh-CN" sz="3200" b="1" dirty="0">
                <a:solidFill>
                  <a:srgbClr val="002060"/>
                </a:solidFill>
                <a:latin typeface="Times New Roman" panose="02020603050405020304" pitchFamily="18" charset="0"/>
                <a:cs typeface="Times New Roman" panose="02020603050405020304" pitchFamily="18" charset="0"/>
                <a:sym typeface="+mn-ea"/>
              </a:rPr>
              <a:t>意思是</a:t>
            </a:r>
            <a:r>
              <a:rPr lang="en-US" altLang="zh-CN" sz="3200" b="1" dirty="0">
                <a:solidFill>
                  <a:srgbClr val="002060"/>
                </a:solidFill>
                <a:latin typeface="Times New Roman" panose="02020603050405020304" pitchFamily="18" charset="0"/>
                <a:cs typeface="Times New Roman" panose="02020603050405020304" pitchFamily="18" charset="0"/>
                <a:sym typeface="+mn-ea"/>
              </a:rPr>
              <a:t>“</a:t>
            </a:r>
            <a:r>
              <a:rPr lang="zh-CN" altLang="en-US" sz="3200" b="1" dirty="0">
                <a:solidFill>
                  <a:srgbClr val="002060"/>
                </a:solidFill>
                <a:latin typeface="Times New Roman" panose="02020603050405020304" pitchFamily="18" charset="0"/>
                <a:cs typeface="Times New Roman" panose="02020603050405020304" pitchFamily="18" charset="0"/>
                <a:sym typeface="+mn-ea"/>
              </a:rPr>
              <a:t>回应</a:t>
            </a:r>
            <a:r>
              <a:rPr lang="en-US" altLang="zh-CN" sz="3200" b="1" dirty="0">
                <a:solidFill>
                  <a:srgbClr val="002060"/>
                </a:solidFill>
                <a:latin typeface="Times New Roman" panose="02020603050405020304" pitchFamily="18" charset="0"/>
                <a:cs typeface="Times New Roman" panose="02020603050405020304" pitchFamily="18" charset="0"/>
                <a:sym typeface="+mn-ea"/>
              </a:rPr>
              <a:t>”</a:t>
            </a:r>
          </a:p>
        </p:txBody>
      </p:sp>
    </p:spTree>
    <p:extLst>
      <p:ext uri="{BB962C8B-B14F-4D97-AF65-F5344CB8AC3E}">
        <p14:creationId xmlns:p14="http://schemas.microsoft.com/office/powerpoint/2010/main" val="328353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4215" y="1583055"/>
            <a:ext cx="10515600" cy="5274945"/>
          </a:xfrm>
        </p:spPr>
        <p:txBody>
          <a:bodyPr>
            <a:normAutofit/>
          </a:bodyPr>
          <a:lstStyle/>
          <a:p>
            <a:pPr marL="0" indent="0" algn="just" fontAlgn="auto">
              <a:buNone/>
            </a:pPr>
            <a:endParaRPr lang="en-US" altLang="zh-CN" sz="3600" i="1" dirty="0">
              <a:solidFill>
                <a:srgbClr val="C00000"/>
              </a:solidFill>
              <a:latin typeface="Times New Roman" panose="02020603050405020304" pitchFamily="18" charset="0"/>
              <a:cs typeface="Times New Roman" panose="02020603050405020304" pitchFamily="18" charset="0"/>
            </a:endParaRPr>
          </a:p>
          <a:p>
            <a:pPr marL="0" indent="0" algn="just" fontAlgn="auto">
              <a:buNone/>
            </a:pPr>
            <a:endParaRPr lang="en-US" altLang="zh-CN" sz="3600" i="1" dirty="0">
              <a:solidFill>
                <a:srgbClr val="C00000"/>
              </a:solidFill>
              <a:latin typeface="Times New Roman" panose="02020603050405020304" pitchFamily="18" charset="0"/>
              <a:cs typeface="Times New Roman" panose="02020603050405020304" pitchFamily="18" charset="0"/>
            </a:endParaRPr>
          </a:p>
        </p:txBody>
      </p:sp>
      <p:sp>
        <p:nvSpPr>
          <p:cNvPr id="100" name="文本框 99"/>
          <p:cNvSpPr txBox="1"/>
          <p:nvPr/>
        </p:nvSpPr>
        <p:spPr>
          <a:xfrm>
            <a:off x="62230" y="2934970"/>
            <a:ext cx="12556490" cy="2553335"/>
          </a:xfrm>
          <a:prstGeom prst="rect">
            <a:avLst/>
          </a:prstGeom>
          <a:noFill/>
          <a:ln w="9525">
            <a:noFill/>
          </a:ln>
        </p:spPr>
        <p:txBody>
          <a:bodyPr wrap="square">
            <a:spAutoFit/>
          </a:bodyPr>
          <a:lstStyle/>
          <a:p>
            <a:pPr marL="0" indent="457200">
              <a:buNone/>
            </a:pPr>
            <a:r>
              <a:rPr lang="en-US" altLang="zh-CN" sz="3200" b="1" dirty="0">
                <a:latin typeface="Times New Roman" panose="02020603050405020304" pitchFamily="18" charset="0"/>
                <a:cs typeface="Times New Roman" panose="02020603050405020304" pitchFamily="18" charset="0"/>
                <a:sym typeface="+mn-ea"/>
              </a:rPr>
              <a:t>34. What did the researchers find about cockatoos in their research?</a:t>
            </a:r>
          </a:p>
          <a:p>
            <a:pPr marL="0" indent="457200">
              <a:buNone/>
            </a:pPr>
            <a:r>
              <a:rPr lang="en-US" altLang="zh-CN" sz="3200" b="1" dirty="0">
                <a:latin typeface="Times New Roman" panose="02020603050405020304" pitchFamily="18" charset="0"/>
                <a:cs typeface="Times New Roman" panose="02020603050405020304" pitchFamily="18" charset="0"/>
                <a:sym typeface="+mn-ea"/>
              </a:rPr>
              <a:t>A. They wanted their habitat back.</a:t>
            </a:r>
          </a:p>
          <a:p>
            <a:pPr marL="0" indent="457200">
              <a:buNone/>
            </a:pPr>
            <a:r>
              <a:rPr lang="en-US" altLang="zh-CN" sz="3200" b="1" dirty="0">
                <a:latin typeface="Times New Roman" panose="02020603050405020304" pitchFamily="18" charset="0"/>
                <a:cs typeface="Times New Roman" panose="02020603050405020304" pitchFamily="18" charset="0"/>
                <a:sym typeface="+mn-ea"/>
              </a:rPr>
              <a:t>B.They intended to make humans angry.</a:t>
            </a:r>
          </a:p>
          <a:p>
            <a:pPr marL="0" indent="457200">
              <a:buNone/>
            </a:pPr>
            <a:r>
              <a:rPr lang="en-US" altLang="zh-CN" sz="3200" b="1" dirty="0">
                <a:latin typeface="Times New Roman" panose="02020603050405020304" pitchFamily="18" charset="0"/>
                <a:cs typeface="Times New Roman" panose="02020603050405020304" pitchFamily="18" charset="0"/>
                <a:sym typeface="+mn-ea"/>
              </a:rPr>
              <a:t>C.They disliked looking for food themselves.</a:t>
            </a:r>
          </a:p>
          <a:p>
            <a:pPr marL="0" indent="457200">
              <a:buNone/>
            </a:pPr>
            <a:r>
              <a:rPr lang="en-US" altLang="zh-CN" sz="3200" b="1" dirty="0">
                <a:latin typeface="Times New Roman" panose="02020603050405020304" pitchFamily="18" charset="0"/>
                <a:cs typeface="Times New Roman" panose="02020603050405020304" pitchFamily="18" charset="0"/>
                <a:sym typeface="+mn-ea"/>
              </a:rPr>
              <a:t>D.They could adopt new ways to open bins.</a:t>
            </a:r>
          </a:p>
        </p:txBody>
      </p:sp>
      <p:sp>
        <p:nvSpPr>
          <p:cNvPr id="4" name="文本框 3"/>
          <p:cNvSpPr txBox="1"/>
          <p:nvPr/>
        </p:nvSpPr>
        <p:spPr>
          <a:xfrm>
            <a:off x="100330" y="120015"/>
            <a:ext cx="12091670" cy="2676525"/>
          </a:xfrm>
          <a:prstGeom prst="rect">
            <a:avLst/>
          </a:prstGeom>
          <a:solidFill>
            <a:schemeClr val="accent6">
              <a:lumMod val="20000"/>
              <a:lumOff val="80000"/>
            </a:schemeClr>
          </a:solidFill>
        </p:spPr>
        <p:txBody>
          <a:bodyPr wrap="square" rtlCol="0">
            <a:spAutoFit/>
          </a:bodyPr>
          <a:lstStyle/>
          <a:p>
            <a:pPr marL="0" marR="0" lvl="0" indent="457200" algn="just" defTabSz="914400" rtl="0" fontAlgn="auto">
              <a:lnSpc>
                <a:spcPct val="100000"/>
              </a:lnSpc>
              <a:spcBef>
                <a:spcPts val="0"/>
              </a:spcBef>
              <a:spcAft>
                <a:spcPts val="0"/>
              </a:spcAft>
              <a:buClrTx/>
              <a:buSzTx/>
              <a:buFontTx/>
              <a:buNone/>
            </a:pPr>
            <a:r>
              <a:rPr lang="en-US" altLang="zh-CN" sz="2800" b="1">
                <a:latin typeface="Times New Roman" panose="02020603050405020304" pitchFamily="18" charset="0"/>
                <a:cs typeface="Times New Roman" panose="02020603050405020304" pitchFamily="18" charset="0"/>
                <a:sym typeface="+mn-ea"/>
              </a:rPr>
              <a:t>The researchers say it's like a race between humans and cockatoos to learn new ways of doing things. Now many cockatoos have learned how to push heavy items off the bins. As a result, humans have figured out ways to attach the items to the top of their bins. The scientists describe the situation as a “human-wildlife conflict”. They expect these conflicts will become more common as humans take over more areas that used to be wild. </a:t>
            </a:r>
            <a:endParaRPr sz="2800" b="1" dirty="0">
              <a:latin typeface="Times New Roman" panose="02020603050405020304" pitchFamily="18" charset="0"/>
              <a:cs typeface="Times New Roman" panose="02020603050405020304" pitchFamily="18" charset="0"/>
            </a:endParaRPr>
          </a:p>
        </p:txBody>
      </p:sp>
      <p:sp>
        <p:nvSpPr>
          <p:cNvPr id="11" name="椭圆 10"/>
          <p:cNvSpPr/>
          <p:nvPr/>
        </p:nvSpPr>
        <p:spPr>
          <a:xfrm>
            <a:off x="4330065" y="530860"/>
            <a:ext cx="8288655" cy="5607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custDataLst>
              <p:tags r:id="rId1"/>
            </p:custDataLst>
          </p:nvPr>
        </p:nvSpPr>
        <p:spPr>
          <a:xfrm>
            <a:off x="2871470" y="2934970"/>
            <a:ext cx="2901315" cy="6343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4"/>
          <p:cNvPicPr>
            <a:picLocks noChangeAspect="1" noChangeArrowheads="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544195" y="4909820"/>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直接箭头连接符 26"/>
          <p:cNvCxnSpPr/>
          <p:nvPr/>
        </p:nvCxnSpPr>
        <p:spPr>
          <a:xfrm flipH="1">
            <a:off x="797560" y="605313"/>
            <a:ext cx="6082665" cy="45008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flipV="1">
            <a:off x="230505" y="946599"/>
            <a:ext cx="9815195" cy="596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custDataLst>
              <p:tags r:id="rId4"/>
            </p:custDataLst>
          </p:nvPr>
        </p:nvCxnSpPr>
        <p:spPr>
          <a:xfrm flipV="1">
            <a:off x="0" y="1506220"/>
            <a:ext cx="3829685" cy="6159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椭圆 6"/>
          <p:cNvSpPr/>
          <p:nvPr>
            <p:custDataLst>
              <p:tags r:id="rId5"/>
            </p:custDataLst>
          </p:nvPr>
        </p:nvSpPr>
        <p:spPr>
          <a:xfrm>
            <a:off x="7530465" y="2994025"/>
            <a:ext cx="4735830" cy="6343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6"/>
            </p:custDataLst>
          </p:nvPr>
        </p:nvSpPr>
        <p:spPr>
          <a:xfrm>
            <a:off x="62865" y="5353050"/>
            <a:ext cx="12129770" cy="1448435"/>
          </a:xfrm>
          <a:prstGeom prst="rect">
            <a:avLst/>
          </a:prstGeom>
          <a:solidFill>
            <a:schemeClr val="accent6">
              <a:lumMod val="60000"/>
              <a:lumOff val="40000"/>
            </a:schemeClr>
          </a:solidFill>
        </p:spPr>
        <p:txBody>
          <a:bodyPr wrap="square">
            <a:noAutofit/>
          </a:bodyPr>
          <a:lstStyle/>
          <a:p>
            <a:r>
              <a:rPr lang="zh-CN" altLang="en-US" sz="3200" b="1" dirty="0">
                <a:latin typeface="Times New Roman" panose="02020603050405020304" pitchFamily="18" charset="0"/>
                <a:cs typeface="Times New Roman" panose="02020603050405020304" pitchFamily="18" charset="0"/>
              </a:rPr>
              <a:t>推理判断题：从最后一段</a:t>
            </a:r>
            <a:r>
              <a:rPr lang="en-US" altLang="zh-CN" sz="3200" b="1" dirty="0">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sym typeface="+mn-ea"/>
              </a:rPr>
              <a:t>Now many cockatoos have learned how to push heavy items off the bins. ”</a:t>
            </a:r>
            <a:r>
              <a:rPr lang="zh-CN" altLang="en-US" sz="3200" b="1">
                <a:latin typeface="Times New Roman" panose="02020603050405020304" pitchFamily="18" charset="0"/>
                <a:cs typeface="Times New Roman" panose="02020603050405020304" pitchFamily="18" charset="0"/>
                <a:sym typeface="+mn-ea"/>
              </a:rPr>
              <a:t>可知，鹦鹉总是能找到新方法打开垃圾桶盖。</a:t>
            </a:r>
            <a:endParaRPr lang="zh-CN" altLang="en-US" sz="3200" b="1" dirty="0">
              <a:latin typeface="Times New Roman" panose="02020603050405020304" pitchFamily="18" charset="0"/>
              <a:cs typeface="Times New Roman" panose="02020603050405020304" pitchFamily="18" charset="0"/>
              <a:sym typeface="+mn-ea"/>
            </a:endParaRPr>
          </a:p>
        </p:txBody>
      </p:sp>
    </p:spTree>
    <p:extLst>
      <p:ext uri="{BB962C8B-B14F-4D97-AF65-F5344CB8AC3E}">
        <p14:creationId xmlns:p14="http://schemas.microsoft.com/office/powerpoint/2010/main" val="352299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arn(inVertic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fill="hold"/>
                                        <p:tgtEl>
                                          <p:spTgt spid="19"/>
                                        </p:tgtEl>
                                        <p:attrNameLst>
                                          <p:attrName>ppt_x</p:attrName>
                                        </p:attrNameLst>
                                      </p:cBhvr>
                                      <p:tavLst>
                                        <p:tav tm="0">
                                          <p:val>
                                            <p:strVal val="#ppt_x"/>
                                          </p:val>
                                        </p:tav>
                                        <p:tav tm="100000">
                                          <p:val>
                                            <p:strVal val="#ppt_x"/>
                                          </p:val>
                                        </p:tav>
                                      </p:tavLst>
                                    </p:anim>
                                    <p:anim calcmode="lin" valueType="num">
                                      <p:cBhvr additive="base">
                                        <p:cTn id="3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8" grpId="0" bldLvl="0" animBg="1"/>
      <p:bldP spid="7" grpId="0" bldLvl="0" animBg="1"/>
      <p:bldP spid="9"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4215" y="1583055"/>
            <a:ext cx="10515600" cy="5274945"/>
          </a:xfrm>
        </p:spPr>
        <p:txBody>
          <a:bodyPr>
            <a:normAutofit/>
          </a:bodyPr>
          <a:lstStyle/>
          <a:p>
            <a:pPr marL="0" indent="0" algn="just" fontAlgn="auto">
              <a:buNone/>
            </a:pPr>
            <a:endParaRPr lang="en-US" altLang="zh-CN" sz="3600" i="1" dirty="0">
              <a:solidFill>
                <a:srgbClr val="C00000"/>
              </a:solidFill>
              <a:latin typeface="Times New Roman" panose="02020603050405020304" pitchFamily="18" charset="0"/>
              <a:cs typeface="Times New Roman" panose="02020603050405020304" pitchFamily="18" charset="0"/>
            </a:endParaRPr>
          </a:p>
          <a:p>
            <a:pPr marL="0" indent="0" algn="just" fontAlgn="auto">
              <a:buNone/>
            </a:pPr>
            <a:endParaRPr lang="en-US" altLang="zh-CN" sz="3600" i="1" dirty="0">
              <a:solidFill>
                <a:srgbClr val="C00000"/>
              </a:solidFill>
              <a:latin typeface="Times New Roman" panose="02020603050405020304" pitchFamily="18" charset="0"/>
              <a:cs typeface="Times New Roman" panose="02020603050405020304" pitchFamily="18" charset="0"/>
            </a:endParaRPr>
          </a:p>
        </p:txBody>
      </p:sp>
      <p:sp>
        <p:nvSpPr>
          <p:cNvPr id="100" name="文本框 99"/>
          <p:cNvSpPr txBox="1"/>
          <p:nvPr/>
        </p:nvSpPr>
        <p:spPr>
          <a:xfrm>
            <a:off x="62230" y="2934970"/>
            <a:ext cx="12556490" cy="2553335"/>
          </a:xfrm>
          <a:prstGeom prst="rect">
            <a:avLst/>
          </a:prstGeom>
          <a:noFill/>
          <a:ln w="9525">
            <a:noFill/>
          </a:ln>
        </p:spPr>
        <p:txBody>
          <a:bodyPr wrap="square">
            <a:spAutoFit/>
          </a:bodyPr>
          <a:lstStyle/>
          <a:p>
            <a:pPr marL="0" indent="457200">
              <a:buNone/>
            </a:pPr>
            <a:r>
              <a:rPr lang="en-US" altLang="zh-CN" sz="3200" b="1" dirty="0">
                <a:latin typeface="Times New Roman" panose="02020603050405020304" pitchFamily="18" charset="0"/>
                <a:cs typeface="Times New Roman" panose="02020603050405020304" pitchFamily="18" charset="0"/>
                <a:sym typeface="+mn-ea"/>
              </a:rPr>
              <a:t>35.  What is the best title for the text?</a:t>
            </a:r>
          </a:p>
          <a:p>
            <a:pPr marL="0" indent="457200">
              <a:buNone/>
            </a:pPr>
            <a:r>
              <a:rPr lang="en-US" altLang="zh-CN" sz="3200" b="1" dirty="0">
                <a:latin typeface="Times New Roman" panose="02020603050405020304" pitchFamily="18" charset="0"/>
                <a:cs typeface="Times New Roman" panose="02020603050405020304" pitchFamily="18" charset="0"/>
                <a:sym typeface="+mn-ea"/>
              </a:rPr>
              <a:t>A.A big problem of “homeless” cockatoos</a:t>
            </a:r>
          </a:p>
          <a:p>
            <a:pPr marL="0" indent="457200">
              <a:buNone/>
            </a:pPr>
            <a:r>
              <a:rPr lang="en-US" altLang="zh-CN" sz="3200" b="1" dirty="0">
                <a:latin typeface="Times New Roman" panose="02020603050405020304" pitchFamily="18" charset="0"/>
                <a:cs typeface="Times New Roman" panose="02020603050405020304" pitchFamily="18" charset="0"/>
                <a:sym typeface="+mn-ea"/>
              </a:rPr>
              <a:t>B. A human-wildlife conflict all over Australia</a:t>
            </a:r>
          </a:p>
          <a:p>
            <a:pPr marL="0" indent="457200">
              <a:buNone/>
            </a:pPr>
            <a:r>
              <a:rPr lang="en-US" altLang="zh-CN" sz="3200" b="1" dirty="0">
                <a:latin typeface="Times New Roman" panose="02020603050405020304" pitchFamily="18" charset="0"/>
                <a:cs typeface="Times New Roman" panose="02020603050405020304" pitchFamily="18" charset="0"/>
                <a:sym typeface="+mn-ea"/>
              </a:rPr>
              <a:t>C. A battle over trash bins between cockatoos and humans</a:t>
            </a:r>
          </a:p>
          <a:p>
            <a:pPr marL="0" indent="457200">
              <a:buNone/>
            </a:pPr>
            <a:r>
              <a:rPr lang="en-US" altLang="zh-CN" sz="3200" b="1" dirty="0">
                <a:latin typeface="Times New Roman" panose="02020603050405020304" pitchFamily="18" charset="0"/>
                <a:cs typeface="Times New Roman" panose="02020603050405020304" pitchFamily="18" charset="0"/>
                <a:sym typeface="+mn-ea"/>
              </a:rPr>
              <a:t>D. A problem caused by cockatoos to humans</a:t>
            </a:r>
          </a:p>
        </p:txBody>
      </p:sp>
      <p:sp>
        <p:nvSpPr>
          <p:cNvPr id="4" name="文本框 3"/>
          <p:cNvSpPr txBox="1"/>
          <p:nvPr/>
        </p:nvSpPr>
        <p:spPr>
          <a:xfrm>
            <a:off x="100330" y="120015"/>
            <a:ext cx="12091670" cy="2676525"/>
          </a:xfrm>
          <a:prstGeom prst="rect">
            <a:avLst/>
          </a:prstGeom>
          <a:solidFill>
            <a:schemeClr val="accent6">
              <a:lumMod val="20000"/>
              <a:lumOff val="80000"/>
            </a:schemeClr>
          </a:solidFill>
        </p:spPr>
        <p:txBody>
          <a:bodyPr wrap="square" rtlCol="0">
            <a:spAutoFit/>
          </a:bodyPr>
          <a:lstStyle/>
          <a:p>
            <a:pPr marL="0" marR="0" lvl="0" indent="457200" algn="just" defTabSz="914400" rtl="0" fontAlgn="auto">
              <a:lnSpc>
                <a:spcPct val="100000"/>
              </a:lnSpc>
              <a:spcBef>
                <a:spcPts val="0"/>
              </a:spcBef>
              <a:spcAft>
                <a:spcPts val="0"/>
              </a:spcAft>
              <a:buClrTx/>
              <a:buSzTx/>
              <a:buFontTx/>
              <a:buNone/>
            </a:pPr>
            <a:r>
              <a:rPr lang="en-US" altLang="zh-CN" sz="2800" b="1">
                <a:latin typeface="Times New Roman" panose="02020603050405020304" pitchFamily="18" charset="0"/>
                <a:cs typeface="Times New Roman" panose="02020603050405020304" pitchFamily="18" charset="0"/>
                <a:sym typeface="+mn-ea"/>
              </a:rPr>
              <a:t>The researchers say it's like a race between humans and cockatoos to learn new ways of doing things. Now many cockatoos have learned how to push heavy items off the bins. As a result, humans have figured out ways to attach the items to the top of their bins. The scientists describe the situation as a “human-wildlife conflict”. They expect these conflicts will become more common as humans take over more areas that used to be wild. </a:t>
            </a:r>
            <a:endParaRPr sz="2800" b="1" dirty="0">
              <a:latin typeface="Times New Roman" panose="02020603050405020304" pitchFamily="18" charset="0"/>
              <a:cs typeface="Times New Roman" panose="02020603050405020304" pitchFamily="18" charset="0"/>
            </a:endParaRPr>
          </a:p>
        </p:txBody>
      </p:sp>
      <p:sp>
        <p:nvSpPr>
          <p:cNvPr id="11" name="椭圆 10"/>
          <p:cNvSpPr/>
          <p:nvPr/>
        </p:nvSpPr>
        <p:spPr>
          <a:xfrm>
            <a:off x="4467860" y="1792605"/>
            <a:ext cx="8288655" cy="5607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custDataLst>
              <p:tags r:id="rId1"/>
            </p:custDataLst>
          </p:nvPr>
        </p:nvSpPr>
        <p:spPr>
          <a:xfrm>
            <a:off x="2694940" y="2934970"/>
            <a:ext cx="2303145" cy="6343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4"/>
          <p:cNvPicPr>
            <a:picLocks noChangeAspect="1" noChangeArrowheads="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544195" y="4465955"/>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直接箭头连接符 26"/>
          <p:cNvCxnSpPr/>
          <p:nvPr/>
        </p:nvCxnSpPr>
        <p:spPr>
          <a:xfrm flipH="1">
            <a:off x="1773045" y="2263698"/>
            <a:ext cx="6211228" cy="22022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flipV="1">
            <a:off x="283845" y="2353310"/>
            <a:ext cx="10235565" cy="1587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custDataLst>
              <p:tags r:id="rId4"/>
            </p:custDataLst>
          </p:nvPr>
        </p:nvCxnSpPr>
        <p:spPr>
          <a:xfrm flipV="1">
            <a:off x="215900" y="2682875"/>
            <a:ext cx="9327515" cy="1136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custDataLst>
              <p:tags r:id="rId5"/>
            </p:custDataLst>
          </p:nvPr>
        </p:nvSpPr>
        <p:spPr>
          <a:xfrm>
            <a:off x="62865" y="5353050"/>
            <a:ext cx="12129770" cy="1448435"/>
          </a:xfrm>
          <a:prstGeom prst="rect">
            <a:avLst/>
          </a:prstGeom>
          <a:solidFill>
            <a:schemeClr val="accent6">
              <a:lumMod val="60000"/>
              <a:lumOff val="40000"/>
            </a:schemeClr>
          </a:solidFill>
        </p:spPr>
        <p:txBody>
          <a:bodyPr wrap="square">
            <a:noAutofit/>
          </a:bodyPr>
          <a:lstStyle/>
          <a:p>
            <a:r>
              <a:rPr lang="zh-CN" altLang="en-US" sz="3200" b="1" dirty="0">
                <a:latin typeface="Times New Roman" panose="02020603050405020304" pitchFamily="18" charset="0"/>
                <a:cs typeface="Times New Roman" panose="02020603050405020304" pitchFamily="18" charset="0"/>
              </a:rPr>
              <a:t>推断标题：从第一段及最后一段可知，</a:t>
            </a:r>
            <a:r>
              <a:rPr lang="zh-CN" altLang="en-US" sz="3200" b="1" dirty="0">
                <a:latin typeface="Times New Roman" panose="02020603050405020304" pitchFamily="18" charset="0"/>
                <a:cs typeface="Times New Roman" panose="02020603050405020304" pitchFamily="18" charset="0"/>
                <a:sym typeface="+mn-ea"/>
              </a:rPr>
              <a:t>澳大利亚某地区的人们正在跟凤头鹦鹉进行着一场特殊的比拼和较量——前者处心积虑的去盖好垃圾桶的盖子，而后者却想方设法地去打开它们。故答案为</a:t>
            </a:r>
            <a:r>
              <a:rPr lang="en-US" altLang="zh-CN" sz="3200" b="1" dirty="0">
                <a:latin typeface="Times New Roman" panose="02020603050405020304" pitchFamily="18" charset="0"/>
                <a:cs typeface="Times New Roman" panose="02020603050405020304" pitchFamily="18" charset="0"/>
                <a:sym typeface="+mn-ea"/>
              </a:rPr>
              <a:t>C</a:t>
            </a:r>
            <a:r>
              <a:rPr lang="zh-CN" altLang="en-US" sz="3200" b="1" dirty="0">
                <a:latin typeface="Times New Roman" panose="02020603050405020304" pitchFamily="18" charset="0"/>
                <a:cs typeface="Times New Roman" panose="02020603050405020304" pitchFamily="18" charset="0"/>
                <a:sym typeface="+mn-ea"/>
              </a:rPr>
              <a:t>。</a:t>
            </a:r>
          </a:p>
          <a:p>
            <a:endParaRPr lang="zh-CN" altLang="en-US" sz="3200" b="1" dirty="0">
              <a:latin typeface="Times New Roman" panose="02020603050405020304" pitchFamily="18" charset="0"/>
              <a:cs typeface="Times New Roman" panose="02020603050405020304" pitchFamily="18" charset="0"/>
              <a:sym typeface="+mn-ea"/>
            </a:endParaRPr>
          </a:p>
        </p:txBody>
      </p:sp>
      <p:sp>
        <p:nvSpPr>
          <p:cNvPr id="13" name="文本框 11"/>
          <p:cNvSpPr txBox="1"/>
          <p:nvPr>
            <p:custDataLst>
              <p:tags r:id="rId6"/>
            </p:custDataLst>
          </p:nvPr>
        </p:nvSpPr>
        <p:spPr>
          <a:xfrm>
            <a:off x="8839185" y="2934970"/>
            <a:ext cx="3114923" cy="1084177"/>
          </a:xfrm>
          <a:prstGeom prst="rect">
            <a:avLst/>
          </a:prstGeom>
          <a:solidFill>
            <a:srgbClr val="92D050"/>
          </a:solidFill>
        </p:spPr>
        <p:txBody>
          <a:bodyPr wrap="square">
            <a:noAutofit/>
          </a:bodyPr>
          <a:lstStyle/>
          <a:p>
            <a:r>
              <a:rPr lang="zh-CN" altLang="en-US" sz="3200" b="1" dirty="0">
                <a:latin typeface="Times New Roman" panose="02020603050405020304" pitchFamily="18" charset="0"/>
                <a:cs typeface="Times New Roman" panose="02020603050405020304" pitchFamily="18" charset="0"/>
              </a:rPr>
              <a:t>同义替换：</a:t>
            </a:r>
            <a:endParaRPr lang="en-US" altLang="zh-CN" sz="3200" b="1" dirty="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conflict = battle</a:t>
            </a:r>
            <a:endParaRPr lang="zh-CN" alt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0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arn(inVertic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fill="hold"/>
                                        <p:tgtEl>
                                          <p:spTgt spid="19"/>
                                        </p:tgtEl>
                                        <p:attrNameLst>
                                          <p:attrName>ppt_x</p:attrName>
                                        </p:attrNameLst>
                                      </p:cBhvr>
                                      <p:tavLst>
                                        <p:tav tm="0">
                                          <p:val>
                                            <p:strVal val="#ppt_x"/>
                                          </p:val>
                                        </p:tav>
                                        <p:tav tm="100000">
                                          <p:val>
                                            <p:strVal val="#ppt_x"/>
                                          </p:val>
                                        </p:tav>
                                      </p:tavLst>
                                    </p:anim>
                                    <p:anim calcmode="lin" valueType="num">
                                      <p:cBhvr additive="base">
                                        <p:cTn id="3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8" grpId="0" bldLvl="0" animBg="1"/>
      <p:bldP spid="9" grpId="0" bldLvl="0" animBg="1"/>
      <p:bldP spid="13"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533733" y="-158995"/>
            <a:ext cx="3353465" cy="828304"/>
          </a:xfrm>
          <a:prstGeom prst="rect">
            <a:avLst/>
          </a:prstGeom>
          <a:noFill/>
          <a:ln>
            <a:noFill/>
          </a:ln>
        </p:spPr>
        <p:txBody>
          <a:bodyPr wrap="square" lIns="91440" tIns="45720" rIns="91440" bIns="45720" rtlCol="0">
            <a:spAutoFit/>
          </a:bodyPr>
          <a:lstStyle/>
          <a:p>
            <a:pPr algn="ctr">
              <a:lnSpc>
                <a:spcPct val="150000"/>
              </a:lnSpc>
            </a:pPr>
            <a:r>
              <a:rPr lang="zh-CN" altLang="en-US" sz="3600" b="1" dirty="0">
                <a:solidFill>
                  <a:srgbClr val="FF0000"/>
                </a:solidFill>
                <a:latin typeface="微软雅黑" panose="020B0503020204020204" pitchFamily="34" charset="-122"/>
                <a:ea typeface="微软雅黑" panose="020B0503020204020204" pitchFamily="34" charset="-122"/>
                <a:sym typeface="+mn-ea"/>
              </a:rPr>
              <a:t>重要词汇</a:t>
            </a:r>
            <a:endParaRPr lang="zh-CN" altLang="en-US" sz="3600" b="1" dirty="0">
              <a:solidFill>
                <a:srgbClr val="FF0000"/>
              </a:solidFill>
              <a:latin typeface="微软雅黑 Light" panose="020B0502040204020203" pitchFamily="34" charset="-122"/>
              <a:ea typeface="微软雅黑 Light" panose="020B0502040204020203" pitchFamily="34" charset="-122"/>
            </a:endParaRPr>
          </a:p>
        </p:txBody>
      </p:sp>
      <p:sp>
        <p:nvSpPr>
          <p:cNvPr id="10" name="矩形 9"/>
          <p:cNvSpPr/>
          <p:nvPr/>
        </p:nvSpPr>
        <p:spPr>
          <a:xfrm>
            <a:off x="0" y="0"/>
            <a:ext cx="2286000" cy="746616"/>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FF0000"/>
              </a:solidFill>
            </a:endParaRPr>
          </a:p>
        </p:txBody>
      </p:sp>
      <p:sp>
        <p:nvSpPr>
          <p:cNvPr id="2" name="内容占位符 2"/>
          <p:cNvSpPr txBox="1"/>
          <p:nvPr/>
        </p:nvSpPr>
        <p:spPr>
          <a:xfrm>
            <a:off x="320675" y="768350"/>
            <a:ext cx="4577080" cy="570547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800"/>
              </a:lnSpc>
              <a:spcBef>
                <a:spcPts val="0"/>
              </a:spcBef>
            </a:pPr>
            <a:r>
              <a:rPr lang="en-US" altLang="zh-CN" sz="3200" b="1" dirty="0">
                <a:solidFill>
                  <a:srgbClr val="002060"/>
                </a:solidFill>
                <a:latin typeface="Times New Roman" panose="02020603050405020304" pitchFamily="18" charset="0"/>
                <a:cs typeface="Times New Roman" panose="02020603050405020304" pitchFamily="18" charset="0"/>
                <a:sym typeface="+mn-ea"/>
              </a:rPr>
              <a:t>in a battle with       </a:t>
            </a:r>
          </a:p>
          <a:p>
            <a:pPr>
              <a:lnSpc>
                <a:spcPts val="3800"/>
              </a:lnSpc>
              <a:spcBef>
                <a:spcPts val="0"/>
              </a:spcBef>
            </a:pPr>
            <a:r>
              <a:rPr lang="en-US" altLang="zh-CN" sz="3200" b="1" dirty="0">
                <a:solidFill>
                  <a:srgbClr val="002060"/>
                </a:solidFill>
                <a:latin typeface="Times New Roman" panose="02020603050405020304" pitchFamily="18" charset="0"/>
                <a:cs typeface="Times New Roman" panose="02020603050405020304" pitchFamily="18" charset="0"/>
                <a:sym typeface="+mn-ea"/>
              </a:rPr>
              <a:t>trash bin</a:t>
            </a:r>
          </a:p>
          <a:p>
            <a:pPr>
              <a:lnSpc>
                <a:spcPts val="3800"/>
              </a:lnSpc>
              <a:spcBef>
                <a:spcPts val="0"/>
              </a:spcBef>
            </a:pPr>
            <a:r>
              <a:rPr lang="en-US" altLang="zh-CN" sz="3200" b="1" dirty="0">
                <a:solidFill>
                  <a:srgbClr val="002060"/>
                </a:solidFill>
                <a:latin typeface="Times New Roman" panose="02020603050405020304" pitchFamily="18" charset="0"/>
                <a:cs typeface="Times New Roman" panose="02020603050405020304" pitchFamily="18" charset="0"/>
                <a:sym typeface="+mn-ea"/>
              </a:rPr>
              <a:t>fall over </a:t>
            </a:r>
          </a:p>
          <a:p>
            <a:pPr>
              <a:lnSpc>
                <a:spcPts val="3800"/>
              </a:lnSpc>
              <a:spcBef>
                <a:spcPts val="0"/>
              </a:spcBef>
            </a:pPr>
            <a:r>
              <a:rPr lang="en-US" altLang="zh-CN" sz="3200" b="1" dirty="0">
                <a:solidFill>
                  <a:srgbClr val="002060"/>
                </a:solidFill>
                <a:latin typeface="Times New Roman" panose="02020603050405020304" pitchFamily="18" charset="0"/>
                <a:cs typeface="Times New Roman" panose="02020603050405020304" pitchFamily="18" charset="0"/>
                <a:sym typeface="+mn-ea"/>
              </a:rPr>
              <a:t>trick</a:t>
            </a:r>
          </a:p>
          <a:p>
            <a:pPr>
              <a:lnSpc>
                <a:spcPts val="3800"/>
              </a:lnSpc>
              <a:spcBef>
                <a:spcPts val="0"/>
              </a:spcBef>
            </a:pPr>
            <a:r>
              <a:rPr lang="en-US" altLang="zh-CN" sz="3200" b="1" dirty="0">
                <a:solidFill>
                  <a:srgbClr val="002060"/>
                </a:solidFill>
                <a:latin typeface="Times New Roman" panose="02020603050405020304" pitchFamily="18" charset="0"/>
                <a:cs typeface="Times New Roman" panose="02020603050405020304" pitchFamily="18" charset="0"/>
                <a:sym typeface="+mn-ea"/>
              </a:rPr>
              <a:t>object</a:t>
            </a:r>
          </a:p>
          <a:p>
            <a:pPr>
              <a:lnSpc>
                <a:spcPts val="3800"/>
              </a:lnSpc>
              <a:spcBef>
                <a:spcPts val="0"/>
              </a:spcBef>
            </a:pPr>
            <a:r>
              <a:rPr lang="en-US" altLang="zh-CN" sz="3200" b="1" dirty="0">
                <a:solidFill>
                  <a:srgbClr val="002060"/>
                </a:solidFill>
                <a:latin typeface="Times New Roman" panose="02020603050405020304" pitchFamily="18" charset="0"/>
                <a:cs typeface="Times New Roman" panose="02020603050405020304" pitchFamily="18" charset="0"/>
                <a:sym typeface="+mn-ea"/>
              </a:rPr>
              <a:t>push heavy items off</a:t>
            </a:r>
          </a:p>
          <a:p>
            <a:pPr>
              <a:lnSpc>
                <a:spcPts val="3800"/>
              </a:lnSpc>
              <a:spcBef>
                <a:spcPts val="0"/>
              </a:spcBef>
            </a:pPr>
            <a:r>
              <a:rPr lang="en-US" altLang="zh-CN" sz="3200" b="1" dirty="0">
                <a:solidFill>
                  <a:srgbClr val="002060"/>
                </a:solidFill>
                <a:latin typeface="Times New Roman" panose="02020603050405020304" pitchFamily="18" charset="0"/>
                <a:cs typeface="Times New Roman" panose="02020603050405020304" pitchFamily="18" charset="0"/>
                <a:sym typeface="+mn-ea"/>
              </a:rPr>
              <a:t>figure out</a:t>
            </a:r>
          </a:p>
          <a:p>
            <a:pPr>
              <a:lnSpc>
                <a:spcPts val="3800"/>
              </a:lnSpc>
              <a:spcBef>
                <a:spcPts val="0"/>
              </a:spcBef>
            </a:pPr>
            <a:r>
              <a:rPr lang="en-US" altLang="zh-CN" sz="3200" b="1" dirty="0">
                <a:solidFill>
                  <a:srgbClr val="002060"/>
                </a:solidFill>
                <a:latin typeface="Times New Roman" panose="02020603050405020304" pitchFamily="18" charset="0"/>
                <a:cs typeface="Times New Roman" panose="02020603050405020304" pitchFamily="18" charset="0"/>
                <a:sym typeface="+mn-ea"/>
              </a:rPr>
              <a:t>attach</a:t>
            </a:r>
          </a:p>
          <a:p>
            <a:pPr>
              <a:lnSpc>
                <a:spcPts val="3800"/>
              </a:lnSpc>
              <a:spcBef>
                <a:spcPts val="0"/>
              </a:spcBef>
            </a:pPr>
            <a:r>
              <a:rPr lang="en-US" altLang="zh-CN" sz="3200" b="1" dirty="0">
                <a:solidFill>
                  <a:srgbClr val="002060"/>
                </a:solidFill>
                <a:latin typeface="Times New Roman" panose="02020603050405020304" pitchFamily="18" charset="0"/>
                <a:cs typeface="Times New Roman" panose="02020603050405020304" pitchFamily="18" charset="0"/>
                <a:sym typeface="+mn-ea"/>
              </a:rPr>
              <a:t>conflict</a:t>
            </a:r>
          </a:p>
          <a:p>
            <a:pPr>
              <a:lnSpc>
                <a:spcPts val="3800"/>
              </a:lnSpc>
              <a:spcBef>
                <a:spcPts val="0"/>
              </a:spcBef>
            </a:pPr>
            <a:r>
              <a:rPr lang="en-US" altLang="zh-CN" sz="3200" b="1" dirty="0">
                <a:solidFill>
                  <a:srgbClr val="002060"/>
                </a:solidFill>
                <a:latin typeface="Times New Roman" panose="02020603050405020304" pitchFamily="18" charset="0"/>
                <a:cs typeface="Times New Roman" panose="02020603050405020304" pitchFamily="18" charset="0"/>
                <a:sym typeface="+mn-ea"/>
              </a:rPr>
              <a:t>take over       </a:t>
            </a:r>
          </a:p>
          <a:p>
            <a:pPr>
              <a:lnSpc>
                <a:spcPts val="3800"/>
              </a:lnSpc>
              <a:spcBef>
                <a:spcPts val="0"/>
              </a:spcBef>
            </a:pPr>
            <a:r>
              <a:rPr lang="en-US" sz="3200" b="1" dirty="0">
                <a:solidFill>
                  <a:srgbClr val="002060"/>
                </a:solidFill>
                <a:latin typeface="Times New Roman" panose="02020603050405020304" pitchFamily="18" charset="0"/>
                <a:cs typeface="Times New Roman" panose="02020603050405020304" pitchFamily="18" charset="0"/>
                <a:sym typeface="+mn-ea"/>
              </a:rPr>
              <a:t> respond to</a:t>
            </a:r>
            <a:endParaRPr lang="en-US" altLang="zh-CN" sz="3200" b="1" dirty="0">
              <a:solidFill>
                <a:srgbClr val="002060"/>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6167755" y="768350"/>
            <a:ext cx="5737225" cy="5507990"/>
          </a:xfrm>
          <a:prstGeom prst="rect">
            <a:avLst/>
          </a:prstGeom>
          <a:noFill/>
        </p:spPr>
        <p:txBody>
          <a:bodyPr wrap="square">
            <a:spAutoFit/>
          </a:bodyPr>
          <a:lstStyle/>
          <a:p>
            <a:pPr marL="457200" indent="-457200">
              <a:lnSpc>
                <a:spcPct val="100000"/>
              </a:lnSpc>
              <a:buFont typeface="Arial" panose="020B0604020202020204" pitchFamily="34" charset="0"/>
              <a:buChar char="•"/>
            </a:pPr>
            <a:r>
              <a:rPr lang="zh-CN" sz="3200" b="1" dirty="0">
                <a:solidFill>
                  <a:srgbClr val="FF0000"/>
                </a:solidFill>
                <a:latin typeface="Times New Roman" panose="02020603050405020304" pitchFamily="18" charset="0"/>
                <a:cs typeface="Times New Roman" panose="02020603050405020304" pitchFamily="18" charset="0"/>
                <a:sym typeface="+mn-ea"/>
              </a:rPr>
              <a:t>在与</a:t>
            </a:r>
            <a:r>
              <a:rPr lang="en-US" altLang="zh-CN" sz="3200" b="1" dirty="0">
                <a:solidFill>
                  <a:srgbClr val="FF0000"/>
                </a:solidFill>
                <a:latin typeface="Times New Roman" panose="02020603050405020304" pitchFamily="18" charset="0"/>
                <a:cs typeface="Times New Roman" panose="02020603050405020304" pitchFamily="18" charset="0"/>
                <a:sym typeface="+mn-ea"/>
              </a:rPr>
              <a:t>......</a:t>
            </a:r>
            <a:r>
              <a:rPr lang="zh-CN" altLang="zh-CN" sz="3200" b="1" dirty="0">
                <a:solidFill>
                  <a:srgbClr val="FF0000"/>
                </a:solidFill>
                <a:latin typeface="Times New Roman" panose="02020603050405020304" pitchFamily="18" charset="0"/>
                <a:cs typeface="Times New Roman" panose="02020603050405020304" pitchFamily="18" charset="0"/>
                <a:sym typeface="+mn-ea"/>
              </a:rPr>
              <a:t>的斗争中</a:t>
            </a:r>
          </a:p>
          <a:p>
            <a:pPr marL="457200" indent="-457200">
              <a:lnSpc>
                <a:spcPct val="100000"/>
              </a:lnSpc>
              <a:buFont typeface="Arial" panose="020B0604020202020204" pitchFamily="34" charset="0"/>
              <a:buChar char="•"/>
            </a:pPr>
            <a:r>
              <a:rPr lang="zh-CN" sz="3200" b="1" dirty="0">
                <a:solidFill>
                  <a:srgbClr val="FF0000"/>
                </a:solidFill>
                <a:latin typeface="Times New Roman" panose="02020603050405020304" pitchFamily="18" charset="0"/>
                <a:cs typeface="Times New Roman" panose="02020603050405020304" pitchFamily="18" charset="0"/>
                <a:sym typeface="+mn-ea"/>
              </a:rPr>
              <a:t>垃圾桶</a:t>
            </a:r>
          </a:p>
          <a:p>
            <a:pPr marL="457200" indent="-457200">
              <a:lnSpc>
                <a:spcPct val="100000"/>
              </a:lnSpc>
              <a:buFont typeface="Arial" panose="020B0604020202020204" pitchFamily="34" charset="0"/>
              <a:buChar char="•"/>
            </a:pPr>
            <a:r>
              <a:rPr lang="zh-CN" altLang="en-US" sz="3200" b="1" dirty="0">
                <a:solidFill>
                  <a:srgbClr val="FF0000"/>
                </a:solidFill>
                <a:latin typeface="Times New Roman" panose="02020603050405020304" pitchFamily="18" charset="0"/>
                <a:cs typeface="Times New Roman" panose="02020603050405020304" pitchFamily="18" charset="0"/>
              </a:rPr>
              <a:t>摔倒</a:t>
            </a:r>
          </a:p>
          <a:p>
            <a:pPr marL="457200" indent="-457200">
              <a:lnSpc>
                <a:spcPct val="100000"/>
              </a:lnSpc>
              <a:buFont typeface="Arial" panose="020B0604020202020204" pitchFamily="34" charset="0"/>
              <a:buChar char="•"/>
            </a:pPr>
            <a:r>
              <a:rPr lang="zh-CN" sz="3200" b="1" dirty="0">
                <a:solidFill>
                  <a:srgbClr val="FF0000"/>
                </a:solidFill>
                <a:latin typeface="Times New Roman" panose="02020603050405020304" pitchFamily="18" charset="0"/>
                <a:cs typeface="Times New Roman" panose="02020603050405020304" pitchFamily="18" charset="0"/>
              </a:rPr>
              <a:t>诀窍，诡计</a:t>
            </a:r>
          </a:p>
          <a:p>
            <a:pPr marL="457200" indent="-457200">
              <a:lnSpc>
                <a:spcPct val="100000"/>
              </a:lnSpc>
              <a:buFont typeface="Arial" panose="020B0604020202020204" pitchFamily="34" charset="0"/>
              <a:buChar char="•"/>
            </a:pPr>
            <a:r>
              <a:rPr lang="zh-CN" sz="3200" b="1" dirty="0">
                <a:solidFill>
                  <a:srgbClr val="FF0000"/>
                </a:solidFill>
                <a:latin typeface="Times New Roman" panose="02020603050405020304" pitchFamily="18" charset="0"/>
                <a:cs typeface="Times New Roman" panose="02020603050405020304" pitchFamily="18" charset="0"/>
              </a:rPr>
              <a:t>物体</a:t>
            </a:r>
          </a:p>
          <a:p>
            <a:pPr marL="457200" indent="-457200">
              <a:lnSpc>
                <a:spcPct val="100000"/>
              </a:lnSpc>
              <a:buFont typeface="Arial" panose="020B0604020202020204" pitchFamily="34" charset="0"/>
              <a:buChar char="•"/>
            </a:pPr>
            <a:r>
              <a:rPr lang="zh-CN" altLang="en-US" sz="3200" b="1" dirty="0">
                <a:solidFill>
                  <a:srgbClr val="FF0000"/>
                </a:solidFill>
                <a:latin typeface="Times New Roman" panose="02020603050405020304" pitchFamily="18" charset="0"/>
                <a:cs typeface="Times New Roman" panose="02020603050405020304" pitchFamily="18" charset="0"/>
              </a:rPr>
              <a:t>把重物拿开</a:t>
            </a:r>
          </a:p>
          <a:p>
            <a:pPr marL="457200" indent="-457200">
              <a:lnSpc>
                <a:spcPct val="100000"/>
              </a:lnSpc>
              <a:buFont typeface="Arial" panose="020B0604020202020204" pitchFamily="34" charset="0"/>
              <a:buChar char="•"/>
            </a:pPr>
            <a:r>
              <a:rPr lang="zh-CN" sz="3200" b="1" dirty="0">
                <a:solidFill>
                  <a:srgbClr val="FF0000"/>
                </a:solidFill>
                <a:latin typeface="Times New Roman" panose="02020603050405020304" pitchFamily="18" charset="0"/>
                <a:cs typeface="Times New Roman" panose="02020603050405020304" pitchFamily="18" charset="0"/>
              </a:rPr>
              <a:t>解决，算出</a:t>
            </a:r>
            <a:endParaRPr lang="zh-CN" altLang="en-US" sz="3200" b="1" dirty="0">
              <a:solidFill>
                <a:srgbClr val="FF0000"/>
              </a:solidFill>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zh-CN" altLang="en-US" sz="3200" b="1" dirty="0">
                <a:solidFill>
                  <a:srgbClr val="FF0000"/>
                </a:solidFill>
                <a:latin typeface="Times New Roman" panose="02020603050405020304" pitchFamily="18" charset="0"/>
                <a:cs typeface="Times New Roman" panose="02020603050405020304" pitchFamily="18" charset="0"/>
              </a:rPr>
              <a:t>使依附，贴上</a:t>
            </a:r>
          </a:p>
          <a:p>
            <a:pPr marL="457200" indent="-457200">
              <a:lnSpc>
                <a:spcPct val="100000"/>
              </a:lnSpc>
              <a:buFont typeface="Arial" panose="020B0604020202020204" pitchFamily="34" charset="0"/>
              <a:buChar char="•"/>
            </a:pPr>
            <a:r>
              <a:rPr lang="zh-CN" altLang="en-US" sz="3200" b="1" dirty="0">
                <a:solidFill>
                  <a:srgbClr val="FF0000"/>
                </a:solidFill>
                <a:latin typeface="Times New Roman" panose="02020603050405020304" pitchFamily="18" charset="0"/>
                <a:cs typeface="Times New Roman" panose="02020603050405020304" pitchFamily="18" charset="0"/>
              </a:rPr>
              <a:t>矛盾</a:t>
            </a:r>
          </a:p>
          <a:p>
            <a:pPr marL="457200" indent="-457200">
              <a:lnSpc>
                <a:spcPct val="100000"/>
              </a:lnSpc>
              <a:buFont typeface="Arial" panose="020B0604020202020204" pitchFamily="34" charset="0"/>
              <a:buChar char="•"/>
            </a:pPr>
            <a:r>
              <a:rPr lang="zh-CN" sz="3200" b="1" dirty="0">
                <a:solidFill>
                  <a:srgbClr val="FF0000"/>
                </a:solidFill>
                <a:latin typeface="Times New Roman" panose="02020603050405020304" pitchFamily="18" charset="0"/>
                <a:cs typeface="Times New Roman" panose="02020603050405020304" pitchFamily="18" charset="0"/>
              </a:rPr>
              <a:t>接管</a:t>
            </a:r>
          </a:p>
          <a:p>
            <a:pPr marL="457200" indent="-457200">
              <a:lnSpc>
                <a:spcPct val="100000"/>
              </a:lnSpc>
              <a:buFont typeface="Arial" panose="020B0604020202020204" pitchFamily="34" charset="0"/>
              <a:buChar char="•"/>
            </a:pPr>
            <a:r>
              <a:rPr lang="zh-CN" sz="3200" b="1" dirty="0">
                <a:solidFill>
                  <a:srgbClr val="FF0000"/>
                </a:solidFill>
                <a:latin typeface="Times New Roman" panose="02020603050405020304" pitchFamily="18" charset="0"/>
                <a:cs typeface="Times New Roman" panose="02020603050405020304" pitchFamily="18" charset="0"/>
              </a:rPr>
              <a:t>回应</a:t>
            </a:r>
          </a:p>
        </p:txBody>
      </p:sp>
    </p:spTree>
    <p:extLst>
      <p:ext uri="{BB962C8B-B14F-4D97-AF65-F5344CB8AC3E}">
        <p14:creationId xmlns:p14="http://schemas.microsoft.com/office/powerpoint/2010/main" val="45469887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childTnLst>
                                </p:cTn>
                              </p:par>
                              <p:par>
                                <p:cTn id="9" presetID="1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0" y="-245"/>
            <a:ext cx="2275033" cy="746615"/>
          </a:xfrm>
          <a:prstGeom prst="rect">
            <a:avLst/>
          </a:prstGeom>
          <a:noFill/>
        </p:spPr>
        <p:txBody>
          <a:bodyPr wrap="square" lIns="91440" tIns="45720" rIns="91440" bIns="45720" rtlCol="0">
            <a:spAutoFit/>
          </a:bodyPr>
          <a:lstStyle/>
          <a:p>
            <a:pPr algn="ctr">
              <a:lnSpc>
                <a:spcPct val="150000"/>
              </a:lnSpc>
            </a:pPr>
            <a:r>
              <a:rPr lang="zh-CN" sz="3200" b="1" dirty="0">
                <a:solidFill>
                  <a:srgbClr val="FF0000"/>
                </a:solidFill>
                <a:latin typeface="微软雅黑" panose="020B0503020204020204" pitchFamily="34" charset="-122"/>
                <a:ea typeface="微软雅黑" panose="020B0503020204020204" pitchFamily="34" charset="-122"/>
                <a:sym typeface="+mn-ea"/>
              </a:rPr>
              <a:t>长难句分析</a:t>
            </a:r>
            <a:endParaRPr lang="zh-CN" sz="3735" b="1" dirty="0">
              <a:solidFill>
                <a:srgbClr val="FF0000"/>
              </a:solidFill>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91440" y="851535"/>
            <a:ext cx="12100560" cy="6661150"/>
          </a:xfrm>
          <a:prstGeom prst="rect">
            <a:avLst/>
          </a:prstGeom>
          <a:noFill/>
        </p:spPr>
        <p:txBody>
          <a:bodyPr wrap="square" rtlCol="0">
            <a:noAutofit/>
          </a:bodyPr>
          <a:lstStyle/>
          <a:p>
            <a:pPr marL="0" marR="0" lvl="0" indent="457200" algn="just" defTabSz="914400" rtl="0" fontAlgn="auto">
              <a:lnSpc>
                <a:spcPct val="100000"/>
              </a:lnSpc>
              <a:spcBef>
                <a:spcPts val="0"/>
              </a:spcBef>
              <a:spcAft>
                <a:spcPts val="0"/>
              </a:spcAft>
              <a:buClrTx/>
              <a:buSzTx/>
              <a:buFontTx/>
              <a:buNone/>
            </a:pPr>
            <a:r>
              <a:rPr lang="en-US" sz="3200" b="1">
                <a:latin typeface="Times New Roman" panose="02020603050405020304" pitchFamily="18" charset="0"/>
                <a:cs typeface="Times New Roman" panose="02020603050405020304" pitchFamily="18" charset="0"/>
                <a:sym typeface="+mn-ea"/>
              </a:rPr>
              <a:t>1. </a:t>
            </a:r>
            <a:r>
              <a:rPr lang="en-US" altLang="zh-CN" sz="3200" b="1">
                <a:latin typeface="Times New Roman" panose="02020603050405020304" pitchFamily="18" charset="0"/>
                <a:cs typeface="Times New Roman" panose="02020603050405020304" pitchFamily="18" charset="0"/>
                <a:sym typeface="+mn-ea"/>
              </a:rPr>
              <a:t>The cockatoos must lift the heavy cover with their beaks （喙） and then walk along</a:t>
            </a:r>
            <a:r>
              <a:rPr lang="zh-CN" altLang="en-US" sz="3200" b="1">
                <a:latin typeface="Times New Roman" panose="02020603050405020304" pitchFamily="18" charset="0"/>
                <a:cs typeface="Times New Roman" panose="02020603050405020304" pitchFamily="18" charset="0"/>
                <a:sym typeface="+mn-ea"/>
              </a:rPr>
              <a:t>，</a:t>
            </a:r>
            <a:r>
              <a:rPr lang="en-US" altLang="zh-CN" sz="3200" b="1">
                <a:latin typeface="Times New Roman" panose="02020603050405020304" pitchFamily="18" charset="0"/>
                <a:cs typeface="Times New Roman" panose="02020603050405020304" pitchFamily="18" charset="0"/>
                <a:sym typeface="+mn-ea"/>
              </a:rPr>
              <a:t>pushing the cover up until it falls over.</a:t>
            </a:r>
            <a:endParaRPr lang="en-US" altLang="zh-CN" sz="3200" b="1" dirty="0">
              <a:latin typeface="Times New Roman" panose="02020603050405020304" pitchFamily="18" charset="0"/>
              <a:cs typeface="Times New Roman" panose="02020603050405020304" pitchFamily="18" charset="0"/>
              <a:sym typeface="+mn-ea"/>
            </a:endParaRPr>
          </a:p>
        </p:txBody>
      </p:sp>
      <p:sp>
        <p:nvSpPr>
          <p:cNvPr id="10" name="矩形 9"/>
          <p:cNvSpPr/>
          <p:nvPr/>
        </p:nvSpPr>
        <p:spPr>
          <a:xfrm>
            <a:off x="91440" y="62231"/>
            <a:ext cx="2322151" cy="73025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002060"/>
              </a:solidFill>
            </a:endParaRPr>
          </a:p>
        </p:txBody>
      </p:sp>
      <p:sp>
        <p:nvSpPr>
          <p:cNvPr id="2" name="文本框 1"/>
          <p:cNvSpPr txBox="1"/>
          <p:nvPr/>
        </p:nvSpPr>
        <p:spPr>
          <a:xfrm>
            <a:off x="0" y="5096510"/>
            <a:ext cx="12132945" cy="1455420"/>
          </a:xfrm>
          <a:prstGeom prst="rect">
            <a:avLst/>
          </a:prstGeom>
          <a:solidFill>
            <a:schemeClr val="accent6">
              <a:lumMod val="20000"/>
              <a:lumOff val="80000"/>
            </a:schemeClr>
          </a:solidFill>
        </p:spPr>
        <p:txBody>
          <a:bodyPr wrap="square" rtlCol="0" anchor="t">
            <a:noAutofit/>
          </a:bodyPr>
          <a:lstStyle/>
          <a:p>
            <a:r>
              <a:rPr lang="zh-CN" sz="3200" b="1">
                <a:latin typeface="Times New Roman" panose="02020603050405020304" pitchFamily="18" charset="0"/>
                <a:cs typeface="Times New Roman" panose="02020603050405020304" pitchFamily="18" charset="0"/>
              </a:rPr>
              <a:t>翻译：鹦鹉必须用它的</a:t>
            </a:r>
            <a:r>
              <a:rPr lang="en-US" altLang="zh-CN" sz="3200" b="1">
                <a:latin typeface="Times New Roman" panose="02020603050405020304" pitchFamily="18" charset="0"/>
                <a:cs typeface="Times New Roman" panose="02020603050405020304" pitchFamily="18" charset="0"/>
                <a:sym typeface="+mn-ea"/>
              </a:rPr>
              <a:t>喙</a:t>
            </a:r>
            <a:r>
              <a:rPr lang="zh-CN" altLang="en-US" sz="3200" b="1">
                <a:latin typeface="Times New Roman" panose="02020603050405020304" pitchFamily="18" charset="0"/>
                <a:cs typeface="Times New Roman" panose="02020603050405020304" pitchFamily="18" charset="0"/>
                <a:sym typeface="+mn-ea"/>
              </a:rPr>
              <a:t>掀起重重的盖子，然后走开，推起盖子直到它掉落。</a:t>
            </a:r>
          </a:p>
        </p:txBody>
      </p:sp>
      <p:sp>
        <p:nvSpPr>
          <p:cNvPr id="5" name="左中括号 4"/>
          <p:cNvSpPr/>
          <p:nvPr/>
        </p:nvSpPr>
        <p:spPr>
          <a:xfrm>
            <a:off x="4494530" y="746125"/>
            <a:ext cx="177800" cy="614680"/>
          </a:xfrm>
          <a:prstGeom prst="leftBracket">
            <a:avLst/>
          </a:prstGeom>
          <a:ln w="50800">
            <a:solidFill>
              <a:srgbClr val="FF000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中括号 5"/>
          <p:cNvSpPr/>
          <p:nvPr/>
        </p:nvSpPr>
        <p:spPr>
          <a:xfrm>
            <a:off x="3600450" y="1407160"/>
            <a:ext cx="95250" cy="584200"/>
          </a:xfrm>
          <a:prstGeom prst="rightBracket">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左中括号 7"/>
          <p:cNvSpPr/>
          <p:nvPr/>
        </p:nvSpPr>
        <p:spPr>
          <a:xfrm>
            <a:off x="4057015" y="1360805"/>
            <a:ext cx="177800" cy="614680"/>
          </a:xfrm>
          <a:prstGeom prst="leftBracket">
            <a:avLst/>
          </a:prstGeom>
          <a:ln w="50800">
            <a:solidFill>
              <a:srgbClr val="FF000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右中括号 8"/>
          <p:cNvSpPr/>
          <p:nvPr/>
        </p:nvSpPr>
        <p:spPr>
          <a:xfrm>
            <a:off x="7663180" y="1360805"/>
            <a:ext cx="95250" cy="584200"/>
          </a:xfrm>
          <a:prstGeom prst="rightBracket">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p:cNvSpPr txBox="1"/>
          <p:nvPr>
            <p:custDataLst>
              <p:tags r:id="rId1"/>
            </p:custDataLst>
          </p:nvPr>
        </p:nvSpPr>
        <p:spPr>
          <a:xfrm>
            <a:off x="890905" y="2079625"/>
            <a:ext cx="3603625" cy="519430"/>
          </a:xfrm>
          <a:prstGeom prst="rect">
            <a:avLst/>
          </a:prstGeom>
          <a:solidFill>
            <a:srgbClr val="92D050"/>
          </a:solidFill>
        </p:spPr>
        <p:txBody>
          <a:bodyPr wrap="square">
            <a:noAutofit/>
          </a:bodyPr>
          <a:lstStyle/>
          <a:p>
            <a:r>
              <a:rPr lang="zh-CN" altLang="en-US" sz="3200" b="1" dirty="0">
                <a:latin typeface="Times New Roman" panose="02020603050405020304" pitchFamily="18" charset="0"/>
                <a:cs typeface="Times New Roman" panose="02020603050405020304" pitchFamily="18" charset="0"/>
              </a:rPr>
              <a:t>非谓语动词作状语</a:t>
            </a:r>
          </a:p>
        </p:txBody>
      </p:sp>
      <p:sp>
        <p:nvSpPr>
          <p:cNvPr id="16" name="文本框 15"/>
          <p:cNvSpPr txBox="1"/>
          <p:nvPr>
            <p:custDataLst>
              <p:tags r:id="rId2"/>
            </p:custDataLst>
          </p:nvPr>
        </p:nvSpPr>
        <p:spPr>
          <a:xfrm>
            <a:off x="5128895" y="328295"/>
            <a:ext cx="7063105" cy="519430"/>
          </a:xfrm>
          <a:prstGeom prst="rect">
            <a:avLst/>
          </a:prstGeom>
          <a:solidFill>
            <a:srgbClr val="92D050"/>
          </a:solidFill>
        </p:spPr>
        <p:txBody>
          <a:bodyPr wrap="square">
            <a:noAutofit/>
          </a:bodyPr>
          <a:lstStyle/>
          <a:p>
            <a:r>
              <a:rPr lang="zh-CN" sz="3200" b="1" dirty="0">
                <a:latin typeface="Times New Roman" panose="02020603050405020304" pitchFamily="18" charset="0"/>
                <a:cs typeface="Times New Roman" panose="02020603050405020304" pitchFamily="18" charset="0"/>
              </a:rPr>
              <a:t>并列连词连接两个谓语</a:t>
            </a:r>
          </a:p>
        </p:txBody>
      </p:sp>
      <p:sp>
        <p:nvSpPr>
          <p:cNvPr id="17" name="文本框 16"/>
          <p:cNvSpPr txBox="1"/>
          <p:nvPr/>
        </p:nvSpPr>
        <p:spPr>
          <a:xfrm>
            <a:off x="0" y="3622675"/>
            <a:ext cx="12192000" cy="852805"/>
          </a:xfrm>
          <a:prstGeom prst="rect">
            <a:avLst/>
          </a:prstGeom>
          <a:solidFill>
            <a:schemeClr val="accent6">
              <a:lumMod val="20000"/>
              <a:lumOff val="80000"/>
            </a:schemeClr>
          </a:solidFill>
        </p:spPr>
        <p:txBody>
          <a:bodyPr wrap="square" rtlCol="0" anchor="t">
            <a:noAutofit/>
          </a:bodyPr>
          <a:lstStyle/>
          <a:p>
            <a:r>
              <a:rPr lang="zh-CN" altLang="en-US" sz="3200" b="1" dirty="0">
                <a:latin typeface="Times New Roman" panose="02020603050405020304" pitchFamily="18" charset="0"/>
                <a:cs typeface="Times New Roman" panose="02020603050405020304" pitchFamily="18" charset="0"/>
              </a:rPr>
              <a:t>主干：</a:t>
            </a:r>
            <a:r>
              <a:rPr lang="en-US" altLang="zh-CN" sz="3200" b="1">
                <a:latin typeface="Times New Roman" panose="02020603050405020304" pitchFamily="18" charset="0"/>
                <a:cs typeface="Times New Roman" panose="02020603050405020304" pitchFamily="18" charset="0"/>
                <a:sym typeface="+mn-ea"/>
              </a:rPr>
              <a:t>The cockatoos must lift the cover and walk along.</a:t>
            </a:r>
            <a:r>
              <a:rPr sz="3200" b="1">
                <a:latin typeface="Times New Roman" panose="02020603050405020304" pitchFamily="18" charset="0"/>
                <a:cs typeface="Times New Roman" panose="02020603050405020304" pitchFamily="18" charset="0"/>
                <a:sym typeface="+mn-ea"/>
              </a:rPr>
              <a:t> </a:t>
            </a:r>
          </a:p>
        </p:txBody>
      </p:sp>
      <p:sp>
        <p:nvSpPr>
          <p:cNvPr id="3" name="左中括号 2"/>
          <p:cNvSpPr/>
          <p:nvPr>
            <p:custDataLst>
              <p:tags r:id="rId3"/>
            </p:custDataLst>
          </p:nvPr>
        </p:nvSpPr>
        <p:spPr>
          <a:xfrm>
            <a:off x="8676640" y="1330325"/>
            <a:ext cx="177800" cy="614680"/>
          </a:xfrm>
          <a:prstGeom prst="leftBracket">
            <a:avLst/>
          </a:prstGeom>
          <a:ln w="50800">
            <a:solidFill>
              <a:srgbClr val="FF000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右中括号 10"/>
          <p:cNvSpPr/>
          <p:nvPr>
            <p:custDataLst>
              <p:tags r:id="rId4"/>
            </p:custDataLst>
          </p:nvPr>
        </p:nvSpPr>
        <p:spPr>
          <a:xfrm>
            <a:off x="10749280" y="1360805"/>
            <a:ext cx="95250" cy="584200"/>
          </a:xfrm>
          <a:prstGeom prst="rightBracket">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p:cNvSpPr txBox="1"/>
          <p:nvPr>
            <p:custDataLst>
              <p:tags r:id="rId5"/>
            </p:custDataLst>
          </p:nvPr>
        </p:nvSpPr>
        <p:spPr>
          <a:xfrm>
            <a:off x="7898765" y="1991360"/>
            <a:ext cx="4382770" cy="519430"/>
          </a:xfrm>
          <a:prstGeom prst="rect">
            <a:avLst/>
          </a:prstGeom>
          <a:solidFill>
            <a:srgbClr val="92D050"/>
          </a:solidFill>
        </p:spPr>
        <p:txBody>
          <a:bodyPr wrap="square">
            <a:noAutofit/>
          </a:bodyPr>
          <a:lstStyle/>
          <a:p>
            <a:r>
              <a:rPr lang="en-US" altLang="zh-CN" sz="3200" b="1" dirty="0">
                <a:latin typeface="Times New Roman" panose="02020603050405020304" pitchFamily="18" charset="0"/>
                <a:cs typeface="Times New Roman" panose="02020603050405020304" pitchFamily="18" charset="0"/>
              </a:rPr>
              <a:t>until</a:t>
            </a:r>
            <a:r>
              <a:rPr lang="zh-CN" altLang="en-US" sz="3200" b="1" dirty="0">
                <a:latin typeface="Times New Roman" panose="02020603050405020304" pitchFamily="18" charset="0"/>
                <a:cs typeface="Times New Roman" panose="02020603050405020304" pitchFamily="18" charset="0"/>
              </a:rPr>
              <a:t>引导时间状语从句</a:t>
            </a:r>
          </a:p>
        </p:txBody>
      </p:sp>
    </p:spTree>
    <p:extLst>
      <p:ext uri="{BB962C8B-B14F-4D97-AF65-F5344CB8AC3E}">
        <p14:creationId xmlns:p14="http://schemas.microsoft.com/office/powerpoint/2010/main" val="132529038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ppt_x"/>
                                          </p:val>
                                        </p:tav>
                                        <p:tav tm="100000">
                                          <p:val>
                                            <p:strVal val="#ppt_x"/>
                                          </p:val>
                                        </p:tav>
                                      </p:tavLst>
                                    </p:anim>
                                    <p:anim calcmode="lin" valueType="num">
                                      <p:cBhvr additive="base">
                                        <p:cTn id="48" dur="500" fill="hold"/>
                                        <p:tgtEl>
                                          <p:spTgt spid="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bldLvl="0" animBg="1"/>
      <p:bldP spid="6" grpId="0" bldLvl="0" animBg="1"/>
      <p:bldP spid="8" grpId="0" bldLvl="0" animBg="1"/>
      <p:bldP spid="9" grpId="0" bldLvl="0" animBg="1"/>
      <p:bldP spid="13" grpId="0" bldLvl="0" animBg="1"/>
      <p:bldP spid="16" grpId="0" bldLvl="0" animBg="1"/>
      <p:bldP spid="17" grpId="0" bldLvl="0" animBg="1"/>
      <p:bldP spid="3" grpId="0" bldLvl="0" animBg="1"/>
      <p:bldP spid="11" grpId="0" bldLvl="0" animBg="1"/>
      <p:bldP spid="12"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0" y="-245"/>
            <a:ext cx="2275033" cy="746615"/>
          </a:xfrm>
          <a:prstGeom prst="rect">
            <a:avLst/>
          </a:prstGeom>
          <a:noFill/>
        </p:spPr>
        <p:txBody>
          <a:bodyPr wrap="square" lIns="91440" tIns="45720" rIns="91440" bIns="45720" rtlCol="0">
            <a:spAutoFit/>
          </a:bodyPr>
          <a:lstStyle/>
          <a:p>
            <a:pPr algn="ctr">
              <a:lnSpc>
                <a:spcPct val="150000"/>
              </a:lnSpc>
            </a:pPr>
            <a:r>
              <a:rPr lang="zh-CN" sz="3200" b="1" dirty="0">
                <a:solidFill>
                  <a:srgbClr val="FF0000"/>
                </a:solidFill>
                <a:latin typeface="微软雅黑" panose="020B0503020204020204" pitchFamily="34" charset="-122"/>
                <a:ea typeface="微软雅黑" panose="020B0503020204020204" pitchFamily="34" charset="-122"/>
                <a:sym typeface="+mn-ea"/>
              </a:rPr>
              <a:t>长难句分析</a:t>
            </a:r>
            <a:endParaRPr lang="zh-CN" sz="3735" b="1" dirty="0">
              <a:solidFill>
                <a:srgbClr val="FF0000"/>
              </a:solidFill>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91440" y="746125"/>
            <a:ext cx="12100560" cy="6661150"/>
          </a:xfrm>
          <a:prstGeom prst="rect">
            <a:avLst/>
          </a:prstGeom>
          <a:noFill/>
        </p:spPr>
        <p:txBody>
          <a:bodyPr wrap="square" rtlCol="0">
            <a:noAutofit/>
          </a:bodyPr>
          <a:lstStyle/>
          <a:p>
            <a:pPr marL="0" indent="0">
              <a:buNone/>
            </a:pPr>
            <a:r>
              <a:rPr lang="en-US" altLang="zh-CN" sz="3200" b="1">
                <a:latin typeface="Times New Roman" panose="02020603050405020304" pitchFamily="18" charset="0"/>
                <a:cs typeface="Times New Roman" panose="02020603050405020304" pitchFamily="18" charset="0"/>
                <a:sym typeface="+mn-ea"/>
              </a:rPr>
              <a:t>They expect these conflicts will become more common as humans take over more areas that used to be wild. </a:t>
            </a:r>
            <a:endParaRPr sz="3200" b="1" dirty="0">
              <a:latin typeface="Times New Roman" panose="02020603050405020304" pitchFamily="18" charset="0"/>
              <a:cs typeface="Times New Roman" panose="02020603050405020304" pitchFamily="18" charset="0"/>
            </a:endParaRPr>
          </a:p>
          <a:p>
            <a:pPr marL="0" indent="0">
              <a:buNone/>
            </a:pPr>
            <a:r>
              <a:rPr lang="en-US" altLang="zh-CN" sz="3200" b="1" dirty="0">
                <a:latin typeface="Times New Roman" panose="02020603050405020304" pitchFamily="18" charset="0"/>
                <a:cs typeface="Times New Roman" panose="02020603050405020304" pitchFamily="18" charset="0"/>
                <a:sym typeface="+mn-ea"/>
              </a:rPr>
              <a:t>    </a:t>
            </a:r>
          </a:p>
        </p:txBody>
      </p:sp>
      <p:sp>
        <p:nvSpPr>
          <p:cNvPr id="10" name="矩形 9"/>
          <p:cNvSpPr/>
          <p:nvPr/>
        </p:nvSpPr>
        <p:spPr>
          <a:xfrm>
            <a:off x="91440" y="62231"/>
            <a:ext cx="2322151" cy="73025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002060"/>
              </a:solidFill>
            </a:endParaRPr>
          </a:p>
        </p:txBody>
      </p:sp>
      <p:sp>
        <p:nvSpPr>
          <p:cNvPr id="2" name="文本框 1"/>
          <p:cNvSpPr txBox="1"/>
          <p:nvPr/>
        </p:nvSpPr>
        <p:spPr>
          <a:xfrm>
            <a:off x="0" y="5096265"/>
            <a:ext cx="11838940" cy="1455420"/>
          </a:xfrm>
          <a:prstGeom prst="rect">
            <a:avLst/>
          </a:prstGeom>
          <a:solidFill>
            <a:schemeClr val="accent6">
              <a:lumMod val="20000"/>
              <a:lumOff val="80000"/>
            </a:schemeClr>
          </a:solidFill>
        </p:spPr>
        <p:txBody>
          <a:bodyPr wrap="square" rtlCol="0" anchor="t">
            <a:noAutofit/>
          </a:bodyPr>
          <a:lstStyle/>
          <a:p>
            <a:r>
              <a:rPr lang="zh-CN" sz="3200" b="1">
                <a:latin typeface="Times New Roman" panose="02020603050405020304" pitchFamily="18" charset="0"/>
                <a:cs typeface="Times New Roman" panose="02020603050405020304" pitchFamily="18" charset="0"/>
              </a:rPr>
              <a:t>翻译：他们估计这些矛盾将会变得更加普遍，随着人们接管更多的区域时，</a:t>
            </a:r>
            <a:r>
              <a:rPr lang="en-US" altLang="zh-CN" sz="3200" b="1">
                <a:latin typeface="Times New Roman" panose="02020603050405020304" pitchFamily="18" charset="0"/>
                <a:cs typeface="Times New Roman" panose="02020603050405020304" pitchFamily="18" charset="0"/>
              </a:rPr>
              <a:t> </a:t>
            </a:r>
            <a:r>
              <a:rPr lang="zh-CN" altLang="en-US" sz="3200" b="1">
                <a:latin typeface="Times New Roman" panose="02020603050405020304" pitchFamily="18" charset="0"/>
                <a:cs typeface="Times New Roman" panose="02020603050405020304" pitchFamily="18" charset="0"/>
              </a:rPr>
              <a:t>而这些土地过去常常是荒地。</a:t>
            </a:r>
          </a:p>
        </p:txBody>
      </p:sp>
      <p:grpSp>
        <p:nvGrpSpPr>
          <p:cNvPr id="14" name="组合 13"/>
          <p:cNvGrpSpPr/>
          <p:nvPr/>
        </p:nvGrpSpPr>
        <p:grpSpPr>
          <a:xfrm>
            <a:off x="10039985" y="834942"/>
            <a:ext cx="9243060" cy="584359"/>
            <a:chOff x="8750" y="1513"/>
            <a:chExt cx="5010" cy="1344"/>
          </a:xfrm>
        </p:grpSpPr>
        <p:sp>
          <p:nvSpPr>
            <p:cNvPr id="11" name="左中括号 10"/>
            <p:cNvSpPr/>
            <p:nvPr>
              <p:custDataLst>
                <p:tags r:id="rId7"/>
              </p:custDataLst>
            </p:nvPr>
          </p:nvSpPr>
          <p:spPr>
            <a:xfrm>
              <a:off x="8750" y="1513"/>
              <a:ext cx="280" cy="1344"/>
            </a:xfrm>
            <a:prstGeom prst="leftBracket">
              <a:avLst/>
            </a:prstGeom>
            <a:ln w="50800">
              <a:solidFill>
                <a:srgbClr val="FF000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右中括号 11"/>
            <p:cNvSpPr/>
            <p:nvPr>
              <p:custDataLst>
                <p:tags r:id="rId8"/>
              </p:custDataLst>
            </p:nvPr>
          </p:nvSpPr>
          <p:spPr>
            <a:xfrm>
              <a:off x="13524" y="1668"/>
              <a:ext cx="236" cy="1053"/>
            </a:xfrm>
            <a:prstGeom prst="rightBracket">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 name="左中括号 4"/>
          <p:cNvSpPr/>
          <p:nvPr/>
        </p:nvSpPr>
        <p:spPr>
          <a:xfrm>
            <a:off x="2355850" y="804545"/>
            <a:ext cx="177800" cy="614680"/>
          </a:xfrm>
          <a:prstGeom prst="leftBracket">
            <a:avLst/>
          </a:prstGeom>
          <a:ln w="50800">
            <a:solidFill>
              <a:srgbClr val="FF000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中括号 5"/>
          <p:cNvSpPr/>
          <p:nvPr/>
        </p:nvSpPr>
        <p:spPr>
          <a:xfrm>
            <a:off x="9558655" y="939165"/>
            <a:ext cx="95250" cy="584200"/>
          </a:xfrm>
          <a:prstGeom prst="rightBracket">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p:cNvSpPr txBox="1"/>
          <p:nvPr>
            <p:custDataLst>
              <p:tags r:id="rId1"/>
            </p:custDataLst>
          </p:nvPr>
        </p:nvSpPr>
        <p:spPr>
          <a:xfrm>
            <a:off x="537210" y="1850390"/>
            <a:ext cx="4378325" cy="519430"/>
          </a:xfrm>
          <a:prstGeom prst="rect">
            <a:avLst/>
          </a:prstGeom>
          <a:solidFill>
            <a:srgbClr val="92D050"/>
          </a:solidFill>
        </p:spPr>
        <p:txBody>
          <a:bodyPr wrap="square">
            <a:noAutofit/>
          </a:bodyPr>
          <a:lstStyle/>
          <a:p>
            <a:r>
              <a:rPr lang="en-US" altLang="zh-CN" sz="3200" b="1" dirty="0">
                <a:latin typeface="Times New Roman" panose="02020603050405020304" pitchFamily="18" charset="0"/>
                <a:cs typeface="Times New Roman" panose="02020603050405020304" pitchFamily="18" charset="0"/>
              </a:rPr>
              <a:t>that</a:t>
            </a:r>
            <a:r>
              <a:rPr lang="zh-CN" altLang="en-US" sz="3200" b="1" dirty="0">
                <a:latin typeface="Times New Roman" panose="02020603050405020304" pitchFamily="18" charset="0"/>
                <a:cs typeface="Times New Roman" panose="02020603050405020304" pitchFamily="18" charset="0"/>
              </a:rPr>
              <a:t>引导的宾语从句</a:t>
            </a:r>
          </a:p>
        </p:txBody>
      </p:sp>
      <p:sp>
        <p:nvSpPr>
          <p:cNvPr id="15" name="文本框 14"/>
          <p:cNvSpPr txBox="1"/>
          <p:nvPr>
            <p:custDataLst>
              <p:tags r:id="rId2"/>
            </p:custDataLst>
          </p:nvPr>
        </p:nvSpPr>
        <p:spPr>
          <a:xfrm>
            <a:off x="6779895" y="1850390"/>
            <a:ext cx="4596130" cy="519430"/>
          </a:xfrm>
          <a:prstGeom prst="rect">
            <a:avLst/>
          </a:prstGeom>
          <a:solidFill>
            <a:srgbClr val="92D050"/>
          </a:solidFill>
        </p:spPr>
        <p:txBody>
          <a:bodyPr wrap="square">
            <a:noAutofit/>
          </a:bodyPr>
          <a:lstStyle/>
          <a:p>
            <a:r>
              <a:rPr lang="en-US" altLang="zh-CN" sz="3200" b="1" dirty="0">
                <a:latin typeface="Times New Roman" panose="02020603050405020304" pitchFamily="18" charset="0"/>
                <a:cs typeface="Times New Roman" panose="02020603050405020304" pitchFamily="18" charset="0"/>
              </a:rPr>
              <a:t>as</a:t>
            </a:r>
            <a:r>
              <a:rPr lang="zh-CN" altLang="en-US" sz="3200" b="1" dirty="0">
                <a:latin typeface="Times New Roman" panose="02020603050405020304" pitchFamily="18" charset="0"/>
                <a:cs typeface="Times New Roman" panose="02020603050405020304" pitchFamily="18" charset="0"/>
              </a:rPr>
              <a:t>引导的伴随状语从句</a:t>
            </a:r>
            <a:endParaRPr lang="en-US" altLang="zh-CN" sz="3200" b="1"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91440" y="3778250"/>
            <a:ext cx="11838940" cy="807085"/>
          </a:xfrm>
          <a:prstGeom prst="rect">
            <a:avLst/>
          </a:prstGeom>
          <a:solidFill>
            <a:schemeClr val="accent6">
              <a:lumMod val="20000"/>
              <a:lumOff val="80000"/>
            </a:schemeClr>
          </a:solidFill>
        </p:spPr>
        <p:txBody>
          <a:bodyPr wrap="square" rtlCol="0" anchor="t">
            <a:noAutofit/>
          </a:bodyPr>
          <a:lstStyle/>
          <a:p>
            <a:r>
              <a:rPr lang="zh-CN" altLang="en-US" sz="3200" b="1" dirty="0">
                <a:latin typeface="Times New Roman" panose="02020603050405020304" pitchFamily="18" charset="0"/>
                <a:cs typeface="Times New Roman" panose="02020603050405020304" pitchFamily="18" charset="0"/>
              </a:rPr>
              <a:t>主干：</a:t>
            </a:r>
            <a:r>
              <a:rPr lang="en-US" altLang="zh-CN" sz="3200" b="1">
                <a:latin typeface="Times New Roman" panose="02020603050405020304" pitchFamily="18" charset="0"/>
                <a:cs typeface="Times New Roman" panose="02020603050405020304" pitchFamily="18" charset="0"/>
                <a:sym typeface="+mn-ea"/>
              </a:rPr>
              <a:t>They expect</a:t>
            </a:r>
            <a:endParaRPr sz="3200" b="1">
              <a:latin typeface="Times New Roman" panose="02020603050405020304" pitchFamily="18" charset="0"/>
              <a:cs typeface="Times New Roman" panose="02020603050405020304" pitchFamily="18" charset="0"/>
              <a:sym typeface="+mn-ea"/>
            </a:endParaRPr>
          </a:p>
        </p:txBody>
      </p:sp>
      <p:sp>
        <p:nvSpPr>
          <p:cNvPr id="3" name="右中括号 2"/>
          <p:cNvSpPr/>
          <p:nvPr>
            <p:custDataLst>
              <p:tags r:id="rId3"/>
            </p:custDataLst>
          </p:nvPr>
        </p:nvSpPr>
        <p:spPr>
          <a:xfrm>
            <a:off x="3751580" y="1419225"/>
            <a:ext cx="95250" cy="584200"/>
          </a:xfrm>
          <a:prstGeom prst="rightBracket">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左中括号 7"/>
          <p:cNvSpPr/>
          <p:nvPr>
            <p:custDataLst>
              <p:tags r:id="rId4"/>
            </p:custDataLst>
          </p:nvPr>
        </p:nvSpPr>
        <p:spPr>
          <a:xfrm>
            <a:off x="4658995" y="1205865"/>
            <a:ext cx="177800" cy="614680"/>
          </a:xfrm>
          <a:prstGeom prst="leftBracket">
            <a:avLst/>
          </a:prstGeom>
          <a:ln w="50800">
            <a:solidFill>
              <a:srgbClr val="FF000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中括号 8"/>
          <p:cNvSpPr/>
          <p:nvPr>
            <p:custDataLst>
              <p:tags r:id="rId5"/>
            </p:custDataLst>
          </p:nvPr>
        </p:nvSpPr>
        <p:spPr>
          <a:xfrm rot="10560000">
            <a:off x="7076440" y="1368425"/>
            <a:ext cx="241935" cy="474345"/>
          </a:xfrm>
          <a:prstGeom prst="leftBracket">
            <a:avLst/>
          </a:prstGeom>
          <a:ln w="50800">
            <a:solidFill>
              <a:srgbClr val="FF000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p:cNvSpPr txBox="1"/>
          <p:nvPr>
            <p:custDataLst>
              <p:tags r:id="rId6"/>
            </p:custDataLst>
          </p:nvPr>
        </p:nvSpPr>
        <p:spPr>
          <a:xfrm>
            <a:off x="5533390" y="315595"/>
            <a:ext cx="5762625" cy="519430"/>
          </a:xfrm>
          <a:prstGeom prst="rect">
            <a:avLst/>
          </a:prstGeom>
          <a:solidFill>
            <a:srgbClr val="92D050"/>
          </a:solidFill>
        </p:spPr>
        <p:txBody>
          <a:bodyPr wrap="square">
            <a:noAutofit/>
          </a:bodyPr>
          <a:lstStyle/>
          <a:p>
            <a:r>
              <a:rPr lang="en-US" sz="3200" b="1" dirty="0">
                <a:latin typeface="Times New Roman" panose="02020603050405020304" pitchFamily="18" charset="0"/>
                <a:cs typeface="Times New Roman" panose="02020603050405020304" pitchFamily="18" charset="0"/>
              </a:rPr>
              <a:t>that</a:t>
            </a:r>
            <a:r>
              <a:rPr lang="zh-CN" altLang="en-US" sz="3200" b="1" dirty="0">
                <a:latin typeface="Times New Roman" panose="02020603050405020304" pitchFamily="18" charset="0"/>
                <a:cs typeface="Times New Roman" panose="02020603050405020304" pitchFamily="18" charset="0"/>
              </a:rPr>
              <a:t>引导定语从句，修饰</a:t>
            </a:r>
            <a:r>
              <a:rPr lang="en-US" altLang="zh-CN" sz="3200" b="1" dirty="0">
                <a:latin typeface="Times New Roman" panose="02020603050405020304" pitchFamily="18" charset="0"/>
                <a:cs typeface="Times New Roman" panose="02020603050405020304" pitchFamily="18" charset="0"/>
              </a:rPr>
              <a:t>areas</a:t>
            </a:r>
          </a:p>
        </p:txBody>
      </p:sp>
    </p:spTree>
    <p:extLst>
      <p:ext uri="{BB962C8B-B14F-4D97-AF65-F5344CB8AC3E}">
        <p14:creationId xmlns:p14="http://schemas.microsoft.com/office/powerpoint/2010/main" val="185969251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ppt_x"/>
                                          </p:val>
                                        </p:tav>
                                        <p:tav tm="100000">
                                          <p:val>
                                            <p:strVal val="#ppt_x"/>
                                          </p:val>
                                        </p:tav>
                                      </p:tavLst>
                                    </p:anim>
                                    <p:anim calcmode="lin" valueType="num">
                                      <p:cBhvr additive="base">
                                        <p:cTn id="3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ppt_x"/>
                                          </p:val>
                                        </p:tav>
                                        <p:tav tm="100000">
                                          <p:val>
                                            <p:strVal val="#ppt_x"/>
                                          </p:val>
                                        </p:tav>
                                      </p:tavLst>
                                    </p:anim>
                                    <p:anim calcmode="lin" valueType="num">
                                      <p:cBhvr additive="base">
                                        <p:cTn id="4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fill="hold"/>
                                        <p:tgtEl>
                                          <p:spTgt spid="9"/>
                                        </p:tgtEl>
                                        <p:attrNameLst>
                                          <p:attrName>ppt_x</p:attrName>
                                        </p:attrNameLst>
                                      </p:cBhvr>
                                      <p:tavLst>
                                        <p:tav tm="0">
                                          <p:val>
                                            <p:strVal val="#ppt_x"/>
                                          </p:val>
                                        </p:tav>
                                        <p:tav tm="100000">
                                          <p:val>
                                            <p:strVal val="#ppt_x"/>
                                          </p:val>
                                        </p:tav>
                                      </p:tavLst>
                                    </p:anim>
                                    <p:anim calcmode="lin" valueType="num">
                                      <p:cBhvr additive="base">
                                        <p:cTn id="5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bldLvl="0" animBg="1"/>
      <p:bldP spid="6" grpId="0" bldLvl="0" animBg="1"/>
      <p:bldP spid="13" grpId="0" bldLvl="0" animBg="1"/>
      <p:bldP spid="15" grpId="0" bldLvl="0" animBg="1"/>
      <p:bldP spid="17" grpId="0" bldLvl="0" animBg="1"/>
      <p:bldP spid="3" grpId="0" bldLvl="0" animBg="1"/>
      <p:bldP spid="8" grpId="0" bldLvl="0" animBg="1"/>
      <p:bldP spid="9" grpId="0" bldLvl="0" animBg="1"/>
      <p:bldP spid="16"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3675" y="953135"/>
            <a:ext cx="11998960" cy="6012815"/>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1. </a:t>
            </a:r>
            <a:r>
              <a:rPr lang="en-US" altLang="zh-CN" sz="3200">
                <a:latin typeface="Times New Roman" panose="02020603050405020304" pitchFamily="18" charset="0"/>
                <a:cs typeface="Times New Roman" panose="02020603050405020304" pitchFamily="18" charset="0"/>
                <a:sym typeface="+mn-ea"/>
              </a:rPr>
              <a:t>The scientists spent weeks ____________(study)more than 3,200 trash bins in four different areas of Sydney. They wanted to see how many bins were protected and what methods were used.</a:t>
            </a:r>
            <a:endParaRPr lang="en-US" altLang="zh-CN" sz="320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2. </a:t>
            </a:r>
            <a:r>
              <a:rPr lang="en-US" altLang="zh-CN" sz="3200">
                <a:latin typeface="Times New Roman" panose="02020603050405020304" pitchFamily="18" charset="0"/>
                <a:cs typeface="Times New Roman" panose="02020603050405020304" pitchFamily="18" charset="0"/>
                <a:sym typeface="+mn-ea"/>
              </a:rPr>
              <a:t>The most common way __________ protecting the bins was to put a brick or some other heavy objects on the cover. </a:t>
            </a:r>
          </a:p>
          <a:p>
            <a:pPr marL="0" indent="0">
              <a:buNone/>
            </a:pPr>
            <a:r>
              <a:rPr lang="en-US" sz="3200" dirty="0">
                <a:latin typeface="Times New Roman" panose="02020603050405020304" pitchFamily="18" charset="0"/>
                <a:cs typeface="Times New Roman" panose="02020603050405020304" pitchFamily="18" charset="0"/>
              </a:rPr>
              <a:t>3. </a:t>
            </a:r>
            <a:r>
              <a:rPr lang="en-US" altLang="zh-CN" sz="3200">
                <a:latin typeface="Times New Roman" panose="02020603050405020304" pitchFamily="18" charset="0"/>
                <a:cs typeface="Times New Roman" panose="02020603050405020304" pitchFamily="18" charset="0"/>
                <a:sym typeface="+mn-ea"/>
              </a:rPr>
              <a:t>As_________result, humans have figured out ways to attach the items to the top of their bins.</a:t>
            </a:r>
            <a:endParaRPr lang="en-US" sz="32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4809490" y="2218055"/>
            <a:ext cx="2572385" cy="645160"/>
          </a:xfrm>
          <a:prstGeom prst="rect">
            <a:avLst/>
          </a:prstGeom>
          <a:noFill/>
        </p:spPr>
        <p:txBody>
          <a:bodyPr wrap="square" rtlCol="0">
            <a:spAutoFit/>
          </a:bodyPr>
          <a:lstStyle/>
          <a:p>
            <a:r>
              <a:rPr lang="en-US" altLang="zh-CN" sz="3600" b="1" dirty="0">
                <a:solidFill>
                  <a:srgbClr val="FF0000"/>
                </a:solidFill>
                <a:latin typeface="Times New Roman" panose="02020603050405020304" pitchFamily="18" charset="0"/>
                <a:cs typeface="Times New Roman" panose="02020603050405020304" pitchFamily="18" charset="0"/>
              </a:rPr>
              <a:t>of</a:t>
            </a:r>
          </a:p>
        </p:txBody>
      </p:sp>
      <p:sp>
        <p:nvSpPr>
          <p:cNvPr id="6" name="文本框 5"/>
          <p:cNvSpPr txBox="1"/>
          <p:nvPr/>
        </p:nvSpPr>
        <p:spPr>
          <a:xfrm>
            <a:off x="5491480" y="845820"/>
            <a:ext cx="1927860" cy="645160"/>
          </a:xfrm>
          <a:prstGeom prst="rect">
            <a:avLst/>
          </a:prstGeom>
          <a:noFill/>
        </p:spPr>
        <p:txBody>
          <a:bodyPr wrap="square" rtlCol="0">
            <a:spAutoFit/>
          </a:bodyPr>
          <a:lstStyle/>
          <a:p>
            <a:r>
              <a:rPr lang="en-US" altLang="zh-CN" sz="3600" b="1" dirty="0">
                <a:solidFill>
                  <a:srgbClr val="FF0000"/>
                </a:solidFill>
                <a:latin typeface="Times New Roman" panose="02020603050405020304" pitchFamily="18" charset="0"/>
                <a:cs typeface="Times New Roman" panose="02020603050405020304" pitchFamily="18" charset="0"/>
              </a:rPr>
              <a:t>studying </a:t>
            </a:r>
          </a:p>
        </p:txBody>
      </p:sp>
      <p:sp>
        <p:nvSpPr>
          <p:cNvPr id="8" name="文本框 8"/>
          <p:cNvSpPr txBox="1"/>
          <p:nvPr/>
        </p:nvSpPr>
        <p:spPr>
          <a:xfrm>
            <a:off x="-533733" y="-158995"/>
            <a:ext cx="3353465" cy="828304"/>
          </a:xfrm>
          <a:prstGeom prst="rect">
            <a:avLst/>
          </a:prstGeom>
          <a:noFill/>
          <a:ln>
            <a:noFill/>
          </a:ln>
        </p:spPr>
        <p:txBody>
          <a:bodyPr wrap="square" lIns="91440" tIns="45720" rIns="91440" bIns="45720" rtlCol="0">
            <a:spAutoFit/>
          </a:bodyPr>
          <a:lstStyle/>
          <a:p>
            <a:pPr algn="ctr">
              <a:lnSpc>
                <a:spcPct val="150000"/>
              </a:lnSpc>
            </a:pPr>
            <a:r>
              <a:rPr lang="zh-CN" altLang="en-US" sz="3600" b="1" dirty="0">
                <a:solidFill>
                  <a:srgbClr val="FF0000"/>
                </a:solidFill>
                <a:latin typeface="微软雅黑" panose="020B0503020204020204" pitchFamily="34" charset="-122"/>
                <a:ea typeface="微软雅黑" panose="020B0503020204020204" pitchFamily="34" charset="-122"/>
                <a:sym typeface="+mn-ea"/>
              </a:rPr>
              <a:t>语法填空</a:t>
            </a:r>
            <a:endParaRPr lang="zh-CN" altLang="en-US" sz="3600" b="1" dirty="0">
              <a:solidFill>
                <a:srgbClr val="FF0000"/>
              </a:solidFill>
              <a:latin typeface="微软雅黑 Light" panose="020B0502040204020203" pitchFamily="34" charset="-122"/>
              <a:ea typeface="微软雅黑 Light" panose="020B0502040204020203" pitchFamily="34" charset="-122"/>
            </a:endParaRPr>
          </a:p>
        </p:txBody>
      </p:sp>
      <p:sp>
        <p:nvSpPr>
          <p:cNvPr id="9" name="矩形 8"/>
          <p:cNvSpPr/>
          <p:nvPr/>
        </p:nvSpPr>
        <p:spPr>
          <a:xfrm>
            <a:off x="0" y="0"/>
            <a:ext cx="2286000" cy="746616"/>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FF0000"/>
              </a:solidFill>
            </a:endParaRPr>
          </a:p>
        </p:txBody>
      </p:sp>
      <p:sp>
        <p:nvSpPr>
          <p:cNvPr id="2" name="文本框 1"/>
          <p:cNvSpPr txBox="1"/>
          <p:nvPr>
            <p:custDataLst>
              <p:tags r:id="rId1"/>
            </p:custDataLst>
          </p:nvPr>
        </p:nvSpPr>
        <p:spPr>
          <a:xfrm>
            <a:off x="1114425" y="3279775"/>
            <a:ext cx="2572385" cy="645160"/>
          </a:xfrm>
          <a:prstGeom prst="rect">
            <a:avLst/>
          </a:prstGeom>
          <a:noFill/>
        </p:spPr>
        <p:txBody>
          <a:bodyPr wrap="square" rtlCol="0">
            <a:spAutoFit/>
          </a:bodyPr>
          <a:lstStyle/>
          <a:p>
            <a:r>
              <a:rPr lang="en-US" altLang="zh-CN" sz="3600" b="1" dirty="0">
                <a:solidFill>
                  <a:srgbClr val="FF0000"/>
                </a:solidFill>
                <a:latin typeface="Times New Roman" panose="02020603050405020304" pitchFamily="18" charset="0"/>
                <a:cs typeface="Times New Roman" panose="02020603050405020304" pitchFamily="18" charset="0"/>
              </a:rPr>
              <a:t>    a</a:t>
            </a:r>
          </a:p>
        </p:txBody>
      </p:sp>
    </p:spTree>
    <p:extLst>
      <p:ext uri="{BB962C8B-B14F-4D97-AF65-F5344CB8AC3E}">
        <p14:creationId xmlns:p14="http://schemas.microsoft.com/office/powerpoint/2010/main" val="135781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7"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strVal val="#ppt_h"/>
                                          </p:val>
                                        </p:tav>
                                        <p:tav tm="100000">
                                          <p:val>
                                            <p:strVal val="#ppt_h"/>
                                          </p:val>
                                        </p:tav>
                                      </p:tavLst>
                                    </p:anim>
                                  </p:childTnLst>
                                </p:cTn>
                              </p:par>
                              <p:par>
                                <p:cTn id="15" presetID="1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p:tgtEl>
                                          <p:spTgt spid="8"/>
                                        </p:tgtEl>
                                        <p:attrNameLst>
                                          <p:attrName>ppt_y</p:attrName>
                                        </p:attrNameLst>
                                      </p:cBhvr>
                                      <p:tavLst>
                                        <p:tav tm="0">
                                          <p:val>
                                            <p:strVal val="#ppt_y+#ppt_h*1.125000"/>
                                          </p:val>
                                        </p:tav>
                                        <p:tav tm="100000">
                                          <p:val>
                                            <p:strVal val="#ppt_y"/>
                                          </p:val>
                                        </p:tav>
                                      </p:tavLst>
                                    </p:anim>
                                    <p:animEffect transition="in" filter="wipe(up)">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animBg="1"/>
      <p:bldP spid="9" grpId="0" bldLvl="0" animBg="1"/>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754370" y="1005206"/>
            <a:ext cx="6292850" cy="2423794"/>
          </a:xfrm>
          <a:prstGeom prst="rect">
            <a:avLst/>
          </a:prstGeom>
          <a:solidFill>
            <a:schemeClr val="accent6">
              <a:lumMod val="20000"/>
              <a:lumOff val="80000"/>
            </a:schemeClr>
          </a:solidFill>
        </p:spPr>
        <p:txBody>
          <a:bodyPr wrap="square" rtlCol="0">
            <a:noAutofit/>
          </a:bodyPr>
          <a:lstStyle>
            <a:defPPr>
              <a:defRPr lang="zh-CN"/>
            </a:defPPr>
            <a:lvl1pPr marR="0" indent="266700" fontAlgn="ctr">
              <a:spcBef>
                <a:spcPts val="0"/>
              </a:spcBef>
              <a:spcAft>
                <a:spcPts val="0"/>
              </a:spcAft>
              <a:defRPr sz="3200" kern="100">
                <a:solidFill>
                  <a:srgbClr val="000000"/>
                </a:solidFill>
                <a:effectLst/>
                <a:latin typeface="Times New Roman" panose="02020603050405020304" pitchFamily="18" charset="0"/>
                <a:ea typeface="等线" panose="02010600030101010101" charset="-122"/>
                <a:cs typeface="Times New Roman" panose="02020603050405020304" pitchFamily="18" charset="0"/>
              </a:defRPr>
            </a:lvl1pPr>
          </a:lstStyle>
          <a:p>
            <a:r>
              <a:rPr lang="zh-CN" altLang="en-US"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            七选五</a:t>
            </a:r>
            <a:endParaRPr lang="en-US" altLang="zh-CN"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语篇类型：说明文</a:t>
            </a:r>
            <a:endParaRPr lang="en-US" altLang="zh-CN"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主题语境：人与社会</a:t>
            </a:r>
            <a:endParaRPr lang="en-US" altLang="zh-CN"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sz="3600" b="1" kern="1200" spc="16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介绍</a:t>
            </a:r>
            <a:r>
              <a:rPr lang="zh-CN" altLang="en-US" sz="3600" b="1" kern="1200" spc="16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了做志愿者的诸多益处</a:t>
            </a:r>
            <a:r>
              <a:rPr lang="zh-CN" altLang="en-US"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sz="3600" b="1" kern="1200" spc="16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026" name="Picture 2" descr="C:\Users\Administrator\Desktop\OIP-C (1).jpg"/>
          <p:cNvPicPr>
            <a:picLocks noChangeAspect="1" noChangeArrowheads="1"/>
          </p:cNvPicPr>
          <p:nvPr/>
        </p:nvPicPr>
        <p:blipFill>
          <a:blip r:embed="rId2" cstate="print"/>
          <a:srcRect/>
          <a:stretch>
            <a:fillRect/>
          </a:stretch>
        </p:blipFill>
        <p:spPr bwMode="auto">
          <a:xfrm>
            <a:off x="0" y="0"/>
            <a:ext cx="5823284" cy="6857999"/>
          </a:xfrm>
          <a:prstGeom prst="rect">
            <a:avLst/>
          </a:prstGeom>
          <a:noFill/>
        </p:spPr>
      </p:pic>
    </p:spTree>
    <p:extLst>
      <p:ext uri="{BB962C8B-B14F-4D97-AF65-F5344CB8AC3E}">
        <p14:creationId xmlns:p14="http://schemas.microsoft.com/office/powerpoint/2010/main" val="2097339822"/>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953135"/>
          </a:xfrm>
          <a:prstGeom prst="rect">
            <a:avLst/>
          </a:prstGeom>
        </p:spPr>
        <p:txBody>
          <a:bodyPr wrap="square">
            <a:spAutoFit/>
          </a:bodyPr>
          <a:lstStyle/>
          <a:p>
            <a:r>
              <a:rPr lang="en-US" altLang="zh-CN" sz="2800" b="1" dirty="0">
                <a:latin typeface="Times New Roman" panose="02020603050405020304" pitchFamily="18" charset="0"/>
                <a:cs typeface="Times New Roman" panose="02020603050405020304" pitchFamily="18" charset="0"/>
              </a:rPr>
              <a:t>21. How can the readers register the class?</a:t>
            </a:r>
          </a:p>
          <a:p>
            <a:r>
              <a:rPr lang="en-US" altLang="zh-CN" sz="2800" b="1" dirty="0">
                <a:latin typeface="Times New Roman" panose="02020603050405020304" pitchFamily="18" charset="0"/>
                <a:cs typeface="Times New Roman" panose="02020603050405020304" pitchFamily="18" charset="0"/>
              </a:rPr>
              <a:t>A. By telephone.   B. By website.   C. By telegraph.   D. By mobile app</a:t>
            </a:r>
          </a:p>
        </p:txBody>
      </p:sp>
      <p:sp>
        <p:nvSpPr>
          <p:cNvPr id="3" name="矩形 2"/>
          <p:cNvSpPr/>
          <p:nvPr/>
        </p:nvSpPr>
        <p:spPr>
          <a:xfrm>
            <a:off x="0" y="3879281"/>
            <a:ext cx="12192000" cy="584775"/>
          </a:xfrm>
          <a:prstGeom prst="rect">
            <a:avLst/>
          </a:prstGeom>
        </p:spPr>
        <p:txBody>
          <a:bodyPr wrap="square">
            <a:spAutoFit/>
          </a:bodyPr>
          <a:lstStyle/>
          <a:p>
            <a:pPr marL="0" marR="0" lvl="0" indent="133350" algn="l" defTabSz="914400" rtl="0" eaLnBrk="1" fontAlgn="base" latinLnBrk="0" hangingPunct="1">
              <a:lnSpc>
                <a:spcPct val="100000"/>
              </a:lnSpc>
              <a:spcBef>
                <a:spcPct val="0"/>
              </a:spcBef>
              <a:spcAft>
                <a:spcPct val="0"/>
              </a:spcAft>
              <a:buClrTx/>
              <a:buSzTx/>
              <a:buFontTx/>
              <a:buNone/>
            </a:pPr>
            <a:r>
              <a:rPr lang="en-US" altLang="zh-CN" sz="3200" b="1" dirty="0">
                <a:ln>
                  <a:noFill/>
                </a:ln>
                <a:effectLst/>
                <a:latin typeface="Times New Roman Bold" panose="02020603050405020304" charset="0"/>
                <a:ea typeface="等线"/>
                <a:cs typeface="Times New Roman Bold" panose="02020603050405020304" charset="0"/>
                <a:sym typeface="+mn-ea"/>
              </a:rPr>
              <a:t>Our classes are listed on our website with direct links to register</a:t>
            </a:r>
          </a:p>
        </p:txBody>
      </p:sp>
      <p:cxnSp>
        <p:nvCxnSpPr>
          <p:cNvPr id="13" name="直接连接符 12"/>
          <p:cNvCxnSpPr/>
          <p:nvPr/>
        </p:nvCxnSpPr>
        <p:spPr>
          <a:xfrm>
            <a:off x="4040282" y="4350950"/>
            <a:ext cx="2226540"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683000" y="888365"/>
            <a:ext cx="1254125" cy="3212465"/>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pic>
        <p:nvPicPr>
          <p:cNvPr id="25" name="Picture 4"/>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2660015" y="469083"/>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椭圆 4"/>
          <p:cNvSpPr/>
          <p:nvPr/>
        </p:nvSpPr>
        <p:spPr>
          <a:xfrm>
            <a:off x="3683000" y="0"/>
            <a:ext cx="2898670" cy="5727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777045" y="3879281"/>
            <a:ext cx="1900813" cy="5727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0" y="0"/>
            <a:ext cx="4556760" cy="90376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bg1"/>
                </a:solidFill>
                <a:latin typeface="宋体" pitchFamily="2" charset="-122"/>
                <a:ea typeface="宋体" pitchFamily="2" charset="-122"/>
              </a:rPr>
              <a:t>研读选项，初步预测</a:t>
            </a:r>
          </a:p>
        </p:txBody>
      </p:sp>
      <p:sp>
        <p:nvSpPr>
          <p:cNvPr id="4" name="矩形 3"/>
          <p:cNvSpPr/>
          <p:nvPr/>
        </p:nvSpPr>
        <p:spPr>
          <a:xfrm>
            <a:off x="0" y="1424761"/>
            <a:ext cx="12192000" cy="54332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49" name="Rectangle 1"/>
          <p:cNvSpPr>
            <a:spLocks noChangeArrowheads="1"/>
          </p:cNvSpPr>
          <p:nvPr/>
        </p:nvSpPr>
        <p:spPr bwMode="auto">
          <a:xfrm>
            <a:off x="0" y="1829874"/>
            <a:ext cx="12192000"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altLang="zh-CN" sz="3200" dirty="0">
                <a:solidFill>
                  <a:srgbClr val="000000"/>
                </a:solidFill>
                <a:latin typeface="Times New Roman" pitchFamily="18" charset="0"/>
                <a:ea typeface="宋体" pitchFamily="2" charset="-122"/>
                <a:cs typeface="Times New Roman" pitchFamily="18" charset="0"/>
              </a:rPr>
              <a:t>A. However, </a:t>
            </a:r>
            <a:r>
              <a:rPr lang="en-US" altLang="zh-CN" sz="3200" b="1" dirty="0">
                <a:solidFill>
                  <a:srgbClr val="FF0000"/>
                </a:solidFill>
                <a:latin typeface="Times New Roman" pitchFamily="18" charset="0"/>
                <a:ea typeface="宋体" pitchFamily="2" charset="-122"/>
                <a:cs typeface="Times New Roman" pitchFamily="18" charset="0"/>
              </a:rPr>
              <a:t>it</a:t>
            </a:r>
            <a:r>
              <a:rPr lang="en-US" altLang="zh-CN" sz="3200" dirty="0">
                <a:solidFill>
                  <a:srgbClr val="000000"/>
                </a:solidFill>
                <a:latin typeface="Times New Roman" pitchFamily="18" charset="0"/>
                <a:ea typeface="宋体" pitchFamily="2" charset="-122"/>
                <a:cs typeface="Times New Roman" pitchFamily="18" charset="0"/>
              </a:rPr>
              <a:t> is not true </a:t>
            </a:r>
            <a:r>
              <a:rPr lang="en-US" altLang="zh-CN" sz="3200" b="1" dirty="0">
                <a:solidFill>
                  <a:srgbClr val="7030A0"/>
                </a:solidFill>
                <a:latin typeface="Times New Roman" pitchFamily="18" charset="0"/>
                <a:ea typeface="宋体" pitchFamily="2" charset="-122"/>
                <a:cs typeface="Times New Roman" pitchFamily="18" charset="0"/>
              </a:rPr>
              <a:t>to a certain extent. </a:t>
            </a:r>
          </a:p>
          <a:p>
            <a:pPr lvl="0" eaLnBrk="0" fontAlgn="base" hangingPunct="0">
              <a:spcBef>
                <a:spcPct val="0"/>
              </a:spcBef>
              <a:spcAft>
                <a:spcPct val="0"/>
              </a:spcAft>
            </a:pPr>
            <a:r>
              <a:rPr lang="en-US" altLang="zh-CN" sz="3200" dirty="0">
                <a:solidFill>
                  <a:srgbClr val="000000"/>
                </a:solidFill>
                <a:latin typeface="Times New Roman" pitchFamily="18" charset="0"/>
                <a:ea typeface="宋体" pitchFamily="2" charset="-122"/>
                <a:cs typeface="Times New Roman" pitchFamily="18" charset="0"/>
              </a:rPr>
              <a:t>B.  How can you </a:t>
            </a:r>
            <a:r>
              <a:rPr lang="en-US" altLang="zh-CN" sz="3200" dirty="0">
                <a:latin typeface="Times New Roman" pitchFamily="18" charset="0"/>
                <a:ea typeface="宋体" pitchFamily="2" charset="-122"/>
                <a:cs typeface="Times New Roman" pitchFamily="18" charset="0"/>
              </a:rPr>
              <a:t>get involved in </a:t>
            </a:r>
            <a:r>
              <a:rPr lang="en-US" altLang="zh-CN" sz="3200" dirty="0">
                <a:solidFill>
                  <a:srgbClr val="000000"/>
                </a:solidFill>
                <a:latin typeface="Times New Roman" pitchFamily="18" charset="0"/>
                <a:ea typeface="宋体" pitchFamily="2" charset="-122"/>
                <a:cs typeface="Times New Roman" pitchFamily="18" charset="0"/>
              </a:rPr>
              <a:t>your community?</a:t>
            </a:r>
            <a:endParaRPr lang="en-US" altLang="zh-CN" sz="3200" dirty="0">
              <a:latin typeface="Times New Roman" pitchFamily="18" charset="0"/>
              <a:ea typeface="宋体" pitchFamily="2" charset="-122"/>
              <a:cs typeface="Times New Roman" pitchFamily="18" charset="0"/>
            </a:endParaRPr>
          </a:p>
          <a:p>
            <a:pPr lvl="0" eaLnBrk="0" fontAlgn="base" hangingPunct="0">
              <a:spcBef>
                <a:spcPct val="0"/>
              </a:spcBef>
              <a:spcAft>
                <a:spcPct val="0"/>
              </a:spcAft>
            </a:pPr>
            <a:r>
              <a:rPr lang="en-US" altLang="zh-CN" sz="3200" dirty="0">
                <a:solidFill>
                  <a:srgbClr val="000000"/>
                </a:solidFill>
                <a:latin typeface="Times New Roman" pitchFamily="18" charset="0"/>
                <a:ea typeface="宋体" pitchFamily="2" charset="-122"/>
                <a:cs typeface="Times New Roman" pitchFamily="18" charset="0"/>
              </a:rPr>
              <a:t>C.  Many </a:t>
            </a:r>
            <a:r>
              <a:rPr lang="en-US" altLang="zh-CN" sz="3200" b="1" dirty="0">
                <a:solidFill>
                  <a:srgbClr val="000000"/>
                </a:solidFill>
                <a:latin typeface="Times New Roman" pitchFamily="18" charset="0"/>
                <a:ea typeface="宋体" pitchFamily="2" charset="-122"/>
                <a:cs typeface="Times New Roman" pitchFamily="18" charset="0"/>
              </a:rPr>
              <a:t>towns and cities </a:t>
            </a:r>
            <a:r>
              <a:rPr lang="en-US" altLang="zh-CN" sz="3200" dirty="0">
                <a:solidFill>
                  <a:srgbClr val="000000"/>
                </a:solidFill>
                <a:latin typeface="Times New Roman" pitchFamily="18" charset="0"/>
                <a:ea typeface="宋体" pitchFamily="2" charset="-122"/>
                <a:cs typeface="Times New Roman" pitchFamily="18" charset="0"/>
              </a:rPr>
              <a:t>have </a:t>
            </a:r>
            <a:r>
              <a:rPr lang="en-US" altLang="zh-CN" sz="3200" b="1" dirty="0">
                <a:solidFill>
                  <a:srgbClr val="000000"/>
                </a:solidFill>
                <a:latin typeface="Times New Roman" pitchFamily="18" charset="0"/>
                <a:ea typeface="宋体" pitchFamily="2" charset="-122"/>
                <a:cs typeface="Times New Roman" pitchFamily="18" charset="0"/>
              </a:rPr>
              <a:t>community centers</a:t>
            </a:r>
            <a:r>
              <a:rPr lang="en-US" altLang="zh-CN" sz="3200" dirty="0">
                <a:solidFill>
                  <a:srgbClr val="000000"/>
                </a:solidFill>
                <a:latin typeface="Times New Roman" pitchFamily="18" charset="0"/>
                <a:ea typeface="宋体" pitchFamily="2" charset="-122"/>
                <a:cs typeface="Times New Roman" pitchFamily="18" charset="0"/>
              </a:rPr>
              <a:t>.</a:t>
            </a:r>
            <a:endParaRPr lang="en-US" altLang="zh-CN" sz="3200" dirty="0">
              <a:latin typeface="Times New Roman" pitchFamily="18" charset="0"/>
              <a:ea typeface="宋体" pitchFamily="2" charset="-122"/>
              <a:cs typeface="Times New Roman" pitchFamily="18" charset="0"/>
            </a:endParaRPr>
          </a:p>
          <a:p>
            <a:pPr lvl="0" eaLnBrk="0" fontAlgn="base" hangingPunct="0">
              <a:spcBef>
                <a:spcPct val="0"/>
              </a:spcBef>
              <a:spcAft>
                <a:spcPct val="0"/>
              </a:spcAft>
            </a:pPr>
            <a:r>
              <a:rPr lang="en-US" altLang="zh-CN" sz="3200" dirty="0">
                <a:solidFill>
                  <a:srgbClr val="000000"/>
                </a:solidFill>
                <a:latin typeface="Times New Roman" pitchFamily="18" charset="0"/>
                <a:ea typeface="宋体" pitchFamily="2" charset="-122"/>
                <a:cs typeface="Times New Roman" pitchFamily="18" charset="0"/>
              </a:rPr>
              <a:t>D.  Why is it important for you to volunteer your time</a:t>
            </a:r>
            <a:r>
              <a:rPr lang="zh-CN" altLang="en-US" sz="3200" dirty="0">
                <a:solidFill>
                  <a:srgbClr val="000000"/>
                </a:solidFill>
                <a:latin typeface="Times New Roman" pitchFamily="18" charset="0"/>
                <a:ea typeface="宋体" pitchFamily="2" charset="-122"/>
                <a:cs typeface="Times New Roman" pitchFamily="18" charset="0"/>
              </a:rPr>
              <a:t>？</a:t>
            </a:r>
            <a:endParaRPr lang="en-US" altLang="zh-CN" sz="3200" dirty="0">
              <a:latin typeface="Times New Roman" pitchFamily="18" charset="0"/>
              <a:ea typeface="宋体" pitchFamily="2" charset="-122"/>
              <a:cs typeface="Times New Roman" pitchFamily="18" charset="0"/>
            </a:endParaRPr>
          </a:p>
          <a:p>
            <a:pPr lvl="0" eaLnBrk="0" fontAlgn="base" hangingPunct="0">
              <a:spcBef>
                <a:spcPct val="0"/>
              </a:spcBef>
              <a:spcAft>
                <a:spcPct val="0"/>
              </a:spcAft>
            </a:pPr>
            <a:r>
              <a:rPr lang="en-US" altLang="zh-CN" sz="3200" dirty="0">
                <a:latin typeface="Times New Roman" pitchFamily="18" charset="0"/>
                <a:ea typeface="宋体" pitchFamily="2" charset="-122"/>
                <a:cs typeface="Times New Roman" pitchFamily="18" charset="0"/>
              </a:rPr>
              <a:t>E.  Volunteering may </a:t>
            </a:r>
            <a:r>
              <a:rPr lang="en-US" altLang="zh-CN" sz="3200" b="1" dirty="0">
                <a:solidFill>
                  <a:srgbClr val="FF0000"/>
                </a:solidFill>
                <a:latin typeface="Times New Roman" pitchFamily="18" charset="0"/>
                <a:ea typeface="宋体" pitchFamily="2" charset="-122"/>
                <a:cs typeface="Times New Roman" pitchFamily="18" charset="0"/>
              </a:rPr>
              <a:t>even</a:t>
            </a:r>
            <a:r>
              <a:rPr lang="en-US" altLang="zh-CN" sz="3200" dirty="0">
                <a:latin typeface="Times New Roman" pitchFamily="18" charset="0"/>
                <a:ea typeface="宋体" pitchFamily="2" charset="-122"/>
                <a:cs typeface="Times New Roman" pitchFamily="18" charset="0"/>
              </a:rPr>
              <a:t> help you develop the expertise.</a:t>
            </a:r>
          </a:p>
          <a:p>
            <a:pPr lvl="0" eaLnBrk="0" fontAlgn="base" hangingPunct="0">
              <a:spcBef>
                <a:spcPct val="0"/>
              </a:spcBef>
              <a:spcAft>
                <a:spcPct val="0"/>
              </a:spcAft>
            </a:pPr>
            <a:r>
              <a:rPr lang="en-US" altLang="zh-CN" sz="3200" dirty="0">
                <a:latin typeface="Times New Roman" pitchFamily="18" charset="0"/>
                <a:ea typeface="宋体" pitchFamily="2" charset="-122"/>
                <a:cs typeface="Times New Roman" pitchFamily="18" charset="0"/>
              </a:rPr>
              <a:t>F.  You'll have </a:t>
            </a:r>
            <a:r>
              <a:rPr lang="en-US" altLang="zh-CN" sz="3200" b="1" dirty="0">
                <a:latin typeface="Times New Roman" pitchFamily="18" charset="0"/>
                <a:ea typeface="宋体" pitchFamily="2" charset="-122"/>
                <a:cs typeface="Times New Roman" pitchFamily="18" charset="0"/>
              </a:rPr>
              <a:t>more opportunities </a:t>
            </a:r>
            <a:r>
              <a:rPr lang="en-US" altLang="zh-CN" sz="3200" dirty="0">
                <a:latin typeface="Times New Roman" pitchFamily="18" charset="0"/>
                <a:ea typeface="宋体" pitchFamily="2" charset="-122"/>
                <a:cs typeface="Times New Roman" pitchFamily="18" charset="0"/>
              </a:rPr>
              <a:t>to meet lots of </a:t>
            </a:r>
            <a:r>
              <a:rPr lang="en-US" altLang="zh-CN" sz="3200" b="1" dirty="0">
                <a:latin typeface="Times New Roman" pitchFamily="18" charset="0"/>
                <a:ea typeface="宋体" pitchFamily="2" charset="-122"/>
                <a:cs typeface="Times New Roman" pitchFamily="18" charset="0"/>
              </a:rPr>
              <a:t>new people</a:t>
            </a:r>
            <a:r>
              <a:rPr lang="en-US" altLang="zh-CN" sz="3200" dirty="0">
                <a:latin typeface="Times New Roman" pitchFamily="18" charset="0"/>
                <a:ea typeface="宋体" pitchFamily="2" charset="-122"/>
                <a:cs typeface="Times New Roman" pitchFamily="18" charset="0"/>
              </a:rPr>
              <a:t>.</a:t>
            </a:r>
          </a:p>
          <a:p>
            <a:pPr lvl="0" eaLnBrk="0" fontAlgn="base" hangingPunct="0">
              <a:spcBef>
                <a:spcPct val="0"/>
              </a:spcBef>
              <a:spcAft>
                <a:spcPct val="0"/>
              </a:spcAft>
            </a:pPr>
            <a:r>
              <a:rPr lang="en-US" altLang="zh-CN" sz="3200" dirty="0">
                <a:latin typeface="Times New Roman" pitchFamily="18" charset="0"/>
                <a:ea typeface="宋体" pitchFamily="2" charset="-122"/>
                <a:cs typeface="Times New Roman" pitchFamily="18" charset="0"/>
              </a:rPr>
              <a:t>G.  </a:t>
            </a:r>
            <a:r>
              <a:rPr lang="en-US" altLang="zh-CN" sz="3200" b="1" dirty="0">
                <a:latin typeface="Times New Roman" pitchFamily="18" charset="0"/>
                <a:ea typeface="宋体" pitchFamily="2" charset="-122"/>
                <a:cs typeface="Times New Roman" pitchFamily="18" charset="0"/>
              </a:rPr>
              <a:t>The sense of giving back and contributing to society </a:t>
            </a:r>
            <a:r>
              <a:rPr lang="en-US" altLang="zh-CN" sz="3200" dirty="0">
                <a:latin typeface="Times New Roman" pitchFamily="18" charset="0"/>
                <a:ea typeface="宋体" pitchFamily="2" charset="-122"/>
                <a:cs typeface="Times New Roman" pitchFamily="18" charset="0"/>
              </a:rPr>
              <a:t>is </a:t>
            </a:r>
            <a:r>
              <a:rPr lang="en-US" altLang="zh-CN" sz="3200" b="1" dirty="0">
                <a:solidFill>
                  <a:srgbClr val="7030A0"/>
                </a:solidFill>
                <a:latin typeface="Times New Roman" pitchFamily="18" charset="0"/>
                <a:ea typeface="宋体" pitchFamily="2" charset="-122"/>
                <a:cs typeface="Times New Roman" pitchFamily="18" charset="0"/>
              </a:rPr>
              <a:t>unequalled</a:t>
            </a:r>
            <a:r>
              <a:rPr lang="en-US" altLang="zh-CN" sz="3200" dirty="0">
                <a:latin typeface="Times New Roman" pitchFamily="18" charset="0"/>
                <a:ea typeface="宋体" pitchFamily="2" charset="-122"/>
                <a:cs typeface="Times New Roman" pitchFamily="18" charset="0"/>
              </a:rPr>
              <a:t>.</a:t>
            </a:r>
          </a:p>
        </p:txBody>
      </p:sp>
      <p:sp>
        <p:nvSpPr>
          <p:cNvPr id="7" name="TextBox 6"/>
          <p:cNvSpPr txBox="1"/>
          <p:nvPr/>
        </p:nvSpPr>
        <p:spPr>
          <a:xfrm>
            <a:off x="4785055" y="1424761"/>
            <a:ext cx="2339102" cy="523220"/>
          </a:xfrm>
          <a:prstGeom prst="rect">
            <a:avLst/>
          </a:prstGeom>
          <a:noFill/>
        </p:spPr>
        <p:txBody>
          <a:bodyPr wrap="none" rtlCol="0">
            <a:spAutoFit/>
          </a:bodyPr>
          <a:lstStyle/>
          <a:p>
            <a:r>
              <a:rPr lang="zh-CN" altLang="en-US" sz="2800" b="1" dirty="0">
                <a:solidFill>
                  <a:srgbClr val="7030A0"/>
                </a:solidFill>
                <a:latin typeface="宋体" pitchFamily="2" charset="-122"/>
                <a:ea typeface="宋体" pitchFamily="2" charset="-122"/>
              </a:rPr>
              <a:t>在某种程度上</a:t>
            </a:r>
          </a:p>
        </p:txBody>
      </p:sp>
      <p:sp>
        <p:nvSpPr>
          <p:cNvPr id="8" name="椭圆 7"/>
          <p:cNvSpPr/>
          <p:nvPr/>
        </p:nvSpPr>
        <p:spPr>
          <a:xfrm>
            <a:off x="447689" y="1827232"/>
            <a:ext cx="1830691" cy="4973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447689" y="5861747"/>
            <a:ext cx="1980029" cy="523220"/>
          </a:xfrm>
          <a:prstGeom prst="rect">
            <a:avLst/>
          </a:prstGeom>
          <a:noFill/>
        </p:spPr>
        <p:txBody>
          <a:bodyPr wrap="none" rtlCol="0">
            <a:spAutoFit/>
          </a:bodyPr>
          <a:lstStyle/>
          <a:p>
            <a:r>
              <a:rPr lang="zh-CN" altLang="en-US" sz="2800" b="1" dirty="0">
                <a:solidFill>
                  <a:srgbClr val="7030A0"/>
                </a:solidFill>
                <a:latin typeface="宋体" pitchFamily="2" charset="-122"/>
                <a:ea typeface="宋体" pitchFamily="2" charset="-122"/>
              </a:rPr>
              <a:t>无与伦比的</a:t>
            </a:r>
          </a:p>
        </p:txBody>
      </p:sp>
      <p:sp>
        <p:nvSpPr>
          <p:cNvPr id="12" name="TextBox 11"/>
          <p:cNvSpPr txBox="1"/>
          <p:nvPr/>
        </p:nvSpPr>
        <p:spPr>
          <a:xfrm>
            <a:off x="7723185" y="1837616"/>
            <a:ext cx="2892138" cy="523220"/>
          </a:xfrm>
          <a:prstGeom prst="rect">
            <a:avLst/>
          </a:prstGeom>
          <a:noFill/>
        </p:spPr>
        <p:txBody>
          <a:bodyPr wrap="none" rtlCol="0">
            <a:spAutoFit/>
          </a:bodyPr>
          <a:lstStyle/>
          <a:p>
            <a:r>
              <a:rPr lang="zh-CN" altLang="en-US" sz="2800" b="1" dirty="0">
                <a:solidFill>
                  <a:srgbClr val="FF0000"/>
                </a:solidFill>
                <a:latin typeface="宋体" pitchFamily="2" charset="-122"/>
                <a:ea typeface="宋体" pitchFamily="2" charset="-122"/>
              </a:rPr>
              <a:t>转折</a:t>
            </a:r>
            <a:r>
              <a:rPr lang="en-US" altLang="zh-CN" sz="2800" b="1" dirty="0">
                <a:solidFill>
                  <a:srgbClr val="FF0000"/>
                </a:solidFill>
                <a:latin typeface="宋体" pitchFamily="2" charset="-122"/>
                <a:ea typeface="宋体" pitchFamily="2" charset="-122"/>
              </a:rPr>
              <a:t>+it</a:t>
            </a:r>
            <a:r>
              <a:rPr lang="zh-CN" altLang="en-US" sz="2800" b="1" dirty="0">
                <a:solidFill>
                  <a:srgbClr val="FF0000"/>
                </a:solidFill>
                <a:latin typeface="宋体" pitchFamily="2" charset="-122"/>
                <a:ea typeface="宋体" pitchFamily="2" charset="-122"/>
              </a:rPr>
              <a:t>代词指代</a:t>
            </a:r>
          </a:p>
        </p:txBody>
      </p:sp>
      <p:sp>
        <p:nvSpPr>
          <p:cNvPr id="13" name="TextBox 12"/>
          <p:cNvSpPr txBox="1"/>
          <p:nvPr/>
        </p:nvSpPr>
        <p:spPr>
          <a:xfrm>
            <a:off x="8449743" y="2341706"/>
            <a:ext cx="3433953" cy="523220"/>
          </a:xfrm>
          <a:prstGeom prst="rect">
            <a:avLst/>
          </a:prstGeom>
          <a:noFill/>
        </p:spPr>
        <p:txBody>
          <a:bodyPr wrap="none" rtlCol="0">
            <a:spAutoFit/>
          </a:bodyPr>
          <a:lstStyle/>
          <a:p>
            <a:r>
              <a:rPr lang="zh-CN" altLang="en-US" sz="2800" b="1" dirty="0">
                <a:solidFill>
                  <a:srgbClr val="FF0000"/>
                </a:solidFill>
                <a:latin typeface="宋体" pitchFamily="2" charset="-122"/>
                <a:ea typeface="宋体" pitchFamily="2" charset="-122"/>
              </a:rPr>
              <a:t>特殊疑问句</a:t>
            </a:r>
            <a:r>
              <a:rPr lang="en-US" altLang="zh-CN" sz="2800" b="1" dirty="0">
                <a:solidFill>
                  <a:srgbClr val="FF0000"/>
                </a:solidFill>
                <a:latin typeface="宋体" pitchFamily="2" charset="-122"/>
                <a:ea typeface="宋体" pitchFamily="2" charset="-122"/>
              </a:rPr>
              <a:t>+</a:t>
            </a:r>
            <a:r>
              <a:rPr lang="zh-CN" altLang="en-US" sz="2800" b="1" dirty="0">
                <a:solidFill>
                  <a:srgbClr val="FF0000"/>
                </a:solidFill>
                <a:latin typeface="宋体" pitchFamily="2" charset="-122"/>
                <a:ea typeface="宋体" pitchFamily="2" charset="-122"/>
              </a:rPr>
              <a:t>代词</a:t>
            </a:r>
            <a:r>
              <a:rPr lang="en-US" altLang="zh-CN" sz="2800" b="1" dirty="0">
                <a:solidFill>
                  <a:srgbClr val="FF0000"/>
                </a:solidFill>
                <a:latin typeface="宋体" pitchFamily="2" charset="-122"/>
                <a:ea typeface="宋体" pitchFamily="2" charset="-122"/>
              </a:rPr>
              <a:t>you</a:t>
            </a:r>
            <a:endParaRPr lang="zh-CN" altLang="en-US" sz="2800" b="1" dirty="0">
              <a:solidFill>
                <a:srgbClr val="FF0000"/>
              </a:solidFill>
              <a:latin typeface="宋体" pitchFamily="2" charset="-122"/>
              <a:ea typeface="宋体" pitchFamily="2" charset="-122"/>
            </a:endParaRPr>
          </a:p>
        </p:txBody>
      </p:sp>
      <p:sp>
        <p:nvSpPr>
          <p:cNvPr id="14" name="TextBox 13"/>
          <p:cNvSpPr txBox="1"/>
          <p:nvPr/>
        </p:nvSpPr>
        <p:spPr>
          <a:xfrm>
            <a:off x="8991558" y="3297109"/>
            <a:ext cx="1988045" cy="523220"/>
          </a:xfrm>
          <a:prstGeom prst="rect">
            <a:avLst/>
          </a:prstGeom>
          <a:noFill/>
        </p:spPr>
        <p:txBody>
          <a:bodyPr wrap="none" rtlCol="0">
            <a:spAutoFit/>
          </a:bodyPr>
          <a:lstStyle/>
          <a:p>
            <a:r>
              <a:rPr lang="zh-CN" altLang="en-US" sz="2800" b="1" dirty="0">
                <a:solidFill>
                  <a:srgbClr val="FF0000"/>
                </a:solidFill>
                <a:latin typeface="宋体" pitchFamily="2" charset="-122"/>
                <a:ea typeface="宋体" pitchFamily="2" charset="-122"/>
              </a:rPr>
              <a:t>特殊疑问句</a:t>
            </a:r>
          </a:p>
        </p:txBody>
      </p:sp>
      <p:sp>
        <p:nvSpPr>
          <p:cNvPr id="15" name="TextBox 14"/>
          <p:cNvSpPr txBox="1"/>
          <p:nvPr/>
        </p:nvSpPr>
        <p:spPr>
          <a:xfrm>
            <a:off x="9619325" y="3754130"/>
            <a:ext cx="906017" cy="523220"/>
          </a:xfrm>
          <a:prstGeom prst="rect">
            <a:avLst/>
          </a:prstGeom>
          <a:noFill/>
        </p:spPr>
        <p:txBody>
          <a:bodyPr wrap="none" rtlCol="0">
            <a:spAutoFit/>
          </a:bodyPr>
          <a:lstStyle/>
          <a:p>
            <a:r>
              <a:rPr lang="zh-CN" altLang="en-US" sz="2800" b="1" dirty="0">
                <a:solidFill>
                  <a:srgbClr val="FF0000"/>
                </a:solidFill>
                <a:latin typeface="宋体" pitchFamily="2" charset="-122"/>
                <a:ea typeface="宋体" pitchFamily="2" charset="-122"/>
              </a:rPr>
              <a:t>递进</a:t>
            </a:r>
          </a:p>
        </p:txBody>
      </p:sp>
    </p:spTree>
    <p:extLst>
      <p:ext uri="{BB962C8B-B14F-4D97-AF65-F5344CB8AC3E}">
        <p14:creationId xmlns:p14="http://schemas.microsoft.com/office/powerpoint/2010/main" val="263605514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animBg="1"/>
      <p:bldP spid="11" grpId="0"/>
      <p:bldP spid="12" grpId="0"/>
      <p:bldP spid="13" grpId="0"/>
      <p:bldP spid="14" grpId="0"/>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圆角 2"/>
          <p:cNvSpPr/>
          <p:nvPr>
            <p:custDataLst>
              <p:tags r:id="rId1"/>
            </p:custDataLst>
          </p:nvPr>
        </p:nvSpPr>
        <p:spPr>
          <a:xfrm>
            <a:off x="8456591" y="0"/>
            <a:ext cx="3342005" cy="1478280"/>
          </a:xfrm>
          <a:prstGeom prst="roundRect">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b="1" dirty="0">
                <a:solidFill>
                  <a:schemeClr val="lt1"/>
                </a:solidFill>
                <a:latin typeface="Times New Roman" pitchFamily="18" charset="0"/>
                <a:ea typeface="微软雅黑" panose="020B0503020204020204" pitchFamily="34" charset="-122"/>
                <a:cs typeface="Times New Roman" pitchFamily="18" charset="0"/>
              </a:rPr>
              <a:t>P1: </a:t>
            </a:r>
            <a:r>
              <a:rPr lang="zh-CN" b="1" dirty="0">
                <a:solidFill>
                  <a:schemeClr val="lt1"/>
                </a:solidFill>
                <a:latin typeface="Times New Roman" pitchFamily="18" charset="0"/>
                <a:ea typeface="微软雅黑" panose="020B0503020204020204" pitchFamily="34" charset="-122"/>
                <a:cs typeface="Times New Roman" pitchFamily="18" charset="0"/>
              </a:rPr>
              <a:t>引出</a:t>
            </a:r>
            <a:r>
              <a:rPr lang="en-US" altLang="zh-CN" b="1" dirty="0">
                <a:solidFill>
                  <a:schemeClr val="lt1"/>
                </a:solidFill>
                <a:latin typeface="Times New Roman" pitchFamily="18" charset="0"/>
                <a:ea typeface="微软雅黑" panose="020B0503020204020204" pitchFamily="34" charset="-122"/>
                <a:cs typeface="Times New Roman" pitchFamily="18" charset="0"/>
              </a:rPr>
              <a:t>theme—</a:t>
            </a:r>
            <a:r>
              <a:rPr lang="zh-CN" altLang="en-US" b="1" dirty="0">
                <a:latin typeface="Times New Roman" pitchFamily="18" charset="0"/>
                <a:ea typeface="微软雅黑" panose="020B0503020204020204" pitchFamily="34" charset="-122"/>
                <a:cs typeface="Times New Roman" pitchFamily="18" charset="0"/>
              </a:rPr>
              <a:t>做志愿者好处多多，你应该多为你热爱的事情做志愿服务</a:t>
            </a:r>
            <a:endParaRPr lang="en-US" altLang="zh-CN" b="1" dirty="0">
              <a:solidFill>
                <a:schemeClr val="lt1"/>
              </a:solidFill>
              <a:latin typeface="Times New Roman" pitchFamily="18" charset="0"/>
              <a:ea typeface="微软雅黑" panose="020B0503020204020204" pitchFamily="34" charset="-122"/>
              <a:cs typeface="Times New Roman" pitchFamily="18" charset="0"/>
            </a:endParaRPr>
          </a:p>
        </p:txBody>
      </p:sp>
      <p:sp>
        <p:nvSpPr>
          <p:cNvPr id="22" name="文本框 9"/>
          <p:cNvSpPr txBox="1"/>
          <p:nvPr>
            <p:custDataLst>
              <p:tags r:id="rId2"/>
            </p:custDataLst>
          </p:nvPr>
        </p:nvSpPr>
        <p:spPr>
          <a:xfrm>
            <a:off x="8563315" y="1743651"/>
            <a:ext cx="3235281" cy="830997"/>
          </a:xfrm>
          <a:prstGeom prst="rect">
            <a:avLst/>
          </a:prstGeom>
          <a:solidFill>
            <a:schemeClr val="accent2"/>
          </a:solidFill>
          <a:ln>
            <a:solidFill>
              <a:schemeClr val="accent5">
                <a:lumMod val="75000"/>
              </a:schemeClr>
            </a:solidFill>
          </a:ln>
        </p:spPr>
        <p:txBody>
          <a:bodyPr wrap="square" rtlCol="0" anchor="t">
            <a:spAutoFit/>
          </a:bodyPr>
          <a:lstStyle/>
          <a:p>
            <a:r>
              <a:rPr lang="en-US" altLang="zh-CN" sz="24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P2</a:t>
            </a:r>
            <a:r>
              <a:rPr lang="zh-CN" altLang="en-US" sz="24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：志愿做社区服务会拓宽你对世界的认知。</a:t>
            </a:r>
          </a:p>
        </p:txBody>
      </p:sp>
      <p:sp>
        <p:nvSpPr>
          <p:cNvPr id="23" name="矩形: 圆角 2"/>
          <p:cNvSpPr/>
          <p:nvPr>
            <p:custDataLst>
              <p:tags r:id="rId3"/>
            </p:custDataLst>
          </p:nvPr>
        </p:nvSpPr>
        <p:spPr>
          <a:xfrm>
            <a:off x="8512175" y="2998381"/>
            <a:ext cx="3337560" cy="975360"/>
          </a:xfrm>
          <a:prstGeom prst="round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P3: </a:t>
            </a:r>
            <a:r>
              <a:rPr lang="zh-CN" altLang="en-US" sz="20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据统计证明，经常做志愿者的人在身体和精神上更加健康。</a:t>
            </a:r>
          </a:p>
        </p:txBody>
      </p:sp>
      <p:sp>
        <p:nvSpPr>
          <p:cNvPr id="24" name="文本框 15"/>
          <p:cNvSpPr txBox="1"/>
          <p:nvPr>
            <p:custDataLst>
              <p:tags r:id="rId4"/>
            </p:custDataLst>
          </p:nvPr>
        </p:nvSpPr>
        <p:spPr>
          <a:xfrm>
            <a:off x="8456592" y="4259580"/>
            <a:ext cx="3526302" cy="830997"/>
          </a:xfrm>
          <a:prstGeom prst="rect">
            <a:avLst/>
          </a:prstGeom>
          <a:solidFill>
            <a:schemeClr val="accent2"/>
          </a:solidFill>
        </p:spPr>
        <p:txBody>
          <a:bodyPr wrap="square" rtlCol="0" anchor="t">
            <a:spAutoFit/>
          </a:bodyPr>
          <a:lstStyle/>
          <a:p>
            <a:pPr algn="l">
              <a:buClrTx/>
              <a:buSzTx/>
              <a:buFontTx/>
            </a:pPr>
            <a:r>
              <a:rPr lang="zh-CN" altLang="en-US" sz="24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P4：对可能分散注意力的活动提前做好规划。</a:t>
            </a:r>
          </a:p>
        </p:txBody>
      </p:sp>
      <p:sp>
        <p:nvSpPr>
          <p:cNvPr id="25" name="矩形: 圆角 2"/>
          <p:cNvSpPr/>
          <p:nvPr>
            <p:custDataLst>
              <p:tags r:id="rId5"/>
            </p:custDataLst>
          </p:nvPr>
        </p:nvSpPr>
        <p:spPr>
          <a:xfrm>
            <a:off x="8512175" y="5382703"/>
            <a:ext cx="3470719" cy="641350"/>
          </a:xfrm>
          <a:prstGeom prst="roundRect">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P5:</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做志愿者的各种途径</a:t>
            </a:r>
            <a:endParaRPr lang="zh-CN" altLang="en-US" sz="2400" b="1"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 name="TextBox 63"/>
          <p:cNvSpPr txBox="1"/>
          <p:nvPr>
            <p:custDataLst>
              <p:tags r:id="rId6"/>
            </p:custDataLst>
          </p:nvPr>
        </p:nvSpPr>
        <p:spPr>
          <a:xfrm>
            <a:off x="144780" y="0"/>
            <a:ext cx="8206740" cy="521970"/>
          </a:xfrm>
          <a:prstGeom prst="rect">
            <a:avLst/>
          </a:prstGeom>
          <a:solidFill>
            <a:schemeClr val="accent5"/>
          </a:solidFill>
        </p:spPr>
        <p:txBody>
          <a:bodyPr wrap="square" rtlCol="0">
            <a:spAutoFit/>
          </a:bodyPr>
          <a:lstStyle/>
          <a:p>
            <a:pPr algn="l"/>
            <a:r>
              <a:rPr lang="zh-CN" altLang="en-US" sz="2800" b="1" dirty="0">
                <a:solidFill>
                  <a:schemeClr val="lt1"/>
                </a:solidFill>
                <a:latin typeface="微软雅黑" panose="020B0503020204020204" pitchFamily="34" charset="-122"/>
                <a:ea typeface="微软雅黑" panose="020B0503020204020204" pitchFamily="34" charset="-122"/>
              </a:rPr>
              <a:t>通读全文，理解主题，寻找线索</a:t>
            </a:r>
          </a:p>
        </p:txBody>
      </p:sp>
      <p:sp>
        <p:nvSpPr>
          <p:cNvPr id="23553" name="Rectangle 1"/>
          <p:cNvSpPr>
            <a:spLocks noGrp="1" noChangeArrowheads="1"/>
          </p:cNvSpPr>
          <p:nvPr>
            <p:ph idx="1"/>
          </p:nvPr>
        </p:nvSpPr>
        <p:spPr bwMode="auto">
          <a:xfrm>
            <a:off x="4962" y="521970"/>
            <a:ext cx="8351520" cy="68449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altLang="zh-CN" sz="1800" dirty="0">
                <a:latin typeface="Times New Roman" pitchFamily="18" charset="0"/>
                <a:cs typeface="Times New Roman" pitchFamily="18" charset="0"/>
              </a:rPr>
              <a:t>Many people describe volunteering as merely an unpaid job where you put in the effort and get nothing in return.</a:t>
            </a:r>
            <a:r>
              <a:rPr lang="en-US" altLang="zh-CN" sz="1800" u="sng" dirty="0">
                <a:latin typeface="Times New Roman" pitchFamily="18" charset="0"/>
                <a:cs typeface="Times New Roman" pitchFamily="18" charset="0"/>
              </a:rPr>
              <a:t>	36    </a:t>
            </a:r>
            <a:r>
              <a:rPr lang="en-US" altLang="zh-CN" sz="1800" dirty="0">
                <a:latin typeface="Times New Roman" pitchFamily="18" charset="0"/>
                <a:cs typeface="Times New Roman" pitchFamily="18" charset="0"/>
              </a:rPr>
              <a:t>Actually, volunteering has many benefits and you are always encouraged to volunteer your time to do what you are passionate about.</a:t>
            </a:r>
            <a:endParaRPr lang="zh-CN" altLang="zh-CN" sz="1800" dirty="0">
              <a:latin typeface="Times New Roman" pitchFamily="18" charset="0"/>
              <a:cs typeface="Times New Roman" pitchFamily="18" charset="0"/>
            </a:endParaRPr>
          </a:p>
          <a:p>
            <a:pPr algn="just"/>
            <a:r>
              <a:rPr lang="en-US" altLang="zh-CN" sz="1800" u="sng" dirty="0">
                <a:latin typeface="Times New Roman" pitchFamily="18" charset="0"/>
                <a:cs typeface="Times New Roman" pitchFamily="18" charset="0"/>
              </a:rPr>
              <a:t>37     </a:t>
            </a:r>
            <a:r>
              <a:rPr lang="en-US" altLang="zh-CN" sz="1800" dirty="0">
                <a:latin typeface="Times New Roman" pitchFamily="18" charset="0"/>
                <a:cs typeface="Times New Roman" pitchFamily="18" charset="0"/>
              </a:rPr>
              <a:t>Volunteering time to enrich your community is a great way to broaden your perceptions of the world. It will enrich your life, familiarize you with your community, and connect you to people and ideas that will positively impact your perspective for the rest of your life. And by surrounding yourself with people who are dedicated to making the world better, you can learn so much about how the world works.</a:t>
            </a:r>
            <a:endParaRPr lang="zh-CN" altLang="zh-CN" sz="1800" dirty="0">
              <a:latin typeface="Times New Roman" pitchFamily="18" charset="0"/>
              <a:cs typeface="Times New Roman" pitchFamily="18" charset="0"/>
            </a:endParaRPr>
          </a:p>
          <a:p>
            <a:pPr algn="just"/>
            <a:r>
              <a:rPr lang="en-US" altLang="zh-CN" sz="1800" dirty="0">
                <a:latin typeface="Times New Roman" pitchFamily="18" charset="0"/>
                <a:cs typeface="Times New Roman" pitchFamily="18" charset="0"/>
              </a:rPr>
              <a:t>It is statistically proven that people who volunteer regularly are healthier both physically and mentally. Individuals who have volunteered throughout their lifetime typically live longer and have better psychological well-being. In addition to the health benefits, volunteering gives people a unique sense of purpose by serving those around them.</a:t>
            </a:r>
            <a:r>
              <a:rPr lang="en-US" altLang="zh-CN" sz="1800" u="sng" dirty="0">
                <a:latin typeface="Times New Roman" pitchFamily="18" charset="0"/>
                <a:cs typeface="Times New Roman" pitchFamily="18" charset="0"/>
              </a:rPr>
              <a:t>   38    </a:t>
            </a:r>
            <a:endParaRPr lang="zh-CN" altLang="zh-CN" sz="1800" dirty="0">
              <a:latin typeface="Times New Roman" pitchFamily="18" charset="0"/>
              <a:cs typeface="Times New Roman" pitchFamily="18" charset="0"/>
            </a:endParaRPr>
          </a:p>
          <a:p>
            <a:pPr algn="just"/>
            <a:r>
              <a:rPr lang="en-US" altLang="zh-CN" sz="1800" dirty="0">
                <a:latin typeface="Times New Roman" pitchFamily="18" charset="0"/>
                <a:cs typeface="Times New Roman" pitchFamily="18" charset="0"/>
              </a:rPr>
              <a:t>Besides, working alongside individuals who also care about improving their surroundings will allow you to broaden your network of friends.</a:t>
            </a:r>
            <a:r>
              <a:rPr lang="en-US" altLang="zh-CN" sz="1800" u="sng" dirty="0">
                <a:latin typeface="Times New Roman" pitchFamily="18" charset="0"/>
                <a:cs typeface="Times New Roman" pitchFamily="18" charset="0"/>
              </a:rPr>
              <a:t>  39   </a:t>
            </a:r>
            <a:r>
              <a:rPr lang="en-US" altLang="zh-CN" sz="1800" dirty="0">
                <a:latin typeface="Times New Roman" pitchFamily="18" charset="0"/>
                <a:cs typeface="Times New Roman" pitchFamily="18" charset="0"/>
              </a:rPr>
              <a:t>Additionally, it will help you better understand the circumstances of other members.</a:t>
            </a:r>
            <a:endParaRPr lang="zh-CN" altLang="zh-CN" sz="1800" dirty="0">
              <a:latin typeface="Times New Roman" pitchFamily="18" charset="0"/>
              <a:cs typeface="Times New Roman" pitchFamily="18" charset="0"/>
            </a:endParaRPr>
          </a:p>
          <a:p>
            <a:pPr algn="just"/>
            <a:r>
              <a:rPr lang="en-US" altLang="zh-CN" sz="1800" dirty="0">
                <a:latin typeface="Times New Roman" pitchFamily="18" charset="0"/>
                <a:cs typeface="Times New Roman" pitchFamily="18" charset="0"/>
              </a:rPr>
              <a:t>Whether you're passionate about animal rights or helping the homeless, you can find a valuable way to donate your time.</a:t>
            </a:r>
            <a:r>
              <a:rPr lang="en-US" altLang="zh-CN" sz="1800" u="sng" dirty="0">
                <a:latin typeface="Times New Roman" pitchFamily="18" charset="0"/>
                <a:cs typeface="Times New Roman" pitchFamily="18" charset="0"/>
              </a:rPr>
              <a:t>    40    </a:t>
            </a:r>
            <a:r>
              <a:rPr lang="en-US" altLang="zh-CN" sz="1800" dirty="0">
                <a:latin typeface="Times New Roman" pitchFamily="18" charset="0"/>
                <a:cs typeface="Times New Roman" pitchFamily="18" charset="0"/>
              </a:rPr>
              <a:t>They can be a great place to find opportunities to give back to the place you call home. Besides, you can check websites like Volunteer Match or Idealist for volunteer opportunities that fit your interests and abilities.</a:t>
            </a:r>
            <a:endParaRPr lang="zh-CN" altLang="zh-CN" sz="1800" dirty="0">
              <a:latin typeface="Times New Roman" pitchFamily="18" charset="0"/>
              <a:cs typeface="Times New Roman" pitchFamily="18" charset="0"/>
            </a:endParaRPr>
          </a:p>
          <a:p>
            <a:pPr algn="just">
              <a:buNone/>
            </a:pPr>
            <a:r>
              <a:rPr lang="en-US" altLang="zh-CN" sz="1800" dirty="0">
                <a:latin typeface="Times New Roman" pitchFamily="18" charset="0"/>
                <a:cs typeface="Times New Roman" pitchFamily="18" charset="0"/>
              </a:rPr>
              <a:t> </a:t>
            </a:r>
            <a:endParaRPr lang="zh-CN" altLang="zh-CN" sz="1800" dirty="0">
              <a:latin typeface="Times New Roman" pitchFamily="18" charset="0"/>
              <a:cs typeface="Times New Roman" pitchFamily="18" charset="0"/>
            </a:endParaRPr>
          </a:p>
          <a:p>
            <a:pPr algn="just"/>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00102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7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17" name="Rectangle 1"/>
          <p:cNvSpPr>
            <a:spLocks noChangeArrowheads="1"/>
          </p:cNvSpPr>
          <p:nvPr/>
        </p:nvSpPr>
        <p:spPr bwMode="auto">
          <a:xfrm>
            <a:off x="0" y="6459"/>
            <a:ext cx="12192000" cy="1815882"/>
          </a:xfrm>
          <a:prstGeom prst="rect">
            <a:avLst/>
          </a:prstGeom>
          <a:solidFill>
            <a:schemeClr val="accent5">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just"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Many people describe volunteering as merely an unpaid job where you put in the effort and get nothing in return.</a:t>
            </a:r>
            <a:r>
              <a:rPr kumimoji="0" lang="en-US" altLang="zh-CN" sz="2800" b="0" i="0" u="sng" strike="noStrike" cap="none" normalizeH="0" baseline="0" dirty="0">
                <a:ln>
                  <a:noFill/>
                </a:ln>
                <a:solidFill>
                  <a:srgbClr val="000000"/>
                </a:solidFill>
                <a:effectLst/>
                <a:latin typeface="Times New Roman" pitchFamily="18" charset="0"/>
                <a:ea typeface="宋体" pitchFamily="2" charset="-122"/>
                <a:cs typeface="Times New Roman" pitchFamily="18" charset="0"/>
              </a:rPr>
              <a:t>	36    </a:t>
            </a:r>
            <a:r>
              <a:rPr kumimoji="0" lang="en-US" altLang="zh-CN"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Actually, volunteering has many benefits and you are always encouraged to volunteer your time to do what you are passionate about.</a:t>
            </a:r>
            <a:endPar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p:txBody>
      </p:sp>
      <p:sp>
        <p:nvSpPr>
          <p:cNvPr id="6" name="矩形 5"/>
          <p:cNvSpPr/>
          <p:nvPr/>
        </p:nvSpPr>
        <p:spPr>
          <a:xfrm>
            <a:off x="0" y="1842436"/>
            <a:ext cx="12192000" cy="28956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18" name="Rectangle 2"/>
          <p:cNvSpPr>
            <a:spLocks noChangeArrowheads="1"/>
          </p:cNvSpPr>
          <p:nvPr/>
        </p:nvSpPr>
        <p:spPr bwMode="auto">
          <a:xfrm>
            <a:off x="0" y="2057174"/>
            <a:ext cx="121920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 However, it is not true to a certain extent.</a:t>
            </a: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B.  How can you get involved in your community?</a:t>
            </a: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C.  Many towns and cities have community centers.</a:t>
            </a: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D.  Why is it important for you to volunteer your time</a:t>
            </a: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E.  Volunteering may even help you develop the expertise.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F.  You'll have more opportunities to meet lots of new people.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G.  The </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sense.of</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giving back and contributing to society is unequalled.</a:t>
            </a:r>
          </a:p>
        </p:txBody>
      </p:sp>
      <p:sp>
        <p:nvSpPr>
          <p:cNvPr id="8" name="椭圆 7"/>
          <p:cNvSpPr/>
          <p:nvPr/>
        </p:nvSpPr>
        <p:spPr>
          <a:xfrm>
            <a:off x="1432560" y="426720"/>
            <a:ext cx="3169920" cy="57912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412480" y="441960"/>
            <a:ext cx="3169920" cy="57912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4"/>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0" y="2139081"/>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直接箭头连接符 11"/>
          <p:cNvCxnSpPr/>
          <p:nvPr/>
        </p:nvCxnSpPr>
        <p:spPr>
          <a:xfrm flipH="1">
            <a:off x="561474" y="1010653"/>
            <a:ext cx="2101515" cy="1219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641684" y="1058779"/>
            <a:ext cx="8983579" cy="126732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612231" y="2041626"/>
            <a:ext cx="1655545" cy="51655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862812" y="0"/>
            <a:ext cx="2345356" cy="57912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p:cNvCxnSpPr/>
          <p:nvPr/>
        </p:nvCxnSpPr>
        <p:spPr>
          <a:xfrm flipH="1">
            <a:off x="930442" y="545432"/>
            <a:ext cx="6721642" cy="165233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5037220"/>
            <a:ext cx="12192000" cy="1820779"/>
          </a:xfrm>
          <a:prstGeom prst="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800" b="1" dirty="0">
                <a:solidFill>
                  <a:schemeClr val="tx1"/>
                </a:solidFill>
                <a:latin typeface="Times New Roman" pitchFamily="18" charset="0"/>
                <a:ea typeface="宋体" pitchFamily="2" charset="-122"/>
                <a:cs typeface="Times New Roman" pitchFamily="18" charset="0"/>
              </a:rPr>
              <a:t>解析：</a:t>
            </a:r>
            <a:r>
              <a:rPr lang="en-US" altLang="zh-CN" sz="2800" b="1" dirty="0">
                <a:solidFill>
                  <a:schemeClr val="tx1"/>
                </a:solidFill>
                <a:latin typeface="Times New Roman" pitchFamily="18" charset="0"/>
                <a:ea typeface="宋体" pitchFamily="2" charset="-122"/>
                <a:cs typeface="Times New Roman" pitchFamily="18" charset="0"/>
              </a:rPr>
              <a:t>36</a:t>
            </a:r>
            <a:r>
              <a:rPr lang="zh-CN" altLang="en-US" sz="2800" b="1" dirty="0">
                <a:solidFill>
                  <a:schemeClr val="tx1"/>
                </a:solidFill>
                <a:latin typeface="Times New Roman" pitchFamily="18" charset="0"/>
                <a:ea typeface="宋体" pitchFamily="2" charset="-122"/>
                <a:cs typeface="Times New Roman" pitchFamily="18" charset="0"/>
              </a:rPr>
              <a:t>题承上启下。空前的</a:t>
            </a:r>
            <a:r>
              <a:rPr lang="en-US" altLang="zh-CN" sz="2800" b="1" dirty="0">
                <a:solidFill>
                  <a:srgbClr val="FF0000"/>
                </a:solidFill>
                <a:latin typeface="Times New Roman" pitchFamily="18" charset="0"/>
                <a:ea typeface="宋体" pitchFamily="2" charset="-122"/>
                <a:cs typeface="Times New Roman" pitchFamily="18" charset="0"/>
              </a:rPr>
              <a:t>an unpaid job, get nothing in return </a:t>
            </a:r>
            <a:r>
              <a:rPr lang="zh-CN" altLang="en-US" sz="2800" b="1" dirty="0">
                <a:solidFill>
                  <a:schemeClr val="tx1"/>
                </a:solidFill>
                <a:latin typeface="Times New Roman" pitchFamily="18" charset="0"/>
                <a:ea typeface="宋体" pitchFamily="2" charset="-122"/>
                <a:cs typeface="Times New Roman" pitchFamily="18" charset="0"/>
              </a:rPr>
              <a:t>而空后说</a:t>
            </a:r>
            <a:r>
              <a:rPr lang="en-US" altLang="zh-CN" sz="2800" b="1" dirty="0">
                <a:solidFill>
                  <a:srgbClr val="FF0000"/>
                </a:solidFill>
                <a:latin typeface="Times New Roman" pitchFamily="18" charset="0"/>
                <a:ea typeface="宋体" pitchFamily="2" charset="-122"/>
                <a:cs typeface="Times New Roman" pitchFamily="18" charset="0"/>
              </a:rPr>
              <a:t>volunteering has many benefits</a:t>
            </a:r>
            <a:r>
              <a:rPr lang="en-US" altLang="zh-CN" sz="2800" b="1" dirty="0">
                <a:solidFill>
                  <a:schemeClr val="tx1"/>
                </a:solidFill>
                <a:latin typeface="Times New Roman" pitchFamily="18" charset="0"/>
                <a:ea typeface="宋体" pitchFamily="2" charset="-122"/>
                <a:cs typeface="Times New Roman" pitchFamily="18" charset="0"/>
              </a:rPr>
              <a:t>,</a:t>
            </a:r>
            <a:r>
              <a:rPr lang="zh-CN" altLang="en-US" sz="2800" b="1" dirty="0">
                <a:solidFill>
                  <a:schemeClr val="tx1"/>
                </a:solidFill>
                <a:latin typeface="Times New Roman" pitchFamily="18" charset="0"/>
                <a:ea typeface="宋体" pitchFamily="2" charset="-122"/>
                <a:cs typeface="Times New Roman" pitchFamily="18" charset="0"/>
              </a:rPr>
              <a:t>前后句意</a:t>
            </a:r>
            <a:r>
              <a:rPr lang="zh-CN" altLang="en-US" sz="2800" b="1" dirty="0">
                <a:solidFill>
                  <a:srgbClr val="FF0000"/>
                </a:solidFill>
                <a:latin typeface="Times New Roman" pitchFamily="18" charset="0"/>
                <a:ea typeface="宋体" pitchFamily="2" charset="-122"/>
                <a:cs typeface="Times New Roman" pitchFamily="18" charset="0"/>
              </a:rPr>
              <a:t>构成转折</a:t>
            </a:r>
            <a:r>
              <a:rPr lang="zh-CN" altLang="en-US" sz="2800" b="1" dirty="0">
                <a:solidFill>
                  <a:schemeClr val="tx1"/>
                </a:solidFill>
                <a:latin typeface="Times New Roman" pitchFamily="18" charset="0"/>
                <a:ea typeface="宋体" pitchFamily="2" charset="-122"/>
                <a:cs typeface="Times New Roman" pitchFamily="18" charset="0"/>
              </a:rPr>
              <a:t>，</a:t>
            </a:r>
            <a:r>
              <a:rPr lang="en-US" altLang="zh-CN" sz="2800" b="1" dirty="0">
                <a:solidFill>
                  <a:schemeClr val="tx1"/>
                </a:solidFill>
                <a:latin typeface="Times New Roman" pitchFamily="18" charset="0"/>
                <a:ea typeface="宋体" pitchFamily="2" charset="-122"/>
                <a:cs typeface="Times New Roman" pitchFamily="18" charset="0"/>
              </a:rPr>
              <a:t>A</a:t>
            </a:r>
            <a:r>
              <a:rPr lang="zh-CN" altLang="en-US" sz="2800" b="1" dirty="0">
                <a:solidFill>
                  <a:schemeClr val="tx1"/>
                </a:solidFill>
                <a:latin typeface="Times New Roman" pitchFamily="18" charset="0"/>
                <a:ea typeface="宋体" pitchFamily="2" charset="-122"/>
                <a:cs typeface="Times New Roman" pitchFamily="18" charset="0"/>
              </a:rPr>
              <a:t>项中</a:t>
            </a:r>
            <a:r>
              <a:rPr lang="en-US" altLang="zh-CN" sz="2800" b="1" dirty="0">
                <a:solidFill>
                  <a:schemeClr val="tx1"/>
                </a:solidFill>
                <a:latin typeface="Times New Roman" pitchFamily="18" charset="0"/>
                <a:ea typeface="宋体" pitchFamily="2" charset="-122"/>
                <a:cs typeface="Times New Roman" pitchFamily="18" charset="0"/>
              </a:rPr>
              <a:t>not true</a:t>
            </a:r>
            <a:r>
              <a:rPr lang="zh-CN" altLang="en-US" sz="2800" b="1" dirty="0">
                <a:solidFill>
                  <a:schemeClr val="tx1"/>
                </a:solidFill>
                <a:latin typeface="Times New Roman" pitchFamily="18" charset="0"/>
                <a:ea typeface="宋体" pitchFamily="2" charset="-122"/>
                <a:cs typeface="Times New Roman" pitchFamily="18" charset="0"/>
              </a:rPr>
              <a:t>与之对应。</a:t>
            </a:r>
            <a:r>
              <a:rPr lang="zh-CN" altLang="en-US" sz="2800" dirty="0">
                <a:solidFill>
                  <a:srgbClr val="FF0000"/>
                </a:solidFill>
                <a:latin typeface="Times New Roman" pitchFamily="18" charset="0"/>
                <a:cs typeface="Times New Roman" pitchFamily="18" charset="0"/>
              </a:rPr>
              <a:t>：</a:t>
            </a:r>
          </a:p>
        </p:txBody>
      </p:sp>
    </p:spTree>
    <p:extLst>
      <p:ext uri="{BB962C8B-B14F-4D97-AF65-F5344CB8AC3E}">
        <p14:creationId xmlns:p14="http://schemas.microsoft.com/office/powerpoint/2010/main" val="63999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8" presetClass="entr" presetSubtype="16"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diamond(in)">
                                      <p:cBhvr>
                                        <p:cTn id="55"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5" grpId="0" animBg="1"/>
      <p:bldP spid="16" grpId="0" animBg="1"/>
      <p:bldP spid="1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7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17" name="Rectangle 1"/>
          <p:cNvSpPr>
            <a:spLocks noChangeArrowheads="1"/>
          </p:cNvSpPr>
          <p:nvPr/>
        </p:nvSpPr>
        <p:spPr bwMode="auto">
          <a:xfrm>
            <a:off x="0" y="0"/>
            <a:ext cx="12192000" cy="3108543"/>
          </a:xfrm>
          <a:prstGeom prst="rect">
            <a:avLst/>
          </a:prstGeom>
          <a:solidFill>
            <a:schemeClr val="accent5">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04800" algn="just" fontAlgn="base">
              <a:spcBef>
                <a:spcPct val="0"/>
              </a:spcBef>
              <a:spcAft>
                <a:spcPct val="0"/>
              </a:spcAft>
            </a:pPr>
            <a:r>
              <a:rPr lang="en-US" altLang="zh-CN" sz="2800" u="sng" dirty="0">
                <a:latin typeface="Times New Roman" pitchFamily="18" charset="0"/>
                <a:cs typeface="Times New Roman" pitchFamily="18" charset="0"/>
              </a:rPr>
              <a:t>37     </a:t>
            </a:r>
            <a:r>
              <a:rPr lang="en-US" altLang="zh-CN" sz="2800" dirty="0">
                <a:latin typeface="Times New Roman" pitchFamily="18" charset="0"/>
                <a:cs typeface="Times New Roman" pitchFamily="18" charset="0"/>
              </a:rPr>
              <a:t>Volunteering time to enrich your community is a great way to broaden your perceptions of the world. It will enrich your life, familiarize you with your community, and connect you to people and ideas that will positively impact your perspective for the rest of your life. And by surrounding yourself with people who are dedicated to making the world better, you can learn so much about how the world works.</a:t>
            </a:r>
            <a:endParaRPr lang="zh-CN" altLang="zh-CN" sz="2800" dirty="0">
              <a:latin typeface="Times New Roman" pitchFamily="18" charset="0"/>
              <a:cs typeface="Times New Roman" pitchFamily="18" charset="0"/>
            </a:endParaRPr>
          </a:p>
          <a:p>
            <a:pPr lvl="0" indent="304800" algn="just" fontAlgn="base">
              <a:spcBef>
                <a:spcPct val="0"/>
              </a:spcBef>
              <a:spcAft>
                <a:spcPct val="0"/>
              </a:spcAft>
            </a:pPr>
            <a:endPar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p:txBody>
      </p:sp>
      <p:sp>
        <p:nvSpPr>
          <p:cNvPr id="6" name="矩形 5"/>
          <p:cNvSpPr/>
          <p:nvPr/>
        </p:nvSpPr>
        <p:spPr>
          <a:xfrm>
            <a:off x="0" y="2668604"/>
            <a:ext cx="12192000" cy="288196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18" name="Rectangle 2"/>
          <p:cNvSpPr>
            <a:spLocks noChangeArrowheads="1"/>
          </p:cNvSpPr>
          <p:nvPr/>
        </p:nvSpPr>
        <p:spPr bwMode="auto">
          <a:xfrm>
            <a:off x="0" y="2815903"/>
            <a:ext cx="121920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altLang="zh-CN" sz="24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rPr>
              <a:t>A.However</a:t>
            </a:r>
            <a:r>
              <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 it is not true to a certain extent.</a:t>
            </a: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B.  How can you get involved in your community?</a:t>
            </a: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C.  Many towns and cities have community centers.</a:t>
            </a: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D.  Why is it important for you to volunteer your time</a:t>
            </a: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E.  Volunteering may even help you develop the expertise.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F.  You'll have more opportunities to meet lots of new people.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G.  The sense</a:t>
            </a:r>
            <a:r>
              <a:rPr kumimoji="0" lang="en-US" altLang="zh-CN" sz="2400" b="0" i="0" u="none" strike="noStrike" cap="none" normalizeH="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of giving back and contributing to society is unequalled.</a:t>
            </a:r>
          </a:p>
        </p:txBody>
      </p:sp>
      <p:sp>
        <p:nvSpPr>
          <p:cNvPr id="9" name="椭圆 8"/>
          <p:cNvSpPr/>
          <p:nvPr/>
        </p:nvSpPr>
        <p:spPr>
          <a:xfrm>
            <a:off x="343301" y="3978441"/>
            <a:ext cx="875899" cy="482867"/>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a:off x="7860632" y="465221"/>
            <a:ext cx="4331368" cy="160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0" y="834189"/>
            <a:ext cx="12192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0" y="1331495"/>
            <a:ext cx="12192000" cy="481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0" y="1700463"/>
            <a:ext cx="5149516" cy="320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6481011" y="2165684"/>
            <a:ext cx="3416968" cy="320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545432" y="481263"/>
            <a:ext cx="7636043" cy="3657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866274" y="2101515"/>
            <a:ext cx="6128084" cy="200526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6" name="Picture 4"/>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0" y="4016007"/>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298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ppt_x"/>
                                          </p:val>
                                        </p:tav>
                                        <p:tav tm="100000">
                                          <p:val>
                                            <p:strVal val="#ppt_x"/>
                                          </p:val>
                                        </p:tav>
                                      </p:tavLst>
                                    </p:anim>
                                    <p:anim calcmode="lin" valueType="num">
                                      <p:cBhvr additive="base">
                                        <p:cTn id="3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fill="hold"/>
                                        <p:tgtEl>
                                          <p:spTgt spid="35"/>
                                        </p:tgtEl>
                                        <p:attrNameLst>
                                          <p:attrName>ppt_x</p:attrName>
                                        </p:attrNameLst>
                                      </p:cBhvr>
                                      <p:tavLst>
                                        <p:tav tm="0">
                                          <p:val>
                                            <p:strVal val="#ppt_x"/>
                                          </p:val>
                                        </p:tav>
                                        <p:tav tm="100000">
                                          <p:val>
                                            <p:strVal val="#ppt_x"/>
                                          </p:val>
                                        </p:tav>
                                      </p:tavLst>
                                    </p:anim>
                                    <p:anim calcmode="lin" valueType="num">
                                      <p:cBhvr additive="base">
                                        <p:cTn id="4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331720"/>
            <a:ext cx="12192000" cy="315468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18" name="Rectangle 2"/>
          <p:cNvSpPr>
            <a:spLocks noChangeArrowheads="1"/>
          </p:cNvSpPr>
          <p:nvPr/>
        </p:nvSpPr>
        <p:spPr bwMode="auto">
          <a:xfrm>
            <a:off x="0" y="1904591"/>
            <a:ext cx="121920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endPar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r>
              <a:rPr kumimoji="0" lang="en-US" altLang="zh-CN" sz="24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rPr>
              <a:t>A.However</a:t>
            </a:r>
            <a:r>
              <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 it is not true to a certain extent.</a:t>
            </a: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B.  How can you get involved in your community?</a:t>
            </a: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C.  Many towns and cities have community centers.</a:t>
            </a: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D.  Why is it important for you to volunteer your time</a:t>
            </a: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E.  Volunteering may even help you develop the expertise.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F.  You'll have more opportunities to meet lots of new people.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G.  The sense</a:t>
            </a:r>
            <a:r>
              <a:rPr kumimoji="0" lang="en-US" altLang="zh-CN" sz="2400" b="0" i="0" u="none" strike="noStrike" cap="none" normalizeH="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of giving back and contributing to society is unequalled.</a:t>
            </a:r>
          </a:p>
        </p:txBody>
      </p:sp>
      <p:sp>
        <p:nvSpPr>
          <p:cNvPr id="8" name="椭圆 7"/>
          <p:cNvSpPr/>
          <p:nvPr/>
        </p:nvSpPr>
        <p:spPr>
          <a:xfrm>
            <a:off x="1432560" y="426720"/>
            <a:ext cx="3169920" cy="57912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412480" y="441960"/>
            <a:ext cx="3169920" cy="57912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37" name="Rectangle 1"/>
          <p:cNvSpPr>
            <a:spLocks noChangeArrowheads="1"/>
          </p:cNvSpPr>
          <p:nvPr/>
        </p:nvSpPr>
        <p:spPr bwMode="auto">
          <a:xfrm>
            <a:off x="1" y="14558"/>
            <a:ext cx="12191999" cy="2246769"/>
          </a:xfrm>
          <a:prstGeom prst="rect">
            <a:avLst/>
          </a:prstGeom>
          <a:solidFill>
            <a:schemeClr val="accent5">
              <a:lumMod val="20000"/>
              <a:lumOff val="80000"/>
            </a:schemeClr>
          </a:solidFill>
          <a:ln w="9525">
            <a:solidFill>
              <a:schemeClr val="accent5">
                <a:lumMod val="20000"/>
                <a:lumOff val="8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just"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   It is statistically proven that people who volunteer regularly are healthier both </a:t>
            </a:r>
          </a:p>
          <a:p>
            <a:pPr marL="0" marR="0" lvl="0" indent="304800" algn="just"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physically and mentally. Individuals who have volunteered throughout their lifetime typically live longer and have better psychological well-being. In addition to the health benefits, volunteering gives people a unique sense of purpose by serving those around them.</a:t>
            </a:r>
            <a:r>
              <a:rPr kumimoji="0" lang="en-US" altLang="zh-CN" sz="2800" b="0" i="0" u="sng" strike="noStrike" cap="none" normalizeH="0" baseline="0" dirty="0">
                <a:ln>
                  <a:noFill/>
                </a:ln>
                <a:solidFill>
                  <a:srgbClr val="000000"/>
                </a:solidFill>
                <a:effectLst/>
                <a:latin typeface="Times New Roman" pitchFamily="18" charset="0"/>
                <a:ea typeface="宋体" pitchFamily="2" charset="-122"/>
                <a:cs typeface="Times New Roman" pitchFamily="18" charset="0"/>
              </a:rPr>
              <a:t>   38    </a:t>
            </a:r>
            <a:endPar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p:txBody>
      </p:sp>
      <p:sp>
        <p:nvSpPr>
          <p:cNvPr id="7" name="椭圆 6"/>
          <p:cNvSpPr/>
          <p:nvPr/>
        </p:nvSpPr>
        <p:spPr>
          <a:xfrm>
            <a:off x="3561347" y="1331495"/>
            <a:ext cx="1876927" cy="4491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077453" y="4539916"/>
            <a:ext cx="4820652" cy="4251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780421" y="1411705"/>
            <a:ext cx="1379621" cy="441158"/>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210926" y="4531895"/>
            <a:ext cx="1876927" cy="449179"/>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a:off x="4684295" y="1812758"/>
            <a:ext cx="224589" cy="266298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8085221" y="1892968"/>
            <a:ext cx="368968" cy="2566737"/>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pic>
        <p:nvPicPr>
          <p:cNvPr id="17" name="Picture 4"/>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0" y="4513313"/>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p:cNvSpPr/>
          <p:nvPr/>
        </p:nvSpPr>
        <p:spPr>
          <a:xfrm>
            <a:off x="0" y="5646821"/>
            <a:ext cx="12192000" cy="112294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800" b="1" dirty="0">
                <a:solidFill>
                  <a:srgbClr val="FF0000"/>
                </a:solidFill>
                <a:latin typeface="Times New Roman" pitchFamily="18" charset="0"/>
                <a:ea typeface="宋体" pitchFamily="2" charset="-122"/>
                <a:cs typeface="Times New Roman" pitchFamily="18" charset="0"/>
              </a:rPr>
              <a:t>解析：本空在段末应与上句构成语义衔接。上句中的</a:t>
            </a:r>
            <a:r>
              <a:rPr lang="en-US" altLang="zh-CN" sz="2800" b="1" dirty="0">
                <a:solidFill>
                  <a:srgbClr val="FF0000"/>
                </a:solidFill>
                <a:latin typeface="Times New Roman" pitchFamily="18" charset="0"/>
                <a:ea typeface="宋体" pitchFamily="2" charset="-122"/>
                <a:cs typeface="Times New Roman" pitchFamily="18" charset="0"/>
              </a:rPr>
              <a:t>volunteering ≈ giving back and contributing to society </a:t>
            </a:r>
            <a:r>
              <a:rPr lang="zh-CN" altLang="en-US" sz="2800" b="1" dirty="0">
                <a:solidFill>
                  <a:srgbClr val="FF0000"/>
                </a:solidFill>
                <a:latin typeface="Times New Roman" pitchFamily="18" charset="0"/>
                <a:ea typeface="宋体" pitchFamily="2" charset="-122"/>
                <a:cs typeface="Times New Roman" pitchFamily="18" charset="0"/>
              </a:rPr>
              <a:t>同义替换，</a:t>
            </a:r>
            <a:r>
              <a:rPr lang="en-US" altLang="zh-CN" sz="2800" b="1" dirty="0">
                <a:solidFill>
                  <a:srgbClr val="FF0000"/>
                </a:solidFill>
                <a:latin typeface="Times New Roman" pitchFamily="18" charset="0"/>
                <a:ea typeface="宋体" pitchFamily="2" charset="-122"/>
                <a:cs typeface="Times New Roman" pitchFamily="18" charset="0"/>
              </a:rPr>
              <a:t> </a:t>
            </a:r>
            <a:r>
              <a:rPr lang="zh-CN" altLang="en-US" sz="2800" b="1" dirty="0">
                <a:solidFill>
                  <a:srgbClr val="FF0000"/>
                </a:solidFill>
                <a:latin typeface="Times New Roman" pitchFamily="18" charset="0"/>
                <a:ea typeface="宋体" pitchFamily="2" charset="-122"/>
                <a:cs typeface="Times New Roman" pitchFamily="18" charset="0"/>
              </a:rPr>
              <a:t>然后</a:t>
            </a:r>
            <a:r>
              <a:rPr lang="en-US" altLang="zh-CN" sz="2800" b="1" dirty="0">
                <a:solidFill>
                  <a:srgbClr val="FF0000"/>
                </a:solidFill>
                <a:latin typeface="Times New Roman" pitchFamily="18" charset="0"/>
                <a:ea typeface="宋体" pitchFamily="2" charset="-122"/>
                <a:cs typeface="Times New Roman" pitchFamily="18" charset="0"/>
              </a:rPr>
              <a:t>unique ≈unequalled.</a:t>
            </a:r>
            <a:endParaRPr lang="zh-CN" altLang="en-US" sz="2800" b="1" dirty="0">
              <a:solidFill>
                <a:srgbClr val="FF0000"/>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6243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8" presetClass="entr" presetSubtype="16"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amond(in)">
                                      <p:cBhvr>
                                        <p:cTn id="49"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17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17" name="Rectangle 1"/>
          <p:cNvSpPr>
            <a:spLocks noChangeArrowheads="1"/>
          </p:cNvSpPr>
          <p:nvPr/>
        </p:nvSpPr>
        <p:spPr bwMode="auto">
          <a:xfrm>
            <a:off x="0" y="215443"/>
            <a:ext cx="12192000" cy="1815882"/>
          </a:xfrm>
          <a:prstGeom prst="rect">
            <a:avLst/>
          </a:prstGeom>
          <a:solidFill>
            <a:schemeClr val="accent5">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04800" algn="just" fontAlgn="base">
              <a:spcBef>
                <a:spcPct val="0"/>
              </a:spcBef>
              <a:spcAft>
                <a:spcPct val="0"/>
              </a:spcAft>
            </a:pPr>
            <a:r>
              <a:rPr lang="en-US" altLang="zh-CN" sz="2800" dirty="0">
                <a:latin typeface="Times New Roman" pitchFamily="18" charset="0"/>
                <a:cs typeface="Times New Roman" pitchFamily="18" charset="0"/>
              </a:rPr>
              <a:t>Besides, working alongside individuals who also care about improving their surroundings will allow you to broaden your network of friends.</a:t>
            </a:r>
            <a:r>
              <a:rPr lang="en-US" altLang="zh-CN" sz="2800" u="sng" dirty="0">
                <a:latin typeface="Times New Roman" pitchFamily="18" charset="0"/>
                <a:cs typeface="Times New Roman" pitchFamily="18" charset="0"/>
              </a:rPr>
              <a:t>  39   </a:t>
            </a:r>
            <a:r>
              <a:rPr lang="en-US" altLang="zh-CN" sz="2800" dirty="0">
                <a:latin typeface="Times New Roman" pitchFamily="18" charset="0"/>
                <a:cs typeface="Times New Roman" pitchFamily="18" charset="0"/>
              </a:rPr>
              <a:t>Additionally, it will help you better understand the circumstances of other members.</a:t>
            </a:r>
            <a:endParaRPr lang="zh-CN" altLang="zh-CN" sz="2800" dirty="0">
              <a:latin typeface="Times New Roman" pitchFamily="18" charset="0"/>
              <a:cs typeface="Times New Roman" pitchFamily="18" charset="0"/>
            </a:endParaRPr>
          </a:p>
          <a:p>
            <a:pPr marL="0" marR="0" lvl="0" indent="304800" algn="just" defTabSz="914400" rtl="0" eaLnBrk="1" fontAlgn="base" latinLnBrk="0" hangingPunct="1">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p:txBody>
      </p:sp>
      <p:sp>
        <p:nvSpPr>
          <p:cNvPr id="6" name="矩形 5"/>
          <p:cNvSpPr/>
          <p:nvPr/>
        </p:nvSpPr>
        <p:spPr>
          <a:xfrm>
            <a:off x="0" y="1874520"/>
            <a:ext cx="12192000" cy="28956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18" name="Rectangle 2"/>
          <p:cNvSpPr>
            <a:spLocks noChangeArrowheads="1"/>
          </p:cNvSpPr>
          <p:nvPr/>
        </p:nvSpPr>
        <p:spPr bwMode="auto">
          <a:xfrm>
            <a:off x="0" y="2089257"/>
            <a:ext cx="121920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 However, it is not true to a certain extent.</a:t>
            </a: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B.  How can you get involved in your community?</a:t>
            </a: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C.  Many towns and cities have community centers.</a:t>
            </a: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D.  Why is it important for you to volunteer your time</a:t>
            </a: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E.  Volunteering may even help you develop the expertise.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F.  You'll have more opportunities to meet lots of new people.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G.  The sense</a:t>
            </a:r>
            <a:r>
              <a:rPr kumimoji="0" lang="en-US" altLang="zh-CN" sz="2400" b="0" i="0" u="none" strike="noStrike" cap="none" normalizeH="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of giving back and contributing to society is unequalled.</a:t>
            </a:r>
          </a:p>
        </p:txBody>
      </p:sp>
      <p:sp>
        <p:nvSpPr>
          <p:cNvPr id="8" name="椭圆 7"/>
          <p:cNvSpPr/>
          <p:nvPr/>
        </p:nvSpPr>
        <p:spPr>
          <a:xfrm>
            <a:off x="3487577" y="712270"/>
            <a:ext cx="5930766" cy="57912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610501" y="3891013"/>
            <a:ext cx="3169920" cy="57912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66272" y="213848"/>
            <a:ext cx="5125914" cy="58714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36168" y="1123384"/>
            <a:ext cx="5930766" cy="57912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a:off x="4042611" y="577516"/>
            <a:ext cx="1187115" cy="333675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5309937" y="926603"/>
            <a:ext cx="3442434" cy="295558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9" idx="1"/>
          </p:cNvCxnSpPr>
          <p:nvPr/>
        </p:nvCxnSpPr>
        <p:spPr>
          <a:xfrm>
            <a:off x="1860884" y="1331495"/>
            <a:ext cx="3213841" cy="26443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4"/>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0" y="4016008"/>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a:off x="224589" y="5245768"/>
            <a:ext cx="11967411" cy="131545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800" dirty="0">
                <a:solidFill>
                  <a:srgbClr val="FF0000"/>
                </a:solidFill>
                <a:latin typeface="Times New Roman" pitchFamily="18" charset="0"/>
                <a:cs typeface="Times New Roman" pitchFamily="18" charset="0"/>
              </a:rPr>
              <a:t>同义替换：</a:t>
            </a:r>
            <a:r>
              <a:rPr lang="en-US" altLang="zh-CN" sz="2800" dirty="0">
                <a:solidFill>
                  <a:srgbClr val="FF0000"/>
                </a:solidFill>
                <a:latin typeface="Times New Roman" pitchFamily="18" charset="0"/>
                <a:cs typeface="Times New Roman" pitchFamily="18" charset="0"/>
              </a:rPr>
              <a:t>working alongside individuals\broaden your network of friends\other members ≈meet lots of new people</a:t>
            </a:r>
            <a:endParaRPr lang="zh-CN" altLang="en-US"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51414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8" presetClass="entr" presetSubtype="16"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amond(in)">
                                      <p:cBhvr>
                                        <p:cTn id="5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2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506400"/>
            <a:ext cx="12192000" cy="28956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18" name="Rectangle 2"/>
          <p:cNvSpPr>
            <a:spLocks noChangeArrowheads="1"/>
          </p:cNvSpPr>
          <p:nvPr/>
        </p:nvSpPr>
        <p:spPr bwMode="auto">
          <a:xfrm>
            <a:off x="0" y="1719925"/>
            <a:ext cx="121920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endPar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endParaRPr lang="en-US" altLang="zh-CN" sz="2400" dirty="0">
              <a:solidFill>
                <a:srgbClr val="000000"/>
              </a:solidFill>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r>
              <a:rPr kumimoji="0" lang="en-US" altLang="zh-CN" sz="24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rPr>
              <a:t>A.However</a:t>
            </a:r>
            <a:r>
              <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 it is not true to a certain extent.</a:t>
            </a: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B.  How can you get involved in your community?</a:t>
            </a: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C.  Many towns and cities have community centers.</a:t>
            </a: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D.  Why is it important for you to volunteer your time</a:t>
            </a: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E.  Volunteering may even help you develop the expertise.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F.  You'll have more opportunities to meet lots of new people.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G.  The sense</a:t>
            </a:r>
            <a:r>
              <a:rPr kumimoji="0" lang="en-US" altLang="zh-CN" sz="2400" b="0" i="0" u="none" strike="noStrike" cap="none" normalizeH="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of giving back and contributing to society is unequalled.</a:t>
            </a:r>
          </a:p>
        </p:txBody>
      </p:sp>
      <p:sp>
        <p:nvSpPr>
          <p:cNvPr id="8" name="椭圆 7"/>
          <p:cNvSpPr/>
          <p:nvPr/>
        </p:nvSpPr>
        <p:spPr>
          <a:xfrm>
            <a:off x="1432560" y="426720"/>
            <a:ext cx="3169920" cy="57912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412480" y="441960"/>
            <a:ext cx="3169920" cy="57912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841" name="Rectangle 1"/>
          <p:cNvSpPr>
            <a:spLocks noChangeArrowheads="1"/>
          </p:cNvSpPr>
          <p:nvPr/>
        </p:nvSpPr>
        <p:spPr bwMode="auto">
          <a:xfrm>
            <a:off x="0" y="107722"/>
            <a:ext cx="12192000" cy="2246769"/>
          </a:xfrm>
          <a:prstGeom prst="rect">
            <a:avLst/>
          </a:prstGeom>
          <a:solidFill>
            <a:schemeClr val="accent5">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just"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     Whether you're passionate about animal rights or helping the homeless, you can</a:t>
            </a:r>
            <a:r>
              <a:rPr kumimoji="0" lang="en-US" altLang="zh-CN" sz="2800" b="0" i="0" u="none" strike="noStrike" cap="none" normalizeH="0" dirty="0">
                <a:ln>
                  <a:noFill/>
                </a:ln>
                <a:solidFill>
                  <a:srgbClr val="000000"/>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find a valuable way to donate your time.</a:t>
            </a:r>
            <a:r>
              <a:rPr kumimoji="0" lang="en-US" altLang="zh-CN" sz="2800" b="0" i="0" u="sng" strike="noStrike" cap="none" normalizeH="0" baseline="0" dirty="0">
                <a:ln>
                  <a:noFill/>
                </a:ln>
                <a:solidFill>
                  <a:srgbClr val="000000"/>
                </a:solidFill>
                <a:effectLst/>
                <a:latin typeface="Times New Roman" pitchFamily="18" charset="0"/>
                <a:ea typeface="宋体" pitchFamily="2" charset="-122"/>
                <a:cs typeface="Times New Roman" pitchFamily="18" charset="0"/>
              </a:rPr>
              <a:t>    40    </a:t>
            </a:r>
            <a:r>
              <a:rPr kumimoji="0" lang="en-US" altLang="zh-CN"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They can be a great place to find</a:t>
            </a:r>
            <a:r>
              <a:rPr kumimoji="0" lang="en-US" altLang="zh-CN" sz="2800" b="0" i="0" u="none" strike="noStrike" cap="none" normalizeH="0" dirty="0">
                <a:ln>
                  <a:noFill/>
                </a:ln>
                <a:solidFill>
                  <a:srgbClr val="000000"/>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opportunities to give back to the place you call home. Besides, you can check websites like Volunteer Match or Idealist for volunteer opportunities that fit your interests and abilities.</a:t>
            </a:r>
            <a:endPar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p:txBody>
      </p:sp>
      <p:sp>
        <p:nvSpPr>
          <p:cNvPr id="7" name="椭圆 6"/>
          <p:cNvSpPr/>
          <p:nvPr/>
        </p:nvSpPr>
        <p:spPr>
          <a:xfrm>
            <a:off x="8021053" y="513347"/>
            <a:ext cx="3721768" cy="5614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906253" y="3224462"/>
            <a:ext cx="2943726" cy="48928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a:endCxn id="10" idx="7"/>
          </p:cNvCxnSpPr>
          <p:nvPr/>
        </p:nvCxnSpPr>
        <p:spPr>
          <a:xfrm flipH="1">
            <a:off x="6418880" y="1058779"/>
            <a:ext cx="2933667" cy="223733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3" name="Picture 4"/>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0" y="3229945"/>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0" y="5582653"/>
            <a:ext cx="12191999" cy="978569"/>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800" dirty="0">
                <a:solidFill>
                  <a:srgbClr val="FF0000"/>
                </a:solidFill>
                <a:latin typeface="Times New Roman" pitchFamily="18" charset="0"/>
                <a:cs typeface="Times New Roman" pitchFamily="18" charset="0"/>
              </a:rPr>
              <a:t>解析：根据空后的</a:t>
            </a:r>
            <a:r>
              <a:rPr lang="en-US" altLang="zh-CN" sz="2800" dirty="0">
                <a:solidFill>
                  <a:srgbClr val="FF0000"/>
                </a:solidFill>
                <a:latin typeface="Times New Roman" pitchFamily="18" charset="0"/>
                <a:cs typeface="Times New Roman" pitchFamily="18" charset="0"/>
              </a:rPr>
              <a:t>a great space </a:t>
            </a:r>
            <a:r>
              <a:rPr lang="zh-CN" altLang="en-US" sz="2800" dirty="0">
                <a:solidFill>
                  <a:srgbClr val="FF0000"/>
                </a:solidFill>
                <a:latin typeface="Times New Roman" pitchFamily="18" charset="0"/>
                <a:cs typeface="Times New Roman" pitchFamily="18" charset="0"/>
              </a:rPr>
              <a:t>可知，空格处应含有表地点的名词，然后考查代词，</a:t>
            </a:r>
            <a:r>
              <a:rPr lang="en-US" altLang="zh-CN" sz="2800" dirty="0">
                <a:solidFill>
                  <a:srgbClr val="FF0000"/>
                </a:solidFill>
                <a:latin typeface="Times New Roman" pitchFamily="18" charset="0"/>
                <a:cs typeface="Times New Roman" pitchFamily="18" charset="0"/>
              </a:rPr>
              <a:t>they = community centers.</a:t>
            </a:r>
            <a:endParaRPr lang="zh-CN" altLang="en-US"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85302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amond(in)">
                                      <p:cBhvr>
                                        <p:cTn id="31"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533733" y="-158995"/>
            <a:ext cx="3353465" cy="829945"/>
          </a:xfrm>
          <a:prstGeom prst="rect">
            <a:avLst/>
          </a:prstGeom>
          <a:noFill/>
          <a:ln>
            <a:noFill/>
          </a:ln>
        </p:spPr>
        <p:txBody>
          <a:bodyPr wrap="square" lIns="91440" tIns="45720" rIns="91440" bIns="45720" rtlCol="0">
            <a:spAutoFit/>
          </a:bodyPr>
          <a:lstStyle/>
          <a:p>
            <a:pPr algn="ctr">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sym typeface="+mn-ea"/>
              </a:rPr>
              <a:t>重要词汇</a:t>
            </a:r>
          </a:p>
        </p:txBody>
      </p:sp>
      <p:sp>
        <p:nvSpPr>
          <p:cNvPr id="10" name="矩形 9"/>
          <p:cNvSpPr/>
          <p:nvPr/>
        </p:nvSpPr>
        <p:spPr>
          <a:xfrm>
            <a:off x="0" y="0"/>
            <a:ext cx="2286000" cy="60960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FF0000"/>
              </a:solidFill>
            </a:endParaRPr>
          </a:p>
        </p:txBody>
      </p:sp>
      <p:sp>
        <p:nvSpPr>
          <p:cNvPr id="2" name="内容占位符 2"/>
          <p:cNvSpPr txBox="1"/>
          <p:nvPr/>
        </p:nvSpPr>
        <p:spPr>
          <a:xfrm>
            <a:off x="0" y="609600"/>
            <a:ext cx="7084695" cy="611124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latin typeface="Times New Roman" pitchFamily="18" charset="0"/>
                <a:cs typeface="Times New Roman" pitchFamily="18" charset="0"/>
              </a:rPr>
              <a:t>1. in return</a:t>
            </a:r>
            <a:endParaRPr lang="zh-CN" altLang="zh-CN" sz="3200" b="1" dirty="0">
              <a:latin typeface="Times New Roman" pitchFamily="18" charset="0"/>
              <a:cs typeface="Times New Roman" pitchFamily="18" charset="0"/>
            </a:endParaRPr>
          </a:p>
          <a:p>
            <a:r>
              <a:rPr lang="en-US" altLang="zh-CN" sz="3200" b="1" dirty="0">
                <a:latin typeface="Times New Roman" pitchFamily="18" charset="0"/>
                <a:cs typeface="Times New Roman" pitchFamily="18" charset="0"/>
              </a:rPr>
              <a:t>2. be passionate about</a:t>
            </a:r>
            <a:endParaRPr lang="zh-CN" altLang="zh-CN" sz="3200" b="1" dirty="0">
              <a:latin typeface="Times New Roman" pitchFamily="18" charset="0"/>
              <a:cs typeface="Times New Roman" pitchFamily="18" charset="0"/>
            </a:endParaRPr>
          </a:p>
          <a:p>
            <a:r>
              <a:rPr lang="en-US" altLang="zh-CN" sz="3200" b="1" dirty="0">
                <a:latin typeface="Times New Roman" pitchFamily="18" charset="0"/>
                <a:cs typeface="Times New Roman" pitchFamily="18" charset="0"/>
              </a:rPr>
              <a:t>3. enrich</a:t>
            </a:r>
            <a:endParaRPr lang="zh-CN" altLang="zh-CN" sz="3200" b="1" dirty="0">
              <a:latin typeface="Times New Roman" pitchFamily="18" charset="0"/>
              <a:cs typeface="Times New Roman" pitchFamily="18" charset="0"/>
            </a:endParaRPr>
          </a:p>
          <a:p>
            <a:r>
              <a:rPr lang="en-US" altLang="zh-CN" sz="3200" b="1" dirty="0">
                <a:latin typeface="Times New Roman" pitchFamily="18" charset="0"/>
                <a:cs typeface="Times New Roman" pitchFamily="18" charset="0"/>
              </a:rPr>
              <a:t>4.community</a:t>
            </a:r>
            <a:endParaRPr lang="zh-CN" altLang="zh-CN" sz="3200" b="1" dirty="0">
              <a:latin typeface="Times New Roman" pitchFamily="18" charset="0"/>
              <a:cs typeface="Times New Roman" pitchFamily="18" charset="0"/>
            </a:endParaRPr>
          </a:p>
          <a:p>
            <a:r>
              <a:rPr lang="en-US" altLang="zh-CN" sz="3200" b="1" dirty="0">
                <a:latin typeface="Times New Roman" pitchFamily="18" charset="0"/>
                <a:cs typeface="Times New Roman" pitchFamily="18" charset="0"/>
              </a:rPr>
              <a:t>5. broaden one’s perception of</a:t>
            </a:r>
            <a:endParaRPr lang="zh-CN" altLang="zh-CN" sz="3200" b="1" dirty="0">
              <a:latin typeface="Times New Roman" pitchFamily="18" charset="0"/>
              <a:cs typeface="Times New Roman" pitchFamily="18" charset="0"/>
            </a:endParaRPr>
          </a:p>
          <a:p>
            <a:r>
              <a:rPr lang="en-US" altLang="zh-CN" sz="3200" b="1" dirty="0">
                <a:latin typeface="Times New Roman" pitchFamily="18" charset="0"/>
                <a:cs typeface="Times New Roman" pitchFamily="18" charset="0"/>
              </a:rPr>
              <a:t>6. familiarize sb. with …</a:t>
            </a:r>
            <a:endParaRPr lang="zh-CN" altLang="zh-CN" sz="3200" b="1" dirty="0">
              <a:latin typeface="Times New Roman" pitchFamily="18" charset="0"/>
              <a:cs typeface="Times New Roman" pitchFamily="18" charset="0"/>
            </a:endParaRPr>
          </a:p>
          <a:p>
            <a:r>
              <a:rPr lang="en-US" altLang="zh-CN" sz="3200" b="1" dirty="0">
                <a:latin typeface="Times New Roman" pitchFamily="18" charset="0"/>
                <a:cs typeface="Times New Roman" pitchFamily="18" charset="0"/>
              </a:rPr>
              <a:t>7. impact</a:t>
            </a:r>
            <a:endParaRPr lang="zh-CN" altLang="zh-CN" sz="3200" b="1" dirty="0">
              <a:latin typeface="Times New Roman" pitchFamily="18" charset="0"/>
              <a:cs typeface="Times New Roman" pitchFamily="18" charset="0"/>
            </a:endParaRPr>
          </a:p>
          <a:p>
            <a:r>
              <a:rPr lang="en-US" altLang="zh-CN" sz="3200" b="1" dirty="0">
                <a:latin typeface="Times New Roman" pitchFamily="18" charset="0"/>
                <a:cs typeface="Times New Roman" pitchFamily="18" charset="0"/>
              </a:rPr>
              <a:t>8. perspective</a:t>
            </a:r>
            <a:endParaRPr lang="zh-CN" altLang="zh-CN" sz="3200" b="1" dirty="0">
              <a:latin typeface="Times New Roman" pitchFamily="18" charset="0"/>
              <a:cs typeface="Times New Roman" pitchFamily="18" charset="0"/>
            </a:endParaRPr>
          </a:p>
          <a:p>
            <a:endParaRPr lang="en-US" altLang="zh-CN" sz="3200" b="1" dirty="0">
              <a:latin typeface="Times New Roman" pitchFamily="18" charset="0"/>
              <a:cs typeface="Times New Roman" pitchFamily="18" charset="0"/>
            </a:endParaRPr>
          </a:p>
          <a:p>
            <a:r>
              <a:rPr lang="en-US" altLang="zh-CN" sz="3200" b="1" dirty="0">
                <a:latin typeface="Times New Roman" pitchFamily="18" charset="0"/>
                <a:cs typeface="Times New Roman" pitchFamily="18" charset="0"/>
              </a:rPr>
              <a:t>9. be dedicated to doing./</a:t>
            </a:r>
            <a:r>
              <a:rPr lang="en-US" altLang="zh-CN" sz="3200" b="1" dirty="0" err="1">
                <a:latin typeface="Times New Roman" pitchFamily="18" charset="0"/>
                <a:cs typeface="Times New Roman" pitchFamily="18" charset="0"/>
              </a:rPr>
              <a:t>sth</a:t>
            </a:r>
            <a:r>
              <a:rPr lang="en-US" altLang="zh-CN" sz="3200" b="1" dirty="0">
                <a:latin typeface="Times New Roman" pitchFamily="18" charset="0"/>
                <a:cs typeface="Times New Roman" pitchFamily="18" charset="0"/>
              </a:rPr>
              <a:t>.</a:t>
            </a:r>
            <a:endParaRPr lang="zh-CN" altLang="zh-CN" sz="3200" b="1" dirty="0">
              <a:latin typeface="Times New Roman" pitchFamily="18" charset="0"/>
              <a:cs typeface="Times New Roman" pitchFamily="18" charset="0"/>
            </a:endParaRPr>
          </a:p>
        </p:txBody>
      </p:sp>
      <p:sp>
        <p:nvSpPr>
          <p:cNvPr id="3" name="文本框 2"/>
          <p:cNvSpPr txBox="1"/>
          <p:nvPr/>
        </p:nvSpPr>
        <p:spPr>
          <a:xfrm>
            <a:off x="5502442" y="417095"/>
            <a:ext cx="6689557" cy="6200272"/>
          </a:xfrm>
          <a:prstGeom prst="rect">
            <a:avLst/>
          </a:prstGeom>
        </p:spPr>
        <p:txBody>
          <a:bodyPr wrap="square">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Bef>
                <a:spcPts val="0"/>
              </a:spcBef>
              <a:buNone/>
            </a:pPr>
            <a:r>
              <a:rPr lang="en-US" altLang="zh-CN" sz="3200" b="1" dirty="0">
                <a:solidFill>
                  <a:srgbClr val="FF0000"/>
                </a:solidFill>
                <a:latin typeface="宋体" pitchFamily="2" charset="-122"/>
                <a:ea typeface="宋体" pitchFamily="2" charset="-122"/>
              </a:rPr>
              <a:t>1.</a:t>
            </a:r>
            <a:r>
              <a:rPr lang="zh-CN" altLang="zh-CN" sz="3200" b="1" dirty="0">
                <a:solidFill>
                  <a:srgbClr val="FF0000"/>
                </a:solidFill>
                <a:latin typeface="宋体" pitchFamily="2" charset="-122"/>
                <a:ea typeface="宋体" pitchFamily="2" charset="-122"/>
              </a:rPr>
              <a:t>作为回报</a:t>
            </a:r>
            <a:endParaRPr lang="en-US" altLang="zh-CN" sz="3200" b="1" dirty="0">
              <a:solidFill>
                <a:srgbClr val="FF0000"/>
              </a:solidFill>
              <a:latin typeface="宋体" pitchFamily="2" charset="-122"/>
              <a:ea typeface="宋体" pitchFamily="2" charset="-122"/>
              <a:cs typeface="Times New Roman" pitchFamily="18" charset="0"/>
            </a:endParaRPr>
          </a:p>
          <a:p>
            <a:pPr lvl="0">
              <a:lnSpc>
                <a:spcPct val="100000"/>
              </a:lnSpc>
              <a:spcBef>
                <a:spcPts val="0"/>
              </a:spcBef>
              <a:buNone/>
            </a:pPr>
            <a:r>
              <a:rPr lang="en-US" altLang="zh-CN" sz="3200" b="1" dirty="0">
                <a:solidFill>
                  <a:srgbClr val="FF0000"/>
                </a:solidFill>
                <a:latin typeface="宋体" pitchFamily="2" charset="-122"/>
                <a:ea typeface="宋体" pitchFamily="2" charset="-122"/>
                <a:cs typeface="Times New Roman" pitchFamily="18" charset="0"/>
                <a:sym typeface="+mn-ea"/>
              </a:rPr>
              <a:t>2.</a:t>
            </a:r>
            <a:r>
              <a:rPr lang="zh-CN" altLang="zh-CN" sz="3200" b="1" dirty="0">
                <a:solidFill>
                  <a:srgbClr val="FF0000"/>
                </a:solidFill>
                <a:latin typeface="宋体" pitchFamily="2" charset="-122"/>
                <a:ea typeface="宋体" pitchFamily="2" charset="-122"/>
              </a:rPr>
              <a:t>对</a:t>
            </a:r>
            <a:r>
              <a:rPr lang="en-US" altLang="zh-CN" sz="3200" b="1" dirty="0">
                <a:solidFill>
                  <a:srgbClr val="FF0000"/>
                </a:solidFill>
                <a:latin typeface="宋体" pitchFamily="2" charset="-122"/>
                <a:ea typeface="宋体" pitchFamily="2" charset="-122"/>
              </a:rPr>
              <a:t>…</a:t>
            </a:r>
            <a:r>
              <a:rPr lang="zh-CN" altLang="zh-CN" sz="3200" b="1" dirty="0">
                <a:solidFill>
                  <a:srgbClr val="FF0000"/>
                </a:solidFill>
                <a:latin typeface="宋体" pitchFamily="2" charset="-122"/>
                <a:ea typeface="宋体" pitchFamily="2" charset="-122"/>
              </a:rPr>
              <a:t>充满激情</a:t>
            </a:r>
            <a:endParaRPr lang="en-US" altLang="zh-CN" sz="3200" b="1" dirty="0">
              <a:solidFill>
                <a:srgbClr val="FF0000"/>
              </a:solidFill>
              <a:latin typeface="宋体" pitchFamily="2" charset="-122"/>
              <a:ea typeface="宋体" pitchFamily="2" charset="-122"/>
              <a:cs typeface="Times New Roman" pitchFamily="18" charset="0"/>
              <a:sym typeface="+mn-ea"/>
            </a:endParaRPr>
          </a:p>
          <a:p>
            <a:pPr lvl="0">
              <a:lnSpc>
                <a:spcPct val="100000"/>
              </a:lnSpc>
              <a:spcBef>
                <a:spcPts val="0"/>
              </a:spcBef>
              <a:buNone/>
            </a:pPr>
            <a:r>
              <a:rPr lang="en-US" altLang="zh-CN" sz="3200" b="1" dirty="0">
                <a:solidFill>
                  <a:srgbClr val="FF0000"/>
                </a:solidFill>
                <a:latin typeface="宋体" pitchFamily="2" charset="-122"/>
                <a:ea typeface="宋体" pitchFamily="2" charset="-122"/>
                <a:cs typeface="Times New Roman" pitchFamily="18" charset="0"/>
                <a:sym typeface="+mn-ea"/>
              </a:rPr>
              <a:t>3.</a:t>
            </a:r>
            <a:r>
              <a:rPr lang="en-US" altLang="zh-CN" sz="3200" b="1" dirty="0">
                <a:solidFill>
                  <a:srgbClr val="FF0000"/>
                </a:solidFill>
                <a:latin typeface="宋体" pitchFamily="2" charset="-122"/>
                <a:ea typeface="宋体" pitchFamily="2" charset="-122"/>
              </a:rPr>
              <a:t> </a:t>
            </a:r>
            <a:r>
              <a:rPr lang="en-US" altLang="zh-CN" sz="3200" b="1" dirty="0" err="1">
                <a:solidFill>
                  <a:srgbClr val="FF0000"/>
                </a:solidFill>
                <a:latin typeface="宋体" pitchFamily="2" charset="-122"/>
                <a:ea typeface="宋体" pitchFamily="2" charset="-122"/>
              </a:rPr>
              <a:t>vt</a:t>
            </a:r>
            <a:r>
              <a:rPr lang="en-US" altLang="zh-CN" sz="3200" b="1" dirty="0">
                <a:solidFill>
                  <a:srgbClr val="FF0000"/>
                </a:solidFill>
                <a:latin typeface="宋体" pitchFamily="2" charset="-122"/>
                <a:ea typeface="宋体" pitchFamily="2" charset="-122"/>
              </a:rPr>
              <a:t>.</a:t>
            </a:r>
            <a:r>
              <a:rPr lang="zh-CN" altLang="zh-CN" sz="3200" b="1" dirty="0">
                <a:solidFill>
                  <a:srgbClr val="FF0000"/>
                </a:solidFill>
                <a:latin typeface="宋体" pitchFamily="2" charset="-122"/>
                <a:ea typeface="宋体" pitchFamily="2" charset="-122"/>
              </a:rPr>
              <a:t>充实；使丰富；使富裕</a:t>
            </a:r>
            <a:r>
              <a:rPr lang="en-US" altLang="zh-CN" sz="3200" b="1" dirty="0">
                <a:solidFill>
                  <a:srgbClr val="FF0000"/>
                </a:solidFill>
                <a:latin typeface="宋体" pitchFamily="2" charset="-122"/>
                <a:ea typeface="宋体" pitchFamily="2" charset="-122"/>
              </a:rPr>
              <a:t> </a:t>
            </a:r>
            <a:endParaRPr lang="en-US" altLang="zh-CN" sz="3200" b="1" dirty="0">
              <a:solidFill>
                <a:srgbClr val="FF0000"/>
              </a:solidFill>
              <a:latin typeface="宋体" pitchFamily="2" charset="-122"/>
              <a:ea typeface="宋体" pitchFamily="2" charset="-122"/>
              <a:cs typeface="Times New Roman" pitchFamily="18" charset="0"/>
              <a:sym typeface="+mn-ea"/>
            </a:endParaRPr>
          </a:p>
          <a:p>
            <a:pPr lvl="0">
              <a:lnSpc>
                <a:spcPct val="100000"/>
              </a:lnSpc>
              <a:spcBef>
                <a:spcPts val="0"/>
              </a:spcBef>
              <a:buNone/>
            </a:pPr>
            <a:endParaRPr lang="en-US" altLang="zh-CN" sz="3200" b="1" dirty="0">
              <a:solidFill>
                <a:srgbClr val="FF0000"/>
              </a:solidFill>
              <a:latin typeface="宋体" pitchFamily="2" charset="-122"/>
              <a:ea typeface="宋体" pitchFamily="2" charset="-122"/>
              <a:cs typeface="Times New Roman" pitchFamily="18" charset="0"/>
              <a:sym typeface="+mn-ea"/>
            </a:endParaRPr>
          </a:p>
          <a:p>
            <a:pPr lvl="0">
              <a:lnSpc>
                <a:spcPct val="100000"/>
              </a:lnSpc>
              <a:spcBef>
                <a:spcPts val="0"/>
              </a:spcBef>
              <a:buNone/>
            </a:pPr>
            <a:r>
              <a:rPr lang="en-US" altLang="zh-CN" sz="3200" b="1" dirty="0">
                <a:solidFill>
                  <a:srgbClr val="FF0000"/>
                </a:solidFill>
                <a:latin typeface="宋体" pitchFamily="2" charset="-122"/>
                <a:ea typeface="宋体" pitchFamily="2" charset="-122"/>
                <a:cs typeface="Times New Roman" pitchFamily="18" charset="0"/>
                <a:sym typeface="+mn-ea"/>
              </a:rPr>
              <a:t>4.</a:t>
            </a:r>
            <a:r>
              <a:rPr lang="en-US" altLang="zh-CN" sz="3200" b="1" dirty="0">
                <a:solidFill>
                  <a:srgbClr val="FF0000"/>
                </a:solidFill>
                <a:latin typeface="宋体" pitchFamily="2" charset="-122"/>
                <a:ea typeface="宋体" pitchFamily="2" charset="-122"/>
              </a:rPr>
              <a:t>n.</a:t>
            </a:r>
            <a:r>
              <a:rPr lang="zh-CN" altLang="zh-CN" sz="3200" b="1" dirty="0">
                <a:solidFill>
                  <a:srgbClr val="FF0000"/>
                </a:solidFill>
                <a:latin typeface="宋体" pitchFamily="2" charset="-122"/>
                <a:ea typeface="宋体" pitchFamily="2" charset="-122"/>
              </a:rPr>
              <a:t>社区；群体；群落；团体</a:t>
            </a:r>
            <a:endParaRPr lang="en-US" altLang="zh-CN" sz="3200" b="1" dirty="0">
              <a:solidFill>
                <a:srgbClr val="FF0000"/>
              </a:solidFill>
              <a:latin typeface="宋体" pitchFamily="2" charset="-122"/>
              <a:ea typeface="宋体" pitchFamily="2" charset="-122"/>
              <a:cs typeface="Times New Roman" pitchFamily="18" charset="0"/>
              <a:sym typeface="+mn-ea"/>
            </a:endParaRPr>
          </a:p>
          <a:p>
            <a:pPr lvl="0">
              <a:lnSpc>
                <a:spcPct val="100000"/>
              </a:lnSpc>
              <a:spcBef>
                <a:spcPts val="0"/>
              </a:spcBef>
              <a:buNone/>
            </a:pPr>
            <a:r>
              <a:rPr lang="en-US" altLang="zh-CN" sz="3200" b="1" dirty="0">
                <a:solidFill>
                  <a:srgbClr val="FF0000"/>
                </a:solidFill>
                <a:latin typeface="宋体" pitchFamily="2" charset="-122"/>
                <a:ea typeface="宋体" pitchFamily="2" charset="-122"/>
                <a:cs typeface="Times New Roman" pitchFamily="18" charset="0"/>
                <a:sym typeface="+mn-ea"/>
              </a:rPr>
              <a:t>5.</a:t>
            </a:r>
            <a:r>
              <a:rPr lang="zh-CN" altLang="zh-CN" sz="3200" b="1" dirty="0">
                <a:solidFill>
                  <a:srgbClr val="FF0000"/>
                </a:solidFill>
                <a:latin typeface="宋体" pitchFamily="2" charset="-122"/>
                <a:ea typeface="宋体" pitchFamily="2" charset="-122"/>
              </a:rPr>
              <a:t>拓宽某人对某事物的认识</a:t>
            </a:r>
            <a:r>
              <a:rPr lang="en-US" altLang="zh-CN" sz="3200" b="1" dirty="0">
                <a:solidFill>
                  <a:srgbClr val="FF0000"/>
                </a:solidFill>
                <a:latin typeface="宋体" pitchFamily="2" charset="-122"/>
                <a:ea typeface="宋体" pitchFamily="2" charset="-122"/>
              </a:rPr>
              <a:t> </a:t>
            </a:r>
            <a:endParaRPr lang="en-US" altLang="zh-CN" sz="3200" b="1" dirty="0">
              <a:solidFill>
                <a:srgbClr val="FF0000"/>
              </a:solidFill>
              <a:latin typeface="宋体" pitchFamily="2" charset="-122"/>
              <a:ea typeface="宋体" pitchFamily="2" charset="-122"/>
              <a:cs typeface="Times New Roman" pitchFamily="18" charset="0"/>
              <a:sym typeface="+mn-ea"/>
            </a:endParaRPr>
          </a:p>
          <a:p>
            <a:pPr lvl="0">
              <a:lnSpc>
                <a:spcPct val="100000"/>
              </a:lnSpc>
              <a:spcBef>
                <a:spcPts val="0"/>
              </a:spcBef>
              <a:buNone/>
            </a:pPr>
            <a:r>
              <a:rPr lang="en-US" altLang="zh-CN" sz="3200" b="1" dirty="0">
                <a:solidFill>
                  <a:srgbClr val="FF0000"/>
                </a:solidFill>
                <a:latin typeface="宋体" pitchFamily="2" charset="-122"/>
                <a:ea typeface="宋体" pitchFamily="2" charset="-122"/>
                <a:cs typeface="Times New Roman" pitchFamily="18" charset="0"/>
                <a:sym typeface="+mn-ea"/>
              </a:rPr>
              <a:t>6.</a:t>
            </a:r>
            <a:r>
              <a:rPr lang="zh-CN" altLang="zh-CN" sz="3200" b="1" dirty="0">
                <a:solidFill>
                  <a:srgbClr val="FF0000"/>
                </a:solidFill>
                <a:latin typeface="宋体" pitchFamily="2" charset="-122"/>
                <a:ea typeface="宋体" pitchFamily="2" charset="-122"/>
              </a:rPr>
              <a:t>使某人熟悉某事</a:t>
            </a:r>
            <a:endParaRPr lang="en-US" altLang="zh-CN" sz="3200" b="1" dirty="0">
              <a:solidFill>
                <a:srgbClr val="FF0000"/>
              </a:solidFill>
              <a:latin typeface="宋体" pitchFamily="2" charset="-122"/>
              <a:ea typeface="宋体" pitchFamily="2" charset="-122"/>
              <a:cs typeface="Times New Roman" pitchFamily="18" charset="0"/>
              <a:sym typeface="+mn-ea"/>
            </a:endParaRPr>
          </a:p>
          <a:p>
            <a:pPr lvl="0">
              <a:lnSpc>
                <a:spcPct val="100000"/>
              </a:lnSpc>
              <a:spcBef>
                <a:spcPts val="0"/>
              </a:spcBef>
              <a:buNone/>
            </a:pPr>
            <a:r>
              <a:rPr lang="en-US" altLang="zh-CN" sz="3200" b="1" dirty="0">
                <a:solidFill>
                  <a:srgbClr val="FF0000"/>
                </a:solidFill>
                <a:latin typeface="宋体" pitchFamily="2" charset="-122"/>
                <a:ea typeface="宋体" pitchFamily="2" charset="-122"/>
                <a:cs typeface="Times New Roman" pitchFamily="18" charset="0"/>
                <a:sym typeface="+mn-ea"/>
              </a:rPr>
              <a:t>7.</a:t>
            </a:r>
            <a:r>
              <a:rPr lang="en-US" altLang="zh-CN" sz="3200" b="1" dirty="0">
                <a:solidFill>
                  <a:srgbClr val="FF0000"/>
                </a:solidFill>
                <a:latin typeface="宋体" pitchFamily="2" charset="-122"/>
                <a:ea typeface="宋体" pitchFamily="2" charset="-122"/>
              </a:rPr>
              <a:t> n.</a:t>
            </a:r>
            <a:r>
              <a:rPr lang="zh-CN" altLang="zh-CN" sz="3200" b="1" dirty="0">
                <a:solidFill>
                  <a:srgbClr val="FF0000"/>
                </a:solidFill>
                <a:latin typeface="宋体" pitchFamily="2" charset="-122"/>
                <a:ea typeface="宋体" pitchFamily="2" charset="-122"/>
              </a:rPr>
              <a:t>冲击；撞击；影响；作用</a:t>
            </a:r>
            <a:r>
              <a:rPr lang="en-US" altLang="zh-CN" sz="3200" b="1" dirty="0">
                <a:solidFill>
                  <a:srgbClr val="FF0000"/>
                </a:solidFill>
                <a:latin typeface="宋体" pitchFamily="2" charset="-122"/>
                <a:ea typeface="宋体" pitchFamily="2" charset="-122"/>
              </a:rPr>
              <a:t>  v.</a:t>
            </a:r>
            <a:r>
              <a:rPr lang="zh-CN" altLang="zh-CN" sz="3200" b="1" dirty="0">
                <a:solidFill>
                  <a:srgbClr val="FF0000"/>
                </a:solidFill>
                <a:latin typeface="宋体" pitchFamily="2" charset="-122"/>
                <a:ea typeface="宋体" pitchFamily="2" charset="-122"/>
              </a:rPr>
              <a:t>撞击；碰撞；影响</a:t>
            </a:r>
            <a:r>
              <a:rPr lang="en-US" altLang="zh-CN" sz="3200" b="1" dirty="0">
                <a:solidFill>
                  <a:srgbClr val="FF0000"/>
                </a:solidFill>
                <a:latin typeface="宋体" pitchFamily="2" charset="-122"/>
                <a:ea typeface="宋体" pitchFamily="2" charset="-122"/>
              </a:rPr>
              <a:t> </a:t>
            </a:r>
            <a:endParaRPr lang="en-US" altLang="zh-CN" sz="3200" b="1" dirty="0">
              <a:solidFill>
                <a:srgbClr val="FF0000"/>
              </a:solidFill>
              <a:latin typeface="宋体" pitchFamily="2" charset="-122"/>
              <a:ea typeface="宋体" pitchFamily="2" charset="-122"/>
              <a:cs typeface="Times New Roman" pitchFamily="18" charset="0"/>
              <a:sym typeface="+mn-ea"/>
            </a:endParaRPr>
          </a:p>
          <a:p>
            <a:pPr lvl="0">
              <a:lnSpc>
                <a:spcPct val="100000"/>
              </a:lnSpc>
              <a:spcBef>
                <a:spcPts val="0"/>
              </a:spcBef>
              <a:buNone/>
            </a:pPr>
            <a:r>
              <a:rPr lang="en-US" altLang="zh-CN" sz="3200" b="1" dirty="0">
                <a:solidFill>
                  <a:srgbClr val="FF0000"/>
                </a:solidFill>
                <a:latin typeface="宋体" pitchFamily="2" charset="-122"/>
                <a:ea typeface="宋体" pitchFamily="2" charset="-122"/>
                <a:cs typeface="Times New Roman" pitchFamily="18" charset="0"/>
                <a:sym typeface="+mn-ea"/>
              </a:rPr>
              <a:t>8.</a:t>
            </a:r>
            <a:r>
              <a:rPr lang="en-US" altLang="zh-CN" sz="3200" b="1" dirty="0">
                <a:solidFill>
                  <a:srgbClr val="FF0000"/>
                </a:solidFill>
                <a:latin typeface="宋体" pitchFamily="2" charset="-122"/>
                <a:ea typeface="宋体" pitchFamily="2" charset="-122"/>
              </a:rPr>
              <a:t> n.</a:t>
            </a:r>
            <a:r>
              <a:rPr lang="zh-CN" altLang="zh-CN" sz="3200" b="1" dirty="0">
                <a:solidFill>
                  <a:srgbClr val="FF0000"/>
                </a:solidFill>
                <a:latin typeface="宋体" pitchFamily="2" charset="-122"/>
                <a:ea typeface="宋体" pitchFamily="2" charset="-122"/>
              </a:rPr>
              <a:t>观点；前景；透视法；正确的认识</a:t>
            </a:r>
            <a:endParaRPr lang="en-US" altLang="zh-CN" sz="3200" b="1" dirty="0">
              <a:solidFill>
                <a:srgbClr val="FF0000"/>
              </a:solidFill>
              <a:latin typeface="宋体" pitchFamily="2" charset="-122"/>
              <a:ea typeface="宋体" pitchFamily="2" charset="-122"/>
              <a:cs typeface="Times New Roman" pitchFamily="18" charset="0"/>
              <a:sym typeface="+mn-ea"/>
            </a:endParaRPr>
          </a:p>
          <a:p>
            <a:pPr lvl="0">
              <a:lnSpc>
                <a:spcPct val="100000"/>
              </a:lnSpc>
              <a:spcBef>
                <a:spcPts val="0"/>
              </a:spcBef>
              <a:buNone/>
            </a:pPr>
            <a:r>
              <a:rPr lang="en-US" altLang="zh-CN" sz="3200" b="1" dirty="0">
                <a:solidFill>
                  <a:srgbClr val="FF0000"/>
                </a:solidFill>
                <a:latin typeface="宋体" pitchFamily="2" charset="-122"/>
                <a:ea typeface="宋体" pitchFamily="2" charset="-122"/>
                <a:cs typeface="Times New Roman" pitchFamily="18" charset="0"/>
                <a:sym typeface="+mn-ea"/>
              </a:rPr>
              <a:t>9.</a:t>
            </a:r>
            <a:r>
              <a:rPr lang="zh-CN" altLang="zh-CN" sz="3200" b="1" dirty="0">
                <a:solidFill>
                  <a:srgbClr val="FF0000"/>
                </a:solidFill>
                <a:latin typeface="宋体" pitchFamily="2" charset="-122"/>
                <a:ea typeface="宋体" pitchFamily="2" charset="-122"/>
              </a:rPr>
              <a:t>致力于</a:t>
            </a:r>
            <a:endParaRPr lang="en-US" altLang="zh-CN" sz="3200" b="1" dirty="0">
              <a:solidFill>
                <a:srgbClr val="FF0000"/>
              </a:solidFill>
              <a:latin typeface="宋体" pitchFamily="2" charset="-122"/>
              <a:ea typeface="宋体" pitchFamily="2" charset="-122"/>
              <a:cs typeface="Times New Roman" pitchFamily="18" charset="0"/>
              <a:sym typeface="+mn-ea"/>
            </a:endParaRPr>
          </a:p>
        </p:txBody>
      </p:sp>
    </p:spTree>
    <p:extLst>
      <p:ext uri="{BB962C8B-B14F-4D97-AF65-F5344CB8AC3E}">
        <p14:creationId xmlns:p14="http://schemas.microsoft.com/office/powerpoint/2010/main" val="205853629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childTnLst>
                                </p:cTn>
                              </p:par>
                              <p:par>
                                <p:cTn id="9" presetID="1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bldLvl="0" animBg="1"/>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533733" y="-158995"/>
            <a:ext cx="3353465" cy="829945"/>
          </a:xfrm>
          <a:prstGeom prst="rect">
            <a:avLst/>
          </a:prstGeom>
          <a:noFill/>
          <a:ln>
            <a:noFill/>
          </a:ln>
        </p:spPr>
        <p:txBody>
          <a:bodyPr wrap="square" lIns="91440" tIns="45720" rIns="91440" bIns="45720" rtlCol="0">
            <a:spAutoFit/>
          </a:bodyPr>
          <a:lstStyle/>
          <a:p>
            <a:pPr algn="ctr">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sym typeface="+mn-ea"/>
              </a:rPr>
              <a:t>重要词汇</a:t>
            </a:r>
          </a:p>
        </p:txBody>
      </p:sp>
      <p:sp>
        <p:nvSpPr>
          <p:cNvPr id="10" name="矩形 9"/>
          <p:cNvSpPr/>
          <p:nvPr/>
        </p:nvSpPr>
        <p:spPr>
          <a:xfrm>
            <a:off x="0" y="0"/>
            <a:ext cx="2286000" cy="60960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FF0000"/>
              </a:solidFill>
            </a:endParaRPr>
          </a:p>
        </p:txBody>
      </p:sp>
      <p:sp>
        <p:nvSpPr>
          <p:cNvPr id="2" name="内容占位符 2"/>
          <p:cNvSpPr txBox="1"/>
          <p:nvPr/>
        </p:nvSpPr>
        <p:spPr>
          <a:xfrm>
            <a:off x="0" y="561474"/>
            <a:ext cx="5277853" cy="615936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latin typeface="Times New Roman" pitchFamily="18" charset="0"/>
                <a:cs typeface="Times New Roman" pitchFamily="18" charset="0"/>
              </a:rPr>
              <a:t>10.statistically</a:t>
            </a:r>
            <a:endParaRPr lang="zh-CN" altLang="zh-CN" sz="3200" dirty="0">
              <a:latin typeface="Times New Roman" pitchFamily="18" charset="0"/>
              <a:cs typeface="Times New Roman" pitchFamily="18" charset="0"/>
            </a:endParaRPr>
          </a:p>
          <a:p>
            <a:r>
              <a:rPr lang="en-US" altLang="zh-CN" sz="3200" dirty="0">
                <a:latin typeface="Times New Roman" pitchFamily="18" charset="0"/>
                <a:cs typeface="Times New Roman" pitchFamily="18" charset="0"/>
              </a:rPr>
              <a:t>11. psychological</a:t>
            </a:r>
            <a:endParaRPr lang="zh-CN" altLang="zh-CN" sz="3200" dirty="0">
              <a:latin typeface="Times New Roman" pitchFamily="18" charset="0"/>
              <a:cs typeface="Times New Roman" pitchFamily="18" charset="0"/>
            </a:endParaRPr>
          </a:p>
          <a:p>
            <a:r>
              <a:rPr lang="en-US" altLang="zh-CN" sz="3200" dirty="0">
                <a:latin typeface="Times New Roman" pitchFamily="18" charset="0"/>
                <a:cs typeface="Times New Roman" pitchFamily="18" charset="0"/>
              </a:rPr>
              <a:t>12. wellbeing</a:t>
            </a:r>
            <a:endParaRPr lang="zh-CN" altLang="zh-CN" sz="3200" dirty="0">
              <a:latin typeface="Times New Roman" pitchFamily="18" charset="0"/>
              <a:cs typeface="Times New Roman" pitchFamily="18" charset="0"/>
            </a:endParaRPr>
          </a:p>
          <a:p>
            <a:r>
              <a:rPr lang="en-US" altLang="zh-CN" sz="3200" dirty="0">
                <a:latin typeface="Times New Roman" pitchFamily="18" charset="0"/>
                <a:cs typeface="Times New Roman" pitchFamily="18" charset="0"/>
              </a:rPr>
              <a:t>13. additionally</a:t>
            </a:r>
            <a:endParaRPr lang="zh-CN" altLang="zh-CN" sz="3200" dirty="0">
              <a:latin typeface="Times New Roman" pitchFamily="18" charset="0"/>
              <a:cs typeface="Times New Roman" pitchFamily="18" charset="0"/>
            </a:endParaRPr>
          </a:p>
          <a:p>
            <a:r>
              <a:rPr lang="en-US" altLang="zh-CN" sz="3200" dirty="0">
                <a:latin typeface="Times New Roman" pitchFamily="18" charset="0"/>
                <a:cs typeface="Times New Roman" pitchFamily="18" charset="0"/>
              </a:rPr>
              <a:t>14. circumstance</a:t>
            </a:r>
            <a:endParaRPr lang="zh-CN" altLang="zh-CN" sz="3200" dirty="0">
              <a:latin typeface="Times New Roman" pitchFamily="18" charset="0"/>
              <a:cs typeface="Times New Roman" pitchFamily="18" charset="0"/>
            </a:endParaRPr>
          </a:p>
          <a:p>
            <a:r>
              <a:rPr lang="en-US" altLang="zh-CN" sz="3200" dirty="0">
                <a:latin typeface="Times New Roman" pitchFamily="18" charset="0"/>
                <a:cs typeface="Times New Roman" pitchFamily="18" charset="0"/>
              </a:rPr>
              <a:t>15. to a certain extent</a:t>
            </a:r>
            <a:endParaRPr lang="zh-CN" altLang="zh-CN" sz="3200" dirty="0">
              <a:latin typeface="Times New Roman" pitchFamily="18" charset="0"/>
              <a:cs typeface="Times New Roman" pitchFamily="18" charset="0"/>
            </a:endParaRPr>
          </a:p>
          <a:p>
            <a:r>
              <a:rPr lang="en-US" altLang="zh-CN" sz="3200" dirty="0">
                <a:latin typeface="Times New Roman" pitchFamily="18" charset="0"/>
                <a:cs typeface="Times New Roman" pitchFamily="18" charset="0"/>
              </a:rPr>
              <a:t>16. get involved in</a:t>
            </a:r>
            <a:endParaRPr lang="zh-CN" altLang="zh-CN" sz="3200" dirty="0">
              <a:latin typeface="Times New Roman" pitchFamily="18" charset="0"/>
              <a:cs typeface="Times New Roman" pitchFamily="18" charset="0"/>
            </a:endParaRPr>
          </a:p>
          <a:p>
            <a:r>
              <a:rPr lang="en-US" altLang="zh-CN" sz="3200" dirty="0">
                <a:latin typeface="Times New Roman" pitchFamily="18" charset="0"/>
                <a:cs typeface="Times New Roman" pitchFamily="18" charset="0"/>
              </a:rPr>
              <a:t>17. expertise</a:t>
            </a:r>
            <a:endParaRPr lang="zh-CN" altLang="zh-CN" sz="3200" dirty="0">
              <a:latin typeface="Times New Roman" pitchFamily="18" charset="0"/>
              <a:cs typeface="Times New Roman" pitchFamily="18" charset="0"/>
            </a:endParaRPr>
          </a:p>
          <a:p>
            <a:r>
              <a:rPr lang="en-US" altLang="zh-CN" sz="3200" dirty="0">
                <a:latin typeface="Times New Roman" pitchFamily="18" charset="0"/>
                <a:cs typeface="Times New Roman" pitchFamily="18" charset="0"/>
              </a:rPr>
              <a:t>18. unequalled</a:t>
            </a:r>
            <a:endParaRPr lang="zh-CN" altLang="zh-CN" sz="3200" dirty="0">
              <a:latin typeface="Times New Roman" pitchFamily="18" charset="0"/>
              <a:cs typeface="Times New Roman" pitchFamily="18" charset="0"/>
            </a:endParaRPr>
          </a:p>
          <a:p>
            <a:pPr>
              <a:buNone/>
            </a:pPr>
            <a:endParaRPr lang="zh-CN" altLang="zh-CN" sz="3200" b="1" dirty="0">
              <a:latin typeface="Times New Roman" pitchFamily="18" charset="0"/>
              <a:cs typeface="Times New Roman" pitchFamily="18" charset="0"/>
            </a:endParaRPr>
          </a:p>
        </p:txBody>
      </p:sp>
      <p:sp>
        <p:nvSpPr>
          <p:cNvPr id="3" name="文本框 2"/>
          <p:cNvSpPr txBox="1"/>
          <p:nvPr/>
        </p:nvSpPr>
        <p:spPr>
          <a:xfrm>
            <a:off x="4828673" y="670950"/>
            <a:ext cx="7363327" cy="6200272"/>
          </a:xfrm>
          <a:prstGeom prst="rect">
            <a:avLst/>
          </a:prstGeom>
        </p:spPr>
        <p:txBody>
          <a:bodyPr wrap="square">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Bef>
                <a:spcPts val="0"/>
              </a:spcBef>
              <a:buNone/>
            </a:pPr>
            <a:r>
              <a:rPr lang="en-US" altLang="zh-CN" sz="3200" b="1" dirty="0">
                <a:solidFill>
                  <a:srgbClr val="FF0000"/>
                </a:solidFill>
                <a:latin typeface="宋体" pitchFamily="2" charset="-122"/>
                <a:ea typeface="宋体" pitchFamily="2" charset="-122"/>
              </a:rPr>
              <a:t>10. adj.</a:t>
            </a:r>
            <a:r>
              <a:rPr lang="zh-CN" altLang="zh-CN" sz="3200" b="1" dirty="0">
                <a:solidFill>
                  <a:srgbClr val="FF0000"/>
                </a:solidFill>
                <a:latin typeface="宋体" pitchFamily="2" charset="-122"/>
                <a:ea typeface="宋体" pitchFamily="2" charset="-122"/>
              </a:rPr>
              <a:t>在统计方面；根据统计数据</a:t>
            </a:r>
            <a:endParaRPr lang="en-US" altLang="zh-CN" sz="3200" b="1" dirty="0">
              <a:solidFill>
                <a:srgbClr val="FF0000"/>
              </a:solidFill>
              <a:latin typeface="宋体" pitchFamily="2" charset="-122"/>
              <a:ea typeface="宋体" pitchFamily="2" charset="-122"/>
              <a:cs typeface="Times New Roman" pitchFamily="18" charset="0"/>
            </a:endParaRPr>
          </a:p>
          <a:p>
            <a:pPr lvl="0">
              <a:lnSpc>
                <a:spcPct val="100000"/>
              </a:lnSpc>
              <a:spcBef>
                <a:spcPts val="0"/>
              </a:spcBef>
              <a:buNone/>
            </a:pPr>
            <a:r>
              <a:rPr lang="en-US" altLang="zh-CN" sz="3200" b="1" dirty="0">
                <a:solidFill>
                  <a:srgbClr val="FF0000"/>
                </a:solidFill>
                <a:latin typeface="宋体" pitchFamily="2" charset="-122"/>
                <a:ea typeface="宋体" pitchFamily="2" charset="-122"/>
                <a:cs typeface="Times New Roman" pitchFamily="18" charset="0"/>
                <a:sym typeface="+mn-ea"/>
              </a:rPr>
              <a:t>11.</a:t>
            </a:r>
            <a:r>
              <a:rPr lang="en-US" altLang="zh-CN" sz="3200" b="1" dirty="0">
                <a:solidFill>
                  <a:srgbClr val="FF0000"/>
                </a:solidFill>
                <a:latin typeface="宋体" pitchFamily="2" charset="-122"/>
                <a:ea typeface="宋体" pitchFamily="2" charset="-122"/>
              </a:rPr>
              <a:t> adj.</a:t>
            </a:r>
            <a:r>
              <a:rPr lang="zh-CN" altLang="zh-CN" sz="3200" b="1" dirty="0">
                <a:solidFill>
                  <a:srgbClr val="FF0000"/>
                </a:solidFill>
                <a:latin typeface="宋体" pitchFamily="2" charset="-122"/>
                <a:ea typeface="宋体" pitchFamily="2" charset="-122"/>
              </a:rPr>
              <a:t>心理的；心理学的；精神上的</a:t>
            </a:r>
            <a:r>
              <a:rPr lang="en-US" altLang="zh-CN" sz="3200" b="1" dirty="0">
                <a:solidFill>
                  <a:srgbClr val="FF0000"/>
                </a:solidFill>
                <a:latin typeface="宋体" pitchFamily="2" charset="-122"/>
                <a:ea typeface="宋体" pitchFamily="2" charset="-122"/>
              </a:rPr>
              <a:t> </a:t>
            </a:r>
            <a:endParaRPr lang="en-US" altLang="zh-CN" sz="3200" b="1" dirty="0">
              <a:solidFill>
                <a:srgbClr val="FF0000"/>
              </a:solidFill>
              <a:latin typeface="宋体" pitchFamily="2" charset="-122"/>
              <a:ea typeface="宋体" pitchFamily="2" charset="-122"/>
              <a:cs typeface="Times New Roman" pitchFamily="18" charset="0"/>
              <a:sym typeface="+mn-ea"/>
            </a:endParaRPr>
          </a:p>
          <a:p>
            <a:pPr lvl="0">
              <a:lnSpc>
                <a:spcPct val="100000"/>
              </a:lnSpc>
              <a:spcBef>
                <a:spcPts val="0"/>
              </a:spcBef>
              <a:buNone/>
            </a:pPr>
            <a:r>
              <a:rPr lang="en-US" altLang="zh-CN" sz="3200" b="1" dirty="0">
                <a:solidFill>
                  <a:srgbClr val="FF0000"/>
                </a:solidFill>
                <a:latin typeface="宋体" pitchFamily="2" charset="-122"/>
                <a:ea typeface="宋体" pitchFamily="2" charset="-122"/>
                <a:cs typeface="Times New Roman" pitchFamily="18" charset="0"/>
                <a:sym typeface="+mn-ea"/>
              </a:rPr>
              <a:t>12.</a:t>
            </a:r>
            <a:r>
              <a:rPr lang="en-US" altLang="zh-CN" sz="3200" b="1" dirty="0">
                <a:solidFill>
                  <a:srgbClr val="FF0000"/>
                </a:solidFill>
                <a:latin typeface="宋体" pitchFamily="2" charset="-122"/>
                <a:ea typeface="宋体" pitchFamily="2" charset="-122"/>
              </a:rPr>
              <a:t> n.</a:t>
            </a:r>
            <a:r>
              <a:rPr lang="zh-CN" altLang="zh-CN" sz="3200" b="1" dirty="0">
                <a:solidFill>
                  <a:srgbClr val="FF0000"/>
                </a:solidFill>
                <a:latin typeface="宋体" pitchFamily="2" charset="-122"/>
                <a:ea typeface="宋体" pitchFamily="2" charset="-122"/>
              </a:rPr>
              <a:t>幸福</a:t>
            </a:r>
            <a:endParaRPr lang="en-US" altLang="zh-CN" sz="3200" b="1" dirty="0">
              <a:solidFill>
                <a:srgbClr val="FF0000"/>
              </a:solidFill>
              <a:latin typeface="宋体" pitchFamily="2" charset="-122"/>
              <a:ea typeface="宋体" pitchFamily="2" charset="-122"/>
              <a:cs typeface="Times New Roman" pitchFamily="18" charset="0"/>
              <a:sym typeface="+mn-ea"/>
            </a:endParaRPr>
          </a:p>
          <a:p>
            <a:pPr lvl="0">
              <a:lnSpc>
                <a:spcPct val="100000"/>
              </a:lnSpc>
              <a:spcBef>
                <a:spcPts val="0"/>
              </a:spcBef>
              <a:buNone/>
            </a:pPr>
            <a:r>
              <a:rPr lang="en-US" altLang="zh-CN" sz="3200" b="1" dirty="0">
                <a:solidFill>
                  <a:srgbClr val="FF0000"/>
                </a:solidFill>
                <a:latin typeface="宋体" pitchFamily="2" charset="-122"/>
                <a:ea typeface="宋体" pitchFamily="2" charset="-122"/>
                <a:cs typeface="Times New Roman" pitchFamily="18" charset="0"/>
                <a:sym typeface="+mn-ea"/>
              </a:rPr>
              <a:t>13. </a:t>
            </a:r>
            <a:r>
              <a:rPr lang="en-US" altLang="zh-CN" sz="3200" b="1" dirty="0">
                <a:solidFill>
                  <a:srgbClr val="FF0000"/>
                </a:solidFill>
                <a:latin typeface="宋体" pitchFamily="2" charset="-122"/>
                <a:ea typeface="宋体" pitchFamily="2" charset="-122"/>
              </a:rPr>
              <a:t>adv.</a:t>
            </a:r>
            <a:r>
              <a:rPr lang="zh-CN" altLang="zh-CN" sz="3200" b="1" dirty="0">
                <a:solidFill>
                  <a:srgbClr val="FF0000"/>
                </a:solidFill>
                <a:latin typeface="宋体" pitchFamily="2" charset="-122"/>
                <a:ea typeface="宋体" pitchFamily="2" charset="-122"/>
              </a:rPr>
              <a:t>另外；此外</a:t>
            </a:r>
            <a:endParaRPr lang="en-US" altLang="zh-CN" sz="3200" b="1" dirty="0">
              <a:solidFill>
                <a:srgbClr val="FF0000"/>
              </a:solidFill>
              <a:latin typeface="宋体" pitchFamily="2" charset="-122"/>
              <a:ea typeface="宋体" pitchFamily="2" charset="-122"/>
              <a:cs typeface="Times New Roman" pitchFamily="18" charset="0"/>
              <a:sym typeface="+mn-ea"/>
            </a:endParaRPr>
          </a:p>
          <a:p>
            <a:pPr lvl="0">
              <a:lnSpc>
                <a:spcPct val="100000"/>
              </a:lnSpc>
              <a:spcBef>
                <a:spcPts val="0"/>
              </a:spcBef>
              <a:buNone/>
            </a:pPr>
            <a:r>
              <a:rPr lang="en-US" altLang="zh-CN" sz="3200" b="1" dirty="0">
                <a:solidFill>
                  <a:srgbClr val="FF0000"/>
                </a:solidFill>
                <a:latin typeface="宋体" pitchFamily="2" charset="-122"/>
                <a:ea typeface="宋体" pitchFamily="2" charset="-122"/>
                <a:cs typeface="Times New Roman" pitchFamily="18" charset="0"/>
                <a:sym typeface="+mn-ea"/>
              </a:rPr>
              <a:t>14.</a:t>
            </a:r>
            <a:r>
              <a:rPr lang="en-US" altLang="zh-CN" sz="3200" b="1" dirty="0">
                <a:solidFill>
                  <a:srgbClr val="FF0000"/>
                </a:solidFill>
                <a:latin typeface="宋体" pitchFamily="2" charset="-122"/>
                <a:ea typeface="宋体" pitchFamily="2" charset="-122"/>
                <a:cs typeface="Times New Roman" pitchFamily="18" charset="0"/>
              </a:rPr>
              <a:t> </a:t>
            </a:r>
            <a:r>
              <a:rPr lang="en-US" altLang="zh-CN" sz="3200" b="1" dirty="0">
                <a:solidFill>
                  <a:srgbClr val="FF0000"/>
                </a:solidFill>
                <a:latin typeface="宋体" pitchFamily="2" charset="-122"/>
                <a:ea typeface="宋体" pitchFamily="2" charset="-122"/>
              </a:rPr>
              <a:t>n.</a:t>
            </a:r>
            <a:r>
              <a:rPr lang="zh-CN" altLang="zh-CN" sz="3200" b="1" dirty="0">
                <a:solidFill>
                  <a:srgbClr val="FF0000"/>
                </a:solidFill>
                <a:latin typeface="宋体" pitchFamily="2" charset="-122"/>
                <a:ea typeface="宋体" pitchFamily="2" charset="-122"/>
              </a:rPr>
              <a:t>环境；情况</a:t>
            </a:r>
            <a:endParaRPr lang="en-US" altLang="zh-CN" sz="3200" b="1" dirty="0">
              <a:solidFill>
                <a:srgbClr val="FF0000"/>
              </a:solidFill>
              <a:latin typeface="宋体" pitchFamily="2" charset="-122"/>
              <a:ea typeface="宋体" pitchFamily="2" charset="-122"/>
              <a:cs typeface="Times New Roman" pitchFamily="18" charset="0"/>
              <a:sym typeface="+mn-ea"/>
            </a:endParaRPr>
          </a:p>
          <a:p>
            <a:pPr lvl="0">
              <a:lnSpc>
                <a:spcPct val="100000"/>
              </a:lnSpc>
              <a:spcBef>
                <a:spcPts val="0"/>
              </a:spcBef>
              <a:buNone/>
            </a:pPr>
            <a:r>
              <a:rPr lang="en-US" altLang="zh-CN" sz="3200" b="1" dirty="0">
                <a:solidFill>
                  <a:srgbClr val="FF0000"/>
                </a:solidFill>
                <a:latin typeface="宋体" pitchFamily="2" charset="-122"/>
                <a:ea typeface="宋体" pitchFamily="2" charset="-122"/>
                <a:cs typeface="Times New Roman" pitchFamily="18" charset="0"/>
                <a:sym typeface="+mn-ea"/>
              </a:rPr>
              <a:t>15.</a:t>
            </a:r>
            <a:r>
              <a:rPr lang="zh-CN" altLang="zh-CN" sz="3200" b="1" dirty="0">
                <a:solidFill>
                  <a:srgbClr val="FF0000"/>
                </a:solidFill>
                <a:latin typeface="宋体" pitchFamily="2" charset="-122"/>
                <a:ea typeface="宋体" pitchFamily="2" charset="-122"/>
              </a:rPr>
              <a:t>在一定程度上</a:t>
            </a:r>
            <a:r>
              <a:rPr lang="en-US" altLang="zh-CN" sz="3200" b="1" dirty="0">
                <a:solidFill>
                  <a:srgbClr val="FF0000"/>
                </a:solidFill>
                <a:latin typeface="宋体" pitchFamily="2" charset="-122"/>
                <a:ea typeface="宋体" pitchFamily="2" charset="-122"/>
              </a:rPr>
              <a:t> </a:t>
            </a:r>
            <a:endParaRPr lang="en-US" altLang="zh-CN" sz="3200" b="1" dirty="0">
              <a:solidFill>
                <a:srgbClr val="FF0000"/>
              </a:solidFill>
              <a:latin typeface="宋体" pitchFamily="2" charset="-122"/>
              <a:ea typeface="宋体" pitchFamily="2" charset="-122"/>
              <a:cs typeface="Times New Roman" pitchFamily="18" charset="0"/>
              <a:sym typeface="+mn-ea"/>
            </a:endParaRPr>
          </a:p>
          <a:p>
            <a:pPr lvl="0">
              <a:lnSpc>
                <a:spcPct val="100000"/>
              </a:lnSpc>
              <a:spcBef>
                <a:spcPts val="0"/>
              </a:spcBef>
              <a:buNone/>
            </a:pPr>
            <a:r>
              <a:rPr lang="en-US" altLang="zh-CN" sz="3200" b="1" dirty="0">
                <a:solidFill>
                  <a:srgbClr val="FF0000"/>
                </a:solidFill>
                <a:latin typeface="宋体" pitchFamily="2" charset="-122"/>
                <a:ea typeface="宋体" pitchFamily="2" charset="-122"/>
                <a:cs typeface="Times New Roman" pitchFamily="18" charset="0"/>
                <a:sym typeface="+mn-ea"/>
              </a:rPr>
              <a:t>16.</a:t>
            </a:r>
            <a:r>
              <a:rPr lang="zh-CN" altLang="zh-CN" sz="3200" b="1" dirty="0">
                <a:solidFill>
                  <a:srgbClr val="FF0000"/>
                </a:solidFill>
                <a:latin typeface="宋体" pitchFamily="2" charset="-122"/>
                <a:ea typeface="宋体" pitchFamily="2" charset="-122"/>
              </a:rPr>
              <a:t>参与；涉及</a:t>
            </a:r>
            <a:endParaRPr lang="en-US" altLang="zh-CN" sz="3200" b="1" dirty="0">
              <a:solidFill>
                <a:srgbClr val="FF0000"/>
              </a:solidFill>
              <a:latin typeface="宋体" pitchFamily="2" charset="-122"/>
              <a:ea typeface="宋体" pitchFamily="2" charset="-122"/>
              <a:cs typeface="Times New Roman" pitchFamily="18" charset="0"/>
              <a:sym typeface="+mn-ea"/>
            </a:endParaRPr>
          </a:p>
          <a:p>
            <a:pPr lvl="0">
              <a:lnSpc>
                <a:spcPct val="100000"/>
              </a:lnSpc>
              <a:spcBef>
                <a:spcPts val="0"/>
              </a:spcBef>
              <a:buNone/>
            </a:pPr>
            <a:r>
              <a:rPr lang="en-US" altLang="zh-CN" sz="3200" b="1" dirty="0">
                <a:solidFill>
                  <a:srgbClr val="FF0000"/>
                </a:solidFill>
                <a:latin typeface="宋体" pitchFamily="2" charset="-122"/>
                <a:ea typeface="宋体" pitchFamily="2" charset="-122"/>
                <a:cs typeface="Times New Roman" pitchFamily="18" charset="0"/>
                <a:sym typeface="+mn-ea"/>
              </a:rPr>
              <a:t>17.</a:t>
            </a:r>
            <a:r>
              <a:rPr lang="en-US" altLang="zh-CN" sz="3200" b="1" dirty="0">
                <a:solidFill>
                  <a:srgbClr val="FF0000"/>
                </a:solidFill>
                <a:latin typeface="宋体" pitchFamily="2" charset="-122"/>
                <a:ea typeface="宋体" pitchFamily="2" charset="-122"/>
              </a:rPr>
              <a:t> n.</a:t>
            </a:r>
            <a:r>
              <a:rPr lang="zh-CN" altLang="zh-CN" sz="3200" b="1" dirty="0">
                <a:solidFill>
                  <a:srgbClr val="FF0000"/>
                </a:solidFill>
                <a:latin typeface="宋体" pitchFamily="2" charset="-122"/>
                <a:ea typeface="宋体" pitchFamily="2" charset="-122"/>
              </a:rPr>
              <a:t>专门知识；专门技能；专长</a:t>
            </a:r>
            <a:r>
              <a:rPr lang="en-US" altLang="zh-CN" sz="3200" b="1" dirty="0">
                <a:solidFill>
                  <a:srgbClr val="FF0000"/>
                </a:solidFill>
                <a:latin typeface="宋体" pitchFamily="2" charset="-122"/>
                <a:ea typeface="宋体" pitchFamily="2" charset="-122"/>
              </a:rPr>
              <a:t> </a:t>
            </a:r>
            <a:endParaRPr lang="en-US" altLang="zh-CN" sz="3200" b="1" dirty="0">
              <a:solidFill>
                <a:srgbClr val="FF0000"/>
              </a:solidFill>
              <a:latin typeface="宋体" pitchFamily="2" charset="-122"/>
              <a:ea typeface="宋体" pitchFamily="2" charset="-122"/>
              <a:cs typeface="Times New Roman" pitchFamily="18" charset="0"/>
              <a:sym typeface="+mn-ea"/>
            </a:endParaRPr>
          </a:p>
          <a:p>
            <a:pPr lvl="0">
              <a:lnSpc>
                <a:spcPct val="100000"/>
              </a:lnSpc>
              <a:spcBef>
                <a:spcPts val="0"/>
              </a:spcBef>
              <a:buNone/>
            </a:pPr>
            <a:r>
              <a:rPr lang="en-US" altLang="zh-CN" sz="3200" b="1" dirty="0">
                <a:solidFill>
                  <a:srgbClr val="FF0000"/>
                </a:solidFill>
                <a:latin typeface="宋体" pitchFamily="2" charset="-122"/>
                <a:ea typeface="宋体" pitchFamily="2" charset="-122"/>
                <a:cs typeface="Times New Roman" pitchFamily="18" charset="0"/>
                <a:sym typeface="+mn-ea"/>
              </a:rPr>
              <a:t>18.</a:t>
            </a:r>
            <a:r>
              <a:rPr lang="en-US" altLang="zh-CN" sz="3200" b="1" dirty="0">
                <a:solidFill>
                  <a:srgbClr val="FF0000"/>
                </a:solidFill>
                <a:latin typeface="宋体" pitchFamily="2" charset="-122"/>
                <a:ea typeface="宋体" pitchFamily="2" charset="-122"/>
              </a:rPr>
              <a:t> adj.</a:t>
            </a:r>
            <a:r>
              <a:rPr lang="zh-CN" altLang="zh-CN" sz="3200" b="1" dirty="0">
                <a:solidFill>
                  <a:srgbClr val="FF0000"/>
                </a:solidFill>
                <a:latin typeface="宋体" pitchFamily="2" charset="-122"/>
                <a:ea typeface="宋体" pitchFamily="2" charset="-122"/>
              </a:rPr>
              <a:t>无与伦比的；无双的；无敌的；空前的</a:t>
            </a:r>
            <a:endParaRPr lang="en-US" altLang="zh-CN" sz="3200" b="1" dirty="0">
              <a:solidFill>
                <a:srgbClr val="FF0000"/>
              </a:solidFill>
              <a:latin typeface="宋体" pitchFamily="2" charset="-122"/>
              <a:ea typeface="宋体" pitchFamily="2" charset="-122"/>
              <a:cs typeface="Times New Roman" pitchFamily="18" charset="0"/>
              <a:sym typeface="+mn-ea"/>
            </a:endParaRPr>
          </a:p>
        </p:txBody>
      </p:sp>
    </p:spTree>
    <p:extLst>
      <p:ext uri="{BB962C8B-B14F-4D97-AF65-F5344CB8AC3E}">
        <p14:creationId xmlns:p14="http://schemas.microsoft.com/office/powerpoint/2010/main" val="282857664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childTnLst>
                                </p:cTn>
                              </p:par>
                              <p:par>
                                <p:cTn id="9" presetID="1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bldLvl="0" animBg="1"/>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0" y="-245"/>
            <a:ext cx="2275033" cy="746615"/>
          </a:xfrm>
          <a:prstGeom prst="rect">
            <a:avLst/>
          </a:prstGeom>
          <a:noFill/>
        </p:spPr>
        <p:txBody>
          <a:bodyPr wrap="square" lIns="91440" tIns="45720" rIns="91440" bIns="45720" rtlCol="0">
            <a:spAutoFit/>
          </a:bodyPr>
          <a:lstStyle/>
          <a:p>
            <a:pPr algn="ctr">
              <a:lnSpc>
                <a:spcPct val="150000"/>
              </a:lnSpc>
            </a:pPr>
            <a:r>
              <a:rPr lang="zh-CN" sz="3200" b="1" dirty="0">
                <a:solidFill>
                  <a:srgbClr val="FF0000"/>
                </a:solidFill>
                <a:latin typeface="微软雅黑" panose="020B0503020204020204" pitchFamily="34" charset="-122"/>
                <a:ea typeface="微软雅黑" panose="020B0503020204020204" pitchFamily="34" charset="-122"/>
                <a:sym typeface="+mn-ea"/>
              </a:rPr>
              <a:t>长难句分析</a:t>
            </a:r>
            <a:endParaRPr lang="zh-CN" sz="3735" b="1" dirty="0">
              <a:solidFill>
                <a:srgbClr val="FF0000"/>
              </a:solidFill>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91440" y="851535"/>
            <a:ext cx="12100560" cy="1297305"/>
          </a:xfrm>
          <a:prstGeom prst="rect">
            <a:avLst/>
          </a:prstGeom>
          <a:noFill/>
        </p:spPr>
        <p:txBody>
          <a:bodyPr wrap="square" rtlCol="0">
            <a:noAutofit/>
          </a:bodyPr>
          <a:lstStyle/>
          <a:p>
            <a:pPr algn="just"/>
            <a:r>
              <a:rPr sz="2800" b="1" dirty="0">
                <a:effectLst/>
                <a:latin typeface="Times New Roman" pitchFamily="18" charset="0"/>
                <a:cs typeface="Times New Roman" pitchFamily="18" charset="0"/>
                <a:sym typeface="+mn-ea"/>
              </a:rPr>
              <a:t> </a:t>
            </a:r>
            <a:r>
              <a:rPr lang="en-US" sz="2800" b="1" dirty="0">
                <a:effectLst/>
                <a:latin typeface="Times New Roman" pitchFamily="18" charset="0"/>
                <a:cs typeface="Times New Roman" pitchFamily="18" charset="0"/>
                <a:sym typeface="+mn-ea"/>
              </a:rPr>
              <a:t>1. </a:t>
            </a:r>
            <a:r>
              <a:rPr lang="en-US" altLang="zh-CN" sz="2800" dirty="0">
                <a:latin typeface="Times New Roman" pitchFamily="18" charset="0"/>
                <a:cs typeface="Times New Roman" pitchFamily="18" charset="0"/>
              </a:rPr>
              <a:t>Many people describe volunteering as merely an unpaid job where you put in the effort and get nothing in return.</a:t>
            </a:r>
            <a:endParaRPr lang="zh-CN" altLang="zh-CN" sz="2800" b="1" dirty="0">
              <a:latin typeface="Times New Roman" pitchFamily="18" charset="0"/>
              <a:cs typeface="Times New Roman" pitchFamily="18" charset="0"/>
            </a:endParaRPr>
          </a:p>
          <a:p>
            <a:pPr algn="just"/>
            <a:endParaRPr lang="en-US" altLang="zh-CN" sz="2800" b="1" dirty="0">
              <a:effectLst/>
              <a:latin typeface="Times New Roman" pitchFamily="18" charset="0"/>
              <a:cs typeface="Times New Roman" pitchFamily="18" charset="0"/>
            </a:endParaRPr>
          </a:p>
          <a:p>
            <a:pPr algn="just"/>
            <a:r>
              <a:rPr lang="en-US" altLang="zh-CN" sz="2800" b="1" dirty="0">
                <a:effectLst/>
                <a:latin typeface="Times New Roman" pitchFamily="18" charset="0"/>
                <a:cs typeface="Times New Roman" pitchFamily="18" charset="0"/>
              </a:rPr>
              <a:t> </a:t>
            </a:r>
            <a:endParaRPr lang="en-US" altLang="zh-CN" sz="2800" b="1" dirty="0">
              <a:effectLst/>
              <a:latin typeface="Times New Roman" pitchFamily="18" charset="0"/>
              <a:cs typeface="Times New Roman" pitchFamily="18" charset="0"/>
              <a:sym typeface="+mn-ea"/>
            </a:endParaRPr>
          </a:p>
        </p:txBody>
      </p:sp>
      <p:sp>
        <p:nvSpPr>
          <p:cNvPr id="10" name="矩形 9"/>
          <p:cNvSpPr/>
          <p:nvPr/>
        </p:nvSpPr>
        <p:spPr>
          <a:xfrm>
            <a:off x="91440" y="62231"/>
            <a:ext cx="2322151" cy="73025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002060"/>
              </a:solidFill>
            </a:endParaRPr>
          </a:p>
        </p:txBody>
      </p:sp>
      <p:sp>
        <p:nvSpPr>
          <p:cNvPr id="2" name="文本框 1"/>
          <p:cNvSpPr txBox="1"/>
          <p:nvPr/>
        </p:nvSpPr>
        <p:spPr>
          <a:xfrm>
            <a:off x="207334" y="4580174"/>
            <a:ext cx="10005237" cy="1017456"/>
          </a:xfrm>
          <a:prstGeom prst="rect">
            <a:avLst/>
          </a:prstGeom>
          <a:solidFill>
            <a:schemeClr val="accent6">
              <a:lumMod val="20000"/>
              <a:lumOff val="80000"/>
            </a:schemeClr>
          </a:solidFill>
        </p:spPr>
        <p:txBody>
          <a:bodyPr wrap="square" rtlCol="0" anchor="t">
            <a:noAutofit/>
          </a:bodyPr>
          <a:lstStyle/>
          <a:p>
            <a:r>
              <a:rPr lang="zh-CN" altLang="en-US" sz="2800" b="1" dirty="0">
                <a:latin typeface="宋体" pitchFamily="2" charset="-122"/>
                <a:ea typeface="宋体" pitchFamily="2" charset="-122"/>
                <a:cs typeface="Times New Roman" panose="02020603050405020304" pitchFamily="18" charset="0"/>
              </a:rPr>
              <a:t>翻译：</a:t>
            </a:r>
            <a:r>
              <a:rPr lang="zh-CN" altLang="zh-CN" sz="2800" b="1" dirty="0">
                <a:latin typeface="宋体" pitchFamily="2" charset="-122"/>
                <a:ea typeface="宋体" pitchFamily="2" charset="-122"/>
              </a:rPr>
              <a:t>许多人把志愿服务仅仅描述为一份没有报酬的工作，你付出了努力，却没有得到任何回报。</a:t>
            </a:r>
          </a:p>
        </p:txBody>
      </p:sp>
      <p:sp>
        <p:nvSpPr>
          <p:cNvPr id="5" name="左中括号 4"/>
          <p:cNvSpPr/>
          <p:nvPr/>
        </p:nvSpPr>
        <p:spPr>
          <a:xfrm>
            <a:off x="9502051" y="838701"/>
            <a:ext cx="229658" cy="614680"/>
          </a:xfrm>
          <a:prstGeom prst="leftBracket">
            <a:avLst/>
          </a:prstGeom>
          <a:ln w="50800">
            <a:solidFill>
              <a:srgbClr val="FF000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中括号 5"/>
          <p:cNvSpPr/>
          <p:nvPr/>
        </p:nvSpPr>
        <p:spPr>
          <a:xfrm>
            <a:off x="5145629" y="1327669"/>
            <a:ext cx="95250" cy="584200"/>
          </a:xfrm>
          <a:prstGeom prst="rightBracket">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23283" y="3434080"/>
            <a:ext cx="9973340" cy="553129"/>
          </a:xfrm>
          <a:prstGeom prst="rect">
            <a:avLst/>
          </a:prstGeom>
          <a:solidFill>
            <a:schemeClr val="accent6">
              <a:lumMod val="20000"/>
              <a:lumOff val="80000"/>
            </a:schemeClr>
          </a:solidFill>
        </p:spPr>
        <p:txBody>
          <a:bodyPr wrap="square" rtlCol="0" anchor="t">
            <a:noAutofit/>
          </a:bodyPr>
          <a:lstStyle/>
          <a:p>
            <a:r>
              <a:rPr lang="zh-CN" altLang="en-US" sz="2800" b="1" dirty="0">
                <a:latin typeface="Times New Roman" pitchFamily="18" charset="0"/>
                <a:ea typeface="宋体" pitchFamily="2" charset="-122"/>
                <a:cs typeface="Times New Roman" pitchFamily="18" charset="0"/>
              </a:rPr>
              <a:t>主干</a:t>
            </a:r>
            <a:r>
              <a:rPr lang="zh-CN" altLang="en-US" sz="2800" b="1"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 Many people describe volunteering as merely an unpaid job</a:t>
            </a:r>
            <a:endParaRPr lang="en-US" altLang="zh-CN" sz="2800" b="1" dirty="0">
              <a:effectLst/>
              <a:latin typeface="Times New Roman" pitchFamily="18" charset="0"/>
              <a:cs typeface="Times New Roman" pitchFamily="18" charset="0"/>
              <a:sym typeface="+mn-ea"/>
            </a:endParaRPr>
          </a:p>
        </p:txBody>
      </p:sp>
      <p:sp>
        <p:nvSpPr>
          <p:cNvPr id="13" name="文本框 14"/>
          <p:cNvSpPr txBox="1"/>
          <p:nvPr>
            <p:custDataLst>
              <p:tags r:id="rId1"/>
            </p:custDataLst>
          </p:nvPr>
        </p:nvSpPr>
        <p:spPr>
          <a:xfrm>
            <a:off x="223283" y="1890417"/>
            <a:ext cx="11133222" cy="1331495"/>
          </a:xfrm>
          <a:prstGeom prst="rect">
            <a:avLst/>
          </a:prstGeom>
          <a:solidFill>
            <a:srgbClr val="92D050"/>
          </a:solidFill>
        </p:spPr>
        <p:txBody>
          <a:bodyPr wrap="square">
            <a:noAutofit/>
          </a:bodyPr>
          <a:lstStyle/>
          <a:p>
            <a:pPr algn="just"/>
            <a:r>
              <a:rPr lang="en-US" altLang="zh-CN" sz="2800" b="1" dirty="0">
                <a:latin typeface="Times New Roman" pitchFamily="18" charset="0"/>
                <a:cs typeface="Times New Roman" pitchFamily="18" charset="0"/>
              </a:rPr>
              <a:t>Where </a:t>
            </a:r>
            <a:r>
              <a:rPr lang="zh-CN" altLang="en-US" sz="2800" b="1" dirty="0">
                <a:latin typeface="Times New Roman" pitchFamily="18" charset="0"/>
                <a:cs typeface="Times New Roman" pitchFamily="18" charset="0"/>
              </a:rPr>
              <a:t>引导定语从句，修饰先行词</a:t>
            </a:r>
            <a:r>
              <a:rPr lang="en-US" altLang="zh-CN" sz="2800" b="1" dirty="0">
                <a:latin typeface="Times New Roman" pitchFamily="18" charset="0"/>
                <a:cs typeface="Times New Roman" pitchFamily="18" charset="0"/>
              </a:rPr>
              <a:t>job. </a:t>
            </a:r>
            <a:r>
              <a:rPr lang="zh-CN" altLang="en-US" sz="2800" b="1" dirty="0">
                <a:latin typeface="Times New Roman" pitchFamily="18" charset="0"/>
                <a:cs typeface="Times New Roman" pitchFamily="18" charset="0"/>
              </a:rPr>
              <a:t>此处</a:t>
            </a:r>
            <a:r>
              <a:rPr lang="en-US" altLang="zh-CN" sz="2800" b="1" dirty="0">
                <a:latin typeface="Times New Roman" pitchFamily="18" charset="0"/>
                <a:cs typeface="Times New Roman" pitchFamily="18" charset="0"/>
              </a:rPr>
              <a:t>job</a:t>
            </a:r>
            <a:r>
              <a:rPr lang="zh-CN" altLang="en-US" sz="2800" b="1" dirty="0">
                <a:latin typeface="Times New Roman" pitchFamily="18" charset="0"/>
                <a:cs typeface="Times New Roman" pitchFamily="18" charset="0"/>
              </a:rPr>
              <a:t>为表示情况、处境的模糊抽象地点名词。类似的词还有</a:t>
            </a:r>
            <a:r>
              <a:rPr lang="en-US" altLang="zh-CN" sz="2800" b="1" dirty="0">
                <a:latin typeface="Times New Roman" pitchFamily="18" charset="0"/>
                <a:cs typeface="Times New Roman" pitchFamily="18" charset="0"/>
              </a:rPr>
              <a:t>situation, position, stage, system, point, case</a:t>
            </a:r>
            <a:r>
              <a:rPr lang="zh-CN" altLang="en-US" sz="2800" b="1" dirty="0">
                <a:latin typeface="Times New Roman" pitchFamily="18" charset="0"/>
                <a:cs typeface="Times New Roman" pitchFamily="18" charset="0"/>
              </a:rPr>
              <a:t>等。</a:t>
            </a:r>
          </a:p>
        </p:txBody>
      </p:sp>
    </p:spTree>
    <p:extLst>
      <p:ext uri="{BB962C8B-B14F-4D97-AF65-F5344CB8AC3E}">
        <p14:creationId xmlns:p14="http://schemas.microsoft.com/office/powerpoint/2010/main" val="1261504852"/>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ldLvl="0" animBg="1"/>
      <p:bldP spid="6" grpId="0" bldLvl="0" animBg="1"/>
      <p:bldP spid="17" grpId="0" animBg="1"/>
      <p:bldP spid="1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953135"/>
          </a:xfrm>
          <a:prstGeom prst="rect">
            <a:avLst/>
          </a:prstGeom>
        </p:spPr>
        <p:txBody>
          <a:bodyPr wrap="square">
            <a:spAutoFit/>
          </a:bodyPr>
          <a:lstStyle/>
          <a:p>
            <a:r>
              <a:rPr lang="en-US" altLang="zh-CN" sz="2800" b="1" dirty="0">
                <a:latin typeface="Times New Roman" panose="02020603050405020304" pitchFamily="18" charset="0"/>
                <a:cs typeface="Times New Roman" panose="02020603050405020304" pitchFamily="18" charset="0"/>
              </a:rPr>
              <a:t>22. What can students learn in the studios by the sea in Ambleside?</a:t>
            </a:r>
          </a:p>
          <a:p>
            <a:r>
              <a:rPr lang="en-US" altLang="zh-CN" sz="2800" b="1" dirty="0">
                <a:latin typeface="Times New Roman" panose="02020603050405020304" pitchFamily="18" charset="0"/>
                <a:cs typeface="Times New Roman" panose="02020603050405020304" pitchFamily="18" charset="0"/>
              </a:rPr>
              <a:t>A.Performance.    B.Architecture.   C.Dancing.    D.Painting.</a:t>
            </a:r>
          </a:p>
        </p:txBody>
      </p:sp>
      <p:sp>
        <p:nvSpPr>
          <p:cNvPr id="3" name="矩形 2"/>
          <p:cNvSpPr/>
          <p:nvPr/>
        </p:nvSpPr>
        <p:spPr>
          <a:xfrm>
            <a:off x="0" y="3472881"/>
            <a:ext cx="12192000" cy="1383665"/>
          </a:xfrm>
          <a:prstGeom prst="rect">
            <a:avLst/>
          </a:prstGeom>
        </p:spPr>
        <p:txBody>
          <a:bodyPr wrap="square">
            <a:spAutoFit/>
          </a:bodyPr>
          <a:lstStyle/>
          <a:p>
            <a:pPr marL="0" marR="0" lvl="0" indent="133350" algn="l" defTabSz="914400" rtl="0" eaLnBrk="1" fontAlgn="base" latinLnBrk="0" hangingPunct="1">
              <a:lnSpc>
                <a:spcPct val="100000"/>
              </a:lnSpc>
              <a:spcBef>
                <a:spcPct val="0"/>
              </a:spcBef>
              <a:spcAft>
                <a:spcPct val="0"/>
              </a:spcAft>
              <a:buClrTx/>
              <a:buSzTx/>
              <a:buFontTx/>
              <a:buNone/>
            </a:pPr>
            <a:r>
              <a:rPr lang="en-US" altLang="zh-CN" sz="2800" b="1" dirty="0">
                <a:ln>
                  <a:noFill/>
                </a:ln>
                <a:effectLst/>
                <a:latin typeface="Times New Roman Bold" panose="02020603050405020304" charset="0"/>
                <a:ea typeface="等线"/>
                <a:cs typeface="Times New Roman Bold" panose="02020603050405020304" charset="0"/>
                <a:sym typeface="+mn-ea"/>
              </a:rPr>
              <a:t>We offer fun and exciting performance classes in our home base.Our home base is a beau-tiful studio designed by an architect as well as our two studios by the sea in Ambleside.</a:t>
            </a:r>
          </a:p>
        </p:txBody>
      </p:sp>
      <p:cxnSp>
        <p:nvCxnSpPr>
          <p:cNvPr id="27" name="直接箭头连接符 26"/>
          <p:cNvCxnSpPr/>
          <p:nvPr/>
        </p:nvCxnSpPr>
        <p:spPr>
          <a:xfrm>
            <a:off x="1414780" y="883285"/>
            <a:ext cx="3592195" cy="2796540"/>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pic>
        <p:nvPicPr>
          <p:cNvPr id="34" name="Picture 4"/>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0" y="534034"/>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椭圆 9"/>
          <p:cNvSpPr/>
          <p:nvPr/>
        </p:nvSpPr>
        <p:spPr>
          <a:xfrm>
            <a:off x="6255377" y="0"/>
            <a:ext cx="4174811" cy="5727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5641" y="4283790"/>
            <a:ext cx="3732683" cy="5727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009291" y="3472881"/>
            <a:ext cx="2100255" cy="5727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0" y="-245"/>
            <a:ext cx="2275033" cy="746615"/>
          </a:xfrm>
          <a:prstGeom prst="rect">
            <a:avLst/>
          </a:prstGeom>
          <a:noFill/>
        </p:spPr>
        <p:txBody>
          <a:bodyPr wrap="square" lIns="91440" tIns="45720" rIns="91440" bIns="45720" rtlCol="0">
            <a:spAutoFit/>
          </a:bodyPr>
          <a:lstStyle/>
          <a:p>
            <a:pPr algn="ctr">
              <a:lnSpc>
                <a:spcPct val="150000"/>
              </a:lnSpc>
            </a:pPr>
            <a:r>
              <a:rPr lang="zh-CN" sz="3200" b="1" dirty="0">
                <a:solidFill>
                  <a:srgbClr val="FF0000"/>
                </a:solidFill>
                <a:latin typeface="微软雅黑" panose="020B0503020204020204" pitchFamily="34" charset="-122"/>
                <a:ea typeface="微软雅黑" panose="020B0503020204020204" pitchFamily="34" charset="-122"/>
                <a:sym typeface="+mn-ea"/>
              </a:rPr>
              <a:t>长难句分析</a:t>
            </a:r>
            <a:endParaRPr lang="zh-CN" sz="3735" b="1" dirty="0">
              <a:solidFill>
                <a:srgbClr val="FF0000"/>
              </a:solidFill>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91440" y="851535"/>
            <a:ext cx="12100560" cy="1297305"/>
          </a:xfrm>
          <a:prstGeom prst="rect">
            <a:avLst/>
          </a:prstGeom>
          <a:noFill/>
        </p:spPr>
        <p:txBody>
          <a:bodyPr wrap="square" rtlCol="0">
            <a:noAutofit/>
          </a:bodyPr>
          <a:lstStyle/>
          <a:p>
            <a:pPr algn="just"/>
            <a:r>
              <a:rPr sz="2800" b="1" dirty="0">
                <a:effectLst/>
                <a:latin typeface="Times New Roman" pitchFamily="18" charset="0"/>
                <a:cs typeface="Times New Roman" pitchFamily="18" charset="0"/>
                <a:sym typeface="+mn-ea"/>
              </a:rPr>
              <a:t> </a:t>
            </a:r>
            <a:r>
              <a:rPr lang="en-US" sz="2800" b="1" dirty="0">
                <a:latin typeface="Times New Roman" pitchFamily="18" charset="0"/>
                <a:cs typeface="Times New Roman" pitchFamily="18" charset="0"/>
                <a:sym typeface="+mn-ea"/>
              </a:rPr>
              <a:t>2</a:t>
            </a:r>
            <a:r>
              <a:rPr lang="en-US" sz="2800" b="1" dirty="0">
                <a:effectLst/>
                <a:latin typeface="Times New Roman" pitchFamily="18" charset="0"/>
                <a:cs typeface="Times New Roman" pitchFamily="18" charset="0"/>
                <a:sym typeface="+mn-ea"/>
              </a:rPr>
              <a:t>. </a:t>
            </a:r>
            <a:r>
              <a:rPr lang="en-US" altLang="zh-CN" sz="2800" dirty="0">
                <a:latin typeface="Times New Roman" pitchFamily="18" charset="0"/>
                <a:cs typeface="Times New Roman" pitchFamily="18" charset="0"/>
              </a:rPr>
              <a:t>It will enrich your life, familiarize you with your community, and connect you to people and ideas that will positively impact your perspective for the rest of your life.</a:t>
            </a:r>
            <a:endParaRPr lang="zh-CN" altLang="zh-CN" sz="2800" dirty="0">
              <a:latin typeface="Times New Roman" pitchFamily="18" charset="0"/>
              <a:cs typeface="Times New Roman" pitchFamily="18" charset="0"/>
            </a:endParaRPr>
          </a:p>
          <a:p>
            <a:pPr algn="just"/>
            <a:endParaRPr lang="zh-CN" altLang="zh-CN" sz="2800" b="1" dirty="0">
              <a:latin typeface="Times New Roman" pitchFamily="18" charset="0"/>
              <a:cs typeface="Times New Roman" pitchFamily="18" charset="0"/>
            </a:endParaRPr>
          </a:p>
          <a:p>
            <a:pPr algn="just"/>
            <a:endParaRPr lang="en-US" altLang="zh-CN" sz="2800" b="1" dirty="0">
              <a:effectLst/>
              <a:latin typeface="Times New Roman" pitchFamily="18" charset="0"/>
              <a:cs typeface="Times New Roman" pitchFamily="18" charset="0"/>
            </a:endParaRPr>
          </a:p>
          <a:p>
            <a:pPr algn="just"/>
            <a:r>
              <a:rPr lang="en-US" altLang="zh-CN" sz="2800" b="1" dirty="0">
                <a:effectLst/>
                <a:latin typeface="Times New Roman" pitchFamily="18" charset="0"/>
                <a:cs typeface="Times New Roman" pitchFamily="18" charset="0"/>
              </a:rPr>
              <a:t> </a:t>
            </a:r>
            <a:endParaRPr lang="en-US" altLang="zh-CN" sz="2800" b="1" dirty="0">
              <a:effectLst/>
              <a:latin typeface="Times New Roman" pitchFamily="18" charset="0"/>
              <a:cs typeface="Times New Roman" pitchFamily="18" charset="0"/>
              <a:sym typeface="+mn-ea"/>
            </a:endParaRPr>
          </a:p>
        </p:txBody>
      </p:sp>
      <p:sp>
        <p:nvSpPr>
          <p:cNvPr id="10" name="矩形 9"/>
          <p:cNvSpPr/>
          <p:nvPr/>
        </p:nvSpPr>
        <p:spPr>
          <a:xfrm>
            <a:off x="91440" y="62231"/>
            <a:ext cx="2322151" cy="73025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002060"/>
              </a:solidFill>
            </a:endParaRPr>
          </a:p>
        </p:txBody>
      </p:sp>
      <p:sp>
        <p:nvSpPr>
          <p:cNvPr id="2" name="文本框 1"/>
          <p:cNvSpPr txBox="1"/>
          <p:nvPr/>
        </p:nvSpPr>
        <p:spPr>
          <a:xfrm>
            <a:off x="0" y="5096265"/>
            <a:ext cx="12192000" cy="1455420"/>
          </a:xfrm>
          <a:prstGeom prst="rect">
            <a:avLst/>
          </a:prstGeom>
          <a:solidFill>
            <a:schemeClr val="accent6">
              <a:lumMod val="20000"/>
              <a:lumOff val="80000"/>
            </a:schemeClr>
          </a:solidFill>
        </p:spPr>
        <p:txBody>
          <a:bodyPr wrap="square" rtlCol="0" anchor="t">
            <a:noAutofit/>
          </a:bodyPr>
          <a:lstStyle/>
          <a:p>
            <a:r>
              <a:rPr lang="zh-CN" altLang="en-US" sz="2800" b="1" dirty="0">
                <a:latin typeface="宋体" pitchFamily="2" charset="-122"/>
                <a:ea typeface="宋体" pitchFamily="2" charset="-122"/>
                <a:cs typeface="Times New Roman" panose="02020603050405020304" pitchFamily="18" charset="0"/>
              </a:rPr>
              <a:t>翻译：</a:t>
            </a:r>
            <a:r>
              <a:rPr lang="zh-CN" altLang="zh-CN" sz="2800" b="1" dirty="0">
                <a:latin typeface="宋体" pitchFamily="2" charset="-122"/>
                <a:ea typeface="宋体" pitchFamily="2" charset="-122"/>
              </a:rPr>
              <a:t>它会丰富你的生活，使你熟悉你的社区，让你接触到那些会对你的余生产生积极影响的人和思想。</a:t>
            </a:r>
          </a:p>
          <a:p>
            <a:endParaRPr lang="zh-CN" altLang="zh-CN" sz="2800" b="1" dirty="0">
              <a:latin typeface="宋体" pitchFamily="2" charset="-122"/>
              <a:ea typeface="宋体" pitchFamily="2" charset="-122"/>
            </a:endParaRPr>
          </a:p>
        </p:txBody>
      </p:sp>
      <p:sp>
        <p:nvSpPr>
          <p:cNvPr id="5" name="左中括号 4"/>
          <p:cNvSpPr/>
          <p:nvPr/>
        </p:nvSpPr>
        <p:spPr>
          <a:xfrm>
            <a:off x="2961657" y="1268328"/>
            <a:ext cx="229658" cy="614680"/>
          </a:xfrm>
          <a:prstGeom prst="leftBracket">
            <a:avLst/>
          </a:prstGeom>
          <a:ln w="50800">
            <a:solidFill>
              <a:srgbClr val="FF000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中括号 5"/>
          <p:cNvSpPr/>
          <p:nvPr/>
        </p:nvSpPr>
        <p:spPr>
          <a:xfrm>
            <a:off x="734050" y="1760806"/>
            <a:ext cx="95250" cy="584200"/>
          </a:xfrm>
          <a:prstGeom prst="rightBracket">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0" y="3434080"/>
            <a:ext cx="12119610" cy="1010329"/>
          </a:xfrm>
          <a:prstGeom prst="rect">
            <a:avLst/>
          </a:prstGeom>
          <a:solidFill>
            <a:schemeClr val="accent6">
              <a:lumMod val="20000"/>
              <a:lumOff val="80000"/>
            </a:schemeClr>
          </a:solidFill>
        </p:spPr>
        <p:txBody>
          <a:bodyPr wrap="square" rtlCol="0" anchor="t">
            <a:noAutofit/>
          </a:bodyPr>
          <a:lstStyle/>
          <a:p>
            <a:r>
              <a:rPr lang="zh-CN" altLang="en-US" sz="2800" b="1" dirty="0">
                <a:latin typeface="Times New Roman" pitchFamily="18" charset="0"/>
                <a:ea typeface="宋体" pitchFamily="2" charset="-122"/>
                <a:cs typeface="Times New Roman" pitchFamily="18" charset="0"/>
              </a:rPr>
              <a:t>主干</a:t>
            </a:r>
            <a:r>
              <a:rPr lang="zh-CN" altLang="en-US" sz="2800" b="1"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 It will enrich your life, familiarize you with your community, and connect you to people and ideas</a:t>
            </a:r>
            <a:endParaRPr lang="zh-CN" altLang="zh-CN" sz="2800" dirty="0">
              <a:latin typeface="Times New Roman" pitchFamily="18" charset="0"/>
              <a:cs typeface="Times New Roman" pitchFamily="18" charset="0"/>
            </a:endParaRPr>
          </a:p>
          <a:p>
            <a:endParaRPr lang="en-US" altLang="zh-CN" sz="2800" b="1" dirty="0">
              <a:effectLst/>
              <a:latin typeface="Times New Roman" pitchFamily="18" charset="0"/>
              <a:cs typeface="Times New Roman" pitchFamily="18" charset="0"/>
              <a:sym typeface="+mn-ea"/>
            </a:endParaRPr>
          </a:p>
        </p:txBody>
      </p:sp>
      <p:sp>
        <p:nvSpPr>
          <p:cNvPr id="13" name="文本框 14"/>
          <p:cNvSpPr txBox="1"/>
          <p:nvPr>
            <p:custDataLst>
              <p:tags r:id="rId1"/>
            </p:custDataLst>
          </p:nvPr>
        </p:nvSpPr>
        <p:spPr>
          <a:xfrm>
            <a:off x="481264" y="2149642"/>
            <a:ext cx="11133222" cy="1146452"/>
          </a:xfrm>
          <a:prstGeom prst="rect">
            <a:avLst/>
          </a:prstGeom>
          <a:solidFill>
            <a:srgbClr val="92D050"/>
          </a:solidFill>
        </p:spPr>
        <p:txBody>
          <a:bodyPr wrap="square">
            <a:noAutofit/>
          </a:bodyPr>
          <a:lstStyle/>
          <a:p>
            <a:pPr algn="just"/>
            <a:r>
              <a:rPr lang="en-US" altLang="zh-CN" sz="2800" dirty="0">
                <a:latin typeface="Times New Roman" pitchFamily="18" charset="0"/>
                <a:cs typeface="Times New Roman" pitchFamily="18" charset="0"/>
              </a:rPr>
              <a:t>that </a:t>
            </a:r>
            <a:r>
              <a:rPr lang="zh-CN" altLang="en-US" sz="2800" dirty="0">
                <a:latin typeface="Times New Roman" pitchFamily="18" charset="0"/>
                <a:cs typeface="Times New Roman" pitchFamily="18" charset="0"/>
              </a:rPr>
              <a:t>引导定语从句，修饰先行词</a:t>
            </a:r>
            <a:r>
              <a:rPr lang="en-US" altLang="zh-CN" sz="2800" dirty="0">
                <a:latin typeface="Times New Roman" pitchFamily="18" charset="0"/>
                <a:cs typeface="Times New Roman" pitchFamily="18" charset="0"/>
              </a:rPr>
              <a:t>people and ideas</a:t>
            </a:r>
            <a:r>
              <a:rPr lang="zh-CN" altLang="en-US" sz="2800" dirty="0">
                <a:latin typeface="Times New Roman" pitchFamily="18" charset="0"/>
                <a:cs typeface="Times New Roman" pitchFamily="18" charset="0"/>
              </a:rPr>
              <a:t>。当先行词既有人又有物时，只能用关系代词</a:t>
            </a:r>
            <a:r>
              <a:rPr lang="en-US" altLang="zh-CN" sz="2800" dirty="0">
                <a:latin typeface="Times New Roman" pitchFamily="18" charset="0"/>
                <a:cs typeface="Times New Roman" pitchFamily="18" charset="0"/>
              </a:rPr>
              <a:t> that</a:t>
            </a:r>
            <a:r>
              <a:rPr lang="zh-CN" altLang="en-US" sz="2800" dirty="0">
                <a:latin typeface="Times New Roman" pitchFamily="18" charset="0"/>
                <a:cs typeface="Times New Roman" pitchFamily="18" charset="0"/>
              </a:rPr>
              <a:t>。</a:t>
            </a:r>
          </a:p>
        </p:txBody>
      </p:sp>
    </p:spTree>
    <p:extLst>
      <p:ext uri="{BB962C8B-B14F-4D97-AF65-F5344CB8AC3E}">
        <p14:creationId xmlns:p14="http://schemas.microsoft.com/office/powerpoint/2010/main" val="2318206175"/>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ldLvl="0" animBg="1"/>
      <p:bldP spid="6" grpId="0" bldLvl="0" animBg="1"/>
      <p:bldP spid="17" grpId="0" animBg="1"/>
      <p:bldP spid="13"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0" y="-245"/>
            <a:ext cx="2275033" cy="746615"/>
          </a:xfrm>
          <a:prstGeom prst="rect">
            <a:avLst/>
          </a:prstGeom>
          <a:noFill/>
        </p:spPr>
        <p:txBody>
          <a:bodyPr wrap="square" lIns="91440" tIns="45720" rIns="91440" bIns="45720" rtlCol="0">
            <a:spAutoFit/>
          </a:bodyPr>
          <a:lstStyle/>
          <a:p>
            <a:pPr algn="ctr">
              <a:lnSpc>
                <a:spcPct val="150000"/>
              </a:lnSpc>
            </a:pPr>
            <a:r>
              <a:rPr lang="zh-CN" sz="3200" b="1" dirty="0">
                <a:solidFill>
                  <a:srgbClr val="FF0000"/>
                </a:solidFill>
                <a:latin typeface="微软雅黑" panose="020B0503020204020204" pitchFamily="34" charset="-122"/>
                <a:ea typeface="微软雅黑" panose="020B0503020204020204" pitchFamily="34" charset="-122"/>
                <a:sym typeface="+mn-ea"/>
              </a:rPr>
              <a:t>长难句分析</a:t>
            </a:r>
            <a:endParaRPr lang="zh-CN" sz="3735" b="1" dirty="0">
              <a:solidFill>
                <a:srgbClr val="FF0000"/>
              </a:solidFill>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91440" y="851535"/>
            <a:ext cx="12100560" cy="1297305"/>
          </a:xfrm>
          <a:prstGeom prst="rect">
            <a:avLst/>
          </a:prstGeom>
          <a:noFill/>
        </p:spPr>
        <p:txBody>
          <a:bodyPr wrap="square" rtlCol="0">
            <a:noAutofit/>
          </a:bodyPr>
          <a:lstStyle/>
          <a:p>
            <a:pPr algn="just"/>
            <a:r>
              <a:rPr sz="2800" b="1" dirty="0">
                <a:effectLst/>
                <a:latin typeface="Times New Roman" pitchFamily="18" charset="0"/>
                <a:cs typeface="Times New Roman" pitchFamily="18" charset="0"/>
                <a:sym typeface="+mn-ea"/>
              </a:rPr>
              <a:t> </a:t>
            </a:r>
            <a:r>
              <a:rPr lang="en-US" sz="2800" b="1" dirty="0">
                <a:latin typeface="Times New Roman" pitchFamily="18" charset="0"/>
                <a:cs typeface="Times New Roman" pitchFamily="18" charset="0"/>
                <a:sym typeface="+mn-ea"/>
              </a:rPr>
              <a:t>3</a:t>
            </a:r>
            <a:r>
              <a:rPr lang="en-US" sz="2800" b="1" dirty="0">
                <a:effectLst/>
                <a:latin typeface="Times New Roman" pitchFamily="18" charset="0"/>
                <a:cs typeface="Times New Roman" pitchFamily="18" charset="0"/>
                <a:sym typeface="+mn-ea"/>
              </a:rPr>
              <a:t>. </a:t>
            </a:r>
            <a:r>
              <a:rPr lang="en-US" altLang="zh-CN" sz="2800" dirty="0">
                <a:latin typeface="Times New Roman" pitchFamily="18" charset="0"/>
                <a:cs typeface="Times New Roman" pitchFamily="18" charset="0"/>
              </a:rPr>
              <a:t>And by surrounding yourself with people who are dedicated to making the world better, you can learn so much about how the world works.</a:t>
            </a:r>
            <a:endParaRPr lang="zh-CN" altLang="zh-CN" sz="2800" b="1" dirty="0">
              <a:latin typeface="Times New Roman" pitchFamily="18" charset="0"/>
              <a:cs typeface="Times New Roman" pitchFamily="18" charset="0"/>
            </a:endParaRPr>
          </a:p>
          <a:p>
            <a:pPr algn="just"/>
            <a:endParaRPr lang="en-US" altLang="zh-CN" sz="2800" b="1" dirty="0">
              <a:effectLst/>
              <a:latin typeface="Times New Roman" pitchFamily="18" charset="0"/>
              <a:cs typeface="Times New Roman" pitchFamily="18" charset="0"/>
            </a:endParaRPr>
          </a:p>
          <a:p>
            <a:pPr algn="just"/>
            <a:r>
              <a:rPr lang="en-US" altLang="zh-CN" sz="2800" b="1" dirty="0">
                <a:effectLst/>
                <a:latin typeface="Times New Roman" pitchFamily="18" charset="0"/>
                <a:cs typeface="Times New Roman" pitchFamily="18" charset="0"/>
              </a:rPr>
              <a:t> </a:t>
            </a:r>
            <a:endParaRPr lang="en-US" altLang="zh-CN" sz="2800" b="1" dirty="0">
              <a:effectLst/>
              <a:latin typeface="Times New Roman" pitchFamily="18" charset="0"/>
              <a:cs typeface="Times New Roman" pitchFamily="18" charset="0"/>
              <a:sym typeface="+mn-ea"/>
            </a:endParaRPr>
          </a:p>
        </p:txBody>
      </p:sp>
      <p:sp>
        <p:nvSpPr>
          <p:cNvPr id="10" name="矩形 9"/>
          <p:cNvSpPr/>
          <p:nvPr/>
        </p:nvSpPr>
        <p:spPr>
          <a:xfrm>
            <a:off x="91440" y="62231"/>
            <a:ext cx="2322151" cy="73025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002060"/>
              </a:solidFill>
            </a:endParaRPr>
          </a:p>
        </p:txBody>
      </p:sp>
      <p:sp>
        <p:nvSpPr>
          <p:cNvPr id="2" name="文本框 1"/>
          <p:cNvSpPr txBox="1"/>
          <p:nvPr/>
        </p:nvSpPr>
        <p:spPr>
          <a:xfrm>
            <a:off x="0" y="5096265"/>
            <a:ext cx="12192000" cy="1091884"/>
          </a:xfrm>
          <a:prstGeom prst="rect">
            <a:avLst/>
          </a:prstGeom>
          <a:solidFill>
            <a:schemeClr val="accent6">
              <a:lumMod val="20000"/>
              <a:lumOff val="80000"/>
            </a:schemeClr>
          </a:solidFill>
        </p:spPr>
        <p:txBody>
          <a:bodyPr wrap="square" rtlCol="0" anchor="t">
            <a:noAutofit/>
          </a:bodyPr>
          <a:lstStyle/>
          <a:p>
            <a:r>
              <a:rPr lang="zh-CN" altLang="en-US" sz="2800" b="1" dirty="0">
                <a:latin typeface="宋体" pitchFamily="2" charset="-122"/>
                <a:ea typeface="宋体" pitchFamily="2" charset="-122"/>
                <a:cs typeface="Times New Roman" panose="02020603050405020304" pitchFamily="18" charset="0"/>
              </a:rPr>
              <a:t>翻译：</a:t>
            </a:r>
            <a:r>
              <a:rPr lang="zh-CN" altLang="zh-CN" sz="2800" b="1" dirty="0">
                <a:latin typeface="宋体" pitchFamily="2" charset="-122"/>
                <a:ea typeface="宋体" pitchFamily="2" charset="-122"/>
              </a:rPr>
              <a:t>和那些致力于让世界变得更好的人在一起，你会学到很多关于这个世界是如何运作的知识。</a:t>
            </a:r>
          </a:p>
          <a:p>
            <a:endParaRPr lang="zh-CN" altLang="zh-CN" sz="2800" b="1" dirty="0">
              <a:latin typeface="宋体" pitchFamily="2" charset="-122"/>
              <a:ea typeface="宋体" pitchFamily="2" charset="-122"/>
            </a:endParaRPr>
          </a:p>
        </p:txBody>
      </p:sp>
      <p:sp>
        <p:nvSpPr>
          <p:cNvPr id="5" name="左中括号 4"/>
          <p:cNvSpPr/>
          <p:nvPr/>
        </p:nvSpPr>
        <p:spPr>
          <a:xfrm>
            <a:off x="1480999" y="870785"/>
            <a:ext cx="229658" cy="614680"/>
          </a:xfrm>
          <a:prstGeom prst="leftBracket">
            <a:avLst/>
          </a:prstGeom>
          <a:ln w="50800">
            <a:solidFill>
              <a:srgbClr val="FF000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中括号 5"/>
          <p:cNvSpPr/>
          <p:nvPr/>
        </p:nvSpPr>
        <p:spPr>
          <a:xfrm>
            <a:off x="6910261" y="798280"/>
            <a:ext cx="95250" cy="584200"/>
          </a:xfrm>
          <a:prstGeom prst="rightBracket">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0" y="3434080"/>
            <a:ext cx="12119610" cy="531864"/>
          </a:xfrm>
          <a:prstGeom prst="rect">
            <a:avLst/>
          </a:prstGeom>
          <a:solidFill>
            <a:schemeClr val="accent6">
              <a:lumMod val="20000"/>
              <a:lumOff val="80000"/>
            </a:schemeClr>
          </a:solidFill>
        </p:spPr>
        <p:txBody>
          <a:bodyPr wrap="square" rtlCol="0" anchor="t">
            <a:noAutofit/>
          </a:bodyPr>
          <a:lstStyle/>
          <a:p>
            <a:r>
              <a:rPr lang="zh-CN" altLang="en-US" sz="2800" b="1" dirty="0">
                <a:latin typeface="Times New Roman" pitchFamily="18" charset="0"/>
                <a:ea typeface="宋体" pitchFamily="2" charset="-122"/>
                <a:cs typeface="Times New Roman" pitchFamily="18" charset="0"/>
              </a:rPr>
              <a:t>主干</a:t>
            </a:r>
            <a:r>
              <a:rPr lang="zh-CN" altLang="en-US" sz="2800" b="1"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 you can learn so much </a:t>
            </a:r>
            <a:endParaRPr lang="zh-CN" altLang="zh-CN" sz="2800" dirty="0">
              <a:latin typeface="Times New Roman" pitchFamily="18" charset="0"/>
              <a:cs typeface="Times New Roman" pitchFamily="18" charset="0"/>
            </a:endParaRPr>
          </a:p>
        </p:txBody>
      </p:sp>
      <p:sp>
        <p:nvSpPr>
          <p:cNvPr id="13" name="文本框 14"/>
          <p:cNvSpPr txBox="1"/>
          <p:nvPr>
            <p:custDataLst>
              <p:tags r:id="rId1"/>
            </p:custDataLst>
          </p:nvPr>
        </p:nvSpPr>
        <p:spPr>
          <a:xfrm>
            <a:off x="5149516" y="1892967"/>
            <a:ext cx="6529136" cy="520623"/>
          </a:xfrm>
          <a:prstGeom prst="rect">
            <a:avLst/>
          </a:prstGeom>
          <a:solidFill>
            <a:srgbClr val="92D050"/>
          </a:solidFill>
        </p:spPr>
        <p:txBody>
          <a:bodyPr wrap="square">
            <a:noAutofit/>
          </a:bodyPr>
          <a:lstStyle/>
          <a:p>
            <a:pPr algn="just"/>
            <a:r>
              <a:rPr lang="en-US" altLang="zh-CN" sz="2800" b="1" dirty="0">
                <a:latin typeface="Times New Roman" pitchFamily="18" charset="0"/>
                <a:cs typeface="Times New Roman" pitchFamily="18" charset="0"/>
              </a:rPr>
              <a:t>how</a:t>
            </a:r>
            <a:r>
              <a:rPr lang="zh-CN" altLang="en-US" sz="2800" b="1" dirty="0">
                <a:latin typeface="Times New Roman" pitchFamily="18" charset="0"/>
                <a:cs typeface="Times New Roman" pitchFamily="18" charset="0"/>
              </a:rPr>
              <a:t>引导名词性从句作介词</a:t>
            </a:r>
            <a:r>
              <a:rPr lang="en-US" altLang="zh-CN" sz="2800" b="1" dirty="0">
                <a:latin typeface="Times New Roman" pitchFamily="18" charset="0"/>
                <a:cs typeface="Times New Roman" pitchFamily="18" charset="0"/>
              </a:rPr>
              <a:t>about </a:t>
            </a:r>
            <a:r>
              <a:rPr lang="zh-CN" altLang="en-US" sz="2800" b="1" dirty="0">
                <a:latin typeface="Times New Roman" pitchFamily="18" charset="0"/>
                <a:cs typeface="Times New Roman" pitchFamily="18" charset="0"/>
              </a:rPr>
              <a:t>的宾语。</a:t>
            </a:r>
          </a:p>
        </p:txBody>
      </p:sp>
      <p:sp>
        <p:nvSpPr>
          <p:cNvPr id="11" name="左中括号 10"/>
          <p:cNvSpPr/>
          <p:nvPr/>
        </p:nvSpPr>
        <p:spPr>
          <a:xfrm>
            <a:off x="7135841" y="798595"/>
            <a:ext cx="229658" cy="614680"/>
          </a:xfrm>
          <a:prstGeom prst="leftBracket">
            <a:avLst/>
          </a:prstGeom>
          <a:ln w="50800">
            <a:solidFill>
              <a:srgbClr val="FFFF0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右中括号 11"/>
          <p:cNvSpPr/>
          <p:nvPr/>
        </p:nvSpPr>
        <p:spPr>
          <a:xfrm>
            <a:off x="1897103" y="1223395"/>
            <a:ext cx="95250" cy="584200"/>
          </a:xfrm>
          <a:prstGeom prst="rightBracket">
            <a:avLst/>
          </a:prstGeom>
          <a:ln w="508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右中括号 13"/>
          <p:cNvSpPr/>
          <p:nvPr/>
        </p:nvSpPr>
        <p:spPr>
          <a:xfrm>
            <a:off x="9292514" y="1255480"/>
            <a:ext cx="95250" cy="584200"/>
          </a:xfrm>
          <a:prstGeom prst="rightBracket">
            <a:avLst/>
          </a:prstGeom>
          <a:ln w="508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左中括号 14"/>
          <p:cNvSpPr/>
          <p:nvPr/>
        </p:nvSpPr>
        <p:spPr>
          <a:xfrm>
            <a:off x="6128084" y="1159542"/>
            <a:ext cx="250826" cy="614680"/>
          </a:xfrm>
          <a:prstGeom prst="leftBracket">
            <a:avLst/>
          </a:prstGeom>
          <a:ln w="50800">
            <a:solidFill>
              <a:srgbClr val="00B05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4"/>
          <p:cNvSpPr txBox="1"/>
          <p:nvPr>
            <p:custDataLst>
              <p:tags r:id="rId2"/>
            </p:custDataLst>
          </p:nvPr>
        </p:nvSpPr>
        <p:spPr>
          <a:xfrm>
            <a:off x="2522745" y="212357"/>
            <a:ext cx="4387515" cy="534013"/>
          </a:xfrm>
          <a:prstGeom prst="rect">
            <a:avLst/>
          </a:prstGeom>
          <a:solidFill>
            <a:srgbClr val="92D050"/>
          </a:solidFill>
        </p:spPr>
        <p:txBody>
          <a:bodyPr wrap="square">
            <a:noAutofit/>
          </a:bodyPr>
          <a:lstStyle/>
          <a:p>
            <a:pPr algn="just"/>
            <a:r>
              <a:rPr lang="zh-CN" altLang="en-US" sz="2800" b="1" dirty="0">
                <a:latin typeface="Times New Roman" pitchFamily="18" charset="0"/>
                <a:cs typeface="Times New Roman" pitchFamily="18" charset="0"/>
              </a:rPr>
              <a:t>介词短语作方式状语</a:t>
            </a:r>
          </a:p>
        </p:txBody>
      </p:sp>
      <p:sp>
        <p:nvSpPr>
          <p:cNvPr id="18" name="文本框 14"/>
          <p:cNvSpPr txBox="1"/>
          <p:nvPr>
            <p:custDataLst>
              <p:tags r:id="rId3"/>
            </p:custDataLst>
          </p:nvPr>
        </p:nvSpPr>
        <p:spPr>
          <a:xfrm>
            <a:off x="7250670" y="187674"/>
            <a:ext cx="4387515" cy="479363"/>
          </a:xfrm>
          <a:prstGeom prst="rect">
            <a:avLst/>
          </a:prstGeom>
          <a:solidFill>
            <a:srgbClr val="92D050"/>
          </a:solidFill>
        </p:spPr>
        <p:txBody>
          <a:bodyPr wrap="square">
            <a:noAutofit/>
          </a:bodyPr>
          <a:lstStyle/>
          <a:p>
            <a:pPr algn="just"/>
            <a:r>
              <a:rPr lang="en-US" altLang="zh-CN" sz="2800" b="1" dirty="0">
                <a:latin typeface="Times New Roman" pitchFamily="18" charset="0"/>
                <a:cs typeface="Times New Roman" pitchFamily="18" charset="0"/>
              </a:rPr>
              <a:t>who</a:t>
            </a:r>
            <a:r>
              <a:rPr lang="zh-CN" altLang="en-US" sz="2800" b="1" dirty="0">
                <a:latin typeface="Times New Roman" pitchFamily="18" charset="0"/>
                <a:cs typeface="Times New Roman" pitchFamily="18" charset="0"/>
              </a:rPr>
              <a:t>引导定语从句，</a:t>
            </a:r>
          </a:p>
        </p:txBody>
      </p:sp>
    </p:spTree>
    <p:extLst>
      <p:ext uri="{BB962C8B-B14F-4D97-AF65-F5344CB8AC3E}">
        <p14:creationId xmlns:p14="http://schemas.microsoft.com/office/powerpoint/2010/main" val="317048351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additive="base">
                                        <p:cTn id="57" dur="500" fill="hold"/>
                                        <p:tgtEl>
                                          <p:spTgt spid="2"/>
                                        </p:tgtEl>
                                        <p:attrNameLst>
                                          <p:attrName>ppt_x</p:attrName>
                                        </p:attrNameLst>
                                      </p:cBhvr>
                                      <p:tavLst>
                                        <p:tav tm="0">
                                          <p:val>
                                            <p:strVal val="#ppt_x"/>
                                          </p:val>
                                        </p:tav>
                                        <p:tav tm="100000">
                                          <p:val>
                                            <p:strVal val="#ppt_x"/>
                                          </p:val>
                                        </p:tav>
                                      </p:tavLst>
                                    </p:anim>
                                    <p:anim calcmode="lin" valueType="num">
                                      <p:cBhvr additive="base">
                                        <p:cTn id="5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ldLvl="0" animBg="1"/>
      <p:bldP spid="6" grpId="0" bldLvl="0" animBg="1"/>
      <p:bldP spid="17" grpId="0" animBg="1"/>
      <p:bldP spid="13" grpId="0" bldLvl="0" animBg="1"/>
      <p:bldP spid="11" grpId="0" bldLvl="0" animBg="1"/>
      <p:bldP spid="12" grpId="0" bldLvl="0" animBg="1"/>
      <p:bldP spid="14" grpId="0" animBg="1"/>
      <p:bldP spid="15" grpId="0" bldLvl="0" animBg="1"/>
      <p:bldP spid="16" grpId="0" bldLvl="0" animBg="1"/>
      <p:bldP spid="18"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0" y="-245"/>
            <a:ext cx="2275033" cy="746615"/>
          </a:xfrm>
          <a:prstGeom prst="rect">
            <a:avLst/>
          </a:prstGeom>
          <a:noFill/>
        </p:spPr>
        <p:txBody>
          <a:bodyPr wrap="square" lIns="91440" tIns="45720" rIns="91440" bIns="45720" rtlCol="0">
            <a:spAutoFit/>
          </a:bodyPr>
          <a:lstStyle/>
          <a:p>
            <a:pPr algn="ctr">
              <a:lnSpc>
                <a:spcPct val="150000"/>
              </a:lnSpc>
            </a:pPr>
            <a:r>
              <a:rPr lang="zh-CN" sz="3200" b="1" dirty="0">
                <a:solidFill>
                  <a:srgbClr val="FF0000"/>
                </a:solidFill>
                <a:latin typeface="微软雅黑" panose="020B0503020204020204" pitchFamily="34" charset="-122"/>
                <a:ea typeface="微软雅黑" panose="020B0503020204020204" pitchFamily="34" charset="-122"/>
                <a:sym typeface="+mn-ea"/>
              </a:rPr>
              <a:t>长难句分析</a:t>
            </a:r>
            <a:endParaRPr lang="zh-CN" sz="3735" b="1" dirty="0">
              <a:solidFill>
                <a:srgbClr val="FF0000"/>
              </a:solidFill>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91440" y="851535"/>
            <a:ext cx="12100560" cy="1297305"/>
          </a:xfrm>
          <a:prstGeom prst="rect">
            <a:avLst/>
          </a:prstGeom>
          <a:noFill/>
        </p:spPr>
        <p:txBody>
          <a:bodyPr wrap="square" rtlCol="0">
            <a:noAutofit/>
          </a:bodyPr>
          <a:lstStyle/>
          <a:p>
            <a:pPr algn="just"/>
            <a:r>
              <a:rPr sz="2800" b="1" dirty="0">
                <a:effectLst/>
                <a:latin typeface="Times New Roman" pitchFamily="18" charset="0"/>
                <a:cs typeface="Times New Roman" pitchFamily="18" charset="0"/>
                <a:sym typeface="+mn-ea"/>
              </a:rPr>
              <a:t> </a:t>
            </a:r>
            <a:r>
              <a:rPr lang="en-US" sz="2800" b="1" dirty="0">
                <a:latin typeface="Times New Roman" pitchFamily="18" charset="0"/>
                <a:cs typeface="Times New Roman" pitchFamily="18" charset="0"/>
                <a:sym typeface="+mn-ea"/>
              </a:rPr>
              <a:t>4</a:t>
            </a:r>
            <a:r>
              <a:rPr lang="en-US" sz="2800" b="1" dirty="0">
                <a:effectLst/>
                <a:latin typeface="Times New Roman" pitchFamily="18" charset="0"/>
                <a:cs typeface="Times New Roman" pitchFamily="18" charset="0"/>
                <a:sym typeface="+mn-ea"/>
              </a:rPr>
              <a:t>. </a:t>
            </a:r>
            <a:r>
              <a:rPr lang="en-US" altLang="zh-CN" sz="2800" dirty="0">
                <a:latin typeface="Times New Roman" pitchFamily="18" charset="0"/>
                <a:cs typeface="Times New Roman" pitchFamily="18" charset="0"/>
              </a:rPr>
              <a:t>It is statistically proven that people who volunteer regularly are healthier both physically and mentally.</a:t>
            </a:r>
            <a:endParaRPr lang="zh-CN" altLang="zh-CN" sz="2800" b="1" dirty="0">
              <a:latin typeface="Times New Roman" pitchFamily="18" charset="0"/>
              <a:cs typeface="Times New Roman" pitchFamily="18" charset="0"/>
            </a:endParaRPr>
          </a:p>
          <a:p>
            <a:pPr algn="just"/>
            <a:endParaRPr lang="en-US" altLang="zh-CN" sz="2800" b="1" dirty="0">
              <a:effectLst/>
              <a:latin typeface="Times New Roman" pitchFamily="18" charset="0"/>
              <a:cs typeface="Times New Roman" pitchFamily="18" charset="0"/>
            </a:endParaRPr>
          </a:p>
          <a:p>
            <a:pPr algn="just"/>
            <a:r>
              <a:rPr lang="en-US" altLang="zh-CN" sz="2800" b="1" dirty="0">
                <a:effectLst/>
                <a:latin typeface="Times New Roman" pitchFamily="18" charset="0"/>
                <a:cs typeface="Times New Roman" pitchFamily="18" charset="0"/>
              </a:rPr>
              <a:t> </a:t>
            </a:r>
            <a:endParaRPr lang="en-US" altLang="zh-CN" sz="2800" b="1" dirty="0">
              <a:effectLst/>
              <a:latin typeface="Times New Roman" pitchFamily="18" charset="0"/>
              <a:cs typeface="Times New Roman" pitchFamily="18" charset="0"/>
              <a:sym typeface="+mn-ea"/>
            </a:endParaRPr>
          </a:p>
        </p:txBody>
      </p:sp>
      <p:sp>
        <p:nvSpPr>
          <p:cNvPr id="10" name="矩形 9"/>
          <p:cNvSpPr/>
          <p:nvPr/>
        </p:nvSpPr>
        <p:spPr>
          <a:xfrm>
            <a:off x="91440" y="62231"/>
            <a:ext cx="2322151" cy="73025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002060"/>
              </a:solidFill>
            </a:endParaRPr>
          </a:p>
        </p:txBody>
      </p:sp>
      <p:sp>
        <p:nvSpPr>
          <p:cNvPr id="2" name="文本框 1"/>
          <p:cNvSpPr txBox="1"/>
          <p:nvPr/>
        </p:nvSpPr>
        <p:spPr>
          <a:xfrm>
            <a:off x="0" y="5096265"/>
            <a:ext cx="12192000" cy="613419"/>
          </a:xfrm>
          <a:prstGeom prst="rect">
            <a:avLst/>
          </a:prstGeom>
          <a:solidFill>
            <a:schemeClr val="accent6">
              <a:lumMod val="20000"/>
              <a:lumOff val="80000"/>
            </a:schemeClr>
          </a:solidFill>
        </p:spPr>
        <p:txBody>
          <a:bodyPr wrap="square" rtlCol="0" anchor="t">
            <a:noAutofit/>
          </a:bodyPr>
          <a:lstStyle/>
          <a:p>
            <a:r>
              <a:rPr lang="zh-CN" altLang="en-US" sz="2800" b="1" dirty="0">
                <a:latin typeface="宋体" pitchFamily="2" charset="-122"/>
                <a:ea typeface="宋体" pitchFamily="2" charset="-122"/>
                <a:cs typeface="Times New Roman" panose="02020603050405020304" pitchFamily="18" charset="0"/>
              </a:rPr>
              <a:t>翻译：</a:t>
            </a:r>
            <a:r>
              <a:rPr lang="zh-CN" altLang="zh-CN" sz="2800" b="1" dirty="0">
                <a:latin typeface="宋体" pitchFamily="2" charset="-122"/>
                <a:ea typeface="宋体" pitchFamily="2" charset="-122"/>
              </a:rPr>
              <a:t>据统计证明，经常做志愿者的人在身体和精神上都更健康。</a:t>
            </a:r>
          </a:p>
        </p:txBody>
      </p:sp>
      <p:sp>
        <p:nvSpPr>
          <p:cNvPr id="5" name="左中括号 4"/>
          <p:cNvSpPr/>
          <p:nvPr/>
        </p:nvSpPr>
        <p:spPr>
          <a:xfrm>
            <a:off x="4176072" y="694322"/>
            <a:ext cx="229658" cy="614680"/>
          </a:xfrm>
          <a:prstGeom prst="leftBracket">
            <a:avLst/>
          </a:prstGeom>
          <a:ln w="50800">
            <a:solidFill>
              <a:srgbClr val="FF000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中括号 5"/>
          <p:cNvSpPr/>
          <p:nvPr/>
        </p:nvSpPr>
        <p:spPr>
          <a:xfrm>
            <a:off x="3685798" y="1279543"/>
            <a:ext cx="95250" cy="584200"/>
          </a:xfrm>
          <a:prstGeom prst="rightBracket">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0" y="3434080"/>
            <a:ext cx="12119610" cy="499967"/>
          </a:xfrm>
          <a:prstGeom prst="rect">
            <a:avLst/>
          </a:prstGeom>
          <a:solidFill>
            <a:schemeClr val="accent6">
              <a:lumMod val="20000"/>
              <a:lumOff val="80000"/>
            </a:schemeClr>
          </a:solidFill>
        </p:spPr>
        <p:txBody>
          <a:bodyPr wrap="square" rtlCol="0" anchor="t">
            <a:noAutofit/>
          </a:bodyPr>
          <a:lstStyle/>
          <a:p>
            <a:r>
              <a:rPr lang="zh-CN" altLang="en-US" sz="2800" b="1" dirty="0">
                <a:latin typeface="Times New Roman" pitchFamily="18" charset="0"/>
                <a:ea typeface="宋体" pitchFamily="2" charset="-122"/>
                <a:cs typeface="Times New Roman" pitchFamily="18" charset="0"/>
              </a:rPr>
              <a:t>主干</a:t>
            </a:r>
            <a:r>
              <a:rPr lang="zh-CN" altLang="en-US" sz="2800" b="1"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 It is statistically proven that</a:t>
            </a:r>
            <a:endParaRPr lang="en-US" altLang="zh-CN" sz="2800" b="1" dirty="0">
              <a:effectLst/>
              <a:latin typeface="Times New Roman" pitchFamily="18" charset="0"/>
              <a:cs typeface="Times New Roman" pitchFamily="18" charset="0"/>
              <a:sym typeface="+mn-ea"/>
            </a:endParaRPr>
          </a:p>
        </p:txBody>
      </p:sp>
      <p:sp>
        <p:nvSpPr>
          <p:cNvPr id="13" name="文本框 14"/>
          <p:cNvSpPr txBox="1"/>
          <p:nvPr>
            <p:custDataLst>
              <p:tags r:id="rId1"/>
            </p:custDataLst>
          </p:nvPr>
        </p:nvSpPr>
        <p:spPr>
          <a:xfrm>
            <a:off x="2454443" y="256675"/>
            <a:ext cx="8053136" cy="513348"/>
          </a:xfrm>
          <a:prstGeom prst="rect">
            <a:avLst/>
          </a:prstGeom>
          <a:solidFill>
            <a:srgbClr val="92D050"/>
          </a:solidFill>
        </p:spPr>
        <p:txBody>
          <a:bodyPr wrap="square">
            <a:noAutofit/>
          </a:bodyPr>
          <a:lstStyle/>
          <a:p>
            <a:pPr algn="just"/>
            <a:r>
              <a:rPr lang="en-US" altLang="zh-CN" sz="2800" dirty="0">
                <a:latin typeface="Times New Roman" pitchFamily="18" charset="0"/>
                <a:cs typeface="Times New Roman" pitchFamily="18" charset="0"/>
              </a:rPr>
              <a:t>that </a:t>
            </a:r>
            <a:r>
              <a:rPr lang="zh-CN" altLang="en-US" sz="2800" dirty="0">
                <a:latin typeface="Times New Roman" pitchFamily="18" charset="0"/>
                <a:cs typeface="Times New Roman" pitchFamily="18" charset="0"/>
              </a:rPr>
              <a:t>引导名词性从句做真正的主语，</a:t>
            </a:r>
            <a:r>
              <a:rPr lang="en-US" altLang="zh-CN" sz="2800" dirty="0">
                <a:latin typeface="Times New Roman" pitchFamily="18" charset="0"/>
                <a:cs typeface="Times New Roman" pitchFamily="18" charset="0"/>
              </a:rPr>
              <a:t>it </a:t>
            </a:r>
            <a:r>
              <a:rPr lang="zh-CN" altLang="en-US" sz="2800" dirty="0">
                <a:latin typeface="Times New Roman" pitchFamily="18" charset="0"/>
                <a:cs typeface="Times New Roman" pitchFamily="18" charset="0"/>
              </a:rPr>
              <a:t>为形式主语。</a:t>
            </a:r>
          </a:p>
        </p:txBody>
      </p:sp>
      <p:sp>
        <p:nvSpPr>
          <p:cNvPr id="11" name="左中括号 10"/>
          <p:cNvSpPr/>
          <p:nvPr/>
        </p:nvSpPr>
        <p:spPr>
          <a:xfrm>
            <a:off x="5900598" y="734427"/>
            <a:ext cx="229658" cy="614680"/>
          </a:xfrm>
          <a:prstGeom prst="leftBracket">
            <a:avLst/>
          </a:prstGeom>
          <a:ln w="50800">
            <a:solidFill>
              <a:srgbClr val="00B050">
                <a:alpha val="94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右中括号 11"/>
          <p:cNvSpPr/>
          <p:nvPr/>
        </p:nvSpPr>
        <p:spPr>
          <a:xfrm>
            <a:off x="3613608" y="1239438"/>
            <a:ext cx="60034" cy="584200"/>
          </a:xfrm>
          <a:prstGeom prst="rightBracket">
            <a:avLst/>
          </a:prstGeom>
          <a:ln w="508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4"/>
          <p:cNvSpPr txBox="1"/>
          <p:nvPr>
            <p:custDataLst>
              <p:tags r:id="rId2"/>
            </p:custDataLst>
          </p:nvPr>
        </p:nvSpPr>
        <p:spPr>
          <a:xfrm>
            <a:off x="3826043" y="1548064"/>
            <a:ext cx="8053136" cy="513348"/>
          </a:xfrm>
          <a:prstGeom prst="rect">
            <a:avLst/>
          </a:prstGeom>
          <a:solidFill>
            <a:srgbClr val="92D050"/>
          </a:solidFill>
        </p:spPr>
        <p:txBody>
          <a:bodyPr wrap="square">
            <a:noAutofit/>
          </a:bodyPr>
          <a:lstStyle/>
          <a:p>
            <a:pPr algn="just"/>
            <a:r>
              <a:rPr lang="en-US" altLang="zh-CN" sz="2800" dirty="0">
                <a:latin typeface="Times New Roman" pitchFamily="18" charset="0"/>
                <a:cs typeface="Times New Roman" pitchFamily="18" charset="0"/>
              </a:rPr>
              <a:t>who</a:t>
            </a:r>
            <a:r>
              <a:rPr lang="zh-CN" altLang="en-US" sz="2800" dirty="0">
                <a:latin typeface="Times New Roman" pitchFamily="18" charset="0"/>
                <a:cs typeface="Times New Roman" pitchFamily="18" charset="0"/>
              </a:rPr>
              <a:t>引导定语从句，修饰先行词</a:t>
            </a:r>
            <a:r>
              <a:rPr lang="en-US" altLang="zh-CN" sz="2800" dirty="0">
                <a:latin typeface="Times New Roman" pitchFamily="18" charset="0"/>
                <a:cs typeface="Times New Roman" pitchFamily="18" charset="0"/>
              </a:rPr>
              <a:t>people</a:t>
            </a:r>
            <a:r>
              <a:rPr lang="zh-CN" altLang="en-US" sz="2800" dirty="0">
                <a:latin typeface="Times New Roman" pitchFamily="18" charset="0"/>
                <a:cs typeface="Times New Roman" pitchFamily="18" charset="0"/>
              </a:rPr>
              <a:t>。</a:t>
            </a:r>
          </a:p>
        </p:txBody>
      </p:sp>
    </p:spTree>
    <p:extLst>
      <p:ext uri="{BB962C8B-B14F-4D97-AF65-F5344CB8AC3E}">
        <p14:creationId xmlns:p14="http://schemas.microsoft.com/office/powerpoint/2010/main" val="576392995"/>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ldLvl="0" animBg="1"/>
      <p:bldP spid="6" grpId="0" bldLvl="0" animBg="1"/>
      <p:bldP spid="17" grpId="0" animBg="1"/>
      <p:bldP spid="13" grpId="0" bldLvl="0" animBg="1"/>
      <p:bldP spid="11" grpId="0" bldLvl="0" animBg="1"/>
      <p:bldP spid="12" grpId="0" bldLvl="0" animBg="1"/>
      <p:bldP spid="14"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0" y="-245"/>
            <a:ext cx="2275033" cy="829945"/>
          </a:xfrm>
          <a:prstGeom prst="rect">
            <a:avLst/>
          </a:prstGeom>
          <a:noFill/>
        </p:spPr>
        <p:txBody>
          <a:bodyPr wrap="square" lIns="91440" tIns="45720" rIns="91440" bIns="45720" rtlCol="0">
            <a:spAutoFit/>
          </a:bodyPr>
          <a:lstStyle/>
          <a:p>
            <a:pPr algn="ctr">
              <a:lnSpc>
                <a:spcPct val="150000"/>
              </a:lnSpc>
            </a:pPr>
            <a:r>
              <a:rPr lang="zh-CN" sz="3200" b="1" dirty="0">
                <a:solidFill>
                  <a:srgbClr val="FF0000"/>
                </a:solidFill>
                <a:latin typeface="微软雅黑" panose="020B0503020204020204" pitchFamily="34" charset="-122"/>
                <a:ea typeface="微软雅黑" panose="020B0503020204020204" pitchFamily="34" charset="-122"/>
                <a:sym typeface="+mn-ea"/>
              </a:rPr>
              <a:t>语法填空</a:t>
            </a:r>
            <a:endParaRPr lang="zh-CN" sz="3735" b="1" dirty="0">
              <a:solidFill>
                <a:srgbClr val="FF0000"/>
              </a:solidFill>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91440" y="851535"/>
            <a:ext cx="12100560" cy="6006465"/>
          </a:xfrm>
          <a:prstGeom prst="rect">
            <a:avLst/>
          </a:prstGeom>
          <a:noFill/>
        </p:spPr>
        <p:txBody>
          <a:bodyPr wrap="square" rtlCol="0">
            <a:noAutofit/>
          </a:bodyPr>
          <a:lstStyle/>
          <a:p>
            <a:r>
              <a:rPr lang="en-US" altLang="zh-CN" sz="2800" dirty="0">
                <a:latin typeface="Times New Roman" pitchFamily="18" charset="0"/>
                <a:cs typeface="Times New Roman" pitchFamily="18" charset="0"/>
              </a:rPr>
              <a:t>1. Many people describe volunteering as merely an unpaid job ______ you put in the effort and get nothing in return. </a:t>
            </a:r>
            <a:endParaRPr lang="zh-CN" altLang="zh-CN" sz="2800" dirty="0">
              <a:latin typeface="Times New Roman" pitchFamily="18" charset="0"/>
              <a:cs typeface="Times New Roman" pitchFamily="18" charset="0"/>
            </a:endParaRPr>
          </a:p>
          <a:p>
            <a:r>
              <a:rPr lang="en-US" altLang="zh-CN" sz="2800" dirty="0">
                <a:latin typeface="Times New Roman" pitchFamily="18" charset="0"/>
                <a:cs typeface="Times New Roman" pitchFamily="18" charset="0"/>
              </a:rPr>
              <a:t>2. Actually, volunteering has many benefits and you are always encouraged to volunteer your time to do _______ you are passionate about.</a:t>
            </a:r>
            <a:endParaRPr lang="zh-CN" altLang="zh-CN" sz="2800" dirty="0">
              <a:latin typeface="Times New Roman" pitchFamily="18" charset="0"/>
              <a:cs typeface="Times New Roman" pitchFamily="18" charset="0"/>
            </a:endParaRPr>
          </a:p>
          <a:p>
            <a:r>
              <a:rPr lang="en-US" altLang="zh-CN" sz="2800" dirty="0">
                <a:latin typeface="Times New Roman" pitchFamily="18" charset="0"/>
                <a:cs typeface="Times New Roman" pitchFamily="18" charset="0"/>
              </a:rPr>
              <a:t>3. Volunteering time to enrich your community ________(be) a great way to broaden your perceptions of the world.</a:t>
            </a:r>
            <a:endParaRPr lang="zh-CN" altLang="zh-CN" sz="2800" dirty="0">
              <a:latin typeface="Times New Roman" pitchFamily="18" charset="0"/>
              <a:cs typeface="Times New Roman" pitchFamily="18" charset="0"/>
            </a:endParaRPr>
          </a:p>
          <a:p>
            <a:r>
              <a:rPr lang="en-US" altLang="zh-CN" sz="2800" dirty="0">
                <a:latin typeface="Times New Roman" pitchFamily="18" charset="0"/>
                <a:cs typeface="Times New Roman" pitchFamily="18" charset="0"/>
              </a:rPr>
              <a:t>4. It will enrich your life, familiarize you with your community, and connect you to people and ideas_______ will positively impact your perspective for the rest of your life. </a:t>
            </a:r>
            <a:endParaRPr lang="zh-CN" altLang="zh-CN" sz="2800" dirty="0">
              <a:latin typeface="Times New Roman" pitchFamily="18" charset="0"/>
              <a:cs typeface="Times New Roman" pitchFamily="18" charset="0"/>
            </a:endParaRPr>
          </a:p>
          <a:p>
            <a:r>
              <a:rPr lang="en-US" altLang="zh-CN" sz="2800" dirty="0">
                <a:latin typeface="Times New Roman" pitchFamily="18" charset="0"/>
                <a:cs typeface="Times New Roman" pitchFamily="18" charset="0"/>
              </a:rPr>
              <a:t>5. And by surrounding ________(you) with people who are dedicated to making the world better, you can learn so much about how the world works.</a:t>
            </a:r>
            <a:endParaRPr lang="zh-CN" altLang="zh-CN" sz="2800" dirty="0">
              <a:latin typeface="Times New Roman" pitchFamily="18" charset="0"/>
              <a:cs typeface="Times New Roman" pitchFamily="18" charset="0"/>
            </a:endParaRPr>
          </a:p>
          <a:p>
            <a:endParaRPr lang="zh-CN" altLang="zh-CN" sz="2800" dirty="0">
              <a:latin typeface="Times New Roman" pitchFamily="18" charset="0"/>
              <a:cs typeface="Times New Roman" pitchFamily="18" charset="0"/>
            </a:endParaRPr>
          </a:p>
          <a:p>
            <a:pPr algn="just"/>
            <a:endParaRPr lang="zh-CN" altLang="zh-CN" sz="2800" b="1" dirty="0">
              <a:latin typeface="Times New Roman" pitchFamily="18" charset="0"/>
              <a:cs typeface="Times New Roman" pitchFamily="18" charset="0"/>
            </a:endParaRPr>
          </a:p>
          <a:p>
            <a:pPr algn="just"/>
            <a:endParaRPr altLang="zh-CN" sz="2800" b="1" dirty="0">
              <a:effectLst>
                <a:outerShdw blurRad="50800" dist="38100" algn="tr" rotWithShape="0">
                  <a:prstClr val="black">
                    <a:alpha val="40000"/>
                  </a:prstClr>
                </a:outerShdw>
              </a:effectLst>
              <a:latin typeface="Times New Roman" pitchFamily="18" charset="0"/>
              <a:cs typeface="Times New Roman" pitchFamily="18" charset="0"/>
            </a:endParaRPr>
          </a:p>
          <a:p>
            <a:pPr algn="just"/>
            <a:r>
              <a:rPr lang="en-US" altLang="zh-CN" sz="2800" b="1" dirty="0">
                <a:effectLst>
                  <a:outerShdw blurRad="50800" dist="38100" algn="tr" rotWithShape="0">
                    <a:prstClr val="black">
                      <a:alpha val="40000"/>
                    </a:prstClr>
                  </a:outerShdw>
                </a:effectLst>
                <a:latin typeface="Times New Roman" pitchFamily="18" charset="0"/>
                <a:cs typeface="Times New Roman" pitchFamily="18" charset="0"/>
              </a:rPr>
              <a:t> </a:t>
            </a:r>
            <a:endParaRPr lang="en-US" altLang="zh-CN" sz="2800" b="1" dirty="0">
              <a:effectLst>
                <a:outerShdw blurRad="50800" dist="38100" algn="tr" rotWithShape="0">
                  <a:prstClr val="black">
                    <a:alpha val="40000"/>
                  </a:prstClr>
                </a:outerShdw>
              </a:effectLst>
              <a:latin typeface="Times New Roman" pitchFamily="18" charset="0"/>
              <a:cs typeface="Times New Roman" pitchFamily="18" charset="0"/>
              <a:sym typeface="+mn-ea"/>
            </a:endParaRPr>
          </a:p>
        </p:txBody>
      </p:sp>
      <p:sp>
        <p:nvSpPr>
          <p:cNvPr id="10" name="矩形 9"/>
          <p:cNvSpPr/>
          <p:nvPr/>
        </p:nvSpPr>
        <p:spPr>
          <a:xfrm>
            <a:off x="91440" y="62231"/>
            <a:ext cx="2322151" cy="73025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002060"/>
              </a:solidFill>
            </a:endParaRPr>
          </a:p>
        </p:txBody>
      </p:sp>
      <p:sp>
        <p:nvSpPr>
          <p:cNvPr id="3" name="文本框 2"/>
          <p:cNvSpPr txBox="1"/>
          <p:nvPr/>
        </p:nvSpPr>
        <p:spPr>
          <a:xfrm>
            <a:off x="9057262" y="718714"/>
            <a:ext cx="1201332" cy="523220"/>
          </a:xfrm>
          <a:prstGeom prst="rect">
            <a:avLst/>
          </a:prstGeom>
          <a:noFill/>
        </p:spPr>
        <p:txBody>
          <a:bodyPr wrap="square" rtlCol="0" anchor="t">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sym typeface="+mn-ea"/>
              </a:rPr>
              <a:t>where</a:t>
            </a:r>
            <a:endParaRPr lang="zh-CN" altLang="zh-CN" sz="2800" b="1" dirty="0">
              <a:solidFill>
                <a:srgbClr val="FF0000"/>
              </a:solidFill>
              <a:effectLst/>
              <a:latin typeface="Times New Roman" panose="02020603050405020304" pitchFamily="18" charset="0"/>
              <a:cs typeface="Times New Roman" panose="02020603050405020304" pitchFamily="18" charset="0"/>
              <a:sym typeface="+mn-ea"/>
            </a:endParaRPr>
          </a:p>
        </p:txBody>
      </p:sp>
      <p:sp>
        <p:nvSpPr>
          <p:cNvPr id="8" name="文本框 7"/>
          <p:cNvSpPr txBox="1"/>
          <p:nvPr/>
        </p:nvSpPr>
        <p:spPr>
          <a:xfrm>
            <a:off x="3785694" y="2117558"/>
            <a:ext cx="1171317" cy="523220"/>
          </a:xfrm>
          <a:prstGeom prst="rect">
            <a:avLst/>
          </a:prstGeom>
          <a:noFill/>
        </p:spPr>
        <p:txBody>
          <a:bodyPr wrap="square" rtlCol="0" anchor="t">
            <a:spAutoFit/>
          </a:bodyPr>
          <a:lstStyle/>
          <a:p>
            <a:r>
              <a:rPr lang="en-US" sz="2800" b="1" dirty="0">
                <a:solidFill>
                  <a:srgbClr val="FF0000"/>
                </a:solidFill>
                <a:latin typeface="Times New Roman" panose="02020603050405020304" pitchFamily="18" charset="0"/>
                <a:cs typeface="Times New Roman" panose="02020603050405020304" pitchFamily="18" charset="0"/>
                <a:sym typeface="+mn-ea"/>
              </a:rPr>
              <a:t>what</a:t>
            </a:r>
            <a:r>
              <a:rPr sz="2800" b="1" dirty="0">
                <a:solidFill>
                  <a:srgbClr val="FF0000"/>
                </a:solidFill>
                <a:effectLst/>
                <a:latin typeface="Times New Roman" panose="02020603050405020304" pitchFamily="18" charset="0"/>
                <a:cs typeface="Times New Roman" panose="02020603050405020304" pitchFamily="18" charset="0"/>
                <a:sym typeface="+mn-ea"/>
              </a:rPr>
              <a:t> </a:t>
            </a:r>
            <a:endParaRPr lang="zh-CN" altLang="en-US" sz="2800" b="1" dirty="0">
              <a:solidFill>
                <a:srgbClr val="FF0000"/>
              </a:solidFill>
              <a:effectLst/>
              <a:latin typeface="Times New Roman" panose="02020603050405020304" pitchFamily="18" charset="0"/>
              <a:cs typeface="Times New Roman" panose="02020603050405020304" pitchFamily="18" charset="0"/>
              <a:sym typeface="+mn-ea"/>
            </a:endParaRPr>
          </a:p>
        </p:txBody>
      </p:sp>
      <p:sp>
        <p:nvSpPr>
          <p:cNvPr id="11" name="文本框 10"/>
          <p:cNvSpPr txBox="1"/>
          <p:nvPr/>
        </p:nvSpPr>
        <p:spPr>
          <a:xfrm>
            <a:off x="7042484" y="2502567"/>
            <a:ext cx="1010653" cy="523220"/>
          </a:xfrm>
          <a:prstGeom prst="rect">
            <a:avLst/>
          </a:prstGeom>
          <a:noFill/>
        </p:spPr>
        <p:txBody>
          <a:bodyPr wrap="square" rtlCol="0" anchor="t">
            <a:spAutoFit/>
          </a:bodyPr>
          <a:lstStyle/>
          <a:p>
            <a:r>
              <a:rPr lang="en-US" sz="2800" b="1" dirty="0">
                <a:solidFill>
                  <a:srgbClr val="FF0000"/>
                </a:solidFill>
                <a:latin typeface="Times New Roman" panose="02020603050405020304" pitchFamily="18" charset="0"/>
                <a:cs typeface="Times New Roman" panose="02020603050405020304" pitchFamily="18" charset="0"/>
                <a:sym typeface="+mn-ea"/>
              </a:rPr>
              <a:t>is</a:t>
            </a:r>
            <a:r>
              <a:rPr sz="2800" b="1" dirty="0">
                <a:solidFill>
                  <a:srgbClr val="FF0000"/>
                </a:solidFill>
                <a:effectLst/>
                <a:latin typeface="Times New Roman" panose="02020603050405020304" pitchFamily="18" charset="0"/>
                <a:cs typeface="Times New Roman" panose="02020603050405020304" pitchFamily="18" charset="0"/>
                <a:sym typeface="+mn-ea"/>
              </a:rPr>
              <a:t> </a:t>
            </a:r>
            <a:endParaRPr lang="en-US" altLang="zh-CN" sz="2800" b="1" dirty="0">
              <a:solidFill>
                <a:srgbClr val="FF0000"/>
              </a:solidFill>
              <a:effectLst/>
              <a:latin typeface="Times New Roman" panose="02020603050405020304" pitchFamily="18" charset="0"/>
              <a:cs typeface="Times New Roman" panose="02020603050405020304" pitchFamily="18" charset="0"/>
              <a:sym typeface="+mn-ea"/>
            </a:endParaRPr>
          </a:p>
        </p:txBody>
      </p:sp>
      <p:sp>
        <p:nvSpPr>
          <p:cNvPr id="12" name="文本框 11"/>
          <p:cNvSpPr txBox="1"/>
          <p:nvPr/>
        </p:nvSpPr>
        <p:spPr>
          <a:xfrm>
            <a:off x="2553674" y="3817219"/>
            <a:ext cx="1420757" cy="523220"/>
          </a:xfrm>
          <a:prstGeom prst="rect">
            <a:avLst/>
          </a:prstGeom>
          <a:noFill/>
        </p:spPr>
        <p:txBody>
          <a:bodyPr wrap="square" rtlCol="0" anchor="t">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sym typeface="+mn-ea"/>
              </a:rPr>
              <a:t>that</a:t>
            </a:r>
            <a:endParaRPr lang="en-US" altLang="zh-CN" sz="2800" b="1" dirty="0">
              <a:solidFill>
                <a:srgbClr val="FF0000"/>
              </a:solidFill>
              <a:effectLst/>
              <a:latin typeface="Times New Roman" panose="02020603050405020304" pitchFamily="18" charset="0"/>
              <a:cs typeface="Times New Roman" panose="02020603050405020304" pitchFamily="18" charset="0"/>
              <a:sym typeface="+mn-ea"/>
            </a:endParaRPr>
          </a:p>
        </p:txBody>
      </p:sp>
      <p:sp>
        <p:nvSpPr>
          <p:cNvPr id="2" name="文本框 1"/>
          <p:cNvSpPr txBox="1"/>
          <p:nvPr>
            <p:custDataLst>
              <p:tags r:id="rId1"/>
            </p:custDataLst>
          </p:nvPr>
        </p:nvSpPr>
        <p:spPr>
          <a:xfrm>
            <a:off x="3367672" y="4572802"/>
            <a:ext cx="1610995" cy="523220"/>
          </a:xfrm>
          <a:prstGeom prst="rect">
            <a:avLst/>
          </a:prstGeom>
          <a:noFill/>
        </p:spPr>
        <p:txBody>
          <a:bodyPr wrap="square" rtlCol="0" anchor="t">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sym typeface="+mn-ea"/>
              </a:rPr>
              <a:t>yourself</a:t>
            </a:r>
            <a:endParaRPr lang="en-US" altLang="zh-CN" sz="2800" b="1" dirty="0">
              <a:solidFill>
                <a:srgbClr val="FF0000"/>
              </a:solidFill>
              <a:effectLst/>
              <a:latin typeface="Times New Roman" panose="02020603050405020304" pitchFamily="18" charset="0"/>
              <a:cs typeface="Times New Roman" panose="02020603050405020304" pitchFamily="18" charset="0"/>
              <a:sym typeface="+mn-ea"/>
            </a:endParaRPr>
          </a:p>
        </p:txBody>
      </p:sp>
    </p:spTree>
    <p:extLst>
      <p:ext uri="{BB962C8B-B14F-4D97-AF65-F5344CB8AC3E}">
        <p14:creationId xmlns:p14="http://schemas.microsoft.com/office/powerpoint/2010/main" val="365909275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11" grpId="0"/>
      <p:bldP spid="12"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730875" y="1500505"/>
            <a:ext cx="6264275" cy="3046988"/>
          </a:xfrm>
          <a:prstGeom prst="rect">
            <a:avLst/>
          </a:prstGeom>
          <a:noFill/>
        </p:spPr>
        <p:txBody>
          <a:bodyPr wrap="square" rtlCol="0">
            <a:spAutoFit/>
          </a:bodyPr>
          <a:lstStyle/>
          <a:p>
            <a:pPr algn="l"/>
            <a:r>
              <a:rPr lang="zh-CN" altLang="en-US" sz="4800" b="1" dirty="0">
                <a:solidFill>
                  <a:srgbClr val="1563FF"/>
                </a:solidFill>
                <a:latin typeface="Times New Roman" panose="02020603050405020304" pitchFamily="18" charset="0"/>
                <a:ea typeface="隶书" panose="02010509060101010101" pitchFamily="49" charset="-122"/>
                <a:cs typeface="Times New Roman" panose="02020603050405020304" pitchFamily="18" charset="0"/>
                <a:sym typeface="+mn-ea"/>
              </a:rPr>
              <a:t>完型</a:t>
            </a:r>
            <a:endParaRPr lang="en-US" sz="4800" b="1" dirty="0">
              <a:solidFill>
                <a:srgbClr val="1563FF"/>
              </a:solidFill>
              <a:latin typeface="Times New Roman" panose="02020603050405020304" pitchFamily="18" charset="0"/>
              <a:ea typeface="隶书" panose="02010509060101010101" pitchFamily="49" charset="-122"/>
              <a:cs typeface="Times New Roman" panose="02020603050405020304" pitchFamily="18" charset="0"/>
              <a:sym typeface="+mn-ea"/>
            </a:endParaRPr>
          </a:p>
          <a:p>
            <a:pPr algn="l"/>
            <a:r>
              <a:rPr lang="zh-CN" altLang="en-US" sz="3600" b="1" dirty="0">
                <a:solidFill>
                  <a:srgbClr val="002060"/>
                </a:solidFill>
                <a:latin typeface="隶书" panose="02010509060101010101" pitchFamily="49" charset="-122"/>
                <a:ea typeface="隶书" panose="02010509060101010101" pitchFamily="49" charset="-122"/>
                <a:sym typeface="+mn-ea"/>
              </a:rPr>
              <a:t>语篇类型：记叙文</a:t>
            </a:r>
            <a:endParaRPr lang="en-US" altLang="zh-CN" sz="3600" b="1" dirty="0">
              <a:solidFill>
                <a:srgbClr val="002060"/>
              </a:solidFill>
              <a:latin typeface="隶书" panose="02010509060101010101" pitchFamily="49" charset="-122"/>
              <a:ea typeface="隶书" panose="02010509060101010101" pitchFamily="49" charset="-122"/>
              <a:sym typeface="+mn-ea"/>
            </a:endParaRPr>
          </a:p>
          <a:p>
            <a:pPr algn="l"/>
            <a:r>
              <a:rPr lang="zh-CN" altLang="en-US" sz="3600" b="1" dirty="0">
                <a:solidFill>
                  <a:srgbClr val="002060"/>
                </a:solidFill>
                <a:latin typeface="隶书" panose="02010509060101010101" pitchFamily="49" charset="-122"/>
                <a:ea typeface="隶书" panose="02010509060101010101" pitchFamily="49" charset="-122"/>
                <a:sym typeface="+mn-ea"/>
              </a:rPr>
              <a:t>主题语境：人与社会</a:t>
            </a:r>
            <a:endParaRPr lang="en-US" altLang="zh-CN" sz="3600" b="1" dirty="0">
              <a:solidFill>
                <a:srgbClr val="002060"/>
              </a:solidFill>
              <a:latin typeface="隶书" panose="02010509060101010101" pitchFamily="49" charset="-122"/>
              <a:ea typeface="隶书" panose="02010509060101010101" pitchFamily="49" charset="-122"/>
              <a:sym typeface="+mn-ea"/>
            </a:endParaRPr>
          </a:p>
          <a:p>
            <a:pPr algn="l"/>
            <a:r>
              <a:rPr lang="zh-CN" sz="3600" b="1" dirty="0">
                <a:solidFill>
                  <a:srgbClr val="FF0000"/>
                </a:solidFill>
                <a:latin typeface="隶书" panose="02010509060101010101" pitchFamily="49" charset="-122"/>
                <a:ea typeface="隶书" panose="02010509060101010101" pitchFamily="49" charset="-122"/>
                <a:sym typeface="+mn-ea"/>
              </a:rPr>
              <a:t>介绍</a:t>
            </a:r>
            <a:r>
              <a:rPr lang="zh-CN" altLang="en-US" sz="3600" b="1" dirty="0">
                <a:solidFill>
                  <a:srgbClr val="FF0000"/>
                </a:solidFill>
                <a:latin typeface="隶书" panose="02010509060101010101" pitchFamily="49" charset="-122"/>
                <a:ea typeface="隶书" panose="02010509060101010101" pitchFamily="49" charset="-122"/>
                <a:sym typeface="+mn-ea"/>
              </a:rPr>
              <a:t>一位“困于挣扎”的母亲迎来了曙光</a:t>
            </a:r>
          </a:p>
        </p:txBody>
      </p:sp>
      <p:pic>
        <p:nvPicPr>
          <p:cNvPr id="1026" name="Picture 2" descr="Someones mother has four sons | Jokes and Riddles">
            <a:extLst>
              <a:ext uri="{FF2B5EF4-FFF2-40B4-BE49-F238E27FC236}">
                <a16:creationId xmlns:a16="http://schemas.microsoft.com/office/drawing/2014/main" id="{8D160D30-EFD6-EE83-18A1-3F026B944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46" y="1291004"/>
            <a:ext cx="4586429" cy="3256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42970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custDataLst>
              <p:tags r:id="rId1"/>
            </p:custDataLst>
          </p:nvPr>
        </p:nvSpPr>
        <p:spPr>
          <a:xfrm>
            <a:off x="0" y="-22860"/>
            <a:ext cx="5669280" cy="446405"/>
          </a:xfrm>
          <a:prstGeom prst="roundRect">
            <a:avLst/>
          </a:prstGeom>
          <a:solidFill>
            <a:schemeClr val="bg1"/>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800" b="1" dirty="0">
                <a:solidFill>
                  <a:schemeClr val="tx1"/>
                </a:solidFill>
              </a:rPr>
              <a:t>读懂段首句和尾段尾句，了解大意</a:t>
            </a:r>
          </a:p>
        </p:txBody>
      </p:sp>
      <p:sp>
        <p:nvSpPr>
          <p:cNvPr id="100" name="文本框 99"/>
          <p:cNvSpPr txBox="1"/>
          <p:nvPr/>
        </p:nvSpPr>
        <p:spPr>
          <a:xfrm>
            <a:off x="191770" y="423545"/>
            <a:ext cx="12000230" cy="5678805"/>
          </a:xfrm>
          <a:prstGeom prst="rect">
            <a:avLst/>
          </a:prstGeom>
          <a:noFill/>
          <a:ln w="9525">
            <a:noFill/>
          </a:ln>
        </p:spPr>
        <p:txBody>
          <a:bodyPr wrap="square">
            <a:noAutofit/>
          </a:bodyPr>
          <a:lstStyle/>
          <a:p>
            <a:pPr indent="0"/>
            <a:r>
              <a:rPr lang="en-US" sz="2400" b="0" dirty="0">
                <a:latin typeface="Times New Roman" panose="02020603050405020304" pitchFamily="18" charset="0"/>
                <a:ea typeface="宋体" panose="02010600030101010101" pitchFamily="2" charset="-122"/>
              </a:rPr>
              <a:t>       Dad is a retired patrol( </a:t>
            </a:r>
            <a:r>
              <a:rPr lang="zh-CN" altLang="en-US" sz="2400" b="0" dirty="0">
                <a:latin typeface="Times New Roman" panose="02020603050405020304" pitchFamily="18" charset="0"/>
                <a:ea typeface="宋体" panose="02010600030101010101" pitchFamily="2" charset="-122"/>
              </a:rPr>
              <a:t>巡 逻 </a:t>
            </a:r>
            <a:r>
              <a:rPr lang="en-US" altLang="zh-CN" sz="2400" b="0" dirty="0">
                <a:latin typeface="Times New Roman" panose="02020603050405020304" pitchFamily="18" charset="0"/>
                <a:ea typeface="宋体" panose="02010600030101010101" pitchFamily="2" charset="-122"/>
              </a:rPr>
              <a:t>) </a:t>
            </a:r>
            <a:r>
              <a:rPr lang="en-US" sz="2400" b="0" dirty="0">
                <a:latin typeface="Times New Roman" panose="02020603050405020304" pitchFamily="18" charset="0"/>
                <a:ea typeface="宋体" panose="02010600030101010101" pitchFamily="2" charset="-122"/>
              </a:rPr>
              <a:t>officer. In his precinct ( </a:t>
            </a:r>
            <a:r>
              <a:rPr lang="zh-CN" altLang="en-US" sz="2400" b="0" dirty="0">
                <a:latin typeface="Times New Roman" panose="02020603050405020304" pitchFamily="18" charset="0"/>
                <a:ea typeface="宋体" panose="02010600030101010101" pitchFamily="2" charset="-122"/>
              </a:rPr>
              <a:t>警 区 </a:t>
            </a:r>
            <a:r>
              <a:rPr lang="en-US" altLang="zh-CN" sz="2400" b="0" dirty="0">
                <a:latin typeface="Times New Roman" panose="02020603050405020304" pitchFamily="18" charset="0"/>
                <a:ea typeface="宋体" panose="02010600030101010101" pitchFamily="2" charset="-122"/>
              </a:rPr>
              <a:t>)</a:t>
            </a:r>
            <a:r>
              <a:rPr lang="en-US" sz="2400" b="0" dirty="0">
                <a:latin typeface="Times New Roman" panose="02020603050405020304" pitchFamily="18" charset="0"/>
                <a:ea typeface="宋体" panose="02010600030101010101" pitchFamily="2" charset="-122"/>
              </a:rPr>
              <a:t>lived an infamous family</a:t>
            </a:r>
            <a:r>
              <a:rPr lang="zh-CN" altLang="en-US" sz="2400" b="0" dirty="0">
                <a:latin typeface="Times New Roman" panose="02020603050405020304" pitchFamily="18" charset="0"/>
                <a:ea typeface="宋体" panose="02010600030101010101" pitchFamily="2" charset="-122"/>
              </a:rPr>
              <a:t>（</a:t>
            </a:r>
            <a:r>
              <a:rPr lang="zh-CN" altLang="en-US" dirty="0"/>
              <a:t>臭名昭著的家庭）</a:t>
            </a:r>
            <a:r>
              <a:rPr lang="en-US" sz="2400" b="0" dirty="0">
                <a:latin typeface="Times New Roman" panose="02020603050405020304" pitchFamily="18" charset="0"/>
                <a:ea typeface="宋体" panose="02010600030101010101" pitchFamily="2" charset="-122"/>
              </a:rPr>
              <a:t>,</a:t>
            </a:r>
            <a:r>
              <a:rPr lang="en-US" sz="2400" dirty="0">
                <a:latin typeface="Times New Roman" panose="02020603050405020304" pitchFamily="18" charset="0"/>
                <a:ea typeface="宋体" panose="02010600030101010101" pitchFamily="2" charset="-122"/>
              </a:rPr>
              <a:t> </a:t>
            </a:r>
            <a:r>
              <a:rPr lang="en-US" sz="2400" b="0" dirty="0">
                <a:latin typeface="Times New Roman" panose="02020603050405020304" pitchFamily="18" charset="0"/>
                <a:ea typeface="宋体" panose="02010600030101010101" pitchFamily="2" charset="-122"/>
              </a:rPr>
              <a:t>which consisted of a   </a:t>
            </a:r>
            <a:r>
              <a:rPr lang="en-US" sz="2400" b="0" u="sng" dirty="0">
                <a:latin typeface="Times New Roman" panose="02020603050405020304" pitchFamily="18" charset="0"/>
                <a:ea typeface="宋体" panose="02010600030101010101" pitchFamily="2" charset="-122"/>
              </a:rPr>
              <a:t>41 </a:t>
            </a:r>
            <a:r>
              <a:rPr lang="en-US" sz="2400" b="0" dirty="0">
                <a:latin typeface="Times New Roman" panose="02020603050405020304" pitchFamily="18" charset="0"/>
                <a:ea typeface="宋体" panose="02010600030101010101" pitchFamily="2" charset="-122"/>
              </a:rPr>
              <a:t>  single mother and her four sons.</a:t>
            </a:r>
          </a:p>
          <a:p>
            <a:pPr indent="0"/>
            <a:r>
              <a:rPr lang="en-US" sz="2400" b="0" dirty="0">
                <a:latin typeface="Times New Roman" panose="02020603050405020304" pitchFamily="18" charset="0"/>
                <a:ea typeface="宋体" panose="02010600030101010101" pitchFamily="2" charset="-122"/>
              </a:rPr>
              <a:t>     The three older sons were all    </a:t>
            </a:r>
            <a:r>
              <a:rPr lang="en-US" sz="2400" b="0" u="sng" dirty="0">
                <a:latin typeface="Times New Roman" panose="02020603050405020304" pitchFamily="18" charset="0"/>
                <a:ea typeface="宋体" panose="02010600030101010101" pitchFamily="2" charset="-122"/>
              </a:rPr>
              <a:t>42 </a:t>
            </a:r>
            <a:r>
              <a:rPr lang="en-US" sz="2400" b="0" dirty="0">
                <a:latin typeface="Times New Roman" panose="02020603050405020304" pitchFamily="18" charset="0"/>
                <a:ea typeface="宋体" panose="02010600030101010101" pitchFamily="2" charset="-122"/>
              </a:rPr>
              <a:t>  in crime. Many of the patrol officers knew the mom and  </a:t>
            </a:r>
            <a:r>
              <a:rPr lang="en-US" sz="2400" b="0" u="sng" dirty="0">
                <a:latin typeface="Times New Roman" panose="02020603050405020304" pitchFamily="18" charset="0"/>
                <a:ea typeface="宋体" panose="02010600030101010101" pitchFamily="2" charset="-122"/>
              </a:rPr>
              <a:t>43</a:t>
            </a:r>
            <a:r>
              <a:rPr lang="en-US" sz="2400" b="0" dirty="0">
                <a:latin typeface="Times New Roman" panose="02020603050405020304" pitchFamily="18" charset="0"/>
                <a:ea typeface="宋体" panose="02010600030101010101" pitchFamily="2" charset="-122"/>
              </a:rPr>
              <a:t>       she knew them.</a:t>
            </a:r>
          </a:p>
          <a:p>
            <a:pPr indent="0"/>
            <a:r>
              <a:rPr lang="en-US" sz="2400" b="0" dirty="0">
                <a:latin typeface="Times New Roman" panose="02020603050405020304" pitchFamily="18" charset="0"/>
                <a:ea typeface="宋体" panose="02010600030101010101" pitchFamily="2" charset="-122"/>
              </a:rPr>
              <a:t>     She was always very   </a:t>
            </a:r>
            <a:r>
              <a:rPr lang="en-US" sz="2400" b="0" u="sng" dirty="0">
                <a:latin typeface="Times New Roman" panose="02020603050405020304" pitchFamily="18" charset="0"/>
                <a:ea typeface="宋体" panose="02010600030101010101" pitchFamily="2" charset="-122"/>
              </a:rPr>
              <a:t>44 </a:t>
            </a:r>
            <a:r>
              <a:rPr lang="en-US" sz="2400" b="0" dirty="0">
                <a:latin typeface="Times New Roman" panose="02020603050405020304" pitchFamily="18" charset="0"/>
                <a:ea typeface="宋体" panose="02010600030101010101" pitchFamily="2" charset="-122"/>
              </a:rPr>
              <a:t>    when questioned about her sons' whereabouts (</a:t>
            </a:r>
            <a:r>
              <a:rPr lang="zh-CN" altLang="en-US" sz="2400" b="0" dirty="0">
                <a:latin typeface="Times New Roman" panose="02020603050405020304" pitchFamily="18" charset="0"/>
                <a:ea typeface="宋体" panose="02010600030101010101" pitchFamily="2" charset="-122"/>
              </a:rPr>
              <a:t>行踪</a:t>
            </a:r>
            <a:r>
              <a:rPr lang="en-US" altLang="zh-CN" sz="2400" b="0" dirty="0">
                <a:latin typeface="Times New Roman" panose="02020603050405020304" pitchFamily="18" charset="0"/>
                <a:ea typeface="宋体" panose="02010600030101010101" pitchFamily="2" charset="-122"/>
              </a:rPr>
              <a:t>) . </a:t>
            </a:r>
            <a:r>
              <a:rPr lang="en-US" sz="2400" b="0" dirty="0">
                <a:latin typeface="Times New Roman" panose="02020603050405020304" pitchFamily="18" charset="0"/>
                <a:ea typeface="宋体" panose="02010600030101010101" pitchFamily="2" charset="-122"/>
              </a:rPr>
              <a:t>On one visit, my dad   </a:t>
            </a:r>
            <a:r>
              <a:rPr lang="en-US" sz="2400" b="0" u="sng" dirty="0">
                <a:latin typeface="Times New Roman" panose="02020603050405020304" pitchFamily="18" charset="0"/>
                <a:ea typeface="宋体" panose="02010600030101010101" pitchFamily="2" charset="-122"/>
              </a:rPr>
              <a:t>45 </a:t>
            </a:r>
            <a:r>
              <a:rPr lang="en-US" sz="2400" b="0" dirty="0">
                <a:latin typeface="Times New Roman" panose="02020603050405020304" pitchFamily="18" charset="0"/>
                <a:ea typeface="宋体" panose="02010600030101010101" pitchFamily="2" charset="-122"/>
              </a:rPr>
              <a:t>  a conversation. During their </a:t>
            </a:r>
            <a:r>
              <a:rPr lang="en-US" sz="2400" b="0" dirty="0" err="1">
                <a:latin typeface="Times New Roman" panose="02020603050405020304" pitchFamily="18" charset="0"/>
                <a:ea typeface="宋体" panose="02010600030101010101" pitchFamily="2" charset="-122"/>
              </a:rPr>
              <a:t>talk,she</a:t>
            </a:r>
            <a:r>
              <a:rPr lang="en-US" sz="2400" b="0" dirty="0">
                <a:latin typeface="Times New Roman" panose="02020603050405020304" pitchFamily="18" charset="0"/>
                <a:ea typeface="宋体" panose="02010600030101010101" pitchFamily="2" charset="-122"/>
              </a:rPr>
              <a:t> expressed   her   </a:t>
            </a:r>
            <a:r>
              <a:rPr lang="en-US" sz="2400" b="0" u="sng" dirty="0">
                <a:latin typeface="Times New Roman" panose="02020603050405020304" pitchFamily="18" charset="0"/>
                <a:ea typeface="宋体" panose="02010600030101010101" pitchFamily="2" charset="-122"/>
              </a:rPr>
              <a:t>46</a:t>
            </a:r>
            <a:r>
              <a:rPr lang="en-US" sz="2400" b="0" dirty="0">
                <a:latin typeface="Times New Roman" panose="02020603050405020304" pitchFamily="18" charset="0"/>
                <a:ea typeface="宋体" panose="02010600030101010101" pitchFamily="2" charset="-122"/>
              </a:rPr>
              <a:t>   in regard to her youngest boy. She felt powerless in   </a:t>
            </a:r>
            <a:r>
              <a:rPr lang="en-US" sz="2400" b="0" u="sng" dirty="0">
                <a:latin typeface="Times New Roman" panose="02020603050405020304" pitchFamily="18" charset="0"/>
                <a:ea typeface="宋体" panose="02010600030101010101" pitchFamily="2" charset="-122"/>
              </a:rPr>
              <a:t>47    </a:t>
            </a:r>
            <a:r>
              <a:rPr lang="en-US" sz="2400" b="0" dirty="0">
                <a:latin typeface="Times New Roman" panose="02020603050405020304" pitchFamily="18" charset="0"/>
                <a:ea typeface="宋体" panose="02010600030101010101" pitchFamily="2" charset="-122"/>
              </a:rPr>
              <a:t>him to the  straight and narrow. But the environment would not allow it.</a:t>
            </a:r>
          </a:p>
          <a:p>
            <a:pPr indent="0"/>
            <a:r>
              <a:rPr lang="en-US" sz="2400" b="0" dirty="0">
                <a:latin typeface="Times New Roman" panose="02020603050405020304" pitchFamily="18" charset="0"/>
                <a:ea typeface="宋体" panose="02010600030101010101" pitchFamily="2" charset="-122"/>
              </a:rPr>
              <a:t>     My dad agreed to offer the only  </a:t>
            </a:r>
            <a:r>
              <a:rPr lang="en-US" sz="2400" b="0" u="sng" dirty="0">
                <a:latin typeface="Times New Roman" panose="02020603050405020304" pitchFamily="18" charset="0"/>
                <a:ea typeface="宋体" panose="02010600030101010101" pitchFamily="2" charset="-122"/>
              </a:rPr>
              <a:t> 48   </a:t>
            </a:r>
            <a:r>
              <a:rPr lang="en-US" sz="2400" b="0" dirty="0">
                <a:latin typeface="Times New Roman" panose="02020603050405020304" pitchFamily="18" charset="0"/>
                <a:ea typeface="宋体" panose="02010600030101010101" pitchFamily="2" charset="-122"/>
              </a:rPr>
              <a:t>he could think of on the spot. He asked  the concerned mother if she would allow her youngest boy to spend the summer at our  house.  It would be   </a:t>
            </a:r>
            <a:r>
              <a:rPr lang="en-US" sz="2400" b="0" u="sng" dirty="0">
                <a:latin typeface="Times New Roman" panose="02020603050405020304" pitchFamily="18" charset="0"/>
                <a:ea typeface="宋体" panose="02010600030101010101" pitchFamily="2" charset="-122"/>
              </a:rPr>
              <a:t>49</a:t>
            </a:r>
            <a:r>
              <a:rPr lang="en-US" sz="2400" b="0" dirty="0">
                <a:latin typeface="Times New Roman" panose="02020603050405020304" pitchFamily="18" charset="0"/>
                <a:ea typeface="宋体" panose="02010600030101010101" pitchFamily="2" charset="-122"/>
              </a:rPr>
              <a:t>   for the boy to see another side of family life which he had never been  </a:t>
            </a:r>
            <a:r>
              <a:rPr lang="en-US" sz="2400" b="0" u="sng" dirty="0">
                <a:latin typeface="Times New Roman" panose="02020603050405020304" pitchFamily="18" charset="0"/>
                <a:ea typeface="宋体" panose="02010600030101010101" pitchFamily="2" charset="-122"/>
              </a:rPr>
              <a:t>50</a:t>
            </a:r>
            <a:r>
              <a:rPr lang="en-US" sz="2400" b="0" dirty="0">
                <a:latin typeface="Times New Roman" panose="02020603050405020304" pitchFamily="18" charset="0"/>
                <a:ea typeface="宋体" panose="02010600030101010101" pitchFamily="2" charset="-122"/>
              </a:rPr>
              <a:t>   to.</a:t>
            </a:r>
          </a:p>
          <a:p>
            <a:pPr indent="0"/>
            <a:r>
              <a:rPr lang="en-US" sz="2400" b="0" dirty="0">
                <a:latin typeface="Times New Roman" panose="02020603050405020304" pitchFamily="18" charset="0"/>
                <a:ea typeface="宋体" panose="02010600030101010101" pitchFamily="2" charset="-122"/>
              </a:rPr>
              <a:t>     Although we must have seemed very unfamiliar to him, he had no trouble   </a:t>
            </a:r>
            <a:r>
              <a:rPr lang="en-US" sz="2400" b="0" u="sng" dirty="0">
                <a:latin typeface="Times New Roman" panose="02020603050405020304" pitchFamily="18" charset="0"/>
                <a:ea typeface="宋体" panose="02010600030101010101" pitchFamily="2" charset="-122"/>
              </a:rPr>
              <a:t>51 </a:t>
            </a:r>
            <a:r>
              <a:rPr lang="en-US" sz="2400" b="0" dirty="0">
                <a:latin typeface="Times New Roman" panose="02020603050405020304" pitchFamily="18" charset="0"/>
                <a:ea typeface="宋体" panose="02010600030101010101" pitchFamily="2" charset="-122"/>
              </a:rPr>
              <a:t> . The whole neighborhood welcomed him and he loved the  </a:t>
            </a:r>
            <a:r>
              <a:rPr lang="en-US" sz="2400" b="0" u="sng" dirty="0">
                <a:latin typeface="Times New Roman" panose="02020603050405020304" pitchFamily="18" charset="0"/>
                <a:ea typeface="宋体" panose="02010600030101010101" pitchFamily="2" charset="-122"/>
              </a:rPr>
              <a:t>52 </a:t>
            </a:r>
            <a:r>
              <a:rPr lang="en-US" sz="2400" b="0" dirty="0">
                <a:latin typeface="Times New Roman" panose="02020603050405020304" pitchFamily="18" charset="0"/>
                <a:ea typeface="宋体" panose="02010600030101010101" pitchFamily="2" charset="-122"/>
              </a:rPr>
              <a:t>  . At the end of summer, he returned to his mother.</a:t>
            </a:r>
          </a:p>
          <a:p>
            <a:pPr indent="0"/>
            <a:r>
              <a:rPr lang="en-US" sz="2400" b="0" dirty="0">
                <a:latin typeface="Times New Roman" panose="02020603050405020304" pitchFamily="18" charset="0"/>
                <a:ea typeface="宋体" panose="02010600030101010101" pitchFamily="2" charset="-122"/>
              </a:rPr>
              <a:t>     I   </a:t>
            </a:r>
            <a:r>
              <a:rPr lang="en-US" sz="2400" b="0" u="sng" dirty="0">
                <a:latin typeface="Times New Roman" panose="02020603050405020304" pitchFamily="18" charset="0"/>
                <a:ea typeface="宋体" panose="02010600030101010101" pitchFamily="2" charset="-122"/>
              </a:rPr>
              <a:t>53 </a:t>
            </a:r>
            <a:r>
              <a:rPr lang="en-US" sz="2400" b="0" dirty="0">
                <a:latin typeface="Times New Roman" panose="02020603050405020304" pitchFamily="18" charset="0"/>
                <a:ea typeface="宋体" panose="02010600030101010101" pitchFamily="2" charset="-122"/>
              </a:rPr>
              <a:t>  about him several years later. Dad told me that after going back, the youngest son decided to go to night school for accounting. He eventually  </a:t>
            </a:r>
            <a:r>
              <a:rPr lang="en-US" sz="2400" b="0" u="sng" dirty="0">
                <a:latin typeface="Times New Roman" panose="02020603050405020304" pitchFamily="18" charset="0"/>
                <a:ea typeface="宋体" panose="02010600030101010101" pitchFamily="2" charset="-122"/>
              </a:rPr>
              <a:t>54</a:t>
            </a:r>
            <a:r>
              <a:rPr lang="en-US" sz="2400" b="0" dirty="0">
                <a:latin typeface="Times New Roman" panose="02020603050405020304" pitchFamily="18" charset="0"/>
                <a:ea typeface="宋体" panose="02010600030101010101" pitchFamily="2" charset="-122"/>
              </a:rPr>
              <a:t>   an  office job. He was the only son in that family who did not become a(n</a:t>
            </a:r>
            <a:r>
              <a:rPr lang="en-US" sz="2400" b="0" u="sng" dirty="0">
                <a:latin typeface="Times New Roman" panose="02020603050405020304" pitchFamily="18" charset="0"/>
                <a:ea typeface="宋体" panose="02010600030101010101" pitchFamily="2" charset="-122"/>
              </a:rPr>
              <a:t>)   55  </a:t>
            </a:r>
            <a:r>
              <a:rPr lang="en-US" sz="2400" b="0" dirty="0">
                <a:latin typeface="Times New Roman" panose="02020603050405020304" pitchFamily="18" charset="0"/>
                <a:ea typeface="宋体" panose="02010600030101010101" pitchFamily="2" charset="-122"/>
              </a:rPr>
              <a:t>.</a:t>
            </a:r>
          </a:p>
        </p:txBody>
      </p:sp>
      <p:sp>
        <p:nvSpPr>
          <p:cNvPr id="2" name="圆角矩形 1"/>
          <p:cNvSpPr/>
          <p:nvPr>
            <p:custDataLst>
              <p:tags r:id="rId2"/>
            </p:custDataLst>
          </p:nvPr>
        </p:nvSpPr>
        <p:spPr>
          <a:xfrm>
            <a:off x="1773784" y="630633"/>
            <a:ext cx="7790992" cy="474980"/>
          </a:xfrm>
          <a:prstGeom prst="roundRect">
            <a:avLst/>
          </a:prstGeom>
          <a:solidFill>
            <a:schemeClr val="accent4">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l"/>
            <a:r>
              <a:rPr lang="zh-CN" altLang="en-US" sz="2800" b="1" dirty="0">
                <a:latin typeface="Times New Roman" panose="02020603050405020304" pitchFamily="18" charset="0"/>
                <a:ea typeface="宋体" panose="02010600030101010101" pitchFamily="2" charset="-122"/>
                <a:sym typeface="+mn-ea"/>
              </a:rPr>
              <a:t>主人公：巡逻警官</a:t>
            </a:r>
            <a:r>
              <a:rPr lang="en-US" altLang="zh-CN" sz="2800" b="1" dirty="0">
                <a:latin typeface="Times New Roman" panose="02020603050405020304" pitchFamily="18" charset="0"/>
                <a:ea typeface="宋体" panose="02010600030101010101" pitchFamily="2" charset="-122"/>
                <a:sym typeface="+mn-ea"/>
              </a:rPr>
              <a:t>VS</a:t>
            </a:r>
            <a:r>
              <a:rPr lang="zh-CN" altLang="en-US" sz="2800" b="1" dirty="0">
                <a:latin typeface="Times New Roman" panose="02020603050405020304" pitchFamily="18" charset="0"/>
                <a:ea typeface="宋体" panose="02010600030101010101" pitchFamily="2" charset="-122"/>
                <a:sym typeface="+mn-ea"/>
              </a:rPr>
              <a:t>单亲母亲和四个儿子</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圆角矩形 2"/>
          <p:cNvSpPr/>
          <p:nvPr>
            <p:custDataLst>
              <p:tags r:id="rId3"/>
            </p:custDataLst>
          </p:nvPr>
        </p:nvSpPr>
        <p:spPr>
          <a:xfrm>
            <a:off x="1808319" y="1298097"/>
            <a:ext cx="4667209" cy="474980"/>
          </a:xfrm>
          <a:prstGeom prst="roundRect">
            <a:avLst/>
          </a:prstGeom>
          <a:solidFill>
            <a:schemeClr val="accent4">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l"/>
            <a:r>
              <a:rPr lang="zh-CN" altLang="en-US" sz="2800" b="1" dirty="0">
                <a:latin typeface="Times New Roman" panose="02020603050405020304" pitchFamily="18" charset="0"/>
                <a:ea typeface="宋体" panose="02010600030101010101" pitchFamily="2" charset="-122"/>
              </a:rPr>
              <a:t>主人公的身份及之间的关系</a:t>
            </a:r>
            <a:endParaRPr lang="en-US" altLang="zh-CN" sz="2800" b="1" dirty="0">
              <a:latin typeface="Times New Roman" panose="02020603050405020304" pitchFamily="18" charset="0"/>
              <a:ea typeface="宋体" panose="02010600030101010101" pitchFamily="2" charset="-122"/>
            </a:endParaRPr>
          </a:p>
        </p:txBody>
      </p:sp>
      <p:sp>
        <p:nvSpPr>
          <p:cNvPr id="4" name="圆角矩形 3"/>
          <p:cNvSpPr/>
          <p:nvPr>
            <p:custDataLst>
              <p:tags r:id="rId4"/>
            </p:custDataLst>
          </p:nvPr>
        </p:nvSpPr>
        <p:spPr>
          <a:xfrm>
            <a:off x="1874267" y="2135789"/>
            <a:ext cx="5433029" cy="474980"/>
          </a:xfrm>
          <a:prstGeom prst="roundRect">
            <a:avLst/>
          </a:prstGeom>
          <a:solidFill>
            <a:schemeClr val="accent4">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l"/>
            <a:r>
              <a:rPr lang="zh-CN" altLang="en-US" sz="2800" b="1" dirty="0">
                <a:latin typeface="Times New Roman" panose="02020603050405020304" pitchFamily="18" charset="0"/>
                <a:ea typeface="宋体" panose="02010600030101010101" pitchFamily="2" charset="-122"/>
                <a:sym typeface="+mn-ea"/>
              </a:rPr>
              <a:t>母亲与警官间的相处关系</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圆角矩形 6"/>
          <p:cNvSpPr/>
          <p:nvPr>
            <p:custDataLst>
              <p:tags r:id="rId5"/>
            </p:custDataLst>
          </p:nvPr>
        </p:nvSpPr>
        <p:spPr>
          <a:xfrm>
            <a:off x="1874267" y="3624290"/>
            <a:ext cx="6516107" cy="474980"/>
          </a:xfrm>
          <a:prstGeom prst="roundRect">
            <a:avLst/>
          </a:prstGeom>
          <a:solidFill>
            <a:schemeClr val="accent4">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l"/>
            <a:r>
              <a:rPr lang="en-US" altLang="zh-CN" sz="2800" b="1" dirty="0">
                <a:latin typeface="Times New Roman" panose="02020603050405020304" pitchFamily="18" charset="0"/>
                <a:ea typeface="宋体" panose="02010600030101010101" pitchFamily="2" charset="-122"/>
                <a:sym typeface="+mn-ea"/>
              </a:rPr>
              <a:t>“</a:t>
            </a:r>
            <a:r>
              <a:rPr lang="zh-CN" altLang="en-US" sz="2800" b="1" dirty="0">
                <a:latin typeface="Times New Roman" panose="02020603050405020304" pitchFamily="18" charset="0"/>
                <a:ea typeface="宋体" panose="02010600030101010101" pitchFamily="2" charset="-122"/>
                <a:sym typeface="+mn-ea"/>
              </a:rPr>
              <a:t>我”的父亲帮助单亲母亲的小儿子谋职</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圆角矩形 7"/>
          <p:cNvSpPr/>
          <p:nvPr>
            <p:custDataLst>
              <p:tags r:id="rId6"/>
            </p:custDataLst>
          </p:nvPr>
        </p:nvSpPr>
        <p:spPr>
          <a:xfrm>
            <a:off x="1874267" y="4470321"/>
            <a:ext cx="5053330" cy="474980"/>
          </a:xfrm>
          <a:prstGeom prst="roundRect">
            <a:avLst/>
          </a:prstGeom>
          <a:solidFill>
            <a:schemeClr val="accent4">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l"/>
            <a:r>
              <a:rPr lang="zh-CN" altLang="en-US" sz="2800" b="1" dirty="0">
                <a:latin typeface="Times New Roman" panose="02020603050405020304" pitchFamily="18" charset="0"/>
                <a:ea typeface="宋体" panose="02010600030101010101" pitchFamily="2" charset="-122"/>
              </a:rPr>
              <a:t>小儿子与邻里间的关系</a:t>
            </a:r>
            <a:endParaRPr lang="en-US" altLang="zh-CN" sz="2800" b="1" dirty="0">
              <a:latin typeface="Times New Roman" panose="02020603050405020304" pitchFamily="18" charset="0"/>
              <a:ea typeface="宋体" panose="02010600030101010101" pitchFamily="2" charset="-122"/>
            </a:endParaRPr>
          </a:p>
        </p:txBody>
      </p:sp>
      <p:sp>
        <p:nvSpPr>
          <p:cNvPr id="11" name="圆角矩形 10"/>
          <p:cNvSpPr/>
          <p:nvPr>
            <p:custDataLst>
              <p:tags r:id="rId7"/>
            </p:custDataLst>
          </p:nvPr>
        </p:nvSpPr>
        <p:spPr>
          <a:xfrm>
            <a:off x="1874267" y="5876125"/>
            <a:ext cx="7406333" cy="474980"/>
          </a:xfrm>
          <a:prstGeom prst="roundRect">
            <a:avLst/>
          </a:prstGeom>
          <a:solidFill>
            <a:schemeClr val="accent4">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l"/>
            <a:r>
              <a:rPr lang="zh-CN" altLang="en-US" sz="2800" b="1" dirty="0">
                <a:latin typeface="Times New Roman" panose="02020603050405020304" pitchFamily="18" charset="0"/>
                <a:ea typeface="宋体" panose="02010600030101010101" pitchFamily="2" charset="-122"/>
                <a:sym typeface="+mn-ea"/>
              </a:rPr>
              <a:t>小儿子最终谋得一份正当职业，免遭家庭影响</a:t>
            </a:r>
          </a:p>
        </p:txBody>
      </p:sp>
    </p:spTree>
    <p:extLst>
      <p:ext uri="{BB962C8B-B14F-4D97-AF65-F5344CB8AC3E}">
        <p14:creationId xmlns:p14="http://schemas.microsoft.com/office/powerpoint/2010/main" val="78019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3" grpId="0" bldLvl="0" animBg="1"/>
      <p:bldP spid="3" grpId="1" animBg="1"/>
      <p:bldP spid="4" grpId="0" bldLvl="0" animBg="1"/>
      <p:bldP spid="4" grpId="1" animBg="1"/>
      <p:bldP spid="7" grpId="0" bldLvl="0" animBg="1"/>
      <p:bldP spid="7" grpId="1" animBg="1"/>
      <p:bldP spid="8" grpId="0" bldLvl="0" animBg="1"/>
      <p:bldP spid="8" grpId="1" animBg="1"/>
      <p:bldP spid="11" grpId="0" bldLvl="0" animBg="1"/>
      <p:bldP spid="11"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文本框 57"/>
          <p:cNvSpPr txBox="1"/>
          <p:nvPr/>
        </p:nvSpPr>
        <p:spPr>
          <a:xfrm>
            <a:off x="106680" y="506730"/>
            <a:ext cx="11786870" cy="1247775"/>
          </a:xfrm>
          <a:prstGeom prst="rect">
            <a:avLst/>
          </a:prstGeom>
          <a:noFill/>
        </p:spPr>
        <p:txBody>
          <a:bodyPr wrap="square" rtlCol="0">
            <a:noAutofit/>
          </a:bodyPr>
          <a:lstStyle/>
          <a:p>
            <a:pPr indent="0"/>
            <a:r>
              <a:rPr lang="en-US" altLang="zh-CN" sz="2800" b="1" dirty="0">
                <a:latin typeface="Times New Roman" panose="02020603050405020304" pitchFamily="18" charset="0"/>
                <a:ea typeface="宋体" panose="02010600030101010101" pitchFamily="2" charset="-122"/>
              </a:rPr>
              <a:t> Dad is a retired patrol (</a:t>
            </a:r>
            <a:r>
              <a:rPr lang="zh-CN" altLang="en-US" sz="2800" b="1" dirty="0">
                <a:latin typeface="Times New Roman" panose="02020603050405020304" pitchFamily="18" charset="0"/>
                <a:ea typeface="宋体" panose="02010600030101010101" pitchFamily="2" charset="-122"/>
              </a:rPr>
              <a:t>巡逻</a:t>
            </a:r>
            <a:r>
              <a:rPr lang="en-US" altLang="zh-CN" sz="2800" b="1" dirty="0">
                <a:latin typeface="Times New Roman" panose="02020603050405020304" pitchFamily="18" charset="0"/>
                <a:ea typeface="宋体" panose="02010600030101010101" pitchFamily="2" charset="-122"/>
              </a:rPr>
              <a:t>) officer. In his precinct (</a:t>
            </a:r>
            <a:r>
              <a:rPr lang="zh-CN" altLang="en-US" sz="2800" b="1" dirty="0">
                <a:latin typeface="Times New Roman" panose="02020603050405020304" pitchFamily="18" charset="0"/>
                <a:ea typeface="宋体" panose="02010600030101010101" pitchFamily="2" charset="-122"/>
              </a:rPr>
              <a:t>警区</a:t>
            </a:r>
            <a:r>
              <a:rPr lang="en-US" altLang="zh-CN" sz="2800" b="1" dirty="0">
                <a:latin typeface="Times New Roman" panose="02020603050405020304" pitchFamily="18" charset="0"/>
                <a:ea typeface="宋体" panose="02010600030101010101" pitchFamily="2" charset="-122"/>
              </a:rPr>
              <a:t>)lived an </a:t>
            </a:r>
            <a:r>
              <a:rPr lang="en-US" altLang="zh-CN" sz="2800" b="1" dirty="0">
                <a:solidFill>
                  <a:srgbClr val="FF0000"/>
                </a:solidFill>
                <a:latin typeface="Times New Roman" panose="02020603050405020304" pitchFamily="18" charset="0"/>
                <a:ea typeface="宋体" panose="02010600030101010101" pitchFamily="2" charset="-122"/>
              </a:rPr>
              <a:t>infamous</a:t>
            </a:r>
            <a:r>
              <a:rPr lang="en-US" altLang="zh-CN" sz="2800" b="1" dirty="0">
                <a:latin typeface="Times New Roman" panose="02020603050405020304" pitchFamily="18" charset="0"/>
                <a:ea typeface="宋体" panose="02010600030101010101" pitchFamily="2" charset="-122"/>
              </a:rPr>
              <a:t> family (</a:t>
            </a:r>
            <a:r>
              <a:rPr lang="zh-CN" altLang="en-US" sz="2800" b="1" dirty="0"/>
              <a:t>臭名昭著的家庭）</a:t>
            </a:r>
            <a:r>
              <a:rPr lang="en-US" altLang="zh-CN" sz="2800" b="1" dirty="0">
                <a:latin typeface="Times New Roman" panose="02020603050405020304" pitchFamily="18" charset="0"/>
                <a:ea typeface="宋体" panose="02010600030101010101" pitchFamily="2" charset="-122"/>
              </a:rPr>
              <a:t>, which consisted of a  </a:t>
            </a:r>
            <a:r>
              <a:rPr lang="en-US" altLang="zh-CN" sz="2800" b="1" u="sng" dirty="0">
                <a:latin typeface="Times New Roman" panose="02020603050405020304" pitchFamily="18" charset="0"/>
                <a:ea typeface="宋体" panose="02010600030101010101" pitchFamily="2" charset="-122"/>
              </a:rPr>
              <a:t>41 </a:t>
            </a:r>
            <a:r>
              <a:rPr lang="en-US" altLang="zh-CN" sz="2800" b="1" dirty="0">
                <a:latin typeface="Times New Roman" panose="02020603050405020304" pitchFamily="18" charset="0"/>
                <a:ea typeface="宋体" panose="02010600030101010101" pitchFamily="2" charset="-122"/>
              </a:rPr>
              <a:t>  single mother and her four sons.</a:t>
            </a:r>
          </a:p>
        </p:txBody>
      </p:sp>
      <p:sp>
        <p:nvSpPr>
          <p:cNvPr id="10" name="圆角矩形 9"/>
          <p:cNvSpPr/>
          <p:nvPr>
            <p:custDataLst>
              <p:tags r:id="rId1"/>
            </p:custDataLst>
          </p:nvPr>
        </p:nvSpPr>
        <p:spPr>
          <a:xfrm>
            <a:off x="192405" y="60325"/>
            <a:ext cx="3790315" cy="446405"/>
          </a:xfrm>
          <a:prstGeom prst="roundRect">
            <a:avLst/>
          </a:prstGeom>
          <a:solidFill>
            <a:schemeClr val="bg1"/>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800" b="1">
                <a:solidFill>
                  <a:schemeClr val="tx1"/>
                </a:solidFill>
                <a:latin typeface="Times New Roman" panose="02020603050405020304" pitchFamily="18" charset="0"/>
              </a:rPr>
              <a:t>瞻前顾后，先易后难</a:t>
            </a:r>
          </a:p>
        </p:txBody>
      </p:sp>
      <p:graphicFrame>
        <p:nvGraphicFramePr>
          <p:cNvPr id="6" name="表格 5"/>
          <p:cNvGraphicFramePr/>
          <p:nvPr>
            <p:custDataLst>
              <p:tags r:id="rId2"/>
            </p:custDataLst>
            <p:extLst>
              <p:ext uri="{D42A27DB-BD31-4B8C-83A1-F6EECF244321}">
                <p14:modId xmlns:p14="http://schemas.microsoft.com/office/powerpoint/2010/main" val="4140029170"/>
              </p:ext>
            </p:extLst>
          </p:nvPr>
        </p:nvGraphicFramePr>
        <p:xfrm>
          <a:off x="441958" y="2179220"/>
          <a:ext cx="11595101" cy="1381760"/>
        </p:xfrm>
        <a:graphic>
          <a:graphicData uri="http://schemas.openxmlformats.org/drawingml/2006/table">
            <a:tbl>
              <a:tblPr firstRow="1" bandRow="1">
                <a:tableStyleId>{327F97BB-C833-4FB7-BDE5-3F7075034690}</a:tableStyleId>
              </a:tblPr>
              <a:tblGrid>
                <a:gridCol w="803910">
                  <a:extLst>
                    <a:ext uri="{9D8B030D-6E8A-4147-A177-3AD203B41FA5}">
                      <a16:colId xmlns:a16="http://schemas.microsoft.com/office/drawing/2014/main" val="20000"/>
                    </a:ext>
                  </a:extLst>
                </a:gridCol>
                <a:gridCol w="2318386">
                  <a:extLst>
                    <a:ext uri="{9D8B030D-6E8A-4147-A177-3AD203B41FA5}">
                      <a16:colId xmlns:a16="http://schemas.microsoft.com/office/drawing/2014/main" val="20001"/>
                    </a:ext>
                  </a:extLst>
                </a:gridCol>
                <a:gridCol w="2858770">
                  <a:extLst>
                    <a:ext uri="{9D8B030D-6E8A-4147-A177-3AD203B41FA5}">
                      <a16:colId xmlns:a16="http://schemas.microsoft.com/office/drawing/2014/main" val="20002"/>
                    </a:ext>
                  </a:extLst>
                </a:gridCol>
                <a:gridCol w="2456815">
                  <a:extLst>
                    <a:ext uri="{9D8B030D-6E8A-4147-A177-3AD203B41FA5}">
                      <a16:colId xmlns:a16="http://schemas.microsoft.com/office/drawing/2014/main" val="20003"/>
                    </a:ext>
                  </a:extLst>
                </a:gridCol>
                <a:gridCol w="3157220">
                  <a:extLst>
                    <a:ext uri="{9D8B030D-6E8A-4147-A177-3AD203B41FA5}">
                      <a16:colId xmlns:a16="http://schemas.microsoft.com/office/drawing/2014/main" val="20004"/>
                    </a:ext>
                  </a:extLst>
                </a:gridCol>
              </a:tblGrid>
              <a:tr h="518160">
                <a:tc>
                  <a:txBody>
                    <a:bodyPr/>
                    <a:lstStyle/>
                    <a:p>
                      <a:pPr indent="0" algn="l">
                        <a:buNone/>
                      </a:pPr>
                      <a:r>
                        <a:rPr lang="en-US" sz="2800" b="1" dirty="0">
                          <a:sym typeface="+mn-ea"/>
                        </a:rPr>
                        <a:t>41.  </a:t>
                      </a:r>
                      <a:endParaRPr lang="en-US" altLang="zh-CN" sz="2800" b="1" kern="12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0" marR="0" marT="0" marB="0">
                    <a:solidFill>
                      <a:schemeClr val="accent6"/>
                    </a:solidFill>
                  </a:tcPr>
                </a:tc>
                <a:tc>
                  <a:txBody>
                    <a:bodyPr/>
                    <a:lstStyle/>
                    <a:p>
                      <a:pPr indent="0" algn="l">
                        <a:buNone/>
                      </a:pPr>
                      <a:r>
                        <a:rPr lang="en-US" altLang="zh-CN" sz="2800" b="1" kern="1200" dirty="0"/>
                        <a:t>A. struggling</a:t>
                      </a:r>
                      <a:endParaRPr lang="en-US" altLang="zh-CN" sz="2800" b="1" kern="1200" dirty="0">
                        <a:solidFill>
                          <a:schemeClr val="tx1"/>
                        </a:solidFill>
                        <a:latin typeface="Times New Roman" panose="02020603050405020304" pitchFamily="18" charset="0"/>
                        <a:ea typeface="+mn-ea"/>
                        <a:cs typeface="Times New Roman" panose="02020603050405020304" pitchFamily="18" charset="0"/>
                        <a:sym typeface="+mn-ea"/>
                      </a:endParaRPr>
                    </a:p>
                  </a:txBody>
                  <a:tcPr marL="0" marR="0" marT="0" marB="0">
                    <a:solidFill>
                      <a:schemeClr val="accent6"/>
                    </a:solidFill>
                  </a:tcPr>
                </a:tc>
                <a:tc>
                  <a:txBody>
                    <a:bodyPr/>
                    <a:lstStyle/>
                    <a:p>
                      <a:pPr algn="l">
                        <a:buClrTx/>
                        <a:buSzTx/>
                        <a:buFontTx/>
                        <a:buNone/>
                      </a:pPr>
                      <a:r>
                        <a:rPr lang="en-US" sz="2800" b="1" dirty="0">
                          <a:sym typeface="+mn-ea"/>
                        </a:rPr>
                        <a:t>B. </a:t>
                      </a:r>
                      <a:r>
                        <a:rPr lang="en-US" altLang="zh-CN" sz="2800" b="1" kern="1200" dirty="0"/>
                        <a:t>demanding</a:t>
                      </a:r>
                      <a:endParaRPr lang="en-US" altLang="zh-CN" sz="2800" b="1" kern="1200" dirty="0">
                        <a:solidFill>
                          <a:schemeClr val="tx1"/>
                        </a:solidFill>
                        <a:latin typeface="Times New Roman" panose="02020603050405020304" pitchFamily="18" charset="0"/>
                        <a:ea typeface="+mn-ea"/>
                        <a:cs typeface="Times New Roman" panose="02020603050405020304" pitchFamily="18" charset="0"/>
                        <a:sym typeface="+mn-ea"/>
                      </a:endParaRPr>
                    </a:p>
                  </a:txBody>
                  <a:tcPr marL="0" marR="0" marT="0" marB="0">
                    <a:solidFill>
                      <a:schemeClr val="accent6"/>
                    </a:solidFill>
                  </a:tcPr>
                </a:tc>
                <a:tc>
                  <a:txBody>
                    <a:bodyPr/>
                    <a:lstStyle/>
                    <a:p>
                      <a:r>
                        <a:rPr lang="en-US" sz="2800" b="1" dirty="0">
                          <a:sym typeface="+mn-ea"/>
                        </a:rPr>
                        <a:t>C. </a:t>
                      </a:r>
                      <a:r>
                        <a:rPr lang="en-US" altLang="zh-CN" sz="2800" b="1" kern="1200" dirty="0"/>
                        <a:t>rewarding</a:t>
                      </a:r>
                      <a:endParaRPr lang="zh-CN" altLang="zh-CN" sz="2800" b="1" kern="1200" dirty="0"/>
                    </a:p>
                    <a:p>
                      <a:r>
                        <a:rPr lang="en-US" altLang="zh-CN" sz="1800" b="1" kern="1200" dirty="0">
                          <a:effectLst/>
                        </a:rPr>
                        <a:t> </a:t>
                      </a:r>
                      <a:endParaRPr lang="en-US" altLang="zh-CN" sz="2800" b="1"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0" marR="0" marT="0" marB="0">
                    <a:solidFill>
                      <a:schemeClr val="accent6"/>
                    </a:solidFill>
                  </a:tcPr>
                </a:tc>
                <a:tc>
                  <a:txBody>
                    <a:bodyPr/>
                    <a:lstStyle/>
                    <a:p>
                      <a:pPr indent="0" algn="l">
                        <a:buNone/>
                      </a:pPr>
                      <a:r>
                        <a:rPr lang="en-US" sz="2800" b="1" dirty="0"/>
                        <a:t>D.</a:t>
                      </a:r>
                      <a:r>
                        <a:rPr lang="en-US" altLang="zh-CN" sz="1800" b="1" kern="1200" dirty="0">
                          <a:effectLst/>
                        </a:rPr>
                        <a:t> </a:t>
                      </a:r>
                      <a:r>
                        <a:rPr lang="en-US" altLang="zh-CN" sz="2800" b="1" kern="1200" dirty="0"/>
                        <a:t>tiring</a:t>
                      </a:r>
                      <a:endParaRPr lang="en-US" altLang="zh-CN" sz="2800" b="1" kern="1200" dirty="0">
                        <a:solidFill>
                          <a:schemeClr val="tx1"/>
                        </a:solidFill>
                        <a:latin typeface="Times New Roman" panose="02020603050405020304" pitchFamily="18" charset="0"/>
                        <a:ea typeface="+mn-ea"/>
                        <a:cs typeface="Times New Roman" panose="02020603050405020304" pitchFamily="18" charset="0"/>
                      </a:endParaRPr>
                    </a:p>
                  </a:txBody>
                  <a:tcPr marL="0" marR="0" marT="0" marB="0">
                    <a:solidFill>
                      <a:schemeClr val="accent6"/>
                    </a:solidFill>
                  </a:tcPr>
                </a:tc>
                <a:extLst>
                  <a:ext uri="{0D108BD9-81ED-4DB2-BD59-A6C34878D82A}">
                    <a16:rowId xmlns:a16="http://schemas.microsoft.com/office/drawing/2014/main" val="10000"/>
                  </a:ext>
                </a:extLst>
              </a:tr>
              <a:tr h="680720">
                <a:tc>
                  <a:txBody>
                    <a:bodyPr/>
                    <a:lstStyle/>
                    <a:p>
                      <a:pPr indent="0" algn="l">
                        <a:buNone/>
                      </a:pPr>
                      <a:endParaRPr lang="en-US" altLang="zh-CN"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r>
                        <a:rPr lang="zh-CN" altLang="en-US" sz="2400" b="1" kern="1200" spc="-10" dirty="0">
                          <a:effectLst/>
                        </a:rPr>
                        <a:t>苦苦挣扎的</a:t>
                      </a:r>
                      <a:endParaRPr lang="zh-CN" altLang="en-US" sz="2400" b="1" kern="1200" spc="-1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algn="l">
                        <a:buClrTx/>
                        <a:buSzTx/>
                        <a:buFontTx/>
                        <a:buNone/>
                      </a:pPr>
                      <a:r>
                        <a:rPr lang="zh-CN" altLang="en-US" sz="2400" b="1" kern="1200" spc="-10" dirty="0">
                          <a:effectLst/>
                        </a:rPr>
                        <a:t>费时费力的；苛刻的</a:t>
                      </a:r>
                      <a:endParaRPr lang="zh-CN" altLang="en-US" sz="2400" b="1" kern="1200" spc="-1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r>
                        <a:rPr lang="zh-CN" altLang="en-US" sz="2400" b="1" kern="1200" spc="-10" dirty="0">
                          <a:effectLst/>
                        </a:rPr>
                        <a:t>值得的，有意义的</a:t>
                      </a:r>
                      <a:endParaRPr lang="zh-CN" altLang="en-US" sz="2400" b="1" kern="1200" spc="-1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endPar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extLst>
                  <a:ext uri="{0D108BD9-81ED-4DB2-BD59-A6C34878D82A}">
                    <a16:rowId xmlns:a16="http://schemas.microsoft.com/office/drawing/2014/main" val="10001"/>
                  </a:ext>
                </a:extLst>
              </a:tr>
            </a:tbl>
          </a:graphicData>
        </a:graphic>
      </p:graphicFrame>
      <p:sp>
        <p:nvSpPr>
          <p:cNvPr id="9" name="文本框 8"/>
          <p:cNvSpPr txBox="1"/>
          <p:nvPr>
            <p:custDataLst>
              <p:tags r:id="rId3"/>
            </p:custDataLst>
          </p:nvPr>
        </p:nvSpPr>
        <p:spPr>
          <a:xfrm>
            <a:off x="309880" y="3947745"/>
            <a:ext cx="11882120" cy="1569660"/>
          </a:xfrm>
          <a:prstGeom prst="rect">
            <a:avLst/>
          </a:prstGeom>
          <a:noFill/>
        </p:spPr>
        <p:txBody>
          <a:bodyPr wrap="square" rtlCol="0" anchor="t">
            <a:spAutoFit/>
          </a:bodyPr>
          <a:lstStyle/>
          <a:p>
            <a:pPr indent="400050"/>
            <a:r>
              <a:rPr lang="en-US" altLang="zh-CN" sz="32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41.</a:t>
            </a:r>
            <a:r>
              <a:rPr lang="en-US" sz="3200" b="1" dirty="0">
                <a:solidFill>
                  <a:schemeClr val="tx1"/>
                </a:solidFill>
                <a:latin typeface="Times New Roman" panose="02020603050405020304" pitchFamily="18" charset="0"/>
                <a:cs typeface="Times New Roman" panose="02020603050405020304" pitchFamily="18" charset="0"/>
                <a:sym typeface="+mn-ea"/>
              </a:rPr>
              <a:t> </a:t>
            </a:r>
            <a:r>
              <a:rPr lang="en-US" altLang="zh-CN" sz="3200" b="1" dirty="0">
                <a:latin typeface="Times New Roman" panose="02020603050405020304" pitchFamily="18" charset="0"/>
                <a:cs typeface="Times New Roman" panose="02020603050405020304" pitchFamily="18" charset="0"/>
              </a:rPr>
              <a:t>struggling</a:t>
            </a:r>
            <a:r>
              <a:rPr lang="zh-CN" altLang="en-US" sz="3200" b="1" dirty="0">
                <a:solidFill>
                  <a:schemeClr val="tx1"/>
                </a:solidFill>
                <a:latin typeface="Times New Roman" panose="02020603050405020304" pitchFamily="18" charset="0"/>
                <a:cs typeface="Times New Roman" panose="02020603050405020304" pitchFamily="18" charset="0"/>
                <a:sym typeface="+mn-ea"/>
              </a:rPr>
              <a:t>：</a:t>
            </a:r>
            <a:r>
              <a:rPr lang="zh-CN" altLang="en-US" sz="3200" b="1" spc="-10" dirty="0">
                <a:latin typeface="Times New Roman" panose="02020603050405020304" pitchFamily="18" charset="0"/>
                <a:ea typeface="宋体" panose="02010600030101010101" pitchFamily="2" charset="-122"/>
                <a:cs typeface="Times New Roman" panose="02020603050405020304" pitchFamily="18" charset="0"/>
              </a:rPr>
              <a:t>苦苦挣扎的 ，根据后文第四段第二句提及单亲母亲的心境 是担忧的状态  </a:t>
            </a:r>
            <a:r>
              <a:rPr lang="en-US" altLang="zh-CN" sz="3200" b="1" dirty="0">
                <a:latin typeface="Times New Roman" panose="02020603050405020304" pitchFamily="18" charset="0"/>
                <a:ea typeface="宋体" panose="02010600030101010101" pitchFamily="2" charset="-122"/>
              </a:rPr>
              <a:t>He asked  </a:t>
            </a:r>
            <a:r>
              <a:rPr lang="en-US" altLang="zh-CN" sz="3200" b="1" dirty="0">
                <a:solidFill>
                  <a:srgbClr val="FF0000"/>
                </a:solidFill>
                <a:latin typeface="Times New Roman" panose="02020603050405020304" pitchFamily="18" charset="0"/>
                <a:ea typeface="宋体" panose="02010600030101010101" pitchFamily="2" charset="-122"/>
              </a:rPr>
              <a:t>the concerned mother </a:t>
            </a:r>
            <a:r>
              <a:rPr lang="en-US" altLang="zh-CN" sz="3200" b="1" dirty="0">
                <a:latin typeface="Times New Roman" panose="02020603050405020304" pitchFamily="18" charset="0"/>
                <a:ea typeface="宋体" panose="02010600030101010101" pitchFamily="2" charset="-122"/>
              </a:rPr>
              <a:t>if she would allow her youngest boy to spend the summer at our  house. </a:t>
            </a:r>
            <a:endParaRPr lang="zh-CN" altLang="en-US" sz="32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2" name="Picture 4">
            <a:extLst>
              <a:ext uri="{FF2B5EF4-FFF2-40B4-BE49-F238E27FC236}">
                <a16:creationId xmlns:a16="http://schemas.microsoft.com/office/drawing/2014/main" id="{1A89710A-F9E1-D5AB-D65C-26D2F2FF995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2534" y="2214847"/>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75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文本框 57"/>
          <p:cNvSpPr txBox="1"/>
          <p:nvPr/>
        </p:nvSpPr>
        <p:spPr>
          <a:xfrm>
            <a:off x="154305" y="491116"/>
            <a:ext cx="11786870" cy="1247775"/>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The three older sons were all  </a:t>
            </a:r>
            <a:r>
              <a:rPr kumimoji="0" lang="en-US" altLang="zh-CN" sz="2800" b="1" i="0" u="sng"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42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in crime. Many of the patrol officers knew the mom and  </a:t>
            </a:r>
            <a:r>
              <a:rPr kumimoji="0" lang="en-US" altLang="zh-CN" sz="2800" b="1" i="0" u="sng"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43</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she knew them.</a:t>
            </a:r>
          </a:p>
        </p:txBody>
      </p:sp>
      <p:sp>
        <p:nvSpPr>
          <p:cNvPr id="10" name="圆角矩形 9"/>
          <p:cNvSpPr/>
          <p:nvPr>
            <p:custDataLst>
              <p:tags r:id="rId1"/>
            </p:custDataLst>
          </p:nvPr>
        </p:nvSpPr>
        <p:spPr>
          <a:xfrm>
            <a:off x="192405" y="60325"/>
            <a:ext cx="3790315" cy="446405"/>
          </a:xfrm>
          <a:prstGeom prst="roundRect">
            <a:avLst/>
          </a:prstGeom>
          <a:solidFill>
            <a:schemeClr val="bg1"/>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瞻前顾后，先易后难</a:t>
            </a:r>
          </a:p>
        </p:txBody>
      </p:sp>
      <p:graphicFrame>
        <p:nvGraphicFramePr>
          <p:cNvPr id="6" name="表格 5"/>
          <p:cNvGraphicFramePr/>
          <p:nvPr>
            <p:custDataLst>
              <p:tags r:id="rId2"/>
            </p:custDataLst>
            <p:extLst>
              <p:ext uri="{D42A27DB-BD31-4B8C-83A1-F6EECF244321}">
                <p14:modId xmlns:p14="http://schemas.microsoft.com/office/powerpoint/2010/main" val="355013047"/>
              </p:ext>
            </p:extLst>
          </p:nvPr>
        </p:nvGraphicFramePr>
        <p:xfrm>
          <a:off x="393699" y="1504825"/>
          <a:ext cx="11595101" cy="2270927"/>
        </p:xfrm>
        <a:graphic>
          <a:graphicData uri="http://schemas.openxmlformats.org/drawingml/2006/table">
            <a:tbl>
              <a:tblPr firstRow="1" bandRow="1">
                <a:tableStyleId>{327F97BB-C833-4FB7-BDE5-3F7075034690}</a:tableStyleId>
              </a:tblPr>
              <a:tblGrid>
                <a:gridCol w="803910">
                  <a:extLst>
                    <a:ext uri="{9D8B030D-6E8A-4147-A177-3AD203B41FA5}">
                      <a16:colId xmlns:a16="http://schemas.microsoft.com/office/drawing/2014/main" val="20000"/>
                    </a:ext>
                  </a:extLst>
                </a:gridCol>
                <a:gridCol w="2318386">
                  <a:extLst>
                    <a:ext uri="{9D8B030D-6E8A-4147-A177-3AD203B41FA5}">
                      <a16:colId xmlns:a16="http://schemas.microsoft.com/office/drawing/2014/main" val="20001"/>
                    </a:ext>
                  </a:extLst>
                </a:gridCol>
                <a:gridCol w="2858770">
                  <a:extLst>
                    <a:ext uri="{9D8B030D-6E8A-4147-A177-3AD203B41FA5}">
                      <a16:colId xmlns:a16="http://schemas.microsoft.com/office/drawing/2014/main" val="20002"/>
                    </a:ext>
                  </a:extLst>
                </a:gridCol>
                <a:gridCol w="2456815">
                  <a:extLst>
                    <a:ext uri="{9D8B030D-6E8A-4147-A177-3AD203B41FA5}">
                      <a16:colId xmlns:a16="http://schemas.microsoft.com/office/drawing/2014/main" val="20003"/>
                    </a:ext>
                  </a:extLst>
                </a:gridCol>
                <a:gridCol w="3157220">
                  <a:extLst>
                    <a:ext uri="{9D8B030D-6E8A-4147-A177-3AD203B41FA5}">
                      <a16:colId xmlns:a16="http://schemas.microsoft.com/office/drawing/2014/main" val="20004"/>
                    </a:ext>
                  </a:extLst>
                </a:gridCol>
              </a:tblGrid>
              <a:tr h="150901">
                <a:tc>
                  <a:txBody>
                    <a:bodyPr/>
                    <a:lstStyle/>
                    <a:p>
                      <a:pPr indent="0" algn="l">
                        <a:buNone/>
                      </a:pPr>
                      <a:r>
                        <a:rPr lang="en-US" sz="2800" b="1" dirty="0">
                          <a:sym typeface="+mn-ea"/>
                        </a:rPr>
                        <a:t>42.  </a:t>
                      </a:r>
                      <a:endParaRPr lang="en-US" altLang="zh-CN" sz="2800" b="1" kern="12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0" marR="0" marT="0" marB="0">
                    <a:solidFill>
                      <a:schemeClr val="accent6"/>
                    </a:solidFill>
                  </a:tcPr>
                </a:tc>
                <a:tc>
                  <a:txBody>
                    <a:bodyPr/>
                    <a:lstStyle/>
                    <a:p>
                      <a:pPr marL="0" indent="0" algn="l" defTabSz="914400" rtl="0" eaLnBrk="1" latinLnBrk="0" hangingPunct="1">
                        <a:buNone/>
                      </a:pPr>
                      <a:r>
                        <a:rPr lang="en-US" altLang="zh-CN" sz="2800" b="1" kern="1200" dirty="0"/>
                        <a:t>A. seated</a:t>
                      </a:r>
                      <a:endParaRPr lang="zh-CN" altLang="zh-CN" sz="2800" b="1" kern="1200" dirty="0">
                        <a:solidFill>
                          <a:schemeClr val="tx1"/>
                        </a:solidFill>
                        <a:latin typeface="Times New Roman" panose="02020603050405020304" pitchFamily="18" charset="0"/>
                        <a:ea typeface="+mn-ea"/>
                        <a:cs typeface="Times New Roman" panose="02020603050405020304" pitchFamily="18" charset="0"/>
                      </a:endParaRPr>
                    </a:p>
                  </a:txBody>
                  <a:tcPr marL="0" marR="0" marT="0" marB="0">
                    <a:solidFill>
                      <a:schemeClr val="accent6"/>
                    </a:solidFill>
                  </a:tcPr>
                </a:tc>
                <a:tc>
                  <a:txBody>
                    <a:bodyPr/>
                    <a:lstStyle/>
                    <a:p>
                      <a:pPr algn="l">
                        <a:buClrTx/>
                        <a:buSzTx/>
                        <a:buFontTx/>
                        <a:buNone/>
                      </a:pPr>
                      <a:r>
                        <a:rPr lang="en-US" sz="2800" b="1" dirty="0">
                          <a:sym typeface="+mn-ea"/>
                        </a:rPr>
                        <a:t>B. </a:t>
                      </a:r>
                      <a:r>
                        <a:rPr lang="en-US" altLang="zh-CN" sz="2800" b="1" kern="1200" dirty="0"/>
                        <a:t>dressed</a:t>
                      </a:r>
                      <a:endParaRPr lang="en-US" altLang="zh-CN" sz="2800" b="1" kern="1200" dirty="0">
                        <a:solidFill>
                          <a:schemeClr val="tx1"/>
                        </a:solidFill>
                        <a:latin typeface="Times New Roman" panose="02020603050405020304" pitchFamily="18" charset="0"/>
                        <a:ea typeface="+mn-ea"/>
                        <a:cs typeface="Times New Roman" panose="02020603050405020304" pitchFamily="18" charset="0"/>
                        <a:sym typeface="+mn-ea"/>
                      </a:endParaRPr>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ym typeface="+mn-ea"/>
                        </a:rPr>
                        <a:t>C. </a:t>
                      </a:r>
                      <a:r>
                        <a:rPr lang="en-US" altLang="zh-CN" sz="2800" b="1" kern="1200" dirty="0"/>
                        <a:t>involved</a:t>
                      </a:r>
                      <a:endParaRPr lang="zh-CN" altLang="zh-CN" sz="2800" b="1" kern="1200" dirty="0"/>
                    </a:p>
                    <a:p>
                      <a:r>
                        <a:rPr lang="en-US" altLang="zh-CN" sz="1800" b="1" kern="1200" dirty="0">
                          <a:effectLst/>
                        </a:rPr>
                        <a:t> </a:t>
                      </a:r>
                      <a:endParaRPr lang="en-US" altLang="zh-CN" sz="2800" b="1"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0" marR="0" marT="0" marB="0">
                    <a:solidFill>
                      <a:schemeClr val="accent6"/>
                    </a:solidFill>
                  </a:tcPr>
                </a:tc>
                <a:tc>
                  <a:txBody>
                    <a:bodyPr/>
                    <a:lstStyle/>
                    <a:p>
                      <a:r>
                        <a:rPr lang="en-US" sz="2800" b="1" dirty="0"/>
                        <a:t>D</a:t>
                      </a:r>
                      <a:r>
                        <a:rPr lang="en-US" sz="2800" b="1" kern="1200" dirty="0"/>
                        <a:t>.</a:t>
                      </a:r>
                      <a:r>
                        <a:rPr lang="en-US" altLang="zh-CN" sz="2800" b="1" kern="1200" dirty="0"/>
                        <a:t> disappointed</a:t>
                      </a:r>
                      <a:endParaRPr lang="zh-CN" altLang="zh-CN" sz="2800" b="1" kern="1200" dirty="0">
                        <a:solidFill>
                          <a:schemeClr val="tx1"/>
                        </a:solidFill>
                        <a:latin typeface="Times New Roman" panose="02020603050405020304" pitchFamily="18" charset="0"/>
                        <a:ea typeface="+mn-ea"/>
                        <a:cs typeface="Times New Roman" panose="02020603050405020304" pitchFamily="18" charset="0"/>
                      </a:endParaRPr>
                    </a:p>
                  </a:txBody>
                  <a:tcPr marL="0" marR="0" marT="0" marB="0">
                    <a:solidFill>
                      <a:schemeClr val="accent6"/>
                    </a:solidFill>
                  </a:tcPr>
                </a:tc>
                <a:extLst>
                  <a:ext uri="{0D108BD9-81ED-4DB2-BD59-A6C34878D82A}">
                    <a16:rowId xmlns:a16="http://schemas.microsoft.com/office/drawing/2014/main" val="10000"/>
                  </a:ext>
                </a:extLst>
              </a:tr>
              <a:tr h="497142">
                <a:tc>
                  <a:txBody>
                    <a:bodyPr/>
                    <a:lstStyle/>
                    <a:p>
                      <a:pPr indent="0" algn="l">
                        <a:buNone/>
                      </a:pPr>
                      <a:endParaRPr lang="en-US" altLang="zh-CN"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endParaRPr lang="zh-CN" altLang="en-US" sz="2400" b="1" kern="1200" spc="-1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algn="l">
                        <a:buClrTx/>
                        <a:buSzTx/>
                        <a:buFontTx/>
                        <a:buNone/>
                      </a:pPr>
                      <a:endParaRPr lang="zh-CN" altLang="en-US" sz="2400" b="1" kern="1200" spc="-1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marL="0" indent="0" algn="l" defTabSz="914400" rtl="0" eaLnBrk="1" latinLnBrk="0" hangingPunct="1">
                        <a:buNone/>
                      </a:pPr>
                      <a:r>
                        <a:rPr lang="zh-CN" altLang="en-US" sz="2800" b="1" kern="1200" spc="-5" dirty="0">
                          <a:effectLst/>
                        </a:rPr>
                        <a:t>参与的</a:t>
                      </a:r>
                      <a:endParaRPr lang="zh-CN" altLang="en-US"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endPar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extLst>
                  <a:ext uri="{0D108BD9-81ED-4DB2-BD59-A6C34878D82A}">
                    <a16:rowId xmlns:a16="http://schemas.microsoft.com/office/drawing/2014/main" val="10001"/>
                  </a:ext>
                </a:extLst>
              </a:tr>
              <a:tr h="590145">
                <a:tc>
                  <a:txBody>
                    <a:bodyPr/>
                    <a:lstStyle/>
                    <a:p>
                      <a:pPr indent="0" algn="l">
                        <a:buNone/>
                      </a:pPr>
                      <a:r>
                        <a:rPr lang="en-US" altLang="zh-CN" sz="2800" b="1" dirty="0"/>
                        <a:t>43</a:t>
                      </a:r>
                      <a:r>
                        <a:rPr lang="en-US" sz="2800" b="1" dirty="0"/>
                        <a:t>. </a:t>
                      </a:r>
                      <a:endParaRPr lang="en-US" altLang="zh-CN" sz="2800" b="1" kern="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6"/>
                    </a:solidFill>
                  </a:tcPr>
                </a:tc>
                <a:tc>
                  <a:txBody>
                    <a:bodyPr/>
                    <a:lstStyle/>
                    <a:p>
                      <a:r>
                        <a:rPr lang="en-US" sz="2800" b="1" dirty="0">
                          <a:sym typeface="+mn-ea"/>
                        </a:rPr>
                        <a:t>A.</a:t>
                      </a:r>
                      <a:r>
                        <a:rPr lang="en-US" altLang="zh-CN" sz="2800" b="1" kern="1200" dirty="0">
                          <a:sym typeface="+mn-ea"/>
                        </a:rPr>
                        <a:t> </a:t>
                      </a:r>
                      <a:r>
                        <a:rPr lang="en-US" altLang="zh-CN" sz="2800" b="1" kern="1200" dirty="0"/>
                        <a:t>in</a:t>
                      </a:r>
                      <a:r>
                        <a:rPr lang="en-US" altLang="zh-CN" sz="1800" b="1" kern="1200" dirty="0">
                          <a:effectLst/>
                        </a:rPr>
                        <a:t> </a:t>
                      </a:r>
                      <a:r>
                        <a:rPr lang="en-US" altLang="zh-CN" sz="2800" b="1" kern="1200" dirty="0"/>
                        <a:t>person</a:t>
                      </a:r>
                      <a:endParaRPr lang="zh-CN" altLang="zh-CN" sz="2800" b="1" kern="1200" dirty="0"/>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ym typeface="+mn-ea"/>
                        </a:rPr>
                        <a:t>B. </a:t>
                      </a:r>
                      <a:r>
                        <a:rPr lang="en-US" altLang="zh-CN" sz="2800" b="1" kern="1200" dirty="0"/>
                        <a:t>in turn</a:t>
                      </a:r>
                      <a:endParaRPr lang="zh-CN" altLang="zh-CN" sz="2800" b="1" kern="1200" dirty="0">
                        <a:solidFill>
                          <a:schemeClr val="tx1"/>
                        </a:solidFill>
                        <a:latin typeface="Times New Roman" panose="02020603050405020304" pitchFamily="18" charset="0"/>
                        <a:ea typeface="+mn-ea"/>
                        <a:cs typeface="Times New Roman" panose="02020603050405020304" pitchFamily="18" charset="0"/>
                      </a:endParaRPr>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ym typeface="+mn-ea"/>
                        </a:rPr>
                        <a:t>C. </a:t>
                      </a:r>
                      <a:r>
                        <a:rPr lang="en-US" altLang="zh-CN" sz="2800" b="1" kern="1200" dirty="0"/>
                        <a:t>in addition</a:t>
                      </a:r>
                      <a:endParaRPr lang="zh-CN" altLang="zh-CN" sz="2800" b="1" kern="1200" dirty="0">
                        <a:solidFill>
                          <a:schemeClr val="tx1"/>
                        </a:solidFill>
                        <a:latin typeface="Times New Roman" panose="02020603050405020304" pitchFamily="18" charset="0"/>
                        <a:ea typeface="+mn-ea"/>
                        <a:cs typeface="Times New Roman" panose="02020603050405020304" pitchFamily="18" charset="0"/>
                      </a:endParaRPr>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t>D. </a:t>
                      </a:r>
                      <a:r>
                        <a:rPr lang="en-US" altLang="zh-CN" sz="2800" b="1" kern="1200" dirty="0"/>
                        <a:t>in contrast</a:t>
                      </a:r>
                      <a:endParaRPr lang="zh-CN" altLang="zh-CN" sz="2800" b="1" kern="1200" dirty="0">
                        <a:solidFill>
                          <a:schemeClr val="tx1"/>
                        </a:solidFill>
                        <a:latin typeface="Times New Roman" panose="02020603050405020304" pitchFamily="18" charset="0"/>
                        <a:ea typeface="+mn-ea"/>
                        <a:cs typeface="Times New Roman" panose="02020603050405020304" pitchFamily="18" charset="0"/>
                      </a:endParaRPr>
                    </a:p>
                  </a:txBody>
                  <a:tcPr marL="0" marR="0" marT="0" marB="0">
                    <a:solidFill>
                      <a:schemeClr val="accent6"/>
                    </a:solidFill>
                  </a:tcPr>
                </a:tc>
                <a:extLst>
                  <a:ext uri="{0D108BD9-81ED-4DB2-BD59-A6C34878D82A}">
                    <a16:rowId xmlns:a16="http://schemas.microsoft.com/office/drawing/2014/main" val="10002"/>
                  </a:ext>
                </a:extLst>
              </a:tr>
              <a:tr h="482600">
                <a:tc>
                  <a:txBody>
                    <a:bodyPr/>
                    <a:lstStyle/>
                    <a:p>
                      <a:pPr indent="0" algn="l">
                        <a:buNone/>
                      </a:pPr>
                      <a:endParaRPr lang="en-US" altLang="zh-CN"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r>
                        <a:rPr lang="zh-CN" altLang="en-US" sz="2800" b="1" kern="1200" spc="-5" dirty="0">
                          <a:effectLst/>
                          <a:sym typeface="+mn-ea"/>
                        </a:rPr>
                        <a:t>亲自</a:t>
                      </a:r>
                      <a:endParaRPr lang="zh-CN" altLang="en-US" sz="28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algn="l">
                        <a:buClrTx/>
                        <a:buSzTx/>
                        <a:buFontTx/>
                        <a:buNone/>
                      </a:pPr>
                      <a:r>
                        <a:rPr lang="zh-CN" altLang="en-US" sz="2800" b="1" dirty="0">
                          <a:sym typeface="+mn-ea"/>
                        </a:rPr>
                        <a:t>反之</a:t>
                      </a: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r>
                        <a:rPr lang="zh-CN" altLang="en-US" sz="2800" b="1" spc="-5" dirty="0">
                          <a:effectLst/>
                          <a:sym typeface="+mn-ea"/>
                        </a:rPr>
                        <a:t>相反</a:t>
                      </a:r>
                      <a:endPar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extLst>
                  <a:ext uri="{0D108BD9-81ED-4DB2-BD59-A6C34878D82A}">
                    <a16:rowId xmlns:a16="http://schemas.microsoft.com/office/drawing/2014/main" val="10003"/>
                  </a:ext>
                </a:extLst>
              </a:tr>
            </a:tbl>
          </a:graphicData>
        </a:graphic>
      </p:graphicFrame>
      <p:sp>
        <p:nvSpPr>
          <p:cNvPr id="9" name="文本框 8"/>
          <p:cNvSpPr txBox="1"/>
          <p:nvPr>
            <p:custDataLst>
              <p:tags r:id="rId3"/>
            </p:custDataLst>
          </p:nvPr>
        </p:nvSpPr>
        <p:spPr>
          <a:xfrm>
            <a:off x="192405" y="4493250"/>
            <a:ext cx="11882120" cy="954107"/>
          </a:xfrm>
          <a:prstGeom prst="rect">
            <a:avLst/>
          </a:prstGeom>
          <a:noFill/>
        </p:spPr>
        <p:txBody>
          <a:bodyPr wrap="square" rtlCol="0" anchor="t">
            <a:spAutoFit/>
          </a:bodyPr>
          <a:lstStyle/>
          <a:p>
            <a:pPr marL="0" marR="0" lvl="0" indent="400050" algn="l" defTabSz="914400" rtl="0" eaLnBrk="1" fontAlgn="auto" latinLnBrk="0" hangingPunct="1">
              <a:lnSpc>
                <a:spcPct val="100000"/>
              </a:lnSpc>
              <a:spcBef>
                <a:spcPts val="0"/>
              </a:spcBef>
              <a:spcAft>
                <a:spcPts val="0"/>
              </a:spcAft>
              <a:buClrTx/>
              <a:buSzTx/>
              <a:buFontTx/>
              <a:buNone/>
              <a:tabLst/>
              <a:defRPr/>
            </a:pPr>
            <a:r>
              <a:rPr kumimoji="0" lang="en-US" altLang="zh-CN" sz="2800" b="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42.</a:t>
            </a:r>
            <a:r>
              <a:rPr kumimoji="0" lang="en-US" altLang="zh-CN" sz="2800" b="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a:t>
            </a:r>
            <a:r>
              <a:rPr kumimoji="0" lang="zh-CN" altLang="en-US" sz="2800" b="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第一段指出家庭背景，</a:t>
            </a:r>
            <a:r>
              <a:rPr kumimoji="0" lang="en-US" altLang="zh-CN" sz="2800" b="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infamous family</a:t>
            </a:r>
            <a:r>
              <a:rPr kumimoji="0" lang="zh-CN" altLang="en-US" sz="2800" b="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a:t>
            </a:r>
            <a:r>
              <a:rPr kumimoji="0" lang="zh-CN" altLang="en-US" sz="2800" b="1" u="none" strike="noStrike" kern="1200" cap="none" spc="0" normalizeH="0" baseline="0" noProof="0" dirty="0">
                <a:ln>
                  <a:noFill/>
                </a:ln>
                <a:solidFill>
                  <a:prstClr val="black"/>
                </a:solidFill>
                <a:effectLst/>
                <a:uLnTx/>
                <a:uFillTx/>
                <a:latin typeface="等线"/>
                <a:ea typeface="等线" panose="02010600030101010101" pitchFamily="2" charset="-122"/>
              </a:rPr>
              <a:t>臭名昭著的家庭），可知三个儿子都</a:t>
            </a:r>
            <a:r>
              <a:rPr kumimoji="0" lang="en-US" altLang="zh-CN" sz="2800" b="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involved </a:t>
            </a:r>
            <a:r>
              <a:rPr kumimoji="0" lang="zh-CN" altLang="en-US" sz="2800" b="1" u="none" strike="noStrike" kern="1200" cap="none" spc="0" normalizeH="0" baseline="0" noProof="0" dirty="0">
                <a:ln>
                  <a:noFill/>
                </a:ln>
                <a:solidFill>
                  <a:prstClr val="black"/>
                </a:solidFill>
                <a:effectLst/>
                <a:uLnTx/>
                <a:uFillTx/>
                <a:latin typeface="等线"/>
                <a:ea typeface="等线" panose="02010600030101010101" pitchFamily="2" charset="-122"/>
              </a:rPr>
              <a:t>参与了犯罪事件。</a:t>
            </a:r>
            <a:endParaRPr kumimoji="0" lang="zh-CN" altLang="en-US" sz="2800" b="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1" name="文本框 10"/>
          <p:cNvSpPr txBox="1"/>
          <p:nvPr>
            <p:custDataLst>
              <p:tags r:id="rId4"/>
            </p:custDataLst>
          </p:nvPr>
        </p:nvSpPr>
        <p:spPr>
          <a:xfrm>
            <a:off x="106680" y="5521325"/>
            <a:ext cx="11882120" cy="954107"/>
          </a:xfrm>
          <a:prstGeom prst="rect">
            <a:avLst/>
          </a:prstGeom>
          <a:noFill/>
        </p:spPr>
        <p:txBody>
          <a:bodyPr wrap="square" rtlCol="0" anchor="t">
            <a:spAutoFit/>
          </a:bodyPr>
          <a:lstStyle/>
          <a:p>
            <a:pPr marL="0" marR="0" lvl="0" indent="40005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43.</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根据逻辑句意，指相互的关系，用关联词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 turn</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Officer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认识她，她也认识</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officer</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2" name="Picture 4">
            <a:extLst>
              <a:ext uri="{FF2B5EF4-FFF2-40B4-BE49-F238E27FC236}">
                <a16:creationId xmlns:a16="http://schemas.microsoft.com/office/drawing/2014/main" id="{1A89710A-F9E1-D5AB-D65C-26D2F2FF995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75369" y="1504825"/>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a:extLst>
              <a:ext uri="{FF2B5EF4-FFF2-40B4-BE49-F238E27FC236}">
                <a16:creationId xmlns:a16="http://schemas.microsoft.com/office/drawing/2014/main" id="{6BF52521-6238-4CE8-AFC7-4A77518DDDD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94547" y="2758341"/>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861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文本框 57"/>
          <p:cNvSpPr txBox="1"/>
          <p:nvPr/>
        </p:nvSpPr>
        <p:spPr>
          <a:xfrm>
            <a:off x="154305" y="491116"/>
            <a:ext cx="11786870" cy="1873634"/>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She was </a:t>
            </a:r>
            <a:r>
              <a:rPr kumimoji="0" lang="en-US" altLang="zh-CN" sz="28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rPr>
              <a:t>always</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very </a:t>
            </a:r>
            <a:r>
              <a:rPr kumimoji="0" lang="en-US" altLang="zh-CN" sz="2800" b="1" i="0" u="sng"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44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when questioned about her sons' whereabouts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行踪</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 On one visit, my dad </a:t>
            </a:r>
            <a:r>
              <a:rPr kumimoji="0" lang="en-US" altLang="zh-CN" sz="2800" b="1" i="0" u="sng"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45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a conversation. During their talk, …..</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Times New Roman" panose="02020603050405020304" pitchFamily="18" charset="0"/>
            </a:endParaRPr>
          </a:p>
        </p:txBody>
      </p:sp>
      <p:sp>
        <p:nvSpPr>
          <p:cNvPr id="10" name="圆角矩形 9"/>
          <p:cNvSpPr/>
          <p:nvPr>
            <p:custDataLst>
              <p:tags r:id="rId1"/>
            </p:custDataLst>
          </p:nvPr>
        </p:nvSpPr>
        <p:spPr>
          <a:xfrm>
            <a:off x="192405" y="60325"/>
            <a:ext cx="3790315" cy="446405"/>
          </a:xfrm>
          <a:prstGeom prst="roundRect">
            <a:avLst/>
          </a:prstGeom>
          <a:solidFill>
            <a:schemeClr val="bg1"/>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瞻前顾后，先易后难</a:t>
            </a:r>
          </a:p>
        </p:txBody>
      </p:sp>
      <p:graphicFrame>
        <p:nvGraphicFramePr>
          <p:cNvPr id="6" name="表格 5"/>
          <p:cNvGraphicFramePr/>
          <p:nvPr>
            <p:custDataLst>
              <p:tags r:id="rId2"/>
            </p:custDataLst>
            <p:extLst>
              <p:ext uri="{D42A27DB-BD31-4B8C-83A1-F6EECF244321}">
                <p14:modId xmlns:p14="http://schemas.microsoft.com/office/powerpoint/2010/main" val="1687555163"/>
              </p:ext>
            </p:extLst>
          </p:nvPr>
        </p:nvGraphicFramePr>
        <p:xfrm>
          <a:off x="250189" y="1708741"/>
          <a:ext cx="11595101" cy="2112306"/>
        </p:xfrm>
        <a:graphic>
          <a:graphicData uri="http://schemas.openxmlformats.org/drawingml/2006/table">
            <a:tbl>
              <a:tblPr firstRow="1" bandRow="1">
                <a:tableStyleId>{327F97BB-C833-4FB7-BDE5-3F7075034690}</a:tableStyleId>
              </a:tblPr>
              <a:tblGrid>
                <a:gridCol w="803910">
                  <a:extLst>
                    <a:ext uri="{9D8B030D-6E8A-4147-A177-3AD203B41FA5}">
                      <a16:colId xmlns:a16="http://schemas.microsoft.com/office/drawing/2014/main" val="20000"/>
                    </a:ext>
                  </a:extLst>
                </a:gridCol>
                <a:gridCol w="2318386">
                  <a:extLst>
                    <a:ext uri="{9D8B030D-6E8A-4147-A177-3AD203B41FA5}">
                      <a16:colId xmlns:a16="http://schemas.microsoft.com/office/drawing/2014/main" val="20001"/>
                    </a:ext>
                  </a:extLst>
                </a:gridCol>
                <a:gridCol w="2858770">
                  <a:extLst>
                    <a:ext uri="{9D8B030D-6E8A-4147-A177-3AD203B41FA5}">
                      <a16:colId xmlns:a16="http://schemas.microsoft.com/office/drawing/2014/main" val="20002"/>
                    </a:ext>
                  </a:extLst>
                </a:gridCol>
                <a:gridCol w="2456815">
                  <a:extLst>
                    <a:ext uri="{9D8B030D-6E8A-4147-A177-3AD203B41FA5}">
                      <a16:colId xmlns:a16="http://schemas.microsoft.com/office/drawing/2014/main" val="20003"/>
                    </a:ext>
                  </a:extLst>
                </a:gridCol>
                <a:gridCol w="3157220">
                  <a:extLst>
                    <a:ext uri="{9D8B030D-6E8A-4147-A177-3AD203B41FA5}">
                      <a16:colId xmlns:a16="http://schemas.microsoft.com/office/drawing/2014/main" val="20004"/>
                    </a:ext>
                  </a:extLst>
                </a:gridCol>
              </a:tblGrid>
              <a:tr h="718247">
                <a:tc>
                  <a:txBody>
                    <a:bodyPr/>
                    <a:lstStyle/>
                    <a:p>
                      <a:pPr indent="0" algn="l">
                        <a:buNone/>
                      </a:pPr>
                      <a:r>
                        <a:rPr lang="en-US" sz="2800" b="1" dirty="0">
                          <a:sym typeface="+mn-ea"/>
                        </a:rPr>
                        <a:t>44.  </a:t>
                      </a:r>
                      <a:endParaRPr lang="en-US" altLang="zh-CN" sz="2800" b="1" kern="12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0" marR="0" marT="0" marB="0">
                    <a:solidFill>
                      <a:schemeClr val="accent6"/>
                    </a:solidFill>
                  </a:tcPr>
                </a:tc>
                <a:tc>
                  <a:txBody>
                    <a:bodyPr/>
                    <a:lstStyle/>
                    <a:p>
                      <a:r>
                        <a:rPr lang="en-US" altLang="zh-CN" sz="2800" b="1" kern="1200" dirty="0"/>
                        <a:t>A. hesitant</a:t>
                      </a:r>
                      <a:endParaRPr lang="zh-CN" altLang="zh-CN" sz="2800" b="1" kern="1200" dirty="0">
                        <a:solidFill>
                          <a:schemeClr val="tx1"/>
                        </a:solidFill>
                        <a:latin typeface="Times New Roman" panose="02020603050405020304" pitchFamily="18" charset="0"/>
                        <a:ea typeface="+mn-ea"/>
                        <a:cs typeface="Times New Roman" panose="02020603050405020304" pitchFamily="18" charset="0"/>
                      </a:endParaRPr>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ym typeface="+mn-ea"/>
                        </a:rPr>
                        <a:t>B. </a:t>
                      </a:r>
                      <a:r>
                        <a:rPr lang="en-US" altLang="zh-CN" sz="2800" b="1" kern="1200" dirty="0"/>
                        <a:t>energetic</a:t>
                      </a:r>
                      <a:endParaRPr lang="zh-CN" altLang="zh-CN" sz="2800" b="1" kern="1200" dirty="0">
                        <a:solidFill>
                          <a:schemeClr val="tx1"/>
                        </a:solidFill>
                        <a:latin typeface="Times New Roman" panose="02020603050405020304" pitchFamily="18" charset="0"/>
                        <a:ea typeface="+mn-ea"/>
                        <a:cs typeface="Times New Roman" panose="02020603050405020304" pitchFamily="18" charset="0"/>
                      </a:endParaRPr>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ym typeface="+mn-ea"/>
                        </a:rPr>
                        <a:t>C. </a:t>
                      </a:r>
                      <a:r>
                        <a:rPr lang="en-US" altLang="zh-CN" sz="2800" b="1" kern="1200" dirty="0"/>
                        <a:t>guilty</a:t>
                      </a:r>
                      <a:endParaRPr lang="zh-CN" altLang="zh-CN" sz="2800" b="1" kern="1200" dirty="0"/>
                    </a:p>
                    <a:p>
                      <a:r>
                        <a:rPr lang="en-US" altLang="zh-CN" sz="1800" b="1" kern="1200" dirty="0">
                          <a:effectLst/>
                        </a:rPr>
                        <a:t> </a:t>
                      </a:r>
                      <a:endParaRPr lang="en-US" altLang="zh-CN" sz="2800" b="1"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t>D</a:t>
                      </a:r>
                      <a:r>
                        <a:rPr lang="en-US" sz="2800" b="1" kern="1200" dirty="0"/>
                        <a:t>.</a:t>
                      </a:r>
                      <a:r>
                        <a:rPr lang="en-US" altLang="zh-CN" sz="2800" b="1" kern="1200" dirty="0"/>
                        <a:t> cooperative</a:t>
                      </a:r>
                      <a:endParaRPr lang="zh-CN" altLang="zh-CN" sz="2800" b="1" kern="1200" dirty="0">
                        <a:solidFill>
                          <a:schemeClr val="tx1"/>
                        </a:solidFill>
                        <a:latin typeface="Times New Roman" panose="02020603050405020304" pitchFamily="18" charset="0"/>
                        <a:ea typeface="+mn-ea"/>
                        <a:cs typeface="Times New Roman" panose="02020603050405020304" pitchFamily="18" charset="0"/>
                      </a:endParaRPr>
                    </a:p>
                  </a:txBody>
                  <a:tcPr marL="0" marR="0" marT="0" marB="0">
                    <a:solidFill>
                      <a:schemeClr val="accent6"/>
                    </a:solidFill>
                  </a:tcPr>
                </a:tc>
                <a:extLst>
                  <a:ext uri="{0D108BD9-81ED-4DB2-BD59-A6C34878D82A}">
                    <a16:rowId xmlns:a16="http://schemas.microsoft.com/office/drawing/2014/main" val="10000"/>
                  </a:ext>
                </a:extLst>
              </a:tr>
              <a:tr h="406647">
                <a:tc>
                  <a:txBody>
                    <a:bodyPr/>
                    <a:lstStyle/>
                    <a:p>
                      <a:pPr indent="0" algn="l">
                        <a:buNone/>
                      </a:pPr>
                      <a:endParaRPr lang="en-US" altLang="zh-CN"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endParaRPr lang="zh-CN" altLang="en-US" sz="2400" b="1" kern="1200" spc="-1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algn="l">
                        <a:buClrTx/>
                        <a:buSzTx/>
                        <a:buFontTx/>
                        <a:buNone/>
                      </a:pPr>
                      <a:endParaRPr lang="zh-CN" altLang="en-US" sz="2400" b="1" kern="1200" spc="-1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marL="0" indent="0" algn="l" defTabSz="914400" rtl="0" eaLnBrk="1" latinLnBrk="0" hangingPunct="1">
                        <a:buNone/>
                      </a:pPr>
                      <a:r>
                        <a:rPr lang="zh-CN" altLang="en-US" sz="2400" b="1" kern="1200" spc="-5" dirty="0">
                          <a:effectLst/>
                        </a:rPr>
                        <a:t>参与的</a:t>
                      </a:r>
                      <a:endParaRPr lang="zh-CN" altLang="en-US" sz="24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endParaRPr lang="zh-CN" altLang="en-US" sz="2800" b="1"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extLst>
                  <a:ext uri="{0D108BD9-81ED-4DB2-BD59-A6C34878D82A}">
                    <a16:rowId xmlns:a16="http://schemas.microsoft.com/office/drawing/2014/main" val="10001"/>
                  </a:ext>
                </a:extLst>
              </a:tr>
              <a:tr h="472893">
                <a:tc>
                  <a:txBody>
                    <a:bodyPr/>
                    <a:lstStyle/>
                    <a:p>
                      <a:pPr indent="0" algn="l">
                        <a:buNone/>
                      </a:pPr>
                      <a:r>
                        <a:rPr lang="en-US" altLang="zh-CN" sz="2800" b="1" dirty="0"/>
                        <a:t>45</a:t>
                      </a:r>
                      <a:r>
                        <a:rPr lang="en-US" sz="2800" b="1" dirty="0"/>
                        <a:t>. </a:t>
                      </a:r>
                      <a:endParaRPr lang="en-US" altLang="zh-CN" sz="2800" b="1" kern="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6"/>
                    </a:solidFill>
                  </a:tcPr>
                </a:tc>
                <a:tc>
                  <a:txBody>
                    <a:bodyPr/>
                    <a:lstStyle/>
                    <a:p>
                      <a:pPr marL="0" algn="l" defTabSz="914400" rtl="0" eaLnBrk="1" latinLnBrk="0" hangingPunct="1"/>
                      <a:r>
                        <a:rPr lang="en-US" sz="2800" b="1" dirty="0">
                          <a:sym typeface="+mn-ea"/>
                        </a:rPr>
                        <a:t>A.</a:t>
                      </a:r>
                      <a:r>
                        <a:rPr lang="en-US" altLang="zh-CN" sz="2800" b="1" kern="1200" dirty="0">
                          <a:sym typeface="+mn-ea"/>
                        </a:rPr>
                        <a:t> </a:t>
                      </a:r>
                      <a:r>
                        <a:rPr lang="en-US" altLang="zh-CN" sz="2800" b="1" kern="1200" dirty="0"/>
                        <a:t>struck up</a:t>
                      </a:r>
                      <a:endParaRPr lang="zh-CN" altLang="zh-CN" sz="2800" b="1" kern="1200" dirty="0"/>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ym typeface="+mn-ea"/>
                        </a:rPr>
                        <a:t>B. </a:t>
                      </a:r>
                      <a:r>
                        <a:rPr lang="en-US" altLang="zh-CN" sz="2800" b="1" kern="1200" dirty="0"/>
                        <a:t>insisted on</a:t>
                      </a:r>
                      <a:endParaRPr lang="zh-CN" altLang="zh-CN" sz="2800" b="1" kern="1200" dirty="0"/>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ym typeface="+mn-ea"/>
                        </a:rPr>
                        <a:t>C. </a:t>
                      </a:r>
                      <a:r>
                        <a:rPr lang="en-US" altLang="zh-CN" sz="2800" b="1" kern="1200" dirty="0"/>
                        <a:t>kept up</a:t>
                      </a:r>
                      <a:endParaRPr lang="zh-CN" altLang="zh-CN" sz="2800" b="1" kern="1200" dirty="0"/>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t>D. </a:t>
                      </a:r>
                      <a:r>
                        <a:rPr lang="en-US" altLang="zh-CN" sz="2800" b="1" kern="1200" dirty="0"/>
                        <a:t>broke into</a:t>
                      </a:r>
                      <a:endParaRPr lang="zh-CN" altLang="zh-CN" sz="2800" b="1" kern="1200" dirty="0"/>
                    </a:p>
                  </a:txBody>
                  <a:tcPr marL="0" marR="0" marT="0" marB="0">
                    <a:solidFill>
                      <a:schemeClr val="accent6"/>
                    </a:solidFill>
                  </a:tcPr>
                </a:tc>
                <a:extLst>
                  <a:ext uri="{0D108BD9-81ED-4DB2-BD59-A6C34878D82A}">
                    <a16:rowId xmlns:a16="http://schemas.microsoft.com/office/drawing/2014/main" val="10002"/>
                  </a:ext>
                </a:extLst>
              </a:tr>
              <a:tr h="494446">
                <a:tc>
                  <a:txBody>
                    <a:bodyPr/>
                    <a:lstStyle/>
                    <a:p>
                      <a:pPr marL="0" indent="0" algn="l" defTabSz="914400" rtl="0" eaLnBrk="1" latinLnBrk="0" hangingPunct="1">
                        <a:buClrTx/>
                        <a:buSzTx/>
                        <a:buFontTx/>
                        <a:buNone/>
                      </a:pPr>
                      <a:endParaRPr lang="en-US" altLang="zh-CN"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marL="0" indent="0" algn="l" defTabSz="914400" rtl="0" eaLnBrk="1" latinLnBrk="0" hangingPunct="1">
                        <a:buClrTx/>
                        <a:buSzTx/>
                        <a:buFontTx/>
                        <a:buNone/>
                      </a:pPr>
                      <a:r>
                        <a:rPr lang="zh-CN" altLang="en-US" sz="2400" b="1" kern="1200" dirty="0"/>
                        <a:t>使开始</a:t>
                      </a: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algn="l">
                        <a:buClrTx/>
                        <a:buSzTx/>
                        <a:buFontTx/>
                        <a:buNone/>
                      </a:pPr>
                      <a:r>
                        <a:rPr lang="zh-CN" altLang="en-US" sz="2400" b="1" kern="1200" dirty="0"/>
                        <a:t>坚持，坚决要求</a:t>
                      </a: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r>
                        <a:rPr lang="zh-CN" altLang="en-US" sz="2400" b="1" kern="1200" dirty="0"/>
                        <a:t>保持；继续；</a:t>
                      </a: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r>
                        <a:rPr lang="zh-CN" altLang="en-US" sz="2400" b="1" kern="1200" dirty="0"/>
                        <a:t>闯入；破门而入</a:t>
                      </a: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extLst>
                  <a:ext uri="{0D108BD9-81ED-4DB2-BD59-A6C34878D82A}">
                    <a16:rowId xmlns:a16="http://schemas.microsoft.com/office/drawing/2014/main" val="10003"/>
                  </a:ext>
                </a:extLst>
              </a:tr>
            </a:tbl>
          </a:graphicData>
        </a:graphic>
      </p:graphicFrame>
      <p:sp>
        <p:nvSpPr>
          <p:cNvPr id="9" name="文本框 8"/>
          <p:cNvSpPr txBox="1"/>
          <p:nvPr>
            <p:custDataLst>
              <p:tags r:id="rId3"/>
            </p:custDataLst>
          </p:nvPr>
        </p:nvSpPr>
        <p:spPr>
          <a:xfrm>
            <a:off x="192405" y="3966829"/>
            <a:ext cx="11374652" cy="954107"/>
          </a:xfrm>
          <a:prstGeom prst="rect">
            <a:avLst/>
          </a:prstGeom>
          <a:noFill/>
        </p:spPr>
        <p:txBody>
          <a:bodyPr wrap="square" rtlCol="0" anchor="t">
            <a:spAutoFit/>
          </a:bodyPr>
          <a:lstStyle/>
          <a:p>
            <a:pPr indent="400050"/>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44.</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句意：她面对关于其儿子行踪的询问总是很</a:t>
            </a:r>
            <a:r>
              <a:rPr lang="zh-CN" altLang="en-US" sz="2800" b="1" dirty="0">
                <a:solidFill>
                  <a:srgbClr val="7030A0"/>
                </a:solidFill>
                <a:latin typeface="Times New Roman" panose="02020603050405020304" pitchFamily="18" charset="0"/>
                <a:ea typeface="宋体" panose="02010600030101010101" pitchFamily="2" charset="-122"/>
              </a:rPr>
              <a:t>配合</a:t>
            </a:r>
            <a:r>
              <a:rPr lang="zh-CN" altLang="en-US" sz="2800" b="1" dirty="0">
                <a:latin typeface="Times New Roman" panose="02020603050405020304" pitchFamily="18" charset="0"/>
                <a:ea typeface="宋体" panose="02010600030101010101" pitchFamily="2" charset="-122"/>
              </a:rPr>
              <a:t> 本段第四句 提到 </a:t>
            </a:r>
            <a:r>
              <a:rPr lang="en-US" altLang="zh-CN" sz="2800" b="1" dirty="0">
                <a:solidFill>
                  <a:prstClr val="black"/>
                </a:solidFill>
                <a:latin typeface="Times New Roman" panose="02020603050405020304" pitchFamily="18" charset="0"/>
                <a:ea typeface="宋体" panose="02010600030101010101" pitchFamily="2" charset="-122"/>
              </a:rPr>
              <a:t>She felt </a:t>
            </a:r>
            <a:r>
              <a:rPr lang="en-US" altLang="zh-CN" sz="2800" b="1" dirty="0">
                <a:solidFill>
                  <a:srgbClr val="7030A0"/>
                </a:solidFill>
                <a:latin typeface="Times New Roman" panose="02020603050405020304" pitchFamily="18" charset="0"/>
                <a:ea typeface="宋体" panose="02010600030101010101" pitchFamily="2" charset="-122"/>
              </a:rPr>
              <a:t>powerless</a:t>
            </a:r>
            <a:r>
              <a:rPr lang="zh-CN" altLang="en-US" sz="2800" b="1" dirty="0">
                <a:solidFill>
                  <a:srgbClr val="7030A0"/>
                </a:solidFill>
                <a:latin typeface="Times New Roman" panose="02020603050405020304" pitchFamily="18" charset="0"/>
                <a:ea typeface="宋体" panose="02010600030101010101" pitchFamily="2" charset="-122"/>
              </a:rPr>
              <a:t>（</a:t>
            </a:r>
            <a:r>
              <a:rPr lang="zh-CN" altLang="en-US" sz="2000" b="1" dirty="0"/>
              <a:t>无力的）</a:t>
            </a:r>
            <a:r>
              <a:rPr lang="zh-CN" altLang="en-US" sz="2800" b="1" dirty="0">
                <a:solidFill>
                  <a:srgbClr val="7030A0"/>
                </a:solidFill>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说明该母亲很善良。</a:t>
            </a:r>
            <a:endParaRPr lang="zh-CN" altLang="en-US" sz="2800" b="1" dirty="0">
              <a:latin typeface="Times New Roman" panose="02020603050405020304" pitchFamily="18" charset="0"/>
              <a:ea typeface="宋体" panose="02010600030101010101" pitchFamily="2" charset="-122"/>
              <a:sym typeface="+mn-ea"/>
            </a:endParaRPr>
          </a:p>
        </p:txBody>
      </p:sp>
      <p:sp>
        <p:nvSpPr>
          <p:cNvPr id="11" name="文本框 10"/>
          <p:cNvSpPr txBox="1"/>
          <p:nvPr>
            <p:custDataLst>
              <p:tags r:id="rId4"/>
            </p:custDataLst>
          </p:nvPr>
        </p:nvSpPr>
        <p:spPr>
          <a:xfrm>
            <a:off x="192405" y="4920936"/>
            <a:ext cx="11374653" cy="954107"/>
          </a:xfrm>
          <a:prstGeom prst="rect">
            <a:avLst/>
          </a:prstGeom>
          <a:noFill/>
        </p:spPr>
        <p:txBody>
          <a:bodyPr wrap="square" rtlCol="0" anchor="t">
            <a:spAutoFit/>
          </a:bodyPr>
          <a:lstStyle/>
          <a:p>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45.</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根据句意，</a:t>
            </a:r>
            <a:r>
              <a:rPr lang="en-US" altLang="zh-CN" sz="2800" b="1" dirty="0">
                <a:latin typeface="Times New Roman" panose="02020603050405020304" pitchFamily="18" charset="0"/>
                <a:cs typeface="Times New Roman" panose="02020603050405020304" pitchFamily="18" charset="0"/>
              </a:rPr>
              <a:t> struck up </a:t>
            </a:r>
            <a:r>
              <a:rPr lang="en-US" altLang="zh-CN" sz="2800" b="1" dirty="0">
                <a:solidFill>
                  <a:prstClr val="black"/>
                </a:solidFill>
                <a:latin typeface="Times New Roman" panose="02020603050405020304" pitchFamily="18" charset="0"/>
                <a:ea typeface="宋体" panose="02010600030101010101" pitchFamily="2" charset="-122"/>
              </a:rPr>
              <a:t>a conversation.</a:t>
            </a:r>
            <a:r>
              <a:rPr lang="zh-CN" altLang="en-US" sz="2800" b="1" dirty="0">
                <a:solidFill>
                  <a:prstClr val="black"/>
                </a:solidFill>
                <a:latin typeface="Times New Roman" panose="02020603050405020304" pitchFamily="18" charset="0"/>
                <a:ea typeface="宋体" panose="02010600030101010101" pitchFamily="2" charset="-122"/>
              </a:rPr>
              <a:t>开始一场谈话</a:t>
            </a:r>
            <a:r>
              <a:rPr lang="zh-CN" altLang="en-US" sz="2800" b="1" dirty="0">
                <a:latin typeface="Times New Roman" panose="02020603050405020304" pitchFamily="18" charset="0"/>
                <a:cs typeface="Times New Roman" panose="02020603050405020304" pitchFamily="18" charset="0"/>
              </a:rPr>
              <a:t>。下句</a:t>
            </a:r>
            <a:r>
              <a:rPr lang="en-US" altLang="zh-CN" sz="2800" b="1" dirty="0">
                <a:solidFill>
                  <a:prstClr val="black"/>
                </a:solidFill>
                <a:latin typeface="Times New Roman" panose="02020603050405020304" pitchFamily="18" charset="0"/>
                <a:ea typeface="宋体" panose="02010600030101010101" pitchFamily="2" charset="-122"/>
              </a:rPr>
              <a:t>During their talk</a:t>
            </a:r>
            <a:r>
              <a:rPr lang="zh-CN" altLang="en-US" sz="2800" b="1" dirty="0">
                <a:solidFill>
                  <a:prstClr val="black"/>
                </a:solidFill>
                <a:latin typeface="Times New Roman" panose="02020603050405020304" pitchFamily="18" charset="0"/>
                <a:ea typeface="宋体" panose="02010600030101010101" pitchFamily="2" charset="-122"/>
              </a:rPr>
              <a:t>也指明前面刚开始。</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2" name="Picture 4">
            <a:extLst>
              <a:ext uri="{FF2B5EF4-FFF2-40B4-BE49-F238E27FC236}">
                <a16:creationId xmlns:a16="http://schemas.microsoft.com/office/drawing/2014/main" id="{1A89710A-F9E1-D5AB-D65C-26D2F2FF995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42962" y="1708741"/>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a:extLst>
              <a:ext uri="{FF2B5EF4-FFF2-40B4-BE49-F238E27FC236}">
                <a16:creationId xmlns:a16="http://schemas.microsoft.com/office/drawing/2014/main" id="{6BF52521-6238-4CE8-AFC7-4A77518DDDD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01245" y="2916953"/>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751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文本框 57"/>
          <p:cNvSpPr txBox="1"/>
          <p:nvPr/>
        </p:nvSpPr>
        <p:spPr>
          <a:xfrm>
            <a:off x="154305" y="491116"/>
            <a:ext cx="11786870" cy="1391449"/>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During their talk, she expressed   her   </a:t>
            </a:r>
            <a:r>
              <a:rPr kumimoji="0" lang="en-US" altLang="zh-CN" sz="2800" b="1" i="0" u="sng"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46</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in regard to her youngest boy. She felt powerless in   </a:t>
            </a:r>
            <a:r>
              <a:rPr kumimoji="0" lang="en-US" altLang="zh-CN" sz="2800" b="1" i="0" u="sng"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47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him to the  straight and narrow. But the environment would not allow it.</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Times New Roman" panose="02020603050405020304" pitchFamily="18" charset="0"/>
            </a:endParaRPr>
          </a:p>
        </p:txBody>
      </p:sp>
      <p:sp>
        <p:nvSpPr>
          <p:cNvPr id="10" name="圆角矩形 9"/>
          <p:cNvSpPr/>
          <p:nvPr>
            <p:custDataLst>
              <p:tags r:id="rId1"/>
            </p:custDataLst>
          </p:nvPr>
        </p:nvSpPr>
        <p:spPr>
          <a:xfrm>
            <a:off x="192405" y="60325"/>
            <a:ext cx="3790315" cy="446405"/>
          </a:xfrm>
          <a:prstGeom prst="roundRect">
            <a:avLst/>
          </a:prstGeom>
          <a:solidFill>
            <a:schemeClr val="bg1"/>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瞻前顾后，先易后难</a:t>
            </a:r>
          </a:p>
        </p:txBody>
      </p:sp>
      <p:graphicFrame>
        <p:nvGraphicFramePr>
          <p:cNvPr id="6" name="表格 5"/>
          <p:cNvGraphicFramePr/>
          <p:nvPr>
            <p:custDataLst>
              <p:tags r:id="rId2"/>
            </p:custDataLst>
            <p:extLst>
              <p:ext uri="{D42A27DB-BD31-4B8C-83A1-F6EECF244321}">
                <p14:modId xmlns:p14="http://schemas.microsoft.com/office/powerpoint/2010/main" val="2734436948"/>
              </p:ext>
            </p:extLst>
          </p:nvPr>
        </p:nvGraphicFramePr>
        <p:xfrm>
          <a:off x="298449" y="1993900"/>
          <a:ext cx="11595101" cy="2131507"/>
        </p:xfrm>
        <a:graphic>
          <a:graphicData uri="http://schemas.openxmlformats.org/drawingml/2006/table">
            <a:tbl>
              <a:tblPr firstRow="1" bandRow="1">
                <a:tableStyleId>{327F97BB-C833-4FB7-BDE5-3F7075034690}</a:tableStyleId>
              </a:tblPr>
              <a:tblGrid>
                <a:gridCol w="666193">
                  <a:extLst>
                    <a:ext uri="{9D8B030D-6E8A-4147-A177-3AD203B41FA5}">
                      <a16:colId xmlns:a16="http://schemas.microsoft.com/office/drawing/2014/main" val="20000"/>
                    </a:ext>
                  </a:extLst>
                </a:gridCol>
                <a:gridCol w="2572378">
                  <a:extLst>
                    <a:ext uri="{9D8B030D-6E8A-4147-A177-3AD203B41FA5}">
                      <a16:colId xmlns:a16="http://schemas.microsoft.com/office/drawing/2014/main" val="20001"/>
                    </a:ext>
                  </a:extLst>
                </a:gridCol>
                <a:gridCol w="2742495">
                  <a:extLst>
                    <a:ext uri="{9D8B030D-6E8A-4147-A177-3AD203B41FA5}">
                      <a16:colId xmlns:a16="http://schemas.microsoft.com/office/drawing/2014/main" val="20002"/>
                    </a:ext>
                  </a:extLst>
                </a:gridCol>
                <a:gridCol w="2456815">
                  <a:extLst>
                    <a:ext uri="{9D8B030D-6E8A-4147-A177-3AD203B41FA5}">
                      <a16:colId xmlns:a16="http://schemas.microsoft.com/office/drawing/2014/main" val="20003"/>
                    </a:ext>
                  </a:extLst>
                </a:gridCol>
                <a:gridCol w="3157220">
                  <a:extLst>
                    <a:ext uri="{9D8B030D-6E8A-4147-A177-3AD203B41FA5}">
                      <a16:colId xmlns:a16="http://schemas.microsoft.com/office/drawing/2014/main" val="20004"/>
                    </a:ext>
                  </a:extLst>
                </a:gridCol>
              </a:tblGrid>
              <a:tr h="578478">
                <a:tc>
                  <a:txBody>
                    <a:bodyPr/>
                    <a:lstStyle/>
                    <a:p>
                      <a:pPr indent="0" algn="l">
                        <a:buNone/>
                      </a:pPr>
                      <a:r>
                        <a:rPr lang="en-US" sz="2800" b="1" dirty="0">
                          <a:sym typeface="+mn-ea"/>
                        </a:rPr>
                        <a:t>46.  </a:t>
                      </a:r>
                      <a:endParaRPr lang="en-US" altLang="zh-CN" sz="2800" b="1" kern="12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0" marR="0" marT="0" marB="0">
                    <a:solidFill>
                      <a:schemeClr val="accent6"/>
                    </a:solidFill>
                  </a:tcPr>
                </a:tc>
                <a:tc>
                  <a:txBody>
                    <a:bodyPr/>
                    <a:lstStyle/>
                    <a:p>
                      <a:r>
                        <a:rPr lang="en-US" altLang="zh-CN" sz="2800" b="1" kern="1200" dirty="0"/>
                        <a:t>A. appreciation</a:t>
                      </a:r>
                      <a:endParaRPr lang="zh-CN" altLang="zh-CN" sz="2800" b="1" kern="1200" dirty="0">
                        <a:solidFill>
                          <a:schemeClr val="tx1"/>
                        </a:solidFill>
                        <a:latin typeface="Times New Roman" panose="02020603050405020304" pitchFamily="18" charset="0"/>
                        <a:ea typeface="+mn-ea"/>
                        <a:cs typeface="Times New Roman" panose="02020603050405020304" pitchFamily="18" charset="0"/>
                      </a:endParaRPr>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ym typeface="+mn-ea"/>
                        </a:rPr>
                        <a:t>B. </a:t>
                      </a:r>
                      <a:r>
                        <a:rPr lang="en-US" altLang="zh-CN" sz="2800" b="1" kern="1200" dirty="0"/>
                        <a:t>concern</a:t>
                      </a:r>
                      <a:endParaRPr lang="zh-CN" altLang="zh-CN" sz="2800" b="1" kern="1200" dirty="0"/>
                    </a:p>
                  </a:txBody>
                  <a:tcPr marL="0" marR="0" marT="0" marB="0">
                    <a:solidFill>
                      <a:schemeClr val="accent6"/>
                    </a:solidFill>
                  </a:tcPr>
                </a:tc>
                <a:tc>
                  <a:txBody>
                    <a:bodyPr/>
                    <a:lstStyle/>
                    <a:p>
                      <a:r>
                        <a:rPr lang="en-US" sz="2800" b="1" dirty="0">
                          <a:sym typeface="+mn-ea"/>
                        </a:rPr>
                        <a:t>C. </a:t>
                      </a:r>
                      <a:r>
                        <a:rPr lang="en-US" altLang="zh-CN" sz="2800" b="1" kern="1200" dirty="0"/>
                        <a:t>belief</a:t>
                      </a:r>
                      <a:endParaRPr lang="zh-CN" altLang="zh-CN" sz="2800" b="1" kern="1200" dirty="0">
                        <a:solidFill>
                          <a:schemeClr val="tx1"/>
                        </a:solidFill>
                        <a:latin typeface="Times New Roman" panose="02020603050405020304" pitchFamily="18" charset="0"/>
                        <a:ea typeface="+mn-ea"/>
                        <a:cs typeface="Times New Roman" panose="02020603050405020304" pitchFamily="18" charset="0"/>
                      </a:endParaRPr>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t>D</a:t>
                      </a:r>
                      <a:r>
                        <a:rPr lang="en-US" sz="2800" b="1" kern="1200" dirty="0"/>
                        <a:t>.</a:t>
                      </a:r>
                      <a:r>
                        <a:rPr lang="en-US" altLang="zh-CN" sz="2800" b="1" kern="1200" dirty="0"/>
                        <a:t> potential</a:t>
                      </a:r>
                      <a:endParaRPr lang="zh-CN" altLang="zh-CN" sz="2800" b="1" kern="1200" dirty="0"/>
                    </a:p>
                  </a:txBody>
                  <a:tcPr marL="0" marR="0" marT="0" marB="0">
                    <a:solidFill>
                      <a:schemeClr val="accent6"/>
                    </a:solidFill>
                  </a:tcPr>
                </a:tc>
                <a:extLst>
                  <a:ext uri="{0D108BD9-81ED-4DB2-BD59-A6C34878D82A}">
                    <a16:rowId xmlns:a16="http://schemas.microsoft.com/office/drawing/2014/main" val="10000"/>
                  </a:ext>
                </a:extLst>
              </a:tr>
              <a:tr h="538955">
                <a:tc>
                  <a:txBody>
                    <a:bodyPr/>
                    <a:lstStyle/>
                    <a:p>
                      <a:pPr indent="0" algn="l">
                        <a:buNone/>
                      </a:pPr>
                      <a:endParaRPr lang="en-US" altLang="zh-CN"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endParaRPr lang="zh-CN" altLang="en-US" sz="2400" b="1" kern="1200" spc="-1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algn="l">
                        <a:buClrTx/>
                        <a:buSzTx/>
                        <a:buFontTx/>
                        <a:buNone/>
                      </a:pPr>
                      <a:r>
                        <a:rPr lang="zh-CN" altLang="en-US" sz="2800" b="1" kern="1200" dirty="0">
                          <a:sym typeface="+mn-ea"/>
                        </a:rPr>
                        <a:t>关心，担心</a:t>
                      </a:r>
                      <a:endParaRPr lang="zh-CN" altLang="en-US" sz="2800" b="1" kern="1200" dirty="0">
                        <a:solidFill>
                          <a:schemeClr val="tx1"/>
                        </a:solidFill>
                        <a:latin typeface="Times New Roman" panose="02020603050405020304" pitchFamily="18" charset="0"/>
                        <a:ea typeface="+mn-ea"/>
                        <a:cs typeface="Times New Roman" panose="02020603050405020304" pitchFamily="18" charset="0"/>
                        <a:sym typeface="+mn-ea"/>
                      </a:endParaRPr>
                    </a:p>
                  </a:txBody>
                  <a:tcPr marL="0" marR="0" marT="0" marB="0">
                    <a:solidFill>
                      <a:schemeClr val="accent6"/>
                    </a:solidFill>
                  </a:tcPr>
                </a:tc>
                <a:tc>
                  <a:txBody>
                    <a:bodyPr/>
                    <a:lstStyle/>
                    <a:p>
                      <a:pPr marL="0" indent="0" algn="l" defTabSz="914400" rtl="0" eaLnBrk="1" latinLnBrk="0" hangingPunct="1">
                        <a:buNone/>
                      </a:pPr>
                      <a:endParaRPr lang="zh-CN" altLang="en-US" sz="24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r>
                        <a:rPr lang="zh-CN" altLang="en-US" sz="2800" b="1" kern="1200" dirty="0"/>
                        <a:t>潜在的，可能的</a:t>
                      </a:r>
                      <a:endParaRPr lang="zh-CN" altLang="en-US" sz="2800" b="1" kern="1200" dirty="0">
                        <a:solidFill>
                          <a:schemeClr val="tx1"/>
                        </a:solidFill>
                        <a:latin typeface="Times New Roman" panose="02020603050405020304" pitchFamily="18" charset="0"/>
                        <a:ea typeface="+mn-ea"/>
                        <a:cs typeface="Times New Roman" panose="02020603050405020304" pitchFamily="18" charset="0"/>
                        <a:sym typeface="+mn-ea"/>
                      </a:endParaRPr>
                    </a:p>
                  </a:txBody>
                  <a:tcPr marL="0" marR="0" marT="0" marB="0">
                    <a:solidFill>
                      <a:schemeClr val="accent6"/>
                    </a:solidFill>
                  </a:tcPr>
                </a:tc>
                <a:extLst>
                  <a:ext uri="{0D108BD9-81ED-4DB2-BD59-A6C34878D82A}">
                    <a16:rowId xmlns:a16="http://schemas.microsoft.com/office/drawing/2014/main" val="10001"/>
                  </a:ext>
                </a:extLst>
              </a:tr>
              <a:tr h="531474">
                <a:tc>
                  <a:txBody>
                    <a:bodyPr/>
                    <a:lstStyle/>
                    <a:p>
                      <a:pPr indent="0" algn="l">
                        <a:buNone/>
                      </a:pPr>
                      <a:r>
                        <a:rPr lang="en-US" altLang="zh-CN" sz="2800" b="1" dirty="0"/>
                        <a:t>47</a:t>
                      </a:r>
                      <a:r>
                        <a:rPr lang="en-US" sz="2800" b="1" dirty="0"/>
                        <a:t>. </a:t>
                      </a:r>
                      <a:endParaRPr lang="en-US" altLang="zh-CN" sz="2800" b="1" kern="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6"/>
                    </a:solidFill>
                  </a:tcPr>
                </a:tc>
                <a:tc>
                  <a:txBody>
                    <a:bodyPr/>
                    <a:lstStyle/>
                    <a:p>
                      <a:pPr marL="0" algn="l" defTabSz="914400" rtl="0" eaLnBrk="1" latinLnBrk="0" hangingPunct="1"/>
                      <a:r>
                        <a:rPr lang="en-US" sz="2800" b="1" dirty="0">
                          <a:sym typeface="+mn-ea"/>
                        </a:rPr>
                        <a:t>A.</a:t>
                      </a:r>
                      <a:r>
                        <a:rPr lang="en-US" altLang="zh-CN" sz="2800" b="1" kern="1200" dirty="0">
                          <a:sym typeface="+mn-ea"/>
                        </a:rPr>
                        <a:t> </a:t>
                      </a:r>
                      <a:r>
                        <a:rPr lang="en-US" altLang="zh-CN" sz="2800" b="1" kern="1200" dirty="0"/>
                        <a:t>driving</a:t>
                      </a:r>
                      <a:endParaRPr lang="zh-CN" altLang="zh-CN" sz="2800" b="1" kern="1200" dirty="0"/>
                    </a:p>
                  </a:txBody>
                  <a:tcPr marL="0" marR="0" marT="0" marB="0">
                    <a:solidFill>
                      <a:schemeClr val="accent6"/>
                    </a:solidFill>
                  </a:tcPr>
                </a:tc>
                <a:tc>
                  <a:txBody>
                    <a:bodyPr/>
                    <a:lstStyle/>
                    <a:p>
                      <a:r>
                        <a:rPr lang="en-US" sz="2800" b="1" dirty="0">
                          <a:sym typeface="+mn-ea"/>
                        </a:rPr>
                        <a:t>B. </a:t>
                      </a:r>
                      <a:r>
                        <a:rPr lang="en-US" altLang="zh-CN" sz="2800" b="1" kern="1200" dirty="0"/>
                        <a:t>transporting</a:t>
                      </a:r>
                      <a:endParaRPr lang="zh-CN" altLang="zh-CN" sz="2800" b="1" kern="1200" dirty="0"/>
                    </a:p>
                  </a:txBody>
                  <a:tcPr marL="0" marR="0" marT="0" marB="0">
                    <a:solidFill>
                      <a:schemeClr val="accent6"/>
                    </a:solidFill>
                  </a:tcPr>
                </a:tc>
                <a:tc>
                  <a:txBody>
                    <a:bodyPr/>
                    <a:lstStyle/>
                    <a:p>
                      <a:r>
                        <a:rPr lang="en-US" sz="2800" b="1" dirty="0">
                          <a:sym typeface="+mn-ea"/>
                        </a:rPr>
                        <a:t>C. </a:t>
                      </a:r>
                      <a:r>
                        <a:rPr lang="en-US" altLang="zh-CN" sz="2800" b="1" kern="1200" dirty="0"/>
                        <a:t>referring</a:t>
                      </a:r>
                      <a:endParaRPr lang="zh-CN" altLang="zh-CN" sz="2800" b="1" kern="1200" dirty="0"/>
                    </a:p>
                  </a:txBody>
                  <a:tcPr marL="0" marR="0" marT="0" marB="0">
                    <a:solidFill>
                      <a:schemeClr val="accent6"/>
                    </a:solidFill>
                  </a:tcPr>
                </a:tc>
                <a:tc>
                  <a:txBody>
                    <a:bodyPr/>
                    <a:lstStyle/>
                    <a:p>
                      <a:r>
                        <a:rPr lang="en-US" sz="2800" b="1" dirty="0"/>
                        <a:t>D. </a:t>
                      </a:r>
                      <a:r>
                        <a:rPr lang="en-US" altLang="zh-CN" sz="2800" b="1" kern="1200" dirty="0"/>
                        <a:t>guiding</a:t>
                      </a:r>
                      <a:endParaRPr lang="zh-CN" altLang="zh-CN" sz="2800" b="1" kern="1200" dirty="0"/>
                    </a:p>
                  </a:txBody>
                  <a:tcPr marL="0" marR="0" marT="0" marB="0">
                    <a:solidFill>
                      <a:schemeClr val="accent6"/>
                    </a:solidFill>
                  </a:tcPr>
                </a:tc>
                <a:extLst>
                  <a:ext uri="{0D108BD9-81ED-4DB2-BD59-A6C34878D82A}">
                    <a16:rowId xmlns:a16="http://schemas.microsoft.com/office/drawing/2014/main" val="10002"/>
                  </a:ext>
                </a:extLst>
              </a:tr>
              <a:tr h="482600">
                <a:tc>
                  <a:txBody>
                    <a:bodyPr/>
                    <a:lstStyle/>
                    <a:p>
                      <a:pPr marL="0" indent="0" algn="l" defTabSz="914400" rtl="0" eaLnBrk="1" latinLnBrk="0" hangingPunct="1">
                        <a:buClrTx/>
                        <a:buSzTx/>
                        <a:buFontTx/>
                        <a:buNone/>
                      </a:pPr>
                      <a:endParaRPr lang="en-US" altLang="zh-CN"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marL="0" indent="0" algn="l" defTabSz="914400" rtl="0" eaLnBrk="1" latinLnBrk="0" hangingPunct="1">
                        <a:buClrTx/>
                        <a:buSzTx/>
                        <a:buFontTx/>
                        <a:buNone/>
                      </a:pP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algn="l">
                        <a:buClrTx/>
                        <a:buSzTx/>
                        <a:buFontTx/>
                        <a:buNone/>
                      </a:pP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extLst>
                  <a:ext uri="{0D108BD9-81ED-4DB2-BD59-A6C34878D82A}">
                    <a16:rowId xmlns:a16="http://schemas.microsoft.com/office/drawing/2014/main" val="10003"/>
                  </a:ext>
                </a:extLst>
              </a:tr>
            </a:tbl>
          </a:graphicData>
        </a:graphic>
      </p:graphicFrame>
      <p:sp>
        <p:nvSpPr>
          <p:cNvPr id="9" name="文本框 8"/>
          <p:cNvSpPr txBox="1"/>
          <p:nvPr>
            <p:custDataLst>
              <p:tags r:id="rId3"/>
            </p:custDataLst>
          </p:nvPr>
        </p:nvSpPr>
        <p:spPr>
          <a:xfrm>
            <a:off x="264223" y="4178686"/>
            <a:ext cx="11374652" cy="523220"/>
          </a:xfrm>
          <a:prstGeom prst="rect">
            <a:avLst/>
          </a:prstGeom>
          <a:noFill/>
        </p:spPr>
        <p:txBody>
          <a:bodyPr wrap="square" rtlCol="0" anchor="t">
            <a:spAutoFit/>
          </a:bodyPr>
          <a:lstStyle/>
          <a:p>
            <a:pPr lvl="0" indent="400050"/>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46.</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a:t>
            </a:r>
            <a:r>
              <a:rPr lang="zh-CN" altLang="en-US" sz="2800" b="1" dirty="0">
                <a:solidFill>
                  <a:prstClr val="black"/>
                </a:solidFill>
                <a:latin typeface="Times New Roman" panose="02020603050405020304" pitchFamily="18" charset="0"/>
                <a:ea typeface="宋体" panose="02010600030101010101" pitchFamily="2" charset="-122"/>
              </a:rPr>
              <a:t>句意：她表达对小儿子的一种关心。</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sym typeface="+mn-ea"/>
            </a:endParaRPr>
          </a:p>
        </p:txBody>
      </p:sp>
      <p:sp>
        <p:nvSpPr>
          <p:cNvPr id="11" name="文本框 10"/>
          <p:cNvSpPr txBox="1"/>
          <p:nvPr>
            <p:custDataLst>
              <p:tags r:id="rId4"/>
            </p:custDataLst>
          </p:nvPr>
        </p:nvSpPr>
        <p:spPr>
          <a:xfrm>
            <a:off x="666622" y="4691969"/>
            <a:ext cx="11374653" cy="523220"/>
          </a:xfrm>
          <a:prstGeom prst="rect">
            <a:avLst/>
          </a:prstGeom>
          <a:noFill/>
        </p:spPr>
        <p:txBody>
          <a:bodyPr wrap="square" rtlCol="0" anchor="t">
            <a:spAutoFit/>
          </a:bodyPr>
          <a:lstStyle/>
          <a:p>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47.</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根据句意，她感到无力，怕</a:t>
            </a:r>
            <a:r>
              <a:rPr lang="en-US" altLang="zh-CN" sz="2800" b="1" dirty="0">
                <a:solidFill>
                  <a:srgbClr val="7030A0"/>
                </a:solidFill>
                <a:latin typeface="Times New Roman" panose="02020603050405020304" pitchFamily="18" charset="0"/>
                <a:cs typeface="Times New Roman" panose="02020603050405020304" pitchFamily="18" charset="0"/>
              </a:rPr>
              <a:t>guiding</a:t>
            </a:r>
            <a:r>
              <a:rPr kumimoji="0" lang="zh-CN" altLang="en-US" sz="28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指导</a:t>
            </a:r>
            <a:r>
              <a:rPr kumimoji="0"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不好儿子走一条正路</a:t>
            </a:r>
            <a:r>
              <a:rPr kumimoji="0" lang="zh-CN" altLang="en-US" sz="28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p>
        </p:txBody>
      </p:sp>
      <p:pic>
        <p:nvPicPr>
          <p:cNvPr id="2" name="Picture 4">
            <a:extLst>
              <a:ext uri="{FF2B5EF4-FFF2-40B4-BE49-F238E27FC236}">
                <a16:creationId xmlns:a16="http://schemas.microsoft.com/office/drawing/2014/main" id="{1A89710A-F9E1-D5AB-D65C-26D2F2FF995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28695" y="1993900"/>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a:extLst>
              <a:ext uri="{FF2B5EF4-FFF2-40B4-BE49-F238E27FC236}">
                <a16:creationId xmlns:a16="http://schemas.microsoft.com/office/drawing/2014/main" id="{6BF52521-6238-4CE8-AFC7-4A77518DDDD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32902" y="3179824"/>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575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0"/>
            <a:ext cx="12192000" cy="2245360"/>
          </a:xfrm>
          <a:prstGeom prst="rect">
            <a:avLst/>
          </a:prstGeom>
        </p:spPr>
        <p:txBody>
          <a:bodyPr wrap="square">
            <a:spAutoFit/>
          </a:bodyPr>
          <a:lstStyle/>
          <a:p>
            <a:r>
              <a:rPr lang="en-US" altLang="zh-CN" sz="2800" b="1" dirty="0">
                <a:latin typeface="Times New Roman" panose="02020603050405020304" pitchFamily="18" charset="0"/>
                <a:cs typeface="Times New Roman" panose="02020603050405020304" pitchFamily="18" charset="0"/>
              </a:rPr>
              <a:t>23. What can we know about the class from the last paragraph?</a:t>
            </a:r>
          </a:p>
          <a:p>
            <a:r>
              <a:rPr lang="en-US" altLang="zh-CN" sz="2800" b="1" dirty="0">
                <a:latin typeface="Times New Roman" panose="02020603050405020304" pitchFamily="18" charset="0"/>
                <a:cs typeface="Times New Roman" panose="02020603050405020304" pitchFamily="18" charset="0"/>
              </a:rPr>
              <a:t>A.Most parents want extra classes for their children.</a:t>
            </a:r>
          </a:p>
          <a:p>
            <a:r>
              <a:rPr lang="en-US" altLang="zh-CN" sz="2800" b="1" dirty="0">
                <a:latin typeface="Times New Roman" panose="02020603050405020304" pitchFamily="18" charset="0"/>
                <a:cs typeface="Times New Roman" panose="02020603050405020304" pitchFamily="18" charset="0"/>
              </a:rPr>
              <a:t>B.Students can have classes in their local schools.</a:t>
            </a:r>
          </a:p>
          <a:p>
            <a:r>
              <a:rPr lang="en-US" altLang="zh-CN" sz="2800" b="1" dirty="0">
                <a:latin typeface="Times New Roman" panose="02020603050405020304" pitchFamily="18" charset="0"/>
                <a:cs typeface="Times New Roman" panose="02020603050405020304" pitchFamily="18" charset="0"/>
              </a:rPr>
              <a:t>C.Volunteers in the training offer lunch to students.</a:t>
            </a:r>
          </a:p>
          <a:p>
            <a:r>
              <a:rPr lang="en-US" altLang="zh-CN" sz="2800" b="1" dirty="0">
                <a:latin typeface="Times New Roman" panose="02020603050405020304" pitchFamily="18" charset="0"/>
                <a:cs typeface="Times New Roman" panose="02020603050405020304" pitchFamily="18" charset="0"/>
              </a:rPr>
              <a:t>D.Students can choose any place to attend the training.</a:t>
            </a:r>
          </a:p>
        </p:txBody>
      </p:sp>
      <p:sp>
        <p:nvSpPr>
          <p:cNvPr id="3" name="矩形 2"/>
          <p:cNvSpPr/>
          <p:nvPr/>
        </p:nvSpPr>
        <p:spPr>
          <a:xfrm>
            <a:off x="0" y="3934705"/>
            <a:ext cx="12192000" cy="2245360"/>
          </a:xfrm>
          <a:prstGeom prst="rect">
            <a:avLst/>
          </a:prstGeom>
        </p:spPr>
        <p:txBody>
          <a:bodyPr wrap="square">
            <a:spAutoFit/>
          </a:bodyPr>
          <a:lstStyle/>
          <a:p>
            <a:pPr indent="133350" eaLnBrk="0" fontAlgn="base" hangingPunct="0">
              <a:spcBef>
                <a:spcPct val="0"/>
              </a:spcBef>
              <a:spcAft>
                <a:spcPct val="0"/>
              </a:spcAft>
            </a:pPr>
            <a:r>
              <a:rPr lang="en-US" altLang="zh-CN" sz="2800" b="1" dirty="0">
                <a:solidFill>
                  <a:prstClr val="black"/>
                </a:solidFill>
                <a:latin typeface="Times New Roman" panose="02020603050405020304" pitchFamily="18" charset="0"/>
                <a:cs typeface="Times New Roman" panose="02020603050405020304" pitchFamily="18" charset="0"/>
              </a:rPr>
              <a:t> For parents looking for the convenience of extracurricular opportunities for their children,they can have experience by bringing our classes to their local school with a choice of lunchtime and after-school classes. We love our group of mobile schools with their greatly supportive volunteers! Or you can have us come to you for private classes!</a:t>
            </a:r>
          </a:p>
        </p:txBody>
      </p:sp>
      <p:pic>
        <p:nvPicPr>
          <p:cNvPr id="19" name="Picture 4"/>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0" y="913220"/>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 name="直接连接符 19"/>
          <p:cNvCxnSpPr/>
          <p:nvPr/>
        </p:nvCxnSpPr>
        <p:spPr>
          <a:xfrm>
            <a:off x="6842760" y="4872355"/>
            <a:ext cx="4479925"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24" name="文本框 12"/>
          <p:cNvSpPr txBox="1"/>
          <p:nvPr>
            <p:custDataLst>
              <p:tags r:id="rId2"/>
            </p:custDataLst>
          </p:nvPr>
        </p:nvSpPr>
        <p:spPr>
          <a:xfrm>
            <a:off x="9099037" y="2146726"/>
            <a:ext cx="1950259" cy="699770"/>
          </a:xfrm>
          <a:prstGeom prst="rect">
            <a:avLst/>
          </a:prstGeom>
          <a:solidFill>
            <a:schemeClr val="accent6">
              <a:lumMod val="60000"/>
              <a:lumOff val="40000"/>
            </a:schemeClr>
          </a:solidFill>
        </p:spPr>
        <p:txBody>
          <a:bodyPr wrap="square">
            <a:noAutofit/>
          </a:bodyPr>
          <a:lstStyle/>
          <a:p>
            <a:r>
              <a:rPr lang="zh-CN" altLang="en-US" sz="3200" b="1" dirty="0">
                <a:latin typeface="Times New Roman" panose="02020603050405020304" pitchFamily="18" charset="0"/>
                <a:cs typeface="Times New Roman" panose="02020603050405020304" pitchFamily="18" charset="0"/>
                <a:sym typeface="+mn-ea"/>
              </a:rPr>
              <a:t>原词定位</a:t>
            </a:r>
            <a:endParaRPr lang="zh-CN" altLang="en-US" sz="3200" b="1" dirty="0">
              <a:latin typeface="Times New Roman" panose="02020603050405020304" pitchFamily="18" charset="0"/>
              <a:cs typeface="Times New Roman" panose="02020603050405020304" pitchFamily="18" charset="0"/>
            </a:endParaRPr>
          </a:p>
        </p:txBody>
      </p:sp>
      <p:cxnSp>
        <p:nvCxnSpPr>
          <p:cNvPr id="5" name="直接连接符 4"/>
          <p:cNvCxnSpPr/>
          <p:nvPr/>
        </p:nvCxnSpPr>
        <p:spPr>
          <a:xfrm>
            <a:off x="264160" y="5271135"/>
            <a:ext cx="4479925"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5592445" y="1316355"/>
            <a:ext cx="5558790" cy="3286760"/>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737698" y="90"/>
            <a:ext cx="2898670" cy="5727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ppt_x"/>
                                          </p:val>
                                        </p:tav>
                                        <p:tav tm="100000">
                                          <p:val>
                                            <p:strVal val="#ppt_x"/>
                                          </p:val>
                                        </p:tav>
                                      </p:tavLst>
                                    </p:anim>
                                    <p:anim calcmode="lin" valueType="num">
                                      <p:cBhvr additive="base">
                                        <p:cTn id="2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文本框 57"/>
          <p:cNvSpPr txBox="1"/>
          <p:nvPr/>
        </p:nvSpPr>
        <p:spPr>
          <a:xfrm>
            <a:off x="154305" y="491116"/>
            <a:ext cx="11786870" cy="1391449"/>
          </a:xfrm>
          <a:prstGeom prst="rect">
            <a:avLst/>
          </a:prstGeom>
          <a:noFill/>
        </p:spPr>
        <p:txBody>
          <a:bodyPr wrap="square" rtlCol="0">
            <a:noAutofit/>
          </a:bodyPr>
          <a:lstStyle/>
          <a:p>
            <a:pPr indent="0"/>
            <a:r>
              <a:rPr lang="en-US" altLang="zh-CN" sz="2400" b="1" dirty="0">
                <a:latin typeface="Times New Roman" panose="02020603050405020304" pitchFamily="18" charset="0"/>
                <a:ea typeface="宋体" panose="02010600030101010101" pitchFamily="2" charset="-122"/>
              </a:rPr>
              <a:t>My dad agreed to offer the only  </a:t>
            </a:r>
            <a:r>
              <a:rPr lang="en-US" altLang="zh-CN" sz="2400" b="1" u="sng" dirty="0">
                <a:latin typeface="Times New Roman" panose="02020603050405020304" pitchFamily="18" charset="0"/>
                <a:ea typeface="宋体" panose="02010600030101010101" pitchFamily="2" charset="-122"/>
              </a:rPr>
              <a:t> 48   </a:t>
            </a:r>
            <a:r>
              <a:rPr lang="en-US" altLang="zh-CN" sz="2400" b="1" dirty="0">
                <a:latin typeface="Times New Roman" panose="02020603050405020304" pitchFamily="18" charset="0"/>
                <a:ea typeface="宋体" panose="02010600030101010101" pitchFamily="2" charset="-122"/>
              </a:rPr>
              <a:t>he could think of </a:t>
            </a:r>
            <a:r>
              <a:rPr lang="en-US" altLang="zh-CN" sz="2400" b="1" dirty="0">
                <a:solidFill>
                  <a:srgbClr val="7030A0"/>
                </a:solidFill>
                <a:latin typeface="Times New Roman" panose="02020603050405020304" pitchFamily="18" charset="0"/>
                <a:ea typeface="宋体" panose="02010600030101010101" pitchFamily="2" charset="-122"/>
              </a:rPr>
              <a:t>on the spot</a:t>
            </a:r>
            <a:r>
              <a:rPr lang="zh-CN" altLang="en-US" sz="2400" b="1" dirty="0">
                <a:solidFill>
                  <a:srgbClr val="7030A0"/>
                </a:solidFill>
                <a:latin typeface="Times New Roman" panose="02020603050405020304" pitchFamily="18" charset="0"/>
                <a:ea typeface="宋体" panose="02010600030101010101" pitchFamily="2" charset="-122"/>
              </a:rPr>
              <a:t>（当场）</a:t>
            </a:r>
            <a:r>
              <a:rPr lang="en-US" altLang="zh-CN" sz="2400" b="1" dirty="0">
                <a:latin typeface="Times New Roman" panose="02020603050405020304" pitchFamily="18" charset="0"/>
                <a:ea typeface="宋体" panose="02010600030101010101" pitchFamily="2" charset="-122"/>
              </a:rPr>
              <a:t>. He asked  the concerned mother if she would allow her youngest boy to spend the summer at our  house.  It would be   </a:t>
            </a:r>
            <a:r>
              <a:rPr lang="en-US" altLang="zh-CN" sz="2400" b="1" u="sng" dirty="0">
                <a:latin typeface="Times New Roman" panose="02020603050405020304" pitchFamily="18" charset="0"/>
                <a:ea typeface="宋体" panose="02010600030101010101" pitchFamily="2" charset="-122"/>
              </a:rPr>
              <a:t>49</a:t>
            </a:r>
            <a:r>
              <a:rPr lang="en-US" altLang="zh-CN" sz="2400" b="1" dirty="0">
                <a:latin typeface="Times New Roman" panose="02020603050405020304" pitchFamily="18" charset="0"/>
                <a:ea typeface="宋体" panose="02010600030101010101" pitchFamily="2" charset="-122"/>
              </a:rPr>
              <a:t>   for the boy to see another side of family life which he had never been  </a:t>
            </a:r>
            <a:r>
              <a:rPr lang="en-US" altLang="zh-CN" sz="2400" b="1" u="sng" dirty="0">
                <a:latin typeface="Times New Roman" panose="02020603050405020304" pitchFamily="18" charset="0"/>
                <a:ea typeface="宋体" panose="02010600030101010101" pitchFamily="2" charset="-122"/>
              </a:rPr>
              <a:t>50</a:t>
            </a:r>
            <a:r>
              <a:rPr lang="en-US" altLang="zh-CN" sz="2400" b="1" dirty="0">
                <a:latin typeface="Times New Roman" panose="02020603050405020304" pitchFamily="18" charset="0"/>
                <a:ea typeface="宋体" panose="02010600030101010101" pitchFamily="2" charset="-122"/>
              </a:rPr>
              <a:t>   to.</a:t>
            </a:r>
          </a:p>
        </p:txBody>
      </p:sp>
      <p:sp>
        <p:nvSpPr>
          <p:cNvPr id="10" name="圆角矩形 9"/>
          <p:cNvSpPr/>
          <p:nvPr>
            <p:custDataLst>
              <p:tags r:id="rId1"/>
            </p:custDataLst>
          </p:nvPr>
        </p:nvSpPr>
        <p:spPr>
          <a:xfrm>
            <a:off x="192405" y="60325"/>
            <a:ext cx="3790315" cy="446405"/>
          </a:xfrm>
          <a:prstGeom prst="roundRect">
            <a:avLst/>
          </a:prstGeom>
          <a:solidFill>
            <a:schemeClr val="bg1"/>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瞻前顾后，先易后难</a:t>
            </a:r>
          </a:p>
        </p:txBody>
      </p:sp>
      <p:graphicFrame>
        <p:nvGraphicFramePr>
          <p:cNvPr id="6" name="表格 5"/>
          <p:cNvGraphicFramePr/>
          <p:nvPr>
            <p:custDataLst>
              <p:tags r:id="rId2"/>
            </p:custDataLst>
            <p:extLst>
              <p:ext uri="{D42A27DB-BD31-4B8C-83A1-F6EECF244321}">
                <p14:modId xmlns:p14="http://schemas.microsoft.com/office/powerpoint/2010/main" val="1777086342"/>
              </p:ext>
            </p:extLst>
          </p:nvPr>
        </p:nvGraphicFramePr>
        <p:xfrm>
          <a:off x="154305" y="2092115"/>
          <a:ext cx="11595101" cy="1835198"/>
        </p:xfrm>
        <a:graphic>
          <a:graphicData uri="http://schemas.openxmlformats.org/drawingml/2006/table">
            <a:tbl>
              <a:tblPr firstRow="1" bandRow="1">
                <a:tableStyleId>{327F97BB-C833-4FB7-BDE5-3F7075034690}</a:tableStyleId>
              </a:tblPr>
              <a:tblGrid>
                <a:gridCol w="803910">
                  <a:extLst>
                    <a:ext uri="{9D8B030D-6E8A-4147-A177-3AD203B41FA5}">
                      <a16:colId xmlns:a16="http://schemas.microsoft.com/office/drawing/2014/main" val="20000"/>
                    </a:ext>
                  </a:extLst>
                </a:gridCol>
                <a:gridCol w="2318386">
                  <a:extLst>
                    <a:ext uri="{9D8B030D-6E8A-4147-A177-3AD203B41FA5}">
                      <a16:colId xmlns:a16="http://schemas.microsoft.com/office/drawing/2014/main" val="20001"/>
                    </a:ext>
                  </a:extLst>
                </a:gridCol>
                <a:gridCol w="2858770">
                  <a:extLst>
                    <a:ext uri="{9D8B030D-6E8A-4147-A177-3AD203B41FA5}">
                      <a16:colId xmlns:a16="http://schemas.microsoft.com/office/drawing/2014/main" val="20002"/>
                    </a:ext>
                  </a:extLst>
                </a:gridCol>
                <a:gridCol w="2456815">
                  <a:extLst>
                    <a:ext uri="{9D8B030D-6E8A-4147-A177-3AD203B41FA5}">
                      <a16:colId xmlns:a16="http://schemas.microsoft.com/office/drawing/2014/main" val="20003"/>
                    </a:ext>
                  </a:extLst>
                </a:gridCol>
                <a:gridCol w="3157220">
                  <a:extLst>
                    <a:ext uri="{9D8B030D-6E8A-4147-A177-3AD203B41FA5}">
                      <a16:colId xmlns:a16="http://schemas.microsoft.com/office/drawing/2014/main" val="20004"/>
                    </a:ext>
                  </a:extLst>
                </a:gridCol>
              </a:tblGrid>
              <a:tr h="417822">
                <a:tc>
                  <a:txBody>
                    <a:bodyPr/>
                    <a:lstStyle/>
                    <a:p>
                      <a:pPr indent="0" algn="l">
                        <a:buNone/>
                      </a:pPr>
                      <a:r>
                        <a:rPr lang="en-US" sz="2400" b="1" dirty="0">
                          <a:sym typeface="+mn-ea"/>
                        </a:rPr>
                        <a:t>48.  </a:t>
                      </a:r>
                      <a:endParaRPr lang="en-US" altLang="zh-CN" sz="2400" b="1" kern="12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0" marR="0" marT="0" marB="0">
                    <a:solidFill>
                      <a:schemeClr val="accent6"/>
                    </a:solidFill>
                  </a:tcPr>
                </a:tc>
                <a:tc>
                  <a:txBody>
                    <a:bodyPr/>
                    <a:lstStyle/>
                    <a:p>
                      <a:pPr marL="457200" marR="0" lvl="0" indent="-457200" algn="l" defTabSz="914400" rtl="0" eaLnBrk="1" fontAlgn="auto" latinLnBrk="0" hangingPunct="1">
                        <a:lnSpc>
                          <a:spcPct val="100000"/>
                        </a:lnSpc>
                        <a:spcBef>
                          <a:spcPts val="0"/>
                        </a:spcBef>
                        <a:spcAft>
                          <a:spcPts val="0"/>
                        </a:spcAft>
                        <a:buClrTx/>
                        <a:buSzTx/>
                        <a:buFontTx/>
                        <a:buAutoNum type="alphaUcPeriod"/>
                        <a:tabLst/>
                        <a:defRPr/>
                      </a:pPr>
                      <a:r>
                        <a:rPr lang="en-US" altLang="zh-CN" sz="2400" b="1" kern="1200" dirty="0"/>
                        <a:t>job</a:t>
                      </a:r>
                      <a:endParaRPr lang="en-US" altLang="zh-CN" sz="2400" b="1" kern="1200" dirty="0">
                        <a:solidFill>
                          <a:schemeClr val="tx1"/>
                        </a:solidFill>
                        <a:latin typeface="Times New Roman" panose="02020603050405020304" pitchFamily="18" charset="0"/>
                        <a:ea typeface="+mn-ea"/>
                        <a:cs typeface="Times New Roman" panose="02020603050405020304" pitchFamily="18" charset="0"/>
                      </a:endParaRPr>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ym typeface="+mn-ea"/>
                        </a:rPr>
                        <a:t>B. </a:t>
                      </a:r>
                      <a:r>
                        <a:rPr lang="en-US" altLang="zh-CN" sz="2400" b="1" kern="1200" dirty="0"/>
                        <a:t>experience</a:t>
                      </a:r>
                      <a:endParaRPr lang="zh-CN" altLang="zh-CN" sz="2400" b="1" kern="1200" dirty="0"/>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ym typeface="+mn-ea"/>
                        </a:rPr>
                        <a:t>C. </a:t>
                      </a:r>
                      <a:r>
                        <a:rPr lang="en-US" altLang="zh-CN" sz="2400" b="1" kern="1200" dirty="0"/>
                        <a:t>solution</a:t>
                      </a:r>
                      <a:endParaRPr lang="zh-CN" altLang="zh-CN" sz="2400" b="1" kern="1200" dirty="0"/>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D</a:t>
                      </a:r>
                      <a:r>
                        <a:rPr lang="en-US" sz="2400" b="1" kern="1200" dirty="0"/>
                        <a:t>.</a:t>
                      </a:r>
                      <a:r>
                        <a:rPr lang="en-US" altLang="zh-CN" sz="2400" b="1" kern="1200" dirty="0"/>
                        <a:t> excuse</a:t>
                      </a:r>
                      <a:endParaRPr lang="zh-CN" altLang="zh-CN" sz="2400" b="1" kern="1200" dirty="0"/>
                    </a:p>
                  </a:txBody>
                  <a:tcPr marL="0" marR="0" marT="0" marB="0">
                    <a:solidFill>
                      <a:schemeClr val="accent6"/>
                    </a:solidFill>
                  </a:tcPr>
                </a:tc>
                <a:extLst>
                  <a:ext uri="{0D108BD9-81ED-4DB2-BD59-A6C34878D82A}">
                    <a16:rowId xmlns:a16="http://schemas.microsoft.com/office/drawing/2014/main" val="10000"/>
                  </a:ext>
                </a:extLst>
              </a:tr>
              <a:tr h="452176">
                <a:tc>
                  <a:txBody>
                    <a:bodyPr/>
                    <a:lstStyle/>
                    <a:p>
                      <a:pPr indent="0" algn="l">
                        <a:buNone/>
                      </a:pPr>
                      <a:r>
                        <a:rPr lang="en-US" altLang="zh-CN" sz="2400" b="1" dirty="0"/>
                        <a:t>49</a:t>
                      </a:r>
                      <a:r>
                        <a:rPr lang="en-US" sz="2400" b="1" dirty="0"/>
                        <a:t>. </a:t>
                      </a:r>
                      <a:endParaRPr lang="en-US" altLang="zh-CN" sz="2400" b="1" kern="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ym typeface="+mn-ea"/>
                        </a:rPr>
                        <a:t>A.</a:t>
                      </a:r>
                      <a:r>
                        <a:rPr lang="en-US" altLang="zh-CN" sz="2400" b="1" kern="1200" dirty="0">
                          <a:sym typeface="+mn-ea"/>
                        </a:rPr>
                        <a:t> </a:t>
                      </a:r>
                      <a:r>
                        <a:rPr lang="en-US" altLang="zh-CN" sz="2400" b="1" kern="1200" dirty="0"/>
                        <a:t>convenient</a:t>
                      </a:r>
                      <a:endParaRPr lang="zh-CN" altLang="zh-CN" sz="2400" b="1" kern="1200" dirty="0"/>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ym typeface="+mn-ea"/>
                        </a:rPr>
                        <a:t>B. </a:t>
                      </a:r>
                      <a:r>
                        <a:rPr lang="en-US" altLang="zh-CN" sz="2400" b="1" dirty="0">
                          <a:sym typeface="+mn-ea"/>
                        </a:rPr>
                        <a:t>b</a:t>
                      </a:r>
                      <a:r>
                        <a:rPr lang="en-US" altLang="zh-CN" sz="2400" b="1" kern="1200" dirty="0"/>
                        <a:t>eneficial</a:t>
                      </a:r>
                      <a:endParaRPr lang="zh-CN" altLang="zh-CN" sz="2400" b="1" kern="1200" dirty="0"/>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ym typeface="+mn-ea"/>
                        </a:rPr>
                        <a:t>C. </a:t>
                      </a:r>
                      <a:r>
                        <a:rPr lang="en-US" altLang="zh-CN" sz="2400" b="1" kern="1200" dirty="0"/>
                        <a:t>efficient</a:t>
                      </a:r>
                      <a:endParaRPr lang="zh-CN" altLang="zh-CN" sz="2400" b="1" kern="1200" dirty="0"/>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D. </a:t>
                      </a:r>
                      <a:r>
                        <a:rPr lang="en-US" altLang="zh-CN" sz="2400" b="1" kern="1200" dirty="0"/>
                        <a:t>flexible</a:t>
                      </a:r>
                      <a:endParaRPr lang="zh-CN" altLang="zh-CN" sz="2400" b="1" kern="1200" dirty="0"/>
                    </a:p>
                  </a:txBody>
                  <a:tcPr marL="0" marR="0" marT="0" marB="0">
                    <a:solidFill>
                      <a:schemeClr val="accent6"/>
                    </a:solidFill>
                  </a:tcPr>
                </a:tc>
                <a:extLst>
                  <a:ext uri="{0D108BD9-81ED-4DB2-BD59-A6C34878D82A}">
                    <a16:rowId xmlns:a16="http://schemas.microsoft.com/office/drawing/2014/main" val="10002"/>
                  </a:ext>
                </a:extLst>
              </a:tr>
              <a:tr h="482600">
                <a:tc>
                  <a:txBody>
                    <a:bodyPr/>
                    <a:lstStyle/>
                    <a:p>
                      <a:pPr marL="0" indent="0" algn="l" defTabSz="914400" rtl="0" eaLnBrk="1" latinLnBrk="0" hangingPunct="1">
                        <a:buClrTx/>
                        <a:buSzTx/>
                        <a:buFontTx/>
                        <a:buNone/>
                      </a:pPr>
                      <a:r>
                        <a:rPr lang="en-US" altLang="zh-CN" sz="2400" b="1" kern="1200" dirty="0">
                          <a:sym typeface="+mn-ea"/>
                        </a:rPr>
                        <a:t>50.</a:t>
                      </a:r>
                      <a:endParaRPr lang="en-US" altLang="zh-CN" sz="2400" b="1" kern="1200" dirty="0">
                        <a:solidFill>
                          <a:schemeClr val="tx1"/>
                        </a:solidFill>
                        <a:latin typeface="Times New Roman" panose="02020603050405020304" pitchFamily="18" charset="0"/>
                        <a:ea typeface="+mn-ea"/>
                        <a:cs typeface="Times New Roman" panose="02020603050405020304" pitchFamily="18" charset="0"/>
                        <a:sym typeface="+mn-ea"/>
                      </a:endParaRPr>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ym typeface="+mn-ea"/>
                        </a:rPr>
                        <a:t>A.</a:t>
                      </a:r>
                      <a:r>
                        <a:rPr lang="en-US" altLang="zh-CN" sz="2400" b="1" kern="1200" dirty="0">
                          <a:sym typeface="+mn-ea"/>
                        </a:rPr>
                        <a:t> </a:t>
                      </a:r>
                      <a:r>
                        <a:rPr lang="en-US" altLang="zh-CN" sz="2400" b="1" kern="1200" dirty="0"/>
                        <a:t>entitled</a:t>
                      </a:r>
                      <a:endParaRPr lang="zh-CN" altLang="zh-CN" sz="2400" b="1" kern="1200" dirty="0"/>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ym typeface="+mn-ea"/>
                        </a:rPr>
                        <a:t>B.</a:t>
                      </a:r>
                      <a:r>
                        <a:rPr lang="en-US" altLang="zh-CN" sz="2400" b="1" kern="1200" dirty="0"/>
                        <a:t> glued</a:t>
                      </a:r>
                      <a:endParaRPr lang="zh-CN" altLang="zh-CN" sz="2400" b="1" kern="1200" dirty="0"/>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ym typeface="+mn-ea"/>
                        </a:rPr>
                        <a:t>C. </a:t>
                      </a:r>
                      <a:r>
                        <a:rPr lang="en-US" altLang="zh-CN" sz="2400" b="1" kern="1200" dirty="0"/>
                        <a:t>exposed</a:t>
                      </a:r>
                      <a:endParaRPr lang="zh-CN" altLang="zh-CN" sz="2400" b="1" kern="1200" dirty="0"/>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t>D. </a:t>
                      </a:r>
                      <a:r>
                        <a:rPr lang="en-US" altLang="zh-CN" sz="2400" b="1" kern="1200" dirty="0"/>
                        <a:t>compared</a:t>
                      </a:r>
                      <a:endParaRPr lang="zh-CN" altLang="zh-CN" sz="2400" b="1" kern="1200" dirty="0"/>
                    </a:p>
                  </a:txBody>
                  <a:tcPr marL="0" marR="0" marT="0" marB="0">
                    <a:solidFill>
                      <a:schemeClr val="accent6"/>
                    </a:solidFill>
                  </a:tcPr>
                </a:tc>
                <a:extLst>
                  <a:ext uri="{0D108BD9-81ED-4DB2-BD59-A6C34878D82A}">
                    <a16:rowId xmlns:a16="http://schemas.microsoft.com/office/drawing/2014/main" val="10003"/>
                  </a:ext>
                </a:extLst>
              </a:tr>
              <a:tr h="482600">
                <a:tc>
                  <a:txBody>
                    <a:bodyPr/>
                    <a:lstStyle/>
                    <a:p>
                      <a:pPr marL="0" indent="0" algn="l" defTabSz="914400" rtl="0" eaLnBrk="1" latinLnBrk="0" hangingPunct="1">
                        <a:buClrTx/>
                        <a:buSzTx/>
                        <a:buFontTx/>
                        <a:buNone/>
                      </a:pPr>
                      <a:endParaRPr lang="en-US" altLang="zh-CN"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marL="0" indent="0" algn="l" defTabSz="914400" rtl="0" eaLnBrk="1" latinLnBrk="0" hangingPunct="1">
                        <a:buClrTx/>
                        <a:buSzTx/>
                        <a:buFontTx/>
                        <a:buNone/>
                      </a:pPr>
                      <a:r>
                        <a:rPr lang="zh-CN" altLang="en-US" sz="2400" b="1" kern="1200" dirty="0"/>
                        <a:t>有资格的</a:t>
                      </a: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algn="l">
                        <a:buClrTx/>
                        <a:buSzTx/>
                        <a:buFontTx/>
                        <a:buNone/>
                      </a:pPr>
                      <a:r>
                        <a:rPr lang="zh-CN" altLang="en-US" sz="2400" b="1" kern="1200" dirty="0">
                          <a:sym typeface="+mn-ea"/>
                        </a:rPr>
                        <a:t>粘粘，链接</a:t>
                      </a: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r>
                        <a:rPr lang="zh-CN" altLang="en-US" sz="2400" b="1" kern="1200" dirty="0">
                          <a:sym typeface="+mn-ea"/>
                        </a:rPr>
                        <a:t>曝光</a:t>
                      </a: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extLst>
                  <a:ext uri="{0D108BD9-81ED-4DB2-BD59-A6C34878D82A}">
                    <a16:rowId xmlns:a16="http://schemas.microsoft.com/office/drawing/2014/main" val="518460948"/>
                  </a:ext>
                </a:extLst>
              </a:tr>
            </a:tbl>
          </a:graphicData>
        </a:graphic>
      </p:graphicFrame>
      <p:sp>
        <p:nvSpPr>
          <p:cNvPr id="9" name="文本框 8"/>
          <p:cNvSpPr txBox="1"/>
          <p:nvPr>
            <p:custDataLst>
              <p:tags r:id="rId3"/>
            </p:custDataLst>
          </p:nvPr>
        </p:nvSpPr>
        <p:spPr>
          <a:xfrm>
            <a:off x="360414" y="4160261"/>
            <a:ext cx="11374652" cy="461665"/>
          </a:xfrm>
          <a:prstGeom prst="rect">
            <a:avLst/>
          </a:prstGeom>
          <a:noFill/>
        </p:spPr>
        <p:txBody>
          <a:bodyPr wrap="square" rtlCol="0" anchor="t">
            <a:spAutoFit/>
          </a:bodyPr>
          <a:lstStyle/>
          <a:p>
            <a:pPr marL="0" marR="0" lvl="0" indent="40005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48.</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句意：我的父亲当场主动提出一种</a:t>
            </a:r>
            <a:r>
              <a:rPr kumimoji="0"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rPr>
              <a:t>方法</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供他小儿子考虑。</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sym typeface="+mn-ea"/>
            </a:endParaRPr>
          </a:p>
        </p:txBody>
      </p:sp>
      <p:sp>
        <p:nvSpPr>
          <p:cNvPr id="11" name="文本框 10"/>
          <p:cNvSpPr txBox="1"/>
          <p:nvPr>
            <p:custDataLst>
              <p:tags r:id="rId4"/>
            </p:custDataLst>
          </p:nvPr>
        </p:nvSpPr>
        <p:spPr>
          <a:xfrm>
            <a:off x="714752" y="4611562"/>
            <a:ext cx="11374653" cy="1569660"/>
          </a:xfrm>
          <a:prstGeom prst="rect">
            <a:avLst/>
          </a:prstGeom>
          <a:noFill/>
        </p:spPr>
        <p:txBody>
          <a:bodyPr wrap="square" rtlCol="0" anchor="t">
            <a:spAutoFit/>
          </a:bodyPr>
          <a:lstStyle/>
          <a:p>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49.</a:t>
            </a:r>
            <a:r>
              <a:rPr lang="en-US" altLang="zh-CN" sz="2400" b="1" dirty="0">
                <a:latin typeface="Times New Roman" panose="02020603050405020304" pitchFamily="18" charset="0"/>
                <a:cs typeface="Times New Roman" panose="02020603050405020304" pitchFamily="18" charset="0"/>
              </a:rPr>
              <a:t> </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根据句意，</a:t>
            </a:r>
            <a:r>
              <a:rPr lang="zh-CN" altLang="en-US" sz="24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sym typeface="+mn-ea"/>
              </a:rPr>
              <a:t>小儿子照看另外一边的家庭</a:t>
            </a:r>
            <a:r>
              <a:rPr lang="zh-CN" altLang="en-US" sz="2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n-ea"/>
              </a:rPr>
              <a:t>也会受益的 </a:t>
            </a:r>
            <a:r>
              <a:rPr lang="en-US" altLang="zh-CN" sz="2400" b="1" dirty="0">
                <a:solidFill>
                  <a:srgbClr val="7030A0"/>
                </a:solidFill>
                <a:latin typeface="Times New Roman" panose="02020603050405020304" pitchFamily="18" charset="0"/>
                <a:cs typeface="Times New Roman" panose="02020603050405020304" pitchFamily="18" charset="0"/>
              </a:rPr>
              <a:t>Beneficial </a:t>
            </a:r>
            <a:r>
              <a:rPr lang="zh-CN" altLang="en-US" sz="2400" b="1" dirty="0"/>
              <a:t>。根据</a:t>
            </a:r>
            <a:r>
              <a:rPr lang="en-US" altLang="zh-CN" sz="2400" b="1" dirty="0"/>
              <a:t>50</a:t>
            </a:r>
            <a:r>
              <a:rPr lang="zh-CN" altLang="en-US" sz="2400" b="1" dirty="0"/>
              <a:t>题，这是对双边都有好处的。</a:t>
            </a:r>
            <a:endParaRPr lang="en-US" altLang="zh-CN" sz="2400" b="1" dirty="0"/>
          </a:p>
          <a:p>
            <a:r>
              <a:rPr lang="en-US" altLang="zh-CN" sz="24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50</a:t>
            </a:r>
            <a:r>
              <a:rPr lang="zh-CN" altLang="en-US" sz="24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，根据句意， 那边的生活从未</a:t>
            </a:r>
            <a:r>
              <a:rPr lang="zh-CN" altLang="en-US" sz="2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曝光</a:t>
            </a:r>
            <a:r>
              <a:rPr lang="zh-CN" altLang="en-US" sz="24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过。根据第一段小儿子不好的家庭背景，小儿子的家人是不愿出现在大众视野中。</a:t>
            </a:r>
            <a:endParaRPr lang="zh-CN" altLang="en-US" sz="24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2" name="Picture 4">
            <a:extLst>
              <a:ext uri="{FF2B5EF4-FFF2-40B4-BE49-F238E27FC236}">
                <a16:creationId xmlns:a16="http://schemas.microsoft.com/office/drawing/2014/main" id="{1A89710A-F9E1-D5AB-D65C-26D2F2FF995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17943" y="2055445"/>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a:extLst>
              <a:ext uri="{FF2B5EF4-FFF2-40B4-BE49-F238E27FC236}">
                <a16:creationId xmlns:a16="http://schemas.microsoft.com/office/drawing/2014/main" id="{6BF52521-6238-4CE8-AFC7-4A77518DDDD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78148" y="2584485"/>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a:extLst>
              <a:ext uri="{FF2B5EF4-FFF2-40B4-BE49-F238E27FC236}">
                <a16:creationId xmlns:a16="http://schemas.microsoft.com/office/drawing/2014/main" id="{1C952E62-B1C0-00BF-AF64-F7834DA876F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17943" y="3003585"/>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666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文本框 57"/>
          <p:cNvSpPr txBox="1"/>
          <p:nvPr/>
        </p:nvSpPr>
        <p:spPr>
          <a:xfrm>
            <a:off x="360414" y="441345"/>
            <a:ext cx="11786870" cy="1415283"/>
          </a:xfrm>
          <a:prstGeom prst="rect">
            <a:avLst/>
          </a:prstGeom>
          <a:noFill/>
        </p:spPr>
        <p:txBody>
          <a:bodyPr wrap="square" rtlCol="0">
            <a:noAutofit/>
          </a:bodyPr>
          <a:lstStyle/>
          <a:p>
            <a:pPr indent="0"/>
            <a:r>
              <a:rPr lang="en-US" altLang="zh-CN" sz="2800" b="1" dirty="0">
                <a:latin typeface="Times New Roman" panose="02020603050405020304" pitchFamily="18" charset="0"/>
                <a:ea typeface="宋体" panose="02010600030101010101" pitchFamily="2" charset="-122"/>
              </a:rPr>
              <a:t>Although we must have seemed very unfamiliar to him, he had no trouble   </a:t>
            </a:r>
            <a:r>
              <a:rPr lang="en-US" altLang="zh-CN" sz="2800" b="1" u="sng" dirty="0">
                <a:latin typeface="Times New Roman" panose="02020603050405020304" pitchFamily="18" charset="0"/>
                <a:ea typeface="宋体" panose="02010600030101010101" pitchFamily="2" charset="-122"/>
              </a:rPr>
              <a:t>51 </a:t>
            </a:r>
            <a:r>
              <a:rPr lang="en-US" altLang="zh-CN" sz="2800" b="1" dirty="0">
                <a:latin typeface="Times New Roman" panose="02020603050405020304" pitchFamily="18" charset="0"/>
                <a:ea typeface="宋体" panose="02010600030101010101" pitchFamily="2" charset="-122"/>
              </a:rPr>
              <a:t> . The whole neighborhood welcomed him and he loved the  </a:t>
            </a:r>
            <a:r>
              <a:rPr lang="en-US" altLang="zh-CN" sz="2800" b="1" u="sng" dirty="0">
                <a:latin typeface="Times New Roman" panose="02020603050405020304" pitchFamily="18" charset="0"/>
                <a:ea typeface="宋体" panose="02010600030101010101" pitchFamily="2" charset="-122"/>
              </a:rPr>
              <a:t>52 </a:t>
            </a:r>
            <a:r>
              <a:rPr lang="en-US" altLang="zh-CN" sz="2800" b="1" dirty="0">
                <a:latin typeface="Times New Roman" panose="02020603050405020304" pitchFamily="18" charset="0"/>
                <a:ea typeface="宋体" panose="02010600030101010101" pitchFamily="2" charset="-122"/>
              </a:rPr>
              <a:t>  . At the end of summer, he returned to his mother.</a:t>
            </a:r>
          </a:p>
          <a:p>
            <a:pPr indent="0"/>
            <a:endPar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Times New Roman" panose="02020603050405020304" pitchFamily="18" charset="0"/>
            </a:endParaRPr>
          </a:p>
        </p:txBody>
      </p:sp>
      <p:sp>
        <p:nvSpPr>
          <p:cNvPr id="10" name="圆角矩形 9"/>
          <p:cNvSpPr/>
          <p:nvPr>
            <p:custDataLst>
              <p:tags r:id="rId1"/>
            </p:custDataLst>
          </p:nvPr>
        </p:nvSpPr>
        <p:spPr>
          <a:xfrm>
            <a:off x="192405" y="60325"/>
            <a:ext cx="3790315" cy="446405"/>
          </a:xfrm>
          <a:prstGeom prst="roundRect">
            <a:avLst/>
          </a:prstGeom>
          <a:solidFill>
            <a:schemeClr val="bg1"/>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瞻前顾后，先易后难</a:t>
            </a:r>
          </a:p>
        </p:txBody>
      </p:sp>
      <p:graphicFrame>
        <p:nvGraphicFramePr>
          <p:cNvPr id="6" name="表格 5"/>
          <p:cNvGraphicFramePr/>
          <p:nvPr>
            <p:custDataLst>
              <p:tags r:id="rId2"/>
            </p:custDataLst>
            <p:extLst>
              <p:ext uri="{D42A27DB-BD31-4B8C-83A1-F6EECF244321}">
                <p14:modId xmlns:p14="http://schemas.microsoft.com/office/powerpoint/2010/main" val="2360703411"/>
              </p:ext>
            </p:extLst>
          </p:nvPr>
        </p:nvGraphicFramePr>
        <p:xfrm>
          <a:off x="236485" y="1835683"/>
          <a:ext cx="11595101" cy="1895102"/>
        </p:xfrm>
        <a:graphic>
          <a:graphicData uri="http://schemas.openxmlformats.org/drawingml/2006/table">
            <a:tbl>
              <a:tblPr firstRow="1" bandRow="1">
                <a:tableStyleId>{327F97BB-C833-4FB7-BDE5-3F7075034690}</a:tableStyleId>
              </a:tblPr>
              <a:tblGrid>
                <a:gridCol w="803910">
                  <a:extLst>
                    <a:ext uri="{9D8B030D-6E8A-4147-A177-3AD203B41FA5}">
                      <a16:colId xmlns:a16="http://schemas.microsoft.com/office/drawing/2014/main" val="20000"/>
                    </a:ext>
                  </a:extLst>
                </a:gridCol>
                <a:gridCol w="2318386">
                  <a:extLst>
                    <a:ext uri="{9D8B030D-6E8A-4147-A177-3AD203B41FA5}">
                      <a16:colId xmlns:a16="http://schemas.microsoft.com/office/drawing/2014/main" val="20001"/>
                    </a:ext>
                  </a:extLst>
                </a:gridCol>
                <a:gridCol w="2858770">
                  <a:extLst>
                    <a:ext uri="{9D8B030D-6E8A-4147-A177-3AD203B41FA5}">
                      <a16:colId xmlns:a16="http://schemas.microsoft.com/office/drawing/2014/main" val="20002"/>
                    </a:ext>
                  </a:extLst>
                </a:gridCol>
                <a:gridCol w="2456815">
                  <a:extLst>
                    <a:ext uri="{9D8B030D-6E8A-4147-A177-3AD203B41FA5}">
                      <a16:colId xmlns:a16="http://schemas.microsoft.com/office/drawing/2014/main" val="20003"/>
                    </a:ext>
                  </a:extLst>
                </a:gridCol>
                <a:gridCol w="3157220">
                  <a:extLst>
                    <a:ext uri="{9D8B030D-6E8A-4147-A177-3AD203B41FA5}">
                      <a16:colId xmlns:a16="http://schemas.microsoft.com/office/drawing/2014/main" val="20004"/>
                    </a:ext>
                  </a:extLst>
                </a:gridCol>
              </a:tblGrid>
              <a:tr h="91907">
                <a:tc>
                  <a:txBody>
                    <a:bodyPr/>
                    <a:lstStyle/>
                    <a:p>
                      <a:pPr indent="0" algn="l">
                        <a:buNone/>
                      </a:pPr>
                      <a:r>
                        <a:rPr lang="en-US" sz="2800" b="1" dirty="0">
                          <a:sym typeface="+mn-ea"/>
                        </a:rPr>
                        <a:t>51.  </a:t>
                      </a:r>
                      <a:endParaRPr lang="en-US" altLang="zh-CN" sz="2800" b="1" kern="12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kern="1200" dirty="0"/>
                        <a:t>A. fitting in</a:t>
                      </a:r>
                      <a:endParaRPr lang="zh-CN" altLang="zh-CN" sz="2800" b="1" kern="1200" dirty="0">
                        <a:solidFill>
                          <a:schemeClr val="tx1"/>
                        </a:solidFill>
                        <a:latin typeface="Times New Roman" panose="02020603050405020304" pitchFamily="18" charset="0"/>
                        <a:ea typeface="+mn-ea"/>
                        <a:cs typeface="Times New Roman" panose="02020603050405020304" pitchFamily="18" charset="0"/>
                      </a:endParaRPr>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ym typeface="+mn-ea"/>
                        </a:rPr>
                        <a:t>B. </a:t>
                      </a:r>
                      <a:r>
                        <a:rPr lang="en-US" altLang="zh-CN" sz="2800" b="1" kern="1200" dirty="0"/>
                        <a:t>making up</a:t>
                      </a:r>
                      <a:endParaRPr lang="zh-CN" altLang="zh-CN" sz="2800" b="1" kern="1200" dirty="0"/>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ym typeface="+mn-ea"/>
                        </a:rPr>
                        <a:t>C. </a:t>
                      </a:r>
                      <a:r>
                        <a:rPr lang="en-US" altLang="zh-CN" sz="2800" b="1" kern="1200" dirty="0"/>
                        <a:t>reacting to</a:t>
                      </a:r>
                      <a:endParaRPr lang="zh-CN" altLang="zh-CN" sz="2800" b="1" kern="1200" dirty="0"/>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t>D</a:t>
                      </a:r>
                      <a:r>
                        <a:rPr lang="en-US" sz="2800" b="1" kern="1200" dirty="0"/>
                        <a:t>.</a:t>
                      </a:r>
                      <a:r>
                        <a:rPr lang="en-US" altLang="zh-CN" sz="2800" b="1" kern="1200" dirty="0"/>
                        <a:t> caring about</a:t>
                      </a:r>
                      <a:endParaRPr lang="zh-CN" altLang="zh-CN" sz="2800" b="1" kern="1200" dirty="0"/>
                    </a:p>
                  </a:txBody>
                  <a:tcPr marL="0" marR="0" marT="0" marB="0">
                    <a:solidFill>
                      <a:schemeClr val="accent6"/>
                    </a:solidFill>
                  </a:tcPr>
                </a:tc>
                <a:extLst>
                  <a:ext uri="{0D108BD9-81ED-4DB2-BD59-A6C34878D82A}">
                    <a16:rowId xmlns:a16="http://schemas.microsoft.com/office/drawing/2014/main" val="10000"/>
                  </a:ext>
                </a:extLst>
              </a:tr>
              <a:tr h="400410">
                <a:tc>
                  <a:txBody>
                    <a:bodyPr/>
                    <a:lstStyle/>
                    <a:p>
                      <a:pPr indent="0" algn="l">
                        <a:buNone/>
                      </a:pPr>
                      <a:endParaRPr lang="en-US" altLang="zh-CN"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r>
                        <a:rPr lang="zh-CN" altLang="en-US" sz="2400" b="1" kern="1200" spc="-10" dirty="0">
                          <a:effectLst/>
                          <a:sym typeface="+mn-ea"/>
                        </a:rPr>
                        <a:t>适应</a:t>
                      </a:r>
                      <a:endParaRPr lang="zh-CN" altLang="en-US" sz="2400" b="1" kern="1200" spc="-1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algn="l">
                        <a:buClrTx/>
                        <a:buSzTx/>
                        <a:buFontTx/>
                        <a:buNone/>
                      </a:pPr>
                      <a:endParaRPr lang="zh-CN" altLang="en-US" sz="2800" b="1" kern="1200" dirty="0">
                        <a:solidFill>
                          <a:schemeClr val="tx1"/>
                        </a:solidFill>
                        <a:latin typeface="Times New Roman" panose="02020603050405020304" pitchFamily="18" charset="0"/>
                        <a:ea typeface="+mn-ea"/>
                        <a:cs typeface="Times New Roman" panose="02020603050405020304" pitchFamily="18" charset="0"/>
                        <a:sym typeface="+mn-ea"/>
                      </a:endParaRPr>
                    </a:p>
                  </a:txBody>
                  <a:tcPr marL="0" marR="0" marT="0" marB="0">
                    <a:solidFill>
                      <a:schemeClr val="accent6"/>
                    </a:solidFill>
                  </a:tcPr>
                </a:tc>
                <a:tc>
                  <a:txBody>
                    <a:bodyPr/>
                    <a:lstStyle/>
                    <a:p>
                      <a:pPr marL="0" indent="0" algn="l" defTabSz="914400" rtl="0" eaLnBrk="1" latinLnBrk="0" hangingPunct="1">
                        <a:buNone/>
                      </a:pPr>
                      <a:endParaRPr lang="zh-CN" altLang="en-US" sz="24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endParaRPr lang="zh-CN" altLang="en-US" sz="2800" b="1" kern="1200" dirty="0">
                        <a:solidFill>
                          <a:schemeClr val="tx1"/>
                        </a:solidFill>
                        <a:latin typeface="Times New Roman" panose="02020603050405020304" pitchFamily="18" charset="0"/>
                        <a:ea typeface="+mn-ea"/>
                        <a:cs typeface="Times New Roman" panose="02020603050405020304" pitchFamily="18" charset="0"/>
                        <a:sym typeface="+mn-ea"/>
                      </a:endParaRPr>
                    </a:p>
                  </a:txBody>
                  <a:tcPr marL="0" marR="0" marT="0" marB="0">
                    <a:solidFill>
                      <a:schemeClr val="accent6"/>
                    </a:solidFill>
                  </a:tcPr>
                </a:tc>
                <a:extLst>
                  <a:ext uri="{0D108BD9-81ED-4DB2-BD59-A6C34878D82A}">
                    <a16:rowId xmlns:a16="http://schemas.microsoft.com/office/drawing/2014/main" val="10001"/>
                  </a:ext>
                </a:extLst>
              </a:tr>
              <a:tr h="559062">
                <a:tc>
                  <a:txBody>
                    <a:bodyPr/>
                    <a:lstStyle/>
                    <a:p>
                      <a:pPr indent="0" algn="l">
                        <a:buNone/>
                      </a:pPr>
                      <a:r>
                        <a:rPr lang="en-US" altLang="zh-CN" sz="2800" b="1" dirty="0"/>
                        <a:t>52</a:t>
                      </a:r>
                      <a:r>
                        <a:rPr lang="en-US" sz="2800" b="1" dirty="0"/>
                        <a:t>. </a:t>
                      </a:r>
                      <a:endParaRPr lang="en-US" altLang="zh-CN" sz="2800" b="1" kern="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ym typeface="+mn-ea"/>
                        </a:rPr>
                        <a:t>A.</a:t>
                      </a:r>
                      <a:r>
                        <a:rPr lang="en-US" altLang="zh-CN" sz="2800" b="1" kern="1200" dirty="0">
                          <a:sym typeface="+mn-ea"/>
                        </a:rPr>
                        <a:t> </a:t>
                      </a:r>
                      <a:r>
                        <a:rPr lang="en-US" altLang="zh-CN" sz="2800" b="1" kern="1200" dirty="0"/>
                        <a:t>patience</a:t>
                      </a:r>
                      <a:endParaRPr lang="zh-CN" altLang="zh-CN" sz="2800" b="1" kern="1200" dirty="0"/>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ym typeface="+mn-ea"/>
                        </a:rPr>
                        <a:t>B. </a:t>
                      </a:r>
                      <a:r>
                        <a:rPr lang="en-US" altLang="zh-CN" sz="2800" b="1" kern="1200" dirty="0"/>
                        <a:t>attitude</a:t>
                      </a:r>
                      <a:endParaRPr lang="zh-CN" altLang="zh-CN" sz="2800" b="1" kern="1200" dirty="0"/>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ym typeface="+mn-ea"/>
                        </a:rPr>
                        <a:t>C. </a:t>
                      </a:r>
                      <a:r>
                        <a:rPr lang="en-US" altLang="zh-CN" sz="2800" b="1" kern="1200" dirty="0"/>
                        <a:t>decision</a:t>
                      </a:r>
                      <a:endParaRPr lang="zh-CN" altLang="zh-CN" sz="2800" b="1" kern="1200" dirty="0"/>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t>D. </a:t>
                      </a:r>
                      <a:r>
                        <a:rPr lang="en-US" altLang="zh-CN" sz="2800" b="1" kern="1200" dirty="0"/>
                        <a:t>attention</a:t>
                      </a:r>
                      <a:endParaRPr lang="zh-CN" altLang="zh-CN" sz="2800" b="1" kern="1200" dirty="0"/>
                    </a:p>
                  </a:txBody>
                  <a:tcPr marL="0" marR="0" marT="0" marB="0">
                    <a:solidFill>
                      <a:schemeClr val="accent6"/>
                    </a:solidFill>
                  </a:tcPr>
                </a:tc>
                <a:extLst>
                  <a:ext uri="{0D108BD9-81ED-4DB2-BD59-A6C34878D82A}">
                    <a16:rowId xmlns:a16="http://schemas.microsoft.com/office/drawing/2014/main" val="10002"/>
                  </a:ext>
                </a:extLst>
              </a:tr>
              <a:tr h="482600">
                <a:tc>
                  <a:txBody>
                    <a:bodyPr/>
                    <a:lstStyle/>
                    <a:p>
                      <a:pPr marL="0" indent="0" algn="l" defTabSz="914400" rtl="0" eaLnBrk="1" latinLnBrk="0" hangingPunct="1">
                        <a:buClrTx/>
                        <a:buSzTx/>
                        <a:buFontTx/>
                        <a:buNone/>
                      </a:pPr>
                      <a:endParaRPr lang="en-US" altLang="zh-CN"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marL="0" indent="0" algn="l" defTabSz="914400" rtl="0" eaLnBrk="1" latinLnBrk="0" hangingPunct="1">
                        <a:buClrTx/>
                        <a:buSzTx/>
                        <a:buFontTx/>
                        <a:buNone/>
                      </a:pP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algn="l">
                        <a:buClrTx/>
                        <a:buSzTx/>
                        <a:buFontTx/>
                        <a:buNone/>
                      </a:pP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r>
                        <a:rPr lang="zh-CN" altLang="en-US" sz="2400" b="1" kern="1200" dirty="0">
                          <a:sym typeface="+mn-ea"/>
                        </a:rPr>
                        <a:t>关心</a:t>
                      </a: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extLst>
                  <a:ext uri="{0D108BD9-81ED-4DB2-BD59-A6C34878D82A}">
                    <a16:rowId xmlns:a16="http://schemas.microsoft.com/office/drawing/2014/main" val="10003"/>
                  </a:ext>
                </a:extLst>
              </a:tr>
            </a:tbl>
          </a:graphicData>
        </a:graphic>
      </p:graphicFrame>
      <p:sp>
        <p:nvSpPr>
          <p:cNvPr id="9" name="文本框 8"/>
          <p:cNvSpPr txBox="1"/>
          <p:nvPr>
            <p:custDataLst>
              <p:tags r:id="rId3"/>
            </p:custDataLst>
          </p:nvPr>
        </p:nvSpPr>
        <p:spPr>
          <a:xfrm>
            <a:off x="566523" y="4252213"/>
            <a:ext cx="11374652" cy="830997"/>
          </a:xfrm>
          <a:prstGeom prst="rect">
            <a:avLst/>
          </a:prstGeom>
          <a:noFill/>
        </p:spPr>
        <p:txBody>
          <a:bodyPr wrap="square" rtlCol="0" anchor="t">
            <a:spAutoFit/>
          </a:bodyPr>
          <a:lstStyle/>
          <a:p>
            <a:pPr lvl="0" indent="400050"/>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51.</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根据后文邻里对小儿子的态度是</a:t>
            </a:r>
            <a:r>
              <a:rPr kumimoji="0"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rPr>
              <a:t>欢迎的</a:t>
            </a:r>
            <a:r>
              <a:rPr kumimoji="0" lang="zh-CN" altLang="en-US" sz="2400" b="1" i="0" u="none" strike="noStrike" kern="1200" cap="none" spc="0" normalizeH="0" noProof="0" dirty="0">
                <a:ln>
                  <a:noFill/>
                </a:ln>
                <a:solidFill>
                  <a:srgbClr val="7030A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welcomed</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The whole neighborhood welcomed</a:t>
            </a:r>
            <a:r>
              <a:rPr lang="zh-CN" altLang="en-US" sz="2400" b="1" dirty="0">
                <a:latin typeface="Times New Roman" panose="02020603050405020304" pitchFamily="18" charset="0"/>
                <a:ea typeface="宋体" panose="02010600030101010101" pitchFamily="2" charset="-122"/>
              </a:rPr>
              <a:t>，可知，小儿子在这里没有</a:t>
            </a:r>
            <a:r>
              <a:rPr lang="zh-CN" altLang="en-US" sz="2400" b="1" dirty="0">
                <a:solidFill>
                  <a:srgbClr val="7030A0"/>
                </a:solidFill>
                <a:latin typeface="Times New Roman" panose="02020603050405020304" pitchFamily="18" charset="0"/>
                <a:ea typeface="宋体" panose="02010600030101010101" pitchFamily="2" charset="-122"/>
              </a:rPr>
              <a:t>适应（</a:t>
            </a:r>
            <a:r>
              <a:rPr lang="en-US" altLang="zh-CN" sz="2400" b="1" dirty="0">
                <a:solidFill>
                  <a:srgbClr val="7030A0"/>
                </a:solidFill>
                <a:latin typeface="Times New Roman" panose="02020603050405020304" pitchFamily="18" charset="0"/>
                <a:cs typeface="Times New Roman" panose="02020603050405020304" pitchFamily="18" charset="0"/>
              </a:rPr>
              <a:t>fitting in</a:t>
            </a:r>
            <a:r>
              <a:rPr lang="zh-CN" altLang="en-US"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rPr>
              <a:t>环境的问题。</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sym typeface="+mn-ea"/>
            </a:endParaRPr>
          </a:p>
        </p:txBody>
      </p:sp>
      <p:sp>
        <p:nvSpPr>
          <p:cNvPr id="11" name="文本框 10"/>
          <p:cNvSpPr txBox="1"/>
          <p:nvPr>
            <p:custDataLst>
              <p:tags r:id="rId4"/>
            </p:custDataLst>
          </p:nvPr>
        </p:nvSpPr>
        <p:spPr>
          <a:xfrm>
            <a:off x="772631" y="5160019"/>
            <a:ext cx="11374653" cy="46166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52.</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根据句意，与</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welcomed </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并列的顺承意义</a:t>
            </a:r>
            <a:r>
              <a:rPr kumimoji="0" lang="en-US" altLang="zh-CN"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attention</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kumimoji="0"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关心</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kumimoji="0"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p>
        </p:txBody>
      </p:sp>
      <p:pic>
        <p:nvPicPr>
          <p:cNvPr id="2" name="Picture 4">
            <a:extLst>
              <a:ext uri="{FF2B5EF4-FFF2-40B4-BE49-F238E27FC236}">
                <a16:creationId xmlns:a16="http://schemas.microsoft.com/office/drawing/2014/main" id="{1A89710A-F9E1-D5AB-D65C-26D2F2FF995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2928" y="1818548"/>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a:extLst>
              <a:ext uri="{FF2B5EF4-FFF2-40B4-BE49-F238E27FC236}">
                <a16:creationId xmlns:a16="http://schemas.microsoft.com/office/drawing/2014/main" id="{6BF52521-6238-4CE8-AFC7-4A77518DDDD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17912" y="2704193"/>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436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文本框 57"/>
          <p:cNvSpPr txBox="1"/>
          <p:nvPr/>
        </p:nvSpPr>
        <p:spPr>
          <a:xfrm>
            <a:off x="154305" y="491116"/>
            <a:ext cx="11786870" cy="1391449"/>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I   </a:t>
            </a:r>
            <a:r>
              <a:rPr kumimoji="0" lang="en-US" altLang="zh-CN" sz="2400" b="0" i="0" u="sng"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53 </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about him several years later. Dad told me that after going back, the youngest son decided to go to night school for accounting. He eventually  </a:t>
            </a:r>
            <a:r>
              <a:rPr kumimoji="0" lang="en-US" altLang="zh-CN" sz="2400" b="0" i="0" u="sng"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54</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an  office job. He was the only son in that family who did not become a(n</a:t>
            </a:r>
            <a:r>
              <a:rPr kumimoji="0" lang="en-US" altLang="zh-CN" sz="2400" b="0" i="0" u="sng"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55  </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Times New Roman" panose="02020603050405020304" pitchFamily="18" charset="0"/>
            </a:endParaRPr>
          </a:p>
        </p:txBody>
      </p:sp>
      <p:sp>
        <p:nvSpPr>
          <p:cNvPr id="10" name="圆角矩形 9"/>
          <p:cNvSpPr/>
          <p:nvPr>
            <p:custDataLst>
              <p:tags r:id="rId1"/>
            </p:custDataLst>
          </p:nvPr>
        </p:nvSpPr>
        <p:spPr>
          <a:xfrm>
            <a:off x="192405" y="60325"/>
            <a:ext cx="3790315" cy="446405"/>
          </a:xfrm>
          <a:prstGeom prst="roundRect">
            <a:avLst/>
          </a:prstGeom>
          <a:solidFill>
            <a:schemeClr val="bg1"/>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瞻前顾后，先易后难</a:t>
            </a:r>
          </a:p>
        </p:txBody>
      </p:sp>
      <p:graphicFrame>
        <p:nvGraphicFramePr>
          <p:cNvPr id="6" name="表格 5"/>
          <p:cNvGraphicFramePr/>
          <p:nvPr>
            <p:custDataLst>
              <p:tags r:id="rId2"/>
            </p:custDataLst>
            <p:extLst>
              <p:ext uri="{D42A27DB-BD31-4B8C-83A1-F6EECF244321}">
                <p14:modId xmlns:p14="http://schemas.microsoft.com/office/powerpoint/2010/main" val="3688016145"/>
              </p:ext>
            </p:extLst>
          </p:nvPr>
        </p:nvGraphicFramePr>
        <p:xfrm>
          <a:off x="771852" y="1744980"/>
          <a:ext cx="10551775" cy="3158895"/>
        </p:xfrm>
        <a:graphic>
          <a:graphicData uri="http://schemas.openxmlformats.org/drawingml/2006/table">
            <a:tbl>
              <a:tblPr firstRow="1" bandRow="1">
                <a:tableStyleId>{327F97BB-C833-4FB7-BDE5-3F7075034690}</a:tableStyleId>
              </a:tblPr>
              <a:tblGrid>
                <a:gridCol w="731574">
                  <a:extLst>
                    <a:ext uri="{9D8B030D-6E8A-4147-A177-3AD203B41FA5}">
                      <a16:colId xmlns:a16="http://schemas.microsoft.com/office/drawing/2014/main" val="20000"/>
                    </a:ext>
                  </a:extLst>
                </a:gridCol>
                <a:gridCol w="2109778">
                  <a:extLst>
                    <a:ext uri="{9D8B030D-6E8A-4147-A177-3AD203B41FA5}">
                      <a16:colId xmlns:a16="http://schemas.microsoft.com/office/drawing/2014/main" val="20001"/>
                    </a:ext>
                  </a:extLst>
                </a:gridCol>
                <a:gridCol w="2601538">
                  <a:extLst>
                    <a:ext uri="{9D8B030D-6E8A-4147-A177-3AD203B41FA5}">
                      <a16:colId xmlns:a16="http://schemas.microsoft.com/office/drawing/2014/main" val="20002"/>
                    </a:ext>
                  </a:extLst>
                </a:gridCol>
                <a:gridCol w="2235751">
                  <a:extLst>
                    <a:ext uri="{9D8B030D-6E8A-4147-A177-3AD203B41FA5}">
                      <a16:colId xmlns:a16="http://schemas.microsoft.com/office/drawing/2014/main" val="20003"/>
                    </a:ext>
                  </a:extLst>
                </a:gridCol>
                <a:gridCol w="2873134">
                  <a:extLst>
                    <a:ext uri="{9D8B030D-6E8A-4147-A177-3AD203B41FA5}">
                      <a16:colId xmlns:a16="http://schemas.microsoft.com/office/drawing/2014/main" val="20004"/>
                    </a:ext>
                  </a:extLst>
                </a:gridCol>
              </a:tblGrid>
              <a:tr h="556093">
                <a:tc>
                  <a:txBody>
                    <a:bodyPr/>
                    <a:lstStyle/>
                    <a:p>
                      <a:pPr indent="0" algn="l">
                        <a:buNone/>
                      </a:pPr>
                      <a:r>
                        <a:rPr lang="en-US" sz="2400" b="1" dirty="0">
                          <a:sym typeface="+mn-ea"/>
                        </a:rPr>
                        <a:t>53.  </a:t>
                      </a:r>
                      <a:endParaRPr lang="en-US" altLang="zh-CN" sz="2400" b="1" kern="12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0" marR="0" marT="0" marB="0">
                    <a:solidFill>
                      <a:schemeClr val="accent6"/>
                    </a:solidFill>
                  </a:tcPr>
                </a:tc>
                <a:tc>
                  <a:txBody>
                    <a:bodyPr/>
                    <a:lstStyle/>
                    <a:p>
                      <a:r>
                        <a:rPr lang="en-US" altLang="zh-CN" sz="2400" b="1" kern="1200" dirty="0"/>
                        <a:t>A. inquired</a:t>
                      </a:r>
                      <a:endParaRPr lang="zh-CN" altLang="zh-CN" sz="2400" b="1" kern="1200" dirty="0">
                        <a:solidFill>
                          <a:schemeClr val="tx1"/>
                        </a:solidFill>
                        <a:latin typeface="Times New Roman" panose="02020603050405020304" pitchFamily="18" charset="0"/>
                        <a:ea typeface="+mn-ea"/>
                        <a:cs typeface="Times New Roman" panose="02020603050405020304" pitchFamily="18" charset="0"/>
                      </a:endParaRPr>
                    </a:p>
                  </a:txBody>
                  <a:tcPr marL="0" marR="0" marT="0" marB="0">
                    <a:solidFill>
                      <a:schemeClr val="accent6"/>
                    </a:solidFill>
                  </a:tcPr>
                </a:tc>
                <a:tc>
                  <a:txBody>
                    <a:bodyPr/>
                    <a:lstStyle/>
                    <a:p>
                      <a:r>
                        <a:rPr lang="en-US" sz="2400" b="1" dirty="0">
                          <a:sym typeface="+mn-ea"/>
                        </a:rPr>
                        <a:t>B. </a:t>
                      </a:r>
                      <a:r>
                        <a:rPr lang="en-US" altLang="zh-CN" sz="2400" b="1" kern="1200" dirty="0"/>
                        <a:t>argued</a:t>
                      </a:r>
                      <a:endParaRPr lang="zh-CN" altLang="zh-CN" sz="2400" b="1" kern="1200" dirty="0">
                        <a:solidFill>
                          <a:schemeClr val="tx1"/>
                        </a:solidFill>
                        <a:latin typeface="Times New Roman" panose="02020603050405020304" pitchFamily="18" charset="0"/>
                        <a:ea typeface="+mn-ea"/>
                        <a:cs typeface="Times New Roman" panose="02020603050405020304" pitchFamily="18" charset="0"/>
                      </a:endParaRPr>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ym typeface="+mn-ea"/>
                        </a:rPr>
                        <a:t>C. </a:t>
                      </a:r>
                      <a:r>
                        <a:rPr lang="en-US" altLang="zh-CN" sz="2400" b="1" kern="1200" dirty="0"/>
                        <a:t>brought</a:t>
                      </a:r>
                      <a:endParaRPr lang="zh-CN" altLang="zh-CN" sz="2400" b="1" kern="1200" dirty="0"/>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D</a:t>
                      </a:r>
                      <a:r>
                        <a:rPr lang="en-US" sz="2400" b="1" kern="1200" dirty="0"/>
                        <a:t>.</a:t>
                      </a:r>
                      <a:r>
                        <a:rPr lang="en-US" altLang="zh-CN" sz="2400" b="1" kern="1200" dirty="0"/>
                        <a:t> bothered</a:t>
                      </a:r>
                      <a:endParaRPr lang="zh-CN" altLang="zh-CN" sz="2400" b="1" kern="1200" dirty="0"/>
                    </a:p>
                  </a:txBody>
                  <a:tcPr marL="0" marR="0" marT="0" marB="0">
                    <a:solidFill>
                      <a:schemeClr val="accent6"/>
                    </a:solidFill>
                  </a:tcPr>
                </a:tc>
                <a:extLst>
                  <a:ext uri="{0D108BD9-81ED-4DB2-BD59-A6C34878D82A}">
                    <a16:rowId xmlns:a16="http://schemas.microsoft.com/office/drawing/2014/main" val="10000"/>
                  </a:ext>
                </a:extLst>
              </a:tr>
              <a:tr h="482320">
                <a:tc>
                  <a:txBody>
                    <a:bodyPr/>
                    <a:lstStyle/>
                    <a:p>
                      <a:pPr indent="0" algn="l">
                        <a:buNone/>
                      </a:pPr>
                      <a:endParaRPr lang="en-US" altLang="zh-CN"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marL="0" indent="0" algn="l" defTabSz="914400" rtl="0" eaLnBrk="1" latinLnBrk="0" hangingPunct="1">
                        <a:buNone/>
                      </a:pPr>
                      <a:r>
                        <a:rPr lang="zh-CN" altLang="en-US" sz="2400" b="1" kern="1200" dirty="0"/>
                        <a:t>询问，打听</a:t>
                      </a:r>
                      <a:endParaRPr lang="en-US" altLang="zh-CN"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solidFill>
                      <a:schemeClr val="accent6"/>
                    </a:solidFill>
                  </a:tcPr>
                </a:tc>
                <a:tc>
                  <a:txBody>
                    <a:bodyPr/>
                    <a:lstStyle/>
                    <a:p>
                      <a:pPr algn="l">
                        <a:buClrTx/>
                        <a:buSzTx/>
                        <a:buFontTx/>
                        <a:buNone/>
                      </a:pPr>
                      <a:endParaRPr lang="zh-CN" altLang="en-US" sz="2400" b="1" kern="1200" dirty="0">
                        <a:solidFill>
                          <a:schemeClr val="tx1"/>
                        </a:solidFill>
                        <a:latin typeface="Times New Roman" panose="02020603050405020304" pitchFamily="18" charset="0"/>
                        <a:ea typeface="+mn-ea"/>
                        <a:cs typeface="Times New Roman" panose="02020603050405020304" pitchFamily="18" charset="0"/>
                        <a:sym typeface="+mn-ea"/>
                      </a:endParaRPr>
                    </a:p>
                  </a:txBody>
                  <a:tcPr marL="0" marR="0" marT="0" marB="0">
                    <a:solidFill>
                      <a:schemeClr val="accent6"/>
                    </a:solidFill>
                  </a:tcPr>
                </a:tc>
                <a:tc>
                  <a:txBody>
                    <a:bodyPr/>
                    <a:lstStyle/>
                    <a:p>
                      <a:pPr marL="0" indent="0" algn="l" defTabSz="914400" rtl="0" eaLnBrk="1" latinLnBrk="0" hangingPunct="1">
                        <a:buNone/>
                      </a:pPr>
                      <a:endParaRPr lang="zh-CN" altLang="en-US" sz="2400" b="1" kern="1200" spc="-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endParaRPr lang="zh-CN" altLang="en-US" sz="2400" b="1" kern="1200" dirty="0">
                        <a:solidFill>
                          <a:schemeClr val="tx1"/>
                        </a:solidFill>
                        <a:latin typeface="Times New Roman" panose="02020603050405020304" pitchFamily="18" charset="0"/>
                        <a:ea typeface="+mn-ea"/>
                        <a:cs typeface="Times New Roman" panose="02020603050405020304" pitchFamily="18" charset="0"/>
                        <a:sym typeface="+mn-ea"/>
                      </a:endParaRPr>
                    </a:p>
                  </a:txBody>
                  <a:tcPr marL="0" marR="0" marT="0" marB="0">
                    <a:solidFill>
                      <a:schemeClr val="accent6"/>
                    </a:solidFill>
                  </a:tcPr>
                </a:tc>
                <a:extLst>
                  <a:ext uri="{0D108BD9-81ED-4DB2-BD59-A6C34878D82A}">
                    <a16:rowId xmlns:a16="http://schemas.microsoft.com/office/drawing/2014/main" val="10001"/>
                  </a:ext>
                </a:extLst>
              </a:tr>
              <a:tr h="512466">
                <a:tc>
                  <a:txBody>
                    <a:bodyPr/>
                    <a:lstStyle/>
                    <a:p>
                      <a:pPr indent="0" algn="l">
                        <a:buNone/>
                      </a:pPr>
                      <a:r>
                        <a:rPr lang="en-US" altLang="zh-CN" sz="2400" b="1" dirty="0"/>
                        <a:t>54</a:t>
                      </a:r>
                      <a:r>
                        <a:rPr lang="en-US" sz="2400" b="1" dirty="0"/>
                        <a:t>. </a:t>
                      </a:r>
                      <a:endParaRPr lang="en-US" altLang="zh-CN" sz="2400" b="1" kern="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6"/>
                    </a:solidFill>
                  </a:tcPr>
                </a:tc>
                <a:tc>
                  <a:txBody>
                    <a:bodyPr/>
                    <a:lstStyle/>
                    <a:p>
                      <a:r>
                        <a:rPr lang="en-US" sz="2400" b="1" dirty="0">
                          <a:sym typeface="+mn-ea"/>
                        </a:rPr>
                        <a:t>A.</a:t>
                      </a:r>
                      <a:r>
                        <a:rPr lang="en-US" altLang="zh-CN" sz="2400" b="1" kern="1200" dirty="0">
                          <a:sym typeface="+mn-ea"/>
                        </a:rPr>
                        <a:t> </a:t>
                      </a:r>
                      <a:r>
                        <a:rPr lang="en-US" altLang="zh-CN" sz="2400" b="1" kern="1200" dirty="0"/>
                        <a:t>created</a:t>
                      </a:r>
                      <a:endParaRPr lang="zh-CN" altLang="zh-CN" sz="2400" b="1" kern="1200" dirty="0">
                        <a:solidFill>
                          <a:schemeClr val="tx1"/>
                        </a:solidFill>
                        <a:latin typeface="Times New Roman" panose="02020603050405020304" pitchFamily="18" charset="0"/>
                        <a:ea typeface="+mn-ea"/>
                        <a:cs typeface="Times New Roman" panose="02020603050405020304" pitchFamily="18" charset="0"/>
                      </a:endParaRPr>
                    </a:p>
                  </a:txBody>
                  <a:tcPr marL="0" marR="0" marT="0" marB="0">
                    <a:solidFill>
                      <a:schemeClr val="accent6"/>
                    </a:solidFill>
                  </a:tcPr>
                </a:tc>
                <a:tc>
                  <a:txBody>
                    <a:bodyPr/>
                    <a:lstStyle/>
                    <a:p>
                      <a:r>
                        <a:rPr lang="en-US" sz="2400" b="1" dirty="0">
                          <a:sym typeface="+mn-ea"/>
                        </a:rPr>
                        <a:t>B. </a:t>
                      </a:r>
                      <a:r>
                        <a:rPr lang="en-US" altLang="zh-CN" sz="2400" b="1" kern="1200" dirty="0"/>
                        <a:t>landed</a:t>
                      </a:r>
                      <a:endParaRPr lang="zh-CN" altLang="zh-CN" sz="2400" b="1" kern="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2400" b="1" kern="1200" dirty="0">
                        <a:solidFill>
                          <a:schemeClr val="tx1"/>
                        </a:solidFill>
                        <a:latin typeface="Times New Roman" panose="02020603050405020304" pitchFamily="18" charset="0"/>
                        <a:ea typeface="+mn-ea"/>
                        <a:cs typeface="Times New Roman" panose="02020603050405020304" pitchFamily="18" charset="0"/>
                      </a:endParaRPr>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ym typeface="+mn-ea"/>
                        </a:rPr>
                        <a:t>C. </a:t>
                      </a:r>
                      <a:r>
                        <a:rPr lang="en-US" altLang="zh-CN" sz="2400" b="1" kern="1200" dirty="0"/>
                        <a:t>dismissed</a:t>
                      </a:r>
                      <a:endParaRPr lang="zh-CN" altLang="zh-CN" sz="2400" b="1" kern="1200" dirty="0"/>
                    </a:p>
                  </a:txBody>
                  <a:tcPr marL="0" marR="0" marT="0" marB="0">
                    <a:solidFill>
                      <a:schemeClr val="accent6"/>
                    </a:solidFill>
                  </a:tcPr>
                </a:tc>
                <a:tc>
                  <a:txBody>
                    <a:bodyPr/>
                    <a:lstStyle/>
                    <a:p>
                      <a:r>
                        <a:rPr lang="en-US" sz="2400" b="1" dirty="0"/>
                        <a:t>D. </a:t>
                      </a:r>
                      <a:r>
                        <a:rPr lang="en-US" altLang="zh-CN" sz="2400" b="1" kern="1200" dirty="0"/>
                        <a:t>maintained</a:t>
                      </a:r>
                      <a:endParaRPr lang="zh-CN" altLang="zh-CN" sz="2400" b="1" kern="1200" dirty="0">
                        <a:solidFill>
                          <a:schemeClr val="tx1"/>
                        </a:solidFill>
                        <a:latin typeface="Times New Roman" panose="02020603050405020304" pitchFamily="18" charset="0"/>
                        <a:ea typeface="+mn-ea"/>
                        <a:cs typeface="Times New Roman" panose="02020603050405020304" pitchFamily="18" charset="0"/>
                      </a:endParaRPr>
                    </a:p>
                  </a:txBody>
                  <a:tcPr marL="0" marR="0" marT="0" marB="0">
                    <a:solidFill>
                      <a:schemeClr val="accent6"/>
                    </a:solidFill>
                  </a:tcPr>
                </a:tc>
                <a:extLst>
                  <a:ext uri="{0D108BD9-81ED-4DB2-BD59-A6C34878D82A}">
                    <a16:rowId xmlns:a16="http://schemas.microsoft.com/office/drawing/2014/main" val="10002"/>
                  </a:ext>
                </a:extLst>
              </a:tr>
              <a:tr h="482600">
                <a:tc>
                  <a:txBody>
                    <a:bodyPr/>
                    <a:lstStyle/>
                    <a:p>
                      <a:pPr marL="0" indent="0" algn="l" defTabSz="914400" rtl="0" eaLnBrk="1" latinLnBrk="0" hangingPunct="1">
                        <a:buClrTx/>
                        <a:buSzTx/>
                        <a:buFontTx/>
                        <a:buNone/>
                      </a:pPr>
                      <a:endParaRPr lang="en-US" altLang="zh-CN"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marL="0" indent="0" algn="l" defTabSz="914400" rtl="0" eaLnBrk="1" latinLnBrk="0" hangingPunct="1">
                        <a:buClrTx/>
                        <a:buSzTx/>
                        <a:buFontTx/>
                        <a:buNone/>
                      </a:pP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algn="l">
                        <a:buClrTx/>
                        <a:buSzTx/>
                        <a:buFontTx/>
                        <a:buNone/>
                      </a:pPr>
                      <a:r>
                        <a:rPr lang="zh-CN" altLang="en-US" sz="2400" b="1" kern="1200" dirty="0"/>
                        <a:t>获得</a:t>
                      </a: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marL="0" indent="0" algn="l" defTabSz="914400" rtl="0" eaLnBrk="1" latinLnBrk="0" hangingPunct="1">
                        <a:buNone/>
                      </a:pPr>
                      <a:r>
                        <a:rPr lang="zh-CN" altLang="en-US" sz="2400" b="1" kern="1200" dirty="0"/>
                        <a:t>开除，解散；</a:t>
                      </a: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r>
                        <a:rPr lang="zh-CN" altLang="en-US" sz="2400" b="1" kern="1200" dirty="0">
                          <a:sym typeface="+mn-ea"/>
                        </a:rPr>
                        <a:t>关心</a:t>
                      </a: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extLst>
                  <a:ext uri="{0D108BD9-81ED-4DB2-BD59-A6C34878D82A}">
                    <a16:rowId xmlns:a16="http://schemas.microsoft.com/office/drawing/2014/main" val="10003"/>
                  </a:ext>
                </a:extLst>
              </a:tr>
              <a:tr h="423762">
                <a:tc>
                  <a:txBody>
                    <a:bodyPr/>
                    <a:lstStyle/>
                    <a:p>
                      <a:pPr marL="0" indent="0" algn="l" defTabSz="914400" rtl="0" eaLnBrk="1" latinLnBrk="0" hangingPunct="1">
                        <a:buClrTx/>
                        <a:buSzTx/>
                        <a:buFontTx/>
                        <a:buNone/>
                      </a:pPr>
                      <a:r>
                        <a:rPr lang="en-US" altLang="zh-CN" sz="2400" b="1" kern="1200" dirty="0">
                          <a:sym typeface="+mn-ea"/>
                        </a:rPr>
                        <a:t>55.</a:t>
                      </a:r>
                      <a:endParaRPr lang="en-US" altLang="zh-CN" sz="2400" b="1" kern="1200" dirty="0">
                        <a:solidFill>
                          <a:schemeClr val="tx1"/>
                        </a:solidFill>
                        <a:latin typeface="Times New Roman" panose="02020603050405020304" pitchFamily="18" charset="0"/>
                        <a:ea typeface="+mn-ea"/>
                        <a:cs typeface="Times New Roman" panose="02020603050405020304" pitchFamily="18" charset="0"/>
                        <a:sym typeface="+mn-ea"/>
                      </a:endParaRPr>
                    </a:p>
                  </a:txBody>
                  <a:tcPr marL="0" marR="0" marT="0" marB="0">
                    <a:solidFill>
                      <a:schemeClr val="accent6"/>
                    </a:solidFill>
                  </a:tcPr>
                </a:tc>
                <a:tc>
                  <a:txBody>
                    <a:bodyPr/>
                    <a:lstStyle/>
                    <a:p>
                      <a:r>
                        <a:rPr lang="en-US" altLang="zh-CN" sz="2400" b="1" dirty="0">
                          <a:sym typeface="+mn-ea"/>
                        </a:rPr>
                        <a:t>A.</a:t>
                      </a:r>
                      <a:r>
                        <a:rPr lang="en-US" altLang="zh-CN" sz="2400" b="1" kern="1200" dirty="0">
                          <a:sym typeface="+mn-ea"/>
                        </a:rPr>
                        <a:t> </a:t>
                      </a:r>
                      <a:r>
                        <a:rPr lang="en-US" altLang="zh-CN" sz="2400" b="1" kern="1200" dirty="0"/>
                        <a:t>accountant</a:t>
                      </a:r>
                      <a:endParaRPr lang="zh-CN" altLang="zh-CN" sz="2400" b="1" kern="1200" dirty="0"/>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ym typeface="+mn-ea"/>
                        </a:rPr>
                        <a:t>B. </a:t>
                      </a:r>
                      <a:r>
                        <a:rPr lang="en-US" altLang="zh-CN" sz="2400" b="1" kern="1200" dirty="0"/>
                        <a:t>officer</a:t>
                      </a:r>
                      <a:endParaRPr lang="zh-CN" altLang="zh-CN" sz="2400" b="1" kern="1200" dirty="0"/>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ym typeface="+mn-ea"/>
                        </a:rPr>
                        <a:t>C.</a:t>
                      </a:r>
                      <a:r>
                        <a:rPr lang="en-US" altLang="zh-CN" sz="2400" b="1" kern="1200" dirty="0"/>
                        <a:t> criminal</a:t>
                      </a:r>
                      <a:endParaRPr lang="zh-CN" altLang="zh-CN" sz="2400" b="1" kern="1200" dirty="0"/>
                    </a:p>
                  </a:txBody>
                  <a:tcPr marL="0" marR="0" marT="0" marB="0">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t>D. </a:t>
                      </a:r>
                      <a:r>
                        <a:rPr lang="en-US" altLang="zh-CN" sz="2400" b="1" kern="1200" dirty="0"/>
                        <a:t>neighbor</a:t>
                      </a:r>
                      <a:endParaRPr lang="zh-CN" altLang="zh-CN" sz="2400" b="1" kern="1200" dirty="0"/>
                    </a:p>
                  </a:txBody>
                  <a:tcPr marL="0" marR="0" marT="0" marB="0">
                    <a:solidFill>
                      <a:schemeClr val="accent6"/>
                    </a:solidFill>
                  </a:tcPr>
                </a:tc>
                <a:extLst>
                  <a:ext uri="{0D108BD9-81ED-4DB2-BD59-A6C34878D82A}">
                    <a16:rowId xmlns:a16="http://schemas.microsoft.com/office/drawing/2014/main" val="1296091146"/>
                  </a:ext>
                </a:extLst>
              </a:tr>
              <a:tr h="482600">
                <a:tc>
                  <a:txBody>
                    <a:bodyPr/>
                    <a:lstStyle/>
                    <a:p>
                      <a:pPr marL="0" indent="0" algn="l" defTabSz="914400" rtl="0" eaLnBrk="1" latinLnBrk="0" hangingPunct="1">
                        <a:buClrTx/>
                        <a:buSzTx/>
                        <a:buFontTx/>
                        <a:buNone/>
                      </a:pPr>
                      <a:endParaRPr lang="en-US" altLang="zh-CN" sz="2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marL="0" indent="0" algn="l" defTabSz="914400" rtl="0" eaLnBrk="1" latinLnBrk="0" hangingPunct="1">
                        <a:buClrTx/>
                        <a:buSzTx/>
                        <a:buFontTx/>
                        <a:buNone/>
                      </a:pPr>
                      <a:r>
                        <a:rPr lang="zh-CN" altLang="en-US" sz="2400" b="1" kern="1200" dirty="0">
                          <a:sym typeface="+mn-ea"/>
                        </a:rPr>
                        <a:t>会计</a:t>
                      </a: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algn="l">
                        <a:buClrTx/>
                        <a:buSzTx/>
                        <a:buFontTx/>
                        <a:buNone/>
                      </a:pP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r>
                        <a:rPr lang="zh-CN" altLang="en-US" sz="2400" b="1" kern="1200" dirty="0">
                          <a:sym typeface="+mn-ea"/>
                        </a:rPr>
                        <a:t>罪犯</a:t>
                      </a: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tc>
                  <a:txBody>
                    <a:bodyPr/>
                    <a:lstStyle/>
                    <a:p>
                      <a:pPr indent="0" algn="l">
                        <a:buNone/>
                      </a:pPr>
                      <a:endParaRPr lang="zh-CN"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0" marR="0" marT="0" marB="0">
                    <a:solidFill>
                      <a:schemeClr val="accent6"/>
                    </a:solidFill>
                  </a:tcPr>
                </a:tc>
                <a:extLst>
                  <a:ext uri="{0D108BD9-81ED-4DB2-BD59-A6C34878D82A}">
                    <a16:rowId xmlns:a16="http://schemas.microsoft.com/office/drawing/2014/main" val="403424853"/>
                  </a:ext>
                </a:extLst>
              </a:tr>
            </a:tbl>
          </a:graphicData>
        </a:graphic>
      </p:graphicFrame>
      <p:sp>
        <p:nvSpPr>
          <p:cNvPr id="9" name="文本框 8"/>
          <p:cNvSpPr txBox="1"/>
          <p:nvPr>
            <p:custDataLst>
              <p:tags r:id="rId3"/>
            </p:custDataLst>
          </p:nvPr>
        </p:nvSpPr>
        <p:spPr>
          <a:xfrm>
            <a:off x="28775" y="5056696"/>
            <a:ext cx="11374652" cy="400110"/>
          </a:xfrm>
          <a:prstGeom prst="rect">
            <a:avLst/>
          </a:prstGeom>
          <a:noFill/>
        </p:spPr>
        <p:txBody>
          <a:bodyPr wrap="square" rtlCol="0" anchor="t">
            <a:spAutoFit/>
          </a:bodyPr>
          <a:lstStyle/>
          <a:p>
            <a:pPr lvl="0" indent="400050"/>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53.</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句意</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：多年后我</a:t>
            </a:r>
            <a:r>
              <a:rPr kumimoji="0" lang="zh-CN" altLang="en-US" sz="2000" b="1" i="0" u="none" strike="noStrike" kern="1200" cap="none" spc="0" normalizeH="0" baseline="0" noProof="0" dirty="0">
                <a:ln>
                  <a:noFill/>
                </a:ln>
                <a:solidFill>
                  <a:srgbClr val="7030A0"/>
                </a:solidFill>
                <a:effectLst/>
                <a:uLnTx/>
                <a:uFillTx/>
                <a:latin typeface="Times New Roman" panose="02020603050405020304" pitchFamily="18" charset="0"/>
                <a:ea typeface="等线" panose="02010600030101010101" pitchFamily="2" charset="-122"/>
                <a:cs typeface="Times New Roman" panose="02020603050405020304" pitchFamily="18" charset="0"/>
              </a:rPr>
              <a:t>打听（</a:t>
            </a:r>
            <a:r>
              <a:rPr lang="en-US" altLang="zh-CN" sz="2000" b="1" dirty="0">
                <a:solidFill>
                  <a:srgbClr val="7030A0"/>
                </a:solidFill>
                <a:latin typeface="Times New Roman" panose="02020603050405020304" pitchFamily="18" charset="0"/>
                <a:cs typeface="Times New Roman" panose="02020603050405020304" pitchFamily="18" charset="0"/>
              </a:rPr>
              <a:t>inquired</a:t>
            </a:r>
            <a:r>
              <a:rPr lang="zh-CN" altLang="en-US" sz="2000" b="1" dirty="0">
                <a:latin typeface="Times New Roman" panose="02020603050405020304" pitchFamily="18" charset="0"/>
                <a:cs typeface="Times New Roman" panose="02020603050405020304" pitchFamily="18" charset="0"/>
              </a:rPr>
              <a:t>）</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了他的消息</a:t>
            </a:r>
            <a:r>
              <a:rPr lang="en-US" altLang="zh-CN" sz="2000" b="1" dirty="0">
                <a:latin typeface="Times New Roman" panose="02020603050405020304" pitchFamily="18" charset="0"/>
                <a:cs typeface="Times New Roman" panose="02020603050405020304" pitchFamily="18" charset="0"/>
              </a:rPr>
              <a:t> </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a:t>
            </a:r>
            <a:r>
              <a:rPr lang="en-US" altLang="zh-CN" sz="2000" b="1" dirty="0">
                <a:solidFill>
                  <a:prstClr val="black"/>
                </a:solidFill>
                <a:latin typeface="Times New Roman" panose="02020603050405020304" pitchFamily="18" charset="0"/>
                <a:ea typeface="宋体" panose="02010600030101010101" pitchFamily="2" charset="-122"/>
              </a:rPr>
              <a:t>         </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54</a:t>
            </a:r>
            <a:r>
              <a:rPr lang="en-US" altLang="zh-CN" sz="2000" b="1" dirty="0">
                <a:solidFill>
                  <a:prstClr val="black"/>
                </a:solidFill>
                <a:latin typeface="Times New Roman" panose="02020603050405020304" pitchFamily="18" charset="0"/>
                <a:ea typeface="宋体" panose="02010600030101010101" pitchFamily="2" charset="-122"/>
              </a:rPr>
              <a:t>. </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固搭，</a:t>
            </a:r>
            <a:r>
              <a:rPr lang="en-US" altLang="zh-CN" sz="2000" b="1" dirty="0"/>
              <a:t> l</a:t>
            </a:r>
            <a:r>
              <a:rPr lang="en-US" altLang="zh-CN" sz="2000" b="1" dirty="0">
                <a:solidFill>
                  <a:srgbClr val="7030A0"/>
                </a:solidFill>
              </a:rPr>
              <a:t>and</a:t>
            </a:r>
            <a:r>
              <a:rPr lang="en-US" altLang="zh-CN" sz="2000" b="1" dirty="0"/>
              <a:t> a job</a:t>
            </a:r>
            <a:r>
              <a:rPr lang="zh-CN" altLang="en-US" sz="2000" b="1" dirty="0"/>
              <a:t>（</a:t>
            </a:r>
            <a:r>
              <a:rPr lang="zh-CN" altLang="en-US" sz="2000" b="1" dirty="0">
                <a:solidFill>
                  <a:srgbClr val="7030A0"/>
                </a:solidFill>
              </a:rPr>
              <a:t>找到</a:t>
            </a:r>
            <a:r>
              <a:rPr lang="zh-CN" altLang="en-US" sz="2000" b="1" dirty="0"/>
              <a:t>）</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sym typeface="+mn-ea"/>
            </a:endParaRPr>
          </a:p>
        </p:txBody>
      </p:sp>
      <p:sp>
        <p:nvSpPr>
          <p:cNvPr id="11" name="文本框 10"/>
          <p:cNvSpPr txBox="1"/>
          <p:nvPr>
            <p:custDataLst>
              <p:tags r:id="rId4"/>
            </p:custDataLst>
          </p:nvPr>
        </p:nvSpPr>
        <p:spPr>
          <a:xfrm>
            <a:off x="470944" y="5653451"/>
            <a:ext cx="11374653" cy="461665"/>
          </a:xfrm>
          <a:prstGeom prst="rect">
            <a:avLst/>
          </a:prstGeom>
          <a:noFill/>
        </p:spPr>
        <p:txBody>
          <a:bodyPr wrap="square" rtlCol="0" anchor="t">
            <a:spAutoFit/>
          </a:bodyPr>
          <a:lstStyle/>
          <a:p>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55.</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根据句</a:t>
            </a:r>
            <a:r>
              <a:rPr lang="zh-CN" altLang="en-US" sz="20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sym typeface="+mn-ea"/>
              </a:rPr>
              <a:t>意，第二段，三个哥哥与</a:t>
            </a:r>
            <a:r>
              <a:rPr lang="en-US" altLang="zh-CN" sz="20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sym typeface="+mn-ea"/>
              </a:rPr>
              <a:t>crime</a:t>
            </a:r>
            <a:r>
              <a:rPr lang="zh-CN" altLang="en-US" sz="20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sym typeface="+mn-ea"/>
              </a:rPr>
              <a:t>有关，他没有变成其中一个</a:t>
            </a:r>
            <a:r>
              <a:rPr lang="zh-CN" altLang="en-US" sz="2000" b="1" dirty="0">
                <a:solidFill>
                  <a:srgbClr val="7030A0"/>
                </a:solidFill>
                <a:latin typeface="Times New Roman" panose="02020603050405020304" pitchFamily="18" charset="0"/>
                <a:ea typeface="等线" panose="02010600030101010101" pitchFamily="2" charset="-122"/>
                <a:cs typeface="Times New Roman" panose="02020603050405020304" pitchFamily="18" charset="0"/>
                <a:sym typeface="+mn-ea"/>
              </a:rPr>
              <a:t>罪犯</a:t>
            </a:r>
            <a:r>
              <a:rPr lang="en-US" altLang="zh-CN" sz="2000" b="1" dirty="0">
                <a:solidFill>
                  <a:srgbClr val="7030A0"/>
                </a:solidFill>
                <a:latin typeface="Times New Roman" panose="02020603050405020304" pitchFamily="18" charset="0"/>
                <a:ea typeface="等线" panose="02010600030101010101" pitchFamily="2" charset="-122"/>
                <a:cs typeface="Times New Roman" panose="02020603050405020304" pitchFamily="18" charset="0"/>
                <a:sym typeface="+mn-ea"/>
              </a:rPr>
              <a:t>(</a:t>
            </a:r>
            <a:r>
              <a:rPr lang="en-US" altLang="zh-CN" sz="2400" b="1" dirty="0">
                <a:solidFill>
                  <a:srgbClr val="7030A0"/>
                </a:solidFill>
                <a:latin typeface="Times New Roman" panose="02020603050405020304" pitchFamily="18" charset="0"/>
                <a:cs typeface="Times New Roman" panose="02020603050405020304" pitchFamily="18" charset="0"/>
              </a:rPr>
              <a:t>crimina</a:t>
            </a:r>
            <a:r>
              <a:rPr lang="en-US" altLang="zh-CN" sz="2400" b="1" dirty="0">
                <a:latin typeface="Times New Roman" panose="02020603050405020304" pitchFamily="18" charset="0"/>
                <a:cs typeface="Times New Roman" panose="02020603050405020304" pitchFamily="18" charset="0"/>
              </a:rPr>
              <a:t>l)</a:t>
            </a:r>
            <a:endParaRPr lang="zh-CN" altLang="zh-CN" sz="2400" b="1" dirty="0">
              <a:latin typeface="Times New Roman" panose="02020603050405020304" pitchFamily="18" charset="0"/>
              <a:cs typeface="Times New Roman" panose="02020603050405020304" pitchFamily="18" charset="0"/>
            </a:endParaRPr>
          </a:p>
        </p:txBody>
      </p:sp>
      <p:pic>
        <p:nvPicPr>
          <p:cNvPr id="2" name="Picture 4">
            <a:extLst>
              <a:ext uri="{FF2B5EF4-FFF2-40B4-BE49-F238E27FC236}">
                <a16:creationId xmlns:a16="http://schemas.microsoft.com/office/drawing/2014/main" id="{1A89710A-F9E1-D5AB-D65C-26D2F2FF995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88160" y="1696145"/>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a:extLst>
              <a:ext uri="{FF2B5EF4-FFF2-40B4-BE49-F238E27FC236}">
                <a16:creationId xmlns:a16="http://schemas.microsoft.com/office/drawing/2014/main" id="{6BF52521-6238-4CE8-AFC7-4A77518DDDD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28695" y="2806002"/>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a:extLst>
              <a:ext uri="{FF2B5EF4-FFF2-40B4-BE49-F238E27FC236}">
                <a16:creationId xmlns:a16="http://schemas.microsoft.com/office/drawing/2014/main" id="{6BF52521-6238-4CE8-AFC7-4A77518DDDD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8270" y="4003430"/>
            <a:ext cx="4540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46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153670" y="-153670"/>
            <a:ext cx="1489710" cy="645160"/>
          </a:xfrm>
          <a:prstGeom prst="rect">
            <a:avLst/>
          </a:prstGeom>
          <a:noFill/>
          <a:ln>
            <a:noFill/>
          </a:ln>
        </p:spPr>
        <p:txBody>
          <a:bodyPr wrap="square" lIns="91440" tIns="45720" rIns="91440" bIns="45720" rtlCol="0">
            <a:spAutoFit/>
          </a:bodyPr>
          <a:lstStyle/>
          <a:p>
            <a:pPr algn="ct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sym typeface="+mn-ea"/>
              </a:rPr>
              <a:t>重要词汇</a:t>
            </a:r>
          </a:p>
        </p:txBody>
      </p:sp>
      <p:sp>
        <p:nvSpPr>
          <p:cNvPr id="10" name="矩形 9"/>
          <p:cNvSpPr/>
          <p:nvPr/>
        </p:nvSpPr>
        <p:spPr>
          <a:xfrm>
            <a:off x="76200" y="0"/>
            <a:ext cx="1567815" cy="49149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FF0000"/>
              </a:solidFill>
            </a:endParaRPr>
          </a:p>
        </p:txBody>
      </p:sp>
      <p:sp>
        <p:nvSpPr>
          <p:cNvPr id="2" name="内容占位符 2"/>
          <p:cNvSpPr txBox="1"/>
          <p:nvPr/>
        </p:nvSpPr>
        <p:spPr>
          <a:xfrm>
            <a:off x="969645" y="564515"/>
            <a:ext cx="3715385" cy="62941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800"/>
              </a:lnSpc>
              <a:spcBef>
                <a:spcPts val="0"/>
              </a:spcBef>
            </a:pPr>
            <a:r>
              <a:rPr lang="en-US" altLang="zh-CN" sz="3200" b="1" dirty="0">
                <a:solidFill>
                  <a:schemeClr val="tx1"/>
                </a:solidFill>
                <a:latin typeface="Times New Roman" panose="02020603050405020304" pitchFamily="18" charset="0"/>
                <a:cs typeface="Times New Roman" panose="02020603050405020304" pitchFamily="18" charset="0"/>
                <a:sym typeface="+mn-ea"/>
              </a:rPr>
              <a:t>1. </a:t>
            </a:r>
            <a:r>
              <a:rPr lang="en-US" altLang="zh-CN" sz="3200" b="1" dirty="0">
                <a:latin typeface="Times New Roman" panose="02020603050405020304" pitchFamily="18" charset="0"/>
                <a:cs typeface="Times New Roman" panose="02020603050405020304" pitchFamily="18" charset="0"/>
              </a:rPr>
              <a:t>infamous family</a:t>
            </a:r>
            <a:r>
              <a:rPr lang="en-US" altLang="zh-CN" sz="3200" b="1" dirty="0">
                <a:solidFill>
                  <a:schemeClr val="tx1"/>
                </a:solidFill>
                <a:latin typeface="Times New Roman" panose="02020603050405020304" pitchFamily="18" charset="0"/>
                <a:cs typeface="Times New Roman" panose="02020603050405020304" pitchFamily="18" charset="0"/>
                <a:sym typeface="+mn-ea"/>
              </a:rPr>
              <a:t>    </a:t>
            </a:r>
          </a:p>
          <a:p>
            <a:pPr>
              <a:lnSpc>
                <a:spcPts val="3800"/>
              </a:lnSpc>
              <a:spcBef>
                <a:spcPts val="0"/>
              </a:spcBef>
            </a:pPr>
            <a:r>
              <a:rPr lang="en-US" altLang="zh-CN" sz="3200" b="1" dirty="0">
                <a:solidFill>
                  <a:schemeClr val="tx1"/>
                </a:solidFill>
                <a:latin typeface="Times New Roman" panose="02020603050405020304" pitchFamily="18" charset="0"/>
                <a:cs typeface="Times New Roman" panose="02020603050405020304" pitchFamily="18" charset="0"/>
                <a:sym typeface="+mn-ea"/>
              </a:rPr>
              <a:t>2. demanding      </a:t>
            </a:r>
          </a:p>
          <a:p>
            <a:pPr>
              <a:lnSpc>
                <a:spcPts val="3800"/>
              </a:lnSpc>
              <a:spcBef>
                <a:spcPts val="0"/>
              </a:spcBef>
            </a:pPr>
            <a:r>
              <a:rPr lang="en-US" altLang="zh-CN" sz="3200" b="1" dirty="0">
                <a:solidFill>
                  <a:schemeClr val="tx1"/>
                </a:solidFill>
                <a:latin typeface="Times New Roman" panose="02020603050405020304" pitchFamily="18" charset="0"/>
                <a:cs typeface="Times New Roman" panose="02020603050405020304" pitchFamily="18" charset="0"/>
                <a:sym typeface="+mn-ea"/>
              </a:rPr>
              <a:t>3. be involved in</a:t>
            </a:r>
            <a:endParaRPr lang="zh-CN" altLang="en-US" sz="3200" b="1" dirty="0">
              <a:solidFill>
                <a:schemeClr val="tx1"/>
              </a:solidFill>
              <a:latin typeface="Times New Roman" panose="02020603050405020304" pitchFamily="18" charset="0"/>
              <a:cs typeface="Times New Roman" panose="02020603050405020304" pitchFamily="18" charset="0"/>
              <a:sym typeface="+mn-ea"/>
            </a:endParaRPr>
          </a:p>
          <a:p>
            <a:pPr>
              <a:lnSpc>
                <a:spcPts val="3800"/>
              </a:lnSpc>
              <a:spcBef>
                <a:spcPts val="0"/>
              </a:spcBef>
            </a:pPr>
            <a:r>
              <a:rPr lang="en-US" sz="3200" b="1" dirty="0">
                <a:solidFill>
                  <a:schemeClr val="tx1"/>
                </a:solidFill>
                <a:latin typeface="Times New Roman" panose="02020603050405020304" pitchFamily="18" charset="0"/>
                <a:cs typeface="Times New Roman" panose="02020603050405020304" pitchFamily="18" charset="0"/>
                <a:sym typeface="+mn-ea"/>
              </a:rPr>
              <a:t>4. in turn </a:t>
            </a:r>
            <a:endParaRPr sz="3200" b="1" dirty="0">
              <a:solidFill>
                <a:schemeClr val="tx1"/>
              </a:solidFill>
              <a:latin typeface="Times New Roman" panose="02020603050405020304" pitchFamily="18" charset="0"/>
              <a:cs typeface="Times New Roman" panose="02020603050405020304" pitchFamily="18" charset="0"/>
              <a:sym typeface="+mn-ea"/>
            </a:endParaRPr>
          </a:p>
          <a:p>
            <a:pPr>
              <a:lnSpc>
                <a:spcPts val="3800"/>
              </a:lnSpc>
              <a:spcBef>
                <a:spcPts val="0"/>
              </a:spcBef>
            </a:pPr>
            <a:r>
              <a:rPr lang="en-US" altLang="zh-CN" sz="3200" b="1" dirty="0">
                <a:solidFill>
                  <a:schemeClr val="tx1"/>
                </a:solidFill>
                <a:latin typeface="Times New Roman" panose="02020603050405020304" pitchFamily="18" charset="0"/>
                <a:cs typeface="Times New Roman" panose="02020603050405020304" pitchFamily="18" charset="0"/>
                <a:sym typeface="+mn-ea"/>
              </a:rPr>
              <a:t>5. struck up       </a:t>
            </a:r>
          </a:p>
          <a:p>
            <a:pPr>
              <a:lnSpc>
                <a:spcPts val="3800"/>
              </a:lnSpc>
              <a:spcBef>
                <a:spcPts val="0"/>
              </a:spcBef>
            </a:pPr>
            <a:r>
              <a:rPr lang="en-US" altLang="zh-CN" sz="3200" b="1" dirty="0">
                <a:solidFill>
                  <a:schemeClr val="tx1"/>
                </a:solidFill>
                <a:latin typeface="Times New Roman" panose="02020603050405020304" pitchFamily="18" charset="0"/>
                <a:cs typeface="Times New Roman" panose="02020603050405020304" pitchFamily="18" charset="0"/>
                <a:sym typeface="+mn-ea"/>
              </a:rPr>
              <a:t>6. on the spot</a:t>
            </a:r>
            <a:r>
              <a:rPr lang="zh-CN" altLang="en-US" sz="3200" b="1" dirty="0">
                <a:solidFill>
                  <a:schemeClr val="tx1"/>
                </a:solidFill>
                <a:latin typeface="Times New Roman" panose="02020603050405020304" pitchFamily="18" charset="0"/>
                <a:cs typeface="Times New Roman" panose="02020603050405020304" pitchFamily="18" charset="0"/>
                <a:sym typeface="+mn-ea"/>
              </a:rPr>
              <a:t> </a:t>
            </a:r>
          </a:p>
          <a:p>
            <a:pPr>
              <a:lnSpc>
                <a:spcPts val="3800"/>
              </a:lnSpc>
              <a:spcBef>
                <a:spcPts val="0"/>
              </a:spcBef>
            </a:pPr>
            <a:r>
              <a:rPr lang="en-US" altLang="zh-CN" sz="3200" b="1" dirty="0">
                <a:solidFill>
                  <a:schemeClr val="tx1"/>
                </a:solidFill>
                <a:latin typeface="Times New Roman" panose="02020603050405020304" pitchFamily="18" charset="0"/>
                <a:cs typeface="Times New Roman" panose="02020603050405020304" pitchFamily="18" charset="0"/>
                <a:sym typeface="+mn-ea"/>
              </a:rPr>
              <a:t>7. </a:t>
            </a:r>
            <a:r>
              <a:rPr lang="en-US" altLang="zh-CN" sz="3200" b="1" dirty="0">
                <a:latin typeface="Times New Roman" panose="02020603050405020304" pitchFamily="18" charset="0"/>
                <a:cs typeface="Times New Roman" panose="02020603050405020304" pitchFamily="18" charset="0"/>
                <a:sym typeface="+mn-ea"/>
              </a:rPr>
              <a:t>be</a:t>
            </a:r>
            <a:r>
              <a:rPr lang="zh-CN" altLang="en-US" sz="3200" b="1" dirty="0">
                <a:latin typeface="Times New Roman" panose="02020603050405020304" pitchFamily="18" charset="0"/>
                <a:cs typeface="Times New Roman" panose="02020603050405020304" pitchFamily="18" charset="0"/>
                <a:sym typeface="+mn-ea"/>
              </a:rPr>
              <a:t> </a:t>
            </a:r>
            <a:r>
              <a:rPr lang="en-US" altLang="zh-CN" sz="3200" b="1" dirty="0">
                <a:latin typeface="Times New Roman" panose="02020603050405020304" pitchFamily="18" charset="0"/>
                <a:cs typeface="Times New Roman" panose="02020603050405020304" pitchFamily="18" charset="0"/>
                <a:sym typeface="+mn-ea"/>
              </a:rPr>
              <a:t>exposed</a:t>
            </a:r>
            <a:r>
              <a:rPr lang="zh-CN" altLang="en-US" sz="3200" b="1" dirty="0">
                <a:latin typeface="Times New Roman" panose="02020603050405020304" pitchFamily="18" charset="0"/>
                <a:cs typeface="Times New Roman" panose="02020603050405020304" pitchFamily="18" charset="0"/>
                <a:sym typeface="+mn-ea"/>
              </a:rPr>
              <a:t> </a:t>
            </a:r>
            <a:r>
              <a:rPr lang="en-US" altLang="zh-CN" sz="3200" b="1" dirty="0">
                <a:latin typeface="Times New Roman" panose="02020603050405020304" pitchFamily="18" charset="0"/>
                <a:cs typeface="Times New Roman" panose="02020603050405020304" pitchFamily="18" charset="0"/>
                <a:sym typeface="+mn-ea"/>
              </a:rPr>
              <a:t>to</a:t>
            </a:r>
            <a:r>
              <a:rPr lang="en-US" altLang="zh-CN" sz="3200" b="1" dirty="0">
                <a:solidFill>
                  <a:schemeClr val="tx1"/>
                </a:solidFill>
                <a:latin typeface="Times New Roman" panose="02020603050405020304" pitchFamily="18" charset="0"/>
                <a:cs typeface="Times New Roman" panose="02020603050405020304" pitchFamily="18" charset="0"/>
                <a:sym typeface="+mn-ea"/>
              </a:rPr>
              <a:t>            </a:t>
            </a:r>
          </a:p>
          <a:p>
            <a:pPr>
              <a:lnSpc>
                <a:spcPts val="3800"/>
              </a:lnSpc>
              <a:spcBef>
                <a:spcPts val="0"/>
              </a:spcBef>
            </a:pPr>
            <a:r>
              <a:rPr lang="en-US" altLang="zh-CN" sz="3200" b="1" dirty="0">
                <a:solidFill>
                  <a:schemeClr val="tx1"/>
                </a:solidFill>
                <a:latin typeface="Times New Roman" panose="02020603050405020304" pitchFamily="18" charset="0"/>
                <a:cs typeface="Times New Roman" panose="02020603050405020304" pitchFamily="18" charset="0"/>
                <a:sym typeface="+mn-ea"/>
              </a:rPr>
              <a:t>8.  fit in </a:t>
            </a:r>
          </a:p>
          <a:p>
            <a:pPr>
              <a:lnSpc>
                <a:spcPts val="3800"/>
              </a:lnSpc>
              <a:spcBef>
                <a:spcPts val="0"/>
              </a:spcBef>
            </a:pPr>
            <a:r>
              <a:rPr lang="en-US" altLang="zh-CN" sz="3200" b="1" dirty="0">
                <a:solidFill>
                  <a:schemeClr val="tx1"/>
                </a:solidFill>
                <a:latin typeface="Times New Roman" panose="02020603050405020304" pitchFamily="18" charset="0"/>
                <a:cs typeface="Times New Roman" panose="02020603050405020304" pitchFamily="18" charset="0"/>
                <a:sym typeface="+mn-ea"/>
              </a:rPr>
              <a:t>9. land a job</a:t>
            </a:r>
          </a:p>
          <a:p>
            <a:pPr>
              <a:lnSpc>
                <a:spcPts val="3800"/>
              </a:lnSpc>
              <a:spcBef>
                <a:spcPts val="0"/>
              </a:spcBef>
            </a:pPr>
            <a:r>
              <a:rPr lang="en-US" altLang="zh-CN" sz="3200" b="1" dirty="0">
                <a:solidFill>
                  <a:schemeClr val="tx1"/>
                </a:solidFill>
                <a:latin typeface="Times New Roman" panose="02020603050405020304" pitchFamily="18" charset="0"/>
                <a:cs typeface="Times New Roman" panose="02020603050405020304" pitchFamily="18" charset="0"/>
                <a:sym typeface="+mn-ea"/>
              </a:rPr>
              <a:t>10. inquire</a:t>
            </a:r>
            <a:endParaRPr lang="zh-CN" altLang="en-US" sz="3200" b="1" dirty="0">
              <a:solidFill>
                <a:schemeClr val="tx1"/>
              </a:solidFill>
              <a:latin typeface="Times New Roman" panose="02020603050405020304" pitchFamily="18" charset="0"/>
              <a:cs typeface="Times New Roman" panose="02020603050405020304" pitchFamily="18" charset="0"/>
              <a:sym typeface="+mn-ea"/>
            </a:endParaRPr>
          </a:p>
          <a:p>
            <a:pPr marL="0" indent="0">
              <a:lnSpc>
                <a:spcPts val="3800"/>
              </a:lnSpc>
              <a:spcBef>
                <a:spcPts val="0"/>
              </a:spcBef>
              <a:buNone/>
            </a:pPr>
            <a:endParaRPr lang="zh-CN" altLang="en-US" sz="3200" b="1" dirty="0">
              <a:solidFill>
                <a:schemeClr val="tx1"/>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4895850" y="491490"/>
            <a:ext cx="6150610" cy="5882640"/>
          </a:xfrm>
          <a:prstGeom prst="rect">
            <a:avLst/>
          </a:prstGeom>
          <a:noFill/>
        </p:spPr>
        <p:txBody>
          <a:bodyPr wrap="square">
            <a:noAutofit/>
          </a:bodyPr>
          <a:lstStyle/>
          <a:p>
            <a:pPr marL="457200" indent="-457200">
              <a:buFont typeface="Arial" panose="020B0604020202020204" pitchFamily="34" charset="0"/>
              <a:buChar char="•"/>
            </a:pPr>
            <a:r>
              <a:rPr lang="en-US" altLang="zh-CN" sz="3200" b="1" dirty="0">
                <a:solidFill>
                  <a:srgbClr val="FF0000"/>
                </a:solidFill>
              </a:rPr>
              <a:t>n.</a:t>
            </a:r>
            <a:r>
              <a:rPr lang="zh-CN" altLang="en-US" sz="3200" b="1" dirty="0">
                <a:solidFill>
                  <a:srgbClr val="FF0000"/>
                </a:solidFill>
              </a:rPr>
              <a:t>臭名昭著的家庭</a:t>
            </a:r>
            <a:endParaRPr lang="en-US" altLang="zh-CN" sz="3200" b="1" dirty="0">
              <a:solidFill>
                <a:srgbClr val="FF0000"/>
              </a:solidFill>
            </a:endParaRPr>
          </a:p>
          <a:p>
            <a:pPr marL="457200" indent="-457200">
              <a:buFont typeface="Arial" panose="020B0604020202020204" pitchFamily="34" charset="0"/>
              <a:buChar char="•"/>
            </a:pPr>
            <a:r>
              <a:rPr lang="en-US" altLang="zh-CN" sz="3200" b="1" dirty="0">
                <a:solidFill>
                  <a:srgbClr val="FF0000"/>
                </a:solidFill>
              </a:rPr>
              <a:t>adj.</a:t>
            </a:r>
            <a:r>
              <a:rPr lang="zh-CN" altLang="en-US" sz="3200" b="1" dirty="0">
                <a:solidFill>
                  <a:srgbClr val="FF0000"/>
                </a:solidFill>
              </a:rPr>
              <a:t>费时费力的；苛刻的</a:t>
            </a:r>
            <a:endParaRPr lang="zh-CN" sz="3200" b="1" dirty="0">
              <a:solidFill>
                <a:srgbClr val="FF0000"/>
              </a:solidFill>
            </a:endParaRPr>
          </a:p>
          <a:p>
            <a:pPr marL="457200" indent="-457200">
              <a:buFont typeface="Arial" panose="020B0604020202020204" pitchFamily="34" charset="0"/>
              <a:buChar char="•"/>
            </a:pPr>
            <a:r>
              <a:rPr lang="en-US" altLang="zh-CN" sz="3200" b="1" dirty="0">
                <a:solidFill>
                  <a:srgbClr val="FF0000"/>
                </a:solidFill>
              </a:rPr>
              <a:t>v.</a:t>
            </a:r>
            <a:r>
              <a:rPr lang="zh-CN" altLang="en-US" sz="3200" b="1" dirty="0">
                <a:solidFill>
                  <a:srgbClr val="FF0000"/>
                </a:solidFill>
              </a:rPr>
              <a:t>参与</a:t>
            </a:r>
            <a:r>
              <a:rPr lang="en-US" altLang="zh-CN" sz="3200" b="1" dirty="0">
                <a:solidFill>
                  <a:srgbClr val="FF0000"/>
                </a:solidFill>
              </a:rPr>
              <a:t>…</a:t>
            </a:r>
          </a:p>
          <a:p>
            <a:pPr marL="457200" indent="-457200">
              <a:buFont typeface="Arial" panose="020B0604020202020204" pitchFamily="34" charset="0"/>
              <a:buChar char="•"/>
            </a:pPr>
            <a:r>
              <a:rPr lang="zh-CN" altLang="en-US" sz="3200" b="1" dirty="0">
                <a:solidFill>
                  <a:srgbClr val="FF0000"/>
                </a:solidFill>
              </a:rPr>
              <a:t>反之</a:t>
            </a:r>
            <a:endParaRPr lang="en-US" altLang="zh-CN" sz="3200" b="1" dirty="0">
              <a:solidFill>
                <a:srgbClr val="FF0000"/>
              </a:solidFill>
            </a:endParaRPr>
          </a:p>
          <a:p>
            <a:pPr marL="457200" indent="-457200">
              <a:buFont typeface="Arial" panose="020B0604020202020204" pitchFamily="34" charset="0"/>
              <a:buChar char="•"/>
            </a:pPr>
            <a:r>
              <a:rPr lang="en-US" altLang="zh-CN" sz="3200" b="1" dirty="0">
                <a:solidFill>
                  <a:srgbClr val="FF0000"/>
                </a:solidFill>
              </a:rPr>
              <a:t>v</a:t>
            </a:r>
            <a:r>
              <a:rPr lang="en-US" sz="3200" b="1" dirty="0">
                <a:solidFill>
                  <a:srgbClr val="FF0000"/>
                </a:solidFill>
              </a:rPr>
              <a:t>.</a:t>
            </a:r>
            <a:r>
              <a:rPr lang="zh-CN" altLang="en-US" sz="3200" b="1" dirty="0">
                <a:solidFill>
                  <a:srgbClr val="FF0000"/>
                </a:solidFill>
              </a:rPr>
              <a:t>使</a:t>
            </a:r>
            <a:r>
              <a:rPr lang="en-US" altLang="zh-CN" sz="3200" b="1" dirty="0">
                <a:solidFill>
                  <a:srgbClr val="FF0000"/>
                </a:solidFill>
              </a:rPr>
              <a:t>…</a:t>
            </a:r>
            <a:r>
              <a:rPr lang="zh-CN" altLang="en-US" sz="3200" b="1" dirty="0">
                <a:solidFill>
                  <a:srgbClr val="FF0000"/>
                </a:solidFill>
              </a:rPr>
              <a:t>开始</a:t>
            </a:r>
            <a:endParaRPr sz="3200" b="1" dirty="0">
              <a:solidFill>
                <a:srgbClr val="FF0000"/>
              </a:solidFill>
            </a:endParaRPr>
          </a:p>
          <a:p>
            <a:pPr marL="457200" indent="-457200">
              <a:buFont typeface="Arial" panose="020B0604020202020204" pitchFamily="34" charset="0"/>
              <a:buChar char="•"/>
            </a:pPr>
            <a:r>
              <a:rPr lang="en-US" altLang="zh-CN" sz="3200" b="1" dirty="0">
                <a:solidFill>
                  <a:srgbClr val="FF0000"/>
                </a:solidFill>
              </a:rPr>
              <a:t>n. </a:t>
            </a:r>
            <a:r>
              <a:rPr lang="zh-CN" altLang="en-US" sz="3200" b="1" dirty="0">
                <a:solidFill>
                  <a:srgbClr val="FF0000"/>
                </a:solidFill>
              </a:rPr>
              <a:t>现场，当场 </a:t>
            </a:r>
            <a:endParaRPr lang="en-US" altLang="zh-CN" sz="3200" b="1" dirty="0">
              <a:solidFill>
                <a:srgbClr val="FF0000"/>
              </a:solidFill>
            </a:endParaRPr>
          </a:p>
          <a:p>
            <a:pPr marL="457200" indent="-457200">
              <a:buFont typeface="Arial" panose="020B0604020202020204" pitchFamily="34" charset="0"/>
              <a:buChar char="•"/>
            </a:pPr>
            <a:r>
              <a:rPr lang="en-US" altLang="zh-CN" sz="3200" b="1" dirty="0">
                <a:solidFill>
                  <a:srgbClr val="FF0000"/>
                </a:solidFill>
              </a:rPr>
              <a:t>v.</a:t>
            </a:r>
            <a:r>
              <a:rPr lang="zh-CN" altLang="en-US" sz="3200" b="1" dirty="0">
                <a:solidFill>
                  <a:srgbClr val="FF0000"/>
                </a:solidFill>
              </a:rPr>
              <a:t>曝光于</a:t>
            </a:r>
            <a:r>
              <a:rPr lang="en-US" altLang="zh-CN" sz="3200" b="1" dirty="0">
                <a:solidFill>
                  <a:srgbClr val="FF0000"/>
                </a:solidFill>
              </a:rPr>
              <a:t>…</a:t>
            </a:r>
          </a:p>
          <a:p>
            <a:pPr marL="457200" indent="-457200">
              <a:buFont typeface="Arial" panose="020B0604020202020204" pitchFamily="34" charset="0"/>
              <a:buChar char="•"/>
            </a:pPr>
            <a:r>
              <a:rPr lang="en-US" altLang="zh-CN" sz="3200" b="1" dirty="0">
                <a:solidFill>
                  <a:srgbClr val="FF0000"/>
                </a:solidFill>
              </a:rPr>
              <a:t>v.</a:t>
            </a:r>
            <a:r>
              <a:rPr lang="zh-CN" altLang="en-US" sz="3200" b="1" dirty="0">
                <a:solidFill>
                  <a:srgbClr val="FF0000"/>
                </a:solidFill>
              </a:rPr>
              <a:t>适应</a:t>
            </a:r>
            <a:r>
              <a:rPr lang="en-US" altLang="zh-CN" sz="3200" b="1" dirty="0">
                <a:solidFill>
                  <a:srgbClr val="FF0000"/>
                </a:solidFill>
              </a:rPr>
              <a:t>… </a:t>
            </a:r>
          </a:p>
          <a:p>
            <a:pPr marL="457200" indent="-457200">
              <a:buFont typeface="Arial" panose="020B0604020202020204" pitchFamily="34" charset="0"/>
              <a:buChar char="•"/>
            </a:pPr>
            <a:r>
              <a:rPr lang="en-US" altLang="zh-CN" sz="3200" b="1" dirty="0">
                <a:solidFill>
                  <a:srgbClr val="FF0000"/>
                </a:solidFill>
              </a:rPr>
              <a:t>v.</a:t>
            </a:r>
            <a:r>
              <a:rPr lang="zh-CN" altLang="en-US" sz="3200" b="1" spc="-5"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找到一个工作</a:t>
            </a:r>
            <a:endParaRPr lang="en-US" altLang="zh-CN" sz="3200" b="1" dirty="0">
              <a:solidFill>
                <a:srgbClr val="FF0000"/>
              </a:solidFill>
            </a:endParaRPr>
          </a:p>
          <a:p>
            <a:pPr marL="457200" indent="-457200">
              <a:buFont typeface="Arial" panose="020B0604020202020204" pitchFamily="34" charset="0"/>
              <a:buChar char="•"/>
            </a:pPr>
            <a:r>
              <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v. </a:t>
            </a:r>
            <a:r>
              <a:rPr lang="zh-CN" alt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打听，询问</a:t>
            </a:r>
            <a:endPar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470736598"/>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childTnLst>
                                </p:cTn>
                              </p:par>
                              <p:par>
                                <p:cTn id="9" presetID="1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bldLvl="0" animBg="1"/>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624" y="1419845"/>
            <a:ext cx="12467248" cy="3403516"/>
          </a:xfrm>
        </p:spPr>
        <p:txBody>
          <a:bodyPr>
            <a:normAutofit fontScale="25000" lnSpcReduction="20000"/>
          </a:bodyPr>
          <a:lstStyle/>
          <a:p>
            <a:pPr indent="0" algn="l">
              <a:lnSpc>
                <a:spcPct val="120000"/>
              </a:lnSpc>
              <a:buNone/>
            </a:pPr>
            <a:r>
              <a:rPr lang="en-US" altLang="zh-CN" sz="11200" kern="100" spc="-30" dirty="0">
                <a:latin typeface="Times New Roman" panose="02020603050405020304" pitchFamily="18" charset="0"/>
                <a:ea typeface="宋体" panose="02010600030101010101" pitchFamily="2" charset="-122"/>
                <a:cs typeface="Times New Roman" panose="02020603050405020304" pitchFamily="18" charset="0"/>
              </a:rPr>
              <a:t>1 In his precinct ( </a:t>
            </a:r>
            <a:r>
              <a:rPr lang="zh-CN" altLang="zh-CN" sz="11200" kern="100" spc="-30" dirty="0">
                <a:latin typeface="Times New Roman" panose="02020603050405020304" pitchFamily="18" charset="0"/>
                <a:ea typeface="宋体" panose="02010600030101010101" pitchFamily="2" charset="-122"/>
                <a:cs typeface="Times New Roman" panose="02020603050405020304" pitchFamily="18" charset="0"/>
              </a:rPr>
              <a:t>警 区 </a:t>
            </a:r>
            <a:r>
              <a:rPr lang="en-US" altLang="zh-CN" sz="11200" kern="100" spc="-30" dirty="0">
                <a:latin typeface="Times New Roman" panose="02020603050405020304" pitchFamily="18" charset="0"/>
                <a:ea typeface="宋体" panose="02010600030101010101" pitchFamily="2" charset="-122"/>
                <a:cs typeface="Times New Roman" panose="02020603050405020304" pitchFamily="18" charset="0"/>
              </a:rPr>
              <a:t>) lived an infamous family,______ consisted of a struggling single mother and her four sons.</a:t>
            </a:r>
            <a:endParaRPr lang="zh-CN" altLang="zh-CN" sz="11200" kern="100" spc="-30"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lnSpc>
                <a:spcPts val="3200"/>
              </a:lnSpc>
              <a:buNone/>
            </a:pPr>
            <a:r>
              <a:rPr lang="en-US" altLang="zh-CN" sz="11200" kern="100" spc="-30" dirty="0">
                <a:latin typeface="Times New Roman" panose="02020603050405020304" pitchFamily="18" charset="0"/>
                <a:ea typeface="宋体" panose="02010600030101010101" pitchFamily="2" charset="-122"/>
                <a:cs typeface="Times New Roman" panose="02020603050405020304" pitchFamily="18" charset="0"/>
              </a:rPr>
              <a:t>  2  She was always very cooperative when_______ about her sons' whereabouts </a:t>
            </a:r>
          </a:p>
          <a:p>
            <a:pPr marL="0" indent="0" algn="just">
              <a:lnSpc>
                <a:spcPts val="3200"/>
              </a:lnSpc>
              <a:buNone/>
            </a:pPr>
            <a:r>
              <a:rPr lang="en-US" altLang="zh-CN" sz="11200" kern="100" spc="-30" dirty="0">
                <a:latin typeface="Times New Roman" panose="02020603050405020304" pitchFamily="18" charset="0"/>
                <a:ea typeface="宋体" panose="02010600030101010101" pitchFamily="2" charset="-122"/>
                <a:cs typeface="Times New Roman" panose="02020603050405020304" pitchFamily="18" charset="0"/>
              </a:rPr>
              <a:t>  3 Although we must have seemed very unfamiliar to him, he had no trouble _________( fit in)</a:t>
            </a:r>
          </a:p>
          <a:p>
            <a:pPr marL="0" indent="0" algn="just">
              <a:lnSpc>
                <a:spcPts val="3200"/>
              </a:lnSpc>
              <a:buNone/>
            </a:pPr>
            <a:r>
              <a:rPr lang="en-US" altLang="zh-CN" sz="11200" spc="-10" dirty="0">
                <a:effectLst/>
                <a:latin typeface="Times New Roman" panose="02020603050405020304" pitchFamily="18" charset="0"/>
                <a:ea typeface="宋体" panose="02010600030101010101" pitchFamily="2" charset="-122"/>
                <a:cs typeface="Times New Roman" panose="02020603050405020304" pitchFamily="18" charset="0"/>
              </a:rPr>
              <a:t>  4 He</a:t>
            </a:r>
            <a:r>
              <a:rPr lang="en-US" altLang="zh-CN" sz="11200" spc="95"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1200" spc="-10" dirty="0">
                <a:effectLst/>
                <a:latin typeface="Times New Roman" panose="02020603050405020304" pitchFamily="18" charset="0"/>
                <a:ea typeface="宋体" panose="02010600030101010101" pitchFamily="2" charset="-122"/>
                <a:cs typeface="Times New Roman" panose="02020603050405020304" pitchFamily="18" charset="0"/>
              </a:rPr>
              <a:t>was the</a:t>
            </a:r>
            <a:r>
              <a:rPr lang="en-US" altLang="zh-CN" sz="11200" spc="145"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1200" spc="-10" dirty="0">
                <a:effectLst/>
                <a:latin typeface="Times New Roman" panose="02020603050405020304" pitchFamily="18" charset="0"/>
                <a:ea typeface="宋体" panose="02010600030101010101" pitchFamily="2" charset="-122"/>
                <a:cs typeface="Times New Roman" panose="02020603050405020304" pitchFamily="18" charset="0"/>
              </a:rPr>
              <a:t>only</a:t>
            </a:r>
            <a:r>
              <a:rPr lang="en-US" altLang="zh-CN" sz="11200" spc="125"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1200" spc="-10" dirty="0">
                <a:effectLst/>
                <a:latin typeface="Times New Roman" panose="02020603050405020304" pitchFamily="18" charset="0"/>
                <a:ea typeface="宋体" panose="02010600030101010101" pitchFamily="2" charset="-122"/>
                <a:cs typeface="Times New Roman" panose="02020603050405020304" pitchFamily="18" charset="0"/>
              </a:rPr>
              <a:t>son</a:t>
            </a:r>
            <a:r>
              <a:rPr lang="en-US" altLang="zh-CN" sz="11200" spc="115"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1200" spc="-10" dirty="0">
                <a:effectLst/>
                <a:latin typeface="Times New Roman" panose="02020603050405020304" pitchFamily="18" charset="0"/>
                <a:ea typeface="宋体" panose="02010600030101010101" pitchFamily="2" charset="-122"/>
                <a:cs typeface="Times New Roman" panose="02020603050405020304" pitchFamily="18" charset="0"/>
              </a:rPr>
              <a:t>in</a:t>
            </a:r>
            <a:r>
              <a:rPr lang="en-US" altLang="zh-CN" sz="11200" spc="105"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1200" spc="-10" dirty="0">
                <a:effectLst/>
                <a:latin typeface="Times New Roman" panose="02020603050405020304" pitchFamily="18" charset="0"/>
                <a:ea typeface="宋体" panose="02010600030101010101" pitchFamily="2" charset="-122"/>
                <a:cs typeface="Times New Roman" panose="02020603050405020304" pitchFamily="18" charset="0"/>
              </a:rPr>
              <a:t>that</a:t>
            </a:r>
            <a:r>
              <a:rPr lang="en-US" altLang="zh-CN" sz="11200" spc="12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1200" spc="-10" dirty="0">
                <a:effectLst/>
                <a:latin typeface="Times New Roman" panose="02020603050405020304" pitchFamily="18" charset="0"/>
                <a:ea typeface="宋体" panose="02010600030101010101" pitchFamily="2" charset="-122"/>
                <a:cs typeface="Times New Roman" panose="02020603050405020304" pitchFamily="18" charset="0"/>
              </a:rPr>
              <a:t>family</a:t>
            </a:r>
            <a:r>
              <a:rPr lang="en-US" altLang="zh-CN" sz="11200" spc="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1200" spc="-10" dirty="0">
                <a:effectLst/>
                <a:latin typeface="Times New Roman" panose="02020603050405020304" pitchFamily="18" charset="0"/>
                <a:ea typeface="宋体" panose="02010600030101010101" pitchFamily="2" charset="-122"/>
                <a:cs typeface="Times New Roman" panose="02020603050405020304" pitchFamily="18" charset="0"/>
              </a:rPr>
              <a:t>______</a:t>
            </a:r>
            <a:r>
              <a:rPr lang="en-US" altLang="zh-CN" sz="11200" spc="115"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1200" spc="-10" dirty="0">
                <a:effectLst/>
                <a:latin typeface="Times New Roman" panose="02020603050405020304" pitchFamily="18" charset="0"/>
                <a:ea typeface="宋体" panose="02010600030101010101" pitchFamily="2" charset="-122"/>
                <a:cs typeface="Times New Roman" panose="02020603050405020304" pitchFamily="18" charset="0"/>
              </a:rPr>
              <a:t>did</a:t>
            </a:r>
            <a:r>
              <a:rPr lang="en-US" altLang="zh-CN" sz="11200" spc="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1200" spc="-10" dirty="0">
                <a:effectLst/>
                <a:latin typeface="Times New Roman" panose="02020603050405020304" pitchFamily="18" charset="0"/>
                <a:ea typeface="宋体" panose="02010600030101010101" pitchFamily="2" charset="-122"/>
                <a:cs typeface="Times New Roman" panose="02020603050405020304" pitchFamily="18" charset="0"/>
              </a:rPr>
              <a:t>not</a:t>
            </a:r>
            <a:r>
              <a:rPr lang="en-US" altLang="zh-CN" sz="11200" spc="95"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1200" spc="-10" dirty="0">
                <a:effectLst/>
                <a:latin typeface="Times New Roman" panose="02020603050405020304" pitchFamily="18" charset="0"/>
                <a:ea typeface="宋体" panose="02010600030101010101" pitchFamily="2" charset="-122"/>
                <a:cs typeface="Times New Roman" panose="02020603050405020304" pitchFamily="18" charset="0"/>
              </a:rPr>
              <a:t>become</a:t>
            </a:r>
            <a:r>
              <a:rPr lang="en-US" altLang="zh-CN" sz="11200" spc="115"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1200" spc="-10" dirty="0">
                <a:effectLst/>
                <a:latin typeface="Times New Roman" panose="02020603050405020304" pitchFamily="18" charset="0"/>
                <a:ea typeface="宋体" panose="02010600030101010101" pitchFamily="2" charset="-122"/>
                <a:cs typeface="Times New Roman" panose="02020603050405020304" pitchFamily="18" charset="0"/>
              </a:rPr>
              <a:t>a criminal.</a:t>
            </a:r>
            <a:endParaRPr lang="en-US" altLang="zh-CN" sz="3200" kern="100" spc="-3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3200"/>
              </a:lnSpc>
            </a:pPr>
            <a:endParaRPr lang="en-US" altLang="zh-CN" sz="3200" kern="100" spc="-3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3200"/>
              </a:lnSpc>
            </a:pPr>
            <a:r>
              <a:rPr lang="en-US" altLang="zh-CN" sz="1800" spc="-10" dirty="0">
                <a:effectLst/>
                <a:latin typeface="Times New Roman" panose="02020603050405020304" pitchFamily="18" charset="0"/>
                <a:ea typeface="宋体" panose="02010600030101010101" pitchFamily="2" charset="-122"/>
              </a:rPr>
              <a:t>.</a:t>
            </a:r>
            <a:r>
              <a:rPr lang="en-US" altLang="zh-CN" sz="3200" kern="100" spc="-3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文本框 3"/>
          <p:cNvSpPr txBox="1"/>
          <p:nvPr/>
        </p:nvSpPr>
        <p:spPr>
          <a:xfrm>
            <a:off x="5345347" y="1993346"/>
            <a:ext cx="2252970" cy="584775"/>
          </a:xfrm>
          <a:prstGeom prst="rect">
            <a:avLst/>
          </a:prstGeom>
          <a:noFill/>
        </p:spPr>
        <p:txBody>
          <a:bodyPr wrap="square" rtlCol="0">
            <a:spAutoFit/>
          </a:bodyPr>
          <a:lstStyle/>
          <a:p>
            <a:r>
              <a:rPr lang="en-US" altLang="zh-CN" sz="3200" b="1" kern="100" spc="-3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questioned</a:t>
            </a:r>
            <a:endParaRPr lang="zh-CN" altLang="en-US" sz="3200" b="1" kern="100" spc="-3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p:cNvSpPr txBox="1"/>
          <p:nvPr/>
        </p:nvSpPr>
        <p:spPr>
          <a:xfrm>
            <a:off x="7288398" y="1096679"/>
            <a:ext cx="1918663" cy="646331"/>
          </a:xfrm>
          <a:prstGeom prst="rect">
            <a:avLst/>
          </a:prstGeom>
          <a:noFill/>
        </p:spPr>
        <p:txBody>
          <a:bodyPr wrap="square" rtlCol="0">
            <a:spAutoFit/>
          </a:bodyPr>
          <a:lstStyle/>
          <a:p>
            <a:r>
              <a:rPr lang="en-US" altLang="zh-CN" sz="3600" b="1" dirty="0">
                <a:solidFill>
                  <a:srgbClr val="FF0000"/>
                </a:solidFill>
                <a:latin typeface="Times New Roman" panose="02020603050405020304" pitchFamily="18" charset="0"/>
                <a:cs typeface="Times New Roman" panose="02020603050405020304" pitchFamily="18" charset="0"/>
              </a:rPr>
              <a:t>which</a:t>
            </a:r>
          </a:p>
        </p:txBody>
      </p:sp>
      <p:sp>
        <p:nvSpPr>
          <p:cNvPr id="8" name="文本框 8"/>
          <p:cNvSpPr txBox="1"/>
          <p:nvPr/>
        </p:nvSpPr>
        <p:spPr>
          <a:xfrm>
            <a:off x="-533733" y="-158995"/>
            <a:ext cx="3353465" cy="828304"/>
          </a:xfrm>
          <a:prstGeom prst="rect">
            <a:avLst/>
          </a:prstGeom>
          <a:noFill/>
          <a:ln>
            <a:noFill/>
          </a:ln>
        </p:spPr>
        <p:txBody>
          <a:bodyPr wrap="square" lIns="91440" tIns="45720" rIns="91440" bIns="45720" rtlCol="0">
            <a:spAutoFit/>
          </a:bodyPr>
          <a:lstStyle/>
          <a:p>
            <a:pPr algn="ctr">
              <a:lnSpc>
                <a:spcPct val="150000"/>
              </a:lnSpc>
            </a:pPr>
            <a:r>
              <a:rPr lang="zh-CN" altLang="en-US" sz="3600" b="1" dirty="0">
                <a:solidFill>
                  <a:srgbClr val="FF0000"/>
                </a:solidFill>
                <a:latin typeface="微软雅黑" panose="020B0503020204020204" pitchFamily="34" charset="-122"/>
                <a:ea typeface="微软雅黑" panose="020B0503020204020204" pitchFamily="34" charset="-122"/>
                <a:sym typeface="+mn-ea"/>
              </a:rPr>
              <a:t>语法填空</a:t>
            </a:r>
            <a:endParaRPr lang="zh-CN" altLang="en-US" sz="3600" b="1" dirty="0">
              <a:solidFill>
                <a:srgbClr val="FF0000"/>
              </a:solidFill>
              <a:latin typeface="微软雅黑 Light" panose="020B0502040204020203" pitchFamily="34" charset="-122"/>
              <a:ea typeface="微软雅黑 Light" panose="020B0502040204020203" pitchFamily="34" charset="-122"/>
            </a:endParaRPr>
          </a:p>
        </p:txBody>
      </p:sp>
      <p:sp>
        <p:nvSpPr>
          <p:cNvPr id="9" name="矩形 8"/>
          <p:cNvSpPr/>
          <p:nvPr/>
        </p:nvSpPr>
        <p:spPr>
          <a:xfrm>
            <a:off x="0" y="0"/>
            <a:ext cx="2286000" cy="746616"/>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FF0000"/>
              </a:solidFill>
            </a:endParaRPr>
          </a:p>
        </p:txBody>
      </p:sp>
      <p:sp>
        <p:nvSpPr>
          <p:cNvPr id="2" name="文本框 1">
            <a:extLst>
              <a:ext uri="{FF2B5EF4-FFF2-40B4-BE49-F238E27FC236}">
                <a16:creationId xmlns:a16="http://schemas.microsoft.com/office/drawing/2014/main" id="{5227C98C-9D31-AF5A-2E45-4180741734A2}"/>
              </a:ext>
            </a:extLst>
          </p:cNvPr>
          <p:cNvSpPr txBox="1"/>
          <p:nvPr/>
        </p:nvSpPr>
        <p:spPr>
          <a:xfrm>
            <a:off x="119739" y="3287110"/>
            <a:ext cx="2252970" cy="584775"/>
          </a:xfrm>
          <a:prstGeom prst="rect">
            <a:avLst/>
          </a:prstGeom>
          <a:noFill/>
        </p:spPr>
        <p:txBody>
          <a:bodyPr wrap="square" rtlCol="0">
            <a:spAutoFit/>
          </a:bodyPr>
          <a:lstStyle/>
          <a:p>
            <a:r>
              <a:rPr lang="en-US" altLang="zh-CN" sz="3200" b="1" kern="100" spc="-3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fitting in</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F22DE393-67FE-F4E4-65A3-A11BC2B80119}"/>
              </a:ext>
            </a:extLst>
          </p:cNvPr>
          <p:cNvSpPr txBox="1"/>
          <p:nvPr/>
        </p:nvSpPr>
        <p:spPr>
          <a:xfrm>
            <a:off x="5345347" y="3736398"/>
            <a:ext cx="1023922" cy="584775"/>
          </a:xfrm>
          <a:prstGeom prst="rect">
            <a:avLst/>
          </a:prstGeom>
          <a:noFill/>
        </p:spPr>
        <p:txBody>
          <a:bodyPr wrap="square">
            <a:spAutoFit/>
          </a:bodyPr>
          <a:lstStyle/>
          <a:p>
            <a:r>
              <a:rPr lang="en-US" altLang="zh-CN" sz="3200" b="1" kern="100" spc="-3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who</a:t>
            </a:r>
            <a:endParaRPr lang="zh-CN" altLang="en-US" sz="3200" b="1" dirty="0">
              <a:solidFill>
                <a:srgbClr val="FF0000"/>
              </a:solidFill>
            </a:endParaRPr>
          </a:p>
        </p:txBody>
      </p:sp>
    </p:spTree>
    <p:extLst>
      <p:ext uri="{BB962C8B-B14F-4D97-AF65-F5344CB8AC3E}">
        <p14:creationId xmlns:p14="http://schemas.microsoft.com/office/powerpoint/2010/main" val="105600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7"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strVal val="#ppt_h"/>
                                          </p:val>
                                        </p:tav>
                                        <p:tav tm="100000">
                                          <p:val>
                                            <p:strVal val="#ppt_h"/>
                                          </p:val>
                                        </p:tav>
                                      </p:tavLst>
                                    </p:anim>
                                  </p:childTnLst>
                                </p:cTn>
                              </p:par>
                              <p:par>
                                <p:cTn id="15" presetID="1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p:tgtEl>
                                          <p:spTgt spid="8"/>
                                        </p:tgtEl>
                                        <p:attrNameLst>
                                          <p:attrName>ppt_y</p:attrName>
                                        </p:attrNameLst>
                                      </p:cBhvr>
                                      <p:tavLst>
                                        <p:tav tm="0">
                                          <p:val>
                                            <p:strVal val="#ppt_y+#ppt_h*1.125000"/>
                                          </p:val>
                                        </p:tav>
                                        <p:tav tm="100000">
                                          <p:val>
                                            <p:strVal val="#ppt_y"/>
                                          </p:val>
                                        </p:tav>
                                      </p:tavLst>
                                    </p:anim>
                                    <p:animEffect transition="in" filter="wipe(up)">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animBg="1"/>
      <p:bldP spid="9" grpId="0" bldLvl="0" animBg="1"/>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130617" y="1725743"/>
            <a:ext cx="3112509" cy="776869"/>
          </a:xfrm>
          <a:solidFill>
            <a:srgbClr val="92D050"/>
          </a:solidFill>
        </p:spPr>
        <p:txBody>
          <a:bodyPr>
            <a:normAutofit fontScale="90000"/>
          </a:bodyPr>
          <a:lstStyle/>
          <a:p>
            <a:pPr marL="0" indent="0" algn="l">
              <a:lnSpc>
                <a:spcPct val="100000"/>
              </a:lnSpc>
              <a:spcBef>
                <a:spcPts val="0"/>
              </a:spcBef>
              <a:spcAft>
                <a:spcPts val="0"/>
              </a:spcAft>
              <a:buSzPct val="100000"/>
              <a:buNone/>
            </a:pPr>
            <a:r>
              <a:rPr lang="zh-CN" altLang="en-US" sz="5400" u="none" strike="noStrike" baseline="0" dirty="0">
                <a:uLnTx/>
                <a:uFillTx/>
                <a:latin typeface="宋体" panose="02010600030101010101" pitchFamily="2" charset="-122"/>
                <a:ea typeface="宋体" panose="02010600030101010101" pitchFamily="2" charset="-122"/>
              </a:rPr>
              <a:t>语法填空</a:t>
            </a:r>
          </a:p>
        </p:txBody>
      </p:sp>
      <p:sp>
        <p:nvSpPr>
          <p:cNvPr id="3" name="文本框 11"/>
          <p:cNvSpPr txBox="1"/>
          <p:nvPr/>
        </p:nvSpPr>
        <p:spPr>
          <a:xfrm>
            <a:off x="6206490" y="2738755"/>
            <a:ext cx="5687695" cy="2308324"/>
          </a:xfrm>
          <a:prstGeom prst="rect">
            <a:avLst/>
          </a:prstGeom>
          <a:noFill/>
        </p:spPr>
        <p:txBody>
          <a:bodyPr wrap="square" rtlCol="0">
            <a:spAutoFit/>
          </a:bodyPr>
          <a:lstStyle/>
          <a:p>
            <a:r>
              <a:rPr lang="zh-CN" altLang="en-US" sz="3600" b="1" dirty="0">
                <a:solidFill>
                  <a:srgbClr val="FF0000"/>
                </a:solidFill>
                <a:latin typeface="隶书" panose="02010509060101010101" pitchFamily="49" charset="-122"/>
                <a:ea typeface="隶书" panose="02010509060101010101" pitchFamily="49" charset="-122"/>
                <a:sym typeface="+mn-ea"/>
              </a:rPr>
              <a:t>主题语境：人与社会</a:t>
            </a:r>
            <a:endParaRPr lang="en-US" altLang="zh-CN" sz="3600" b="1" dirty="0">
              <a:solidFill>
                <a:srgbClr val="FF0000"/>
              </a:solidFill>
              <a:latin typeface="隶书" panose="02010509060101010101" pitchFamily="49" charset="-122"/>
              <a:ea typeface="隶书" panose="02010509060101010101" pitchFamily="49" charset="-122"/>
              <a:sym typeface="+mn-ea"/>
            </a:endParaRPr>
          </a:p>
          <a:p>
            <a:r>
              <a:rPr sz="3600" b="1" dirty="0">
                <a:solidFill>
                  <a:srgbClr val="FF0000"/>
                </a:solidFill>
                <a:latin typeface="隶书" panose="02010509060101010101" pitchFamily="49" charset="-122"/>
                <a:ea typeface="隶书" panose="02010509060101010101" pitchFamily="49" charset="-122"/>
              </a:rPr>
              <a:t>这篇短文主要讲述了在面试中如何</a:t>
            </a:r>
            <a:r>
              <a:rPr lang="zh-CN" sz="3600" b="1" dirty="0">
                <a:solidFill>
                  <a:srgbClr val="FF0000"/>
                </a:solidFill>
                <a:latin typeface="隶书" panose="02010509060101010101" pitchFamily="49" charset="-122"/>
                <a:ea typeface="隶书" panose="02010509060101010101" pitchFamily="49" charset="-122"/>
              </a:rPr>
              <a:t>推销</a:t>
            </a:r>
            <a:r>
              <a:rPr sz="3600" b="1" dirty="0">
                <a:solidFill>
                  <a:srgbClr val="FF0000"/>
                </a:solidFill>
                <a:latin typeface="隶书" panose="02010509060101010101" pitchFamily="49" charset="-122"/>
                <a:ea typeface="隶书" panose="02010509060101010101" pitchFamily="49" charset="-122"/>
              </a:rPr>
              <a:t>自己，以获得工作机会。</a:t>
            </a:r>
          </a:p>
        </p:txBody>
      </p:sp>
      <p:pic>
        <p:nvPicPr>
          <p:cNvPr id="4" name="图片 3" descr="2d34-hhkusks9474145"/>
          <p:cNvPicPr>
            <a:picLocks noChangeAspect="1"/>
          </p:cNvPicPr>
          <p:nvPr/>
        </p:nvPicPr>
        <p:blipFill>
          <a:blip r:embed="rId4"/>
          <a:stretch>
            <a:fillRect/>
          </a:stretch>
        </p:blipFill>
        <p:spPr>
          <a:xfrm>
            <a:off x="301625" y="1895475"/>
            <a:ext cx="5536565" cy="3704590"/>
          </a:xfrm>
          <a:prstGeom prst="rect">
            <a:avLst/>
          </a:prstGeom>
        </p:spPr>
      </p:pic>
    </p:spTree>
    <p:custDataLst>
      <p:tags r:id="rId1"/>
    </p:custDataLst>
    <p:extLst>
      <p:ext uri="{BB962C8B-B14F-4D97-AF65-F5344CB8AC3E}">
        <p14:creationId xmlns:p14="http://schemas.microsoft.com/office/powerpoint/2010/main" val="20871766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7975" y="154940"/>
            <a:ext cx="11576050" cy="6059170"/>
          </a:xfrm>
          <a:solidFill>
            <a:schemeClr val="accent6">
              <a:lumMod val="20000"/>
              <a:lumOff val="80000"/>
            </a:schemeClr>
          </a:solidFill>
        </p:spPr>
        <p:txBody>
          <a:bodyPr>
            <a:noAutofit/>
          </a:bodyPr>
          <a:lstStyle/>
          <a:p>
            <a:pPr algn="l"/>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Unless you're actually in sales, the very concept of selling your</a:t>
            </a:r>
            <a:r>
              <a:rPr lang="en-US" altLang="zh-CN" sz="2400">
                <a:latin typeface="Times New Roman" panose="02020603050405020304" pitchFamily="18" charset="0"/>
                <a:cs typeface="Times New Roman" panose="02020603050405020304" pitchFamily="18" charset="0"/>
              </a:rPr>
              <a:t>s</a:t>
            </a:r>
            <a:r>
              <a:rPr lang="zh-CN" altLang="en-US" sz="2400">
                <a:latin typeface="Times New Roman" panose="02020603050405020304" pitchFamily="18" charset="0"/>
                <a:cs typeface="Times New Roman" panose="02020603050405020304" pitchFamily="18" charset="0"/>
              </a:rPr>
              <a:t>elf during a job interview can be frightening. You don＇t want to sound arrogant（傲慢的），or worse，desperate. But learning how to be a self-promoter in</a:t>
            </a:r>
            <a:r>
              <a:rPr lang="zh-CN" altLang="en-US" sz="2400" u="sng">
                <a:latin typeface="Times New Roman" panose="02020603050405020304" pitchFamily="18" charset="0"/>
                <a:cs typeface="Times New Roman" panose="02020603050405020304" pitchFamily="18" charset="0"/>
              </a:rPr>
              <a:t>   56</a:t>
            </a:r>
            <a:r>
              <a:rPr lang="en-US" altLang="zh-CN" sz="2400" u="sng">
                <a:latin typeface="Times New Roman" panose="02020603050405020304" pitchFamily="18" charset="0"/>
                <a:cs typeface="Times New Roman" panose="02020603050405020304" pitchFamily="18" charset="0"/>
              </a:rPr>
              <a:t>     </a:t>
            </a:r>
            <a:r>
              <a:rPr lang="zh-CN" altLang="en-US" sz="2400" u="sng">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convincing manner is what the job interview is all about. The following tips can help you close the sale on a job offer.</a:t>
            </a:r>
            <a:br>
              <a:rPr lang="zh-CN" altLang="en-US" sz="2400">
                <a:latin typeface="Times New Roman" panose="02020603050405020304" pitchFamily="18" charset="0"/>
                <a:cs typeface="Times New Roman" panose="02020603050405020304" pitchFamily="18" charset="0"/>
              </a:rPr>
            </a:b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Dress </a:t>
            </a:r>
            <a:r>
              <a:rPr lang="zh-CN" altLang="en-US" sz="2400" u="sng">
                <a:latin typeface="Times New Roman" panose="02020603050405020304" pitchFamily="18" charset="0"/>
                <a:cs typeface="Times New Roman" panose="02020603050405020304" pitchFamily="18" charset="0"/>
              </a:rPr>
              <a:t> 57 </a:t>
            </a:r>
            <a:r>
              <a:rPr lang="en-US" altLang="zh-CN" sz="2400" u="sng">
                <a:latin typeface="Times New Roman" panose="02020603050405020304" pitchFamily="18" charset="0"/>
                <a:cs typeface="Times New Roman" panose="02020603050405020304" pitchFamily="18" charset="0"/>
              </a:rPr>
              <a:t>           </a:t>
            </a:r>
            <a:r>
              <a:rPr lang="zh-CN" altLang="en-US" sz="2400" u="sng">
                <a:latin typeface="Times New Roman" panose="02020603050405020304" pitchFamily="18" charset="0"/>
                <a:cs typeface="Times New Roman" panose="02020603050405020304" pitchFamily="18" charset="0"/>
              </a:rPr>
              <a:t>  </a:t>
            </a:r>
            <a:r>
              <a:rPr lang="en-US" altLang="zh-CN" sz="2400" u="sng">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(appropriate). Many hiring managers will form their first impression of you</a:t>
            </a:r>
            <a:r>
              <a:rPr lang="zh-CN" altLang="en-US" sz="2400" u="sng">
                <a:latin typeface="Times New Roman" panose="02020603050405020304" pitchFamily="18" charset="0"/>
                <a:cs typeface="Times New Roman" panose="02020603050405020304" pitchFamily="18" charset="0"/>
              </a:rPr>
              <a:t>  58 </a:t>
            </a:r>
            <a:r>
              <a:rPr lang="en-US" altLang="zh-CN" sz="2400" u="sng">
                <a:latin typeface="Times New Roman" panose="02020603050405020304" pitchFamily="18" charset="0"/>
                <a:cs typeface="Times New Roman" panose="02020603050405020304" pitchFamily="18" charset="0"/>
              </a:rPr>
              <a:t>         </a:t>
            </a:r>
            <a:r>
              <a:rPr lang="zh-CN" altLang="en-US" sz="2400" u="sng">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(base) on what you're wearing. The right interview clothing </a:t>
            </a:r>
            <a:r>
              <a:rPr lang="zh-CN" altLang="en-US" sz="2400" u="sng">
                <a:latin typeface="Times New Roman" panose="02020603050405020304" pitchFamily="18" charset="0"/>
                <a:cs typeface="Times New Roman" panose="02020603050405020304" pitchFamily="18" charset="0"/>
              </a:rPr>
              <a:t>   59</a:t>
            </a:r>
            <a:r>
              <a:rPr lang="en-US" altLang="zh-CN" sz="2400" u="sng">
                <a:latin typeface="Times New Roman" panose="02020603050405020304" pitchFamily="18" charset="0"/>
                <a:cs typeface="Times New Roman" panose="02020603050405020304" pitchFamily="18" charset="0"/>
              </a:rPr>
              <a:t>_________  </a:t>
            </a:r>
            <a:r>
              <a:rPr lang="zh-CN" altLang="en-US" sz="2400" u="sng">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(depend) on the company you are applying for and the culture of the</a:t>
            </a:r>
            <a:r>
              <a:rPr lang="zh-CN" altLang="en-US" sz="2400" u="sng">
                <a:latin typeface="Times New Roman" panose="02020603050405020304" pitchFamily="18" charset="0"/>
                <a:cs typeface="Times New Roman" panose="02020603050405020304" pitchFamily="18" charset="0"/>
              </a:rPr>
              <a:t>  60</a:t>
            </a:r>
            <a:br>
              <a:rPr lang="zh-CN" altLang="en-US" sz="2400" u="sng">
                <a:latin typeface="Times New Roman" panose="02020603050405020304" pitchFamily="18" charset="0"/>
                <a:cs typeface="Times New Roman" panose="02020603050405020304" pitchFamily="18" charset="0"/>
              </a:rPr>
            </a:br>
            <a:r>
              <a:rPr lang="en-US" altLang="zh-CN" sz="2400" u="sng">
                <a:latin typeface="Times New Roman" panose="02020603050405020304" pitchFamily="18" charset="0"/>
                <a:cs typeface="Times New Roman" panose="02020603050405020304" pitchFamily="18" charset="0"/>
              </a:rPr>
              <a:t>     </a:t>
            </a:r>
            <a:r>
              <a:rPr lang="zh-CN" altLang="en-US" sz="2400" u="sng">
                <a:latin typeface="Times New Roman" panose="02020603050405020304" pitchFamily="18" charset="0"/>
                <a:cs typeface="Times New Roman" panose="02020603050405020304" pitchFamily="18" charset="0"/>
              </a:rPr>
              <a:t>  </a:t>
            </a:r>
            <a:r>
              <a:rPr lang="en-US" altLang="zh-CN" sz="2400" u="sng">
                <a:latin typeface="Times New Roman" panose="02020603050405020304" pitchFamily="18" charset="0"/>
                <a:cs typeface="Times New Roman" panose="02020603050405020304" pitchFamily="18" charset="0"/>
              </a:rPr>
              <a:t>          </a:t>
            </a:r>
            <a:r>
              <a:rPr lang="zh-CN" altLang="en-US" sz="2400" u="sng">
                <a:latin typeface="Times New Roman" panose="02020603050405020304" pitchFamily="18" charset="0"/>
                <a:cs typeface="Times New Roman" panose="02020603050405020304" pitchFamily="18" charset="0"/>
              </a:rPr>
              <a:t> </a:t>
            </a:r>
            <a:r>
              <a:rPr lang="en-US" altLang="zh-CN" sz="2400" u="sng">
                <a:latin typeface="Times New Roman" panose="02020603050405020304" pitchFamily="18" charset="0"/>
                <a:cs typeface="Times New Roman" panose="02020603050405020304" pitchFamily="18" charset="0"/>
              </a:rPr>
              <a:t>      </a:t>
            </a:r>
            <a:r>
              <a:rPr lang="zh-CN" altLang="en-US" sz="2400" u="sng">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(organize).</a:t>
            </a:r>
            <a:br>
              <a:rPr lang="zh-CN" altLang="en-US" sz="2400">
                <a:latin typeface="Times New Roman" panose="02020603050405020304" pitchFamily="18" charset="0"/>
                <a:cs typeface="Times New Roman" panose="02020603050405020304" pitchFamily="18" charset="0"/>
              </a:rPr>
            </a:b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Ask unique questions. The secret of distinguishing yourself </a:t>
            </a:r>
            <a:r>
              <a:rPr lang="zh-CN" altLang="en-US" sz="2400" u="sng">
                <a:latin typeface="Times New Roman" panose="02020603050405020304" pitchFamily="18" charset="0"/>
                <a:cs typeface="Times New Roman" panose="02020603050405020304" pitchFamily="18" charset="0"/>
              </a:rPr>
              <a:t>  61 </a:t>
            </a:r>
            <a:r>
              <a:rPr lang="en-US" altLang="zh-CN" sz="2400" u="sng">
                <a:latin typeface="Times New Roman" panose="02020603050405020304" pitchFamily="18" charset="0"/>
                <a:cs typeface="Times New Roman" panose="02020603050405020304" pitchFamily="18" charset="0"/>
              </a:rPr>
              <a:t>                  </a:t>
            </a:r>
            <a:r>
              <a:rPr lang="zh-CN" altLang="en-US" sz="2400" u="sng">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other job candidates is simple: Ask good questions </a:t>
            </a:r>
            <a:r>
              <a:rPr lang="zh-CN" altLang="en-US" sz="2400" u="sng">
                <a:latin typeface="Times New Roman" panose="02020603050405020304" pitchFamily="18" charset="0"/>
                <a:cs typeface="Times New Roman" panose="02020603050405020304" pitchFamily="18" charset="0"/>
              </a:rPr>
              <a:t>  62 </a:t>
            </a:r>
            <a:r>
              <a:rPr lang="en-US" altLang="zh-CN" sz="2400" u="sng">
                <a:latin typeface="Times New Roman" panose="02020603050405020304" pitchFamily="18" charset="0"/>
                <a:cs typeface="Times New Roman" panose="02020603050405020304" pitchFamily="18" charset="0"/>
              </a:rPr>
              <a:t>                         </a:t>
            </a:r>
            <a:r>
              <a:rPr lang="zh-CN" altLang="en-US" sz="2400" u="sng">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 are valuable to the company. These pointed, yet uncommon questions mark you as an in-depth, curious,persistent researcher.</a:t>
            </a:r>
            <a:br>
              <a:rPr lang="zh-CN" altLang="en-US" sz="2400">
                <a:latin typeface="Times New Roman" panose="02020603050405020304" pitchFamily="18" charset="0"/>
                <a:cs typeface="Times New Roman" panose="02020603050405020304" pitchFamily="18" charset="0"/>
              </a:rPr>
            </a:b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Prepare meaningful anecdotes（轶事）．No matter </a:t>
            </a:r>
            <a:r>
              <a:rPr lang="zh-CN" altLang="en-US" sz="2400" u="sng">
                <a:latin typeface="Times New Roman" panose="02020603050405020304" pitchFamily="18" charset="0"/>
                <a:cs typeface="Times New Roman" panose="02020603050405020304" pitchFamily="18" charset="0"/>
              </a:rPr>
              <a:t>  63  </a:t>
            </a:r>
            <a:r>
              <a:rPr lang="en-US" altLang="zh-CN" sz="2400" u="sng">
                <a:latin typeface="Times New Roman" panose="02020603050405020304" pitchFamily="18" charset="0"/>
                <a:cs typeface="Times New Roman" panose="02020603050405020304" pitchFamily="18" charset="0"/>
              </a:rPr>
              <a:t>                      </a:t>
            </a:r>
            <a:r>
              <a:rPr lang="zh-CN" altLang="en-US" sz="2400" u="sng">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industry you＇re in， you can expect</a:t>
            </a:r>
            <a:r>
              <a:rPr lang="zh-CN" altLang="en-US" sz="2400" u="sng">
                <a:latin typeface="Times New Roman" panose="02020603050405020304" pitchFamily="18" charset="0"/>
                <a:cs typeface="Times New Roman" panose="02020603050405020304" pitchFamily="18" charset="0"/>
              </a:rPr>
              <a:t>  64  </a:t>
            </a:r>
            <a:r>
              <a:rPr lang="en-US" altLang="zh-CN" sz="2400" u="sng">
                <a:latin typeface="Times New Roman" panose="02020603050405020304" pitchFamily="18" charset="0"/>
                <a:cs typeface="Times New Roman" panose="02020603050405020304" pitchFamily="18" charset="0"/>
              </a:rPr>
              <a:t>                        </a:t>
            </a:r>
            <a:r>
              <a:rPr lang="zh-CN" altLang="en-US" sz="2400" u="sng">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(ask) behavioral job interview questions. Normally, these questions require you to come up with examples from your past work experiences. Unfortunately, this is where a lot of job seekers stumble（支吾）．To craft a fascinating anecdote，experts recommend </a:t>
            </a:r>
            <a:r>
              <a:rPr lang="zh-CN" altLang="en-US" sz="2400" u="sng">
                <a:latin typeface="Times New Roman" panose="02020603050405020304" pitchFamily="18" charset="0"/>
                <a:cs typeface="Times New Roman" panose="02020603050405020304" pitchFamily="18" charset="0"/>
              </a:rPr>
              <a:t>  65  </a:t>
            </a:r>
            <a:r>
              <a:rPr lang="en-US" altLang="zh-CN" sz="2400" u="sng">
                <a:latin typeface="Times New Roman" panose="02020603050405020304" pitchFamily="18" charset="0"/>
                <a:cs typeface="Times New Roman" panose="02020603050405020304" pitchFamily="18" charset="0"/>
              </a:rPr>
              <a:t>             </a:t>
            </a:r>
            <a:r>
              <a:rPr lang="zh-CN" altLang="en-US" sz="2400" u="sng">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(use) real feedback to highlight your contribution</a:t>
            </a:r>
            <a:r>
              <a:rPr lang="en-US" altLang="zh-CN" sz="2400">
                <a:latin typeface="Times New Roman" panose="02020603050405020304" pitchFamily="18" charset="0"/>
                <a:cs typeface="Times New Roman" panose="02020603050405020304" pitchFamily="18" charset="0"/>
              </a:rPr>
              <a:t>.</a:t>
            </a:r>
          </a:p>
        </p:txBody>
      </p:sp>
      <p:sp>
        <p:nvSpPr>
          <p:cNvPr id="5" name="文本框 4"/>
          <p:cNvSpPr txBox="1"/>
          <p:nvPr>
            <p:custDataLst>
              <p:tags r:id="rId1"/>
            </p:custDataLst>
          </p:nvPr>
        </p:nvSpPr>
        <p:spPr>
          <a:xfrm>
            <a:off x="5986780" y="777240"/>
            <a:ext cx="687070" cy="521970"/>
          </a:xfrm>
          <a:prstGeom prst="rect">
            <a:avLst/>
          </a:prstGeom>
          <a:noFill/>
        </p:spPr>
        <p:txBody>
          <a:bodyPr wrap="square" rtlCol="0">
            <a:spAutoFit/>
          </a:bodyPr>
          <a:lstStyle/>
          <a:p>
            <a:r>
              <a:rPr lang="en-US" altLang="zh-CN" sz="2800" dirty="0">
                <a:solidFill>
                  <a:srgbClr val="FF0000"/>
                </a:solidFill>
                <a:latin typeface="Times New Roman" panose="02020603050405020304" pitchFamily="18" charset="0"/>
                <a:cs typeface="Times New Roman" panose="02020603050405020304" pitchFamily="18" charset="0"/>
              </a:rPr>
              <a:t>a</a:t>
            </a:r>
          </a:p>
        </p:txBody>
      </p:sp>
      <p:sp>
        <p:nvSpPr>
          <p:cNvPr id="4" name="文本框 3"/>
          <p:cNvSpPr txBox="1"/>
          <p:nvPr>
            <p:custDataLst>
              <p:tags r:id="rId2"/>
            </p:custDataLst>
          </p:nvPr>
        </p:nvSpPr>
        <p:spPr>
          <a:xfrm>
            <a:off x="1848485" y="1426210"/>
            <a:ext cx="2205990" cy="521970"/>
          </a:xfrm>
          <a:prstGeom prst="rect">
            <a:avLst/>
          </a:prstGeom>
          <a:noFill/>
        </p:spPr>
        <p:txBody>
          <a:bodyPr wrap="square" rtlCol="0">
            <a:spAutoFit/>
          </a:bodyPr>
          <a:lstStyle/>
          <a:p>
            <a:r>
              <a:rPr lang="zh-CN" altLang="en-US" sz="2800">
                <a:solidFill>
                  <a:srgbClr val="FF0000"/>
                </a:solidFill>
                <a:latin typeface="Times New Roman" panose="02020603050405020304" pitchFamily="18" charset="0"/>
                <a:cs typeface="Times New Roman" panose="02020603050405020304" pitchFamily="18" charset="0"/>
                <a:sym typeface="+mn-ea"/>
              </a:rPr>
              <a:t>appropriate</a:t>
            </a:r>
            <a:r>
              <a:rPr lang="en-US" altLang="zh-CN" sz="2800">
                <a:solidFill>
                  <a:srgbClr val="FF0000"/>
                </a:solidFill>
                <a:latin typeface="Times New Roman" panose="02020603050405020304" pitchFamily="18" charset="0"/>
                <a:cs typeface="Times New Roman" panose="02020603050405020304" pitchFamily="18" charset="0"/>
                <a:sym typeface="+mn-ea"/>
              </a:rPr>
              <a:t>ly</a:t>
            </a:r>
            <a:endParaRPr lang="en-US" altLang="zh-CN" sz="2800" dirty="0">
              <a:solidFill>
                <a:srgbClr val="FF0000"/>
              </a:solidFill>
              <a:latin typeface="Times New Roman" panose="02020603050405020304" pitchFamily="18" charset="0"/>
              <a:cs typeface="Times New Roman" panose="02020603050405020304" pitchFamily="18" charset="0"/>
              <a:sym typeface="+mn-ea"/>
            </a:endParaRPr>
          </a:p>
        </p:txBody>
      </p:sp>
      <p:sp>
        <p:nvSpPr>
          <p:cNvPr id="6" name="文本框 5"/>
          <p:cNvSpPr txBox="1"/>
          <p:nvPr>
            <p:custDataLst>
              <p:tags r:id="rId3"/>
            </p:custDataLst>
          </p:nvPr>
        </p:nvSpPr>
        <p:spPr>
          <a:xfrm>
            <a:off x="2967355" y="1758950"/>
            <a:ext cx="1185545" cy="521970"/>
          </a:xfrm>
          <a:prstGeom prst="rect">
            <a:avLst/>
          </a:prstGeom>
          <a:noFill/>
        </p:spPr>
        <p:txBody>
          <a:bodyPr wrap="square" rtlCol="0">
            <a:spAutoFit/>
          </a:bodyPr>
          <a:lstStyle/>
          <a:p>
            <a:r>
              <a:rPr lang="en-US" altLang="zh-CN" sz="2800">
                <a:solidFill>
                  <a:srgbClr val="FF0000"/>
                </a:solidFill>
                <a:latin typeface="Times New Roman" panose="02020603050405020304" pitchFamily="18" charset="0"/>
                <a:cs typeface="Times New Roman" panose="02020603050405020304" pitchFamily="18" charset="0"/>
                <a:sym typeface="+mn-ea"/>
              </a:rPr>
              <a:t>b</a:t>
            </a:r>
            <a:r>
              <a:rPr lang="zh-CN" altLang="en-US" sz="2800">
                <a:solidFill>
                  <a:srgbClr val="FF0000"/>
                </a:solidFill>
                <a:latin typeface="Times New Roman" panose="02020603050405020304" pitchFamily="18" charset="0"/>
                <a:cs typeface="Times New Roman" panose="02020603050405020304" pitchFamily="18" charset="0"/>
                <a:sym typeface="+mn-ea"/>
              </a:rPr>
              <a:t>a</a:t>
            </a:r>
            <a:r>
              <a:rPr lang="en-US" altLang="zh-CN" sz="2800">
                <a:solidFill>
                  <a:srgbClr val="FF0000"/>
                </a:solidFill>
                <a:latin typeface="Times New Roman" panose="02020603050405020304" pitchFamily="18" charset="0"/>
                <a:cs typeface="Times New Roman" panose="02020603050405020304" pitchFamily="18" charset="0"/>
                <a:sym typeface="+mn-ea"/>
              </a:rPr>
              <a:t>sed</a:t>
            </a:r>
            <a:endParaRPr lang="en-US" altLang="zh-CN" sz="2800" dirty="0">
              <a:solidFill>
                <a:srgbClr val="FF0000"/>
              </a:solidFill>
              <a:latin typeface="Times New Roman" panose="02020603050405020304" pitchFamily="18" charset="0"/>
              <a:cs typeface="Times New Roman" panose="02020603050405020304" pitchFamily="18" charset="0"/>
              <a:sym typeface="+mn-ea"/>
            </a:endParaRPr>
          </a:p>
        </p:txBody>
      </p:sp>
      <p:sp>
        <p:nvSpPr>
          <p:cNvPr id="7" name="文本框 6"/>
          <p:cNvSpPr txBox="1"/>
          <p:nvPr>
            <p:custDataLst>
              <p:tags r:id="rId4"/>
            </p:custDataLst>
          </p:nvPr>
        </p:nvSpPr>
        <p:spPr>
          <a:xfrm>
            <a:off x="722630" y="2043430"/>
            <a:ext cx="1812925" cy="521970"/>
          </a:xfrm>
          <a:prstGeom prst="rect">
            <a:avLst/>
          </a:prstGeom>
          <a:noFill/>
        </p:spPr>
        <p:txBody>
          <a:bodyPr wrap="square" rtlCol="0">
            <a:spAutoFit/>
          </a:bodyPr>
          <a:lstStyle/>
          <a:p>
            <a:r>
              <a:rPr lang="zh-CN" altLang="en-US" sz="2800">
                <a:solidFill>
                  <a:srgbClr val="FF0000"/>
                </a:solidFill>
                <a:latin typeface="Times New Roman" panose="02020603050405020304" pitchFamily="18" charset="0"/>
                <a:cs typeface="Times New Roman" panose="02020603050405020304" pitchFamily="18" charset="0"/>
                <a:sym typeface="+mn-ea"/>
              </a:rPr>
              <a:t>depend</a:t>
            </a:r>
            <a:r>
              <a:rPr lang="en-US" altLang="zh-CN" sz="2800">
                <a:solidFill>
                  <a:srgbClr val="FF0000"/>
                </a:solidFill>
                <a:latin typeface="Times New Roman" panose="02020603050405020304" pitchFamily="18" charset="0"/>
                <a:cs typeface="Times New Roman" panose="02020603050405020304" pitchFamily="18" charset="0"/>
                <a:sym typeface="+mn-ea"/>
              </a:rPr>
              <a:t>s</a:t>
            </a:r>
            <a:endParaRPr lang="en-US" altLang="zh-CN" sz="2800" dirty="0">
              <a:solidFill>
                <a:srgbClr val="FF0000"/>
              </a:solidFill>
              <a:latin typeface="Times New Roman" panose="02020603050405020304" pitchFamily="18" charset="0"/>
              <a:cs typeface="Times New Roman" panose="02020603050405020304" pitchFamily="18" charset="0"/>
              <a:sym typeface="+mn-ea"/>
            </a:endParaRPr>
          </a:p>
        </p:txBody>
      </p:sp>
      <p:sp>
        <p:nvSpPr>
          <p:cNvPr id="8" name="文本框 7"/>
          <p:cNvSpPr txBox="1"/>
          <p:nvPr>
            <p:custDataLst>
              <p:tags r:id="rId5"/>
            </p:custDataLst>
          </p:nvPr>
        </p:nvSpPr>
        <p:spPr>
          <a:xfrm>
            <a:off x="209550" y="2411730"/>
            <a:ext cx="2195195" cy="521970"/>
          </a:xfrm>
          <a:prstGeom prst="rect">
            <a:avLst/>
          </a:prstGeom>
          <a:noFill/>
        </p:spPr>
        <p:txBody>
          <a:bodyPr wrap="square" rtlCol="0">
            <a:spAutoFit/>
          </a:bodyPr>
          <a:lstStyle/>
          <a:p>
            <a:r>
              <a:rPr lang="zh-CN" altLang="en-US" sz="2800">
                <a:solidFill>
                  <a:srgbClr val="FF0000"/>
                </a:solidFill>
                <a:latin typeface="Times New Roman" panose="02020603050405020304" pitchFamily="18" charset="0"/>
                <a:cs typeface="Times New Roman" panose="02020603050405020304" pitchFamily="18" charset="0"/>
                <a:sym typeface="+mn-ea"/>
              </a:rPr>
              <a:t>organiz</a:t>
            </a:r>
            <a:r>
              <a:rPr lang="en-US" altLang="zh-CN" sz="2800">
                <a:solidFill>
                  <a:srgbClr val="FF0000"/>
                </a:solidFill>
                <a:latin typeface="Times New Roman" panose="02020603050405020304" pitchFamily="18" charset="0"/>
                <a:cs typeface="Times New Roman" panose="02020603050405020304" pitchFamily="18" charset="0"/>
                <a:sym typeface="+mn-ea"/>
              </a:rPr>
              <a:t>ation</a:t>
            </a:r>
            <a:endParaRPr lang="en-US" altLang="zh-CN" sz="2800" dirty="0">
              <a:solidFill>
                <a:srgbClr val="FF0000"/>
              </a:solidFill>
              <a:latin typeface="Times New Roman" panose="02020603050405020304" pitchFamily="18" charset="0"/>
              <a:cs typeface="Times New Roman" panose="02020603050405020304" pitchFamily="18" charset="0"/>
              <a:sym typeface="+mn-ea"/>
            </a:endParaRPr>
          </a:p>
        </p:txBody>
      </p:sp>
      <p:sp>
        <p:nvSpPr>
          <p:cNvPr id="9" name="文本框 8"/>
          <p:cNvSpPr txBox="1"/>
          <p:nvPr>
            <p:custDataLst>
              <p:tags r:id="rId6"/>
            </p:custDataLst>
          </p:nvPr>
        </p:nvSpPr>
        <p:spPr>
          <a:xfrm>
            <a:off x="8655685" y="2689860"/>
            <a:ext cx="1205230" cy="52197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sym typeface="+mn-ea"/>
              </a:rPr>
              <a:t>from</a:t>
            </a:r>
            <a:endParaRPr lang="en-US" sz="2800" dirty="0">
              <a:solidFill>
                <a:srgbClr val="FF0000"/>
              </a:solidFill>
              <a:latin typeface="Times New Roman" panose="02020603050405020304" pitchFamily="18" charset="0"/>
              <a:cs typeface="Times New Roman" panose="02020603050405020304" pitchFamily="18" charset="0"/>
              <a:sym typeface="+mn-ea"/>
            </a:endParaRPr>
          </a:p>
        </p:txBody>
      </p:sp>
      <p:sp>
        <p:nvSpPr>
          <p:cNvPr id="10" name="文本框 9"/>
          <p:cNvSpPr txBox="1"/>
          <p:nvPr>
            <p:custDataLst>
              <p:tags r:id="rId7"/>
            </p:custDataLst>
          </p:nvPr>
        </p:nvSpPr>
        <p:spPr>
          <a:xfrm>
            <a:off x="5986780" y="3051175"/>
            <a:ext cx="1872615" cy="52197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sym typeface="+mn-ea"/>
              </a:rPr>
              <a:t>that/which</a:t>
            </a:r>
            <a:endParaRPr lang="en-US" sz="2800" dirty="0">
              <a:solidFill>
                <a:srgbClr val="FF0000"/>
              </a:solidFill>
              <a:latin typeface="Times New Roman" panose="02020603050405020304" pitchFamily="18" charset="0"/>
              <a:cs typeface="Times New Roman" panose="02020603050405020304" pitchFamily="18" charset="0"/>
              <a:sym typeface="+mn-ea"/>
            </a:endParaRPr>
          </a:p>
        </p:txBody>
      </p:sp>
      <p:sp>
        <p:nvSpPr>
          <p:cNvPr id="11" name="文本框 10"/>
          <p:cNvSpPr txBox="1"/>
          <p:nvPr>
            <p:custDataLst>
              <p:tags r:id="rId8"/>
            </p:custDataLst>
          </p:nvPr>
        </p:nvSpPr>
        <p:spPr>
          <a:xfrm>
            <a:off x="7741920" y="3994150"/>
            <a:ext cx="1872615" cy="52197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sym typeface="+mn-ea"/>
              </a:rPr>
              <a:t>what/which</a:t>
            </a:r>
            <a:endParaRPr lang="en-US" sz="2800" dirty="0">
              <a:solidFill>
                <a:srgbClr val="FF0000"/>
              </a:solidFill>
              <a:latin typeface="Times New Roman" panose="02020603050405020304" pitchFamily="18" charset="0"/>
              <a:cs typeface="Times New Roman" panose="02020603050405020304" pitchFamily="18" charset="0"/>
              <a:sym typeface="+mn-ea"/>
            </a:endParaRPr>
          </a:p>
        </p:txBody>
      </p:sp>
      <p:sp>
        <p:nvSpPr>
          <p:cNvPr id="12" name="文本框 11"/>
          <p:cNvSpPr txBox="1"/>
          <p:nvPr>
            <p:custDataLst>
              <p:tags r:id="rId9"/>
            </p:custDataLst>
          </p:nvPr>
        </p:nvSpPr>
        <p:spPr>
          <a:xfrm>
            <a:off x="3298825" y="4359275"/>
            <a:ext cx="2205990" cy="52197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sym typeface="+mn-ea"/>
              </a:rPr>
              <a:t>to be asked</a:t>
            </a:r>
            <a:endParaRPr lang="en-US" sz="2800" dirty="0">
              <a:solidFill>
                <a:srgbClr val="FF0000"/>
              </a:solidFill>
              <a:latin typeface="Times New Roman" panose="02020603050405020304" pitchFamily="18" charset="0"/>
              <a:cs typeface="Times New Roman" panose="02020603050405020304" pitchFamily="18" charset="0"/>
              <a:sym typeface="+mn-ea"/>
            </a:endParaRPr>
          </a:p>
        </p:txBody>
      </p:sp>
      <p:sp>
        <p:nvSpPr>
          <p:cNvPr id="13" name="文本框 12"/>
          <p:cNvSpPr txBox="1"/>
          <p:nvPr>
            <p:custDataLst>
              <p:tags r:id="rId10"/>
            </p:custDataLst>
          </p:nvPr>
        </p:nvSpPr>
        <p:spPr>
          <a:xfrm>
            <a:off x="4721860" y="5358765"/>
            <a:ext cx="1078865" cy="52197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sym typeface="+mn-ea"/>
              </a:rPr>
              <a:t>using</a:t>
            </a:r>
          </a:p>
        </p:txBody>
      </p:sp>
    </p:spTree>
    <p:extLst>
      <p:ext uri="{BB962C8B-B14F-4D97-AF65-F5344CB8AC3E}">
        <p14:creationId xmlns:p14="http://schemas.microsoft.com/office/powerpoint/2010/main" val="264068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7" grpId="0"/>
      <p:bldP spid="8" grpId="0"/>
      <p:bldP spid="9" grpId="0"/>
      <p:bldP spid="10" grpId="0"/>
      <p:bldP spid="11" grpId="0"/>
      <p:bldP spid="12" grpId="0"/>
      <p:bldP spid="1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p:nvPr/>
        </p:nvSpPr>
        <p:spPr>
          <a:xfrm>
            <a:off x="153670" y="-153670"/>
            <a:ext cx="1489710" cy="645160"/>
          </a:xfrm>
          <a:prstGeom prst="rect">
            <a:avLst/>
          </a:prstGeom>
          <a:noFill/>
          <a:ln>
            <a:noFill/>
          </a:ln>
        </p:spPr>
        <p:txBody>
          <a:bodyPr wrap="square" lIns="91440" tIns="45720" rIns="91440" bIns="45720" rtlCol="0">
            <a:spAutoFit/>
          </a:bodyPr>
          <a:lstStyle/>
          <a:p>
            <a:pPr algn="ct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sym typeface="+mn-ea"/>
              </a:rPr>
              <a:t>重要词汇</a:t>
            </a:r>
          </a:p>
        </p:txBody>
      </p:sp>
      <p:sp>
        <p:nvSpPr>
          <p:cNvPr id="10" name="矩形 9"/>
          <p:cNvSpPr/>
          <p:nvPr/>
        </p:nvSpPr>
        <p:spPr>
          <a:xfrm>
            <a:off x="76200" y="0"/>
            <a:ext cx="1567815" cy="49149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FF0000"/>
              </a:solidFill>
            </a:endParaRPr>
          </a:p>
        </p:txBody>
      </p:sp>
      <p:sp>
        <p:nvSpPr>
          <p:cNvPr id="2" name="内容占位符 2"/>
          <p:cNvSpPr txBox="1"/>
          <p:nvPr/>
        </p:nvSpPr>
        <p:spPr>
          <a:xfrm>
            <a:off x="390525" y="491490"/>
            <a:ext cx="4523105" cy="5960745"/>
          </a:xfrm>
          <a:prstGeom prst="rect">
            <a:avLst/>
          </a:prstGeom>
          <a:solidFill>
            <a:schemeClr val="accent6">
              <a:lumMod val="20000"/>
              <a:lumOff val="80000"/>
            </a:schemeClr>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800"/>
              </a:lnSpc>
              <a:spcBef>
                <a:spcPts val="0"/>
              </a:spcBef>
            </a:pPr>
            <a:r>
              <a:rPr lang="en-US" altLang="zh-CN" sz="3200" b="1" dirty="0">
                <a:latin typeface="Times New Roman" panose="02020603050405020304" pitchFamily="18" charset="0"/>
                <a:cs typeface="Times New Roman" panose="02020603050405020304" pitchFamily="18" charset="0"/>
                <a:sym typeface="+mn-ea"/>
              </a:rPr>
              <a:t>1. concept      </a:t>
            </a:r>
          </a:p>
          <a:p>
            <a:pPr>
              <a:lnSpc>
                <a:spcPts val="3800"/>
              </a:lnSpc>
              <a:spcBef>
                <a:spcPts val="0"/>
              </a:spcBef>
            </a:pPr>
            <a:r>
              <a:rPr lang="en-US" altLang="zh-CN" sz="3200" b="1" dirty="0">
                <a:latin typeface="Times New Roman" panose="02020603050405020304" pitchFamily="18" charset="0"/>
                <a:cs typeface="Times New Roman" panose="02020603050405020304" pitchFamily="18" charset="0"/>
                <a:sym typeface="+mn-ea"/>
              </a:rPr>
              <a:t>2. </a:t>
            </a:r>
            <a:r>
              <a:rPr lang="en-US" altLang="zh-CN" sz="3200" b="1" dirty="0">
                <a:latin typeface="Times New Roman" panose="02020603050405020304" pitchFamily="18" charset="0"/>
                <a:cs typeface="Times New Roman" panose="02020603050405020304" pitchFamily="18" charset="0"/>
              </a:rPr>
              <a:t>interview </a:t>
            </a:r>
          </a:p>
          <a:p>
            <a:pPr>
              <a:lnSpc>
                <a:spcPts val="3800"/>
              </a:lnSpc>
              <a:spcBef>
                <a:spcPts val="0"/>
              </a:spcBef>
            </a:pPr>
            <a:r>
              <a:rPr lang="en-US" altLang="zh-CN" sz="3200" b="1" dirty="0">
                <a:latin typeface="Times New Roman" panose="02020603050405020304" pitchFamily="18" charset="0"/>
                <a:cs typeface="Times New Roman" panose="02020603050405020304" pitchFamily="18" charset="0"/>
                <a:sym typeface="+mn-ea"/>
              </a:rPr>
              <a:t>3. </a:t>
            </a:r>
            <a:r>
              <a:rPr lang="en-US" sz="3200" b="1" dirty="0">
                <a:latin typeface="Times New Roman" panose="02020603050405020304" pitchFamily="18" charset="0"/>
                <a:cs typeface="Times New Roman" panose="02020603050405020304" pitchFamily="18" charset="0"/>
              </a:rPr>
              <a:t>desperate</a:t>
            </a:r>
          </a:p>
          <a:p>
            <a:pPr>
              <a:lnSpc>
                <a:spcPts val="3800"/>
              </a:lnSpc>
              <a:spcBef>
                <a:spcPts val="0"/>
              </a:spcBef>
            </a:pPr>
            <a:r>
              <a:rPr lang="en-US" sz="3200" b="1" dirty="0">
                <a:latin typeface="Times New Roman" panose="02020603050405020304" pitchFamily="18" charset="0"/>
                <a:cs typeface="Times New Roman" panose="02020603050405020304" pitchFamily="18" charset="0"/>
                <a:sym typeface="+mn-ea"/>
              </a:rPr>
              <a:t>4.</a:t>
            </a:r>
            <a:r>
              <a:rPr sz="3200" b="1" dirty="0">
                <a:latin typeface="Times New Roman" panose="02020603050405020304" pitchFamily="18" charset="0"/>
                <a:cs typeface="Times New Roman" panose="02020603050405020304" pitchFamily="18" charset="0"/>
                <a:sym typeface="+mn-ea"/>
              </a:rPr>
              <a:t> </a:t>
            </a:r>
            <a:r>
              <a:rPr lang="en-US" altLang="zh-CN" sz="3200" b="1" dirty="0">
                <a:latin typeface="Times New Roman" panose="02020603050405020304" pitchFamily="18" charset="0"/>
                <a:cs typeface="Times New Roman" panose="02020603050405020304" pitchFamily="18" charset="0"/>
              </a:rPr>
              <a:t> self-promoter</a:t>
            </a:r>
            <a:r>
              <a:rPr lang="en-US" altLang="zh-CN" sz="3200" b="1" dirty="0">
                <a:latin typeface="Times New Roman" panose="02020603050405020304" pitchFamily="18" charset="0"/>
                <a:cs typeface="Times New Roman" panose="02020603050405020304" pitchFamily="18" charset="0"/>
                <a:sym typeface="+mn-ea"/>
              </a:rPr>
              <a:t> </a:t>
            </a:r>
            <a:endParaRPr sz="3200" b="1" dirty="0">
              <a:latin typeface="Times New Roman" panose="02020603050405020304" pitchFamily="18" charset="0"/>
              <a:cs typeface="Times New Roman" panose="02020603050405020304" pitchFamily="18" charset="0"/>
              <a:sym typeface="+mn-ea"/>
            </a:endParaRPr>
          </a:p>
          <a:p>
            <a:pPr>
              <a:lnSpc>
                <a:spcPts val="3800"/>
              </a:lnSpc>
              <a:spcBef>
                <a:spcPts val="0"/>
              </a:spcBef>
            </a:pPr>
            <a:r>
              <a:rPr lang="en-US" altLang="zh-CN" sz="3200" b="1" dirty="0">
                <a:latin typeface="Times New Roman" panose="02020603050405020304" pitchFamily="18" charset="0"/>
                <a:cs typeface="Times New Roman" panose="02020603050405020304" pitchFamily="18" charset="0"/>
                <a:sym typeface="+mn-ea"/>
              </a:rPr>
              <a:t>5. </a:t>
            </a:r>
            <a:r>
              <a:rPr lang="en-US" altLang="zh-CN" sz="3200" b="1" dirty="0">
                <a:latin typeface="Times New Roman" panose="02020603050405020304" pitchFamily="18" charset="0"/>
                <a:cs typeface="Times New Roman" panose="02020603050405020304" pitchFamily="18" charset="0"/>
              </a:rPr>
              <a:t>convincing </a:t>
            </a:r>
            <a:r>
              <a:rPr lang="en-US" altLang="zh-CN" sz="3200" b="1" dirty="0">
                <a:latin typeface="Times New Roman" panose="02020603050405020304" pitchFamily="18" charset="0"/>
                <a:cs typeface="Times New Roman" panose="02020603050405020304" pitchFamily="18" charset="0"/>
                <a:sym typeface="+mn-ea"/>
              </a:rPr>
              <a:t>     </a:t>
            </a:r>
          </a:p>
          <a:p>
            <a:pPr>
              <a:lnSpc>
                <a:spcPts val="3800"/>
              </a:lnSpc>
              <a:spcBef>
                <a:spcPts val="0"/>
              </a:spcBef>
            </a:pPr>
            <a:r>
              <a:rPr lang="en-US" altLang="zh-CN" sz="3200" b="1" dirty="0">
                <a:latin typeface="Times New Roman" panose="02020603050405020304" pitchFamily="18" charset="0"/>
                <a:cs typeface="Times New Roman" panose="02020603050405020304" pitchFamily="18" charset="0"/>
                <a:sym typeface="+mn-ea"/>
              </a:rPr>
              <a:t>6. </a:t>
            </a:r>
            <a:r>
              <a:rPr lang="en-US" altLang="zh-CN" sz="3200" b="1" dirty="0">
                <a:latin typeface="Times New Roman" panose="02020603050405020304" pitchFamily="18" charset="0"/>
                <a:cs typeface="Times New Roman" panose="02020603050405020304" pitchFamily="18" charset="0"/>
              </a:rPr>
              <a:t>appropriately</a:t>
            </a:r>
          </a:p>
          <a:p>
            <a:pPr>
              <a:lnSpc>
                <a:spcPts val="3800"/>
              </a:lnSpc>
              <a:spcBef>
                <a:spcPts val="0"/>
              </a:spcBef>
            </a:pPr>
            <a:r>
              <a:rPr lang="en-US" altLang="zh-CN" sz="3200" b="1" dirty="0">
                <a:latin typeface="Times New Roman" panose="02020603050405020304" pitchFamily="18" charset="0"/>
                <a:cs typeface="Times New Roman" panose="02020603050405020304" pitchFamily="18" charset="0"/>
                <a:sym typeface="+mn-ea"/>
              </a:rPr>
              <a:t>7. </a:t>
            </a:r>
            <a:r>
              <a:rPr lang="en-US" altLang="zh-CN" sz="3200" b="1" dirty="0">
                <a:latin typeface="Times New Roman" panose="02020603050405020304" pitchFamily="18" charset="0"/>
                <a:cs typeface="Times New Roman" panose="02020603050405020304" pitchFamily="18" charset="0"/>
              </a:rPr>
              <a:t>distinguish</a:t>
            </a:r>
          </a:p>
          <a:p>
            <a:pPr>
              <a:lnSpc>
                <a:spcPts val="3800"/>
              </a:lnSpc>
              <a:spcBef>
                <a:spcPts val="0"/>
              </a:spcBef>
            </a:pPr>
            <a:r>
              <a:rPr lang="en-US" altLang="zh-CN" sz="3200" b="1" dirty="0">
                <a:latin typeface="Times New Roman" panose="02020603050405020304" pitchFamily="18" charset="0"/>
                <a:cs typeface="Times New Roman" panose="02020603050405020304" pitchFamily="18" charset="0"/>
              </a:rPr>
              <a:t>8. candidate</a:t>
            </a:r>
          </a:p>
          <a:p>
            <a:pPr>
              <a:lnSpc>
                <a:spcPts val="3800"/>
              </a:lnSpc>
              <a:spcBef>
                <a:spcPts val="0"/>
              </a:spcBef>
            </a:pPr>
            <a:r>
              <a:rPr lang="en-US" sz="3200" b="1" dirty="0">
                <a:latin typeface="Times New Roman" panose="02020603050405020304" pitchFamily="18" charset="0"/>
                <a:cs typeface="Times New Roman" panose="02020603050405020304" pitchFamily="18" charset="0"/>
                <a:sym typeface="+mn-ea"/>
              </a:rPr>
              <a:t>9.</a:t>
            </a:r>
            <a:r>
              <a:rPr sz="3200" b="1" dirty="0">
                <a:latin typeface="Times New Roman" panose="02020603050405020304" pitchFamily="18" charset="0"/>
                <a:cs typeface="Times New Roman" panose="02020603050405020304" pitchFamily="18" charset="0"/>
                <a:sym typeface="+mn-ea"/>
              </a:rPr>
              <a:t> in-depth</a:t>
            </a:r>
          </a:p>
          <a:p>
            <a:pPr>
              <a:lnSpc>
                <a:spcPts val="3800"/>
              </a:lnSpc>
              <a:spcBef>
                <a:spcPts val="0"/>
              </a:spcBef>
            </a:pPr>
            <a:r>
              <a:rPr lang="en-US" sz="3200" b="1" dirty="0">
                <a:latin typeface="Times New Roman" panose="02020603050405020304" pitchFamily="18" charset="0"/>
                <a:cs typeface="Times New Roman" panose="02020603050405020304" pitchFamily="18" charset="0"/>
                <a:sym typeface="+mn-ea"/>
              </a:rPr>
              <a:t>10.</a:t>
            </a:r>
            <a:r>
              <a:rPr sz="3200" b="1" dirty="0">
                <a:latin typeface="Times New Roman" panose="02020603050405020304" pitchFamily="18" charset="0"/>
                <a:cs typeface="Times New Roman" panose="02020603050405020304" pitchFamily="18" charset="0"/>
                <a:sym typeface="+mn-ea"/>
              </a:rPr>
              <a:t> persistent </a:t>
            </a:r>
          </a:p>
          <a:p>
            <a:pPr>
              <a:lnSpc>
                <a:spcPts val="3800"/>
              </a:lnSpc>
              <a:spcBef>
                <a:spcPts val="0"/>
              </a:spcBef>
            </a:pPr>
            <a:r>
              <a:rPr lang="en-US" sz="3200" b="1" dirty="0">
                <a:latin typeface="Times New Roman" panose="02020603050405020304" pitchFamily="18" charset="0"/>
                <a:cs typeface="Times New Roman" panose="02020603050405020304" pitchFamily="18" charset="0"/>
                <a:sym typeface="+mn-ea"/>
              </a:rPr>
              <a:t>11. </a:t>
            </a:r>
            <a:r>
              <a:rPr lang="en-US" altLang="zh-CN" sz="3200" b="1" dirty="0">
                <a:latin typeface="Times New Roman" panose="02020603050405020304" pitchFamily="18" charset="0"/>
                <a:cs typeface="Times New Roman" panose="02020603050405020304" pitchFamily="18" charset="0"/>
                <a:sym typeface="+mn-ea"/>
              </a:rPr>
              <a:t>anecdotes</a:t>
            </a:r>
          </a:p>
          <a:p>
            <a:pPr>
              <a:lnSpc>
                <a:spcPts val="3800"/>
              </a:lnSpc>
              <a:spcBef>
                <a:spcPts val="0"/>
              </a:spcBef>
            </a:pPr>
            <a:r>
              <a:rPr lang="en-US" altLang="zh-CN" sz="3200" b="1" dirty="0">
                <a:latin typeface="Times New Roman" panose="02020603050405020304" pitchFamily="18" charset="0"/>
                <a:cs typeface="Times New Roman" panose="02020603050405020304" pitchFamily="18" charset="0"/>
                <a:sym typeface="+mn-ea"/>
              </a:rPr>
              <a:t>12.  craft          </a:t>
            </a:r>
          </a:p>
          <a:p>
            <a:pPr>
              <a:lnSpc>
                <a:spcPts val="3800"/>
              </a:lnSpc>
              <a:spcBef>
                <a:spcPts val="0"/>
              </a:spcBef>
            </a:pPr>
            <a:endParaRPr lang="zh-CN" altLang="en-US" sz="3200" b="1" dirty="0">
              <a:solidFill>
                <a:schemeClr val="tx1"/>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5226685" y="491490"/>
            <a:ext cx="5507990" cy="5960745"/>
          </a:xfrm>
          <a:prstGeom prst="rect">
            <a:avLst/>
          </a:prstGeom>
          <a:solidFill>
            <a:schemeClr val="accent6">
              <a:lumMod val="20000"/>
              <a:lumOff val="80000"/>
            </a:schemeClr>
          </a:solidFill>
        </p:spPr>
        <p:txBody>
          <a:bodyPr wrap="square">
            <a:noAutofit/>
          </a:bodyPr>
          <a:lstStyle/>
          <a:p>
            <a:pPr marL="457200" indent="-457200">
              <a:buFont typeface="Arial" panose="020B0604020202020204" pitchFamily="34" charset="0"/>
              <a:buChar char="•"/>
            </a:pPr>
            <a:r>
              <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 </a:t>
            </a:r>
            <a:r>
              <a:rPr lang="zh-CN" alt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概念 </a:t>
            </a:r>
            <a:endPar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Font typeface="Arial" panose="020B0604020202020204" pitchFamily="34" charset="0"/>
              <a:buChar char="•"/>
            </a:pPr>
            <a:r>
              <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 /v. </a:t>
            </a:r>
            <a:r>
              <a:rPr lang="zh-CN" alt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面试</a:t>
            </a:r>
            <a:endPar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Font typeface="Arial" panose="020B0604020202020204" pitchFamily="34" charset="0"/>
              <a:buChar char="•"/>
            </a:pPr>
            <a:r>
              <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 </a:t>
            </a:r>
            <a:r>
              <a:rPr lang="zh-CN" alt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绝望的</a:t>
            </a:r>
          </a:p>
          <a:p>
            <a:pPr marL="457200" indent="-457200">
              <a:buFont typeface="Arial" panose="020B0604020202020204" pitchFamily="34" charset="0"/>
              <a:buChar char="•"/>
            </a:pPr>
            <a:r>
              <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 </a:t>
            </a:r>
            <a:r>
              <a:rPr lang="zh-CN" alt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自我推销者</a:t>
            </a:r>
            <a:endPar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Font typeface="Arial" panose="020B0604020202020204" pitchFamily="34" charset="0"/>
              <a:buChar char="•"/>
            </a:pPr>
            <a:r>
              <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adj.</a:t>
            </a:r>
            <a:r>
              <a:rPr lang="zh-CN" alt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令人信服的</a:t>
            </a:r>
          </a:p>
          <a:p>
            <a:pPr marL="457200" indent="-457200">
              <a:buFont typeface="Arial" panose="020B0604020202020204" pitchFamily="34" charset="0"/>
              <a:buChar char="•"/>
            </a:pPr>
            <a:r>
              <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adv. </a:t>
            </a:r>
            <a:r>
              <a:rPr lang="zh-CN" alt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恰当地</a:t>
            </a:r>
            <a:endPar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Font typeface="Arial" panose="020B0604020202020204" pitchFamily="34" charset="0"/>
              <a:buChar char="•"/>
            </a:pPr>
            <a:r>
              <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v. </a:t>
            </a:r>
            <a:r>
              <a:rPr lang="zh-CN" alt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区别</a:t>
            </a:r>
            <a:r>
              <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(from)</a:t>
            </a:r>
          </a:p>
          <a:p>
            <a:pPr marL="457200" indent="-457200">
              <a:buFont typeface="Arial" panose="020B0604020202020204" pitchFamily="34" charset="0"/>
              <a:buChar char="•"/>
            </a:pPr>
            <a:r>
              <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候选人，申请者</a:t>
            </a:r>
            <a:endPar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Font typeface="Arial" panose="020B0604020202020204" pitchFamily="34" charset="0"/>
              <a:buChar char="•"/>
            </a:pPr>
            <a:r>
              <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adj. </a:t>
            </a:r>
            <a:r>
              <a:rPr lang="zh-CN" alt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深入的</a:t>
            </a:r>
            <a:endPar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Font typeface="Arial" panose="020B0604020202020204" pitchFamily="34" charset="0"/>
              <a:buChar char="•"/>
            </a:pPr>
            <a:r>
              <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adj. </a:t>
            </a:r>
            <a:r>
              <a:rPr lang="zh-CN" alt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执着的，坚持不懈的</a:t>
            </a:r>
            <a:endPar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Font typeface="Arial" panose="020B0604020202020204" pitchFamily="34" charset="0"/>
              <a:buChar char="•"/>
            </a:pPr>
            <a:r>
              <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 </a:t>
            </a:r>
            <a:r>
              <a:rPr lang="zh-CN" alt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轶事</a:t>
            </a:r>
          </a:p>
          <a:p>
            <a:pPr marL="457200" indent="-457200">
              <a:buFont typeface="Arial" panose="020B0604020202020204" pitchFamily="34" charset="0"/>
              <a:buChar char="•"/>
            </a:pPr>
            <a:r>
              <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v. </a:t>
            </a:r>
            <a:r>
              <a:rPr lang="zh-CN" alt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精心准备</a:t>
            </a:r>
            <a:r>
              <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 </a:t>
            </a:r>
            <a:r>
              <a:rPr lang="zh-CN" alt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手艺，工艺</a:t>
            </a:r>
            <a:endPar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Font typeface="Arial" panose="020B0604020202020204" pitchFamily="34" charset="0"/>
              <a:buChar char="•"/>
            </a:pPr>
            <a:endPar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Font typeface="Arial" panose="020B0604020202020204" pitchFamily="34" charset="0"/>
              <a:buChar char="•"/>
            </a:pPr>
            <a:endParaRPr lang="zh-CN" alt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0230889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childTnLst>
                                </p:cTn>
                              </p:par>
                              <p:par>
                                <p:cTn id="9" presetID="1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bldLvl="0" animBg="1"/>
      <p:bldP spid="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2235201" cy="606137"/>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a:solidFill>
                <a:srgbClr val="FF0000"/>
              </a:solidFill>
            </a:endParaRPr>
          </a:p>
        </p:txBody>
      </p:sp>
      <p:sp>
        <p:nvSpPr>
          <p:cNvPr id="3" name="TextBox 2"/>
          <p:cNvSpPr txBox="1"/>
          <p:nvPr/>
        </p:nvSpPr>
        <p:spPr>
          <a:xfrm>
            <a:off x="0" y="-40194"/>
            <a:ext cx="2031325" cy="646331"/>
          </a:xfrm>
          <a:prstGeom prst="rect">
            <a:avLst/>
          </a:prstGeom>
          <a:noFill/>
        </p:spPr>
        <p:txBody>
          <a:bodyPr wrap="none" rtlCol="0">
            <a:spAutoFit/>
          </a:bodyPr>
          <a:lstStyle/>
          <a:p>
            <a:r>
              <a:rPr lang="zh-CN" altLang="en-US" sz="3600" b="1" dirty="0">
                <a:solidFill>
                  <a:srgbClr val="FF0000"/>
                </a:solidFill>
              </a:rPr>
              <a:t>重要词汇</a:t>
            </a:r>
          </a:p>
        </p:txBody>
      </p:sp>
      <p:sp>
        <p:nvSpPr>
          <p:cNvPr id="4" name="矩形 3"/>
          <p:cNvSpPr/>
          <p:nvPr/>
        </p:nvSpPr>
        <p:spPr>
          <a:xfrm>
            <a:off x="3153158" y="960009"/>
            <a:ext cx="2578911" cy="5078313"/>
          </a:xfrm>
          <a:prstGeom prst="rect">
            <a:avLst/>
          </a:prstGeom>
        </p:spPr>
        <p:txBody>
          <a:bodyPr wrap="none">
            <a:spAutoFit/>
          </a:bodyPr>
          <a:lstStyle/>
          <a:p>
            <a:pPr algn="l"/>
            <a:r>
              <a:rPr lang="en-US" altLang="zh-CN" sz="3600" b="1" dirty="0">
                <a:latin typeface="Times New Roman" panose="02020603050405020304" pitchFamily="18" charset="0"/>
                <a:cs typeface="Times New Roman" panose="02020603050405020304" pitchFamily="18" charset="0"/>
              </a:rPr>
              <a:t>registration</a:t>
            </a:r>
          </a:p>
          <a:p>
            <a:pPr algn="l"/>
            <a:r>
              <a:rPr lang="en-US" altLang="zh-CN" sz="3600" b="1" dirty="0">
                <a:latin typeface="Times New Roman" panose="02020603050405020304" pitchFamily="18" charset="0"/>
                <a:cs typeface="Times New Roman" panose="02020603050405020304" pitchFamily="18" charset="0"/>
              </a:rPr>
              <a:t>available </a:t>
            </a:r>
          </a:p>
          <a:p>
            <a:pPr algn="l"/>
            <a:r>
              <a:rPr lang="en-US" altLang="zh-CN" sz="3600" b="1" dirty="0">
                <a:latin typeface="Times New Roman" panose="02020603050405020304" pitchFamily="18" charset="0"/>
                <a:cs typeface="Times New Roman" panose="02020603050405020304" pitchFamily="18" charset="0"/>
              </a:rPr>
              <a:t>architecture</a:t>
            </a:r>
          </a:p>
          <a:p>
            <a:pPr algn="l"/>
            <a:r>
              <a:rPr lang="en-US" altLang="zh-CN" sz="3600" b="1" dirty="0">
                <a:latin typeface="Times New Roman" panose="02020603050405020304" pitchFamily="18" charset="0"/>
                <a:cs typeface="Times New Roman" panose="02020603050405020304" pitchFamily="18" charset="0"/>
              </a:rPr>
              <a:t>sculpture </a:t>
            </a:r>
          </a:p>
          <a:p>
            <a:pPr algn="l"/>
            <a:r>
              <a:rPr lang="en-US" altLang="zh-CN" sz="3600" b="1" dirty="0">
                <a:latin typeface="Times New Roman" panose="02020603050405020304" pitchFamily="18" charset="0"/>
                <a:cs typeface="Times New Roman" panose="02020603050405020304" pitchFamily="18" charset="0"/>
              </a:rPr>
              <a:t>fabric</a:t>
            </a:r>
          </a:p>
          <a:p>
            <a:pPr algn="l"/>
            <a:r>
              <a:rPr lang="en-US" altLang="zh-CN" sz="3600" b="1" dirty="0">
                <a:latin typeface="Times New Roman" panose="02020603050405020304" pitchFamily="18" charset="0"/>
                <a:cs typeface="Times New Roman" panose="02020603050405020304" pitchFamily="18" charset="0"/>
              </a:rPr>
              <a:t>script</a:t>
            </a:r>
          </a:p>
          <a:p>
            <a:pPr algn="l"/>
            <a:r>
              <a:rPr lang="en-US" altLang="zh-CN" sz="3600" b="1" dirty="0">
                <a:latin typeface="Times New Roman" panose="02020603050405020304" pitchFamily="18" charset="0"/>
                <a:cs typeface="Times New Roman" panose="02020603050405020304" pitchFamily="18" charset="0"/>
              </a:rPr>
              <a:t>poetry</a:t>
            </a:r>
          </a:p>
          <a:p>
            <a:pPr algn="l"/>
            <a:r>
              <a:rPr lang="en-US" altLang="zh-CN" sz="3600" b="1" dirty="0">
                <a:latin typeface="Times New Roman" panose="02020603050405020304" pitchFamily="18" charset="0"/>
                <a:cs typeface="Times New Roman" panose="02020603050405020304" pitchFamily="18" charset="0"/>
              </a:rPr>
              <a:t>spatially</a:t>
            </a:r>
          </a:p>
          <a:p>
            <a:pPr algn="l"/>
            <a:r>
              <a:rPr lang="en-US" altLang="zh-CN" sz="3600" b="1" dirty="0">
                <a:latin typeface="Times New Roman" panose="02020603050405020304" pitchFamily="18" charset="0"/>
                <a:cs typeface="Times New Roman" panose="02020603050405020304" pitchFamily="18" charset="0"/>
              </a:rPr>
              <a:t>techniques</a:t>
            </a:r>
          </a:p>
        </p:txBody>
      </p:sp>
      <p:sp>
        <p:nvSpPr>
          <p:cNvPr id="5" name="矩形 4"/>
          <p:cNvSpPr/>
          <p:nvPr/>
        </p:nvSpPr>
        <p:spPr>
          <a:xfrm>
            <a:off x="6595849" y="960009"/>
            <a:ext cx="3593180" cy="5078313"/>
          </a:xfrm>
          <a:prstGeom prst="rect">
            <a:avLst/>
          </a:prstGeom>
        </p:spPr>
        <p:txBody>
          <a:bodyPr wrap="square">
            <a:spAutoFit/>
          </a:bodyPr>
          <a:lstStyle/>
          <a:p>
            <a:pPr marL="571500" indent="-571500">
              <a:buFont typeface="Arial" pitchFamily="34" charset="0"/>
              <a:buChar char="•"/>
            </a:pPr>
            <a:r>
              <a:rPr lang="zh-CN" altLang="en-US" sz="3600" b="1" dirty="0">
                <a:solidFill>
                  <a:srgbClr val="FF0000"/>
                </a:solidFill>
                <a:latin typeface="Times New Roman" panose="02020603050405020304" pitchFamily="18" charset="0"/>
                <a:cs typeface="Times New Roman" panose="02020603050405020304" pitchFamily="18" charset="0"/>
              </a:rPr>
              <a:t>登记</a:t>
            </a:r>
          </a:p>
          <a:p>
            <a:pPr marL="571500" indent="-571500">
              <a:buFont typeface="Arial" pitchFamily="34" charset="0"/>
              <a:buChar char="•"/>
            </a:pPr>
            <a:r>
              <a:rPr lang="zh-CN" altLang="en-US" sz="3600" b="1" dirty="0">
                <a:solidFill>
                  <a:srgbClr val="FF0000"/>
                </a:solidFill>
                <a:latin typeface="Times New Roman" panose="02020603050405020304" pitchFamily="18" charset="0"/>
                <a:cs typeface="Times New Roman" panose="02020603050405020304" pitchFamily="18" charset="0"/>
              </a:rPr>
              <a:t>可获得的</a:t>
            </a:r>
          </a:p>
          <a:p>
            <a:pPr marL="571500" indent="-571500">
              <a:buFont typeface="Arial" pitchFamily="34" charset="0"/>
              <a:buChar char="•"/>
            </a:pPr>
            <a:r>
              <a:rPr lang="zh-CN" altLang="en-US" sz="3600" b="1" dirty="0">
                <a:solidFill>
                  <a:srgbClr val="FF0000"/>
                </a:solidFill>
                <a:latin typeface="Times New Roman" panose="02020603050405020304" pitchFamily="18" charset="0"/>
                <a:cs typeface="Times New Roman" panose="02020603050405020304" pitchFamily="18" charset="0"/>
              </a:rPr>
              <a:t>建筑</a:t>
            </a:r>
          </a:p>
          <a:p>
            <a:pPr marL="571500" indent="-571500">
              <a:buFont typeface="Arial" pitchFamily="34" charset="0"/>
              <a:buChar char="•"/>
            </a:pPr>
            <a:r>
              <a:rPr lang="zh-CN" altLang="en-US" sz="3600" b="1" dirty="0">
                <a:solidFill>
                  <a:srgbClr val="FF0000"/>
                </a:solidFill>
                <a:latin typeface="Times New Roman" panose="02020603050405020304" pitchFamily="18" charset="0"/>
                <a:cs typeface="Times New Roman" panose="02020603050405020304" pitchFamily="18" charset="0"/>
              </a:rPr>
              <a:t>雕刻</a:t>
            </a:r>
          </a:p>
          <a:p>
            <a:pPr marL="571500" indent="-571500">
              <a:buFont typeface="Arial" pitchFamily="34" charset="0"/>
              <a:buChar char="•"/>
            </a:pPr>
            <a:r>
              <a:rPr lang="zh-CN" altLang="en-US" sz="3600" b="1" dirty="0">
                <a:solidFill>
                  <a:srgbClr val="FF0000"/>
                </a:solidFill>
                <a:latin typeface="Times New Roman" panose="02020603050405020304" pitchFamily="18" charset="0"/>
                <a:cs typeface="Times New Roman" panose="02020603050405020304" pitchFamily="18" charset="0"/>
              </a:rPr>
              <a:t>织物</a:t>
            </a:r>
          </a:p>
          <a:p>
            <a:pPr marL="571500" indent="-571500">
              <a:buFont typeface="Arial" pitchFamily="34" charset="0"/>
              <a:buChar char="•"/>
            </a:pPr>
            <a:r>
              <a:rPr lang="zh-CN" altLang="en-US" sz="3600" b="1" dirty="0">
                <a:solidFill>
                  <a:srgbClr val="FF0000"/>
                </a:solidFill>
                <a:latin typeface="Times New Roman" panose="02020603050405020304" pitchFamily="18" charset="0"/>
                <a:cs typeface="Times New Roman" panose="02020603050405020304" pitchFamily="18" charset="0"/>
              </a:rPr>
              <a:t>剧本</a:t>
            </a:r>
          </a:p>
          <a:p>
            <a:pPr marL="571500" indent="-571500">
              <a:buFont typeface="Arial" pitchFamily="34" charset="0"/>
              <a:buChar char="•"/>
            </a:pPr>
            <a:r>
              <a:rPr lang="zh-CN" altLang="en-US" sz="3600" b="1" dirty="0">
                <a:solidFill>
                  <a:srgbClr val="FF0000"/>
                </a:solidFill>
                <a:latin typeface="Times New Roman" panose="02020603050405020304" pitchFamily="18" charset="0"/>
                <a:cs typeface="Times New Roman" panose="02020603050405020304" pitchFamily="18" charset="0"/>
              </a:rPr>
              <a:t>诗歌</a:t>
            </a:r>
          </a:p>
          <a:p>
            <a:pPr marL="571500" indent="-571500">
              <a:buFont typeface="Arial" pitchFamily="34" charset="0"/>
              <a:buChar char="•"/>
            </a:pPr>
            <a:r>
              <a:rPr lang="zh-CN" altLang="en-US" sz="3600" b="1" dirty="0">
                <a:solidFill>
                  <a:srgbClr val="FF0000"/>
                </a:solidFill>
                <a:latin typeface="Times New Roman" panose="02020603050405020304" pitchFamily="18" charset="0"/>
                <a:cs typeface="Times New Roman" panose="02020603050405020304" pitchFamily="18" charset="0"/>
              </a:rPr>
              <a:t>空间地</a:t>
            </a:r>
          </a:p>
          <a:p>
            <a:pPr marL="571500" indent="-571500">
              <a:buFont typeface="Arial" pitchFamily="34" charset="0"/>
              <a:buChar char="•"/>
            </a:pPr>
            <a:r>
              <a:rPr lang="zh-CN" altLang="en-US" sz="3600" b="1" dirty="0">
                <a:solidFill>
                  <a:srgbClr val="FF0000"/>
                </a:solidFill>
                <a:latin typeface="Times New Roman" panose="02020603050405020304" pitchFamily="18" charset="0"/>
                <a:cs typeface="Times New Roman" panose="02020603050405020304" pitchFamily="18" charset="0"/>
              </a:rPr>
              <a:t>技巧</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 calcmode="lin" valueType="num">
                                      <p:cBhvr additive="base">
                                        <p:cTn id="4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anim calcmode="lin" valueType="num">
                                      <p:cBhvr additive="base">
                                        <p:cTn id="5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8" end="8"/>
                                            </p:txEl>
                                          </p:spTgt>
                                        </p:tgtEl>
                                        <p:attrNameLst>
                                          <p:attrName>style.visibility</p:attrName>
                                        </p:attrNameLst>
                                      </p:cBhvr>
                                      <p:to>
                                        <p:strVal val="visible"/>
                                      </p:to>
                                    </p:set>
                                    <p:anim calcmode="lin" valueType="num">
                                      <p:cBhvr additive="base">
                                        <p:cTn id="6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1"/>
          <p:cNvSpPr txBox="1"/>
          <p:nvPr/>
        </p:nvSpPr>
        <p:spPr>
          <a:xfrm>
            <a:off x="5150485" y="1270327"/>
            <a:ext cx="6530340" cy="3599815"/>
          </a:xfrm>
          <a:prstGeom prst="rect">
            <a:avLst/>
          </a:prstGeom>
          <a:noFill/>
        </p:spPr>
        <p:txBody>
          <a:bodyPr wrap="square" rtlCol="0">
            <a:spAutoFit/>
          </a:bodyPr>
          <a:lstStyle/>
          <a:p>
            <a:pPr algn="l"/>
            <a:r>
              <a:rPr lang="en-US" altLang="zh-CN" sz="4800" b="1" dirty="0">
                <a:solidFill>
                  <a:srgbClr val="002060"/>
                </a:solidFill>
                <a:latin typeface="Times New Roman" panose="02020603050405020304" pitchFamily="18" charset="0"/>
                <a:ea typeface="隶书" panose="02010509060101010101" pitchFamily="49" charset="-122"/>
                <a:cs typeface="Times New Roman" panose="02020603050405020304" pitchFamily="18" charset="0"/>
                <a:sym typeface="+mn-ea"/>
              </a:rPr>
              <a:t>Passage B</a:t>
            </a:r>
            <a:endParaRPr lang="en-US" sz="4800" b="1" dirty="0">
              <a:solidFill>
                <a:srgbClr val="002060"/>
              </a:solidFill>
              <a:latin typeface="Times New Roman" panose="02020603050405020304" pitchFamily="18" charset="0"/>
              <a:ea typeface="隶书" panose="02010509060101010101" pitchFamily="49" charset="-122"/>
              <a:cs typeface="Times New Roman" panose="02020603050405020304" pitchFamily="18" charset="0"/>
              <a:sym typeface="+mn-ea"/>
            </a:endParaRPr>
          </a:p>
          <a:p>
            <a:pPr algn="l"/>
            <a:r>
              <a:rPr lang="zh-CN" altLang="en-US" sz="3600" b="1" dirty="0">
                <a:solidFill>
                  <a:srgbClr val="002060"/>
                </a:solidFill>
                <a:latin typeface="隶书" panose="02010509060101010101" pitchFamily="49" charset="-122"/>
                <a:ea typeface="隶书" panose="02010509060101010101" pitchFamily="49" charset="-122"/>
                <a:sym typeface="+mn-ea"/>
              </a:rPr>
              <a:t>语篇类型：记叙文</a:t>
            </a:r>
            <a:endParaRPr lang="en-US" altLang="zh-CN" sz="3600" b="1" dirty="0">
              <a:solidFill>
                <a:srgbClr val="002060"/>
              </a:solidFill>
              <a:latin typeface="隶书" panose="02010509060101010101" pitchFamily="49" charset="-122"/>
              <a:ea typeface="隶书" panose="02010509060101010101" pitchFamily="49" charset="-122"/>
              <a:sym typeface="+mn-ea"/>
            </a:endParaRPr>
          </a:p>
          <a:p>
            <a:pPr algn="l"/>
            <a:r>
              <a:rPr lang="zh-CN" altLang="en-US" sz="3600" b="1" dirty="0">
                <a:solidFill>
                  <a:srgbClr val="002060"/>
                </a:solidFill>
                <a:latin typeface="隶书" panose="02010509060101010101" pitchFamily="49" charset="-122"/>
                <a:ea typeface="隶书" panose="02010509060101010101" pitchFamily="49" charset="-122"/>
                <a:sym typeface="+mn-ea"/>
              </a:rPr>
              <a:t>主题语境：人与社会</a:t>
            </a:r>
            <a:endParaRPr lang="en-US" altLang="zh-CN" sz="3600" b="1" dirty="0">
              <a:solidFill>
                <a:srgbClr val="002060"/>
              </a:solidFill>
              <a:latin typeface="隶书" panose="02010509060101010101" pitchFamily="49" charset="-122"/>
              <a:ea typeface="隶书" panose="02010509060101010101" pitchFamily="49" charset="-122"/>
              <a:sym typeface="+mn-ea"/>
            </a:endParaRPr>
          </a:p>
          <a:p>
            <a:pPr algn="l"/>
            <a:r>
              <a:rPr lang="zh-CN" altLang="en-US" sz="3600" b="1" dirty="0">
                <a:solidFill>
                  <a:srgbClr val="FF0000"/>
                </a:solidFill>
                <a:latin typeface="隶书" panose="02010509060101010101" pitchFamily="49" charset="-122"/>
                <a:ea typeface="隶书" panose="02010509060101010101" pitchFamily="49" charset="-122"/>
                <a:sym typeface="+mn-ea"/>
              </a:rPr>
              <a:t>介绍了一位记者记录社区</a:t>
            </a:r>
            <a:r>
              <a:rPr lang="en-US" altLang="zh-CN" sz="3600" b="1" dirty="0">
                <a:solidFill>
                  <a:srgbClr val="FF0000"/>
                </a:solidFill>
                <a:latin typeface="隶书" panose="02010509060101010101" pitchFamily="49" charset="-122"/>
                <a:ea typeface="隶书" panose="02010509060101010101" pitchFamily="49" charset="-122"/>
                <a:sym typeface="+mn-ea"/>
              </a:rPr>
              <a:t>,</a:t>
            </a:r>
            <a:r>
              <a:rPr lang="zh-CN" altLang="en-US" sz="3600" b="1" dirty="0">
                <a:solidFill>
                  <a:srgbClr val="FF0000"/>
                </a:solidFill>
                <a:latin typeface="隶书" panose="02010509060101010101" pitchFamily="49" charset="-122"/>
                <a:ea typeface="隶书" panose="02010509060101010101" pitchFamily="49" charset="-122"/>
                <a:sym typeface="+mn-ea"/>
              </a:rPr>
              <a:t>遇到一对母女的故事。</a:t>
            </a:r>
            <a:endParaRPr lang="en-US" altLang="zh-CN" sz="3600" b="1" dirty="0">
              <a:solidFill>
                <a:srgbClr val="FF0000"/>
              </a:solidFill>
              <a:latin typeface="隶书" panose="02010509060101010101" pitchFamily="49" charset="-122"/>
              <a:ea typeface="隶书" panose="02010509060101010101" pitchFamily="49" charset="-122"/>
              <a:sym typeface="+mn-ea"/>
            </a:endParaRPr>
          </a:p>
          <a:p>
            <a:pPr algn="l"/>
            <a:endParaRPr lang="zh-CN" altLang="en-US" sz="3600" b="1" dirty="0">
              <a:solidFill>
                <a:srgbClr val="002060"/>
              </a:solidFill>
              <a:latin typeface="隶书" panose="02010509060101010101" pitchFamily="49" charset="-122"/>
              <a:ea typeface="隶书" panose="02010509060101010101" pitchFamily="49" charset="-122"/>
              <a:sym typeface="+mn-ea"/>
            </a:endParaRPr>
          </a:p>
        </p:txBody>
      </p:sp>
      <p:pic>
        <p:nvPicPr>
          <p:cNvPr id="2" name="图片 1"/>
          <p:cNvPicPr>
            <a:picLocks noChangeAspect="1"/>
          </p:cNvPicPr>
          <p:nvPr/>
        </p:nvPicPr>
        <p:blipFill>
          <a:blip r:embed="rId4"/>
          <a:stretch>
            <a:fillRect/>
          </a:stretch>
        </p:blipFill>
        <p:spPr>
          <a:xfrm>
            <a:off x="170822" y="1436063"/>
            <a:ext cx="4908550" cy="3268345"/>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554470"/>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I look forward to my half-hour train ride to work every morning. I can look out of the window as it twists and turns itself through neighborhoods with the sun casting its strong lighting on the floor of the train car. I sometimes get lost in thought while following the light. But the reason I love this ride is that it's a reminder of how neighborhoods can change from block to block.</a:t>
            </a:r>
          </a:p>
          <a:p>
            <a:r>
              <a:rPr lang="en-US" altLang="zh-CN" sz="2800">
                <a:latin typeface="Times New Roman" panose="02020603050405020304" pitchFamily="18" charset="0"/>
                <a:cs typeface="Times New Roman" panose="02020603050405020304" pitchFamily="18" charset="0"/>
              </a:rPr>
              <a:t>    For almost a year now I have been riding this train as I head into the office where I work as a reporter for a local magazine. I am one of 13 journalists who help report community news in areas that are often forgotten. And for me, that means covering areas like the one I grew up in.</a:t>
            </a:r>
          </a:p>
          <a:p>
            <a:r>
              <a:rPr lang="en-US" altLang="zh-CN" sz="2800">
                <a:latin typeface="Times New Roman" panose="02020603050405020304" pitchFamily="18" charset="0"/>
                <a:cs typeface="Times New Roman" panose="02020603050405020304" pitchFamily="18" charset="0"/>
              </a:rPr>
              <a:t>   Last week, as I was on the way to my office, I started wondering how neighborhoods have changed since the 2008 housing crisis. I searched addresses on the city's southwest side, a neighborhood that has seen a significant number of residential homes pulled down. I scanned the street views recorded on my phone and saw how the neighborhood looked in 2007. Then I set out to visit the city block, and that's when I met 3-year-old Harmony.</a:t>
            </a:r>
          </a:p>
        </p:txBody>
      </p:sp>
      <p:sp>
        <p:nvSpPr>
          <p:cNvPr id="3" name="文本框 59"/>
          <p:cNvSpPr txBox="1"/>
          <p:nvPr/>
        </p:nvSpPr>
        <p:spPr>
          <a:xfrm>
            <a:off x="1307464" y="635880"/>
            <a:ext cx="7776845" cy="521970"/>
          </a:xfrm>
          <a:prstGeom prst="rect">
            <a:avLst/>
          </a:prstGeom>
          <a:solidFill>
            <a:schemeClr val="accent6">
              <a:lumMod val="60000"/>
              <a:lumOff val="40000"/>
            </a:schemeClr>
          </a:solidFill>
          <a:ln>
            <a:solidFill>
              <a:schemeClr val="accent6">
                <a:lumMod val="50000"/>
              </a:schemeClr>
            </a:solidFill>
          </a:ln>
        </p:spPr>
        <p:txBody>
          <a:bodyPr wrap="square" rtlCol="0">
            <a:spAutoFit/>
          </a:bodyPr>
          <a:lstStyle/>
          <a:p>
            <a:r>
              <a:rPr lang="en-US" altLang="zh-CN" sz="2800" b="1" dirty="0"/>
              <a:t>P1:</a:t>
            </a:r>
            <a:r>
              <a:rPr lang="zh-CN" altLang="en-US" sz="2800" b="1" dirty="0"/>
              <a:t>介绍了</a:t>
            </a:r>
            <a:r>
              <a:rPr lang="zh-CN" altLang="en-US" sz="2800">
                <a:latin typeface="Times New Roman" panose="02020603050405020304" pitchFamily="18" charset="0"/>
                <a:cs typeface="Times New Roman" panose="02020603050405020304" pitchFamily="18" charset="0"/>
                <a:sym typeface="+mn-ea"/>
              </a:rPr>
              <a:t>作者为啥喜欢坐火车</a:t>
            </a:r>
          </a:p>
        </p:txBody>
      </p:sp>
      <p:sp>
        <p:nvSpPr>
          <p:cNvPr id="4" name="文本框 59"/>
          <p:cNvSpPr txBox="1"/>
          <p:nvPr/>
        </p:nvSpPr>
        <p:spPr>
          <a:xfrm>
            <a:off x="1307555" y="2628328"/>
            <a:ext cx="7532915" cy="521970"/>
          </a:xfrm>
          <a:prstGeom prst="rect">
            <a:avLst/>
          </a:prstGeom>
          <a:solidFill>
            <a:schemeClr val="accent6">
              <a:lumMod val="60000"/>
              <a:lumOff val="40000"/>
            </a:schemeClr>
          </a:solidFill>
          <a:ln>
            <a:solidFill>
              <a:schemeClr val="accent6">
                <a:lumMod val="50000"/>
              </a:schemeClr>
            </a:solidFill>
          </a:ln>
        </p:spPr>
        <p:txBody>
          <a:bodyPr wrap="square" rtlCol="0">
            <a:spAutoFit/>
          </a:bodyPr>
          <a:lstStyle/>
          <a:p>
            <a:r>
              <a:rPr lang="en-US" altLang="zh-CN" sz="2800" b="1" dirty="0"/>
              <a:t>P2: </a:t>
            </a:r>
            <a:r>
              <a:rPr lang="zh-CN" altLang="en-US" sz="2800" b="1" dirty="0"/>
              <a:t>介绍了作者的职业</a:t>
            </a:r>
            <a:r>
              <a:rPr lang="en-US" altLang="zh-CN" sz="2800" b="1" dirty="0"/>
              <a:t> </a:t>
            </a:r>
            <a:r>
              <a:rPr lang="en-US" altLang="zh-CN" sz="2800" b="1" dirty="0">
                <a:latin typeface="Times New Roman" panose="02020603050405020304" pitchFamily="18" charset="0"/>
                <a:ea typeface="等线" panose="02010600030101010101" charset="-122"/>
                <a:cs typeface="Times New Roman" panose="02020603050405020304" pitchFamily="18" charset="0"/>
                <a:sym typeface="+mn-ea"/>
              </a:rPr>
              <a:t> </a:t>
            </a:r>
            <a:endParaRPr lang="zh-CN" altLang="en-US" sz="2800" b="1" noProof="0" dirty="0">
              <a:ln>
                <a:noFill/>
              </a:ln>
              <a:effectLst/>
              <a:uLnTx/>
              <a:uFillTx/>
              <a:latin typeface="Times New Roman" panose="02020603050405020304" pitchFamily="18" charset="0"/>
              <a:ea typeface="等线" panose="02010600030101010101" charset="-122"/>
              <a:cs typeface="Times New Roman" panose="02020603050405020304" pitchFamily="18" charset="0"/>
              <a:sym typeface="+mn-ea"/>
            </a:endParaRPr>
          </a:p>
        </p:txBody>
      </p:sp>
      <p:sp>
        <p:nvSpPr>
          <p:cNvPr id="5" name="文本框 59"/>
          <p:cNvSpPr txBox="1"/>
          <p:nvPr/>
        </p:nvSpPr>
        <p:spPr>
          <a:xfrm>
            <a:off x="1307555" y="4814633"/>
            <a:ext cx="7532915" cy="521970"/>
          </a:xfrm>
          <a:prstGeom prst="rect">
            <a:avLst/>
          </a:prstGeom>
          <a:solidFill>
            <a:schemeClr val="accent6">
              <a:lumMod val="60000"/>
              <a:lumOff val="40000"/>
            </a:schemeClr>
          </a:solidFill>
          <a:ln>
            <a:solidFill>
              <a:schemeClr val="accent6">
                <a:lumMod val="50000"/>
              </a:schemeClr>
            </a:solidFill>
          </a:ln>
        </p:spPr>
        <p:txBody>
          <a:bodyPr wrap="square" rtlCol="0">
            <a:spAutoFit/>
          </a:bodyPr>
          <a:lstStyle/>
          <a:p>
            <a:r>
              <a:rPr lang="en-US" altLang="zh-CN" sz="2800" b="1" dirty="0"/>
              <a:t>P3: </a:t>
            </a:r>
            <a:r>
              <a:rPr lang="zh-CN" altLang="en-US" sz="2800" b="1" dirty="0"/>
              <a:t>作者偶遇</a:t>
            </a:r>
            <a:r>
              <a:rPr lang="en-US" altLang="zh-CN" sz="2800" b="1" dirty="0"/>
              <a:t>3</a:t>
            </a:r>
            <a:r>
              <a:rPr lang="zh-CN" altLang="en-US" sz="2800" b="1" dirty="0"/>
              <a:t>岁小孩</a:t>
            </a:r>
            <a:r>
              <a:rPr lang="en-US" altLang="zh-CN" sz="2800" b="1" dirty="0"/>
              <a:t>Harmony</a:t>
            </a:r>
            <a:r>
              <a:rPr lang="en-US" altLang="zh-CN" sz="2800" b="1" dirty="0">
                <a:latin typeface="Times New Roman" panose="02020603050405020304" pitchFamily="18" charset="0"/>
                <a:ea typeface="等线" panose="02010600030101010101" charset="-122"/>
                <a:cs typeface="Times New Roman" panose="02020603050405020304" pitchFamily="18" charset="0"/>
                <a:sym typeface="+mn-ea"/>
              </a:rPr>
              <a:t> </a:t>
            </a:r>
            <a:endParaRPr lang="zh-CN" altLang="en-US" sz="2800" b="1" noProof="0" dirty="0">
              <a:ln>
                <a:noFill/>
              </a:ln>
              <a:effectLst/>
              <a:uLnTx/>
              <a:uFillTx/>
              <a:latin typeface="Times New Roman" panose="02020603050405020304" pitchFamily="18" charset="0"/>
              <a:ea typeface="等线" panose="02010600030101010101" charset="-122"/>
              <a:cs typeface="Times New Roman" panose="02020603050405020304" pitchFamily="18" charset="0"/>
              <a:sym typeface="+mn-ea"/>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1bebb6fe-1795-40ec-81c3-81e47578001c"/>
  <p:tag name="COMMONDATA" val="eyJoZGlkIjoiYzc1NWQyOGQyODRjNjQ0NzM2MzM2YTZlMWY5ZTFjZGI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16_21*a*1"/>
  <p:tag name="KSO_WM_TEMPLATE_CATEGORY" val="custom"/>
  <p:tag name="KSO_WM_TEMPLATE_INDEX" val="20203716"/>
  <p:tag name="KSO_WM_UNIT_LAYERLEVEL" val="1"/>
  <p:tag name="KSO_WM_TAG_VERSION" val="1.0"/>
  <p:tag name="KSO_WM_BEAUTIFY_FLAG" val="#wm#"/>
  <p:tag name="KSO_WM_UNIT_ISCONTENTSTITLE" val="0"/>
  <p:tag name="KSO_WM_UNIT_NOCLEAR" val="1"/>
  <p:tag name="KSO_WM_UNIT_TYPE" val="a"/>
  <p:tag name="KSO_WM_UNIT_INDEX" val="1"/>
  <p:tag name="KSO_WM_UNIT_PRESET_TEXT" val="感谢观看"/>
  <p:tag name="KSO_WM_UNIT_ISNUMDGMTITLE" val="0"/>
  <p:tag name="KSO_WM_UNIT_TEXT_FILL_FORE_SCHEMECOLOR_INDEX_BRIGHTNESS" val="0"/>
  <p:tag name="KSO_WM_UNIT_TEXT_FILL_FORE_SCHEMECOLOR_INDEX" val="5"/>
  <p:tag name="KSO_WM_UNIT_TEXT_FILL_TYPE" val="1"/>
  <p:tag name="KSO_WM_FULL_TEXT_BEAUTIFY_COPY_ID" val="2"/>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LINE_FORE_SCHEMECOLOR_INDEX_BRIGHTNESS" val="-0.25"/>
  <p:tag name="KSO_WM_UNIT_LINE_FORE_SCHEMECOLOR_INDEX" val="9"/>
  <p:tag name="KSO_WM_UNIT_LINE_FILL_TYPE" val="2"/>
  <p:tag name="KSO_WM_UNIT_TEXT_FILL_FORE_SCHEMECOLOR_INDEX_BRIGHTNESS" val="0"/>
  <p:tag name="KSO_WM_UNIT_TEXT_FILL_FORE_SCHEMECOLOR_INDEX" val="14"/>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KSO_WM_UNIT_FILL_FORE_SCHEMECOLOR_INDEX_BRIGHTNESS" val="0.4"/>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4"/>
  <p:tag name="KSO_WM_UNIT_TEXT_FILL_TYPE" val="1"/>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FULL_TEXT_BEAUTIFY_COPY_ID" val="27"/>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890"/>
  <p:tag name="KSO_WM_SLIDE_ID" val="diagram2021289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444"/>
  <p:tag name="KSO_WM_SLIDE_POSITION" val="48*48"/>
  <p:tag name="KSO_WM_TAG_VERSION" val="1.0"/>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12-09T20:38:00&quot;,&quot;maxSize&quot;:{&quot;size1&quot;:31.100000000000001},&quot;minSize&quot;:{&quot;size1&quot;:20.100000000000001},&quot;normalSize&quot;:{&quot;size1&quot;:20.100000000000001},&quot;subLayout&quot;:[{&quot;id&quot;:&quot;2020-12-09T20:38:00&quot;,&quot;margin&quot;:{&quot;bottom&quot;:0.026000002399086952,&quot;left&quot;:1.6929999589920044,&quot;right&quot;:1.6929999589920044,&quot;top&quot;:1.6929999589920044},&quot;type&quot;:0},{&quot;id&quot;:&quot;2020-12-09T20:38:00&quot;,&quot;margin&quot;:{&quot;bottom&quot;:1.6929999589920044,&quot;left&quot;:1.6929999589920044,&quot;right&quot;:1.6929999589920044,&quot;top&quot;:0.81999999284744263},&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96349c98c299aacc02c7"/>
  <p:tag name="KSO_WM_CHIP_FILLPROP" val="[[{&quot;text_align&quot;:&quot;lm&quot;,&quot;text_direction&quot;:&quot;horizontal&quot;,&quot;support_big_font&quot;:false,&quot;picture_toward&quot;:0,&quot;picture_dockside&quot;:[],&quot;fill_id&quot;:&quot;511b1c75f1234b9e8830a0fc8507d58d&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f59f3e6f069b43bf81b59d708180a1f2&quot;,&quot;fill_align&quot;:&quot;cm&quot;,&quot;chip_types&quot;:[&quot;diagram&quot;,&quot;text&quot;,&quot;picture&quot;,&quot;chart&quot;,&quot;table&quot;,&quot;video&quot;]}]]"/>
  <p:tag name="KSO_WM_CHIP_DECFILLPROP" val="[]"/>
  <p:tag name="KSO_WM_SLIDE_CAN_ADD_NAVIGATION" val="1"/>
  <p:tag name="KSO_WM_CHIP_GROUPID" val="5f6c93987b7ee298d401b017"/>
  <p:tag name="KSO_WM_SLIDE_BK_DARK_LIGHT" val="2"/>
  <p:tag name="KSO_WM_SLIDE_BACKGROUND_TYPE" val="general"/>
  <p:tag name="KSO_WM_SLIDE_SUPPORT_FEATURE_TYPE" val="3"/>
  <p:tag name="KSO_WM_TEMPLATE_ASSEMBLE_XID" val="5fd0c5281fa9d42129dd6fd1"/>
  <p:tag name="KSO_WM_TEMPLATE_ASSEMBLE_GROUPID" val="5fd0c5281fa9d42129dd6fd1"/>
  <p:tag name="KSO_WM_FULL_TEXT_BEAUTIFY_COPY_ID" val="150995358"/>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UNIT_TABLE_BEAUTIFY" val="smartTable{02f66f95-710d-49cb-a5d2-3f5f87d5eee3}"/>
  <p:tag name="TABLE_ENDDRAG_ORIGIN_RECT" val="877*134"/>
  <p:tag name="TABLE_ENDDRAG_RECT" val="23*352*877*134"/>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UNIT_TABLE_BEAUTIFY" val="smartTable{02f66f95-710d-49cb-a5d2-3f5f87d5eee3}"/>
  <p:tag name="TABLE_ENDDRAG_ORIGIN_RECT" val="877*134"/>
  <p:tag name="TABLE_ENDDRAG_RECT" val="23*352*877*134"/>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UNIT_TABLE_BEAUTIFY" val="smartTable{02f66f95-710d-49cb-a5d2-3f5f87d5eee3}"/>
  <p:tag name="TABLE_ENDDRAG_ORIGIN_RECT" val="877*134"/>
  <p:tag name="TABLE_ENDDRAG_RECT" val="23*352*877*134"/>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UNIT_TABLE_BEAUTIFY" val="smartTable{02f66f95-710d-49cb-a5d2-3f5f87d5eee3}"/>
  <p:tag name="TABLE_ENDDRAG_ORIGIN_RECT" val="877*134"/>
  <p:tag name="TABLE_ENDDRAG_RECT" val="23*352*877*134"/>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UNIT_TABLE_BEAUTIFY" val="smartTable{02f66f95-710d-49cb-a5d2-3f5f87d5eee3}"/>
  <p:tag name="TABLE_ENDDRAG_ORIGIN_RECT" val="877*134"/>
  <p:tag name="TABLE_ENDDRAG_RECT" val="23*352*877*134"/>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UNIT_TABLE_BEAUTIFY" val="smartTable{02f66f95-710d-49cb-a5d2-3f5f87d5eee3}"/>
  <p:tag name="TABLE_ENDDRAG_ORIGIN_RECT" val="877*134"/>
  <p:tag name="TABLE_ENDDRAG_RECT" val="23*352*877*134"/>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UNIT_TABLE_BEAUTIFY" val="smartTable{02f66f95-710d-49cb-a5d2-3f5f87d5eee3}"/>
  <p:tag name="TABLE_ENDDRAG_ORIGIN_RECT" val="877*134"/>
  <p:tag name="TABLE_ENDDRAG_RECT" val="23*352*877*134"/>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SLIDE_ID" val="custom20203716_21"/>
  <p:tag name="KSO_WM_TEMPLATE_SUBCATEGORY" val="0"/>
  <p:tag name="KSO_WM_TEMPLATE_MASTER_TYPE" val="1"/>
  <p:tag name="KSO_WM_TEMPLATE_COLOR_TYPE" val="1"/>
  <p:tag name="KSO_WM_SLIDE_ITEM_CNT" val="0"/>
  <p:tag name="KSO_WM_SLIDE_INDEX" val="21"/>
  <p:tag name="KSO_WM_TAG_VERSION" val="1.0"/>
  <p:tag name="KSO_WM_BEAUTIFY_FLAG" val="#wm#"/>
  <p:tag name="KSO_WM_TEMPLATE_CATEGORY" val="custom"/>
  <p:tag name="KSO_WM_TEMPLATE_INDEX" val="20203716"/>
  <p:tag name="KSO_WM_SLIDE_TYPE" val="endPage"/>
  <p:tag name="KSO_WM_SLIDE_SUBTYPE" val="pureTxt"/>
  <p:tag name="KSO_WM_SLIDE_LAYOUT" val="a"/>
  <p:tag name="KSO_WM_SLIDE_LAYOUT_CNT" val="1"/>
  <p:tag name="KSO_WM_FULL_TEXT_BEAUTIFY_COPY_ID" val="150995400"/>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716_21*a*1"/>
  <p:tag name="KSO_WM_TEMPLATE_CATEGORY" val="custom"/>
  <p:tag name="KSO_WM_TEMPLATE_INDEX" val="20203716"/>
  <p:tag name="KSO_WM_UNIT_LAYERLEVEL" val="1"/>
  <p:tag name="KSO_WM_TAG_VERSION" val="1.0"/>
  <p:tag name="KSO_WM_BEAUTIFY_FLAG" val="#wm#"/>
  <p:tag name="KSO_WM_UNIT_ISCONTENTSTITLE" val="0"/>
  <p:tag name="KSO_WM_UNIT_NOCLEAR" val="1"/>
  <p:tag name="KSO_WM_UNIT_TYPE" val="a"/>
  <p:tag name="KSO_WM_UNIT_INDEX" val="1"/>
  <p:tag name="KSO_WM_UNIT_PRESET_TEXT" val="感谢观看"/>
  <p:tag name="KSO_WM_UNIT_ISNUMDGMTITLE" val="0"/>
  <p:tag name="KSO_WM_UNIT_TEXT_FILL_FORE_SCHEMECOLOR_INDEX_BRIGHTNESS" val="0"/>
  <p:tag name="KSO_WM_UNIT_TEXT_FILL_FORE_SCHEMECOLOR_INDEX" val="5"/>
  <p:tag name="KSO_WM_UNIT_TEXT_FILL_TYPE" val="1"/>
  <p:tag name="KSO_WM_FULL_TEXT_BEAUTIFY_COPY_ID" val="2"/>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890"/>
  <p:tag name="KSO_WM_SLIDE_ID" val="diagram2021289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444"/>
  <p:tag name="KSO_WM_SLIDE_POSITION" val="48*48"/>
  <p:tag name="KSO_WM_TAG_VERSION" val="1.0"/>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12-09T20:38:00&quot;,&quot;maxSize&quot;:{&quot;size1&quot;:31.100000000000001},&quot;minSize&quot;:{&quot;size1&quot;:20.100000000000001},&quot;normalSize&quot;:{&quot;size1&quot;:20.100000000000001},&quot;subLayout&quot;:[{&quot;id&quot;:&quot;2020-12-09T20:38:00&quot;,&quot;margin&quot;:{&quot;bottom&quot;:0.026000002399086952,&quot;left&quot;:1.6929999589920044,&quot;right&quot;:1.6929999589920044,&quot;top&quot;:1.6929999589920044},&quot;type&quot;:0},{&quot;id&quot;:&quot;2020-12-09T20:38:00&quot;,&quot;margin&quot;:{&quot;bottom&quot;:1.6929999589920044,&quot;left&quot;:1.6929999589920044,&quot;right&quot;:1.6929999589920044,&quot;top&quot;:0.81999999284744263},&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96349c98c299aacc02c7"/>
  <p:tag name="KSO_WM_CHIP_FILLPROP" val="[[{&quot;text_align&quot;:&quot;lm&quot;,&quot;text_direction&quot;:&quot;horizontal&quot;,&quot;support_big_font&quot;:false,&quot;picture_toward&quot;:0,&quot;picture_dockside&quot;:[],&quot;fill_id&quot;:&quot;511b1c75f1234b9e8830a0fc8507d58d&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f59f3e6f069b43bf81b59d708180a1f2&quot;,&quot;fill_align&quot;:&quot;cm&quot;,&quot;chip_types&quot;:[&quot;diagram&quot;,&quot;text&quot;,&quot;picture&quot;,&quot;chart&quot;,&quot;table&quot;,&quot;video&quot;]}]]"/>
  <p:tag name="KSO_WM_CHIP_DECFILLPROP" val="[]"/>
  <p:tag name="KSO_WM_SLIDE_CAN_ADD_NAVIGATION" val="1"/>
  <p:tag name="KSO_WM_CHIP_GROUPID" val="5f6c93987b7ee298d401b017"/>
  <p:tag name="KSO_WM_SLIDE_BK_DARK_LIGHT" val="2"/>
  <p:tag name="KSO_WM_SLIDE_BACKGROUND_TYPE" val="general"/>
  <p:tag name="KSO_WM_SLIDE_SUPPORT_FEATURE_TYPE" val="3"/>
  <p:tag name="KSO_WM_TEMPLATE_ASSEMBLE_XID" val="5fd0c5281fa9d42129dd6fd1"/>
  <p:tag name="KSO_WM_TEMPLATE_ASSEMBLE_GROUPID" val="5fd0c5281fa9d42129dd6fd1"/>
  <p:tag name="KSO_WM_FULL_TEXT_BEAUTIFY_COPY_ID" val="150995358"/>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900,&quot;width&quot;:10350}"/>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8406</Words>
  <Application>Microsoft Office PowerPoint</Application>
  <PresentationFormat>宽屏</PresentationFormat>
  <Paragraphs>714</Paragraphs>
  <Slides>67</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67</vt:i4>
      </vt:variant>
    </vt:vector>
  </HeadingPairs>
  <TitlesOfParts>
    <vt:vector size="78" baseType="lpstr">
      <vt:lpstr>等线</vt:lpstr>
      <vt:lpstr>等线 Light</vt:lpstr>
      <vt:lpstr>隶书</vt:lpstr>
      <vt:lpstr>宋体</vt:lpstr>
      <vt:lpstr>微软雅黑</vt:lpstr>
      <vt:lpstr>微软雅黑 Light</vt:lpstr>
      <vt:lpstr>Arial</vt:lpstr>
      <vt:lpstr>Calibri</vt:lpstr>
      <vt:lpstr>Times New Roman</vt:lpstr>
      <vt:lpstr>Times New Roman 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语法填空</vt:lpstr>
      <vt:lpstr>     Unless you're actually in sales, the very concept of selling yourself during a job interview can be frightening. You don＇t want to sound arrogant（傲慢的），or worse，desperate. But learning how to be a self-promoter in   56        convincing manner is what the job interview is all about. The following tips can help you close the sale on a job offer.      Dress  57                          (appropriate). Many hiring managers will form their first impression of you  58            (base) on what you're wearing. The right interview clothing    59_________     (depend) on the company you are applying for and the culture of the  60                          (organize).       Ask unique questions. The secret of distinguishing yourself   61                     other job candidates is simple: Ask good questions   62                            are valuable to the company. These pointed, yet uncommon questions mark you as an in-depth, curious,persistent researcher.      Prepare meaningful anecdotes（轶事）．No matter   63                         industry you＇re in， you can expect  64                            (ask) behavioral job interview questions. Normally, these questions require you to come up with examples from your past work experiences. Unfortunately, this is where a lot of job seekers stumble（支吾）．To craft a fascinating anecdote，experts recommend   65                (use) real feedback to highlight your contribution.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凌云</dc:creator>
  <cp:lastModifiedBy>331648920@qq.com</cp:lastModifiedBy>
  <cp:revision>266</cp:revision>
  <dcterms:created xsi:type="dcterms:W3CDTF">2023-04-20T23:59:22Z</dcterms:created>
  <dcterms:modified xsi:type="dcterms:W3CDTF">2023-04-21T15:28:13Z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6348F1AA626D296128B93C64314B5173_43</vt:lpwstr>
  </property>
  <property fmtid="{D5CDD505-2E9C-101B-9397-08002B2CF9AE}" pid="3" name="KSOProductBuildVer">
    <vt:lpwstr>2052-5.3.0.7872</vt:lpwstr>
  </property>
</Properties>
</file>