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91" r:id="rId4"/>
    <p:sldId id="392" r:id="rId6"/>
    <p:sldId id="394" r:id="rId7"/>
    <p:sldId id="414" r:id="rId8"/>
    <p:sldId id="709" r:id="rId9"/>
    <p:sldId id="794" r:id="rId10"/>
    <p:sldId id="792" r:id="rId11"/>
    <p:sldId id="793" r:id="rId12"/>
    <p:sldId id="795" r:id="rId13"/>
    <p:sldId id="802" r:id="rId14"/>
    <p:sldId id="807" r:id="rId15"/>
    <p:sldId id="803" r:id="rId16"/>
    <p:sldId id="804" r:id="rId17"/>
    <p:sldId id="806" r:id="rId18"/>
    <p:sldId id="805" r:id="rId19"/>
    <p:sldId id="740" r:id="rId20"/>
    <p:sldId id="741" r:id="rId21"/>
    <p:sldId id="742" r:id="rId22"/>
    <p:sldId id="399" r:id="rId23"/>
    <p:sldId id="400" r:id="rId24"/>
    <p:sldId id="800" r:id="rId25"/>
    <p:sldId id="801" r:id="rId26"/>
    <p:sldId id="797" r:id="rId27"/>
    <p:sldId id="798" r:id="rId28"/>
    <p:sldId id="411" r:id="rId29"/>
    <p:sldId id="768" r:id="rId30"/>
    <p:sldId id="790" r:id="rId31"/>
    <p:sldId id="401"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0" clrIdx="0"/>
  <p:cmAuthor id="7" name="刘晗阳" initials="刘" lastIdx="0" clrIdx="4"/>
  <p:cmAuthor id="1" name="10248" initials="1" lastIdx="1" clrIdx="0"/>
  <p:cmAuthor id="2" name="apple" initials="a" lastIdx="2" clrIdx="0"/>
  <p:cmAuthor id="3" name="周跃良" initials="周" lastIdx="2" clrIdx="0"/>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0B5FD1"/>
    <a:srgbClr val="FAFAFA"/>
    <a:srgbClr val="09B33D"/>
    <a:srgbClr val="B529B4"/>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9" d="100"/>
          <a:sy n="79" d="100"/>
        </p:scale>
        <p:origin x="139" y="264"/>
      </p:cViewPr>
      <p:guideLst>
        <p:guide orient="horz" pos="205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33.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3C27173-8498-48B5-A0A2-8AE6F2E555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
        <p:nvSpPr>
          <p:cNvPr id="11" name="TextBox 3"/>
          <p:cNvSpPr txBox="1"/>
          <p:nvPr userDrawn="1"/>
        </p:nvSpPr>
        <p:spPr>
          <a:xfrm>
            <a:off x="1781200" y="660304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1000">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1000">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内容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10" y="223939"/>
            <a:ext cx="970383" cy="652367"/>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5335"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93" y="223939"/>
            <a:ext cx="6435012" cy="652367"/>
          </a:xfrm>
          <a:prstGeom prst="rect">
            <a:avLst/>
          </a:prstGeom>
          <a:noFill/>
        </p:spPr>
        <p:txBody>
          <a:bodyPr anchor="ctr"/>
          <a:lstStyle>
            <a:lvl1pPr marL="0" indent="0">
              <a:lnSpc>
                <a:spcPct val="100000"/>
              </a:lnSpc>
              <a:buNone/>
              <a:defRPr sz="3735"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3"/>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kumimoji="1" lang="zh-CN" altLang="en-US" sz="2400">
              <a:solidFill>
                <a:srgbClr val="FFFFFF"/>
              </a:solidFill>
            </a:endParaRPr>
          </a:p>
        </p:txBody>
      </p:sp>
      <p:sp>
        <p:nvSpPr>
          <p:cNvPr id="5" name="矩形 4"/>
          <p:cNvSpPr/>
          <p:nvPr userDrawn="1"/>
        </p:nvSpPr>
        <p:spPr>
          <a:xfrm flipV="1">
            <a:off x="0" y="6380486"/>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kumimoji="1" lang="zh-CN" altLang="en-US" sz="2400">
              <a:solidFill>
                <a:srgbClr val="FFFFFF"/>
              </a:solidFill>
            </a:endParaRPr>
          </a:p>
        </p:txBody>
      </p:sp>
    </p:spTree>
  </p:cSld>
  <p:clrMapOvr>
    <a:masterClrMapping/>
  </p:clrMapOvr>
  <p:transition spd="slow" advClick="0" advTm="1000">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6" name="文本占位符 8"/>
          <p:cNvSpPr>
            <a:spLocks noGrp="1"/>
          </p:cNvSpPr>
          <p:nvPr>
            <p:ph type="body" sz="quarter" idx="34" hasCustomPrompt="1"/>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ts val="0"/>
              </a:spcBef>
              <a:spcAft>
                <a:spcPts val="0"/>
              </a:spcAft>
              <a:buNone/>
              <a:defRPr sz="2800" b="1" spc="300">
                <a:solidFill>
                  <a:schemeClr val="accent1"/>
                </a:solidFill>
                <a:latin typeface="+mj-lt"/>
                <a:ea typeface="+mj-ea"/>
                <a:cs typeface="Arial" panose="020B0604020202020204" pitchFamily="34" charset="0"/>
              </a:defRPr>
            </a:lvl1pPr>
          </a:lstStyle>
          <a:p>
            <a:pPr lvl="0"/>
            <a:r>
              <a:rPr lang="zh-CN" altLang="en-US" dirty="0"/>
              <a:t>标题</a:t>
            </a:r>
            <a:endParaRPr lang="zh-CN" altLang="en-US" dirty="0"/>
          </a:p>
        </p:txBody>
      </p:sp>
      <p:pic>
        <p:nvPicPr>
          <p:cNvPr id="112" name="图形 1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2646" y="303895"/>
            <a:ext cx="783986" cy="648000"/>
          </a:xfrm>
          <a:prstGeom prst="rect">
            <a:avLst/>
          </a:prstGeom>
        </p:spPr>
      </p:pic>
    </p:spTree>
  </p:cSld>
  <p:clrMapOvr>
    <a:masterClrMapping/>
  </p:clrMapOvr>
  <p:transition spd="slow" advClick="0" advTm="1000">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6" name="文本占位符 8"/>
          <p:cNvSpPr>
            <a:spLocks noGrp="1"/>
          </p:cNvSpPr>
          <p:nvPr>
            <p:ph type="body" sz="quarter" idx="34" hasCustomPrompt="1"/>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ts val="0"/>
              </a:spcBef>
              <a:spcAft>
                <a:spcPts val="0"/>
              </a:spcAft>
              <a:buNone/>
              <a:defRPr sz="2800" b="1" spc="300">
                <a:solidFill>
                  <a:schemeClr val="accent1"/>
                </a:solidFill>
                <a:latin typeface="+mj-lt"/>
                <a:ea typeface="+mj-ea"/>
                <a:cs typeface="Arial" panose="020B0604020202020204" pitchFamily="34" charset="0"/>
              </a:defRPr>
            </a:lvl1pPr>
          </a:lstStyle>
          <a:p>
            <a:pPr lvl="0"/>
            <a:r>
              <a:rPr lang="zh-CN" altLang="en-US" dirty="0"/>
              <a:t>标题</a:t>
            </a:r>
            <a:endParaRPr lang="zh-CN" altLang="en-US" dirty="0"/>
          </a:p>
        </p:txBody>
      </p:sp>
      <p:pic>
        <p:nvPicPr>
          <p:cNvPr id="112" name="图形 1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2646" y="303895"/>
            <a:ext cx="783986" cy="648000"/>
          </a:xfrm>
          <a:prstGeom prst="rect">
            <a:avLst/>
          </a:prstGeom>
        </p:spPr>
      </p:pic>
      <p:sp>
        <p:nvSpPr>
          <p:cNvPr id="4" name="矩形: 圆角 3"/>
          <p:cNvSpPr/>
          <p:nvPr userDrawn="1"/>
        </p:nvSpPr>
        <p:spPr>
          <a:xfrm>
            <a:off x="312420" y="1005840"/>
            <a:ext cx="11567160" cy="5532120"/>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1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FD915BF-78AE-47FD-9F4B-FA9BE02350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B285C0-491D-4C21-BF6B-E40BE1782FA7}"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915BF-78AE-47FD-9F4B-FA9BE02350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285C0-491D-4C21-BF6B-E40BE1782F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advClick="0" advTm="1000">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jpeg"/><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jpeg"/><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6785810" cy="6857999"/>
          </a:xfrm>
          <a:prstGeom prst="rect">
            <a:avLst/>
          </a:prstGeom>
          <a:solidFill>
            <a:srgbClr val="527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6785810" y="2"/>
            <a:ext cx="5406189" cy="6857998"/>
          </a:xfrm>
          <a:prstGeom prst="rect">
            <a:avLst/>
          </a:prstGeom>
          <a:solidFill>
            <a:srgbClr val="88A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r>
              <a:rPr lang="zh-CN" altLang="en-US" sz="3200" dirty="0">
                <a:solidFill>
                  <a:schemeClr val="bg1"/>
                </a:solidFill>
              </a:rPr>
              <a:t>英语教学教研工作坊 编制</a:t>
            </a:r>
            <a:endParaRPr lang="zh-CN" altLang="en-US" sz="3200" dirty="0">
              <a:solidFill>
                <a:schemeClr val="bg1"/>
              </a:solidFill>
              <a:cs typeface="+mn-ea"/>
              <a:sym typeface="+mn-lt"/>
            </a:endParaRPr>
          </a:p>
        </p:txBody>
      </p:sp>
      <p:sp>
        <p:nvSpPr>
          <p:cNvPr id="19" name="椭圆 18"/>
          <p:cNvSpPr/>
          <p:nvPr/>
        </p:nvSpPr>
        <p:spPr>
          <a:xfrm>
            <a:off x="1134418" y="926429"/>
            <a:ext cx="4957011" cy="4957011"/>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481262" y="2406315"/>
            <a:ext cx="6196263" cy="1708485"/>
          </a:xfrm>
          <a:prstGeom prst="rect">
            <a:avLst/>
          </a:prstGeom>
          <a:solidFill>
            <a:srgbClr val="527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0" y="2088341"/>
            <a:ext cx="7304750" cy="1014730"/>
          </a:xfrm>
          <a:prstGeom prst="rect">
            <a:avLst/>
          </a:prstGeom>
          <a:noFill/>
        </p:spPr>
        <p:txBody>
          <a:bodyPr wrap="square" rtlCol="0">
            <a:spAutoFit/>
          </a:bodyPr>
          <a:lstStyle/>
          <a:p>
            <a:pPr algn="ctr"/>
            <a:r>
              <a:rPr lang="zh-CN" altLang="en-US" sz="6000" b="1" dirty="0">
                <a:solidFill>
                  <a:schemeClr val="bg1">
                    <a:lumMod val="95000"/>
                  </a:schemeClr>
                </a:solidFill>
                <a:cs typeface="+mn-ea"/>
                <a:sym typeface="+mn-lt"/>
              </a:rPr>
              <a:t>推荐信</a:t>
            </a:r>
            <a:endParaRPr lang="zh-CN" altLang="en-US" sz="6000" b="1" dirty="0">
              <a:solidFill>
                <a:schemeClr val="bg1">
                  <a:lumMod val="95000"/>
                </a:schemeClr>
              </a:solidFill>
              <a:cs typeface="+mn-ea"/>
              <a:sym typeface="+mn-lt"/>
            </a:endParaRPr>
          </a:p>
        </p:txBody>
      </p:sp>
      <p:sp>
        <p:nvSpPr>
          <p:cNvPr id="2" name="文本框 1"/>
          <p:cNvSpPr txBox="1"/>
          <p:nvPr>
            <p:custDataLst>
              <p:tags r:id="rId1"/>
            </p:custDataLst>
          </p:nvPr>
        </p:nvSpPr>
        <p:spPr>
          <a:xfrm>
            <a:off x="3692" y="0"/>
            <a:ext cx="7955320" cy="768350"/>
          </a:xfrm>
          <a:prstGeom prst="rect">
            <a:avLst/>
          </a:prstGeom>
          <a:noFill/>
        </p:spPr>
        <p:txBody>
          <a:bodyPr wrap="square" rtlCol="0">
            <a:spAutoFit/>
          </a:bodyPr>
          <a:lstStyle/>
          <a:p>
            <a:r>
              <a:rPr lang="en-US" altLang="zh-CN" sz="4400" b="1" dirty="0">
                <a:cs typeface="+mn-ea"/>
                <a:sym typeface="+mn-lt"/>
              </a:rPr>
              <a:t>202305</a:t>
            </a:r>
            <a:r>
              <a:rPr lang="zh-CN" altLang="en-US" sz="4400" b="1" dirty="0">
                <a:cs typeface="+mn-ea"/>
                <a:sym typeface="+mn-lt"/>
              </a:rPr>
              <a:t>汕头市二模</a:t>
            </a:r>
            <a:endParaRPr lang="zh-CN" altLang="en-US" sz="4400" b="1" dirty="0">
              <a:cs typeface="+mn-ea"/>
              <a:sym typeface="+mn-lt"/>
            </a:endParaRPr>
          </a:p>
        </p:txBody>
      </p:sp>
      <p:sp>
        <p:nvSpPr>
          <p:cNvPr id="3" name="文本框 2"/>
          <p:cNvSpPr txBox="1"/>
          <p:nvPr/>
        </p:nvSpPr>
        <p:spPr>
          <a:xfrm>
            <a:off x="-659695" y="3029410"/>
            <a:ext cx="8478175" cy="1445260"/>
          </a:xfrm>
          <a:prstGeom prst="rect">
            <a:avLst/>
          </a:prstGeom>
          <a:noFill/>
        </p:spPr>
        <p:txBody>
          <a:bodyPr wrap="square" rtlCol="0">
            <a:spAutoFit/>
          </a:bodyPr>
          <a:lstStyle/>
          <a:p>
            <a:pPr algn="ctr"/>
            <a:r>
              <a:rPr lang="zh-CN" sz="4400" b="1" dirty="0">
                <a:latin typeface="华文楷体" panose="02010600040101010101" pitchFamily="2" charset="-122"/>
                <a:ea typeface="华文楷体" panose="02010600040101010101" pitchFamily="2" charset="-122"/>
              </a:rPr>
              <a:t>推荐合适的旅游及学习</a:t>
            </a:r>
            <a:endParaRPr lang="zh-CN" sz="4400" b="1" dirty="0">
              <a:latin typeface="华文楷体" panose="02010600040101010101" pitchFamily="2" charset="-122"/>
              <a:ea typeface="华文楷体" panose="02010600040101010101" pitchFamily="2" charset="-122"/>
            </a:endParaRPr>
          </a:p>
          <a:p>
            <a:pPr algn="ctr"/>
            <a:r>
              <a:rPr lang="zh-CN" sz="4400" b="1" dirty="0">
                <a:latin typeface="华文楷体" panose="02010600040101010101" pitchFamily="2" charset="-122"/>
                <a:ea typeface="华文楷体" panose="02010600040101010101" pitchFamily="2" charset="-122"/>
              </a:rPr>
              <a:t>中国文化的目的地</a:t>
            </a:r>
            <a:endParaRPr lang="zh-CN" sz="4400" b="1" dirty="0">
              <a:solidFill>
                <a:schemeClr val="bg1">
                  <a:lumMod val="95000"/>
                </a:schemeClr>
              </a:solidFill>
              <a:cs typeface="+mn-ea"/>
              <a:sym typeface="+mn-lt"/>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1+#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1250"/>
                                        <p:tgtEl>
                                          <p:spTgt spid="19"/>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250"/>
                                        <p:tgtEl>
                                          <p:spTgt spid="20"/>
                                        </p:tgtEl>
                                      </p:cBhvr>
                                    </p:animEffect>
                                    <p:anim calcmode="lin" valueType="num">
                                      <p:cBhvr>
                                        <p:cTn id="21" dur="1250" fill="hold"/>
                                        <p:tgtEl>
                                          <p:spTgt spid="20"/>
                                        </p:tgtEl>
                                        <p:attrNameLst>
                                          <p:attrName>ppt_x</p:attrName>
                                        </p:attrNameLst>
                                      </p:cBhvr>
                                      <p:tavLst>
                                        <p:tav tm="0">
                                          <p:val>
                                            <p:strVal val="#ppt_x"/>
                                          </p:val>
                                        </p:tav>
                                        <p:tav tm="100000">
                                          <p:val>
                                            <p:strVal val="#ppt_x"/>
                                          </p:val>
                                        </p:tav>
                                      </p:tavLst>
                                    </p:anim>
                                    <p:anim calcmode="lin" valueType="num">
                                      <p:cBhvr>
                                        <p:cTn id="22" dur="1250" fill="hold"/>
                                        <p:tgtEl>
                                          <p:spTgt spid="20"/>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750"/>
                                        <p:tgtEl>
                                          <p:spTgt spid="22"/>
                                        </p:tgtEl>
                                      </p:cBhvr>
                                    </p:animEffect>
                                    <p:anim calcmode="lin" valueType="num">
                                      <p:cBhvr>
                                        <p:cTn id="27" dur="750" fill="hold"/>
                                        <p:tgtEl>
                                          <p:spTgt spid="22"/>
                                        </p:tgtEl>
                                        <p:attrNameLst>
                                          <p:attrName>ppt_x</p:attrName>
                                        </p:attrNameLst>
                                      </p:cBhvr>
                                      <p:tavLst>
                                        <p:tav tm="0">
                                          <p:val>
                                            <p:strVal val="#ppt_x"/>
                                          </p:val>
                                        </p:tav>
                                        <p:tav tm="100000">
                                          <p:val>
                                            <p:strVal val="#ppt_x"/>
                                          </p:val>
                                        </p:tav>
                                      </p:tavLst>
                                    </p:anim>
                                    <p:anim calcmode="lin" valueType="num">
                                      <p:cBhvr>
                                        <p:cTn id="28" dur="750" fill="hold"/>
                                        <p:tgtEl>
                                          <p:spTgt spid="22"/>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750"/>
                                        <p:tgtEl>
                                          <p:spTgt spid="2"/>
                                        </p:tgtEl>
                                      </p:cBhvr>
                                    </p:animEffect>
                                    <p:anim calcmode="lin" valueType="num">
                                      <p:cBhvr>
                                        <p:cTn id="33" dur="750" fill="hold"/>
                                        <p:tgtEl>
                                          <p:spTgt spid="2"/>
                                        </p:tgtEl>
                                        <p:attrNameLst>
                                          <p:attrName>ppt_x</p:attrName>
                                        </p:attrNameLst>
                                      </p:cBhvr>
                                      <p:tavLst>
                                        <p:tav tm="0">
                                          <p:val>
                                            <p:strVal val="#ppt_x"/>
                                          </p:val>
                                        </p:tav>
                                        <p:tav tm="100000">
                                          <p:val>
                                            <p:strVal val="#ppt_x"/>
                                          </p:val>
                                        </p:tav>
                                      </p:tavLst>
                                    </p:anim>
                                    <p:anim calcmode="lin" valueType="num">
                                      <p:cBhvr>
                                        <p:cTn id="34" dur="750" fill="hold"/>
                                        <p:tgtEl>
                                          <p:spTgt spid="2"/>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750"/>
                                        <p:tgtEl>
                                          <p:spTgt spid="3"/>
                                        </p:tgtEl>
                                      </p:cBhvr>
                                    </p:animEffect>
                                    <p:anim calcmode="lin" valueType="num">
                                      <p:cBhvr>
                                        <p:cTn id="39" dur="750" fill="hold"/>
                                        <p:tgtEl>
                                          <p:spTgt spid="3"/>
                                        </p:tgtEl>
                                        <p:attrNameLst>
                                          <p:attrName>ppt_x</p:attrName>
                                        </p:attrNameLst>
                                      </p:cBhvr>
                                      <p:tavLst>
                                        <p:tav tm="0">
                                          <p:val>
                                            <p:strVal val="#ppt_x"/>
                                          </p:val>
                                        </p:tav>
                                        <p:tav tm="100000">
                                          <p:val>
                                            <p:strVal val="#ppt_x"/>
                                          </p:val>
                                        </p:tav>
                                      </p:tavLst>
                                    </p:anim>
                                    <p:anim calcmode="lin" valueType="num">
                                      <p:cBhvr>
                                        <p:cTn id="40"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0" grpId="0" animBg="1"/>
      <p:bldP spid="22"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a:bodyPr>
          <a:lstStyle/>
          <a:p>
            <a:r>
              <a:rPr lang="en-US" altLang="zh-CN" sz="3200" b="0" i="0" dirty="0">
                <a:effectLst/>
                <a:latin typeface="Inter"/>
              </a:rPr>
              <a:t>     </a:t>
            </a:r>
            <a:r>
              <a:rPr lang="en-US" altLang="zh-CN" sz="3600" dirty="0">
                <a:latin typeface="Times New Roman" panose="02020603050405020304" pitchFamily="18" charset="0"/>
                <a:cs typeface="Times New Roman" panose="02020603050405020304" pitchFamily="18" charset="0"/>
              </a:rPr>
              <a:t>Beijing, with a history of over 3,000 years, has been the political and cultural center of China since ancient times. The city has witnessed the rise and fall of numerous dynasties and served as the imperial capital for centuries. It is home to some of the world's most iconic cultural landmarks such as the Forbidden City, the Temple of Heaven, and the Great Wall. Beijing is also famous for its traditional arts and crafts such as Beijing opera, cloisonne, and Peking duck cuisine. The city is a vibrant mix of ancient culture and modernization and offers a unique and unforgettable experience for those who visit.</a:t>
            </a:r>
            <a:endParaRPr lang="zh-CN" altLang="en-US" sz="36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Brainstorm---Beijing</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Click="0" advTm="100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fontScale="92500"/>
          </a:bodyPr>
          <a:lstStyle/>
          <a:p>
            <a:r>
              <a:rPr lang="en-US" altLang="zh-CN" sz="3600" dirty="0">
                <a:latin typeface="Times New Roman" panose="02020603050405020304" pitchFamily="18" charset="0"/>
                <a:cs typeface="Times New Roman" panose="02020603050405020304" pitchFamily="18" charset="0"/>
              </a:rPr>
              <a:t>Xi'an is a city in China with a rich history and culture. It was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the capital of 13 dynasties and played a significant role in the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development of Chinese civilization. The city is home to the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Terracotta Warriors, a UNESCO World Heritage Site which is a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collection of life-sized sculptures depicting the armies of the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first emperor of China. Xi'an is also known for its ancient city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walls, which date back to the Ming Dynasty, and the Big Wild Goose Pagoda, a Buddhist temple built in the Tang Dynasty. The city's cuisine is also famous, with dishes such as </a:t>
            </a:r>
            <a:r>
              <a:rPr lang="en-US" altLang="zh-CN" sz="3600" dirty="0" err="1">
                <a:latin typeface="Times New Roman" panose="02020603050405020304" pitchFamily="18" charset="0"/>
                <a:cs typeface="Times New Roman" panose="02020603050405020304" pitchFamily="18" charset="0"/>
              </a:rPr>
              <a:t>roujiamo</a:t>
            </a:r>
            <a:r>
              <a:rPr lang="en-US" altLang="zh-CN" sz="3600" dirty="0">
                <a:latin typeface="Times New Roman" panose="02020603050405020304" pitchFamily="18" charset="0"/>
                <a:cs typeface="Times New Roman" panose="02020603050405020304" pitchFamily="18" charset="0"/>
              </a:rPr>
              <a:t> (Chinese hamburger)and </a:t>
            </a:r>
            <a:r>
              <a:rPr lang="en-US" altLang="zh-CN" sz="3600" dirty="0" err="1">
                <a:latin typeface="Times New Roman" panose="02020603050405020304" pitchFamily="18" charset="0"/>
                <a:cs typeface="Times New Roman" panose="02020603050405020304" pitchFamily="18" charset="0"/>
              </a:rPr>
              <a:t>biang</a:t>
            </a:r>
            <a:r>
              <a:rPr lang="en-US" altLang="zh-CN" sz="3600" dirty="0">
                <a:latin typeface="Times New Roman" panose="02020603050405020304" pitchFamily="18" charset="0"/>
                <a:cs typeface="Times New Roman" panose="02020603050405020304" pitchFamily="18" charset="0"/>
              </a:rPr>
              <a:t> </a:t>
            </a:r>
            <a:r>
              <a:rPr lang="en-US" altLang="zh-CN" sz="3600" dirty="0" err="1">
                <a:latin typeface="Times New Roman" panose="02020603050405020304" pitchFamily="18" charset="0"/>
                <a:cs typeface="Times New Roman" panose="02020603050405020304" pitchFamily="18" charset="0"/>
              </a:rPr>
              <a:t>biang</a:t>
            </a:r>
            <a:r>
              <a:rPr lang="en-US" altLang="zh-CN" sz="3600" dirty="0">
                <a:latin typeface="Times New Roman" panose="02020603050405020304" pitchFamily="18" charset="0"/>
                <a:cs typeface="Times New Roman" panose="02020603050405020304" pitchFamily="18" charset="0"/>
              </a:rPr>
              <a:t> noodles. Xi'an is a must- visit destination for anyone </a:t>
            </a: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interested in Chinese history and culture.</a:t>
            </a:r>
            <a:endParaRPr lang="zh-CN" altLang="en-US" sz="36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a:t>
            </a:r>
            <a:r>
              <a:rPr lang="en-US" altLang="zh-CN" sz="4400" dirty="0">
                <a:latin typeface="Times New Roman" panose="02020603050405020304" pitchFamily="18" charset="0"/>
                <a:cs typeface="Times New Roman" panose="02020603050405020304" pitchFamily="18" charset="0"/>
              </a:rPr>
              <a:t> </a:t>
            </a:r>
            <a:r>
              <a:rPr lang="en-US" altLang="zh-CN" b="1" dirty="0">
                <a:solidFill>
                  <a:srgbClr val="1E32AE"/>
                </a:solidFill>
                <a:latin typeface="微软雅黑" panose="020B0503020204020204" pitchFamily="34" charset="-122"/>
                <a:ea typeface="微软雅黑" panose="020B0503020204020204" pitchFamily="34" charset="-122"/>
              </a:rPr>
              <a:t>Xian</a:t>
            </a:r>
            <a:endParaRPr lang="zh-CN" altLang="en-US" b="1" noProof="1">
              <a:solidFill>
                <a:srgbClr val="1E32AE"/>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100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a:bodyPr>
          <a:lstStyle/>
          <a:p>
            <a:r>
              <a:rPr lang="en-US" altLang="zh-CN" sz="3200" b="0" i="0" dirty="0">
                <a:effectLst/>
                <a:latin typeface="Inter"/>
              </a:rPr>
              <a:t> </a:t>
            </a:r>
            <a:r>
              <a:rPr lang="en-US" altLang="zh-CN" sz="3600" dirty="0" err="1">
                <a:latin typeface="Times New Roman" panose="02020603050405020304" pitchFamily="18" charset="0"/>
                <a:cs typeface="Times New Roman" panose="02020603050405020304" pitchFamily="18" charset="0"/>
              </a:rPr>
              <a:t>Qufu</a:t>
            </a:r>
            <a:r>
              <a:rPr lang="en-US" altLang="zh-CN" sz="3600" dirty="0">
                <a:latin typeface="Times New Roman" panose="02020603050405020304" pitchFamily="18" charset="0"/>
                <a:cs typeface="Times New Roman" panose="02020603050405020304" pitchFamily="18" charset="0"/>
              </a:rPr>
              <a:t> is an ancient city in Shandong Province, China, known as the birthplace of Confucius, the great philosopher and educator. With a history of over 2,500 years, </a:t>
            </a:r>
            <a:r>
              <a:rPr lang="en-US" altLang="zh-CN" sz="3600" dirty="0" err="1">
                <a:latin typeface="Times New Roman" panose="02020603050405020304" pitchFamily="18" charset="0"/>
                <a:cs typeface="Times New Roman" panose="02020603050405020304" pitchFamily="18" charset="0"/>
              </a:rPr>
              <a:t>Qufu</a:t>
            </a:r>
            <a:r>
              <a:rPr lang="en-US" altLang="zh-CN" sz="3600" dirty="0">
                <a:latin typeface="Times New Roman" panose="02020603050405020304" pitchFamily="18" charset="0"/>
                <a:cs typeface="Times New Roman" panose="02020603050405020304" pitchFamily="18" charset="0"/>
              </a:rPr>
              <a:t> is a UNESCO World Heritage Site, boasting three key cultural landmarks: the Temple of Confucius, the Cemetery of Confucius, and the Kong Family Mansion. Visitors can immerse themselves in traditional Chinese architecture, learn about the life and teachings of Confucius, and appreciate the deep influence of Confucianism on Chinese culture. Come and explore this remarkable city to experience the charm of China's history and philosophy.</a:t>
            </a:r>
            <a:endParaRPr lang="zh-CN" altLang="en-US" sz="36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Brainstorm---Qufu</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Click="0" advTm="1000">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fontScale="92500"/>
          </a:bodyPr>
          <a:lstStyle/>
          <a:p>
            <a:r>
              <a:rPr lang="en-US" altLang="zh-CN" sz="3600" dirty="0">
                <a:latin typeface="Times New Roman" panose="02020603050405020304" pitchFamily="18" charset="0"/>
                <a:cs typeface="Times New Roman" panose="02020603050405020304" pitchFamily="18" charset="0"/>
              </a:rPr>
              <a:t>Nanjing, located in eastern China, is a city with rich cultural heritage and dramatic historical significance. As one of China's ancient capitals, it has witnessed numerous dynasties, wars and modernization. The city is home to many important historical sites. For example, the Ming </a:t>
            </a:r>
            <a:r>
              <a:rPr lang="en-US" altLang="zh-CN" sz="3600" dirty="0" err="1">
                <a:latin typeface="Times New Roman" panose="02020603050405020304" pitchFamily="18" charset="0"/>
                <a:cs typeface="Times New Roman" panose="02020603050405020304" pitchFamily="18" charset="0"/>
              </a:rPr>
              <a:t>Xiaoling</a:t>
            </a:r>
            <a:r>
              <a:rPr lang="en-US" altLang="zh-CN" sz="3600" dirty="0">
                <a:latin typeface="Times New Roman" panose="02020603050405020304" pitchFamily="18" charset="0"/>
                <a:cs typeface="Times New Roman" panose="02020603050405020304" pitchFamily="18" charset="0"/>
              </a:rPr>
              <a:t> Mausoleum, a UNESCO World Heritage site, is the burial place of Emperor Zhu </a:t>
            </a:r>
            <a:r>
              <a:rPr lang="en-US" altLang="zh-CN" sz="3600" dirty="0" err="1">
                <a:latin typeface="Times New Roman" panose="02020603050405020304" pitchFamily="18" charset="0"/>
                <a:cs typeface="Times New Roman" panose="02020603050405020304" pitchFamily="18" charset="0"/>
              </a:rPr>
              <a:t>Yuanzhang</a:t>
            </a:r>
            <a:r>
              <a:rPr lang="en-US" altLang="zh-CN" sz="3600" dirty="0">
                <a:latin typeface="Times New Roman" panose="02020603050405020304" pitchFamily="18" charset="0"/>
                <a:cs typeface="Times New Roman" panose="02020603050405020304" pitchFamily="18" charset="0"/>
              </a:rPr>
              <a:t>, the founder of the Ming Dynasty. It is considered one of the finest examples of Ming Dynasty architecture. The city is also home to the Nanjing Massacre Memorial Hall, dedicated to the victims of the Japanese occupation during World War II. In addition, the well-preserved traditional neighborhoods and local delicacies make Nanjing a hidden gem for tourists interested in the traditional Chinese lifestyle and culture.</a:t>
            </a:r>
            <a:endParaRPr lang="zh-CN" altLang="en-US" sz="36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Brainstorm---Nanjing</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Click="0" advTm="100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a:bodyPr>
          <a:lstStyle/>
          <a:p>
            <a:r>
              <a:rPr lang="en-US" altLang="zh-CN" sz="3200" b="0" i="0" dirty="0">
                <a:effectLst/>
                <a:latin typeface="Inter"/>
              </a:rPr>
              <a:t>Luoyang is a city in central China that is renowned for its rich cultural and historical significance. As one of the ancient capitals in China, it served as the political, economic, and cultural center of the country for over 1,000 years. The Longmen Grottoes, a UNESCO World Heritage Site, houses thousands of intricate and well-preserved Buddhist statues and carvings dating back to the Tang dynasty. Meanwhile, the White Horse Temple, the first Buddhist temple in China, marks the beginning of Buddhism's spread in the country. The city is also well-known for the stunning Peony Blossom Festival, an annual celebration that showcases the beauty and elegance of China’s national flower. Visiting Luoyang is a unique opportunity for foreigners to experience China’s fascinating history and culture.</a:t>
            </a:r>
            <a:endParaRPr lang="zh-CN" altLang="en-US" sz="36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Brainstorm---Luoyang</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Click="0" advTm="100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a:bodyPr>
          <a:lstStyle/>
          <a:p>
            <a:r>
              <a:rPr lang="en-US" altLang="zh-CN" sz="3200" b="0" i="0" dirty="0">
                <a:effectLst/>
                <a:latin typeface="Inter"/>
              </a:rPr>
              <a:t>     </a:t>
            </a:r>
            <a:r>
              <a:rPr lang="en-US" altLang="zh-CN" sz="3600" dirty="0">
                <a:latin typeface="Times New Roman" panose="02020603050405020304" pitchFamily="18" charset="0"/>
                <a:cs typeface="Times New Roman" panose="02020603050405020304" pitchFamily="18" charset="0"/>
              </a:rPr>
              <a:t>Chengdu, the capital of Sichuan Province, is a city with a rich history and culture. Known as the "Land of Abundance", Chengdu has been an important center of trade and commerce since ancient times. The city is famous for its spicy Sichuan cuisine, tea culture, and traditional Chinese medicine. Chengdu is also home to many historical and cultural sites, such as the </a:t>
            </a:r>
            <a:r>
              <a:rPr lang="en-US" altLang="zh-CN" sz="3600" dirty="0" err="1">
                <a:latin typeface="Times New Roman" panose="02020603050405020304" pitchFamily="18" charset="0"/>
                <a:cs typeface="Times New Roman" panose="02020603050405020304" pitchFamily="18" charset="0"/>
              </a:rPr>
              <a:t>Wuhou</a:t>
            </a:r>
            <a:r>
              <a:rPr lang="en-US" altLang="zh-CN" sz="3600" dirty="0">
                <a:latin typeface="Times New Roman" panose="02020603050405020304" pitchFamily="18" charset="0"/>
                <a:cs typeface="Times New Roman" panose="02020603050405020304" pitchFamily="18" charset="0"/>
              </a:rPr>
              <a:t> Shrine, Jinsha Site Museum, and Du Fu Thatched Cottage. The city is also a gateway to the nearby </a:t>
            </a:r>
            <a:r>
              <a:rPr lang="en-US" altLang="zh-CN" sz="3600" dirty="0" err="1">
                <a:latin typeface="Times New Roman" panose="02020603050405020304" pitchFamily="18" charset="0"/>
                <a:cs typeface="Times New Roman" panose="02020603050405020304" pitchFamily="18" charset="0"/>
              </a:rPr>
              <a:t>Leshan</a:t>
            </a:r>
            <a:r>
              <a:rPr lang="en-US" altLang="zh-CN" sz="3600" dirty="0">
                <a:latin typeface="Times New Roman" panose="02020603050405020304" pitchFamily="18" charset="0"/>
                <a:cs typeface="Times New Roman" panose="02020603050405020304" pitchFamily="18" charset="0"/>
              </a:rPr>
              <a:t> Giant Buddha and Mount </a:t>
            </a:r>
            <a:r>
              <a:rPr lang="en-US" altLang="zh-CN" sz="3600" dirty="0" err="1">
                <a:latin typeface="Times New Roman" panose="02020603050405020304" pitchFamily="18" charset="0"/>
                <a:cs typeface="Times New Roman" panose="02020603050405020304" pitchFamily="18" charset="0"/>
              </a:rPr>
              <a:t>Emei</a:t>
            </a:r>
            <a:r>
              <a:rPr lang="en-US" altLang="zh-CN" sz="3600" dirty="0">
                <a:latin typeface="Times New Roman" panose="02020603050405020304" pitchFamily="18" charset="0"/>
                <a:cs typeface="Times New Roman" panose="02020603050405020304" pitchFamily="18" charset="0"/>
              </a:rPr>
              <a:t>, both UNESCO World Heritage Sites. With its unique blend of history, culture, and modernity, Chengdu is a must-visit destination for anyone interested in experiencing the best of China.</a:t>
            </a:r>
            <a:endParaRPr lang="zh-CN" altLang="en-US" sz="3600"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a:t>
            </a:r>
            <a:r>
              <a:rPr lang="en-US" altLang="zh-CN" sz="4400" dirty="0">
                <a:latin typeface="Times New Roman" panose="02020603050405020304" pitchFamily="18" charset="0"/>
                <a:cs typeface="Times New Roman" panose="02020603050405020304" pitchFamily="18" charset="0"/>
              </a:rPr>
              <a:t> </a:t>
            </a:r>
            <a:r>
              <a:rPr lang="en-US" altLang="zh-CN" b="1" dirty="0">
                <a:solidFill>
                  <a:srgbClr val="1E32AE"/>
                </a:solidFill>
                <a:latin typeface="微软雅黑" panose="020B0503020204020204" pitchFamily="34" charset="-122"/>
                <a:ea typeface="微软雅黑" panose="020B0503020204020204" pitchFamily="34" charset="-122"/>
              </a:rPr>
              <a:t>Chengdu</a:t>
            </a:r>
            <a:endParaRPr lang="zh-CN" altLang="en-US" b="1" noProof="1">
              <a:solidFill>
                <a:srgbClr val="1E32AE"/>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100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7"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评分标准</a:t>
            </a:r>
            <a:endPar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endParaRPr>
          </a:p>
        </p:txBody>
      </p:sp>
      <p:sp>
        <p:nvSpPr>
          <p:cNvPr id="4" name="文本框 3"/>
          <p:cNvSpPr txBox="1"/>
          <p:nvPr/>
        </p:nvSpPr>
        <p:spPr>
          <a:xfrm>
            <a:off x="107950" y="747395"/>
            <a:ext cx="12084685" cy="7357110"/>
          </a:xfrm>
          <a:prstGeom prst="rect">
            <a:avLst/>
          </a:prstGeom>
          <a:noFill/>
        </p:spPr>
        <p:txBody>
          <a:bodyPr wrap="square" rtlCol="0">
            <a:noAutofit/>
          </a:bodyPr>
          <a:lstStyle/>
          <a:p>
            <a:r>
              <a:rPr lang="zh-CN" altLang="en-US" sz="2800"/>
              <a:t>A. 评分原则</a:t>
            </a:r>
            <a:endParaRPr lang="zh-CN" altLang="en-US" sz="2800"/>
          </a:p>
          <a:p>
            <a:r>
              <a:rPr lang="zh-CN" altLang="en-US" sz="2800"/>
              <a:t>1. 本节满分 15 分，按 5 个档次给分，精确到 1 分。</a:t>
            </a:r>
            <a:endParaRPr lang="zh-CN" altLang="en-US" sz="2800"/>
          </a:p>
          <a:p>
            <a:r>
              <a:rPr lang="zh-CN" altLang="en-US" sz="2800"/>
              <a:t>2. 评分时，先根据文章的内容和语言初步确定其档次，然后以该档次要求衡量，确定或调整档</a:t>
            </a:r>
            <a:endParaRPr lang="zh-CN" altLang="en-US" sz="2800"/>
          </a:p>
          <a:p>
            <a:r>
              <a:rPr lang="zh-CN" altLang="en-US" sz="2800"/>
              <a:t>次，最后给分。</a:t>
            </a:r>
            <a:endParaRPr lang="zh-CN" altLang="en-US" sz="2800"/>
          </a:p>
          <a:p>
            <a:r>
              <a:rPr lang="zh-CN" altLang="en-US" sz="2800"/>
              <a:t>3. 词数少于 50 的，从总分中减去 1 分。多于 110、但都是有效表达，不扣分。</a:t>
            </a:r>
            <a:endParaRPr lang="zh-CN" altLang="en-US" sz="2800"/>
          </a:p>
          <a:p>
            <a:r>
              <a:rPr lang="zh-CN" altLang="en-US" sz="2800"/>
              <a:t>4. 评分时应关注内容要点、应用词汇和语法结构的丰富性、准确性及上下文的连贯性。</a:t>
            </a:r>
            <a:endParaRPr lang="zh-CN" altLang="en-US" sz="2800"/>
          </a:p>
          <a:p>
            <a:r>
              <a:rPr lang="zh-CN" altLang="en-US" sz="2800"/>
              <a:t>5. 拼写与标点符号是语言准确的一个方面。评分时，应视其对交际的影响程度予以考虑。英、美拼写及词汇用法均可接受。</a:t>
            </a:r>
            <a:endParaRPr lang="zh-CN" altLang="en-US" sz="2800"/>
          </a:p>
          <a:p>
            <a:r>
              <a:rPr lang="zh-CN" altLang="en-US" sz="2800"/>
              <a:t>6. 如书写较差以至影响交际，将其分数降低一个档次。</a:t>
            </a:r>
            <a:endParaRPr lang="zh-CN" altLang="en-US" sz="2800"/>
          </a:p>
          <a:p>
            <a:r>
              <a:rPr lang="zh-CN" altLang="en-US" sz="2800"/>
              <a:t>B. 内容要点</a:t>
            </a:r>
            <a:endParaRPr lang="zh-CN" altLang="en-US" sz="2800"/>
          </a:p>
          <a:p>
            <a:r>
              <a:rPr lang="zh-CN" altLang="en-US" sz="2800"/>
              <a:t>1. 简述写信缘由和目的（基础性，略写）；无需自我介绍，若有，酌情扣一分。若有学生第一段套用句子不恰当，酌情扣分，关键看第二段是否提出相关建议。</a:t>
            </a:r>
            <a:endParaRPr lang="zh-CN" altLang="en-US" sz="2800"/>
          </a:p>
          <a:p>
            <a:r>
              <a:rPr lang="zh-CN" altLang="en-US" sz="2800"/>
              <a:t>2. 提出活动建议（详写、拓展部分：提出2-3个与中国文化相关的建议，并说明理由，理由可以是</a:t>
            </a:r>
            <a:endParaRPr lang="zh-CN" altLang="en-US" sz="2800"/>
          </a:p>
          <a:p>
            <a:r>
              <a:rPr lang="zh-CN" altLang="en-US" sz="2800"/>
              <a:t>意义、好处和目的等，但都得围绕着“中文日”活动来展开。</a:t>
            </a:r>
            <a:endParaRPr lang="zh-CN" altLang="en-US" sz="2800"/>
          </a:p>
          <a:p>
            <a:r>
              <a:rPr lang="zh-CN" altLang="en-US" sz="2800"/>
              <a:t>3. 总结，表达期待录制和分享，并祝愿活动成功等（略写）。</a:t>
            </a:r>
            <a:endParaRPr lang="zh-CN" altLang="en-US" sz="2800"/>
          </a:p>
          <a:p>
            <a:r>
              <a:rPr lang="zh-CN" altLang="en-US" sz="2800"/>
              <a:t>说明：内容要点可用不同方式表达；内容可适当拓展，但应紧扣主题。</a:t>
            </a:r>
            <a:endParaRPr lang="zh-CN" altLang="en-US" sz="2800"/>
          </a:p>
          <a:p>
            <a:r>
              <a:rPr lang="zh-CN" altLang="en-US" sz="2800"/>
              <a:t>C. 各档给分范围与要求</a:t>
            </a:r>
            <a:endParaRPr lang="zh-CN" altLang="en-US" sz="2800"/>
          </a:p>
          <a:p>
            <a:r>
              <a:rPr lang="zh-CN" altLang="en-US" sz="2800"/>
              <a:t>1. 快速确定评分档次</a:t>
            </a:r>
            <a:endParaRPr lang="zh-CN" altLang="en-US" sz="2800"/>
          </a:p>
        </p:txBody>
      </p:sp>
    </p:spTree>
  </p:cSld>
  <p:clrMapOvr>
    <a:masterClrMapping/>
  </p:clrMapOvr>
  <p:transition spd="slow" advClick="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7"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评分标准</a:t>
            </a:r>
            <a:endPar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endParaRPr>
          </a:p>
        </p:txBody>
      </p:sp>
      <p:sp>
        <p:nvSpPr>
          <p:cNvPr id="4" name="文本框 3"/>
          <p:cNvSpPr txBox="1"/>
          <p:nvPr/>
        </p:nvSpPr>
        <p:spPr>
          <a:xfrm>
            <a:off x="107950" y="747395"/>
            <a:ext cx="12084685" cy="7357110"/>
          </a:xfrm>
          <a:prstGeom prst="rect">
            <a:avLst/>
          </a:prstGeom>
          <a:noFill/>
        </p:spPr>
        <p:txBody>
          <a:bodyPr wrap="square" rtlCol="0">
            <a:noAutofit/>
          </a:bodyPr>
          <a:lstStyle/>
          <a:p>
            <a:r>
              <a:rPr lang="zh-CN" altLang="en-US" sz="2800"/>
              <a:t>B. 内容要点</a:t>
            </a:r>
            <a:endParaRPr lang="zh-CN" altLang="en-US" sz="2800"/>
          </a:p>
          <a:p>
            <a:r>
              <a:rPr lang="zh-CN" altLang="en-US" sz="2800"/>
              <a:t>1. 简述写信缘由和目的（基础性，略写）；无需自我介绍，若有，酌情扣一分。若有学生第一段套用句子不恰当，酌情扣分，关键看第二段是否提出相关建议。</a:t>
            </a:r>
            <a:endParaRPr lang="zh-CN" altLang="en-US" sz="2800"/>
          </a:p>
          <a:p>
            <a:r>
              <a:rPr lang="zh-CN" altLang="en-US" sz="2800"/>
              <a:t>2. 提出活动建议（详写、拓展部分：提出2-3个与中国文化相关的建议，并说明理由，理由可以是</a:t>
            </a:r>
            <a:endParaRPr lang="zh-CN" altLang="en-US" sz="2800"/>
          </a:p>
          <a:p>
            <a:r>
              <a:rPr lang="zh-CN" altLang="en-US" sz="2800"/>
              <a:t>意义、好处和目的等，但都得围绕着“中文日”活动来展开。</a:t>
            </a:r>
            <a:endParaRPr lang="zh-CN" altLang="en-US" sz="2800"/>
          </a:p>
          <a:p>
            <a:r>
              <a:rPr lang="zh-CN" altLang="en-US" sz="2800"/>
              <a:t>3. 总结，表达期待录制和分享，并祝愿活动成功等（略写）。</a:t>
            </a:r>
            <a:endParaRPr lang="zh-CN" altLang="en-US" sz="2800"/>
          </a:p>
          <a:p>
            <a:r>
              <a:rPr lang="zh-CN" altLang="en-US" sz="2800"/>
              <a:t>说明：内容要点可用不同方式表达；内容可适当拓展，但应紧扣主题。</a:t>
            </a:r>
            <a:endParaRPr lang="zh-CN" altLang="en-US" sz="2800"/>
          </a:p>
          <a:p>
            <a:endParaRPr lang="zh-CN" altLang="en-US" sz="2800"/>
          </a:p>
        </p:txBody>
      </p:sp>
    </p:spTree>
  </p:cSld>
  <p:clrMapOvr>
    <a:masterClrMapping/>
  </p:clrMapOvr>
  <p:transition spd="slow" advClick="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7"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评分标准</a:t>
            </a:r>
            <a:endPar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endParaRPr>
          </a:p>
        </p:txBody>
      </p:sp>
      <p:sp>
        <p:nvSpPr>
          <p:cNvPr id="4" name="文本框 3"/>
          <p:cNvSpPr txBox="1"/>
          <p:nvPr/>
        </p:nvSpPr>
        <p:spPr>
          <a:xfrm>
            <a:off x="107950" y="747395"/>
            <a:ext cx="12084685" cy="7357110"/>
          </a:xfrm>
          <a:prstGeom prst="rect">
            <a:avLst/>
          </a:prstGeom>
          <a:noFill/>
        </p:spPr>
        <p:txBody>
          <a:bodyPr wrap="square" rtlCol="0">
            <a:noAutofit/>
          </a:bodyPr>
          <a:lstStyle/>
          <a:p>
            <a:endParaRPr lang="zh-CN" altLang="en-US" sz="2800"/>
          </a:p>
          <a:p>
            <a:endParaRPr lang="zh-CN" altLang="en-US" sz="2800"/>
          </a:p>
        </p:txBody>
      </p:sp>
      <p:graphicFrame>
        <p:nvGraphicFramePr>
          <p:cNvPr id="2" name="表格 1"/>
          <p:cNvGraphicFramePr/>
          <p:nvPr>
            <p:custDataLst>
              <p:tags r:id="rId2"/>
            </p:custDataLst>
          </p:nvPr>
        </p:nvGraphicFramePr>
        <p:xfrm>
          <a:off x="107950" y="1968500"/>
          <a:ext cx="12084685" cy="4706620"/>
        </p:xfrm>
        <a:graphic>
          <a:graphicData uri="http://schemas.openxmlformats.org/drawingml/2006/table">
            <a:tbl>
              <a:tblPr firstRow="1" bandRow="1">
                <a:tableStyleId>{5C22544A-7EE6-4342-B048-85BDC9FD1C3A}</a:tableStyleId>
              </a:tblPr>
              <a:tblGrid>
                <a:gridCol w="2339340"/>
                <a:gridCol w="1865630"/>
                <a:gridCol w="1672590"/>
                <a:gridCol w="6207125"/>
              </a:tblGrid>
              <a:tr h="555625">
                <a:tc>
                  <a:txBody>
                    <a:bodyPr/>
                    <a:lstStyle/>
                    <a:p>
                      <a:pPr>
                        <a:buNone/>
                      </a:pPr>
                      <a:r>
                        <a:rPr lang="zh-CN" altLang="en-US" sz="2800" b="1">
                          <a:solidFill>
                            <a:schemeClr val="bg1"/>
                          </a:solidFill>
                        </a:rPr>
                        <a:t>档次</a:t>
                      </a:r>
                      <a:endParaRPr lang="zh-CN" altLang="en-US" sz="2800" b="1">
                        <a:solidFill>
                          <a:schemeClr val="bg1"/>
                        </a:solidFill>
                      </a:endParaRPr>
                    </a:p>
                  </a:txBody>
                  <a:tcPr/>
                </a:tc>
                <a:tc>
                  <a:txBody>
                    <a:bodyPr/>
                    <a:lstStyle/>
                    <a:p>
                      <a:pPr>
                        <a:buNone/>
                      </a:pPr>
                      <a:r>
                        <a:rPr lang="zh-CN" altLang="en-US" sz="2800" b="1">
                          <a:solidFill>
                            <a:schemeClr val="bg1"/>
                          </a:solidFill>
                        </a:rPr>
                        <a:t>给分</a:t>
                      </a:r>
                      <a:endParaRPr lang="zh-CN" altLang="en-US" sz="2800" b="1">
                        <a:solidFill>
                          <a:schemeClr val="bg1"/>
                        </a:solidFill>
                      </a:endParaRPr>
                    </a:p>
                  </a:txBody>
                  <a:tcPr/>
                </a:tc>
                <a:tc>
                  <a:txBody>
                    <a:bodyPr/>
                    <a:lstStyle/>
                    <a:p>
                      <a:pPr>
                        <a:buNone/>
                      </a:pPr>
                      <a:r>
                        <a:rPr lang="zh-CN" altLang="en-US" sz="2800" b="1">
                          <a:solidFill>
                            <a:schemeClr val="bg1"/>
                          </a:solidFill>
                        </a:rPr>
                        <a:t>比例</a:t>
                      </a:r>
                      <a:endParaRPr lang="zh-CN" altLang="en-US" sz="2800" b="1">
                        <a:solidFill>
                          <a:schemeClr val="bg1"/>
                        </a:solidFill>
                      </a:endParaRPr>
                    </a:p>
                  </a:txBody>
                  <a:tcPr/>
                </a:tc>
                <a:tc>
                  <a:txBody>
                    <a:bodyPr/>
                    <a:lstStyle/>
                    <a:p>
                      <a:pPr>
                        <a:buNone/>
                      </a:pPr>
                      <a:r>
                        <a:rPr lang="en-US" altLang="zh-CN" sz="2800" b="1">
                          <a:solidFill>
                            <a:schemeClr val="bg1"/>
                          </a:solidFill>
                        </a:rPr>
                        <a:t>   </a:t>
                      </a:r>
                      <a:r>
                        <a:rPr lang="zh-CN" altLang="en-US" sz="2800" b="1">
                          <a:solidFill>
                            <a:schemeClr val="bg1"/>
                          </a:solidFill>
                        </a:rPr>
                        <a:t>评分标准</a:t>
                      </a:r>
                      <a:endParaRPr lang="zh-CN" altLang="en-US" sz="2800" b="1">
                        <a:solidFill>
                          <a:schemeClr val="bg1"/>
                        </a:solidFill>
                      </a:endParaRPr>
                    </a:p>
                  </a:txBody>
                  <a:tcPr/>
                </a:tc>
              </a:tr>
              <a:tr h="1013460">
                <a:tc>
                  <a:txBody>
                    <a:bodyPr/>
                    <a:lstStyle/>
                    <a:p>
                      <a:pPr>
                        <a:buNone/>
                      </a:pPr>
                      <a:r>
                        <a:rPr lang="zh-CN" altLang="en-US" sz="2800"/>
                        <a:t>第五档</a:t>
                      </a:r>
                      <a:endParaRPr lang="zh-CN" altLang="en-US" sz="2800"/>
                    </a:p>
                  </a:txBody>
                  <a:tcPr/>
                </a:tc>
                <a:tc>
                  <a:txBody>
                    <a:bodyPr/>
                    <a:lstStyle/>
                    <a:p>
                      <a:pPr>
                        <a:buNone/>
                      </a:pPr>
                      <a:r>
                        <a:rPr lang="zh-CN" altLang="en-US" sz="2800"/>
                        <a:t>13-15</a:t>
                      </a:r>
                      <a:endParaRPr lang="zh-CN" altLang="en-US" sz="2800"/>
                    </a:p>
                  </a:txBody>
                  <a:tcPr/>
                </a:tc>
                <a:tc>
                  <a:txBody>
                    <a:bodyPr/>
                    <a:lstStyle/>
                    <a:p>
                      <a:pPr>
                        <a:buNone/>
                      </a:pPr>
                      <a:r>
                        <a:rPr lang="zh-CN" altLang="en-US" sz="2800"/>
                        <a:t>20%</a:t>
                      </a:r>
                      <a:endParaRPr lang="zh-CN" altLang="en-US" sz="2800"/>
                    </a:p>
                  </a:txBody>
                  <a:tcPr/>
                </a:tc>
                <a:tc>
                  <a:txBody>
                    <a:bodyPr/>
                    <a:lstStyle/>
                    <a:p>
                      <a:pPr>
                        <a:buNone/>
                      </a:pPr>
                      <a:r>
                        <a:rPr lang="zh-CN" altLang="en-US" sz="2800"/>
                        <a:t>语言基本无误，行文连贯，表达清楚，有亮点表达</a:t>
                      </a:r>
                      <a:endParaRPr lang="zh-CN" altLang="en-US" sz="2800"/>
                    </a:p>
                  </a:txBody>
                  <a:tcPr/>
                </a:tc>
              </a:tr>
              <a:tr h="1012825">
                <a:tc>
                  <a:txBody>
                    <a:bodyPr/>
                    <a:lstStyle/>
                    <a:p>
                      <a:pPr>
                        <a:buNone/>
                      </a:pPr>
                      <a:r>
                        <a:rPr lang="zh-CN" altLang="en-US" sz="2800"/>
                        <a:t>第四档</a:t>
                      </a:r>
                      <a:endParaRPr lang="zh-CN" altLang="en-US" sz="2800"/>
                    </a:p>
                  </a:txBody>
                  <a:tcPr/>
                </a:tc>
                <a:tc>
                  <a:txBody>
                    <a:bodyPr/>
                    <a:lstStyle/>
                    <a:p>
                      <a:pPr>
                        <a:buNone/>
                      </a:pPr>
                      <a:r>
                        <a:rPr lang="zh-CN" altLang="en-US" sz="2800"/>
                        <a:t>1</a:t>
                      </a:r>
                      <a:r>
                        <a:rPr lang="en-US" altLang="zh-CN" sz="2800"/>
                        <a:t>0</a:t>
                      </a:r>
                      <a:r>
                        <a:rPr lang="zh-CN" altLang="en-US" sz="2800"/>
                        <a:t>-1</a:t>
                      </a:r>
                      <a:r>
                        <a:rPr lang="en-US" altLang="zh-CN" sz="2800"/>
                        <a:t>2</a:t>
                      </a:r>
                      <a:endParaRPr lang="en-US" altLang="zh-CN" sz="2800"/>
                    </a:p>
                  </a:txBody>
                  <a:tcPr/>
                </a:tc>
                <a:tc>
                  <a:txBody>
                    <a:bodyPr/>
                    <a:lstStyle/>
                    <a:p>
                      <a:pPr>
                        <a:buNone/>
                      </a:pPr>
                      <a:r>
                        <a:rPr lang="en-US" altLang="zh-CN" sz="2800"/>
                        <a:t>5</a:t>
                      </a:r>
                      <a:r>
                        <a:rPr lang="zh-CN" altLang="en-US" sz="2800"/>
                        <a:t>0%</a:t>
                      </a:r>
                      <a:endParaRPr lang="zh-CN" altLang="en-US" sz="2800"/>
                    </a:p>
                  </a:txBody>
                  <a:tcPr/>
                </a:tc>
                <a:tc>
                  <a:txBody>
                    <a:bodyPr/>
                    <a:lstStyle/>
                    <a:p>
                      <a:pPr>
                        <a:buNone/>
                      </a:pPr>
                      <a:r>
                        <a:rPr lang="zh-CN" altLang="en-US" sz="2800"/>
                        <a:t>语言有少量错误，行文基本连贯，表达基本清楚</a:t>
                      </a:r>
                      <a:endParaRPr lang="zh-CN" altLang="en-US" sz="2800"/>
                    </a:p>
                  </a:txBody>
                  <a:tcPr/>
                </a:tc>
              </a:tr>
              <a:tr h="555625">
                <a:tc>
                  <a:txBody>
                    <a:bodyPr/>
                    <a:lstStyle/>
                    <a:p>
                      <a:pPr>
                        <a:buNone/>
                      </a:pPr>
                      <a:r>
                        <a:rPr lang="zh-CN" altLang="en-US" sz="2800"/>
                        <a:t>第三档</a:t>
                      </a:r>
                      <a:endParaRPr lang="zh-CN" altLang="en-US" sz="2800"/>
                    </a:p>
                  </a:txBody>
                  <a:tcPr/>
                </a:tc>
                <a:tc>
                  <a:txBody>
                    <a:bodyPr/>
                    <a:lstStyle/>
                    <a:p>
                      <a:pPr>
                        <a:buNone/>
                      </a:pPr>
                      <a:r>
                        <a:rPr lang="en-US" altLang="zh-CN" sz="2800"/>
                        <a:t>7</a:t>
                      </a:r>
                      <a:r>
                        <a:rPr lang="zh-CN" altLang="en-US" sz="2800"/>
                        <a:t>-</a:t>
                      </a:r>
                      <a:r>
                        <a:rPr lang="en-US" altLang="zh-CN" sz="2800"/>
                        <a:t>9</a:t>
                      </a:r>
                      <a:endParaRPr lang="en-US" altLang="zh-CN" sz="2800"/>
                    </a:p>
                  </a:txBody>
                  <a:tcPr/>
                </a:tc>
                <a:tc>
                  <a:txBody>
                    <a:bodyPr/>
                    <a:lstStyle/>
                    <a:p>
                      <a:pPr>
                        <a:buNone/>
                      </a:pPr>
                      <a:r>
                        <a:rPr lang="en-US" altLang="zh-CN" sz="2800"/>
                        <a:t>24</a:t>
                      </a:r>
                      <a:r>
                        <a:rPr lang="zh-CN" altLang="en-US" sz="2800"/>
                        <a:t>%</a:t>
                      </a:r>
                      <a:endParaRPr lang="zh-CN" altLang="en-US" sz="2800"/>
                    </a:p>
                  </a:txBody>
                  <a:tcPr/>
                </a:tc>
                <a:tc>
                  <a:txBody>
                    <a:bodyPr/>
                    <a:lstStyle/>
                    <a:p>
                      <a:pPr>
                        <a:buNone/>
                      </a:pPr>
                      <a:r>
                        <a:rPr lang="zh-CN" altLang="en-US" sz="2800"/>
                        <a:t>语言有一些错误，尚能表达</a:t>
                      </a:r>
                      <a:endParaRPr lang="zh-CN" altLang="en-US" sz="2800"/>
                    </a:p>
                  </a:txBody>
                  <a:tcPr/>
                </a:tc>
              </a:tr>
              <a:tr h="555625">
                <a:tc>
                  <a:txBody>
                    <a:bodyPr/>
                    <a:lstStyle/>
                    <a:p>
                      <a:pPr>
                        <a:buNone/>
                      </a:pPr>
                      <a:r>
                        <a:rPr lang="zh-CN" altLang="en-US" sz="2800"/>
                        <a:t>第二档</a:t>
                      </a:r>
                      <a:endParaRPr lang="zh-CN" altLang="en-US" sz="2800"/>
                    </a:p>
                  </a:txBody>
                  <a:tcPr/>
                </a:tc>
                <a:tc>
                  <a:txBody>
                    <a:bodyPr/>
                    <a:lstStyle/>
                    <a:p>
                      <a:pPr>
                        <a:buNone/>
                      </a:pPr>
                      <a:r>
                        <a:rPr lang="en-US" altLang="zh-CN" sz="2800"/>
                        <a:t>4</a:t>
                      </a:r>
                      <a:r>
                        <a:rPr lang="zh-CN" altLang="en-US" sz="2800"/>
                        <a:t>-</a:t>
                      </a:r>
                      <a:r>
                        <a:rPr lang="en-US" altLang="zh-CN" sz="2800"/>
                        <a:t>6</a:t>
                      </a:r>
                      <a:endParaRPr lang="en-US" altLang="zh-CN" sz="2800"/>
                    </a:p>
                  </a:txBody>
                  <a:tcPr/>
                </a:tc>
                <a:tc>
                  <a:txBody>
                    <a:bodyPr/>
                    <a:lstStyle/>
                    <a:p>
                      <a:pPr>
                        <a:buNone/>
                      </a:pPr>
                      <a:r>
                        <a:rPr lang="en-US" altLang="zh-CN" sz="2800"/>
                        <a:t>5</a:t>
                      </a:r>
                      <a:r>
                        <a:rPr lang="zh-CN" altLang="en-US" sz="2800"/>
                        <a:t>%</a:t>
                      </a:r>
                      <a:endParaRPr lang="zh-CN" altLang="en-US" sz="2800"/>
                    </a:p>
                  </a:txBody>
                  <a:tcPr/>
                </a:tc>
                <a:tc>
                  <a:txBody>
                    <a:bodyPr/>
                    <a:lstStyle/>
                    <a:p>
                      <a:pPr>
                        <a:buNone/>
                      </a:pPr>
                      <a:r>
                        <a:rPr lang="zh-CN" altLang="en-US" sz="2800"/>
                        <a:t>语言错误较多，影响表达</a:t>
                      </a:r>
                      <a:endParaRPr lang="zh-CN" altLang="en-US" sz="2800"/>
                    </a:p>
                  </a:txBody>
                  <a:tcPr/>
                </a:tc>
              </a:tr>
              <a:tr h="1013460">
                <a:tc>
                  <a:txBody>
                    <a:bodyPr/>
                    <a:lstStyle/>
                    <a:p>
                      <a:pPr>
                        <a:buNone/>
                      </a:pPr>
                      <a:r>
                        <a:rPr lang="zh-CN" altLang="en-US" sz="2800"/>
                        <a:t>第一档</a:t>
                      </a:r>
                      <a:endParaRPr lang="zh-CN" altLang="en-US" sz="2800"/>
                    </a:p>
                  </a:txBody>
                  <a:tcPr/>
                </a:tc>
                <a:tc>
                  <a:txBody>
                    <a:bodyPr/>
                    <a:lstStyle/>
                    <a:p>
                      <a:pPr>
                        <a:buNone/>
                      </a:pPr>
                      <a:r>
                        <a:rPr lang="en-US" altLang="zh-CN" sz="2800"/>
                        <a:t>0</a:t>
                      </a:r>
                      <a:r>
                        <a:rPr lang="zh-CN" altLang="en-US" sz="2800"/>
                        <a:t>-</a:t>
                      </a:r>
                      <a:r>
                        <a:rPr lang="en-US" altLang="zh-CN" sz="2800"/>
                        <a:t>3</a:t>
                      </a:r>
                      <a:endParaRPr lang="en-US" altLang="zh-CN" sz="2800"/>
                    </a:p>
                  </a:txBody>
                  <a:tcPr/>
                </a:tc>
                <a:tc>
                  <a:txBody>
                    <a:bodyPr/>
                    <a:lstStyle/>
                    <a:p>
                      <a:pPr>
                        <a:buNone/>
                      </a:pPr>
                      <a:r>
                        <a:rPr lang="en-US" altLang="zh-CN" sz="2800"/>
                        <a:t>1</a:t>
                      </a:r>
                      <a:r>
                        <a:rPr lang="zh-CN" altLang="en-US" sz="2800"/>
                        <a:t>%</a:t>
                      </a:r>
                      <a:endParaRPr lang="zh-CN" altLang="en-US" sz="2800"/>
                    </a:p>
                  </a:txBody>
                  <a:tcPr/>
                </a:tc>
                <a:tc>
                  <a:txBody>
                    <a:bodyPr/>
                    <a:lstStyle/>
                    <a:p>
                      <a:pPr>
                        <a:buNone/>
                      </a:pPr>
                      <a:r>
                        <a:rPr lang="zh-CN" altLang="en-US" sz="2800"/>
                        <a:t>只能写出与要求内容有关的一些单词</a:t>
                      </a:r>
                      <a:endParaRPr lang="zh-CN" altLang="en-US" sz="2800"/>
                    </a:p>
                  </a:txBody>
                  <a:tcPr/>
                </a:tc>
              </a:tr>
            </a:tbl>
          </a:graphicData>
        </a:graphic>
      </p:graphicFrame>
    </p:spTree>
  </p:cSld>
  <p:clrMapOvr>
    <a:masterClrMapping/>
  </p:clrMapOvr>
  <p:transition spd="slow" advClick="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lang="zh-CN" altLang="en-US" sz="4400" dirty="0">
                <a:solidFill>
                  <a:schemeClr val="tx1"/>
                </a:solidFill>
              </a:rPr>
              <a:t>应用文高考评分标准</a:t>
            </a:r>
            <a:r>
              <a:rPr lang="en-US" altLang="zh-CN" sz="4400" dirty="0">
                <a:solidFill>
                  <a:schemeClr val="tx1"/>
                </a:solidFill>
              </a:rPr>
              <a:t> </a:t>
            </a:r>
            <a:endParaRPr sz="4400" strike="noStrike" noProof="1">
              <a:solidFill>
                <a:schemeClr val="tx1"/>
              </a:solidFill>
              <a:latin typeface="微软雅黑" panose="020B0503020204020204" pitchFamily="34" charset="-122"/>
              <a:cs typeface="+mn-cs"/>
              <a:sym typeface="+mn-ea"/>
            </a:endParaRPr>
          </a:p>
        </p:txBody>
      </p:sp>
      <p:graphicFrame>
        <p:nvGraphicFramePr>
          <p:cNvPr id="5" name="表格 4"/>
          <p:cNvGraphicFramePr/>
          <p:nvPr/>
        </p:nvGraphicFramePr>
        <p:xfrm>
          <a:off x="211493" y="1007577"/>
          <a:ext cx="11980507" cy="5029200"/>
        </p:xfrm>
        <a:graphic>
          <a:graphicData uri="http://schemas.openxmlformats.org/drawingml/2006/table">
            <a:tbl>
              <a:tblPr firstRow="1" bandRow="1">
                <a:tableStyleId>{F5AB1C69-6EDB-4FF4-983F-18BD219EF322}</a:tableStyleId>
              </a:tblPr>
              <a:tblGrid>
                <a:gridCol w="1082351"/>
                <a:gridCol w="10898156"/>
              </a:tblGrid>
              <a:tr h="235284">
                <a:tc>
                  <a:txBody>
                    <a:bodyPr/>
                    <a:lstStyle/>
                    <a:p>
                      <a:pPr algn="ctr">
                        <a:buNone/>
                      </a:pPr>
                      <a:r>
                        <a:rPr lang="zh-CN" altLang="en-US" sz="2800" b="1" dirty="0">
                          <a:effectLst>
                            <a:outerShdw blurRad="38100" dist="38100" dir="2700000" algn="tl">
                              <a:srgbClr val="000000">
                                <a:alpha val="43137"/>
                              </a:srgbClr>
                            </a:outerShdw>
                          </a:effectLst>
                          <a:latin typeface="+mn-ea"/>
                          <a:ea typeface="+mn-ea"/>
                        </a:rPr>
                        <a:t>分值</a:t>
                      </a:r>
                      <a:endParaRPr lang="zh-CN" altLang="en-US" sz="2800" b="1" dirty="0">
                        <a:effectLst>
                          <a:outerShdw blurRad="38100" dist="38100" dir="2700000" algn="tl">
                            <a:srgbClr val="000000">
                              <a:alpha val="43137"/>
                            </a:srgbClr>
                          </a:outerShdw>
                        </a:effectLst>
                        <a:latin typeface="+mn-ea"/>
                        <a:ea typeface="+mn-ea"/>
                      </a:endParaRPr>
                    </a:p>
                  </a:txBody>
                  <a:tcPr>
                    <a:solidFill>
                      <a:srgbClr val="00B050"/>
                    </a:solidFill>
                  </a:tcPr>
                </a:tc>
                <a:tc>
                  <a:txBody>
                    <a:bodyPr/>
                    <a:lstStyle/>
                    <a:p>
                      <a:pPr algn="ctr">
                        <a:buNone/>
                      </a:pPr>
                      <a:r>
                        <a:rPr lang="zh-CN" altLang="en-US" sz="2800" b="1" dirty="0">
                          <a:effectLst>
                            <a:outerShdw blurRad="38100" dist="38100" dir="2700000" algn="tl">
                              <a:srgbClr val="000000">
                                <a:alpha val="43137"/>
                              </a:srgbClr>
                            </a:outerShdw>
                          </a:effectLst>
                          <a:latin typeface="+mn-ea"/>
                          <a:ea typeface="+mn-ea"/>
                        </a:rPr>
                        <a:t>评分标准说明</a:t>
                      </a:r>
                      <a:endParaRPr lang="zh-CN" altLang="en-US" sz="2800" b="1" dirty="0">
                        <a:effectLst>
                          <a:outerShdw blurRad="38100" dist="38100" dir="2700000" algn="tl">
                            <a:srgbClr val="000000">
                              <a:alpha val="43137"/>
                            </a:srgbClr>
                          </a:outerShdw>
                        </a:effectLst>
                        <a:latin typeface="+mn-ea"/>
                        <a:ea typeface="+mn-ea"/>
                      </a:endParaRPr>
                    </a:p>
                  </a:txBody>
                  <a:tcPr>
                    <a:solidFill>
                      <a:srgbClr val="00B050"/>
                    </a:solidFill>
                  </a:tcPr>
                </a:tc>
              </a:tr>
              <a:tr h="778248">
                <a:tc>
                  <a:txBody>
                    <a:bodyPr/>
                    <a:lstStyle/>
                    <a:p>
                      <a:pPr>
                        <a:buNone/>
                      </a:pPr>
                      <a:r>
                        <a:rPr lang="zh-CN" altLang="en-US" sz="2000" b="1" dirty="0">
                          <a:latin typeface="+mn-ea"/>
                          <a:ea typeface="+mn-ea"/>
                        </a:rPr>
                        <a:t>第一档：</a:t>
                      </a:r>
                      <a:endParaRPr lang="zh-CN" altLang="en-US" sz="2000" b="1" dirty="0">
                        <a:latin typeface="+mn-ea"/>
                        <a:ea typeface="+mn-ea"/>
                      </a:endParaRPr>
                    </a:p>
                    <a:p>
                      <a:pPr>
                        <a:buNone/>
                      </a:pPr>
                      <a:r>
                        <a:rPr lang="en-US" altLang="zh-CN" sz="2000" b="1" dirty="0">
                          <a:latin typeface="+mn-ea"/>
                          <a:ea typeface="+mn-ea"/>
                        </a:rPr>
                        <a:t>13-15</a:t>
                      </a:r>
                      <a:r>
                        <a:rPr lang="zh-CN" altLang="en-US" sz="2000" b="1" dirty="0">
                          <a:latin typeface="+mn-ea"/>
                          <a:ea typeface="+mn-ea"/>
                        </a:rPr>
                        <a:t>分</a:t>
                      </a:r>
                      <a:endParaRPr lang="zh-CN" altLang="en-US" sz="2000" b="1" dirty="0">
                        <a:latin typeface="+mn-ea"/>
                        <a:ea typeface="+mn-ea"/>
                        <a:cs typeface="宋体" panose="02010600030101010101" pitchFamily="2" charset="-122"/>
                      </a:endParaRPr>
                    </a:p>
                  </a:txBody>
                  <a:tcPr>
                    <a:solidFill>
                      <a:srgbClr val="98F6B1">
                        <a:alpha val="50196"/>
                      </a:srgbClr>
                    </a:solidFill>
                  </a:tcPr>
                </a:tc>
                <a:tc>
                  <a:txBody>
                    <a:bodyPr/>
                    <a:lstStyle/>
                    <a:p>
                      <a:pPr>
                        <a:buNone/>
                      </a:pPr>
                      <a:r>
                        <a:rPr lang="zh-CN" altLang="en-US" sz="2000" b="1" dirty="0">
                          <a:latin typeface="+mn-ea"/>
                          <a:ea typeface="+mn-ea"/>
                        </a:rPr>
                        <a:t>完全完成时试题规定的任务。覆盖了</a:t>
                      </a:r>
                      <a:r>
                        <a:rPr lang="zh-CN" altLang="en-US" sz="2000" b="1" dirty="0">
                          <a:solidFill>
                            <a:srgbClr val="FF0000"/>
                          </a:solidFill>
                          <a:latin typeface="+mn-ea"/>
                          <a:ea typeface="+mn-ea"/>
                        </a:rPr>
                        <a:t>所有内容要点</a:t>
                      </a:r>
                      <a:r>
                        <a:rPr lang="zh-CN" altLang="en-US" sz="2000" b="1" dirty="0">
                          <a:latin typeface="+mn-ea"/>
                          <a:ea typeface="+mn-ea"/>
                        </a:rPr>
                        <a:t>；运用了</a:t>
                      </a:r>
                      <a:r>
                        <a:rPr lang="zh-CN" altLang="en-US" sz="2000" b="1" dirty="0">
                          <a:solidFill>
                            <a:srgbClr val="FF0000"/>
                          </a:solidFill>
                          <a:latin typeface="+mn-ea"/>
                          <a:ea typeface="+mn-ea"/>
                        </a:rPr>
                        <a:t>多样丰富的地道和得体的句式与词汇</a:t>
                      </a:r>
                      <a:r>
                        <a:rPr lang="zh-CN" altLang="en-US" sz="2000" b="1" dirty="0">
                          <a:latin typeface="+mn-ea"/>
                          <a:ea typeface="+mn-ea"/>
                        </a:rPr>
                        <a:t>；语法和用词方面有个别</a:t>
                      </a:r>
                      <a:r>
                        <a:rPr lang="zh-CN" altLang="en-US" sz="2000" b="1" dirty="0">
                          <a:solidFill>
                            <a:srgbClr val="FF0000"/>
                          </a:solidFill>
                          <a:latin typeface="+mn-ea"/>
                          <a:ea typeface="+mn-ea"/>
                        </a:rPr>
                        <a:t>错误</a:t>
                      </a:r>
                      <a:r>
                        <a:rPr lang="zh-CN" altLang="en-US" sz="2000" b="1" dirty="0">
                          <a:latin typeface="+mn-ea"/>
                          <a:ea typeface="+mn-ea"/>
                        </a:rPr>
                        <a:t>，但为尽可能</a:t>
                      </a:r>
                      <a:r>
                        <a:rPr lang="zh-CN" altLang="en-US" sz="2000" b="1" dirty="0">
                          <a:solidFill>
                            <a:srgbClr val="FF0000"/>
                          </a:solidFill>
                          <a:latin typeface="+mn-ea"/>
                          <a:ea typeface="+mn-ea"/>
                        </a:rPr>
                        <a:t>表达丰富内容所致</a:t>
                      </a:r>
                      <a:r>
                        <a:rPr lang="zh-CN" altLang="en-US" sz="2000" b="1" dirty="0">
                          <a:latin typeface="+mn-ea"/>
                          <a:ea typeface="+mn-ea"/>
                        </a:rPr>
                        <a:t>；体现了</a:t>
                      </a:r>
                      <a:r>
                        <a:rPr lang="zh-CN" altLang="en-US" sz="2000" b="1" dirty="0">
                          <a:solidFill>
                            <a:srgbClr val="FF0000"/>
                          </a:solidFill>
                          <a:latin typeface="+mn-ea"/>
                          <a:ea typeface="+mn-ea"/>
                        </a:rPr>
                        <a:t>较强的语言运用能力</a:t>
                      </a:r>
                      <a:r>
                        <a:rPr lang="zh-CN" altLang="en-US" sz="2000" b="1" dirty="0">
                          <a:latin typeface="+mn-ea"/>
                          <a:ea typeface="+mn-ea"/>
                        </a:rPr>
                        <a:t>；有效地使用了</a:t>
                      </a:r>
                      <a:r>
                        <a:rPr lang="zh-CN" altLang="en-US" sz="2000" b="1" dirty="0">
                          <a:solidFill>
                            <a:srgbClr val="FF0000"/>
                          </a:solidFill>
                          <a:latin typeface="+mn-ea"/>
                          <a:ea typeface="+mn-ea"/>
                        </a:rPr>
                        <a:t>语句间连接成分</a:t>
                      </a:r>
                      <a:r>
                        <a:rPr lang="zh-CN" altLang="en-US" sz="2000" b="1" dirty="0">
                          <a:latin typeface="+mn-ea"/>
                          <a:ea typeface="+mn-ea"/>
                        </a:rPr>
                        <a:t>，</a:t>
                      </a:r>
                      <a:r>
                        <a:rPr lang="zh-CN" altLang="en-US" sz="2000" b="1" dirty="0">
                          <a:solidFill>
                            <a:srgbClr val="FF0000"/>
                          </a:solidFill>
                          <a:latin typeface="+mn-ea"/>
                          <a:ea typeface="+mn-ea"/>
                        </a:rPr>
                        <a:t>逻辑清晰合理</a:t>
                      </a:r>
                      <a:r>
                        <a:rPr lang="zh-CN" altLang="en-US" sz="2000" b="1" dirty="0">
                          <a:latin typeface="+mn-ea"/>
                          <a:ea typeface="+mn-ea"/>
                        </a:rPr>
                        <a:t>，所写内容</a:t>
                      </a:r>
                      <a:r>
                        <a:rPr lang="zh-CN" altLang="en-US" sz="2000" b="1" dirty="0">
                          <a:solidFill>
                            <a:srgbClr val="FF0000"/>
                          </a:solidFill>
                          <a:latin typeface="+mn-ea"/>
                          <a:ea typeface="+mn-ea"/>
                        </a:rPr>
                        <a:t>连贯、紧凑</a:t>
                      </a:r>
                      <a:r>
                        <a:rPr lang="zh-CN" altLang="en-US" sz="2000" b="1" dirty="0">
                          <a:latin typeface="+mn-ea"/>
                          <a:ea typeface="+mn-ea"/>
                        </a:rPr>
                        <a:t>，</a:t>
                      </a:r>
                      <a:r>
                        <a:rPr lang="zh-CN" altLang="en-US" sz="2000" b="1" dirty="0">
                          <a:solidFill>
                            <a:srgbClr val="FF0000"/>
                          </a:solidFill>
                          <a:latin typeface="+mn-ea"/>
                          <a:ea typeface="+mn-ea"/>
                        </a:rPr>
                        <a:t>完全达到了预期</a:t>
                      </a:r>
                      <a:r>
                        <a:rPr lang="zh-CN" altLang="en-US" sz="2000" b="1" dirty="0">
                          <a:latin typeface="+mn-ea"/>
                          <a:ea typeface="+mn-ea"/>
                        </a:rPr>
                        <a:t>的写作目的。</a:t>
                      </a:r>
                      <a:endParaRPr lang="zh-CN" altLang="en-US" sz="2000" b="1" dirty="0">
                        <a:latin typeface="+mn-ea"/>
                        <a:ea typeface="+mn-ea"/>
                      </a:endParaRPr>
                    </a:p>
                  </a:txBody>
                  <a:tcPr>
                    <a:solidFill>
                      <a:srgbClr val="98F6B1">
                        <a:alpha val="50196"/>
                      </a:srgbClr>
                    </a:solidFill>
                  </a:tcPr>
                </a:tc>
              </a:tr>
              <a:tr h="597260">
                <a:tc>
                  <a:txBody>
                    <a:bodyPr/>
                    <a:lstStyle/>
                    <a:p>
                      <a:pPr>
                        <a:buNone/>
                      </a:pPr>
                      <a:r>
                        <a:rPr lang="zh-CN" altLang="en-US" sz="2000" b="1">
                          <a:latin typeface="+mn-ea"/>
                          <a:ea typeface="+mn-ea"/>
                        </a:rPr>
                        <a:t>第二档：</a:t>
                      </a:r>
                      <a:endParaRPr lang="zh-CN" altLang="en-US" sz="2000" b="1">
                        <a:latin typeface="+mn-ea"/>
                        <a:ea typeface="+mn-ea"/>
                      </a:endParaRPr>
                    </a:p>
                    <a:p>
                      <a:pPr>
                        <a:buNone/>
                      </a:pPr>
                      <a:r>
                        <a:rPr lang="en-US" altLang="zh-CN" sz="2000" b="1">
                          <a:latin typeface="+mn-ea"/>
                          <a:ea typeface="+mn-ea"/>
                        </a:rPr>
                        <a:t>10-12</a:t>
                      </a:r>
                      <a:r>
                        <a:rPr lang="zh-CN" altLang="en-US" sz="2000" b="1">
                          <a:latin typeface="+mn-ea"/>
                          <a:ea typeface="+mn-ea"/>
                        </a:rPr>
                        <a:t>分</a:t>
                      </a:r>
                      <a:endParaRPr lang="zh-CN" altLang="en-US" sz="2000" b="1">
                        <a:latin typeface="+mn-ea"/>
                        <a:ea typeface="+mn-ea"/>
                        <a:cs typeface="宋体" panose="02010600030101010101" pitchFamily="2" charset="-122"/>
                      </a:endParaRPr>
                    </a:p>
                  </a:txBody>
                  <a:tcPr>
                    <a:solidFill>
                      <a:srgbClr val="98F6B1">
                        <a:alpha val="50196"/>
                      </a:srgbClr>
                    </a:solidFill>
                  </a:tcPr>
                </a:tc>
                <a:tc>
                  <a:txBody>
                    <a:bodyPr/>
                    <a:lstStyle/>
                    <a:p>
                      <a:pPr>
                        <a:buNone/>
                      </a:pPr>
                      <a:r>
                        <a:rPr lang="zh-CN" altLang="en-US" sz="2000" b="1" dirty="0">
                          <a:latin typeface="+mn-ea"/>
                          <a:ea typeface="+mn-ea"/>
                          <a:sym typeface="+mn-ea"/>
                        </a:rPr>
                        <a:t>完全完成时试题规定的任务。覆盖了所有内容要点；运用的句式与词汇能满足任务要求；语法和用词方面基本准确、有少许错误，为尽可能表达丰富内容所致；使用了简单句间的连接成分，逻辑清晰合理，所写内容连贯，达到预期的写作目的。</a:t>
                      </a:r>
                      <a:endParaRPr lang="zh-CN" altLang="en-US" sz="2000" b="1" dirty="0">
                        <a:latin typeface="+mn-ea"/>
                        <a:ea typeface="+mn-ea"/>
                      </a:endParaRPr>
                    </a:p>
                  </a:txBody>
                  <a:tcPr>
                    <a:solidFill>
                      <a:srgbClr val="98F6B1">
                        <a:alpha val="50196"/>
                      </a:srgbClr>
                    </a:solidFill>
                  </a:tcPr>
                </a:tc>
              </a:tr>
              <a:tr h="416272">
                <a:tc>
                  <a:txBody>
                    <a:bodyPr/>
                    <a:lstStyle/>
                    <a:p>
                      <a:pPr>
                        <a:buNone/>
                      </a:pPr>
                      <a:r>
                        <a:rPr lang="zh-CN" altLang="en-US" sz="2000" b="1">
                          <a:latin typeface="+mn-ea"/>
                          <a:ea typeface="+mn-ea"/>
                        </a:rPr>
                        <a:t>第三档：</a:t>
                      </a:r>
                      <a:endParaRPr lang="zh-CN" altLang="en-US" sz="2000" b="1">
                        <a:latin typeface="+mn-ea"/>
                        <a:ea typeface="+mn-ea"/>
                      </a:endParaRPr>
                    </a:p>
                    <a:p>
                      <a:pPr>
                        <a:buNone/>
                      </a:pPr>
                      <a:r>
                        <a:rPr lang="en-US" altLang="zh-CN" sz="2000" b="1">
                          <a:latin typeface="+mn-ea"/>
                          <a:ea typeface="+mn-ea"/>
                        </a:rPr>
                        <a:t>7-9</a:t>
                      </a:r>
                      <a:r>
                        <a:rPr lang="zh-CN" altLang="en-US" sz="2000" b="1">
                          <a:latin typeface="+mn-ea"/>
                          <a:ea typeface="+mn-ea"/>
                        </a:rPr>
                        <a:t>分</a:t>
                      </a:r>
                      <a:endParaRPr lang="zh-CN" altLang="en-US" sz="2000" b="1">
                        <a:latin typeface="+mn-ea"/>
                        <a:ea typeface="+mn-ea"/>
                        <a:cs typeface="宋体" panose="02010600030101010101" pitchFamily="2" charset="-122"/>
                      </a:endParaRPr>
                    </a:p>
                  </a:txBody>
                  <a:tcPr>
                    <a:solidFill>
                      <a:srgbClr val="98F6B1">
                        <a:alpha val="50196"/>
                      </a:srgbClr>
                    </a:solidFill>
                  </a:tcPr>
                </a:tc>
                <a:tc>
                  <a:txBody>
                    <a:bodyPr/>
                    <a:lstStyle/>
                    <a:p>
                      <a:pPr algn="l">
                        <a:buNone/>
                      </a:pPr>
                      <a:r>
                        <a:rPr lang="zh-CN" altLang="en-US" sz="2000" b="1" dirty="0">
                          <a:latin typeface="+mn-ea"/>
                          <a:ea typeface="+mn-ea"/>
                          <a:sym typeface="+mn-ea"/>
                        </a:rPr>
                        <a:t>覆盖了主要内容要点；运用的句式与词汇基本能满足任务要求；语法和用词方面有一些错误，但不影响理解；基本达到预期的写作目的。</a:t>
                      </a:r>
                      <a:endParaRPr lang="zh-CN" altLang="en-US" sz="2000" b="1" dirty="0">
                        <a:latin typeface="+mn-ea"/>
                        <a:ea typeface="+mn-ea"/>
                      </a:endParaRPr>
                    </a:p>
                  </a:txBody>
                  <a:tcPr>
                    <a:solidFill>
                      <a:srgbClr val="98F6B1">
                        <a:alpha val="50196"/>
                      </a:srgbClr>
                    </a:solidFill>
                  </a:tcPr>
                </a:tc>
              </a:tr>
              <a:tr h="416272">
                <a:tc>
                  <a:txBody>
                    <a:bodyPr/>
                    <a:lstStyle/>
                    <a:p>
                      <a:pPr>
                        <a:buNone/>
                      </a:pPr>
                      <a:r>
                        <a:rPr lang="zh-CN" altLang="en-US" sz="2000" b="1">
                          <a:latin typeface="+mn-ea"/>
                          <a:ea typeface="+mn-ea"/>
                        </a:rPr>
                        <a:t>第四档：</a:t>
                      </a:r>
                      <a:endParaRPr lang="zh-CN" altLang="en-US" sz="2000" b="1">
                        <a:latin typeface="+mn-ea"/>
                        <a:ea typeface="+mn-ea"/>
                      </a:endParaRPr>
                    </a:p>
                    <a:p>
                      <a:pPr>
                        <a:buNone/>
                      </a:pPr>
                      <a:r>
                        <a:rPr lang="en-US" altLang="zh-CN" sz="2000" b="1">
                          <a:latin typeface="+mn-ea"/>
                          <a:ea typeface="+mn-ea"/>
                        </a:rPr>
                        <a:t>4-6</a:t>
                      </a:r>
                      <a:r>
                        <a:rPr lang="zh-CN" altLang="en-US" sz="2000" b="1">
                          <a:latin typeface="+mn-ea"/>
                          <a:ea typeface="+mn-ea"/>
                        </a:rPr>
                        <a:t>分</a:t>
                      </a:r>
                      <a:endParaRPr lang="zh-CN" altLang="en-US" sz="2000" b="1">
                        <a:latin typeface="+mn-ea"/>
                        <a:ea typeface="+mn-ea"/>
                        <a:cs typeface="宋体" panose="02010600030101010101" pitchFamily="2" charset="-122"/>
                      </a:endParaRPr>
                    </a:p>
                  </a:txBody>
                  <a:tcPr>
                    <a:solidFill>
                      <a:srgbClr val="98F6B1">
                        <a:alpha val="50196"/>
                      </a:srgbClr>
                    </a:solidFill>
                  </a:tcPr>
                </a:tc>
                <a:tc>
                  <a:txBody>
                    <a:bodyPr/>
                    <a:lstStyle/>
                    <a:p>
                      <a:pPr>
                        <a:buNone/>
                      </a:pPr>
                      <a:r>
                        <a:rPr lang="zh-CN" altLang="en-US" sz="2000" b="1" dirty="0">
                          <a:latin typeface="+mn-ea"/>
                          <a:ea typeface="+mn-ea"/>
                        </a:rPr>
                        <a:t>未恰当完成试题规定的任务，漏掉或未清楚描述主要内容，所用句式和词汇有限，语法或用词方面的错误影响了对所写内容的理解，未能清楚地传达信息。</a:t>
                      </a:r>
                      <a:endParaRPr lang="zh-CN" altLang="en-US" sz="2000" b="1" dirty="0">
                        <a:latin typeface="+mn-ea"/>
                        <a:ea typeface="+mn-ea"/>
                      </a:endParaRPr>
                    </a:p>
                  </a:txBody>
                  <a:tcPr>
                    <a:solidFill>
                      <a:srgbClr val="98F6B1">
                        <a:alpha val="50196"/>
                      </a:srgbClr>
                    </a:solidFill>
                  </a:tcPr>
                </a:tc>
              </a:tr>
              <a:tr h="416272">
                <a:tc>
                  <a:txBody>
                    <a:bodyPr/>
                    <a:lstStyle/>
                    <a:p>
                      <a:pPr>
                        <a:buNone/>
                      </a:pPr>
                      <a:r>
                        <a:rPr lang="zh-CN" altLang="en-US" sz="2000" b="1">
                          <a:latin typeface="+mn-ea"/>
                          <a:ea typeface="+mn-ea"/>
                        </a:rPr>
                        <a:t>第五档：</a:t>
                      </a:r>
                      <a:endParaRPr lang="zh-CN" altLang="en-US" sz="2000" b="1">
                        <a:latin typeface="+mn-ea"/>
                        <a:ea typeface="+mn-ea"/>
                      </a:endParaRPr>
                    </a:p>
                    <a:p>
                      <a:pPr>
                        <a:buNone/>
                      </a:pPr>
                      <a:r>
                        <a:rPr lang="en-US" altLang="zh-CN" sz="2000" b="1">
                          <a:latin typeface="+mn-ea"/>
                          <a:ea typeface="+mn-ea"/>
                        </a:rPr>
                        <a:t>1-3</a:t>
                      </a:r>
                      <a:r>
                        <a:rPr lang="zh-CN" altLang="en-US" sz="2000" b="1">
                          <a:latin typeface="+mn-ea"/>
                          <a:ea typeface="+mn-ea"/>
                        </a:rPr>
                        <a:t>分</a:t>
                      </a:r>
                      <a:endParaRPr lang="zh-CN" altLang="en-US" sz="2000" b="1">
                        <a:latin typeface="+mn-ea"/>
                        <a:ea typeface="+mn-ea"/>
                        <a:cs typeface="宋体" panose="02010600030101010101" pitchFamily="2" charset="-122"/>
                      </a:endParaRPr>
                    </a:p>
                  </a:txBody>
                  <a:tcPr>
                    <a:solidFill>
                      <a:srgbClr val="98F6B1">
                        <a:alpha val="50196"/>
                      </a:srgbClr>
                    </a:solidFill>
                  </a:tcPr>
                </a:tc>
                <a:tc>
                  <a:txBody>
                    <a:bodyPr/>
                    <a:lstStyle/>
                    <a:p>
                      <a:pPr>
                        <a:buNone/>
                      </a:pPr>
                      <a:r>
                        <a:rPr lang="zh-CN" altLang="en-US" sz="2000" b="1" dirty="0">
                          <a:latin typeface="+mn-ea"/>
                          <a:ea typeface="+mn-ea"/>
                          <a:sym typeface="+mn-ea"/>
                        </a:rPr>
                        <a:t>未完成试题规定的任务，明显遗漏主要内容。句式单调、词汇贫乏。语法或用词方面错误较多，严重影响了对所写内容的理解</a:t>
                      </a:r>
                      <a:endParaRPr lang="zh-CN" altLang="en-US" sz="2000" b="1" dirty="0">
                        <a:latin typeface="+mn-ea"/>
                        <a:ea typeface="+mn-ea"/>
                        <a:sym typeface="+mn-ea"/>
                      </a:endParaRPr>
                    </a:p>
                  </a:txBody>
                  <a:tcPr>
                    <a:solidFill>
                      <a:srgbClr val="98F6B1">
                        <a:alpha val="50196"/>
                      </a:srgbClr>
                    </a:solidFill>
                  </a:tcPr>
                </a:tc>
              </a:tr>
              <a:tr h="235284">
                <a:tc>
                  <a:txBody>
                    <a:bodyPr/>
                    <a:lstStyle/>
                    <a:p>
                      <a:pPr>
                        <a:buNone/>
                      </a:pPr>
                      <a:r>
                        <a:rPr lang="en-US" altLang="zh-CN" sz="2000" b="1">
                          <a:latin typeface="+mn-ea"/>
                          <a:ea typeface="+mn-ea"/>
                        </a:rPr>
                        <a:t>0</a:t>
                      </a:r>
                      <a:r>
                        <a:rPr lang="zh-CN" altLang="en-US" sz="2000" b="1">
                          <a:latin typeface="+mn-ea"/>
                          <a:ea typeface="+mn-ea"/>
                        </a:rPr>
                        <a:t>分档</a:t>
                      </a:r>
                      <a:endParaRPr lang="zh-CN" altLang="en-US" sz="2000" b="1">
                        <a:latin typeface="+mn-ea"/>
                        <a:ea typeface="+mn-ea"/>
                        <a:cs typeface="宋体" panose="02010600030101010101" pitchFamily="2" charset="-122"/>
                      </a:endParaRPr>
                    </a:p>
                  </a:txBody>
                  <a:tcPr>
                    <a:solidFill>
                      <a:srgbClr val="98F6B1">
                        <a:alpha val="50196"/>
                      </a:srgbClr>
                    </a:solidFill>
                  </a:tcPr>
                </a:tc>
                <a:tc>
                  <a:txBody>
                    <a:bodyPr/>
                    <a:lstStyle/>
                    <a:p>
                      <a:pPr>
                        <a:buNone/>
                      </a:pPr>
                      <a:r>
                        <a:rPr lang="zh-CN" altLang="en-US" sz="2000" b="1" dirty="0">
                          <a:latin typeface="+mn-ea"/>
                          <a:ea typeface="+mn-ea"/>
                        </a:rPr>
                        <a:t>未能传达任何信息：所写内容与要求无关。</a:t>
                      </a:r>
                      <a:endParaRPr lang="zh-CN" altLang="en-US" sz="2000" b="1" dirty="0">
                        <a:latin typeface="+mn-ea"/>
                        <a:ea typeface="+mn-ea"/>
                      </a:endParaRPr>
                    </a:p>
                  </a:txBody>
                  <a:tcPr>
                    <a:solidFill>
                      <a:srgbClr val="98F6B1">
                        <a:alpha val="50196"/>
                      </a:srgbClr>
                    </a:solidFill>
                  </a:tcPr>
                </a:tc>
              </a:tr>
            </a:tbl>
          </a:graphicData>
        </a:graphic>
      </p:graphicFrame>
    </p:spTree>
  </p:cSld>
  <p:clrMapOvr>
    <a:masterClrMapping/>
  </p:clrMapOvr>
  <p:transition spd="slow" advClick="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5" name="文本框 3"/>
          <p:cNvSpPr txBox="1"/>
          <p:nvPr/>
        </p:nvSpPr>
        <p:spPr>
          <a:xfrm>
            <a:off x="0" y="-239697"/>
            <a:ext cx="13341985" cy="4287520"/>
          </a:xfrm>
          <a:prstGeom prst="rect">
            <a:avLst/>
          </a:prstGeom>
          <a:noFill/>
          <a:ln w="22225">
            <a:noFill/>
          </a:ln>
        </p:spPr>
        <p:txBody>
          <a:bodyPr wrap="square" anchor="t" anchorCtr="0"/>
          <a:lstStyle/>
          <a:p>
            <a:pPr>
              <a:lnSpc>
                <a:spcPct val="120000"/>
              </a:lnSpc>
            </a:pPr>
            <a:r>
              <a:rPr lang="en-US" altLang="zh-CN" sz="2800" b="1" dirty="0">
                <a:latin typeface="华文楷体" panose="02010600040101010101" pitchFamily="2" charset="-122"/>
                <a:ea typeface="华文楷体" panose="02010600040101010101" pitchFamily="2" charset="-122"/>
              </a:rPr>
              <a:t>  </a:t>
            </a:r>
            <a:endParaRPr lang="en-US" altLang="zh-CN" sz="2800" b="1" dirty="0">
              <a:latin typeface="华文楷体" panose="02010600040101010101" pitchFamily="2" charset="-122"/>
              <a:ea typeface="华文楷体" panose="02010600040101010101" pitchFamily="2" charset="-122"/>
            </a:endParaRPr>
          </a:p>
          <a:p>
            <a:pPr>
              <a:lnSpc>
                <a:spcPct val="120000"/>
              </a:lnSpc>
            </a:pPr>
            <a:endParaRPr lang="en-US" altLang="zh-CN" sz="2800" b="1" dirty="0">
              <a:latin typeface="华文楷体" panose="02010600040101010101" pitchFamily="2" charset="-122"/>
              <a:ea typeface="华文楷体" panose="02010600040101010101" pitchFamily="2" charset="-122"/>
            </a:endParaRPr>
          </a:p>
          <a:p>
            <a:pPr>
              <a:lnSpc>
                <a:spcPct val="120000"/>
              </a:lnSpc>
            </a:pPr>
            <a:r>
              <a:rPr lang="en-US" altLang="zh-CN" sz="2800" b="1" dirty="0">
                <a:latin typeface="华文楷体" panose="02010600040101010101" pitchFamily="2" charset="-122"/>
                <a:ea typeface="华文楷体" panose="02010600040101010101" pitchFamily="2" charset="-122"/>
              </a:rPr>
              <a:t>      </a:t>
            </a:r>
            <a:r>
              <a:rPr sz="2800" b="1" dirty="0">
                <a:latin typeface="华文楷体" panose="02010600040101010101" pitchFamily="2" charset="-122"/>
                <a:ea typeface="华文楷体" panose="02010600040101010101" pitchFamily="2" charset="-122"/>
              </a:rPr>
              <a:t>假如你是李华, </a:t>
            </a:r>
            <a:r>
              <a:rPr sz="2800" b="1" dirty="0" err="1">
                <a:latin typeface="华文楷体" panose="02010600040101010101" pitchFamily="2" charset="-122"/>
                <a:ea typeface="华文楷体" panose="02010600040101010101" pitchFamily="2" charset="-122"/>
              </a:rPr>
              <a:t>你的英国笔友Richard</a:t>
            </a:r>
            <a:r>
              <a:rPr sz="2800" b="1" dirty="0">
                <a:latin typeface="华文楷体" panose="02010600040101010101" pitchFamily="2" charset="-122"/>
                <a:ea typeface="华文楷体" panose="02010600040101010101" pitchFamily="2" charset="-122"/>
              </a:rPr>
              <a:t> </a:t>
            </a:r>
            <a:r>
              <a:rPr sz="2800" b="1" dirty="0" err="1">
                <a:latin typeface="华文楷体" panose="02010600040101010101" pitchFamily="2" charset="-122"/>
                <a:ea typeface="华文楷体" panose="02010600040101010101" pitchFamily="2" charset="-122"/>
              </a:rPr>
              <a:t>计划今年暑假来中国旅游并学习中国</a:t>
            </a:r>
            <a:endParaRPr lang="en-US" sz="2800" b="1" dirty="0">
              <a:latin typeface="华文楷体" panose="02010600040101010101" pitchFamily="2" charset="-122"/>
              <a:ea typeface="华文楷体" panose="02010600040101010101" pitchFamily="2" charset="-122"/>
            </a:endParaRPr>
          </a:p>
          <a:p>
            <a:pPr>
              <a:lnSpc>
                <a:spcPct val="120000"/>
              </a:lnSpc>
            </a:pPr>
            <a:r>
              <a:rPr sz="2800" b="1" dirty="0" err="1">
                <a:latin typeface="华文楷体" panose="02010600040101010101" pitchFamily="2" charset="-122"/>
                <a:ea typeface="华文楷体" panose="02010600040101010101" pitchFamily="2" charset="-122"/>
              </a:rPr>
              <a:t>文化</a:t>
            </a:r>
            <a:r>
              <a:rPr sz="2800" b="1" dirty="0">
                <a:latin typeface="华文楷体" panose="02010600040101010101" pitchFamily="2" charset="-122"/>
                <a:ea typeface="华文楷体" panose="02010600040101010101" pitchFamily="2" charset="-122"/>
              </a:rPr>
              <a:t>, 请你写信给他, 内容包括：</a:t>
            </a:r>
            <a:endParaRPr sz="2800" b="1" dirty="0">
              <a:latin typeface="华文楷体" panose="02010600040101010101" pitchFamily="2" charset="-122"/>
              <a:ea typeface="华文楷体" panose="02010600040101010101" pitchFamily="2" charset="-122"/>
            </a:endParaRPr>
          </a:p>
          <a:p>
            <a:pPr>
              <a:lnSpc>
                <a:spcPct val="120000"/>
              </a:lnSpc>
            </a:pPr>
            <a:r>
              <a:rPr sz="2800" b="1" dirty="0">
                <a:solidFill>
                  <a:srgbClr val="FF0000"/>
                </a:solidFill>
                <a:latin typeface="华文楷体" panose="02010600040101010101" pitchFamily="2" charset="-122"/>
                <a:ea typeface="华文楷体" panose="02010600040101010101" pitchFamily="2" charset="-122"/>
              </a:rPr>
              <a:t>1. 推荐合适的目的地；2. 说明理由。</a:t>
            </a:r>
            <a:endParaRPr sz="2800" b="1" dirty="0">
              <a:solidFill>
                <a:srgbClr val="FF0000"/>
              </a:solidFill>
              <a:latin typeface="华文楷体" panose="02010600040101010101" pitchFamily="2" charset="-122"/>
              <a:ea typeface="华文楷体" panose="02010600040101010101" pitchFamily="2" charset="-122"/>
            </a:endParaRPr>
          </a:p>
          <a:p>
            <a:pPr>
              <a:lnSpc>
                <a:spcPct val="120000"/>
              </a:lnSpc>
            </a:pPr>
            <a:r>
              <a:rPr sz="2800" b="1" dirty="0">
                <a:latin typeface="华文楷体" panose="02010600040101010101" pitchFamily="2" charset="-122"/>
                <a:ea typeface="华文楷体" panose="02010600040101010101" pitchFamily="2" charset="-122"/>
              </a:rPr>
              <a:t>注意：1. 写作词数应为80左右；2. 请按如下格式在答题卡的相应位置作答。</a:t>
            </a:r>
            <a:r>
              <a:rPr lang="en-US" altLang="zh-CN" sz="2800" b="1" dirty="0">
                <a:solidFill>
                  <a:srgbClr val="FF0000"/>
                </a:solidFill>
                <a:latin typeface="华文楷体" panose="02010600040101010101" pitchFamily="2" charset="-122"/>
                <a:ea typeface="华文楷体" panose="02010600040101010101" pitchFamily="2" charset="-122"/>
              </a:rPr>
              <a:t>       </a:t>
            </a:r>
            <a:endParaRPr lang="en-US" altLang="zh-CN" sz="2800" b="1" dirty="0">
              <a:solidFill>
                <a:srgbClr val="FF0000"/>
              </a:solidFill>
              <a:latin typeface="华文楷体" panose="02010600040101010101" pitchFamily="2" charset="-122"/>
              <a:ea typeface="华文楷体" panose="02010600040101010101" pitchFamily="2" charset="-122"/>
            </a:endParaRPr>
          </a:p>
          <a:p>
            <a:pPr>
              <a:lnSpc>
                <a:spcPct val="120000"/>
              </a:lnSpc>
            </a:pPr>
            <a:r>
              <a:rPr lang="en-US" altLang="zh-CN" sz="2800" b="1" dirty="0">
                <a:latin typeface="华文楷体" panose="02010600040101010101" pitchFamily="2" charset="-122"/>
                <a:ea typeface="华文楷体" panose="02010600040101010101" pitchFamily="2" charset="-122"/>
              </a:rPr>
              <a:t>       </a:t>
            </a:r>
            <a:endParaRPr lang="en-US" altLang="zh-CN" sz="2800" dirty="0">
              <a:latin typeface="微软雅黑" panose="020B0503020204020204" pitchFamily="34" charset="-122"/>
              <a:ea typeface="微软雅黑" panose="020B0503020204020204" pitchFamily="34" charset="-122"/>
            </a:endParaRPr>
          </a:p>
        </p:txBody>
      </p:sp>
      <p:sp>
        <p:nvSpPr>
          <p:cNvPr id="2" name="标题 3"/>
          <p:cNvSpPr>
            <a:spLocks noGrp="1"/>
          </p:cNvSpPr>
          <p:nvPr>
            <p:ph type="title"/>
          </p:nvPr>
        </p:nvSpPr>
        <p:spPr>
          <a:xfrm>
            <a:off x="0" y="0"/>
            <a:ext cx="12192000" cy="806450"/>
          </a:xfrm>
          <a:solidFill>
            <a:schemeClr val="accent2">
              <a:lumMod val="40000"/>
              <a:lumOff val="6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a:t>
            </a:r>
            <a:r>
              <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rPr>
              <a:t>审    题</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
        <p:nvSpPr>
          <p:cNvPr id="4" name="矩形 3"/>
          <p:cNvSpPr/>
          <p:nvPr/>
        </p:nvSpPr>
        <p:spPr>
          <a:xfrm>
            <a:off x="6275963" y="3161993"/>
            <a:ext cx="5673089" cy="76232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defTabSz="1217295" eaLnBrk="0" fontAlgn="auto" hangingPunct="0">
              <a:lnSpc>
                <a:spcPct val="150000"/>
              </a:lnSpc>
            </a:pPr>
            <a:r>
              <a:rPr lang="zh-CN" altLang="en-US" sz="3600" b="1" strike="noStrike" noProof="1">
                <a:solidFill>
                  <a:srgbClr val="0000FF"/>
                </a:solidFill>
                <a:latin typeface="微软雅黑" panose="020B0503020204020204" pitchFamily="34" charset="-122"/>
                <a:ea typeface="微软雅黑" panose="020B0503020204020204" pitchFamily="34" charset="-122"/>
              </a:rPr>
              <a:t>主题</a:t>
            </a:r>
            <a:r>
              <a:rPr lang="zh-CN" altLang="en-US" sz="2000" b="1" strike="noStrike" noProof="1">
                <a:solidFill>
                  <a:srgbClr val="0000FF"/>
                </a:solidFill>
                <a:latin typeface="微软雅黑" panose="020B0503020204020204" pitchFamily="34" charset="-122"/>
                <a:ea typeface="微软雅黑" panose="020B0503020204020204" pitchFamily="34" charset="-122"/>
              </a:rPr>
              <a:t>：</a:t>
            </a:r>
            <a:endParaRPr lang="en-US" altLang="zh-CN" sz="2000" b="1" strike="noStrike" noProof="1">
              <a:solidFill>
                <a:srgbClr val="0000FF"/>
              </a:solidFill>
              <a:latin typeface="微软雅黑" panose="020B0503020204020204" pitchFamily="34" charset="-122"/>
              <a:ea typeface="微软雅黑" panose="020B0503020204020204" pitchFamily="34" charset="-122"/>
            </a:endParaRPr>
          </a:p>
        </p:txBody>
      </p:sp>
      <p:sp>
        <p:nvSpPr>
          <p:cNvPr id="6" name="矩形 5"/>
          <p:cNvSpPr/>
          <p:nvPr/>
        </p:nvSpPr>
        <p:spPr>
          <a:xfrm>
            <a:off x="-1" y="3163478"/>
            <a:ext cx="3728621" cy="762572"/>
          </a:xfrm>
          <a:prstGeom prst="rect">
            <a:avLst/>
          </a:prstGeom>
          <a:solidFill>
            <a:schemeClr val="accent2">
              <a:lumMod val="40000"/>
              <a:lumOff val="6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defTabSz="914400" fontAlgn="auto">
              <a:buClrTx/>
              <a:buSzTx/>
              <a:buFontTx/>
            </a:pPr>
            <a:r>
              <a:rPr lang="zh-CN" altLang="en-US" sz="3200" b="1" strike="noStrike" noProof="1">
                <a:solidFill>
                  <a:srgbClr val="0000FF"/>
                </a:solidFill>
                <a:latin typeface="微软雅黑" panose="020B0503020204020204" pitchFamily="34" charset="-122"/>
                <a:ea typeface="微软雅黑" panose="020B0503020204020204" pitchFamily="34" charset="-122"/>
              </a:rPr>
              <a:t>文体：</a:t>
            </a:r>
            <a:endParaRPr lang="zh-CN" altLang="en-US" sz="3200" b="1" strike="noStrike" noProof="1">
              <a:solidFill>
                <a:srgbClr val="0000FF"/>
              </a:solidFill>
              <a:latin typeface="微软雅黑" panose="020B0503020204020204" pitchFamily="34" charset="-122"/>
              <a:ea typeface="微软雅黑" panose="020B0503020204020204" pitchFamily="34" charset="-122"/>
            </a:endParaRPr>
          </a:p>
        </p:txBody>
      </p:sp>
      <p:sp>
        <p:nvSpPr>
          <p:cNvPr id="7" name="矩形 6"/>
          <p:cNvSpPr/>
          <p:nvPr/>
        </p:nvSpPr>
        <p:spPr>
          <a:xfrm>
            <a:off x="-1" y="4268120"/>
            <a:ext cx="3728621" cy="18611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defTabSz="1217295" eaLnBrk="0" fontAlgn="auto" hangingPunct="0">
              <a:lnSpc>
                <a:spcPct val="150000"/>
              </a:lnSpc>
            </a:pPr>
            <a:r>
              <a:rPr lang="zh-CN" altLang="en-US" sz="3200" b="1" strike="noStrike" noProof="1">
                <a:solidFill>
                  <a:srgbClr val="0000FF"/>
                </a:solidFill>
                <a:latin typeface="微软雅黑" panose="020B0503020204020204" pitchFamily="34" charset="-122"/>
                <a:ea typeface="微软雅黑" panose="020B0503020204020204" pitchFamily="34" charset="-122"/>
              </a:rPr>
              <a:t>要点：</a:t>
            </a:r>
            <a:endParaRPr lang="zh-CN" altLang="en-US" sz="3200" b="1" strike="noStrike" noProof="1">
              <a:solidFill>
                <a:srgbClr val="0000FF"/>
              </a:solidFill>
              <a:latin typeface="微软雅黑" panose="020B0503020204020204" pitchFamily="34" charset="-122"/>
              <a:ea typeface="微软雅黑" panose="020B0503020204020204" pitchFamily="34" charset="-122"/>
            </a:endParaRPr>
          </a:p>
        </p:txBody>
      </p:sp>
      <p:sp>
        <p:nvSpPr>
          <p:cNvPr id="8" name="文本框 3"/>
          <p:cNvSpPr txBox="1"/>
          <p:nvPr/>
        </p:nvSpPr>
        <p:spPr>
          <a:xfrm>
            <a:off x="6277095" y="4687432"/>
            <a:ext cx="5953315" cy="1077218"/>
          </a:xfrm>
          <a:prstGeom prst="rect">
            <a:avLst/>
          </a:prstGeom>
          <a:solidFill>
            <a:schemeClr val="accent2">
              <a:lumMod val="40000"/>
              <a:lumOff val="60000"/>
            </a:schemeClr>
          </a:solidFill>
          <a:ln w="9525">
            <a:noFill/>
          </a:ln>
        </p:spPr>
        <p:txBody>
          <a:bodyPr wrap="square" anchor="t" anchorCtr="0">
            <a:spAutoFit/>
          </a:bodyPr>
          <a:lstStyle/>
          <a:p>
            <a:r>
              <a:rPr lang="zh-CN" altLang="en-US" sz="3200" b="1" dirty="0">
                <a:solidFill>
                  <a:srgbClr val="0000FF"/>
                </a:solidFill>
                <a:latin typeface="微软雅黑" panose="020B0503020204020204" pitchFamily="34" charset="-122"/>
                <a:ea typeface="微软雅黑" panose="020B0503020204020204" pitchFamily="34" charset="-122"/>
              </a:rPr>
              <a:t>时态：</a:t>
            </a:r>
            <a:endParaRPr lang="zh-CN" altLang="en-US" sz="2800" b="1" dirty="0">
              <a:latin typeface="微软雅黑" panose="020B0503020204020204" pitchFamily="34" charset="-122"/>
              <a:ea typeface="微软雅黑" panose="020B0503020204020204" pitchFamily="34" charset="-122"/>
            </a:endParaRPr>
          </a:p>
          <a:p>
            <a:r>
              <a:rPr lang="zh-CN" altLang="en-US" sz="3200" b="1" dirty="0">
                <a:solidFill>
                  <a:srgbClr val="0000FF"/>
                </a:solidFill>
                <a:latin typeface="微软雅黑" panose="020B0503020204020204" pitchFamily="34" charset="-122"/>
                <a:ea typeface="微软雅黑" panose="020B0503020204020204" pitchFamily="34" charset="-122"/>
              </a:rPr>
              <a:t>人称：</a:t>
            </a:r>
            <a:endParaRPr lang="zh-CN" altLang="en-US" sz="28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519782" y="3345624"/>
            <a:ext cx="4909550" cy="460375"/>
          </a:xfrm>
          <a:prstGeom prst="rect">
            <a:avLst/>
          </a:prstGeom>
          <a:noFill/>
        </p:spPr>
        <p:txBody>
          <a:bodyPr wrap="square">
            <a:spAutoFit/>
          </a:bodyPr>
          <a:lstStyle/>
          <a:p>
            <a:pPr defTabSz="1217295" eaLnBrk="0" fontAlgn="auto" hangingPunct="0"/>
            <a:r>
              <a:rPr lang="en-US" altLang="zh-CN" sz="2400" b="1" strike="noStrike" noProof="1">
                <a:solidFill>
                  <a:schemeClr val="tx1"/>
                </a:solidFill>
                <a:latin typeface="微软雅黑" panose="020B0503020204020204" pitchFamily="34" charset="-122"/>
                <a:ea typeface="微软雅黑" panose="020B0503020204020204" pitchFamily="34" charset="-122"/>
                <a:sym typeface="+mn-ea"/>
              </a:rPr>
              <a:t> </a:t>
            </a:r>
            <a:r>
              <a:rPr lang="zh-CN" altLang="en-US" sz="2400" b="1" strike="noStrike" noProof="1">
                <a:solidFill>
                  <a:schemeClr val="tx1"/>
                </a:solidFill>
                <a:latin typeface="微软雅黑" panose="020B0503020204020204" pitchFamily="34" charset="-122"/>
                <a:ea typeface="微软雅黑" panose="020B0503020204020204" pitchFamily="34" charset="-122"/>
                <a:sym typeface="+mn-ea"/>
              </a:rPr>
              <a:t>推荐信</a:t>
            </a:r>
            <a:endParaRPr lang="zh-CN" altLang="en-US" sz="2400" b="1" strike="noStrike" noProof="1">
              <a:solidFill>
                <a:schemeClr val="tx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7489914" y="3385215"/>
            <a:ext cx="3146489" cy="553085"/>
          </a:xfrm>
          <a:prstGeom prst="rect">
            <a:avLst/>
          </a:prstGeom>
          <a:noFill/>
        </p:spPr>
        <p:txBody>
          <a:bodyPr wrap="square">
            <a:spAutoFit/>
          </a:bodyPr>
          <a:lstStyle/>
          <a:p>
            <a:pPr indent="0" defTabSz="1217295" eaLnBrk="0" fontAlgn="auto" hangingPunct="0">
              <a:lnSpc>
                <a:spcPct val="125000"/>
              </a:lnSpc>
            </a:pPr>
            <a:r>
              <a:rPr lang="zh-CN" altLang="en-US" sz="2400" b="1" dirty="0">
                <a:latin typeface="微软雅黑" panose="020B0503020204020204" pitchFamily="34" charset="-122"/>
                <a:ea typeface="微软雅黑" panose="020B0503020204020204" pitchFamily="34" charset="-122"/>
                <a:sym typeface="+mn-ea"/>
              </a:rPr>
              <a:t>旅游目的地</a:t>
            </a:r>
            <a:endParaRPr lang="zh-CN" altLang="en-US" sz="2400" b="1" noProof="1">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148040" y="4488457"/>
            <a:ext cx="6199832" cy="1420495"/>
          </a:xfrm>
          <a:prstGeom prst="rect">
            <a:avLst/>
          </a:prstGeom>
          <a:noFill/>
        </p:spPr>
        <p:txBody>
          <a:bodyPr wrap="square">
            <a:spAutoFit/>
          </a:bodyPr>
          <a:lstStyle/>
          <a:p>
            <a:pPr>
              <a:lnSpc>
                <a:spcPct val="120000"/>
              </a:lnSpc>
            </a:pPr>
            <a:r>
              <a:rPr lang="en-US" altLang="zh-CN" sz="2400" b="1" dirty="0">
                <a:latin typeface="微软雅黑" panose="020B0503020204020204" pitchFamily="34" charset="-122"/>
                <a:ea typeface="微软雅黑" panose="020B0503020204020204" pitchFamily="34" charset="-122"/>
                <a:sym typeface="+mn-ea"/>
              </a:rPr>
              <a:t>1. </a:t>
            </a:r>
            <a:r>
              <a:rPr lang="zh-CN" altLang="en-US" sz="2400" b="1" dirty="0">
                <a:latin typeface="微软雅黑" panose="020B0503020204020204" pitchFamily="34" charset="-122"/>
                <a:ea typeface="微软雅黑" panose="020B0503020204020204" pitchFamily="34" charset="-122"/>
                <a:sym typeface="+mn-ea"/>
              </a:rPr>
              <a:t>写作目的；</a:t>
            </a:r>
            <a:endParaRPr lang="zh-CN" altLang="en-US" sz="2400" b="1" dirty="0">
              <a:latin typeface="微软雅黑" panose="020B0503020204020204" pitchFamily="34" charset="-122"/>
              <a:ea typeface="微软雅黑" panose="020B0503020204020204" pitchFamily="34" charset="-122"/>
            </a:endParaRPr>
          </a:p>
          <a:p>
            <a:pPr algn="l">
              <a:lnSpc>
                <a:spcPct val="120000"/>
              </a:lnSpc>
              <a:buClrTx/>
              <a:buSzTx/>
              <a:buFontTx/>
            </a:pPr>
            <a:r>
              <a:rPr lang="zh-CN" altLang="en-US" sz="2400" b="1" dirty="0">
                <a:latin typeface="微软雅黑" panose="020B0503020204020204" pitchFamily="34" charset="-122"/>
                <a:ea typeface="微软雅黑" panose="020B0503020204020204" pitchFamily="34" charset="-122"/>
                <a:sym typeface="+mn-ea"/>
              </a:rPr>
              <a:t>2. 给予推荐及理由;</a:t>
            </a:r>
            <a:endParaRPr lang="zh-CN" altLang="en-US" sz="2400" b="1" dirty="0">
              <a:latin typeface="微软雅黑" panose="020B0503020204020204" pitchFamily="34" charset="-122"/>
              <a:ea typeface="微软雅黑" panose="020B0503020204020204" pitchFamily="34" charset="-122"/>
              <a:sym typeface="+mn-ea"/>
            </a:endParaRPr>
          </a:p>
          <a:p>
            <a:pPr algn="l">
              <a:lnSpc>
                <a:spcPct val="120000"/>
              </a:lnSpc>
              <a:buClrTx/>
              <a:buSzTx/>
              <a:buFontTx/>
            </a:pPr>
            <a:r>
              <a:rPr lang="zh-CN" altLang="en-US" sz="2400" b="1" dirty="0">
                <a:latin typeface="微软雅黑" panose="020B0503020204020204" pitchFamily="34" charset="-122"/>
                <a:ea typeface="微软雅黑" panose="020B0503020204020204" pitchFamily="34" charset="-122"/>
                <a:sym typeface="+mn-ea"/>
              </a:rPr>
              <a:t>3. 总结并表达祝愿</a:t>
            </a:r>
            <a:r>
              <a:rPr lang="zh-CN" altLang="en-US" sz="2400" b="1" dirty="0">
                <a:solidFill>
                  <a:schemeClr val="tx1"/>
                </a:solidFill>
                <a:latin typeface="华文楷体" panose="02010600040101010101" pitchFamily="2" charset="-122"/>
                <a:ea typeface="华文楷体" panose="02010600040101010101" pitchFamily="2" charset="-122"/>
                <a:sym typeface="+mn-ea"/>
              </a:rPr>
              <a:t>。</a:t>
            </a:r>
            <a:endParaRPr lang="zh-CN" altLang="en-US" sz="2400" b="1" dirty="0">
              <a:solidFill>
                <a:schemeClr val="tx1"/>
              </a:solidFill>
              <a:latin typeface="华文楷体" panose="02010600040101010101" pitchFamily="2" charset="-122"/>
              <a:ea typeface="华文楷体" panose="02010600040101010101" pitchFamily="2" charset="-122"/>
              <a:sym typeface="+mn-ea"/>
            </a:endParaRPr>
          </a:p>
        </p:txBody>
      </p:sp>
      <p:sp>
        <p:nvSpPr>
          <p:cNvPr id="12" name="文本框 11"/>
          <p:cNvSpPr txBox="1"/>
          <p:nvPr/>
        </p:nvSpPr>
        <p:spPr>
          <a:xfrm>
            <a:off x="7489914" y="4730345"/>
            <a:ext cx="6199832" cy="46037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一般现在时为主，一般将来时为辅。</a:t>
            </a:r>
            <a:endParaRPr lang="zh-CN" altLang="en-US" sz="2400" b="1" dirty="0"/>
          </a:p>
        </p:txBody>
      </p:sp>
      <p:sp>
        <p:nvSpPr>
          <p:cNvPr id="13" name="文本框 12"/>
          <p:cNvSpPr txBox="1"/>
          <p:nvPr/>
        </p:nvSpPr>
        <p:spPr>
          <a:xfrm>
            <a:off x="7489914" y="5241349"/>
            <a:ext cx="6268720" cy="601345"/>
          </a:xfrm>
          <a:prstGeom prst="rect">
            <a:avLst/>
          </a:prstGeom>
          <a:noFill/>
        </p:spPr>
        <p:txBody>
          <a:bodyPr wrap="square">
            <a:noAutofit/>
          </a:bodyPr>
          <a:lstStyle/>
          <a:p>
            <a:r>
              <a:rPr lang="zh-CN" altLang="en-US" sz="2400" b="1" dirty="0">
                <a:latin typeface="微软雅黑" panose="020B0503020204020204" pitchFamily="34" charset="-122"/>
                <a:ea typeface="微软雅黑" panose="020B0503020204020204" pitchFamily="34" charset="-122"/>
              </a:rPr>
              <a:t>第二人称及第三人称</a:t>
            </a:r>
            <a:endParaRPr lang="zh-CN" altLang="en-US" sz="2400" b="1" dirty="0"/>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lang="zh-CN" altLang="en-US" sz="4400" dirty="0">
                <a:solidFill>
                  <a:schemeClr val="tx1"/>
                </a:solidFill>
              </a:rPr>
              <a:t>应用文高考考核的能力 </a:t>
            </a:r>
            <a:endParaRPr lang="zh-CN" altLang="en-US" sz="4400" dirty="0">
              <a:solidFill>
                <a:schemeClr val="tx1"/>
              </a:solidFill>
            </a:endParaRPr>
          </a:p>
        </p:txBody>
      </p:sp>
      <p:cxnSp>
        <p:nvCxnSpPr>
          <p:cNvPr id="6" name="Line 3"/>
          <p:cNvCxnSpPr/>
          <p:nvPr/>
        </p:nvCxnSpPr>
        <p:spPr>
          <a:xfrm flipV="1">
            <a:off x="3792538" y="4076700"/>
            <a:ext cx="4175125" cy="0"/>
          </a:xfrm>
          <a:prstGeom prst="line">
            <a:avLst/>
          </a:prstGeom>
          <a:ln w="19050" cap="flat" cmpd="sng">
            <a:solidFill>
              <a:srgbClr val="DDDDDD"/>
            </a:solidFill>
            <a:prstDash val="lgDashDot"/>
            <a:round/>
            <a:headEnd type="none" w="med" len="med"/>
            <a:tailEnd type="none" w="med" len="med"/>
          </a:ln>
        </p:spPr>
      </p:cxnSp>
      <p:sp>
        <p:nvSpPr>
          <p:cNvPr id="7" name="AutoShape 2"/>
          <p:cNvSpPr/>
          <p:nvPr/>
        </p:nvSpPr>
        <p:spPr>
          <a:xfrm>
            <a:off x="1524000" y="765175"/>
            <a:ext cx="9144000" cy="5759450"/>
          </a:xfrm>
          <a:prstGeom prst="triangle">
            <a:avLst>
              <a:gd name="adj" fmla="val 50000"/>
            </a:avLst>
          </a:prstGeom>
          <a:solidFill>
            <a:srgbClr val="FFCC99"/>
          </a:solidFill>
          <a:ln w="9525" cap="flat" cmpd="sng">
            <a:solidFill>
              <a:srgbClr val="FF9900"/>
            </a:solidFill>
            <a:prstDash val="solid"/>
            <a:miter/>
            <a:headEnd type="none" w="med" len="med"/>
            <a:tailEnd type="none" w="med" len="med"/>
          </a:ln>
        </p:spPr>
        <p:txBody>
          <a:bodyPr wrap="none" anchor="ctr" anchorCtr="0"/>
          <a:lstStyle/>
          <a:p>
            <a:pPr marL="469900" indent="-469900" algn="ctr" fontAlgn="auto"/>
            <a:endParaRPr lang="zh-CN" altLang="zh-CN" sz="2400" strike="noStrike" noProof="1">
              <a:effectLst>
                <a:outerShdw blurRad="38100" dist="38100" dir="2700000">
                  <a:srgbClr val="FFFFFF"/>
                </a:outerShdw>
              </a:effectLst>
              <a:latin typeface="Verdana" panose="020B0604030504040204" pitchFamily="34" charset="0"/>
              <a:ea typeface="宋体" panose="02010600030101010101" pitchFamily="2" charset="-122"/>
            </a:endParaRPr>
          </a:p>
        </p:txBody>
      </p:sp>
      <p:sp>
        <p:nvSpPr>
          <p:cNvPr id="8" name="Text Box 6"/>
          <p:cNvSpPr/>
          <p:nvPr/>
        </p:nvSpPr>
        <p:spPr>
          <a:xfrm>
            <a:off x="3143250" y="5661025"/>
            <a:ext cx="6264275" cy="752475"/>
          </a:xfrm>
          <a:prstGeom prst="rect">
            <a:avLst/>
          </a:prstGeom>
          <a:noFill/>
          <a:ln w="9525">
            <a:noFill/>
          </a:ln>
        </p:spPr>
        <p:txBody>
          <a:bodyPr lIns="95162" tIns="47581" rIns="95162" bIns="47581" anchor="t" anchorCtr="0"/>
          <a:lstStyle/>
          <a:p>
            <a:pPr defTabSz="952500" fontAlgn="auto">
              <a:buNone/>
            </a:pPr>
            <a:r>
              <a:rPr lang="en-US" altLang="zh-CN" sz="2400" b="1" strike="noStrike" noProof="1">
                <a:solidFill>
                  <a:srgbClr val="000000"/>
                </a:solidFill>
                <a:effectLst>
                  <a:outerShdw blurRad="38100" dist="38100" dir="2700000">
                    <a:srgbClr val="C0C0C0"/>
                  </a:outerShdw>
                </a:effectLst>
                <a:latin typeface="Verdana" panose="020B0604030504040204" pitchFamily="34" charset="0"/>
                <a:ea typeface="宋体" panose="02010600030101010101" pitchFamily="2" charset="-122"/>
              </a:rPr>
              <a:t>TA</a:t>
            </a:r>
            <a:r>
              <a:rPr lang="en-US" altLang="zh-CN" sz="2400" b="1" strike="noStrike" noProof="1">
                <a:solidFill>
                  <a:srgbClr val="000000"/>
                </a:solidFill>
                <a:latin typeface="Verdana" panose="020B0604030504040204" pitchFamily="34" charset="0"/>
                <a:ea typeface="宋体" panose="02010600030101010101" pitchFamily="2" charset="-122"/>
              </a:rPr>
              <a:t>: Task Achievement(</a:t>
            </a:r>
            <a:r>
              <a:rPr lang="zh-CN" altLang="en-US" sz="2400" b="1" strike="noStrike" noProof="1">
                <a:solidFill>
                  <a:srgbClr val="000000"/>
                </a:solidFill>
                <a:latin typeface="Verdana" panose="020B0604030504040204" pitchFamily="34" charset="0"/>
                <a:ea typeface="宋体" panose="02010600030101010101" pitchFamily="2" charset="-122"/>
              </a:rPr>
              <a:t>任务完成</a:t>
            </a:r>
            <a:r>
              <a:rPr lang="en-US" altLang="zh-CN" sz="2400" b="1" strike="noStrike" noProof="1">
                <a:solidFill>
                  <a:srgbClr val="000000"/>
                </a:solidFill>
                <a:latin typeface="Verdana" panose="020B0604030504040204" pitchFamily="34" charset="0"/>
                <a:ea typeface="宋体" panose="02010600030101010101" pitchFamily="2" charset="-122"/>
              </a:rPr>
              <a:t>)--1</a:t>
            </a:r>
            <a:endParaRPr lang="en-US" altLang="zh-CN" sz="2400" b="1" strike="noStrike" noProof="1">
              <a:solidFill>
                <a:srgbClr val="000000"/>
              </a:solidFill>
              <a:latin typeface="Verdana" panose="020B0604030504040204" pitchFamily="34" charset="0"/>
              <a:ea typeface="宋体" panose="02010600030101010101" pitchFamily="2" charset="-122"/>
            </a:endParaRPr>
          </a:p>
          <a:p>
            <a:pPr defTabSz="952500" fontAlgn="auto">
              <a:buNone/>
            </a:pPr>
            <a:r>
              <a:rPr lang="en-US" altLang="zh-CN" sz="2400" b="1" strike="noStrike" noProof="1">
                <a:solidFill>
                  <a:srgbClr val="000000"/>
                </a:solidFill>
                <a:effectLst>
                  <a:outerShdw blurRad="38100" dist="38100" dir="2700000">
                    <a:srgbClr val="C0C0C0"/>
                  </a:outerShdw>
                </a:effectLst>
                <a:latin typeface="Verdana" panose="020B0604030504040204" pitchFamily="34" charset="0"/>
                <a:ea typeface="宋体" panose="02010600030101010101" pitchFamily="2" charset="-122"/>
              </a:rPr>
              <a:t>TR</a:t>
            </a:r>
            <a:r>
              <a:rPr lang="en-US" altLang="zh-CN" sz="2400" b="1" strike="noStrike" noProof="1">
                <a:solidFill>
                  <a:srgbClr val="000000"/>
                </a:solidFill>
                <a:latin typeface="Verdana" panose="020B0604030504040204" pitchFamily="34" charset="0"/>
                <a:ea typeface="宋体" panose="02010600030101010101" pitchFamily="2" charset="-122"/>
              </a:rPr>
              <a:t>: Task Response(</a:t>
            </a:r>
            <a:r>
              <a:rPr lang="zh-CN" altLang="en-US" sz="2400" b="1" strike="noStrike" noProof="1">
                <a:solidFill>
                  <a:srgbClr val="000000"/>
                </a:solidFill>
                <a:latin typeface="Verdana" panose="020B0604030504040204" pitchFamily="34" charset="0"/>
                <a:ea typeface="宋体" panose="02010600030101010101" pitchFamily="2" charset="-122"/>
              </a:rPr>
              <a:t>任务回应</a:t>
            </a:r>
            <a:r>
              <a:rPr lang="en-US" altLang="zh-CN" sz="2400" b="1" strike="noStrike" noProof="1">
                <a:solidFill>
                  <a:srgbClr val="000000"/>
                </a:solidFill>
                <a:latin typeface="Verdana" panose="020B0604030504040204" pitchFamily="34" charset="0"/>
                <a:ea typeface="宋体" panose="02010600030101010101" pitchFamily="2" charset="-122"/>
              </a:rPr>
              <a:t>)--2</a:t>
            </a:r>
            <a:endParaRPr lang="en-US" altLang="zh-CN" sz="2400" b="1" strike="noStrike" noProof="1">
              <a:solidFill>
                <a:srgbClr val="000000"/>
              </a:solidFill>
              <a:latin typeface="Verdana" panose="020B0604030504040204" pitchFamily="34" charset="0"/>
              <a:ea typeface="宋体" panose="02010600030101010101" pitchFamily="2" charset="-122"/>
            </a:endParaRPr>
          </a:p>
        </p:txBody>
      </p:sp>
      <p:sp>
        <p:nvSpPr>
          <p:cNvPr id="9" name="Text Box 8"/>
          <p:cNvSpPr/>
          <p:nvPr/>
        </p:nvSpPr>
        <p:spPr>
          <a:xfrm>
            <a:off x="3503613" y="4508500"/>
            <a:ext cx="5473700" cy="825500"/>
          </a:xfrm>
          <a:prstGeom prst="rect">
            <a:avLst/>
          </a:prstGeom>
          <a:noFill/>
          <a:ln w="9525">
            <a:noFill/>
          </a:ln>
        </p:spPr>
        <p:txBody>
          <a:bodyPr lIns="95162" tIns="47581" rIns="95162" bIns="47581" anchor="t" anchorCtr="0"/>
          <a:lstStyle/>
          <a:p>
            <a:pPr defTabSz="952500" fontAlgn="auto">
              <a:lnSpc>
                <a:spcPct val="100000"/>
              </a:lnSpc>
              <a:spcBef>
                <a:spcPct val="0"/>
              </a:spcBef>
              <a:buClrTx/>
              <a:buFontTx/>
              <a:buNone/>
            </a:pPr>
            <a:r>
              <a:rPr lang="en-US" altLang="zh-CN" sz="2400" b="1" strike="noStrike" noProof="1">
                <a:solidFill>
                  <a:srgbClr val="000000"/>
                </a:solidFill>
                <a:effectLst>
                  <a:outerShdw blurRad="38100" dist="38100" dir="2700000">
                    <a:srgbClr val="C0C0C0"/>
                  </a:outerShdw>
                </a:effectLst>
                <a:latin typeface="Verdana" panose="020B0604030504040204" pitchFamily="34" charset="0"/>
                <a:ea typeface="宋体" panose="02010600030101010101" pitchFamily="2" charset="-122"/>
              </a:rPr>
              <a:t>CC</a:t>
            </a:r>
            <a:r>
              <a:rPr lang="en-US" altLang="zh-CN" sz="2400" b="1" strike="noStrike" noProof="1">
                <a:solidFill>
                  <a:srgbClr val="000000"/>
                </a:solidFill>
                <a:latin typeface="Verdana" panose="020B0604030504040204" pitchFamily="34" charset="0"/>
                <a:ea typeface="宋体" panose="02010600030101010101" pitchFamily="2" charset="-122"/>
              </a:rPr>
              <a:t>: Coherence &amp; Cohesion</a:t>
            </a:r>
            <a:endParaRPr lang="en-US" altLang="zh-CN" sz="2400" b="1" strike="noStrike" noProof="1">
              <a:solidFill>
                <a:srgbClr val="000000"/>
              </a:solidFill>
              <a:latin typeface="Verdana" panose="020B0604030504040204" pitchFamily="34" charset="0"/>
              <a:ea typeface="宋体" panose="02010600030101010101" pitchFamily="2" charset="-122"/>
            </a:endParaRPr>
          </a:p>
          <a:p>
            <a:pPr defTabSz="952500" fontAlgn="auto">
              <a:lnSpc>
                <a:spcPct val="100000"/>
              </a:lnSpc>
              <a:spcBef>
                <a:spcPct val="0"/>
              </a:spcBef>
              <a:buClrTx/>
              <a:buFontTx/>
              <a:buNone/>
            </a:pPr>
            <a:r>
              <a:rPr lang="en-US" altLang="zh-CN" sz="2400" b="1" strike="noStrike" noProof="1">
                <a:solidFill>
                  <a:srgbClr val="000000"/>
                </a:solidFill>
                <a:latin typeface="Verdana" panose="020B0604030504040204" pitchFamily="34" charset="0"/>
                <a:ea typeface="宋体" panose="02010600030101010101" pitchFamily="2" charset="-122"/>
              </a:rPr>
              <a:t>        </a:t>
            </a:r>
            <a:r>
              <a:rPr lang="en-US" altLang="en-US" sz="2400" b="1" strike="noStrike" noProof="1">
                <a:solidFill>
                  <a:srgbClr val="000000"/>
                </a:solidFill>
                <a:latin typeface="Verdana" panose="020B0604030504040204" pitchFamily="34" charset="0"/>
                <a:ea typeface="宋体" panose="02010600030101010101" pitchFamily="2" charset="-122"/>
              </a:rPr>
              <a:t>（内容连贯与篇章衔接）</a:t>
            </a:r>
            <a:endParaRPr lang="en-US" altLang="en-US" sz="2400" b="1" strike="noStrike" noProof="1">
              <a:solidFill>
                <a:srgbClr val="000000"/>
              </a:solidFill>
              <a:latin typeface="Verdana" panose="020B0604030504040204" pitchFamily="34" charset="0"/>
              <a:ea typeface="宋体" panose="02010600030101010101" pitchFamily="2" charset="-122"/>
            </a:endParaRPr>
          </a:p>
        </p:txBody>
      </p:sp>
      <p:sp>
        <p:nvSpPr>
          <p:cNvPr id="10" name="Text Box 9"/>
          <p:cNvSpPr/>
          <p:nvPr/>
        </p:nvSpPr>
        <p:spPr>
          <a:xfrm>
            <a:off x="4656138" y="1557338"/>
            <a:ext cx="3168650" cy="1327198"/>
          </a:xfrm>
          <a:prstGeom prst="rect">
            <a:avLst/>
          </a:prstGeom>
          <a:noFill/>
          <a:ln w="9525">
            <a:noFill/>
          </a:ln>
        </p:spPr>
        <p:txBody>
          <a:bodyPr lIns="95162" tIns="47581" rIns="95162" bIns="47581" anchor="t" anchorCtr="0">
            <a:spAutoFit/>
          </a:bodyPr>
          <a:lstStyle/>
          <a:p>
            <a:pPr defTabSz="952500"/>
            <a:r>
              <a:rPr lang="en-US" altLang="zh-CN" sz="2000" dirty="0">
                <a:solidFill>
                  <a:srgbClr val="000000"/>
                </a:solidFill>
                <a:latin typeface="Verdana" panose="020B0604030504040204" pitchFamily="34" charset="0"/>
                <a:ea typeface="等线" panose="02010600030101010101" charset="-122"/>
              </a:rPr>
              <a:t>           </a:t>
            </a:r>
            <a:r>
              <a:rPr lang="en-US" altLang="zh-CN" sz="2000" b="1" dirty="0">
                <a:solidFill>
                  <a:srgbClr val="000000"/>
                </a:solidFill>
                <a:latin typeface="Verdana" panose="020B0604030504040204" pitchFamily="34" charset="0"/>
                <a:ea typeface="等线" panose="02010600030101010101" charset="-122"/>
              </a:rPr>
              <a:t>GRA:</a:t>
            </a:r>
            <a:endParaRPr lang="en-US" altLang="zh-CN" sz="2000" b="1" dirty="0">
              <a:solidFill>
                <a:srgbClr val="000000"/>
              </a:solidFill>
              <a:latin typeface="Verdana" panose="020B0604030504040204" pitchFamily="34" charset="0"/>
              <a:ea typeface="等线" panose="02010600030101010101" charset="-122"/>
            </a:endParaRPr>
          </a:p>
          <a:p>
            <a:pPr defTabSz="952500"/>
            <a:r>
              <a:rPr lang="en-US" altLang="zh-CN" sz="2000" b="1" dirty="0">
                <a:solidFill>
                  <a:srgbClr val="000000"/>
                </a:solidFill>
                <a:latin typeface="Verdana" panose="020B0604030504040204" pitchFamily="34" charset="0"/>
                <a:ea typeface="等线" panose="02010600030101010101" charset="-122"/>
              </a:rPr>
              <a:t>    Grammatical </a:t>
            </a:r>
            <a:endParaRPr lang="en-US" altLang="zh-CN" sz="2000" b="1" dirty="0">
              <a:solidFill>
                <a:srgbClr val="000000"/>
              </a:solidFill>
              <a:latin typeface="Verdana" panose="020B0604030504040204" pitchFamily="34" charset="0"/>
              <a:ea typeface="等线" panose="02010600030101010101" charset="-122"/>
            </a:endParaRPr>
          </a:p>
          <a:p>
            <a:pPr defTabSz="952500"/>
            <a:r>
              <a:rPr lang="en-US" altLang="zh-CN" sz="2000" b="1" dirty="0">
                <a:solidFill>
                  <a:srgbClr val="000000"/>
                </a:solidFill>
                <a:latin typeface="Verdana" panose="020B0604030504040204" pitchFamily="34" charset="0"/>
                <a:ea typeface="等线" panose="02010600030101010101" charset="-122"/>
              </a:rPr>
              <a:t>Range and Accuracy </a:t>
            </a:r>
            <a:endParaRPr lang="en-US" altLang="zh-CN" sz="2000" b="1" dirty="0">
              <a:solidFill>
                <a:srgbClr val="000000"/>
              </a:solidFill>
              <a:latin typeface="Verdana" panose="020B0604030504040204" pitchFamily="34" charset="0"/>
              <a:ea typeface="等线" panose="02010600030101010101" charset="-122"/>
            </a:endParaRPr>
          </a:p>
          <a:p>
            <a:pPr defTabSz="952500"/>
            <a:r>
              <a:rPr lang="zh-CN" altLang="en-US" sz="2000" b="1" dirty="0">
                <a:solidFill>
                  <a:srgbClr val="000000"/>
                </a:solidFill>
                <a:latin typeface="Verdana" panose="020B0604030504040204" pitchFamily="34" charset="0"/>
                <a:ea typeface="宋体" panose="02010600030101010101" pitchFamily="2" charset="-122"/>
              </a:rPr>
              <a:t>（语法范围与精确性</a:t>
            </a:r>
            <a:r>
              <a:rPr lang="en-US" altLang="zh-CN" sz="2000" b="1" dirty="0">
                <a:solidFill>
                  <a:srgbClr val="000000"/>
                </a:solidFill>
                <a:latin typeface="Verdana" panose="020B0604030504040204" pitchFamily="34" charset="0"/>
                <a:ea typeface="等线" panose="02010600030101010101" charset="-122"/>
              </a:rPr>
              <a:t>)</a:t>
            </a:r>
            <a:endParaRPr lang="en-US" altLang="zh-CN" sz="2000" b="1" dirty="0">
              <a:solidFill>
                <a:srgbClr val="000000"/>
              </a:solidFill>
              <a:latin typeface="Verdana" panose="020B0604030504040204" pitchFamily="34" charset="0"/>
              <a:ea typeface="等线" panose="02010600030101010101" charset="-122"/>
            </a:endParaRPr>
          </a:p>
        </p:txBody>
      </p:sp>
      <p:sp>
        <p:nvSpPr>
          <p:cNvPr id="11" name="Rectangle 15"/>
          <p:cNvSpPr/>
          <p:nvPr/>
        </p:nvSpPr>
        <p:spPr>
          <a:xfrm>
            <a:off x="4278751" y="3284538"/>
            <a:ext cx="3651962" cy="830997"/>
          </a:xfrm>
          <a:prstGeom prst="rect">
            <a:avLst/>
          </a:prstGeom>
          <a:noFill/>
          <a:ln w="9525">
            <a:noFill/>
          </a:ln>
        </p:spPr>
        <p:txBody>
          <a:bodyPr wrap="none" anchor="t" anchorCtr="0">
            <a:spAutoFit/>
          </a:bodyPr>
          <a:lstStyle/>
          <a:p>
            <a:pPr marL="469900" indent="-469900" algn="ctr"/>
            <a:r>
              <a:rPr lang="en-US" altLang="zh-CN" sz="2400" b="1" dirty="0" err="1">
                <a:solidFill>
                  <a:srgbClr val="000000"/>
                </a:solidFill>
                <a:latin typeface="Verdana" panose="020B0604030504040204" pitchFamily="34" charset="0"/>
                <a:ea typeface="等线" panose="02010600030101010101" charset="-122"/>
              </a:rPr>
              <a:t>LR:Lexical</a:t>
            </a:r>
            <a:r>
              <a:rPr lang="en-US" altLang="zh-CN" sz="2400" b="1" dirty="0">
                <a:solidFill>
                  <a:srgbClr val="000000"/>
                </a:solidFill>
                <a:latin typeface="Verdana" panose="020B0604030504040204" pitchFamily="34" charset="0"/>
                <a:ea typeface="等线" panose="02010600030101010101" charset="-122"/>
              </a:rPr>
              <a:t> Resource</a:t>
            </a:r>
            <a:endParaRPr lang="en-US" altLang="zh-CN" sz="2400" b="1" dirty="0">
              <a:solidFill>
                <a:srgbClr val="000000"/>
              </a:solidFill>
              <a:latin typeface="Verdana" panose="020B0604030504040204" pitchFamily="34" charset="0"/>
              <a:ea typeface="等线" panose="02010600030101010101" charset="-122"/>
            </a:endParaRPr>
          </a:p>
          <a:p>
            <a:pPr marL="469900" indent="-469900" algn="ctr"/>
            <a:r>
              <a:rPr lang="zh-CN" altLang="en-US" sz="2400" b="1" dirty="0">
                <a:solidFill>
                  <a:srgbClr val="000000"/>
                </a:solidFill>
                <a:latin typeface="Verdana" panose="020B0604030504040204" pitchFamily="34" charset="0"/>
                <a:ea typeface="宋体" panose="02010600030101010101" pitchFamily="2" charset="-122"/>
              </a:rPr>
              <a:t>（词汇资源</a:t>
            </a:r>
            <a:r>
              <a:rPr lang="en-US" altLang="zh-CN" sz="2400" b="1" dirty="0">
                <a:solidFill>
                  <a:srgbClr val="000000"/>
                </a:solidFill>
                <a:latin typeface="Verdana" panose="020B0604030504040204" pitchFamily="34" charset="0"/>
                <a:ea typeface="等线" panose="02010600030101010101" charset="-122"/>
              </a:rPr>
              <a:t>)</a:t>
            </a:r>
            <a:endParaRPr lang="en-US" altLang="zh-CN" sz="2400" b="1" dirty="0">
              <a:solidFill>
                <a:srgbClr val="000000"/>
              </a:solidFill>
              <a:latin typeface="Verdana" panose="020B0604030504040204" pitchFamily="34" charset="0"/>
              <a:ea typeface="等线" panose="02010600030101010101" charset="-122"/>
            </a:endParaRPr>
          </a:p>
        </p:txBody>
      </p:sp>
      <p:cxnSp>
        <p:nvCxnSpPr>
          <p:cNvPr id="12" name="Line 16"/>
          <p:cNvCxnSpPr/>
          <p:nvPr/>
        </p:nvCxnSpPr>
        <p:spPr>
          <a:xfrm>
            <a:off x="2424113" y="5373688"/>
            <a:ext cx="7416800" cy="71437"/>
          </a:xfrm>
          <a:prstGeom prst="line">
            <a:avLst/>
          </a:prstGeom>
          <a:ln w="38100" cap="flat" cmpd="sng">
            <a:solidFill>
              <a:srgbClr val="000000"/>
            </a:solidFill>
            <a:prstDash val="solid"/>
            <a:round/>
            <a:headEnd type="none" w="med" len="med"/>
            <a:tailEnd type="none" w="med" len="med"/>
          </a:ln>
        </p:spPr>
      </p:cxnSp>
      <p:cxnSp>
        <p:nvCxnSpPr>
          <p:cNvPr id="13" name="Line 17"/>
          <p:cNvCxnSpPr/>
          <p:nvPr/>
        </p:nvCxnSpPr>
        <p:spPr>
          <a:xfrm>
            <a:off x="4295775" y="3284538"/>
            <a:ext cx="2665413" cy="0"/>
          </a:xfrm>
          <a:prstGeom prst="line">
            <a:avLst/>
          </a:prstGeom>
          <a:ln w="9525">
            <a:noFill/>
          </a:ln>
        </p:spPr>
      </p:cxnSp>
      <p:cxnSp>
        <p:nvCxnSpPr>
          <p:cNvPr id="14" name="Line 20"/>
          <p:cNvCxnSpPr/>
          <p:nvPr/>
        </p:nvCxnSpPr>
        <p:spPr>
          <a:xfrm>
            <a:off x="3359150" y="4221163"/>
            <a:ext cx="5545138" cy="71437"/>
          </a:xfrm>
          <a:prstGeom prst="line">
            <a:avLst/>
          </a:prstGeom>
          <a:ln w="38100" cap="flat" cmpd="sng">
            <a:solidFill>
              <a:srgbClr val="000000"/>
            </a:solidFill>
            <a:prstDash val="solid"/>
            <a:round/>
            <a:headEnd type="none" w="med" len="med"/>
            <a:tailEnd type="none" w="med" len="med"/>
          </a:ln>
        </p:spPr>
      </p:cxnSp>
      <p:cxnSp>
        <p:nvCxnSpPr>
          <p:cNvPr id="15" name="Line 32"/>
          <p:cNvCxnSpPr/>
          <p:nvPr/>
        </p:nvCxnSpPr>
        <p:spPr>
          <a:xfrm>
            <a:off x="4367213" y="2997200"/>
            <a:ext cx="3530600" cy="0"/>
          </a:xfrm>
          <a:prstGeom prst="line">
            <a:avLst/>
          </a:prstGeom>
          <a:ln w="38100" cap="flat" cmpd="sng">
            <a:solidFill>
              <a:srgbClr val="000000"/>
            </a:solidFill>
            <a:prstDash val="solid"/>
            <a:round/>
            <a:headEnd type="none" w="med" len="med"/>
            <a:tailEnd type="none" w="med" len="med"/>
          </a:ln>
        </p:spPr>
      </p:cxnSp>
      <p:cxnSp>
        <p:nvCxnSpPr>
          <p:cNvPr id="16" name="Line 33"/>
          <p:cNvCxnSpPr/>
          <p:nvPr/>
        </p:nvCxnSpPr>
        <p:spPr>
          <a:xfrm flipH="1">
            <a:off x="3432175" y="2492375"/>
            <a:ext cx="1152525" cy="144463"/>
          </a:xfrm>
          <a:prstGeom prst="line">
            <a:avLst/>
          </a:prstGeom>
          <a:ln w="9525" cap="flat" cmpd="sng">
            <a:solidFill>
              <a:srgbClr val="CC0000"/>
            </a:solidFill>
            <a:prstDash val="solid"/>
            <a:round/>
            <a:headEnd type="none" w="med" len="med"/>
            <a:tailEnd type="triangle" w="med" len="med"/>
          </a:ln>
        </p:spPr>
      </p:cxnSp>
      <p:cxnSp>
        <p:nvCxnSpPr>
          <p:cNvPr id="17" name="Line 34"/>
          <p:cNvCxnSpPr/>
          <p:nvPr/>
        </p:nvCxnSpPr>
        <p:spPr>
          <a:xfrm flipH="1" flipV="1">
            <a:off x="3432175" y="2852738"/>
            <a:ext cx="215900" cy="863600"/>
          </a:xfrm>
          <a:prstGeom prst="line">
            <a:avLst/>
          </a:prstGeom>
          <a:ln w="9525" cap="flat" cmpd="sng">
            <a:solidFill>
              <a:srgbClr val="CC0000"/>
            </a:solidFill>
            <a:prstDash val="solid"/>
            <a:round/>
            <a:headEnd type="none" w="med" len="med"/>
            <a:tailEnd type="triangle" w="med" len="med"/>
          </a:ln>
        </p:spPr>
      </p:cxnSp>
      <p:sp>
        <p:nvSpPr>
          <p:cNvPr id="18" name="Text Box 35"/>
          <p:cNvSpPr/>
          <p:nvPr/>
        </p:nvSpPr>
        <p:spPr>
          <a:xfrm>
            <a:off x="1524000" y="2336799"/>
            <a:ext cx="1936750" cy="660399"/>
          </a:xfrm>
          <a:prstGeom prst="rect">
            <a:avLst/>
          </a:prstGeom>
          <a:solidFill>
            <a:srgbClr val="FFFF00"/>
          </a:solidFill>
          <a:ln w="9525">
            <a:noFill/>
          </a:ln>
        </p:spPr>
        <p:txBody>
          <a:bodyPr wrap="none" anchor="t" anchorCtr="0"/>
          <a:lstStyle/>
          <a:p>
            <a:pPr marL="469900" indent="-469900" algn="ctr" fontAlgn="auto">
              <a:buNone/>
            </a:pPr>
            <a:r>
              <a:rPr lang="zh-CN" altLang="en-US" sz="3600" b="1" strike="noStrike" noProof="1">
                <a:solidFill>
                  <a:srgbClr val="000000"/>
                </a:solidFill>
                <a:effectLst>
                  <a:outerShdw blurRad="38100" dist="38100" dir="2700000">
                    <a:srgbClr val="FFFFFF"/>
                  </a:outerShdw>
                </a:effectLst>
                <a:latin typeface="Verdana" panose="020B0604030504040204" pitchFamily="34" charset="0"/>
                <a:ea typeface="宋体" panose="02010600030101010101" pitchFamily="2" charset="-122"/>
              </a:rPr>
              <a:t>语言能力</a:t>
            </a:r>
            <a:endParaRPr lang="zh-CN" altLang="en-US" sz="3600" b="1" strike="noStrike" noProof="1">
              <a:solidFill>
                <a:srgbClr val="000000"/>
              </a:solidFill>
              <a:effectLst>
                <a:outerShdw blurRad="38100" dist="38100" dir="2700000">
                  <a:srgbClr val="FFFFFF"/>
                </a:outerShdw>
              </a:effectLst>
              <a:latin typeface="Verdana" panose="020B0604030504040204" pitchFamily="34" charset="0"/>
              <a:ea typeface="宋体" panose="02010600030101010101" pitchFamily="2" charset="-122"/>
            </a:endParaRPr>
          </a:p>
        </p:txBody>
      </p:sp>
      <p:cxnSp>
        <p:nvCxnSpPr>
          <p:cNvPr id="19" name="Line 36"/>
          <p:cNvCxnSpPr/>
          <p:nvPr/>
        </p:nvCxnSpPr>
        <p:spPr>
          <a:xfrm flipV="1">
            <a:off x="9191625" y="3716338"/>
            <a:ext cx="576263" cy="792162"/>
          </a:xfrm>
          <a:prstGeom prst="line">
            <a:avLst/>
          </a:prstGeom>
          <a:ln w="9525" cap="flat" cmpd="sng">
            <a:solidFill>
              <a:srgbClr val="CC0000"/>
            </a:solidFill>
            <a:prstDash val="solid"/>
            <a:round/>
            <a:headEnd type="none" w="med" len="med"/>
            <a:tailEnd type="triangle" w="med" len="med"/>
          </a:ln>
        </p:spPr>
      </p:cxnSp>
      <p:cxnSp>
        <p:nvCxnSpPr>
          <p:cNvPr id="20" name="Line 37"/>
          <p:cNvCxnSpPr/>
          <p:nvPr/>
        </p:nvCxnSpPr>
        <p:spPr>
          <a:xfrm flipH="1" flipV="1">
            <a:off x="10128250" y="3573463"/>
            <a:ext cx="144463" cy="2447925"/>
          </a:xfrm>
          <a:prstGeom prst="line">
            <a:avLst/>
          </a:prstGeom>
          <a:ln w="9525" cap="flat" cmpd="sng">
            <a:solidFill>
              <a:srgbClr val="CC0000"/>
            </a:solidFill>
            <a:prstDash val="solid"/>
            <a:round/>
            <a:headEnd type="none" w="med" len="med"/>
            <a:tailEnd type="triangle" w="med" len="med"/>
          </a:ln>
        </p:spPr>
      </p:cxnSp>
      <p:sp>
        <p:nvSpPr>
          <p:cNvPr id="21" name="Text Box 38"/>
          <p:cNvSpPr/>
          <p:nvPr/>
        </p:nvSpPr>
        <p:spPr>
          <a:xfrm>
            <a:off x="8612188" y="2997199"/>
            <a:ext cx="2055812" cy="576263"/>
          </a:xfrm>
          <a:prstGeom prst="rect">
            <a:avLst/>
          </a:prstGeom>
          <a:solidFill>
            <a:srgbClr val="FFFF00"/>
          </a:solidFill>
          <a:ln w="9525">
            <a:noFill/>
          </a:ln>
        </p:spPr>
        <p:txBody>
          <a:bodyPr wrap="none" anchor="t" anchorCtr="0"/>
          <a:lstStyle/>
          <a:p>
            <a:pPr marL="469900" indent="-469900" algn="ctr" fontAlgn="auto">
              <a:buNone/>
            </a:pPr>
            <a:r>
              <a:rPr lang="zh-CN" altLang="en-US" sz="3600" b="1" strike="noStrike" noProof="1">
                <a:solidFill>
                  <a:srgbClr val="000000"/>
                </a:solidFill>
                <a:effectLst>
                  <a:outerShdw blurRad="38100" dist="38100" dir="2700000">
                    <a:srgbClr val="FFFFFF"/>
                  </a:outerShdw>
                </a:effectLst>
                <a:latin typeface="Verdana" panose="020B0604030504040204" pitchFamily="34" charset="0"/>
                <a:ea typeface="宋体" panose="02010600030101010101" pitchFamily="2" charset="-122"/>
              </a:rPr>
              <a:t>思维能力</a:t>
            </a:r>
            <a:endParaRPr lang="zh-CN" altLang="en-US" sz="3600" b="1" strike="noStrike" noProof="1">
              <a:solidFill>
                <a:srgbClr val="000000"/>
              </a:solidFill>
              <a:effectLst>
                <a:outerShdw blurRad="38100" dist="38100" dir="2700000">
                  <a:srgbClr val="FFFFFF"/>
                </a:outerShdw>
              </a:effectLst>
              <a:latin typeface="Verdana" panose="020B0604030504040204" pitchFamily="34" charset="0"/>
              <a:ea typeface="宋体" panose="02010600030101010101" pitchFamily="2" charset="-122"/>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fill="hold"/>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fill="hold"/>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childTnLst>
                                    <p:set>
                                      <p:cBhvr>
                                        <p:cTn id="20" dur="1" fill="hold">
                                          <p:stCondLst>
                                            <p:cond delay="0"/>
                                          </p:stCondLst>
                                        </p:cTn>
                                        <p:tgtEl>
                                          <p:spTgt spid="21"/>
                                        </p:tgtEl>
                                        <p:attrNameLst>
                                          <p:attrName>style.visibility</p:attrName>
                                        </p:attrNameLst>
                                      </p:cBhvr>
                                      <p:to>
                                        <p:strVal val="visible"/>
                                      </p:to>
                                    </p:set>
                                    <p:anim calcmode="lin" valueType="num">
                                      <p:cBhvr>
                                        <p:cTn id="21" dur="1000" fill="hold"/>
                                        <p:tgtEl>
                                          <p:spTgt spid="21"/>
                                        </p:tgtEl>
                                        <p:attrNameLst>
                                          <p:attrName>ppt_w</p:attrName>
                                        </p:attrNameLst>
                                      </p:cBhvr>
                                      <p:tavLst>
                                        <p:tav tm="0">
                                          <p:val>
                                            <p:strVal val="#ppt_w*0.70"/>
                                          </p:val>
                                        </p:tav>
                                        <p:tav tm="100000">
                                          <p:val>
                                            <p:strVal val="#ppt_w"/>
                                          </p:val>
                                        </p:tav>
                                      </p:tavLst>
                                    </p:anim>
                                    <p:anim calcmode="lin" valueType="num">
                                      <p:cBhvr>
                                        <p:cTn id="22" dur="1000" fill="hold"/>
                                        <p:tgtEl>
                                          <p:spTgt spid="21"/>
                                        </p:tgtEl>
                                        <p:attrNameLst>
                                          <p:attrName>ppt_h</p:attrName>
                                        </p:attrNameLst>
                                      </p:cBhvr>
                                      <p:tavLst>
                                        <p:tav tm="0">
                                          <p:val>
                                            <p:strVal val="#ppt_h"/>
                                          </p:val>
                                        </p:tav>
                                        <p:tav tm="100000">
                                          <p:val>
                                            <p:strVal val="#ppt_h"/>
                                          </p:val>
                                        </p:tav>
                                      </p:tavLst>
                                    </p:anim>
                                    <p:animEffect transition="in" filter="fade">
                                      <p:cBhvr>
                                        <p:cTn id="23" dur="1000" fill="hold"/>
                                        <p:tgtEl>
                                          <p:spTgt spid="21"/>
                                        </p:tgtEl>
                                      </p:cBhvr>
                                    </p:animEffect>
                                  </p:childTnLst>
                                </p:cTn>
                              </p:par>
                              <p:par>
                                <p:cTn id="24" presetID="55" presetClass="entr" presetSubtype="0" fill="hold" nodeType="withEffec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strVal val="#ppt_w*0.70"/>
                                          </p:val>
                                        </p:tav>
                                        <p:tav tm="100000">
                                          <p:val>
                                            <p:strVal val="#ppt_w"/>
                                          </p:val>
                                        </p:tav>
                                      </p:tavLst>
                                    </p:anim>
                                    <p:anim calcmode="lin" valueType="num">
                                      <p:cBhvr>
                                        <p:cTn id="27" dur="1000" fill="hold"/>
                                        <p:tgtEl>
                                          <p:spTgt spid="19"/>
                                        </p:tgtEl>
                                        <p:attrNameLst>
                                          <p:attrName>ppt_h</p:attrName>
                                        </p:attrNameLst>
                                      </p:cBhvr>
                                      <p:tavLst>
                                        <p:tav tm="0">
                                          <p:val>
                                            <p:strVal val="#ppt_h"/>
                                          </p:val>
                                        </p:tav>
                                        <p:tav tm="100000">
                                          <p:val>
                                            <p:strVal val="#ppt_h"/>
                                          </p:val>
                                        </p:tav>
                                      </p:tavLst>
                                    </p:anim>
                                    <p:animEffect transition="in" filter="fade">
                                      <p:cBhvr>
                                        <p:cTn id="28" dur="1000" fill="hold"/>
                                        <p:tgtEl>
                                          <p:spTgt spid="19"/>
                                        </p:tgtEl>
                                      </p:cBhvr>
                                    </p:animEffect>
                                  </p:childTnLst>
                                </p:cTn>
                              </p:par>
                              <p:par>
                                <p:cTn id="29" presetID="55" presetClass="entr" presetSubtype="0" fill="hold" nodeType="withEffec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fill="hold"/>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strVal val="#ppt_w*0.70"/>
                                          </p:val>
                                        </p:tav>
                                        <p:tav tm="100000">
                                          <p:val>
                                            <p:strVal val="#ppt_w"/>
                                          </p:val>
                                        </p:tav>
                                      </p:tavLst>
                                    </p:anim>
                                    <p:anim calcmode="lin" valueType="num">
                                      <p:cBhvr>
                                        <p:cTn id="39" dur="1000" fill="hold"/>
                                        <p:tgtEl>
                                          <p:spTgt spid="11"/>
                                        </p:tgtEl>
                                        <p:attrNameLst>
                                          <p:attrName>ppt_h</p:attrName>
                                        </p:attrNameLst>
                                      </p:cBhvr>
                                      <p:tavLst>
                                        <p:tav tm="0">
                                          <p:val>
                                            <p:strVal val="#ppt_h"/>
                                          </p:val>
                                        </p:tav>
                                        <p:tav tm="100000">
                                          <p:val>
                                            <p:strVal val="#ppt_h"/>
                                          </p:val>
                                        </p:tav>
                                      </p:tavLst>
                                    </p:anim>
                                    <p:animEffect transition="in" filter="fade">
                                      <p:cBhvr>
                                        <p:cTn id="40" dur="1000" fill="hold"/>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ppt_w</p:attrName>
                                        </p:attrNameLst>
                                      </p:cBhvr>
                                      <p:tavLst>
                                        <p:tav tm="0">
                                          <p:val>
                                            <p:strVal val="#ppt_w*0.70"/>
                                          </p:val>
                                        </p:tav>
                                        <p:tav tm="100000">
                                          <p:val>
                                            <p:strVal val="#ppt_w"/>
                                          </p:val>
                                        </p:tav>
                                      </p:tavLst>
                                    </p:anim>
                                    <p:anim calcmode="lin" valueType="num">
                                      <p:cBhvr>
                                        <p:cTn id="46" dur="1000" fill="hold"/>
                                        <p:tgtEl>
                                          <p:spTgt spid="10"/>
                                        </p:tgtEl>
                                        <p:attrNameLst>
                                          <p:attrName>ppt_h</p:attrName>
                                        </p:attrNameLst>
                                      </p:cBhvr>
                                      <p:tavLst>
                                        <p:tav tm="0">
                                          <p:val>
                                            <p:strVal val="#ppt_h"/>
                                          </p:val>
                                        </p:tav>
                                        <p:tav tm="100000">
                                          <p:val>
                                            <p:strVal val="#ppt_h"/>
                                          </p:val>
                                        </p:tav>
                                      </p:tavLst>
                                    </p:anim>
                                    <p:animEffect transition="in" filter="fade">
                                      <p:cBhvr>
                                        <p:cTn id="47" dur="1000" fill="hold"/>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childTnLst>
                                    <p:set>
                                      <p:cBhvr>
                                        <p:cTn id="51" dur="1" fill="hold">
                                          <p:stCondLst>
                                            <p:cond delay="0"/>
                                          </p:stCondLst>
                                        </p:cTn>
                                        <p:tgtEl>
                                          <p:spTgt spid="18"/>
                                        </p:tgtEl>
                                        <p:attrNameLst>
                                          <p:attrName>style.visibility</p:attrName>
                                        </p:attrNameLst>
                                      </p:cBhvr>
                                      <p:to>
                                        <p:strVal val="visible"/>
                                      </p:to>
                                    </p:set>
                                    <p:anim calcmode="lin" valueType="num">
                                      <p:cBhvr>
                                        <p:cTn id="52" dur="1000" fill="hold"/>
                                        <p:tgtEl>
                                          <p:spTgt spid="18"/>
                                        </p:tgtEl>
                                        <p:attrNameLst>
                                          <p:attrName>ppt_w</p:attrName>
                                        </p:attrNameLst>
                                      </p:cBhvr>
                                      <p:tavLst>
                                        <p:tav tm="0">
                                          <p:val>
                                            <p:strVal val="#ppt_w*0.70"/>
                                          </p:val>
                                        </p:tav>
                                        <p:tav tm="100000">
                                          <p:val>
                                            <p:strVal val="#ppt_w"/>
                                          </p:val>
                                        </p:tav>
                                      </p:tavLst>
                                    </p:anim>
                                    <p:anim calcmode="lin" valueType="num">
                                      <p:cBhvr>
                                        <p:cTn id="53" dur="1000" fill="hold"/>
                                        <p:tgtEl>
                                          <p:spTgt spid="18"/>
                                        </p:tgtEl>
                                        <p:attrNameLst>
                                          <p:attrName>ppt_h</p:attrName>
                                        </p:attrNameLst>
                                      </p:cBhvr>
                                      <p:tavLst>
                                        <p:tav tm="0">
                                          <p:val>
                                            <p:strVal val="#ppt_h"/>
                                          </p:val>
                                        </p:tav>
                                        <p:tav tm="100000">
                                          <p:val>
                                            <p:strVal val="#ppt_h"/>
                                          </p:val>
                                        </p:tav>
                                      </p:tavLst>
                                    </p:anim>
                                    <p:animEffect transition="in" filter="fade">
                                      <p:cBhvr>
                                        <p:cTn id="54" dur="1000" fill="hold"/>
                                        <p:tgtEl>
                                          <p:spTgt spid="18"/>
                                        </p:tgtEl>
                                      </p:cBhvr>
                                    </p:animEffect>
                                  </p:childTnLst>
                                </p:cTn>
                              </p:par>
                              <p:par>
                                <p:cTn id="55" presetID="55" presetClass="entr" presetSubtype="0" fill="hold" nodeType="withEffect">
                                  <p:childTnLst>
                                    <p:set>
                                      <p:cBhvr>
                                        <p:cTn id="56" dur="1" fill="hold">
                                          <p:stCondLst>
                                            <p:cond delay="0"/>
                                          </p:stCondLst>
                                        </p:cTn>
                                        <p:tgtEl>
                                          <p:spTgt spid="16"/>
                                        </p:tgtEl>
                                        <p:attrNameLst>
                                          <p:attrName>style.visibility</p:attrName>
                                        </p:attrNameLst>
                                      </p:cBhvr>
                                      <p:to>
                                        <p:strVal val="visible"/>
                                      </p:to>
                                    </p:set>
                                    <p:anim calcmode="lin" valueType="num">
                                      <p:cBhvr>
                                        <p:cTn id="57" dur="1000" fill="hold"/>
                                        <p:tgtEl>
                                          <p:spTgt spid="16"/>
                                        </p:tgtEl>
                                        <p:attrNameLst>
                                          <p:attrName>ppt_w</p:attrName>
                                        </p:attrNameLst>
                                      </p:cBhvr>
                                      <p:tavLst>
                                        <p:tav tm="0">
                                          <p:val>
                                            <p:strVal val="#ppt_w*0.70"/>
                                          </p:val>
                                        </p:tav>
                                        <p:tav tm="100000">
                                          <p:val>
                                            <p:strVal val="#ppt_w"/>
                                          </p:val>
                                        </p:tav>
                                      </p:tavLst>
                                    </p:anim>
                                    <p:anim calcmode="lin" valueType="num">
                                      <p:cBhvr>
                                        <p:cTn id="58" dur="1000" fill="hold"/>
                                        <p:tgtEl>
                                          <p:spTgt spid="16"/>
                                        </p:tgtEl>
                                        <p:attrNameLst>
                                          <p:attrName>ppt_h</p:attrName>
                                        </p:attrNameLst>
                                      </p:cBhvr>
                                      <p:tavLst>
                                        <p:tav tm="0">
                                          <p:val>
                                            <p:strVal val="#ppt_h"/>
                                          </p:val>
                                        </p:tav>
                                        <p:tav tm="100000">
                                          <p:val>
                                            <p:strVal val="#ppt_h"/>
                                          </p:val>
                                        </p:tav>
                                      </p:tavLst>
                                    </p:anim>
                                    <p:animEffect transition="in" filter="fade">
                                      <p:cBhvr>
                                        <p:cTn id="59" dur="1000" fill="hold"/>
                                        <p:tgtEl>
                                          <p:spTgt spid="16"/>
                                        </p:tgtEl>
                                      </p:cBhvr>
                                    </p:animEffect>
                                  </p:childTnLst>
                                </p:cTn>
                              </p:par>
                              <p:par>
                                <p:cTn id="60" presetID="55" presetClass="entr" presetSubtype="0" fill="hold" nodeType="withEffect">
                                  <p:childTnLst>
                                    <p:set>
                                      <p:cBhvr>
                                        <p:cTn id="61" dur="1" fill="hold">
                                          <p:stCondLst>
                                            <p:cond delay="0"/>
                                          </p:stCondLst>
                                        </p:cTn>
                                        <p:tgtEl>
                                          <p:spTgt spid="17"/>
                                        </p:tgtEl>
                                        <p:attrNameLst>
                                          <p:attrName>style.visibility</p:attrName>
                                        </p:attrNameLst>
                                      </p:cBhvr>
                                      <p:to>
                                        <p:strVal val="visible"/>
                                      </p:to>
                                    </p:set>
                                    <p:anim calcmode="lin" valueType="num">
                                      <p:cBhvr>
                                        <p:cTn id="62" dur="1000" fill="hold"/>
                                        <p:tgtEl>
                                          <p:spTgt spid="17"/>
                                        </p:tgtEl>
                                        <p:attrNameLst>
                                          <p:attrName>ppt_w</p:attrName>
                                        </p:attrNameLst>
                                      </p:cBhvr>
                                      <p:tavLst>
                                        <p:tav tm="0">
                                          <p:val>
                                            <p:strVal val="#ppt_w*0.70"/>
                                          </p:val>
                                        </p:tav>
                                        <p:tav tm="100000">
                                          <p:val>
                                            <p:strVal val="#ppt_w"/>
                                          </p:val>
                                        </p:tav>
                                      </p:tavLst>
                                    </p:anim>
                                    <p:anim calcmode="lin" valueType="num">
                                      <p:cBhvr>
                                        <p:cTn id="63" dur="1000" fill="hold"/>
                                        <p:tgtEl>
                                          <p:spTgt spid="17"/>
                                        </p:tgtEl>
                                        <p:attrNameLst>
                                          <p:attrName>ppt_h</p:attrName>
                                        </p:attrNameLst>
                                      </p:cBhvr>
                                      <p:tavLst>
                                        <p:tav tm="0">
                                          <p:val>
                                            <p:strVal val="#ppt_h"/>
                                          </p:val>
                                        </p:tav>
                                        <p:tav tm="100000">
                                          <p:val>
                                            <p:strVal val="#ppt_h"/>
                                          </p:val>
                                        </p:tav>
                                      </p:tavLst>
                                    </p:anim>
                                    <p:animEffect transition="in" filter="fade">
                                      <p:cBhvr>
                                        <p:cTn id="64" dur="1000" fill="hold"/>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8" grpId="0" bldLvl="0" animBg="1"/>
      <p:bldP spid="2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custDataLst>
              <p:tags r:id="rId1"/>
            </p:custDataLst>
          </p:nvPr>
        </p:nvSpPr>
        <p:spPr>
          <a:xfrm>
            <a:off x="0" y="0"/>
            <a:ext cx="12192000" cy="8064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spcAft>
                <a:spcPct val="0"/>
              </a:spcAft>
            </a:pPr>
            <a:r>
              <a:rPr lang="en-US" altLang="zh-CN" b="1" noProof="1">
                <a:solidFill>
                  <a:srgbClr val="1E32AE"/>
                </a:solidFill>
                <a:latin typeface="微软雅黑" panose="020B0503020204020204" pitchFamily="34" charset="-122"/>
                <a:ea typeface="微软雅黑" panose="020B0503020204020204" pitchFamily="34" charset="-122"/>
                <a:sym typeface="+mn-ea"/>
              </a:rPr>
              <a:t>                          </a:t>
            </a:r>
            <a:r>
              <a:rPr lang="zh-CN" altLang="en-US" b="1" noProof="1">
                <a:solidFill>
                  <a:srgbClr val="1E32AE"/>
                </a:solidFill>
                <a:latin typeface="微软雅黑" panose="020B0503020204020204" pitchFamily="34" charset="-122"/>
                <a:ea typeface="微软雅黑" panose="020B0503020204020204" pitchFamily="34" charset="-122"/>
                <a:sym typeface="+mn-ea"/>
              </a:rPr>
              <a:t>优秀学生习作</a:t>
            </a:r>
            <a:endParaRPr lang="en-US" altLang="zh-CN" b="1" noProof="1">
              <a:solidFill>
                <a:srgbClr val="1E32AE"/>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450"/>
            <a:ext cx="10609158" cy="6858000"/>
          </a:xfrm>
          <a:prstGeom prst="rect">
            <a:avLst/>
          </a:prstGeom>
        </p:spPr>
      </p:pic>
      <p:sp>
        <p:nvSpPr>
          <p:cNvPr id="6" name="文本框 5"/>
          <p:cNvSpPr txBox="1"/>
          <p:nvPr/>
        </p:nvSpPr>
        <p:spPr>
          <a:xfrm>
            <a:off x="10058400" y="2478024"/>
            <a:ext cx="2363724" cy="2320251"/>
          </a:xfrm>
          <a:prstGeom prst="rect">
            <a:avLst/>
          </a:prstGeom>
          <a:noFill/>
        </p:spPr>
        <p:txBody>
          <a:bodyPr wrap="square">
            <a:spAutoFit/>
          </a:bodyPr>
          <a:lstStyle/>
          <a:p>
            <a:pPr algn="ctr">
              <a:lnSpc>
                <a:spcPts val="3500"/>
              </a:lnSpc>
            </a:pPr>
            <a:r>
              <a:rPr lang="zh-CN" altLang="zh-CN" sz="2800" b="1" kern="100" dirty="0">
                <a:solidFill>
                  <a:srgbClr val="FF0000"/>
                </a:solidFill>
                <a:effectLst/>
                <a:latin typeface="Times New Roman" panose="02020603050405020304" pitchFamily="18" charset="0"/>
                <a:ea typeface="等线" panose="02010600030101010101" charset="-122"/>
                <a:cs typeface="Times New Roman" panose="02020603050405020304" pitchFamily="18" charset="0"/>
              </a:rPr>
              <a:t>文章结构完整，层次清晰，行文流畅。词汇丰富</a:t>
            </a:r>
            <a:r>
              <a:rPr lang="zh-CN" altLang="en-US" sz="2800" b="1" kern="100" dirty="0">
                <a:solidFill>
                  <a:srgbClr val="FF0000"/>
                </a:solidFill>
                <a:latin typeface="Times New Roman" panose="02020603050405020304" pitchFamily="18" charset="0"/>
                <a:ea typeface="等线" panose="02010600030101010101" charset="-122"/>
                <a:cs typeface="Times New Roman" panose="02020603050405020304" pitchFamily="18" charset="0"/>
              </a:rPr>
              <a:t>，语言驾驭能力强。</a:t>
            </a:r>
            <a:endParaRPr lang="zh-CN" altLang="zh-CN" sz="2800" kern="100" dirty="0">
              <a:solidFill>
                <a:srgbClr val="FF0000"/>
              </a:solidFill>
              <a:effectLst/>
              <a:latin typeface="等线" panose="02010600030101010101" charset="-122"/>
              <a:ea typeface="等线" panose="02010600030101010101" charset="-122"/>
              <a:cs typeface="Times New Roman" panose="02020603050405020304" pitchFamily="18" charset="0"/>
            </a:endParaRPr>
          </a:p>
        </p:txBody>
      </p:sp>
    </p:spTree>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custDataLst>
              <p:tags r:id="rId1"/>
            </p:custDataLst>
          </p:nvPr>
        </p:nvSpPr>
        <p:spPr>
          <a:xfrm>
            <a:off x="0" y="0"/>
            <a:ext cx="12192000" cy="8064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spcAft>
                <a:spcPct val="0"/>
              </a:spcAft>
            </a:pPr>
            <a:r>
              <a:rPr lang="en-US" altLang="zh-CN" b="1" noProof="1">
                <a:solidFill>
                  <a:srgbClr val="1E32AE"/>
                </a:solidFill>
                <a:latin typeface="微软雅黑" panose="020B0503020204020204" pitchFamily="34" charset="-122"/>
                <a:ea typeface="微软雅黑" panose="020B0503020204020204" pitchFamily="34" charset="-122"/>
                <a:sym typeface="+mn-ea"/>
              </a:rPr>
              <a:t>                          </a:t>
            </a:r>
            <a:r>
              <a:rPr lang="zh-CN" altLang="en-US" b="1" noProof="1">
                <a:solidFill>
                  <a:srgbClr val="1E32AE"/>
                </a:solidFill>
                <a:latin typeface="微软雅黑" panose="020B0503020204020204" pitchFamily="34" charset="-122"/>
                <a:ea typeface="微软雅黑" panose="020B0503020204020204" pitchFamily="34" charset="-122"/>
                <a:sym typeface="+mn-ea"/>
              </a:rPr>
              <a:t>优秀学生习作</a:t>
            </a:r>
            <a:endParaRPr lang="en-US" altLang="zh-CN" b="1" noProof="1">
              <a:solidFill>
                <a:srgbClr val="1E32AE"/>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1" y="721301"/>
            <a:ext cx="10609158" cy="6858000"/>
          </a:xfrm>
          <a:prstGeom prst="rect">
            <a:avLst/>
          </a:prstGeom>
        </p:spPr>
      </p:pic>
      <p:sp>
        <p:nvSpPr>
          <p:cNvPr id="6" name="文本框 5"/>
          <p:cNvSpPr txBox="1"/>
          <p:nvPr/>
        </p:nvSpPr>
        <p:spPr>
          <a:xfrm>
            <a:off x="8954262" y="1874728"/>
            <a:ext cx="3060954" cy="3108543"/>
          </a:xfrm>
          <a:prstGeom prst="rect">
            <a:avLst/>
          </a:prstGeom>
          <a:noFill/>
        </p:spPr>
        <p:txBody>
          <a:bodyPr wrap="square">
            <a:spAutoFit/>
          </a:bodyPr>
          <a:lstStyle/>
          <a:p>
            <a:r>
              <a:rPr lang="zh-CN" altLang="zh-CN" sz="2800" b="1" dirty="0">
                <a:solidFill>
                  <a:srgbClr val="FF0000"/>
                </a:solidFill>
                <a:effectLst/>
                <a:latin typeface="Times New Roman" panose="02020603050405020304" pitchFamily="18" charset="0"/>
                <a:ea typeface="等线" panose="02010600030101010101" charset="-122"/>
                <a:cs typeface="Times New Roman" panose="02020603050405020304" pitchFamily="18" charset="0"/>
              </a:rPr>
              <a:t>要点表述清晰，内容详实、具体；能使用较为准确丰富的词汇，段落间的逻辑较清晰，能恰当使用不同的句型完成写作任务</a:t>
            </a:r>
            <a:endParaRPr lang="zh-CN" altLang="en-US" sz="2800" dirty="0">
              <a:solidFill>
                <a:srgbClr val="FF0000"/>
              </a:solidFill>
            </a:endParaRPr>
          </a:p>
        </p:txBody>
      </p:sp>
    </p:spTree>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06450"/>
            <a:ext cx="12192000" cy="6051550"/>
          </a:xfrm>
        </p:spPr>
        <p:txBody>
          <a:bodyPr>
            <a:normAutofit fontScale="92500" lnSpcReduction="10000"/>
          </a:bodyPr>
          <a:lstStyle/>
          <a:p>
            <a:pPr marL="0" indent="0">
              <a:buNone/>
            </a:pPr>
            <a:r>
              <a:rPr lang="en-US" altLang="zh-CN" dirty="0">
                <a:latin typeface="Times New Roman" panose="02020603050405020304" pitchFamily="18" charset="0"/>
                <a:cs typeface="Times New Roman" panose="02020603050405020304" pitchFamily="18" charset="0"/>
              </a:rPr>
              <a:t>Dear Richard,</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Learning that you plan to have a study tour in </a:t>
            </a:r>
            <a:r>
              <a:rPr lang="en-US" altLang="zh-CN" sz="3200" dirty="0" err="1">
                <a:latin typeface="Times New Roman" panose="02020603050405020304" pitchFamily="18" charset="0"/>
                <a:cs typeface="Times New Roman" panose="02020603050405020304" pitchFamily="18" charset="0"/>
              </a:rPr>
              <a:t>China,I</a:t>
            </a:r>
            <a:r>
              <a:rPr lang="en-US" altLang="zh-CN" sz="3200" dirty="0">
                <a:latin typeface="Times New Roman" panose="02020603050405020304" pitchFamily="18" charset="0"/>
                <a:cs typeface="Times New Roman" panose="02020603050405020304" pitchFamily="18" charset="0"/>
              </a:rPr>
              <a:t> would like to extend my warmest welcome and recommend Beijing as your destination.</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Beijing, one of the oldest cities in the world and the capital of China, typically represents Chinese traditional culture. In Beijing, not only can you visit Chinese ancient architecture like the Forbidden City, but you will also immerse yourself in the atmosphere of Chinese folk life by experiencing Peking Opera. What’s more, I’m sure you won’t miss the Chinese traditional cuisines while traveling. Definitely, the visit will deepen your understanding of the eastern civilization.</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If you have any other question please feel free to contact me! Wish you a pleasant journey in China!(118 words)</a:t>
            </a:r>
            <a:endParaRPr lang="en-US" altLang="zh-CN" sz="32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Yours,                                                                                                                                                                               </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Lihua</a:t>
            </a:r>
            <a:endParaRPr lang="en-US" altLang="zh-CN" sz="2800" dirty="0">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lang="zh-CN" altLang="en-US" sz="4400" dirty="0">
                <a:solidFill>
                  <a:schemeClr val="tx1"/>
                </a:solidFill>
                <a:latin typeface="微软雅黑" panose="020B0503020204020204" pitchFamily="34" charset="-122"/>
              </a:rPr>
              <a:t>范文</a:t>
            </a:r>
            <a:r>
              <a:rPr lang="en-US" altLang="zh-CN" sz="4400" dirty="0">
                <a:solidFill>
                  <a:schemeClr val="tx1"/>
                </a:solidFill>
                <a:latin typeface="微软雅黑" panose="020B0503020204020204" pitchFamily="34" charset="-122"/>
              </a:rPr>
              <a:t>1 </a:t>
            </a:r>
            <a:endParaRPr lang="zh-CN" altLang="en-US" sz="4400" dirty="0">
              <a:solidFill>
                <a:schemeClr val="tx1"/>
              </a:solidFill>
              <a:latin typeface="微软雅黑" panose="020B0503020204020204" pitchFamily="34" charset="-122"/>
            </a:endParaRPr>
          </a:p>
        </p:txBody>
      </p:sp>
    </p:spTree>
  </p:cSld>
  <p:clrMapOvr>
    <a:masterClrMapping/>
  </p:clrMapOvr>
  <p:transition spd="slow" advClick="0" advTm="100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012" y="641858"/>
            <a:ext cx="12384024" cy="4351338"/>
          </a:xfrm>
        </p:spPr>
        <p:txBody>
          <a:bodyPr>
            <a:noAutofit/>
          </a:bodyPr>
          <a:lstStyle/>
          <a:p>
            <a:pPr marL="0" indent="0">
              <a:buNone/>
            </a:pPr>
            <a:r>
              <a:rPr lang="en-US" altLang="zh-CN" sz="3200" dirty="0">
                <a:latin typeface="Times New Roman" panose="02020603050405020304" pitchFamily="18" charset="0"/>
                <a:cs typeface="Times New Roman" panose="02020603050405020304" pitchFamily="18" charset="0"/>
              </a:rPr>
              <a:t>Dear Richard,</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Thrilled at your plan to travel in China and learn Chinese culture, I’m extending my sincerest welcome and making a recommendation.</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Learning while travelling is getting increasingly well-received. When the iconic attractions are mentioned, you will find </a:t>
            </a:r>
            <a:r>
              <a:rPr lang="en-US" altLang="zh-CN" sz="3200" dirty="0" err="1">
                <a:latin typeface="Times New Roman" panose="02020603050405020304" pitchFamily="18" charset="0"/>
                <a:cs typeface="Times New Roman" panose="02020603050405020304" pitchFamily="18" charset="0"/>
              </a:rPr>
              <a:t>Qufu</a:t>
            </a:r>
            <a:r>
              <a:rPr lang="en-US" altLang="zh-CN" sz="3200" dirty="0">
                <a:latin typeface="Times New Roman" panose="02020603050405020304" pitchFamily="18" charset="0"/>
                <a:cs typeface="Times New Roman" panose="02020603050405020304" pitchFamily="18" charset="0"/>
              </a:rPr>
              <a:t> included, the hometown of Confucius, who greatly shaped Chinese cultures. Walking in the famous Three Kong-Confucian Temple, Cemetery and Family Mansion, you can entirely gain deep insight into Chinese value and philosophy while exposing yourself to the harmony of human and nature.</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Qufu</a:t>
            </a:r>
            <a:r>
              <a:rPr lang="en-US" altLang="zh-CN" sz="3200" dirty="0">
                <a:latin typeface="Times New Roman" panose="02020603050405020304" pitchFamily="18" charset="0"/>
                <a:cs typeface="Times New Roman" panose="02020603050405020304" pitchFamily="18" charset="0"/>
              </a:rPr>
              <a:t> should top your list, which is definitely a gateway to the profound Chinese culture. Wish you a brilliant tour and a good harvest. Hardly wait to meet you in person.</a:t>
            </a:r>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Yours,                                                                                                                                                                               </a:t>
            </a:r>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Lihua</a:t>
            </a:r>
            <a:endParaRPr lang="en-US" altLang="zh-CN" sz="3200" dirty="0">
              <a:latin typeface="Times New Roman" panose="02020603050405020304" pitchFamily="18" charset="0"/>
              <a:cs typeface="Times New Roman" panose="02020603050405020304" pitchFamily="18" charset="0"/>
            </a:endParaRPr>
          </a:p>
          <a:p>
            <a:pPr marL="0" indent="0">
              <a:buNone/>
            </a:pPr>
            <a:endParaRPr lang="zh-CN" altLang="en-US" sz="3200" dirty="0">
              <a:latin typeface="Times New Roman" panose="02020603050405020304" pitchFamily="18" charset="0"/>
              <a:cs typeface="Times New Roman" panose="02020603050405020304" pitchFamily="18" charset="0"/>
            </a:endParaRPr>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lang="zh-CN" altLang="en-US" sz="4400" dirty="0">
                <a:solidFill>
                  <a:schemeClr val="tx1"/>
                </a:solidFill>
                <a:latin typeface="微软雅黑" panose="020B0503020204020204" pitchFamily="34" charset="-122"/>
              </a:rPr>
              <a:t>范文</a:t>
            </a:r>
            <a:r>
              <a:rPr lang="en-US" altLang="zh-CN" sz="4400" dirty="0">
                <a:solidFill>
                  <a:schemeClr val="tx1"/>
                </a:solidFill>
                <a:latin typeface="微软雅黑" panose="020B0503020204020204" pitchFamily="34" charset="-122"/>
              </a:rPr>
              <a:t>2 </a:t>
            </a:r>
            <a:endParaRPr lang="zh-CN" altLang="en-US" sz="4400" dirty="0">
              <a:solidFill>
                <a:schemeClr val="tx1"/>
              </a:solidFill>
              <a:latin typeface="微软雅黑" panose="020B0503020204020204" pitchFamily="34" charset="-122"/>
            </a:endParaRPr>
          </a:p>
        </p:txBody>
      </p:sp>
    </p:spTree>
  </p:cSld>
  <p:clrMapOvr>
    <a:masterClrMapping/>
  </p:clrMapOvr>
  <p:transition spd="slow" advClick="0" advTm="1000">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pPr marL="0" indent="0">
              <a:buNone/>
            </a:pPr>
            <a:r>
              <a:rPr lang="en-US" altLang="zh-CN" sz="4800" b="1" dirty="0">
                <a:solidFill>
                  <a:schemeClr val="accent6">
                    <a:lumMod val="50000"/>
                  </a:schemeClr>
                </a:solidFill>
              </a:rPr>
              <a:t>         </a:t>
            </a:r>
            <a:endParaRPr lang="en-US" altLang="zh-CN" sz="4800" b="1" dirty="0">
              <a:solidFill>
                <a:schemeClr val="accent6">
                  <a:lumMod val="50000"/>
                </a:schemeClr>
              </a:solidFill>
            </a:endParaRPr>
          </a:p>
          <a:p>
            <a:endParaRPr lang="zh-CN" altLang="en-US" dirty="0"/>
          </a:p>
        </p:txBody>
      </p:sp>
      <p:sp>
        <p:nvSpPr>
          <p:cNvPr id="4" name="标题 3"/>
          <p:cNvSpPr>
            <a:spLocks noGrp="1"/>
          </p:cNvSpPr>
          <p:nvPr>
            <p:custDataLst>
              <p:tags r:id="rId1"/>
            </p:custDataLst>
          </p:nvPr>
        </p:nvSpPr>
        <p:spPr>
          <a:xfrm>
            <a:off x="0" y="292735"/>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lang="zh-CN" altLang="en-US" sz="4400" dirty="0">
                <a:solidFill>
                  <a:schemeClr val="tx1"/>
                </a:solidFill>
                <a:latin typeface="微软雅黑" panose="020B0503020204020204" pitchFamily="34" charset="-122"/>
              </a:rPr>
              <a:t>及格版下水作文</a:t>
            </a:r>
            <a:endParaRPr lang="zh-CN" altLang="en-US" sz="4400" dirty="0">
              <a:solidFill>
                <a:schemeClr val="tx1"/>
              </a:solidFill>
              <a:latin typeface="微软雅黑" panose="020B0503020204020204" pitchFamily="34" charset="-122"/>
            </a:endParaRPr>
          </a:p>
        </p:txBody>
      </p:sp>
      <p:sp>
        <p:nvSpPr>
          <p:cNvPr id="6" name="矩形 5"/>
          <p:cNvSpPr/>
          <p:nvPr/>
        </p:nvSpPr>
        <p:spPr>
          <a:xfrm>
            <a:off x="0" y="1099185"/>
            <a:ext cx="12191365" cy="6226810"/>
          </a:xfrm>
          <a:prstGeom prst="rect">
            <a:avLst/>
          </a:prstGeom>
          <a:ln>
            <a:solidFill>
              <a:srgbClr val="FAFAFA"/>
            </a:solidFill>
          </a:ln>
        </p:spPr>
        <p:txBody>
          <a:bodyPr wrap="square">
            <a:noAutofit/>
          </a:bodyPr>
          <a:lstStyle/>
          <a:p>
            <a:r>
              <a:rPr sz="2400" dirty="0">
                <a:latin typeface="Times New Roman" panose="02020603050405020304" pitchFamily="18" charset="0"/>
                <a:cs typeface="Times New Roman" panose="02020603050405020304" pitchFamily="18" charset="0"/>
              </a:rPr>
              <a:t>Dear</a:t>
            </a:r>
            <a:r>
              <a:rPr lang="en-US" sz="2400" dirty="0">
                <a:latin typeface="Times New Roman" panose="02020603050405020304" pitchFamily="18" charset="0"/>
                <a:cs typeface="Times New Roman" panose="02020603050405020304" pitchFamily="18" charset="0"/>
              </a:rPr>
              <a:t> Richard,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Hearing you want </a:t>
            </a:r>
            <a:r>
              <a:rPr lang="en-US" altLang="zh-CN" sz="2400" dirty="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visit some places in China to experience Chinese culture, I am glad to introduce you some interesting places. Here are the details.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First, Beijing is the first place that I would like to reccommend to you. In Beijing, there are thousands of cultural and historical sites ranging from History Museum to local park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where you can experience the extensive and profound Chinese culture. Secondly, it is necessary to taste some delicious Chinese cuisine, by which you can go through some Chinese cooking culture. At last, going to visit some ancient buildings is also a must, which can help you have a better understanding of  Chinese architectures. </a:t>
            </a:r>
            <a:r>
              <a:rPr lang="en-US" altLang="zh-CN" sz="2400" dirty="0">
                <a:latin typeface="Times New Roman" panose="02020603050405020304" pitchFamily="18" charset="0"/>
                <a:cs typeface="Times New Roman" panose="02020603050405020304" pitchFamily="18" charset="0"/>
              </a:rPr>
              <a:t>They are </a:t>
            </a:r>
            <a:r>
              <a:rPr lang="en-US" sz="2400" dirty="0">
                <a:latin typeface="Times New Roman" panose="02020603050405020304" pitchFamily="18" charset="0"/>
                <a:cs typeface="Times New Roman" panose="02020603050405020304" pitchFamily="18" charset="0"/>
              </a:rPr>
              <a:t>definitely a symbol of Chinese culture.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 In a word, I</a:t>
            </a:r>
            <a:r>
              <a:rPr sz="2400" dirty="0">
                <a:latin typeface="Times New Roman" panose="02020603050405020304" pitchFamily="18" charset="0"/>
                <a:cs typeface="Times New Roman" panose="02020603050405020304" pitchFamily="18" charset="0"/>
                <a:sym typeface="+mn-ea"/>
              </a:rPr>
              <a:t> highly recommend </a:t>
            </a:r>
            <a:r>
              <a:rPr lang="en-US" sz="2400" dirty="0">
                <a:latin typeface="Times New Roman" panose="02020603050405020304" pitchFamily="18" charset="0"/>
                <a:cs typeface="Times New Roman" panose="02020603050405020304" pitchFamily="18" charset="0"/>
                <a:sym typeface="+mn-ea"/>
              </a:rPr>
              <a:t>Beijing</a:t>
            </a:r>
            <a:r>
              <a:rPr sz="2400" dirty="0">
                <a:latin typeface="Times New Roman" panose="02020603050405020304" pitchFamily="18" charset="0"/>
                <a:cs typeface="Times New Roman" panose="02020603050405020304" pitchFamily="18" charset="0"/>
                <a:sym typeface="+mn-ea"/>
              </a:rPr>
              <a:t> to </a:t>
            </a:r>
            <a:r>
              <a:rPr lang="en-US" sz="2400" dirty="0">
                <a:latin typeface="Times New Roman" panose="02020603050405020304" pitchFamily="18" charset="0"/>
                <a:cs typeface="Times New Roman" panose="02020603050405020304" pitchFamily="18" charset="0"/>
                <a:sym typeface="+mn-ea"/>
              </a:rPr>
              <a:t>you to have</a:t>
            </a:r>
            <a:r>
              <a:rPr sz="2400" dirty="0">
                <a:latin typeface="Times New Roman" panose="02020603050405020304" pitchFamily="18" charset="0"/>
                <a:cs typeface="Times New Roman" panose="02020603050405020304" pitchFamily="18" charset="0"/>
                <a:sym typeface="+mn-ea"/>
              </a:rPr>
              <a:t> an unforgettable travel experience</a:t>
            </a:r>
            <a:r>
              <a:rPr 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It is truly a destination </a:t>
            </a:r>
            <a:r>
              <a:rPr lang="en-US" sz="2400" dirty="0">
                <a:latin typeface="Times New Roman" panose="02020603050405020304" pitchFamily="18" charset="0"/>
                <a:cs typeface="Times New Roman" panose="02020603050405020304" pitchFamily="18" charset="0"/>
                <a:sym typeface="+mn-ea"/>
              </a:rPr>
              <a:t>that you can not miss</a:t>
            </a:r>
            <a:r>
              <a:rPr sz="2400" dirty="0">
                <a:latin typeface="Times New Roman" panose="02020603050405020304" pitchFamily="18"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Wish you a pleasant journey in China!</a:t>
            </a:r>
            <a:endParaRPr sz="2400" dirty="0">
              <a:latin typeface="Times New Roman" panose="02020603050405020304" pitchFamily="18" charset="0"/>
              <a:cs typeface="Times New Roman" panose="02020603050405020304" pitchFamily="18" charset="0"/>
              <a:sym typeface="+mn-ea"/>
            </a:endParaRPr>
          </a:p>
          <a:p>
            <a:endParaRPr sz="2400" dirty="0">
              <a:latin typeface="Times New Roman" panose="02020603050405020304" pitchFamily="18" charset="0"/>
              <a:cs typeface="Times New Roman" panose="02020603050405020304" pitchFamily="18" charset="0"/>
              <a:sym typeface="+mn-ea"/>
            </a:endParaRPr>
          </a:p>
          <a:p>
            <a:r>
              <a:rPr lang="en-US" sz="2400" dirty="0">
                <a:latin typeface="Times New Roman" panose="02020603050405020304" pitchFamily="18" charset="0"/>
                <a:cs typeface="Times New Roman" panose="02020603050405020304" pitchFamily="18" charset="0"/>
              </a:rPr>
              <a:t>                                                                                                                                              Yours,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Lihua</a:t>
            </a:r>
            <a:endParaRPr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pPr marL="0" indent="0">
              <a:buNone/>
            </a:pPr>
            <a:r>
              <a:rPr lang="en-US" altLang="zh-CN" sz="4800" b="1" dirty="0">
                <a:solidFill>
                  <a:schemeClr val="accent6">
                    <a:lumMod val="50000"/>
                  </a:schemeClr>
                </a:solidFill>
              </a:rPr>
              <a:t>         </a:t>
            </a:r>
            <a:endParaRPr lang="en-US" altLang="zh-CN" sz="4800" b="1" dirty="0">
              <a:solidFill>
                <a:schemeClr val="accent6">
                  <a:lumMod val="50000"/>
                </a:schemeClr>
              </a:solidFill>
            </a:endParaRPr>
          </a:p>
          <a:p>
            <a:endParaRPr lang="zh-CN" altLang="en-US" dirty="0"/>
          </a:p>
        </p:txBody>
      </p:sp>
      <p:sp>
        <p:nvSpPr>
          <p:cNvPr id="4" name="标题 3"/>
          <p:cNvSpPr>
            <a:spLocks noGrp="1"/>
          </p:cNvSpPr>
          <p:nvPr>
            <p:custDataLst>
              <p:tags r:id="rId1"/>
            </p:custDataLst>
          </p:nvPr>
        </p:nvSpPr>
        <p:spPr>
          <a:xfrm>
            <a:off x="0" y="292735"/>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lang="zh-CN" altLang="en-US" sz="4400" dirty="0">
                <a:solidFill>
                  <a:schemeClr val="tx1"/>
                </a:solidFill>
                <a:latin typeface="微软雅黑" panose="020B0503020204020204" pitchFamily="34" charset="-122"/>
              </a:rPr>
              <a:t>及格版下水作文默写</a:t>
            </a:r>
            <a:endParaRPr lang="zh-CN" altLang="en-US" sz="4400" dirty="0">
              <a:solidFill>
                <a:schemeClr val="tx1"/>
              </a:solidFill>
              <a:latin typeface="微软雅黑" panose="020B0503020204020204" pitchFamily="34" charset="-122"/>
            </a:endParaRPr>
          </a:p>
        </p:txBody>
      </p:sp>
      <p:sp>
        <p:nvSpPr>
          <p:cNvPr id="6" name="矩形 5"/>
          <p:cNvSpPr/>
          <p:nvPr/>
        </p:nvSpPr>
        <p:spPr>
          <a:xfrm>
            <a:off x="0" y="1099185"/>
            <a:ext cx="12191365" cy="6226810"/>
          </a:xfrm>
          <a:prstGeom prst="rect">
            <a:avLst/>
          </a:prstGeom>
          <a:ln>
            <a:solidFill>
              <a:srgbClr val="FAFAFA"/>
            </a:solidFill>
          </a:ln>
        </p:spPr>
        <p:txBody>
          <a:bodyPr wrap="square">
            <a:noAutofit/>
          </a:bodyPr>
          <a:lstStyle/>
          <a:p>
            <a:r>
              <a:rPr sz="2400" dirty="0">
                <a:latin typeface="Times New Roman" panose="02020603050405020304" pitchFamily="18" charset="0"/>
                <a:cs typeface="Times New Roman" panose="02020603050405020304" pitchFamily="18" charset="0"/>
                <a:sym typeface="+mn-ea"/>
              </a:rPr>
              <a:t>Dear</a:t>
            </a:r>
            <a:r>
              <a:rPr lang="en-US" sz="2400" dirty="0">
                <a:latin typeface="Times New Roman" panose="02020603050405020304" pitchFamily="18" charset="0"/>
                <a:cs typeface="Times New Roman" panose="02020603050405020304" pitchFamily="18" charset="0"/>
                <a:sym typeface="+mn-ea"/>
              </a:rPr>
              <a:t> Richard,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听说你要来中国旅游</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to experience Chinese culture, I am glad to introduce you some interesting places. 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细节如下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          First, Beijing is the first place that I would like to reccommend to you. In Beijing, there are thousands of  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历史和文化圣地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ranging from History Museum to local park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en-US" sz="2400" dirty="0">
                <a:latin typeface="Times New Roman" panose="02020603050405020304" pitchFamily="18" charset="0"/>
                <a:cs typeface="Times New Roman" panose="02020603050405020304" pitchFamily="18" charset="0"/>
                <a:sym typeface="+mn-ea"/>
              </a:rPr>
              <a:t>, where you can experience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意义深远的中国文化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 Secondly, it is necessary to taste some delicious Chinese cuisine, by which you can go through some Chinese cooking culture. At last, going to visit some ancient buildings is also a must,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这些可以很好地让你理解</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of  Chinese architectures. It is a symbol of Chinese culture.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           In a word, I</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非常推荐北京给你</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to have</a:t>
            </a:r>
            <a:r>
              <a:rPr sz="2400" dirty="0">
                <a:latin typeface="Times New Roman" panose="02020603050405020304" pitchFamily="18" charset="0"/>
                <a:cs typeface="Times New Roman" panose="02020603050405020304" pitchFamily="18" charset="0"/>
                <a:sym typeface="+mn-ea"/>
              </a:rPr>
              <a:t> an unforgettable travel experience</a:t>
            </a:r>
            <a:r>
              <a:rPr lang="en-US" sz="2400" dirty="0">
                <a:latin typeface="Times New Roman" panose="02020603050405020304" pitchFamily="18" charset="0"/>
                <a:cs typeface="Times New Roman" panose="02020603050405020304" pitchFamily="18" charset="0"/>
                <a:sym typeface="+mn-ea"/>
              </a:rPr>
              <a:t>.</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I hope this trip will</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be of great interest for you</a:t>
            </a:r>
            <a:r>
              <a:rPr sz="2400" dirty="0">
                <a:latin typeface="Times New Roman" panose="02020603050405020304" pitchFamily="18" charset="0"/>
                <a:cs typeface="Times New Roman" panose="02020603050405020304" pitchFamily="18" charset="0"/>
                <a:sym typeface="+mn-ea"/>
              </a:rPr>
              <a:t>. It is truly a destination </a:t>
            </a:r>
            <a:r>
              <a:rPr lang="en-US" sz="2400" dirty="0">
                <a:latin typeface="Times New Roman" panose="02020603050405020304" pitchFamily="18" charset="0"/>
                <a:cs typeface="Times New Roman" panose="02020603050405020304" pitchFamily="18" charset="0"/>
                <a:sym typeface="+mn-ea"/>
              </a:rPr>
              <a:t>that you can not miss</a:t>
            </a:r>
            <a:r>
              <a:rPr sz="2400" dirty="0">
                <a:latin typeface="Times New Roman" panose="02020603050405020304" pitchFamily="18" charset="0"/>
                <a:cs typeface="Times New Roman" panose="02020603050405020304" pitchFamily="18" charset="0"/>
                <a:sym typeface="+mn-ea"/>
              </a:rPr>
              <a:t>.</a:t>
            </a:r>
            <a:endParaRPr sz="2400" dirty="0">
              <a:latin typeface="Times New Roman" panose="02020603050405020304" pitchFamily="18" charset="0"/>
              <a:cs typeface="Times New Roman" panose="02020603050405020304" pitchFamily="18" charset="0"/>
              <a:sym typeface="+mn-ea"/>
            </a:endParaRPr>
          </a:p>
          <a:p>
            <a:endParaRPr sz="2400" dirty="0">
              <a:latin typeface="Times New Roman" panose="02020603050405020304" pitchFamily="18" charset="0"/>
              <a:cs typeface="Times New Roman" panose="02020603050405020304" pitchFamily="18" charset="0"/>
              <a:sym typeface="+mn-ea"/>
            </a:endParaRPr>
          </a:p>
          <a:p>
            <a:r>
              <a:rPr lang="en-US" sz="2400" dirty="0">
                <a:latin typeface="Times New Roman" panose="02020603050405020304" pitchFamily="18" charset="0"/>
                <a:cs typeface="Times New Roman" panose="02020603050405020304" pitchFamily="18" charset="0"/>
                <a:sym typeface="+mn-ea"/>
              </a:rPr>
              <a:t>                                                                                                                                              Yours,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                                                                                                                                               Lihua</a:t>
            </a:r>
            <a:endParaRPr sz="2400" dirty="0">
              <a:latin typeface="Times New Roman" panose="02020603050405020304" pitchFamily="18" charset="0"/>
              <a:cs typeface="Times New Roman" panose="02020603050405020304" pitchFamily="18" charset="0"/>
            </a:endParaRPr>
          </a:p>
          <a:p>
            <a:endParaRPr sz="24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pPr marL="0" indent="0">
              <a:buNone/>
            </a:pPr>
            <a:r>
              <a:rPr lang="en-US" altLang="zh-CN" sz="4800" b="1" dirty="0">
                <a:solidFill>
                  <a:schemeClr val="accent6">
                    <a:lumMod val="50000"/>
                  </a:schemeClr>
                </a:solidFill>
              </a:rPr>
              <a:t> </a:t>
            </a:r>
            <a:endParaRPr lang="en-US" altLang="zh-CN" sz="4800" b="1" dirty="0">
              <a:solidFill>
                <a:schemeClr val="accent6">
                  <a:lumMod val="50000"/>
                </a:schemeClr>
              </a:solidFill>
            </a:endParaRPr>
          </a:p>
          <a:p>
            <a:endParaRPr lang="zh-CN" altLang="en-US" dirty="0"/>
          </a:p>
        </p:txBody>
      </p:sp>
      <p:sp>
        <p:nvSpPr>
          <p:cNvPr id="4" name="标题 3"/>
          <p:cNvSpPr>
            <a:spLocks noGrp="1"/>
          </p:cNvSpPr>
          <p:nvPr>
            <p:custDataLst>
              <p:tags r:id="rId1"/>
            </p:custDataLst>
          </p:nvPr>
        </p:nvSpPr>
        <p:spPr>
          <a:xfrm>
            <a:off x="74295" y="5842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r>
              <a:rPr sz="4400" dirty="0">
                <a:solidFill>
                  <a:schemeClr val="tx1"/>
                </a:solidFill>
                <a:latin typeface="微软雅黑" panose="020B0503020204020204" pitchFamily="34" charset="-122"/>
                <a:sym typeface="+mn-ea"/>
              </a:rPr>
              <a:t>优秀版</a:t>
            </a:r>
            <a:r>
              <a:rPr lang="zh-CN" altLang="en-US" sz="4400" dirty="0">
                <a:solidFill>
                  <a:schemeClr val="tx1"/>
                </a:solidFill>
                <a:latin typeface="微软雅黑" panose="020B0503020204020204" pitchFamily="34" charset="-122"/>
                <a:sym typeface="+mn-ea"/>
              </a:rPr>
              <a:t>下水作文</a:t>
            </a:r>
            <a:endParaRPr lang="en-US" altLang="zh-CN" sz="4400" dirty="0">
              <a:solidFill>
                <a:schemeClr val="tx1"/>
              </a:solidFill>
              <a:latin typeface="微软雅黑" panose="020B0503020204020204" pitchFamily="34" charset="-122"/>
            </a:endParaRPr>
          </a:p>
        </p:txBody>
      </p:sp>
      <p:sp>
        <p:nvSpPr>
          <p:cNvPr id="6" name="矩形 5"/>
          <p:cNvSpPr/>
          <p:nvPr/>
        </p:nvSpPr>
        <p:spPr>
          <a:xfrm>
            <a:off x="177800" y="864870"/>
            <a:ext cx="12014200" cy="6739255"/>
          </a:xfrm>
          <a:prstGeom prst="rect">
            <a:avLst/>
          </a:prstGeom>
          <a:ln>
            <a:solidFill>
              <a:srgbClr val="FAFAFA"/>
            </a:solidFill>
          </a:ln>
        </p:spPr>
        <p:txBody>
          <a:bodyPr wrap="square">
            <a:spAutoFit/>
          </a:bodyPr>
          <a:lstStyle/>
          <a:p>
            <a:pPr algn="just"/>
            <a:r>
              <a:rPr sz="2400" dirty="0">
                <a:latin typeface="Times New Roman" panose="02020603050405020304" pitchFamily="18" charset="0"/>
                <a:cs typeface="Times New Roman" panose="02020603050405020304" pitchFamily="18" charset="0"/>
                <a:sym typeface="+mn-ea"/>
              </a:rPr>
              <a:t>Dear</a:t>
            </a:r>
            <a:r>
              <a:rPr lang="en-US" sz="2400" dirty="0">
                <a:latin typeface="Times New Roman" panose="02020603050405020304" pitchFamily="18" charset="0"/>
                <a:cs typeface="Times New Roman" panose="02020603050405020304" pitchFamily="18" charset="0"/>
                <a:sym typeface="+mn-ea"/>
              </a:rPr>
              <a:t> 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ichard</a:t>
            </a:r>
            <a:r>
              <a:rPr sz="2400" dirty="0">
                <a:latin typeface="Times New Roman" panose="02020603050405020304" pitchFamily="18" charset="0"/>
                <a:cs typeface="Times New Roman" panose="02020603050405020304" pitchFamily="18" charset="0"/>
                <a:sym typeface="+mn-ea"/>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Knowing that you are coming to China to travel and </a:t>
            </a:r>
            <a:r>
              <a:rPr sz="2400" dirty="0">
                <a:latin typeface="Times New Roman" panose="02020603050405020304" pitchFamily="18" charset="0"/>
                <a:cs typeface="Times New Roman" panose="02020603050405020304" pitchFamily="18" charset="0"/>
                <a:sym typeface="+mn-ea"/>
              </a:rPr>
              <a:t>explor</a:t>
            </a:r>
            <a:r>
              <a:rPr lang="en-US" sz="2400" dirty="0">
                <a:latin typeface="Times New Roman" panose="02020603050405020304" pitchFamily="18" charset="0"/>
                <a:cs typeface="Times New Roman" panose="02020603050405020304" pitchFamily="18" charset="0"/>
                <a:sym typeface="+mn-ea"/>
              </a:rPr>
              <a:t>e some Chinese culture, </a:t>
            </a:r>
            <a:r>
              <a:rPr sz="2400" dirty="0">
                <a:latin typeface="Times New Roman" panose="02020603050405020304" pitchFamily="18" charset="0"/>
                <a:cs typeface="Times New Roman" panose="02020603050405020304" pitchFamily="18" charset="0"/>
                <a:sym typeface="+mn-ea"/>
              </a:rPr>
              <a:t>I am writing to highly recommend </a:t>
            </a:r>
            <a:r>
              <a:rPr lang="en-US" sz="2400" dirty="0">
                <a:latin typeface="Times New Roman" panose="02020603050405020304" pitchFamily="18" charset="0"/>
                <a:cs typeface="Times New Roman" panose="02020603050405020304" pitchFamily="18" charset="0"/>
                <a:sym typeface="+mn-ea"/>
              </a:rPr>
              <a:t>Beijing</a:t>
            </a:r>
            <a:r>
              <a:rPr sz="2400" dirty="0">
                <a:latin typeface="Times New Roman" panose="02020603050405020304" pitchFamily="18" charset="0"/>
                <a:cs typeface="Times New Roman" panose="02020603050405020304" pitchFamily="18" charset="0"/>
                <a:sym typeface="+mn-ea"/>
              </a:rPr>
              <a:t> as a top destination for </a:t>
            </a:r>
            <a:r>
              <a:rPr lang="en-US" sz="2400" dirty="0">
                <a:latin typeface="Times New Roman" panose="02020603050405020304" pitchFamily="18" charset="0"/>
                <a:cs typeface="Times New Roman" panose="02020603050405020304" pitchFamily="18" charset="0"/>
                <a:sym typeface="+mn-ea"/>
              </a:rPr>
              <a:t>you to</a:t>
            </a:r>
            <a:r>
              <a:rPr sz="2400" dirty="0">
                <a:latin typeface="Times New Roman" panose="02020603050405020304" pitchFamily="18" charset="0"/>
                <a:cs typeface="Times New Roman" panose="02020603050405020304" pitchFamily="18" charset="0"/>
                <a:sym typeface="+mn-ea"/>
              </a:rPr>
              <a:t> experienc</a:t>
            </a:r>
            <a:r>
              <a:rPr lang="en-US" sz="2400" dirty="0">
                <a:latin typeface="Times New Roman" panose="02020603050405020304" pitchFamily="18" charset="0"/>
                <a:cs typeface="Times New Roman" panose="02020603050405020304" pitchFamily="18" charset="0"/>
                <a:sym typeface="+mn-ea"/>
              </a:rPr>
              <a:t>e</a:t>
            </a:r>
            <a:r>
              <a:rPr sz="2400" dirty="0">
                <a:latin typeface="Times New Roman" panose="02020603050405020304" pitchFamily="18" charset="0"/>
                <a:cs typeface="Times New Roman" panose="02020603050405020304" pitchFamily="18" charset="0"/>
                <a:sym typeface="+mn-ea"/>
              </a:rPr>
              <a:t> the beauty of </a:t>
            </a:r>
            <a:r>
              <a:rPr lang="en-US" sz="2400" dirty="0">
                <a:latin typeface="Times New Roman" panose="02020603050405020304" pitchFamily="18" charset="0"/>
                <a:cs typeface="Times New Roman" panose="02020603050405020304" pitchFamily="18" charset="0"/>
                <a:sym typeface="+mn-ea"/>
              </a:rPr>
              <a:t>culture</a:t>
            </a:r>
            <a:r>
              <a:rPr sz="2400" dirty="0">
                <a:latin typeface="Times New Roman" panose="02020603050405020304" pitchFamily="18" charset="0"/>
                <a:cs typeface="Times New Roman" panose="02020603050405020304" pitchFamily="18" charset="0"/>
                <a:sym typeface="+mn-ea"/>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First of all, you can go to visit the History Museum in Beijing, where items dating back thousands of years are exhibited. These </a:t>
            </a:r>
            <a:r>
              <a:rPr sz="2400" dirty="0">
                <a:latin typeface="Times New Roman" panose="02020603050405020304" pitchFamily="18" charset="0"/>
                <a:cs typeface="Times New Roman" panose="02020603050405020304" pitchFamily="18" charset="0"/>
                <a:sym typeface="+mn-ea"/>
              </a:rPr>
              <a:t>cultural and historical sites </a:t>
            </a:r>
            <a:r>
              <a:rPr lang="en-US" sz="2400" dirty="0">
                <a:latin typeface="Times New Roman" panose="02020603050405020304" pitchFamily="18" charset="0"/>
                <a:cs typeface="Times New Roman" panose="02020603050405020304" pitchFamily="18" charset="0"/>
                <a:sym typeface="+mn-ea"/>
              </a:rPr>
              <a:t>can</a:t>
            </a:r>
            <a:r>
              <a:rPr sz="2400" dirty="0">
                <a:latin typeface="Times New Roman" panose="02020603050405020304" pitchFamily="18" charset="0"/>
                <a:cs typeface="Times New Roman" panose="02020603050405020304" pitchFamily="18" charset="0"/>
                <a:sym typeface="+mn-ea"/>
              </a:rPr>
              <a:t> make a truly unique and educational experience</a:t>
            </a:r>
            <a:r>
              <a:rPr lang="en-US" sz="2400" dirty="0">
                <a:latin typeface="Times New Roman" panose="02020603050405020304" pitchFamily="18" charset="0"/>
                <a:cs typeface="Times New Roman" panose="02020603050405020304" pitchFamily="18" charset="0"/>
                <a:sym typeface="+mn-ea"/>
              </a:rPr>
              <a:t> for you</a:t>
            </a:r>
            <a:r>
              <a:rPr sz="2400" dirty="0">
                <a:latin typeface="Times New Roman" panose="02020603050405020304" pitchFamily="18"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What’s more,</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through</a:t>
            </a:r>
            <a:r>
              <a:rPr sz="2400" dirty="0">
                <a:latin typeface="Times New Roman" panose="02020603050405020304" pitchFamily="18" charset="0"/>
                <a:cs typeface="Times New Roman" panose="02020603050405020304" pitchFamily="18" charset="0"/>
                <a:sym typeface="+mn-ea"/>
              </a:rPr>
              <a:t> exploring the ancient temples and breathtaking natural wonders, </a:t>
            </a:r>
            <a:r>
              <a:rPr lang="en-US" sz="2400" dirty="0">
                <a:latin typeface="Times New Roman" panose="02020603050405020304" pitchFamily="18" charset="0"/>
                <a:cs typeface="Times New Roman" panose="02020603050405020304" pitchFamily="18" charset="0"/>
                <a:sym typeface="+mn-ea"/>
              </a:rPr>
              <a:t>you can really blend in this city. Last but not the least</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indulging in the delicious local cuisine</a:t>
            </a:r>
            <a:r>
              <a:rPr lang="en-US" sz="2400" dirty="0">
                <a:latin typeface="Times New Roman" panose="02020603050405020304" pitchFamily="18" charset="0"/>
                <a:cs typeface="Times New Roman" panose="02020603050405020304" pitchFamily="18" charset="0"/>
                <a:sym typeface="+mn-ea"/>
              </a:rPr>
              <a:t> is also a fantastic way to experience the charming culture</a:t>
            </a:r>
            <a:r>
              <a:rPr sz="2400" dirty="0">
                <a:latin typeface="Times New Roman" panose="02020603050405020304" pitchFamily="18"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Undoudtedly, t</a:t>
            </a:r>
            <a:r>
              <a:rPr sz="2400" dirty="0">
                <a:latin typeface="Times New Roman" panose="02020603050405020304" pitchFamily="18" charset="0"/>
                <a:cs typeface="Times New Roman" panose="02020603050405020304" pitchFamily="18" charset="0"/>
                <a:sym typeface="+mn-ea"/>
              </a:rPr>
              <a:t>here are endless possibilities for gaining a deeper understanding and appreciation of this rich and fascinating country.</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Therefore, I</a:t>
            </a:r>
            <a:r>
              <a:rPr sz="2400" dirty="0">
                <a:latin typeface="Times New Roman" panose="02020603050405020304" pitchFamily="18" charset="0"/>
                <a:cs typeface="Times New Roman" panose="02020603050405020304" pitchFamily="18" charset="0"/>
                <a:sym typeface="+mn-ea"/>
              </a:rPr>
              <a:t> highly recommend </a:t>
            </a:r>
            <a:r>
              <a:rPr lang="en-US" sz="2400" dirty="0">
                <a:latin typeface="Times New Roman" panose="02020603050405020304" pitchFamily="18" charset="0"/>
                <a:cs typeface="Times New Roman" panose="02020603050405020304" pitchFamily="18" charset="0"/>
                <a:sym typeface="+mn-ea"/>
              </a:rPr>
              <a:t>Beijing</a:t>
            </a:r>
            <a:r>
              <a:rPr sz="2400" dirty="0">
                <a:latin typeface="Times New Roman" panose="02020603050405020304" pitchFamily="18" charset="0"/>
                <a:cs typeface="Times New Roman" panose="02020603050405020304" pitchFamily="18" charset="0"/>
                <a:sym typeface="+mn-ea"/>
              </a:rPr>
              <a:t> to anyone looking for an unforgettable travel experience that combines </a:t>
            </a:r>
            <a:r>
              <a:rPr lang="en-US" sz="2400" dirty="0">
                <a:latin typeface="Times New Roman" panose="02020603050405020304" pitchFamily="18" charset="0"/>
                <a:cs typeface="Times New Roman" panose="02020603050405020304" pitchFamily="18" charset="0"/>
                <a:sym typeface="+mn-ea"/>
              </a:rPr>
              <a:t>fascinating</a:t>
            </a:r>
            <a:r>
              <a:rPr sz="2400" dirty="0">
                <a:latin typeface="Times New Roman" panose="02020603050405020304" pitchFamily="18" charset="0"/>
                <a:cs typeface="Times New Roman" panose="02020603050405020304" pitchFamily="18" charset="0"/>
                <a:sym typeface="+mn-ea"/>
              </a:rPr>
              <a:t> scenery</a:t>
            </a:r>
            <a:r>
              <a:rPr lang="en-US" sz="2400" dirty="0">
                <a:latin typeface="Times New Roman" panose="02020603050405020304" pitchFamily="18" charset="0"/>
                <a:cs typeface="Times New Roman" panose="02020603050405020304" pitchFamily="18" charset="0"/>
                <a:sym typeface="+mn-ea"/>
              </a:rPr>
              <a:t> with </a:t>
            </a:r>
            <a:r>
              <a:rPr sz="2400" dirty="0">
                <a:latin typeface="Times New Roman" panose="02020603050405020304" pitchFamily="18" charset="0"/>
                <a:cs typeface="Times New Roman" panose="02020603050405020304" pitchFamily="18" charset="0"/>
                <a:sym typeface="+mn-ea"/>
              </a:rPr>
              <a:t>cultural immersion. It is truly a destination like no other.</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Sincerely</a:t>
            </a:r>
            <a:r>
              <a:rPr lang="en-US" sz="2400" dirty="0">
                <a:latin typeface="Times New Roman" panose="02020603050405020304" pitchFamily="18" charset="0"/>
                <a:cs typeface="Times New Roman" panose="02020603050405020304" pitchFamily="18" charset="0"/>
                <a:sym typeface="+mn-ea"/>
              </a:rPr>
              <a:t> yours</a:t>
            </a:r>
            <a:r>
              <a:rPr sz="2400" dirty="0">
                <a:latin typeface="Times New Roman" panose="02020603050405020304" pitchFamily="18" charset="0"/>
                <a:cs typeface="Times New Roman" panose="02020603050405020304" pitchFamily="18" charset="0"/>
                <a:sym typeface="+mn-ea"/>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Li Hua</a:t>
            </a: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pPr marL="0" indent="0">
              <a:buNone/>
            </a:pPr>
            <a:r>
              <a:rPr lang="en-US" altLang="zh-CN" sz="4800" b="1" dirty="0">
                <a:solidFill>
                  <a:schemeClr val="accent6">
                    <a:lumMod val="50000"/>
                  </a:schemeClr>
                </a:solidFill>
              </a:rPr>
              <a:t> </a:t>
            </a:r>
            <a:endParaRPr lang="zh-CN" altLang="en-US" dirty="0"/>
          </a:p>
        </p:txBody>
      </p:sp>
      <p:sp>
        <p:nvSpPr>
          <p:cNvPr id="4" name="标题 3"/>
          <p:cNvSpPr>
            <a:spLocks noGrp="1"/>
          </p:cNvSpPr>
          <p:nvPr>
            <p:custDataLst>
              <p:tags r:id="rId1"/>
            </p:custDataLst>
          </p:nvPr>
        </p:nvSpPr>
        <p:spPr>
          <a:xfrm>
            <a:off x="67310" y="5842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ctr"/>
            <a:endParaRPr sz="4400" dirty="0">
              <a:solidFill>
                <a:schemeClr val="tx1"/>
              </a:solidFill>
              <a:latin typeface="微软雅黑" panose="020B0503020204020204" pitchFamily="34" charset="-122"/>
              <a:sym typeface="+mn-ea"/>
            </a:endParaRPr>
          </a:p>
          <a:p>
            <a:pPr lvl="0" algn="ctr"/>
            <a:r>
              <a:rPr lang="zh-CN" altLang="en-US" sz="4400" dirty="0">
                <a:solidFill>
                  <a:schemeClr val="tx1"/>
                </a:solidFill>
                <a:latin typeface="微软雅黑" panose="020B0503020204020204" pitchFamily="34" charset="-122"/>
                <a:sym typeface="+mn-ea"/>
              </a:rPr>
              <a:t>优秀版下水作文默写</a:t>
            </a:r>
            <a:endParaRPr lang="zh-CN" altLang="en-US" sz="4400" dirty="0">
              <a:solidFill>
                <a:schemeClr val="tx1"/>
              </a:solidFill>
              <a:latin typeface="微软雅黑" panose="020B0503020204020204" pitchFamily="34" charset="-122"/>
            </a:endParaRPr>
          </a:p>
          <a:p>
            <a:pPr lvl="0" algn="ctr"/>
            <a:endParaRPr lang="zh-CN" altLang="en-US" sz="4400" dirty="0">
              <a:solidFill>
                <a:schemeClr val="tx1"/>
              </a:solidFill>
              <a:latin typeface="微软雅黑" panose="020B0503020204020204" pitchFamily="34" charset="-122"/>
            </a:endParaRPr>
          </a:p>
        </p:txBody>
      </p:sp>
      <p:sp>
        <p:nvSpPr>
          <p:cNvPr id="6" name="矩形 5"/>
          <p:cNvSpPr/>
          <p:nvPr/>
        </p:nvSpPr>
        <p:spPr>
          <a:xfrm>
            <a:off x="177800" y="933450"/>
            <a:ext cx="12014200" cy="6369685"/>
          </a:xfrm>
          <a:prstGeom prst="rect">
            <a:avLst/>
          </a:prstGeom>
          <a:ln>
            <a:solidFill>
              <a:srgbClr val="FAFAFA"/>
            </a:solidFill>
          </a:ln>
        </p:spPr>
        <p:txBody>
          <a:bodyPr wrap="square">
            <a:spAutoFit/>
          </a:bodyPr>
          <a:lstStyle/>
          <a:p>
            <a:pPr algn="just"/>
            <a:r>
              <a:rPr sz="2400" dirty="0">
                <a:latin typeface="Times New Roman" panose="02020603050405020304" pitchFamily="18" charset="0"/>
                <a:cs typeface="Times New Roman" panose="02020603050405020304" pitchFamily="18" charset="0"/>
              </a:rPr>
              <a:t>Dear</a:t>
            </a:r>
            <a:r>
              <a:rPr lang="en-US" sz="2400" dirty="0">
                <a:latin typeface="Times New Roman" panose="02020603050405020304" pitchFamily="18" charset="0"/>
                <a:cs typeface="Times New Roman" panose="02020603050405020304" pitchFamily="18" charset="0"/>
              </a:rPr>
              <a:t> 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ichard</a:t>
            </a:r>
            <a:r>
              <a:rPr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听说你要来中国旅游</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rPr>
              <a:t> and </a:t>
            </a:r>
            <a:r>
              <a:rPr sz="2400" dirty="0">
                <a:latin typeface="Times New Roman" panose="02020603050405020304" pitchFamily="18" charset="0"/>
                <a:cs typeface="Times New Roman" panose="02020603050405020304" pitchFamily="18" charset="0"/>
                <a:sym typeface="+mn-ea"/>
              </a:rPr>
              <a:t>explor</a:t>
            </a:r>
            <a:r>
              <a:rPr lang="en-US" sz="2400" dirty="0">
                <a:latin typeface="Times New Roman" panose="02020603050405020304" pitchFamily="18" charset="0"/>
                <a:cs typeface="Times New Roman" panose="02020603050405020304" pitchFamily="18" charset="0"/>
                <a:sym typeface="+mn-ea"/>
              </a:rPr>
              <a:t>e</a:t>
            </a:r>
            <a:r>
              <a:rPr lang="en-US" sz="2400" dirty="0">
                <a:latin typeface="Times New Roman" panose="02020603050405020304" pitchFamily="18" charset="0"/>
                <a:cs typeface="Times New Roman" panose="02020603050405020304" pitchFamily="18" charset="0"/>
              </a:rPr>
              <a:t> some Chinese culture, </a:t>
            </a:r>
            <a:r>
              <a:rPr sz="2400" dirty="0">
                <a:latin typeface="Times New Roman" panose="02020603050405020304" pitchFamily="18" charset="0"/>
                <a:cs typeface="Times New Roman" panose="02020603050405020304" pitchFamily="18" charset="0"/>
              </a:rPr>
              <a:t>I am writing to</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首要推荐北京给你</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you to</a:t>
            </a:r>
            <a:r>
              <a:rPr sz="2400" dirty="0">
                <a:latin typeface="Times New Roman" panose="02020603050405020304" pitchFamily="18" charset="0"/>
                <a:cs typeface="Times New Roman" panose="02020603050405020304" pitchFamily="18" charset="0"/>
              </a:rPr>
              <a:t> experienc</a:t>
            </a:r>
            <a:r>
              <a:rPr lang="en-US" sz="2400"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 the beauty of </a:t>
            </a:r>
            <a:r>
              <a:rPr lang="en-US" sz="2400" dirty="0">
                <a:latin typeface="Times New Roman" panose="02020603050405020304" pitchFamily="18" charset="0"/>
                <a:cs typeface="Times New Roman" panose="02020603050405020304" pitchFamily="18" charset="0"/>
              </a:rPr>
              <a:t>culture</a:t>
            </a:r>
            <a:r>
              <a:rPr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First of all, you can go to visit the History Museum in Beijing, where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物品有上千年的历史</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rPr>
              <a:t>are exhibited. These </a:t>
            </a:r>
            <a:r>
              <a:rPr sz="2400" dirty="0">
                <a:latin typeface="Times New Roman" panose="02020603050405020304" pitchFamily="18" charset="0"/>
                <a:cs typeface="Times New Roman" panose="02020603050405020304" pitchFamily="18" charset="0"/>
              </a:rPr>
              <a:t>cultural and historical sites </a:t>
            </a:r>
            <a:r>
              <a:rPr lang="en-US" sz="2400" dirty="0">
                <a:latin typeface="Times New Roman" panose="02020603050405020304" pitchFamily="18" charset="0"/>
                <a:cs typeface="Times New Roman" panose="02020603050405020304" pitchFamily="18" charset="0"/>
              </a:rPr>
              <a:t>can</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真的使得这次旅行有教育和文化意义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rPr>
              <a:t> for you</a:t>
            </a:r>
            <a:r>
              <a:rPr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What’s more,</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sz="2400" dirty="0">
                <a:latin typeface="Times New Roman" panose="02020603050405020304" pitchFamily="18" charset="0"/>
                <a:cs typeface="Times New Roman" panose="02020603050405020304" pitchFamily="18" charset="0"/>
              </a:rPr>
              <a:t> exploring the ancient temples and breathtaking natural wonders, </a:t>
            </a:r>
            <a:r>
              <a:rPr lang="en-US" sz="2400" dirty="0">
                <a:latin typeface="Times New Roman" panose="02020603050405020304" pitchFamily="18" charset="0"/>
                <a:cs typeface="Times New Roman" panose="02020603050405020304" pitchFamily="18" charset="0"/>
              </a:rPr>
              <a:t>you can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完全融入这个城市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mn-ea"/>
              </a:rPr>
              <a:t> Last but not the least</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indulging in the delicious local cuisine</a:t>
            </a:r>
            <a:r>
              <a:rPr lang="en-US" sz="2400" dirty="0">
                <a:latin typeface="Times New Roman" panose="02020603050405020304" pitchFamily="18" charset="0"/>
                <a:cs typeface="Times New Roman" panose="02020603050405020304" pitchFamily="18" charset="0"/>
              </a:rPr>
              <a:t> is also a fantastic way to experience the char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ing culture</a:t>
            </a:r>
            <a:r>
              <a:rPr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Undoudtedly, t</a:t>
            </a:r>
            <a:r>
              <a:rPr sz="2400" dirty="0">
                <a:latin typeface="Times New Roman" panose="02020603050405020304" pitchFamily="18" charset="0"/>
                <a:cs typeface="Times New Roman" panose="02020603050405020304" pitchFamily="18" charset="0"/>
                <a:sym typeface="+mn-ea"/>
              </a:rPr>
              <a:t>here are endless possibilities for </a:t>
            </a:r>
            <a:r>
              <a:rPr lang="en-US" sz="2400" dirty="0">
                <a:latin typeface="Times New Roman" panose="02020603050405020304" pitchFamily="18" charset="0"/>
                <a:cs typeface="Times New Roman" panose="02020603050405020304" pitchFamily="18" charset="0"/>
                <a:sym typeface="+mn-ea"/>
              </a:rPr>
              <a:t>   __________________ (</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来更好地了解和体验这个富有和迷人的国家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Therefore, I</a:t>
            </a:r>
            <a:r>
              <a:rPr sz="2400" dirty="0">
                <a:latin typeface="Times New Roman" panose="02020603050405020304" pitchFamily="18" charset="0"/>
                <a:cs typeface="Times New Roman" panose="02020603050405020304" pitchFamily="18" charset="0"/>
              </a:rPr>
              <a:t> highly recommend </a:t>
            </a:r>
            <a:r>
              <a:rPr lang="en-US" sz="2400" dirty="0">
                <a:latin typeface="Times New Roman" panose="02020603050405020304" pitchFamily="18" charset="0"/>
                <a:cs typeface="Times New Roman" panose="02020603050405020304" pitchFamily="18" charset="0"/>
              </a:rPr>
              <a:t>Beijing</a:t>
            </a:r>
            <a:r>
              <a:rPr sz="2400" dirty="0">
                <a:latin typeface="Times New Roman" panose="02020603050405020304" pitchFamily="18" charset="0"/>
                <a:cs typeface="Times New Roman" panose="02020603050405020304" pitchFamily="18" charset="0"/>
              </a:rPr>
              <a:t> to anyone looking for an unforgettable travel experience that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结合了迷人的风景和深刻的文化体验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rPr>
              <a:t>. It is truly </a:t>
            </a:r>
            <a:r>
              <a:rPr lang="en-US" sz="2400" dirty="0">
                <a:latin typeface="Times New Roman" panose="02020603050405020304" pitchFamily="18" charset="0"/>
                <a:cs typeface="Times New Roman" panose="02020603050405020304" pitchFamily="18" charset="0"/>
                <a:sym typeface="+mn-ea"/>
              </a:rPr>
              <a:t>   ________________________________(</a:t>
            </a:r>
            <a:r>
              <a:rPr lang="zh-CN" sz="2400" dirty="0">
                <a:latin typeface="Times New Roman" panose="02020603050405020304" pitchFamily="18" charset="0"/>
                <a:ea typeface="宋体" panose="02010600030101010101" pitchFamily="2" charset="-122"/>
                <a:cs typeface="Times New Roman" panose="02020603050405020304" pitchFamily="18" charset="0"/>
                <a:sym typeface="+mn-ea"/>
              </a:rPr>
              <a:t>将是一个独一无二的旅行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Sincerely</a:t>
            </a:r>
            <a:r>
              <a:rPr lang="en-US" sz="2400" dirty="0">
                <a:latin typeface="Times New Roman" panose="02020603050405020304" pitchFamily="18" charset="0"/>
                <a:cs typeface="Times New Roman" panose="02020603050405020304" pitchFamily="18" charset="0"/>
              </a:rPr>
              <a:t> yours</a:t>
            </a:r>
            <a:r>
              <a:rPr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Li Hua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4" name="矩形 3"/>
          <p:cNvSpPr/>
          <p:nvPr>
            <p:custDataLst>
              <p:tags r:id="rId1"/>
            </p:custDataLst>
          </p:nvPr>
        </p:nvSpPr>
        <p:spPr>
          <a:xfrm>
            <a:off x="733425" y="1408833"/>
            <a:ext cx="9875480" cy="645160"/>
          </a:xfrm>
          <a:prstGeom prst="rect">
            <a:avLst/>
          </a:prstGeom>
          <a:solidFill>
            <a:schemeClr val="accent2">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spAutoFit/>
          </a:bodyPr>
          <a:lstStyle/>
          <a:p>
            <a:pPr lvl="0" algn="l" fontAlgn="auto">
              <a:buClrTx/>
              <a:buSzTx/>
              <a:buFontTx/>
            </a:pPr>
            <a:r>
              <a:rPr lang="zh-CN" altLang="en-US" sz="3600" b="1" strike="noStrike" noProof="1">
                <a:solidFill>
                  <a:srgbClr val="0000FF"/>
                </a:solidFill>
                <a:latin typeface="微软雅黑" panose="020B0503020204020204" pitchFamily="34" charset="-122"/>
                <a:ea typeface="微软雅黑" panose="020B0503020204020204" pitchFamily="34" charset="-122"/>
                <a:sym typeface="+mn-ea"/>
              </a:rPr>
              <a:t>Para 1：开头：写作目的</a:t>
            </a:r>
            <a:r>
              <a:rPr lang="zh-CN" sz="3600" b="1" strike="noStrike" noProof="1">
                <a:solidFill>
                  <a:srgbClr val="0000FF"/>
                </a:solidFill>
                <a:latin typeface="微软雅黑" panose="020B0503020204020204" pitchFamily="34" charset="-122"/>
                <a:ea typeface="微软雅黑" panose="020B0503020204020204" pitchFamily="34" charset="-122"/>
                <a:sym typeface="+mn-ea"/>
              </a:rPr>
              <a:t>；</a:t>
            </a:r>
            <a:endParaRPr lang="zh-CN" sz="3600" b="1" strike="noStrike" noProof="1">
              <a:solidFill>
                <a:srgbClr val="0000FF"/>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7938"/>
            <a:ext cx="12192000" cy="5683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p>
            <a:pPr lvl="0" algn="ctr" fontAlgn="auto">
              <a:buClrTx/>
              <a:buSzTx/>
              <a:buFontTx/>
            </a:pPr>
            <a:r>
              <a:rPr lang="en-US" altLang="zh-CN" sz="4000" b="1" strike="noStrike" noProof="1">
                <a:solidFill>
                  <a:srgbClr val="1E32AE"/>
                </a:solidFill>
                <a:uFillTx/>
                <a:latin typeface="微软雅黑" panose="020B0503020204020204" pitchFamily="34" charset="-122"/>
                <a:ea typeface="微软雅黑" panose="020B0503020204020204" pitchFamily="34" charset="-122"/>
                <a:sym typeface="+mn-ea"/>
              </a:rPr>
              <a:t>框架构思</a:t>
            </a:r>
            <a:endParaRPr lang="en-US" altLang="zh-CN" sz="4000" b="1" strike="noStrike" noProof="1">
              <a:solidFill>
                <a:srgbClr val="1E32AE"/>
              </a:solidFill>
              <a:uFillTx/>
              <a:latin typeface="微软雅黑" panose="020B0503020204020204" pitchFamily="34" charset="-122"/>
              <a:ea typeface="微软雅黑" panose="020B0503020204020204" pitchFamily="34" charset="-122"/>
              <a:sym typeface="+mn-ea"/>
            </a:endParaRPr>
          </a:p>
        </p:txBody>
      </p:sp>
      <p:sp>
        <p:nvSpPr>
          <p:cNvPr id="7" name="标题 3"/>
          <p:cNvSpPr>
            <a:spLocks noGrp="1"/>
          </p:cNvSpPr>
          <p:nvPr>
            <p:ph type="title"/>
            <p:custDataLst>
              <p:tags r:id="rId2"/>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a:t>
            </a:r>
            <a:r>
              <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rPr>
              <a:t>框架构思</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
        <p:nvSpPr>
          <p:cNvPr id="8" name="矩形 7"/>
          <p:cNvSpPr/>
          <p:nvPr/>
        </p:nvSpPr>
        <p:spPr>
          <a:xfrm>
            <a:off x="733425" y="2520633"/>
            <a:ext cx="9940795" cy="645160"/>
          </a:xfrm>
          <a:prstGeom prst="rect">
            <a:avLst/>
          </a:prstGeom>
          <a:solidFill>
            <a:schemeClr val="accent2">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spAutoFit/>
          </a:bodyPr>
          <a:lstStyle/>
          <a:p>
            <a:pPr lvl="0" algn="l" fontAlgn="auto">
              <a:buClrTx/>
              <a:buSzTx/>
              <a:buFontTx/>
            </a:pPr>
            <a:r>
              <a:rPr lang="zh-CN" altLang="en-US" sz="3600" b="1" strike="noStrike" noProof="1">
                <a:solidFill>
                  <a:srgbClr val="0000FF"/>
                </a:solidFill>
                <a:latin typeface="微软雅黑" panose="020B0503020204020204" pitchFamily="34" charset="-122"/>
                <a:ea typeface="微软雅黑" panose="020B0503020204020204" pitchFamily="34" charset="-122"/>
                <a:sym typeface="+mn-ea"/>
              </a:rPr>
              <a:t>Para 2：正文：推荐目的地并给出理由</a:t>
            </a:r>
            <a:r>
              <a:rPr lang="en-US" altLang="zh-CN" sz="3600" b="1" strike="noStrike" noProof="1">
                <a:solidFill>
                  <a:srgbClr val="0000FF"/>
                </a:solidFill>
                <a:latin typeface="微软雅黑" panose="020B0503020204020204" pitchFamily="34" charset="-122"/>
                <a:ea typeface="微软雅黑" panose="020B0503020204020204" pitchFamily="34" charset="-122"/>
                <a:sym typeface="+mn-ea"/>
              </a:rPr>
              <a:t>;</a:t>
            </a:r>
            <a:endParaRPr lang="en-US" altLang="zh-CN" sz="3600" b="1" strike="noStrike" noProof="1">
              <a:solidFill>
                <a:srgbClr val="0000FF"/>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717550" y="3604102"/>
            <a:ext cx="9956670" cy="645160"/>
          </a:xfrm>
          <a:prstGeom prst="rect">
            <a:avLst/>
          </a:prstGeom>
          <a:solidFill>
            <a:schemeClr val="accent2">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spAutoFit/>
          </a:bodyPr>
          <a:lstStyle/>
          <a:p>
            <a:pPr lvl="0" algn="l" fontAlgn="auto">
              <a:buClrTx/>
              <a:buSzTx/>
              <a:buFontTx/>
            </a:pPr>
            <a:r>
              <a:rPr lang="zh-CN" altLang="en-US" sz="3600" b="1" strike="noStrike" noProof="1">
                <a:solidFill>
                  <a:srgbClr val="0000FF"/>
                </a:solidFill>
                <a:latin typeface="微软雅黑" panose="020B0503020204020204" pitchFamily="34" charset="-122"/>
                <a:ea typeface="微软雅黑" panose="020B0503020204020204" pitchFamily="34" charset="-122"/>
                <a:sym typeface="+mn-ea"/>
              </a:rPr>
              <a:t>Para 3：结尾：总结并表达祝愿。</a:t>
            </a:r>
            <a:endParaRPr lang="en-US" altLang="zh-CN" sz="3600" b="1" strike="noStrike" noProof="1">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6" name="Freeform 8"/>
          <p:cNvSpPr/>
          <p:nvPr/>
        </p:nvSpPr>
        <p:spPr>
          <a:xfrm>
            <a:off x="4248785" y="2007235"/>
            <a:ext cx="3319780" cy="2752725"/>
          </a:xfrm>
          <a:custGeom>
            <a:avLst/>
            <a:gdLst/>
            <a:ahLst/>
            <a:cxnLst>
              <a:cxn ang="0">
                <a:pos x="0" y="0"/>
              </a:cxn>
              <a:cxn ang="0">
                <a:pos x="0" y="0"/>
              </a:cxn>
              <a:cxn ang="0">
                <a:pos x="0" y="0"/>
              </a:cxn>
              <a:cxn ang="0">
                <a:pos x="0" y="0"/>
              </a:cxn>
              <a:cxn ang="0">
                <a:pos x="0" y="0"/>
              </a:cxn>
              <a:cxn ang="0">
                <a:pos x="0" y="0"/>
              </a:cxn>
              <a:cxn ang="0">
                <a:pos x="0" y="0"/>
              </a:cxn>
            </a:cxnLst>
            <a:rect l="0" t="0" r="0" b="0"/>
            <a:pathLst>
              <a:path w="397" h="459">
                <a:moveTo>
                  <a:pt x="0" y="115"/>
                </a:moveTo>
                <a:lnTo>
                  <a:pt x="198" y="0"/>
                </a:lnTo>
                <a:lnTo>
                  <a:pt x="397" y="115"/>
                </a:lnTo>
                <a:lnTo>
                  <a:pt x="397" y="344"/>
                </a:lnTo>
                <a:lnTo>
                  <a:pt x="198" y="459"/>
                </a:lnTo>
                <a:lnTo>
                  <a:pt x="0" y="344"/>
                </a:lnTo>
                <a:lnTo>
                  <a:pt x="0" y="115"/>
                </a:lnTo>
                <a:close/>
              </a:path>
            </a:pathLst>
          </a:custGeom>
          <a:solidFill>
            <a:schemeClr val="accent1"/>
          </a:solidFill>
          <a:ln w="9525">
            <a:noFill/>
          </a:ln>
        </p:spPr>
        <p:txBody>
          <a:bodyPr/>
          <a:lstStyle/>
          <a:p>
            <a:endParaRPr lang="en-US" altLang="zh-CN" sz="4800" b="1" dirty="0">
              <a:solidFill>
                <a:srgbClr val="FF0000"/>
              </a:solidFill>
              <a:latin typeface="华文楷体" panose="02010600040101010101" pitchFamily="2" charset="-122"/>
              <a:ea typeface="华文楷体" panose="02010600040101010101" pitchFamily="2" charset="-122"/>
            </a:endParaRPr>
          </a:p>
          <a:p>
            <a:endParaRPr lang="zh-CN" altLang="en-US" sz="4800" b="1" dirty="0">
              <a:solidFill>
                <a:schemeClr val="bg1"/>
              </a:solidFill>
              <a:latin typeface="华文楷体" panose="02010600040101010101" pitchFamily="2" charset="-122"/>
              <a:ea typeface="华文楷体" panose="02010600040101010101" pitchFamily="2" charset="-122"/>
            </a:endParaRPr>
          </a:p>
        </p:txBody>
      </p:sp>
      <p:sp>
        <p:nvSpPr>
          <p:cNvPr id="7" name="标题 3"/>
          <p:cNvSpPr>
            <a:spLocks noGrp="1"/>
          </p:cNvSpPr>
          <p:nvPr>
            <p:ph type="title"/>
            <p:custDataLst>
              <p:tags r:id="rId1"/>
            </p:custDataLst>
          </p:nvPr>
        </p:nvSpPr>
        <p:spPr>
          <a:xfrm>
            <a:off x="0" y="0"/>
            <a:ext cx="12192000" cy="806450"/>
          </a:xfrm>
          <a:solidFill>
            <a:schemeClr val="accent2">
              <a:lumMod val="60000"/>
              <a:lumOff val="4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a:solidFill>
                  <a:srgbClr val="1E32AE"/>
                </a:solidFill>
                <a:uFillTx/>
                <a:latin typeface="微软雅黑" panose="020B0503020204020204" pitchFamily="34" charset="-122"/>
                <a:ea typeface="微软雅黑" panose="020B0503020204020204" pitchFamily="34" charset="-122"/>
                <a:cs typeface="+mn-cs"/>
                <a:sym typeface="+mn-ea"/>
              </a:rPr>
              <a:t>                           Brainstorm</a:t>
            </a:r>
            <a:endParaRPr kumimoji="0" lang="zh-CN" altLang="en-US" sz="4400" b="1" i="0" u="none" strike="noStrike" kern="1200" cap="none" spc="0" normalizeH="0" baseline="0" noProof="1">
              <a:solidFill>
                <a:schemeClr val="tx1"/>
              </a:solidFill>
              <a:uFillTx/>
              <a:latin typeface="微软雅黑" panose="020B0503020204020204" pitchFamily="34" charset="-122"/>
              <a:ea typeface="微软雅黑" panose="020B0503020204020204" pitchFamily="34" charset="-122"/>
              <a:cs typeface="+mn-cs"/>
              <a:sym typeface="+mn-ea"/>
            </a:endParaRPr>
          </a:p>
        </p:txBody>
      </p:sp>
      <p:sp>
        <p:nvSpPr>
          <p:cNvPr id="8" name="矩形: 圆角 7"/>
          <p:cNvSpPr/>
          <p:nvPr/>
        </p:nvSpPr>
        <p:spPr>
          <a:xfrm>
            <a:off x="-1" y="1005624"/>
            <a:ext cx="4145435" cy="2922564"/>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rPr>
              <a:t>历史博物馆：</a:t>
            </a:r>
            <a:endParaRPr lang="en-US" altLang="zh-CN" sz="2800" b="1" dirty="0">
              <a:solidFill>
                <a:schemeClr val="tx1"/>
              </a:solidFill>
            </a:endParaRPr>
          </a:p>
          <a:p>
            <a:r>
              <a:rPr lang="zh-CN" altLang="en-US" sz="2800" dirty="0">
                <a:solidFill>
                  <a:schemeClr val="tx1"/>
                </a:solidFill>
              </a:rPr>
              <a:t>了解中国的历史。</a:t>
            </a:r>
            <a:endParaRPr lang="zh-CN" altLang="en-US" sz="2800" dirty="0">
              <a:solidFill>
                <a:schemeClr val="tx1"/>
              </a:solidFill>
            </a:endParaRPr>
          </a:p>
        </p:txBody>
      </p:sp>
      <p:sp>
        <p:nvSpPr>
          <p:cNvPr id="9" name="矩形: 圆角 8"/>
          <p:cNvSpPr/>
          <p:nvPr/>
        </p:nvSpPr>
        <p:spPr>
          <a:xfrm>
            <a:off x="8081645" y="1498803"/>
            <a:ext cx="4098389" cy="216862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sz="2800" b="1" dirty="0">
                <a:solidFill>
                  <a:schemeClr val="tx1"/>
                </a:solidFill>
              </a:rPr>
              <a:t>吃当地美食：</a:t>
            </a:r>
            <a:endParaRPr lang="zh-CN" sz="2800" b="1" dirty="0">
              <a:solidFill>
                <a:schemeClr val="tx1"/>
              </a:solidFill>
            </a:endParaRPr>
          </a:p>
          <a:p>
            <a:pPr algn="l"/>
            <a:r>
              <a:rPr lang="zh-CN" sz="2800" dirty="0">
                <a:solidFill>
                  <a:schemeClr val="tx1"/>
                </a:solidFill>
                <a:ea typeface="宋体" panose="02010600030101010101" pitchFamily="2" charset="-122"/>
              </a:rPr>
              <a:t>体验中国博大精深的饮食文化</a:t>
            </a:r>
            <a:r>
              <a:rPr sz="2800" dirty="0">
                <a:solidFill>
                  <a:schemeClr val="tx1"/>
                </a:solidFill>
              </a:rPr>
              <a:t>。</a:t>
            </a:r>
            <a:endParaRPr sz="2800" dirty="0">
              <a:solidFill>
                <a:schemeClr val="tx1"/>
              </a:solidFill>
            </a:endParaRPr>
          </a:p>
        </p:txBody>
      </p:sp>
      <p:sp>
        <p:nvSpPr>
          <p:cNvPr id="10" name="矩形: 圆角 9"/>
          <p:cNvSpPr/>
          <p:nvPr/>
        </p:nvSpPr>
        <p:spPr>
          <a:xfrm>
            <a:off x="0" y="4759960"/>
            <a:ext cx="4042410" cy="192405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sz="2800" b="1" dirty="0">
                <a:solidFill>
                  <a:schemeClr val="tx1"/>
                </a:solidFill>
              </a:rPr>
              <a:t>观看当地的</a:t>
            </a:r>
            <a:r>
              <a:rPr lang="zh-CN" altLang="en-US" sz="2800" b="1" dirty="0">
                <a:solidFill>
                  <a:schemeClr val="tx1"/>
                </a:solidFill>
              </a:rPr>
              <a:t>名胜古迹</a:t>
            </a:r>
            <a:r>
              <a:rPr lang="zh-CN" sz="2800" b="1" dirty="0">
                <a:solidFill>
                  <a:schemeClr val="tx1"/>
                </a:solidFill>
              </a:rPr>
              <a:t>：</a:t>
            </a:r>
            <a:endParaRPr sz="2800" dirty="0">
              <a:solidFill>
                <a:schemeClr val="tx1"/>
              </a:solidFill>
            </a:endParaRPr>
          </a:p>
          <a:p>
            <a:pPr algn="l"/>
            <a:r>
              <a:rPr lang="zh-CN" sz="2800" dirty="0">
                <a:solidFill>
                  <a:schemeClr val="tx1"/>
                </a:solidFill>
                <a:ea typeface="宋体" panose="02010600030101010101" pitchFamily="2" charset="-122"/>
              </a:rPr>
              <a:t>可以更加好地体验当地的人文</a:t>
            </a:r>
            <a:r>
              <a:rPr sz="2800" dirty="0">
                <a:solidFill>
                  <a:schemeClr val="tx1"/>
                </a:solidFill>
              </a:rPr>
              <a:t>。</a:t>
            </a:r>
            <a:endParaRPr sz="2800" dirty="0">
              <a:solidFill>
                <a:schemeClr val="tx1"/>
              </a:solidFill>
            </a:endParaRPr>
          </a:p>
        </p:txBody>
      </p:sp>
      <p:sp>
        <p:nvSpPr>
          <p:cNvPr id="2" name="文本框 1"/>
          <p:cNvSpPr txBox="1"/>
          <p:nvPr/>
        </p:nvSpPr>
        <p:spPr>
          <a:xfrm>
            <a:off x="4761865" y="2914015"/>
            <a:ext cx="2564765" cy="1014095"/>
          </a:xfrm>
          <a:prstGeom prst="rect">
            <a:avLst/>
          </a:prstGeom>
          <a:noFill/>
        </p:spPr>
        <p:txBody>
          <a:bodyPr wrap="square" rtlCol="0">
            <a:noAutofit/>
          </a:bodyPr>
          <a:lstStyle/>
          <a:p>
            <a:r>
              <a:rPr lang="zh-CN" altLang="en-US" sz="2800" b="1"/>
              <a:t>旅游及学习中国文化的目的地</a:t>
            </a:r>
            <a:endParaRPr lang="zh-CN" sz="2800" b="1">
              <a:ea typeface="宋体" panose="02010600030101010101" pitchFamily="2" charset="-122"/>
            </a:endParaRPr>
          </a:p>
        </p:txBody>
      </p:sp>
      <p:sp>
        <p:nvSpPr>
          <p:cNvPr id="4" name="矩形: 圆角 9"/>
          <p:cNvSpPr/>
          <p:nvPr>
            <p:custDataLst>
              <p:tags r:id="rId2"/>
            </p:custDataLst>
          </p:nvPr>
        </p:nvSpPr>
        <p:spPr>
          <a:xfrm>
            <a:off x="8045958" y="4717212"/>
            <a:ext cx="4042410" cy="192405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dirty="0">
                <a:solidFill>
                  <a:schemeClr val="tx1"/>
                </a:solidFill>
              </a:rPr>
              <a:t>欣赏当地艺术或者非遗项目</a:t>
            </a:r>
            <a:r>
              <a:rPr lang="zh-CN" sz="2800" b="1" dirty="0">
                <a:solidFill>
                  <a:schemeClr val="tx1"/>
                </a:solidFill>
              </a:rPr>
              <a:t>：</a:t>
            </a:r>
            <a:endParaRPr sz="2800" dirty="0">
              <a:solidFill>
                <a:schemeClr val="tx1"/>
              </a:solidFill>
            </a:endParaRPr>
          </a:p>
          <a:p>
            <a:pPr algn="l"/>
            <a:r>
              <a:rPr lang="zh-CN" sz="2800" dirty="0">
                <a:solidFill>
                  <a:schemeClr val="tx1"/>
                </a:solidFill>
                <a:ea typeface="宋体" panose="02010600030101010101" pitchFamily="2" charset="-122"/>
              </a:rPr>
              <a:t>可以了解当地文化。</a:t>
            </a:r>
            <a:endParaRPr lang="zh-CN" sz="2800" dirty="0">
              <a:solidFill>
                <a:schemeClr val="tx1"/>
              </a:solidFill>
              <a:ea typeface="宋体" panose="02010600030101010101" pitchFamily="2" charset="-122"/>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P spid="10" grpId="0" bldLvl="0" animBg="1"/>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74904"/>
            <a:ext cx="12088368" cy="6419088"/>
          </a:xfrm>
        </p:spPr>
        <p:txBody>
          <a:bodyPr/>
          <a:lstStyle/>
          <a:p>
            <a:endParaRPr lang="en-US" altLang="zh-CN" sz="4800" b="1" dirty="0"/>
          </a:p>
          <a:p>
            <a:pPr marL="0" indent="0">
              <a:buNone/>
            </a:pPr>
            <a:endParaRPr lang="en-US" altLang="zh-CN" sz="6000" b="1" dirty="0">
              <a:solidFill>
                <a:schemeClr val="accent6">
                  <a:lumMod val="50000"/>
                </a:schemeClr>
              </a:solidFill>
            </a:endParaRPr>
          </a:p>
          <a:p>
            <a:endParaRPr lang="en-US" altLang="zh-CN" sz="4800" b="1" dirty="0">
              <a:solidFill>
                <a:schemeClr val="accent6">
                  <a:lumMod val="50000"/>
                </a:schemeClr>
              </a:solidFill>
            </a:endParaRPr>
          </a:p>
          <a:p>
            <a:endParaRPr lang="zh-CN" altLang="en-US" dirty="0"/>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a:solidFill>
                  <a:srgbClr val="1E32AE"/>
                </a:solidFill>
                <a:latin typeface="华文楷体" panose="02010600040101010101" pitchFamily="2" charset="-122"/>
                <a:ea typeface="华文楷体" panose="02010600040101010101" pitchFamily="2" charset="-122"/>
                <a:cs typeface="+mn-cs"/>
                <a:sym typeface="+mn-ea"/>
              </a:rPr>
              <a:t>                         </a:t>
            </a:r>
            <a:r>
              <a:rPr sz="4400" strike="noStrike" noProof="1">
                <a:solidFill>
                  <a:schemeClr val="tx1"/>
                </a:solidFill>
                <a:latin typeface="华文楷体" panose="02010600040101010101" pitchFamily="2" charset="-122"/>
                <a:ea typeface="华文楷体" panose="02010600040101010101" pitchFamily="2" charset="-122"/>
                <a:cs typeface="+mn-cs"/>
                <a:sym typeface="+mn-ea"/>
              </a:rPr>
              <a:t>核心词汇</a:t>
            </a:r>
            <a:endParaRPr sz="4400" strike="noStrike" noProof="1">
              <a:solidFill>
                <a:schemeClr val="tx1"/>
              </a:solidFill>
              <a:latin typeface="华文楷体" panose="02010600040101010101" pitchFamily="2" charset="-122"/>
              <a:ea typeface="华文楷体" panose="02010600040101010101" pitchFamily="2" charset="-122"/>
              <a:cs typeface="+mn-cs"/>
              <a:sym typeface="+mn-ea"/>
            </a:endParaRPr>
          </a:p>
        </p:txBody>
      </p:sp>
      <p:sp>
        <p:nvSpPr>
          <p:cNvPr id="6" name="文本框 5"/>
          <p:cNvSpPr txBox="1"/>
          <p:nvPr>
            <p:custDataLst>
              <p:tags r:id="rId2"/>
            </p:custDataLst>
          </p:nvPr>
        </p:nvSpPr>
        <p:spPr>
          <a:xfrm>
            <a:off x="4142232" y="201168"/>
            <a:ext cx="8422767" cy="5230495"/>
          </a:xfrm>
          <a:prstGeom prst="rect">
            <a:avLst/>
          </a:prstGeom>
          <a:noFill/>
        </p:spPr>
        <p:txBody>
          <a:bodyPr wrap="square" rtlCol="0">
            <a:noAutofit/>
          </a:bodyPr>
          <a:lstStyle/>
          <a:p>
            <a:endParaRPr sz="3200" dirty="0">
              <a:solidFill>
                <a:srgbClr val="FF0000"/>
              </a:solidFill>
              <a:latin typeface="Times New Roman" panose="02020603050405020304" pitchFamily="18" charset="0"/>
              <a:cs typeface="Times New Roman" panose="02020603050405020304" pitchFamily="18" charset="0"/>
              <a:sym typeface="+mn-ea"/>
            </a:endParaRPr>
          </a:p>
          <a:p>
            <a:endParaRPr sz="3200" dirty="0">
              <a:solidFill>
                <a:srgbClr val="FF0000"/>
              </a:solidFill>
              <a:latin typeface="Times New Roman" panose="02020603050405020304" pitchFamily="18" charset="0"/>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highly recommend </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sth</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 made recommendations</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cultural and historical sites </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extensive and profound Chinese culture</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demonstrating the beauty of Chinese culture</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breathtaking natural wonders</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Chinese classic works</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cultural immersion</a:t>
            </a:r>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endPar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 name="文本框 1"/>
          <p:cNvSpPr txBox="1"/>
          <p:nvPr>
            <p:custDataLst>
              <p:tags r:id="rId3"/>
            </p:custDataLst>
          </p:nvPr>
        </p:nvSpPr>
        <p:spPr>
          <a:xfrm>
            <a:off x="80645" y="1181100"/>
            <a:ext cx="4883150" cy="4720590"/>
          </a:xfrm>
          <a:prstGeom prst="rect">
            <a:avLst/>
          </a:prstGeom>
          <a:noFill/>
        </p:spPr>
        <p:txBody>
          <a:bodyPr wrap="square" rtlCol="0">
            <a:noAutofit/>
          </a:bodyPr>
          <a:lstStyle/>
          <a:p>
            <a:r>
              <a:rPr lang="zh-CN" altLang="en-US" sz="3200" dirty="0">
                <a:latin typeface="Times New Roman" panose="02020603050405020304" pitchFamily="18" charset="0"/>
                <a:cs typeface="Times New Roman" panose="02020603050405020304" pitchFamily="18" charset="0"/>
                <a:sym typeface="+mn-ea"/>
              </a:rPr>
              <a:t>推荐</a:t>
            </a:r>
            <a:endParaRPr lang="zh-CN" altLang="en-US" sz="3200" dirty="0">
              <a:latin typeface="Times New Roman" panose="02020603050405020304" pitchFamily="18" charset="0"/>
              <a:cs typeface="Times New Roman" panose="02020603050405020304" pitchFamily="18" charset="0"/>
              <a:sym typeface="+mn-ea"/>
            </a:endParaRPr>
          </a:p>
          <a:p>
            <a:r>
              <a:rPr lang="zh-CN" altLang="zh-CN" sz="3200" dirty="0">
                <a:latin typeface="Times New Roman" panose="02020603050405020304" pitchFamily="18" charset="0"/>
                <a:cs typeface="Times New Roman" panose="02020603050405020304" pitchFamily="18" charset="0"/>
                <a:sym typeface="+mn-ea"/>
              </a:rPr>
              <a:t>文化和历史场所</a:t>
            </a:r>
            <a:endParaRPr lang="zh-CN" altLang="zh-CN" sz="3200" dirty="0">
              <a:latin typeface="Times New Roman" panose="02020603050405020304" pitchFamily="18" charset="0"/>
              <a:cs typeface="Times New Roman" panose="02020603050405020304" pitchFamily="18" charset="0"/>
              <a:sym typeface="+mn-ea"/>
            </a:endParaRPr>
          </a:p>
          <a:p>
            <a:r>
              <a:rPr lang="zh-CN" altLang="en-US" sz="3200" dirty="0">
                <a:latin typeface="Times New Roman" panose="02020603050405020304" pitchFamily="18" charset="0"/>
                <a:cs typeface="Times New Roman" panose="02020603050405020304" pitchFamily="18" charset="0"/>
                <a:sym typeface="+mn-ea"/>
              </a:rPr>
              <a:t>博大精深的中国文化</a:t>
            </a:r>
            <a:endParaRPr lang="zh-CN" altLang="en-US" sz="3200" dirty="0">
              <a:latin typeface="Times New Roman" panose="02020603050405020304" pitchFamily="18" charset="0"/>
              <a:cs typeface="Times New Roman" panose="02020603050405020304" pitchFamily="18" charset="0"/>
              <a:sym typeface="+mn-ea"/>
            </a:endParaRPr>
          </a:p>
          <a:p>
            <a:r>
              <a:rPr lang="zh-CN" altLang="en-US" sz="3200" dirty="0">
                <a:latin typeface="Times New Roman" panose="02020603050405020304" pitchFamily="18" charset="0"/>
                <a:cs typeface="Times New Roman" panose="02020603050405020304" pitchFamily="18" charset="0"/>
                <a:sym typeface="+mn-ea"/>
              </a:rPr>
              <a:t>展示中国文字的美丽</a:t>
            </a:r>
            <a:endParaRPr lang="zh-CN" altLang="en-US" sz="3200" dirty="0">
              <a:latin typeface="Times New Roman" panose="02020603050405020304" pitchFamily="18" charset="0"/>
              <a:cs typeface="Times New Roman" panose="02020603050405020304" pitchFamily="18" charset="0"/>
              <a:sym typeface="+mn-ea"/>
            </a:endParaRPr>
          </a:p>
          <a:p>
            <a:r>
              <a:rPr lang="zh-CN" altLang="en-US" sz="3200" dirty="0">
                <a:latin typeface="Times New Roman" panose="02020603050405020304" pitchFamily="18" charset="0"/>
                <a:cs typeface="Times New Roman" panose="02020603050405020304" pitchFamily="18" charset="0"/>
                <a:sym typeface="+mn-ea"/>
              </a:rPr>
              <a:t>惊人的自然景观</a:t>
            </a:r>
            <a:endParaRPr lang="zh-CN" altLang="en-US" sz="3200" dirty="0">
              <a:latin typeface="Times New Roman" panose="02020603050405020304" pitchFamily="18" charset="0"/>
              <a:cs typeface="Times New Roman" panose="02020603050405020304" pitchFamily="18" charset="0"/>
              <a:sym typeface="+mn-ea"/>
            </a:endParaRPr>
          </a:p>
          <a:p>
            <a:r>
              <a:rPr lang="zh-CN" altLang="en-US" sz="3200" dirty="0">
                <a:latin typeface="Times New Roman" panose="02020603050405020304" pitchFamily="18" charset="0"/>
                <a:cs typeface="Times New Roman" panose="02020603050405020304" pitchFamily="18" charset="0"/>
                <a:sym typeface="+mn-ea"/>
              </a:rPr>
              <a:t>中国文学经典</a:t>
            </a:r>
            <a:endParaRPr lang="zh-CN" altLang="en-US" sz="3200" dirty="0">
              <a:latin typeface="Times New Roman" panose="02020603050405020304" pitchFamily="18" charset="0"/>
              <a:cs typeface="Times New Roman" panose="02020603050405020304" pitchFamily="18" charset="0"/>
              <a:sym typeface="+mn-ea"/>
            </a:endParaRPr>
          </a:p>
          <a:p>
            <a:r>
              <a:rPr lang="zh-CN" altLang="zh-CN" sz="3200" dirty="0">
                <a:latin typeface="Times New Roman" panose="02020603050405020304" pitchFamily="18" charset="0"/>
                <a:cs typeface="Times New Roman" panose="02020603050405020304" pitchFamily="18" charset="0"/>
                <a:sym typeface="+mn-ea"/>
              </a:rPr>
              <a:t>文化渗透</a:t>
            </a:r>
            <a:endParaRPr lang="zh-CN" altLang="zh-CN" sz="3200" dirty="0">
              <a:latin typeface="Times New Roman" panose="02020603050405020304" pitchFamily="18" charset="0"/>
              <a:cs typeface="Times New Roman" panose="02020603050405020304" pitchFamily="18" charset="0"/>
              <a:sym typeface="+mn-ea"/>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69576"/>
            <a:ext cx="12192000" cy="5925671"/>
          </a:xfrm>
        </p:spPr>
        <p:txBody>
          <a:bodyPr>
            <a:normAutofit lnSpcReduction="10000"/>
          </a:bodyPr>
          <a:lstStyle/>
          <a:p>
            <a:pPr marL="0" indent="0">
              <a:lnSpc>
                <a:spcPct val="150000"/>
              </a:lnSpc>
              <a:buNone/>
            </a:pP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非常高兴得知你将访问我的家乡广州，珠江三角洲一个高度发达的城市，我忍不住表达我的兴奋。在此，我想强烈向你推荐一些著名的景点，我相信它们一定会让你着迷。</a:t>
            </a:r>
            <a:endParaRPr lang="zh-CN" altLang="en-US"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Times New Roman" panose="02020603050405020304" pitchFamily="18" charset="0"/>
                <a:cs typeface="Times New Roman" panose="02020603050405020304" pitchFamily="18" charset="0"/>
              </a:rPr>
              <a:t>Exceedingly delighted to be informed that you will pay a visit to my hometown Guangzhou, a highly developed city in the Pearl River Delta, I can’t help voicing my great excitement. Here I’d like to highly recommend some far-famed scenic spots to you, which I believe will surely make you fascinated.</a:t>
            </a:r>
            <a:endParaRPr lang="en-US" altLang="zh-CN" sz="32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a:solidFill>
                  <a:srgbClr val="1E32AE"/>
                </a:solidFill>
                <a:latin typeface="微软雅黑" panose="020B0503020204020204" pitchFamily="34" charset="-122"/>
                <a:cs typeface="+mn-cs"/>
                <a:sym typeface="+mn-ea"/>
              </a:rPr>
              <a:t>                          </a:t>
            </a:r>
            <a:r>
              <a:rPr lang="zh-CN" altLang="en-US" sz="4400" dirty="0">
                <a:solidFill>
                  <a:schemeClr val="tx1"/>
                </a:solidFill>
                <a:latin typeface="微软雅黑" panose="020B0503020204020204" pitchFamily="34" charset="-122"/>
                <a:cs typeface="+mn-cs"/>
              </a:rPr>
              <a:t>高分开头</a:t>
            </a:r>
            <a:endParaRPr sz="4400" strike="noStrike" noProof="1">
              <a:solidFill>
                <a:schemeClr val="tx1"/>
              </a:solidFill>
              <a:latin typeface="微软雅黑" panose="020B0503020204020204" pitchFamily="34" charset="-122"/>
              <a:cs typeface="+mn-cs"/>
              <a:sym typeface="+mn-ea"/>
            </a:endParaRPr>
          </a:p>
        </p:txBody>
      </p:sp>
    </p:spTree>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69576"/>
            <a:ext cx="12192000" cy="5925671"/>
          </a:xfrm>
        </p:spPr>
        <p:txBody>
          <a:bodyPr>
            <a:normAutofit lnSpcReduction="10000"/>
          </a:bodyPr>
          <a:lstStyle/>
          <a:p>
            <a:pPr>
              <a:lnSpc>
                <a:spcPts val="3900"/>
              </a:lnSpc>
            </a:pP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得知你迫切需要一个合格的</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称职的导游，我写信推荐我的同学李明，坦白地说，我相信他能满足你的要求</a:t>
            </a:r>
            <a:endParaRPr lang="en-US" altLang="zh-CN" sz="3200" dirty="0">
              <a:latin typeface="Times New Roman" panose="02020603050405020304" pitchFamily="18" charset="0"/>
              <a:cs typeface="Times New Roman" panose="02020603050405020304" pitchFamily="18" charset="0"/>
            </a:endParaRPr>
          </a:p>
          <a:p>
            <a:pPr>
              <a:lnSpc>
                <a:spcPts val="3900"/>
              </a:lnSpc>
            </a:pPr>
            <a:r>
              <a:rPr lang="en-US" altLang="zh-CN" sz="3200" dirty="0">
                <a:latin typeface="Times New Roman" panose="02020603050405020304" pitchFamily="18" charset="0"/>
                <a:cs typeface="Times New Roman" panose="02020603050405020304" pitchFamily="18" charset="0"/>
              </a:rPr>
              <a:t>Learning that you are in desperate/urgent need of a qualified /competent tour guide, I’m writing to recommend Li Ming ,a schoolmate of mine, without reservation, who I believe will satisfy your requirements</a:t>
            </a:r>
            <a:endParaRPr lang="en-US" altLang="zh-CN" sz="3200" dirty="0">
              <a:latin typeface="Times New Roman" panose="02020603050405020304" pitchFamily="18" charset="0"/>
              <a:cs typeface="Times New Roman" panose="02020603050405020304" pitchFamily="18" charset="0"/>
            </a:endParaRPr>
          </a:p>
          <a:p>
            <a:pPr>
              <a:lnSpc>
                <a:spcPts val="3900"/>
              </a:lnSpc>
            </a:pP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很高兴你对四大名著产生了浓厚的兴趣，我非常愿意向你推荐</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西游记，适合中国文学初学者</a:t>
            </a:r>
            <a:endParaRPr lang="en-US" altLang="zh-CN" sz="3200" dirty="0">
              <a:latin typeface="Times New Roman" panose="02020603050405020304" pitchFamily="18" charset="0"/>
              <a:cs typeface="Times New Roman" panose="02020603050405020304" pitchFamily="18" charset="0"/>
            </a:endParaRPr>
          </a:p>
          <a:p>
            <a:pPr>
              <a:lnSpc>
                <a:spcPts val="3900"/>
              </a:lnSpc>
            </a:pPr>
            <a:r>
              <a:rPr lang="en-US" altLang="zh-CN" sz="3200" dirty="0">
                <a:latin typeface="Times New Roman" panose="02020603050405020304" pitchFamily="18" charset="0"/>
                <a:cs typeface="Times New Roman" panose="02020603050405020304" pitchFamily="18" charset="0"/>
              </a:rPr>
              <a:t>Thrilled to know that you’ve grown a deep interest in the Four Great Classical Novels, I’m extremely willing to recommend Journey to the West to you, which is fit for beginners in Chinese Literature</a:t>
            </a:r>
            <a:endParaRPr lang="en-US" altLang="zh-CN" sz="32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a:solidFill>
                  <a:srgbClr val="1E32AE"/>
                </a:solidFill>
                <a:latin typeface="微软雅黑" panose="020B0503020204020204" pitchFamily="34" charset="-122"/>
                <a:cs typeface="+mn-cs"/>
                <a:sym typeface="+mn-ea"/>
              </a:rPr>
              <a:t>                          </a:t>
            </a:r>
            <a:r>
              <a:rPr lang="zh-CN" altLang="en-US" sz="4400" dirty="0">
                <a:solidFill>
                  <a:schemeClr val="tx1"/>
                </a:solidFill>
                <a:latin typeface="微软雅黑" panose="020B0503020204020204" pitchFamily="34" charset="-122"/>
                <a:cs typeface="+mn-cs"/>
              </a:rPr>
              <a:t>高分开头</a:t>
            </a:r>
            <a:endParaRPr sz="4400" strike="noStrike" noProof="1">
              <a:solidFill>
                <a:schemeClr val="tx1"/>
              </a:solidFill>
              <a:latin typeface="微软雅黑" panose="020B0503020204020204" pitchFamily="34" charset="-122"/>
              <a:cs typeface="+mn-cs"/>
              <a:sym typeface="+mn-ea"/>
            </a:endParaRPr>
          </a:p>
        </p:txBody>
      </p:sp>
    </p:spTree>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753" y="806450"/>
            <a:ext cx="12129247" cy="6051550"/>
          </a:xfrm>
        </p:spPr>
        <p:txBody>
          <a:bodyPr>
            <a:normAutofit/>
          </a:bodyPr>
          <a:lstStyle/>
          <a:p>
            <a:pPr>
              <a:lnSpc>
                <a:spcPts val="4200"/>
              </a:lnSpc>
            </a:pP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无论如何，你无法想象这是一场多么视觉上的盛宴，除非你亲自去探索它</a:t>
            </a:r>
            <a:endParaRPr lang="zh-CN" altLang="en-US" sz="3200" dirty="0">
              <a:latin typeface="Times New Roman" panose="02020603050405020304" pitchFamily="18" charset="0"/>
              <a:cs typeface="Times New Roman" panose="02020603050405020304" pitchFamily="18" charset="0"/>
            </a:endParaRPr>
          </a:p>
          <a:p>
            <a:pPr>
              <a:lnSpc>
                <a:spcPts val="4200"/>
              </a:lnSpc>
            </a:pPr>
            <a:r>
              <a:rPr lang="en-US" altLang="zh-CN" sz="3200" dirty="0">
                <a:latin typeface="Times New Roman" panose="02020603050405020304" pitchFamily="18" charset="0"/>
                <a:cs typeface="Times New Roman" panose="02020603050405020304" pitchFamily="18" charset="0"/>
              </a:rPr>
              <a:t>Anyway, you can’t imagine what a visual feast it is unless you go and explore it in person</a:t>
            </a:r>
            <a:endParaRPr lang="en-US" altLang="zh-CN" sz="3200" dirty="0">
              <a:latin typeface="Times New Roman" panose="02020603050405020304" pitchFamily="18" charset="0"/>
              <a:cs typeface="Times New Roman" panose="02020603050405020304" pitchFamily="18" charset="0"/>
            </a:endParaRPr>
          </a:p>
          <a:p>
            <a:pPr>
              <a:lnSpc>
                <a:spcPts val="4200"/>
              </a:lnSpc>
            </a:pP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如果我的建议得到您的良好考虑，我将不胜感激。如需更多详细资料，请随时联系我或查阅他的简历及申请信。</a:t>
            </a:r>
            <a:endParaRPr lang="zh-CN" altLang="en-US" sz="3200" dirty="0">
              <a:latin typeface="Times New Roman" panose="02020603050405020304" pitchFamily="18" charset="0"/>
              <a:cs typeface="Times New Roman" panose="02020603050405020304" pitchFamily="18" charset="0"/>
            </a:endParaRPr>
          </a:p>
          <a:p>
            <a:pPr>
              <a:lnSpc>
                <a:spcPts val="4200"/>
              </a:lnSpc>
            </a:pPr>
            <a:r>
              <a:rPr lang="en-US" altLang="zh-CN" sz="3200" dirty="0">
                <a:latin typeface="Times New Roman" panose="02020603050405020304" pitchFamily="18" charset="0"/>
                <a:cs typeface="Times New Roman" panose="02020603050405020304" pitchFamily="18" charset="0"/>
              </a:rPr>
              <a:t>Should my recommendations gain your favorable consideration, it would be highly appreciated. For more detailed information, you can feel free to contact me or refer to his resume and application letter enclosed.</a:t>
            </a:r>
            <a:endParaRPr lang="en-US" altLang="zh-CN" sz="3200" dirty="0">
              <a:latin typeface="Times New Roman" panose="02020603050405020304" pitchFamily="18" charset="0"/>
              <a:cs typeface="Times New Roman" panose="02020603050405020304" pitchFamily="18" charset="0"/>
            </a:endParaRPr>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a:solidFill>
                  <a:srgbClr val="1E32AE"/>
                </a:solidFill>
                <a:latin typeface="微软雅黑" panose="020B0503020204020204" pitchFamily="34" charset="-122"/>
                <a:cs typeface="+mn-cs"/>
                <a:sym typeface="+mn-ea"/>
              </a:rPr>
              <a:t>                          </a:t>
            </a:r>
            <a:r>
              <a:rPr lang="zh-CN" altLang="en-US" sz="4400" dirty="0">
                <a:solidFill>
                  <a:schemeClr val="tx1"/>
                </a:solidFill>
                <a:latin typeface="微软雅黑" panose="020B0503020204020204" pitchFamily="34" charset="-122"/>
                <a:cs typeface="+mn-cs"/>
              </a:rPr>
              <a:t>高分结尾</a:t>
            </a:r>
            <a:endParaRPr sz="4400" strike="noStrike" noProof="1">
              <a:solidFill>
                <a:schemeClr val="tx1"/>
              </a:solidFill>
              <a:latin typeface="微软雅黑" panose="020B0503020204020204" pitchFamily="34" charset="-122"/>
              <a:cs typeface="+mn-cs"/>
              <a:sym typeface="+mn-ea"/>
            </a:endParaRPr>
          </a:p>
        </p:txBody>
      </p:sp>
    </p:spTree>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753" y="806450"/>
            <a:ext cx="12129247" cy="6051550"/>
          </a:xfrm>
        </p:spPr>
        <p:txBody>
          <a:bodyPr>
            <a:normAutofit/>
          </a:bodyPr>
          <a:lstStyle/>
          <a:p>
            <a:pPr>
              <a:lnSpc>
                <a:spcPts val="4500"/>
              </a:lnSpc>
            </a:pP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如果你喜欢他这个职位，他就会证明自己是一个无与伦比的向导，永远不会不辜负你的期望。我衷心希望您能在方便的时候尽早安排一次会见他。如果需要更多的信息，请随时与我联系。</a:t>
            </a:r>
            <a:endParaRPr lang="en-US" altLang="zh-CN" sz="3200" dirty="0">
              <a:latin typeface="Times New Roman" panose="02020603050405020304" pitchFamily="18" charset="0"/>
              <a:cs typeface="Times New Roman" panose="02020603050405020304" pitchFamily="18" charset="0"/>
            </a:endParaRPr>
          </a:p>
          <a:p>
            <a:pPr marL="0" indent="0">
              <a:lnSpc>
                <a:spcPts val="4500"/>
              </a:lnSpc>
              <a:buNone/>
            </a:pPr>
            <a:r>
              <a:rPr lang="en-US" altLang="zh-CN" sz="3200" dirty="0">
                <a:latin typeface="Times New Roman" panose="02020603050405020304" pitchFamily="18" charset="0"/>
                <a:cs typeface="Times New Roman" panose="02020603050405020304" pitchFamily="18" charset="0"/>
              </a:rPr>
              <a:t>Should you favor him with the position, he would demonstrate himself as an unparalleled guide and would never fail to live up to your expectations. I sincerely hope that you can schedule an interview with him at your earliest convenience. If more information is needed, please don’t hesitate to contact me.</a:t>
            </a:r>
            <a:endParaRPr lang="zh-CN" altLang="en-US" sz="3200" dirty="0">
              <a:latin typeface="Times New Roman" panose="02020603050405020304" pitchFamily="18" charset="0"/>
              <a:cs typeface="Times New Roman" panose="02020603050405020304" pitchFamily="18" charset="0"/>
            </a:endParaRPr>
          </a:p>
        </p:txBody>
      </p:sp>
      <p:sp>
        <p:nvSpPr>
          <p:cNvPr id="4" name="标题 3"/>
          <p:cNvSpPr>
            <a:spLocks noGrp="1"/>
          </p:cNvSpPr>
          <p:nvPr>
            <p:custDataLst>
              <p:tags r:id="rId1"/>
            </p:custDataLst>
          </p:nvPr>
        </p:nvSpPr>
        <p:spPr>
          <a:xfrm>
            <a:off x="0" y="0"/>
            <a:ext cx="12192000" cy="8064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a:solidFill>
                  <a:srgbClr val="1E32AE"/>
                </a:solidFill>
                <a:latin typeface="微软雅黑" panose="020B0503020204020204" pitchFamily="34" charset="-122"/>
                <a:cs typeface="+mn-cs"/>
                <a:sym typeface="+mn-ea"/>
              </a:rPr>
              <a:t>                          </a:t>
            </a:r>
            <a:r>
              <a:rPr lang="zh-CN" altLang="en-US" sz="4400" dirty="0">
                <a:solidFill>
                  <a:schemeClr val="tx1"/>
                </a:solidFill>
                <a:latin typeface="微软雅黑" panose="020B0503020204020204" pitchFamily="34" charset="-122"/>
                <a:cs typeface="+mn-cs"/>
              </a:rPr>
              <a:t>高分结尾</a:t>
            </a:r>
            <a:endParaRPr sz="4400" strike="noStrike" noProof="1">
              <a:solidFill>
                <a:schemeClr val="tx1"/>
              </a:solidFill>
              <a:latin typeface="微软雅黑" panose="020B0503020204020204" pitchFamily="34" charset="-122"/>
              <a:cs typeface="+mn-cs"/>
              <a:sym typeface="+mn-ea"/>
            </a:endParaRPr>
          </a:p>
        </p:txBody>
      </p:sp>
    </p:spTree>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210,&quot;width&quot;:12528.062992125984}"/>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TABLE_BEAUTIFY" val="smartTable{c571370f-70d3-4323-bc9f-1d09ec6ce9a1}"/>
  <p:tag name="TABLE_ENDDRAG_ORIGIN_RECT" val="951*370"/>
  <p:tag name="TABLE_ENDDRAG_RECT" val="8*155*951*370"/>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PP_MARK_KEY" val="9ec89d7e-04a8-409c-a221-215e1fed096b"/>
  <p:tag name="COMMONDATA" val="eyJoZGlkIjoiNWMwNWJiMzI3MmRkMjQ0MmZhZDk2Nzk1M2JhMzcyMW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gxqwfe5">
      <a:majorFont>
        <a:latin typeface="印品黑体"/>
        <a:ea typeface="仓耳青禾体-谷力 W05"/>
        <a:cs typeface=""/>
      </a:majorFont>
      <a:minorFont>
        <a:latin typeface="印品黑体"/>
        <a:ea typeface="仓耳青禾体-谷力 W05"/>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16537</Words>
  <Application>WPS 演示</Application>
  <PresentationFormat>宽屏</PresentationFormat>
  <Paragraphs>425</Paragraphs>
  <Slides>28</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28</vt:i4>
      </vt:variant>
    </vt:vector>
  </HeadingPairs>
  <TitlesOfParts>
    <vt:vector size="46" baseType="lpstr">
      <vt:lpstr>Arial</vt:lpstr>
      <vt:lpstr>宋体</vt:lpstr>
      <vt:lpstr>Wingdings</vt:lpstr>
      <vt:lpstr>微软雅黑</vt:lpstr>
      <vt:lpstr>华文楷体</vt:lpstr>
      <vt:lpstr>Times New Roman</vt:lpstr>
      <vt:lpstr>Inter</vt:lpstr>
      <vt:lpstr>Segoe Print</vt:lpstr>
      <vt:lpstr>等线</vt:lpstr>
      <vt:lpstr>Arial Unicode MS</vt:lpstr>
      <vt:lpstr>等线 Light</vt:lpstr>
      <vt:lpstr>Calibri</vt:lpstr>
      <vt:lpstr>Verdana</vt:lpstr>
      <vt:lpstr>印品黑体</vt:lpstr>
      <vt:lpstr>黑体</vt:lpstr>
      <vt:lpstr>仓耳青禾体-谷力 W05</vt:lpstr>
      <vt:lpstr>1_Office 主题​​</vt:lpstr>
      <vt:lpstr>第一PPT，www.1ppt.com</vt:lpstr>
      <vt:lpstr>PowerPoint 演示文稿</vt:lpstr>
      <vt:lpstr>                           审    题</vt:lpstr>
      <vt:lpstr>                           框架构思</vt:lpstr>
      <vt:lpstr>                           Brainstorm</vt:lpstr>
      <vt:lpstr>PowerPoint 演示文稿</vt:lpstr>
      <vt:lpstr>PowerPoint 演示文稿</vt:lpstr>
      <vt:lpstr>PowerPoint 演示文稿</vt:lpstr>
      <vt:lpstr>PowerPoint 演示文稿</vt:lpstr>
      <vt:lpstr>PowerPoint 演示文稿</vt:lpstr>
      <vt:lpstr>                           Brainstorm---Beijing</vt:lpstr>
      <vt:lpstr>                           Brainstorm--- Xian</vt:lpstr>
      <vt:lpstr>                           Brainstorm---Qufu</vt:lpstr>
      <vt:lpstr>                           Brainstorm---Nanjing</vt:lpstr>
      <vt:lpstr>                           Brainstorm---Luoyang</vt:lpstr>
      <vt:lpstr>                           Brainstorm--- Chengdu</vt:lpstr>
      <vt:lpstr>                          评分标准</vt:lpstr>
      <vt:lpstr>                          评分标准</vt:lpstr>
      <vt:lpstr>                          评分标准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aileen</dc:creator>
  <cp:lastModifiedBy>seewo</cp:lastModifiedBy>
  <cp:revision>229</cp:revision>
  <dcterms:created xsi:type="dcterms:W3CDTF">1900-01-01T00:00:00Z</dcterms:created>
  <dcterms:modified xsi:type="dcterms:W3CDTF">2023-05-22T08:12:19Z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ICV">
    <vt:lpwstr>4F6A001F1C214711BDA4527B25A6C94B_13</vt:lpwstr>
  </property>
</Properties>
</file>