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9" r:id="rId5"/>
    <p:sldId id="274"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0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26415" y="1447800"/>
            <a:ext cx="11424285" cy="2570480"/>
          </a:xfrm>
        </p:spPr>
        <p:txBody>
          <a:bodyPr>
            <a:normAutofit fontScale="90000"/>
          </a:bodyPr>
          <a:p>
            <a:r>
              <a:rPr lang="zh-CN" altLang="zh-CN" sz="7335">
                <a:latin typeface="华文中宋" panose="02010600040101010101" charset="-122"/>
                <a:ea typeface="华文中宋" panose="02010600040101010101" charset="-122"/>
                <a:cs typeface="华文中宋" panose="02010600040101010101" charset="-122"/>
              </a:rPr>
              <a:t>南京镇江八校联考读后续写：</a:t>
            </a:r>
            <a:br>
              <a:rPr lang="zh-CN" altLang="zh-CN">
                <a:latin typeface="华文中宋" panose="02010600040101010101" charset="-122"/>
                <a:ea typeface="华文中宋" panose="02010600040101010101" charset="-122"/>
                <a:cs typeface="华文中宋" panose="02010600040101010101" charset="-122"/>
              </a:rPr>
            </a:br>
            <a:br>
              <a:rPr lang="zh-CN" altLang="zh-CN">
                <a:latin typeface="华文中宋" panose="02010600040101010101" charset="-122"/>
                <a:ea typeface="华文中宋" panose="02010600040101010101" charset="-122"/>
                <a:cs typeface="华文中宋" panose="02010600040101010101" charset="-122"/>
              </a:rPr>
            </a:br>
            <a:r>
              <a:rPr lang="zh-CN" altLang="zh-CN">
                <a:latin typeface="华文中宋" panose="02010600040101010101" charset="-122"/>
                <a:ea typeface="华文中宋" panose="02010600040101010101" charset="-122"/>
                <a:cs typeface="华文中宋" panose="02010600040101010101" charset="-122"/>
              </a:rPr>
              <a:t>脱险记</a:t>
            </a:r>
            <a:endParaRPr lang="zh-CN" altLang="zh-CN">
              <a:latin typeface="华文中宋" panose="02010600040101010101" charset="-122"/>
              <a:ea typeface="华文中宋" panose="02010600040101010101" charset="-122"/>
              <a:cs typeface="华文中宋"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28600" y="183515"/>
            <a:ext cx="11760200" cy="3246120"/>
          </a:xfrm>
          <a:prstGeom prst="rect">
            <a:avLst/>
          </a:prstGeom>
          <a:noFill/>
          <a:ln w="9525">
            <a:noFill/>
          </a:ln>
        </p:spPr>
        <p:txBody>
          <a:bodyPr>
            <a:noAutofit/>
          </a:bodyPr>
          <a:p>
            <a:pPr indent="0"/>
            <a:r>
              <a:rPr lang="zh-CN" sz="3600" b="0">
                <a:solidFill>
                  <a:srgbClr val="000000"/>
                </a:solidFill>
                <a:latin typeface="Times New Roman" panose="02020603050405020304" charset="0"/>
                <a:ea typeface="宋体" panose="02010600030101010101" pitchFamily="2" charset="-122"/>
              </a:rPr>
              <a:t>简化一下：</a:t>
            </a:r>
            <a:r>
              <a:rPr lang="en-US" sz="3600" b="1">
                <a:solidFill>
                  <a:srgbClr val="000000"/>
                </a:solidFill>
                <a:latin typeface="Times New Roman" panose="02020603050405020304" charset="0"/>
                <a:ea typeface="宋体" panose="02010600030101010101" pitchFamily="2" charset="-122"/>
              </a:rPr>
              <a:t>In a split second, all went quiet. </a:t>
            </a:r>
            <a:r>
              <a:rPr lang="en-US" sz="3600" b="0">
                <a:latin typeface="Times New Roman" panose="02020603050405020304" charset="0"/>
                <a:ea typeface="宋体" panose="02010600030101010101" pitchFamily="2" charset="-122"/>
              </a:rPr>
              <a:t>1. </a:t>
            </a:r>
            <a:r>
              <a:rPr lang="zh-CN" sz="3600" b="0">
                <a:ea typeface="宋体" panose="02010600030101010101" pitchFamily="2" charset="-122"/>
              </a:rPr>
              <a:t>我惊魂未定，庆幸逃过一劫</a:t>
            </a:r>
            <a:r>
              <a:rPr lang="en-US" sz="3600" b="0">
                <a:latin typeface="Times New Roman" panose="02020603050405020304" charset="0"/>
                <a:ea typeface="宋体" panose="02010600030101010101" pitchFamily="2" charset="-122"/>
              </a:rPr>
              <a:t>2. </a:t>
            </a:r>
            <a:r>
              <a:rPr lang="zh-CN" sz="3600" b="0">
                <a:ea typeface="宋体" panose="02010600030101010101" pitchFamily="2" charset="-122"/>
              </a:rPr>
              <a:t>父亲过来安慰我</a:t>
            </a:r>
            <a:r>
              <a:rPr lang="en-US" sz="3600" b="0">
                <a:latin typeface="Times New Roman" panose="02020603050405020304" charset="0"/>
                <a:ea typeface="宋体" panose="02010600030101010101" pitchFamily="2" charset="-122"/>
              </a:rPr>
              <a:t>3.</a:t>
            </a:r>
            <a:r>
              <a:rPr lang="zh-CN" sz="3600" b="0">
                <a:ea typeface="宋体" panose="02010600030101010101" pitchFamily="2" charset="-122"/>
              </a:rPr>
              <a:t>全家聚拢，面面相觑</a:t>
            </a:r>
            <a:r>
              <a:rPr lang="en-US" sz="3600" b="1">
                <a:solidFill>
                  <a:srgbClr val="000000"/>
                </a:solidFill>
                <a:latin typeface="Times New Roman" panose="02020603050405020304" charset="0"/>
                <a:ea typeface="宋体" panose="02010600030101010101" pitchFamily="2" charset="-122"/>
              </a:rPr>
              <a:t>When we had no idea what to do, the strange man came back.</a:t>
            </a:r>
            <a:r>
              <a:rPr lang="en-US" sz="3600" b="0">
                <a:solidFill>
                  <a:srgbClr val="000000"/>
                </a:solidFill>
                <a:latin typeface="Times New Roman" panose="02020603050405020304" charset="0"/>
                <a:ea typeface="宋体" panose="02010600030101010101" pitchFamily="2" charset="-122"/>
              </a:rPr>
              <a:t>4. </a:t>
            </a:r>
            <a:r>
              <a:rPr lang="zh-CN" sz="3600" b="0">
                <a:solidFill>
                  <a:srgbClr val="000000"/>
                </a:solidFill>
                <a:ea typeface="宋体" panose="02010600030101010101" pitchFamily="2" charset="-122"/>
              </a:rPr>
              <a:t>我们开心无比</a:t>
            </a:r>
            <a:r>
              <a:rPr lang="en-US" sz="3600" b="0">
                <a:solidFill>
                  <a:srgbClr val="000000"/>
                </a:solidFill>
                <a:latin typeface="Times New Roman" panose="02020603050405020304" charset="0"/>
                <a:ea typeface="宋体" panose="02010600030101010101" pitchFamily="2" charset="-122"/>
              </a:rPr>
              <a:t>5. </a:t>
            </a:r>
            <a:r>
              <a:rPr lang="zh-CN" sz="3600" b="0">
                <a:solidFill>
                  <a:srgbClr val="000000"/>
                </a:solidFill>
                <a:ea typeface="宋体" panose="02010600030101010101" pitchFamily="2" charset="-122"/>
              </a:rPr>
              <a:t>陌生人明白了一切，招呼我们上船</a:t>
            </a:r>
            <a:r>
              <a:rPr lang="en-US" sz="3600" b="0">
                <a:solidFill>
                  <a:srgbClr val="000000"/>
                </a:solidFill>
                <a:latin typeface="Times New Roman" panose="02020603050405020304" charset="0"/>
                <a:ea typeface="宋体" panose="02010600030101010101" pitchFamily="2" charset="-122"/>
              </a:rPr>
              <a:t>6. </a:t>
            </a:r>
            <a:r>
              <a:rPr lang="zh-CN" sz="3600" b="0">
                <a:solidFill>
                  <a:srgbClr val="000000"/>
                </a:solidFill>
                <a:ea typeface="宋体" panose="02010600030101010101" pitchFamily="2" charset="-122"/>
              </a:rPr>
              <a:t>到达目的地：景色很美，一切值得！</a:t>
            </a:r>
            <a:r>
              <a:rPr lang="en-US" sz="3600" b="1">
                <a:solidFill>
                  <a:srgbClr val="000000"/>
                </a:solidFill>
                <a:latin typeface="Times New Roman" panose="02020603050405020304" charset="0"/>
                <a:ea typeface="宋体" panose="02010600030101010101" pitchFamily="2" charset="-122"/>
                <a:cs typeface="Times New Roman" panose="02020603050405020304" charset="0"/>
              </a:rPr>
              <a:t> </a:t>
            </a:r>
            <a:endParaRPr lang="en-US" altLang="en-US" sz="3600" b="1">
              <a:solidFill>
                <a:srgbClr val="00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7000" y="81915"/>
            <a:ext cx="11836400" cy="3347085"/>
          </a:xfrm>
          <a:prstGeom prst="rect">
            <a:avLst/>
          </a:prstGeom>
          <a:noFill/>
          <a:ln w="9525">
            <a:noFill/>
          </a:ln>
        </p:spPr>
        <p:txBody>
          <a:bodyPr>
            <a:noAutofit/>
          </a:bodyPr>
          <a:p>
            <a:pPr indent="0"/>
            <a:r>
              <a:rPr lang="en-US" sz="3600" b="1">
                <a:solidFill>
                  <a:srgbClr val="FF0000"/>
                </a:solidFill>
                <a:latin typeface="Times New Roman" panose="02020603050405020304" charset="0"/>
                <a:ea typeface="宋体" panose="02010600030101010101" pitchFamily="2" charset="-122"/>
              </a:rPr>
              <a:t>Step 3: </a:t>
            </a:r>
            <a:r>
              <a:rPr lang="zh-CN" sz="3600" b="1">
                <a:solidFill>
                  <a:srgbClr val="FF0000"/>
                </a:solidFill>
                <a:latin typeface="Times New Roman" panose="02020603050405020304" charset="0"/>
                <a:ea typeface="宋体" panose="02010600030101010101" pitchFamily="2" charset="-122"/>
              </a:rPr>
              <a:t>汉语拓展和翻译</a:t>
            </a:r>
            <a:r>
              <a:rPr lang="en-US" sz="3600" b="1">
                <a:solidFill>
                  <a:srgbClr val="000000"/>
                </a:solidFill>
                <a:latin typeface="Times New Roman" panose="02020603050405020304" charset="0"/>
                <a:ea typeface="宋体" panose="02010600030101010101" pitchFamily="2" charset="-122"/>
              </a:rPr>
              <a:t>In a split second, all went quiet. </a:t>
            </a:r>
            <a:r>
              <a:rPr lang="en-US" sz="3600" b="1">
                <a:solidFill>
                  <a:srgbClr val="0000FF"/>
                </a:solidFill>
                <a:latin typeface="Times New Roman" panose="02020603050405020304" charset="0"/>
                <a:ea typeface="宋体" panose="02010600030101010101" pitchFamily="2" charset="-122"/>
              </a:rPr>
              <a:t>1. </a:t>
            </a:r>
            <a:r>
              <a:rPr lang="zh-CN" sz="3600" b="1">
                <a:solidFill>
                  <a:srgbClr val="0000FF"/>
                </a:solidFill>
                <a:ea typeface="宋体" panose="02010600030101010101" pitchFamily="2" charset="-122"/>
              </a:rPr>
              <a:t>我惊魂未定，庆幸逃过一劫</a:t>
            </a:r>
            <a:endParaRPr lang="zh-CN" sz="3600" b="0">
              <a:latin typeface="Times New Roman" panose="02020603050405020304" charset="0"/>
              <a:ea typeface="宋体" panose="02010600030101010101" pitchFamily="2" charset="-122"/>
            </a:endParaRPr>
          </a:p>
          <a:p>
            <a:pPr indent="0"/>
            <a:r>
              <a:rPr lang="zh-CN" sz="3600" b="0">
                <a:ea typeface="宋体" panose="02010600030101010101" pitchFamily="2" charset="-122"/>
              </a:rPr>
              <a:t>汉语</a:t>
            </a:r>
            <a:r>
              <a:rPr lang="zh-CN" sz="3600" b="0">
                <a:ea typeface="宋体" panose="02010600030101010101" pitchFamily="2" charset="-122"/>
              </a:rPr>
              <a:t>拓展：</a:t>
            </a:r>
            <a:endParaRPr lang="zh-CN" sz="3600" b="0">
              <a:ea typeface="宋体" panose="02010600030101010101" pitchFamily="2" charset="-122"/>
            </a:endParaRPr>
          </a:p>
          <a:p>
            <a:pPr indent="0"/>
            <a:r>
              <a:rPr lang="zh-CN" sz="3600" b="0">
                <a:ea typeface="宋体" panose="02010600030101010101" pitchFamily="2" charset="-122"/>
              </a:rPr>
              <a:t>真是死里逃生啊！我的心儿砰砰直跳。要是我们迟那么一点点时间，我们没法活命了。我努力站起来，但没用。</a:t>
            </a:r>
            <a:r>
              <a:rPr lang="zh-CN" sz="3600" b="0">
                <a:solidFill>
                  <a:srgbClr val="000000"/>
                </a:solidFill>
                <a:latin typeface="Times New Roman" panose="02020603050405020304" charset="0"/>
                <a:ea typeface="宋体" panose="02010600030101010101" pitchFamily="2" charset="-122"/>
              </a:rPr>
              <a:t>英语翻译：</a:t>
            </a:r>
            <a:endParaRPr lang="zh-CN" sz="3600" b="0">
              <a:solidFill>
                <a:srgbClr val="000000"/>
              </a:solidFill>
              <a:latin typeface="Times New Roman" panose="02020603050405020304" charset="0"/>
              <a:ea typeface="宋体" panose="02010600030101010101" pitchFamily="2" charset="-122"/>
            </a:endParaRPr>
          </a:p>
          <a:p>
            <a:pPr indent="0"/>
            <a:r>
              <a:rPr lang="en-US" sz="3600" b="0">
                <a:solidFill>
                  <a:srgbClr val="000000"/>
                </a:solidFill>
                <a:latin typeface="Times New Roman" panose="02020603050405020304" charset="0"/>
                <a:ea typeface="宋体" panose="02010600030101010101" pitchFamily="2" charset="-122"/>
              </a:rPr>
              <a:t>What a narrow escape / What a close call! My heart was pounding with a loud thump-thump-thump. Had we hesitated for even a moment longer, we would not have made it out alive. I struggled to my feet but in vain. </a:t>
            </a:r>
            <a:endParaRPr lang="en-US" altLang="en-US" sz="36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127000" y="2347595"/>
            <a:ext cx="11835765" cy="10807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custDataLst>
              <p:tags r:id="rId2"/>
            </p:custDataLst>
          </p:nvPr>
        </p:nvSpPr>
        <p:spPr>
          <a:xfrm>
            <a:off x="127000" y="3985895"/>
            <a:ext cx="11835765" cy="23876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54000" y="205740"/>
            <a:ext cx="11747500" cy="2408555"/>
          </a:xfrm>
          <a:prstGeom prst="rect">
            <a:avLst/>
          </a:prstGeom>
          <a:noFill/>
          <a:ln w="9525">
            <a:noFill/>
          </a:ln>
        </p:spPr>
        <p:txBody>
          <a:bodyPr>
            <a:noAutofit/>
          </a:bodyPr>
          <a:p>
            <a:pPr indent="0"/>
            <a:r>
              <a:rPr lang="en-US" sz="3600" b="1">
                <a:solidFill>
                  <a:srgbClr val="0000FF"/>
                </a:solidFill>
                <a:latin typeface="Times New Roman" panose="02020603050405020304" charset="0"/>
                <a:ea typeface="宋体" panose="02010600030101010101" pitchFamily="2" charset="-122"/>
              </a:rPr>
              <a:t>2. </a:t>
            </a:r>
            <a:r>
              <a:rPr lang="zh-CN" sz="3600" b="1">
                <a:solidFill>
                  <a:srgbClr val="0000FF"/>
                </a:solidFill>
                <a:ea typeface="宋体" panose="02010600030101010101" pitchFamily="2" charset="-122"/>
              </a:rPr>
              <a:t>父亲过来安慰我</a:t>
            </a:r>
            <a:r>
              <a:rPr lang="zh-CN" sz="3600" b="0">
                <a:latin typeface="Times New Roman" panose="02020603050405020304" charset="0"/>
                <a:ea typeface="宋体" panose="02010600030101010101" pitchFamily="2" charset="-122"/>
              </a:rPr>
              <a:t>汉语</a:t>
            </a:r>
            <a:r>
              <a:rPr lang="zh-CN" sz="3600" b="0">
                <a:latin typeface="Times New Roman" panose="02020603050405020304" charset="0"/>
                <a:ea typeface="宋体" panose="02010600030101010101" pitchFamily="2" charset="-122"/>
              </a:rPr>
              <a:t>拓展：</a:t>
            </a:r>
            <a:endParaRPr lang="zh-CN" sz="3600" b="0">
              <a:latin typeface="Times New Roman" panose="02020603050405020304" charset="0"/>
              <a:ea typeface="宋体" panose="02010600030101010101" pitchFamily="2" charset="-122"/>
            </a:endParaRPr>
          </a:p>
          <a:p>
            <a:pPr indent="0"/>
            <a:r>
              <a:rPr lang="zh-CN" sz="3600" b="0">
                <a:ea typeface="宋体" panose="02010600030101010101" pitchFamily="2" charset="-122"/>
              </a:rPr>
              <a:t>就在那时，父亲跑过来，拉起我。他双臂抱着我，温和地安慰道：孩子，我们现在安全了。</a:t>
            </a:r>
            <a:r>
              <a:rPr lang="zh-CN" sz="3600" b="0">
                <a:solidFill>
                  <a:srgbClr val="000000"/>
                </a:solidFill>
                <a:latin typeface="Times New Roman" panose="02020603050405020304" charset="0"/>
                <a:ea typeface="宋体" panose="02010600030101010101" pitchFamily="2" charset="-122"/>
              </a:rPr>
              <a:t>英语翻译：</a:t>
            </a:r>
            <a:endParaRPr lang="zh-CN" sz="3600" b="0">
              <a:solidFill>
                <a:srgbClr val="000000"/>
              </a:solidFill>
              <a:latin typeface="Times New Roman" panose="02020603050405020304" charset="0"/>
              <a:ea typeface="宋体" panose="02010600030101010101" pitchFamily="2" charset="-122"/>
            </a:endParaRPr>
          </a:p>
          <a:p>
            <a:pPr indent="0"/>
            <a:r>
              <a:rPr lang="en-US" sz="3600" b="0">
                <a:solidFill>
                  <a:srgbClr val="000000"/>
                </a:solidFill>
                <a:latin typeface="Times New Roman" panose="02020603050405020304" charset="0"/>
                <a:ea typeface="宋体" panose="02010600030101010101" pitchFamily="2" charset="-122"/>
              </a:rPr>
              <a:t>That was when my father rushed over and pulled me up. He wrapped his arms around me and comforted me with a tender voice, “Son, we are safe now.” </a:t>
            </a:r>
            <a:endParaRPr lang="en-US" altLang="en-US" sz="36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158115" y="1331595"/>
            <a:ext cx="11734800" cy="1130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custDataLst>
              <p:tags r:id="rId2"/>
            </p:custDataLst>
          </p:nvPr>
        </p:nvSpPr>
        <p:spPr>
          <a:xfrm>
            <a:off x="254000" y="3020695"/>
            <a:ext cx="11638280" cy="15995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7800" y="231140"/>
            <a:ext cx="11861800" cy="2802255"/>
          </a:xfrm>
          <a:prstGeom prst="rect">
            <a:avLst/>
          </a:prstGeom>
          <a:noFill/>
          <a:ln w="9525">
            <a:noFill/>
          </a:ln>
        </p:spPr>
        <p:txBody>
          <a:bodyPr>
            <a:noAutofit/>
          </a:bodyPr>
          <a:p>
            <a:pPr indent="0"/>
            <a:r>
              <a:rPr lang="en-US" sz="4000" b="1">
                <a:solidFill>
                  <a:srgbClr val="0000FF"/>
                </a:solidFill>
                <a:latin typeface="Times New Roman" panose="02020603050405020304" charset="0"/>
                <a:ea typeface="宋体" panose="02010600030101010101" pitchFamily="2" charset="-122"/>
              </a:rPr>
              <a:t>3.</a:t>
            </a:r>
            <a:r>
              <a:rPr lang="zh-CN" sz="4000" b="1">
                <a:solidFill>
                  <a:srgbClr val="0000FF"/>
                </a:solidFill>
                <a:ea typeface="宋体" panose="02010600030101010101" pitchFamily="2" charset="-122"/>
              </a:rPr>
              <a:t>全家聚拢，面面相觑</a:t>
            </a:r>
            <a:r>
              <a:rPr lang="zh-CN" sz="4000" b="0">
                <a:solidFill>
                  <a:srgbClr val="000000"/>
                </a:solidFill>
                <a:latin typeface="Times New Roman" panose="02020603050405020304" charset="0"/>
                <a:ea typeface="宋体" panose="02010600030101010101" pitchFamily="2" charset="-122"/>
              </a:rPr>
              <a:t>汉语拓展</a:t>
            </a:r>
            <a:r>
              <a:rPr lang="zh-CN" sz="4000" b="0">
                <a:solidFill>
                  <a:srgbClr val="000000"/>
                </a:solidFill>
                <a:ea typeface="宋体" panose="02010600030101010101" pitchFamily="2" charset="-122"/>
              </a:rPr>
              <a:t>：</a:t>
            </a:r>
            <a:endParaRPr lang="zh-CN" sz="4000" b="0">
              <a:solidFill>
                <a:srgbClr val="000000"/>
              </a:solidFill>
              <a:ea typeface="宋体" panose="02010600030101010101" pitchFamily="2" charset="-122"/>
            </a:endParaRPr>
          </a:p>
          <a:p>
            <a:pPr indent="0"/>
            <a:r>
              <a:rPr lang="zh-CN" sz="4000" b="0">
                <a:solidFill>
                  <a:srgbClr val="000000"/>
                </a:solidFill>
                <a:ea typeface="宋体" panose="02010600030101010101" pitchFamily="2" charset="-122"/>
              </a:rPr>
              <a:t>全家慢慢聚到一起，还处在震惊中。我们的脸上和衣服上都是泥，我们面面相觑，说不出话，且尴尬。</a:t>
            </a:r>
            <a:r>
              <a:rPr lang="zh-CN" sz="4000" b="0">
                <a:solidFill>
                  <a:srgbClr val="000000"/>
                </a:solidFill>
                <a:latin typeface="Times New Roman" panose="02020603050405020304" charset="0"/>
                <a:ea typeface="宋体" panose="02010600030101010101" pitchFamily="2" charset="-122"/>
              </a:rPr>
              <a:t>英语翻译：</a:t>
            </a:r>
            <a:endParaRPr lang="zh-CN" sz="4000" b="0">
              <a:solidFill>
                <a:srgbClr val="000000"/>
              </a:solidFill>
              <a:latin typeface="Times New Roman" panose="02020603050405020304" charset="0"/>
              <a:ea typeface="宋体" panose="02010600030101010101" pitchFamily="2" charset="-122"/>
            </a:endParaRPr>
          </a:p>
          <a:p>
            <a:pPr indent="0"/>
            <a:r>
              <a:rPr lang="en-US" sz="4000" b="0">
                <a:solidFill>
                  <a:srgbClr val="000000"/>
                </a:solidFill>
                <a:latin typeface="Times New Roman" panose="02020603050405020304" charset="0"/>
                <a:ea typeface="宋体" panose="02010600030101010101" pitchFamily="2" charset="-122"/>
              </a:rPr>
              <a:t>My family slowly gathered around us, still in shock. Mud was splattered all over our faces and clothes, and for a moment, we looked at each other in awkward silence.</a:t>
            </a:r>
            <a:endParaRPr lang="en-US" altLang="en-US" sz="40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158115" y="1483995"/>
            <a:ext cx="11734800" cy="1130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custDataLst>
              <p:tags r:id="rId2"/>
            </p:custDataLst>
          </p:nvPr>
        </p:nvSpPr>
        <p:spPr>
          <a:xfrm>
            <a:off x="234315" y="3429000"/>
            <a:ext cx="11805285" cy="23996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28600" y="153035"/>
            <a:ext cx="11747500" cy="2169795"/>
          </a:xfrm>
          <a:prstGeom prst="rect">
            <a:avLst/>
          </a:prstGeom>
          <a:noFill/>
          <a:ln w="9525">
            <a:noFill/>
          </a:ln>
        </p:spPr>
        <p:txBody>
          <a:bodyPr>
            <a:noAutofit/>
          </a:bodyPr>
          <a:p>
            <a:pPr indent="0"/>
            <a:r>
              <a:rPr lang="en-US" sz="3600" b="1">
                <a:solidFill>
                  <a:srgbClr val="000000"/>
                </a:solidFill>
                <a:latin typeface="Times New Roman" panose="02020603050405020304" charset="0"/>
                <a:ea typeface="宋体" panose="02010600030101010101" pitchFamily="2" charset="-122"/>
              </a:rPr>
              <a:t>When we had no idea what to do, the strange man came back.</a:t>
            </a:r>
            <a:r>
              <a:rPr lang="en-US" sz="3600" b="1">
                <a:solidFill>
                  <a:srgbClr val="0000FF"/>
                </a:solidFill>
                <a:latin typeface="Times New Roman" panose="02020603050405020304" charset="0"/>
                <a:ea typeface="宋体" panose="02010600030101010101" pitchFamily="2" charset="-122"/>
              </a:rPr>
              <a:t>4. </a:t>
            </a:r>
            <a:r>
              <a:rPr lang="zh-CN" sz="3600" b="1">
                <a:solidFill>
                  <a:srgbClr val="0000FF"/>
                </a:solidFill>
                <a:ea typeface="宋体" panose="02010600030101010101" pitchFamily="2" charset="-122"/>
              </a:rPr>
              <a:t>我们开心无比</a:t>
            </a:r>
            <a:r>
              <a:rPr lang="zh-CN" sz="3600" b="0">
                <a:latin typeface="Times New Roman" panose="02020603050405020304" charset="0"/>
                <a:ea typeface="宋体" panose="02010600030101010101" pitchFamily="2" charset="-122"/>
              </a:rPr>
              <a:t>汉语拓展</a:t>
            </a:r>
            <a:r>
              <a:rPr lang="zh-CN" sz="3600" b="0">
                <a:ea typeface="宋体" panose="02010600030101010101" pitchFamily="2" charset="-122"/>
              </a:rPr>
              <a:t>：</a:t>
            </a:r>
            <a:endParaRPr lang="zh-CN" sz="3600" b="0">
              <a:ea typeface="宋体" panose="02010600030101010101" pitchFamily="2" charset="-122"/>
            </a:endParaRPr>
          </a:p>
          <a:p>
            <a:pPr indent="0"/>
            <a:r>
              <a:rPr lang="zh-CN" sz="3600" b="0">
                <a:solidFill>
                  <a:srgbClr val="000000"/>
                </a:solidFill>
                <a:ea typeface="宋体" panose="02010600030101010101" pitchFamily="2" charset="-122"/>
              </a:rPr>
              <a:t>我们差点开心地跳了起来，眼里亮起希望的光芒。</a:t>
            </a:r>
            <a:r>
              <a:rPr lang="zh-CN" sz="3600" b="0">
                <a:solidFill>
                  <a:srgbClr val="000000"/>
                </a:solidFill>
                <a:latin typeface="Times New Roman" panose="02020603050405020304" charset="0"/>
                <a:ea typeface="宋体" panose="02010600030101010101" pitchFamily="2" charset="-122"/>
              </a:rPr>
              <a:t>英语翻译：</a:t>
            </a:r>
            <a:endParaRPr lang="zh-CN" sz="3600" b="0">
              <a:solidFill>
                <a:srgbClr val="000000"/>
              </a:solidFill>
              <a:latin typeface="Times New Roman" panose="02020603050405020304" charset="0"/>
              <a:ea typeface="宋体" panose="02010600030101010101" pitchFamily="2" charset="-122"/>
            </a:endParaRPr>
          </a:p>
          <a:p>
            <a:pPr indent="0"/>
            <a:r>
              <a:rPr lang="en-US" sz="3600" b="0">
                <a:solidFill>
                  <a:srgbClr val="000000"/>
                </a:solidFill>
                <a:latin typeface="Times New Roman" panose="02020603050405020304" charset="0"/>
                <a:ea typeface="宋体" panose="02010600030101010101" pitchFamily="2" charset="-122"/>
              </a:rPr>
              <a:t>We almost jumped with joy, and a glimmer of hope lit up in our eyes. </a:t>
            </a:r>
            <a:endParaRPr lang="en-US" altLang="en-US" sz="36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152400" y="1788795"/>
            <a:ext cx="11734800" cy="1130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custDataLst>
              <p:tags r:id="rId2"/>
            </p:custDataLst>
          </p:nvPr>
        </p:nvSpPr>
        <p:spPr>
          <a:xfrm>
            <a:off x="234315" y="3429000"/>
            <a:ext cx="11734800" cy="1130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0500" y="193040"/>
            <a:ext cx="11823065" cy="2433320"/>
          </a:xfrm>
          <a:prstGeom prst="rect">
            <a:avLst/>
          </a:prstGeom>
          <a:noFill/>
          <a:ln w="9525">
            <a:noFill/>
          </a:ln>
        </p:spPr>
        <p:txBody>
          <a:bodyPr>
            <a:noAutofit/>
          </a:bodyPr>
          <a:p>
            <a:pPr indent="0"/>
            <a:r>
              <a:rPr lang="en-US" sz="3600" b="1">
                <a:solidFill>
                  <a:srgbClr val="0000FF"/>
                </a:solidFill>
                <a:latin typeface="Times New Roman" panose="02020603050405020304" charset="0"/>
                <a:ea typeface="宋体" panose="02010600030101010101" pitchFamily="2" charset="-122"/>
              </a:rPr>
              <a:t>5. </a:t>
            </a:r>
            <a:r>
              <a:rPr lang="zh-CN" sz="3600" b="1">
                <a:solidFill>
                  <a:srgbClr val="0000FF"/>
                </a:solidFill>
                <a:ea typeface="宋体" panose="02010600030101010101" pitchFamily="2" charset="-122"/>
              </a:rPr>
              <a:t>陌生人明白了一切，招呼我们上船</a:t>
            </a:r>
            <a:r>
              <a:rPr lang="zh-CN" sz="3600" b="0">
                <a:latin typeface="Times New Roman" panose="02020603050405020304" charset="0"/>
                <a:ea typeface="宋体" panose="02010600030101010101" pitchFamily="2" charset="-122"/>
              </a:rPr>
              <a:t>汉语拓展</a:t>
            </a:r>
            <a:r>
              <a:rPr lang="zh-CN" sz="3600" b="0">
                <a:ea typeface="宋体" panose="02010600030101010101" pitchFamily="2" charset="-122"/>
              </a:rPr>
              <a:t>：</a:t>
            </a:r>
            <a:endParaRPr lang="zh-CN" sz="3600" b="0">
              <a:ea typeface="宋体" panose="02010600030101010101" pitchFamily="2" charset="-122"/>
            </a:endParaRPr>
          </a:p>
          <a:p>
            <a:pPr indent="0"/>
            <a:r>
              <a:rPr lang="zh-CN" sz="3600" b="0">
                <a:solidFill>
                  <a:srgbClr val="000000"/>
                </a:solidFill>
                <a:ea typeface="宋体" panose="02010600030101010101" pitchFamily="2" charset="-122"/>
              </a:rPr>
              <a:t>他看了看我们周围的一团糟，很明显他明白了发生了什么。他停下船，招呼我们上船。</a:t>
            </a:r>
            <a:r>
              <a:rPr lang="zh-CN" sz="3600" b="0">
                <a:solidFill>
                  <a:srgbClr val="000000"/>
                </a:solidFill>
                <a:latin typeface="Times New Roman" panose="02020603050405020304" charset="0"/>
                <a:ea typeface="宋体" panose="02010600030101010101" pitchFamily="2" charset="-122"/>
              </a:rPr>
              <a:t>英语翻译：</a:t>
            </a:r>
            <a:endParaRPr lang="zh-CN" sz="3600" b="0">
              <a:solidFill>
                <a:srgbClr val="000000"/>
              </a:solidFill>
              <a:latin typeface="Times New Roman" panose="02020603050405020304" charset="0"/>
              <a:ea typeface="宋体" panose="02010600030101010101" pitchFamily="2" charset="-122"/>
            </a:endParaRPr>
          </a:p>
          <a:p>
            <a:pPr indent="0"/>
            <a:r>
              <a:rPr lang="en-US" sz="3600" b="0">
                <a:solidFill>
                  <a:srgbClr val="000000"/>
                </a:solidFill>
                <a:latin typeface="Times New Roman" panose="02020603050405020304" charset="0"/>
                <a:ea typeface="宋体" panose="02010600030101010101" pitchFamily="2" charset="-122"/>
              </a:rPr>
              <a:t>As he surveyed the mess around us, clearly he understood what had happened. He brought his boat to a stop and gestured for us to climb aboard.</a:t>
            </a:r>
            <a:endParaRPr lang="en-US" altLang="en-US" sz="36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158115" y="1331595"/>
            <a:ext cx="11734800" cy="1130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custDataLst>
              <p:tags r:id="rId2"/>
            </p:custDataLst>
          </p:nvPr>
        </p:nvSpPr>
        <p:spPr>
          <a:xfrm>
            <a:off x="190500" y="3033395"/>
            <a:ext cx="11701780" cy="16891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3200" y="257175"/>
            <a:ext cx="11797665" cy="2724150"/>
          </a:xfrm>
          <a:prstGeom prst="rect">
            <a:avLst/>
          </a:prstGeom>
          <a:noFill/>
          <a:ln w="9525">
            <a:noFill/>
          </a:ln>
        </p:spPr>
        <p:txBody>
          <a:bodyPr>
            <a:noAutofit/>
          </a:bodyPr>
          <a:p>
            <a:pPr indent="0"/>
            <a:r>
              <a:rPr lang="en-US" sz="4000" b="1">
                <a:solidFill>
                  <a:srgbClr val="0000FF"/>
                </a:solidFill>
                <a:latin typeface="Times New Roman" panose="02020603050405020304" charset="0"/>
                <a:ea typeface="宋体" panose="02010600030101010101" pitchFamily="2" charset="-122"/>
              </a:rPr>
              <a:t>6. </a:t>
            </a:r>
            <a:r>
              <a:rPr lang="zh-CN" sz="4000" b="1">
                <a:solidFill>
                  <a:srgbClr val="0000FF"/>
                </a:solidFill>
                <a:ea typeface="宋体" panose="02010600030101010101" pitchFamily="2" charset="-122"/>
              </a:rPr>
              <a:t>到达目的地：景色很美，一切值得！</a:t>
            </a:r>
            <a:r>
              <a:rPr lang="zh-CN" sz="4000" b="0">
                <a:latin typeface="Times New Roman" panose="02020603050405020304" charset="0"/>
                <a:ea typeface="宋体" panose="02010600030101010101" pitchFamily="2" charset="-122"/>
              </a:rPr>
              <a:t>汉语拓展</a:t>
            </a:r>
            <a:r>
              <a:rPr lang="zh-CN" sz="4000" b="0">
                <a:ea typeface="宋体" panose="02010600030101010101" pitchFamily="2" charset="-122"/>
              </a:rPr>
              <a:t>：</a:t>
            </a:r>
            <a:endParaRPr lang="zh-CN" sz="4000" b="0">
              <a:ea typeface="宋体" panose="02010600030101010101" pitchFamily="2" charset="-122"/>
            </a:endParaRPr>
          </a:p>
          <a:p>
            <a:pPr indent="0"/>
            <a:r>
              <a:rPr lang="zh-CN" sz="4000" b="0">
                <a:solidFill>
                  <a:srgbClr val="000000"/>
                </a:solidFill>
                <a:ea typeface="宋体" panose="02010600030101010101" pitchFamily="2" charset="-122"/>
              </a:rPr>
              <a:t>不知觉间，我们就到了</a:t>
            </a:r>
            <a:r>
              <a:rPr lang="en-US" sz="4000" b="0">
                <a:solidFill>
                  <a:srgbClr val="000000"/>
                </a:solidFill>
                <a:latin typeface="Times New Roman" panose="02020603050405020304" charset="0"/>
                <a:ea typeface="宋体" panose="02010600030101010101" pitchFamily="2" charset="-122"/>
              </a:rPr>
              <a:t>Boiling Pots</a:t>
            </a:r>
            <a:r>
              <a:rPr lang="zh-CN" sz="4000" b="0">
                <a:solidFill>
                  <a:srgbClr val="000000"/>
                </a:solidFill>
                <a:ea typeface="宋体" panose="02010600030101010101" pitchFamily="2" charset="-122"/>
              </a:rPr>
              <a:t>。无疑，这是我们见过的最美的风景。回首一路充满惊险之旅，我们觉得最终这完全值得。</a:t>
            </a:r>
            <a:r>
              <a:rPr lang="zh-CN" sz="4000" b="0">
                <a:solidFill>
                  <a:srgbClr val="000000"/>
                </a:solidFill>
                <a:latin typeface="Times New Roman" panose="02020603050405020304" charset="0"/>
                <a:ea typeface="宋体" panose="02010600030101010101" pitchFamily="2" charset="-122"/>
              </a:rPr>
              <a:t>英语翻译：</a:t>
            </a:r>
            <a:endParaRPr lang="zh-CN" sz="4000" b="0">
              <a:solidFill>
                <a:srgbClr val="000000"/>
              </a:solidFill>
              <a:latin typeface="Times New Roman" panose="02020603050405020304" charset="0"/>
              <a:ea typeface="宋体" panose="02010600030101010101" pitchFamily="2" charset="-122"/>
            </a:endParaRPr>
          </a:p>
          <a:p>
            <a:pPr indent="0"/>
            <a:r>
              <a:rPr lang="en-US" sz="4000" b="0">
                <a:solidFill>
                  <a:srgbClr val="000000"/>
                </a:solidFill>
                <a:latin typeface="Times New Roman" panose="02020603050405020304" charset="0"/>
                <a:ea typeface="宋体" panose="02010600030101010101" pitchFamily="2" charset="-122"/>
              </a:rPr>
              <a:t>Before we knew it, we had arrived at the Boiling Pots, and it was undoubtedly the most breathtaking scenery we had ever seen. Looking back on our adventure-filled journey, we realized that it was all worth it in the end.</a:t>
            </a:r>
            <a:endParaRPr lang="en-US" altLang="en-US" sz="40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158115" y="1610995"/>
            <a:ext cx="11842750" cy="1676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custDataLst>
              <p:tags r:id="rId2"/>
            </p:custDataLst>
          </p:nvPr>
        </p:nvSpPr>
        <p:spPr>
          <a:xfrm>
            <a:off x="266065" y="3871595"/>
            <a:ext cx="11532235" cy="26416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7000" y="0"/>
            <a:ext cx="11899900" cy="6985635"/>
          </a:xfrm>
          <a:prstGeom prst="rect">
            <a:avLst/>
          </a:prstGeom>
          <a:noFill/>
          <a:ln w="9525">
            <a:noFill/>
          </a:ln>
        </p:spPr>
        <p:txBody>
          <a:bodyPr wrap="square">
            <a:spAutoFit/>
          </a:bodyPr>
          <a:p>
            <a:pPr indent="0" algn="just"/>
            <a:r>
              <a:rPr lang="zh-CN" sz="2800" b="0">
                <a:solidFill>
                  <a:srgbClr val="000000"/>
                </a:solidFill>
                <a:latin typeface="Times New Roman" panose="02020603050405020304" charset="0"/>
                <a:ea typeface="宋体" panose="02010600030101010101" pitchFamily="2" charset="-122"/>
              </a:rPr>
              <a:t>完整：</a:t>
            </a:r>
            <a:r>
              <a:rPr lang="en-US" sz="2800" b="1">
                <a:solidFill>
                  <a:srgbClr val="000000"/>
                </a:solidFill>
                <a:latin typeface="Times New Roman" panose="02020603050405020304" charset="0"/>
                <a:ea typeface="宋体" panose="02010600030101010101" pitchFamily="2" charset="-122"/>
              </a:rPr>
              <a:t>	</a:t>
            </a:r>
            <a:r>
              <a:rPr lang="en-US" sz="2800" b="1" u="sng">
                <a:solidFill>
                  <a:srgbClr val="000000"/>
                </a:solidFill>
                <a:latin typeface="Times New Roman" panose="02020603050405020304" charset="0"/>
                <a:ea typeface="宋体" panose="02010600030101010101" pitchFamily="2" charset="-122"/>
              </a:rPr>
              <a:t>In a split second, all went quiet.</a:t>
            </a:r>
            <a:r>
              <a:rPr lang="en-US" sz="2800" b="1">
                <a:solidFill>
                  <a:srgbClr val="000000"/>
                </a:solidFill>
                <a:latin typeface="Times New Roman" panose="02020603050405020304" charset="0"/>
                <a:ea typeface="宋体" panose="02010600030101010101" pitchFamily="2" charset="-122"/>
              </a:rPr>
              <a:t>  </a:t>
            </a:r>
            <a:r>
              <a:rPr lang="en-US" sz="2800" b="0">
                <a:solidFill>
                  <a:srgbClr val="000000"/>
                </a:solidFill>
                <a:latin typeface="Times New Roman" panose="02020603050405020304" charset="0"/>
                <a:ea typeface="宋体" panose="02010600030101010101" pitchFamily="2" charset="-122"/>
              </a:rPr>
              <a:t>What a narrow escape / What a close call! My heart was pounding with a loud thump-thump-thump. Had we hesitated for even a moment longer, we would not have made it out alive. I struggled to my feet but in vain. That was when my father rushed over and pulled me up. He wrapped his arms around me and comforted me with a tender voice, “Son, we are safe now.” </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000000"/>
                </a:solidFill>
                <a:latin typeface="Times New Roman" panose="02020603050405020304" charset="0"/>
                <a:ea typeface="宋体" panose="02010600030101010101" pitchFamily="2" charset="-122"/>
              </a:rPr>
              <a:t>My family slowly gathered around us, still in shock. Mud was splattered all over our faces and clothes, and for a moment, we looked at each other in awkward silence.</a:t>
            </a:r>
            <a:r>
              <a:rPr lang="en-US" sz="2800" b="1">
                <a:solidFill>
                  <a:srgbClr val="000000"/>
                </a:solidFill>
                <a:latin typeface="Times New Roman" panose="02020603050405020304" charset="0"/>
                <a:ea typeface="宋体" panose="02010600030101010101" pitchFamily="2" charset="-122"/>
              </a:rPr>
              <a:t>	</a:t>
            </a:r>
            <a:r>
              <a:rPr lang="en-US" sz="2800" b="1" u="sng">
                <a:solidFill>
                  <a:srgbClr val="000000"/>
                </a:solidFill>
                <a:latin typeface="Times New Roman" panose="02020603050405020304" charset="0"/>
                <a:ea typeface="宋体" panose="02010600030101010101" pitchFamily="2" charset="-122"/>
              </a:rPr>
              <a:t>When we had no idea what to do, the strange man came back</a:t>
            </a:r>
            <a:r>
              <a:rPr lang="en-US" sz="2800" b="1">
                <a:solidFill>
                  <a:srgbClr val="000000"/>
                </a:solidFill>
                <a:latin typeface="Times New Roman" panose="02020603050405020304" charset="0"/>
                <a:ea typeface="宋体" panose="02010600030101010101" pitchFamily="2" charset="-122"/>
              </a:rPr>
              <a:t>. </a:t>
            </a:r>
            <a:r>
              <a:rPr lang="en-US" sz="2800" b="0">
                <a:solidFill>
                  <a:srgbClr val="000000"/>
                </a:solidFill>
                <a:latin typeface="Times New Roman" panose="02020603050405020304" charset="0"/>
                <a:ea typeface="宋体" panose="02010600030101010101" pitchFamily="2" charset="-122"/>
              </a:rPr>
              <a:t>We almost jumped with joy, and a glimmer of hope lit up in our eyes. As he surveyed the mess around us, clearly he understood what had happened. He brought his boat to a stop and gestured for us to climb aboard.</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000000"/>
                </a:solidFill>
                <a:latin typeface="Times New Roman" panose="02020603050405020304" charset="0"/>
                <a:ea typeface="宋体" panose="02010600030101010101" pitchFamily="2" charset="-122"/>
              </a:rPr>
              <a:t>Before we knew it, we had arrived at the Boiling Pots, and it was undoubtedly the most breathtaking scenery we had ever seen. Looking back on our</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000000"/>
                </a:solidFill>
                <a:latin typeface="Times New Roman" panose="02020603050405020304" charset="0"/>
                <a:ea typeface="宋体" panose="02010600030101010101" pitchFamily="2" charset="-122"/>
              </a:rPr>
              <a:t>adventure-filled journey, we realized that it was all worth it in the end.</a:t>
            </a:r>
            <a:endParaRPr lang="en-US" altLang="en-US" sz="2800" b="0">
              <a:solidFill>
                <a:srgbClr val="000000"/>
              </a:solidFill>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0500" y="-97790"/>
            <a:ext cx="12001500" cy="6985635"/>
          </a:xfrm>
          <a:prstGeom prst="rect">
            <a:avLst/>
          </a:prstGeom>
          <a:noFill/>
          <a:ln w="9525">
            <a:noFill/>
          </a:ln>
        </p:spPr>
        <p:txBody>
          <a:bodyPr wrap="square">
            <a:spAutoFit/>
          </a:bodyPr>
          <a:p>
            <a:pPr indent="0" algn="just"/>
            <a:r>
              <a:rPr lang="zh-CN" sz="3200" b="0">
                <a:solidFill>
                  <a:srgbClr val="000000"/>
                </a:solidFill>
                <a:latin typeface="Times New Roman" panose="02020603050405020304" charset="0"/>
                <a:ea typeface="宋体" panose="02010600030101010101" pitchFamily="2" charset="-122"/>
              </a:rPr>
              <a:t>参考范文：</a:t>
            </a:r>
            <a:r>
              <a:rPr lang="en-US" sz="3200" b="0">
                <a:solidFill>
                  <a:srgbClr val="000000"/>
                </a:solidFill>
                <a:latin typeface="Times New Roman" panose="02020603050405020304" charset="0"/>
                <a:ea typeface="宋体" panose="02010600030101010101" pitchFamily="2" charset="-122"/>
              </a:rPr>
              <a:t>	</a:t>
            </a:r>
            <a:r>
              <a:rPr lang="en-US" sz="3200" b="1" u="sng">
                <a:solidFill>
                  <a:srgbClr val="000000"/>
                </a:solidFill>
                <a:latin typeface="Times New Roman" panose="02020603050405020304" charset="0"/>
                <a:ea typeface="宋体" panose="02010600030101010101" pitchFamily="2" charset="-122"/>
              </a:rPr>
              <a:t>In a split second, all went quiet.</a:t>
            </a:r>
            <a:r>
              <a:rPr lang="en-US" sz="3200" b="0">
                <a:solidFill>
                  <a:srgbClr val="000000"/>
                </a:solidFill>
                <a:latin typeface="Times New Roman" panose="02020603050405020304" charset="0"/>
                <a:ea typeface="宋体" panose="02010600030101010101" pitchFamily="2" charset="-122"/>
              </a:rPr>
              <a:t> I cautiously got up, looking around to see if anyone was hurt. My father was the first to react. He rushed to check on us, “Is everyone OK?” His voice was full of anxiety. Luckily, all were safe and sound, except for my little sister, who had her left knee injured. We surrounded her to check whether she could walk normally. She tried to stand up but failed because of the unbearable ache. 	</a:t>
            </a:r>
            <a:r>
              <a:rPr lang="en-US" sz="3200" b="1" u="sng">
                <a:solidFill>
                  <a:srgbClr val="000000"/>
                </a:solidFill>
                <a:latin typeface="Times New Roman" panose="02020603050405020304" charset="0"/>
                <a:ea typeface="宋体" panose="02010600030101010101" pitchFamily="2" charset="-122"/>
              </a:rPr>
              <a:t>When we had no idea what to do, the strange man came back</a:t>
            </a:r>
            <a:r>
              <a:rPr lang="en-US" sz="3200" b="0" u="sng">
                <a:solidFill>
                  <a:srgbClr val="000000"/>
                </a:solidFill>
                <a:latin typeface="Times New Roman" panose="02020603050405020304" charset="0"/>
                <a:ea typeface="宋体" panose="02010600030101010101" pitchFamily="2" charset="-122"/>
              </a:rPr>
              <a:t>.</a:t>
            </a:r>
            <a:r>
              <a:rPr lang="en-US" sz="3200" b="0">
                <a:solidFill>
                  <a:srgbClr val="000000"/>
                </a:solidFill>
                <a:latin typeface="Times New Roman" panose="02020603050405020304" charset="0"/>
                <a:ea typeface="宋体" panose="02010600030101010101" pitchFamily="2" charset="-122"/>
              </a:rPr>
              <a:t> He said that upon hearing the loud sound, he returned immediately. Seeing our plight, he appeared guilty and regretted leading us here for the adventure. With the strange man’s help, we made a little “bed” with the branches, and carried my little sister back finally. Though the adventure didn't go as planned, we were grateful for the stranger's help and blessed that we all made it out of the situation safely. (150 words)</a:t>
            </a:r>
            <a:endParaRPr lang="en-US" altLang="en-US" sz="3200" b="0">
              <a:solidFill>
                <a:srgbClr val="000000"/>
              </a:solidFill>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6200" y="0"/>
            <a:ext cx="12115800" cy="6462395"/>
          </a:xfrm>
          <a:prstGeom prst="rect">
            <a:avLst/>
          </a:prstGeom>
          <a:noFill/>
          <a:ln w="9525">
            <a:noFill/>
          </a:ln>
        </p:spPr>
        <p:txBody>
          <a:bodyPr wrap="square">
            <a:spAutoFit/>
          </a:bodyPr>
          <a:p>
            <a:pPr indent="0"/>
            <a:r>
              <a:rPr lang="zh-CN" b="0">
                <a:solidFill>
                  <a:srgbClr val="000000"/>
                </a:solidFill>
                <a:ea typeface="宋体" panose="02010600030101010101" pitchFamily="2" charset="-122"/>
              </a:rPr>
              <a:t>阅读下面材料，根据其内容和所给段落开头语续写一段，使之构成一篇完整的短文。</a:t>
            </a:r>
            <a:r>
              <a:rPr lang="en-US" b="0">
                <a:solidFill>
                  <a:srgbClr val="000000"/>
                </a:solidFill>
                <a:latin typeface="Times New Roman" panose="02020603050405020304" charset="0"/>
                <a:ea typeface="宋体" panose="02010600030101010101" pitchFamily="2" charset="-122"/>
              </a:rPr>
              <a:t> My family and I go to the Big Island of Hawaii in the United States every year. Each year, we</a:t>
            </a:r>
            <a:r>
              <a:rPr lang="en-US" b="0">
                <a:latin typeface="Times New Roman" panose="02020603050405020304" charset="0"/>
                <a:ea typeface="宋体" panose="02010600030101010101" pitchFamily="2" charset="-122"/>
              </a:rPr>
              <a:t> </a:t>
            </a:r>
            <a:r>
              <a:rPr lang="en-US" b="0">
                <a:solidFill>
                  <a:srgbClr val="000000"/>
                </a:solidFill>
                <a:latin typeface="Times New Roman" panose="02020603050405020304" charset="0"/>
                <a:ea typeface="宋体" panose="02010600030101010101" pitchFamily="2" charset="-122"/>
              </a:rPr>
              <a:t>do the same things --- spending time on the beaches, surfing and fishing. On this trip, however, my family got tired of this holiday style and wanted to do something different. We learned from a local</a:t>
            </a:r>
            <a:r>
              <a:rPr lang="en-US" b="0">
                <a:latin typeface="Times New Roman" panose="02020603050405020304" charset="0"/>
                <a:ea typeface="宋体" panose="02010600030101010101" pitchFamily="2" charset="-122"/>
              </a:rPr>
              <a:t> </a:t>
            </a:r>
            <a:r>
              <a:rPr lang="en-US" b="0">
                <a:solidFill>
                  <a:srgbClr val="000000"/>
                </a:solidFill>
                <a:latin typeface="Times New Roman" panose="02020603050405020304" charset="0"/>
                <a:ea typeface="宋体" panose="02010600030101010101" pitchFamily="2" charset="-122"/>
              </a:rPr>
              <a:t>that there was a hot spring on the island called the Boiling Pots. Without doing any research, we</a:t>
            </a:r>
            <a:r>
              <a:rPr lang="en-US" b="0">
                <a:latin typeface="Times New Roman" panose="02020603050405020304" charset="0"/>
                <a:ea typeface="宋体" panose="02010600030101010101" pitchFamily="2" charset="-122"/>
              </a:rPr>
              <a:t> </a:t>
            </a:r>
            <a:r>
              <a:rPr lang="en-US" b="0">
                <a:solidFill>
                  <a:srgbClr val="000000"/>
                </a:solidFill>
                <a:latin typeface="Times New Roman" panose="02020603050405020304" charset="0"/>
                <a:ea typeface="宋体" panose="02010600030101010101" pitchFamily="2" charset="-122"/>
              </a:rPr>
              <a:t>decided to set off on an adventure to that spot.We drove to the destination, but were surprised to find that the area was closed off by a fence. Reading the sign placed in front of the gate, we found out it was, in fact, a forbidden area that lay at the bottom of the mountain. And we were on the mountaintop. Seemingly out of nowhere, a strange man came up to us. He told us he would go to the Boiling Pots and that he would show us the way down there if we would jump over the fence and follow him. After some discussion, my family, eight members, followed the man past the fence. The “path” was a slope (</a:t>
            </a:r>
            <a:r>
              <a:rPr lang="zh-CN" b="0">
                <a:solidFill>
                  <a:srgbClr val="000000"/>
                </a:solidFill>
                <a:ea typeface="宋体" panose="02010600030101010101" pitchFamily="2" charset="-122"/>
              </a:rPr>
              <a:t>斜坡</a:t>
            </a:r>
            <a:r>
              <a:rPr lang="en-US" b="0">
                <a:solidFill>
                  <a:srgbClr val="000000"/>
                </a:solidFill>
                <a:latin typeface="Times New Roman" panose="02020603050405020304" charset="0"/>
                <a:ea typeface="宋体" panose="02010600030101010101" pitchFamily="2" charset="-122"/>
              </a:rPr>
              <a:t>) covered in mud and high grass. Several times, our members fell but nobody gave up and turned back because it seemed an amazing adventure. After about one hour’s walk, we arrived at the bottom finally, but a large river stopped us. The strange man went to borrow a boat from his friend living nearby. We stood on the bank, waiting for him and joking that we could swim across the river. Just then, I heard the voice of my father screaming at us to move. I looked up at the sky and saw a large tree falling towards us. I ran forward, pushing the people in front of me. I fell to the ground, hearing a loud sound of the tree hitting the ground, along with pieces of branches</a:t>
            </a:r>
            <a:r>
              <a:rPr lang="en-US" b="0">
                <a:latin typeface="Times New Roman" panose="02020603050405020304" charset="0"/>
                <a:ea typeface="宋体" panose="02010600030101010101" pitchFamily="2" charset="-122"/>
              </a:rPr>
              <a:t> </a:t>
            </a:r>
            <a:r>
              <a:rPr lang="en-US" b="0">
                <a:solidFill>
                  <a:srgbClr val="000000"/>
                </a:solidFill>
                <a:latin typeface="Times New Roman" panose="02020603050405020304" charset="0"/>
                <a:ea typeface="宋体" panose="02010600030101010101" pitchFamily="2" charset="-122"/>
              </a:rPr>
              <a:t>surrounding us. </a:t>
            </a:r>
            <a:r>
              <a:rPr lang="zh-CN" b="0">
                <a:solidFill>
                  <a:srgbClr val="000000"/>
                </a:solidFill>
                <a:ea typeface="宋体" panose="02010600030101010101" pitchFamily="2" charset="-122"/>
              </a:rPr>
              <a:t>注意：</a:t>
            </a:r>
            <a:r>
              <a:rPr lang="en-US" b="0">
                <a:solidFill>
                  <a:srgbClr val="000000"/>
                </a:solidFill>
                <a:latin typeface="Times New Roman" panose="02020603050405020304" charset="0"/>
                <a:ea typeface="宋体" panose="02010600030101010101" pitchFamily="2" charset="-122"/>
              </a:rPr>
              <a:t> 1. </a:t>
            </a:r>
            <a:r>
              <a:rPr lang="zh-CN" b="0">
                <a:solidFill>
                  <a:srgbClr val="000000"/>
                </a:solidFill>
                <a:ea typeface="宋体" panose="02010600030101010101" pitchFamily="2" charset="-122"/>
              </a:rPr>
              <a:t>所续写短文的词数应为</a:t>
            </a:r>
            <a:r>
              <a:rPr lang="en-US" b="0">
                <a:solidFill>
                  <a:srgbClr val="000000"/>
                </a:solidFill>
                <a:latin typeface="Times New Roman" panose="02020603050405020304" charset="0"/>
                <a:ea typeface="宋体" panose="02010600030101010101" pitchFamily="2" charset="-122"/>
              </a:rPr>
              <a:t> 150 </a:t>
            </a:r>
            <a:r>
              <a:rPr lang="zh-CN" b="0">
                <a:solidFill>
                  <a:srgbClr val="000000"/>
                </a:solidFill>
                <a:ea typeface="宋体" panose="02010600030101010101" pitchFamily="2" charset="-122"/>
              </a:rPr>
              <a:t>左右；</a:t>
            </a:r>
            <a:r>
              <a:rPr lang="en-US" b="0">
                <a:solidFill>
                  <a:srgbClr val="000000"/>
                </a:solidFill>
                <a:latin typeface="Times New Roman" panose="02020603050405020304" charset="0"/>
                <a:ea typeface="宋体" panose="02010600030101010101" pitchFamily="2" charset="-122"/>
              </a:rPr>
              <a:t> 2. </a:t>
            </a:r>
            <a:r>
              <a:rPr lang="zh-CN" b="0">
                <a:solidFill>
                  <a:srgbClr val="000000"/>
                </a:solidFill>
                <a:ea typeface="宋体" panose="02010600030101010101" pitchFamily="2" charset="-122"/>
              </a:rPr>
              <a:t>续写部分分为两段，每段的开头已为你写好。</a:t>
            </a:r>
            <a:r>
              <a:rPr lang="en-US" b="0">
                <a:solidFill>
                  <a:srgbClr val="000000"/>
                </a:solidFill>
                <a:latin typeface="Times New Roman" panose="02020603050405020304" charset="0"/>
                <a:ea typeface="宋体" panose="02010600030101010101" pitchFamily="2" charset="-122"/>
              </a:rPr>
              <a:t>In a split second, all went quiet. </a:t>
            </a:r>
            <a:r>
              <a:rPr lang="en-US" b="1">
                <a:solidFill>
                  <a:srgbClr val="000000"/>
                </a:solidFill>
                <a:latin typeface="Times New Roman" panose="02020603050405020304" charset="0"/>
                <a:ea typeface="宋体" panose="02010600030101010101" pitchFamily="2" charset="-122"/>
              </a:rPr>
              <a:t> </a:t>
            </a:r>
            <a:r>
              <a:rPr lang="en-US" b="0">
                <a:solidFill>
                  <a:srgbClr val="000000"/>
                </a:solidFill>
                <a:latin typeface="Times New Roman" panose="02020603050405020304" charset="0"/>
                <a:ea typeface="宋体" panose="02010600030101010101" pitchFamily="2" charset="-122"/>
              </a:rPr>
              <a:t>When we had no idea what to do, the strange man came back.</a:t>
            </a:r>
            <a:endParaRPr lang="en-US" altLang="en-US" b="0">
              <a:solidFill>
                <a:srgbClr val="000000"/>
              </a:solidFill>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6200" y="335915"/>
            <a:ext cx="12115800" cy="6523990"/>
          </a:xfrm>
          <a:prstGeom prst="rect">
            <a:avLst/>
          </a:prstGeom>
          <a:noFill/>
          <a:ln w="9525">
            <a:noFill/>
          </a:ln>
        </p:spPr>
        <p:txBody>
          <a:bodyPr wrap="square">
            <a:spAutoFit/>
          </a:bodyPr>
          <a:p>
            <a:pPr indent="0"/>
            <a:r>
              <a:rPr lang="en-US" sz="2200" b="0">
                <a:solidFill>
                  <a:srgbClr val="FF0000"/>
                </a:solidFill>
                <a:latin typeface="Times New Roman" panose="02020603050405020304" charset="0"/>
                <a:ea typeface="宋体" panose="02010600030101010101" pitchFamily="2" charset="-122"/>
              </a:rPr>
              <a:t>My family and I</a:t>
            </a:r>
            <a:r>
              <a:rPr lang="en-US" sz="2200" b="0">
                <a:solidFill>
                  <a:srgbClr val="000000"/>
                </a:solidFill>
                <a:latin typeface="Times New Roman" panose="02020603050405020304" charset="0"/>
                <a:ea typeface="宋体" panose="02010600030101010101" pitchFamily="2" charset="-122"/>
              </a:rPr>
              <a:t> go to the Big Island of Hawaii in the United States every year. Each year, we</a:t>
            </a:r>
            <a:r>
              <a:rPr lang="en-US" sz="2200" b="0">
                <a:latin typeface="Times New Roman" panose="02020603050405020304" charset="0"/>
                <a:ea typeface="宋体" panose="02010600030101010101" pitchFamily="2" charset="-122"/>
              </a:rPr>
              <a:t> </a:t>
            </a:r>
            <a:r>
              <a:rPr lang="en-US" sz="2200" b="0">
                <a:solidFill>
                  <a:srgbClr val="000000"/>
                </a:solidFill>
                <a:latin typeface="Times New Roman" panose="02020603050405020304" charset="0"/>
                <a:ea typeface="宋体" panose="02010600030101010101" pitchFamily="2" charset="-122"/>
              </a:rPr>
              <a:t>do the same things --- spending time on the beaches, surfing and fishing. On this trip, however, my family got tired of this holiday style and wanted to do something different. We learned from a local</a:t>
            </a:r>
            <a:r>
              <a:rPr lang="en-US" sz="2200" b="0">
                <a:latin typeface="Times New Roman" panose="02020603050405020304" charset="0"/>
                <a:ea typeface="宋体" panose="02010600030101010101" pitchFamily="2" charset="-122"/>
              </a:rPr>
              <a:t> </a:t>
            </a:r>
            <a:r>
              <a:rPr lang="en-US" sz="2200" b="0">
                <a:solidFill>
                  <a:srgbClr val="000000"/>
                </a:solidFill>
                <a:latin typeface="Times New Roman" panose="02020603050405020304" charset="0"/>
                <a:ea typeface="宋体" panose="02010600030101010101" pitchFamily="2" charset="-122"/>
              </a:rPr>
              <a:t>that there was a hot spring on the island called the </a:t>
            </a:r>
            <a:r>
              <a:rPr lang="en-US" sz="2200" b="0">
                <a:solidFill>
                  <a:srgbClr val="000000"/>
                </a:solidFill>
                <a:highlight>
                  <a:srgbClr val="FFFF00"/>
                </a:highlight>
                <a:latin typeface="Times New Roman" panose="02020603050405020304" charset="0"/>
                <a:ea typeface="宋体" panose="02010600030101010101" pitchFamily="2" charset="-122"/>
              </a:rPr>
              <a:t>Boiling Pots</a:t>
            </a:r>
            <a:r>
              <a:rPr lang="en-US" sz="2200" b="0">
                <a:solidFill>
                  <a:srgbClr val="000000"/>
                </a:solidFill>
                <a:latin typeface="Times New Roman" panose="02020603050405020304" charset="0"/>
                <a:ea typeface="宋体" panose="02010600030101010101" pitchFamily="2" charset="-122"/>
              </a:rPr>
              <a:t>. </a:t>
            </a:r>
            <a:r>
              <a:rPr lang="en-US" sz="2200" b="0">
                <a:solidFill>
                  <a:srgbClr val="000000"/>
                </a:solidFill>
                <a:highlight>
                  <a:srgbClr val="FFFF00"/>
                </a:highlight>
                <a:latin typeface="Times New Roman" panose="02020603050405020304" charset="0"/>
                <a:ea typeface="宋体" panose="02010600030101010101" pitchFamily="2" charset="-122"/>
              </a:rPr>
              <a:t>Without doing any research</a:t>
            </a:r>
            <a:r>
              <a:rPr lang="en-US" sz="2200" b="0">
                <a:solidFill>
                  <a:srgbClr val="000000"/>
                </a:solidFill>
                <a:latin typeface="Times New Roman" panose="02020603050405020304" charset="0"/>
                <a:ea typeface="宋体" panose="02010600030101010101" pitchFamily="2" charset="-122"/>
              </a:rPr>
              <a:t>, we</a:t>
            </a:r>
            <a:r>
              <a:rPr lang="en-US" sz="2200" b="0">
                <a:latin typeface="Times New Roman" panose="02020603050405020304" charset="0"/>
                <a:ea typeface="宋体" panose="02010600030101010101" pitchFamily="2" charset="-122"/>
              </a:rPr>
              <a:t> </a:t>
            </a:r>
            <a:r>
              <a:rPr lang="en-US" sz="2200" b="0">
                <a:solidFill>
                  <a:srgbClr val="000000"/>
                </a:solidFill>
                <a:latin typeface="Times New Roman" panose="02020603050405020304" charset="0"/>
                <a:ea typeface="宋体" panose="02010600030101010101" pitchFamily="2" charset="-122"/>
              </a:rPr>
              <a:t>decided to set off on an adventure to that spot.We </a:t>
            </a:r>
            <a:r>
              <a:rPr lang="en-US" sz="2200" b="0">
                <a:solidFill>
                  <a:srgbClr val="FF0000"/>
                </a:solidFill>
                <a:latin typeface="Times New Roman" panose="02020603050405020304" charset="0"/>
                <a:ea typeface="宋体" panose="02010600030101010101" pitchFamily="2" charset="-122"/>
              </a:rPr>
              <a:t>drove to the destination</a:t>
            </a:r>
            <a:r>
              <a:rPr lang="en-US" sz="2200" b="0">
                <a:solidFill>
                  <a:srgbClr val="000000"/>
                </a:solidFill>
                <a:latin typeface="Times New Roman" panose="02020603050405020304" charset="0"/>
                <a:ea typeface="宋体" panose="02010600030101010101" pitchFamily="2" charset="-122"/>
              </a:rPr>
              <a:t>, but were surprised to find that the area was </a:t>
            </a:r>
            <a:r>
              <a:rPr lang="en-US" sz="2200" b="0">
                <a:solidFill>
                  <a:srgbClr val="FF0000"/>
                </a:solidFill>
                <a:latin typeface="Times New Roman" panose="02020603050405020304" charset="0"/>
                <a:ea typeface="宋体" panose="02010600030101010101" pitchFamily="2" charset="-122"/>
              </a:rPr>
              <a:t>closed off by a fence</a:t>
            </a:r>
            <a:r>
              <a:rPr lang="en-US" sz="2200" b="0">
                <a:solidFill>
                  <a:srgbClr val="000000"/>
                </a:solidFill>
                <a:latin typeface="Times New Roman" panose="02020603050405020304" charset="0"/>
                <a:ea typeface="宋体" panose="02010600030101010101" pitchFamily="2" charset="-122"/>
              </a:rPr>
              <a:t>. Reading the sign placed in front of the gate, we found out it was, in fact, a forbidden area that lay at the bottom of the mountain. And we were on the mountaintop. Seemingly out of nowhere, </a:t>
            </a:r>
            <a:r>
              <a:rPr lang="en-US" sz="2200" b="0">
                <a:solidFill>
                  <a:srgbClr val="FF0000"/>
                </a:solidFill>
                <a:latin typeface="Times New Roman" panose="02020603050405020304" charset="0"/>
                <a:ea typeface="宋体" panose="02010600030101010101" pitchFamily="2" charset="-122"/>
              </a:rPr>
              <a:t>a strange man </a:t>
            </a:r>
            <a:r>
              <a:rPr lang="en-US" sz="2200" b="0">
                <a:solidFill>
                  <a:srgbClr val="000000"/>
                </a:solidFill>
                <a:latin typeface="Times New Roman" panose="02020603050405020304" charset="0"/>
                <a:ea typeface="宋体" panose="02010600030101010101" pitchFamily="2" charset="-122"/>
              </a:rPr>
              <a:t>came up to us. He told us he would go to the Boiling Pots and that he would show us the way down there if we would jump over the fence and follow him. After some discussion, my family, </a:t>
            </a:r>
            <a:r>
              <a:rPr lang="en-US" sz="2200" b="0">
                <a:solidFill>
                  <a:srgbClr val="FF0000"/>
                </a:solidFill>
                <a:latin typeface="Times New Roman" panose="02020603050405020304" charset="0"/>
                <a:ea typeface="宋体" panose="02010600030101010101" pitchFamily="2" charset="-122"/>
              </a:rPr>
              <a:t>eight members, </a:t>
            </a:r>
            <a:r>
              <a:rPr lang="en-US" sz="2200" b="0">
                <a:solidFill>
                  <a:srgbClr val="000000"/>
                </a:solidFill>
                <a:latin typeface="Times New Roman" panose="02020603050405020304" charset="0"/>
                <a:ea typeface="宋体" panose="02010600030101010101" pitchFamily="2" charset="-122"/>
              </a:rPr>
              <a:t>followed the man past the fence. The “path” was a slope (</a:t>
            </a:r>
            <a:r>
              <a:rPr lang="zh-CN" sz="2200" b="0">
                <a:solidFill>
                  <a:srgbClr val="000000"/>
                </a:solidFill>
                <a:ea typeface="宋体" panose="02010600030101010101" pitchFamily="2" charset="-122"/>
              </a:rPr>
              <a:t>斜坡</a:t>
            </a:r>
            <a:r>
              <a:rPr lang="en-US" sz="2200" b="0">
                <a:solidFill>
                  <a:srgbClr val="000000"/>
                </a:solidFill>
                <a:latin typeface="Times New Roman" panose="02020603050405020304" charset="0"/>
                <a:ea typeface="宋体" panose="02010600030101010101" pitchFamily="2" charset="-122"/>
              </a:rPr>
              <a:t>) covered in </a:t>
            </a:r>
            <a:r>
              <a:rPr lang="en-US" sz="2200" b="0">
                <a:solidFill>
                  <a:srgbClr val="FF0000"/>
                </a:solidFill>
                <a:latin typeface="Times New Roman" panose="02020603050405020304" charset="0"/>
                <a:ea typeface="宋体" panose="02010600030101010101" pitchFamily="2" charset="-122"/>
              </a:rPr>
              <a:t>mud and high grass</a:t>
            </a:r>
            <a:r>
              <a:rPr lang="en-US" sz="2200" b="0">
                <a:solidFill>
                  <a:srgbClr val="000000"/>
                </a:solidFill>
                <a:latin typeface="Times New Roman" panose="02020603050405020304" charset="0"/>
                <a:ea typeface="宋体" panose="02010600030101010101" pitchFamily="2" charset="-122"/>
              </a:rPr>
              <a:t>. Several times, our members fell but nobody gave up and turned back because it seemed </a:t>
            </a:r>
            <a:r>
              <a:rPr lang="en-US" sz="2200" b="0">
                <a:solidFill>
                  <a:srgbClr val="FF0000"/>
                </a:solidFill>
                <a:latin typeface="Times New Roman" panose="02020603050405020304" charset="0"/>
                <a:ea typeface="宋体" panose="02010600030101010101" pitchFamily="2" charset="-122"/>
              </a:rPr>
              <a:t>an amazing adventure.</a:t>
            </a:r>
            <a:r>
              <a:rPr lang="en-US" sz="2200" b="0">
                <a:solidFill>
                  <a:srgbClr val="000000"/>
                </a:solidFill>
                <a:latin typeface="Times New Roman" panose="02020603050405020304" charset="0"/>
                <a:ea typeface="宋体" panose="02010600030101010101" pitchFamily="2" charset="-122"/>
              </a:rPr>
              <a:t> After about one hour’s walk, we arrived at the bottom finally, but a large river stopped us. The strange man went to borrow a boat from his friend living nearby. We stood on the bank, waiting for him and joking that we could swim across the river. Just then, I heard the voice of my father screaming at us to move. I looked up at the sky and saw</a:t>
            </a:r>
            <a:r>
              <a:rPr lang="en-US" sz="2200" b="0">
                <a:solidFill>
                  <a:srgbClr val="FF0000"/>
                </a:solidFill>
                <a:latin typeface="Times New Roman" panose="02020603050405020304" charset="0"/>
                <a:ea typeface="宋体" panose="02010600030101010101" pitchFamily="2" charset="-122"/>
              </a:rPr>
              <a:t> a large tree falling towards us. </a:t>
            </a:r>
            <a:r>
              <a:rPr lang="en-US" sz="2200" b="0">
                <a:solidFill>
                  <a:srgbClr val="000000"/>
                </a:solidFill>
                <a:latin typeface="Times New Roman" panose="02020603050405020304" charset="0"/>
                <a:ea typeface="宋体" panose="02010600030101010101" pitchFamily="2" charset="-122"/>
              </a:rPr>
              <a:t>I ran forward, pushing the people in front of me. </a:t>
            </a:r>
            <a:r>
              <a:rPr lang="en-US" sz="2200" b="0">
                <a:solidFill>
                  <a:srgbClr val="FF0000"/>
                </a:solidFill>
                <a:latin typeface="Times New Roman" panose="02020603050405020304" charset="0"/>
                <a:ea typeface="宋体" panose="02010600030101010101" pitchFamily="2" charset="-122"/>
              </a:rPr>
              <a:t>I fell to the ground</a:t>
            </a:r>
            <a:r>
              <a:rPr lang="en-US" sz="2200" b="0">
                <a:solidFill>
                  <a:srgbClr val="000000"/>
                </a:solidFill>
                <a:latin typeface="Times New Roman" panose="02020603050405020304" charset="0"/>
                <a:ea typeface="宋体" panose="02010600030101010101" pitchFamily="2" charset="-122"/>
              </a:rPr>
              <a:t>, hearing a loud sound of the tree hitting the ground, along with </a:t>
            </a:r>
            <a:r>
              <a:rPr lang="en-US" sz="2200" b="0">
                <a:solidFill>
                  <a:srgbClr val="FF0000"/>
                </a:solidFill>
                <a:latin typeface="Times New Roman" panose="02020603050405020304" charset="0"/>
                <a:ea typeface="宋体" panose="02010600030101010101" pitchFamily="2" charset="-122"/>
              </a:rPr>
              <a:t>pieces of branches</a:t>
            </a:r>
            <a:r>
              <a:rPr lang="en-US" sz="2200" b="0">
                <a:latin typeface="Times New Roman" panose="02020603050405020304" charset="0"/>
                <a:ea typeface="宋体" panose="02010600030101010101" pitchFamily="2" charset="-122"/>
              </a:rPr>
              <a:t> </a:t>
            </a:r>
            <a:r>
              <a:rPr lang="en-US" sz="2200" b="0">
                <a:solidFill>
                  <a:srgbClr val="000000"/>
                </a:solidFill>
                <a:latin typeface="Times New Roman" panose="02020603050405020304" charset="0"/>
                <a:ea typeface="宋体" panose="02010600030101010101" pitchFamily="2" charset="-122"/>
              </a:rPr>
              <a:t>surrounding us. </a:t>
            </a:r>
            <a:endParaRPr lang="en-US" altLang="en-US" sz="2200" b="0">
              <a:solidFill>
                <a:srgbClr val="000000"/>
              </a:solidFill>
              <a:latin typeface="Times New Roman" panose="02020603050405020304" charset="0"/>
              <a:ea typeface="宋体" panose="02010600030101010101" pitchFamily="2" charset="-122"/>
            </a:endParaRPr>
          </a:p>
        </p:txBody>
      </p:sp>
      <p:sp>
        <p:nvSpPr>
          <p:cNvPr id="2" name="标题 1"/>
          <p:cNvSpPr>
            <a:spLocks noGrp="1"/>
          </p:cNvSpPr>
          <p:nvPr>
            <p:ph type="title"/>
            <p:custDataLst>
              <p:tags r:id="rId1"/>
            </p:custDataLst>
          </p:nvPr>
        </p:nvSpPr>
        <p:spPr>
          <a:xfrm>
            <a:off x="76270" y="-152330"/>
            <a:ext cx="10969200" cy="705600"/>
          </a:xfrm>
        </p:spPr>
        <p:txBody>
          <a:bodyPr/>
          <a:p>
            <a:r>
              <a:rPr lang="en-US" altLang="zh-CN" sz="2400"/>
              <a:t>Find the clues</a:t>
            </a:r>
            <a:endParaRPr lang="en-US" altLang="zh-CN" sz="2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600"/>
              <a:t>典型案例分析</a:t>
            </a:r>
            <a:endParaRPr lang="zh-CN" altLang="en-US" sz="3600"/>
          </a:p>
          <a:p>
            <a:r>
              <a:rPr lang="en-US" altLang="zh-CN" sz="3600"/>
              <a:t>Curry</a:t>
            </a:r>
            <a:endParaRPr lang="en-US" altLang="zh-CN" sz="3600"/>
          </a:p>
          <a:p>
            <a:r>
              <a:rPr lang="en-US" altLang="zh-CN" sz="3600"/>
              <a:t>Jerry</a:t>
            </a:r>
            <a:endParaRPr lang="en-US" altLang="zh-CN" sz="3600"/>
          </a:p>
          <a:p>
            <a:r>
              <a:rPr lang="en-US" altLang="zh-CN" sz="3600"/>
              <a:t>Bob I</a:t>
            </a:r>
            <a:endParaRPr lang="en-US" altLang="zh-CN" sz="36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0900" y="189300"/>
            <a:ext cx="10969200" cy="705600"/>
          </a:xfrm>
        </p:spPr>
        <p:txBody>
          <a:bodyPr/>
          <a:p>
            <a:r>
              <a:rPr lang="zh-CN" altLang="en-US"/>
              <a:t>极简三步走</a:t>
            </a:r>
            <a:r>
              <a:rPr lang="en-US" altLang="zh-CN"/>
              <a:t>——</a:t>
            </a:r>
            <a:endParaRPr lang="en-US" altLang="zh-CN"/>
          </a:p>
        </p:txBody>
      </p:sp>
      <p:sp>
        <p:nvSpPr>
          <p:cNvPr id="100" name="文本框 99"/>
          <p:cNvSpPr txBox="1"/>
          <p:nvPr/>
        </p:nvSpPr>
        <p:spPr>
          <a:xfrm>
            <a:off x="290830" y="1304290"/>
            <a:ext cx="9753600" cy="2861310"/>
          </a:xfrm>
          <a:prstGeom prst="rect">
            <a:avLst/>
          </a:prstGeom>
          <a:noFill/>
          <a:ln w="9525">
            <a:noFill/>
          </a:ln>
        </p:spPr>
        <p:txBody>
          <a:bodyPr wrap="square">
            <a:spAutoFit/>
          </a:bodyPr>
          <a:p>
            <a:pPr indent="0"/>
            <a:r>
              <a:rPr lang="en-US" sz="3600" b="1">
                <a:solidFill>
                  <a:srgbClr val="FF0000"/>
                </a:solidFill>
                <a:latin typeface="Times New Roman" panose="02020603050405020304" charset="0"/>
                <a:ea typeface="宋体" panose="02010600030101010101" pitchFamily="2" charset="-122"/>
              </a:rPr>
              <a:t>Step 1</a:t>
            </a:r>
            <a:r>
              <a:rPr lang="zh-CN" sz="3600" b="1">
                <a:solidFill>
                  <a:srgbClr val="FF0000"/>
                </a:solidFill>
                <a:latin typeface="Times New Roman" panose="02020603050405020304" charset="0"/>
                <a:ea typeface="宋体" panose="02010600030101010101" pitchFamily="2" charset="-122"/>
              </a:rPr>
              <a:t>：捋一遍文章梗概</a:t>
            </a:r>
            <a:endParaRPr lang="zh-CN" sz="3600" b="1">
              <a:solidFill>
                <a:srgbClr val="FF0000"/>
              </a:solidFill>
              <a:latin typeface="Times New Roman" panose="02020603050405020304" charset="0"/>
              <a:ea typeface="宋体" panose="02010600030101010101" pitchFamily="2" charset="-122"/>
            </a:endParaRPr>
          </a:p>
          <a:p>
            <a:pPr indent="0"/>
            <a:r>
              <a:rPr lang="en-US" sz="3600" b="1">
                <a:solidFill>
                  <a:srgbClr val="FF0000"/>
                </a:solidFill>
                <a:latin typeface="Times New Roman" panose="02020603050405020304" charset="0"/>
                <a:ea typeface="宋体" panose="02010600030101010101" pitchFamily="2" charset="-122"/>
              </a:rPr>
              <a:t>Step 2: </a:t>
            </a:r>
            <a:r>
              <a:rPr lang="zh-CN" altLang="en-US" sz="3600" b="1">
                <a:solidFill>
                  <a:srgbClr val="FF0000"/>
                </a:solidFill>
                <a:latin typeface="Times New Roman" panose="02020603050405020304" charset="0"/>
                <a:ea typeface="宋体" panose="02010600030101010101" pitchFamily="2" charset="-122"/>
              </a:rPr>
              <a:t>情节</a:t>
            </a:r>
            <a:r>
              <a:rPr lang="zh-CN" sz="3600" b="1">
                <a:solidFill>
                  <a:srgbClr val="FF0000"/>
                </a:solidFill>
                <a:latin typeface="Times New Roman" panose="02020603050405020304" charset="0"/>
                <a:ea typeface="宋体" panose="02010600030101010101" pitchFamily="2" charset="-122"/>
              </a:rPr>
              <a:t>推测和三</a:t>
            </a:r>
            <a:r>
              <a:rPr lang="zh-CN" sz="3600" b="1">
                <a:solidFill>
                  <a:srgbClr val="FF0000"/>
                </a:solidFill>
                <a:latin typeface="Times New Roman" panose="02020603050405020304" charset="0"/>
                <a:ea typeface="宋体" panose="02010600030101010101" pitchFamily="2" charset="-122"/>
              </a:rPr>
              <a:t>句提纲</a:t>
            </a:r>
            <a:endParaRPr lang="zh-CN" sz="3600" b="1">
              <a:solidFill>
                <a:srgbClr val="FF0000"/>
              </a:solidFill>
              <a:latin typeface="Times New Roman" panose="02020603050405020304" charset="0"/>
              <a:ea typeface="宋体" panose="02010600030101010101" pitchFamily="2" charset="-122"/>
            </a:endParaRPr>
          </a:p>
          <a:p>
            <a:pPr indent="0"/>
            <a:r>
              <a:rPr lang="en-US" sz="3600" b="1">
                <a:solidFill>
                  <a:srgbClr val="FF0000"/>
                </a:solidFill>
                <a:latin typeface="Times New Roman" panose="02020603050405020304" charset="0"/>
                <a:ea typeface="宋体" panose="02010600030101010101" pitchFamily="2" charset="-122"/>
              </a:rPr>
              <a:t>Step 3: </a:t>
            </a:r>
            <a:r>
              <a:rPr lang="zh-CN" sz="3600" b="1">
                <a:solidFill>
                  <a:srgbClr val="FF0000"/>
                </a:solidFill>
                <a:latin typeface="Times New Roman" panose="02020603050405020304" charset="0"/>
                <a:ea typeface="宋体" panose="02010600030101010101" pitchFamily="2" charset="-122"/>
              </a:rPr>
              <a:t>汉语拓展和翻译</a:t>
            </a:r>
            <a:endParaRPr lang="zh-CN" altLang="en-US" sz="3600" b="1">
              <a:solidFill>
                <a:srgbClr val="FF0000"/>
              </a:solidFill>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79400" y="279400"/>
            <a:ext cx="11607165" cy="3148965"/>
          </a:xfrm>
          <a:prstGeom prst="rect">
            <a:avLst/>
          </a:prstGeom>
          <a:noFill/>
          <a:ln w="9525">
            <a:noFill/>
          </a:ln>
        </p:spPr>
        <p:txBody>
          <a:bodyPr>
            <a:noAutofit/>
          </a:bodyPr>
          <a:p>
            <a:pPr indent="0"/>
            <a:r>
              <a:rPr lang="en-US" sz="4400" b="1">
                <a:solidFill>
                  <a:srgbClr val="FF0000"/>
                </a:solidFill>
                <a:latin typeface="Times New Roman" panose="02020603050405020304" charset="0"/>
                <a:ea typeface="宋体" panose="02010600030101010101" pitchFamily="2" charset="-122"/>
              </a:rPr>
              <a:t>Step 1</a:t>
            </a:r>
            <a:r>
              <a:rPr lang="zh-CN" sz="4400" b="1">
                <a:solidFill>
                  <a:srgbClr val="FF0000"/>
                </a:solidFill>
                <a:latin typeface="Times New Roman" panose="02020603050405020304" charset="0"/>
                <a:ea typeface="宋体" panose="02010600030101010101" pitchFamily="2" charset="-122"/>
              </a:rPr>
              <a:t>：捋一遍文章梗概</a:t>
            </a:r>
            <a:endParaRPr lang="zh-CN" sz="4400" b="1">
              <a:solidFill>
                <a:srgbClr val="FF0000"/>
              </a:solidFill>
              <a:latin typeface="Times New Roman" panose="02020603050405020304" charset="0"/>
              <a:ea typeface="宋体" panose="02010600030101010101" pitchFamily="2" charset="-122"/>
            </a:endParaRPr>
          </a:p>
          <a:p>
            <a:pPr indent="0"/>
            <a:r>
              <a:rPr lang="zh-CN" sz="3200" b="0">
                <a:solidFill>
                  <a:srgbClr val="000000"/>
                </a:solidFill>
                <a:latin typeface="Times New Roman" panose="02020603050405020304" charset="0"/>
                <a:ea typeface="宋体" panose="02010600030101010101" pitchFamily="2" charset="-122"/>
              </a:rPr>
              <a:t>我和家人去</a:t>
            </a:r>
            <a:r>
              <a:rPr lang="en-US" sz="3200" b="0">
                <a:solidFill>
                  <a:srgbClr val="000000"/>
                </a:solidFill>
                <a:latin typeface="Times New Roman" panose="02020603050405020304" charset="0"/>
                <a:ea typeface="宋体" panose="02010600030101010101" pitchFamily="2" charset="-122"/>
              </a:rPr>
              <a:t>the Boiling Pots</a:t>
            </a:r>
            <a:r>
              <a:rPr lang="zh-CN" sz="3200" b="0">
                <a:solidFill>
                  <a:srgbClr val="000000"/>
                </a:solidFill>
                <a:latin typeface="Times New Roman" panose="02020603050405020304" charset="0"/>
                <a:ea typeface="宋体" panose="02010600030101010101" pitchFamily="2" charset="-122"/>
              </a:rPr>
              <a:t>，</a:t>
            </a:r>
            <a:r>
              <a:rPr lang="en-US" sz="3200" b="1">
                <a:solidFill>
                  <a:srgbClr val="000000"/>
                </a:solidFill>
                <a:latin typeface="Times New Roman" panose="02020603050405020304" charset="0"/>
                <a:ea typeface="宋体" panose="02010600030101010101" pitchFamily="2" charset="-122"/>
              </a:rPr>
              <a:t>--</a:t>
            </a:r>
            <a:r>
              <a:rPr lang="zh-CN" sz="3200" b="1">
                <a:solidFill>
                  <a:srgbClr val="000000"/>
                </a:solidFill>
                <a:latin typeface="Times New Roman" panose="02020603050405020304" charset="0"/>
                <a:ea typeface="宋体" panose="02010600030101010101" pitchFamily="2" charset="-122"/>
              </a:rPr>
              <a:t>》</a:t>
            </a:r>
            <a:r>
              <a:rPr lang="zh-CN" sz="3200" b="0">
                <a:solidFill>
                  <a:srgbClr val="000000"/>
                </a:solidFill>
                <a:latin typeface="Times New Roman" panose="02020603050405020304" charset="0"/>
                <a:ea typeface="宋体" panose="02010600030101010101" pitchFamily="2" charset="-122"/>
              </a:rPr>
              <a:t>结果景点地区被</a:t>
            </a:r>
            <a:r>
              <a:rPr lang="en-US" sz="3200" b="0">
                <a:solidFill>
                  <a:srgbClr val="000000"/>
                </a:solidFill>
                <a:latin typeface="Times New Roman" panose="02020603050405020304" charset="0"/>
                <a:ea typeface="宋体" panose="02010600030101010101" pitchFamily="2" charset="-122"/>
              </a:rPr>
              <a:t>closed off</a:t>
            </a:r>
            <a:r>
              <a:rPr lang="zh-CN" sz="3200" b="0">
                <a:solidFill>
                  <a:srgbClr val="000000"/>
                </a:solidFill>
                <a:latin typeface="Times New Roman" panose="02020603050405020304" charset="0"/>
                <a:ea typeface="宋体" panose="02010600030101010101" pitchFamily="2" charset="-122"/>
              </a:rPr>
              <a:t>，</a:t>
            </a:r>
            <a:r>
              <a:rPr lang="en-US" sz="3200" b="0">
                <a:solidFill>
                  <a:srgbClr val="000000"/>
                </a:solidFill>
                <a:latin typeface="Times New Roman" panose="02020603050405020304" charset="0"/>
                <a:ea typeface="宋体" panose="02010600030101010101" pitchFamily="2" charset="-122"/>
              </a:rPr>
              <a:t>--</a:t>
            </a:r>
            <a:r>
              <a:rPr lang="zh-CN" sz="3200" b="0">
                <a:solidFill>
                  <a:srgbClr val="000000"/>
                </a:solidFill>
                <a:latin typeface="Times New Roman" panose="02020603050405020304" charset="0"/>
                <a:ea typeface="宋体" panose="02010600030101010101" pitchFamily="2" charset="-122"/>
              </a:rPr>
              <a:t>》路遇陌生人</a:t>
            </a:r>
            <a:r>
              <a:rPr lang="en-US" sz="3200" b="0">
                <a:solidFill>
                  <a:srgbClr val="000000"/>
                </a:solidFill>
                <a:latin typeface="Times New Roman" panose="02020603050405020304" charset="0"/>
                <a:ea typeface="宋体" panose="02010600030101010101" pitchFamily="2" charset="-122"/>
              </a:rPr>
              <a:t>show the way</a:t>
            </a:r>
            <a:r>
              <a:rPr lang="zh-CN" sz="3200" b="0">
                <a:solidFill>
                  <a:srgbClr val="000000"/>
                </a:solidFill>
                <a:latin typeface="Times New Roman" panose="02020603050405020304" charset="0"/>
                <a:ea typeface="宋体" panose="02010600030101010101" pitchFamily="2" charset="-122"/>
              </a:rPr>
              <a:t>，</a:t>
            </a:r>
            <a:r>
              <a:rPr lang="en-US" sz="3200" b="0">
                <a:solidFill>
                  <a:srgbClr val="000000"/>
                </a:solidFill>
                <a:latin typeface="Times New Roman" panose="02020603050405020304" charset="0"/>
                <a:ea typeface="宋体" panose="02010600030101010101" pitchFamily="2" charset="-122"/>
              </a:rPr>
              <a:t>--</a:t>
            </a:r>
            <a:r>
              <a:rPr lang="zh-CN" sz="3200" b="0">
                <a:solidFill>
                  <a:srgbClr val="000000"/>
                </a:solidFill>
                <a:latin typeface="Times New Roman" panose="02020603050405020304" charset="0"/>
                <a:ea typeface="宋体" panose="02010600030101010101" pitchFamily="2" charset="-122"/>
              </a:rPr>
              <a:t>》路难走泥泞多不停滑倒，</a:t>
            </a:r>
            <a:r>
              <a:rPr lang="en-US" sz="3200" b="0">
                <a:solidFill>
                  <a:srgbClr val="000000"/>
                </a:solidFill>
                <a:latin typeface="Times New Roman" panose="02020603050405020304" charset="0"/>
                <a:ea typeface="宋体" panose="02010600030101010101" pitchFamily="2" charset="-122"/>
              </a:rPr>
              <a:t>--</a:t>
            </a:r>
            <a:r>
              <a:rPr lang="zh-CN" sz="3200" b="0">
                <a:solidFill>
                  <a:srgbClr val="000000"/>
                </a:solidFill>
                <a:latin typeface="Times New Roman" panose="02020603050405020304" charset="0"/>
                <a:ea typeface="宋体" panose="02010600030101010101" pitchFamily="2" charset="-122"/>
              </a:rPr>
              <a:t>》山脚下遇到河，陌生人离开去借船，</a:t>
            </a:r>
            <a:r>
              <a:rPr lang="en-US" sz="3200" b="0">
                <a:solidFill>
                  <a:srgbClr val="000000"/>
                </a:solidFill>
                <a:latin typeface="Times New Roman" panose="02020603050405020304" charset="0"/>
                <a:ea typeface="宋体" panose="02010600030101010101" pitchFamily="2" charset="-122"/>
              </a:rPr>
              <a:t>--</a:t>
            </a:r>
            <a:r>
              <a:rPr lang="zh-CN" sz="3200" b="0">
                <a:solidFill>
                  <a:srgbClr val="000000"/>
                </a:solidFill>
                <a:latin typeface="Times New Roman" panose="02020603050405020304" charset="0"/>
                <a:ea typeface="宋体" panose="02010600030101010101" pitchFamily="2" charset="-122"/>
              </a:rPr>
              <a:t>》突然父亲尖叫，我注意到树倒下，急忙推开前面的人，自己也跌倒</a:t>
            </a:r>
            <a:endParaRPr lang="zh-CN" altLang="en-US" sz="3200" b="0">
              <a:solidFill>
                <a:srgbClr val="000000"/>
              </a:solidFill>
              <a:latin typeface="Times New Roman" panose="02020603050405020304" charset="0"/>
              <a:ea typeface="宋体" panose="02010600030101010101" pitchFamily="2" charset="-122"/>
            </a:endParaRPr>
          </a:p>
        </p:txBody>
      </p:sp>
      <p:sp>
        <p:nvSpPr>
          <p:cNvPr id="4" name="矩形 3"/>
          <p:cNvSpPr/>
          <p:nvPr/>
        </p:nvSpPr>
        <p:spPr>
          <a:xfrm>
            <a:off x="6025515" y="1384300"/>
            <a:ext cx="485140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custDataLst>
              <p:tags r:id="rId1"/>
            </p:custDataLst>
          </p:nvPr>
        </p:nvSpPr>
        <p:spPr>
          <a:xfrm>
            <a:off x="5631815" y="1993265"/>
            <a:ext cx="4368165" cy="4057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custDataLst>
              <p:tags r:id="rId2"/>
            </p:custDataLst>
          </p:nvPr>
        </p:nvSpPr>
        <p:spPr>
          <a:xfrm>
            <a:off x="1529715" y="2920365"/>
            <a:ext cx="5765165"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bldLvl="0" animBg="1"/>
      <p:bldP spid="5" grpId="1" animBg="1"/>
      <p:bldP spid="6" grpId="0" bldLvl="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5600" y="238760"/>
            <a:ext cx="11112500" cy="2138045"/>
          </a:xfrm>
          <a:prstGeom prst="rect">
            <a:avLst/>
          </a:prstGeom>
          <a:noFill/>
          <a:ln w="9525">
            <a:noFill/>
          </a:ln>
        </p:spPr>
        <p:txBody>
          <a:bodyPr>
            <a:noAutofit/>
          </a:bodyPr>
          <a:p>
            <a:pPr indent="0"/>
            <a:r>
              <a:rPr lang="en-US" sz="4800" b="1">
                <a:solidFill>
                  <a:srgbClr val="FF0000"/>
                </a:solidFill>
                <a:latin typeface="Times New Roman" panose="02020603050405020304" charset="0"/>
                <a:ea typeface="宋体" panose="02010600030101010101" pitchFamily="2" charset="-122"/>
              </a:rPr>
              <a:t>Step 2: </a:t>
            </a:r>
            <a:r>
              <a:rPr lang="zh-CN" sz="4800" b="1">
                <a:solidFill>
                  <a:srgbClr val="FF0000"/>
                </a:solidFill>
                <a:latin typeface="Times New Roman" panose="02020603050405020304" charset="0"/>
                <a:ea typeface="宋体" panose="02010600030101010101" pitchFamily="2" charset="-122"/>
              </a:rPr>
              <a:t>如何推测</a:t>
            </a:r>
            <a:endParaRPr lang="zh-CN" sz="4800" b="1">
              <a:solidFill>
                <a:srgbClr val="FF0000"/>
              </a:solidFill>
              <a:latin typeface="Times New Roman" panose="02020603050405020304" charset="0"/>
              <a:ea typeface="宋体" panose="02010600030101010101" pitchFamily="2" charset="-122"/>
            </a:endParaRPr>
          </a:p>
          <a:p>
            <a:pPr indent="0"/>
            <a:r>
              <a:rPr lang="en-US" sz="3600" b="0">
                <a:solidFill>
                  <a:srgbClr val="000000"/>
                </a:solidFill>
                <a:latin typeface="Times New Roman" panose="02020603050405020304" charset="0"/>
                <a:ea typeface="宋体" panose="02010600030101010101" pitchFamily="2" charset="-122"/>
              </a:rPr>
              <a:t>3</a:t>
            </a:r>
            <a:r>
              <a:rPr lang="zh-CN" sz="3600" b="0">
                <a:solidFill>
                  <a:srgbClr val="000000"/>
                </a:solidFill>
                <a:latin typeface="Times New Roman" panose="02020603050405020304" charset="0"/>
                <a:ea typeface="宋体" panose="02010600030101010101" pitchFamily="2" charset="-122"/>
              </a:rPr>
              <a:t>个衔接句的推测在基于：</a:t>
            </a:r>
            <a:r>
              <a:rPr lang="en-US" sz="3600" b="0">
                <a:solidFill>
                  <a:srgbClr val="000000"/>
                </a:solidFill>
                <a:latin typeface="Times New Roman" panose="02020603050405020304" charset="0"/>
                <a:ea typeface="宋体" panose="02010600030101010101" pitchFamily="2" charset="-122"/>
              </a:rPr>
              <a:t>Action-Response-Emotion</a:t>
            </a:r>
            <a:r>
              <a:rPr lang="zh-CN" sz="3600" b="0">
                <a:solidFill>
                  <a:srgbClr val="000000"/>
                </a:solidFill>
                <a:latin typeface="Times New Roman" panose="02020603050405020304" charset="0"/>
                <a:ea typeface="宋体" panose="02010600030101010101" pitchFamily="2" charset="-122"/>
              </a:rPr>
              <a:t>的原则上，可以遵循两个方法：</a:t>
            </a:r>
            <a:endParaRPr lang="zh-CN" sz="3600" b="0">
              <a:solidFill>
                <a:srgbClr val="000000"/>
              </a:solidFill>
              <a:latin typeface="Times New Roman" panose="02020603050405020304" charset="0"/>
              <a:ea typeface="宋体" panose="02010600030101010101" pitchFamily="2" charset="-122"/>
            </a:endParaRPr>
          </a:p>
          <a:p>
            <a:pPr indent="0"/>
            <a:endParaRPr lang="zh-CN" sz="3600" b="0" u="sng">
              <a:solidFill>
                <a:srgbClr val="000000"/>
              </a:solidFill>
              <a:latin typeface="Times New Roman" panose="02020603050405020304" charset="0"/>
              <a:ea typeface="宋体" panose="02010600030101010101" pitchFamily="2" charset="-122"/>
            </a:endParaRPr>
          </a:p>
          <a:p>
            <a:pPr indent="0"/>
            <a:r>
              <a:rPr lang="en-US" sz="3600" b="1" u="sng">
                <a:solidFill>
                  <a:srgbClr val="000000"/>
                </a:solidFill>
                <a:latin typeface="Times New Roman" panose="02020603050405020304" charset="0"/>
                <a:ea typeface="宋体" panose="02010600030101010101" pitchFamily="2" charset="-122"/>
              </a:rPr>
              <a:t>1.</a:t>
            </a:r>
            <a:r>
              <a:rPr lang="zh-CN" sz="3600" b="1" u="sng">
                <a:solidFill>
                  <a:srgbClr val="000000"/>
                </a:solidFill>
                <a:latin typeface="Times New Roman" panose="02020603050405020304" charset="0"/>
                <a:ea typeface="宋体" panose="02010600030101010101" pitchFamily="2" charset="-122"/>
              </a:rPr>
              <a:t>对提示句的详细说明</a:t>
            </a:r>
            <a:endParaRPr lang="zh-CN" sz="3600" b="1" u="sng">
              <a:solidFill>
                <a:srgbClr val="000000"/>
              </a:solidFill>
              <a:latin typeface="Times New Roman" panose="02020603050405020304" charset="0"/>
              <a:ea typeface="宋体" panose="02010600030101010101" pitchFamily="2" charset="-122"/>
            </a:endParaRPr>
          </a:p>
          <a:p>
            <a:pPr indent="0"/>
            <a:endParaRPr lang="en-US" sz="3600" b="1" u="sng">
              <a:solidFill>
                <a:srgbClr val="000000"/>
              </a:solidFill>
              <a:latin typeface="Times New Roman" panose="02020603050405020304" charset="0"/>
              <a:ea typeface="宋体" panose="02010600030101010101" pitchFamily="2" charset="-122"/>
            </a:endParaRPr>
          </a:p>
          <a:p>
            <a:pPr indent="0"/>
            <a:r>
              <a:rPr lang="en-US" sz="3600" b="1" u="sng">
                <a:solidFill>
                  <a:srgbClr val="000000"/>
                </a:solidFill>
                <a:latin typeface="Times New Roman" panose="02020603050405020304" charset="0"/>
                <a:ea typeface="宋体" panose="02010600030101010101" pitchFamily="2" charset="-122"/>
              </a:rPr>
              <a:t>2.</a:t>
            </a:r>
            <a:r>
              <a:rPr lang="zh-CN" sz="3600" b="1" u="sng">
                <a:solidFill>
                  <a:srgbClr val="000000"/>
                </a:solidFill>
                <a:latin typeface="Times New Roman" panose="02020603050405020304" charset="0"/>
                <a:ea typeface="宋体" panose="02010600030101010101" pitchFamily="2" charset="-122"/>
              </a:rPr>
              <a:t>对提示句的因果拓展</a:t>
            </a:r>
            <a:endParaRPr lang="zh-CN" altLang="en-US" sz="3600" b="1" u="sng">
              <a:solidFill>
                <a:srgbClr val="000000"/>
              </a:solidFill>
              <a:latin typeface="Times New Roman" panose="02020603050405020304" charset="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54000" y="231140"/>
            <a:ext cx="11861800" cy="2319655"/>
          </a:xfrm>
          <a:prstGeom prst="rect">
            <a:avLst/>
          </a:prstGeom>
          <a:noFill/>
          <a:ln w="9525">
            <a:noFill/>
          </a:ln>
        </p:spPr>
        <p:txBody>
          <a:bodyPr>
            <a:noAutofit/>
          </a:bodyPr>
          <a:p>
            <a:pPr indent="0"/>
            <a:r>
              <a:rPr lang="en-US" sz="5400" b="1">
                <a:solidFill>
                  <a:srgbClr val="000000"/>
                </a:solidFill>
                <a:latin typeface="Times New Roman" panose="02020603050405020304" charset="0"/>
                <a:ea typeface="宋体" panose="02010600030101010101" pitchFamily="2" charset="-122"/>
              </a:rPr>
              <a:t>In a split second, all went quiet. </a:t>
            </a:r>
            <a:endParaRPr lang="en-US" sz="5400" b="1">
              <a:solidFill>
                <a:srgbClr val="000000"/>
              </a:solidFill>
              <a:latin typeface="Times New Roman" panose="02020603050405020304" charset="0"/>
              <a:ea typeface="宋体" panose="02010600030101010101" pitchFamily="2" charset="-122"/>
            </a:endParaRPr>
          </a:p>
          <a:p>
            <a:pPr indent="0"/>
            <a:r>
              <a:rPr lang="zh-CN" sz="3200" b="0">
                <a:solidFill>
                  <a:srgbClr val="000000"/>
                </a:solidFill>
                <a:latin typeface="Times New Roman" panose="02020603050405020304" charset="0"/>
                <a:ea typeface="宋体" panose="02010600030101010101" pitchFamily="2" charset="-122"/>
              </a:rPr>
              <a:t>衔接句</a:t>
            </a:r>
            <a:r>
              <a:rPr lang="en-US" sz="3200" b="0">
                <a:solidFill>
                  <a:srgbClr val="000000"/>
                </a:solidFill>
                <a:latin typeface="Times New Roman" panose="02020603050405020304" charset="0"/>
                <a:ea typeface="宋体" panose="02010600030101010101" pitchFamily="2" charset="-122"/>
              </a:rPr>
              <a:t>1</a:t>
            </a:r>
            <a:r>
              <a:rPr lang="zh-CN" sz="3200" b="0">
                <a:solidFill>
                  <a:srgbClr val="000000"/>
                </a:solidFill>
                <a:latin typeface="Times New Roman" panose="02020603050405020304" charset="0"/>
                <a:ea typeface="宋体" panose="02010600030101010101" pitchFamily="2" charset="-122"/>
              </a:rPr>
              <a:t>预测：对</a:t>
            </a:r>
            <a:r>
              <a:rPr lang="en-US" sz="3200" b="0">
                <a:solidFill>
                  <a:srgbClr val="000000"/>
                </a:solidFill>
                <a:latin typeface="Times New Roman" panose="02020603050405020304" charset="0"/>
                <a:ea typeface="宋体" panose="02010600030101010101" pitchFamily="2" charset="-122"/>
              </a:rPr>
              <a:t>quiet</a:t>
            </a:r>
            <a:r>
              <a:rPr lang="zh-CN" sz="3200" b="0">
                <a:solidFill>
                  <a:srgbClr val="000000"/>
                </a:solidFill>
                <a:latin typeface="Times New Roman" panose="02020603050405020304" charset="0"/>
                <a:ea typeface="宋体" panose="02010600030101010101" pitchFamily="2" charset="-122"/>
              </a:rPr>
              <a:t>的详细说明：我如何害怕得说不出话；</a:t>
            </a:r>
            <a:endParaRPr lang="zh-CN" sz="3200" b="0">
              <a:solidFill>
                <a:srgbClr val="000000"/>
              </a:solidFill>
              <a:latin typeface="Times New Roman" panose="02020603050405020304" charset="0"/>
              <a:ea typeface="宋体" panose="02010600030101010101" pitchFamily="2" charset="-122"/>
            </a:endParaRPr>
          </a:p>
          <a:p>
            <a:pPr indent="0"/>
            <a:r>
              <a:rPr lang="zh-CN" sz="3200" b="0">
                <a:solidFill>
                  <a:srgbClr val="000000"/>
                </a:solidFill>
                <a:latin typeface="Times New Roman" panose="02020603050405020304" charset="0"/>
                <a:ea typeface="宋体" panose="02010600030101010101" pitchFamily="2" charset="-122"/>
              </a:rPr>
              <a:t>（中间写什么——我的害怕导致父亲过来安慰我）</a:t>
            </a:r>
            <a:endParaRPr lang="zh-CN" sz="3200" b="0">
              <a:solidFill>
                <a:srgbClr val="000000"/>
              </a:solidFill>
              <a:latin typeface="Times New Roman" panose="02020603050405020304" charset="0"/>
              <a:ea typeface="宋体" panose="02010600030101010101" pitchFamily="2" charset="-122"/>
            </a:endParaRPr>
          </a:p>
          <a:p>
            <a:pPr indent="0"/>
            <a:r>
              <a:rPr lang="zh-CN" sz="3200" b="0">
                <a:solidFill>
                  <a:srgbClr val="000000"/>
                </a:solidFill>
                <a:latin typeface="Times New Roman" panose="02020603050405020304" charset="0"/>
                <a:ea typeface="宋体" panose="02010600030101010101" pitchFamily="2" charset="-122"/>
              </a:rPr>
              <a:t>衔接句</a:t>
            </a:r>
            <a:r>
              <a:rPr lang="en-US" sz="3200" b="0">
                <a:solidFill>
                  <a:srgbClr val="000000"/>
                </a:solidFill>
                <a:latin typeface="Times New Roman" panose="02020603050405020304" charset="0"/>
                <a:ea typeface="宋体" panose="02010600030101010101" pitchFamily="2" charset="-122"/>
              </a:rPr>
              <a:t>2</a:t>
            </a:r>
            <a:r>
              <a:rPr lang="zh-CN" sz="3200" b="0">
                <a:solidFill>
                  <a:srgbClr val="000000"/>
                </a:solidFill>
                <a:latin typeface="Times New Roman" panose="02020603050405020304" charset="0"/>
                <a:ea typeface="宋体" panose="02010600030101010101" pitchFamily="2" charset="-122"/>
              </a:rPr>
              <a:t>预测：</a:t>
            </a:r>
            <a:endParaRPr lang="zh-CN" sz="3200" b="0">
              <a:solidFill>
                <a:srgbClr val="000000"/>
              </a:solidFill>
              <a:latin typeface="Times New Roman" panose="02020603050405020304" charset="0"/>
              <a:ea typeface="宋体" panose="02010600030101010101" pitchFamily="2" charset="-122"/>
            </a:endParaRPr>
          </a:p>
          <a:p>
            <a:pPr indent="0"/>
            <a:r>
              <a:rPr lang="zh-CN" sz="3200" b="1" u="sng">
                <a:solidFill>
                  <a:srgbClr val="000000"/>
                </a:solidFill>
                <a:latin typeface="Times New Roman" panose="02020603050405020304" charset="0"/>
                <a:ea typeface="宋体" panose="02010600030101010101" pitchFamily="2" charset="-122"/>
              </a:rPr>
              <a:t>对</a:t>
            </a:r>
            <a:r>
              <a:rPr lang="en-US" sz="3200" b="1" u="sng">
                <a:solidFill>
                  <a:srgbClr val="000000"/>
                </a:solidFill>
                <a:latin typeface="Times New Roman" panose="02020603050405020304" charset="0"/>
                <a:ea typeface="宋体" panose="02010600030101010101" pitchFamily="2" charset="-122"/>
              </a:rPr>
              <a:t>had no idea what to do</a:t>
            </a:r>
            <a:r>
              <a:rPr lang="zh-CN" sz="3200" b="1" u="sng">
                <a:solidFill>
                  <a:srgbClr val="000000"/>
                </a:solidFill>
                <a:latin typeface="Times New Roman" panose="02020603050405020304" charset="0"/>
                <a:ea typeface="宋体" panose="02010600030101010101" pitchFamily="2" charset="-122"/>
              </a:rPr>
              <a:t>的详细说明：</a:t>
            </a:r>
            <a:r>
              <a:rPr lang="zh-CN" sz="3200" b="0">
                <a:solidFill>
                  <a:srgbClr val="000000"/>
                </a:solidFill>
                <a:latin typeface="Times New Roman" panose="02020603050405020304" charset="0"/>
                <a:ea typeface="宋体" panose="02010600030101010101" pitchFamily="2" charset="-122"/>
              </a:rPr>
              <a:t>我们一家狼狈不堪。</a:t>
            </a:r>
            <a:endParaRPr lang="zh-CN" sz="3200" b="0">
              <a:solidFill>
                <a:srgbClr val="000000"/>
              </a:solidFill>
              <a:latin typeface="Times New Roman" panose="02020603050405020304" charset="0"/>
              <a:ea typeface="宋体" panose="02010600030101010101" pitchFamily="2" charset="-122"/>
            </a:endParaRPr>
          </a:p>
          <a:p>
            <a:pPr indent="0"/>
            <a:endParaRPr lang="zh-CN" sz="3200" b="0" u="sng">
              <a:solidFill>
                <a:srgbClr val="000000"/>
              </a:solidFill>
              <a:latin typeface="Times New Roman" panose="02020603050405020304" charset="0"/>
              <a:ea typeface="宋体" panose="02010600030101010101" pitchFamily="2" charset="-122"/>
            </a:endParaRPr>
          </a:p>
          <a:p>
            <a:pPr indent="0"/>
            <a:r>
              <a:rPr lang="zh-CN" sz="3200" b="1" u="sng">
                <a:solidFill>
                  <a:srgbClr val="000000"/>
                </a:solidFill>
                <a:latin typeface="Times New Roman" panose="02020603050405020304" charset="0"/>
                <a:ea typeface="宋体" panose="02010600030101010101" pitchFamily="2" charset="-122"/>
              </a:rPr>
              <a:t>或者解释原因——为什么我们无计可施？</a:t>
            </a:r>
            <a:endParaRPr lang="zh-CN" sz="3200" b="1" u="sng">
              <a:solidFill>
                <a:srgbClr val="000000"/>
              </a:solidFill>
              <a:latin typeface="Times New Roman" panose="02020603050405020304" charset="0"/>
              <a:ea typeface="宋体" panose="02010600030101010101" pitchFamily="2" charset="-122"/>
            </a:endParaRPr>
          </a:p>
          <a:p>
            <a:pPr indent="0"/>
            <a:endParaRPr lang="zh-CN" sz="3200" b="1" u="sng">
              <a:solidFill>
                <a:srgbClr val="000000"/>
              </a:solidFill>
              <a:latin typeface="Times New Roman" panose="02020603050405020304" charset="0"/>
              <a:ea typeface="宋体" panose="02010600030101010101" pitchFamily="2" charset="-122"/>
            </a:endParaRPr>
          </a:p>
          <a:p>
            <a:pPr indent="0"/>
            <a:r>
              <a:rPr lang="zh-CN" sz="3200" b="0">
                <a:solidFill>
                  <a:srgbClr val="000000"/>
                </a:solidFill>
                <a:latin typeface="Times New Roman" panose="02020603050405020304" charset="0"/>
                <a:ea typeface="宋体" panose="02010600030101010101" pitchFamily="2" charset="-122"/>
              </a:rPr>
              <a:t>（此时是不是有人受伤导致我们束手无策，这个可以看范文写法）</a:t>
            </a:r>
            <a:endParaRPr lang="zh-CN" altLang="en-US" sz="3200" b="0">
              <a:solidFill>
                <a:srgbClr val="000000"/>
              </a:solidFill>
              <a:latin typeface="Times New Roman" panose="02020603050405020304" charset="0"/>
              <a:ea typeface="宋体" panose="02010600030101010101" pitchFamily="2" charset="-122"/>
            </a:endParaRPr>
          </a:p>
        </p:txBody>
      </p:sp>
      <p:sp>
        <p:nvSpPr>
          <p:cNvPr id="4" name="矩形 3"/>
          <p:cNvSpPr/>
          <p:nvPr>
            <p:custDataLst>
              <p:tags r:id="rId1"/>
            </p:custDataLst>
          </p:nvPr>
        </p:nvSpPr>
        <p:spPr>
          <a:xfrm>
            <a:off x="6597015" y="1587500"/>
            <a:ext cx="4114800" cy="5461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custDataLst>
              <p:tags r:id="rId2"/>
            </p:custDataLst>
          </p:nvPr>
        </p:nvSpPr>
        <p:spPr>
          <a:xfrm>
            <a:off x="3587115" y="2550795"/>
            <a:ext cx="528320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custDataLst>
              <p:tags r:id="rId3"/>
            </p:custDataLst>
          </p:nvPr>
        </p:nvSpPr>
        <p:spPr>
          <a:xfrm>
            <a:off x="6990715" y="4036695"/>
            <a:ext cx="3873500" cy="4826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custDataLst>
              <p:tags r:id="rId4"/>
            </p:custDataLst>
          </p:nvPr>
        </p:nvSpPr>
        <p:spPr>
          <a:xfrm>
            <a:off x="704215" y="6005195"/>
            <a:ext cx="11035665"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animBg="1"/>
      <p:bldP spid="5" grpId="1" animBg="1"/>
      <p:bldP spid="6" grpId="0" bldLvl="0" animBg="1"/>
      <p:bldP spid="6" grpId="1" animBg="1"/>
      <p:bldP spid="7" grpId="0" bldLvl="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4300" y="178435"/>
            <a:ext cx="11899900" cy="6094095"/>
          </a:xfrm>
          <a:prstGeom prst="rect">
            <a:avLst/>
          </a:prstGeom>
          <a:noFill/>
          <a:ln w="9525">
            <a:noFill/>
          </a:ln>
        </p:spPr>
        <p:txBody>
          <a:bodyPr>
            <a:noAutofit/>
          </a:bodyPr>
          <a:p>
            <a:pPr indent="0"/>
            <a:r>
              <a:rPr lang="en-US" sz="4400" b="1">
                <a:solidFill>
                  <a:srgbClr val="000000"/>
                </a:solidFill>
                <a:latin typeface="Times New Roman" panose="02020603050405020304" charset="0"/>
                <a:ea typeface="宋体" panose="02010600030101010101" pitchFamily="2" charset="-122"/>
              </a:rPr>
              <a:t>When we had no idea what to do, the strange man came back.</a:t>
            </a:r>
            <a:endParaRPr lang="en-US" sz="4400" b="1">
              <a:solidFill>
                <a:srgbClr val="000000"/>
              </a:solidFill>
              <a:latin typeface="Times New Roman" panose="02020603050405020304" charset="0"/>
              <a:ea typeface="宋体" panose="02010600030101010101" pitchFamily="2" charset="-122"/>
            </a:endParaRPr>
          </a:p>
          <a:p>
            <a:pPr indent="0"/>
            <a:r>
              <a:rPr lang="zh-CN" sz="3600" b="0">
                <a:solidFill>
                  <a:srgbClr val="000000"/>
                </a:solidFill>
                <a:latin typeface="Times New Roman" panose="02020603050405020304" charset="0"/>
                <a:ea typeface="宋体" panose="02010600030101010101" pitchFamily="2" charset="-122"/>
              </a:rPr>
              <a:t>衔接句</a:t>
            </a:r>
            <a:r>
              <a:rPr lang="en-US" sz="3600" b="0">
                <a:solidFill>
                  <a:srgbClr val="000000"/>
                </a:solidFill>
                <a:latin typeface="Times New Roman" panose="02020603050405020304" charset="0"/>
                <a:ea typeface="宋体" panose="02010600030101010101" pitchFamily="2" charset="-122"/>
              </a:rPr>
              <a:t>3</a:t>
            </a:r>
            <a:r>
              <a:rPr lang="zh-CN" sz="3600" b="0">
                <a:solidFill>
                  <a:srgbClr val="000000"/>
                </a:solidFill>
                <a:latin typeface="Times New Roman" panose="02020603050405020304" charset="0"/>
                <a:ea typeface="宋体" panose="02010600030101010101" pitchFamily="2" charset="-122"/>
              </a:rPr>
              <a:t>预测：我们看到他回来的反应（开心）</a:t>
            </a:r>
            <a:endParaRPr lang="zh-CN" sz="3600" b="0">
              <a:solidFill>
                <a:srgbClr val="000000"/>
              </a:solidFill>
              <a:latin typeface="Times New Roman" panose="02020603050405020304" charset="0"/>
              <a:ea typeface="宋体" panose="02010600030101010101" pitchFamily="2" charset="-122"/>
            </a:endParaRPr>
          </a:p>
          <a:p>
            <a:pPr indent="0"/>
            <a:r>
              <a:rPr lang="zh-CN" sz="3600" b="0">
                <a:solidFill>
                  <a:srgbClr val="000000"/>
                </a:solidFill>
                <a:latin typeface="Times New Roman" panose="02020603050405020304" charset="0"/>
                <a:ea typeface="宋体" panose="02010600030101010101" pitchFamily="2" charset="-122"/>
              </a:rPr>
              <a:t>接着写什么——陌生人看到我们的情形的反应</a:t>
            </a:r>
            <a:endParaRPr lang="zh-CN" sz="3600" b="0">
              <a:solidFill>
                <a:srgbClr val="000000"/>
              </a:solidFill>
              <a:latin typeface="Times New Roman" panose="02020603050405020304" charset="0"/>
              <a:ea typeface="宋体" panose="02010600030101010101" pitchFamily="2" charset="-122"/>
            </a:endParaRPr>
          </a:p>
          <a:p>
            <a:pPr indent="0"/>
            <a:r>
              <a:rPr lang="zh-CN" sz="3600" b="0">
                <a:solidFill>
                  <a:srgbClr val="000000"/>
                </a:solidFill>
                <a:latin typeface="Times New Roman" panose="02020603050405020304" charset="0"/>
                <a:ea typeface="宋体" panose="02010600030101010101" pitchFamily="2" charset="-122"/>
              </a:rPr>
              <a:t>（惊讶，道歉，让我们上船离开）</a:t>
            </a:r>
            <a:endParaRPr lang="zh-CN" sz="3600" b="0">
              <a:solidFill>
                <a:srgbClr val="000000"/>
              </a:solidFill>
              <a:latin typeface="Times New Roman" panose="02020603050405020304" charset="0"/>
              <a:ea typeface="宋体" panose="02010600030101010101" pitchFamily="2" charset="-122"/>
            </a:endParaRPr>
          </a:p>
          <a:p>
            <a:pPr indent="0"/>
            <a:r>
              <a:rPr lang="zh-CN" sz="3600" b="0">
                <a:solidFill>
                  <a:srgbClr val="000000"/>
                </a:solidFill>
                <a:latin typeface="Times New Roman" panose="02020603050405020304" charset="0"/>
                <a:ea typeface="宋体" panose="02010600030101010101" pitchFamily="2" charset="-122"/>
              </a:rPr>
              <a:t>结尾——照应第一段的目标设计：</a:t>
            </a:r>
            <a:endParaRPr lang="zh-CN" sz="3600" b="0">
              <a:solidFill>
                <a:srgbClr val="000000"/>
              </a:solidFill>
              <a:latin typeface="Times New Roman" panose="02020603050405020304" charset="0"/>
              <a:ea typeface="宋体" panose="02010600030101010101" pitchFamily="2" charset="-122"/>
            </a:endParaRPr>
          </a:p>
          <a:p>
            <a:pPr indent="0"/>
            <a:r>
              <a:rPr lang="zh-CN" sz="3600" b="0">
                <a:solidFill>
                  <a:srgbClr val="000000"/>
                </a:solidFill>
                <a:latin typeface="Times New Roman" panose="02020603050405020304" charset="0"/>
                <a:ea typeface="宋体" panose="02010600030101010101" pitchFamily="2" charset="-122"/>
              </a:rPr>
              <a:t>看</a:t>
            </a:r>
            <a:r>
              <a:rPr lang="en-US" sz="3600" b="0">
                <a:solidFill>
                  <a:srgbClr val="000000"/>
                </a:solidFill>
                <a:latin typeface="Times New Roman" panose="02020603050405020304" charset="0"/>
                <a:ea typeface="宋体" panose="02010600030101010101" pitchFamily="2" charset="-122"/>
              </a:rPr>
              <a:t>the Boiling Pots</a:t>
            </a:r>
            <a:r>
              <a:rPr lang="zh-CN" sz="3600" b="0">
                <a:solidFill>
                  <a:srgbClr val="000000"/>
                </a:solidFill>
                <a:latin typeface="Times New Roman" panose="02020603050405020304" charset="0"/>
                <a:ea typeface="宋体" panose="02010600030101010101" pitchFamily="2" charset="-122"/>
              </a:rPr>
              <a:t>，感到经历的冒险值得！</a:t>
            </a:r>
            <a:endParaRPr lang="zh-CN" altLang="en-US" sz="3600" b="0">
              <a:solidFill>
                <a:srgbClr val="000000"/>
              </a:solidFill>
              <a:latin typeface="Times New Roman" panose="02020603050405020304" charset="0"/>
              <a:ea typeface="宋体" panose="02010600030101010101" pitchFamily="2" charset="-122"/>
            </a:endParaRPr>
          </a:p>
        </p:txBody>
      </p:sp>
      <p:sp>
        <p:nvSpPr>
          <p:cNvPr id="5" name="矩形 4"/>
          <p:cNvSpPr/>
          <p:nvPr>
            <p:custDataLst>
              <p:tags r:id="rId1"/>
            </p:custDataLst>
          </p:nvPr>
        </p:nvSpPr>
        <p:spPr>
          <a:xfrm>
            <a:off x="3155315" y="2131695"/>
            <a:ext cx="6273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custDataLst>
              <p:tags r:id="rId2"/>
            </p:custDataLst>
          </p:nvPr>
        </p:nvSpPr>
        <p:spPr>
          <a:xfrm>
            <a:off x="234315" y="5433695"/>
            <a:ext cx="8305165" cy="5969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custDataLst>
              <p:tags r:id="rId3"/>
            </p:custDataLst>
          </p:nvPr>
        </p:nvSpPr>
        <p:spPr>
          <a:xfrm>
            <a:off x="628015" y="3795395"/>
            <a:ext cx="5969000" cy="5207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P spid="6" grpId="0" bldLvl="0" animBg="1"/>
      <p:bldP spid="6" grpId="1"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COMMONDATA" val="eyJoZGlkIjoiNDA3NDU0NzJiYzAzNjhkZmVjNzBkOWVhNjJlNWZmNGQifQ=="/>
  <p:tag name="KSO_WPP_MARK_KEY" val="eec53ebe-9a8f-4180-902d-0e08a981077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7844</Words>
  <Application>WPS 演示</Application>
  <PresentationFormat>宽屏</PresentationFormat>
  <Paragraphs>129</Paragraphs>
  <Slides>18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Wingdings</vt:lpstr>
      <vt:lpstr>华文中宋</vt:lpstr>
      <vt:lpstr>Times New Roman</vt:lpstr>
      <vt:lpstr>微软雅黑</vt:lpstr>
      <vt:lpstr>Arial Unicode MS</vt:lpstr>
      <vt:lpstr>Calibri</vt:lpstr>
      <vt:lpstr>Office 主题​​</vt:lpstr>
      <vt:lpstr>南京镇江八校联考读后续写：  脱险记</vt:lpstr>
      <vt:lpstr>PowerPoint 演示文稿</vt:lpstr>
      <vt:lpstr>Find the clues</vt:lpstr>
      <vt:lpstr>PowerPoint 演示文稿</vt:lpstr>
      <vt:lpstr>极简三步走——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seewo</cp:lastModifiedBy>
  <cp:revision>183</cp:revision>
  <dcterms:created xsi:type="dcterms:W3CDTF">2019-06-19T02:08:00Z</dcterms:created>
  <dcterms:modified xsi:type="dcterms:W3CDTF">2023-04-12T02:22:25Z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ICV">
    <vt:lpwstr>887EBD479B7F40A9B5C71899781D9D89</vt:lpwstr>
  </property>
</Properties>
</file>